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70" r:id="rId5"/>
    <p:sldId id="274" r:id="rId6"/>
    <p:sldId id="275" r:id="rId7"/>
    <p:sldId id="273" r:id="rId8"/>
    <p:sldId id="276" r:id="rId9"/>
    <p:sldId id="282" r:id="rId10"/>
    <p:sldId id="283" r:id="rId11"/>
    <p:sldId id="284" r:id="rId12"/>
    <p:sldId id="272" r:id="rId13"/>
    <p:sldId id="277" r:id="rId14"/>
    <p:sldId id="278" r:id="rId15"/>
    <p:sldId id="280" r:id="rId16"/>
    <p:sldId id="285" r:id="rId17"/>
    <p:sldId id="262" r:id="rId18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howGuides="1">
      <p:cViewPr>
        <p:scale>
          <a:sx n="111" d="100"/>
          <a:sy n="111" d="100"/>
        </p:scale>
        <p:origin x="632" y="120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8F4D-4662-A34D-B806-C5F70AFB699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CEC5-A985-B84F-B656-45A0201FC4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2017/11/8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1174829" y="3427145"/>
            <a:ext cx="9746028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UML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工具：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Rational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Rose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043112"/>
            <a:ext cx="8593455" cy="376392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模型的导入导出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导出模型或者模型到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Petal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文件的时机：</a:t>
            </a:r>
            <a:endParaRPr lang="en-US" altLang="zh-CN" sz="24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将元素从一个模型导到另一个模型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在不同的平台之间传送模型或模型元素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将一个模型或它的元素添加到一个新的软件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导入模型、包或类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 导到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Petal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文件中的内容包括：整个模型、类、逻辑包以及构件包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043112"/>
            <a:ext cx="8593455" cy="376392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模型的导入导出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导入时可选择的文件类型有：</a:t>
            </a:r>
            <a:endParaRPr lang="en-US" altLang="zh-CN" sz="2400" b="1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模型（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.mdl)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—petal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.</a:t>
            </a:r>
            <a:r>
              <a:rPr lang="en-US" altLang="zh-CN" sz="2000" b="1" dirty="0" err="1" smtClean="0">
                <a:solidFill>
                  <a:srgbClr val="FFFFFF"/>
                </a:solidFill>
              </a:rPr>
              <a:t>ptl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类别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(.cat)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—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子系统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(.sub)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FFFF"/>
                </a:solidFill>
              </a:rPr>
              <a:t>    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会将导入的元素和当前模型中的相关元素进行比较，提示是否要用导入的元素取代当前模型中的元素。导入元素后，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会更新当前模型中的所有模型图。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8732" y="2986087"/>
            <a:ext cx="6602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000" b="1" dirty="0">
                <a:solidFill>
                  <a:srgbClr val="FFC000"/>
                </a:solidFill>
              </a:rPr>
              <a:t>1.Rational</a:t>
            </a:r>
            <a:r>
              <a:rPr lang="zh-CN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zh-CN" sz="4000" b="1" dirty="0">
                <a:solidFill>
                  <a:srgbClr val="FFC000"/>
                </a:solidFill>
              </a:rPr>
              <a:t>Rose</a:t>
            </a:r>
            <a:r>
              <a:rPr lang="zh-CN" altLang="en-US" sz="4000" b="1" dirty="0">
                <a:solidFill>
                  <a:srgbClr val="FFC000"/>
                </a:solidFill>
              </a:rPr>
              <a:t>的两个特征？</a:t>
            </a:r>
            <a:endParaRPr lang="en-US" altLang="zh-C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3681" y="2601593"/>
            <a:ext cx="91440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1.Rational</a:t>
            </a:r>
            <a:r>
              <a:rPr lang="zh-CN" altLang="en-US" sz="3600" b="1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>
                <a:solidFill>
                  <a:srgbClr val="FFC000"/>
                </a:solidFill>
              </a:rPr>
              <a:t>Rose</a:t>
            </a:r>
            <a:r>
              <a:rPr lang="zh-CN" altLang="en-US" sz="3600" b="1" dirty="0">
                <a:solidFill>
                  <a:srgbClr val="FFC000"/>
                </a:solidFill>
              </a:rPr>
              <a:t>的两个特征？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答：提供反复式发展和来回旅程项目的能力。</a:t>
            </a:r>
            <a:endParaRPr lang="en-US" altLang="zh-C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6784" y="3188059"/>
            <a:ext cx="7314054" cy="703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2.Rational</a:t>
            </a:r>
            <a:r>
              <a:rPr lang="zh-CN" altLang="en-US" sz="3600" b="1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>
                <a:solidFill>
                  <a:srgbClr val="FFC000"/>
                </a:solidFill>
              </a:rPr>
              <a:t>Rose</a:t>
            </a:r>
            <a:r>
              <a:rPr lang="zh-CN" altLang="en-US" sz="3600" b="1" dirty="0">
                <a:solidFill>
                  <a:srgbClr val="FFC000"/>
                </a:solidFill>
              </a:rPr>
              <a:t>的可视化环境组成？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问题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200" y="1900238"/>
            <a:ext cx="10153650" cy="367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FFC000"/>
                </a:solidFill>
              </a:rPr>
              <a:t>2.Rational</a:t>
            </a:r>
            <a:r>
              <a:rPr lang="zh-CN" altLang="en-US" sz="2800" b="1" dirty="0">
                <a:solidFill>
                  <a:srgbClr val="FFC000"/>
                </a:solidFill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</a:rPr>
              <a:t>Rose</a:t>
            </a:r>
            <a:r>
              <a:rPr lang="zh-CN" altLang="en-US" sz="2800" b="1" dirty="0">
                <a:solidFill>
                  <a:srgbClr val="FFC000"/>
                </a:solidFill>
              </a:rPr>
              <a:t>的可视化环境组成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浏览器：用于在模型中迅速漫游。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文档工具：用于查看或更新模型元素的文档。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工具栏：用于迅速访问常用命令。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框图窗口：用于显示和编辑一个或几个</a:t>
            </a:r>
            <a:r>
              <a:rPr lang="en-US" altLang="zh-CN" sz="2800" b="1" dirty="0">
                <a:solidFill>
                  <a:srgbClr val="FFFFFF"/>
                </a:solidFill>
              </a:rPr>
              <a:t>UML</a:t>
            </a:r>
            <a:r>
              <a:rPr lang="zh-CN" altLang="en-US" sz="2800" b="1" dirty="0">
                <a:solidFill>
                  <a:srgbClr val="FFFFFF"/>
                </a:solidFill>
              </a:rPr>
              <a:t>框图。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FFFF"/>
                </a:solidFill>
              </a:rPr>
              <a:t>日志：用于查看错误信息和报告各个命令的结果</a:t>
            </a:r>
          </a:p>
        </p:txBody>
      </p:sp>
    </p:spTree>
    <p:extLst>
      <p:ext uri="{BB962C8B-B14F-4D97-AF65-F5344CB8AC3E}">
        <p14:creationId xmlns:p14="http://schemas.microsoft.com/office/powerpoint/2010/main" val="2069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分工与绩效评定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2200" y="1900238"/>
            <a:ext cx="1015365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学习使用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Rose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黄鹏羽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</a:t>
            </a:r>
            <a:r>
              <a:rPr lang="en-US" altLang="zh-CN" sz="2800" b="1" dirty="0">
                <a:solidFill>
                  <a:srgbClr val="FFFFFF"/>
                </a:solidFill>
              </a:rPr>
              <a:t>):</a:t>
            </a:r>
            <a:r>
              <a:rPr lang="zh-CN" altLang="en-US" sz="2800" b="1" dirty="0">
                <a:solidFill>
                  <a:srgbClr val="FFFFFF"/>
                </a:solidFill>
              </a:rPr>
              <a:t>学习使用</a:t>
            </a:r>
            <a:r>
              <a:rPr lang="en-US" altLang="zh-CN" sz="2800" b="1" dirty="0">
                <a:solidFill>
                  <a:srgbClr val="FFFFFF"/>
                </a:solidFill>
              </a:rPr>
              <a:t>Rational</a:t>
            </a:r>
            <a:r>
              <a:rPr lang="zh-CN" altLang="en-US" sz="2800" b="1" dirty="0">
                <a:solidFill>
                  <a:srgbClr val="FFFFFF"/>
                </a:solidFill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</a:rPr>
              <a:t>Rose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</a:t>
            </a:r>
            <a:r>
              <a:rPr lang="en-US" altLang="zh-CN" sz="2800" b="1" dirty="0">
                <a:solidFill>
                  <a:srgbClr val="FFFFFF"/>
                </a:solidFill>
              </a:rPr>
              <a:t>):</a:t>
            </a:r>
            <a:r>
              <a:rPr lang="zh-CN" altLang="en-US" sz="2800" b="1" dirty="0">
                <a:solidFill>
                  <a:srgbClr val="FFFFFF"/>
                </a:solidFill>
              </a:rPr>
              <a:t>学习使用</a:t>
            </a:r>
            <a:r>
              <a:rPr lang="en-US" altLang="zh-CN" sz="2800" b="1" dirty="0">
                <a:solidFill>
                  <a:srgbClr val="FFFFFF"/>
                </a:solidFill>
              </a:rPr>
              <a:t>Rational</a:t>
            </a:r>
            <a:r>
              <a:rPr lang="zh-CN" altLang="en-US" sz="2800" b="1" dirty="0">
                <a:solidFill>
                  <a:srgbClr val="FFFFFF"/>
                </a:solidFill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</a:rPr>
              <a:t>Rose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</a:t>
            </a:r>
            <a:r>
              <a:rPr lang="en-US" altLang="zh-CN" sz="2800" b="1" dirty="0">
                <a:solidFill>
                  <a:srgbClr val="FFFFFF"/>
                </a:solidFill>
              </a:rPr>
              <a:t>):</a:t>
            </a:r>
            <a:r>
              <a:rPr lang="zh-CN" altLang="en-US" sz="2800" b="1" dirty="0">
                <a:solidFill>
                  <a:srgbClr val="FFFFFF"/>
                </a:solidFill>
              </a:rPr>
              <a:t>学习使用</a:t>
            </a:r>
            <a:r>
              <a:rPr lang="en-US" altLang="zh-CN" sz="2800" b="1" dirty="0">
                <a:solidFill>
                  <a:srgbClr val="FFFFFF"/>
                </a:solidFill>
              </a:rPr>
              <a:t>Rational</a:t>
            </a:r>
            <a:r>
              <a:rPr lang="zh-CN" altLang="en-US" sz="2800" b="1" dirty="0">
                <a:solidFill>
                  <a:srgbClr val="FFFFFF"/>
                </a:solidFill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</a:rPr>
              <a:t>Rose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(93):</a:t>
            </a:r>
            <a:r>
              <a:rPr lang="zh-CN" altLang="en-US" sz="2800" b="1" dirty="0">
                <a:solidFill>
                  <a:srgbClr val="FFFFFF"/>
                </a:solidFill>
              </a:rPr>
              <a:t>学习使用</a:t>
            </a:r>
            <a:r>
              <a:rPr lang="en-US" altLang="zh-CN" sz="2800" b="1" dirty="0">
                <a:solidFill>
                  <a:srgbClr val="FFFFFF"/>
                </a:solidFill>
              </a:rPr>
              <a:t>Rational</a:t>
            </a:r>
            <a:r>
              <a:rPr lang="zh-CN" altLang="en-US" sz="2800" b="1" dirty="0">
                <a:solidFill>
                  <a:srgbClr val="FFFFFF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并制作</a:t>
            </a:r>
            <a:r>
              <a:rPr lang="en-US" altLang="zh-CN" sz="2800" b="1" smtClean="0">
                <a:solidFill>
                  <a:srgbClr val="FFFFFF"/>
                </a:solidFill>
              </a:rPr>
              <a:t>PPT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87788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69817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2176124" y="1725295"/>
            <a:ext cx="7820660" cy="32932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用户指南（第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版</a:t>
            </a:r>
            <a:r>
              <a:rPr lang="en-US" altLang="zh-CN" sz="3600" dirty="0">
                <a:solidFill>
                  <a:schemeClr val="bg1"/>
                </a:solidFill>
              </a:rPr>
              <a:t>·</a:t>
            </a:r>
            <a:r>
              <a:rPr lang="zh-CN" altLang="en-US" sz="3600" dirty="0">
                <a:solidFill>
                  <a:schemeClr val="bg1"/>
                </a:solidFill>
              </a:rPr>
              <a:t>修订版</a:t>
            </a:r>
            <a:r>
              <a:rPr lang="zh-CN" altLang="en-US" sz="3600" dirty="0" smtClean="0">
                <a:solidFill>
                  <a:schemeClr val="bg1"/>
                </a:solidFill>
              </a:rPr>
              <a:t>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Rose</a:t>
            </a:r>
            <a:r>
              <a:rPr lang="zh-CN" altLang="en-US" sz="3600" dirty="0" smtClean="0">
                <a:solidFill>
                  <a:schemeClr val="bg1"/>
                </a:solidFill>
              </a:rPr>
              <a:t>使用手册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7" y="2621280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的简介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7" y="3506788"/>
            <a:ext cx="349726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的特点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2319337" y="4489450"/>
            <a:ext cx="349726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的用途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8"/>
          <p:cNvSpPr txBox="1"/>
          <p:nvPr/>
        </p:nvSpPr>
        <p:spPr>
          <a:xfrm>
            <a:off x="7209154" y="2621280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的下载安装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7250113" y="3605213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的使用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7208838" y="4471988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23" name="直接连接符 33"/>
          <p:cNvCxnSpPr/>
          <p:nvPr/>
        </p:nvCxnSpPr>
        <p:spPr>
          <a:xfrm flipH="1">
            <a:off x="6861175" y="45704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" name="文本框 34"/>
          <p:cNvSpPr txBox="1"/>
          <p:nvPr/>
        </p:nvSpPr>
        <p:spPr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18"/>
          <p:cNvSpPr txBox="1"/>
          <p:nvPr/>
        </p:nvSpPr>
        <p:spPr>
          <a:xfrm>
            <a:off x="7250113" y="4570413"/>
            <a:ext cx="4258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问题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Rational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Rose</a:t>
            </a:r>
            <a:r>
              <a:rPr lang="zh-CN" altLang="en-US" dirty="0" smtClean="0">
                <a:solidFill>
                  <a:schemeClr val="bg1"/>
                </a:solidFill>
              </a:rPr>
              <a:t> 的 介 绍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843148" y="1965959"/>
            <a:ext cx="10485912" cy="3520441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endParaRPr lang="zh-CN" altLang="en-US" dirty="0" smtClean="0">
              <a:solidFill>
                <a:srgbClr val="FFFFFF"/>
              </a:solidFill>
              <a:latin typeface="Calibri" panose="020F0502020204030204" pitchFamily="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         </a:t>
            </a:r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Rational</a:t>
            </a: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Rose</a:t>
            </a:r>
            <a:r>
              <a:rPr lang="zh-CN" altLang="en-US" sz="2400" dirty="0" smtClean="0">
                <a:solidFill>
                  <a:srgbClr val="FFFFFF"/>
                </a:solidFill>
                <a:latin typeface="Calibri" panose="020F0502020204030204" pitchFamily="2" charset="0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是</a:t>
            </a:r>
            <a:r>
              <a:rPr lang="en-US" altLang="zh-CN" sz="2400" dirty="0" smtClean="0">
                <a:solidFill>
                  <a:srgbClr val="FFFFFF"/>
                </a:solidFill>
              </a:rPr>
              <a:t>Rational</a:t>
            </a:r>
            <a:r>
              <a:rPr lang="zh-CN" altLang="en-US" sz="2400" dirty="0" smtClean="0">
                <a:solidFill>
                  <a:srgbClr val="FFFFFF"/>
                </a:solidFill>
              </a:rPr>
              <a:t>公司出品的一种面向对象的统一建模语言的</a:t>
            </a:r>
            <a:r>
              <a:rPr lang="zh-CN" altLang="en-US" sz="2400" dirty="0" smtClean="0">
                <a:solidFill>
                  <a:srgbClr val="FFC000"/>
                </a:solidFill>
              </a:rPr>
              <a:t>可视化建模工具</a:t>
            </a:r>
            <a:r>
              <a:rPr lang="zh-CN" altLang="en-US" sz="2400" dirty="0" smtClean="0">
                <a:solidFill>
                  <a:srgbClr val="FFFFFF"/>
                </a:solidFill>
              </a:rPr>
              <a:t>，用于可视化建模和公司级水平软件应用的组件构造。</a:t>
            </a:r>
            <a:r>
              <a:rPr lang="en-US" altLang="zh-CN" sz="2400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dirty="0" smtClean="0">
                <a:solidFill>
                  <a:srgbClr val="FFFFFF"/>
                </a:solidFill>
              </a:rPr>
              <a:t> 是直接从</a:t>
            </a:r>
            <a:r>
              <a:rPr lang="en-US" altLang="zh-CN" sz="2400" dirty="0" smtClean="0">
                <a:solidFill>
                  <a:srgbClr val="FFFFFF"/>
                </a:solidFill>
              </a:rPr>
              <a:t>UML</a:t>
            </a:r>
            <a:r>
              <a:rPr lang="zh-CN" altLang="en-US" sz="2400" dirty="0" smtClean="0">
                <a:solidFill>
                  <a:srgbClr val="FFFFFF"/>
                </a:solidFill>
              </a:rPr>
              <a:t>发展而诞生的</a:t>
            </a:r>
            <a:r>
              <a:rPr lang="zh-CN" altLang="en-US" sz="2400" dirty="0" smtClean="0">
                <a:solidFill>
                  <a:srgbClr val="FFC000"/>
                </a:solidFill>
              </a:rPr>
              <a:t>设计工具</a:t>
            </a:r>
            <a:r>
              <a:rPr lang="zh-CN" altLang="en-US" sz="2400" dirty="0" smtClean="0">
                <a:solidFill>
                  <a:srgbClr val="FFFFFF"/>
                </a:solidFill>
              </a:rPr>
              <a:t>，它的出现就是为了</a:t>
            </a:r>
            <a:r>
              <a:rPr lang="zh-CN" altLang="en-US" sz="2400" dirty="0" smtClean="0">
                <a:solidFill>
                  <a:srgbClr val="FFC000"/>
                </a:solidFill>
              </a:rPr>
              <a:t>对</a:t>
            </a:r>
            <a:r>
              <a:rPr lang="en-US" altLang="zh-CN" sz="2400" dirty="0" smtClean="0">
                <a:solidFill>
                  <a:srgbClr val="FFC000"/>
                </a:solidFill>
              </a:rPr>
              <a:t>UML</a:t>
            </a:r>
            <a:r>
              <a:rPr lang="zh-CN" altLang="en-US" sz="2400" dirty="0" smtClean="0">
                <a:solidFill>
                  <a:srgbClr val="FFC000"/>
                </a:solidFill>
              </a:rPr>
              <a:t>建模的支持</a:t>
            </a:r>
            <a:r>
              <a:rPr lang="zh-CN" altLang="en-US" sz="2400" dirty="0" smtClean="0">
                <a:solidFill>
                  <a:srgbClr val="FFFFFF"/>
                </a:solidFill>
              </a:rPr>
              <a:t>。</a:t>
            </a:r>
            <a:r>
              <a:rPr lang="en-US" altLang="zh-CN" sz="2400" dirty="0" smtClean="0">
                <a:solidFill>
                  <a:srgbClr val="FFFFFF"/>
                </a:solidFill>
              </a:rPr>
              <a:t>Rose</a:t>
            </a:r>
            <a:r>
              <a:rPr lang="zh-CN" altLang="en-US" sz="2400" dirty="0" smtClean="0">
                <a:solidFill>
                  <a:srgbClr val="FFFFFF"/>
                </a:solidFill>
              </a:rPr>
              <a:t>允许开发人员、项目经理、系统项目师和分析人员在软件开发周期内</a:t>
            </a:r>
            <a:r>
              <a:rPr lang="zh-CN" altLang="en-US" sz="2400" dirty="0" smtClean="0">
                <a:solidFill>
                  <a:srgbClr val="FFC000"/>
                </a:solidFill>
              </a:rPr>
              <a:t>将需求和系统的体系架构转换成代码，对需求和系统的体系架构进行可视化。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86104" y="1293495"/>
            <a:ext cx="349332" cy="67246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75817" y="2099944"/>
            <a:ext cx="4569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</a:rPr>
              <a:t>什么是</a:t>
            </a:r>
            <a:r>
              <a:rPr lang="en-US" altLang="zh-CN" sz="3600" dirty="0">
                <a:solidFill>
                  <a:srgbClr val="FFFFFF"/>
                </a:solidFill>
              </a:rPr>
              <a:t>Rational</a:t>
            </a:r>
            <a:r>
              <a:rPr lang="zh-CN" altLang="en-US" sz="3600" dirty="0">
                <a:solidFill>
                  <a:srgbClr val="FFFFFF"/>
                </a:solidFill>
              </a:rPr>
              <a:t> </a:t>
            </a:r>
            <a:r>
              <a:rPr lang="en-US" altLang="zh-CN" sz="3600" dirty="0">
                <a:solidFill>
                  <a:srgbClr val="FFFFFF"/>
                </a:solidFill>
              </a:rPr>
              <a:t>Rose</a:t>
            </a:r>
            <a:r>
              <a:rPr lang="zh-CN" altLang="en-US" sz="3600" dirty="0">
                <a:solidFill>
                  <a:srgbClr val="FFFFFF"/>
                </a:solidFill>
              </a:rPr>
              <a:t>？</a:t>
            </a:r>
          </a:p>
          <a:p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的特征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1864426"/>
            <a:ext cx="8593455" cy="383573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反复式发展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Rational </a:t>
            </a:r>
            <a:r>
              <a:rPr lang="en-US" altLang="zh-CN" sz="2000" b="1" dirty="0">
                <a:solidFill>
                  <a:schemeClr val="bg1"/>
                </a:solidFill>
              </a:rPr>
              <a:t>Rose</a:t>
            </a:r>
            <a:r>
              <a:rPr lang="zh-CN" altLang="en-US" sz="2000" b="1" dirty="0">
                <a:solidFill>
                  <a:schemeClr val="bg1"/>
                </a:solidFill>
              </a:rPr>
              <a:t>允许设计师利用反复发展（有时也叫进化式发展），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因为</a:t>
            </a:r>
            <a:r>
              <a:rPr lang="zh-CN" altLang="en-US" sz="2000" b="1" dirty="0">
                <a:solidFill>
                  <a:schemeClr val="bg1"/>
                </a:solidFill>
              </a:rPr>
              <a:t>在各个进程中新的应用能够被创建，通过把一个反复的输出变成下一个反复的输入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来</a:t>
            </a:r>
            <a:r>
              <a:rPr lang="zh-CN" altLang="en-US" sz="2400" b="1" dirty="0">
                <a:solidFill>
                  <a:srgbClr val="FFC000"/>
                </a:solidFill>
              </a:rPr>
              <a:t>回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旅程项目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        当</a:t>
            </a:r>
            <a:r>
              <a:rPr lang="zh-CN" altLang="en-US" sz="2000" b="1" dirty="0">
                <a:solidFill>
                  <a:srgbClr val="FFFFFF"/>
                </a:solidFill>
              </a:rPr>
              <a:t>开发者开始理解组件之间是如何相互作用和在设计中进行调整时</a:t>
            </a:r>
            <a:r>
              <a:rPr lang="en-US" altLang="zh-CN" sz="2000" b="1" dirty="0">
                <a:solidFill>
                  <a:srgbClr val="FFFFFF"/>
                </a:solidFill>
              </a:rPr>
              <a:t>,Rational Rose</a:t>
            </a:r>
            <a:r>
              <a:rPr lang="zh-CN" altLang="en-US" sz="2000" b="1" dirty="0">
                <a:solidFill>
                  <a:srgbClr val="FFFFFF"/>
                </a:solidFill>
              </a:rPr>
              <a:t>能够通过回溯和更新模型的其余部分来保证代码的一致性，从而展现出被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称为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“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来</a:t>
            </a:r>
            <a:r>
              <a:rPr lang="zh-CN" altLang="en-US" sz="2000" b="1" dirty="0">
                <a:solidFill>
                  <a:srgbClr val="FFFFFF"/>
                </a:solidFill>
              </a:rPr>
              <a:t>回旅程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工程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”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的能力</a:t>
            </a:r>
            <a:r>
              <a:rPr lang="zh-CN" altLang="en-US" sz="2000" b="1" dirty="0">
                <a:solidFill>
                  <a:srgbClr val="FFFFFF"/>
                </a:solidFill>
              </a:rPr>
              <a:t>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的用途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1864426"/>
            <a:ext cx="9351975" cy="3871356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对业务进行建模（工作流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对数据库进行建模，并可以在对象模型和数据模型之间进行正、逆向工程，相互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同步。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建立构件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模型。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4.</a:t>
            </a:r>
            <a:r>
              <a:rPr lang="zh-CN" altLang="en-US" sz="2000" b="1" dirty="0">
                <a:solidFill>
                  <a:schemeClr val="bg1"/>
                </a:solidFill>
              </a:rPr>
              <a:t>生成目标语言的框架代码，如</a:t>
            </a:r>
            <a:r>
              <a:rPr lang="en-US" altLang="zh-CN" sz="2000" b="1" dirty="0">
                <a:solidFill>
                  <a:schemeClr val="bg1"/>
                </a:solidFill>
              </a:rPr>
              <a:t>VB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DELPHI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等。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938206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300031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的支持的模型图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009386"/>
            <a:ext cx="10429874" cy="56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678" y="1616388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4363396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100091" y="1436386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4183691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487017" y="780179"/>
            <a:ext cx="579307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Rose</a:t>
            </a:r>
            <a:r>
              <a:rPr lang="zh-CN" altLang="en-US" sz="3600" dirty="0" smtClean="0">
                <a:solidFill>
                  <a:schemeClr val="bg1"/>
                </a:solidFill>
              </a:rPr>
              <a:t> 下载与安装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2185670" y="2176145"/>
            <a:ext cx="782066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FFC000"/>
                </a:solidFill>
              </a:rPr>
              <a:t>Rational Rose2007</a:t>
            </a:r>
            <a:r>
              <a:rPr lang="zh-CN" altLang="en-US" sz="3600" b="1" dirty="0">
                <a:solidFill>
                  <a:srgbClr val="FFC000"/>
                </a:solidFill>
              </a:rPr>
              <a:t>详细安装步骤</a:t>
            </a:r>
            <a:r>
              <a:rPr lang="en-US" altLang="zh-CN" sz="3600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altLang="zh-CN" sz="3600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://</a:t>
            </a:r>
            <a:r>
              <a:rPr lang="en-US" altLang="zh-CN" sz="3600" i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blog.csdn.net</a:t>
            </a:r>
            <a:r>
              <a:rPr lang="en-US" altLang="zh-CN" sz="3600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/xfz0330/article/details/39890867</a:t>
            </a:r>
            <a:endParaRPr lang="zh-CN" altLang="en-US" sz="3600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1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043112"/>
            <a:ext cx="8593455" cy="3414156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C000"/>
                </a:solidFill>
              </a:rPr>
              <a:t>Rational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</a:rPr>
              <a:t>Rose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的可视化环境组成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浏览器：用于在模型中迅速漫游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文档工具：用于查看或更新模型元素的文档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工具栏：用于迅速访问常用命令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框图窗口：用于显示和编辑一个或几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个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UML</a:t>
            </a:r>
            <a:r>
              <a:rPr lang="zh-CN" altLang="en-US" sz="2000" b="1" dirty="0" smtClean="0">
                <a:solidFill>
                  <a:srgbClr val="FFFFFF"/>
                </a:solidFill>
              </a:rPr>
              <a:t>框图。</a:t>
            </a:r>
            <a:endParaRPr lang="zh-CN" altLang="en-US" sz="2000" b="1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</a:rPr>
              <a:t>日志：用于查看错误信息和报告各个命令的结果</a:t>
            </a:r>
          </a:p>
        </p:txBody>
      </p:sp>
    </p:spTree>
    <p:extLst>
      <p:ext uri="{BB962C8B-B14F-4D97-AF65-F5344CB8AC3E}">
        <p14:creationId xmlns:p14="http://schemas.microsoft.com/office/powerpoint/2010/main" val="5433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Rational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Rose</a:t>
            </a:r>
            <a:r>
              <a:rPr lang="zh-CN" altLang="en-US" sz="3200" dirty="0" smtClean="0">
                <a:solidFill>
                  <a:schemeClr val="bg1"/>
                </a:solidFill>
              </a:rPr>
              <a:t> 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0"/>
            <a:ext cx="12427961" cy="6838829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 flipV="1">
            <a:off x="925976" y="2905248"/>
            <a:ext cx="2187614" cy="197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13590" y="4884515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浏览器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 flipV="1">
            <a:off x="1469985" y="4884515"/>
            <a:ext cx="1932972" cy="82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1422" y="5521653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文档窗口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 flipV="1">
            <a:off x="2338086" y="6238754"/>
            <a:ext cx="1655180" cy="4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93266" y="6158791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accent1">
                    <a:lumMod val="75000"/>
                  </a:schemeClr>
                </a:solidFill>
              </a:rPr>
              <a:t>日志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80207" y="4884515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chemeClr val="accent1">
                    <a:lumMod val="75000"/>
                  </a:schemeClr>
                </a:solidFill>
              </a:rPr>
              <a:t>框图窗口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H="1" flipV="1">
            <a:off x="7106856" y="3218720"/>
            <a:ext cx="23149" cy="166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2824223" y="1666754"/>
            <a:ext cx="2268638" cy="36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H="1" flipV="1">
            <a:off x="3165676" y="423756"/>
            <a:ext cx="1927185" cy="483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786405" y="5223869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工具栏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760</Words>
  <Application>Microsoft Macintosh PowerPoint</Application>
  <PresentationFormat>宽屏</PresentationFormat>
  <Paragraphs>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DengXian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31501323@stu.zucc.edu.cn</cp:lastModifiedBy>
  <cp:revision>65</cp:revision>
  <dcterms:created xsi:type="dcterms:W3CDTF">2013-11-25T09:03:00Z</dcterms:created>
  <dcterms:modified xsi:type="dcterms:W3CDTF">2017-11-08T14:30:48Z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