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4" r:id="rId5"/>
    <p:sldId id="307" r:id="rId6"/>
    <p:sldId id="308" r:id="rId7"/>
    <p:sldId id="275" r:id="rId8"/>
    <p:sldId id="320" r:id="rId9"/>
    <p:sldId id="321" r:id="rId10"/>
    <p:sldId id="322" r:id="rId11"/>
    <p:sldId id="323" r:id="rId12"/>
    <p:sldId id="324" r:id="rId13"/>
    <p:sldId id="325" r:id="rId14"/>
    <p:sldId id="326"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12" r:id="rId32"/>
    <p:sldId id="313" r:id="rId33"/>
    <p:sldId id="314" r:id="rId34"/>
    <p:sldId id="315" r:id="rId35"/>
    <p:sldId id="316" r:id="rId36"/>
    <p:sldId id="317" r:id="rId37"/>
    <p:sldId id="318" r:id="rId38"/>
    <p:sldId id="319" r:id="rId39"/>
    <p:sldId id="309" r:id="rId40"/>
    <p:sldId id="310" r:id="rId41"/>
    <p:sldId id="311" r:id="rId42"/>
    <p:sldId id="288" r:id="rId43"/>
    <p:sldId id="345" r:id="rId44"/>
    <p:sldId id="344" r:id="rId45"/>
    <p:sldId id="306"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024" userDrawn="1">
          <p15:clr>
            <a:srgbClr val="A4A3A4"/>
          </p15:clr>
        </p15:guide>
        <p15:guide id="8" orient="horz" pos="4320" userDrawn="1">
          <p15:clr>
            <a:srgbClr val="A4A3A4"/>
          </p15:clr>
        </p15:guide>
        <p15:guide id="9" orient="horz" pos="2183" userDrawn="1">
          <p15:clr>
            <a:srgbClr val="A4A3A4"/>
          </p15:clr>
        </p15:guide>
        <p15:guide id="10" pos="914" userDrawn="1">
          <p15:clr>
            <a:srgbClr val="A4A3A4"/>
          </p15:clr>
        </p15:guide>
        <p15:guide id="11" pos="54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2F82BB"/>
    <a:srgbClr val="6F3484"/>
    <a:srgbClr val="1B4B6B"/>
    <a:srgbClr val="266B9A"/>
    <a:srgbClr val="DEDEDE"/>
    <a:srgbClr val="F5F5F5"/>
    <a:srgbClr val="374043"/>
    <a:srgbClr val="562866"/>
    <a:srgbClr val="202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3" autoAdjust="0"/>
    <p:restoredTop sz="94660"/>
  </p:normalViewPr>
  <p:slideViewPr>
    <p:cSldViewPr snapToGrid="0" showGuides="1">
      <p:cViewPr varScale="1">
        <p:scale>
          <a:sx n="115" d="100"/>
          <a:sy n="115" d="100"/>
        </p:scale>
        <p:origin x="186" y="90"/>
      </p:cViewPr>
      <p:guideLst>
        <p:guide pos="3024"/>
        <p:guide orient="horz" pos="4320"/>
        <p:guide orient="horz" pos="2183"/>
        <p:guide pos="914"/>
        <p:guide pos="54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277950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200445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273049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296B1A-8A44-4896-BAE1-2F18FF819FB9}" type="datetimeFigureOut">
              <a:rPr lang="zh-CN" altLang="en-US" smtClean="0"/>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422073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F296B1A-8A44-4896-BAE1-2F18FF819FB9}" type="datetimeFigureOut">
              <a:rPr lang="zh-CN" altLang="en-US" smtClean="0"/>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52187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F296B1A-8A44-4896-BAE1-2F18FF819FB9}" type="datetimeFigureOut">
              <a:rPr lang="zh-CN" altLang="en-US" smtClean="0"/>
              <a:t>2017/11/8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183852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F296B1A-8A44-4896-BAE1-2F18FF819FB9}" type="datetimeFigureOut">
              <a:rPr lang="zh-CN" altLang="en-US" smtClean="0"/>
              <a:t>2017/11/8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30726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F296B1A-8A44-4896-BAE1-2F18FF819FB9}" type="datetimeFigureOut">
              <a:rPr lang="zh-CN" altLang="en-US" smtClean="0"/>
              <a:t>2017/11/8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349560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296B1A-8A44-4896-BAE1-2F18FF819FB9}" type="datetimeFigureOut">
              <a:rPr lang="zh-CN" altLang="en-US" smtClean="0"/>
              <a:t>2017/11/8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353595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296B1A-8A44-4896-BAE1-2F18FF819FB9}" type="datetimeFigureOut">
              <a:rPr lang="zh-CN" altLang="en-US" smtClean="0"/>
              <a:t>2017/11/8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230428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296B1A-8A44-4896-BAE1-2F18FF819FB9}" type="datetimeFigureOut">
              <a:rPr lang="zh-CN" altLang="en-US" smtClean="0"/>
              <a:t>2017/11/8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347513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F3484"/>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96B1A-8A44-4896-BAE1-2F18FF819FB9}" type="datetimeFigureOut">
              <a:rPr lang="zh-CN" altLang="en-US" smtClean="0"/>
              <a:t>2017/11/8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13D21-1799-457E-AA3C-5D3120FF0A5B}" type="slidenum">
              <a:rPr lang="zh-CN" altLang="en-US" smtClean="0"/>
              <a:t>‹#›</a:t>
            </a:fld>
            <a:endParaRPr lang="zh-CN" altLang="en-US"/>
          </a:p>
        </p:txBody>
      </p:sp>
    </p:spTree>
    <p:extLst>
      <p:ext uri="{BB962C8B-B14F-4D97-AF65-F5344CB8AC3E}">
        <p14:creationId xmlns:p14="http://schemas.microsoft.com/office/powerpoint/2010/main" val="2505824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png"/><Relationship Id="rId5" Type="http://schemas.openxmlformats.org/officeDocument/2006/relationships/tags" Target="../tags/tag5.xml"/><Relationship Id="rId10"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slideLayout" Target="../slideLayouts/slideLayout2.xml"/><Relationship Id="rId4" Type="http://schemas.openxmlformats.org/officeDocument/2006/relationships/tags" Target="../tags/tag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1.wmf"/><Relationship Id="rId2" Type="http://schemas.openxmlformats.org/officeDocument/2006/relationships/tags" Target="../tags/tag2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2.jpe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Layout" Target="../slideLayouts/slideLayout2.xml"/><Relationship Id="rId4" Type="http://schemas.openxmlformats.org/officeDocument/2006/relationships/tags" Target="../tags/tag2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slideLayout" Target="../slideLayouts/slideLayout2.xml"/><Relationship Id="rId4" Type="http://schemas.openxmlformats.org/officeDocument/2006/relationships/tags" Target="../tags/tag37.xml"/></Relationships>
</file>

<file path=ppt/slides/_rels/slide29.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5.png"/><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slideLayout" Target="../slideLayouts/slideLayout2.xml"/><Relationship Id="rId4" Type="http://schemas.openxmlformats.org/officeDocument/2006/relationships/tags" Target="../tags/tag45.xm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5.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www.baidu.com/link?url=xEydsyDR-aUZpHy3n6xAiT1nPZtGQLjjeO938-0j4dx3ZPkaaYJUFMqh4MV1TYECQjUyxP_8FBKWTArRl4Unk_" TargetMode="External"/><Relationship Id="rId2" Type="http://schemas.openxmlformats.org/officeDocument/2006/relationships/hyperlink" Target="https://www.baidu.com/link?url=pl6IUztUeZMX_3N5UzomK14eTJn4wAMotlpNAq5y44LOQbpf75XW0sVyXIX2kb9TkEiXIHhcKIvo7Qx9d2cZe4-cWT9oCCFTCjQq3EYEfYy&amp;wd=&amp;eqid=d5d6e0bd0005c2c50000000459ff1081"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1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_椭圆 31"/>
          <p:cNvSpPr/>
          <p:nvPr>
            <p:custDataLst>
              <p:tags r:id="rId1"/>
            </p:custDataLst>
          </p:nvPr>
        </p:nvSpPr>
        <p:spPr>
          <a:xfrm>
            <a:off x="8036147" y="1712633"/>
            <a:ext cx="2212258" cy="2212258"/>
          </a:xfrm>
          <a:prstGeom prst="ellipse">
            <a:avLst/>
          </a:pr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任意多边形 5"/>
          <p:cNvSpPr/>
          <p:nvPr>
            <p:custDataLst>
              <p:tags r:id="rId2"/>
            </p:custDataLst>
          </p:nvPr>
        </p:nvSpPr>
        <p:spPr>
          <a:xfrm rot="2414190">
            <a:off x="1328411" y="24092"/>
            <a:ext cx="4950086" cy="1785938"/>
          </a:xfrm>
          <a:custGeom>
            <a:avLst/>
            <a:gdLst>
              <a:gd name="connsiteX0" fmla="*/ 0 w 4950086"/>
              <a:gd name="connsiteY0" fmla="*/ 1785937 h 1785938"/>
              <a:gd name="connsiteX1" fmla="*/ 2110642 w 4950086"/>
              <a:gd name="connsiteY1" fmla="*/ 0 h 1785938"/>
              <a:gd name="connsiteX2" fmla="*/ 4057117 w 4950086"/>
              <a:gd name="connsiteY2" fmla="*/ 0 h 1785938"/>
              <a:gd name="connsiteX3" fmla="*/ 4950086 w 4950086"/>
              <a:gd name="connsiteY3" fmla="*/ 892969 h 1785938"/>
              <a:gd name="connsiteX4" fmla="*/ 4950085 w 4950086"/>
              <a:gd name="connsiteY4" fmla="*/ 892969 h 1785938"/>
              <a:gd name="connsiteX5" fmla="*/ 4057116 w 4950086"/>
              <a:gd name="connsiteY5" fmla="*/ 1785938 h 17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0086" h="1785938">
                <a:moveTo>
                  <a:pt x="0" y="1785937"/>
                </a:moveTo>
                <a:lnTo>
                  <a:pt x="2110642" y="0"/>
                </a:lnTo>
                <a:lnTo>
                  <a:pt x="4057117" y="0"/>
                </a:lnTo>
                <a:cubicBezTo>
                  <a:pt x="4550290" y="0"/>
                  <a:pt x="4950086" y="399796"/>
                  <a:pt x="4950086" y="892969"/>
                </a:cubicBezTo>
                <a:lnTo>
                  <a:pt x="4950085" y="892969"/>
                </a:lnTo>
                <a:cubicBezTo>
                  <a:pt x="4950085" y="1386142"/>
                  <a:pt x="4550289" y="1785938"/>
                  <a:pt x="4057116" y="1785938"/>
                </a:cubicBezTo>
                <a:close/>
              </a:path>
            </a:pathLst>
          </a:cu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PA_任意多边形 11"/>
          <p:cNvSpPr/>
          <p:nvPr>
            <p:custDataLst>
              <p:tags r:id="rId3"/>
            </p:custDataLst>
          </p:nvPr>
        </p:nvSpPr>
        <p:spPr>
          <a:xfrm rot="2414190">
            <a:off x="-44278" y="-281034"/>
            <a:ext cx="3055381" cy="1785938"/>
          </a:xfrm>
          <a:custGeom>
            <a:avLst/>
            <a:gdLst>
              <a:gd name="connsiteX0" fmla="*/ 0 w 3055381"/>
              <a:gd name="connsiteY0" fmla="*/ 1384027 h 1785938"/>
              <a:gd name="connsiteX1" fmla="*/ 1635660 w 3055381"/>
              <a:gd name="connsiteY1" fmla="*/ 0 h 1785938"/>
              <a:gd name="connsiteX2" fmla="*/ 2162412 w 3055381"/>
              <a:gd name="connsiteY2" fmla="*/ 0 h 1785938"/>
              <a:gd name="connsiteX3" fmla="*/ 3055381 w 3055381"/>
              <a:gd name="connsiteY3" fmla="*/ 892969 h 1785938"/>
              <a:gd name="connsiteX4" fmla="*/ 3055380 w 3055381"/>
              <a:gd name="connsiteY4" fmla="*/ 892969 h 1785938"/>
              <a:gd name="connsiteX5" fmla="*/ 2162411 w 3055381"/>
              <a:gd name="connsiteY5" fmla="*/ 1785938 h 1785938"/>
              <a:gd name="connsiteX6" fmla="*/ 340080 w 3055381"/>
              <a:gd name="connsiteY6" fmla="*/ 1785937 h 17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5381" h="1785938">
                <a:moveTo>
                  <a:pt x="0" y="1384027"/>
                </a:moveTo>
                <a:lnTo>
                  <a:pt x="1635660" y="0"/>
                </a:lnTo>
                <a:lnTo>
                  <a:pt x="2162412" y="0"/>
                </a:lnTo>
                <a:cubicBezTo>
                  <a:pt x="2655585" y="0"/>
                  <a:pt x="3055381" y="399796"/>
                  <a:pt x="3055381" y="892969"/>
                </a:cubicBezTo>
                <a:lnTo>
                  <a:pt x="3055380" y="892969"/>
                </a:lnTo>
                <a:cubicBezTo>
                  <a:pt x="3055380" y="1386142"/>
                  <a:pt x="2655584" y="1785938"/>
                  <a:pt x="2162411" y="1785938"/>
                </a:cubicBezTo>
                <a:lnTo>
                  <a:pt x="340080" y="1785937"/>
                </a:ln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4"/>
            </p:custDataLst>
          </p:nvPr>
        </p:nvSpPr>
        <p:spPr>
          <a:xfrm rot="2402716">
            <a:off x="-780677" y="3844214"/>
            <a:ext cx="5760214" cy="327626"/>
          </a:xfrm>
          <a:custGeom>
            <a:avLst/>
            <a:gdLst>
              <a:gd name="connsiteX0" fmla="*/ 0 w 5760214"/>
              <a:gd name="connsiteY0" fmla="*/ 0 h 327626"/>
              <a:gd name="connsiteX1" fmla="*/ 5527718 w 5760214"/>
              <a:gd name="connsiteY1" fmla="*/ 0 h 327626"/>
              <a:gd name="connsiteX2" fmla="*/ 5760214 w 5760214"/>
              <a:gd name="connsiteY2" fmla="*/ 163813 h 327626"/>
              <a:gd name="connsiteX3" fmla="*/ 5760213 w 5760214"/>
              <a:gd name="connsiteY3" fmla="*/ 163813 h 327626"/>
              <a:gd name="connsiteX4" fmla="*/ 5527717 w 5760214"/>
              <a:gd name="connsiteY4" fmla="*/ 327626 h 327626"/>
              <a:gd name="connsiteX5" fmla="*/ 275352 w 5760214"/>
              <a:gd name="connsiteY5" fmla="*/ 327625 h 32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0214" h="327626">
                <a:moveTo>
                  <a:pt x="0" y="0"/>
                </a:moveTo>
                <a:lnTo>
                  <a:pt x="5527718" y="0"/>
                </a:lnTo>
                <a:cubicBezTo>
                  <a:pt x="5656122" y="0"/>
                  <a:pt x="5760214" y="73341"/>
                  <a:pt x="5760214" y="163813"/>
                </a:cubicBezTo>
                <a:lnTo>
                  <a:pt x="5760213" y="163813"/>
                </a:lnTo>
                <a:cubicBezTo>
                  <a:pt x="5760213" y="254285"/>
                  <a:pt x="5656121" y="327626"/>
                  <a:pt x="5527717" y="327626"/>
                </a:cubicBezTo>
                <a:lnTo>
                  <a:pt x="275352" y="32762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PA_任意多边形 20"/>
          <p:cNvSpPr/>
          <p:nvPr>
            <p:custDataLst>
              <p:tags r:id="rId5"/>
            </p:custDataLst>
          </p:nvPr>
        </p:nvSpPr>
        <p:spPr>
          <a:xfrm rot="2397062">
            <a:off x="-1071242" y="4713152"/>
            <a:ext cx="6290348" cy="1073057"/>
          </a:xfrm>
          <a:custGeom>
            <a:avLst/>
            <a:gdLst>
              <a:gd name="connsiteX0" fmla="*/ 0 w 6290348"/>
              <a:gd name="connsiteY0" fmla="*/ 0 h 1073057"/>
              <a:gd name="connsiteX1" fmla="*/ 6290348 w 6290348"/>
              <a:gd name="connsiteY1" fmla="*/ 0 h 1073057"/>
              <a:gd name="connsiteX2" fmla="*/ 5009306 w 6290348"/>
              <a:gd name="connsiteY2" fmla="*/ 1073057 h 1073057"/>
              <a:gd name="connsiteX3" fmla="*/ 898841 w 6290348"/>
              <a:gd name="connsiteY3" fmla="*/ 1073057 h 1073057"/>
            </a:gdLst>
            <a:ahLst/>
            <a:cxnLst>
              <a:cxn ang="0">
                <a:pos x="connsiteX0" y="connsiteY0"/>
              </a:cxn>
              <a:cxn ang="0">
                <a:pos x="connsiteX1" y="connsiteY1"/>
              </a:cxn>
              <a:cxn ang="0">
                <a:pos x="connsiteX2" y="connsiteY2"/>
              </a:cxn>
              <a:cxn ang="0">
                <a:pos x="connsiteX3" y="connsiteY3"/>
              </a:cxn>
            </a:cxnLst>
            <a:rect l="l" t="t" r="r" b="b"/>
            <a:pathLst>
              <a:path w="6290348" h="1073057">
                <a:moveTo>
                  <a:pt x="0" y="0"/>
                </a:moveTo>
                <a:lnTo>
                  <a:pt x="6290348" y="0"/>
                </a:lnTo>
                <a:lnTo>
                  <a:pt x="5009306" y="1073057"/>
                </a:lnTo>
                <a:lnTo>
                  <a:pt x="898841" y="1073057"/>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6"/>
            </p:custDataLst>
          </p:nvPr>
        </p:nvSpPr>
        <p:spPr>
          <a:xfrm rot="2397062">
            <a:off x="-603397" y="5488860"/>
            <a:ext cx="4163559" cy="365958"/>
          </a:xfrm>
          <a:custGeom>
            <a:avLst/>
            <a:gdLst>
              <a:gd name="connsiteX0" fmla="*/ 0 w 4163559"/>
              <a:gd name="connsiteY0" fmla="*/ 0 h 365958"/>
              <a:gd name="connsiteX1" fmla="*/ 4163559 w 4163559"/>
              <a:gd name="connsiteY1" fmla="*/ 0 h 365958"/>
              <a:gd name="connsiteX2" fmla="*/ 3726670 w 4163559"/>
              <a:gd name="connsiteY2" fmla="*/ 365958 h 365958"/>
              <a:gd name="connsiteX3" fmla="*/ 306543 w 4163559"/>
              <a:gd name="connsiteY3" fmla="*/ 365958 h 365958"/>
            </a:gdLst>
            <a:ahLst/>
            <a:cxnLst>
              <a:cxn ang="0">
                <a:pos x="connsiteX0" y="connsiteY0"/>
              </a:cxn>
              <a:cxn ang="0">
                <a:pos x="connsiteX1" y="connsiteY1"/>
              </a:cxn>
              <a:cxn ang="0">
                <a:pos x="connsiteX2" y="connsiteY2"/>
              </a:cxn>
              <a:cxn ang="0">
                <a:pos x="connsiteX3" y="connsiteY3"/>
              </a:cxn>
            </a:cxnLst>
            <a:rect l="l" t="t" r="r" b="b"/>
            <a:pathLst>
              <a:path w="4163559" h="365958">
                <a:moveTo>
                  <a:pt x="0" y="0"/>
                </a:moveTo>
                <a:lnTo>
                  <a:pt x="4163559" y="0"/>
                </a:lnTo>
                <a:lnTo>
                  <a:pt x="3726670" y="365958"/>
                </a:lnTo>
                <a:lnTo>
                  <a:pt x="306543" y="365958"/>
                </a:ln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PA_文本框 30"/>
          <p:cNvSpPr txBox="1"/>
          <p:nvPr>
            <p:custDataLst>
              <p:tags r:id="rId7"/>
            </p:custDataLst>
          </p:nvPr>
        </p:nvSpPr>
        <p:spPr>
          <a:xfrm>
            <a:off x="6181112" y="1874041"/>
            <a:ext cx="5922327" cy="1323439"/>
          </a:xfrm>
          <a:prstGeom prst="rect">
            <a:avLst/>
          </a:prstGeom>
          <a:noFill/>
        </p:spPr>
        <p:txBody>
          <a:bodyPr wrap="square" rtlCol="0">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UML</a:t>
            </a:r>
            <a:r>
              <a:rPr lang="zh-CN" altLang="en-US" sz="4000"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工具</a:t>
            </a:r>
            <a:r>
              <a:rPr lang="en-US" altLang="zh-CN" sz="4000"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:Rational Rose</a:t>
            </a:r>
          </a:p>
          <a:p>
            <a:r>
              <a:rPr lang="zh-CN" altLang="en-US" sz="4000"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简介与使用</a:t>
            </a:r>
            <a:endParaRPr lang="zh-CN" altLang="en-US" sz="4000"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3" name="PA_文本框 32"/>
          <p:cNvSpPr txBox="1"/>
          <p:nvPr>
            <p:custDataLst>
              <p:tags r:id="rId8"/>
            </p:custDataLst>
          </p:nvPr>
        </p:nvSpPr>
        <p:spPr>
          <a:xfrm>
            <a:off x="6269673" y="4008027"/>
            <a:ext cx="4917440" cy="40011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cs typeface="Ebrima" panose="02000000000000000000" pitchFamily="2" charset="0"/>
              </a:rPr>
              <a:t>任剑超 史晨鑫 汪涛 仲</a:t>
            </a:r>
            <a:r>
              <a:rPr lang="zh-CN" altLang="en-US" sz="2000" smtClean="0">
                <a:solidFill>
                  <a:schemeClr val="bg1"/>
                </a:solidFill>
                <a:latin typeface="微软雅黑" panose="020B0503020204020204" pitchFamily="34" charset="-122"/>
                <a:ea typeface="微软雅黑" panose="020B0503020204020204" pitchFamily="34" charset="-122"/>
                <a:cs typeface="Ebrima" panose="02000000000000000000" pitchFamily="2" charset="0"/>
              </a:rPr>
              <a:t>叶 </a:t>
            </a:r>
            <a:r>
              <a:rPr lang="zh-CN" altLang="en-US" sz="2000" smtClean="0">
                <a:solidFill>
                  <a:schemeClr val="bg1"/>
                </a:solidFill>
                <a:latin typeface="微软雅黑" panose="020B0503020204020204" pitchFamily="34" charset="-122"/>
                <a:ea typeface="微软雅黑" panose="020B0503020204020204" pitchFamily="34" charset="-122"/>
                <a:cs typeface="Ebrima" panose="02000000000000000000" pitchFamily="2" charset="0"/>
              </a:rPr>
              <a:t>邱英凡 </a:t>
            </a:r>
            <a:endParaRPr lang="zh-CN" altLang="en-US" sz="2000" dirty="0">
              <a:solidFill>
                <a:schemeClr val="bg1"/>
              </a:solidFill>
              <a:latin typeface="微软雅黑" panose="020B0503020204020204" pitchFamily="34" charset="-122"/>
              <a:ea typeface="微软雅黑" panose="020B0503020204020204" pitchFamily="34" charset="-122"/>
              <a:cs typeface="Ebrima" panose="02000000000000000000" pitchFamily="2" charset="0"/>
            </a:endParaRPr>
          </a:p>
        </p:txBody>
      </p:sp>
      <p:sp>
        <p:nvSpPr>
          <p:cNvPr id="40" name="PA_任意多边形 39"/>
          <p:cNvSpPr/>
          <p:nvPr>
            <p:custDataLst>
              <p:tags r:id="rId9"/>
            </p:custDataLst>
          </p:nvPr>
        </p:nvSpPr>
        <p:spPr>
          <a:xfrm rot="2115011">
            <a:off x="11298755" y="981051"/>
            <a:ext cx="1456827" cy="1490157"/>
          </a:xfrm>
          <a:custGeom>
            <a:avLst/>
            <a:gdLst>
              <a:gd name="connsiteX0" fmla="*/ 351533 w 1456827"/>
              <a:gd name="connsiteY0" fmla="*/ 31681 h 1490157"/>
              <a:gd name="connsiteX1" fmla="*/ 403681 w 1456827"/>
              <a:gd name="connsiteY1" fmla="*/ 0 h 1490157"/>
              <a:gd name="connsiteX2" fmla="*/ 1456827 w 1456827"/>
              <a:gd name="connsiteY2" fmla="*/ 1490157 h 1490157"/>
              <a:gd name="connsiteX3" fmla="*/ 797323 w 1456827"/>
              <a:gd name="connsiteY3" fmla="*/ 1490157 h 1490157"/>
              <a:gd name="connsiteX4" fmla="*/ 0 w 1456827"/>
              <a:gd name="connsiteY4" fmla="*/ 692834 h 1490157"/>
              <a:gd name="connsiteX5" fmla="*/ 351533 w 1456827"/>
              <a:gd name="connsiteY5" fmla="*/ 31681 h 149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27" h="1490157">
                <a:moveTo>
                  <a:pt x="351533" y="31681"/>
                </a:moveTo>
                <a:lnTo>
                  <a:pt x="403681" y="0"/>
                </a:lnTo>
                <a:lnTo>
                  <a:pt x="1456827" y="1490157"/>
                </a:lnTo>
                <a:lnTo>
                  <a:pt x="797323" y="1490157"/>
                </a:lnTo>
                <a:cubicBezTo>
                  <a:pt x="356974" y="1490157"/>
                  <a:pt x="0" y="1133183"/>
                  <a:pt x="0" y="692834"/>
                </a:cubicBezTo>
                <a:cubicBezTo>
                  <a:pt x="0" y="417616"/>
                  <a:pt x="139443" y="174966"/>
                  <a:pt x="351533" y="31681"/>
                </a:cubicBezTo>
                <a:close/>
              </a:path>
            </a:pathLst>
          </a:custGeom>
          <a:solidFill>
            <a:srgbClr val="5F2D71">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11">
            <a:extLst>
              <a:ext uri="{28A0092B-C50C-407E-A947-70E740481C1C}">
                <a14:useLocalDpi xmlns:a14="http://schemas.microsoft.com/office/drawing/2010/main" val="0"/>
              </a:ext>
            </a:extLst>
          </a:blip>
          <a:srcRect l="8393" r="33823"/>
          <a:stretch/>
        </p:blipFill>
        <p:spPr>
          <a:xfrm>
            <a:off x="6269673" y="4678010"/>
            <a:ext cx="2304662" cy="571670"/>
          </a:xfrm>
          <a:prstGeom prst="rect">
            <a:avLst/>
          </a:prstGeom>
          <a:noFill/>
          <a:effectLst>
            <a:innerShdw blurRad="203200">
              <a:schemeClr val="bg1"/>
            </a:innerShdw>
          </a:effectLst>
        </p:spPr>
      </p:pic>
    </p:spTree>
    <p:extLst>
      <p:ext uri="{BB962C8B-B14F-4D97-AF65-F5344CB8AC3E}">
        <p14:creationId xmlns:p14="http://schemas.microsoft.com/office/powerpoint/2010/main" val="5988396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250" fill="hold"/>
                                            <p:tgtEl>
                                              <p:spTgt spid="12"/>
                                            </p:tgtEl>
                                            <p:attrNameLst>
                                              <p:attrName>ppt_x</p:attrName>
                                            </p:attrNameLst>
                                          </p:cBhvr>
                                          <p:tavLst>
                                            <p:tav tm="0">
                                              <p:val>
                                                <p:strVal val="0-#ppt_w/2"/>
                                              </p:val>
                                            </p:tav>
                                            <p:tav tm="100000">
                                              <p:val>
                                                <p:strVal val="#ppt_x"/>
                                              </p:val>
                                            </p:tav>
                                          </p:tavLst>
                                        </p:anim>
                                        <p:anim calcmode="lin" valueType="num">
                                          <p:cBhvr additive="base">
                                            <p:cTn id="12" dur="25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14:presetBounceEnd="30000">
                                      <p:stCondLst>
                                        <p:cond delay="300"/>
                                      </p:stCondLst>
                                      <p:childTnLst>
                                        <p:set>
                                          <p:cBhvr>
                                            <p:cTn id="14" dur="1" fill="hold">
                                              <p:stCondLst>
                                                <p:cond delay="0"/>
                                              </p:stCondLst>
                                            </p:cTn>
                                            <p:tgtEl>
                                              <p:spTgt spid="25"/>
                                            </p:tgtEl>
                                            <p:attrNameLst>
                                              <p:attrName>style.visibility</p:attrName>
                                            </p:attrNameLst>
                                          </p:cBhvr>
                                          <p:to>
                                            <p:strVal val="visible"/>
                                          </p:to>
                                        </p:set>
                                        <p:anim calcmode="lin" valueType="num" p14:bounceEnd="30000">
                                          <p:cBhvr additive="base">
                                            <p:cTn id="15" dur="500" fill="hold"/>
                                            <p:tgtEl>
                                              <p:spTgt spid="25"/>
                                            </p:tgtEl>
                                            <p:attrNameLst>
                                              <p:attrName>ppt_x</p:attrName>
                                            </p:attrNameLst>
                                          </p:cBhvr>
                                          <p:tavLst>
                                            <p:tav tm="0">
                                              <p:val>
                                                <p:strVal val="0-#ppt_w/2"/>
                                              </p:val>
                                            </p:tav>
                                            <p:tav tm="100000">
                                              <p:val>
                                                <p:strVal val="#ppt_x"/>
                                              </p:val>
                                            </p:tav>
                                          </p:tavLst>
                                        </p:anim>
                                        <p:anim calcmode="lin" valueType="num" p14:bounceEnd="30000">
                                          <p:cBhvr additive="base">
                                            <p:cTn id="16" dur="500" fill="hold"/>
                                            <p:tgtEl>
                                              <p:spTgt spid="25"/>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50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grpId="0" nodeType="withEffect">
                                      <p:stCondLst>
                                        <p:cond delay="75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par>
                              <p:cTn id="23" fill="hold">
                                <p:stCondLst>
                                  <p:cond delay="1250"/>
                                </p:stCondLst>
                                <p:childTnLst>
                                  <p:par>
                                    <p:cTn id="24" presetID="2" presetClass="entr" presetSubtype="4" fill="hold" grpId="0" nodeType="afterEffect" p14:presetBounceEnd="30000">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14:bounceEnd="30000">
                                          <p:cBhvr additive="base">
                                            <p:cTn id="26" dur="500" fill="hold"/>
                                            <p:tgtEl>
                                              <p:spTgt spid="32"/>
                                            </p:tgtEl>
                                            <p:attrNameLst>
                                              <p:attrName>ppt_x</p:attrName>
                                            </p:attrNameLst>
                                          </p:cBhvr>
                                          <p:tavLst>
                                            <p:tav tm="0">
                                              <p:val>
                                                <p:strVal val="#ppt_x"/>
                                              </p:val>
                                            </p:tav>
                                            <p:tav tm="100000">
                                              <p:val>
                                                <p:strVal val="#ppt_x"/>
                                              </p:val>
                                            </p:tav>
                                          </p:tavLst>
                                        </p:anim>
                                        <p:anim calcmode="lin" valueType="num" p14:bounceEnd="30000">
                                          <p:cBhvr additive="base">
                                            <p:cTn id="27" dur="500" fill="hold"/>
                                            <p:tgtEl>
                                              <p:spTgt spid="32"/>
                                            </p:tgtEl>
                                            <p:attrNameLst>
                                              <p:attrName>ppt_y</p:attrName>
                                            </p:attrNameLst>
                                          </p:cBhvr>
                                          <p:tavLst>
                                            <p:tav tm="0">
                                              <p:val>
                                                <p:strVal val="1+#ppt_h/2"/>
                                              </p:val>
                                            </p:tav>
                                            <p:tav tm="100000">
                                              <p:val>
                                                <p:strVal val="#ppt_y"/>
                                              </p:val>
                                            </p:tav>
                                          </p:tavLst>
                                        </p:anim>
                                      </p:childTnLst>
                                    </p:cTn>
                                  </p:par>
                                  <p:par>
                                    <p:cTn id="28" presetID="1" presetClass="entr" presetSubtype="0" fill="hold" grpId="0" nodeType="withEffect">
                                      <p:stCondLst>
                                        <p:cond delay="250"/>
                                      </p:stCondLst>
                                      <p:iterate type="lt">
                                        <p:tmAbs val="100"/>
                                      </p:iterate>
                                      <p:childTnLst>
                                        <p:set>
                                          <p:cBhvr>
                                            <p:cTn id="29" dur="1" fill="hold">
                                              <p:stCondLst>
                                                <p:cond delay="0"/>
                                              </p:stCondLst>
                                            </p:cTn>
                                            <p:tgtEl>
                                              <p:spTgt spid="31"/>
                                            </p:tgtEl>
                                            <p:attrNameLst>
                                              <p:attrName>style.visibility</p:attrName>
                                            </p:attrNameLst>
                                          </p:cBhvr>
                                          <p:to>
                                            <p:strVal val="visible"/>
                                          </p:to>
                                        </p:set>
                                      </p:childTnLst>
                                    </p:cTn>
                                  </p:par>
                                </p:childTnLst>
                              </p:cTn>
                            </p:par>
                            <p:par>
                              <p:cTn id="30" fill="hold">
                                <p:stCondLst>
                                  <p:cond delay="3701"/>
                                </p:stCondLst>
                                <p:childTnLst>
                                  <p:par>
                                    <p:cTn id="31" presetID="16" presetClass="entr" presetSubtype="2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arn(inVertical)">
                                          <p:cBhvr>
                                            <p:cTn id="33" dur="500"/>
                                            <p:tgtEl>
                                              <p:spTgt spid="33"/>
                                            </p:tgtEl>
                                          </p:cBhvr>
                                        </p:animEffect>
                                      </p:childTnLst>
                                    </p:cTn>
                                  </p:par>
                                  <p:par>
                                    <p:cTn id="34" presetID="42"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anim calcmode="lin" valueType="num">
                                          <p:cBhvr>
                                            <p:cTn id="37" dur="500" fill="hold"/>
                                            <p:tgtEl>
                                              <p:spTgt spid="2"/>
                                            </p:tgtEl>
                                            <p:attrNameLst>
                                              <p:attrName>ppt_x</p:attrName>
                                            </p:attrNameLst>
                                          </p:cBhvr>
                                          <p:tavLst>
                                            <p:tav tm="0">
                                              <p:val>
                                                <p:strVal val="#ppt_x"/>
                                              </p:val>
                                            </p:tav>
                                            <p:tav tm="100000">
                                              <p:val>
                                                <p:strVal val="#ppt_x"/>
                                              </p:val>
                                            </p:tav>
                                          </p:tavLst>
                                        </p:anim>
                                        <p:anim calcmode="lin" valueType="num">
                                          <p:cBhvr>
                                            <p:cTn id="3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2" grpId="0" animBg="1"/>
          <p:bldP spid="25" grpId="0" animBg="1"/>
          <p:bldP spid="21"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250" fill="hold"/>
                                            <p:tgtEl>
                                              <p:spTgt spid="12"/>
                                            </p:tgtEl>
                                            <p:attrNameLst>
                                              <p:attrName>ppt_x</p:attrName>
                                            </p:attrNameLst>
                                          </p:cBhvr>
                                          <p:tavLst>
                                            <p:tav tm="0">
                                              <p:val>
                                                <p:strVal val="0-#ppt_w/2"/>
                                              </p:val>
                                            </p:tav>
                                            <p:tav tm="100000">
                                              <p:val>
                                                <p:strVal val="#ppt_x"/>
                                              </p:val>
                                            </p:tav>
                                          </p:tavLst>
                                        </p:anim>
                                        <p:anim calcmode="lin" valueType="num">
                                          <p:cBhvr additive="base">
                                            <p:cTn id="12" dur="25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3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50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grpId="0" nodeType="withEffect">
                                      <p:stCondLst>
                                        <p:cond delay="75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par>
                              <p:cTn id="23" fill="hold">
                                <p:stCondLst>
                                  <p:cond delay="1250"/>
                                </p:stCondLst>
                                <p:childTnLst>
                                  <p:par>
                                    <p:cTn id="24" presetID="2" presetClass="entr" presetSubtype="4"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par>
                                    <p:cTn id="28" presetID="1" presetClass="entr" presetSubtype="0" fill="hold" grpId="0" nodeType="withEffect">
                                      <p:stCondLst>
                                        <p:cond delay="250"/>
                                      </p:stCondLst>
                                      <p:iterate type="lt">
                                        <p:tmAbs val="100"/>
                                      </p:iterate>
                                      <p:childTnLst>
                                        <p:set>
                                          <p:cBhvr>
                                            <p:cTn id="29" dur="1" fill="hold">
                                              <p:stCondLst>
                                                <p:cond delay="0"/>
                                              </p:stCondLst>
                                            </p:cTn>
                                            <p:tgtEl>
                                              <p:spTgt spid="31"/>
                                            </p:tgtEl>
                                            <p:attrNameLst>
                                              <p:attrName>style.visibility</p:attrName>
                                            </p:attrNameLst>
                                          </p:cBhvr>
                                          <p:to>
                                            <p:strVal val="visible"/>
                                          </p:to>
                                        </p:set>
                                      </p:childTnLst>
                                    </p:cTn>
                                  </p:par>
                                </p:childTnLst>
                              </p:cTn>
                            </p:par>
                            <p:par>
                              <p:cTn id="30" fill="hold">
                                <p:stCondLst>
                                  <p:cond delay="3701"/>
                                </p:stCondLst>
                                <p:childTnLst>
                                  <p:par>
                                    <p:cTn id="31" presetID="16" presetClass="entr" presetSubtype="2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arn(inVertical)">
                                          <p:cBhvr>
                                            <p:cTn id="33" dur="500"/>
                                            <p:tgtEl>
                                              <p:spTgt spid="33"/>
                                            </p:tgtEl>
                                          </p:cBhvr>
                                        </p:animEffect>
                                      </p:childTnLst>
                                    </p:cTn>
                                  </p:par>
                                  <p:par>
                                    <p:cTn id="34" presetID="42"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anim calcmode="lin" valueType="num">
                                          <p:cBhvr>
                                            <p:cTn id="37" dur="500" fill="hold"/>
                                            <p:tgtEl>
                                              <p:spTgt spid="2"/>
                                            </p:tgtEl>
                                            <p:attrNameLst>
                                              <p:attrName>ppt_x</p:attrName>
                                            </p:attrNameLst>
                                          </p:cBhvr>
                                          <p:tavLst>
                                            <p:tav tm="0">
                                              <p:val>
                                                <p:strVal val="#ppt_x"/>
                                              </p:val>
                                            </p:tav>
                                            <p:tav tm="100000">
                                              <p:val>
                                                <p:strVal val="#ppt_x"/>
                                              </p:val>
                                            </p:tav>
                                          </p:tavLst>
                                        </p:anim>
                                        <p:anim calcmode="lin" valueType="num">
                                          <p:cBhvr>
                                            <p:cTn id="38"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2" grpId="0" animBg="1"/>
          <p:bldP spid="25" grpId="0" animBg="1"/>
          <p:bldP spid="21" grpId="0" animBg="1"/>
          <p:bldP spid="30" grpId="0" animBg="1"/>
          <p:bldP spid="31" grpId="0"/>
          <p:bldP spid="3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1539557" y="1470025"/>
            <a:ext cx="5604510" cy="953135"/>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参与者与用例的关系</a:t>
            </a:r>
          </a:p>
          <a:p>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6948805" y="2576830"/>
            <a:ext cx="390525" cy="2457450"/>
          </a:xfrm>
          <a:prstGeom prst="rect">
            <a:avLst/>
          </a:prstGeom>
        </p:spPr>
      </p:pic>
      <p:cxnSp>
        <p:nvCxnSpPr>
          <p:cNvPr id="6" name="直接箭头连接符 5"/>
          <p:cNvCxnSpPr/>
          <p:nvPr/>
        </p:nvCxnSpPr>
        <p:spPr>
          <a:xfrm flipH="1" flipV="1">
            <a:off x="7170420" y="4370705"/>
            <a:ext cx="1052068" cy="508064"/>
          </a:xfrm>
          <a:prstGeom prst="straightConnector1">
            <a:avLst/>
          </a:prstGeom>
          <a:ln w="793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222615" y="4763135"/>
            <a:ext cx="2678430" cy="645160"/>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rPr>
              <a:t>点击此处连接参与者与用例</a:t>
            </a:r>
          </a:p>
        </p:txBody>
      </p:sp>
      <p:pic>
        <p:nvPicPr>
          <p:cNvPr id="2" name="图片 1"/>
          <p:cNvPicPr>
            <a:picLocks noChangeAspect="1"/>
          </p:cNvPicPr>
          <p:nvPr/>
        </p:nvPicPr>
        <p:blipFill>
          <a:blip r:embed="rId3"/>
          <a:stretch>
            <a:fillRect/>
          </a:stretch>
        </p:blipFill>
        <p:spPr>
          <a:xfrm>
            <a:off x="547052" y="2882646"/>
            <a:ext cx="5560695" cy="1833245"/>
          </a:xfrm>
          <a:prstGeom prst="rect">
            <a:avLst/>
          </a:prstGeom>
        </p:spPr>
      </p:pic>
    </p:spTree>
    <p:extLst>
      <p:ext uri="{BB962C8B-B14F-4D97-AF65-F5344CB8AC3E}">
        <p14:creationId xmlns:p14="http://schemas.microsoft.com/office/powerpoint/2010/main" val="28992624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1074102" y="920115"/>
            <a:ext cx="4361498" cy="3416320"/>
          </a:xfrm>
          <a:prstGeom prst="rect">
            <a:avLst/>
          </a:prstGeom>
          <a:noFill/>
        </p:spPr>
        <p:txBody>
          <a:bodyPr wrap="squar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增加泛化关系</a:t>
            </a:r>
          </a:p>
          <a:p>
            <a:r>
              <a:rPr lang="zh-CN" altLang="en-US" sz="3600" dirty="0">
                <a:solidFill>
                  <a:schemeClr val="bg1"/>
                </a:solidFill>
                <a:latin typeface="微软雅黑" panose="020B0503020204020204" pitchFamily="34" charset="-122"/>
                <a:ea typeface="微软雅黑" panose="020B0503020204020204" pitchFamily="34" charset="-122"/>
              </a:rPr>
              <a:t>从工具栏中选择泛化关系箭头</a:t>
            </a:r>
          </a:p>
          <a:p>
            <a:r>
              <a:rPr lang="zh-CN" altLang="en-US" sz="3600" dirty="0">
                <a:solidFill>
                  <a:schemeClr val="bg1"/>
                </a:solidFill>
                <a:latin typeface="微软雅黑" panose="020B0503020204020204" pitchFamily="34" charset="-122"/>
                <a:ea typeface="微软雅黑" panose="020B0503020204020204" pitchFamily="34" charset="-122"/>
              </a:rPr>
              <a:t>从子用例拖向父用例，也可从子参与者拖向父参与者</a:t>
            </a:r>
            <a:r>
              <a:rPr lang="zh-CN" altLang="en-US" sz="3600" dirty="0" smtClean="0">
                <a:solidFill>
                  <a:schemeClr val="bg1"/>
                </a:solidFill>
                <a:latin typeface="微软雅黑" panose="020B0503020204020204" pitchFamily="34" charset="-122"/>
                <a:ea typeface="微软雅黑" panose="020B0503020204020204" pitchFamily="34" charset="-122"/>
              </a:rPr>
              <a:t>。</a:t>
            </a:r>
            <a:endParaRPr lang="zh-CN" altLang="en-US" sz="3600"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6483350" y="3975735"/>
            <a:ext cx="390525" cy="2457450"/>
          </a:xfrm>
          <a:prstGeom prst="rect">
            <a:avLst/>
          </a:prstGeom>
        </p:spPr>
      </p:pic>
      <p:cxnSp>
        <p:nvCxnSpPr>
          <p:cNvPr id="6" name="直接箭头连接符 5"/>
          <p:cNvCxnSpPr/>
          <p:nvPr/>
        </p:nvCxnSpPr>
        <p:spPr>
          <a:xfrm flipH="1">
            <a:off x="6771640" y="5502275"/>
            <a:ext cx="1679575" cy="760730"/>
          </a:xfrm>
          <a:prstGeom prst="straightConnector1">
            <a:avLst/>
          </a:prstGeom>
          <a:ln w="793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527415" y="5380355"/>
            <a:ext cx="2678430" cy="368300"/>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rPr>
              <a:t>点击此处创建泛化关系</a:t>
            </a:r>
          </a:p>
        </p:txBody>
      </p:sp>
      <p:pic>
        <p:nvPicPr>
          <p:cNvPr id="3" name="图片 2"/>
          <p:cNvPicPr>
            <a:picLocks noChangeAspect="1"/>
          </p:cNvPicPr>
          <p:nvPr/>
        </p:nvPicPr>
        <p:blipFill>
          <a:blip r:embed="rId3"/>
          <a:stretch>
            <a:fillRect/>
          </a:stretch>
        </p:blipFill>
        <p:spPr>
          <a:xfrm>
            <a:off x="8165465" y="2619375"/>
            <a:ext cx="3885565" cy="2105025"/>
          </a:xfrm>
          <a:prstGeom prst="rect">
            <a:avLst/>
          </a:prstGeom>
        </p:spPr>
      </p:pic>
    </p:spTree>
    <p:extLst>
      <p:ext uri="{BB962C8B-B14F-4D97-AF65-F5344CB8AC3E}">
        <p14:creationId xmlns:p14="http://schemas.microsoft.com/office/powerpoint/2010/main" val="24469981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PA_组合 22"/>
          <p:cNvGrpSpPr/>
          <p:nvPr>
            <p:custDataLst>
              <p:tags r:id="rId1"/>
            </p:custDataLst>
          </p:nvPr>
        </p:nvGrpSpPr>
        <p:grpSpPr>
          <a:xfrm>
            <a:off x="9498372" y="800100"/>
            <a:ext cx="5387260" cy="5387253"/>
            <a:chOff x="9498372" y="800100"/>
            <a:chExt cx="5387260" cy="5387253"/>
          </a:xfrm>
        </p:grpSpPr>
        <p:sp>
          <p:nvSpPr>
            <p:cNvPr id="22" name="任意多边形 21"/>
            <p:cNvSpPr/>
            <p:nvPr/>
          </p:nvSpPr>
          <p:spPr>
            <a:xfrm>
              <a:off x="9498372" y="800100"/>
              <a:ext cx="5387260" cy="5387253"/>
            </a:xfrm>
            <a:custGeom>
              <a:avLst/>
              <a:gdLst/>
              <a:ahLst/>
              <a:cxnLst/>
              <a:rect l="0" t="0" r="0" b="0"/>
              <a:pathLst>
                <a:path w="5387260" h="5387253">
                  <a:moveTo>
                    <a:pt x="0" y="0"/>
                  </a:moveTo>
                  <a:lnTo>
                    <a:pt x="5387259" y="0"/>
                  </a:lnTo>
                  <a:lnTo>
                    <a:pt x="5387259" y="5387252"/>
                  </a:lnTo>
                  <a:lnTo>
                    <a:pt x="0" y="5387252"/>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_任意多边形 10"/>
            <p:cNvSpPr/>
            <p:nvPr>
              <p:custDataLst>
                <p:tags r:id="rId4"/>
              </p:custDataLst>
            </p:nvPr>
          </p:nvSpPr>
          <p:spPr>
            <a:xfrm>
              <a:off x="9498372" y="800100"/>
              <a:ext cx="2693629" cy="5387252"/>
            </a:xfrm>
            <a:custGeom>
              <a:avLst/>
              <a:gdLst>
                <a:gd name="connsiteX0" fmla="*/ 2693629 w 2693629"/>
                <a:gd name="connsiteY0" fmla="*/ 0 h 5387252"/>
                <a:gd name="connsiteX1" fmla="*/ 2693629 w 2693629"/>
                <a:gd name="connsiteY1" fmla="*/ 5387252 h 5387252"/>
                <a:gd name="connsiteX2" fmla="*/ 0 w 2693629"/>
                <a:gd name="connsiteY2" fmla="*/ 2693626 h 5387252"/>
                <a:gd name="connsiteX3" fmla="*/ 2693629 w 2693629"/>
                <a:gd name="connsiteY3" fmla="*/ 0 h 5387252"/>
              </a:gdLst>
              <a:ahLst/>
              <a:cxnLst>
                <a:cxn ang="0">
                  <a:pos x="connsiteX0" y="connsiteY0"/>
                </a:cxn>
                <a:cxn ang="0">
                  <a:pos x="connsiteX1" y="connsiteY1"/>
                </a:cxn>
                <a:cxn ang="0">
                  <a:pos x="connsiteX2" y="connsiteY2"/>
                </a:cxn>
                <a:cxn ang="0">
                  <a:pos x="connsiteX3" y="connsiteY3"/>
                </a:cxn>
              </a:cxnLst>
              <a:rect l="l" t="t" r="r" b="b"/>
              <a:pathLst>
                <a:path w="2693629" h="5387252">
                  <a:moveTo>
                    <a:pt x="2693629" y="0"/>
                  </a:moveTo>
                  <a:lnTo>
                    <a:pt x="2693629" y="5387252"/>
                  </a:lnTo>
                  <a:cubicBezTo>
                    <a:pt x="1205979" y="5387252"/>
                    <a:pt x="0" y="4181275"/>
                    <a:pt x="0" y="2693626"/>
                  </a:cubicBezTo>
                  <a:cubicBezTo>
                    <a:pt x="0" y="1205977"/>
                    <a:pt x="1205979" y="0"/>
                    <a:pt x="2693629"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 name="任意多边形 4"/>
          <p:cNvSpPr/>
          <p:nvPr/>
        </p:nvSpPr>
        <p:spPr>
          <a:xfrm>
            <a:off x="0" y="6111938"/>
            <a:ext cx="585788" cy="746062"/>
          </a:xfrm>
          <a:custGeom>
            <a:avLst/>
            <a:gdLst>
              <a:gd name="connsiteX0" fmla="*/ 292894 w 585788"/>
              <a:gd name="connsiteY0" fmla="*/ 0 h 746062"/>
              <a:gd name="connsiteX1" fmla="*/ 585788 w 585788"/>
              <a:gd name="connsiteY1" fmla="*/ 292894 h 746062"/>
              <a:gd name="connsiteX2" fmla="*/ 585788 w 585788"/>
              <a:gd name="connsiteY2" fmla="*/ 746062 h 746062"/>
              <a:gd name="connsiteX3" fmla="*/ 0 w 585788"/>
              <a:gd name="connsiteY3" fmla="*/ 746062 h 746062"/>
              <a:gd name="connsiteX4" fmla="*/ 0 w 585788"/>
              <a:gd name="connsiteY4" fmla="*/ 292894 h 746062"/>
              <a:gd name="connsiteX5" fmla="*/ 292894 w 585788"/>
              <a:gd name="connsiteY5" fmla="*/ 0 h 74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46062">
                <a:moveTo>
                  <a:pt x="292894" y="0"/>
                </a:moveTo>
                <a:cubicBezTo>
                  <a:pt x="454655" y="0"/>
                  <a:pt x="585788" y="131133"/>
                  <a:pt x="585788" y="292894"/>
                </a:cubicBezTo>
                <a:lnTo>
                  <a:pt x="585788" y="746062"/>
                </a:lnTo>
                <a:lnTo>
                  <a:pt x="0" y="746062"/>
                </a:lnTo>
                <a:lnTo>
                  <a:pt x="0" y="292894"/>
                </a:lnTo>
                <a:cubicBezTo>
                  <a:pt x="0" y="131133"/>
                  <a:pt x="131133" y="0"/>
                  <a:pt x="29289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85787" y="6353140"/>
            <a:ext cx="585788" cy="504860"/>
          </a:xfrm>
          <a:custGeom>
            <a:avLst/>
            <a:gdLst>
              <a:gd name="connsiteX0" fmla="*/ 292894 w 585788"/>
              <a:gd name="connsiteY0" fmla="*/ 0 h 504860"/>
              <a:gd name="connsiteX1" fmla="*/ 585788 w 585788"/>
              <a:gd name="connsiteY1" fmla="*/ 292894 h 504860"/>
              <a:gd name="connsiteX2" fmla="*/ 585788 w 585788"/>
              <a:gd name="connsiteY2" fmla="*/ 504860 h 504860"/>
              <a:gd name="connsiteX3" fmla="*/ 0 w 585788"/>
              <a:gd name="connsiteY3" fmla="*/ 504860 h 504860"/>
              <a:gd name="connsiteX4" fmla="*/ 0 w 585788"/>
              <a:gd name="connsiteY4" fmla="*/ 292894 h 504860"/>
              <a:gd name="connsiteX5" fmla="*/ 292894 w 585788"/>
              <a:gd name="connsiteY5" fmla="*/ 0 h 5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504860">
                <a:moveTo>
                  <a:pt x="292894" y="0"/>
                </a:moveTo>
                <a:cubicBezTo>
                  <a:pt x="454655" y="0"/>
                  <a:pt x="585788" y="131133"/>
                  <a:pt x="585788" y="292894"/>
                </a:cubicBezTo>
                <a:lnTo>
                  <a:pt x="585788" y="504860"/>
                </a:lnTo>
                <a:lnTo>
                  <a:pt x="0" y="504860"/>
                </a:lnTo>
                <a:lnTo>
                  <a:pt x="0" y="292894"/>
                </a:lnTo>
                <a:cubicBezTo>
                  <a:pt x="0" y="131133"/>
                  <a:pt x="131133" y="0"/>
                  <a:pt x="292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171575" y="6138828"/>
            <a:ext cx="585788" cy="719172"/>
          </a:xfrm>
          <a:custGeom>
            <a:avLst/>
            <a:gdLst>
              <a:gd name="connsiteX0" fmla="*/ 292894 w 585788"/>
              <a:gd name="connsiteY0" fmla="*/ 0 h 719172"/>
              <a:gd name="connsiteX1" fmla="*/ 585788 w 585788"/>
              <a:gd name="connsiteY1" fmla="*/ 292894 h 719172"/>
              <a:gd name="connsiteX2" fmla="*/ 585788 w 585788"/>
              <a:gd name="connsiteY2" fmla="*/ 719172 h 719172"/>
              <a:gd name="connsiteX3" fmla="*/ 0 w 585788"/>
              <a:gd name="connsiteY3" fmla="*/ 719172 h 719172"/>
              <a:gd name="connsiteX4" fmla="*/ 0 w 585788"/>
              <a:gd name="connsiteY4" fmla="*/ 292894 h 719172"/>
              <a:gd name="connsiteX5" fmla="*/ 292894 w 585788"/>
              <a:gd name="connsiteY5" fmla="*/ 0 h 7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19172">
                <a:moveTo>
                  <a:pt x="292894" y="0"/>
                </a:moveTo>
                <a:cubicBezTo>
                  <a:pt x="454655" y="0"/>
                  <a:pt x="585788" y="131133"/>
                  <a:pt x="585788" y="292894"/>
                </a:cubicBezTo>
                <a:lnTo>
                  <a:pt x="585788" y="719172"/>
                </a:lnTo>
                <a:lnTo>
                  <a:pt x="0" y="719172"/>
                </a:lnTo>
                <a:lnTo>
                  <a:pt x="0" y="292894"/>
                </a:lnTo>
                <a:cubicBezTo>
                  <a:pt x="0" y="131133"/>
                  <a:pt x="131133" y="0"/>
                  <a:pt x="292894" y="0"/>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PA_组合 18"/>
          <p:cNvGrpSpPr/>
          <p:nvPr>
            <p:custDataLst>
              <p:tags r:id="rId2"/>
            </p:custDataLst>
          </p:nvPr>
        </p:nvGrpSpPr>
        <p:grpSpPr>
          <a:xfrm>
            <a:off x="10373238" y="1674963"/>
            <a:ext cx="3637524" cy="3637525"/>
            <a:chOff x="10373237" y="1674964"/>
            <a:chExt cx="3637524" cy="3637525"/>
          </a:xfrm>
        </p:grpSpPr>
        <p:sp>
          <p:nvSpPr>
            <p:cNvPr id="18" name="任意多边形 17"/>
            <p:cNvSpPr/>
            <p:nvPr/>
          </p:nvSpPr>
          <p:spPr>
            <a:xfrm>
              <a:off x="10373237" y="1674964"/>
              <a:ext cx="3637524" cy="3637525"/>
            </a:xfrm>
            <a:custGeom>
              <a:avLst/>
              <a:gdLst/>
              <a:ahLst/>
              <a:cxnLst/>
              <a:rect l="0" t="0" r="0" b="0"/>
              <a:pathLst>
                <a:path w="3637524" h="3637525">
                  <a:moveTo>
                    <a:pt x="0" y="0"/>
                  </a:moveTo>
                  <a:lnTo>
                    <a:pt x="3637523" y="0"/>
                  </a:lnTo>
                  <a:lnTo>
                    <a:pt x="3637523" y="3637524"/>
                  </a:lnTo>
                  <a:lnTo>
                    <a:pt x="0" y="3637524"/>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任意多边形 14"/>
            <p:cNvSpPr/>
            <p:nvPr>
              <p:custDataLst>
                <p:tags r:id="rId3"/>
              </p:custDataLst>
            </p:nvPr>
          </p:nvSpPr>
          <p:spPr>
            <a:xfrm>
              <a:off x="10373237" y="1674964"/>
              <a:ext cx="1818762" cy="3637524"/>
            </a:xfrm>
            <a:custGeom>
              <a:avLst/>
              <a:gdLst>
                <a:gd name="connsiteX0" fmla="*/ 1818762 w 1818762"/>
                <a:gd name="connsiteY0" fmla="*/ 0 h 3637524"/>
                <a:gd name="connsiteX1" fmla="*/ 1818762 w 1818762"/>
                <a:gd name="connsiteY1" fmla="*/ 3637524 h 3637524"/>
                <a:gd name="connsiteX2" fmla="*/ 1632805 w 1818762"/>
                <a:gd name="connsiteY2" fmla="*/ 3628134 h 3637524"/>
                <a:gd name="connsiteX3" fmla="*/ 0 w 1818762"/>
                <a:gd name="connsiteY3" fmla="*/ 1818762 h 3637524"/>
                <a:gd name="connsiteX4" fmla="*/ 1632805 w 1818762"/>
                <a:gd name="connsiteY4" fmla="*/ 9390 h 3637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62" h="3637524">
                  <a:moveTo>
                    <a:pt x="1818762" y="0"/>
                  </a:moveTo>
                  <a:lnTo>
                    <a:pt x="1818762" y="3637524"/>
                  </a:lnTo>
                  <a:lnTo>
                    <a:pt x="1632805" y="3628134"/>
                  </a:lnTo>
                  <a:cubicBezTo>
                    <a:pt x="715683" y="3534995"/>
                    <a:pt x="0" y="2760458"/>
                    <a:pt x="0" y="1818762"/>
                  </a:cubicBezTo>
                  <a:cubicBezTo>
                    <a:pt x="0" y="877067"/>
                    <a:pt x="715683" y="102529"/>
                    <a:pt x="1632805" y="9390"/>
                  </a:cubicBezTo>
                  <a:close/>
                </a:path>
              </a:pathLst>
            </a:custGeom>
            <a:solidFill>
              <a:srgbClr val="2F82BB"/>
            </a:solidFill>
            <a:ln>
              <a:noFill/>
            </a:ln>
            <a:effectLst>
              <a:outerShdw blurRad="63500" dist="25400" dir="10800000" algn="r" rotWithShape="0">
                <a:srgbClr val="266B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grpSp>
      <p:sp>
        <p:nvSpPr>
          <p:cNvPr id="9" name="文本框 8"/>
          <p:cNvSpPr txBox="1"/>
          <p:nvPr/>
        </p:nvSpPr>
        <p:spPr>
          <a:xfrm>
            <a:off x="1417956" y="1865162"/>
            <a:ext cx="7168831" cy="1568450"/>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系统边界是用来表示正在建模系统的边界。边界内表示系统的组成部分，边界外表示系统外部。系统边界在画图中方框来表示，同时附上系统的名称，参与者画在边界的外面，用例画在边界里面。</a:t>
            </a:r>
          </a:p>
        </p:txBody>
      </p:sp>
      <p:sp>
        <p:nvSpPr>
          <p:cNvPr id="10" name="文本框 9"/>
          <p:cNvSpPr txBox="1"/>
          <p:nvPr/>
        </p:nvSpPr>
        <p:spPr>
          <a:xfrm>
            <a:off x="1389382" y="1403497"/>
            <a:ext cx="4514850" cy="46037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系统边界</a:t>
            </a:r>
          </a:p>
        </p:txBody>
      </p:sp>
      <p:sp>
        <p:nvSpPr>
          <p:cNvPr id="12" name="文本框 11"/>
          <p:cNvSpPr txBox="1"/>
          <p:nvPr/>
        </p:nvSpPr>
        <p:spPr>
          <a:xfrm>
            <a:off x="1417955" y="4204335"/>
            <a:ext cx="7062470" cy="1938020"/>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箭头用来表示参与者和系统通过相互发送信号或消息进行交互的关联关系。</a:t>
            </a:r>
          </a:p>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箭头尾部用来表示启动交互的一方，箭头头部用来表示被启动的一方，其中用例总是要由参与者来启动。</a:t>
            </a:r>
          </a:p>
        </p:txBody>
      </p:sp>
      <p:sp>
        <p:nvSpPr>
          <p:cNvPr id="14" name="文本框 13"/>
          <p:cNvSpPr txBox="1"/>
          <p:nvPr/>
        </p:nvSpPr>
        <p:spPr>
          <a:xfrm>
            <a:off x="1389382" y="3742508"/>
            <a:ext cx="3018945" cy="46037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箭头</a:t>
            </a:r>
          </a:p>
        </p:txBody>
      </p:sp>
      <p:sp>
        <p:nvSpPr>
          <p:cNvPr id="13" name="任意多边形 12"/>
          <p:cNvSpPr/>
          <p:nvPr/>
        </p:nvSpPr>
        <p:spPr>
          <a:xfrm>
            <a:off x="11248103" y="2549829"/>
            <a:ext cx="943896" cy="1887794"/>
          </a:xfrm>
          <a:custGeom>
            <a:avLst/>
            <a:gdLst>
              <a:gd name="connsiteX0" fmla="*/ 943896 w 943896"/>
              <a:gd name="connsiteY0" fmla="*/ 0 h 1887794"/>
              <a:gd name="connsiteX1" fmla="*/ 943896 w 943896"/>
              <a:gd name="connsiteY1" fmla="*/ 1887794 h 1887794"/>
              <a:gd name="connsiteX2" fmla="*/ 847389 w 943896"/>
              <a:gd name="connsiteY2" fmla="*/ 1882921 h 1887794"/>
              <a:gd name="connsiteX3" fmla="*/ 0 w 943896"/>
              <a:gd name="connsiteY3" fmla="*/ 943897 h 1887794"/>
              <a:gd name="connsiteX4" fmla="*/ 847389 w 943896"/>
              <a:gd name="connsiteY4" fmla="*/ 4873 h 1887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896" h="1887794">
                <a:moveTo>
                  <a:pt x="943896" y="0"/>
                </a:moveTo>
                <a:lnTo>
                  <a:pt x="943896" y="1887794"/>
                </a:lnTo>
                <a:lnTo>
                  <a:pt x="847389" y="1882921"/>
                </a:lnTo>
                <a:cubicBezTo>
                  <a:pt x="371423" y="1834584"/>
                  <a:pt x="0" y="1432616"/>
                  <a:pt x="0" y="943897"/>
                </a:cubicBezTo>
                <a:cubicBezTo>
                  <a:pt x="0" y="455178"/>
                  <a:pt x="371423" y="53210"/>
                  <a:pt x="847389" y="4873"/>
                </a:cubicBezTo>
                <a:close/>
              </a:path>
            </a:pathLst>
          </a:custGeom>
          <a:solidFill>
            <a:srgbClr val="6F3484"/>
          </a:solidFill>
          <a:ln>
            <a:noFill/>
          </a:ln>
          <a:effectLst>
            <a:outerShdw blurRad="63500" dist="25400" dir="10800000" algn="r" rotWithShape="0">
              <a:srgbClr val="56286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24706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heel(1)">
                                          <p:cBhvr>
                                            <p:cTn id="14" dur="2000"/>
                                            <p:tgtEl>
                                              <p:spTgt spid="19"/>
                                            </p:tgtEl>
                                          </p:cBhvr>
                                        </p:animEffect>
                                      </p:childTnLst>
                                    </p:cTn>
                                  </p:par>
                                  <p:par>
                                    <p:cTn id="15" presetID="21" presetClass="entr" presetSubtype="1" fill="hold"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childTnLst>
                              </p:cTn>
                            </p:par>
                            <p:par>
                              <p:cTn id="18" fill="hold">
                                <p:stCondLst>
                                  <p:cond delay="2500"/>
                                </p:stCondLst>
                                <p:childTnLst>
                                  <p:par>
                                    <p:cTn id="19" presetID="2" presetClass="entr" presetSubtype="4" fill="hold" grpId="0" nodeType="afterEffect" p14:presetBounceEnd="20000">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14:bounceEnd="20000">
                                          <p:cBhvr additive="base">
                                            <p:cTn id="21" dur="500" fill="hold"/>
                                            <p:tgtEl>
                                              <p:spTgt spid="10"/>
                                            </p:tgtEl>
                                            <p:attrNameLst>
                                              <p:attrName>ppt_x</p:attrName>
                                            </p:attrNameLst>
                                          </p:cBhvr>
                                          <p:tavLst>
                                            <p:tav tm="0">
                                              <p:val>
                                                <p:strVal val="#ppt_x"/>
                                              </p:val>
                                            </p:tav>
                                            <p:tav tm="100000">
                                              <p:val>
                                                <p:strVal val="#ppt_x"/>
                                              </p:val>
                                            </p:tav>
                                          </p:tavLst>
                                        </p:anim>
                                        <p:anim calcmode="lin" valueType="num" p14:bounceEnd="20000">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3500"/>
                                </p:stCondLst>
                                <p:childTnLst>
                                  <p:par>
                                    <p:cTn id="28" presetID="2" presetClass="entr" presetSubtype="4" fill="hold" grpId="0" nodeType="afterEffect" p14:presetBounceEnd="20000">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14:bounceEnd="20000">
                                          <p:cBhvr additive="base">
                                            <p:cTn id="30" dur="500" fill="hold"/>
                                            <p:tgtEl>
                                              <p:spTgt spid="14"/>
                                            </p:tgtEl>
                                            <p:attrNameLst>
                                              <p:attrName>ppt_x</p:attrName>
                                            </p:attrNameLst>
                                          </p:cBhvr>
                                          <p:tavLst>
                                            <p:tav tm="0">
                                              <p:val>
                                                <p:strVal val="#ppt_x"/>
                                              </p:val>
                                            </p:tav>
                                            <p:tav tm="100000">
                                              <p:val>
                                                <p:strVal val="#ppt_x"/>
                                              </p:val>
                                            </p:tav>
                                          </p:tavLst>
                                        </p:anim>
                                        <p:anim calcmode="lin" valueType="num" p14:bounceEnd="20000">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4500"/>
                                </p:stCondLst>
                                <p:childTnLst>
                                  <p:par>
                                    <p:cTn id="37" presetID="2" presetClass="entr" presetSubtype="4"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300" fill="hold"/>
                                            <p:tgtEl>
                                              <p:spTgt spid="5"/>
                                            </p:tgtEl>
                                            <p:attrNameLst>
                                              <p:attrName>ppt_x</p:attrName>
                                            </p:attrNameLst>
                                          </p:cBhvr>
                                          <p:tavLst>
                                            <p:tav tm="0">
                                              <p:val>
                                                <p:strVal val="#ppt_x"/>
                                              </p:val>
                                            </p:tav>
                                            <p:tav tm="100000">
                                              <p:val>
                                                <p:strVal val="#ppt_x"/>
                                              </p:val>
                                            </p:tav>
                                          </p:tavLst>
                                        </p:anim>
                                        <p:anim calcmode="lin" valueType="num">
                                          <p:cBhvr additive="base">
                                            <p:cTn id="40" dur="3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10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300" fill="hold"/>
                                            <p:tgtEl>
                                              <p:spTgt spid="6"/>
                                            </p:tgtEl>
                                            <p:attrNameLst>
                                              <p:attrName>ppt_x</p:attrName>
                                            </p:attrNameLst>
                                          </p:cBhvr>
                                          <p:tavLst>
                                            <p:tav tm="0">
                                              <p:val>
                                                <p:strVal val="#ppt_x"/>
                                              </p:val>
                                            </p:tav>
                                            <p:tav tm="100000">
                                              <p:val>
                                                <p:strVal val="#ppt_x"/>
                                              </p:val>
                                            </p:tav>
                                          </p:tavLst>
                                        </p:anim>
                                        <p:anim calcmode="lin" valueType="num">
                                          <p:cBhvr additive="base">
                                            <p:cTn id="44" dur="3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20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300" fill="hold"/>
                                            <p:tgtEl>
                                              <p:spTgt spid="7"/>
                                            </p:tgtEl>
                                            <p:attrNameLst>
                                              <p:attrName>ppt_x</p:attrName>
                                            </p:attrNameLst>
                                          </p:cBhvr>
                                          <p:tavLst>
                                            <p:tav tm="0">
                                              <p:val>
                                                <p:strVal val="#ppt_x"/>
                                              </p:val>
                                            </p:tav>
                                            <p:tav tm="100000">
                                              <p:val>
                                                <p:strVal val="#ppt_x"/>
                                              </p:val>
                                            </p:tav>
                                          </p:tavLst>
                                        </p:anim>
                                        <p:anim calcmode="lin" valueType="num">
                                          <p:cBhvr additive="base">
                                            <p:cTn id="48"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2" grpId="0"/>
          <p:bldP spid="14" grpId="0"/>
          <p:bldP spid="13"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heel(1)">
                                          <p:cBhvr>
                                            <p:cTn id="14" dur="2000"/>
                                            <p:tgtEl>
                                              <p:spTgt spid="19"/>
                                            </p:tgtEl>
                                          </p:cBhvr>
                                        </p:animEffect>
                                      </p:childTnLst>
                                    </p:cTn>
                                  </p:par>
                                  <p:par>
                                    <p:cTn id="15" presetID="21" presetClass="entr" presetSubtype="1" fill="hold"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childTnLst>
                              </p:cTn>
                            </p:par>
                            <p:par>
                              <p:cTn id="18" fill="hold">
                                <p:stCondLst>
                                  <p:cond delay="2500"/>
                                </p:stCondLst>
                                <p:childTnLst>
                                  <p:par>
                                    <p:cTn id="19" presetID="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350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4500"/>
                                </p:stCondLst>
                                <p:childTnLst>
                                  <p:par>
                                    <p:cTn id="37" presetID="2" presetClass="entr" presetSubtype="4"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300" fill="hold"/>
                                            <p:tgtEl>
                                              <p:spTgt spid="5"/>
                                            </p:tgtEl>
                                            <p:attrNameLst>
                                              <p:attrName>ppt_x</p:attrName>
                                            </p:attrNameLst>
                                          </p:cBhvr>
                                          <p:tavLst>
                                            <p:tav tm="0">
                                              <p:val>
                                                <p:strVal val="#ppt_x"/>
                                              </p:val>
                                            </p:tav>
                                            <p:tav tm="100000">
                                              <p:val>
                                                <p:strVal val="#ppt_x"/>
                                              </p:val>
                                            </p:tav>
                                          </p:tavLst>
                                        </p:anim>
                                        <p:anim calcmode="lin" valueType="num">
                                          <p:cBhvr additive="base">
                                            <p:cTn id="40" dur="3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10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300" fill="hold"/>
                                            <p:tgtEl>
                                              <p:spTgt spid="6"/>
                                            </p:tgtEl>
                                            <p:attrNameLst>
                                              <p:attrName>ppt_x</p:attrName>
                                            </p:attrNameLst>
                                          </p:cBhvr>
                                          <p:tavLst>
                                            <p:tav tm="0">
                                              <p:val>
                                                <p:strVal val="#ppt_x"/>
                                              </p:val>
                                            </p:tav>
                                            <p:tav tm="100000">
                                              <p:val>
                                                <p:strVal val="#ppt_x"/>
                                              </p:val>
                                            </p:tav>
                                          </p:tavLst>
                                        </p:anim>
                                        <p:anim calcmode="lin" valueType="num">
                                          <p:cBhvr additive="base">
                                            <p:cTn id="44" dur="3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20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300" fill="hold"/>
                                            <p:tgtEl>
                                              <p:spTgt spid="7"/>
                                            </p:tgtEl>
                                            <p:attrNameLst>
                                              <p:attrName>ppt_x</p:attrName>
                                            </p:attrNameLst>
                                          </p:cBhvr>
                                          <p:tavLst>
                                            <p:tav tm="0">
                                              <p:val>
                                                <p:strVal val="#ppt_x"/>
                                              </p:val>
                                            </p:tav>
                                            <p:tav tm="100000">
                                              <p:val>
                                                <p:strVal val="#ppt_x"/>
                                              </p:val>
                                            </p:tav>
                                          </p:tavLst>
                                        </p:anim>
                                        <p:anim calcmode="lin" valueType="num">
                                          <p:cBhvr additive="base">
                                            <p:cTn id="48"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2" grpId="0"/>
          <p:bldP spid="14" grpId="0"/>
          <p:bldP spid="13" grpId="0" bldLvl="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215495" cy="6876415"/>
          </a:xfrm>
          <a:prstGeom prst="rect">
            <a:avLst/>
          </a:prstGeom>
          <a:solidFill>
            <a:srgbClr val="6F34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0" y="1"/>
            <a:ext cx="3600450" cy="6858000"/>
          </a:xfrm>
          <a:custGeom>
            <a:avLst/>
            <a:gdLst>
              <a:gd name="connsiteX0" fmla="*/ 0 w 3600450"/>
              <a:gd name="connsiteY0" fmla="*/ 0 h 6858000"/>
              <a:gd name="connsiteX1" fmla="*/ 937991 w 3600450"/>
              <a:gd name="connsiteY1" fmla="*/ 0 h 6858000"/>
              <a:gd name="connsiteX2" fmla="*/ 951361 w 3600450"/>
              <a:gd name="connsiteY2" fmla="*/ 132616 h 6858000"/>
              <a:gd name="connsiteX3" fmla="*/ 1700213 w 3600450"/>
              <a:gd name="connsiteY3" fmla="*/ 742948 h 6858000"/>
              <a:gd name="connsiteX4" fmla="*/ 3600450 w 3600450"/>
              <a:gd name="connsiteY4" fmla="*/ 742949 h 6858000"/>
              <a:gd name="connsiteX5" fmla="*/ 3600450 w 3600450"/>
              <a:gd name="connsiteY5" fmla="*/ 2271713 h 6858000"/>
              <a:gd name="connsiteX6" fmla="*/ 2564607 w 3600450"/>
              <a:gd name="connsiteY6" fmla="*/ 2271713 h 6858000"/>
              <a:gd name="connsiteX7" fmla="*/ 1815755 w 3600450"/>
              <a:gd name="connsiteY7" fmla="*/ 2882045 h 6858000"/>
              <a:gd name="connsiteX8" fmla="*/ 1800225 w 3600450"/>
              <a:gd name="connsiteY8" fmla="*/ 3036095 h 6858000"/>
              <a:gd name="connsiteX9" fmla="*/ 1815755 w 3600450"/>
              <a:gd name="connsiteY9" fmla="*/ 3190144 h 6858000"/>
              <a:gd name="connsiteX10" fmla="*/ 2564607 w 3600450"/>
              <a:gd name="connsiteY10" fmla="*/ 3800476 h 6858000"/>
              <a:gd name="connsiteX11" fmla="*/ 3600450 w 3600450"/>
              <a:gd name="connsiteY11" fmla="*/ 3800477 h 6858000"/>
              <a:gd name="connsiteX12" fmla="*/ 3600450 w 3600450"/>
              <a:gd name="connsiteY12" fmla="*/ 5329235 h 6858000"/>
              <a:gd name="connsiteX13" fmla="*/ 1478758 w 3600450"/>
              <a:gd name="connsiteY13" fmla="*/ 5329235 h 6858000"/>
              <a:gd name="connsiteX14" fmla="*/ 729906 w 3600450"/>
              <a:gd name="connsiteY14" fmla="*/ 5939567 h 6858000"/>
              <a:gd name="connsiteX15" fmla="*/ 714376 w 3600450"/>
              <a:gd name="connsiteY15" fmla="*/ 6093617 h 6858000"/>
              <a:gd name="connsiteX16" fmla="*/ 729906 w 3600450"/>
              <a:gd name="connsiteY16" fmla="*/ 6247666 h 6858000"/>
              <a:gd name="connsiteX17" fmla="*/ 1478758 w 3600450"/>
              <a:gd name="connsiteY17" fmla="*/ 6857998 h 6858000"/>
              <a:gd name="connsiteX18" fmla="*/ 3600450 w 3600450"/>
              <a:gd name="connsiteY18" fmla="*/ 6857999 h 6858000"/>
              <a:gd name="connsiteX19" fmla="*/ 3600450 w 3600450"/>
              <a:gd name="connsiteY19" fmla="*/ 6858000 h 6858000"/>
              <a:gd name="connsiteX20" fmla="*/ 0 w 360045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0450" h="6858000">
                <a:moveTo>
                  <a:pt x="0" y="0"/>
                </a:moveTo>
                <a:lnTo>
                  <a:pt x="937991" y="0"/>
                </a:lnTo>
                <a:lnTo>
                  <a:pt x="951361" y="132616"/>
                </a:lnTo>
                <a:cubicBezTo>
                  <a:pt x="1022636" y="480932"/>
                  <a:pt x="1330826" y="742948"/>
                  <a:pt x="1700213" y="742948"/>
                </a:cubicBezTo>
                <a:lnTo>
                  <a:pt x="3600450" y="742949"/>
                </a:lnTo>
                <a:lnTo>
                  <a:pt x="3600450" y="2271713"/>
                </a:lnTo>
                <a:lnTo>
                  <a:pt x="2564607" y="2271713"/>
                </a:lnTo>
                <a:cubicBezTo>
                  <a:pt x="2195220" y="2271713"/>
                  <a:pt x="1887030" y="2533729"/>
                  <a:pt x="1815755" y="2882045"/>
                </a:cubicBezTo>
                <a:lnTo>
                  <a:pt x="1800225" y="3036095"/>
                </a:lnTo>
                <a:lnTo>
                  <a:pt x="1815755" y="3190144"/>
                </a:lnTo>
                <a:cubicBezTo>
                  <a:pt x="1887030" y="3538460"/>
                  <a:pt x="2195220" y="3800476"/>
                  <a:pt x="2564607" y="3800476"/>
                </a:cubicBezTo>
                <a:lnTo>
                  <a:pt x="3600450" y="3800477"/>
                </a:lnTo>
                <a:lnTo>
                  <a:pt x="3600450" y="5329235"/>
                </a:lnTo>
                <a:lnTo>
                  <a:pt x="1478758" y="5329235"/>
                </a:lnTo>
                <a:cubicBezTo>
                  <a:pt x="1109371" y="5329235"/>
                  <a:pt x="801181" y="5591251"/>
                  <a:pt x="729906" y="5939567"/>
                </a:cubicBezTo>
                <a:lnTo>
                  <a:pt x="714376" y="6093617"/>
                </a:lnTo>
                <a:lnTo>
                  <a:pt x="729906" y="6247666"/>
                </a:lnTo>
                <a:cubicBezTo>
                  <a:pt x="801181" y="6595982"/>
                  <a:pt x="1109371" y="6857998"/>
                  <a:pt x="1478758" y="6857998"/>
                </a:cubicBezTo>
                <a:lnTo>
                  <a:pt x="3600450" y="6857999"/>
                </a:lnTo>
                <a:lnTo>
                  <a:pt x="3600450" y="6858000"/>
                </a:lnTo>
                <a:lnTo>
                  <a:pt x="0" y="685800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9"/>
          <p:cNvSpPr/>
          <p:nvPr/>
        </p:nvSpPr>
        <p:spPr>
          <a:xfrm>
            <a:off x="0" y="742951"/>
            <a:ext cx="5672138" cy="1528764"/>
          </a:xfrm>
          <a:custGeom>
            <a:avLst/>
            <a:gdLst>
              <a:gd name="connsiteX0" fmla="*/ 0 w 5672138"/>
              <a:gd name="connsiteY0" fmla="*/ 0 h 1528764"/>
              <a:gd name="connsiteX1" fmla="*/ 4907756 w 5672138"/>
              <a:gd name="connsiteY1" fmla="*/ 0 h 1528764"/>
              <a:gd name="connsiteX2" fmla="*/ 5672138 w 5672138"/>
              <a:gd name="connsiteY2" fmla="*/ 764382 h 1528764"/>
              <a:gd name="connsiteX3" fmla="*/ 5672137 w 5672138"/>
              <a:gd name="connsiteY3" fmla="*/ 764382 h 1528764"/>
              <a:gd name="connsiteX4" fmla="*/ 4907755 w 5672138"/>
              <a:gd name="connsiteY4" fmla="*/ 1528764 h 1528764"/>
              <a:gd name="connsiteX5" fmla="*/ 0 w 5672138"/>
              <a:gd name="connsiteY5" fmla="*/ 1528763 h 152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72138" h="1528764">
                <a:moveTo>
                  <a:pt x="0" y="0"/>
                </a:moveTo>
                <a:lnTo>
                  <a:pt x="4907756" y="0"/>
                </a:lnTo>
                <a:cubicBezTo>
                  <a:pt x="5329913" y="0"/>
                  <a:pt x="5672138" y="342225"/>
                  <a:pt x="5672138" y="764382"/>
                </a:cubicBezTo>
                <a:lnTo>
                  <a:pt x="5672137" y="764382"/>
                </a:lnTo>
                <a:cubicBezTo>
                  <a:pt x="5672137" y="1186539"/>
                  <a:pt x="5329912" y="1528764"/>
                  <a:pt x="4907755" y="1528764"/>
                </a:cubicBezTo>
                <a:lnTo>
                  <a:pt x="0" y="152876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0" y="3800477"/>
            <a:ext cx="4457700" cy="1528764"/>
          </a:xfrm>
          <a:custGeom>
            <a:avLst/>
            <a:gdLst>
              <a:gd name="connsiteX0" fmla="*/ 0 w 4457700"/>
              <a:gd name="connsiteY0" fmla="*/ 0 h 1528764"/>
              <a:gd name="connsiteX1" fmla="*/ 3693318 w 4457700"/>
              <a:gd name="connsiteY1" fmla="*/ 0 h 1528764"/>
              <a:gd name="connsiteX2" fmla="*/ 4457700 w 4457700"/>
              <a:gd name="connsiteY2" fmla="*/ 764382 h 1528764"/>
              <a:gd name="connsiteX3" fmla="*/ 4457699 w 4457700"/>
              <a:gd name="connsiteY3" fmla="*/ 764382 h 1528764"/>
              <a:gd name="connsiteX4" fmla="*/ 3693317 w 4457700"/>
              <a:gd name="connsiteY4" fmla="*/ 1528764 h 1528764"/>
              <a:gd name="connsiteX5" fmla="*/ 0 w 4457700"/>
              <a:gd name="connsiteY5" fmla="*/ 1528764 h 152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7700" h="1528764">
                <a:moveTo>
                  <a:pt x="0" y="0"/>
                </a:moveTo>
                <a:lnTo>
                  <a:pt x="3693318" y="0"/>
                </a:lnTo>
                <a:cubicBezTo>
                  <a:pt x="4115475" y="0"/>
                  <a:pt x="4457700" y="342225"/>
                  <a:pt x="4457700" y="764382"/>
                </a:cubicBezTo>
                <a:lnTo>
                  <a:pt x="4457699" y="764382"/>
                </a:lnTo>
                <a:cubicBezTo>
                  <a:pt x="4457699" y="1186539"/>
                  <a:pt x="4115474" y="1528764"/>
                  <a:pt x="3693317" y="1528764"/>
                </a:cubicBezTo>
                <a:lnTo>
                  <a:pt x="0" y="152876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672455" y="1103630"/>
            <a:ext cx="5194935" cy="706755"/>
          </a:xfrm>
          <a:prstGeom prst="rect">
            <a:avLst/>
          </a:prstGeom>
          <a:noFill/>
        </p:spPr>
        <p:txBody>
          <a:bodyPr wrap="square" rtlCol="0">
            <a:spAutoFit/>
          </a:bodyPr>
          <a:lstStyle/>
          <a:p>
            <a:r>
              <a:rPr lang="en-US" sz="4000" dirty="0" smtClean="0">
                <a:solidFill>
                  <a:schemeClr val="bg1"/>
                </a:solidFill>
                <a:latin typeface="微软雅黑" panose="020B0503020204020204" pitchFamily="34" charset="-122"/>
                <a:ea typeface="微软雅黑" panose="020B0503020204020204" pitchFamily="34" charset="-122"/>
              </a:rPr>
              <a:t>Use Case</a:t>
            </a:r>
            <a:r>
              <a:rPr lang="zh-CN" altLang="en-US" sz="4000" dirty="0" smtClean="0">
                <a:solidFill>
                  <a:schemeClr val="bg1"/>
                </a:solidFill>
                <a:latin typeface="微软雅黑" panose="020B0503020204020204" pitchFamily="34" charset="-122"/>
                <a:ea typeface="微软雅黑" panose="020B0503020204020204" pitchFamily="34" charset="-122"/>
              </a:rPr>
              <a:t>图中的关系</a:t>
            </a:r>
          </a:p>
        </p:txBody>
      </p:sp>
      <p:sp>
        <p:nvSpPr>
          <p:cNvPr id="4" name="文本框 3"/>
          <p:cNvSpPr txBox="1"/>
          <p:nvPr/>
        </p:nvSpPr>
        <p:spPr>
          <a:xfrm>
            <a:off x="5672138" y="2070882"/>
            <a:ext cx="4343400"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角色之间的关系</a:t>
            </a:r>
          </a:p>
        </p:txBody>
      </p:sp>
      <p:sp>
        <p:nvSpPr>
          <p:cNvPr id="13" name="文本框 12"/>
          <p:cNvSpPr txBox="1"/>
          <p:nvPr/>
        </p:nvSpPr>
        <p:spPr>
          <a:xfrm>
            <a:off x="5672138" y="2503971"/>
            <a:ext cx="5757862" cy="1198880"/>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由于角色实质上也是类，所以它拥有与类相同的关系描述，即角色之间存在泛化关系，</a:t>
            </a:r>
          </a:p>
          <a:p>
            <a:r>
              <a:rPr lang="en-US" altLang="zh-CN"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泛化关系的含义是把某些角色的共同行为提取出来表示为通用的行为。</a:t>
            </a:r>
          </a:p>
        </p:txBody>
      </p:sp>
      <p:cxnSp>
        <p:nvCxnSpPr>
          <p:cNvPr id="5" name="直接连接符 4"/>
          <p:cNvCxnSpPr/>
          <p:nvPr/>
        </p:nvCxnSpPr>
        <p:spPr>
          <a:xfrm>
            <a:off x="5772150" y="1934796"/>
            <a:ext cx="3857625"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457700" y="4574248"/>
            <a:ext cx="4343400"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用例之间的关系</a:t>
            </a:r>
          </a:p>
        </p:txBody>
      </p:sp>
      <p:sp>
        <p:nvSpPr>
          <p:cNvPr id="19" name="文本框 18"/>
          <p:cNvSpPr txBox="1"/>
          <p:nvPr/>
        </p:nvSpPr>
        <p:spPr>
          <a:xfrm>
            <a:off x="4457700" y="5119097"/>
            <a:ext cx="5757862" cy="922020"/>
          </a:xfrm>
          <a:prstGeom prst="rect">
            <a:avLst/>
          </a:prstGeom>
          <a:noFill/>
        </p:spPr>
        <p:txBody>
          <a:bodyPr wrap="square" rtlCol="0">
            <a:spAutoFit/>
          </a:bodyPr>
          <a:lstStyle/>
          <a:p>
            <a:r>
              <a:rPr lang="en-US"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包含关系:基本用例图的行为包含了另一个用例的行为。</a:t>
            </a:r>
          </a:p>
          <a:p>
            <a:r>
              <a:rPr lang="en-US" dirty="0">
                <a:solidFill>
                  <a:schemeClr val="bg1"/>
                </a:solidFill>
                <a:latin typeface="微软雅黑" panose="020B0503020204020204" pitchFamily="34" charset="-122"/>
                <a:ea typeface="微软雅黑" panose="020B0503020204020204" pitchFamily="34" charset="-122"/>
              </a:rPr>
              <a:t>基本用例描述在多个用例中都有的公共行为。</a:t>
            </a:r>
          </a:p>
          <a:p>
            <a:r>
              <a:rPr lang="en-US" dirty="0">
                <a:solidFill>
                  <a:schemeClr val="bg1"/>
                </a:solidFill>
                <a:latin typeface="微软雅黑" panose="020B0503020204020204" pitchFamily="34" charset="-122"/>
                <a:ea typeface="微软雅黑" panose="020B0503020204020204" pitchFamily="34" charset="-122"/>
              </a:rPr>
              <a:t>包含关系本质上是比较特殊的依赖关系。</a:t>
            </a:r>
          </a:p>
        </p:txBody>
      </p:sp>
      <p:cxnSp>
        <p:nvCxnSpPr>
          <p:cNvPr id="20" name="直接连接符 19"/>
          <p:cNvCxnSpPr/>
          <p:nvPr/>
        </p:nvCxnSpPr>
        <p:spPr>
          <a:xfrm>
            <a:off x="4557712" y="4396252"/>
            <a:ext cx="3857625"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399132"/>
      </p:ext>
    </p:extLst>
  </p:cSld>
  <p:clrMapOvr>
    <a:masterClrMapping/>
  </p:clrMapOvr>
  <p:transition spd="slow">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2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20000">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2" presetClass="entr" presetSubtype="4" fill="hold" grpId="0" nodeType="afterEffect">
                                      <p:stCondLst>
                                        <p:cond delay="0"/>
                                      </p:stCondLst>
                                      <p:iterate type="lt">
                                        <p:tmPct val="5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ppt_y</p:attrName>
                                            </p:attrNameLst>
                                          </p:cBhvr>
                                          <p:tavLst>
                                            <p:tav tm="0">
                                              <p:val>
                                                <p:strVal val="#ppt_y+#ppt_h*1.125000"/>
                                              </p:val>
                                            </p:tav>
                                            <p:tav tm="100000">
                                              <p:val>
                                                <p:strVal val="#ppt_y"/>
                                              </p:val>
                                            </p:tav>
                                          </p:tavLst>
                                        </p:anim>
                                        <p:animEffect transition="in" filter="wipe(up)">
                                          <p:cBhvr>
                                            <p:cTn id="17" dur="500"/>
                                            <p:tgtEl>
                                              <p:spTgt spid="4"/>
                                            </p:tgtEl>
                                          </p:cBhvr>
                                        </p:animEffect>
                                      </p:childTnLst>
                                    </p:cTn>
                                  </p:par>
                                </p:childTnLst>
                              </p:cTn>
                            </p:par>
                            <p:par>
                              <p:cTn id="18" fill="hold">
                                <p:stCondLst>
                                  <p:cond delay="1149"/>
                                </p:stCondLst>
                                <p:childTnLst>
                                  <p:par>
                                    <p:cTn id="19" presetID="16" presetClass="entr" presetSubtype="2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par>
                              <p:cTn id="22" fill="hold">
                                <p:stCondLst>
                                  <p:cond delay="1649"/>
                                </p:stCondLst>
                                <p:childTnLst>
                                  <p:par>
                                    <p:cTn id="23" presetID="2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par>
                              <p:cTn id="26" fill="hold">
                                <p:stCondLst>
                                  <p:cond delay="2149"/>
                                </p:stCondLst>
                                <p:childTnLst>
                                  <p:par>
                                    <p:cTn id="27" presetID="12" presetClass="entr" presetSubtype="4" fill="hold" grpId="0" nodeType="afterEffect">
                                      <p:stCondLst>
                                        <p:cond delay="0"/>
                                      </p:stCondLst>
                                      <p:iterate type="lt">
                                        <p:tmPct val="5000"/>
                                      </p:iterate>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p:tgtEl>
                                              <p:spTgt spid="18"/>
                                            </p:tgtEl>
                                            <p:attrNameLst>
                                              <p:attrName>ppt_y</p:attrName>
                                            </p:attrNameLst>
                                          </p:cBhvr>
                                          <p:tavLst>
                                            <p:tav tm="0">
                                              <p:val>
                                                <p:strVal val="#ppt_y+#ppt_h*1.125000"/>
                                              </p:val>
                                            </p:tav>
                                            <p:tav tm="100000">
                                              <p:val>
                                                <p:strVal val="#ppt_y"/>
                                              </p:val>
                                            </p:tav>
                                          </p:tavLst>
                                        </p:anim>
                                        <p:animEffect transition="in" filter="wipe(up)">
                                          <p:cBhvr>
                                            <p:cTn id="30" dur="500"/>
                                            <p:tgtEl>
                                              <p:spTgt spid="18"/>
                                            </p:tgtEl>
                                          </p:cBhvr>
                                        </p:animEffect>
                                      </p:childTnLst>
                                    </p:cTn>
                                  </p:par>
                                </p:childTnLst>
                              </p:cTn>
                            </p:par>
                            <p:par>
                              <p:cTn id="31" fill="hold">
                                <p:stCondLst>
                                  <p:cond delay="2799"/>
                                </p:stCondLst>
                                <p:childTnLst>
                                  <p:par>
                                    <p:cTn id="32" presetID="16" presetClass="entr" presetSubtype="21"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3" grpId="0"/>
          <p:bldP spid="18"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2" presetClass="entr" presetSubtype="4" fill="hold" grpId="0" nodeType="afterEffect">
                                      <p:stCondLst>
                                        <p:cond delay="0"/>
                                      </p:stCondLst>
                                      <p:iterate type="lt">
                                        <p:tmPct val="5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ppt_y</p:attrName>
                                            </p:attrNameLst>
                                          </p:cBhvr>
                                          <p:tavLst>
                                            <p:tav tm="0">
                                              <p:val>
                                                <p:strVal val="#ppt_y+#ppt_h*1.125000"/>
                                              </p:val>
                                            </p:tav>
                                            <p:tav tm="100000">
                                              <p:val>
                                                <p:strVal val="#ppt_y"/>
                                              </p:val>
                                            </p:tav>
                                          </p:tavLst>
                                        </p:anim>
                                        <p:animEffect transition="in" filter="wipe(up)">
                                          <p:cBhvr>
                                            <p:cTn id="17" dur="500"/>
                                            <p:tgtEl>
                                              <p:spTgt spid="4"/>
                                            </p:tgtEl>
                                          </p:cBhvr>
                                        </p:animEffect>
                                      </p:childTnLst>
                                    </p:cTn>
                                  </p:par>
                                </p:childTnLst>
                              </p:cTn>
                            </p:par>
                            <p:par>
                              <p:cTn id="18" fill="hold">
                                <p:stCondLst>
                                  <p:cond delay="1149"/>
                                </p:stCondLst>
                                <p:childTnLst>
                                  <p:par>
                                    <p:cTn id="19" presetID="16" presetClass="entr" presetSubtype="2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par>
                              <p:cTn id="22" fill="hold">
                                <p:stCondLst>
                                  <p:cond delay="1649"/>
                                </p:stCondLst>
                                <p:childTnLst>
                                  <p:par>
                                    <p:cTn id="23" presetID="2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par>
                              <p:cTn id="26" fill="hold">
                                <p:stCondLst>
                                  <p:cond delay="2149"/>
                                </p:stCondLst>
                                <p:childTnLst>
                                  <p:par>
                                    <p:cTn id="27" presetID="12" presetClass="entr" presetSubtype="4" fill="hold" grpId="0" nodeType="afterEffect">
                                      <p:stCondLst>
                                        <p:cond delay="0"/>
                                      </p:stCondLst>
                                      <p:iterate type="lt">
                                        <p:tmPct val="5000"/>
                                      </p:iterate>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p:tgtEl>
                                              <p:spTgt spid="18"/>
                                            </p:tgtEl>
                                            <p:attrNameLst>
                                              <p:attrName>ppt_y</p:attrName>
                                            </p:attrNameLst>
                                          </p:cBhvr>
                                          <p:tavLst>
                                            <p:tav tm="0">
                                              <p:val>
                                                <p:strVal val="#ppt_y+#ppt_h*1.125000"/>
                                              </p:val>
                                            </p:tav>
                                            <p:tav tm="100000">
                                              <p:val>
                                                <p:strVal val="#ppt_y"/>
                                              </p:val>
                                            </p:tav>
                                          </p:tavLst>
                                        </p:anim>
                                        <p:animEffect transition="in" filter="wipe(up)">
                                          <p:cBhvr>
                                            <p:cTn id="30" dur="500"/>
                                            <p:tgtEl>
                                              <p:spTgt spid="18"/>
                                            </p:tgtEl>
                                          </p:cBhvr>
                                        </p:animEffect>
                                      </p:childTnLst>
                                    </p:cTn>
                                  </p:par>
                                </p:childTnLst>
                              </p:cTn>
                            </p:par>
                            <p:par>
                              <p:cTn id="31" fill="hold">
                                <p:stCondLst>
                                  <p:cond delay="2799"/>
                                </p:stCondLst>
                                <p:childTnLst>
                                  <p:par>
                                    <p:cTn id="32" presetID="16" presetClass="entr" presetSubtype="21"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3" grpId="0"/>
          <p:bldP spid="18" grpId="0"/>
          <p:bldP spid="1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215495" cy="6876415"/>
          </a:xfrm>
          <a:prstGeom prst="rect">
            <a:avLst/>
          </a:prstGeom>
          <a:solidFill>
            <a:srgbClr val="6F34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0" y="1"/>
            <a:ext cx="3600450" cy="6858000"/>
          </a:xfrm>
          <a:custGeom>
            <a:avLst/>
            <a:gdLst>
              <a:gd name="connsiteX0" fmla="*/ 0 w 3600450"/>
              <a:gd name="connsiteY0" fmla="*/ 0 h 6858000"/>
              <a:gd name="connsiteX1" fmla="*/ 937991 w 3600450"/>
              <a:gd name="connsiteY1" fmla="*/ 0 h 6858000"/>
              <a:gd name="connsiteX2" fmla="*/ 951361 w 3600450"/>
              <a:gd name="connsiteY2" fmla="*/ 132616 h 6858000"/>
              <a:gd name="connsiteX3" fmla="*/ 1700213 w 3600450"/>
              <a:gd name="connsiteY3" fmla="*/ 742948 h 6858000"/>
              <a:gd name="connsiteX4" fmla="*/ 3600450 w 3600450"/>
              <a:gd name="connsiteY4" fmla="*/ 742949 h 6858000"/>
              <a:gd name="connsiteX5" fmla="*/ 3600450 w 3600450"/>
              <a:gd name="connsiteY5" fmla="*/ 2271713 h 6858000"/>
              <a:gd name="connsiteX6" fmla="*/ 2564607 w 3600450"/>
              <a:gd name="connsiteY6" fmla="*/ 2271713 h 6858000"/>
              <a:gd name="connsiteX7" fmla="*/ 1815755 w 3600450"/>
              <a:gd name="connsiteY7" fmla="*/ 2882045 h 6858000"/>
              <a:gd name="connsiteX8" fmla="*/ 1800225 w 3600450"/>
              <a:gd name="connsiteY8" fmla="*/ 3036095 h 6858000"/>
              <a:gd name="connsiteX9" fmla="*/ 1815755 w 3600450"/>
              <a:gd name="connsiteY9" fmla="*/ 3190144 h 6858000"/>
              <a:gd name="connsiteX10" fmla="*/ 2564607 w 3600450"/>
              <a:gd name="connsiteY10" fmla="*/ 3800476 h 6858000"/>
              <a:gd name="connsiteX11" fmla="*/ 3600450 w 3600450"/>
              <a:gd name="connsiteY11" fmla="*/ 3800477 h 6858000"/>
              <a:gd name="connsiteX12" fmla="*/ 3600450 w 3600450"/>
              <a:gd name="connsiteY12" fmla="*/ 5329235 h 6858000"/>
              <a:gd name="connsiteX13" fmla="*/ 1478758 w 3600450"/>
              <a:gd name="connsiteY13" fmla="*/ 5329235 h 6858000"/>
              <a:gd name="connsiteX14" fmla="*/ 729906 w 3600450"/>
              <a:gd name="connsiteY14" fmla="*/ 5939567 h 6858000"/>
              <a:gd name="connsiteX15" fmla="*/ 714376 w 3600450"/>
              <a:gd name="connsiteY15" fmla="*/ 6093617 h 6858000"/>
              <a:gd name="connsiteX16" fmla="*/ 729906 w 3600450"/>
              <a:gd name="connsiteY16" fmla="*/ 6247666 h 6858000"/>
              <a:gd name="connsiteX17" fmla="*/ 1478758 w 3600450"/>
              <a:gd name="connsiteY17" fmla="*/ 6857998 h 6858000"/>
              <a:gd name="connsiteX18" fmla="*/ 3600450 w 3600450"/>
              <a:gd name="connsiteY18" fmla="*/ 6857999 h 6858000"/>
              <a:gd name="connsiteX19" fmla="*/ 3600450 w 3600450"/>
              <a:gd name="connsiteY19" fmla="*/ 6858000 h 6858000"/>
              <a:gd name="connsiteX20" fmla="*/ 0 w 360045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0450" h="6858000">
                <a:moveTo>
                  <a:pt x="0" y="0"/>
                </a:moveTo>
                <a:lnTo>
                  <a:pt x="937991" y="0"/>
                </a:lnTo>
                <a:lnTo>
                  <a:pt x="951361" y="132616"/>
                </a:lnTo>
                <a:cubicBezTo>
                  <a:pt x="1022636" y="480932"/>
                  <a:pt x="1330826" y="742948"/>
                  <a:pt x="1700213" y="742948"/>
                </a:cubicBezTo>
                <a:lnTo>
                  <a:pt x="3600450" y="742949"/>
                </a:lnTo>
                <a:lnTo>
                  <a:pt x="3600450" y="2271713"/>
                </a:lnTo>
                <a:lnTo>
                  <a:pt x="2564607" y="2271713"/>
                </a:lnTo>
                <a:cubicBezTo>
                  <a:pt x="2195220" y="2271713"/>
                  <a:pt x="1887030" y="2533729"/>
                  <a:pt x="1815755" y="2882045"/>
                </a:cubicBezTo>
                <a:lnTo>
                  <a:pt x="1800225" y="3036095"/>
                </a:lnTo>
                <a:lnTo>
                  <a:pt x="1815755" y="3190144"/>
                </a:lnTo>
                <a:cubicBezTo>
                  <a:pt x="1887030" y="3538460"/>
                  <a:pt x="2195220" y="3800476"/>
                  <a:pt x="2564607" y="3800476"/>
                </a:cubicBezTo>
                <a:lnTo>
                  <a:pt x="3600450" y="3800477"/>
                </a:lnTo>
                <a:lnTo>
                  <a:pt x="3600450" y="5329235"/>
                </a:lnTo>
                <a:lnTo>
                  <a:pt x="1478758" y="5329235"/>
                </a:lnTo>
                <a:cubicBezTo>
                  <a:pt x="1109371" y="5329235"/>
                  <a:pt x="801181" y="5591251"/>
                  <a:pt x="729906" y="5939567"/>
                </a:cubicBezTo>
                <a:lnTo>
                  <a:pt x="714376" y="6093617"/>
                </a:lnTo>
                <a:lnTo>
                  <a:pt x="729906" y="6247666"/>
                </a:lnTo>
                <a:cubicBezTo>
                  <a:pt x="801181" y="6595982"/>
                  <a:pt x="1109371" y="6857998"/>
                  <a:pt x="1478758" y="6857998"/>
                </a:cubicBezTo>
                <a:lnTo>
                  <a:pt x="3600450" y="6857999"/>
                </a:lnTo>
                <a:lnTo>
                  <a:pt x="3600450" y="6858000"/>
                </a:lnTo>
                <a:lnTo>
                  <a:pt x="0" y="685800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9"/>
          <p:cNvSpPr/>
          <p:nvPr/>
        </p:nvSpPr>
        <p:spPr>
          <a:xfrm>
            <a:off x="0" y="742951"/>
            <a:ext cx="5672138" cy="1528764"/>
          </a:xfrm>
          <a:custGeom>
            <a:avLst/>
            <a:gdLst>
              <a:gd name="connsiteX0" fmla="*/ 0 w 5672138"/>
              <a:gd name="connsiteY0" fmla="*/ 0 h 1528764"/>
              <a:gd name="connsiteX1" fmla="*/ 4907756 w 5672138"/>
              <a:gd name="connsiteY1" fmla="*/ 0 h 1528764"/>
              <a:gd name="connsiteX2" fmla="*/ 5672138 w 5672138"/>
              <a:gd name="connsiteY2" fmla="*/ 764382 h 1528764"/>
              <a:gd name="connsiteX3" fmla="*/ 5672137 w 5672138"/>
              <a:gd name="connsiteY3" fmla="*/ 764382 h 1528764"/>
              <a:gd name="connsiteX4" fmla="*/ 4907755 w 5672138"/>
              <a:gd name="connsiteY4" fmla="*/ 1528764 h 1528764"/>
              <a:gd name="connsiteX5" fmla="*/ 0 w 5672138"/>
              <a:gd name="connsiteY5" fmla="*/ 1528763 h 152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72138" h="1528764">
                <a:moveTo>
                  <a:pt x="0" y="0"/>
                </a:moveTo>
                <a:lnTo>
                  <a:pt x="4907756" y="0"/>
                </a:lnTo>
                <a:cubicBezTo>
                  <a:pt x="5329913" y="0"/>
                  <a:pt x="5672138" y="342225"/>
                  <a:pt x="5672138" y="764382"/>
                </a:cubicBezTo>
                <a:lnTo>
                  <a:pt x="5672137" y="764382"/>
                </a:lnTo>
                <a:cubicBezTo>
                  <a:pt x="5672137" y="1186539"/>
                  <a:pt x="5329912" y="1528764"/>
                  <a:pt x="4907755" y="1528764"/>
                </a:cubicBezTo>
                <a:lnTo>
                  <a:pt x="0" y="152876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0" y="3800477"/>
            <a:ext cx="4457700" cy="1528764"/>
          </a:xfrm>
          <a:custGeom>
            <a:avLst/>
            <a:gdLst>
              <a:gd name="connsiteX0" fmla="*/ 0 w 4457700"/>
              <a:gd name="connsiteY0" fmla="*/ 0 h 1528764"/>
              <a:gd name="connsiteX1" fmla="*/ 3693318 w 4457700"/>
              <a:gd name="connsiteY1" fmla="*/ 0 h 1528764"/>
              <a:gd name="connsiteX2" fmla="*/ 4457700 w 4457700"/>
              <a:gd name="connsiteY2" fmla="*/ 764382 h 1528764"/>
              <a:gd name="connsiteX3" fmla="*/ 4457699 w 4457700"/>
              <a:gd name="connsiteY3" fmla="*/ 764382 h 1528764"/>
              <a:gd name="connsiteX4" fmla="*/ 3693317 w 4457700"/>
              <a:gd name="connsiteY4" fmla="*/ 1528764 h 1528764"/>
              <a:gd name="connsiteX5" fmla="*/ 0 w 4457700"/>
              <a:gd name="connsiteY5" fmla="*/ 1528764 h 152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7700" h="1528764">
                <a:moveTo>
                  <a:pt x="0" y="0"/>
                </a:moveTo>
                <a:lnTo>
                  <a:pt x="3693318" y="0"/>
                </a:lnTo>
                <a:cubicBezTo>
                  <a:pt x="4115475" y="0"/>
                  <a:pt x="4457700" y="342225"/>
                  <a:pt x="4457700" y="764382"/>
                </a:cubicBezTo>
                <a:lnTo>
                  <a:pt x="4457699" y="764382"/>
                </a:lnTo>
                <a:cubicBezTo>
                  <a:pt x="4457699" y="1186539"/>
                  <a:pt x="4115474" y="1528764"/>
                  <a:pt x="3693317" y="1528764"/>
                </a:cubicBezTo>
                <a:lnTo>
                  <a:pt x="0" y="152876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672455" y="1103630"/>
            <a:ext cx="5194935" cy="706755"/>
          </a:xfrm>
          <a:prstGeom prst="rect">
            <a:avLst/>
          </a:prstGeom>
          <a:noFill/>
        </p:spPr>
        <p:txBody>
          <a:bodyPr wrap="square" rtlCol="0">
            <a:spAutoFit/>
          </a:bodyPr>
          <a:lstStyle/>
          <a:p>
            <a:r>
              <a:rPr lang="en-US" sz="4000" dirty="0" smtClean="0">
                <a:solidFill>
                  <a:schemeClr val="bg1"/>
                </a:solidFill>
                <a:latin typeface="微软雅黑" panose="020B0503020204020204" pitchFamily="34" charset="-122"/>
                <a:ea typeface="微软雅黑" panose="020B0503020204020204" pitchFamily="34" charset="-122"/>
              </a:rPr>
              <a:t>Use Case</a:t>
            </a:r>
            <a:r>
              <a:rPr lang="zh-CN" altLang="en-US" sz="4000" dirty="0" smtClean="0">
                <a:solidFill>
                  <a:schemeClr val="bg1"/>
                </a:solidFill>
                <a:latin typeface="微软雅黑" panose="020B0503020204020204" pitchFamily="34" charset="-122"/>
                <a:ea typeface="微软雅黑" panose="020B0503020204020204" pitchFamily="34" charset="-122"/>
              </a:rPr>
              <a:t>图中的关系</a:t>
            </a:r>
          </a:p>
        </p:txBody>
      </p:sp>
      <p:sp>
        <p:nvSpPr>
          <p:cNvPr id="4" name="文本框 3"/>
          <p:cNvSpPr txBox="1"/>
          <p:nvPr/>
        </p:nvSpPr>
        <p:spPr>
          <a:xfrm>
            <a:off x="5672138" y="2070882"/>
            <a:ext cx="4343400"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泛化关系</a:t>
            </a:r>
          </a:p>
        </p:txBody>
      </p:sp>
      <p:sp>
        <p:nvSpPr>
          <p:cNvPr id="13" name="文本框 12"/>
          <p:cNvSpPr txBox="1"/>
          <p:nvPr/>
        </p:nvSpPr>
        <p:spPr>
          <a:xfrm>
            <a:off x="5672138" y="2503971"/>
            <a:ext cx="5757862" cy="1753235"/>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代表一般与特殊的关系。</a:t>
            </a:r>
          </a:p>
          <a:p>
            <a:r>
              <a:rPr lang="en-US" altLang="zh-CN"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它的意思和面向对象程序设计中的继承的概念是类似的。</a:t>
            </a:r>
          </a:p>
          <a:p>
            <a:r>
              <a:rPr lang="en-US" altLang="zh-CN"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不同的是继承使用在实施阶段，泛化使用在分析、设计阶段。在泛化关系中子用例继承了父用例的行为和含义，子用例也可以增加新的行为和含义或者覆盖父用例中的行为和含义。</a:t>
            </a:r>
          </a:p>
        </p:txBody>
      </p:sp>
      <p:cxnSp>
        <p:nvCxnSpPr>
          <p:cNvPr id="5" name="直接连接符 4"/>
          <p:cNvCxnSpPr/>
          <p:nvPr/>
        </p:nvCxnSpPr>
        <p:spPr>
          <a:xfrm>
            <a:off x="5772150" y="1934796"/>
            <a:ext cx="3857625"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457700" y="4574248"/>
            <a:ext cx="4343400"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扩展关系</a:t>
            </a:r>
          </a:p>
        </p:txBody>
      </p:sp>
      <p:sp>
        <p:nvSpPr>
          <p:cNvPr id="19" name="文本框 18"/>
          <p:cNvSpPr txBox="1"/>
          <p:nvPr/>
        </p:nvSpPr>
        <p:spPr>
          <a:xfrm>
            <a:off x="4457700" y="5133702"/>
            <a:ext cx="5757862" cy="1476375"/>
          </a:xfrm>
          <a:prstGeom prst="rect">
            <a:avLst/>
          </a:prstGeom>
          <a:noFill/>
        </p:spPr>
        <p:txBody>
          <a:bodyPr wrap="square" rtlCol="0">
            <a:spAutoFit/>
          </a:bodyPr>
          <a:lstStyle/>
          <a:p>
            <a:r>
              <a:rPr lang="en-US"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扩展关系的基本含义和泛化关系类似，但在扩展USE CASE图关系中，对于扩展用例有更多的规则限制，基本用例必须声明扩展点，而扩展用例只能在扩展点上增加新的行为和含义。与包含关系一样，扩展关系也是依赖关系的版型。</a:t>
            </a:r>
          </a:p>
        </p:txBody>
      </p:sp>
      <p:cxnSp>
        <p:nvCxnSpPr>
          <p:cNvPr id="20" name="直接连接符 19"/>
          <p:cNvCxnSpPr/>
          <p:nvPr/>
        </p:nvCxnSpPr>
        <p:spPr>
          <a:xfrm>
            <a:off x="4557712" y="4396252"/>
            <a:ext cx="3857625"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07245"/>
      </p:ext>
    </p:extLst>
  </p:cSld>
  <p:clrMapOvr>
    <a:masterClrMapping/>
  </p:clrMapOvr>
  <p:transition spd="slow">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2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20000">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2" presetClass="entr" presetSubtype="4" fill="hold" grpId="0" nodeType="afterEffect">
                                      <p:stCondLst>
                                        <p:cond delay="0"/>
                                      </p:stCondLst>
                                      <p:iterate type="lt">
                                        <p:tmPct val="5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ppt_y</p:attrName>
                                            </p:attrNameLst>
                                          </p:cBhvr>
                                          <p:tavLst>
                                            <p:tav tm="0">
                                              <p:val>
                                                <p:strVal val="#ppt_y+#ppt_h*1.125000"/>
                                              </p:val>
                                            </p:tav>
                                            <p:tav tm="100000">
                                              <p:val>
                                                <p:strVal val="#ppt_y"/>
                                              </p:val>
                                            </p:tav>
                                          </p:tavLst>
                                        </p:anim>
                                        <p:animEffect transition="in" filter="wipe(up)">
                                          <p:cBhvr>
                                            <p:cTn id="17" dur="500"/>
                                            <p:tgtEl>
                                              <p:spTgt spid="4"/>
                                            </p:tgtEl>
                                          </p:cBhvr>
                                        </p:animEffect>
                                      </p:childTnLst>
                                    </p:cTn>
                                  </p:par>
                                </p:childTnLst>
                              </p:cTn>
                            </p:par>
                            <p:par>
                              <p:cTn id="18" fill="hold">
                                <p:stCondLst>
                                  <p:cond delay="1075"/>
                                </p:stCondLst>
                                <p:childTnLst>
                                  <p:par>
                                    <p:cTn id="19" presetID="16" presetClass="entr" presetSubtype="2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par>
                              <p:cTn id="22" fill="hold">
                                <p:stCondLst>
                                  <p:cond delay="1575"/>
                                </p:stCondLst>
                                <p:childTnLst>
                                  <p:par>
                                    <p:cTn id="23" presetID="2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par>
                              <p:cTn id="26" fill="hold">
                                <p:stCondLst>
                                  <p:cond delay="2075"/>
                                </p:stCondLst>
                                <p:childTnLst>
                                  <p:par>
                                    <p:cTn id="27" presetID="12" presetClass="entr" presetSubtype="4" fill="hold" grpId="0" nodeType="afterEffect">
                                      <p:stCondLst>
                                        <p:cond delay="0"/>
                                      </p:stCondLst>
                                      <p:iterate type="lt">
                                        <p:tmPct val="5000"/>
                                      </p:iterate>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p:tgtEl>
                                              <p:spTgt spid="18"/>
                                            </p:tgtEl>
                                            <p:attrNameLst>
                                              <p:attrName>ppt_y</p:attrName>
                                            </p:attrNameLst>
                                          </p:cBhvr>
                                          <p:tavLst>
                                            <p:tav tm="0">
                                              <p:val>
                                                <p:strVal val="#ppt_y+#ppt_h*1.125000"/>
                                              </p:val>
                                            </p:tav>
                                            <p:tav tm="100000">
                                              <p:val>
                                                <p:strVal val="#ppt_y"/>
                                              </p:val>
                                            </p:tav>
                                          </p:tavLst>
                                        </p:anim>
                                        <p:animEffect transition="in" filter="wipe(up)">
                                          <p:cBhvr>
                                            <p:cTn id="30" dur="500"/>
                                            <p:tgtEl>
                                              <p:spTgt spid="18"/>
                                            </p:tgtEl>
                                          </p:cBhvr>
                                        </p:animEffect>
                                      </p:childTnLst>
                                    </p:cTn>
                                  </p:par>
                                </p:childTnLst>
                              </p:cTn>
                            </p:par>
                            <p:par>
                              <p:cTn id="31" fill="hold">
                                <p:stCondLst>
                                  <p:cond delay="2650"/>
                                </p:stCondLst>
                                <p:childTnLst>
                                  <p:par>
                                    <p:cTn id="32" presetID="16" presetClass="entr" presetSubtype="21"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3" grpId="0"/>
          <p:bldP spid="18"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2" presetClass="entr" presetSubtype="4" fill="hold" grpId="0" nodeType="afterEffect">
                                      <p:stCondLst>
                                        <p:cond delay="0"/>
                                      </p:stCondLst>
                                      <p:iterate type="lt">
                                        <p:tmPct val="5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ppt_y</p:attrName>
                                            </p:attrNameLst>
                                          </p:cBhvr>
                                          <p:tavLst>
                                            <p:tav tm="0">
                                              <p:val>
                                                <p:strVal val="#ppt_y+#ppt_h*1.125000"/>
                                              </p:val>
                                            </p:tav>
                                            <p:tav tm="100000">
                                              <p:val>
                                                <p:strVal val="#ppt_y"/>
                                              </p:val>
                                            </p:tav>
                                          </p:tavLst>
                                        </p:anim>
                                        <p:animEffect transition="in" filter="wipe(up)">
                                          <p:cBhvr>
                                            <p:cTn id="17" dur="500"/>
                                            <p:tgtEl>
                                              <p:spTgt spid="4"/>
                                            </p:tgtEl>
                                          </p:cBhvr>
                                        </p:animEffect>
                                      </p:childTnLst>
                                    </p:cTn>
                                  </p:par>
                                </p:childTnLst>
                              </p:cTn>
                            </p:par>
                            <p:par>
                              <p:cTn id="18" fill="hold">
                                <p:stCondLst>
                                  <p:cond delay="1075"/>
                                </p:stCondLst>
                                <p:childTnLst>
                                  <p:par>
                                    <p:cTn id="19" presetID="16" presetClass="entr" presetSubtype="2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par>
                              <p:cTn id="22" fill="hold">
                                <p:stCondLst>
                                  <p:cond delay="1575"/>
                                </p:stCondLst>
                                <p:childTnLst>
                                  <p:par>
                                    <p:cTn id="23" presetID="2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par>
                              <p:cTn id="26" fill="hold">
                                <p:stCondLst>
                                  <p:cond delay="2075"/>
                                </p:stCondLst>
                                <p:childTnLst>
                                  <p:par>
                                    <p:cTn id="27" presetID="12" presetClass="entr" presetSubtype="4" fill="hold" grpId="0" nodeType="afterEffect">
                                      <p:stCondLst>
                                        <p:cond delay="0"/>
                                      </p:stCondLst>
                                      <p:iterate type="lt">
                                        <p:tmPct val="5000"/>
                                      </p:iterate>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p:tgtEl>
                                              <p:spTgt spid="18"/>
                                            </p:tgtEl>
                                            <p:attrNameLst>
                                              <p:attrName>ppt_y</p:attrName>
                                            </p:attrNameLst>
                                          </p:cBhvr>
                                          <p:tavLst>
                                            <p:tav tm="0">
                                              <p:val>
                                                <p:strVal val="#ppt_y+#ppt_h*1.125000"/>
                                              </p:val>
                                            </p:tav>
                                            <p:tav tm="100000">
                                              <p:val>
                                                <p:strVal val="#ppt_y"/>
                                              </p:val>
                                            </p:tav>
                                          </p:tavLst>
                                        </p:anim>
                                        <p:animEffect transition="in" filter="wipe(up)">
                                          <p:cBhvr>
                                            <p:cTn id="30" dur="500"/>
                                            <p:tgtEl>
                                              <p:spTgt spid="18"/>
                                            </p:tgtEl>
                                          </p:cBhvr>
                                        </p:animEffect>
                                      </p:childTnLst>
                                    </p:cTn>
                                  </p:par>
                                </p:childTnLst>
                              </p:cTn>
                            </p:par>
                            <p:par>
                              <p:cTn id="31" fill="hold">
                                <p:stCondLst>
                                  <p:cond delay="2650"/>
                                </p:stCondLst>
                                <p:childTnLst>
                                  <p:par>
                                    <p:cTn id="32" presetID="16" presetClass="entr" presetSubtype="21"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3" grpId="0"/>
          <p:bldP spid="18" grpId="0"/>
          <p:bldP spid="1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215495" cy="6876415"/>
          </a:xfrm>
          <a:prstGeom prst="rect">
            <a:avLst/>
          </a:prstGeom>
          <a:solidFill>
            <a:srgbClr val="6F34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p:cNvPicPr>
            <a:picLocks noChangeAspect="1"/>
          </p:cNvPicPr>
          <p:nvPr/>
        </p:nvPicPr>
        <p:blipFill>
          <a:blip r:embed="rId5">
            <a:extLst>
              <a:ext uri="{28A0092B-C50C-407E-A947-70E740481C1C}">
                <a14:useLocalDpi xmlns:a14="http://schemas.microsoft.com/office/drawing/2010/main" val="0"/>
              </a:ext>
            </a:extLst>
          </a:blip>
          <a:srcRect l="21" r="18463" b="1240"/>
          <a:stretch>
            <a:fillRect/>
          </a:stretch>
        </p:blipFill>
        <p:spPr>
          <a:xfrm>
            <a:off x="0" y="1"/>
            <a:ext cx="5985378" cy="4834389"/>
          </a:xfrm>
          <a:custGeom>
            <a:avLst/>
            <a:gdLst>
              <a:gd name="connsiteX0" fmla="*/ 0 w 5985378"/>
              <a:gd name="connsiteY0" fmla="*/ 0 h 4834389"/>
              <a:gd name="connsiteX1" fmla="*/ 2948179 w 5985378"/>
              <a:gd name="connsiteY1" fmla="*/ 0 h 4834389"/>
              <a:gd name="connsiteX2" fmla="*/ 5551856 w 5985378"/>
              <a:gd name="connsiteY2" fmla="*/ 2451907 h 4834389"/>
              <a:gd name="connsiteX3" fmla="*/ 5610364 w 5985378"/>
              <a:gd name="connsiteY3" fmla="*/ 4400868 h 4834389"/>
              <a:gd name="connsiteX4" fmla="*/ 3661404 w 5985378"/>
              <a:gd name="connsiteY4" fmla="*/ 4459377 h 4834389"/>
              <a:gd name="connsiteX5" fmla="*/ 209127 w 5985378"/>
              <a:gd name="connsiteY5" fmla="*/ 1208334 h 4834389"/>
              <a:gd name="connsiteX6" fmla="*/ 6651 w 5985378"/>
              <a:gd name="connsiteY6" fmla="*/ 969165 h 4834389"/>
              <a:gd name="connsiteX7" fmla="*/ 0 w 5985378"/>
              <a:gd name="connsiteY7" fmla="*/ 957882 h 483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85378" h="4834389">
                <a:moveTo>
                  <a:pt x="0" y="0"/>
                </a:moveTo>
                <a:lnTo>
                  <a:pt x="2948179" y="0"/>
                </a:lnTo>
                <a:lnTo>
                  <a:pt x="5551856" y="2451907"/>
                </a:lnTo>
                <a:cubicBezTo>
                  <a:pt x="6106204" y="2973941"/>
                  <a:pt x="6132399" y="3846521"/>
                  <a:pt x="5610364" y="4400868"/>
                </a:cubicBezTo>
                <a:cubicBezTo>
                  <a:pt x="5088331" y="4955215"/>
                  <a:pt x="4215751" y="4981410"/>
                  <a:pt x="3661404" y="4459377"/>
                </a:cubicBezTo>
                <a:lnTo>
                  <a:pt x="209127" y="1208334"/>
                </a:lnTo>
                <a:cubicBezTo>
                  <a:pt x="131172" y="1134924"/>
                  <a:pt x="63661" y="1054580"/>
                  <a:pt x="6651" y="969165"/>
                </a:cubicBezTo>
                <a:lnTo>
                  <a:pt x="0" y="957882"/>
                </a:lnTo>
                <a:close/>
              </a:path>
            </a:pathLst>
          </a:custGeom>
        </p:spPr>
      </p:pic>
      <p:sp>
        <p:nvSpPr>
          <p:cNvPr id="8" name="任意多边形 7"/>
          <p:cNvSpPr/>
          <p:nvPr>
            <p:custDataLst>
              <p:tags r:id="rId2"/>
            </p:custDataLst>
          </p:nvPr>
        </p:nvSpPr>
        <p:spPr>
          <a:xfrm rot="2414190">
            <a:off x="-1363681" y="1734414"/>
            <a:ext cx="4924299" cy="2557464"/>
          </a:xfrm>
          <a:custGeom>
            <a:avLst/>
            <a:gdLst>
              <a:gd name="connsiteX0" fmla="*/ 0 w 4924299"/>
              <a:gd name="connsiteY0" fmla="*/ 96935 h 2557464"/>
              <a:gd name="connsiteX1" fmla="*/ 107774 w 4924299"/>
              <a:gd name="connsiteY1" fmla="*/ 57489 h 2557464"/>
              <a:gd name="connsiteX2" fmla="*/ 488030 w 4924299"/>
              <a:gd name="connsiteY2" fmla="*/ 0 h 2557464"/>
              <a:gd name="connsiteX3" fmla="*/ 3645567 w 4924299"/>
              <a:gd name="connsiteY3" fmla="*/ 0 h 2557464"/>
              <a:gd name="connsiteX4" fmla="*/ 4924299 w 4924299"/>
              <a:gd name="connsiteY4" fmla="*/ 1278732 h 2557464"/>
              <a:gd name="connsiteX5" fmla="*/ 4924298 w 4924299"/>
              <a:gd name="connsiteY5" fmla="*/ 1278732 h 2557464"/>
              <a:gd name="connsiteX6" fmla="*/ 3645566 w 4924299"/>
              <a:gd name="connsiteY6" fmla="*/ 2557464 h 2557464"/>
              <a:gd name="connsiteX7" fmla="*/ 2081995 w 4924299"/>
              <a:gd name="connsiteY7" fmla="*/ 2557464 h 2557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4299" h="2557464">
                <a:moveTo>
                  <a:pt x="0" y="96935"/>
                </a:moveTo>
                <a:lnTo>
                  <a:pt x="107774" y="57489"/>
                </a:lnTo>
                <a:cubicBezTo>
                  <a:pt x="227897" y="20127"/>
                  <a:pt x="355613" y="0"/>
                  <a:pt x="488030" y="0"/>
                </a:cubicBezTo>
                <a:lnTo>
                  <a:pt x="3645567" y="0"/>
                </a:lnTo>
                <a:cubicBezTo>
                  <a:pt x="4351791" y="0"/>
                  <a:pt x="4924299" y="572508"/>
                  <a:pt x="4924299" y="1278732"/>
                </a:cubicBezTo>
                <a:lnTo>
                  <a:pt x="4924298" y="1278732"/>
                </a:lnTo>
                <a:cubicBezTo>
                  <a:pt x="4924298" y="1984956"/>
                  <a:pt x="4351790" y="2557464"/>
                  <a:pt x="3645566" y="2557464"/>
                </a:cubicBezTo>
                <a:lnTo>
                  <a:pt x="2081995" y="255746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custDataLst>
              <p:tags r:id="rId3"/>
            </p:custDataLst>
          </p:nvPr>
        </p:nvSpPr>
        <p:spPr>
          <a:xfrm rot="2414190">
            <a:off x="-820149" y="1176912"/>
            <a:ext cx="4081615" cy="971708"/>
          </a:xfrm>
          <a:custGeom>
            <a:avLst/>
            <a:gdLst>
              <a:gd name="connsiteX0" fmla="*/ 0 w 4081615"/>
              <a:gd name="connsiteY0" fmla="*/ 955 h 971708"/>
              <a:gd name="connsiteX1" fmla="*/ 1129 w 4081615"/>
              <a:gd name="connsiteY1" fmla="*/ 0 h 971708"/>
              <a:gd name="connsiteX2" fmla="*/ 3595761 w 4081615"/>
              <a:gd name="connsiteY2" fmla="*/ 0 h 971708"/>
              <a:gd name="connsiteX3" fmla="*/ 4081615 w 4081615"/>
              <a:gd name="connsiteY3" fmla="*/ 485854 h 971708"/>
              <a:gd name="connsiteX4" fmla="*/ 4081614 w 4081615"/>
              <a:gd name="connsiteY4" fmla="*/ 485854 h 971708"/>
              <a:gd name="connsiteX5" fmla="*/ 3595760 w 4081615"/>
              <a:gd name="connsiteY5" fmla="*/ 971708 h 971708"/>
              <a:gd name="connsiteX6" fmla="*/ 821409 w 4081615"/>
              <a:gd name="connsiteY6" fmla="*/ 971707 h 97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1615" h="971708">
                <a:moveTo>
                  <a:pt x="0" y="955"/>
                </a:moveTo>
                <a:lnTo>
                  <a:pt x="1129" y="0"/>
                </a:lnTo>
                <a:lnTo>
                  <a:pt x="3595761" y="0"/>
                </a:lnTo>
                <a:cubicBezTo>
                  <a:pt x="3864091" y="0"/>
                  <a:pt x="4081615" y="217524"/>
                  <a:pt x="4081615" y="485854"/>
                </a:cubicBezTo>
                <a:lnTo>
                  <a:pt x="4081614" y="485854"/>
                </a:lnTo>
                <a:cubicBezTo>
                  <a:pt x="4081614" y="754184"/>
                  <a:pt x="3864089" y="971708"/>
                  <a:pt x="3595760" y="971708"/>
                </a:cubicBezTo>
                <a:lnTo>
                  <a:pt x="821409" y="971707"/>
                </a:ln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2418033">
            <a:off x="4508289" y="67952"/>
            <a:ext cx="2273763" cy="757238"/>
          </a:xfrm>
          <a:custGeom>
            <a:avLst/>
            <a:gdLst>
              <a:gd name="connsiteX0" fmla="*/ 0 w 2273763"/>
              <a:gd name="connsiteY0" fmla="*/ 757237 h 757238"/>
              <a:gd name="connsiteX1" fmla="*/ 892886 w 2273763"/>
              <a:gd name="connsiteY1" fmla="*/ 0 h 757238"/>
              <a:gd name="connsiteX2" fmla="*/ 1895144 w 2273763"/>
              <a:gd name="connsiteY2" fmla="*/ 0 h 757238"/>
              <a:gd name="connsiteX3" fmla="*/ 2273763 w 2273763"/>
              <a:gd name="connsiteY3" fmla="*/ 378619 h 757238"/>
              <a:gd name="connsiteX4" fmla="*/ 2273762 w 2273763"/>
              <a:gd name="connsiteY4" fmla="*/ 378619 h 757238"/>
              <a:gd name="connsiteX5" fmla="*/ 1895143 w 2273763"/>
              <a:gd name="connsiteY5" fmla="*/ 757238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3763" h="757238">
                <a:moveTo>
                  <a:pt x="0" y="757237"/>
                </a:moveTo>
                <a:lnTo>
                  <a:pt x="892886" y="0"/>
                </a:lnTo>
                <a:lnTo>
                  <a:pt x="1895144" y="0"/>
                </a:lnTo>
                <a:cubicBezTo>
                  <a:pt x="2104249" y="0"/>
                  <a:pt x="2273763" y="169514"/>
                  <a:pt x="2273763" y="378619"/>
                </a:cubicBezTo>
                <a:lnTo>
                  <a:pt x="2273762" y="378619"/>
                </a:lnTo>
                <a:cubicBezTo>
                  <a:pt x="2273762" y="587724"/>
                  <a:pt x="2104248" y="757238"/>
                  <a:pt x="1895143" y="757238"/>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7092315" y="646430"/>
            <a:ext cx="4943475" cy="2245360"/>
          </a:xfrm>
          <a:prstGeom prst="rect">
            <a:avLst/>
          </a:prstGeom>
          <a:noFill/>
        </p:spPr>
        <p:txBody>
          <a:bodyPr wrap="square" rtlCol="0">
            <a:spAutoFit/>
          </a:bodyPr>
          <a:lstStyle/>
          <a:p>
            <a:pPr algn="l"/>
            <a:r>
              <a:rPr lang="en-US" altLang="zh-CN" sz="2000" dirty="0" smtClean="0">
                <a:solidFill>
                  <a:schemeClr val="bg1"/>
                </a:solidFill>
                <a:latin typeface="微软雅黑" panose="020B0503020204020204" pitchFamily="34" charset="-122"/>
                <a:ea typeface="微软雅黑" panose="020B0503020204020204" pitchFamily="34" charset="-122"/>
              </a:rPr>
              <a:t>建立活动图 activity diagram活动图显示了从活动到活动的流.活动图可以在分析系统业务时用来演示业务流，也可以在收集系统需求的时候显示一个用例中的事件流。活动图显示了系统中某个业务或者某个用例中，要经历哪些活动，这些活动按什么顺序发生。</a:t>
            </a:r>
          </a:p>
        </p:txBody>
      </p:sp>
      <p:sp>
        <p:nvSpPr>
          <p:cNvPr id="9" name="椭圆 8"/>
          <p:cNvSpPr/>
          <p:nvPr/>
        </p:nvSpPr>
        <p:spPr>
          <a:xfrm>
            <a:off x="1598038" y="3687818"/>
            <a:ext cx="1146572" cy="11465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68917" y="3902329"/>
            <a:ext cx="404813" cy="717550"/>
            <a:chOff x="5895976" y="3071813"/>
            <a:chExt cx="404813" cy="717550"/>
          </a:xfrm>
        </p:grpSpPr>
        <p:sp>
          <p:nvSpPr>
            <p:cNvPr id="13" name="Freeform 10"/>
            <p:cNvSpPr/>
            <p:nvPr/>
          </p:nvSpPr>
          <p:spPr bwMode="auto">
            <a:xfrm>
              <a:off x="5895976" y="3071813"/>
              <a:ext cx="404813" cy="288925"/>
            </a:xfrm>
            <a:custGeom>
              <a:avLst/>
              <a:gdLst>
                <a:gd name="T0" fmla="*/ 6 w 105"/>
                <a:gd name="T1" fmla="*/ 75 h 76"/>
                <a:gd name="T2" fmla="*/ 0 w 105"/>
                <a:gd name="T3" fmla="*/ 52 h 76"/>
                <a:gd name="T4" fmla="*/ 53 w 105"/>
                <a:gd name="T5" fmla="*/ 0 h 76"/>
                <a:gd name="T6" fmla="*/ 105 w 105"/>
                <a:gd name="T7" fmla="*/ 52 h 76"/>
                <a:gd name="T8" fmla="*/ 99 w 105"/>
                <a:gd name="T9" fmla="*/ 76 h 76"/>
              </a:gdLst>
              <a:ahLst/>
              <a:cxnLst>
                <a:cxn ang="0">
                  <a:pos x="T0" y="T1"/>
                </a:cxn>
                <a:cxn ang="0">
                  <a:pos x="T2" y="T3"/>
                </a:cxn>
                <a:cxn ang="0">
                  <a:pos x="T4" y="T5"/>
                </a:cxn>
                <a:cxn ang="0">
                  <a:pos x="T6" y="T7"/>
                </a:cxn>
                <a:cxn ang="0">
                  <a:pos x="T8" y="T9"/>
                </a:cxn>
              </a:cxnLst>
              <a:rect l="0" t="0" r="r" b="b"/>
              <a:pathLst>
                <a:path w="105" h="76">
                  <a:moveTo>
                    <a:pt x="6" y="75"/>
                  </a:moveTo>
                  <a:cubicBezTo>
                    <a:pt x="2" y="68"/>
                    <a:pt x="0" y="60"/>
                    <a:pt x="0" y="52"/>
                  </a:cubicBezTo>
                  <a:cubicBezTo>
                    <a:pt x="0" y="23"/>
                    <a:pt x="24" y="0"/>
                    <a:pt x="53" y="0"/>
                  </a:cubicBezTo>
                  <a:cubicBezTo>
                    <a:pt x="82" y="0"/>
                    <a:pt x="105" y="23"/>
                    <a:pt x="105" y="52"/>
                  </a:cubicBezTo>
                  <a:cubicBezTo>
                    <a:pt x="105" y="60"/>
                    <a:pt x="102" y="70"/>
                    <a:pt x="99" y="76"/>
                  </a:cubicBezTo>
                </a:path>
              </a:pathLst>
            </a:custGeom>
            <a:noFill/>
            <a:ln w="14288" cap="flat">
              <a:solidFill>
                <a:srgbClr val="FFC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1"/>
            <p:cNvSpPr/>
            <p:nvPr/>
          </p:nvSpPr>
          <p:spPr bwMode="auto">
            <a:xfrm>
              <a:off x="5918201" y="3355975"/>
              <a:ext cx="180975" cy="307975"/>
            </a:xfrm>
            <a:custGeom>
              <a:avLst/>
              <a:gdLst>
                <a:gd name="T0" fmla="*/ 47 w 47"/>
                <a:gd name="T1" fmla="*/ 81 h 81"/>
                <a:gd name="T2" fmla="*/ 24 w 47"/>
                <a:gd name="T3" fmla="*/ 81 h 81"/>
                <a:gd name="T4" fmla="*/ 20 w 47"/>
                <a:gd name="T5" fmla="*/ 77 h 81"/>
                <a:gd name="T6" fmla="*/ 0 w 47"/>
                <a:gd name="T7" fmla="*/ 0 h 81"/>
              </a:gdLst>
              <a:ahLst/>
              <a:cxnLst>
                <a:cxn ang="0">
                  <a:pos x="T0" y="T1"/>
                </a:cxn>
                <a:cxn ang="0">
                  <a:pos x="T2" y="T3"/>
                </a:cxn>
                <a:cxn ang="0">
                  <a:pos x="T4" y="T5"/>
                </a:cxn>
                <a:cxn ang="0">
                  <a:pos x="T6" y="T7"/>
                </a:cxn>
              </a:cxnLst>
              <a:rect l="0" t="0" r="r" b="b"/>
              <a:pathLst>
                <a:path w="47" h="81">
                  <a:moveTo>
                    <a:pt x="47" y="81"/>
                  </a:moveTo>
                  <a:cubicBezTo>
                    <a:pt x="40" y="81"/>
                    <a:pt x="32" y="81"/>
                    <a:pt x="24" y="81"/>
                  </a:cubicBezTo>
                  <a:cubicBezTo>
                    <a:pt x="21" y="81"/>
                    <a:pt x="20" y="79"/>
                    <a:pt x="20" y="77"/>
                  </a:cubicBezTo>
                  <a:cubicBezTo>
                    <a:pt x="23" y="38"/>
                    <a:pt x="0" y="0"/>
                    <a:pt x="0" y="0"/>
                  </a:cubicBezTo>
                </a:path>
              </a:pathLst>
            </a:custGeom>
            <a:noFill/>
            <a:ln w="14288" cap="flat">
              <a:solidFill>
                <a:srgbClr val="FFC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2"/>
            <p:cNvSpPr/>
            <p:nvPr/>
          </p:nvSpPr>
          <p:spPr bwMode="auto">
            <a:xfrm>
              <a:off x="6099176" y="3355975"/>
              <a:ext cx="180975" cy="307975"/>
            </a:xfrm>
            <a:custGeom>
              <a:avLst/>
              <a:gdLst>
                <a:gd name="T0" fmla="*/ 0 w 47"/>
                <a:gd name="T1" fmla="*/ 81 h 81"/>
                <a:gd name="T2" fmla="*/ 23 w 47"/>
                <a:gd name="T3" fmla="*/ 81 h 81"/>
                <a:gd name="T4" fmla="*/ 27 w 47"/>
                <a:gd name="T5" fmla="*/ 77 h 81"/>
                <a:gd name="T6" fmla="*/ 47 w 47"/>
                <a:gd name="T7" fmla="*/ 0 h 81"/>
              </a:gdLst>
              <a:ahLst/>
              <a:cxnLst>
                <a:cxn ang="0">
                  <a:pos x="T0" y="T1"/>
                </a:cxn>
                <a:cxn ang="0">
                  <a:pos x="T2" y="T3"/>
                </a:cxn>
                <a:cxn ang="0">
                  <a:pos x="T4" y="T5"/>
                </a:cxn>
                <a:cxn ang="0">
                  <a:pos x="T6" y="T7"/>
                </a:cxn>
              </a:cxnLst>
              <a:rect l="0" t="0" r="r" b="b"/>
              <a:pathLst>
                <a:path w="47" h="81">
                  <a:moveTo>
                    <a:pt x="0" y="81"/>
                  </a:moveTo>
                  <a:cubicBezTo>
                    <a:pt x="7" y="81"/>
                    <a:pt x="15" y="81"/>
                    <a:pt x="23" y="81"/>
                  </a:cubicBezTo>
                  <a:cubicBezTo>
                    <a:pt x="25" y="81"/>
                    <a:pt x="27" y="79"/>
                    <a:pt x="27" y="77"/>
                  </a:cubicBezTo>
                  <a:cubicBezTo>
                    <a:pt x="23" y="38"/>
                    <a:pt x="47" y="0"/>
                    <a:pt x="47" y="0"/>
                  </a:cubicBezTo>
                </a:path>
              </a:pathLst>
            </a:custGeom>
            <a:noFill/>
            <a:ln w="14288" cap="flat">
              <a:solidFill>
                <a:srgbClr val="FFC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5999163" y="3306763"/>
              <a:ext cx="200025" cy="30163"/>
            </a:xfrm>
            <a:custGeom>
              <a:avLst/>
              <a:gdLst>
                <a:gd name="T0" fmla="*/ 0 w 126"/>
                <a:gd name="T1" fmla="*/ 0 h 19"/>
                <a:gd name="T2" fmla="*/ 25 w 126"/>
                <a:gd name="T3" fmla="*/ 19 h 19"/>
                <a:gd name="T4" fmla="*/ 51 w 126"/>
                <a:gd name="T5" fmla="*/ 0 h 19"/>
                <a:gd name="T6" fmla="*/ 76 w 126"/>
                <a:gd name="T7" fmla="*/ 19 h 19"/>
                <a:gd name="T8" fmla="*/ 102 w 126"/>
                <a:gd name="T9" fmla="*/ 0 h 19"/>
                <a:gd name="T10" fmla="*/ 126 w 126"/>
                <a:gd name="T11" fmla="*/ 19 h 19"/>
              </a:gdLst>
              <a:ahLst/>
              <a:cxnLst>
                <a:cxn ang="0">
                  <a:pos x="T0" y="T1"/>
                </a:cxn>
                <a:cxn ang="0">
                  <a:pos x="T2" y="T3"/>
                </a:cxn>
                <a:cxn ang="0">
                  <a:pos x="T4" y="T5"/>
                </a:cxn>
                <a:cxn ang="0">
                  <a:pos x="T6" y="T7"/>
                </a:cxn>
                <a:cxn ang="0">
                  <a:pos x="T8" y="T9"/>
                </a:cxn>
                <a:cxn ang="0">
                  <a:pos x="T10" y="T11"/>
                </a:cxn>
              </a:cxnLst>
              <a:rect l="0" t="0" r="r" b="b"/>
              <a:pathLst>
                <a:path w="126" h="19">
                  <a:moveTo>
                    <a:pt x="0" y="0"/>
                  </a:moveTo>
                  <a:lnTo>
                    <a:pt x="25" y="19"/>
                  </a:lnTo>
                  <a:lnTo>
                    <a:pt x="51" y="0"/>
                  </a:lnTo>
                  <a:lnTo>
                    <a:pt x="76" y="19"/>
                  </a:lnTo>
                  <a:lnTo>
                    <a:pt x="102" y="0"/>
                  </a:lnTo>
                  <a:lnTo>
                    <a:pt x="126" y="19"/>
                  </a:lnTo>
                </a:path>
              </a:pathLst>
            </a:custGeom>
            <a:noFill/>
            <a:ln w="14288" cap="flat">
              <a:solidFill>
                <a:srgbClr val="FFC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Line 14"/>
            <p:cNvSpPr>
              <a:spLocks noChangeShapeType="1"/>
            </p:cNvSpPr>
            <p:nvPr/>
          </p:nvSpPr>
          <p:spPr bwMode="auto">
            <a:xfrm>
              <a:off x="5999163" y="3789363"/>
              <a:ext cx="0" cy="0"/>
            </a:xfrm>
            <a:prstGeom prst="line">
              <a:avLst/>
            </a:prstGeom>
            <a:noFill/>
            <a:ln w="14288" cap="rnd">
              <a:solidFill>
                <a:srgbClr val="FFC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 name="Line 15"/>
            <p:cNvSpPr>
              <a:spLocks noChangeShapeType="1"/>
            </p:cNvSpPr>
            <p:nvPr/>
          </p:nvSpPr>
          <p:spPr bwMode="auto">
            <a:xfrm>
              <a:off x="6003926" y="3709988"/>
              <a:ext cx="192088" cy="0"/>
            </a:xfrm>
            <a:prstGeom prst="line">
              <a:avLst/>
            </a:prstGeom>
            <a:noFill/>
            <a:ln w="14288" cap="rnd">
              <a:solidFill>
                <a:srgbClr val="FFC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Line 16"/>
            <p:cNvSpPr>
              <a:spLocks noChangeShapeType="1"/>
            </p:cNvSpPr>
            <p:nvPr/>
          </p:nvSpPr>
          <p:spPr bwMode="auto">
            <a:xfrm>
              <a:off x="6038851" y="3756025"/>
              <a:ext cx="119063" cy="0"/>
            </a:xfrm>
            <a:prstGeom prst="line">
              <a:avLst/>
            </a:prstGeom>
            <a:noFill/>
            <a:ln w="14288" cap="rnd">
              <a:solidFill>
                <a:srgbClr val="FFC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cxnSp>
        <p:nvCxnSpPr>
          <p:cNvPr id="6" name="直接箭头连接符 5"/>
          <p:cNvCxnSpPr/>
          <p:nvPr/>
        </p:nvCxnSpPr>
        <p:spPr>
          <a:xfrm flipV="1">
            <a:off x="5668645" y="4556760"/>
            <a:ext cx="1147445" cy="283845"/>
          </a:xfrm>
          <a:prstGeom prst="straightConnector1">
            <a:avLst/>
          </a:prstGeom>
          <a:ln w="793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950335" y="4916805"/>
            <a:ext cx="2035175" cy="368300"/>
          </a:xfrm>
          <a:prstGeom prst="rect">
            <a:avLst/>
          </a:prstGeom>
          <a:noFill/>
        </p:spPr>
        <p:txBody>
          <a:bodyPr wrap="square" rtlCol="0">
            <a:spAutoFit/>
          </a:bodyPr>
          <a:lstStyle/>
          <a:p>
            <a:r>
              <a:rPr lang="zh-CN" altLang="en-US">
                <a:solidFill>
                  <a:schemeClr val="bg1"/>
                </a:solidFill>
                <a:uFillTx/>
              </a:rPr>
              <a:t>创建活动图</a:t>
            </a:r>
          </a:p>
        </p:txBody>
      </p:sp>
      <p:graphicFrame>
        <p:nvGraphicFramePr>
          <p:cNvPr id="10" name="对象 9"/>
          <p:cNvGraphicFramePr/>
          <p:nvPr/>
        </p:nvGraphicFramePr>
        <p:xfrm>
          <a:off x="6987540" y="3093720"/>
          <a:ext cx="4745990" cy="3515360"/>
        </p:xfrm>
        <a:graphic>
          <a:graphicData uri="http://schemas.openxmlformats.org/presentationml/2006/ole">
            <mc:AlternateContent xmlns:mc="http://schemas.openxmlformats.org/markup-compatibility/2006">
              <mc:Choice xmlns:v="urn:schemas-microsoft-com:vml" Requires="v">
                <p:oleObj spid="_x0000_s1034" r:id="rId6" imgW="5524500" imgH="4581525" progId="Paint.Picture">
                  <p:embed/>
                </p:oleObj>
              </mc:Choice>
              <mc:Fallback>
                <p:oleObj r:id="rId6" imgW="5524500" imgH="4581525" progId="Paint.Picture">
                  <p:embed/>
                  <p:pic>
                    <p:nvPicPr>
                      <p:cNvPr id="10" name="对象 9"/>
                      <p:cNvPicPr/>
                      <p:nvPr/>
                    </p:nvPicPr>
                    <p:blipFill>
                      <a:blip r:embed="rId7"/>
                      <a:stretch>
                        <a:fillRect/>
                      </a:stretch>
                    </p:blipFill>
                    <p:spPr>
                      <a:xfrm>
                        <a:off x="6987540" y="3093720"/>
                        <a:ext cx="4745990" cy="3515360"/>
                      </a:xfrm>
                      <a:prstGeom prst="rect">
                        <a:avLst/>
                      </a:prstGeom>
                    </p:spPr>
                  </p:pic>
                </p:oleObj>
              </mc:Fallback>
            </mc:AlternateContent>
          </a:graphicData>
        </a:graphic>
      </p:graphicFrame>
    </p:spTree>
    <p:extLst>
      <p:ext uri="{BB962C8B-B14F-4D97-AF65-F5344CB8AC3E}">
        <p14:creationId xmlns:p14="http://schemas.microsoft.com/office/powerpoint/2010/main" val="18186280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trips(downLeft)">
                                          <p:cBhvr>
                                            <p:cTn id="7" dur="500"/>
                                            <p:tgtEl>
                                              <p:spTgt spid="49"/>
                                            </p:tgtEl>
                                          </p:cBhvr>
                                        </p:animEffect>
                                      </p:childTnLst>
                                    </p:cTn>
                                  </p:par>
                                </p:childTnLst>
                              </p:cTn>
                            </p:par>
                            <p:par>
                              <p:cTn id="8" fill="hold">
                                <p:stCondLst>
                                  <p:cond delay="500"/>
                                </p:stCondLst>
                                <p:childTnLst>
                                  <p:par>
                                    <p:cTn id="9" presetID="2" presetClass="entr" presetSubtype="9" fill="hold" grpId="0" nodeType="afterEffect" p14:presetBounceEnd="3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30000">
                                          <p:cBhvr additive="base">
                                            <p:cTn id="11" dur="500" fill="hold"/>
                                            <p:tgtEl>
                                              <p:spTgt spid="8"/>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9" fill="hold" grpId="0" nodeType="afterEffect" p14:presetBounceEnd="30000">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14:bounceEnd="30000">
                                          <p:cBhvr additive="base">
                                            <p:cTn id="16" dur="500" fill="hold"/>
                                            <p:tgtEl>
                                              <p:spTgt spid="47"/>
                                            </p:tgtEl>
                                            <p:attrNameLst>
                                              <p:attrName>ppt_x</p:attrName>
                                            </p:attrNameLst>
                                          </p:cBhvr>
                                          <p:tavLst>
                                            <p:tav tm="0">
                                              <p:val>
                                                <p:strVal val="0-#ppt_w/2"/>
                                              </p:val>
                                            </p:tav>
                                            <p:tav tm="100000">
                                              <p:val>
                                                <p:strVal val="#ppt_x"/>
                                              </p:val>
                                            </p:tav>
                                          </p:tavLst>
                                        </p:anim>
                                        <p:anim calcmode="lin" valueType="num" p14:bounceEnd="30000">
                                          <p:cBhvr additive="base">
                                            <p:cTn id="17" dur="500" fill="hold"/>
                                            <p:tgtEl>
                                              <p:spTgt spid="47"/>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9" fill="hold" grpId="0" nodeType="afterEffect" p14:presetBounceEnd="30000">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14:bounceEnd="30000">
                                          <p:cBhvr additive="base">
                                            <p:cTn id="21" dur="500" fill="hold"/>
                                            <p:tgtEl>
                                              <p:spTgt spid="20"/>
                                            </p:tgtEl>
                                            <p:attrNameLst>
                                              <p:attrName>ppt_x</p:attrName>
                                            </p:attrNameLst>
                                          </p:cBhvr>
                                          <p:tavLst>
                                            <p:tav tm="0">
                                              <p:val>
                                                <p:strVal val="0-#ppt_w/2"/>
                                              </p:val>
                                            </p:tav>
                                            <p:tav tm="100000">
                                              <p:val>
                                                <p:strVal val="#ppt_x"/>
                                              </p:val>
                                            </p:tav>
                                          </p:tavLst>
                                        </p:anim>
                                        <p:anim calcmode="lin" valueType="num" p14:bounceEnd="30000">
                                          <p:cBhvr additive="base">
                                            <p:cTn id="22" dur="500" fill="hold"/>
                                            <p:tgtEl>
                                              <p:spTgt spid="20"/>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1" presetClass="entr" presetSubtype="0" fill="hold" grpId="0" nodeType="afterEffect">
                                      <p:stCondLst>
                                        <p:cond delay="0"/>
                                      </p:stCondLst>
                                      <p:iterate type="lt">
                                        <p:tmAbs val="100"/>
                                      </p:iterate>
                                      <p:childTnLst>
                                        <p:set>
                                          <p:cBhvr>
                                            <p:cTn id="25" dur="1" fill="hold">
                                              <p:stCondLst>
                                                <p:cond delay="0"/>
                                              </p:stCondLst>
                                            </p:cTn>
                                            <p:tgtEl>
                                              <p:spTgt spid="35"/>
                                            </p:tgtEl>
                                            <p:attrNameLst>
                                              <p:attrName>style.visibility</p:attrName>
                                            </p:attrNameLst>
                                          </p:cBhvr>
                                          <p:to>
                                            <p:strVal val="visible"/>
                                          </p:to>
                                        </p:set>
                                      </p:childTnLst>
                                    </p:cTn>
                                  </p:par>
                                </p:childTnLst>
                              </p:cTn>
                            </p:par>
                            <p:par>
                              <p:cTn id="26" fill="hold">
                                <p:stCondLst>
                                  <p:cond delay="13900"/>
                                </p:stCondLst>
                                <p:childTnLst>
                                  <p:par>
                                    <p:cTn id="27" presetID="2" presetClass="entr" presetSubtype="4" fill="hold" grpId="0" nodeType="afterEffect" p14:presetBounceEnd="20000">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14:bounceEnd="20000">
                                          <p:cBhvr additive="base">
                                            <p:cTn id="29" dur="500" fill="hold"/>
                                            <p:tgtEl>
                                              <p:spTgt spid="9"/>
                                            </p:tgtEl>
                                            <p:attrNameLst>
                                              <p:attrName>ppt_x</p:attrName>
                                            </p:attrNameLst>
                                          </p:cBhvr>
                                          <p:tavLst>
                                            <p:tav tm="0">
                                              <p:val>
                                                <p:strVal val="#ppt_x"/>
                                              </p:val>
                                            </p:tav>
                                            <p:tav tm="100000">
                                              <p:val>
                                                <p:strVal val="#ppt_x"/>
                                              </p:val>
                                            </p:tav>
                                          </p:tavLst>
                                        </p:anim>
                                        <p:anim calcmode="lin" valueType="num" p14:bounceEnd="20000">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14:presetBounceEnd="20000">
                                      <p:stCondLst>
                                        <p:cond delay="300"/>
                                      </p:stCondLst>
                                      <p:childTnLst>
                                        <p:set>
                                          <p:cBhvr>
                                            <p:cTn id="32" dur="1" fill="hold">
                                              <p:stCondLst>
                                                <p:cond delay="0"/>
                                              </p:stCondLst>
                                            </p:cTn>
                                            <p:tgtEl>
                                              <p:spTgt spid="21"/>
                                            </p:tgtEl>
                                            <p:attrNameLst>
                                              <p:attrName>style.visibility</p:attrName>
                                            </p:attrNameLst>
                                          </p:cBhvr>
                                          <p:to>
                                            <p:strVal val="visible"/>
                                          </p:to>
                                        </p:set>
                                        <p:anim calcmode="lin" valueType="num" p14:bounceEnd="20000">
                                          <p:cBhvr additive="base">
                                            <p:cTn id="33" dur="500" fill="hold"/>
                                            <p:tgtEl>
                                              <p:spTgt spid="21"/>
                                            </p:tgtEl>
                                            <p:attrNameLst>
                                              <p:attrName>ppt_x</p:attrName>
                                            </p:attrNameLst>
                                          </p:cBhvr>
                                          <p:tavLst>
                                            <p:tav tm="0">
                                              <p:val>
                                                <p:strVal val="#ppt_x"/>
                                              </p:val>
                                            </p:tav>
                                            <p:tav tm="100000">
                                              <p:val>
                                                <p:strVal val="#ppt_x"/>
                                              </p:val>
                                            </p:tav>
                                          </p:tavLst>
                                        </p:anim>
                                        <p:anim calcmode="lin" valueType="num" p14:bounceEnd="20000">
                                          <p:cBhvr additive="base">
                                            <p:cTn id="3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47" grpId="0" bldLvl="0" animBg="1"/>
          <p:bldP spid="20" grpId="0" bldLvl="0" animBg="1"/>
          <p:bldP spid="35" grpId="0"/>
          <p:bldP spid="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trips(downLeft)">
                                          <p:cBhvr>
                                            <p:cTn id="7" dur="500"/>
                                            <p:tgtEl>
                                              <p:spTgt spid="49"/>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9"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fill="hold"/>
                                            <p:tgtEl>
                                              <p:spTgt spid="47"/>
                                            </p:tgtEl>
                                            <p:attrNameLst>
                                              <p:attrName>ppt_x</p:attrName>
                                            </p:attrNameLst>
                                          </p:cBhvr>
                                          <p:tavLst>
                                            <p:tav tm="0">
                                              <p:val>
                                                <p:strVal val="0-#ppt_w/2"/>
                                              </p:val>
                                            </p:tav>
                                            <p:tav tm="100000">
                                              <p:val>
                                                <p:strVal val="#ppt_x"/>
                                              </p:val>
                                            </p:tav>
                                          </p:tavLst>
                                        </p:anim>
                                        <p:anim calcmode="lin" valueType="num">
                                          <p:cBhvr additive="base">
                                            <p:cTn id="17" dur="500" fill="hold"/>
                                            <p:tgtEl>
                                              <p:spTgt spid="47"/>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9"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0-#ppt_w/2"/>
                                              </p:val>
                                            </p:tav>
                                            <p:tav tm="100000">
                                              <p:val>
                                                <p:strVal val="#ppt_x"/>
                                              </p:val>
                                            </p:tav>
                                          </p:tavLst>
                                        </p:anim>
                                        <p:anim calcmode="lin" valueType="num">
                                          <p:cBhvr additive="base">
                                            <p:cTn id="22" dur="500" fill="hold"/>
                                            <p:tgtEl>
                                              <p:spTgt spid="20"/>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1" presetClass="entr" presetSubtype="0" fill="hold" grpId="0" nodeType="afterEffect">
                                      <p:stCondLst>
                                        <p:cond delay="0"/>
                                      </p:stCondLst>
                                      <p:iterate type="lt">
                                        <p:tmAbs val="100"/>
                                      </p:iterate>
                                      <p:childTnLst>
                                        <p:set>
                                          <p:cBhvr>
                                            <p:cTn id="25" dur="1" fill="hold">
                                              <p:stCondLst>
                                                <p:cond delay="0"/>
                                              </p:stCondLst>
                                            </p:cTn>
                                            <p:tgtEl>
                                              <p:spTgt spid="35"/>
                                            </p:tgtEl>
                                            <p:attrNameLst>
                                              <p:attrName>style.visibility</p:attrName>
                                            </p:attrNameLst>
                                          </p:cBhvr>
                                          <p:to>
                                            <p:strVal val="visible"/>
                                          </p:to>
                                        </p:set>
                                      </p:childTnLst>
                                    </p:cTn>
                                  </p:par>
                                </p:childTnLst>
                              </p:cTn>
                            </p:par>
                            <p:par>
                              <p:cTn id="26" fill="hold">
                                <p:stCondLst>
                                  <p:cond delay="13900"/>
                                </p:stCondLst>
                                <p:childTnLst>
                                  <p:par>
                                    <p:cTn id="27" presetID="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30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47" grpId="0" bldLvl="0" animBg="1"/>
          <p:bldP spid="20" grpId="0" bldLvl="0" animBg="1"/>
          <p:bldP spid="35" grpId="0"/>
          <p:bldP spid="9" grpId="0" bldLvl="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flipH="1">
            <a:off x="5829303" y="1246202"/>
            <a:ext cx="3543300" cy="829945"/>
          </a:xfrm>
          <a:prstGeom prst="rect">
            <a:avLst/>
          </a:prstGeom>
          <a:noFill/>
        </p:spPr>
        <p:txBody>
          <a:bodyPr wrap="square" rtlCol="0">
            <a:spAutoFit/>
          </a:bodyPr>
          <a:lstStyle/>
          <a:p>
            <a:r>
              <a:rPr lang="zh-CN" altLang="en-US" sz="4800" dirty="0" smtClean="0">
                <a:solidFill>
                  <a:srgbClr val="FFC000"/>
                </a:solidFill>
                <a:latin typeface="Kozuka Gothic Pr6N M" panose="020B0700000000000000" pitchFamily="34" charset="-128"/>
                <a:ea typeface="Kozuka Gothic Pr6N M" panose="020B0700000000000000" pitchFamily="34" charset="-128"/>
              </a:rPr>
              <a:t>增加泳道</a:t>
            </a:r>
          </a:p>
        </p:txBody>
      </p:sp>
      <p:cxnSp>
        <p:nvCxnSpPr>
          <p:cNvPr id="15" name="直接连接符 14"/>
          <p:cNvCxnSpPr/>
          <p:nvPr/>
        </p:nvCxnSpPr>
        <p:spPr>
          <a:xfrm flipH="1">
            <a:off x="5935258" y="2854707"/>
            <a:ext cx="471488"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 y="0"/>
            <a:ext cx="5605462" cy="6858000"/>
            <a:chOff x="2" y="0"/>
            <a:chExt cx="5605462" cy="6858000"/>
          </a:xfrm>
        </p:grpSpPr>
        <p:sp>
          <p:nvSpPr>
            <p:cNvPr id="10" name="任意多边形 9"/>
            <p:cNvSpPr/>
            <p:nvPr/>
          </p:nvSpPr>
          <p:spPr>
            <a:xfrm>
              <a:off x="3" y="742950"/>
              <a:ext cx="5605461" cy="1528764"/>
            </a:xfrm>
            <a:custGeom>
              <a:avLst/>
              <a:gdLst>
                <a:gd name="connsiteX0" fmla="*/ 0 w 5672138"/>
                <a:gd name="connsiteY0" fmla="*/ 0 h 1528764"/>
                <a:gd name="connsiteX1" fmla="*/ 4907756 w 5672138"/>
                <a:gd name="connsiteY1" fmla="*/ 0 h 1528764"/>
                <a:gd name="connsiteX2" fmla="*/ 5672138 w 5672138"/>
                <a:gd name="connsiteY2" fmla="*/ 764382 h 1528764"/>
                <a:gd name="connsiteX3" fmla="*/ 5672137 w 5672138"/>
                <a:gd name="connsiteY3" fmla="*/ 764382 h 1528764"/>
                <a:gd name="connsiteX4" fmla="*/ 4907755 w 5672138"/>
                <a:gd name="connsiteY4" fmla="*/ 1528764 h 1528764"/>
                <a:gd name="connsiteX5" fmla="*/ 0 w 5672138"/>
                <a:gd name="connsiteY5" fmla="*/ 1528763 h 152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72138" h="1528764">
                  <a:moveTo>
                    <a:pt x="0" y="0"/>
                  </a:moveTo>
                  <a:lnTo>
                    <a:pt x="4907756" y="0"/>
                  </a:lnTo>
                  <a:cubicBezTo>
                    <a:pt x="5329913" y="0"/>
                    <a:pt x="5672138" y="342225"/>
                    <a:pt x="5672138" y="764382"/>
                  </a:cubicBezTo>
                  <a:lnTo>
                    <a:pt x="5672137" y="764382"/>
                  </a:lnTo>
                  <a:cubicBezTo>
                    <a:pt x="5672137" y="1186539"/>
                    <a:pt x="5329912" y="1528764"/>
                    <a:pt x="4907755" y="1528764"/>
                  </a:cubicBezTo>
                  <a:lnTo>
                    <a:pt x="0" y="1528763"/>
                  </a:ln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2" y="0"/>
              <a:ext cx="3133725" cy="6858000"/>
            </a:xfrm>
            <a:custGeom>
              <a:avLst/>
              <a:gdLst>
                <a:gd name="connsiteX0" fmla="*/ 0 w 3133725"/>
                <a:gd name="connsiteY0" fmla="*/ 0 h 6858000"/>
                <a:gd name="connsiteX1" fmla="*/ 3133725 w 3133725"/>
                <a:gd name="connsiteY1" fmla="*/ 0 h 6858000"/>
                <a:gd name="connsiteX2" fmla="*/ 3133725 w 3133725"/>
                <a:gd name="connsiteY2" fmla="*/ 7143 h 6858000"/>
                <a:gd name="connsiteX3" fmla="*/ 937270 w 3133725"/>
                <a:gd name="connsiteY3" fmla="*/ 7143 h 6858000"/>
                <a:gd name="connsiteX4" fmla="*/ 951360 w 3133725"/>
                <a:gd name="connsiteY4" fmla="*/ 146904 h 6858000"/>
                <a:gd name="connsiteX5" fmla="*/ 1700212 w 3133725"/>
                <a:gd name="connsiteY5" fmla="*/ 757236 h 6858000"/>
                <a:gd name="connsiteX6" fmla="*/ 3133725 w 3133725"/>
                <a:gd name="connsiteY6" fmla="*/ 757237 h 6858000"/>
                <a:gd name="connsiteX7" fmla="*/ 3133725 w 3133725"/>
                <a:gd name="connsiteY7" fmla="*/ 2271713 h 6858000"/>
                <a:gd name="connsiteX8" fmla="*/ 2564606 w 3133725"/>
                <a:gd name="connsiteY8" fmla="*/ 2271713 h 6858000"/>
                <a:gd name="connsiteX9" fmla="*/ 1815754 w 3133725"/>
                <a:gd name="connsiteY9" fmla="*/ 2882045 h 6858000"/>
                <a:gd name="connsiteX10" fmla="*/ 1800224 w 3133725"/>
                <a:gd name="connsiteY10" fmla="*/ 3036095 h 6858000"/>
                <a:gd name="connsiteX11" fmla="*/ 1815754 w 3133725"/>
                <a:gd name="connsiteY11" fmla="*/ 3190144 h 6858000"/>
                <a:gd name="connsiteX12" fmla="*/ 2564606 w 3133725"/>
                <a:gd name="connsiteY12" fmla="*/ 3800476 h 6858000"/>
                <a:gd name="connsiteX13" fmla="*/ 3133725 w 3133725"/>
                <a:gd name="connsiteY13" fmla="*/ 3800476 h 6858000"/>
                <a:gd name="connsiteX14" fmla="*/ 3133725 w 3133725"/>
                <a:gd name="connsiteY14" fmla="*/ 5329235 h 6858000"/>
                <a:gd name="connsiteX15" fmla="*/ 1478757 w 3133725"/>
                <a:gd name="connsiteY15" fmla="*/ 5329235 h 6858000"/>
                <a:gd name="connsiteX16" fmla="*/ 729905 w 3133725"/>
                <a:gd name="connsiteY16" fmla="*/ 5939567 h 6858000"/>
                <a:gd name="connsiteX17" fmla="*/ 714375 w 3133725"/>
                <a:gd name="connsiteY17" fmla="*/ 6093617 h 6858000"/>
                <a:gd name="connsiteX18" fmla="*/ 729905 w 3133725"/>
                <a:gd name="connsiteY18" fmla="*/ 6247666 h 6858000"/>
                <a:gd name="connsiteX19" fmla="*/ 1478757 w 3133725"/>
                <a:gd name="connsiteY19" fmla="*/ 6857998 h 6858000"/>
                <a:gd name="connsiteX20" fmla="*/ 3133725 w 3133725"/>
                <a:gd name="connsiteY20" fmla="*/ 6857999 h 6858000"/>
                <a:gd name="connsiteX21" fmla="*/ 3133725 w 3133725"/>
                <a:gd name="connsiteY21" fmla="*/ 6858000 h 6858000"/>
                <a:gd name="connsiteX22" fmla="*/ 0 w 3133725"/>
                <a:gd name="connsiteY2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33725" h="6858000">
                  <a:moveTo>
                    <a:pt x="0" y="0"/>
                  </a:moveTo>
                  <a:lnTo>
                    <a:pt x="3133725" y="0"/>
                  </a:lnTo>
                  <a:lnTo>
                    <a:pt x="3133725" y="7143"/>
                  </a:lnTo>
                  <a:lnTo>
                    <a:pt x="937270" y="7143"/>
                  </a:lnTo>
                  <a:lnTo>
                    <a:pt x="951360" y="146904"/>
                  </a:lnTo>
                  <a:cubicBezTo>
                    <a:pt x="1022635" y="495220"/>
                    <a:pt x="1330825" y="757236"/>
                    <a:pt x="1700212" y="757236"/>
                  </a:cubicBezTo>
                  <a:lnTo>
                    <a:pt x="3133725" y="757237"/>
                  </a:lnTo>
                  <a:lnTo>
                    <a:pt x="3133725" y="2271713"/>
                  </a:lnTo>
                  <a:lnTo>
                    <a:pt x="2564606" y="2271713"/>
                  </a:lnTo>
                  <a:cubicBezTo>
                    <a:pt x="2195219" y="2271713"/>
                    <a:pt x="1887029" y="2533729"/>
                    <a:pt x="1815754" y="2882045"/>
                  </a:cubicBezTo>
                  <a:lnTo>
                    <a:pt x="1800224" y="3036095"/>
                  </a:lnTo>
                  <a:lnTo>
                    <a:pt x="1815754" y="3190144"/>
                  </a:lnTo>
                  <a:cubicBezTo>
                    <a:pt x="1887029" y="3538460"/>
                    <a:pt x="2195219" y="3800476"/>
                    <a:pt x="2564606" y="3800476"/>
                  </a:cubicBezTo>
                  <a:lnTo>
                    <a:pt x="3133725" y="3800476"/>
                  </a:lnTo>
                  <a:lnTo>
                    <a:pt x="3133725" y="5329235"/>
                  </a:lnTo>
                  <a:lnTo>
                    <a:pt x="1478757" y="5329235"/>
                  </a:lnTo>
                  <a:cubicBezTo>
                    <a:pt x="1109370" y="5329235"/>
                    <a:pt x="801180" y="5591251"/>
                    <a:pt x="729905" y="5939567"/>
                  </a:cubicBezTo>
                  <a:lnTo>
                    <a:pt x="714375" y="6093617"/>
                  </a:lnTo>
                  <a:lnTo>
                    <a:pt x="729905" y="6247666"/>
                  </a:lnTo>
                  <a:cubicBezTo>
                    <a:pt x="801180" y="6595982"/>
                    <a:pt x="1109370" y="6857998"/>
                    <a:pt x="1478757" y="6857998"/>
                  </a:cubicBezTo>
                  <a:lnTo>
                    <a:pt x="3133725" y="6857999"/>
                  </a:lnTo>
                  <a:lnTo>
                    <a:pt x="3133725" y="6858000"/>
                  </a:lnTo>
                  <a:lnTo>
                    <a:pt x="0" y="6858000"/>
                  </a:ln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11"/>
            <p:cNvSpPr/>
            <p:nvPr/>
          </p:nvSpPr>
          <p:spPr>
            <a:xfrm>
              <a:off x="2" y="3800476"/>
              <a:ext cx="3990975" cy="1528764"/>
            </a:xfrm>
            <a:custGeom>
              <a:avLst/>
              <a:gdLst>
                <a:gd name="connsiteX0" fmla="*/ 0 w 4457700"/>
                <a:gd name="connsiteY0" fmla="*/ 0 h 1528764"/>
                <a:gd name="connsiteX1" fmla="*/ 3693318 w 4457700"/>
                <a:gd name="connsiteY1" fmla="*/ 0 h 1528764"/>
                <a:gd name="connsiteX2" fmla="*/ 4457700 w 4457700"/>
                <a:gd name="connsiteY2" fmla="*/ 764382 h 1528764"/>
                <a:gd name="connsiteX3" fmla="*/ 4457699 w 4457700"/>
                <a:gd name="connsiteY3" fmla="*/ 764382 h 1528764"/>
                <a:gd name="connsiteX4" fmla="*/ 3693317 w 4457700"/>
                <a:gd name="connsiteY4" fmla="*/ 1528764 h 1528764"/>
                <a:gd name="connsiteX5" fmla="*/ 0 w 4457700"/>
                <a:gd name="connsiteY5" fmla="*/ 1528764 h 152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7700" h="1528764">
                  <a:moveTo>
                    <a:pt x="0" y="0"/>
                  </a:moveTo>
                  <a:lnTo>
                    <a:pt x="3693318" y="0"/>
                  </a:lnTo>
                  <a:cubicBezTo>
                    <a:pt x="4115475" y="0"/>
                    <a:pt x="4457700" y="342225"/>
                    <a:pt x="4457700" y="764382"/>
                  </a:cubicBezTo>
                  <a:lnTo>
                    <a:pt x="4457699" y="764382"/>
                  </a:lnTo>
                  <a:cubicBezTo>
                    <a:pt x="4457699" y="1186539"/>
                    <a:pt x="4115474" y="1528764"/>
                    <a:pt x="3693317" y="1528764"/>
                  </a:cubicBezTo>
                  <a:lnTo>
                    <a:pt x="0" y="1528764"/>
                  </a:ln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任意多边形 27"/>
          <p:cNvSpPr/>
          <p:nvPr/>
        </p:nvSpPr>
        <p:spPr>
          <a:xfrm flipH="1">
            <a:off x="0" y="367902"/>
            <a:ext cx="3705225" cy="914400"/>
          </a:xfrm>
          <a:custGeom>
            <a:avLst/>
            <a:gdLst>
              <a:gd name="connsiteX0" fmla="*/ 457200 w 3705225"/>
              <a:gd name="connsiteY0" fmla="*/ 0 h 914400"/>
              <a:gd name="connsiteX1" fmla="*/ 3705225 w 3705225"/>
              <a:gd name="connsiteY1" fmla="*/ 0 h 914400"/>
              <a:gd name="connsiteX2" fmla="*/ 3705225 w 3705225"/>
              <a:gd name="connsiteY2" fmla="*/ 914400 h 914400"/>
              <a:gd name="connsiteX3" fmla="*/ 457200 w 3705225"/>
              <a:gd name="connsiteY3" fmla="*/ 914400 h 914400"/>
              <a:gd name="connsiteX4" fmla="*/ 0 w 3705225"/>
              <a:gd name="connsiteY4" fmla="*/ 457200 h 914400"/>
              <a:gd name="connsiteX5" fmla="*/ 457200 w 3705225"/>
              <a:gd name="connsiteY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05225" h="914400">
                <a:moveTo>
                  <a:pt x="457200" y="0"/>
                </a:moveTo>
                <a:lnTo>
                  <a:pt x="3705225" y="0"/>
                </a:lnTo>
                <a:lnTo>
                  <a:pt x="3705225" y="914400"/>
                </a:lnTo>
                <a:lnTo>
                  <a:pt x="457200" y="914400"/>
                </a:lnTo>
                <a:cubicBezTo>
                  <a:pt x="204695" y="914400"/>
                  <a:pt x="0" y="709705"/>
                  <a:pt x="0" y="457200"/>
                </a:cubicBezTo>
                <a:cubicBezTo>
                  <a:pt x="0" y="204695"/>
                  <a:pt x="204695" y="0"/>
                  <a:pt x="45720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flipH="1">
            <a:off x="2" y="3355778"/>
            <a:ext cx="5172073" cy="714370"/>
          </a:xfrm>
          <a:custGeom>
            <a:avLst/>
            <a:gdLst>
              <a:gd name="connsiteX0" fmla="*/ 0 w 5172073"/>
              <a:gd name="connsiteY0" fmla="*/ 357184 h 714370"/>
              <a:gd name="connsiteX1" fmla="*/ 0 w 5172073"/>
              <a:gd name="connsiteY1" fmla="*/ 357185 h 714370"/>
              <a:gd name="connsiteX2" fmla="*/ 0 w 5172073"/>
              <a:gd name="connsiteY2" fmla="*/ 357185 h 714370"/>
              <a:gd name="connsiteX3" fmla="*/ 357185 w 5172073"/>
              <a:gd name="connsiteY3" fmla="*/ 0 h 714370"/>
              <a:gd name="connsiteX4" fmla="*/ 5172073 w 5172073"/>
              <a:gd name="connsiteY4" fmla="*/ 0 h 714370"/>
              <a:gd name="connsiteX5" fmla="*/ 5172073 w 5172073"/>
              <a:gd name="connsiteY5" fmla="*/ 714370 h 714370"/>
              <a:gd name="connsiteX6" fmla="*/ 357185 w 5172073"/>
              <a:gd name="connsiteY6" fmla="*/ 714369 h 714370"/>
              <a:gd name="connsiteX7" fmla="*/ 28070 w 5172073"/>
              <a:gd name="connsiteY7" fmla="*/ 496217 h 714370"/>
              <a:gd name="connsiteX8" fmla="*/ 0 w 5172073"/>
              <a:gd name="connsiteY8" fmla="*/ 357185 h 714370"/>
              <a:gd name="connsiteX9" fmla="*/ 28070 w 5172073"/>
              <a:gd name="connsiteY9" fmla="*/ 218153 h 714370"/>
              <a:gd name="connsiteX10" fmla="*/ 357185 w 5172073"/>
              <a:gd name="connsiteY10" fmla="*/ 0 h 71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073" h="714370">
                <a:moveTo>
                  <a:pt x="0" y="357184"/>
                </a:moveTo>
                <a:lnTo>
                  <a:pt x="0" y="357185"/>
                </a:lnTo>
                <a:lnTo>
                  <a:pt x="0" y="357185"/>
                </a:lnTo>
                <a:close/>
                <a:moveTo>
                  <a:pt x="357185" y="0"/>
                </a:moveTo>
                <a:lnTo>
                  <a:pt x="5172073" y="0"/>
                </a:lnTo>
                <a:lnTo>
                  <a:pt x="5172073" y="714370"/>
                </a:lnTo>
                <a:lnTo>
                  <a:pt x="357185" y="714369"/>
                </a:lnTo>
                <a:cubicBezTo>
                  <a:pt x="209234" y="714369"/>
                  <a:pt x="82293" y="624416"/>
                  <a:pt x="28070" y="496217"/>
                </a:cubicBezTo>
                <a:lnTo>
                  <a:pt x="0" y="357185"/>
                </a:lnTo>
                <a:lnTo>
                  <a:pt x="28070" y="218153"/>
                </a:lnTo>
                <a:cubicBezTo>
                  <a:pt x="82293" y="89953"/>
                  <a:pt x="209234" y="0"/>
                  <a:pt x="357185"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5935345" y="2076450"/>
            <a:ext cx="1945005" cy="1389380"/>
          </a:xfrm>
          <a:prstGeom prst="rect">
            <a:avLst/>
          </a:prstGeom>
        </p:spPr>
      </p:pic>
      <p:pic>
        <p:nvPicPr>
          <p:cNvPr id="4" name="图片 3"/>
          <p:cNvPicPr>
            <a:picLocks noChangeAspect="1"/>
          </p:cNvPicPr>
          <p:nvPr/>
        </p:nvPicPr>
        <p:blipFill>
          <a:blip r:embed="rId3"/>
          <a:stretch>
            <a:fillRect/>
          </a:stretch>
        </p:blipFill>
        <p:spPr>
          <a:xfrm>
            <a:off x="8428990" y="2076450"/>
            <a:ext cx="2894965" cy="3971290"/>
          </a:xfrm>
          <a:prstGeom prst="rect">
            <a:avLst/>
          </a:prstGeom>
        </p:spPr>
      </p:pic>
    </p:spTree>
    <p:extLst>
      <p:ext uri="{BB962C8B-B14F-4D97-AF65-F5344CB8AC3E}">
        <p14:creationId xmlns:p14="http://schemas.microsoft.com/office/powerpoint/2010/main" val="2588502373"/>
      </p:ext>
    </p:extLst>
  </p:cSld>
  <p:clrMapOvr>
    <a:masterClrMapping/>
  </p:clrMapOvr>
  <p:transition spd="med">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8" fill="hold" grpId="0" nodeType="afterEffect" p14:presetBounceEnd="20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20000">
                                          <p:cBhvr additive="base">
                                            <p:cTn id="11" dur="500" fill="hold"/>
                                            <p:tgtEl>
                                              <p:spTgt spid="28"/>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14:presetBounceEnd="20000">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14:bounceEnd="20000">
                                          <p:cBhvr additive="base">
                                            <p:cTn id="16" dur="500" fill="hold"/>
                                            <p:tgtEl>
                                              <p:spTgt spid="31"/>
                                            </p:tgtEl>
                                            <p:attrNameLst>
                                              <p:attrName>ppt_x</p:attrName>
                                            </p:attrNameLst>
                                          </p:cBhvr>
                                          <p:tavLst>
                                            <p:tav tm="0">
                                              <p:val>
                                                <p:strVal val="0-#ppt_w/2"/>
                                              </p:val>
                                            </p:tav>
                                            <p:tav tm="100000">
                                              <p:val>
                                                <p:strVal val="#ppt_x"/>
                                              </p:val>
                                            </p:tav>
                                          </p:tavLst>
                                        </p:anim>
                                        <p:anim calcmode="lin" valueType="num" p14:bounceEnd="20000">
                                          <p:cBhvr additive="base">
                                            <p:cTn id="17" dur="500" fill="hold"/>
                                            <p:tgtEl>
                                              <p:spTgt spid="3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 presetClass="entr" presetSubtype="0" fill="hold" grpId="0" nodeType="afterEffect">
                                      <p:stCondLst>
                                        <p:cond delay="0"/>
                                      </p:stCondLst>
                                      <p:iterate type="lt">
                                        <p:tmAbs val="100"/>
                                      </p:iterate>
                                      <p:childTnLst>
                                        <p:set>
                                          <p:cBhvr>
                                            <p:cTn id="20" dur="1" fill="hold">
                                              <p:stCondLst>
                                                <p:cond delay="499"/>
                                              </p:stCondLst>
                                            </p:cTn>
                                            <p:tgtEl>
                                              <p:spTgt spid="6"/>
                                            </p:tgtEl>
                                            <p:attrNameLst>
                                              <p:attrName>style.visibility</p:attrName>
                                            </p:attrNameLst>
                                          </p:cBhvr>
                                          <p:to>
                                            <p:strVal val="visible"/>
                                          </p:to>
                                        </p:set>
                                      </p:childTnLst>
                                    </p:cTn>
                                  </p:par>
                                </p:childTnLst>
                              </p:cTn>
                            </p:par>
                            <p:par>
                              <p:cTn id="21" fill="hold">
                                <p:stCondLst>
                                  <p:cond delay="1799"/>
                                </p:stCondLst>
                                <p:childTnLst>
                                  <p:par>
                                    <p:cTn id="22" presetID="37"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900" decel="100000" fill="hold"/>
                                            <p:tgtEl>
                                              <p:spTgt spid="15"/>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bldLvl="0" animBg="1"/>
          <p:bldP spid="31"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0-#ppt_w/2"/>
                                              </p:val>
                                            </p:tav>
                                            <p:tav tm="100000">
                                              <p:val>
                                                <p:strVal val="#ppt_x"/>
                                              </p:val>
                                            </p:tav>
                                          </p:tavLst>
                                        </p:anim>
                                        <p:anim calcmode="lin" valueType="num">
                                          <p:cBhvr additive="base">
                                            <p:cTn id="17" dur="500" fill="hold"/>
                                            <p:tgtEl>
                                              <p:spTgt spid="3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 presetClass="entr" presetSubtype="0" fill="hold" grpId="0" nodeType="afterEffect">
                                      <p:stCondLst>
                                        <p:cond delay="0"/>
                                      </p:stCondLst>
                                      <p:iterate type="lt">
                                        <p:tmAbs val="100"/>
                                      </p:iterate>
                                      <p:childTnLst>
                                        <p:set>
                                          <p:cBhvr>
                                            <p:cTn id="20" dur="1" fill="hold">
                                              <p:stCondLst>
                                                <p:cond delay="499"/>
                                              </p:stCondLst>
                                            </p:cTn>
                                            <p:tgtEl>
                                              <p:spTgt spid="6"/>
                                            </p:tgtEl>
                                            <p:attrNameLst>
                                              <p:attrName>style.visibility</p:attrName>
                                            </p:attrNameLst>
                                          </p:cBhvr>
                                          <p:to>
                                            <p:strVal val="visible"/>
                                          </p:to>
                                        </p:set>
                                      </p:childTnLst>
                                    </p:cTn>
                                  </p:par>
                                </p:childTnLst>
                              </p:cTn>
                            </p:par>
                            <p:par>
                              <p:cTn id="21" fill="hold">
                                <p:stCondLst>
                                  <p:cond delay="1799"/>
                                </p:stCondLst>
                                <p:childTnLst>
                                  <p:par>
                                    <p:cTn id="22" presetID="37"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900" decel="100000" fill="hold"/>
                                            <p:tgtEl>
                                              <p:spTgt spid="15"/>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bldLvl="0" animBg="1"/>
          <p:bldP spid="31" grpId="0" bldLvl="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flipH="1">
            <a:off x="5829303" y="1246202"/>
            <a:ext cx="3543300" cy="521970"/>
          </a:xfrm>
          <a:prstGeom prst="rect">
            <a:avLst/>
          </a:prstGeom>
          <a:noFill/>
        </p:spPr>
        <p:txBody>
          <a:bodyPr wrap="square" rtlCol="0">
            <a:spAutoFit/>
          </a:bodyPr>
          <a:lstStyle/>
          <a:p>
            <a:r>
              <a:rPr lang="zh-CN" altLang="en-US" sz="2800" dirty="0">
                <a:solidFill>
                  <a:srgbClr val="FFC000"/>
                </a:solidFill>
                <a:latin typeface="微软雅黑" panose="020B0503020204020204" pitchFamily="34" charset="-122"/>
                <a:ea typeface="微软雅黑" panose="020B0503020204020204" pitchFamily="34" charset="-122"/>
              </a:rPr>
              <a:t>增加活动并设置顺序</a:t>
            </a:r>
          </a:p>
        </p:txBody>
      </p:sp>
      <p:sp>
        <p:nvSpPr>
          <p:cNvPr id="7" name="文本框 6"/>
          <p:cNvSpPr txBox="1"/>
          <p:nvPr/>
        </p:nvSpPr>
        <p:spPr>
          <a:xfrm flipH="1">
            <a:off x="5935345" y="1768475"/>
            <a:ext cx="4596130" cy="1198880"/>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在工具栏中选择Activity 按钮，单击活动图增加活动，命名活动。</a:t>
            </a:r>
          </a:p>
          <a:p>
            <a:r>
              <a:rPr lang="en-US" altLang="zh-CN" dirty="0" smtClean="0">
                <a:solidFill>
                  <a:schemeClr val="bg1"/>
                </a:solidFill>
                <a:latin typeface="微软雅黑" panose="020B0503020204020204" pitchFamily="34" charset="-122"/>
                <a:ea typeface="微软雅黑" panose="020B0503020204020204" pitchFamily="34" charset="-122"/>
              </a:rPr>
              <a:t> 在工具栏中选择Transition按钮，把箭头从一个活动拖向另一个活动。</a:t>
            </a:r>
          </a:p>
        </p:txBody>
      </p:sp>
      <p:grpSp>
        <p:nvGrpSpPr>
          <p:cNvPr id="2" name="组合 1"/>
          <p:cNvGrpSpPr/>
          <p:nvPr/>
        </p:nvGrpSpPr>
        <p:grpSpPr>
          <a:xfrm>
            <a:off x="2" y="0"/>
            <a:ext cx="5605462" cy="6858000"/>
            <a:chOff x="2" y="0"/>
            <a:chExt cx="5605462" cy="6858000"/>
          </a:xfrm>
        </p:grpSpPr>
        <p:sp>
          <p:nvSpPr>
            <p:cNvPr id="10" name="任意多边形 9"/>
            <p:cNvSpPr/>
            <p:nvPr/>
          </p:nvSpPr>
          <p:spPr>
            <a:xfrm>
              <a:off x="3" y="742950"/>
              <a:ext cx="5605461" cy="1528764"/>
            </a:xfrm>
            <a:custGeom>
              <a:avLst/>
              <a:gdLst>
                <a:gd name="connsiteX0" fmla="*/ 0 w 5672138"/>
                <a:gd name="connsiteY0" fmla="*/ 0 h 1528764"/>
                <a:gd name="connsiteX1" fmla="*/ 4907756 w 5672138"/>
                <a:gd name="connsiteY1" fmla="*/ 0 h 1528764"/>
                <a:gd name="connsiteX2" fmla="*/ 5672138 w 5672138"/>
                <a:gd name="connsiteY2" fmla="*/ 764382 h 1528764"/>
                <a:gd name="connsiteX3" fmla="*/ 5672137 w 5672138"/>
                <a:gd name="connsiteY3" fmla="*/ 764382 h 1528764"/>
                <a:gd name="connsiteX4" fmla="*/ 4907755 w 5672138"/>
                <a:gd name="connsiteY4" fmla="*/ 1528764 h 1528764"/>
                <a:gd name="connsiteX5" fmla="*/ 0 w 5672138"/>
                <a:gd name="connsiteY5" fmla="*/ 1528763 h 152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72138" h="1528764">
                  <a:moveTo>
                    <a:pt x="0" y="0"/>
                  </a:moveTo>
                  <a:lnTo>
                    <a:pt x="4907756" y="0"/>
                  </a:lnTo>
                  <a:cubicBezTo>
                    <a:pt x="5329913" y="0"/>
                    <a:pt x="5672138" y="342225"/>
                    <a:pt x="5672138" y="764382"/>
                  </a:cubicBezTo>
                  <a:lnTo>
                    <a:pt x="5672137" y="764382"/>
                  </a:lnTo>
                  <a:cubicBezTo>
                    <a:pt x="5672137" y="1186539"/>
                    <a:pt x="5329912" y="1528764"/>
                    <a:pt x="4907755" y="1528764"/>
                  </a:cubicBezTo>
                  <a:lnTo>
                    <a:pt x="0" y="1528763"/>
                  </a:ln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2" y="0"/>
              <a:ext cx="3133725" cy="6858000"/>
            </a:xfrm>
            <a:custGeom>
              <a:avLst/>
              <a:gdLst>
                <a:gd name="connsiteX0" fmla="*/ 0 w 3133725"/>
                <a:gd name="connsiteY0" fmla="*/ 0 h 6858000"/>
                <a:gd name="connsiteX1" fmla="*/ 3133725 w 3133725"/>
                <a:gd name="connsiteY1" fmla="*/ 0 h 6858000"/>
                <a:gd name="connsiteX2" fmla="*/ 3133725 w 3133725"/>
                <a:gd name="connsiteY2" fmla="*/ 7143 h 6858000"/>
                <a:gd name="connsiteX3" fmla="*/ 937270 w 3133725"/>
                <a:gd name="connsiteY3" fmla="*/ 7143 h 6858000"/>
                <a:gd name="connsiteX4" fmla="*/ 951360 w 3133725"/>
                <a:gd name="connsiteY4" fmla="*/ 146904 h 6858000"/>
                <a:gd name="connsiteX5" fmla="*/ 1700212 w 3133725"/>
                <a:gd name="connsiteY5" fmla="*/ 757236 h 6858000"/>
                <a:gd name="connsiteX6" fmla="*/ 3133725 w 3133725"/>
                <a:gd name="connsiteY6" fmla="*/ 757237 h 6858000"/>
                <a:gd name="connsiteX7" fmla="*/ 3133725 w 3133725"/>
                <a:gd name="connsiteY7" fmla="*/ 2271713 h 6858000"/>
                <a:gd name="connsiteX8" fmla="*/ 2564606 w 3133725"/>
                <a:gd name="connsiteY8" fmla="*/ 2271713 h 6858000"/>
                <a:gd name="connsiteX9" fmla="*/ 1815754 w 3133725"/>
                <a:gd name="connsiteY9" fmla="*/ 2882045 h 6858000"/>
                <a:gd name="connsiteX10" fmla="*/ 1800224 w 3133725"/>
                <a:gd name="connsiteY10" fmla="*/ 3036095 h 6858000"/>
                <a:gd name="connsiteX11" fmla="*/ 1815754 w 3133725"/>
                <a:gd name="connsiteY11" fmla="*/ 3190144 h 6858000"/>
                <a:gd name="connsiteX12" fmla="*/ 2564606 w 3133725"/>
                <a:gd name="connsiteY12" fmla="*/ 3800476 h 6858000"/>
                <a:gd name="connsiteX13" fmla="*/ 3133725 w 3133725"/>
                <a:gd name="connsiteY13" fmla="*/ 3800476 h 6858000"/>
                <a:gd name="connsiteX14" fmla="*/ 3133725 w 3133725"/>
                <a:gd name="connsiteY14" fmla="*/ 5329235 h 6858000"/>
                <a:gd name="connsiteX15" fmla="*/ 1478757 w 3133725"/>
                <a:gd name="connsiteY15" fmla="*/ 5329235 h 6858000"/>
                <a:gd name="connsiteX16" fmla="*/ 729905 w 3133725"/>
                <a:gd name="connsiteY16" fmla="*/ 5939567 h 6858000"/>
                <a:gd name="connsiteX17" fmla="*/ 714375 w 3133725"/>
                <a:gd name="connsiteY17" fmla="*/ 6093617 h 6858000"/>
                <a:gd name="connsiteX18" fmla="*/ 729905 w 3133725"/>
                <a:gd name="connsiteY18" fmla="*/ 6247666 h 6858000"/>
                <a:gd name="connsiteX19" fmla="*/ 1478757 w 3133725"/>
                <a:gd name="connsiteY19" fmla="*/ 6857998 h 6858000"/>
                <a:gd name="connsiteX20" fmla="*/ 3133725 w 3133725"/>
                <a:gd name="connsiteY20" fmla="*/ 6857999 h 6858000"/>
                <a:gd name="connsiteX21" fmla="*/ 3133725 w 3133725"/>
                <a:gd name="connsiteY21" fmla="*/ 6858000 h 6858000"/>
                <a:gd name="connsiteX22" fmla="*/ 0 w 3133725"/>
                <a:gd name="connsiteY2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33725" h="6858000">
                  <a:moveTo>
                    <a:pt x="0" y="0"/>
                  </a:moveTo>
                  <a:lnTo>
                    <a:pt x="3133725" y="0"/>
                  </a:lnTo>
                  <a:lnTo>
                    <a:pt x="3133725" y="7143"/>
                  </a:lnTo>
                  <a:lnTo>
                    <a:pt x="937270" y="7143"/>
                  </a:lnTo>
                  <a:lnTo>
                    <a:pt x="951360" y="146904"/>
                  </a:lnTo>
                  <a:cubicBezTo>
                    <a:pt x="1022635" y="495220"/>
                    <a:pt x="1330825" y="757236"/>
                    <a:pt x="1700212" y="757236"/>
                  </a:cubicBezTo>
                  <a:lnTo>
                    <a:pt x="3133725" y="757237"/>
                  </a:lnTo>
                  <a:lnTo>
                    <a:pt x="3133725" y="2271713"/>
                  </a:lnTo>
                  <a:lnTo>
                    <a:pt x="2564606" y="2271713"/>
                  </a:lnTo>
                  <a:cubicBezTo>
                    <a:pt x="2195219" y="2271713"/>
                    <a:pt x="1887029" y="2533729"/>
                    <a:pt x="1815754" y="2882045"/>
                  </a:cubicBezTo>
                  <a:lnTo>
                    <a:pt x="1800224" y="3036095"/>
                  </a:lnTo>
                  <a:lnTo>
                    <a:pt x="1815754" y="3190144"/>
                  </a:lnTo>
                  <a:cubicBezTo>
                    <a:pt x="1887029" y="3538460"/>
                    <a:pt x="2195219" y="3800476"/>
                    <a:pt x="2564606" y="3800476"/>
                  </a:cubicBezTo>
                  <a:lnTo>
                    <a:pt x="3133725" y="3800476"/>
                  </a:lnTo>
                  <a:lnTo>
                    <a:pt x="3133725" y="5329235"/>
                  </a:lnTo>
                  <a:lnTo>
                    <a:pt x="1478757" y="5329235"/>
                  </a:lnTo>
                  <a:cubicBezTo>
                    <a:pt x="1109370" y="5329235"/>
                    <a:pt x="801180" y="5591251"/>
                    <a:pt x="729905" y="5939567"/>
                  </a:cubicBezTo>
                  <a:lnTo>
                    <a:pt x="714375" y="6093617"/>
                  </a:lnTo>
                  <a:lnTo>
                    <a:pt x="729905" y="6247666"/>
                  </a:lnTo>
                  <a:cubicBezTo>
                    <a:pt x="801180" y="6595982"/>
                    <a:pt x="1109370" y="6857998"/>
                    <a:pt x="1478757" y="6857998"/>
                  </a:cubicBezTo>
                  <a:lnTo>
                    <a:pt x="3133725" y="6857999"/>
                  </a:lnTo>
                  <a:lnTo>
                    <a:pt x="3133725" y="6858000"/>
                  </a:lnTo>
                  <a:lnTo>
                    <a:pt x="0" y="6858000"/>
                  </a:ln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11"/>
            <p:cNvSpPr/>
            <p:nvPr/>
          </p:nvSpPr>
          <p:spPr>
            <a:xfrm>
              <a:off x="2" y="3800476"/>
              <a:ext cx="3990975" cy="1528764"/>
            </a:xfrm>
            <a:custGeom>
              <a:avLst/>
              <a:gdLst>
                <a:gd name="connsiteX0" fmla="*/ 0 w 4457700"/>
                <a:gd name="connsiteY0" fmla="*/ 0 h 1528764"/>
                <a:gd name="connsiteX1" fmla="*/ 3693318 w 4457700"/>
                <a:gd name="connsiteY1" fmla="*/ 0 h 1528764"/>
                <a:gd name="connsiteX2" fmla="*/ 4457700 w 4457700"/>
                <a:gd name="connsiteY2" fmla="*/ 764382 h 1528764"/>
                <a:gd name="connsiteX3" fmla="*/ 4457699 w 4457700"/>
                <a:gd name="connsiteY3" fmla="*/ 764382 h 1528764"/>
                <a:gd name="connsiteX4" fmla="*/ 3693317 w 4457700"/>
                <a:gd name="connsiteY4" fmla="*/ 1528764 h 1528764"/>
                <a:gd name="connsiteX5" fmla="*/ 0 w 4457700"/>
                <a:gd name="connsiteY5" fmla="*/ 1528764 h 152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7700" h="1528764">
                  <a:moveTo>
                    <a:pt x="0" y="0"/>
                  </a:moveTo>
                  <a:lnTo>
                    <a:pt x="3693318" y="0"/>
                  </a:lnTo>
                  <a:cubicBezTo>
                    <a:pt x="4115475" y="0"/>
                    <a:pt x="4457700" y="342225"/>
                    <a:pt x="4457700" y="764382"/>
                  </a:cubicBezTo>
                  <a:lnTo>
                    <a:pt x="4457699" y="764382"/>
                  </a:lnTo>
                  <a:cubicBezTo>
                    <a:pt x="4457699" y="1186539"/>
                    <a:pt x="4115474" y="1528764"/>
                    <a:pt x="3693317" y="1528764"/>
                  </a:cubicBezTo>
                  <a:lnTo>
                    <a:pt x="0" y="1528764"/>
                  </a:ln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任意多边形 27"/>
          <p:cNvSpPr/>
          <p:nvPr/>
        </p:nvSpPr>
        <p:spPr>
          <a:xfrm flipH="1">
            <a:off x="0" y="367902"/>
            <a:ext cx="3705225" cy="914400"/>
          </a:xfrm>
          <a:custGeom>
            <a:avLst/>
            <a:gdLst>
              <a:gd name="connsiteX0" fmla="*/ 457200 w 3705225"/>
              <a:gd name="connsiteY0" fmla="*/ 0 h 914400"/>
              <a:gd name="connsiteX1" fmla="*/ 3705225 w 3705225"/>
              <a:gd name="connsiteY1" fmla="*/ 0 h 914400"/>
              <a:gd name="connsiteX2" fmla="*/ 3705225 w 3705225"/>
              <a:gd name="connsiteY2" fmla="*/ 914400 h 914400"/>
              <a:gd name="connsiteX3" fmla="*/ 457200 w 3705225"/>
              <a:gd name="connsiteY3" fmla="*/ 914400 h 914400"/>
              <a:gd name="connsiteX4" fmla="*/ 0 w 3705225"/>
              <a:gd name="connsiteY4" fmla="*/ 457200 h 914400"/>
              <a:gd name="connsiteX5" fmla="*/ 457200 w 3705225"/>
              <a:gd name="connsiteY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05225" h="914400">
                <a:moveTo>
                  <a:pt x="457200" y="0"/>
                </a:moveTo>
                <a:lnTo>
                  <a:pt x="3705225" y="0"/>
                </a:lnTo>
                <a:lnTo>
                  <a:pt x="3705225" y="914400"/>
                </a:lnTo>
                <a:lnTo>
                  <a:pt x="457200" y="914400"/>
                </a:lnTo>
                <a:cubicBezTo>
                  <a:pt x="204695" y="914400"/>
                  <a:pt x="0" y="709705"/>
                  <a:pt x="0" y="457200"/>
                </a:cubicBezTo>
                <a:cubicBezTo>
                  <a:pt x="0" y="204695"/>
                  <a:pt x="204695" y="0"/>
                  <a:pt x="45720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flipH="1">
            <a:off x="2" y="3355778"/>
            <a:ext cx="5172073" cy="714370"/>
          </a:xfrm>
          <a:custGeom>
            <a:avLst/>
            <a:gdLst>
              <a:gd name="connsiteX0" fmla="*/ 0 w 5172073"/>
              <a:gd name="connsiteY0" fmla="*/ 357184 h 714370"/>
              <a:gd name="connsiteX1" fmla="*/ 0 w 5172073"/>
              <a:gd name="connsiteY1" fmla="*/ 357185 h 714370"/>
              <a:gd name="connsiteX2" fmla="*/ 0 w 5172073"/>
              <a:gd name="connsiteY2" fmla="*/ 357185 h 714370"/>
              <a:gd name="connsiteX3" fmla="*/ 357185 w 5172073"/>
              <a:gd name="connsiteY3" fmla="*/ 0 h 714370"/>
              <a:gd name="connsiteX4" fmla="*/ 5172073 w 5172073"/>
              <a:gd name="connsiteY4" fmla="*/ 0 h 714370"/>
              <a:gd name="connsiteX5" fmla="*/ 5172073 w 5172073"/>
              <a:gd name="connsiteY5" fmla="*/ 714370 h 714370"/>
              <a:gd name="connsiteX6" fmla="*/ 357185 w 5172073"/>
              <a:gd name="connsiteY6" fmla="*/ 714369 h 714370"/>
              <a:gd name="connsiteX7" fmla="*/ 28070 w 5172073"/>
              <a:gd name="connsiteY7" fmla="*/ 496217 h 714370"/>
              <a:gd name="connsiteX8" fmla="*/ 0 w 5172073"/>
              <a:gd name="connsiteY8" fmla="*/ 357185 h 714370"/>
              <a:gd name="connsiteX9" fmla="*/ 28070 w 5172073"/>
              <a:gd name="connsiteY9" fmla="*/ 218153 h 714370"/>
              <a:gd name="connsiteX10" fmla="*/ 357185 w 5172073"/>
              <a:gd name="connsiteY10" fmla="*/ 0 h 71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073" h="714370">
                <a:moveTo>
                  <a:pt x="0" y="357184"/>
                </a:moveTo>
                <a:lnTo>
                  <a:pt x="0" y="357185"/>
                </a:lnTo>
                <a:lnTo>
                  <a:pt x="0" y="357185"/>
                </a:lnTo>
                <a:close/>
                <a:moveTo>
                  <a:pt x="357185" y="0"/>
                </a:moveTo>
                <a:lnTo>
                  <a:pt x="5172073" y="0"/>
                </a:lnTo>
                <a:lnTo>
                  <a:pt x="5172073" y="714370"/>
                </a:lnTo>
                <a:lnTo>
                  <a:pt x="357185" y="714369"/>
                </a:lnTo>
                <a:cubicBezTo>
                  <a:pt x="209234" y="714369"/>
                  <a:pt x="82293" y="624416"/>
                  <a:pt x="28070" y="496217"/>
                </a:cubicBezTo>
                <a:lnTo>
                  <a:pt x="0" y="357185"/>
                </a:lnTo>
                <a:lnTo>
                  <a:pt x="28070" y="218153"/>
                </a:lnTo>
                <a:cubicBezTo>
                  <a:pt x="82293" y="89953"/>
                  <a:pt x="209234" y="0"/>
                  <a:pt x="357185"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9057005" y="3355975"/>
            <a:ext cx="2214880" cy="1361440"/>
          </a:xfrm>
          <a:prstGeom prst="rect">
            <a:avLst/>
          </a:prstGeom>
        </p:spPr>
      </p:pic>
      <p:pic>
        <p:nvPicPr>
          <p:cNvPr id="4" name="图片 3"/>
          <p:cNvPicPr>
            <a:picLocks noChangeAspect="1"/>
          </p:cNvPicPr>
          <p:nvPr/>
        </p:nvPicPr>
        <p:blipFill>
          <a:blip r:embed="rId3"/>
          <a:stretch>
            <a:fillRect/>
          </a:stretch>
        </p:blipFill>
        <p:spPr>
          <a:xfrm>
            <a:off x="8787765" y="5070475"/>
            <a:ext cx="3305175" cy="1586230"/>
          </a:xfrm>
          <a:prstGeom prst="rect">
            <a:avLst/>
          </a:prstGeom>
        </p:spPr>
      </p:pic>
      <p:pic>
        <p:nvPicPr>
          <p:cNvPr id="5" name="图片 4"/>
          <p:cNvPicPr>
            <a:picLocks noChangeAspect="1"/>
          </p:cNvPicPr>
          <p:nvPr/>
        </p:nvPicPr>
        <p:blipFill>
          <a:blip r:embed="rId4"/>
          <a:stretch>
            <a:fillRect/>
          </a:stretch>
        </p:blipFill>
        <p:spPr>
          <a:xfrm>
            <a:off x="5404485" y="3138805"/>
            <a:ext cx="3180715" cy="3517900"/>
          </a:xfrm>
          <a:prstGeom prst="rect">
            <a:avLst/>
          </a:prstGeom>
        </p:spPr>
      </p:pic>
    </p:spTree>
    <p:extLst>
      <p:ext uri="{BB962C8B-B14F-4D97-AF65-F5344CB8AC3E}">
        <p14:creationId xmlns:p14="http://schemas.microsoft.com/office/powerpoint/2010/main" val="2588637263"/>
      </p:ext>
    </p:extLst>
  </p:cSld>
  <p:clrMapOvr>
    <a:masterClrMapping/>
  </p:clrMapOvr>
  <p:transition spd="med">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8" fill="hold" grpId="0" nodeType="afterEffect" p14:presetBounceEnd="20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20000">
                                          <p:cBhvr additive="base">
                                            <p:cTn id="11" dur="500" fill="hold"/>
                                            <p:tgtEl>
                                              <p:spTgt spid="28"/>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14:presetBounceEnd="20000">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14:bounceEnd="20000">
                                          <p:cBhvr additive="base">
                                            <p:cTn id="16" dur="500" fill="hold"/>
                                            <p:tgtEl>
                                              <p:spTgt spid="31"/>
                                            </p:tgtEl>
                                            <p:attrNameLst>
                                              <p:attrName>ppt_x</p:attrName>
                                            </p:attrNameLst>
                                          </p:cBhvr>
                                          <p:tavLst>
                                            <p:tav tm="0">
                                              <p:val>
                                                <p:strVal val="0-#ppt_w/2"/>
                                              </p:val>
                                            </p:tav>
                                            <p:tav tm="100000">
                                              <p:val>
                                                <p:strVal val="#ppt_x"/>
                                              </p:val>
                                            </p:tav>
                                          </p:tavLst>
                                        </p:anim>
                                        <p:anim calcmode="lin" valueType="num" p14:bounceEnd="20000">
                                          <p:cBhvr additive="base">
                                            <p:cTn id="17" dur="500" fill="hold"/>
                                            <p:tgtEl>
                                              <p:spTgt spid="3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 presetClass="entr" presetSubtype="0" fill="hold" grpId="0" nodeType="afterEffect">
                                      <p:stCondLst>
                                        <p:cond delay="0"/>
                                      </p:stCondLst>
                                      <p:iterate type="lt">
                                        <p:tmAbs val="100"/>
                                      </p:iterate>
                                      <p:childTnLst>
                                        <p:set>
                                          <p:cBhvr>
                                            <p:cTn id="20" dur="1" fill="hold">
                                              <p:stCondLst>
                                                <p:cond delay="499"/>
                                              </p:stCondLst>
                                            </p:cTn>
                                            <p:tgtEl>
                                              <p:spTgt spid="6"/>
                                            </p:tgtEl>
                                            <p:attrNameLst>
                                              <p:attrName>style.visibility</p:attrName>
                                            </p:attrNameLst>
                                          </p:cBhvr>
                                          <p:to>
                                            <p:strVal val="visible"/>
                                          </p:to>
                                        </p:set>
                                      </p:childTnLst>
                                    </p:cTn>
                                  </p:par>
                                </p:childTnLst>
                              </p:cTn>
                            </p:par>
                            <p:par>
                              <p:cTn id="21" fill="hold">
                                <p:stCondLst>
                                  <p:cond delay="2299"/>
                                </p:stCondLst>
                                <p:childTnLst>
                                  <p:par>
                                    <p:cTn id="22" presetID="42"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anim calcmode="lin" valueType="num">
                                          <p:cBhvr>
                                            <p:cTn id="25" dur="500" fill="hold"/>
                                            <p:tgtEl>
                                              <p:spTgt spid="7"/>
                                            </p:tgtEl>
                                            <p:attrNameLst>
                                              <p:attrName>ppt_x</p:attrName>
                                            </p:attrNameLst>
                                          </p:cBhvr>
                                          <p:tavLst>
                                            <p:tav tm="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8" grpId="0" bldLvl="0" animBg="1"/>
          <p:bldP spid="31"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0-#ppt_w/2"/>
                                              </p:val>
                                            </p:tav>
                                            <p:tav tm="100000">
                                              <p:val>
                                                <p:strVal val="#ppt_x"/>
                                              </p:val>
                                            </p:tav>
                                          </p:tavLst>
                                        </p:anim>
                                        <p:anim calcmode="lin" valueType="num">
                                          <p:cBhvr additive="base">
                                            <p:cTn id="17" dur="500" fill="hold"/>
                                            <p:tgtEl>
                                              <p:spTgt spid="3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 presetClass="entr" presetSubtype="0" fill="hold" grpId="0" nodeType="afterEffect">
                                      <p:stCondLst>
                                        <p:cond delay="0"/>
                                      </p:stCondLst>
                                      <p:iterate type="lt">
                                        <p:tmAbs val="100"/>
                                      </p:iterate>
                                      <p:childTnLst>
                                        <p:set>
                                          <p:cBhvr>
                                            <p:cTn id="20" dur="1" fill="hold">
                                              <p:stCondLst>
                                                <p:cond delay="499"/>
                                              </p:stCondLst>
                                            </p:cTn>
                                            <p:tgtEl>
                                              <p:spTgt spid="6"/>
                                            </p:tgtEl>
                                            <p:attrNameLst>
                                              <p:attrName>style.visibility</p:attrName>
                                            </p:attrNameLst>
                                          </p:cBhvr>
                                          <p:to>
                                            <p:strVal val="visible"/>
                                          </p:to>
                                        </p:set>
                                      </p:childTnLst>
                                    </p:cTn>
                                  </p:par>
                                </p:childTnLst>
                              </p:cTn>
                            </p:par>
                            <p:par>
                              <p:cTn id="21" fill="hold">
                                <p:stCondLst>
                                  <p:cond delay="2299"/>
                                </p:stCondLst>
                                <p:childTnLst>
                                  <p:par>
                                    <p:cTn id="22" presetID="42"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anim calcmode="lin" valueType="num">
                                          <p:cBhvr>
                                            <p:cTn id="25" dur="500" fill="hold"/>
                                            <p:tgtEl>
                                              <p:spTgt spid="7"/>
                                            </p:tgtEl>
                                            <p:attrNameLst>
                                              <p:attrName>ppt_x</p:attrName>
                                            </p:attrNameLst>
                                          </p:cBhvr>
                                          <p:tavLst>
                                            <p:tav tm="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8" grpId="0" bldLvl="0" animBg="1"/>
          <p:bldP spid="31" grpId="0" bldLvl="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flipH="1">
            <a:off x="5829303" y="1246202"/>
            <a:ext cx="3543300" cy="829945"/>
          </a:xfrm>
          <a:prstGeom prst="rect">
            <a:avLst/>
          </a:prstGeom>
          <a:noFill/>
        </p:spPr>
        <p:txBody>
          <a:bodyPr wrap="square" rtlCol="0">
            <a:spAutoFit/>
          </a:bodyPr>
          <a:lstStyle/>
          <a:p>
            <a:r>
              <a:rPr lang="en-US" altLang="zh-CN" sz="4800" dirty="0" smtClean="0">
                <a:solidFill>
                  <a:srgbClr val="FFC000"/>
                </a:solidFill>
                <a:latin typeface="Kozuka Gothic Pr6N M" panose="020B0700000000000000" pitchFamily="34" charset="-128"/>
                <a:ea typeface="Kozuka Gothic Pr6N M" panose="020B0700000000000000" pitchFamily="34" charset="-128"/>
              </a:rPr>
              <a:t>增加同步</a:t>
            </a:r>
          </a:p>
        </p:txBody>
      </p:sp>
      <p:sp>
        <p:nvSpPr>
          <p:cNvPr id="21" name="文本框 20"/>
          <p:cNvSpPr txBox="1"/>
          <p:nvPr/>
        </p:nvSpPr>
        <p:spPr>
          <a:xfrm flipH="1">
            <a:off x="5829054" y="2419255"/>
            <a:ext cx="4585496" cy="3169285"/>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选择synchronization工具栏按钮，单击框图来增加同步棒。</a:t>
            </a:r>
          </a:p>
          <a:p>
            <a:r>
              <a:rPr lang="en-US" altLang="zh-CN" sz="2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画出从活动到同步棒的交接箭头，表示在这个活动之后开始并行处理。</a:t>
            </a:r>
          </a:p>
          <a:p>
            <a:r>
              <a:rPr lang="en-US" altLang="zh-CN" sz="2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(画出从同步棒到可以并行发生的活动之间的交接箭头。</a:t>
            </a:r>
          </a:p>
          <a:p>
            <a:r>
              <a:rPr lang="en-US" altLang="zh-CN" sz="2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创建另一同步棒，表示并行处理结束。</a:t>
            </a:r>
          </a:p>
          <a:p>
            <a:r>
              <a:rPr lang="en-US" altLang="zh-CN" sz="2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 画出从同步活动到最后同步棒之间的交接箭头，表示完成所有这些活动之后，停止并行处理。</a:t>
            </a:r>
          </a:p>
        </p:txBody>
      </p:sp>
      <p:pic>
        <p:nvPicPr>
          <p:cNvPr id="3" name="图片 2"/>
          <p:cNvPicPr>
            <a:picLocks noChangeAspect="1"/>
          </p:cNvPicPr>
          <p:nvPr/>
        </p:nvPicPr>
        <p:blipFill>
          <a:blip r:embed="rId2"/>
          <a:stretch>
            <a:fillRect/>
          </a:stretch>
        </p:blipFill>
        <p:spPr>
          <a:xfrm>
            <a:off x="567055" y="1569085"/>
            <a:ext cx="4222750" cy="4411345"/>
          </a:xfrm>
          <a:prstGeom prst="rect">
            <a:avLst/>
          </a:prstGeom>
        </p:spPr>
      </p:pic>
    </p:spTree>
    <p:extLst>
      <p:ext uri="{BB962C8B-B14F-4D97-AF65-F5344CB8AC3E}">
        <p14:creationId xmlns:p14="http://schemas.microsoft.com/office/powerpoint/2010/main" val="17819319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499"/>
                                          </p:stCondLst>
                                        </p:cTn>
                                        <p:tgtEl>
                                          <p:spTgt spid="6"/>
                                        </p:tgtEl>
                                        <p:attrNameLst>
                                          <p:attrName>style.visibility</p:attrName>
                                        </p:attrNameLst>
                                      </p:cBhvr>
                                      <p:to>
                                        <p:strVal val="visible"/>
                                      </p:to>
                                    </p:set>
                                  </p:childTnLst>
                                </p:cTn>
                              </p:par>
                            </p:childTnLst>
                          </p:cTn>
                        </p:par>
                        <p:par>
                          <p:cTn id="7" fill="hold">
                            <p:stCondLst>
                              <p:cond delay="800"/>
                            </p:stCondLst>
                            <p:childTnLst>
                              <p:par>
                                <p:cTn id="8" presetID="16" presetClass="entr" presetSubtype="21" fill="hold" grpId="0" nodeType="after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inVertical)">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flipH="1">
            <a:off x="5829303" y="1246202"/>
            <a:ext cx="3543300" cy="829945"/>
          </a:xfrm>
          <a:prstGeom prst="rect">
            <a:avLst/>
          </a:prstGeom>
          <a:noFill/>
        </p:spPr>
        <p:txBody>
          <a:bodyPr wrap="square" rtlCol="0">
            <a:spAutoFit/>
          </a:bodyPr>
          <a:lstStyle/>
          <a:p>
            <a:r>
              <a:rPr lang="zh-CN" altLang="en-US" sz="4800" dirty="0" smtClean="0">
                <a:solidFill>
                  <a:srgbClr val="FFC000"/>
                </a:solidFill>
                <a:latin typeface="Kozuka Gothic Pr6N M" panose="020B0700000000000000" pitchFamily="34" charset="-128"/>
                <a:ea typeface="Kozuka Gothic Pr6N M" panose="020B0700000000000000" pitchFamily="34" charset="-128"/>
              </a:rPr>
              <a:t>增加决策点</a:t>
            </a:r>
          </a:p>
        </p:txBody>
      </p:sp>
      <p:sp>
        <p:nvSpPr>
          <p:cNvPr id="21" name="文本框 20"/>
          <p:cNvSpPr txBox="1"/>
          <p:nvPr/>
        </p:nvSpPr>
        <p:spPr>
          <a:xfrm flipH="1">
            <a:off x="5737144" y="2271714"/>
            <a:ext cx="4585496" cy="1938992"/>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决策点表示可以采取两个或多个不同的路径。从决策到活动的交接箭头要给出保证条件，控制在决策之后采取什么路径。保证条件应该是互斥的。</a:t>
            </a:r>
          </a:p>
        </p:txBody>
      </p:sp>
      <p:grpSp>
        <p:nvGrpSpPr>
          <p:cNvPr id="2" name="组合 1"/>
          <p:cNvGrpSpPr/>
          <p:nvPr/>
        </p:nvGrpSpPr>
        <p:grpSpPr>
          <a:xfrm>
            <a:off x="2" y="0"/>
            <a:ext cx="5605462" cy="6858000"/>
            <a:chOff x="2" y="0"/>
            <a:chExt cx="5605462" cy="6858000"/>
          </a:xfrm>
        </p:grpSpPr>
        <p:sp>
          <p:nvSpPr>
            <p:cNvPr id="10" name="任意多边形 9"/>
            <p:cNvSpPr/>
            <p:nvPr/>
          </p:nvSpPr>
          <p:spPr>
            <a:xfrm>
              <a:off x="3" y="742950"/>
              <a:ext cx="5605461" cy="1528764"/>
            </a:xfrm>
            <a:custGeom>
              <a:avLst/>
              <a:gdLst>
                <a:gd name="connsiteX0" fmla="*/ 0 w 5672138"/>
                <a:gd name="connsiteY0" fmla="*/ 0 h 1528764"/>
                <a:gd name="connsiteX1" fmla="*/ 4907756 w 5672138"/>
                <a:gd name="connsiteY1" fmla="*/ 0 h 1528764"/>
                <a:gd name="connsiteX2" fmla="*/ 5672138 w 5672138"/>
                <a:gd name="connsiteY2" fmla="*/ 764382 h 1528764"/>
                <a:gd name="connsiteX3" fmla="*/ 5672137 w 5672138"/>
                <a:gd name="connsiteY3" fmla="*/ 764382 h 1528764"/>
                <a:gd name="connsiteX4" fmla="*/ 4907755 w 5672138"/>
                <a:gd name="connsiteY4" fmla="*/ 1528764 h 1528764"/>
                <a:gd name="connsiteX5" fmla="*/ 0 w 5672138"/>
                <a:gd name="connsiteY5" fmla="*/ 1528763 h 152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72138" h="1528764">
                  <a:moveTo>
                    <a:pt x="0" y="0"/>
                  </a:moveTo>
                  <a:lnTo>
                    <a:pt x="4907756" y="0"/>
                  </a:lnTo>
                  <a:cubicBezTo>
                    <a:pt x="5329913" y="0"/>
                    <a:pt x="5672138" y="342225"/>
                    <a:pt x="5672138" y="764382"/>
                  </a:cubicBezTo>
                  <a:lnTo>
                    <a:pt x="5672137" y="764382"/>
                  </a:lnTo>
                  <a:cubicBezTo>
                    <a:pt x="5672137" y="1186539"/>
                    <a:pt x="5329912" y="1528764"/>
                    <a:pt x="4907755" y="1528764"/>
                  </a:cubicBezTo>
                  <a:lnTo>
                    <a:pt x="0" y="1528763"/>
                  </a:ln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2" y="0"/>
              <a:ext cx="3133725" cy="6858000"/>
            </a:xfrm>
            <a:custGeom>
              <a:avLst/>
              <a:gdLst>
                <a:gd name="connsiteX0" fmla="*/ 0 w 3133725"/>
                <a:gd name="connsiteY0" fmla="*/ 0 h 6858000"/>
                <a:gd name="connsiteX1" fmla="*/ 3133725 w 3133725"/>
                <a:gd name="connsiteY1" fmla="*/ 0 h 6858000"/>
                <a:gd name="connsiteX2" fmla="*/ 3133725 w 3133725"/>
                <a:gd name="connsiteY2" fmla="*/ 7143 h 6858000"/>
                <a:gd name="connsiteX3" fmla="*/ 937270 w 3133725"/>
                <a:gd name="connsiteY3" fmla="*/ 7143 h 6858000"/>
                <a:gd name="connsiteX4" fmla="*/ 951360 w 3133725"/>
                <a:gd name="connsiteY4" fmla="*/ 146904 h 6858000"/>
                <a:gd name="connsiteX5" fmla="*/ 1700212 w 3133725"/>
                <a:gd name="connsiteY5" fmla="*/ 757236 h 6858000"/>
                <a:gd name="connsiteX6" fmla="*/ 3133725 w 3133725"/>
                <a:gd name="connsiteY6" fmla="*/ 757237 h 6858000"/>
                <a:gd name="connsiteX7" fmla="*/ 3133725 w 3133725"/>
                <a:gd name="connsiteY7" fmla="*/ 2271713 h 6858000"/>
                <a:gd name="connsiteX8" fmla="*/ 2564606 w 3133725"/>
                <a:gd name="connsiteY8" fmla="*/ 2271713 h 6858000"/>
                <a:gd name="connsiteX9" fmla="*/ 1815754 w 3133725"/>
                <a:gd name="connsiteY9" fmla="*/ 2882045 h 6858000"/>
                <a:gd name="connsiteX10" fmla="*/ 1800224 w 3133725"/>
                <a:gd name="connsiteY10" fmla="*/ 3036095 h 6858000"/>
                <a:gd name="connsiteX11" fmla="*/ 1815754 w 3133725"/>
                <a:gd name="connsiteY11" fmla="*/ 3190144 h 6858000"/>
                <a:gd name="connsiteX12" fmla="*/ 2564606 w 3133725"/>
                <a:gd name="connsiteY12" fmla="*/ 3800476 h 6858000"/>
                <a:gd name="connsiteX13" fmla="*/ 3133725 w 3133725"/>
                <a:gd name="connsiteY13" fmla="*/ 3800476 h 6858000"/>
                <a:gd name="connsiteX14" fmla="*/ 3133725 w 3133725"/>
                <a:gd name="connsiteY14" fmla="*/ 5329235 h 6858000"/>
                <a:gd name="connsiteX15" fmla="*/ 1478757 w 3133725"/>
                <a:gd name="connsiteY15" fmla="*/ 5329235 h 6858000"/>
                <a:gd name="connsiteX16" fmla="*/ 729905 w 3133725"/>
                <a:gd name="connsiteY16" fmla="*/ 5939567 h 6858000"/>
                <a:gd name="connsiteX17" fmla="*/ 714375 w 3133725"/>
                <a:gd name="connsiteY17" fmla="*/ 6093617 h 6858000"/>
                <a:gd name="connsiteX18" fmla="*/ 729905 w 3133725"/>
                <a:gd name="connsiteY18" fmla="*/ 6247666 h 6858000"/>
                <a:gd name="connsiteX19" fmla="*/ 1478757 w 3133725"/>
                <a:gd name="connsiteY19" fmla="*/ 6857998 h 6858000"/>
                <a:gd name="connsiteX20" fmla="*/ 3133725 w 3133725"/>
                <a:gd name="connsiteY20" fmla="*/ 6857999 h 6858000"/>
                <a:gd name="connsiteX21" fmla="*/ 3133725 w 3133725"/>
                <a:gd name="connsiteY21" fmla="*/ 6858000 h 6858000"/>
                <a:gd name="connsiteX22" fmla="*/ 0 w 3133725"/>
                <a:gd name="connsiteY2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33725" h="6858000">
                  <a:moveTo>
                    <a:pt x="0" y="0"/>
                  </a:moveTo>
                  <a:lnTo>
                    <a:pt x="3133725" y="0"/>
                  </a:lnTo>
                  <a:lnTo>
                    <a:pt x="3133725" y="7143"/>
                  </a:lnTo>
                  <a:lnTo>
                    <a:pt x="937270" y="7143"/>
                  </a:lnTo>
                  <a:lnTo>
                    <a:pt x="951360" y="146904"/>
                  </a:lnTo>
                  <a:cubicBezTo>
                    <a:pt x="1022635" y="495220"/>
                    <a:pt x="1330825" y="757236"/>
                    <a:pt x="1700212" y="757236"/>
                  </a:cubicBezTo>
                  <a:lnTo>
                    <a:pt x="3133725" y="757237"/>
                  </a:lnTo>
                  <a:lnTo>
                    <a:pt x="3133725" y="2271713"/>
                  </a:lnTo>
                  <a:lnTo>
                    <a:pt x="2564606" y="2271713"/>
                  </a:lnTo>
                  <a:cubicBezTo>
                    <a:pt x="2195219" y="2271713"/>
                    <a:pt x="1887029" y="2533729"/>
                    <a:pt x="1815754" y="2882045"/>
                  </a:cubicBezTo>
                  <a:lnTo>
                    <a:pt x="1800224" y="3036095"/>
                  </a:lnTo>
                  <a:lnTo>
                    <a:pt x="1815754" y="3190144"/>
                  </a:lnTo>
                  <a:cubicBezTo>
                    <a:pt x="1887029" y="3538460"/>
                    <a:pt x="2195219" y="3800476"/>
                    <a:pt x="2564606" y="3800476"/>
                  </a:cubicBezTo>
                  <a:lnTo>
                    <a:pt x="3133725" y="3800476"/>
                  </a:lnTo>
                  <a:lnTo>
                    <a:pt x="3133725" y="5329235"/>
                  </a:lnTo>
                  <a:lnTo>
                    <a:pt x="1478757" y="5329235"/>
                  </a:lnTo>
                  <a:cubicBezTo>
                    <a:pt x="1109370" y="5329235"/>
                    <a:pt x="801180" y="5591251"/>
                    <a:pt x="729905" y="5939567"/>
                  </a:cubicBezTo>
                  <a:lnTo>
                    <a:pt x="714375" y="6093617"/>
                  </a:lnTo>
                  <a:lnTo>
                    <a:pt x="729905" y="6247666"/>
                  </a:lnTo>
                  <a:cubicBezTo>
                    <a:pt x="801180" y="6595982"/>
                    <a:pt x="1109370" y="6857998"/>
                    <a:pt x="1478757" y="6857998"/>
                  </a:cubicBezTo>
                  <a:lnTo>
                    <a:pt x="3133725" y="6857999"/>
                  </a:lnTo>
                  <a:lnTo>
                    <a:pt x="3133725" y="6858000"/>
                  </a:lnTo>
                  <a:lnTo>
                    <a:pt x="0" y="6858000"/>
                  </a:ln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11"/>
            <p:cNvSpPr/>
            <p:nvPr/>
          </p:nvSpPr>
          <p:spPr>
            <a:xfrm>
              <a:off x="2" y="3800476"/>
              <a:ext cx="3990975" cy="1528764"/>
            </a:xfrm>
            <a:custGeom>
              <a:avLst/>
              <a:gdLst>
                <a:gd name="connsiteX0" fmla="*/ 0 w 4457700"/>
                <a:gd name="connsiteY0" fmla="*/ 0 h 1528764"/>
                <a:gd name="connsiteX1" fmla="*/ 3693318 w 4457700"/>
                <a:gd name="connsiteY1" fmla="*/ 0 h 1528764"/>
                <a:gd name="connsiteX2" fmla="*/ 4457700 w 4457700"/>
                <a:gd name="connsiteY2" fmla="*/ 764382 h 1528764"/>
                <a:gd name="connsiteX3" fmla="*/ 4457699 w 4457700"/>
                <a:gd name="connsiteY3" fmla="*/ 764382 h 1528764"/>
                <a:gd name="connsiteX4" fmla="*/ 3693317 w 4457700"/>
                <a:gd name="connsiteY4" fmla="*/ 1528764 h 1528764"/>
                <a:gd name="connsiteX5" fmla="*/ 0 w 4457700"/>
                <a:gd name="connsiteY5" fmla="*/ 1528764 h 152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7700" h="1528764">
                  <a:moveTo>
                    <a:pt x="0" y="0"/>
                  </a:moveTo>
                  <a:lnTo>
                    <a:pt x="3693318" y="0"/>
                  </a:lnTo>
                  <a:cubicBezTo>
                    <a:pt x="4115475" y="0"/>
                    <a:pt x="4457700" y="342225"/>
                    <a:pt x="4457700" y="764382"/>
                  </a:cubicBezTo>
                  <a:lnTo>
                    <a:pt x="4457699" y="764382"/>
                  </a:lnTo>
                  <a:cubicBezTo>
                    <a:pt x="4457699" y="1186539"/>
                    <a:pt x="4115474" y="1528764"/>
                    <a:pt x="3693317" y="1528764"/>
                  </a:cubicBezTo>
                  <a:lnTo>
                    <a:pt x="0" y="1528764"/>
                  </a:ln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任意多边形 27"/>
          <p:cNvSpPr/>
          <p:nvPr/>
        </p:nvSpPr>
        <p:spPr>
          <a:xfrm flipH="1">
            <a:off x="0" y="367902"/>
            <a:ext cx="3705225" cy="914400"/>
          </a:xfrm>
          <a:custGeom>
            <a:avLst/>
            <a:gdLst>
              <a:gd name="connsiteX0" fmla="*/ 457200 w 3705225"/>
              <a:gd name="connsiteY0" fmla="*/ 0 h 914400"/>
              <a:gd name="connsiteX1" fmla="*/ 3705225 w 3705225"/>
              <a:gd name="connsiteY1" fmla="*/ 0 h 914400"/>
              <a:gd name="connsiteX2" fmla="*/ 3705225 w 3705225"/>
              <a:gd name="connsiteY2" fmla="*/ 914400 h 914400"/>
              <a:gd name="connsiteX3" fmla="*/ 457200 w 3705225"/>
              <a:gd name="connsiteY3" fmla="*/ 914400 h 914400"/>
              <a:gd name="connsiteX4" fmla="*/ 0 w 3705225"/>
              <a:gd name="connsiteY4" fmla="*/ 457200 h 914400"/>
              <a:gd name="connsiteX5" fmla="*/ 457200 w 3705225"/>
              <a:gd name="connsiteY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05225" h="914400">
                <a:moveTo>
                  <a:pt x="457200" y="0"/>
                </a:moveTo>
                <a:lnTo>
                  <a:pt x="3705225" y="0"/>
                </a:lnTo>
                <a:lnTo>
                  <a:pt x="3705225" y="914400"/>
                </a:lnTo>
                <a:lnTo>
                  <a:pt x="457200" y="914400"/>
                </a:lnTo>
                <a:cubicBezTo>
                  <a:pt x="204695" y="914400"/>
                  <a:pt x="0" y="709705"/>
                  <a:pt x="0" y="457200"/>
                </a:cubicBezTo>
                <a:cubicBezTo>
                  <a:pt x="0" y="204695"/>
                  <a:pt x="204695" y="0"/>
                  <a:pt x="45720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flipH="1">
            <a:off x="2" y="3355778"/>
            <a:ext cx="5172073" cy="714370"/>
          </a:xfrm>
          <a:custGeom>
            <a:avLst/>
            <a:gdLst>
              <a:gd name="connsiteX0" fmla="*/ 0 w 5172073"/>
              <a:gd name="connsiteY0" fmla="*/ 357184 h 714370"/>
              <a:gd name="connsiteX1" fmla="*/ 0 w 5172073"/>
              <a:gd name="connsiteY1" fmla="*/ 357185 h 714370"/>
              <a:gd name="connsiteX2" fmla="*/ 0 w 5172073"/>
              <a:gd name="connsiteY2" fmla="*/ 357185 h 714370"/>
              <a:gd name="connsiteX3" fmla="*/ 357185 w 5172073"/>
              <a:gd name="connsiteY3" fmla="*/ 0 h 714370"/>
              <a:gd name="connsiteX4" fmla="*/ 5172073 w 5172073"/>
              <a:gd name="connsiteY4" fmla="*/ 0 h 714370"/>
              <a:gd name="connsiteX5" fmla="*/ 5172073 w 5172073"/>
              <a:gd name="connsiteY5" fmla="*/ 714370 h 714370"/>
              <a:gd name="connsiteX6" fmla="*/ 357185 w 5172073"/>
              <a:gd name="connsiteY6" fmla="*/ 714369 h 714370"/>
              <a:gd name="connsiteX7" fmla="*/ 28070 w 5172073"/>
              <a:gd name="connsiteY7" fmla="*/ 496217 h 714370"/>
              <a:gd name="connsiteX8" fmla="*/ 0 w 5172073"/>
              <a:gd name="connsiteY8" fmla="*/ 357185 h 714370"/>
              <a:gd name="connsiteX9" fmla="*/ 28070 w 5172073"/>
              <a:gd name="connsiteY9" fmla="*/ 218153 h 714370"/>
              <a:gd name="connsiteX10" fmla="*/ 357185 w 5172073"/>
              <a:gd name="connsiteY10" fmla="*/ 0 h 71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073" h="714370">
                <a:moveTo>
                  <a:pt x="0" y="357184"/>
                </a:moveTo>
                <a:lnTo>
                  <a:pt x="0" y="357185"/>
                </a:lnTo>
                <a:lnTo>
                  <a:pt x="0" y="357185"/>
                </a:lnTo>
                <a:close/>
                <a:moveTo>
                  <a:pt x="357185" y="0"/>
                </a:moveTo>
                <a:lnTo>
                  <a:pt x="5172073" y="0"/>
                </a:lnTo>
                <a:lnTo>
                  <a:pt x="5172073" y="714370"/>
                </a:lnTo>
                <a:lnTo>
                  <a:pt x="357185" y="714369"/>
                </a:lnTo>
                <a:cubicBezTo>
                  <a:pt x="209234" y="714369"/>
                  <a:pt x="82293" y="624416"/>
                  <a:pt x="28070" y="496217"/>
                </a:cubicBezTo>
                <a:lnTo>
                  <a:pt x="0" y="357185"/>
                </a:lnTo>
                <a:lnTo>
                  <a:pt x="28070" y="218153"/>
                </a:lnTo>
                <a:cubicBezTo>
                  <a:pt x="82293" y="89953"/>
                  <a:pt x="209234" y="0"/>
                  <a:pt x="357185"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7600953" y="4406273"/>
            <a:ext cx="2685415" cy="2286000"/>
          </a:xfrm>
          <a:prstGeom prst="rect">
            <a:avLst/>
          </a:prstGeom>
        </p:spPr>
      </p:pic>
    </p:spTree>
    <p:extLst>
      <p:ext uri="{BB962C8B-B14F-4D97-AF65-F5344CB8AC3E}">
        <p14:creationId xmlns:p14="http://schemas.microsoft.com/office/powerpoint/2010/main" val="398383656"/>
      </p:ext>
    </p:extLst>
  </p:cSld>
  <p:clrMapOvr>
    <a:masterClrMapping/>
  </p:clrMapOvr>
  <p:transition spd="med">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8" fill="hold" grpId="0" nodeType="afterEffect" p14:presetBounceEnd="20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20000">
                                          <p:cBhvr additive="base">
                                            <p:cTn id="11" dur="500" fill="hold"/>
                                            <p:tgtEl>
                                              <p:spTgt spid="28"/>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14:presetBounceEnd="20000">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14:bounceEnd="20000">
                                          <p:cBhvr additive="base">
                                            <p:cTn id="16" dur="500" fill="hold"/>
                                            <p:tgtEl>
                                              <p:spTgt spid="31"/>
                                            </p:tgtEl>
                                            <p:attrNameLst>
                                              <p:attrName>ppt_x</p:attrName>
                                            </p:attrNameLst>
                                          </p:cBhvr>
                                          <p:tavLst>
                                            <p:tav tm="0">
                                              <p:val>
                                                <p:strVal val="0-#ppt_w/2"/>
                                              </p:val>
                                            </p:tav>
                                            <p:tav tm="100000">
                                              <p:val>
                                                <p:strVal val="#ppt_x"/>
                                              </p:val>
                                            </p:tav>
                                          </p:tavLst>
                                        </p:anim>
                                        <p:anim calcmode="lin" valueType="num" p14:bounceEnd="20000">
                                          <p:cBhvr additive="base">
                                            <p:cTn id="17" dur="500" fill="hold"/>
                                            <p:tgtEl>
                                              <p:spTgt spid="3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 presetClass="entr" presetSubtype="0" fill="hold" grpId="0" nodeType="afterEffect">
                                      <p:stCondLst>
                                        <p:cond delay="0"/>
                                      </p:stCondLst>
                                      <p:iterate type="lt">
                                        <p:tmAbs val="100"/>
                                      </p:iterate>
                                      <p:childTnLst>
                                        <p:set>
                                          <p:cBhvr>
                                            <p:cTn id="20" dur="1" fill="hold">
                                              <p:stCondLst>
                                                <p:cond delay="499"/>
                                              </p:stCondLst>
                                            </p:cTn>
                                            <p:tgtEl>
                                              <p:spTgt spid="6"/>
                                            </p:tgtEl>
                                            <p:attrNameLst>
                                              <p:attrName>style.visibility</p:attrName>
                                            </p:attrNameLst>
                                          </p:cBhvr>
                                          <p:to>
                                            <p:strVal val="visible"/>
                                          </p:to>
                                        </p:set>
                                      </p:childTnLst>
                                    </p:cTn>
                                  </p:par>
                                </p:childTnLst>
                              </p:cTn>
                            </p:par>
                            <p:par>
                              <p:cTn id="21" fill="hold">
                                <p:stCondLst>
                                  <p:cond delay="1899"/>
                                </p:stCondLst>
                                <p:childTnLst>
                                  <p:par>
                                    <p:cTn id="22" presetID="16" presetClass="entr" presetSubtype="21"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28" grpId="0" bldLvl="0" animBg="1"/>
          <p:bldP spid="31"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0-#ppt_w/2"/>
                                              </p:val>
                                            </p:tav>
                                            <p:tav tm="100000">
                                              <p:val>
                                                <p:strVal val="#ppt_x"/>
                                              </p:val>
                                            </p:tav>
                                          </p:tavLst>
                                        </p:anim>
                                        <p:anim calcmode="lin" valueType="num">
                                          <p:cBhvr additive="base">
                                            <p:cTn id="17" dur="500" fill="hold"/>
                                            <p:tgtEl>
                                              <p:spTgt spid="3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 presetClass="entr" presetSubtype="0" fill="hold" grpId="0" nodeType="afterEffect">
                                      <p:stCondLst>
                                        <p:cond delay="0"/>
                                      </p:stCondLst>
                                      <p:iterate type="lt">
                                        <p:tmAbs val="100"/>
                                      </p:iterate>
                                      <p:childTnLst>
                                        <p:set>
                                          <p:cBhvr>
                                            <p:cTn id="20" dur="1" fill="hold">
                                              <p:stCondLst>
                                                <p:cond delay="499"/>
                                              </p:stCondLst>
                                            </p:cTn>
                                            <p:tgtEl>
                                              <p:spTgt spid="6"/>
                                            </p:tgtEl>
                                            <p:attrNameLst>
                                              <p:attrName>style.visibility</p:attrName>
                                            </p:attrNameLst>
                                          </p:cBhvr>
                                          <p:to>
                                            <p:strVal val="visible"/>
                                          </p:to>
                                        </p:set>
                                      </p:childTnLst>
                                    </p:cTn>
                                  </p:par>
                                </p:childTnLst>
                              </p:cTn>
                            </p:par>
                            <p:par>
                              <p:cTn id="21" fill="hold">
                                <p:stCondLst>
                                  <p:cond delay="1899"/>
                                </p:stCondLst>
                                <p:childTnLst>
                                  <p:par>
                                    <p:cTn id="22" presetID="16" presetClass="entr" presetSubtype="21"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28" grpId="0" bldLvl="0" animBg="1"/>
          <p:bldP spid="31" grpId="0" bldLvl="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任意多边形 16"/>
          <p:cNvSpPr/>
          <p:nvPr>
            <p:custDataLst>
              <p:tags r:id="rId1"/>
            </p:custDataLst>
          </p:nvPr>
        </p:nvSpPr>
        <p:spPr>
          <a:xfrm rot="2414190">
            <a:off x="-1105106" y="1188599"/>
            <a:ext cx="9381596" cy="3580862"/>
          </a:xfrm>
          <a:custGeom>
            <a:avLst/>
            <a:gdLst>
              <a:gd name="connsiteX0" fmla="*/ 0 w 9381596"/>
              <a:gd name="connsiteY0" fmla="*/ 1847469 h 3580862"/>
              <a:gd name="connsiteX1" fmla="*/ 2183362 w 9381596"/>
              <a:gd name="connsiteY1" fmla="*/ 0 h 3580862"/>
              <a:gd name="connsiteX2" fmla="*/ 7591165 w 9381596"/>
              <a:gd name="connsiteY2" fmla="*/ 0 h 3580862"/>
              <a:gd name="connsiteX3" fmla="*/ 9381596 w 9381596"/>
              <a:gd name="connsiteY3" fmla="*/ 1790431 h 3580862"/>
              <a:gd name="connsiteX4" fmla="*/ 7591165 w 9381596"/>
              <a:gd name="connsiteY4" fmla="*/ 3580862 h 3580862"/>
              <a:gd name="connsiteX5" fmla="*/ 1466724 w 9381596"/>
              <a:gd name="connsiteY5" fmla="*/ 3580862 h 358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81596" h="3580862">
                <a:moveTo>
                  <a:pt x="0" y="1847469"/>
                </a:moveTo>
                <a:lnTo>
                  <a:pt x="2183362" y="0"/>
                </a:lnTo>
                <a:lnTo>
                  <a:pt x="7591165" y="0"/>
                </a:lnTo>
                <a:cubicBezTo>
                  <a:pt x="8579993" y="0"/>
                  <a:pt x="9381596" y="801603"/>
                  <a:pt x="9381596" y="1790431"/>
                </a:cubicBezTo>
                <a:cubicBezTo>
                  <a:pt x="9381596" y="2779259"/>
                  <a:pt x="8579993" y="3580862"/>
                  <a:pt x="7591165" y="3580862"/>
                </a:cubicBezTo>
                <a:lnTo>
                  <a:pt x="1466724" y="35808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8201025" y="428628"/>
            <a:ext cx="3200401" cy="584775"/>
          </a:xfrm>
          <a:prstGeom prst="rect">
            <a:avLst/>
          </a:prstGeom>
          <a:noFill/>
        </p:spPr>
        <p:txBody>
          <a:bodyPr wrap="square" rtlCol="0">
            <a:spAutoFit/>
          </a:bodyPr>
          <a:lstStyle/>
          <a:p>
            <a:pPr algn="r"/>
            <a:r>
              <a:rPr lang="en-US" altLang="zh-CN" sz="32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p>
        </p:txBody>
      </p:sp>
      <p:sp>
        <p:nvSpPr>
          <p:cNvPr id="26" name="任意多边形 25"/>
          <p:cNvSpPr/>
          <p:nvPr/>
        </p:nvSpPr>
        <p:spPr>
          <a:xfrm rot="2402716">
            <a:off x="-786317" y="3454437"/>
            <a:ext cx="5760214" cy="327626"/>
          </a:xfrm>
          <a:custGeom>
            <a:avLst/>
            <a:gdLst>
              <a:gd name="connsiteX0" fmla="*/ 0 w 5760214"/>
              <a:gd name="connsiteY0" fmla="*/ 0 h 327626"/>
              <a:gd name="connsiteX1" fmla="*/ 5527718 w 5760214"/>
              <a:gd name="connsiteY1" fmla="*/ 0 h 327626"/>
              <a:gd name="connsiteX2" fmla="*/ 5760214 w 5760214"/>
              <a:gd name="connsiteY2" fmla="*/ 163813 h 327626"/>
              <a:gd name="connsiteX3" fmla="*/ 5760213 w 5760214"/>
              <a:gd name="connsiteY3" fmla="*/ 163813 h 327626"/>
              <a:gd name="connsiteX4" fmla="*/ 5527717 w 5760214"/>
              <a:gd name="connsiteY4" fmla="*/ 327626 h 327626"/>
              <a:gd name="connsiteX5" fmla="*/ 275352 w 5760214"/>
              <a:gd name="connsiteY5" fmla="*/ 327625 h 32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0214" h="327626">
                <a:moveTo>
                  <a:pt x="0" y="0"/>
                </a:moveTo>
                <a:lnTo>
                  <a:pt x="5527718" y="0"/>
                </a:lnTo>
                <a:cubicBezTo>
                  <a:pt x="5656122" y="0"/>
                  <a:pt x="5760214" y="73341"/>
                  <a:pt x="5760214" y="163813"/>
                </a:cubicBezTo>
                <a:lnTo>
                  <a:pt x="5760213" y="163813"/>
                </a:lnTo>
                <a:cubicBezTo>
                  <a:pt x="5760213" y="254285"/>
                  <a:pt x="5656121" y="327626"/>
                  <a:pt x="5527717" y="327626"/>
                </a:cubicBezTo>
                <a:lnTo>
                  <a:pt x="275352" y="32762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PA_任意多边形 30"/>
          <p:cNvSpPr/>
          <p:nvPr>
            <p:custDataLst>
              <p:tags r:id="rId2"/>
            </p:custDataLst>
          </p:nvPr>
        </p:nvSpPr>
        <p:spPr>
          <a:xfrm rot="2414190">
            <a:off x="7809970" y="3961926"/>
            <a:ext cx="5243658" cy="1836704"/>
          </a:xfrm>
          <a:custGeom>
            <a:avLst/>
            <a:gdLst>
              <a:gd name="connsiteX0" fmla="*/ 334195 w 5243658"/>
              <a:gd name="connsiteY0" fmla="*/ 209707 h 1836704"/>
              <a:gd name="connsiteX1" fmla="*/ 918352 w 5243658"/>
              <a:gd name="connsiteY1" fmla="*/ 0 h 1836704"/>
              <a:gd name="connsiteX2" fmla="*/ 4150543 w 5243658"/>
              <a:gd name="connsiteY2" fmla="*/ 0 h 1836704"/>
              <a:gd name="connsiteX3" fmla="*/ 5243658 w 5243658"/>
              <a:gd name="connsiteY3" fmla="*/ 1291857 h 1836704"/>
              <a:gd name="connsiteX4" fmla="*/ 4599752 w 5243658"/>
              <a:gd name="connsiteY4" fmla="*/ 1836704 h 1836704"/>
              <a:gd name="connsiteX5" fmla="*/ 918352 w 5243658"/>
              <a:gd name="connsiteY5" fmla="*/ 1836703 h 1836704"/>
              <a:gd name="connsiteX6" fmla="*/ 0 w 5243658"/>
              <a:gd name="connsiteY6" fmla="*/ 918351 h 1836704"/>
              <a:gd name="connsiteX7" fmla="*/ 0 w 5243658"/>
              <a:gd name="connsiteY7" fmla="*/ 918352 h 1836704"/>
              <a:gd name="connsiteX8" fmla="*/ 334195 w 5243658"/>
              <a:gd name="connsiteY8" fmla="*/ 209707 h 183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3658" h="1836704">
                <a:moveTo>
                  <a:pt x="334195" y="209707"/>
                </a:moveTo>
                <a:cubicBezTo>
                  <a:pt x="492941" y="78698"/>
                  <a:pt x="696456" y="0"/>
                  <a:pt x="918352" y="0"/>
                </a:cubicBezTo>
                <a:lnTo>
                  <a:pt x="4150543" y="0"/>
                </a:lnTo>
                <a:lnTo>
                  <a:pt x="5243658" y="1291857"/>
                </a:lnTo>
                <a:lnTo>
                  <a:pt x="4599752" y="1836704"/>
                </a:lnTo>
                <a:lnTo>
                  <a:pt x="918352" y="1836703"/>
                </a:lnTo>
                <a:cubicBezTo>
                  <a:pt x="411160" y="1836703"/>
                  <a:pt x="0" y="1425543"/>
                  <a:pt x="0" y="918351"/>
                </a:cubicBezTo>
                <a:lnTo>
                  <a:pt x="0" y="918352"/>
                </a:lnTo>
                <a:cubicBezTo>
                  <a:pt x="0" y="633057"/>
                  <a:pt x="130094" y="378146"/>
                  <a:pt x="334195" y="209707"/>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895173" y="1130586"/>
            <a:ext cx="477755" cy="482327"/>
            <a:chOff x="5764213" y="3094038"/>
            <a:chExt cx="663575" cy="669925"/>
          </a:xfrm>
        </p:grpSpPr>
        <p:sp>
          <p:nvSpPr>
            <p:cNvPr id="5" name="Freeform 5"/>
            <p:cNvSpPr>
              <a:spLocks/>
            </p:cNvSpPr>
            <p:nvPr/>
          </p:nvSpPr>
          <p:spPr bwMode="auto">
            <a:xfrm>
              <a:off x="5837238" y="3094038"/>
              <a:ext cx="487363" cy="669925"/>
            </a:xfrm>
            <a:custGeom>
              <a:avLst/>
              <a:gdLst>
                <a:gd name="T0" fmla="*/ 0 w 128"/>
                <a:gd name="T1" fmla="*/ 153 h 176"/>
                <a:gd name="T2" fmla="*/ 0 w 128"/>
                <a:gd name="T3" fmla="*/ 17 h 176"/>
                <a:gd name="T4" fmla="*/ 17 w 128"/>
                <a:gd name="T5" fmla="*/ 0 h 176"/>
                <a:gd name="T6" fmla="*/ 128 w 128"/>
                <a:gd name="T7" fmla="*/ 0 h 176"/>
                <a:gd name="T8" fmla="*/ 128 w 128"/>
                <a:gd name="T9" fmla="*/ 152 h 176"/>
                <a:gd name="T10" fmla="*/ 104 w 128"/>
                <a:gd name="T11" fmla="*/ 176 h 176"/>
                <a:gd name="T12" fmla="*/ 0 w 128"/>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128" h="176">
                  <a:moveTo>
                    <a:pt x="0" y="153"/>
                  </a:moveTo>
                  <a:cubicBezTo>
                    <a:pt x="0" y="17"/>
                    <a:pt x="0" y="17"/>
                    <a:pt x="0" y="17"/>
                  </a:cubicBezTo>
                  <a:cubicBezTo>
                    <a:pt x="0" y="8"/>
                    <a:pt x="8" y="0"/>
                    <a:pt x="17" y="0"/>
                  </a:cubicBezTo>
                  <a:cubicBezTo>
                    <a:pt x="128" y="0"/>
                    <a:pt x="128" y="0"/>
                    <a:pt x="128" y="0"/>
                  </a:cubicBezTo>
                  <a:cubicBezTo>
                    <a:pt x="128" y="152"/>
                    <a:pt x="128" y="152"/>
                    <a:pt x="128" y="152"/>
                  </a:cubicBezTo>
                  <a:cubicBezTo>
                    <a:pt x="128" y="176"/>
                    <a:pt x="117" y="176"/>
                    <a:pt x="104" y="176"/>
                  </a:cubicBezTo>
                  <a:cubicBezTo>
                    <a:pt x="0" y="176"/>
                    <a:pt x="0" y="176"/>
                    <a:pt x="0" y="176"/>
                  </a:cubicBezTo>
                </a:path>
              </a:pathLst>
            </a:custGeom>
            <a:noFill/>
            <a:ln w="14288" cap="flat">
              <a:solidFill>
                <a:schemeClr val="tx1">
                  <a:lumMod val="65000"/>
                  <a:lumOff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p:cNvSpPr>
              <a:spLocks/>
            </p:cNvSpPr>
            <p:nvPr/>
          </p:nvSpPr>
          <p:spPr bwMode="auto">
            <a:xfrm>
              <a:off x="6313488" y="3094038"/>
              <a:ext cx="114300" cy="136525"/>
            </a:xfrm>
            <a:custGeom>
              <a:avLst/>
              <a:gdLst>
                <a:gd name="T0" fmla="*/ 0 w 30"/>
                <a:gd name="T1" fmla="*/ 0 h 36"/>
                <a:gd name="T2" fmla="*/ 30 w 30"/>
                <a:gd name="T3" fmla="*/ 29 h 36"/>
                <a:gd name="T4" fmla="*/ 30 w 30"/>
                <a:gd name="T5" fmla="*/ 36 h 36"/>
                <a:gd name="T6" fmla="*/ 3 w 30"/>
                <a:gd name="T7" fmla="*/ 36 h 36"/>
              </a:gdLst>
              <a:ahLst/>
              <a:cxnLst>
                <a:cxn ang="0">
                  <a:pos x="T0" y="T1"/>
                </a:cxn>
                <a:cxn ang="0">
                  <a:pos x="T2" y="T3"/>
                </a:cxn>
                <a:cxn ang="0">
                  <a:pos x="T4" y="T5"/>
                </a:cxn>
                <a:cxn ang="0">
                  <a:pos x="T6" y="T7"/>
                </a:cxn>
              </a:cxnLst>
              <a:rect l="0" t="0" r="r" b="b"/>
              <a:pathLst>
                <a:path w="30" h="36">
                  <a:moveTo>
                    <a:pt x="0" y="0"/>
                  </a:moveTo>
                  <a:cubicBezTo>
                    <a:pt x="17" y="0"/>
                    <a:pt x="30" y="13"/>
                    <a:pt x="30" y="29"/>
                  </a:cubicBezTo>
                  <a:cubicBezTo>
                    <a:pt x="30" y="36"/>
                    <a:pt x="30" y="36"/>
                    <a:pt x="30" y="36"/>
                  </a:cubicBezTo>
                  <a:cubicBezTo>
                    <a:pt x="3" y="36"/>
                    <a:pt x="3" y="36"/>
                    <a:pt x="3" y="36"/>
                  </a:cubicBezTo>
                </a:path>
              </a:pathLst>
            </a:custGeom>
            <a:noFill/>
            <a:ln w="14288" cap="flat">
              <a:solidFill>
                <a:schemeClr val="tx1">
                  <a:lumMod val="65000"/>
                  <a:lumOff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5764213" y="3673475"/>
              <a:ext cx="498475" cy="90488"/>
            </a:xfrm>
            <a:custGeom>
              <a:avLst/>
              <a:gdLst>
                <a:gd name="T0" fmla="*/ 129 w 131"/>
                <a:gd name="T1" fmla="*/ 24 h 24"/>
                <a:gd name="T2" fmla="*/ 12 w 131"/>
                <a:gd name="T3" fmla="*/ 24 h 24"/>
                <a:gd name="T4" fmla="*/ 0 w 131"/>
                <a:gd name="T5" fmla="*/ 12 h 24"/>
                <a:gd name="T6" fmla="*/ 0 w 131"/>
                <a:gd name="T7" fmla="*/ 12 h 24"/>
                <a:gd name="T8" fmla="*/ 12 w 131"/>
                <a:gd name="T9" fmla="*/ 0 h 24"/>
                <a:gd name="T10" fmla="*/ 131 w 131"/>
                <a:gd name="T11" fmla="*/ 0 h 24"/>
                <a:gd name="T12" fmla="*/ 131 w 131"/>
                <a:gd name="T13" fmla="*/ 22 h 24"/>
                <a:gd name="T14" fmla="*/ 129 w 131"/>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24">
                  <a:moveTo>
                    <a:pt x="129" y="24"/>
                  </a:moveTo>
                  <a:cubicBezTo>
                    <a:pt x="12" y="24"/>
                    <a:pt x="12" y="24"/>
                    <a:pt x="12" y="24"/>
                  </a:cubicBezTo>
                  <a:cubicBezTo>
                    <a:pt x="6" y="24"/>
                    <a:pt x="0" y="19"/>
                    <a:pt x="0" y="12"/>
                  </a:cubicBezTo>
                  <a:cubicBezTo>
                    <a:pt x="0" y="12"/>
                    <a:pt x="0" y="12"/>
                    <a:pt x="0" y="12"/>
                  </a:cubicBezTo>
                  <a:cubicBezTo>
                    <a:pt x="0" y="5"/>
                    <a:pt x="6" y="0"/>
                    <a:pt x="12" y="0"/>
                  </a:cubicBezTo>
                  <a:cubicBezTo>
                    <a:pt x="131" y="0"/>
                    <a:pt x="131" y="0"/>
                    <a:pt x="131" y="0"/>
                  </a:cubicBezTo>
                  <a:cubicBezTo>
                    <a:pt x="131" y="22"/>
                    <a:pt x="131" y="22"/>
                    <a:pt x="131" y="22"/>
                  </a:cubicBezTo>
                  <a:cubicBezTo>
                    <a:pt x="131" y="23"/>
                    <a:pt x="130" y="24"/>
                    <a:pt x="129" y="24"/>
                  </a:cubicBezTo>
                  <a:close/>
                </a:path>
              </a:pathLst>
            </a:custGeom>
            <a:noFill/>
            <a:ln w="14288" cap="flat">
              <a:solidFill>
                <a:schemeClr val="tx1">
                  <a:lumMod val="65000"/>
                  <a:lumOff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8"/>
            <p:cNvSpPr>
              <a:spLocks noChangeShapeType="1"/>
            </p:cNvSpPr>
            <p:nvPr/>
          </p:nvSpPr>
          <p:spPr bwMode="auto">
            <a:xfrm>
              <a:off x="5916613" y="3230563"/>
              <a:ext cx="320675" cy="0"/>
            </a:xfrm>
            <a:prstGeom prst="line">
              <a:avLst/>
            </a:prstGeom>
            <a:noFill/>
            <a:ln w="14288" cap="flat">
              <a:solidFill>
                <a:schemeClr val="tx1">
                  <a:lumMod val="65000"/>
                  <a:lumOff val="3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9"/>
            <p:cNvSpPr>
              <a:spLocks noChangeShapeType="1"/>
            </p:cNvSpPr>
            <p:nvPr/>
          </p:nvSpPr>
          <p:spPr bwMode="auto">
            <a:xfrm>
              <a:off x="5919788" y="3311525"/>
              <a:ext cx="244475" cy="0"/>
            </a:xfrm>
            <a:prstGeom prst="line">
              <a:avLst/>
            </a:prstGeom>
            <a:noFill/>
            <a:ln w="14288" cap="flat">
              <a:solidFill>
                <a:schemeClr val="tx1">
                  <a:lumMod val="65000"/>
                  <a:lumOff val="3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0"/>
            <p:cNvSpPr>
              <a:spLocks noChangeShapeType="1"/>
            </p:cNvSpPr>
            <p:nvPr/>
          </p:nvSpPr>
          <p:spPr bwMode="auto">
            <a:xfrm>
              <a:off x="5916613" y="3390900"/>
              <a:ext cx="288925" cy="0"/>
            </a:xfrm>
            <a:prstGeom prst="line">
              <a:avLst/>
            </a:prstGeom>
            <a:noFill/>
            <a:ln w="14288" cap="flat">
              <a:solidFill>
                <a:schemeClr val="tx1">
                  <a:lumMod val="65000"/>
                  <a:lumOff val="3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1"/>
            <p:cNvSpPr>
              <a:spLocks noChangeShapeType="1"/>
            </p:cNvSpPr>
            <p:nvPr/>
          </p:nvSpPr>
          <p:spPr bwMode="auto">
            <a:xfrm>
              <a:off x="5919788" y="3470275"/>
              <a:ext cx="320675" cy="0"/>
            </a:xfrm>
            <a:prstGeom prst="line">
              <a:avLst/>
            </a:prstGeom>
            <a:noFill/>
            <a:ln w="14288" cap="flat">
              <a:solidFill>
                <a:schemeClr val="tx1">
                  <a:lumMod val="65000"/>
                  <a:lumOff val="3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2"/>
            <p:cNvSpPr>
              <a:spLocks noChangeShapeType="1"/>
            </p:cNvSpPr>
            <p:nvPr/>
          </p:nvSpPr>
          <p:spPr bwMode="auto">
            <a:xfrm>
              <a:off x="5919788" y="3551238"/>
              <a:ext cx="244475" cy="0"/>
            </a:xfrm>
            <a:prstGeom prst="line">
              <a:avLst/>
            </a:prstGeom>
            <a:noFill/>
            <a:ln w="14288" cap="flat">
              <a:solidFill>
                <a:schemeClr val="tx1">
                  <a:lumMod val="65000"/>
                  <a:lumOff val="3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9" name="组合 28"/>
          <p:cNvGrpSpPr/>
          <p:nvPr/>
        </p:nvGrpSpPr>
        <p:grpSpPr>
          <a:xfrm>
            <a:off x="2229908" y="2506563"/>
            <a:ext cx="510234" cy="483266"/>
            <a:chOff x="5724526" y="3071813"/>
            <a:chExt cx="750888" cy="711200"/>
          </a:xfrm>
        </p:grpSpPr>
        <p:sp>
          <p:nvSpPr>
            <p:cNvPr id="18" name="Freeform 16"/>
            <p:cNvSpPr>
              <a:spLocks/>
            </p:cNvSpPr>
            <p:nvPr/>
          </p:nvSpPr>
          <p:spPr bwMode="auto">
            <a:xfrm>
              <a:off x="5800726" y="3254375"/>
              <a:ext cx="674688" cy="528638"/>
            </a:xfrm>
            <a:custGeom>
              <a:avLst/>
              <a:gdLst>
                <a:gd name="T0" fmla="*/ 156 w 177"/>
                <a:gd name="T1" fmla="*/ 139 h 139"/>
                <a:gd name="T2" fmla="*/ 0 w 177"/>
                <a:gd name="T3" fmla="*/ 139 h 139"/>
                <a:gd name="T4" fmla="*/ 0 w 177"/>
                <a:gd name="T5" fmla="*/ 0 h 139"/>
                <a:gd name="T6" fmla="*/ 177 w 177"/>
                <a:gd name="T7" fmla="*/ 0 h 139"/>
                <a:gd name="T8" fmla="*/ 177 w 177"/>
                <a:gd name="T9" fmla="*/ 118 h 139"/>
                <a:gd name="T10" fmla="*/ 156 w 177"/>
                <a:gd name="T11" fmla="*/ 139 h 139"/>
              </a:gdLst>
              <a:ahLst/>
              <a:cxnLst>
                <a:cxn ang="0">
                  <a:pos x="T0" y="T1"/>
                </a:cxn>
                <a:cxn ang="0">
                  <a:pos x="T2" y="T3"/>
                </a:cxn>
                <a:cxn ang="0">
                  <a:pos x="T4" y="T5"/>
                </a:cxn>
                <a:cxn ang="0">
                  <a:pos x="T6" y="T7"/>
                </a:cxn>
                <a:cxn ang="0">
                  <a:pos x="T8" y="T9"/>
                </a:cxn>
                <a:cxn ang="0">
                  <a:pos x="T10" y="T11"/>
                </a:cxn>
              </a:cxnLst>
              <a:rect l="0" t="0" r="r" b="b"/>
              <a:pathLst>
                <a:path w="177" h="139">
                  <a:moveTo>
                    <a:pt x="156" y="139"/>
                  </a:moveTo>
                  <a:cubicBezTo>
                    <a:pt x="0" y="139"/>
                    <a:pt x="0" y="139"/>
                    <a:pt x="0" y="139"/>
                  </a:cubicBezTo>
                  <a:cubicBezTo>
                    <a:pt x="0" y="0"/>
                    <a:pt x="0" y="0"/>
                    <a:pt x="0" y="0"/>
                  </a:cubicBezTo>
                  <a:cubicBezTo>
                    <a:pt x="177" y="0"/>
                    <a:pt x="177" y="0"/>
                    <a:pt x="177" y="0"/>
                  </a:cubicBezTo>
                  <a:cubicBezTo>
                    <a:pt x="177" y="118"/>
                    <a:pt x="177" y="118"/>
                    <a:pt x="177" y="118"/>
                  </a:cubicBezTo>
                  <a:cubicBezTo>
                    <a:pt x="177" y="129"/>
                    <a:pt x="168" y="139"/>
                    <a:pt x="156" y="139"/>
                  </a:cubicBezTo>
                  <a:close/>
                </a:path>
              </a:pathLst>
            </a:custGeom>
            <a:noFill/>
            <a:ln w="15875" cap="flat">
              <a:solidFill>
                <a:schemeClr val="tx1">
                  <a:lumMod val="65000"/>
                  <a:lumOff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17"/>
            <p:cNvSpPr>
              <a:spLocks noChangeShapeType="1"/>
            </p:cNvSpPr>
            <p:nvPr/>
          </p:nvSpPr>
          <p:spPr bwMode="auto">
            <a:xfrm>
              <a:off x="6121401" y="3143250"/>
              <a:ext cx="0" cy="0"/>
            </a:xfrm>
            <a:prstGeom prst="line">
              <a:avLst/>
            </a:prstGeom>
            <a:noFill/>
            <a:ln w="15875" cap="flat">
              <a:solidFill>
                <a:schemeClr val="tx1">
                  <a:lumMod val="65000"/>
                  <a:lumOff val="3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5724526" y="3143250"/>
              <a:ext cx="700088" cy="639763"/>
            </a:xfrm>
            <a:custGeom>
              <a:avLst/>
              <a:gdLst>
                <a:gd name="T0" fmla="*/ 184 w 184"/>
                <a:gd name="T1" fmla="*/ 168 h 168"/>
                <a:gd name="T2" fmla="*/ 18 w 184"/>
                <a:gd name="T3" fmla="*/ 168 h 168"/>
                <a:gd name="T4" fmla="*/ 0 w 184"/>
                <a:gd name="T5" fmla="*/ 150 h 168"/>
                <a:gd name="T6" fmla="*/ 0 w 184"/>
                <a:gd name="T7" fmla="*/ 0 h 168"/>
              </a:gdLst>
              <a:ahLst/>
              <a:cxnLst>
                <a:cxn ang="0">
                  <a:pos x="T0" y="T1"/>
                </a:cxn>
                <a:cxn ang="0">
                  <a:pos x="T2" y="T3"/>
                </a:cxn>
                <a:cxn ang="0">
                  <a:pos x="T4" y="T5"/>
                </a:cxn>
                <a:cxn ang="0">
                  <a:pos x="T6" y="T7"/>
                </a:cxn>
              </a:cxnLst>
              <a:rect l="0" t="0" r="r" b="b"/>
              <a:pathLst>
                <a:path w="184" h="168">
                  <a:moveTo>
                    <a:pt x="184" y="168"/>
                  </a:moveTo>
                  <a:cubicBezTo>
                    <a:pt x="18" y="168"/>
                    <a:pt x="18" y="168"/>
                    <a:pt x="18" y="168"/>
                  </a:cubicBezTo>
                  <a:cubicBezTo>
                    <a:pt x="8" y="168"/>
                    <a:pt x="0" y="160"/>
                    <a:pt x="0" y="150"/>
                  </a:cubicBezTo>
                  <a:cubicBezTo>
                    <a:pt x="0" y="0"/>
                    <a:pt x="0" y="0"/>
                    <a:pt x="0" y="0"/>
                  </a:cubicBezTo>
                </a:path>
              </a:pathLst>
            </a:custGeom>
            <a:noFill/>
            <a:ln w="15875" cap="flat">
              <a:solidFill>
                <a:schemeClr val="tx1">
                  <a:lumMod val="65000"/>
                  <a:lumOff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p:cNvSpPr>
            <p:nvPr/>
          </p:nvSpPr>
          <p:spPr bwMode="auto">
            <a:xfrm>
              <a:off x="5729288" y="3071813"/>
              <a:ext cx="695325" cy="185738"/>
            </a:xfrm>
            <a:custGeom>
              <a:avLst/>
              <a:gdLst>
                <a:gd name="T0" fmla="*/ 0 w 183"/>
                <a:gd name="T1" fmla="*/ 19 h 49"/>
                <a:gd name="T2" fmla="*/ 0 w 183"/>
                <a:gd name="T3" fmla="*/ 19 h 49"/>
                <a:gd name="T4" fmla="*/ 18 w 183"/>
                <a:gd name="T5" fmla="*/ 0 h 49"/>
                <a:gd name="T6" fmla="*/ 80 w 183"/>
                <a:gd name="T7" fmla="*/ 0 h 49"/>
                <a:gd name="T8" fmla="*/ 99 w 183"/>
                <a:gd name="T9" fmla="*/ 19 h 49"/>
                <a:gd name="T10" fmla="*/ 157 w 183"/>
                <a:gd name="T11" fmla="*/ 19 h 49"/>
                <a:gd name="T12" fmla="*/ 183 w 18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83" h="49">
                  <a:moveTo>
                    <a:pt x="0" y="19"/>
                  </a:moveTo>
                  <a:cubicBezTo>
                    <a:pt x="0" y="19"/>
                    <a:pt x="0" y="19"/>
                    <a:pt x="0" y="19"/>
                  </a:cubicBezTo>
                  <a:cubicBezTo>
                    <a:pt x="0" y="9"/>
                    <a:pt x="8" y="0"/>
                    <a:pt x="18" y="0"/>
                  </a:cubicBezTo>
                  <a:cubicBezTo>
                    <a:pt x="80" y="0"/>
                    <a:pt x="80" y="0"/>
                    <a:pt x="80" y="0"/>
                  </a:cubicBezTo>
                  <a:cubicBezTo>
                    <a:pt x="99" y="19"/>
                    <a:pt x="99" y="19"/>
                    <a:pt x="99" y="19"/>
                  </a:cubicBezTo>
                  <a:cubicBezTo>
                    <a:pt x="157" y="19"/>
                    <a:pt x="157" y="19"/>
                    <a:pt x="157" y="19"/>
                  </a:cubicBezTo>
                  <a:cubicBezTo>
                    <a:pt x="171" y="19"/>
                    <a:pt x="183" y="35"/>
                    <a:pt x="183" y="49"/>
                  </a:cubicBezTo>
                </a:path>
              </a:pathLst>
            </a:custGeom>
            <a:noFill/>
            <a:ln w="15875" cap="flat">
              <a:solidFill>
                <a:schemeClr val="tx1">
                  <a:lumMod val="65000"/>
                  <a:lumOff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p:cNvGrpSpPr/>
          <p:nvPr/>
        </p:nvGrpSpPr>
        <p:grpSpPr>
          <a:xfrm>
            <a:off x="3701534" y="3897343"/>
            <a:ext cx="487411" cy="501607"/>
            <a:chOff x="5768976" y="3090863"/>
            <a:chExt cx="654050" cy="673100"/>
          </a:xfrm>
        </p:grpSpPr>
        <p:sp>
          <p:nvSpPr>
            <p:cNvPr id="34" name="Freeform 23"/>
            <p:cNvSpPr>
              <a:spLocks/>
            </p:cNvSpPr>
            <p:nvPr/>
          </p:nvSpPr>
          <p:spPr bwMode="auto">
            <a:xfrm>
              <a:off x="5819776" y="3090863"/>
              <a:ext cx="366713" cy="673100"/>
            </a:xfrm>
            <a:custGeom>
              <a:avLst/>
              <a:gdLst>
                <a:gd name="T0" fmla="*/ 85 w 96"/>
                <a:gd name="T1" fmla="*/ 174 h 176"/>
                <a:gd name="T2" fmla="*/ 0 w 96"/>
                <a:gd name="T3" fmla="*/ 106 h 176"/>
                <a:gd name="T4" fmla="*/ 0 w 96"/>
                <a:gd name="T5" fmla="*/ 70 h 176"/>
                <a:gd name="T6" fmla="*/ 85 w 96"/>
                <a:gd name="T7" fmla="*/ 3 h 176"/>
                <a:gd name="T8" fmla="*/ 96 w 96"/>
                <a:gd name="T9" fmla="*/ 10 h 176"/>
                <a:gd name="T10" fmla="*/ 96 w 96"/>
                <a:gd name="T11" fmla="*/ 166 h 176"/>
                <a:gd name="T12" fmla="*/ 85 w 96"/>
                <a:gd name="T13" fmla="*/ 174 h 176"/>
              </a:gdLst>
              <a:ahLst/>
              <a:cxnLst>
                <a:cxn ang="0">
                  <a:pos x="T0" y="T1"/>
                </a:cxn>
                <a:cxn ang="0">
                  <a:pos x="T2" y="T3"/>
                </a:cxn>
                <a:cxn ang="0">
                  <a:pos x="T4" y="T5"/>
                </a:cxn>
                <a:cxn ang="0">
                  <a:pos x="T6" y="T7"/>
                </a:cxn>
                <a:cxn ang="0">
                  <a:pos x="T8" y="T9"/>
                </a:cxn>
                <a:cxn ang="0">
                  <a:pos x="T10" y="T11"/>
                </a:cxn>
                <a:cxn ang="0">
                  <a:pos x="T12" y="T13"/>
                </a:cxn>
              </a:cxnLst>
              <a:rect l="0" t="0" r="r" b="b"/>
              <a:pathLst>
                <a:path w="96" h="176">
                  <a:moveTo>
                    <a:pt x="85" y="174"/>
                  </a:moveTo>
                  <a:cubicBezTo>
                    <a:pt x="0" y="106"/>
                    <a:pt x="0" y="106"/>
                    <a:pt x="0" y="106"/>
                  </a:cubicBezTo>
                  <a:cubicBezTo>
                    <a:pt x="0" y="70"/>
                    <a:pt x="0" y="70"/>
                    <a:pt x="0" y="70"/>
                  </a:cubicBezTo>
                  <a:cubicBezTo>
                    <a:pt x="85" y="3"/>
                    <a:pt x="85" y="3"/>
                    <a:pt x="85" y="3"/>
                  </a:cubicBezTo>
                  <a:cubicBezTo>
                    <a:pt x="90" y="0"/>
                    <a:pt x="96" y="4"/>
                    <a:pt x="96" y="10"/>
                  </a:cubicBezTo>
                  <a:cubicBezTo>
                    <a:pt x="96" y="166"/>
                    <a:pt x="96" y="166"/>
                    <a:pt x="96" y="166"/>
                  </a:cubicBezTo>
                  <a:cubicBezTo>
                    <a:pt x="96" y="172"/>
                    <a:pt x="90" y="176"/>
                    <a:pt x="85" y="174"/>
                  </a:cubicBezTo>
                  <a:close/>
                </a:path>
              </a:pathLst>
            </a:custGeom>
            <a:noFill/>
            <a:ln w="15875" cap="flat">
              <a:solidFill>
                <a:schemeClr val="tx1">
                  <a:lumMod val="65000"/>
                  <a:lumOff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24"/>
            <p:cNvSpPr>
              <a:spLocks noChangeShapeType="1"/>
            </p:cNvSpPr>
            <p:nvPr/>
          </p:nvSpPr>
          <p:spPr bwMode="auto">
            <a:xfrm>
              <a:off x="5768976" y="3373438"/>
              <a:ext cx="0" cy="111125"/>
            </a:xfrm>
            <a:prstGeom prst="line">
              <a:avLst/>
            </a:prstGeom>
            <a:noFill/>
            <a:ln w="15875" cap="rnd">
              <a:solidFill>
                <a:schemeClr val="tx1">
                  <a:lumMod val="65000"/>
                  <a:lumOff val="3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5"/>
            <p:cNvSpPr>
              <a:spLocks/>
            </p:cNvSpPr>
            <p:nvPr/>
          </p:nvSpPr>
          <p:spPr bwMode="auto">
            <a:xfrm>
              <a:off x="6273801" y="3305176"/>
              <a:ext cx="57150" cy="244475"/>
            </a:xfrm>
            <a:custGeom>
              <a:avLst/>
              <a:gdLst>
                <a:gd name="T0" fmla="*/ 0 w 15"/>
                <a:gd name="T1" fmla="*/ 0 h 64"/>
                <a:gd name="T2" fmla="*/ 15 w 15"/>
                <a:gd name="T3" fmla="*/ 32 h 64"/>
                <a:gd name="T4" fmla="*/ 0 w 15"/>
                <a:gd name="T5" fmla="*/ 64 h 64"/>
              </a:gdLst>
              <a:ahLst/>
              <a:cxnLst>
                <a:cxn ang="0">
                  <a:pos x="T0" y="T1"/>
                </a:cxn>
                <a:cxn ang="0">
                  <a:pos x="T2" y="T3"/>
                </a:cxn>
                <a:cxn ang="0">
                  <a:pos x="T4" y="T5"/>
                </a:cxn>
              </a:cxnLst>
              <a:rect l="0" t="0" r="r" b="b"/>
              <a:pathLst>
                <a:path w="15" h="64">
                  <a:moveTo>
                    <a:pt x="0" y="0"/>
                  </a:moveTo>
                  <a:cubicBezTo>
                    <a:pt x="9" y="8"/>
                    <a:pt x="15" y="20"/>
                    <a:pt x="15" y="32"/>
                  </a:cubicBezTo>
                  <a:cubicBezTo>
                    <a:pt x="15" y="45"/>
                    <a:pt x="9" y="57"/>
                    <a:pt x="0" y="64"/>
                  </a:cubicBezTo>
                </a:path>
              </a:pathLst>
            </a:custGeom>
            <a:noFill/>
            <a:ln w="15875" cap="rnd">
              <a:solidFill>
                <a:schemeClr val="tx1">
                  <a:lumMod val="65000"/>
                  <a:lumOff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6"/>
            <p:cNvSpPr>
              <a:spLocks/>
            </p:cNvSpPr>
            <p:nvPr/>
          </p:nvSpPr>
          <p:spPr bwMode="auto">
            <a:xfrm>
              <a:off x="6273801" y="3170238"/>
              <a:ext cx="149225" cy="512763"/>
            </a:xfrm>
            <a:custGeom>
              <a:avLst/>
              <a:gdLst>
                <a:gd name="T0" fmla="*/ 0 w 39"/>
                <a:gd name="T1" fmla="*/ 0 h 134"/>
                <a:gd name="T2" fmla="*/ 39 w 39"/>
                <a:gd name="T3" fmla="*/ 67 h 134"/>
                <a:gd name="T4" fmla="*/ 0 w 39"/>
                <a:gd name="T5" fmla="*/ 134 h 134"/>
              </a:gdLst>
              <a:ahLst/>
              <a:cxnLst>
                <a:cxn ang="0">
                  <a:pos x="T0" y="T1"/>
                </a:cxn>
                <a:cxn ang="0">
                  <a:pos x="T2" y="T3"/>
                </a:cxn>
                <a:cxn ang="0">
                  <a:pos x="T4" y="T5"/>
                </a:cxn>
              </a:cxnLst>
              <a:rect l="0" t="0" r="r" b="b"/>
              <a:pathLst>
                <a:path w="39" h="134">
                  <a:moveTo>
                    <a:pt x="0" y="0"/>
                  </a:moveTo>
                  <a:cubicBezTo>
                    <a:pt x="23" y="13"/>
                    <a:pt x="39" y="39"/>
                    <a:pt x="39" y="67"/>
                  </a:cubicBezTo>
                  <a:cubicBezTo>
                    <a:pt x="39" y="96"/>
                    <a:pt x="23" y="121"/>
                    <a:pt x="0" y="134"/>
                  </a:cubicBezTo>
                </a:path>
              </a:pathLst>
            </a:custGeom>
            <a:noFill/>
            <a:ln w="15875" cap="rnd">
              <a:solidFill>
                <a:schemeClr val="tx1">
                  <a:lumMod val="65000"/>
                  <a:lumOff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文本框 20"/>
          <p:cNvSpPr txBox="1"/>
          <p:nvPr/>
        </p:nvSpPr>
        <p:spPr>
          <a:xfrm>
            <a:off x="1372932" y="1194892"/>
            <a:ext cx="1588645" cy="461665"/>
          </a:xfrm>
          <a:prstGeom prst="rect">
            <a:avLst/>
          </a:prstGeom>
          <a:noFill/>
        </p:spPr>
        <p:txBody>
          <a:bodyPr wrap="square" rtlCol="0">
            <a:spAutoFit/>
          </a:bodyPr>
          <a:lstStyle/>
          <a:p>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简介</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Ebrima" panose="02000000000000000000" pitchFamily="2" charset="0"/>
            </a:endParaRPr>
          </a:p>
        </p:txBody>
      </p:sp>
      <p:sp>
        <p:nvSpPr>
          <p:cNvPr id="22" name="文本框 21"/>
          <p:cNvSpPr txBox="1"/>
          <p:nvPr/>
        </p:nvSpPr>
        <p:spPr>
          <a:xfrm>
            <a:off x="2740142" y="2517364"/>
            <a:ext cx="3688372"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各类框图的建立</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Ebrima" panose="02000000000000000000" pitchFamily="2" charset="0"/>
            </a:endParaRPr>
          </a:p>
        </p:txBody>
      </p:sp>
      <p:sp>
        <p:nvSpPr>
          <p:cNvPr id="23" name="文本框 22"/>
          <p:cNvSpPr txBox="1"/>
          <p:nvPr/>
        </p:nvSpPr>
        <p:spPr>
          <a:xfrm>
            <a:off x="4461288" y="3937285"/>
            <a:ext cx="3318566" cy="461665"/>
          </a:xfrm>
          <a:prstGeom prst="rect">
            <a:avLst/>
          </a:prstGeom>
          <a:noFill/>
        </p:spPr>
        <p:txBody>
          <a:bodyPr wrap="square" rtlCol="0">
            <a:spAutoFit/>
          </a:bodyPr>
          <a:lstStyle/>
          <a:p>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提问、分工与参考</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42204788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19"/>
                                            </p:tgtEl>
                                            <p:attrNameLst>
                                              <p:attrName>style.visibility</p:attrName>
                                            </p:attrNameLst>
                                          </p:cBhvr>
                                          <p:to>
                                            <p:strVal val="visible"/>
                                          </p:to>
                                        </p:set>
                                      </p:childTnLst>
                                    </p:cTn>
                                  </p:par>
                                  <p:par>
                                    <p:cTn id="7" presetID="2" presetClass="entr" presetSubtype="9" fill="hold" grpId="0" nodeType="withEffect" p14:presetBounceEnd="10000">
                                      <p:stCondLst>
                                        <p:cond delay="100"/>
                                      </p:stCondLst>
                                      <p:childTnLst>
                                        <p:set>
                                          <p:cBhvr>
                                            <p:cTn id="8" dur="1" fill="hold">
                                              <p:stCondLst>
                                                <p:cond delay="0"/>
                                              </p:stCondLst>
                                            </p:cTn>
                                            <p:tgtEl>
                                              <p:spTgt spid="17"/>
                                            </p:tgtEl>
                                            <p:attrNameLst>
                                              <p:attrName>style.visibility</p:attrName>
                                            </p:attrNameLst>
                                          </p:cBhvr>
                                          <p:to>
                                            <p:strVal val="visible"/>
                                          </p:to>
                                        </p:set>
                                        <p:anim calcmode="lin" valueType="num" p14:bounceEnd="10000">
                                          <p:cBhvr additive="base">
                                            <p:cTn id="9" dur="500" fill="hold"/>
                                            <p:tgtEl>
                                              <p:spTgt spid="17"/>
                                            </p:tgtEl>
                                            <p:attrNameLst>
                                              <p:attrName>ppt_x</p:attrName>
                                            </p:attrNameLst>
                                          </p:cBhvr>
                                          <p:tavLst>
                                            <p:tav tm="0">
                                              <p:val>
                                                <p:strVal val="0-#ppt_w/2"/>
                                              </p:val>
                                            </p:tav>
                                            <p:tav tm="100000">
                                              <p:val>
                                                <p:strVal val="#ppt_x"/>
                                              </p:val>
                                            </p:tav>
                                          </p:tavLst>
                                        </p:anim>
                                        <p:anim calcmode="lin" valueType="num" p14:bounceEnd="10000">
                                          <p:cBhvr additive="base">
                                            <p:cTn id="10" dur="500" fill="hold"/>
                                            <p:tgtEl>
                                              <p:spTgt spid="17"/>
                                            </p:tgtEl>
                                            <p:attrNameLst>
                                              <p:attrName>ppt_y</p:attrName>
                                            </p:attrNameLst>
                                          </p:cBhvr>
                                          <p:tavLst>
                                            <p:tav tm="0">
                                              <p:val>
                                                <p:strVal val="0-#ppt_h/2"/>
                                              </p:val>
                                            </p:tav>
                                            <p:tav tm="100000">
                                              <p:val>
                                                <p:strVal val="#ppt_y"/>
                                              </p:val>
                                            </p:tav>
                                          </p:tavLst>
                                        </p:anim>
                                      </p:childTnLst>
                                    </p:cTn>
                                  </p:par>
                                </p:childTnLst>
                              </p:cTn>
                            </p:par>
                            <p:par>
                              <p:cTn id="11" fill="hold">
                                <p:stCondLst>
                                  <p:cond delay="701"/>
                                </p:stCondLst>
                                <p:childTnLst>
                                  <p:par>
                                    <p:cTn id="12" presetID="12" presetClass="entr" presetSubtype="4"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300"/>
                                            <p:tgtEl>
                                              <p:spTgt spid="13"/>
                                            </p:tgtEl>
                                            <p:attrNameLst>
                                              <p:attrName>ppt_y</p:attrName>
                                            </p:attrNameLst>
                                          </p:cBhvr>
                                          <p:tavLst>
                                            <p:tav tm="0">
                                              <p:val>
                                                <p:strVal val="#ppt_y+#ppt_h*1.125000"/>
                                              </p:val>
                                            </p:tav>
                                            <p:tav tm="100000">
                                              <p:val>
                                                <p:strVal val="#ppt_y"/>
                                              </p:val>
                                            </p:tav>
                                          </p:tavLst>
                                        </p:anim>
                                        <p:animEffect transition="in" filter="wipe(up)">
                                          <p:cBhvr>
                                            <p:cTn id="15" dur="300"/>
                                            <p:tgtEl>
                                              <p:spTgt spid="13"/>
                                            </p:tgtEl>
                                          </p:cBhvr>
                                        </p:animEffect>
                                      </p:childTnLst>
                                    </p:cTn>
                                  </p:par>
                                </p:childTnLst>
                              </p:cTn>
                            </p:par>
                            <p:par>
                              <p:cTn id="16" fill="hold">
                                <p:stCondLst>
                                  <p:cond delay="1001"/>
                                </p:stCondLst>
                                <p:childTnLst>
                                  <p:par>
                                    <p:cTn id="17" presetID="16" presetClass="entr" presetSubtype="2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inVertical)">
                                          <p:cBhvr>
                                            <p:cTn id="19" dur="500"/>
                                            <p:tgtEl>
                                              <p:spTgt spid="21"/>
                                            </p:tgtEl>
                                          </p:cBhvr>
                                        </p:animEffect>
                                      </p:childTnLst>
                                    </p:cTn>
                                  </p:par>
                                </p:childTnLst>
                              </p:cTn>
                            </p:par>
                            <p:par>
                              <p:cTn id="20" fill="hold">
                                <p:stCondLst>
                                  <p:cond delay="1501"/>
                                </p:stCondLst>
                                <p:childTnLst>
                                  <p:par>
                                    <p:cTn id="21" presetID="12" presetClass="entr" presetSubtype="4"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300"/>
                                            <p:tgtEl>
                                              <p:spTgt spid="29"/>
                                            </p:tgtEl>
                                            <p:attrNameLst>
                                              <p:attrName>ppt_y</p:attrName>
                                            </p:attrNameLst>
                                          </p:cBhvr>
                                          <p:tavLst>
                                            <p:tav tm="0">
                                              <p:val>
                                                <p:strVal val="#ppt_y+#ppt_h*1.125000"/>
                                              </p:val>
                                            </p:tav>
                                            <p:tav tm="100000">
                                              <p:val>
                                                <p:strVal val="#ppt_y"/>
                                              </p:val>
                                            </p:tav>
                                          </p:tavLst>
                                        </p:anim>
                                        <p:animEffect transition="in" filter="wipe(up)">
                                          <p:cBhvr>
                                            <p:cTn id="24" dur="300"/>
                                            <p:tgtEl>
                                              <p:spTgt spid="29"/>
                                            </p:tgtEl>
                                          </p:cBhvr>
                                        </p:animEffect>
                                      </p:childTnLst>
                                    </p:cTn>
                                  </p:par>
                                </p:childTnLst>
                              </p:cTn>
                            </p:par>
                            <p:par>
                              <p:cTn id="25" fill="hold">
                                <p:stCondLst>
                                  <p:cond delay="1801"/>
                                </p:stCondLst>
                                <p:childTnLst>
                                  <p:par>
                                    <p:cTn id="26" presetID="16" presetClass="entr" presetSubtype="21"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arn(inVertical)">
                                          <p:cBhvr>
                                            <p:cTn id="28" dur="500"/>
                                            <p:tgtEl>
                                              <p:spTgt spid="22"/>
                                            </p:tgtEl>
                                          </p:cBhvr>
                                        </p:animEffect>
                                      </p:childTnLst>
                                    </p:cTn>
                                  </p:par>
                                </p:childTnLst>
                              </p:cTn>
                            </p:par>
                            <p:par>
                              <p:cTn id="29" fill="hold">
                                <p:stCondLst>
                                  <p:cond delay="2301"/>
                                </p:stCondLst>
                                <p:childTnLst>
                                  <p:par>
                                    <p:cTn id="30" presetID="12" presetClass="entr" presetSubtype="4"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300"/>
                                            <p:tgtEl>
                                              <p:spTgt spid="38"/>
                                            </p:tgtEl>
                                            <p:attrNameLst>
                                              <p:attrName>ppt_y</p:attrName>
                                            </p:attrNameLst>
                                          </p:cBhvr>
                                          <p:tavLst>
                                            <p:tav tm="0">
                                              <p:val>
                                                <p:strVal val="#ppt_y+#ppt_h*1.125000"/>
                                              </p:val>
                                            </p:tav>
                                            <p:tav tm="100000">
                                              <p:val>
                                                <p:strVal val="#ppt_y"/>
                                              </p:val>
                                            </p:tav>
                                          </p:tavLst>
                                        </p:anim>
                                        <p:animEffect transition="in" filter="wipe(up)">
                                          <p:cBhvr>
                                            <p:cTn id="33" dur="300"/>
                                            <p:tgtEl>
                                              <p:spTgt spid="38"/>
                                            </p:tgtEl>
                                          </p:cBhvr>
                                        </p:animEffect>
                                      </p:childTnLst>
                                    </p:cTn>
                                  </p:par>
                                </p:childTnLst>
                              </p:cTn>
                            </p:par>
                            <p:par>
                              <p:cTn id="34" fill="hold">
                                <p:stCondLst>
                                  <p:cond delay="2601"/>
                                </p:stCondLst>
                                <p:childTnLst>
                                  <p:par>
                                    <p:cTn id="35" presetID="16" presetClass="entr" presetSubtype="21"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childTnLst>
                              </p:cTn>
                            </p:par>
                            <p:par>
                              <p:cTn id="38" fill="hold">
                                <p:stCondLst>
                                  <p:cond delay="3101"/>
                                </p:stCondLst>
                                <p:childTnLst>
                                  <p:par>
                                    <p:cTn id="39" presetID="2" presetClass="entr" presetSubtype="9" fill="hold" grpId="0" nodeType="afterEffect" p14:presetBounceEnd="30000">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14:bounceEnd="30000">
                                          <p:cBhvr additive="base">
                                            <p:cTn id="41" dur="500" fill="hold"/>
                                            <p:tgtEl>
                                              <p:spTgt spid="26"/>
                                            </p:tgtEl>
                                            <p:attrNameLst>
                                              <p:attrName>ppt_x</p:attrName>
                                            </p:attrNameLst>
                                          </p:cBhvr>
                                          <p:tavLst>
                                            <p:tav tm="0">
                                              <p:val>
                                                <p:strVal val="0-#ppt_w/2"/>
                                              </p:val>
                                            </p:tav>
                                            <p:tav tm="100000">
                                              <p:val>
                                                <p:strVal val="#ppt_x"/>
                                              </p:val>
                                            </p:tav>
                                          </p:tavLst>
                                        </p:anim>
                                        <p:anim calcmode="lin" valueType="num" p14:bounceEnd="30000">
                                          <p:cBhvr additive="base">
                                            <p:cTn id="42" dur="500" fill="hold"/>
                                            <p:tgtEl>
                                              <p:spTgt spid="26"/>
                                            </p:tgtEl>
                                            <p:attrNameLst>
                                              <p:attrName>ppt_y</p:attrName>
                                            </p:attrNameLst>
                                          </p:cBhvr>
                                          <p:tavLst>
                                            <p:tav tm="0">
                                              <p:val>
                                                <p:strVal val="0-#ppt_h/2"/>
                                              </p:val>
                                            </p:tav>
                                            <p:tav tm="100000">
                                              <p:val>
                                                <p:strVal val="#ppt_y"/>
                                              </p:val>
                                            </p:tav>
                                          </p:tavLst>
                                        </p:anim>
                                      </p:childTnLst>
                                    </p:cTn>
                                  </p:par>
                                  <p:par>
                                    <p:cTn id="43" presetID="2" presetClass="entr" presetSubtype="6" fill="hold" grpId="0" nodeType="withEffect" p14:presetBounceEnd="10000">
                                      <p:stCondLst>
                                        <p:cond delay="200"/>
                                      </p:stCondLst>
                                      <p:childTnLst>
                                        <p:set>
                                          <p:cBhvr>
                                            <p:cTn id="44" dur="1" fill="hold">
                                              <p:stCondLst>
                                                <p:cond delay="0"/>
                                              </p:stCondLst>
                                            </p:cTn>
                                            <p:tgtEl>
                                              <p:spTgt spid="31"/>
                                            </p:tgtEl>
                                            <p:attrNameLst>
                                              <p:attrName>style.visibility</p:attrName>
                                            </p:attrNameLst>
                                          </p:cBhvr>
                                          <p:to>
                                            <p:strVal val="visible"/>
                                          </p:to>
                                        </p:set>
                                        <p:anim calcmode="lin" valueType="num" p14:bounceEnd="10000">
                                          <p:cBhvr additive="base">
                                            <p:cTn id="45" dur="500" fill="hold"/>
                                            <p:tgtEl>
                                              <p:spTgt spid="31"/>
                                            </p:tgtEl>
                                            <p:attrNameLst>
                                              <p:attrName>ppt_x</p:attrName>
                                            </p:attrNameLst>
                                          </p:cBhvr>
                                          <p:tavLst>
                                            <p:tav tm="0">
                                              <p:val>
                                                <p:strVal val="1+#ppt_w/2"/>
                                              </p:val>
                                            </p:tav>
                                            <p:tav tm="100000">
                                              <p:val>
                                                <p:strVal val="#ppt_x"/>
                                              </p:val>
                                            </p:tav>
                                          </p:tavLst>
                                        </p:anim>
                                        <p:anim calcmode="lin" valueType="num" p14:bounceEnd="10000">
                                          <p:cBhvr additive="base">
                                            <p:cTn id="4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6" grpId="0" animBg="1"/>
          <p:bldP spid="31" grpId="0" animBg="1"/>
          <p:bldP spid="21" grpId="0"/>
          <p:bldP spid="22" grpId="0"/>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19"/>
                                            </p:tgtEl>
                                            <p:attrNameLst>
                                              <p:attrName>style.visibility</p:attrName>
                                            </p:attrNameLst>
                                          </p:cBhvr>
                                          <p:to>
                                            <p:strVal val="visible"/>
                                          </p:to>
                                        </p:set>
                                      </p:childTnLst>
                                    </p:cTn>
                                  </p:par>
                                  <p:par>
                                    <p:cTn id="7" presetID="2" presetClass="entr" presetSubtype="9" fill="hold" grpId="0" nodeType="withEffect">
                                      <p:stCondLst>
                                        <p:cond delay="100"/>
                                      </p:stCondLst>
                                      <p:childTnLst>
                                        <p:set>
                                          <p:cBhvr>
                                            <p:cTn id="8" dur="1" fill="hold">
                                              <p:stCondLst>
                                                <p:cond delay="0"/>
                                              </p:stCondLst>
                                            </p:cTn>
                                            <p:tgtEl>
                                              <p:spTgt spid="17"/>
                                            </p:tgtEl>
                                            <p:attrNameLst>
                                              <p:attrName>style.visibility</p:attrName>
                                            </p:attrNameLst>
                                          </p:cBhvr>
                                          <p:to>
                                            <p:strVal val="visible"/>
                                          </p:to>
                                        </p:set>
                                        <p:anim calcmode="lin" valueType="num">
                                          <p:cBhvr additive="base">
                                            <p:cTn id="9" dur="500" fill="hold"/>
                                            <p:tgtEl>
                                              <p:spTgt spid="17"/>
                                            </p:tgtEl>
                                            <p:attrNameLst>
                                              <p:attrName>ppt_x</p:attrName>
                                            </p:attrNameLst>
                                          </p:cBhvr>
                                          <p:tavLst>
                                            <p:tav tm="0">
                                              <p:val>
                                                <p:strVal val="0-#ppt_w/2"/>
                                              </p:val>
                                            </p:tav>
                                            <p:tav tm="100000">
                                              <p:val>
                                                <p:strVal val="#ppt_x"/>
                                              </p:val>
                                            </p:tav>
                                          </p:tavLst>
                                        </p:anim>
                                        <p:anim calcmode="lin" valueType="num">
                                          <p:cBhvr additive="base">
                                            <p:cTn id="10" dur="500" fill="hold"/>
                                            <p:tgtEl>
                                              <p:spTgt spid="17"/>
                                            </p:tgtEl>
                                            <p:attrNameLst>
                                              <p:attrName>ppt_y</p:attrName>
                                            </p:attrNameLst>
                                          </p:cBhvr>
                                          <p:tavLst>
                                            <p:tav tm="0">
                                              <p:val>
                                                <p:strVal val="0-#ppt_h/2"/>
                                              </p:val>
                                            </p:tav>
                                            <p:tav tm="100000">
                                              <p:val>
                                                <p:strVal val="#ppt_y"/>
                                              </p:val>
                                            </p:tav>
                                          </p:tavLst>
                                        </p:anim>
                                      </p:childTnLst>
                                    </p:cTn>
                                  </p:par>
                                </p:childTnLst>
                              </p:cTn>
                            </p:par>
                            <p:par>
                              <p:cTn id="11" fill="hold">
                                <p:stCondLst>
                                  <p:cond delay="701"/>
                                </p:stCondLst>
                                <p:childTnLst>
                                  <p:par>
                                    <p:cTn id="12" presetID="12" presetClass="entr" presetSubtype="4"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300"/>
                                            <p:tgtEl>
                                              <p:spTgt spid="13"/>
                                            </p:tgtEl>
                                            <p:attrNameLst>
                                              <p:attrName>ppt_y</p:attrName>
                                            </p:attrNameLst>
                                          </p:cBhvr>
                                          <p:tavLst>
                                            <p:tav tm="0">
                                              <p:val>
                                                <p:strVal val="#ppt_y+#ppt_h*1.125000"/>
                                              </p:val>
                                            </p:tav>
                                            <p:tav tm="100000">
                                              <p:val>
                                                <p:strVal val="#ppt_y"/>
                                              </p:val>
                                            </p:tav>
                                          </p:tavLst>
                                        </p:anim>
                                        <p:animEffect transition="in" filter="wipe(up)">
                                          <p:cBhvr>
                                            <p:cTn id="15" dur="300"/>
                                            <p:tgtEl>
                                              <p:spTgt spid="13"/>
                                            </p:tgtEl>
                                          </p:cBhvr>
                                        </p:animEffect>
                                      </p:childTnLst>
                                    </p:cTn>
                                  </p:par>
                                </p:childTnLst>
                              </p:cTn>
                            </p:par>
                            <p:par>
                              <p:cTn id="16" fill="hold">
                                <p:stCondLst>
                                  <p:cond delay="1001"/>
                                </p:stCondLst>
                                <p:childTnLst>
                                  <p:par>
                                    <p:cTn id="17" presetID="16" presetClass="entr" presetSubtype="2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inVertical)">
                                          <p:cBhvr>
                                            <p:cTn id="19" dur="500"/>
                                            <p:tgtEl>
                                              <p:spTgt spid="21"/>
                                            </p:tgtEl>
                                          </p:cBhvr>
                                        </p:animEffect>
                                      </p:childTnLst>
                                    </p:cTn>
                                  </p:par>
                                </p:childTnLst>
                              </p:cTn>
                            </p:par>
                            <p:par>
                              <p:cTn id="20" fill="hold">
                                <p:stCondLst>
                                  <p:cond delay="1501"/>
                                </p:stCondLst>
                                <p:childTnLst>
                                  <p:par>
                                    <p:cTn id="21" presetID="12" presetClass="entr" presetSubtype="4"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300"/>
                                            <p:tgtEl>
                                              <p:spTgt spid="29"/>
                                            </p:tgtEl>
                                            <p:attrNameLst>
                                              <p:attrName>ppt_y</p:attrName>
                                            </p:attrNameLst>
                                          </p:cBhvr>
                                          <p:tavLst>
                                            <p:tav tm="0">
                                              <p:val>
                                                <p:strVal val="#ppt_y+#ppt_h*1.125000"/>
                                              </p:val>
                                            </p:tav>
                                            <p:tav tm="100000">
                                              <p:val>
                                                <p:strVal val="#ppt_y"/>
                                              </p:val>
                                            </p:tav>
                                          </p:tavLst>
                                        </p:anim>
                                        <p:animEffect transition="in" filter="wipe(up)">
                                          <p:cBhvr>
                                            <p:cTn id="24" dur="300"/>
                                            <p:tgtEl>
                                              <p:spTgt spid="29"/>
                                            </p:tgtEl>
                                          </p:cBhvr>
                                        </p:animEffect>
                                      </p:childTnLst>
                                    </p:cTn>
                                  </p:par>
                                </p:childTnLst>
                              </p:cTn>
                            </p:par>
                            <p:par>
                              <p:cTn id="25" fill="hold">
                                <p:stCondLst>
                                  <p:cond delay="1801"/>
                                </p:stCondLst>
                                <p:childTnLst>
                                  <p:par>
                                    <p:cTn id="26" presetID="16" presetClass="entr" presetSubtype="21"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arn(inVertical)">
                                          <p:cBhvr>
                                            <p:cTn id="28" dur="500"/>
                                            <p:tgtEl>
                                              <p:spTgt spid="22"/>
                                            </p:tgtEl>
                                          </p:cBhvr>
                                        </p:animEffect>
                                      </p:childTnLst>
                                    </p:cTn>
                                  </p:par>
                                </p:childTnLst>
                              </p:cTn>
                            </p:par>
                            <p:par>
                              <p:cTn id="29" fill="hold">
                                <p:stCondLst>
                                  <p:cond delay="2301"/>
                                </p:stCondLst>
                                <p:childTnLst>
                                  <p:par>
                                    <p:cTn id="30" presetID="12" presetClass="entr" presetSubtype="4"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300"/>
                                            <p:tgtEl>
                                              <p:spTgt spid="38"/>
                                            </p:tgtEl>
                                            <p:attrNameLst>
                                              <p:attrName>ppt_y</p:attrName>
                                            </p:attrNameLst>
                                          </p:cBhvr>
                                          <p:tavLst>
                                            <p:tav tm="0">
                                              <p:val>
                                                <p:strVal val="#ppt_y+#ppt_h*1.125000"/>
                                              </p:val>
                                            </p:tav>
                                            <p:tav tm="100000">
                                              <p:val>
                                                <p:strVal val="#ppt_y"/>
                                              </p:val>
                                            </p:tav>
                                          </p:tavLst>
                                        </p:anim>
                                        <p:animEffect transition="in" filter="wipe(up)">
                                          <p:cBhvr>
                                            <p:cTn id="33" dur="300"/>
                                            <p:tgtEl>
                                              <p:spTgt spid="38"/>
                                            </p:tgtEl>
                                          </p:cBhvr>
                                        </p:animEffect>
                                      </p:childTnLst>
                                    </p:cTn>
                                  </p:par>
                                </p:childTnLst>
                              </p:cTn>
                            </p:par>
                            <p:par>
                              <p:cTn id="34" fill="hold">
                                <p:stCondLst>
                                  <p:cond delay="2601"/>
                                </p:stCondLst>
                                <p:childTnLst>
                                  <p:par>
                                    <p:cTn id="35" presetID="16" presetClass="entr" presetSubtype="21"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childTnLst>
                              </p:cTn>
                            </p:par>
                            <p:par>
                              <p:cTn id="38" fill="hold">
                                <p:stCondLst>
                                  <p:cond delay="3101"/>
                                </p:stCondLst>
                                <p:childTnLst>
                                  <p:par>
                                    <p:cTn id="39" presetID="2" presetClass="entr" presetSubtype="9"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0-#ppt_w/2"/>
                                              </p:val>
                                            </p:tav>
                                            <p:tav tm="100000">
                                              <p:val>
                                                <p:strVal val="#ppt_x"/>
                                              </p:val>
                                            </p:tav>
                                          </p:tavLst>
                                        </p:anim>
                                        <p:anim calcmode="lin" valueType="num">
                                          <p:cBhvr additive="base">
                                            <p:cTn id="42" dur="500" fill="hold"/>
                                            <p:tgtEl>
                                              <p:spTgt spid="26"/>
                                            </p:tgtEl>
                                            <p:attrNameLst>
                                              <p:attrName>ppt_y</p:attrName>
                                            </p:attrNameLst>
                                          </p:cBhvr>
                                          <p:tavLst>
                                            <p:tav tm="0">
                                              <p:val>
                                                <p:strVal val="0-#ppt_h/2"/>
                                              </p:val>
                                            </p:tav>
                                            <p:tav tm="100000">
                                              <p:val>
                                                <p:strVal val="#ppt_y"/>
                                              </p:val>
                                            </p:tav>
                                          </p:tavLst>
                                        </p:anim>
                                      </p:childTnLst>
                                    </p:cTn>
                                  </p:par>
                                  <p:par>
                                    <p:cTn id="43" presetID="2" presetClass="entr" presetSubtype="6" fill="hold" grpId="0" nodeType="withEffect">
                                      <p:stCondLst>
                                        <p:cond delay="20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1+#ppt_w/2"/>
                                              </p:val>
                                            </p:tav>
                                            <p:tav tm="100000">
                                              <p:val>
                                                <p:strVal val="#ppt_x"/>
                                              </p:val>
                                            </p:tav>
                                          </p:tavLst>
                                        </p:anim>
                                        <p:anim calcmode="lin" valueType="num">
                                          <p:cBhvr additive="base">
                                            <p:cTn id="4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6" grpId="0" animBg="1"/>
          <p:bldP spid="31" grpId="0" animBg="1"/>
          <p:bldP spid="21" grpId="0"/>
          <p:bldP spid="22" grpId="0"/>
          <p:bldP spid="23"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PA_组合 22"/>
          <p:cNvGrpSpPr/>
          <p:nvPr>
            <p:custDataLst>
              <p:tags r:id="rId1"/>
            </p:custDataLst>
          </p:nvPr>
        </p:nvGrpSpPr>
        <p:grpSpPr>
          <a:xfrm>
            <a:off x="9498372" y="800100"/>
            <a:ext cx="5387260" cy="5387253"/>
            <a:chOff x="9498372" y="800100"/>
            <a:chExt cx="5387260" cy="5387253"/>
          </a:xfrm>
        </p:grpSpPr>
        <p:sp>
          <p:nvSpPr>
            <p:cNvPr id="22" name="任意多边形 21"/>
            <p:cNvSpPr/>
            <p:nvPr/>
          </p:nvSpPr>
          <p:spPr>
            <a:xfrm>
              <a:off x="9498372" y="800100"/>
              <a:ext cx="5387260" cy="5387253"/>
            </a:xfrm>
            <a:custGeom>
              <a:avLst/>
              <a:gdLst/>
              <a:ahLst/>
              <a:cxnLst/>
              <a:rect l="0" t="0" r="0" b="0"/>
              <a:pathLst>
                <a:path w="5387260" h="5387253">
                  <a:moveTo>
                    <a:pt x="0" y="0"/>
                  </a:moveTo>
                  <a:lnTo>
                    <a:pt x="5387259" y="0"/>
                  </a:lnTo>
                  <a:lnTo>
                    <a:pt x="5387259" y="5387252"/>
                  </a:lnTo>
                  <a:lnTo>
                    <a:pt x="0" y="5387252"/>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_任意多边形 10"/>
            <p:cNvSpPr/>
            <p:nvPr>
              <p:custDataLst>
                <p:tags r:id="rId4"/>
              </p:custDataLst>
            </p:nvPr>
          </p:nvSpPr>
          <p:spPr>
            <a:xfrm>
              <a:off x="9498372" y="800100"/>
              <a:ext cx="2693629" cy="5387252"/>
            </a:xfrm>
            <a:custGeom>
              <a:avLst/>
              <a:gdLst>
                <a:gd name="connsiteX0" fmla="*/ 2693629 w 2693629"/>
                <a:gd name="connsiteY0" fmla="*/ 0 h 5387252"/>
                <a:gd name="connsiteX1" fmla="*/ 2693629 w 2693629"/>
                <a:gd name="connsiteY1" fmla="*/ 5387252 h 5387252"/>
                <a:gd name="connsiteX2" fmla="*/ 0 w 2693629"/>
                <a:gd name="connsiteY2" fmla="*/ 2693626 h 5387252"/>
                <a:gd name="connsiteX3" fmla="*/ 2693629 w 2693629"/>
                <a:gd name="connsiteY3" fmla="*/ 0 h 5387252"/>
              </a:gdLst>
              <a:ahLst/>
              <a:cxnLst>
                <a:cxn ang="0">
                  <a:pos x="connsiteX0" y="connsiteY0"/>
                </a:cxn>
                <a:cxn ang="0">
                  <a:pos x="connsiteX1" y="connsiteY1"/>
                </a:cxn>
                <a:cxn ang="0">
                  <a:pos x="connsiteX2" y="connsiteY2"/>
                </a:cxn>
                <a:cxn ang="0">
                  <a:pos x="connsiteX3" y="connsiteY3"/>
                </a:cxn>
              </a:cxnLst>
              <a:rect l="l" t="t" r="r" b="b"/>
              <a:pathLst>
                <a:path w="2693629" h="5387252">
                  <a:moveTo>
                    <a:pt x="2693629" y="0"/>
                  </a:moveTo>
                  <a:lnTo>
                    <a:pt x="2693629" y="5387252"/>
                  </a:lnTo>
                  <a:cubicBezTo>
                    <a:pt x="1205979" y="5387252"/>
                    <a:pt x="0" y="4181275"/>
                    <a:pt x="0" y="2693626"/>
                  </a:cubicBezTo>
                  <a:cubicBezTo>
                    <a:pt x="0" y="1205977"/>
                    <a:pt x="1205979" y="0"/>
                    <a:pt x="2693629"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 name="任意多边形 4"/>
          <p:cNvSpPr/>
          <p:nvPr/>
        </p:nvSpPr>
        <p:spPr>
          <a:xfrm>
            <a:off x="0" y="6111938"/>
            <a:ext cx="585788" cy="746062"/>
          </a:xfrm>
          <a:custGeom>
            <a:avLst/>
            <a:gdLst>
              <a:gd name="connsiteX0" fmla="*/ 292894 w 585788"/>
              <a:gd name="connsiteY0" fmla="*/ 0 h 746062"/>
              <a:gd name="connsiteX1" fmla="*/ 585788 w 585788"/>
              <a:gd name="connsiteY1" fmla="*/ 292894 h 746062"/>
              <a:gd name="connsiteX2" fmla="*/ 585788 w 585788"/>
              <a:gd name="connsiteY2" fmla="*/ 746062 h 746062"/>
              <a:gd name="connsiteX3" fmla="*/ 0 w 585788"/>
              <a:gd name="connsiteY3" fmla="*/ 746062 h 746062"/>
              <a:gd name="connsiteX4" fmla="*/ 0 w 585788"/>
              <a:gd name="connsiteY4" fmla="*/ 292894 h 746062"/>
              <a:gd name="connsiteX5" fmla="*/ 292894 w 585788"/>
              <a:gd name="connsiteY5" fmla="*/ 0 h 74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46062">
                <a:moveTo>
                  <a:pt x="292894" y="0"/>
                </a:moveTo>
                <a:cubicBezTo>
                  <a:pt x="454655" y="0"/>
                  <a:pt x="585788" y="131133"/>
                  <a:pt x="585788" y="292894"/>
                </a:cubicBezTo>
                <a:lnTo>
                  <a:pt x="585788" y="746062"/>
                </a:lnTo>
                <a:lnTo>
                  <a:pt x="0" y="746062"/>
                </a:lnTo>
                <a:lnTo>
                  <a:pt x="0" y="292894"/>
                </a:lnTo>
                <a:cubicBezTo>
                  <a:pt x="0" y="131133"/>
                  <a:pt x="131133" y="0"/>
                  <a:pt x="29289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85787" y="6353140"/>
            <a:ext cx="585788" cy="504860"/>
          </a:xfrm>
          <a:custGeom>
            <a:avLst/>
            <a:gdLst>
              <a:gd name="connsiteX0" fmla="*/ 292894 w 585788"/>
              <a:gd name="connsiteY0" fmla="*/ 0 h 504860"/>
              <a:gd name="connsiteX1" fmla="*/ 585788 w 585788"/>
              <a:gd name="connsiteY1" fmla="*/ 292894 h 504860"/>
              <a:gd name="connsiteX2" fmla="*/ 585788 w 585788"/>
              <a:gd name="connsiteY2" fmla="*/ 504860 h 504860"/>
              <a:gd name="connsiteX3" fmla="*/ 0 w 585788"/>
              <a:gd name="connsiteY3" fmla="*/ 504860 h 504860"/>
              <a:gd name="connsiteX4" fmla="*/ 0 w 585788"/>
              <a:gd name="connsiteY4" fmla="*/ 292894 h 504860"/>
              <a:gd name="connsiteX5" fmla="*/ 292894 w 585788"/>
              <a:gd name="connsiteY5" fmla="*/ 0 h 5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504860">
                <a:moveTo>
                  <a:pt x="292894" y="0"/>
                </a:moveTo>
                <a:cubicBezTo>
                  <a:pt x="454655" y="0"/>
                  <a:pt x="585788" y="131133"/>
                  <a:pt x="585788" y="292894"/>
                </a:cubicBezTo>
                <a:lnTo>
                  <a:pt x="585788" y="504860"/>
                </a:lnTo>
                <a:lnTo>
                  <a:pt x="0" y="504860"/>
                </a:lnTo>
                <a:lnTo>
                  <a:pt x="0" y="292894"/>
                </a:lnTo>
                <a:cubicBezTo>
                  <a:pt x="0" y="131133"/>
                  <a:pt x="131133" y="0"/>
                  <a:pt x="292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171575" y="6138828"/>
            <a:ext cx="585788" cy="719172"/>
          </a:xfrm>
          <a:custGeom>
            <a:avLst/>
            <a:gdLst>
              <a:gd name="connsiteX0" fmla="*/ 292894 w 585788"/>
              <a:gd name="connsiteY0" fmla="*/ 0 h 719172"/>
              <a:gd name="connsiteX1" fmla="*/ 585788 w 585788"/>
              <a:gd name="connsiteY1" fmla="*/ 292894 h 719172"/>
              <a:gd name="connsiteX2" fmla="*/ 585788 w 585788"/>
              <a:gd name="connsiteY2" fmla="*/ 719172 h 719172"/>
              <a:gd name="connsiteX3" fmla="*/ 0 w 585788"/>
              <a:gd name="connsiteY3" fmla="*/ 719172 h 719172"/>
              <a:gd name="connsiteX4" fmla="*/ 0 w 585788"/>
              <a:gd name="connsiteY4" fmla="*/ 292894 h 719172"/>
              <a:gd name="connsiteX5" fmla="*/ 292894 w 585788"/>
              <a:gd name="connsiteY5" fmla="*/ 0 h 7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19172">
                <a:moveTo>
                  <a:pt x="292894" y="0"/>
                </a:moveTo>
                <a:cubicBezTo>
                  <a:pt x="454655" y="0"/>
                  <a:pt x="585788" y="131133"/>
                  <a:pt x="585788" y="292894"/>
                </a:cubicBezTo>
                <a:lnTo>
                  <a:pt x="585788" y="719172"/>
                </a:lnTo>
                <a:lnTo>
                  <a:pt x="0" y="719172"/>
                </a:lnTo>
                <a:lnTo>
                  <a:pt x="0" y="292894"/>
                </a:lnTo>
                <a:cubicBezTo>
                  <a:pt x="0" y="131133"/>
                  <a:pt x="131133" y="0"/>
                  <a:pt x="292894" y="0"/>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PA_组合 18"/>
          <p:cNvGrpSpPr/>
          <p:nvPr>
            <p:custDataLst>
              <p:tags r:id="rId2"/>
            </p:custDataLst>
          </p:nvPr>
        </p:nvGrpSpPr>
        <p:grpSpPr>
          <a:xfrm>
            <a:off x="10373238" y="1674963"/>
            <a:ext cx="3637524" cy="3637525"/>
            <a:chOff x="10373237" y="1674964"/>
            <a:chExt cx="3637524" cy="3637525"/>
          </a:xfrm>
        </p:grpSpPr>
        <p:sp>
          <p:nvSpPr>
            <p:cNvPr id="18" name="任意多边形 17"/>
            <p:cNvSpPr/>
            <p:nvPr/>
          </p:nvSpPr>
          <p:spPr>
            <a:xfrm>
              <a:off x="10373237" y="1674964"/>
              <a:ext cx="3637524" cy="3637525"/>
            </a:xfrm>
            <a:custGeom>
              <a:avLst/>
              <a:gdLst/>
              <a:ahLst/>
              <a:cxnLst/>
              <a:rect l="0" t="0" r="0" b="0"/>
              <a:pathLst>
                <a:path w="3637524" h="3637525">
                  <a:moveTo>
                    <a:pt x="0" y="0"/>
                  </a:moveTo>
                  <a:lnTo>
                    <a:pt x="3637523" y="0"/>
                  </a:lnTo>
                  <a:lnTo>
                    <a:pt x="3637523" y="3637524"/>
                  </a:lnTo>
                  <a:lnTo>
                    <a:pt x="0" y="3637524"/>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任意多边形 14"/>
            <p:cNvSpPr/>
            <p:nvPr>
              <p:custDataLst>
                <p:tags r:id="rId3"/>
              </p:custDataLst>
            </p:nvPr>
          </p:nvSpPr>
          <p:spPr>
            <a:xfrm>
              <a:off x="10373237" y="1674964"/>
              <a:ext cx="1818762" cy="3637524"/>
            </a:xfrm>
            <a:custGeom>
              <a:avLst/>
              <a:gdLst>
                <a:gd name="connsiteX0" fmla="*/ 1818762 w 1818762"/>
                <a:gd name="connsiteY0" fmla="*/ 0 h 3637524"/>
                <a:gd name="connsiteX1" fmla="*/ 1818762 w 1818762"/>
                <a:gd name="connsiteY1" fmla="*/ 3637524 h 3637524"/>
                <a:gd name="connsiteX2" fmla="*/ 1632805 w 1818762"/>
                <a:gd name="connsiteY2" fmla="*/ 3628134 h 3637524"/>
                <a:gd name="connsiteX3" fmla="*/ 0 w 1818762"/>
                <a:gd name="connsiteY3" fmla="*/ 1818762 h 3637524"/>
                <a:gd name="connsiteX4" fmla="*/ 1632805 w 1818762"/>
                <a:gd name="connsiteY4" fmla="*/ 9390 h 3637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62" h="3637524">
                  <a:moveTo>
                    <a:pt x="1818762" y="0"/>
                  </a:moveTo>
                  <a:lnTo>
                    <a:pt x="1818762" y="3637524"/>
                  </a:lnTo>
                  <a:lnTo>
                    <a:pt x="1632805" y="3628134"/>
                  </a:lnTo>
                  <a:cubicBezTo>
                    <a:pt x="715683" y="3534995"/>
                    <a:pt x="0" y="2760458"/>
                    <a:pt x="0" y="1818762"/>
                  </a:cubicBezTo>
                  <a:cubicBezTo>
                    <a:pt x="0" y="877067"/>
                    <a:pt x="715683" y="102529"/>
                    <a:pt x="1632805" y="9390"/>
                  </a:cubicBezTo>
                  <a:close/>
                </a:path>
              </a:pathLst>
            </a:custGeom>
            <a:solidFill>
              <a:srgbClr val="2F82BB"/>
            </a:solidFill>
            <a:ln>
              <a:noFill/>
            </a:ln>
            <a:effectLst>
              <a:outerShdw blurRad="63500" dist="25400" dir="10800000" algn="r" rotWithShape="0">
                <a:srgbClr val="266B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grpSp>
      <p:sp>
        <p:nvSpPr>
          <p:cNvPr id="9" name="文本框 8"/>
          <p:cNvSpPr txBox="1"/>
          <p:nvPr/>
        </p:nvSpPr>
        <p:spPr>
          <a:xfrm>
            <a:off x="1687831" y="1675297"/>
            <a:ext cx="7168831"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类图显示系统之中类和类之间的交互</a:t>
            </a:r>
          </a:p>
        </p:txBody>
      </p:sp>
      <p:sp>
        <p:nvSpPr>
          <p:cNvPr id="10" name="文本框 9"/>
          <p:cNvSpPr txBox="1"/>
          <p:nvPr/>
        </p:nvSpPr>
        <p:spPr>
          <a:xfrm>
            <a:off x="915035" y="647700"/>
            <a:ext cx="4694555" cy="645160"/>
          </a:xfrm>
          <a:prstGeom prst="rect">
            <a:avLst/>
          </a:prstGeom>
          <a:noFill/>
        </p:spPr>
        <p:txBody>
          <a:bodyPr wrap="square" rtlCol="0">
            <a:spAutoFit/>
          </a:bodyPr>
          <a:lstStyle/>
          <a:p>
            <a:r>
              <a:rPr lang="en-US" altLang="zh-CN" sz="3600" dirty="0" smtClean="0">
                <a:solidFill>
                  <a:srgbClr val="FFC000"/>
                </a:solidFill>
                <a:latin typeface="微软雅黑" panose="020B0503020204020204" pitchFamily="34" charset="-122"/>
                <a:ea typeface="微软雅黑" panose="020B0503020204020204" pitchFamily="34" charset="-122"/>
              </a:rPr>
              <a:t>2.3建立类图</a:t>
            </a:r>
            <a:endParaRPr lang="zh-CN" sz="36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722246" y="2549363"/>
            <a:ext cx="3418996" cy="1938020"/>
          </a:xfrm>
          <a:prstGeom prst="rect">
            <a:avLst/>
          </a:prstGeom>
          <a:noFill/>
        </p:spPr>
        <p:txBody>
          <a:bodyPr wrap="square" rtlCol="0">
            <a:spAutoFit/>
          </a:bodyPr>
          <a:lstStyle/>
          <a:p>
            <a:r>
              <a:rPr 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创建类</a:t>
            </a:r>
          </a:p>
          <a:p>
            <a:r>
              <a:rPr lang="zh-CN" sz="2400" dirty="0">
                <a:solidFill>
                  <a:schemeClr val="bg1"/>
                </a:solidFill>
                <a:latin typeface="微软雅黑" panose="020B0503020204020204" pitchFamily="34" charset="-122"/>
                <a:ea typeface="微软雅黑" panose="020B0503020204020204" pitchFamily="34" charset="-122"/>
              </a:rPr>
              <a:t>创建方法</a:t>
            </a:r>
          </a:p>
          <a:p>
            <a:r>
              <a:rPr lang="zh-CN" sz="2400" dirty="0">
                <a:solidFill>
                  <a:schemeClr val="bg1"/>
                </a:solidFill>
                <a:latin typeface="微软雅黑" panose="020B0503020204020204" pitchFamily="34" charset="-122"/>
                <a:ea typeface="微软雅黑" panose="020B0503020204020204" pitchFamily="34" charset="-122"/>
              </a:rPr>
              <a:t>创建属性</a:t>
            </a:r>
          </a:p>
          <a:p>
            <a:r>
              <a:rPr lang="zh-CN" sz="2400" dirty="0">
                <a:solidFill>
                  <a:schemeClr val="bg1"/>
                </a:solidFill>
                <a:latin typeface="微软雅黑" panose="020B0503020204020204" pitchFamily="34" charset="-122"/>
                <a:ea typeface="微软雅黑" panose="020B0503020204020204" pitchFamily="34" charset="-122"/>
              </a:rPr>
              <a:t>创建类图</a:t>
            </a:r>
          </a:p>
          <a:p>
            <a:r>
              <a:rPr lang="zh-CN" sz="2400" dirty="0">
                <a:solidFill>
                  <a:schemeClr val="bg1"/>
                </a:solidFill>
                <a:latin typeface="微软雅黑" panose="020B0503020204020204" pitchFamily="34" charset="-122"/>
                <a:ea typeface="微软雅黑" panose="020B0503020204020204" pitchFamily="34" charset="-122"/>
              </a:rPr>
              <a:t>创建类之间的关系</a:t>
            </a:r>
          </a:p>
        </p:txBody>
      </p:sp>
      <p:sp>
        <p:nvSpPr>
          <p:cNvPr id="13" name="任意多边形 12"/>
          <p:cNvSpPr/>
          <p:nvPr/>
        </p:nvSpPr>
        <p:spPr>
          <a:xfrm>
            <a:off x="11248103" y="2549829"/>
            <a:ext cx="943896" cy="1887794"/>
          </a:xfrm>
          <a:custGeom>
            <a:avLst/>
            <a:gdLst>
              <a:gd name="connsiteX0" fmla="*/ 943896 w 943896"/>
              <a:gd name="connsiteY0" fmla="*/ 0 h 1887794"/>
              <a:gd name="connsiteX1" fmla="*/ 943896 w 943896"/>
              <a:gd name="connsiteY1" fmla="*/ 1887794 h 1887794"/>
              <a:gd name="connsiteX2" fmla="*/ 847389 w 943896"/>
              <a:gd name="connsiteY2" fmla="*/ 1882921 h 1887794"/>
              <a:gd name="connsiteX3" fmla="*/ 0 w 943896"/>
              <a:gd name="connsiteY3" fmla="*/ 943897 h 1887794"/>
              <a:gd name="connsiteX4" fmla="*/ 847389 w 943896"/>
              <a:gd name="connsiteY4" fmla="*/ 4873 h 1887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896" h="1887794">
                <a:moveTo>
                  <a:pt x="943896" y="0"/>
                </a:moveTo>
                <a:lnTo>
                  <a:pt x="943896" y="1887794"/>
                </a:lnTo>
                <a:lnTo>
                  <a:pt x="847389" y="1882921"/>
                </a:lnTo>
                <a:cubicBezTo>
                  <a:pt x="371423" y="1834584"/>
                  <a:pt x="0" y="1432616"/>
                  <a:pt x="0" y="943897"/>
                </a:cubicBezTo>
                <a:cubicBezTo>
                  <a:pt x="0" y="455178"/>
                  <a:pt x="371423" y="53210"/>
                  <a:pt x="847389" y="4873"/>
                </a:cubicBezTo>
                <a:close/>
              </a:path>
            </a:pathLst>
          </a:custGeom>
          <a:solidFill>
            <a:srgbClr val="6F3484"/>
          </a:solidFill>
          <a:ln>
            <a:noFill/>
          </a:ln>
          <a:effectLst>
            <a:outerShdw blurRad="63500" dist="25400" dir="10800000" algn="r" rotWithShape="0">
              <a:srgbClr val="56286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75872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heel(1)">
                                          <p:cBhvr>
                                            <p:cTn id="14" dur="2000"/>
                                            <p:tgtEl>
                                              <p:spTgt spid="19"/>
                                            </p:tgtEl>
                                          </p:cBhvr>
                                        </p:animEffect>
                                      </p:childTnLst>
                                    </p:cTn>
                                  </p:par>
                                  <p:par>
                                    <p:cTn id="15" presetID="21" presetClass="entr" presetSubtype="1" fill="hold"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childTnLst>
                              </p:cTn>
                            </p:par>
                            <p:par>
                              <p:cTn id="18" fill="hold">
                                <p:stCondLst>
                                  <p:cond delay="2500"/>
                                </p:stCondLst>
                                <p:childTnLst>
                                  <p:par>
                                    <p:cTn id="19" presetID="2" presetClass="entr" presetSubtype="4" fill="hold" grpId="0" nodeType="afterEffect" p14:presetBounceEnd="20000">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14:bounceEnd="20000">
                                          <p:cBhvr additive="base">
                                            <p:cTn id="21" dur="500" fill="hold"/>
                                            <p:tgtEl>
                                              <p:spTgt spid="10"/>
                                            </p:tgtEl>
                                            <p:attrNameLst>
                                              <p:attrName>ppt_x</p:attrName>
                                            </p:attrNameLst>
                                          </p:cBhvr>
                                          <p:tavLst>
                                            <p:tav tm="0">
                                              <p:val>
                                                <p:strVal val="#ppt_x"/>
                                              </p:val>
                                            </p:tav>
                                            <p:tav tm="100000">
                                              <p:val>
                                                <p:strVal val="#ppt_x"/>
                                              </p:val>
                                            </p:tav>
                                          </p:tavLst>
                                        </p:anim>
                                        <p:anim calcmode="lin" valueType="num" p14:bounceEnd="20000">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par>
                              <p:cTn id="31" fill="hold">
                                <p:stCondLst>
                                  <p:cond delay="4000"/>
                                </p:stCondLst>
                                <p:childTnLst>
                                  <p:par>
                                    <p:cTn id="32" presetID="2" presetClass="entr" presetSubtype="4"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300" fill="hold"/>
                                            <p:tgtEl>
                                              <p:spTgt spid="5"/>
                                            </p:tgtEl>
                                            <p:attrNameLst>
                                              <p:attrName>ppt_x</p:attrName>
                                            </p:attrNameLst>
                                          </p:cBhvr>
                                          <p:tavLst>
                                            <p:tav tm="0">
                                              <p:val>
                                                <p:strVal val="#ppt_x"/>
                                              </p:val>
                                            </p:tav>
                                            <p:tav tm="100000">
                                              <p:val>
                                                <p:strVal val="#ppt_x"/>
                                              </p:val>
                                            </p:tav>
                                          </p:tavLst>
                                        </p:anim>
                                        <p:anim calcmode="lin" valueType="num">
                                          <p:cBhvr additive="base">
                                            <p:cTn id="35" dur="300" fill="hold"/>
                                            <p:tgtEl>
                                              <p:spTgt spid="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10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300" fill="hold"/>
                                            <p:tgtEl>
                                              <p:spTgt spid="6"/>
                                            </p:tgtEl>
                                            <p:attrNameLst>
                                              <p:attrName>ppt_x</p:attrName>
                                            </p:attrNameLst>
                                          </p:cBhvr>
                                          <p:tavLst>
                                            <p:tav tm="0">
                                              <p:val>
                                                <p:strVal val="#ppt_x"/>
                                              </p:val>
                                            </p:tav>
                                            <p:tav tm="100000">
                                              <p:val>
                                                <p:strVal val="#ppt_x"/>
                                              </p:val>
                                            </p:tav>
                                          </p:tavLst>
                                        </p:anim>
                                        <p:anim calcmode="lin" valueType="num">
                                          <p:cBhvr additive="base">
                                            <p:cTn id="39" dur="300" fill="hold"/>
                                            <p:tgtEl>
                                              <p:spTgt spid="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300" fill="hold"/>
                                            <p:tgtEl>
                                              <p:spTgt spid="7"/>
                                            </p:tgtEl>
                                            <p:attrNameLst>
                                              <p:attrName>ppt_x</p:attrName>
                                            </p:attrNameLst>
                                          </p:cBhvr>
                                          <p:tavLst>
                                            <p:tav tm="0">
                                              <p:val>
                                                <p:strVal val="#ppt_x"/>
                                              </p:val>
                                            </p:tav>
                                            <p:tav tm="100000">
                                              <p:val>
                                                <p:strVal val="#ppt_x"/>
                                              </p:val>
                                            </p:tav>
                                          </p:tavLst>
                                        </p:anim>
                                        <p:anim calcmode="lin" valueType="num">
                                          <p:cBhvr additive="base">
                                            <p:cTn id="43"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2" grpId="0"/>
          <p:bldP spid="13"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heel(1)">
                                          <p:cBhvr>
                                            <p:cTn id="14" dur="2000"/>
                                            <p:tgtEl>
                                              <p:spTgt spid="19"/>
                                            </p:tgtEl>
                                          </p:cBhvr>
                                        </p:animEffect>
                                      </p:childTnLst>
                                    </p:cTn>
                                  </p:par>
                                  <p:par>
                                    <p:cTn id="15" presetID="21" presetClass="entr" presetSubtype="1" fill="hold"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childTnLst>
                              </p:cTn>
                            </p:par>
                            <p:par>
                              <p:cTn id="18" fill="hold">
                                <p:stCondLst>
                                  <p:cond delay="2500"/>
                                </p:stCondLst>
                                <p:childTnLst>
                                  <p:par>
                                    <p:cTn id="19" presetID="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par>
                              <p:cTn id="31" fill="hold">
                                <p:stCondLst>
                                  <p:cond delay="4000"/>
                                </p:stCondLst>
                                <p:childTnLst>
                                  <p:par>
                                    <p:cTn id="32" presetID="2" presetClass="entr" presetSubtype="4"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300" fill="hold"/>
                                            <p:tgtEl>
                                              <p:spTgt spid="5"/>
                                            </p:tgtEl>
                                            <p:attrNameLst>
                                              <p:attrName>ppt_x</p:attrName>
                                            </p:attrNameLst>
                                          </p:cBhvr>
                                          <p:tavLst>
                                            <p:tav tm="0">
                                              <p:val>
                                                <p:strVal val="#ppt_x"/>
                                              </p:val>
                                            </p:tav>
                                            <p:tav tm="100000">
                                              <p:val>
                                                <p:strVal val="#ppt_x"/>
                                              </p:val>
                                            </p:tav>
                                          </p:tavLst>
                                        </p:anim>
                                        <p:anim calcmode="lin" valueType="num">
                                          <p:cBhvr additive="base">
                                            <p:cTn id="35" dur="300" fill="hold"/>
                                            <p:tgtEl>
                                              <p:spTgt spid="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10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300" fill="hold"/>
                                            <p:tgtEl>
                                              <p:spTgt spid="6"/>
                                            </p:tgtEl>
                                            <p:attrNameLst>
                                              <p:attrName>ppt_x</p:attrName>
                                            </p:attrNameLst>
                                          </p:cBhvr>
                                          <p:tavLst>
                                            <p:tav tm="0">
                                              <p:val>
                                                <p:strVal val="#ppt_x"/>
                                              </p:val>
                                            </p:tav>
                                            <p:tav tm="100000">
                                              <p:val>
                                                <p:strVal val="#ppt_x"/>
                                              </p:val>
                                            </p:tav>
                                          </p:tavLst>
                                        </p:anim>
                                        <p:anim calcmode="lin" valueType="num">
                                          <p:cBhvr additive="base">
                                            <p:cTn id="39" dur="300" fill="hold"/>
                                            <p:tgtEl>
                                              <p:spTgt spid="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300" fill="hold"/>
                                            <p:tgtEl>
                                              <p:spTgt spid="7"/>
                                            </p:tgtEl>
                                            <p:attrNameLst>
                                              <p:attrName>ppt_x</p:attrName>
                                            </p:attrNameLst>
                                          </p:cBhvr>
                                          <p:tavLst>
                                            <p:tav tm="0">
                                              <p:val>
                                                <p:strVal val="#ppt_x"/>
                                              </p:val>
                                            </p:tav>
                                            <p:tav tm="100000">
                                              <p:val>
                                                <p:strVal val="#ppt_x"/>
                                              </p:val>
                                            </p:tav>
                                          </p:tavLst>
                                        </p:anim>
                                        <p:anim calcmode="lin" valueType="num">
                                          <p:cBhvr additive="base">
                                            <p:cTn id="43"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2" grpId="0"/>
          <p:bldP spid="13" grpId="0" bldLvl="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0" y="6111938"/>
            <a:ext cx="585788" cy="746062"/>
          </a:xfrm>
          <a:custGeom>
            <a:avLst/>
            <a:gdLst>
              <a:gd name="connsiteX0" fmla="*/ 292894 w 585788"/>
              <a:gd name="connsiteY0" fmla="*/ 0 h 746062"/>
              <a:gd name="connsiteX1" fmla="*/ 585788 w 585788"/>
              <a:gd name="connsiteY1" fmla="*/ 292894 h 746062"/>
              <a:gd name="connsiteX2" fmla="*/ 585788 w 585788"/>
              <a:gd name="connsiteY2" fmla="*/ 746062 h 746062"/>
              <a:gd name="connsiteX3" fmla="*/ 0 w 585788"/>
              <a:gd name="connsiteY3" fmla="*/ 746062 h 746062"/>
              <a:gd name="connsiteX4" fmla="*/ 0 w 585788"/>
              <a:gd name="connsiteY4" fmla="*/ 292894 h 746062"/>
              <a:gd name="connsiteX5" fmla="*/ 292894 w 585788"/>
              <a:gd name="connsiteY5" fmla="*/ 0 h 74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46062">
                <a:moveTo>
                  <a:pt x="292894" y="0"/>
                </a:moveTo>
                <a:cubicBezTo>
                  <a:pt x="454655" y="0"/>
                  <a:pt x="585788" y="131133"/>
                  <a:pt x="585788" y="292894"/>
                </a:cubicBezTo>
                <a:lnTo>
                  <a:pt x="585788" y="746062"/>
                </a:lnTo>
                <a:lnTo>
                  <a:pt x="0" y="746062"/>
                </a:lnTo>
                <a:lnTo>
                  <a:pt x="0" y="292894"/>
                </a:lnTo>
                <a:cubicBezTo>
                  <a:pt x="0" y="131133"/>
                  <a:pt x="131133" y="0"/>
                  <a:pt x="29289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85787" y="6353140"/>
            <a:ext cx="585788" cy="504860"/>
          </a:xfrm>
          <a:custGeom>
            <a:avLst/>
            <a:gdLst>
              <a:gd name="connsiteX0" fmla="*/ 292894 w 585788"/>
              <a:gd name="connsiteY0" fmla="*/ 0 h 504860"/>
              <a:gd name="connsiteX1" fmla="*/ 585788 w 585788"/>
              <a:gd name="connsiteY1" fmla="*/ 292894 h 504860"/>
              <a:gd name="connsiteX2" fmla="*/ 585788 w 585788"/>
              <a:gd name="connsiteY2" fmla="*/ 504860 h 504860"/>
              <a:gd name="connsiteX3" fmla="*/ 0 w 585788"/>
              <a:gd name="connsiteY3" fmla="*/ 504860 h 504860"/>
              <a:gd name="connsiteX4" fmla="*/ 0 w 585788"/>
              <a:gd name="connsiteY4" fmla="*/ 292894 h 504860"/>
              <a:gd name="connsiteX5" fmla="*/ 292894 w 585788"/>
              <a:gd name="connsiteY5" fmla="*/ 0 h 5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504860">
                <a:moveTo>
                  <a:pt x="292894" y="0"/>
                </a:moveTo>
                <a:cubicBezTo>
                  <a:pt x="454655" y="0"/>
                  <a:pt x="585788" y="131133"/>
                  <a:pt x="585788" y="292894"/>
                </a:cubicBezTo>
                <a:lnTo>
                  <a:pt x="585788" y="504860"/>
                </a:lnTo>
                <a:lnTo>
                  <a:pt x="0" y="504860"/>
                </a:lnTo>
                <a:lnTo>
                  <a:pt x="0" y="292894"/>
                </a:lnTo>
                <a:cubicBezTo>
                  <a:pt x="0" y="131133"/>
                  <a:pt x="131133" y="0"/>
                  <a:pt x="292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171575" y="6138828"/>
            <a:ext cx="585788" cy="719172"/>
          </a:xfrm>
          <a:custGeom>
            <a:avLst/>
            <a:gdLst>
              <a:gd name="connsiteX0" fmla="*/ 292894 w 585788"/>
              <a:gd name="connsiteY0" fmla="*/ 0 h 719172"/>
              <a:gd name="connsiteX1" fmla="*/ 585788 w 585788"/>
              <a:gd name="connsiteY1" fmla="*/ 292894 h 719172"/>
              <a:gd name="connsiteX2" fmla="*/ 585788 w 585788"/>
              <a:gd name="connsiteY2" fmla="*/ 719172 h 719172"/>
              <a:gd name="connsiteX3" fmla="*/ 0 w 585788"/>
              <a:gd name="connsiteY3" fmla="*/ 719172 h 719172"/>
              <a:gd name="connsiteX4" fmla="*/ 0 w 585788"/>
              <a:gd name="connsiteY4" fmla="*/ 292894 h 719172"/>
              <a:gd name="connsiteX5" fmla="*/ 292894 w 585788"/>
              <a:gd name="connsiteY5" fmla="*/ 0 h 7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19172">
                <a:moveTo>
                  <a:pt x="292894" y="0"/>
                </a:moveTo>
                <a:cubicBezTo>
                  <a:pt x="454655" y="0"/>
                  <a:pt x="585788" y="131133"/>
                  <a:pt x="585788" y="292894"/>
                </a:cubicBezTo>
                <a:lnTo>
                  <a:pt x="585788" y="719172"/>
                </a:lnTo>
                <a:lnTo>
                  <a:pt x="0" y="719172"/>
                </a:lnTo>
                <a:lnTo>
                  <a:pt x="0" y="292894"/>
                </a:lnTo>
                <a:cubicBezTo>
                  <a:pt x="0" y="131133"/>
                  <a:pt x="131133" y="0"/>
                  <a:pt x="292894" y="0"/>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171576" y="1272707"/>
            <a:ext cx="7168831"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类图显示系统之中类和类之间的交互</a:t>
            </a:r>
          </a:p>
        </p:txBody>
      </p:sp>
      <p:sp>
        <p:nvSpPr>
          <p:cNvPr id="10" name="文本框 9"/>
          <p:cNvSpPr txBox="1"/>
          <p:nvPr/>
        </p:nvSpPr>
        <p:spPr>
          <a:xfrm>
            <a:off x="653415" y="322580"/>
            <a:ext cx="4694555" cy="645160"/>
          </a:xfrm>
          <a:prstGeom prst="rect">
            <a:avLst/>
          </a:prstGeom>
          <a:noFill/>
        </p:spPr>
        <p:txBody>
          <a:bodyPr wrap="square" rtlCol="0">
            <a:spAutoFit/>
          </a:bodyPr>
          <a:lstStyle/>
          <a:p>
            <a:r>
              <a:rPr lang="en-US" altLang="zh-CN" sz="3600" dirty="0" smtClean="0">
                <a:solidFill>
                  <a:srgbClr val="FFC000"/>
                </a:solidFill>
                <a:latin typeface="微软雅黑" panose="020B0503020204020204" pitchFamily="34" charset="-122"/>
                <a:ea typeface="微软雅黑" panose="020B0503020204020204" pitchFamily="34" charset="-122"/>
                <a:sym typeface="+mn-ea"/>
              </a:rPr>
              <a:t>创建类</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57680" y="2334260"/>
            <a:ext cx="4170680" cy="3415030"/>
          </a:xfrm>
          <a:prstGeom prst="rect">
            <a:avLst/>
          </a:prstGeom>
          <a:noFill/>
        </p:spPr>
        <p:txBody>
          <a:bodyPr wrap="square" rtlCol="0">
            <a:spAutoFit/>
          </a:bodyPr>
          <a:lstStyle/>
          <a:p>
            <a:r>
              <a:rPr 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利用模型的Logic视图中的类图标和绘图工具在图中创建一个类。或者在浏览器中选择一个包并使用快捷菜单的new→class。一旦创建了一个类就可以通过双击打开它的对话框并在Documentation字段中添加文本来对这个类进行说明。   </a:t>
            </a:r>
          </a:p>
        </p:txBody>
      </p:sp>
      <p:sp>
        <p:nvSpPr>
          <p:cNvPr id="13" name="任意多边形 12"/>
          <p:cNvSpPr/>
          <p:nvPr/>
        </p:nvSpPr>
        <p:spPr>
          <a:xfrm>
            <a:off x="11248103" y="2549829"/>
            <a:ext cx="943896" cy="1887794"/>
          </a:xfrm>
          <a:custGeom>
            <a:avLst/>
            <a:gdLst>
              <a:gd name="connsiteX0" fmla="*/ 943896 w 943896"/>
              <a:gd name="connsiteY0" fmla="*/ 0 h 1887794"/>
              <a:gd name="connsiteX1" fmla="*/ 943896 w 943896"/>
              <a:gd name="connsiteY1" fmla="*/ 1887794 h 1887794"/>
              <a:gd name="connsiteX2" fmla="*/ 847389 w 943896"/>
              <a:gd name="connsiteY2" fmla="*/ 1882921 h 1887794"/>
              <a:gd name="connsiteX3" fmla="*/ 0 w 943896"/>
              <a:gd name="connsiteY3" fmla="*/ 943897 h 1887794"/>
              <a:gd name="connsiteX4" fmla="*/ 847389 w 943896"/>
              <a:gd name="connsiteY4" fmla="*/ 4873 h 1887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896" h="1887794">
                <a:moveTo>
                  <a:pt x="943896" y="0"/>
                </a:moveTo>
                <a:lnTo>
                  <a:pt x="943896" y="1887794"/>
                </a:lnTo>
                <a:lnTo>
                  <a:pt x="847389" y="1882921"/>
                </a:lnTo>
                <a:cubicBezTo>
                  <a:pt x="371423" y="1834584"/>
                  <a:pt x="0" y="1432616"/>
                  <a:pt x="0" y="943897"/>
                </a:cubicBezTo>
                <a:cubicBezTo>
                  <a:pt x="0" y="455178"/>
                  <a:pt x="371423" y="53210"/>
                  <a:pt x="847389" y="4873"/>
                </a:cubicBezTo>
                <a:close/>
              </a:path>
            </a:pathLst>
          </a:custGeom>
          <a:solidFill>
            <a:srgbClr val="6F3484"/>
          </a:solidFill>
          <a:ln>
            <a:noFill/>
          </a:ln>
          <a:effectLst>
            <a:outerShdw blurRad="63500" dist="25400" dir="10800000" algn="r" rotWithShape="0">
              <a:srgbClr val="56286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6429375" y="381000"/>
            <a:ext cx="5762625" cy="6096000"/>
          </a:xfrm>
          <a:prstGeom prst="rect">
            <a:avLst/>
          </a:prstGeom>
        </p:spPr>
      </p:pic>
    </p:spTree>
    <p:extLst>
      <p:ext uri="{BB962C8B-B14F-4D97-AF65-F5344CB8AC3E}">
        <p14:creationId xmlns:p14="http://schemas.microsoft.com/office/powerpoint/2010/main" val="40450582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4" fill="hold" grpId="0" nodeType="afterEffect" p14:presetBounceEnd="20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20000">
                                          <p:cBhvr additive="base">
                                            <p:cTn id="14" dur="500" fill="hold"/>
                                            <p:tgtEl>
                                              <p:spTgt spid="10"/>
                                            </p:tgtEl>
                                            <p:attrNameLst>
                                              <p:attrName>ppt_x</p:attrName>
                                            </p:attrNameLst>
                                          </p:cBhvr>
                                          <p:tavLst>
                                            <p:tav tm="0">
                                              <p:val>
                                                <p:strVal val="#ppt_x"/>
                                              </p:val>
                                            </p:tav>
                                            <p:tav tm="100000">
                                              <p:val>
                                                <p:strVal val="#ppt_x"/>
                                              </p:val>
                                            </p:tav>
                                          </p:tavLst>
                                        </p:anim>
                                        <p:anim calcmode="lin" valueType="num" p14:bounceEnd="20000">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300" fill="hold"/>
                                            <p:tgtEl>
                                              <p:spTgt spid="5"/>
                                            </p:tgtEl>
                                            <p:attrNameLst>
                                              <p:attrName>ppt_x</p:attrName>
                                            </p:attrNameLst>
                                          </p:cBhvr>
                                          <p:tavLst>
                                            <p:tav tm="0">
                                              <p:val>
                                                <p:strVal val="#ppt_x"/>
                                              </p:val>
                                            </p:tav>
                                            <p:tav tm="100000">
                                              <p:val>
                                                <p:strVal val="#ppt_x"/>
                                              </p:val>
                                            </p:tav>
                                          </p:tavLst>
                                        </p:anim>
                                        <p:anim calcmode="lin" valueType="num">
                                          <p:cBhvr additive="base">
                                            <p:cTn id="28" dur="3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300" fill="hold"/>
                                            <p:tgtEl>
                                              <p:spTgt spid="6"/>
                                            </p:tgtEl>
                                            <p:attrNameLst>
                                              <p:attrName>ppt_x</p:attrName>
                                            </p:attrNameLst>
                                          </p:cBhvr>
                                          <p:tavLst>
                                            <p:tav tm="0">
                                              <p:val>
                                                <p:strVal val="#ppt_x"/>
                                              </p:val>
                                            </p:tav>
                                            <p:tav tm="100000">
                                              <p:val>
                                                <p:strVal val="#ppt_x"/>
                                              </p:val>
                                            </p:tav>
                                          </p:tavLst>
                                        </p:anim>
                                        <p:anim calcmode="lin" valueType="num">
                                          <p:cBhvr additive="base">
                                            <p:cTn id="32" dur="3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300" fill="hold"/>
                                            <p:tgtEl>
                                              <p:spTgt spid="7"/>
                                            </p:tgtEl>
                                            <p:attrNameLst>
                                              <p:attrName>ppt_x</p:attrName>
                                            </p:attrNameLst>
                                          </p:cBhvr>
                                          <p:tavLst>
                                            <p:tav tm="0">
                                              <p:val>
                                                <p:strVal val="#ppt_x"/>
                                              </p:val>
                                            </p:tav>
                                            <p:tav tm="100000">
                                              <p:val>
                                                <p:strVal val="#ppt_x"/>
                                              </p:val>
                                            </p:tav>
                                          </p:tavLst>
                                        </p:anim>
                                        <p:anim calcmode="lin" valueType="num">
                                          <p:cBhvr additive="base">
                                            <p:cTn id="36"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2" grpId="0"/>
          <p:bldP spid="13"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300" fill="hold"/>
                                            <p:tgtEl>
                                              <p:spTgt spid="5"/>
                                            </p:tgtEl>
                                            <p:attrNameLst>
                                              <p:attrName>ppt_x</p:attrName>
                                            </p:attrNameLst>
                                          </p:cBhvr>
                                          <p:tavLst>
                                            <p:tav tm="0">
                                              <p:val>
                                                <p:strVal val="#ppt_x"/>
                                              </p:val>
                                            </p:tav>
                                            <p:tav tm="100000">
                                              <p:val>
                                                <p:strVal val="#ppt_x"/>
                                              </p:val>
                                            </p:tav>
                                          </p:tavLst>
                                        </p:anim>
                                        <p:anim calcmode="lin" valueType="num">
                                          <p:cBhvr additive="base">
                                            <p:cTn id="28" dur="3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300" fill="hold"/>
                                            <p:tgtEl>
                                              <p:spTgt spid="6"/>
                                            </p:tgtEl>
                                            <p:attrNameLst>
                                              <p:attrName>ppt_x</p:attrName>
                                            </p:attrNameLst>
                                          </p:cBhvr>
                                          <p:tavLst>
                                            <p:tav tm="0">
                                              <p:val>
                                                <p:strVal val="#ppt_x"/>
                                              </p:val>
                                            </p:tav>
                                            <p:tav tm="100000">
                                              <p:val>
                                                <p:strVal val="#ppt_x"/>
                                              </p:val>
                                            </p:tav>
                                          </p:tavLst>
                                        </p:anim>
                                        <p:anim calcmode="lin" valueType="num">
                                          <p:cBhvr additive="base">
                                            <p:cTn id="32" dur="3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300" fill="hold"/>
                                            <p:tgtEl>
                                              <p:spTgt spid="7"/>
                                            </p:tgtEl>
                                            <p:attrNameLst>
                                              <p:attrName>ppt_x</p:attrName>
                                            </p:attrNameLst>
                                          </p:cBhvr>
                                          <p:tavLst>
                                            <p:tav tm="0">
                                              <p:val>
                                                <p:strVal val="#ppt_x"/>
                                              </p:val>
                                            </p:tav>
                                            <p:tav tm="100000">
                                              <p:val>
                                                <p:strVal val="#ppt_x"/>
                                              </p:val>
                                            </p:tav>
                                          </p:tavLst>
                                        </p:anim>
                                        <p:anim calcmode="lin" valueType="num">
                                          <p:cBhvr additive="base">
                                            <p:cTn id="36"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2" grpId="0"/>
          <p:bldP spid="13" grpId="0" bldLvl="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0" y="6111938"/>
            <a:ext cx="585788" cy="746062"/>
          </a:xfrm>
          <a:custGeom>
            <a:avLst/>
            <a:gdLst>
              <a:gd name="connsiteX0" fmla="*/ 292894 w 585788"/>
              <a:gd name="connsiteY0" fmla="*/ 0 h 746062"/>
              <a:gd name="connsiteX1" fmla="*/ 585788 w 585788"/>
              <a:gd name="connsiteY1" fmla="*/ 292894 h 746062"/>
              <a:gd name="connsiteX2" fmla="*/ 585788 w 585788"/>
              <a:gd name="connsiteY2" fmla="*/ 746062 h 746062"/>
              <a:gd name="connsiteX3" fmla="*/ 0 w 585788"/>
              <a:gd name="connsiteY3" fmla="*/ 746062 h 746062"/>
              <a:gd name="connsiteX4" fmla="*/ 0 w 585788"/>
              <a:gd name="connsiteY4" fmla="*/ 292894 h 746062"/>
              <a:gd name="connsiteX5" fmla="*/ 292894 w 585788"/>
              <a:gd name="connsiteY5" fmla="*/ 0 h 74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46062">
                <a:moveTo>
                  <a:pt x="292894" y="0"/>
                </a:moveTo>
                <a:cubicBezTo>
                  <a:pt x="454655" y="0"/>
                  <a:pt x="585788" y="131133"/>
                  <a:pt x="585788" y="292894"/>
                </a:cubicBezTo>
                <a:lnTo>
                  <a:pt x="585788" y="746062"/>
                </a:lnTo>
                <a:lnTo>
                  <a:pt x="0" y="746062"/>
                </a:lnTo>
                <a:lnTo>
                  <a:pt x="0" y="292894"/>
                </a:lnTo>
                <a:cubicBezTo>
                  <a:pt x="0" y="131133"/>
                  <a:pt x="131133" y="0"/>
                  <a:pt x="29289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85787" y="6353140"/>
            <a:ext cx="585788" cy="504860"/>
          </a:xfrm>
          <a:custGeom>
            <a:avLst/>
            <a:gdLst>
              <a:gd name="connsiteX0" fmla="*/ 292894 w 585788"/>
              <a:gd name="connsiteY0" fmla="*/ 0 h 504860"/>
              <a:gd name="connsiteX1" fmla="*/ 585788 w 585788"/>
              <a:gd name="connsiteY1" fmla="*/ 292894 h 504860"/>
              <a:gd name="connsiteX2" fmla="*/ 585788 w 585788"/>
              <a:gd name="connsiteY2" fmla="*/ 504860 h 504860"/>
              <a:gd name="connsiteX3" fmla="*/ 0 w 585788"/>
              <a:gd name="connsiteY3" fmla="*/ 504860 h 504860"/>
              <a:gd name="connsiteX4" fmla="*/ 0 w 585788"/>
              <a:gd name="connsiteY4" fmla="*/ 292894 h 504860"/>
              <a:gd name="connsiteX5" fmla="*/ 292894 w 585788"/>
              <a:gd name="connsiteY5" fmla="*/ 0 h 5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504860">
                <a:moveTo>
                  <a:pt x="292894" y="0"/>
                </a:moveTo>
                <a:cubicBezTo>
                  <a:pt x="454655" y="0"/>
                  <a:pt x="585788" y="131133"/>
                  <a:pt x="585788" y="292894"/>
                </a:cubicBezTo>
                <a:lnTo>
                  <a:pt x="585788" y="504860"/>
                </a:lnTo>
                <a:lnTo>
                  <a:pt x="0" y="504860"/>
                </a:lnTo>
                <a:lnTo>
                  <a:pt x="0" y="292894"/>
                </a:lnTo>
                <a:cubicBezTo>
                  <a:pt x="0" y="131133"/>
                  <a:pt x="131133" y="0"/>
                  <a:pt x="292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171575" y="6138828"/>
            <a:ext cx="585788" cy="719172"/>
          </a:xfrm>
          <a:custGeom>
            <a:avLst/>
            <a:gdLst>
              <a:gd name="connsiteX0" fmla="*/ 292894 w 585788"/>
              <a:gd name="connsiteY0" fmla="*/ 0 h 719172"/>
              <a:gd name="connsiteX1" fmla="*/ 585788 w 585788"/>
              <a:gd name="connsiteY1" fmla="*/ 292894 h 719172"/>
              <a:gd name="connsiteX2" fmla="*/ 585788 w 585788"/>
              <a:gd name="connsiteY2" fmla="*/ 719172 h 719172"/>
              <a:gd name="connsiteX3" fmla="*/ 0 w 585788"/>
              <a:gd name="connsiteY3" fmla="*/ 719172 h 719172"/>
              <a:gd name="connsiteX4" fmla="*/ 0 w 585788"/>
              <a:gd name="connsiteY4" fmla="*/ 292894 h 719172"/>
              <a:gd name="connsiteX5" fmla="*/ 292894 w 585788"/>
              <a:gd name="connsiteY5" fmla="*/ 0 h 7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19172">
                <a:moveTo>
                  <a:pt x="292894" y="0"/>
                </a:moveTo>
                <a:cubicBezTo>
                  <a:pt x="454655" y="0"/>
                  <a:pt x="585788" y="131133"/>
                  <a:pt x="585788" y="292894"/>
                </a:cubicBezTo>
                <a:lnTo>
                  <a:pt x="585788" y="719172"/>
                </a:lnTo>
                <a:lnTo>
                  <a:pt x="0" y="719172"/>
                </a:lnTo>
                <a:lnTo>
                  <a:pt x="0" y="292894"/>
                </a:lnTo>
                <a:cubicBezTo>
                  <a:pt x="0" y="131133"/>
                  <a:pt x="131133" y="0"/>
                  <a:pt x="292894" y="0"/>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11200" y="2146300"/>
            <a:ext cx="5760085" cy="1938020"/>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1) 选择浏览器中或类图上的类。</a:t>
            </a:r>
          </a:p>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2) 使用快捷菜单的new→Operation </a:t>
            </a:r>
          </a:p>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3) 输入方法的名字可在</a:t>
            </a:r>
          </a:p>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Documentation字段中为该方法输入描述其目的的简要说明。 </a:t>
            </a:r>
          </a:p>
        </p:txBody>
      </p:sp>
      <p:sp>
        <p:nvSpPr>
          <p:cNvPr id="10" name="文本框 9"/>
          <p:cNvSpPr txBox="1"/>
          <p:nvPr/>
        </p:nvSpPr>
        <p:spPr>
          <a:xfrm>
            <a:off x="846455" y="483235"/>
            <a:ext cx="4694555" cy="645160"/>
          </a:xfrm>
          <a:prstGeom prst="rect">
            <a:avLst/>
          </a:prstGeom>
          <a:noFill/>
        </p:spPr>
        <p:txBody>
          <a:bodyPr wrap="square" rtlCol="0">
            <a:spAutoFit/>
          </a:bodyPr>
          <a:lstStyle/>
          <a:p>
            <a:r>
              <a:rPr lang="en-US" altLang="zh-CN" sz="3600" dirty="0" smtClean="0">
                <a:solidFill>
                  <a:srgbClr val="FFC000"/>
                </a:solidFill>
                <a:latin typeface="微软雅黑" panose="020B0503020204020204" pitchFamily="34" charset="-122"/>
                <a:ea typeface="微软雅黑" panose="020B0503020204020204" pitchFamily="34" charset="-122"/>
                <a:sym typeface="+mn-ea"/>
              </a:rPr>
              <a:t>创建方法</a:t>
            </a:r>
            <a:endParaRPr lang="en-US" altLang="zh-CN" sz="3600" dirty="0" smtClean="0">
              <a:solidFill>
                <a:srgbClr val="FFC000"/>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11248103" y="2549829"/>
            <a:ext cx="943896" cy="1887794"/>
          </a:xfrm>
          <a:custGeom>
            <a:avLst/>
            <a:gdLst>
              <a:gd name="connsiteX0" fmla="*/ 943896 w 943896"/>
              <a:gd name="connsiteY0" fmla="*/ 0 h 1887794"/>
              <a:gd name="connsiteX1" fmla="*/ 943896 w 943896"/>
              <a:gd name="connsiteY1" fmla="*/ 1887794 h 1887794"/>
              <a:gd name="connsiteX2" fmla="*/ 847389 w 943896"/>
              <a:gd name="connsiteY2" fmla="*/ 1882921 h 1887794"/>
              <a:gd name="connsiteX3" fmla="*/ 0 w 943896"/>
              <a:gd name="connsiteY3" fmla="*/ 943897 h 1887794"/>
              <a:gd name="connsiteX4" fmla="*/ 847389 w 943896"/>
              <a:gd name="connsiteY4" fmla="*/ 4873 h 1887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896" h="1887794">
                <a:moveTo>
                  <a:pt x="943896" y="0"/>
                </a:moveTo>
                <a:lnTo>
                  <a:pt x="943896" y="1887794"/>
                </a:lnTo>
                <a:lnTo>
                  <a:pt x="847389" y="1882921"/>
                </a:lnTo>
                <a:cubicBezTo>
                  <a:pt x="371423" y="1834584"/>
                  <a:pt x="0" y="1432616"/>
                  <a:pt x="0" y="943897"/>
                </a:cubicBezTo>
                <a:cubicBezTo>
                  <a:pt x="0" y="455178"/>
                  <a:pt x="371423" y="53210"/>
                  <a:pt x="847389" y="4873"/>
                </a:cubicBezTo>
                <a:close/>
              </a:path>
            </a:pathLst>
          </a:custGeom>
          <a:solidFill>
            <a:srgbClr val="6F3484"/>
          </a:solidFill>
          <a:ln>
            <a:noFill/>
          </a:ln>
          <a:effectLst>
            <a:outerShdw blurRad="63500" dist="25400" dir="10800000" algn="r" rotWithShape="0">
              <a:srgbClr val="56286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944235" y="794385"/>
            <a:ext cx="5888990" cy="4167505"/>
          </a:xfrm>
          <a:prstGeom prst="rect">
            <a:avLst/>
          </a:prstGeom>
        </p:spPr>
      </p:pic>
    </p:spTree>
    <p:extLst>
      <p:ext uri="{BB962C8B-B14F-4D97-AF65-F5344CB8AC3E}">
        <p14:creationId xmlns:p14="http://schemas.microsoft.com/office/powerpoint/2010/main" val="4979521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4" fill="hold" grpId="0" nodeType="afterEffect" p14:presetBounceEnd="20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20000">
                                          <p:cBhvr additive="base">
                                            <p:cTn id="14" dur="500" fill="hold"/>
                                            <p:tgtEl>
                                              <p:spTgt spid="10"/>
                                            </p:tgtEl>
                                            <p:attrNameLst>
                                              <p:attrName>ppt_x</p:attrName>
                                            </p:attrNameLst>
                                          </p:cBhvr>
                                          <p:tavLst>
                                            <p:tav tm="0">
                                              <p:val>
                                                <p:strVal val="#ppt_x"/>
                                              </p:val>
                                            </p:tav>
                                            <p:tav tm="100000">
                                              <p:val>
                                                <p:strVal val="#ppt_x"/>
                                              </p:val>
                                            </p:tav>
                                          </p:tavLst>
                                        </p:anim>
                                        <p:anim calcmode="lin" valueType="num" p14:bounceEnd="20000">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300" fill="hold"/>
                                            <p:tgtEl>
                                              <p:spTgt spid="5"/>
                                            </p:tgtEl>
                                            <p:attrNameLst>
                                              <p:attrName>ppt_x</p:attrName>
                                            </p:attrNameLst>
                                          </p:cBhvr>
                                          <p:tavLst>
                                            <p:tav tm="0">
                                              <p:val>
                                                <p:strVal val="#ppt_x"/>
                                              </p:val>
                                            </p:tav>
                                            <p:tav tm="100000">
                                              <p:val>
                                                <p:strVal val="#ppt_x"/>
                                              </p:val>
                                            </p:tav>
                                          </p:tavLst>
                                        </p:anim>
                                        <p:anim calcmode="lin" valueType="num">
                                          <p:cBhvr additive="base">
                                            <p:cTn id="24" dur="3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300" fill="hold"/>
                                            <p:tgtEl>
                                              <p:spTgt spid="6"/>
                                            </p:tgtEl>
                                            <p:attrNameLst>
                                              <p:attrName>ppt_x</p:attrName>
                                            </p:attrNameLst>
                                          </p:cBhvr>
                                          <p:tavLst>
                                            <p:tav tm="0">
                                              <p:val>
                                                <p:strVal val="#ppt_x"/>
                                              </p:val>
                                            </p:tav>
                                            <p:tav tm="100000">
                                              <p:val>
                                                <p:strVal val="#ppt_x"/>
                                              </p:val>
                                            </p:tav>
                                          </p:tavLst>
                                        </p:anim>
                                        <p:anim calcmode="lin" valueType="num">
                                          <p:cBhvr additive="base">
                                            <p:cTn id="28" dur="3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300" fill="hold"/>
                                            <p:tgtEl>
                                              <p:spTgt spid="7"/>
                                            </p:tgtEl>
                                            <p:attrNameLst>
                                              <p:attrName>ppt_x</p:attrName>
                                            </p:attrNameLst>
                                          </p:cBhvr>
                                          <p:tavLst>
                                            <p:tav tm="0">
                                              <p:val>
                                                <p:strVal val="#ppt_x"/>
                                              </p:val>
                                            </p:tav>
                                            <p:tav tm="100000">
                                              <p:val>
                                                <p:strVal val="#ppt_x"/>
                                              </p:val>
                                            </p:tav>
                                          </p:tavLst>
                                        </p:anim>
                                        <p:anim calcmode="lin" valueType="num">
                                          <p:cBhvr additive="base">
                                            <p:cTn id="32"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3"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300" fill="hold"/>
                                            <p:tgtEl>
                                              <p:spTgt spid="5"/>
                                            </p:tgtEl>
                                            <p:attrNameLst>
                                              <p:attrName>ppt_x</p:attrName>
                                            </p:attrNameLst>
                                          </p:cBhvr>
                                          <p:tavLst>
                                            <p:tav tm="0">
                                              <p:val>
                                                <p:strVal val="#ppt_x"/>
                                              </p:val>
                                            </p:tav>
                                            <p:tav tm="100000">
                                              <p:val>
                                                <p:strVal val="#ppt_x"/>
                                              </p:val>
                                            </p:tav>
                                          </p:tavLst>
                                        </p:anim>
                                        <p:anim calcmode="lin" valueType="num">
                                          <p:cBhvr additive="base">
                                            <p:cTn id="24" dur="3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300" fill="hold"/>
                                            <p:tgtEl>
                                              <p:spTgt spid="6"/>
                                            </p:tgtEl>
                                            <p:attrNameLst>
                                              <p:attrName>ppt_x</p:attrName>
                                            </p:attrNameLst>
                                          </p:cBhvr>
                                          <p:tavLst>
                                            <p:tav tm="0">
                                              <p:val>
                                                <p:strVal val="#ppt_x"/>
                                              </p:val>
                                            </p:tav>
                                            <p:tav tm="100000">
                                              <p:val>
                                                <p:strVal val="#ppt_x"/>
                                              </p:val>
                                            </p:tav>
                                          </p:tavLst>
                                        </p:anim>
                                        <p:anim calcmode="lin" valueType="num">
                                          <p:cBhvr additive="base">
                                            <p:cTn id="28" dur="3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300" fill="hold"/>
                                            <p:tgtEl>
                                              <p:spTgt spid="7"/>
                                            </p:tgtEl>
                                            <p:attrNameLst>
                                              <p:attrName>ppt_x</p:attrName>
                                            </p:attrNameLst>
                                          </p:cBhvr>
                                          <p:tavLst>
                                            <p:tav tm="0">
                                              <p:val>
                                                <p:strVal val="#ppt_x"/>
                                              </p:val>
                                            </p:tav>
                                            <p:tav tm="100000">
                                              <p:val>
                                                <p:strVal val="#ppt_x"/>
                                              </p:val>
                                            </p:tav>
                                          </p:tavLst>
                                        </p:anim>
                                        <p:anim calcmode="lin" valueType="num">
                                          <p:cBhvr additive="base">
                                            <p:cTn id="32"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3" grpId="0" bldLvl="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0" y="6111938"/>
            <a:ext cx="585788" cy="746062"/>
          </a:xfrm>
          <a:custGeom>
            <a:avLst/>
            <a:gdLst>
              <a:gd name="connsiteX0" fmla="*/ 292894 w 585788"/>
              <a:gd name="connsiteY0" fmla="*/ 0 h 746062"/>
              <a:gd name="connsiteX1" fmla="*/ 585788 w 585788"/>
              <a:gd name="connsiteY1" fmla="*/ 292894 h 746062"/>
              <a:gd name="connsiteX2" fmla="*/ 585788 w 585788"/>
              <a:gd name="connsiteY2" fmla="*/ 746062 h 746062"/>
              <a:gd name="connsiteX3" fmla="*/ 0 w 585788"/>
              <a:gd name="connsiteY3" fmla="*/ 746062 h 746062"/>
              <a:gd name="connsiteX4" fmla="*/ 0 w 585788"/>
              <a:gd name="connsiteY4" fmla="*/ 292894 h 746062"/>
              <a:gd name="connsiteX5" fmla="*/ 292894 w 585788"/>
              <a:gd name="connsiteY5" fmla="*/ 0 h 74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46062">
                <a:moveTo>
                  <a:pt x="292894" y="0"/>
                </a:moveTo>
                <a:cubicBezTo>
                  <a:pt x="454655" y="0"/>
                  <a:pt x="585788" y="131133"/>
                  <a:pt x="585788" y="292894"/>
                </a:cubicBezTo>
                <a:lnTo>
                  <a:pt x="585788" y="746062"/>
                </a:lnTo>
                <a:lnTo>
                  <a:pt x="0" y="746062"/>
                </a:lnTo>
                <a:lnTo>
                  <a:pt x="0" y="292894"/>
                </a:lnTo>
                <a:cubicBezTo>
                  <a:pt x="0" y="131133"/>
                  <a:pt x="131133" y="0"/>
                  <a:pt x="29289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85787" y="6353140"/>
            <a:ext cx="585788" cy="504860"/>
          </a:xfrm>
          <a:custGeom>
            <a:avLst/>
            <a:gdLst>
              <a:gd name="connsiteX0" fmla="*/ 292894 w 585788"/>
              <a:gd name="connsiteY0" fmla="*/ 0 h 504860"/>
              <a:gd name="connsiteX1" fmla="*/ 585788 w 585788"/>
              <a:gd name="connsiteY1" fmla="*/ 292894 h 504860"/>
              <a:gd name="connsiteX2" fmla="*/ 585788 w 585788"/>
              <a:gd name="connsiteY2" fmla="*/ 504860 h 504860"/>
              <a:gd name="connsiteX3" fmla="*/ 0 w 585788"/>
              <a:gd name="connsiteY3" fmla="*/ 504860 h 504860"/>
              <a:gd name="connsiteX4" fmla="*/ 0 w 585788"/>
              <a:gd name="connsiteY4" fmla="*/ 292894 h 504860"/>
              <a:gd name="connsiteX5" fmla="*/ 292894 w 585788"/>
              <a:gd name="connsiteY5" fmla="*/ 0 h 5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504860">
                <a:moveTo>
                  <a:pt x="292894" y="0"/>
                </a:moveTo>
                <a:cubicBezTo>
                  <a:pt x="454655" y="0"/>
                  <a:pt x="585788" y="131133"/>
                  <a:pt x="585788" y="292894"/>
                </a:cubicBezTo>
                <a:lnTo>
                  <a:pt x="585788" y="504860"/>
                </a:lnTo>
                <a:lnTo>
                  <a:pt x="0" y="504860"/>
                </a:lnTo>
                <a:lnTo>
                  <a:pt x="0" y="292894"/>
                </a:lnTo>
                <a:cubicBezTo>
                  <a:pt x="0" y="131133"/>
                  <a:pt x="131133" y="0"/>
                  <a:pt x="292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171575" y="6138828"/>
            <a:ext cx="585788" cy="719172"/>
          </a:xfrm>
          <a:custGeom>
            <a:avLst/>
            <a:gdLst>
              <a:gd name="connsiteX0" fmla="*/ 292894 w 585788"/>
              <a:gd name="connsiteY0" fmla="*/ 0 h 719172"/>
              <a:gd name="connsiteX1" fmla="*/ 585788 w 585788"/>
              <a:gd name="connsiteY1" fmla="*/ 292894 h 719172"/>
              <a:gd name="connsiteX2" fmla="*/ 585788 w 585788"/>
              <a:gd name="connsiteY2" fmla="*/ 719172 h 719172"/>
              <a:gd name="connsiteX3" fmla="*/ 0 w 585788"/>
              <a:gd name="connsiteY3" fmla="*/ 719172 h 719172"/>
              <a:gd name="connsiteX4" fmla="*/ 0 w 585788"/>
              <a:gd name="connsiteY4" fmla="*/ 292894 h 719172"/>
              <a:gd name="connsiteX5" fmla="*/ 292894 w 585788"/>
              <a:gd name="connsiteY5" fmla="*/ 0 h 7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19172">
                <a:moveTo>
                  <a:pt x="292894" y="0"/>
                </a:moveTo>
                <a:cubicBezTo>
                  <a:pt x="454655" y="0"/>
                  <a:pt x="585788" y="131133"/>
                  <a:pt x="585788" y="292894"/>
                </a:cubicBezTo>
                <a:lnTo>
                  <a:pt x="585788" y="719172"/>
                </a:lnTo>
                <a:lnTo>
                  <a:pt x="0" y="719172"/>
                </a:lnTo>
                <a:lnTo>
                  <a:pt x="0" y="292894"/>
                </a:lnTo>
                <a:cubicBezTo>
                  <a:pt x="0" y="131133"/>
                  <a:pt x="131133" y="0"/>
                  <a:pt x="292894" y="0"/>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91870" y="2110105"/>
            <a:ext cx="5447030" cy="1938020"/>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sym typeface="+mn-ea"/>
              </a:rPr>
              <a:t>(1)</a:t>
            </a:r>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 选择浏览器中或类图上的类。</a:t>
            </a:r>
          </a:p>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(2) 使用快捷菜单的new→Attribute。 </a:t>
            </a:r>
          </a:p>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(3) 输入属性的名字可在Documentation字段中为该属性输入描述其目的的简要说明</a:t>
            </a:r>
          </a:p>
        </p:txBody>
      </p:sp>
      <p:sp>
        <p:nvSpPr>
          <p:cNvPr id="10" name="文本框 9"/>
          <p:cNvSpPr txBox="1"/>
          <p:nvPr/>
        </p:nvSpPr>
        <p:spPr>
          <a:xfrm>
            <a:off x="904875" y="647700"/>
            <a:ext cx="4694555" cy="645160"/>
          </a:xfrm>
          <a:prstGeom prst="rect">
            <a:avLst/>
          </a:prstGeom>
          <a:noFill/>
        </p:spPr>
        <p:txBody>
          <a:bodyPr wrap="square" rtlCol="0">
            <a:spAutoFit/>
          </a:bodyPr>
          <a:lstStyle/>
          <a:p>
            <a:r>
              <a:rPr lang="en-US" altLang="zh-CN" sz="3600" dirty="0" smtClean="0">
                <a:solidFill>
                  <a:srgbClr val="FFC000"/>
                </a:solidFill>
                <a:latin typeface="微软雅黑" panose="020B0503020204020204" pitchFamily="34" charset="-122"/>
                <a:ea typeface="微软雅黑" panose="020B0503020204020204" pitchFamily="34" charset="-122"/>
                <a:sym typeface="+mn-ea"/>
              </a:rPr>
              <a:t>创建属性</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11248103" y="2549829"/>
            <a:ext cx="943896" cy="1887794"/>
          </a:xfrm>
          <a:custGeom>
            <a:avLst/>
            <a:gdLst>
              <a:gd name="connsiteX0" fmla="*/ 943896 w 943896"/>
              <a:gd name="connsiteY0" fmla="*/ 0 h 1887794"/>
              <a:gd name="connsiteX1" fmla="*/ 943896 w 943896"/>
              <a:gd name="connsiteY1" fmla="*/ 1887794 h 1887794"/>
              <a:gd name="connsiteX2" fmla="*/ 847389 w 943896"/>
              <a:gd name="connsiteY2" fmla="*/ 1882921 h 1887794"/>
              <a:gd name="connsiteX3" fmla="*/ 0 w 943896"/>
              <a:gd name="connsiteY3" fmla="*/ 943897 h 1887794"/>
              <a:gd name="connsiteX4" fmla="*/ 847389 w 943896"/>
              <a:gd name="connsiteY4" fmla="*/ 4873 h 1887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896" h="1887794">
                <a:moveTo>
                  <a:pt x="943896" y="0"/>
                </a:moveTo>
                <a:lnTo>
                  <a:pt x="943896" y="1887794"/>
                </a:lnTo>
                <a:lnTo>
                  <a:pt x="847389" y="1882921"/>
                </a:lnTo>
                <a:cubicBezTo>
                  <a:pt x="371423" y="1834584"/>
                  <a:pt x="0" y="1432616"/>
                  <a:pt x="0" y="943897"/>
                </a:cubicBezTo>
                <a:cubicBezTo>
                  <a:pt x="0" y="455178"/>
                  <a:pt x="371423" y="53210"/>
                  <a:pt x="847389" y="4873"/>
                </a:cubicBezTo>
                <a:close/>
              </a:path>
            </a:pathLst>
          </a:custGeom>
          <a:solidFill>
            <a:srgbClr val="6F3484"/>
          </a:solidFill>
          <a:ln>
            <a:noFill/>
          </a:ln>
          <a:effectLst>
            <a:outerShdw blurRad="63500" dist="25400" dir="10800000" algn="r" rotWithShape="0">
              <a:srgbClr val="56286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6108700" y="647700"/>
            <a:ext cx="6083300" cy="4305300"/>
          </a:xfrm>
          <a:prstGeom prst="rect">
            <a:avLst/>
          </a:prstGeom>
        </p:spPr>
      </p:pic>
    </p:spTree>
    <p:extLst>
      <p:ext uri="{BB962C8B-B14F-4D97-AF65-F5344CB8AC3E}">
        <p14:creationId xmlns:p14="http://schemas.microsoft.com/office/powerpoint/2010/main" val="16268243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4" fill="hold" grpId="0" nodeType="afterEffect" p14:presetBounceEnd="20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20000">
                                          <p:cBhvr additive="base">
                                            <p:cTn id="14" dur="500" fill="hold"/>
                                            <p:tgtEl>
                                              <p:spTgt spid="10"/>
                                            </p:tgtEl>
                                            <p:attrNameLst>
                                              <p:attrName>ppt_x</p:attrName>
                                            </p:attrNameLst>
                                          </p:cBhvr>
                                          <p:tavLst>
                                            <p:tav tm="0">
                                              <p:val>
                                                <p:strVal val="#ppt_x"/>
                                              </p:val>
                                            </p:tav>
                                            <p:tav tm="100000">
                                              <p:val>
                                                <p:strVal val="#ppt_x"/>
                                              </p:val>
                                            </p:tav>
                                          </p:tavLst>
                                        </p:anim>
                                        <p:anim calcmode="lin" valueType="num" p14:bounceEnd="20000">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300" fill="hold"/>
                                            <p:tgtEl>
                                              <p:spTgt spid="5"/>
                                            </p:tgtEl>
                                            <p:attrNameLst>
                                              <p:attrName>ppt_x</p:attrName>
                                            </p:attrNameLst>
                                          </p:cBhvr>
                                          <p:tavLst>
                                            <p:tav tm="0">
                                              <p:val>
                                                <p:strVal val="#ppt_x"/>
                                              </p:val>
                                            </p:tav>
                                            <p:tav tm="100000">
                                              <p:val>
                                                <p:strVal val="#ppt_x"/>
                                              </p:val>
                                            </p:tav>
                                          </p:tavLst>
                                        </p:anim>
                                        <p:anim calcmode="lin" valueType="num">
                                          <p:cBhvr additive="base">
                                            <p:cTn id="24" dur="3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300" fill="hold"/>
                                            <p:tgtEl>
                                              <p:spTgt spid="6"/>
                                            </p:tgtEl>
                                            <p:attrNameLst>
                                              <p:attrName>ppt_x</p:attrName>
                                            </p:attrNameLst>
                                          </p:cBhvr>
                                          <p:tavLst>
                                            <p:tav tm="0">
                                              <p:val>
                                                <p:strVal val="#ppt_x"/>
                                              </p:val>
                                            </p:tav>
                                            <p:tav tm="100000">
                                              <p:val>
                                                <p:strVal val="#ppt_x"/>
                                              </p:val>
                                            </p:tav>
                                          </p:tavLst>
                                        </p:anim>
                                        <p:anim calcmode="lin" valueType="num">
                                          <p:cBhvr additive="base">
                                            <p:cTn id="28" dur="3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300" fill="hold"/>
                                            <p:tgtEl>
                                              <p:spTgt spid="7"/>
                                            </p:tgtEl>
                                            <p:attrNameLst>
                                              <p:attrName>ppt_x</p:attrName>
                                            </p:attrNameLst>
                                          </p:cBhvr>
                                          <p:tavLst>
                                            <p:tav tm="0">
                                              <p:val>
                                                <p:strVal val="#ppt_x"/>
                                              </p:val>
                                            </p:tav>
                                            <p:tav tm="100000">
                                              <p:val>
                                                <p:strVal val="#ppt_x"/>
                                              </p:val>
                                            </p:tav>
                                          </p:tavLst>
                                        </p:anim>
                                        <p:anim calcmode="lin" valueType="num">
                                          <p:cBhvr additive="base">
                                            <p:cTn id="32"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3"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300" fill="hold"/>
                                            <p:tgtEl>
                                              <p:spTgt spid="5"/>
                                            </p:tgtEl>
                                            <p:attrNameLst>
                                              <p:attrName>ppt_x</p:attrName>
                                            </p:attrNameLst>
                                          </p:cBhvr>
                                          <p:tavLst>
                                            <p:tav tm="0">
                                              <p:val>
                                                <p:strVal val="#ppt_x"/>
                                              </p:val>
                                            </p:tav>
                                            <p:tav tm="100000">
                                              <p:val>
                                                <p:strVal val="#ppt_x"/>
                                              </p:val>
                                            </p:tav>
                                          </p:tavLst>
                                        </p:anim>
                                        <p:anim calcmode="lin" valueType="num">
                                          <p:cBhvr additive="base">
                                            <p:cTn id="24" dur="3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300" fill="hold"/>
                                            <p:tgtEl>
                                              <p:spTgt spid="6"/>
                                            </p:tgtEl>
                                            <p:attrNameLst>
                                              <p:attrName>ppt_x</p:attrName>
                                            </p:attrNameLst>
                                          </p:cBhvr>
                                          <p:tavLst>
                                            <p:tav tm="0">
                                              <p:val>
                                                <p:strVal val="#ppt_x"/>
                                              </p:val>
                                            </p:tav>
                                            <p:tav tm="100000">
                                              <p:val>
                                                <p:strVal val="#ppt_x"/>
                                              </p:val>
                                            </p:tav>
                                          </p:tavLst>
                                        </p:anim>
                                        <p:anim calcmode="lin" valueType="num">
                                          <p:cBhvr additive="base">
                                            <p:cTn id="28" dur="3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300" fill="hold"/>
                                            <p:tgtEl>
                                              <p:spTgt spid="7"/>
                                            </p:tgtEl>
                                            <p:attrNameLst>
                                              <p:attrName>ppt_x</p:attrName>
                                            </p:attrNameLst>
                                          </p:cBhvr>
                                          <p:tavLst>
                                            <p:tav tm="0">
                                              <p:val>
                                                <p:strVal val="#ppt_x"/>
                                              </p:val>
                                            </p:tav>
                                            <p:tav tm="100000">
                                              <p:val>
                                                <p:strVal val="#ppt_x"/>
                                              </p:val>
                                            </p:tav>
                                          </p:tavLst>
                                        </p:anim>
                                        <p:anim calcmode="lin" valueType="num">
                                          <p:cBhvr additive="base">
                                            <p:cTn id="32"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3" grpId="0" bldLvl="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0" y="6111938"/>
            <a:ext cx="585788" cy="746062"/>
          </a:xfrm>
          <a:custGeom>
            <a:avLst/>
            <a:gdLst>
              <a:gd name="connsiteX0" fmla="*/ 292894 w 585788"/>
              <a:gd name="connsiteY0" fmla="*/ 0 h 746062"/>
              <a:gd name="connsiteX1" fmla="*/ 585788 w 585788"/>
              <a:gd name="connsiteY1" fmla="*/ 292894 h 746062"/>
              <a:gd name="connsiteX2" fmla="*/ 585788 w 585788"/>
              <a:gd name="connsiteY2" fmla="*/ 746062 h 746062"/>
              <a:gd name="connsiteX3" fmla="*/ 0 w 585788"/>
              <a:gd name="connsiteY3" fmla="*/ 746062 h 746062"/>
              <a:gd name="connsiteX4" fmla="*/ 0 w 585788"/>
              <a:gd name="connsiteY4" fmla="*/ 292894 h 746062"/>
              <a:gd name="connsiteX5" fmla="*/ 292894 w 585788"/>
              <a:gd name="connsiteY5" fmla="*/ 0 h 74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46062">
                <a:moveTo>
                  <a:pt x="292894" y="0"/>
                </a:moveTo>
                <a:cubicBezTo>
                  <a:pt x="454655" y="0"/>
                  <a:pt x="585788" y="131133"/>
                  <a:pt x="585788" y="292894"/>
                </a:cubicBezTo>
                <a:lnTo>
                  <a:pt x="585788" y="746062"/>
                </a:lnTo>
                <a:lnTo>
                  <a:pt x="0" y="746062"/>
                </a:lnTo>
                <a:lnTo>
                  <a:pt x="0" y="292894"/>
                </a:lnTo>
                <a:cubicBezTo>
                  <a:pt x="0" y="131133"/>
                  <a:pt x="131133" y="0"/>
                  <a:pt x="29289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85787" y="6353140"/>
            <a:ext cx="585788" cy="504860"/>
          </a:xfrm>
          <a:custGeom>
            <a:avLst/>
            <a:gdLst>
              <a:gd name="connsiteX0" fmla="*/ 292894 w 585788"/>
              <a:gd name="connsiteY0" fmla="*/ 0 h 504860"/>
              <a:gd name="connsiteX1" fmla="*/ 585788 w 585788"/>
              <a:gd name="connsiteY1" fmla="*/ 292894 h 504860"/>
              <a:gd name="connsiteX2" fmla="*/ 585788 w 585788"/>
              <a:gd name="connsiteY2" fmla="*/ 504860 h 504860"/>
              <a:gd name="connsiteX3" fmla="*/ 0 w 585788"/>
              <a:gd name="connsiteY3" fmla="*/ 504860 h 504860"/>
              <a:gd name="connsiteX4" fmla="*/ 0 w 585788"/>
              <a:gd name="connsiteY4" fmla="*/ 292894 h 504860"/>
              <a:gd name="connsiteX5" fmla="*/ 292894 w 585788"/>
              <a:gd name="connsiteY5" fmla="*/ 0 h 5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504860">
                <a:moveTo>
                  <a:pt x="292894" y="0"/>
                </a:moveTo>
                <a:cubicBezTo>
                  <a:pt x="454655" y="0"/>
                  <a:pt x="585788" y="131133"/>
                  <a:pt x="585788" y="292894"/>
                </a:cubicBezTo>
                <a:lnTo>
                  <a:pt x="585788" y="504860"/>
                </a:lnTo>
                <a:lnTo>
                  <a:pt x="0" y="504860"/>
                </a:lnTo>
                <a:lnTo>
                  <a:pt x="0" y="292894"/>
                </a:lnTo>
                <a:cubicBezTo>
                  <a:pt x="0" y="131133"/>
                  <a:pt x="131133" y="0"/>
                  <a:pt x="292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171575" y="6138828"/>
            <a:ext cx="585788" cy="719172"/>
          </a:xfrm>
          <a:custGeom>
            <a:avLst/>
            <a:gdLst>
              <a:gd name="connsiteX0" fmla="*/ 292894 w 585788"/>
              <a:gd name="connsiteY0" fmla="*/ 0 h 719172"/>
              <a:gd name="connsiteX1" fmla="*/ 585788 w 585788"/>
              <a:gd name="connsiteY1" fmla="*/ 292894 h 719172"/>
              <a:gd name="connsiteX2" fmla="*/ 585788 w 585788"/>
              <a:gd name="connsiteY2" fmla="*/ 719172 h 719172"/>
              <a:gd name="connsiteX3" fmla="*/ 0 w 585788"/>
              <a:gd name="connsiteY3" fmla="*/ 719172 h 719172"/>
              <a:gd name="connsiteX4" fmla="*/ 0 w 585788"/>
              <a:gd name="connsiteY4" fmla="*/ 292894 h 719172"/>
              <a:gd name="connsiteX5" fmla="*/ 292894 w 585788"/>
              <a:gd name="connsiteY5" fmla="*/ 0 h 7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19172">
                <a:moveTo>
                  <a:pt x="292894" y="0"/>
                </a:moveTo>
                <a:cubicBezTo>
                  <a:pt x="454655" y="0"/>
                  <a:pt x="585788" y="131133"/>
                  <a:pt x="585788" y="292894"/>
                </a:cubicBezTo>
                <a:lnTo>
                  <a:pt x="585788" y="719172"/>
                </a:lnTo>
                <a:lnTo>
                  <a:pt x="0" y="719172"/>
                </a:lnTo>
                <a:lnTo>
                  <a:pt x="0" y="292894"/>
                </a:lnTo>
                <a:cubicBezTo>
                  <a:pt x="0" y="131133"/>
                  <a:pt x="131133" y="0"/>
                  <a:pt x="292894" y="0"/>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74090" y="2081530"/>
            <a:ext cx="3412490" cy="1568450"/>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右击浏览器内的Logical视图,选择new→class diagram。把浏览器内的类拉到类图中即可。</a:t>
            </a:r>
          </a:p>
        </p:txBody>
      </p:sp>
      <p:sp>
        <p:nvSpPr>
          <p:cNvPr id="10" name="文本框 9"/>
          <p:cNvSpPr txBox="1"/>
          <p:nvPr/>
        </p:nvSpPr>
        <p:spPr>
          <a:xfrm>
            <a:off x="974090" y="647700"/>
            <a:ext cx="4694555" cy="645160"/>
          </a:xfrm>
          <a:prstGeom prst="rect">
            <a:avLst/>
          </a:prstGeom>
          <a:noFill/>
        </p:spPr>
        <p:txBody>
          <a:bodyPr wrap="square" rtlCol="0">
            <a:spAutoFit/>
          </a:bodyPr>
          <a:lstStyle/>
          <a:p>
            <a:pPr algn="l"/>
            <a:r>
              <a:rPr lang="en-US" altLang="zh-CN" sz="3600" dirty="0" smtClean="0">
                <a:solidFill>
                  <a:srgbClr val="FFC000"/>
                </a:solidFill>
                <a:latin typeface="微软雅黑" panose="020B0503020204020204" pitchFamily="34" charset="-122"/>
                <a:ea typeface="微软雅黑" panose="020B0503020204020204" pitchFamily="34" charset="-122"/>
                <a:sym typeface="+mn-ea"/>
              </a:rPr>
              <a:t>创建类图</a:t>
            </a:r>
            <a:endParaRPr lang="en-US" altLang="zh-CN" sz="3600" dirty="0" smtClean="0">
              <a:solidFill>
                <a:srgbClr val="FFC000"/>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11248103" y="2549829"/>
            <a:ext cx="943896" cy="1887794"/>
          </a:xfrm>
          <a:custGeom>
            <a:avLst/>
            <a:gdLst>
              <a:gd name="connsiteX0" fmla="*/ 943896 w 943896"/>
              <a:gd name="connsiteY0" fmla="*/ 0 h 1887794"/>
              <a:gd name="connsiteX1" fmla="*/ 943896 w 943896"/>
              <a:gd name="connsiteY1" fmla="*/ 1887794 h 1887794"/>
              <a:gd name="connsiteX2" fmla="*/ 847389 w 943896"/>
              <a:gd name="connsiteY2" fmla="*/ 1882921 h 1887794"/>
              <a:gd name="connsiteX3" fmla="*/ 0 w 943896"/>
              <a:gd name="connsiteY3" fmla="*/ 943897 h 1887794"/>
              <a:gd name="connsiteX4" fmla="*/ 847389 w 943896"/>
              <a:gd name="connsiteY4" fmla="*/ 4873 h 1887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896" h="1887794">
                <a:moveTo>
                  <a:pt x="943896" y="0"/>
                </a:moveTo>
                <a:lnTo>
                  <a:pt x="943896" y="1887794"/>
                </a:lnTo>
                <a:lnTo>
                  <a:pt x="847389" y="1882921"/>
                </a:lnTo>
                <a:cubicBezTo>
                  <a:pt x="371423" y="1834584"/>
                  <a:pt x="0" y="1432616"/>
                  <a:pt x="0" y="943897"/>
                </a:cubicBezTo>
                <a:cubicBezTo>
                  <a:pt x="0" y="455178"/>
                  <a:pt x="371423" y="53210"/>
                  <a:pt x="847389" y="4873"/>
                </a:cubicBezTo>
                <a:close/>
              </a:path>
            </a:pathLst>
          </a:custGeom>
          <a:solidFill>
            <a:srgbClr val="6F3484"/>
          </a:solidFill>
          <a:ln>
            <a:noFill/>
          </a:ln>
          <a:effectLst>
            <a:outerShdw blurRad="63500" dist="25400" dir="10800000" algn="r" rotWithShape="0">
              <a:srgbClr val="56286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4502785" y="1009015"/>
            <a:ext cx="6955790" cy="4616450"/>
          </a:xfrm>
          <a:prstGeom prst="rect">
            <a:avLst/>
          </a:prstGeom>
        </p:spPr>
      </p:pic>
    </p:spTree>
    <p:extLst>
      <p:ext uri="{BB962C8B-B14F-4D97-AF65-F5344CB8AC3E}">
        <p14:creationId xmlns:p14="http://schemas.microsoft.com/office/powerpoint/2010/main" val="22195652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4" fill="hold" grpId="0" nodeType="afterEffect" p14:presetBounceEnd="20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20000">
                                          <p:cBhvr additive="base">
                                            <p:cTn id="14" dur="500" fill="hold"/>
                                            <p:tgtEl>
                                              <p:spTgt spid="10"/>
                                            </p:tgtEl>
                                            <p:attrNameLst>
                                              <p:attrName>ppt_x</p:attrName>
                                            </p:attrNameLst>
                                          </p:cBhvr>
                                          <p:tavLst>
                                            <p:tav tm="0">
                                              <p:val>
                                                <p:strVal val="#ppt_x"/>
                                              </p:val>
                                            </p:tav>
                                            <p:tav tm="100000">
                                              <p:val>
                                                <p:strVal val="#ppt_x"/>
                                              </p:val>
                                            </p:tav>
                                          </p:tavLst>
                                        </p:anim>
                                        <p:anim calcmode="lin" valueType="num" p14:bounceEnd="20000">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300" fill="hold"/>
                                            <p:tgtEl>
                                              <p:spTgt spid="5"/>
                                            </p:tgtEl>
                                            <p:attrNameLst>
                                              <p:attrName>ppt_x</p:attrName>
                                            </p:attrNameLst>
                                          </p:cBhvr>
                                          <p:tavLst>
                                            <p:tav tm="0">
                                              <p:val>
                                                <p:strVal val="#ppt_x"/>
                                              </p:val>
                                            </p:tav>
                                            <p:tav tm="100000">
                                              <p:val>
                                                <p:strVal val="#ppt_x"/>
                                              </p:val>
                                            </p:tav>
                                          </p:tavLst>
                                        </p:anim>
                                        <p:anim calcmode="lin" valueType="num">
                                          <p:cBhvr additive="base">
                                            <p:cTn id="24" dur="3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300" fill="hold"/>
                                            <p:tgtEl>
                                              <p:spTgt spid="6"/>
                                            </p:tgtEl>
                                            <p:attrNameLst>
                                              <p:attrName>ppt_x</p:attrName>
                                            </p:attrNameLst>
                                          </p:cBhvr>
                                          <p:tavLst>
                                            <p:tav tm="0">
                                              <p:val>
                                                <p:strVal val="#ppt_x"/>
                                              </p:val>
                                            </p:tav>
                                            <p:tav tm="100000">
                                              <p:val>
                                                <p:strVal val="#ppt_x"/>
                                              </p:val>
                                            </p:tav>
                                          </p:tavLst>
                                        </p:anim>
                                        <p:anim calcmode="lin" valueType="num">
                                          <p:cBhvr additive="base">
                                            <p:cTn id="28" dur="3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300" fill="hold"/>
                                            <p:tgtEl>
                                              <p:spTgt spid="7"/>
                                            </p:tgtEl>
                                            <p:attrNameLst>
                                              <p:attrName>ppt_x</p:attrName>
                                            </p:attrNameLst>
                                          </p:cBhvr>
                                          <p:tavLst>
                                            <p:tav tm="0">
                                              <p:val>
                                                <p:strVal val="#ppt_x"/>
                                              </p:val>
                                            </p:tav>
                                            <p:tav tm="100000">
                                              <p:val>
                                                <p:strVal val="#ppt_x"/>
                                              </p:val>
                                            </p:tav>
                                          </p:tavLst>
                                        </p:anim>
                                        <p:anim calcmode="lin" valueType="num">
                                          <p:cBhvr additive="base">
                                            <p:cTn id="32"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3"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300" fill="hold"/>
                                            <p:tgtEl>
                                              <p:spTgt spid="5"/>
                                            </p:tgtEl>
                                            <p:attrNameLst>
                                              <p:attrName>ppt_x</p:attrName>
                                            </p:attrNameLst>
                                          </p:cBhvr>
                                          <p:tavLst>
                                            <p:tav tm="0">
                                              <p:val>
                                                <p:strVal val="#ppt_x"/>
                                              </p:val>
                                            </p:tav>
                                            <p:tav tm="100000">
                                              <p:val>
                                                <p:strVal val="#ppt_x"/>
                                              </p:val>
                                            </p:tav>
                                          </p:tavLst>
                                        </p:anim>
                                        <p:anim calcmode="lin" valueType="num">
                                          <p:cBhvr additive="base">
                                            <p:cTn id="24" dur="3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300" fill="hold"/>
                                            <p:tgtEl>
                                              <p:spTgt spid="6"/>
                                            </p:tgtEl>
                                            <p:attrNameLst>
                                              <p:attrName>ppt_x</p:attrName>
                                            </p:attrNameLst>
                                          </p:cBhvr>
                                          <p:tavLst>
                                            <p:tav tm="0">
                                              <p:val>
                                                <p:strVal val="#ppt_x"/>
                                              </p:val>
                                            </p:tav>
                                            <p:tav tm="100000">
                                              <p:val>
                                                <p:strVal val="#ppt_x"/>
                                              </p:val>
                                            </p:tav>
                                          </p:tavLst>
                                        </p:anim>
                                        <p:anim calcmode="lin" valueType="num">
                                          <p:cBhvr additive="base">
                                            <p:cTn id="28" dur="3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300" fill="hold"/>
                                            <p:tgtEl>
                                              <p:spTgt spid="7"/>
                                            </p:tgtEl>
                                            <p:attrNameLst>
                                              <p:attrName>ppt_x</p:attrName>
                                            </p:attrNameLst>
                                          </p:cBhvr>
                                          <p:tavLst>
                                            <p:tav tm="0">
                                              <p:val>
                                                <p:strVal val="#ppt_x"/>
                                              </p:val>
                                            </p:tav>
                                            <p:tav tm="100000">
                                              <p:val>
                                                <p:strVal val="#ppt_x"/>
                                              </p:val>
                                            </p:tav>
                                          </p:tavLst>
                                        </p:anim>
                                        <p:anim calcmode="lin" valueType="num">
                                          <p:cBhvr additive="base">
                                            <p:cTn id="32"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3" grpId="0" bldLvl="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0" y="6111938"/>
            <a:ext cx="585788" cy="746062"/>
          </a:xfrm>
          <a:custGeom>
            <a:avLst/>
            <a:gdLst>
              <a:gd name="connsiteX0" fmla="*/ 292894 w 585788"/>
              <a:gd name="connsiteY0" fmla="*/ 0 h 746062"/>
              <a:gd name="connsiteX1" fmla="*/ 585788 w 585788"/>
              <a:gd name="connsiteY1" fmla="*/ 292894 h 746062"/>
              <a:gd name="connsiteX2" fmla="*/ 585788 w 585788"/>
              <a:gd name="connsiteY2" fmla="*/ 746062 h 746062"/>
              <a:gd name="connsiteX3" fmla="*/ 0 w 585788"/>
              <a:gd name="connsiteY3" fmla="*/ 746062 h 746062"/>
              <a:gd name="connsiteX4" fmla="*/ 0 w 585788"/>
              <a:gd name="connsiteY4" fmla="*/ 292894 h 746062"/>
              <a:gd name="connsiteX5" fmla="*/ 292894 w 585788"/>
              <a:gd name="connsiteY5" fmla="*/ 0 h 74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46062">
                <a:moveTo>
                  <a:pt x="292894" y="0"/>
                </a:moveTo>
                <a:cubicBezTo>
                  <a:pt x="454655" y="0"/>
                  <a:pt x="585788" y="131133"/>
                  <a:pt x="585788" y="292894"/>
                </a:cubicBezTo>
                <a:lnTo>
                  <a:pt x="585788" y="746062"/>
                </a:lnTo>
                <a:lnTo>
                  <a:pt x="0" y="746062"/>
                </a:lnTo>
                <a:lnTo>
                  <a:pt x="0" y="292894"/>
                </a:lnTo>
                <a:cubicBezTo>
                  <a:pt x="0" y="131133"/>
                  <a:pt x="131133" y="0"/>
                  <a:pt x="29289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85787" y="6353140"/>
            <a:ext cx="585788" cy="504860"/>
          </a:xfrm>
          <a:custGeom>
            <a:avLst/>
            <a:gdLst>
              <a:gd name="connsiteX0" fmla="*/ 292894 w 585788"/>
              <a:gd name="connsiteY0" fmla="*/ 0 h 504860"/>
              <a:gd name="connsiteX1" fmla="*/ 585788 w 585788"/>
              <a:gd name="connsiteY1" fmla="*/ 292894 h 504860"/>
              <a:gd name="connsiteX2" fmla="*/ 585788 w 585788"/>
              <a:gd name="connsiteY2" fmla="*/ 504860 h 504860"/>
              <a:gd name="connsiteX3" fmla="*/ 0 w 585788"/>
              <a:gd name="connsiteY3" fmla="*/ 504860 h 504860"/>
              <a:gd name="connsiteX4" fmla="*/ 0 w 585788"/>
              <a:gd name="connsiteY4" fmla="*/ 292894 h 504860"/>
              <a:gd name="connsiteX5" fmla="*/ 292894 w 585788"/>
              <a:gd name="connsiteY5" fmla="*/ 0 h 5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504860">
                <a:moveTo>
                  <a:pt x="292894" y="0"/>
                </a:moveTo>
                <a:cubicBezTo>
                  <a:pt x="454655" y="0"/>
                  <a:pt x="585788" y="131133"/>
                  <a:pt x="585788" y="292894"/>
                </a:cubicBezTo>
                <a:lnTo>
                  <a:pt x="585788" y="504860"/>
                </a:lnTo>
                <a:lnTo>
                  <a:pt x="0" y="504860"/>
                </a:lnTo>
                <a:lnTo>
                  <a:pt x="0" y="292894"/>
                </a:lnTo>
                <a:cubicBezTo>
                  <a:pt x="0" y="131133"/>
                  <a:pt x="131133" y="0"/>
                  <a:pt x="292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171575" y="6138828"/>
            <a:ext cx="585788" cy="719172"/>
          </a:xfrm>
          <a:custGeom>
            <a:avLst/>
            <a:gdLst>
              <a:gd name="connsiteX0" fmla="*/ 292894 w 585788"/>
              <a:gd name="connsiteY0" fmla="*/ 0 h 719172"/>
              <a:gd name="connsiteX1" fmla="*/ 585788 w 585788"/>
              <a:gd name="connsiteY1" fmla="*/ 292894 h 719172"/>
              <a:gd name="connsiteX2" fmla="*/ 585788 w 585788"/>
              <a:gd name="connsiteY2" fmla="*/ 719172 h 719172"/>
              <a:gd name="connsiteX3" fmla="*/ 0 w 585788"/>
              <a:gd name="connsiteY3" fmla="*/ 719172 h 719172"/>
              <a:gd name="connsiteX4" fmla="*/ 0 w 585788"/>
              <a:gd name="connsiteY4" fmla="*/ 292894 h 719172"/>
              <a:gd name="connsiteX5" fmla="*/ 292894 w 585788"/>
              <a:gd name="connsiteY5" fmla="*/ 0 h 7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19172">
                <a:moveTo>
                  <a:pt x="292894" y="0"/>
                </a:moveTo>
                <a:cubicBezTo>
                  <a:pt x="454655" y="0"/>
                  <a:pt x="585788" y="131133"/>
                  <a:pt x="585788" y="292894"/>
                </a:cubicBezTo>
                <a:lnTo>
                  <a:pt x="585788" y="719172"/>
                </a:lnTo>
                <a:lnTo>
                  <a:pt x="0" y="719172"/>
                </a:lnTo>
                <a:lnTo>
                  <a:pt x="0" y="292894"/>
                </a:lnTo>
                <a:cubicBezTo>
                  <a:pt x="0" y="131133"/>
                  <a:pt x="131133" y="0"/>
                  <a:pt x="292894" y="0"/>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75055" y="2091055"/>
            <a:ext cx="5360670" cy="267652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(1) 类之间的关系在工具栏中显示。</a:t>
            </a:r>
          </a:p>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(2) 对于关联关系来说双击关联关系就可以在弹出的对话框中对关联的名称和角色进行编辑 </a:t>
            </a:r>
          </a:p>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(3) 编辑关联关系的多重性:右单击所要编辑的关联的一端从弹出的菜单中选择Multiplicity然后选择所要的基数.</a:t>
            </a:r>
          </a:p>
        </p:txBody>
      </p:sp>
      <p:sp>
        <p:nvSpPr>
          <p:cNvPr id="10" name="文本框 9"/>
          <p:cNvSpPr txBox="1"/>
          <p:nvPr/>
        </p:nvSpPr>
        <p:spPr>
          <a:xfrm>
            <a:off x="1075055" y="580390"/>
            <a:ext cx="4694555" cy="645160"/>
          </a:xfrm>
          <a:prstGeom prst="rect">
            <a:avLst/>
          </a:prstGeom>
          <a:noFill/>
        </p:spPr>
        <p:txBody>
          <a:bodyPr wrap="square" rtlCol="0">
            <a:spAutoFit/>
          </a:bodyPr>
          <a:lstStyle/>
          <a:p>
            <a:r>
              <a:rPr lang="en-US" altLang="zh-CN" sz="3600" dirty="0" smtClean="0">
                <a:solidFill>
                  <a:srgbClr val="FFC000"/>
                </a:solidFill>
                <a:latin typeface="微软雅黑" panose="020B0503020204020204" pitchFamily="34" charset="-122"/>
                <a:ea typeface="微软雅黑" panose="020B0503020204020204" pitchFamily="34" charset="-122"/>
                <a:sym typeface="+mn-ea"/>
              </a:rPr>
              <a:t>创建类之间的关系</a:t>
            </a:r>
            <a:endParaRPr lang="zh-CN" sz="32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595110" y="99695"/>
            <a:ext cx="5186045" cy="6011545"/>
          </a:xfrm>
          <a:prstGeom prst="rect">
            <a:avLst/>
          </a:prstGeom>
        </p:spPr>
      </p:pic>
    </p:spTree>
    <p:extLst>
      <p:ext uri="{BB962C8B-B14F-4D97-AF65-F5344CB8AC3E}">
        <p14:creationId xmlns:p14="http://schemas.microsoft.com/office/powerpoint/2010/main" val="37055229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2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2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20000">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300" fill="hold"/>
                                            <p:tgtEl>
                                              <p:spTgt spid="5"/>
                                            </p:tgtEl>
                                            <p:attrNameLst>
                                              <p:attrName>ppt_x</p:attrName>
                                            </p:attrNameLst>
                                          </p:cBhvr>
                                          <p:tavLst>
                                            <p:tav tm="0">
                                              <p:val>
                                                <p:strVal val="#ppt_x"/>
                                              </p:val>
                                            </p:tav>
                                            <p:tav tm="100000">
                                              <p:val>
                                                <p:strVal val="#ppt_x"/>
                                              </p:val>
                                            </p:tav>
                                          </p:tavLst>
                                        </p:anim>
                                        <p:anim calcmode="lin" valueType="num">
                                          <p:cBhvr additive="base">
                                            <p:cTn id="17" dur="3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10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300" fill="hold"/>
                                            <p:tgtEl>
                                              <p:spTgt spid="6"/>
                                            </p:tgtEl>
                                            <p:attrNameLst>
                                              <p:attrName>ppt_x</p:attrName>
                                            </p:attrNameLst>
                                          </p:cBhvr>
                                          <p:tavLst>
                                            <p:tav tm="0">
                                              <p:val>
                                                <p:strVal val="#ppt_x"/>
                                              </p:val>
                                            </p:tav>
                                            <p:tav tm="100000">
                                              <p:val>
                                                <p:strVal val="#ppt_x"/>
                                              </p:val>
                                            </p:tav>
                                          </p:tavLst>
                                        </p:anim>
                                        <p:anim calcmode="lin" valueType="num">
                                          <p:cBhvr additive="base">
                                            <p:cTn id="21" dur="3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2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300" fill="hold"/>
                                            <p:tgtEl>
                                              <p:spTgt spid="7"/>
                                            </p:tgtEl>
                                            <p:attrNameLst>
                                              <p:attrName>ppt_x</p:attrName>
                                            </p:attrNameLst>
                                          </p:cBhvr>
                                          <p:tavLst>
                                            <p:tav tm="0">
                                              <p:val>
                                                <p:strVal val="#ppt_x"/>
                                              </p:val>
                                            </p:tav>
                                            <p:tav tm="100000">
                                              <p:val>
                                                <p:strVal val="#ppt_x"/>
                                              </p:val>
                                            </p:tav>
                                          </p:tavLst>
                                        </p:anim>
                                        <p:anim calcmode="lin" valueType="num">
                                          <p:cBhvr additive="base">
                                            <p:cTn id="25"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300" fill="hold"/>
                                            <p:tgtEl>
                                              <p:spTgt spid="5"/>
                                            </p:tgtEl>
                                            <p:attrNameLst>
                                              <p:attrName>ppt_x</p:attrName>
                                            </p:attrNameLst>
                                          </p:cBhvr>
                                          <p:tavLst>
                                            <p:tav tm="0">
                                              <p:val>
                                                <p:strVal val="#ppt_x"/>
                                              </p:val>
                                            </p:tav>
                                            <p:tav tm="100000">
                                              <p:val>
                                                <p:strVal val="#ppt_x"/>
                                              </p:val>
                                            </p:tav>
                                          </p:tavLst>
                                        </p:anim>
                                        <p:anim calcmode="lin" valueType="num">
                                          <p:cBhvr additive="base">
                                            <p:cTn id="17" dur="3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10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300" fill="hold"/>
                                            <p:tgtEl>
                                              <p:spTgt spid="6"/>
                                            </p:tgtEl>
                                            <p:attrNameLst>
                                              <p:attrName>ppt_x</p:attrName>
                                            </p:attrNameLst>
                                          </p:cBhvr>
                                          <p:tavLst>
                                            <p:tav tm="0">
                                              <p:val>
                                                <p:strVal val="#ppt_x"/>
                                              </p:val>
                                            </p:tav>
                                            <p:tav tm="100000">
                                              <p:val>
                                                <p:strVal val="#ppt_x"/>
                                              </p:val>
                                            </p:tav>
                                          </p:tavLst>
                                        </p:anim>
                                        <p:anim calcmode="lin" valueType="num">
                                          <p:cBhvr additive="base">
                                            <p:cTn id="21" dur="3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2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300" fill="hold"/>
                                            <p:tgtEl>
                                              <p:spTgt spid="7"/>
                                            </p:tgtEl>
                                            <p:attrNameLst>
                                              <p:attrName>ppt_x</p:attrName>
                                            </p:attrNameLst>
                                          </p:cBhvr>
                                          <p:tavLst>
                                            <p:tav tm="0">
                                              <p:val>
                                                <p:strVal val="#ppt_x"/>
                                              </p:val>
                                            </p:tav>
                                            <p:tav tm="100000">
                                              <p:val>
                                                <p:strVal val="#ppt_x"/>
                                              </p:val>
                                            </p:tav>
                                          </p:tavLst>
                                        </p:anim>
                                        <p:anim calcmode="lin" valueType="num">
                                          <p:cBhvr additive="base">
                                            <p:cTn id="25"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PA_组合 22"/>
          <p:cNvGrpSpPr/>
          <p:nvPr>
            <p:custDataLst>
              <p:tags r:id="rId1"/>
            </p:custDataLst>
          </p:nvPr>
        </p:nvGrpSpPr>
        <p:grpSpPr>
          <a:xfrm>
            <a:off x="9498372" y="800100"/>
            <a:ext cx="5387260" cy="5387253"/>
            <a:chOff x="9498372" y="800100"/>
            <a:chExt cx="5387260" cy="5387253"/>
          </a:xfrm>
        </p:grpSpPr>
        <p:sp>
          <p:nvSpPr>
            <p:cNvPr id="22" name="任意多边形 21"/>
            <p:cNvSpPr/>
            <p:nvPr/>
          </p:nvSpPr>
          <p:spPr>
            <a:xfrm>
              <a:off x="9498372" y="800100"/>
              <a:ext cx="5387260" cy="5387253"/>
            </a:xfrm>
            <a:custGeom>
              <a:avLst/>
              <a:gdLst/>
              <a:ahLst/>
              <a:cxnLst/>
              <a:rect l="0" t="0" r="0" b="0"/>
              <a:pathLst>
                <a:path w="5387260" h="5387253">
                  <a:moveTo>
                    <a:pt x="0" y="0"/>
                  </a:moveTo>
                  <a:lnTo>
                    <a:pt x="5387259" y="0"/>
                  </a:lnTo>
                  <a:lnTo>
                    <a:pt x="5387259" y="5387252"/>
                  </a:lnTo>
                  <a:lnTo>
                    <a:pt x="0" y="5387252"/>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_任意多边形 10"/>
            <p:cNvSpPr/>
            <p:nvPr>
              <p:custDataLst>
                <p:tags r:id="rId4"/>
              </p:custDataLst>
            </p:nvPr>
          </p:nvSpPr>
          <p:spPr>
            <a:xfrm>
              <a:off x="9498372" y="800100"/>
              <a:ext cx="2693629" cy="5387252"/>
            </a:xfrm>
            <a:custGeom>
              <a:avLst/>
              <a:gdLst>
                <a:gd name="connsiteX0" fmla="*/ 2693629 w 2693629"/>
                <a:gd name="connsiteY0" fmla="*/ 0 h 5387252"/>
                <a:gd name="connsiteX1" fmla="*/ 2693629 w 2693629"/>
                <a:gd name="connsiteY1" fmla="*/ 5387252 h 5387252"/>
                <a:gd name="connsiteX2" fmla="*/ 0 w 2693629"/>
                <a:gd name="connsiteY2" fmla="*/ 2693626 h 5387252"/>
                <a:gd name="connsiteX3" fmla="*/ 2693629 w 2693629"/>
                <a:gd name="connsiteY3" fmla="*/ 0 h 5387252"/>
              </a:gdLst>
              <a:ahLst/>
              <a:cxnLst>
                <a:cxn ang="0">
                  <a:pos x="connsiteX0" y="connsiteY0"/>
                </a:cxn>
                <a:cxn ang="0">
                  <a:pos x="connsiteX1" y="connsiteY1"/>
                </a:cxn>
                <a:cxn ang="0">
                  <a:pos x="connsiteX2" y="connsiteY2"/>
                </a:cxn>
                <a:cxn ang="0">
                  <a:pos x="connsiteX3" y="connsiteY3"/>
                </a:cxn>
              </a:cxnLst>
              <a:rect l="l" t="t" r="r" b="b"/>
              <a:pathLst>
                <a:path w="2693629" h="5387252">
                  <a:moveTo>
                    <a:pt x="2693629" y="0"/>
                  </a:moveTo>
                  <a:lnTo>
                    <a:pt x="2693629" y="5387252"/>
                  </a:lnTo>
                  <a:cubicBezTo>
                    <a:pt x="1205979" y="5387252"/>
                    <a:pt x="0" y="4181275"/>
                    <a:pt x="0" y="2693626"/>
                  </a:cubicBezTo>
                  <a:cubicBezTo>
                    <a:pt x="0" y="1205977"/>
                    <a:pt x="1205979" y="0"/>
                    <a:pt x="2693629"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 name="任意多边形 4"/>
          <p:cNvSpPr/>
          <p:nvPr/>
        </p:nvSpPr>
        <p:spPr>
          <a:xfrm>
            <a:off x="0" y="6111938"/>
            <a:ext cx="585788" cy="746062"/>
          </a:xfrm>
          <a:custGeom>
            <a:avLst/>
            <a:gdLst>
              <a:gd name="connsiteX0" fmla="*/ 292894 w 585788"/>
              <a:gd name="connsiteY0" fmla="*/ 0 h 746062"/>
              <a:gd name="connsiteX1" fmla="*/ 585788 w 585788"/>
              <a:gd name="connsiteY1" fmla="*/ 292894 h 746062"/>
              <a:gd name="connsiteX2" fmla="*/ 585788 w 585788"/>
              <a:gd name="connsiteY2" fmla="*/ 746062 h 746062"/>
              <a:gd name="connsiteX3" fmla="*/ 0 w 585788"/>
              <a:gd name="connsiteY3" fmla="*/ 746062 h 746062"/>
              <a:gd name="connsiteX4" fmla="*/ 0 w 585788"/>
              <a:gd name="connsiteY4" fmla="*/ 292894 h 746062"/>
              <a:gd name="connsiteX5" fmla="*/ 292894 w 585788"/>
              <a:gd name="connsiteY5" fmla="*/ 0 h 74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46062">
                <a:moveTo>
                  <a:pt x="292894" y="0"/>
                </a:moveTo>
                <a:cubicBezTo>
                  <a:pt x="454655" y="0"/>
                  <a:pt x="585788" y="131133"/>
                  <a:pt x="585788" y="292894"/>
                </a:cubicBezTo>
                <a:lnTo>
                  <a:pt x="585788" y="746062"/>
                </a:lnTo>
                <a:lnTo>
                  <a:pt x="0" y="746062"/>
                </a:lnTo>
                <a:lnTo>
                  <a:pt x="0" y="292894"/>
                </a:lnTo>
                <a:cubicBezTo>
                  <a:pt x="0" y="131133"/>
                  <a:pt x="131133" y="0"/>
                  <a:pt x="29289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85787" y="6353140"/>
            <a:ext cx="585788" cy="504860"/>
          </a:xfrm>
          <a:custGeom>
            <a:avLst/>
            <a:gdLst>
              <a:gd name="connsiteX0" fmla="*/ 292894 w 585788"/>
              <a:gd name="connsiteY0" fmla="*/ 0 h 504860"/>
              <a:gd name="connsiteX1" fmla="*/ 585788 w 585788"/>
              <a:gd name="connsiteY1" fmla="*/ 292894 h 504860"/>
              <a:gd name="connsiteX2" fmla="*/ 585788 w 585788"/>
              <a:gd name="connsiteY2" fmla="*/ 504860 h 504860"/>
              <a:gd name="connsiteX3" fmla="*/ 0 w 585788"/>
              <a:gd name="connsiteY3" fmla="*/ 504860 h 504860"/>
              <a:gd name="connsiteX4" fmla="*/ 0 w 585788"/>
              <a:gd name="connsiteY4" fmla="*/ 292894 h 504860"/>
              <a:gd name="connsiteX5" fmla="*/ 292894 w 585788"/>
              <a:gd name="connsiteY5" fmla="*/ 0 h 5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504860">
                <a:moveTo>
                  <a:pt x="292894" y="0"/>
                </a:moveTo>
                <a:cubicBezTo>
                  <a:pt x="454655" y="0"/>
                  <a:pt x="585788" y="131133"/>
                  <a:pt x="585788" y="292894"/>
                </a:cubicBezTo>
                <a:lnTo>
                  <a:pt x="585788" y="504860"/>
                </a:lnTo>
                <a:lnTo>
                  <a:pt x="0" y="504860"/>
                </a:lnTo>
                <a:lnTo>
                  <a:pt x="0" y="292894"/>
                </a:lnTo>
                <a:cubicBezTo>
                  <a:pt x="0" y="131133"/>
                  <a:pt x="131133" y="0"/>
                  <a:pt x="292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171575" y="6138828"/>
            <a:ext cx="585788" cy="719172"/>
          </a:xfrm>
          <a:custGeom>
            <a:avLst/>
            <a:gdLst>
              <a:gd name="connsiteX0" fmla="*/ 292894 w 585788"/>
              <a:gd name="connsiteY0" fmla="*/ 0 h 719172"/>
              <a:gd name="connsiteX1" fmla="*/ 585788 w 585788"/>
              <a:gd name="connsiteY1" fmla="*/ 292894 h 719172"/>
              <a:gd name="connsiteX2" fmla="*/ 585788 w 585788"/>
              <a:gd name="connsiteY2" fmla="*/ 719172 h 719172"/>
              <a:gd name="connsiteX3" fmla="*/ 0 w 585788"/>
              <a:gd name="connsiteY3" fmla="*/ 719172 h 719172"/>
              <a:gd name="connsiteX4" fmla="*/ 0 w 585788"/>
              <a:gd name="connsiteY4" fmla="*/ 292894 h 719172"/>
              <a:gd name="connsiteX5" fmla="*/ 292894 w 585788"/>
              <a:gd name="connsiteY5" fmla="*/ 0 h 7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19172">
                <a:moveTo>
                  <a:pt x="292894" y="0"/>
                </a:moveTo>
                <a:cubicBezTo>
                  <a:pt x="454655" y="0"/>
                  <a:pt x="585788" y="131133"/>
                  <a:pt x="585788" y="292894"/>
                </a:cubicBezTo>
                <a:lnTo>
                  <a:pt x="585788" y="719172"/>
                </a:lnTo>
                <a:lnTo>
                  <a:pt x="0" y="719172"/>
                </a:lnTo>
                <a:lnTo>
                  <a:pt x="0" y="292894"/>
                </a:lnTo>
                <a:cubicBezTo>
                  <a:pt x="0" y="131133"/>
                  <a:pt x="131133" y="0"/>
                  <a:pt x="292894" y="0"/>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PA_组合 18"/>
          <p:cNvGrpSpPr/>
          <p:nvPr>
            <p:custDataLst>
              <p:tags r:id="rId2"/>
            </p:custDataLst>
          </p:nvPr>
        </p:nvGrpSpPr>
        <p:grpSpPr>
          <a:xfrm>
            <a:off x="10373238" y="1674963"/>
            <a:ext cx="3637524" cy="3637525"/>
            <a:chOff x="10373237" y="1674964"/>
            <a:chExt cx="3637524" cy="3637525"/>
          </a:xfrm>
        </p:grpSpPr>
        <p:sp>
          <p:nvSpPr>
            <p:cNvPr id="18" name="任意多边形 17"/>
            <p:cNvSpPr/>
            <p:nvPr/>
          </p:nvSpPr>
          <p:spPr>
            <a:xfrm>
              <a:off x="10373237" y="1674964"/>
              <a:ext cx="3637524" cy="3637525"/>
            </a:xfrm>
            <a:custGeom>
              <a:avLst/>
              <a:gdLst/>
              <a:ahLst/>
              <a:cxnLst/>
              <a:rect l="0" t="0" r="0" b="0"/>
              <a:pathLst>
                <a:path w="3637524" h="3637525">
                  <a:moveTo>
                    <a:pt x="0" y="0"/>
                  </a:moveTo>
                  <a:lnTo>
                    <a:pt x="3637523" y="0"/>
                  </a:lnTo>
                  <a:lnTo>
                    <a:pt x="3637523" y="3637524"/>
                  </a:lnTo>
                  <a:lnTo>
                    <a:pt x="0" y="3637524"/>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任意多边形 14"/>
            <p:cNvSpPr/>
            <p:nvPr>
              <p:custDataLst>
                <p:tags r:id="rId3"/>
              </p:custDataLst>
            </p:nvPr>
          </p:nvSpPr>
          <p:spPr>
            <a:xfrm>
              <a:off x="10373237" y="1674964"/>
              <a:ext cx="1818762" cy="3637524"/>
            </a:xfrm>
            <a:custGeom>
              <a:avLst/>
              <a:gdLst>
                <a:gd name="connsiteX0" fmla="*/ 1818762 w 1818762"/>
                <a:gd name="connsiteY0" fmla="*/ 0 h 3637524"/>
                <a:gd name="connsiteX1" fmla="*/ 1818762 w 1818762"/>
                <a:gd name="connsiteY1" fmla="*/ 3637524 h 3637524"/>
                <a:gd name="connsiteX2" fmla="*/ 1632805 w 1818762"/>
                <a:gd name="connsiteY2" fmla="*/ 3628134 h 3637524"/>
                <a:gd name="connsiteX3" fmla="*/ 0 w 1818762"/>
                <a:gd name="connsiteY3" fmla="*/ 1818762 h 3637524"/>
                <a:gd name="connsiteX4" fmla="*/ 1632805 w 1818762"/>
                <a:gd name="connsiteY4" fmla="*/ 9390 h 3637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62" h="3637524">
                  <a:moveTo>
                    <a:pt x="1818762" y="0"/>
                  </a:moveTo>
                  <a:lnTo>
                    <a:pt x="1818762" y="3637524"/>
                  </a:lnTo>
                  <a:lnTo>
                    <a:pt x="1632805" y="3628134"/>
                  </a:lnTo>
                  <a:cubicBezTo>
                    <a:pt x="715683" y="3534995"/>
                    <a:pt x="0" y="2760458"/>
                    <a:pt x="0" y="1818762"/>
                  </a:cubicBezTo>
                  <a:cubicBezTo>
                    <a:pt x="0" y="877067"/>
                    <a:pt x="715683" y="102529"/>
                    <a:pt x="1632805" y="9390"/>
                  </a:cubicBezTo>
                  <a:close/>
                </a:path>
              </a:pathLst>
            </a:custGeom>
            <a:solidFill>
              <a:srgbClr val="2F82BB"/>
            </a:solidFill>
            <a:ln>
              <a:noFill/>
            </a:ln>
            <a:effectLst>
              <a:outerShdw blurRad="63500" dist="25400" dir="10800000" algn="r" rotWithShape="0">
                <a:srgbClr val="266B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grpSp>
      <p:sp>
        <p:nvSpPr>
          <p:cNvPr id="9" name="文本框 8"/>
          <p:cNvSpPr txBox="1"/>
          <p:nvPr/>
        </p:nvSpPr>
        <p:spPr>
          <a:xfrm>
            <a:off x="1557021" y="1675297"/>
            <a:ext cx="7168831"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序列图显示用例中的功能流程</a:t>
            </a:r>
          </a:p>
        </p:txBody>
      </p:sp>
      <p:sp>
        <p:nvSpPr>
          <p:cNvPr id="10" name="文本框 9"/>
          <p:cNvSpPr txBox="1"/>
          <p:nvPr/>
        </p:nvSpPr>
        <p:spPr>
          <a:xfrm>
            <a:off x="991870" y="647700"/>
            <a:ext cx="4694555" cy="645160"/>
          </a:xfrm>
          <a:prstGeom prst="rect">
            <a:avLst/>
          </a:prstGeom>
          <a:noFill/>
        </p:spPr>
        <p:txBody>
          <a:bodyPr wrap="square" rtlCol="0">
            <a:spAutoFit/>
          </a:bodyPr>
          <a:lstStyle/>
          <a:p>
            <a:r>
              <a:rPr lang="en-US" altLang="zh-CN" sz="3600" dirty="0" smtClean="0">
                <a:solidFill>
                  <a:srgbClr val="FFC000"/>
                </a:solidFill>
                <a:latin typeface="微软雅黑" panose="020B0503020204020204" pitchFamily="34" charset="-122"/>
                <a:ea typeface="微软雅黑" panose="020B0503020204020204" pitchFamily="34" charset="-122"/>
              </a:rPr>
              <a:t>2.4建立交换图</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824990" y="3028315"/>
            <a:ext cx="4218305" cy="1568450"/>
          </a:xfrm>
          <a:prstGeom prst="rect">
            <a:avLst/>
          </a:prstGeom>
          <a:noFill/>
        </p:spPr>
        <p:txBody>
          <a:bodyPr wrap="square" rtlCol="0">
            <a:spAutoFit/>
          </a:bodyPr>
          <a:lstStyle/>
          <a:p>
            <a:r>
              <a:rPr 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创建序列图</a:t>
            </a:r>
          </a:p>
          <a:p>
            <a:r>
              <a:rPr 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在序列图中放置参与者和对象</a:t>
            </a:r>
          </a:p>
          <a:p>
            <a:r>
              <a:rPr lang="zh-CN" sz="2400" dirty="0">
                <a:solidFill>
                  <a:schemeClr val="bg1"/>
                </a:solidFill>
                <a:latin typeface="微软雅黑" panose="020B0503020204020204" pitchFamily="34" charset="-122"/>
                <a:ea typeface="微软雅黑" panose="020B0503020204020204" pitchFamily="34" charset="-122"/>
              </a:rPr>
              <a:t>说明对象之间的消息</a:t>
            </a:r>
          </a:p>
          <a:p>
            <a:endParaRPr lang="zh-CN" sz="2400" dirty="0">
              <a:solidFill>
                <a:schemeClr val="bg1"/>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11248103" y="2549829"/>
            <a:ext cx="943896" cy="1887794"/>
          </a:xfrm>
          <a:custGeom>
            <a:avLst/>
            <a:gdLst>
              <a:gd name="connsiteX0" fmla="*/ 943896 w 943896"/>
              <a:gd name="connsiteY0" fmla="*/ 0 h 1887794"/>
              <a:gd name="connsiteX1" fmla="*/ 943896 w 943896"/>
              <a:gd name="connsiteY1" fmla="*/ 1887794 h 1887794"/>
              <a:gd name="connsiteX2" fmla="*/ 847389 w 943896"/>
              <a:gd name="connsiteY2" fmla="*/ 1882921 h 1887794"/>
              <a:gd name="connsiteX3" fmla="*/ 0 w 943896"/>
              <a:gd name="connsiteY3" fmla="*/ 943897 h 1887794"/>
              <a:gd name="connsiteX4" fmla="*/ 847389 w 943896"/>
              <a:gd name="connsiteY4" fmla="*/ 4873 h 1887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896" h="1887794">
                <a:moveTo>
                  <a:pt x="943896" y="0"/>
                </a:moveTo>
                <a:lnTo>
                  <a:pt x="943896" y="1887794"/>
                </a:lnTo>
                <a:lnTo>
                  <a:pt x="847389" y="1882921"/>
                </a:lnTo>
                <a:cubicBezTo>
                  <a:pt x="371423" y="1834584"/>
                  <a:pt x="0" y="1432616"/>
                  <a:pt x="0" y="943897"/>
                </a:cubicBezTo>
                <a:cubicBezTo>
                  <a:pt x="0" y="455178"/>
                  <a:pt x="371423" y="53210"/>
                  <a:pt x="847389" y="4873"/>
                </a:cubicBezTo>
                <a:close/>
              </a:path>
            </a:pathLst>
          </a:custGeom>
          <a:solidFill>
            <a:srgbClr val="6F3484"/>
          </a:solidFill>
          <a:ln>
            <a:noFill/>
          </a:ln>
          <a:effectLst>
            <a:outerShdw blurRad="63500" dist="25400" dir="10800000" algn="r" rotWithShape="0">
              <a:srgbClr val="56286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30079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heel(1)">
                                          <p:cBhvr>
                                            <p:cTn id="14" dur="2000"/>
                                            <p:tgtEl>
                                              <p:spTgt spid="19"/>
                                            </p:tgtEl>
                                          </p:cBhvr>
                                        </p:animEffect>
                                      </p:childTnLst>
                                    </p:cTn>
                                  </p:par>
                                  <p:par>
                                    <p:cTn id="15" presetID="21" presetClass="entr" presetSubtype="1" fill="hold"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childTnLst>
                              </p:cTn>
                            </p:par>
                            <p:par>
                              <p:cTn id="18" fill="hold">
                                <p:stCondLst>
                                  <p:cond delay="2500"/>
                                </p:stCondLst>
                                <p:childTnLst>
                                  <p:par>
                                    <p:cTn id="19" presetID="2" presetClass="entr" presetSubtype="4" fill="hold" grpId="0" nodeType="afterEffect" p14:presetBounceEnd="20000">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14:bounceEnd="20000">
                                          <p:cBhvr additive="base">
                                            <p:cTn id="21" dur="500" fill="hold"/>
                                            <p:tgtEl>
                                              <p:spTgt spid="10"/>
                                            </p:tgtEl>
                                            <p:attrNameLst>
                                              <p:attrName>ppt_x</p:attrName>
                                            </p:attrNameLst>
                                          </p:cBhvr>
                                          <p:tavLst>
                                            <p:tav tm="0">
                                              <p:val>
                                                <p:strVal val="#ppt_x"/>
                                              </p:val>
                                            </p:tav>
                                            <p:tav tm="100000">
                                              <p:val>
                                                <p:strVal val="#ppt_x"/>
                                              </p:val>
                                            </p:tav>
                                          </p:tavLst>
                                        </p:anim>
                                        <p:anim calcmode="lin" valueType="num" p14:bounceEnd="20000">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par>
                              <p:cTn id="31" fill="hold">
                                <p:stCondLst>
                                  <p:cond delay="4000"/>
                                </p:stCondLst>
                                <p:childTnLst>
                                  <p:par>
                                    <p:cTn id="32" presetID="2" presetClass="entr" presetSubtype="4"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300" fill="hold"/>
                                            <p:tgtEl>
                                              <p:spTgt spid="5"/>
                                            </p:tgtEl>
                                            <p:attrNameLst>
                                              <p:attrName>ppt_x</p:attrName>
                                            </p:attrNameLst>
                                          </p:cBhvr>
                                          <p:tavLst>
                                            <p:tav tm="0">
                                              <p:val>
                                                <p:strVal val="#ppt_x"/>
                                              </p:val>
                                            </p:tav>
                                            <p:tav tm="100000">
                                              <p:val>
                                                <p:strVal val="#ppt_x"/>
                                              </p:val>
                                            </p:tav>
                                          </p:tavLst>
                                        </p:anim>
                                        <p:anim calcmode="lin" valueType="num">
                                          <p:cBhvr additive="base">
                                            <p:cTn id="35" dur="300" fill="hold"/>
                                            <p:tgtEl>
                                              <p:spTgt spid="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10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300" fill="hold"/>
                                            <p:tgtEl>
                                              <p:spTgt spid="6"/>
                                            </p:tgtEl>
                                            <p:attrNameLst>
                                              <p:attrName>ppt_x</p:attrName>
                                            </p:attrNameLst>
                                          </p:cBhvr>
                                          <p:tavLst>
                                            <p:tav tm="0">
                                              <p:val>
                                                <p:strVal val="#ppt_x"/>
                                              </p:val>
                                            </p:tav>
                                            <p:tav tm="100000">
                                              <p:val>
                                                <p:strVal val="#ppt_x"/>
                                              </p:val>
                                            </p:tav>
                                          </p:tavLst>
                                        </p:anim>
                                        <p:anim calcmode="lin" valueType="num">
                                          <p:cBhvr additive="base">
                                            <p:cTn id="39" dur="300" fill="hold"/>
                                            <p:tgtEl>
                                              <p:spTgt spid="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300" fill="hold"/>
                                            <p:tgtEl>
                                              <p:spTgt spid="7"/>
                                            </p:tgtEl>
                                            <p:attrNameLst>
                                              <p:attrName>ppt_x</p:attrName>
                                            </p:attrNameLst>
                                          </p:cBhvr>
                                          <p:tavLst>
                                            <p:tav tm="0">
                                              <p:val>
                                                <p:strVal val="#ppt_x"/>
                                              </p:val>
                                            </p:tav>
                                            <p:tav tm="100000">
                                              <p:val>
                                                <p:strVal val="#ppt_x"/>
                                              </p:val>
                                            </p:tav>
                                          </p:tavLst>
                                        </p:anim>
                                        <p:anim calcmode="lin" valueType="num">
                                          <p:cBhvr additive="base">
                                            <p:cTn id="43"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2" grpId="0"/>
          <p:bldP spid="13"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heel(1)">
                                          <p:cBhvr>
                                            <p:cTn id="14" dur="2000"/>
                                            <p:tgtEl>
                                              <p:spTgt spid="19"/>
                                            </p:tgtEl>
                                          </p:cBhvr>
                                        </p:animEffect>
                                      </p:childTnLst>
                                    </p:cTn>
                                  </p:par>
                                  <p:par>
                                    <p:cTn id="15" presetID="21" presetClass="entr" presetSubtype="1" fill="hold"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childTnLst>
                              </p:cTn>
                            </p:par>
                            <p:par>
                              <p:cTn id="18" fill="hold">
                                <p:stCondLst>
                                  <p:cond delay="2500"/>
                                </p:stCondLst>
                                <p:childTnLst>
                                  <p:par>
                                    <p:cTn id="19" presetID="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par>
                              <p:cTn id="31" fill="hold">
                                <p:stCondLst>
                                  <p:cond delay="4000"/>
                                </p:stCondLst>
                                <p:childTnLst>
                                  <p:par>
                                    <p:cTn id="32" presetID="2" presetClass="entr" presetSubtype="4"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300" fill="hold"/>
                                            <p:tgtEl>
                                              <p:spTgt spid="5"/>
                                            </p:tgtEl>
                                            <p:attrNameLst>
                                              <p:attrName>ppt_x</p:attrName>
                                            </p:attrNameLst>
                                          </p:cBhvr>
                                          <p:tavLst>
                                            <p:tav tm="0">
                                              <p:val>
                                                <p:strVal val="#ppt_x"/>
                                              </p:val>
                                            </p:tav>
                                            <p:tav tm="100000">
                                              <p:val>
                                                <p:strVal val="#ppt_x"/>
                                              </p:val>
                                            </p:tav>
                                          </p:tavLst>
                                        </p:anim>
                                        <p:anim calcmode="lin" valueType="num">
                                          <p:cBhvr additive="base">
                                            <p:cTn id="35" dur="300" fill="hold"/>
                                            <p:tgtEl>
                                              <p:spTgt spid="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10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300" fill="hold"/>
                                            <p:tgtEl>
                                              <p:spTgt spid="6"/>
                                            </p:tgtEl>
                                            <p:attrNameLst>
                                              <p:attrName>ppt_x</p:attrName>
                                            </p:attrNameLst>
                                          </p:cBhvr>
                                          <p:tavLst>
                                            <p:tav tm="0">
                                              <p:val>
                                                <p:strVal val="#ppt_x"/>
                                              </p:val>
                                            </p:tav>
                                            <p:tav tm="100000">
                                              <p:val>
                                                <p:strVal val="#ppt_x"/>
                                              </p:val>
                                            </p:tav>
                                          </p:tavLst>
                                        </p:anim>
                                        <p:anim calcmode="lin" valueType="num">
                                          <p:cBhvr additive="base">
                                            <p:cTn id="39" dur="300" fill="hold"/>
                                            <p:tgtEl>
                                              <p:spTgt spid="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300" fill="hold"/>
                                            <p:tgtEl>
                                              <p:spTgt spid="7"/>
                                            </p:tgtEl>
                                            <p:attrNameLst>
                                              <p:attrName>ppt_x</p:attrName>
                                            </p:attrNameLst>
                                          </p:cBhvr>
                                          <p:tavLst>
                                            <p:tav tm="0">
                                              <p:val>
                                                <p:strVal val="#ppt_x"/>
                                              </p:val>
                                            </p:tav>
                                            <p:tav tm="100000">
                                              <p:val>
                                                <p:strVal val="#ppt_x"/>
                                              </p:val>
                                            </p:tav>
                                          </p:tavLst>
                                        </p:anim>
                                        <p:anim calcmode="lin" valueType="num">
                                          <p:cBhvr additive="base">
                                            <p:cTn id="43"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2" grpId="0"/>
          <p:bldP spid="13" grpId="0" bldLvl="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0" y="6111938"/>
            <a:ext cx="585788" cy="746062"/>
          </a:xfrm>
          <a:custGeom>
            <a:avLst/>
            <a:gdLst>
              <a:gd name="connsiteX0" fmla="*/ 292894 w 585788"/>
              <a:gd name="connsiteY0" fmla="*/ 0 h 746062"/>
              <a:gd name="connsiteX1" fmla="*/ 585788 w 585788"/>
              <a:gd name="connsiteY1" fmla="*/ 292894 h 746062"/>
              <a:gd name="connsiteX2" fmla="*/ 585788 w 585788"/>
              <a:gd name="connsiteY2" fmla="*/ 746062 h 746062"/>
              <a:gd name="connsiteX3" fmla="*/ 0 w 585788"/>
              <a:gd name="connsiteY3" fmla="*/ 746062 h 746062"/>
              <a:gd name="connsiteX4" fmla="*/ 0 w 585788"/>
              <a:gd name="connsiteY4" fmla="*/ 292894 h 746062"/>
              <a:gd name="connsiteX5" fmla="*/ 292894 w 585788"/>
              <a:gd name="connsiteY5" fmla="*/ 0 h 74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46062">
                <a:moveTo>
                  <a:pt x="292894" y="0"/>
                </a:moveTo>
                <a:cubicBezTo>
                  <a:pt x="454655" y="0"/>
                  <a:pt x="585788" y="131133"/>
                  <a:pt x="585788" y="292894"/>
                </a:cubicBezTo>
                <a:lnTo>
                  <a:pt x="585788" y="746062"/>
                </a:lnTo>
                <a:lnTo>
                  <a:pt x="0" y="746062"/>
                </a:lnTo>
                <a:lnTo>
                  <a:pt x="0" y="292894"/>
                </a:lnTo>
                <a:cubicBezTo>
                  <a:pt x="0" y="131133"/>
                  <a:pt x="131133" y="0"/>
                  <a:pt x="29289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85787" y="6353140"/>
            <a:ext cx="585788" cy="504860"/>
          </a:xfrm>
          <a:custGeom>
            <a:avLst/>
            <a:gdLst>
              <a:gd name="connsiteX0" fmla="*/ 292894 w 585788"/>
              <a:gd name="connsiteY0" fmla="*/ 0 h 504860"/>
              <a:gd name="connsiteX1" fmla="*/ 585788 w 585788"/>
              <a:gd name="connsiteY1" fmla="*/ 292894 h 504860"/>
              <a:gd name="connsiteX2" fmla="*/ 585788 w 585788"/>
              <a:gd name="connsiteY2" fmla="*/ 504860 h 504860"/>
              <a:gd name="connsiteX3" fmla="*/ 0 w 585788"/>
              <a:gd name="connsiteY3" fmla="*/ 504860 h 504860"/>
              <a:gd name="connsiteX4" fmla="*/ 0 w 585788"/>
              <a:gd name="connsiteY4" fmla="*/ 292894 h 504860"/>
              <a:gd name="connsiteX5" fmla="*/ 292894 w 585788"/>
              <a:gd name="connsiteY5" fmla="*/ 0 h 5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504860">
                <a:moveTo>
                  <a:pt x="292894" y="0"/>
                </a:moveTo>
                <a:cubicBezTo>
                  <a:pt x="454655" y="0"/>
                  <a:pt x="585788" y="131133"/>
                  <a:pt x="585788" y="292894"/>
                </a:cubicBezTo>
                <a:lnTo>
                  <a:pt x="585788" y="504860"/>
                </a:lnTo>
                <a:lnTo>
                  <a:pt x="0" y="504860"/>
                </a:lnTo>
                <a:lnTo>
                  <a:pt x="0" y="292894"/>
                </a:lnTo>
                <a:cubicBezTo>
                  <a:pt x="0" y="131133"/>
                  <a:pt x="131133" y="0"/>
                  <a:pt x="292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171575" y="6138828"/>
            <a:ext cx="585788" cy="719172"/>
          </a:xfrm>
          <a:custGeom>
            <a:avLst/>
            <a:gdLst>
              <a:gd name="connsiteX0" fmla="*/ 292894 w 585788"/>
              <a:gd name="connsiteY0" fmla="*/ 0 h 719172"/>
              <a:gd name="connsiteX1" fmla="*/ 585788 w 585788"/>
              <a:gd name="connsiteY1" fmla="*/ 292894 h 719172"/>
              <a:gd name="connsiteX2" fmla="*/ 585788 w 585788"/>
              <a:gd name="connsiteY2" fmla="*/ 719172 h 719172"/>
              <a:gd name="connsiteX3" fmla="*/ 0 w 585788"/>
              <a:gd name="connsiteY3" fmla="*/ 719172 h 719172"/>
              <a:gd name="connsiteX4" fmla="*/ 0 w 585788"/>
              <a:gd name="connsiteY4" fmla="*/ 292894 h 719172"/>
              <a:gd name="connsiteX5" fmla="*/ 292894 w 585788"/>
              <a:gd name="connsiteY5" fmla="*/ 0 h 7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19172">
                <a:moveTo>
                  <a:pt x="292894" y="0"/>
                </a:moveTo>
                <a:cubicBezTo>
                  <a:pt x="454655" y="0"/>
                  <a:pt x="585788" y="131133"/>
                  <a:pt x="585788" y="292894"/>
                </a:cubicBezTo>
                <a:lnTo>
                  <a:pt x="585788" y="719172"/>
                </a:lnTo>
                <a:lnTo>
                  <a:pt x="0" y="719172"/>
                </a:lnTo>
                <a:lnTo>
                  <a:pt x="0" y="292894"/>
                </a:lnTo>
                <a:cubicBezTo>
                  <a:pt x="0" y="131133"/>
                  <a:pt x="131133" y="0"/>
                  <a:pt x="292894" y="0"/>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91870" y="647700"/>
            <a:ext cx="4694555" cy="645160"/>
          </a:xfrm>
          <a:prstGeom prst="rect">
            <a:avLst/>
          </a:prstGeom>
          <a:noFill/>
        </p:spPr>
        <p:txBody>
          <a:bodyPr wrap="square" rtlCol="0">
            <a:spAutoFit/>
          </a:bodyPr>
          <a:lstStyle/>
          <a:p>
            <a:r>
              <a:rPr lang="en-US" altLang="zh-CN" sz="3600" dirty="0" smtClean="0">
                <a:solidFill>
                  <a:srgbClr val="FFC000"/>
                </a:solidFill>
                <a:latin typeface="微软雅黑" panose="020B0503020204020204" pitchFamily="34" charset="-122"/>
                <a:ea typeface="微软雅黑" panose="020B0503020204020204" pitchFamily="34" charset="-122"/>
                <a:sym typeface="+mn-ea"/>
              </a:rPr>
              <a:t>创建序列图</a:t>
            </a:r>
            <a:endParaRPr lang="en-US" altLang="zh-CN" sz="3600" dirty="0" smtClean="0">
              <a:solidFill>
                <a:srgbClr val="FFC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91870" y="2097405"/>
            <a:ext cx="4218305" cy="3046095"/>
          </a:xfrm>
          <a:prstGeom prst="rect">
            <a:avLst/>
          </a:prstGeom>
          <a:noFill/>
        </p:spPr>
        <p:txBody>
          <a:bodyPr wrap="square" rtlCol="0">
            <a:spAutoFit/>
          </a:bodyPr>
          <a:lstStyle/>
          <a:p>
            <a:r>
              <a:rPr 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在浏览器内的Logic 视图中单击鼠标右键，选择new→sequence diagram就新建了一张序列图。也可以在浏览器中use case视图中选择某个用例然后右击这个用例选择new→sequence diagram。 </a:t>
            </a:r>
          </a:p>
          <a:p>
            <a:endParaRPr lang="zh-CN" sz="24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401945" y="2272030"/>
            <a:ext cx="6514465" cy="2314575"/>
          </a:xfrm>
          <a:prstGeom prst="rect">
            <a:avLst/>
          </a:prstGeom>
        </p:spPr>
      </p:pic>
    </p:spTree>
    <p:extLst>
      <p:ext uri="{BB962C8B-B14F-4D97-AF65-F5344CB8AC3E}">
        <p14:creationId xmlns:p14="http://schemas.microsoft.com/office/powerpoint/2010/main" val="21125740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2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2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20000">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300" fill="hold"/>
                                            <p:tgtEl>
                                              <p:spTgt spid="5"/>
                                            </p:tgtEl>
                                            <p:attrNameLst>
                                              <p:attrName>ppt_x</p:attrName>
                                            </p:attrNameLst>
                                          </p:cBhvr>
                                          <p:tavLst>
                                            <p:tav tm="0">
                                              <p:val>
                                                <p:strVal val="#ppt_x"/>
                                              </p:val>
                                            </p:tav>
                                            <p:tav tm="100000">
                                              <p:val>
                                                <p:strVal val="#ppt_x"/>
                                              </p:val>
                                            </p:tav>
                                          </p:tavLst>
                                        </p:anim>
                                        <p:anim calcmode="lin" valueType="num">
                                          <p:cBhvr additive="base">
                                            <p:cTn id="17" dur="3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10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300" fill="hold"/>
                                            <p:tgtEl>
                                              <p:spTgt spid="6"/>
                                            </p:tgtEl>
                                            <p:attrNameLst>
                                              <p:attrName>ppt_x</p:attrName>
                                            </p:attrNameLst>
                                          </p:cBhvr>
                                          <p:tavLst>
                                            <p:tav tm="0">
                                              <p:val>
                                                <p:strVal val="#ppt_x"/>
                                              </p:val>
                                            </p:tav>
                                            <p:tav tm="100000">
                                              <p:val>
                                                <p:strVal val="#ppt_x"/>
                                              </p:val>
                                            </p:tav>
                                          </p:tavLst>
                                        </p:anim>
                                        <p:anim calcmode="lin" valueType="num">
                                          <p:cBhvr additive="base">
                                            <p:cTn id="21" dur="3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2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300" fill="hold"/>
                                            <p:tgtEl>
                                              <p:spTgt spid="7"/>
                                            </p:tgtEl>
                                            <p:attrNameLst>
                                              <p:attrName>ppt_x</p:attrName>
                                            </p:attrNameLst>
                                          </p:cBhvr>
                                          <p:tavLst>
                                            <p:tav tm="0">
                                              <p:val>
                                                <p:strVal val="#ppt_x"/>
                                              </p:val>
                                            </p:tav>
                                            <p:tav tm="100000">
                                              <p:val>
                                                <p:strVal val="#ppt_x"/>
                                              </p:val>
                                            </p:tav>
                                          </p:tavLst>
                                        </p:anim>
                                        <p:anim calcmode="lin" valueType="num">
                                          <p:cBhvr additive="base">
                                            <p:cTn id="25"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10"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300" fill="hold"/>
                                            <p:tgtEl>
                                              <p:spTgt spid="5"/>
                                            </p:tgtEl>
                                            <p:attrNameLst>
                                              <p:attrName>ppt_x</p:attrName>
                                            </p:attrNameLst>
                                          </p:cBhvr>
                                          <p:tavLst>
                                            <p:tav tm="0">
                                              <p:val>
                                                <p:strVal val="#ppt_x"/>
                                              </p:val>
                                            </p:tav>
                                            <p:tav tm="100000">
                                              <p:val>
                                                <p:strVal val="#ppt_x"/>
                                              </p:val>
                                            </p:tav>
                                          </p:tavLst>
                                        </p:anim>
                                        <p:anim calcmode="lin" valueType="num">
                                          <p:cBhvr additive="base">
                                            <p:cTn id="17" dur="3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10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300" fill="hold"/>
                                            <p:tgtEl>
                                              <p:spTgt spid="6"/>
                                            </p:tgtEl>
                                            <p:attrNameLst>
                                              <p:attrName>ppt_x</p:attrName>
                                            </p:attrNameLst>
                                          </p:cBhvr>
                                          <p:tavLst>
                                            <p:tav tm="0">
                                              <p:val>
                                                <p:strVal val="#ppt_x"/>
                                              </p:val>
                                            </p:tav>
                                            <p:tav tm="100000">
                                              <p:val>
                                                <p:strVal val="#ppt_x"/>
                                              </p:val>
                                            </p:tav>
                                          </p:tavLst>
                                        </p:anim>
                                        <p:anim calcmode="lin" valueType="num">
                                          <p:cBhvr additive="base">
                                            <p:cTn id="21" dur="3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2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300" fill="hold"/>
                                            <p:tgtEl>
                                              <p:spTgt spid="7"/>
                                            </p:tgtEl>
                                            <p:attrNameLst>
                                              <p:attrName>ppt_x</p:attrName>
                                            </p:attrNameLst>
                                          </p:cBhvr>
                                          <p:tavLst>
                                            <p:tav tm="0">
                                              <p:val>
                                                <p:strVal val="#ppt_x"/>
                                              </p:val>
                                            </p:tav>
                                            <p:tav tm="100000">
                                              <p:val>
                                                <p:strVal val="#ppt_x"/>
                                              </p:val>
                                            </p:tav>
                                          </p:tavLst>
                                        </p:anim>
                                        <p:anim calcmode="lin" valueType="num">
                                          <p:cBhvr additive="base">
                                            <p:cTn id="25"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10" grpId="0"/>
          <p:bldP spid="12"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PA_组合 22"/>
          <p:cNvGrpSpPr/>
          <p:nvPr>
            <p:custDataLst>
              <p:tags r:id="rId1"/>
            </p:custDataLst>
          </p:nvPr>
        </p:nvGrpSpPr>
        <p:grpSpPr>
          <a:xfrm>
            <a:off x="9498372" y="800100"/>
            <a:ext cx="5387260" cy="5387253"/>
            <a:chOff x="9498372" y="800100"/>
            <a:chExt cx="5387260" cy="5387253"/>
          </a:xfrm>
        </p:grpSpPr>
        <p:sp>
          <p:nvSpPr>
            <p:cNvPr id="22" name="任意多边形 21"/>
            <p:cNvSpPr/>
            <p:nvPr/>
          </p:nvSpPr>
          <p:spPr>
            <a:xfrm>
              <a:off x="9498372" y="800100"/>
              <a:ext cx="5387260" cy="5387253"/>
            </a:xfrm>
            <a:custGeom>
              <a:avLst/>
              <a:gdLst/>
              <a:ahLst/>
              <a:cxnLst/>
              <a:rect l="0" t="0" r="0" b="0"/>
              <a:pathLst>
                <a:path w="5387260" h="5387253">
                  <a:moveTo>
                    <a:pt x="0" y="0"/>
                  </a:moveTo>
                  <a:lnTo>
                    <a:pt x="5387259" y="0"/>
                  </a:lnTo>
                  <a:lnTo>
                    <a:pt x="5387259" y="5387252"/>
                  </a:lnTo>
                  <a:lnTo>
                    <a:pt x="0" y="5387252"/>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_任意多边形 10"/>
            <p:cNvSpPr/>
            <p:nvPr>
              <p:custDataLst>
                <p:tags r:id="rId4"/>
              </p:custDataLst>
            </p:nvPr>
          </p:nvSpPr>
          <p:spPr>
            <a:xfrm>
              <a:off x="9498372" y="800100"/>
              <a:ext cx="2693629" cy="5387252"/>
            </a:xfrm>
            <a:custGeom>
              <a:avLst/>
              <a:gdLst>
                <a:gd name="connsiteX0" fmla="*/ 2693629 w 2693629"/>
                <a:gd name="connsiteY0" fmla="*/ 0 h 5387252"/>
                <a:gd name="connsiteX1" fmla="*/ 2693629 w 2693629"/>
                <a:gd name="connsiteY1" fmla="*/ 5387252 h 5387252"/>
                <a:gd name="connsiteX2" fmla="*/ 0 w 2693629"/>
                <a:gd name="connsiteY2" fmla="*/ 2693626 h 5387252"/>
                <a:gd name="connsiteX3" fmla="*/ 2693629 w 2693629"/>
                <a:gd name="connsiteY3" fmla="*/ 0 h 5387252"/>
              </a:gdLst>
              <a:ahLst/>
              <a:cxnLst>
                <a:cxn ang="0">
                  <a:pos x="connsiteX0" y="connsiteY0"/>
                </a:cxn>
                <a:cxn ang="0">
                  <a:pos x="connsiteX1" y="connsiteY1"/>
                </a:cxn>
                <a:cxn ang="0">
                  <a:pos x="connsiteX2" y="connsiteY2"/>
                </a:cxn>
                <a:cxn ang="0">
                  <a:pos x="connsiteX3" y="connsiteY3"/>
                </a:cxn>
              </a:cxnLst>
              <a:rect l="l" t="t" r="r" b="b"/>
              <a:pathLst>
                <a:path w="2693629" h="5387252">
                  <a:moveTo>
                    <a:pt x="2693629" y="0"/>
                  </a:moveTo>
                  <a:lnTo>
                    <a:pt x="2693629" y="5387252"/>
                  </a:lnTo>
                  <a:cubicBezTo>
                    <a:pt x="1205979" y="5387252"/>
                    <a:pt x="0" y="4181275"/>
                    <a:pt x="0" y="2693626"/>
                  </a:cubicBezTo>
                  <a:cubicBezTo>
                    <a:pt x="0" y="1205977"/>
                    <a:pt x="1205979" y="0"/>
                    <a:pt x="2693629"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 name="任意多边形 4"/>
          <p:cNvSpPr/>
          <p:nvPr/>
        </p:nvSpPr>
        <p:spPr>
          <a:xfrm>
            <a:off x="0" y="6111938"/>
            <a:ext cx="585788" cy="746062"/>
          </a:xfrm>
          <a:custGeom>
            <a:avLst/>
            <a:gdLst>
              <a:gd name="connsiteX0" fmla="*/ 292894 w 585788"/>
              <a:gd name="connsiteY0" fmla="*/ 0 h 746062"/>
              <a:gd name="connsiteX1" fmla="*/ 585788 w 585788"/>
              <a:gd name="connsiteY1" fmla="*/ 292894 h 746062"/>
              <a:gd name="connsiteX2" fmla="*/ 585788 w 585788"/>
              <a:gd name="connsiteY2" fmla="*/ 746062 h 746062"/>
              <a:gd name="connsiteX3" fmla="*/ 0 w 585788"/>
              <a:gd name="connsiteY3" fmla="*/ 746062 h 746062"/>
              <a:gd name="connsiteX4" fmla="*/ 0 w 585788"/>
              <a:gd name="connsiteY4" fmla="*/ 292894 h 746062"/>
              <a:gd name="connsiteX5" fmla="*/ 292894 w 585788"/>
              <a:gd name="connsiteY5" fmla="*/ 0 h 74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46062">
                <a:moveTo>
                  <a:pt x="292894" y="0"/>
                </a:moveTo>
                <a:cubicBezTo>
                  <a:pt x="454655" y="0"/>
                  <a:pt x="585788" y="131133"/>
                  <a:pt x="585788" y="292894"/>
                </a:cubicBezTo>
                <a:lnTo>
                  <a:pt x="585788" y="746062"/>
                </a:lnTo>
                <a:lnTo>
                  <a:pt x="0" y="746062"/>
                </a:lnTo>
                <a:lnTo>
                  <a:pt x="0" y="292894"/>
                </a:lnTo>
                <a:cubicBezTo>
                  <a:pt x="0" y="131133"/>
                  <a:pt x="131133" y="0"/>
                  <a:pt x="29289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85787" y="6353140"/>
            <a:ext cx="585788" cy="504860"/>
          </a:xfrm>
          <a:custGeom>
            <a:avLst/>
            <a:gdLst>
              <a:gd name="connsiteX0" fmla="*/ 292894 w 585788"/>
              <a:gd name="connsiteY0" fmla="*/ 0 h 504860"/>
              <a:gd name="connsiteX1" fmla="*/ 585788 w 585788"/>
              <a:gd name="connsiteY1" fmla="*/ 292894 h 504860"/>
              <a:gd name="connsiteX2" fmla="*/ 585788 w 585788"/>
              <a:gd name="connsiteY2" fmla="*/ 504860 h 504860"/>
              <a:gd name="connsiteX3" fmla="*/ 0 w 585788"/>
              <a:gd name="connsiteY3" fmla="*/ 504860 h 504860"/>
              <a:gd name="connsiteX4" fmla="*/ 0 w 585788"/>
              <a:gd name="connsiteY4" fmla="*/ 292894 h 504860"/>
              <a:gd name="connsiteX5" fmla="*/ 292894 w 585788"/>
              <a:gd name="connsiteY5" fmla="*/ 0 h 5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504860">
                <a:moveTo>
                  <a:pt x="292894" y="0"/>
                </a:moveTo>
                <a:cubicBezTo>
                  <a:pt x="454655" y="0"/>
                  <a:pt x="585788" y="131133"/>
                  <a:pt x="585788" y="292894"/>
                </a:cubicBezTo>
                <a:lnTo>
                  <a:pt x="585788" y="504860"/>
                </a:lnTo>
                <a:lnTo>
                  <a:pt x="0" y="504860"/>
                </a:lnTo>
                <a:lnTo>
                  <a:pt x="0" y="292894"/>
                </a:lnTo>
                <a:cubicBezTo>
                  <a:pt x="0" y="131133"/>
                  <a:pt x="131133" y="0"/>
                  <a:pt x="292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171575" y="6138828"/>
            <a:ext cx="585788" cy="719172"/>
          </a:xfrm>
          <a:custGeom>
            <a:avLst/>
            <a:gdLst>
              <a:gd name="connsiteX0" fmla="*/ 292894 w 585788"/>
              <a:gd name="connsiteY0" fmla="*/ 0 h 719172"/>
              <a:gd name="connsiteX1" fmla="*/ 585788 w 585788"/>
              <a:gd name="connsiteY1" fmla="*/ 292894 h 719172"/>
              <a:gd name="connsiteX2" fmla="*/ 585788 w 585788"/>
              <a:gd name="connsiteY2" fmla="*/ 719172 h 719172"/>
              <a:gd name="connsiteX3" fmla="*/ 0 w 585788"/>
              <a:gd name="connsiteY3" fmla="*/ 719172 h 719172"/>
              <a:gd name="connsiteX4" fmla="*/ 0 w 585788"/>
              <a:gd name="connsiteY4" fmla="*/ 292894 h 719172"/>
              <a:gd name="connsiteX5" fmla="*/ 292894 w 585788"/>
              <a:gd name="connsiteY5" fmla="*/ 0 h 7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19172">
                <a:moveTo>
                  <a:pt x="292894" y="0"/>
                </a:moveTo>
                <a:cubicBezTo>
                  <a:pt x="454655" y="0"/>
                  <a:pt x="585788" y="131133"/>
                  <a:pt x="585788" y="292894"/>
                </a:cubicBezTo>
                <a:lnTo>
                  <a:pt x="585788" y="719172"/>
                </a:lnTo>
                <a:lnTo>
                  <a:pt x="0" y="719172"/>
                </a:lnTo>
                <a:lnTo>
                  <a:pt x="0" y="292894"/>
                </a:lnTo>
                <a:cubicBezTo>
                  <a:pt x="0" y="131133"/>
                  <a:pt x="131133" y="0"/>
                  <a:pt x="292894" y="0"/>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PA_组合 18"/>
          <p:cNvGrpSpPr/>
          <p:nvPr>
            <p:custDataLst>
              <p:tags r:id="rId2"/>
            </p:custDataLst>
          </p:nvPr>
        </p:nvGrpSpPr>
        <p:grpSpPr>
          <a:xfrm>
            <a:off x="10373238" y="1674963"/>
            <a:ext cx="3637524" cy="3637525"/>
            <a:chOff x="10373237" y="1674964"/>
            <a:chExt cx="3637524" cy="3637525"/>
          </a:xfrm>
        </p:grpSpPr>
        <p:sp>
          <p:nvSpPr>
            <p:cNvPr id="18" name="任意多边形 17"/>
            <p:cNvSpPr/>
            <p:nvPr/>
          </p:nvSpPr>
          <p:spPr>
            <a:xfrm>
              <a:off x="10373237" y="1674964"/>
              <a:ext cx="3637524" cy="3637525"/>
            </a:xfrm>
            <a:custGeom>
              <a:avLst/>
              <a:gdLst/>
              <a:ahLst/>
              <a:cxnLst/>
              <a:rect l="0" t="0" r="0" b="0"/>
              <a:pathLst>
                <a:path w="3637524" h="3637525">
                  <a:moveTo>
                    <a:pt x="0" y="0"/>
                  </a:moveTo>
                  <a:lnTo>
                    <a:pt x="3637523" y="0"/>
                  </a:lnTo>
                  <a:lnTo>
                    <a:pt x="3637523" y="3637524"/>
                  </a:lnTo>
                  <a:lnTo>
                    <a:pt x="0" y="3637524"/>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任意多边形 14"/>
            <p:cNvSpPr/>
            <p:nvPr>
              <p:custDataLst>
                <p:tags r:id="rId3"/>
              </p:custDataLst>
            </p:nvPr>
          </p:nvSpPr>
          <p:spPr>
            <a:xfrm>
              <a:off x="10373237" y="1674964"/>
              <a:ext cx="1818762" cy="3637524"/>
            </a:xfrm>
            <a:custGeom>
              <a:avLst/>
              <a:gdLst>
                <a:gd name="connsiteX0" fmla="*/ 1818762 w 1818762"/>
                <a:gd name="connsiteY0" fmla="*/ 0 h 3637524"/>
                <a:gd name="connsiteX1" fmla="*/ 1818762 w 1818762"/>
                <a:gd name="connsiteY1" fmla="*/ 3637524 h 3637524"/>
                <a:gd name="connsiteX2" fmla="*/ 1632805 w 1818762"/>
                <a:gd name="connsiteY2" fmla="*/ 3628134 h 3637524"/>
                <a:gd name="connsiteX3" fmla="*/ 0 w 1818762"/>
                <a:gd name="connsiteY3" fmla="*/ 1818762 h 3637524"/>
                <a:gd name="connsiteX4" fmla="*/ 1632805 w 1818762"/>
                <a:gd name="connsiteY4" fmla="*/ 9390 h 3637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62" h="3637524">
                  <a:moveTo>
                    <a:pt x="1818762" y="0"/>
                  </a:moveTo>
                  <a:lnTo>
                    <a:pt x="1818762" y="3637524"/>
                  </a:lnTo>
                  <a:lnTo>
                    <a:pt x="1632805" y="3628134"/>
                  </a:lnTo>
                  <a:cubicBezTo>
                    <a:pt x="715683" y="3534995"/>
                    <a:pt x="0" y="2760458"/>
                    <a:pt x="0" y="1818762"/>
                  </a:cubicBezTo>
                  <a:cubicBezTo>
                    <a:pt x="0" y="877067"/>
                    <a:pt x="715683" y="102529"/>
                    <a:pt x="1632805" y="9390"/>
                  </a:cubicBezTo>
                  <a:close/>
                </a:path>
              </a:pathLst>
            </a:custGeom>
            <a:solidFill>
              <a:srgbClr val="2F82BB"/>
            </a:solidFill>
            <a:ln>
              <a:noFill/>
            </a:ln>
            <a:effectLst>
              <a:outerShdw blurRad="63500" dist="25400" dir="10800000" algn="r" rotWithShape="0">
                <a:srgbClr val="266B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grpSp>
      <p:sp>
        <p:nvSpPr>
          <p:cNvPr id="9" name="文本框 8"/>
          <p:cNvSpPr txBox="1"/>
          <p:nvPr/>
        </p:nvSpPr>
        <p:spPr>
          <a:xfrm>
            <a:off x="1557021" y="1675297"/>
            <a:ext cx="7168831" cy="1198880"/>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在序列图中的主要元素之一就是对象相似的对象可以被抽象为一个类。序列图中的每个对象代表了某个类的某一实例</a:t>
            </a:r>
            <a:r>
              <a:rPr lang="zh-CN" altLang="en-US"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a:t>
            </a:r>
          </a:p>
        </p:txBody>
      </p:sp>
      <p:sp>
        <p:nvSpPr>
          <p:cNvPr id="10" name="文本框 9"/>
          <p:cNvSpPr txBox="1"/>
          <p:nvPr/>
        </p:nvSpPr>
        <p:spPr>
          <a:xfrm>
            <a:off x="953770" y="415925"/>
            <a:ext cx="6316345" cy="645160"/>
          </a:xfrm>
          <a:prstGeom prst="rect">
            <a:avLst/>
          </a:prstGeom>
          <a:noFill/>
        </p:spPr>
        <p:txBody>
          <a:bodyPr wrap="square" rtlCol="0">
            <a:spAutoFit/>
          </a:bodyPr>
          <a:lstStyle/>
          <a:p>
            <a:pPr algn="l"/>
            <a:r>
              <a:rPr lang="en-US" altLang="zh-CN" sz="3600" dirty="0" smtClean="0">
                <a:solidFill>
                  <a:srgbClr val="FFC000"/>
                </a:solidFill>
                <a:latin typeface="微软雅黑" panose="020B0503020204020204" pitchFamily="34" charset="-122"/>
                <a:ea typeface="微软雅黑" panose="020B0503020204020204" pitchFamily="34" charset="-122"/>
                <a:sym typeface="+mn-ea"/>
              </a:rPr>
              <a:t>在序列图中放置参与者和对象</a:t>
            </a:r>
            <a:endParaRPr lang="en-US" altLang="zh-CN" sz="3600" dirty="0" smtClean="0">
              <a:solidFill>
                <a:srgbClr val="FFC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57680" y="3211830"/>
            <a:ext cx="7444740" cy="3046095"/>
          </a:xfrm>
          <a:prstGeom prst="rect">
            <a:avLst/>
          </a:prstGeom>
          <a:noFill/>
        </p:spPr>
        <p:txBody>
          <a:bodyPr wrap="square" rtlCol="0">
            <a:spAutoFit/>
          </a:bodyPr>
          <a:lstStyle/>
          <a:p>
            <a:r>
              <a:rPr 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(1) 把用例图中的该用例涉及的所有参与者拖到sequence图中。 (2) 选择工具栏中的object按钮单击框图增加对象。可以选择创建已有类的对象也可以在浏览器中新建一个类再创建新的类的对象。双击对象在弹出的对话框中的“class”里确定该对象所属的类。 (3) 对象命名对象可以命名也可没名字。双击对象在弹出的对话框中的“name”里给对象取名</a:t>
            </a:r>
          </a:p>
          <a:p>
            <a:endParaRPr lang="zh-CN" sz="2400" dirty="0">
              <a:solidFill>
                <a:schemeClr val="bg1"/>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11248103" y="2549829"/>
            <a:ext cx="943896" cy="1887794"/>
          </a:xfrm>
          <a:custGeom>
            <a:avLst/>
            <a:gdLst>
              <a:gd name="connsiteX0" fmla="*/ 943896 w 943896"/>
              <a:gd name="connsiteY0" fmla="*/ 0 h 1887794"/>
              <a:gd name="connsiteX1" fmla="*/ 943896 w 943896"/>
              <a:gd name="connsiteY1" fmla="*/ 1887794 h 1887794"/>
              <a:gd name="connsiteX2" fmla="*/ 847389 w 943896"/>
              <a:gd name="connsiteY2" fmla="*/ 1882921 h 1887794"/>
              <a:gd name="connsiteX3" fmla="*/ 0 w 943896"/>
              <a:gd name="connsiteY3" fmla="*/ 943897 h 1887794"/>
              <a:gd name="connsiteX4" fmla="*/ 847389 w 943896"/>
              <a:gd name="connsiteY4" fmla="*/ 4873 h 1887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896" h="1887794">
                <a:moveTo>
                  <a:pt x="943896" y="0"/>
                </a:moveTo>
                <a:lnTo>
                  <a:pt x="943896" y="1887794"/>
                </a:lnTo>
                <a:lnTo>
                  <a:pt x="847389" y="1882921"/>
                </a:lnTo>
                <a:cubicBezTo>
                  <a:pt x="371423" y="1834584"/>
                  <a:pt x="0" y="1432616"/>
                  <a:pt x="0" y="943897"/>
                </a:cubicBezTo>
                <a:cubicBezTo>
                  <a:pt x="0" y="455178"/>
                  <a:pt x="371423" y="53210"/>
                  <a:pt x="847389" y="4873"/>
                </a:cubicBezTo>
                <a:close/>
              </a:path>
            </a:pathLst>
          </a:custGeom>
          <a:solidFill>
            <a:srgbClr val="6F3484"/>
          </a:solidFill>
          <a:ln>
            <a:noFill/>
          </a:ln>
          <a:effectLst>
            <a:outerShdw blurRad="63500" dist="25400" dir="10800000" algn="r" rotWithShape="0">
              <a:srgbClr val="56286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43810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heel(1)">
                                          <p:cBhvr>
                                            <p:cTn id="14" dur="2000"/>
                                            <p:tgtEl>
                                              <p:spTgt spid="19"/>
                                            </p:tgtEl>
                                          </p:cBhvr>
                                        </p:animEffect>
                                      </p:childTnLst>
                                    </p:cTn>
                                  </p:par>
                                  <p:par>
                                    <p:cTn id="15" presetID="21" presetClass="entr" presetSubtype="1" fill="hold"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childTnLst>
                              </p:cTn>
                            </p:par>
                            <p:par>
                              <p:cTn id="18" fill="hold">
                                <p:stCondLst>
                                  <p:cond delay="2500"/>
                                </p:stCondLst>
                                <p:childTnLst>
                                  <p:par>
                                    <p:cTn id="19" presetID="2" presetClass="entr" presetSubtype="4" fill="hold" grpId="0" nodeType="afterEffect" p14:presetBounceEnd="20000">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14:bounceEnd="20000">
                                          <p:cBhvr additive="base">
                                            <p:cTn id="21" dur="500" fill="hold"/>
                                            <p:tgtEl>
                                              <p:spTgt spid="10"/>
                                            </p:tgtEl>
                                            <p:attrNameLst>
                                              <p:attrName>ppt_x</p:attrName>
                                            </p:attrNameLst>
                                          </p:cBhvr>
                                          <p:tavLst>
                                            <p:tav tm="0">
                                              <p:val>
                                                <p:strVal val="#ppt_x"/>
                                              </p:val>
                                            </p:tav>
                                            <p:tav tm="100000">
                                              <p:val>
                                                <p:strVal val="#ppt_x"/>
                                              </p:val>
                                            </p:tav>
                                          </p:tavLst>
                                        </p:anim>
                                        <p:anim calcmode="lin" valueType="num" p14:bounceEnd="20000">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par>
                              <p:cTn id="31" fill="hold">
                                <p:stCondLst>
                                  <p:cond delay="4000"/>
                                </p:stCondLst>
                                <p:childTnLst>
                                  <p:par>
                                    <p:cTn id="32" presetID="2" presetClass="entr" presetSubtype="4"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300" fill="hold"/>
                                            <p:tgtEl>
                                              <p:spTgt spid="5"/>
                                            </p:tgtEl>
                                            <p:attrNameLst>
                                              <p:attrName>ppt_x</p:attrName>
                                            </p:attrNameLst>
                                          </p:cBhvr>
                                          <p:tavLst>
                                            <p:tav tm="0">
                                              <p:val>
                                                <p:strVal val="#ppt_x"/>
                                              </p:val>
                                            </p:tav>
                                            <p:tav tm="100000">
                                              <p:val>
                                                <p:strVal val="#ppt_x"/>
                                              </p:val>
                                            </p:tav>
                                          </p:tavLst>
                                        </p:anim>
                                        <p:anim calcmode="lin" valueType="num">
                                          <p:cBhvr additive="base">
                                            <p:cTn id="35" dur="300" fill="hold"/>
                                            <p:tgtEl>
                                              <p:spTgt spid="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10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300" fill="hold"/>
                                            <p:tgtEl>
                                              <p:spTgt spid="6"/>
                                            </p:tgtEl>
                                            <p:attrNameLst>
                                              <p:attrName>ppt_x</p:attrName>
                                            </p:attrNameLst>
                                          </p:cBhvr>
                                          <p:tavLst>
                                            <p:tav tm="0">
                                              <p:val>
                                                <p:strVal val="#ppt_x"/>
                                              </p:val>
                                            </p:tav>
                                            <p:tav tm="100000">
                                              <p:val>
                                                <p:strVal val="#ppt_x"/>
                                              </p:val>
                                            </p:tav>
                                          </p:tavLst>
                                        </p:anim>
                                        <p:anim calcmode="lin" valueType="num">
                                          <p:cBhvr additive="base">
                                            <p:cTn id="39" dur="300" fill="hold"/>
                                            <p:tgtEl>
                                              <p:spTgt spid="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300" fill="hold"/>
                                            <p:tgtEl>
                                              <p:spTgt spid="7"/>
                                            </p:tgtEl>
                                            <p:attrNameLst>
                                              <p:attrName>ppt_x</p:attrName>
                                            </p:attrNameLst>
                                          </p:cBhvr>
                                          <p:tavLst>
                                            <p:tav tm="0">
                                              <p:val>
                                                <p:strVal val="#ppt_x"/>
                                              </p:val>
                                            </p:tav>
                                            <p:tav tm="100000">
                                              <p:val>
                                                <p:strVal val="#ppt_x"/>
                                              </p:val>
                                            </p:tav>
                                          </p:tavLst>
                                        </p:anim>
                                        <p:anim calcmode="lin" valueType="num">
                                          <p:cBhvr additive="base">
                                            <p:cTn id="43"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2" grpId="0"/>
          <p:bldP spid="13"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heel(1)">
                                          <p:cBhvr>
                                            <p:cTn id="14" dur="2000"/>
                                            <p:tgtEl>
                                              <p:spTgt spid="19"/>
                                            </p:tgtEl>
                                          </p:cBhvr>
                                        </p:animEffect>
                                      </p:childTnLst>
                                    </p:cTn>
                                  </p:par>
                                  <p:par>
                                    <p:cTn id="15" presetID="21" presetClass="entr" presetSubtype="1" fill="hold"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childTnLst>
                              </p:cTn>
                            </p:par>
                            <p:par>
                              <p:cTn id="18" fill="hold">
                                <p:stCondLst>
                                  <p:cond delay="2500"/>
                                </p:stCondLst>
                                <p:childTnLst>
                                  <p:par>
                                    <p:cTn id="19" presetID="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par>
                              <p:cTn id="31" fill="hold">
                                <p:stCondLst>
                                  <p:cond delay="4000"/>
                                </p:stCondLst>
                                <p:childTnLst>
                                  <p:par>
                                    <p:cTn id="32" presetID="2" presetClass="entr" presetSubtype="4"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300" fill="hold"/>
                                            <p:tgtEl>
                                              <p:spTgt spid="5"/>
                                            </p:tgtEl>
                                            <p:attrNameLst>
                                              <p:attrName>ppt_x</p:attrName>
                                            </p:attrNameLst>
                                          </p:cBhvr>
                                          <p:tavLst>
                                            <p:tav tm="0">
                                              <p:val>
                                                <p:strVal val="#ppt_x"/>
                                              </p:val>
                                            </p:tav>
                                            <p:tav tm="100000">
                                              <p:val>
                                                <p:strVal val="#ppt_x"/>
                                              </p:val>
                                            </p:tav>
                                          </p:tavLst>
                                        </p:anim>
                                        <p:anim calcmode="lin" valueType="num">
                                          <p:cBhvr additive="base">
                                            <p:cTn id="35" dur="300" fill="hold"/>
                                            <p:tgtEl>
                                              <p:spTgt spid="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10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300" fill="hold"/>
                                            <p:tgtEl>
                                              <p:spTgt spid="6"/>
                                            </p:tgtEl>
                                            <p:attrNameLst>
                                              <p:attrName>ppt_x</p:attrName>
                                            </p:attrNameLst>
                                          </p:cBhvr>
                                          <p:tavLst>
                                            <p:tav tm="0">
                                              <p:val>
                                                <p:strVal val="#ppt_x"/>
                                              </p:val>
                                            </p:tav>
                                            <p:tav tm="100000">
                                              <p:val>
                                                <p:strVal val="#ppt_x"/>
                                              </p:val>
                                            </p:tav>
                                          </p:tavLst>
                                        </p:anim>
                                        <p:anim calcmode="lin" valueType="num">
                                          <p:cBhvr additive="base">
                                            <p:cTn id="39" dur="300" fill="hold"/>
                                            <p:tgtEl>
                                              <p:spTgt spid="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300" fill="hold"/>
                                            <p:tgtEl>
                                              <p:spTgt spid="7"/>
                                            </p:tgtEl>
                                            <p:attrNameLst>
                                              <p:attrName>ppt_x</p:attrName>
                                            </p:attrNameLst>
                                          </p:cBhvr>
                                          <p:tavLst>
                                            <p:tav tm="0">
                                              <p:val>
                                                <p:strVal val="#ppt_x"/>
                                              </p:val>
                                            </p:tav>
                                            <p:tav tm="100000">
                                              <p:val>
                                                <p:strVal val="#ppt_x"/>
                                              </p:val>
                                            </p:tav>
                                          </p:tavLst>
                                        </p:anim>
                                        <p:anim calcmode="lin" valueType="num">
                                          <p:cBhvr additive="base">
                                            <p:cTn id="43"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p:bldP spid="10" grpId="0"/>
          <p:bldP spid="12" grpId="0"/>
          <p:bldP spid="13" grpId="0" bldLvl="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PA_组合 22"/>
          <p:cNvGrpSpPr/>
          <p:nvPr>
            <p:custDataLst>
              <p:tags r:id="rId1"/>
            </p:custDataLst>
          </p:nvPr>
        </p:nvGrpSpPr>
        <p:grpSpPr>
          <a:xfrm>
            <a:off x="9498372" y="800100"/>
            <a:ext cx="5387260" cy="5387253"/>
            <a:chOff x="9498372" y="800100"/>
            <a:chExt cx="5387260" cy="5387253"/>
          </a:xfrm>
        </p:grpSpPr>
        <p:sp>
          <p:nvSpPr>
            <p:cNvPr id="22" name="任意多边形 21"/>
            <p:cNvSpPr/>
            <p:nvPr/>
          </p:nvSpPr>
          <p:spPr>
            <a:xfrm>
              <a:off x="9498372" y="800100"/>
              <a:ext cx="5387260" cy="5387253"/>
            </a:xfrm>
            <a:custGeom>
              <a:avLst/>
              <a:gdLst/>
              <a:ahLst/>
              <a:cxnLst/>
              <a:rect l="0" t="0" r="0" b="0"/>
              <a:pathLst>
                <a:path w="5387260" h="5387253">
                  <a:moveTo>
                    <a:pt x="0" y="0"/>
                  </a:moveTo>
                  <a:lnTo>
                    <a:pt x="5387259" y="0"/>
                  </a:lnTo>
                  <a:lnTo>
                    <a:pt x="5387259" y="5387252"/>
                  </a:lnTo>
                  <a:lnTo>
                    <a:pt x="0" y="5387252"/>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_任意多边形 10"/>
            <p:cNvSpPr/>
            <p:nvPr>
              <p:custDataLst>
                <p:tags r:id="rId4"/>
              </p:custDataLst>
            </p:nvPr>
          </p:nvSpPr>
          <p:spPr>
            <a:xfrm>
              <a:off x="9498372" y="800100"/>
              <a:ext cx="2693629" cy="5387252"/>
            </a:xfrm>
            <a:custGeom>
              <a:avLst/>
              <a:gdLst>
                <a:gd name="connsiteX0" fmla="*/ 2693629 w 2693629"/>
                <a:gd name="connsiteY0" fmla="*/ 0 h 5387252"/>
                <a:gd name="connsiteX1" fmla="*/ 2693629 w 2693629"/>
                <a:gd name="connsiteY1" fmla="*/ 5387252 h 5387252"/>
                <a:gd name="connsiteX2" fmla="*/ 0 w 2693629"/>
                <a:gd name="connsiteY2" fmla="*/ 2693626 h 5387252"/>
                <a:gd name="connsiteX3" fmla="*/ 2693629 w 2693629"/>
                <a:gd name="connsiteY3" fmla="*/ 0 h 5387252"/>
              </a:gdLst>
              <a:ahLst/>
              <a:cxnLst>
                <a:cxn ang="0">
                  <a:pos x="connsiteX0" y="connsiteY0"/>
                </a:cxn>
                <a:cxn ang="0">
                  <a:pos x="connsiteX1" y="connsiteY1"/>
                </a:cxn>
                <a:cxn ang="0">
                  <a:pos x="connsiteX2" y="connsiteY2"/>
                </a:cxn>
                <a:cxn ang="0">
                  <a:pos x="connsiteX3" y="connsiteY3"/>
                </a:cxn>
              </a:cxnLst>
              <a:rect l="l" t="t" r="r" b="b"/>
              <a:pathLst>
                <a:path w="2693629" h="5387252">
                  <a:moveTo>
                    <a:pt x="2693629" y="0"/>
                  </a:moveTo>
                  <a:lnTo>
                    <a:pt x="2693629" y="5387252"/>
                  </a:lnTo>
                  <a:cubicBezTo>
                    <a:pt x="1205979" y="5387252"/>
                    <a:pt x="0" y="4181275"/>
                    <a:pt x="0" y="2693626"/>
                  </a:cubicBezTo>
                  <a:cubicBezTo>
                    <a:pt x="0" y="1205977"/>
                    <a:pt x="1205979" y="0"/>
                    <a:pt x="2693629"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 name="任意多边形 4"/>
          <p:cNvSpPr/>
          <p:nvPr/>
        </p:nvSpPr>
        <p:spPr>
          <a:xfrm>
            <a:off x="0" y="6111938"/>
            <a:ext cx="585788" cy="746062"/>
          </a:xfrm>
          <a:custGeom>
            <a:avLst/>
            <a:gdLst>
              <a:gd name="connsiteX0" fmla="*/ 292894 w 585788"/>
              <a:gd name="connsiteY0" fmla="*/ 0 h 746062"/>
              <a:gd name="connsiteX1" fmla="*/ 585788 w 585788"/>
              <a:gd name="connsiteY1" fmla="*/ 292894 h 746062"/>
              <a:gd name="connsiteX2" fmla="*/ 585788 w 585788"/>
              <a:gd name="connsiteY2" fmla="*/ 746062 h 746062"/>
              <a:gd name="connsiteX3" fmla="*/ 0 w 585788"/>
              <a:gd name="connsiteY3" fmla="*/ 746062 h 746062"/>
              <a:gd name="connsiteX4" fmla="*/ 0 w 585788"/>
              <a:gd name="connsiteY4" fmla="*/ 292894 h 746062"/>
              <a:gd name="connsiteX5" fmla="*/ 292894 w 585788"/>
              <a:gd name="connsiteY5" fmla="*/ 0 h 74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46062">
                <a:moveTo>
                  <a:pt x="292894" y="0"/>
                </a:moveTo>
                <a:cubicBezTo>
                  <a:pt x="454655" y="0"/>
                  <a:pt x="585788" y="131133"/>
                  <a:pt x="585788" y="292894"/>
                </a:cubicBezTo>
                <a:lnTo>
                  <a:pt x="585788" y="746062"/>
                </a:lnTo>
                <a:lnTo>
                  <a:pt x="0" y="746062"/>
                </a:lnTo>
                <a:lnTo>
                  <a:pt x="0" y="292894"/>
                </a:lnTo>
                <a:cubicBezTo>
                  <a:pt x="0" y="131133"/>
                  <a:pt x="131133" y="0"/>
                  <a:pt x="29289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85787" y="6353140"/>
            <a:ext cx="585788" cy="504860"/>
          </a:xfrm>
          <a:custGeom>
            <a:avLst/>
            <a:gdLst>
              <a:gd name="connsiteX0" fmla="*/ 292894 w 585788"/>
              <a:gd name="connsiteY0" fmla="*/ 0 h 504860"/>
              <a:gd name="connsiteX1" fmla="*/ 585788 w 585788"/>
              <a:gd name="connsiteY1" fmla="*/ 292894 h 504860"/>
              <a:gd name="connsiteX2" fmla="*/ 585788 w 585788"/>
              <a:gd name="connsiteY2" fmla="*/ 504860 h 504860"/>
              <a:gd name="connsiteX3" fmla="*/ 0 w 585788"/>
              <a:gd name="connsiteY3" fmla="*/ 504860 h 504860"/>
              <a:gd name="connsiteX4" fmla="*/ 0 w 585788"/>
              <a:gd name="connsiteY4" fmla="*/ 292894 h 504860"/>
              <a:gd name="connsiteX5" fmla="*/ 292894 w 585788"/>
              <a:gd name="connsiteY5" fmla="*/ 0 h 5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504860">
                <a:moveTo>
                  <a:pt x="292894" y="0"/>
                </a:moveTo>
                <a:cubicBezTo>
                  <a:pt x="454655" y="0"/>
                  <a:pt x="585788" y="131133"/>
                  <a:pt x="585788" y="292894"/>
                </a:cubicBezTo>
                <a:lnTo>
                  <a:pt x="585788" y="504860"/>
                </a:lnTo>
                <a:lnTo>
                  <a:pt x="0" y="504860"/>
                </a:lnTo>
                <a:lnTo>
                  <a:pt x="0" y="292894"/>
                </a:lnTo>
                <a:cubicBezTo>
                  <a:pt x="0" y="131133"/>
                  <a:pt x="131133" y="0"/>
                  <a:pt x="292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171575" y="6138828"/>
            <a:ext cx="585788" cy="719172"/>
          </a:xfrm>
          <a:custGeom>
            <a:avLst/>
            <a:gdLst>
              <a:gd name="connsiteX0" fmla="*/ 292894 w 585788"/>
              <a:gd name="connsiteY0" fmla="*/ 0 h 719172"/>
              <a:gd name="connsiteX1" fmla="*/ 585788 w 585788"/>
              <a:gd name="connsiteY1" fmla="*/ 292894 h 719172"/>
              <a:gd name="connsiteX2" fmla="*/ 585788 w 585788"/>
              <a:gd name="connsiteY2" fmla="*/ 719172 h 719172"/>
              <a:gd name="connsiteX3" fmla="*/ 0 w 585788"/>
              <a:gd name="connsiteY3" fmla="*/ 719172 h 719172"/>
              <a:gd name="connsiteX4" fmla="*/ 0 w 585788"/>
              <a:gd name="connsiteY4" fmla="*/ 292894 h 719172"/>
              <a:gd name="connsiteX5" fmla="*/ 292894 w 585788"/>
              <a:gd name="connsiteY5" fmla="*/ 0 h 7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19172">
                <a:moveTo>
                  <a:pt x="292894" y="0"/>
                </a:moveTo>
                <a:cubicBezTo>
                  <a:pt x="454655" y="0"/>
                  <a:pt x="585788" y="131133"/>
                  <a:pt x="585788" y="292894"/>
                </a:cubicBezTo>
                <a:lnTo>
                  <a:pt x="585788" y="719172"/>
                </a:lnTo>
                <a:lnTo>
                  <a:pt x="0" y="719172"/>
                </a:lnTo>
                <a:lnTo>
                  <a:pt x="0" y="292894"/>
                </a:lnTo>
                <a:cubicBezTo>
                  <a:pt x="0" y="131133"/>
                  <a:pt x="131133" y="0"/>
                  <a:pt x="292894" y="0"/>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PA_组合 18"/>
          <p:cNvGrpSpPr/>
          <p:nvPr>
            <p:custDataLst>
              <p:tags r:id="rId2"/>
            </p:custDataLst>
          </p:nvPr>
        </p:nvGrpSpPr>
        <p:grpSpPr>
          <a:xfrm>
            <a:off x="10373238" y="1674963"/>
            <a:ext cx="3637524" cy="3637525"/>
            <a:chOff x="10373237" y="1674964"/>
            <a:chExt cx="3637524" cy="3637525"/>
          </a:xfrm>
        </p:grpSpPr>
        <p:sp>
          <p:nvSpPr>
            <p:cNvPr id="18" name="任意多边形 17"/>
            <p:cNvSpPr/>
            <p:nvPr/>
          </p:nvSpPr>
          <p:spPr>
            <a:xfrm>
              <a:off x="10373237" y="1674964"/>
              <a:ext cx="3637524" cy="3637525"/>
            </a:xfrm>
            <a:custGeom>
              <a:avLst/>
              <a:gdLst/>
              <a:ahLst/>
              <a:cxnLst/>
              <a:rect l="0" t="0" r="0" b="0"/>
              <a:pathLst>
                <a:path w="3637524" h="3637525">
                  <a:moveTo>
                    <a:pt x="0" y="0"/>
                  </a:moveTo>
                  <a:lnTo>
                    <a:pt x="3637523" y="0"/>
                  </a:lnTo>
                  <a:lnTo>
                    <a:pt x="3637523" y="3637524"/>
                  </a:lnTo>
                  <a:lnTo>
                    <a:pt x="0" y="3637524"/>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任意多边形 14"/>
            <p:cNvSpPr/>
            <p:nvPr>
              <p:custDataLst>
                <p:tags r:id="rId3"/>
              </p:custDataLst>
            </p:nvPr>
          </p:nvSpPr>
          <p:spPr>
            <a:xfrm>
              <a:off x="10373237" y="1674964"/>
              <a:ext cx="1818762" cy="3637524"/>
            </a:xfrm>
            <a:custGeom>
              <a:avLst/>
              <a:gdLst>
                <a:gd name="connsiteX0" fmla="*/ 1818762 w 1818762"/>
                <a:gd name="connsiteY0" fmla="*/ 0 h 3637524"/>
                <a:gd name="connsiteX1" fmla="*/ 1818762 w 1818762"/>
                <a:gd name="connsiteY1" fmla="*/ 3637524 h 3637524"/>
                <a:gd name="connsiteX2" fmla="*/ 1632805 w 1818762"/>
                <a:gd name="connsiteY2" fmla="*/ 3628134 h 3637524"/>
                <a:gd name="connsiteX3" fmla="*/ 0 w 1818762"/>
                <a:gd name="connsiteY3" fmla="*/ 1818762 h 3637524"/>
                <a:gd name="connsiteX4" fmla="*/ 1632805 w 1818762"/>
                <a:gd name="connsiteY4" fmla="*/ 9390 h 3637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62" h="3637524">
                  <a:moveTo>
                    <a:pt x="1818762" y="0"/>
                  </a:moveTo>
                  <a:lnTo>
                    <a:pt x="1818762" y="3637524"/>
                  </a:lnTo>
                  <a:lnTo>
                    <a:pt x="1632805" y="3628134"/>
                  </a:lnTo>
                  <a:cubicBezTo>
                    <a:pt x="715683" y="3534995"/>
                    <a:pt x="0" y="2760458"/>
                    <a:pt x="0" y="1818762"/>
                  </a:cubicBezTo>
                  <a:cubicBezTo>
                    <a:pt x="0" y="877067"/>
                    <a:pt x="715683" y="102529"/>
                    <a:pt x="1632805" y="9390"/>
                  </a:cubicBezTo>
                  <a:close/>
                </a:path>
              </a:pathLst>
            </a:custGeom>
            <a:solidFill>
              <a:srgbClr val="2F82BB"/>
            </a:solidFill>
            <a:ln>
              <a:noFill/>
            </a:ln>
            <a:effectLst>
              <a:outerShdw blurRad="63500" dist="25400" dir="10800000" algn="r" rotWithShape="0">
                <a:srgbClr val="266B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grpSp>
      <p:sp>
        <p:nvSpPr>
          <p:cNvPr id="13" name="任意多边形 12"/>
          <p:cNvSpPr/>
          <p:nvPr/>
        </p:nvSpPr>
        <p:spPr>
          <a:xfrm>
            <a:off x="11248103" y="2549829"/>
            <a:ext cx="943896" cy="1887794"/>
          </a:xfrm>
          <a:custGeom>
            <a:avLst/>
            <a:gdLst>
              <a:gd name="connsiteX0" fmla="*/ 943896 w 943896"/>
              <a:gd name="connsiteY0" fmla="*/ 0 h 1887794"/>
              <a:gd name="connsiteX1" fmla="*/ 943896 w 943896"/>
              <a:gd name="connsiteY1" fmla="*/ 1887794 h 1887794"/>
              <a:gd name="connsiteX2" fmla="*/ 847389 w 943896"/>
              <a:gd name="connsiteY2" fmla="*/ 1882921 h 1887794"/>
              <a:gd name="connsiteX3" fmla="*/ 0 w 943896"/>
              <a:gd name="connsiteY3" fmla="*/ 943897 h 1887794"/>
              <a:gd name="connsiteX4" fmla="*/ 847389 w 943896"/>
              <a:gd name="connsiteY4" fmla="*/ 4873 h 1887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896" h="1887794">
                <a:moveTo>
                  <a:pt x="943896" y="0"/>
                </a:moveTo>
                <a:lnTo>
                  <a:pt x="943896" y="1887794"/>
                </a:lnTo>
                <a:lnTo>
                  <a:pt x="847389" y="1882921"/>
                </a:lnTo>
                <a:cubicBezTo>
                  <a:pt x="371423" y="1834584"/>
                  <a:pt x="0" y="1432616"/>
                  <a:pt x="0" y="943897"/>
                </a:cubicBezTo>
                <a:cubicBezTo>
                  <a:pt x="0" y="455178"/>
                  <a:pt x="371423" y="53210"/>
                  <a:pt x="847389" y="4873"/>
                </a:cubicBezTo>
                <a:close/>
              </a:path>
            </a:pathLst>
          </a:custGeom>
          <a:solidFill>
            <a:srgbClr val="6F3484"/>
          </a:solidFill>
          <a:ln>
            <a:noFill/>
          </a:ln>
          <a:effectLst>
            <a:outerShdw blurRad="63500" dist="25400" dir="10800000" algn="r" rotWithShape="0">
              <a:srgbClr val="56286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6"/>
          <a:stretch>
            <a:fillRect/>
          </a:stretch>
        </p:blipFill>
        <p:spPr>
          <a:xfrm>
            <a:off x="1873250" y="1200785"/>
            <a:ext cx="6513195" cy="4584700"/>
          </a:xfrm>
          <a:prstGeom prst="rect">
            <a:avLst/>
          </a:prstGeom>
        </p:spPr>
      </p:pic>
    </p:spTree>
    <p:extLst>
      <p:ext uri="{BB962C8B-B14F-4D97-AF65-F5344CB8AC3E}">
        <p14:creationId xmlns:p14="http://schemas.microsoft.com/office/powerpoint/2010/main" val="10641150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heel(1)">
                                      <p:cBhvr>
                                        <p:cTn id="14" dur="2000"/>
                                        <p:tgtEl>
                                          <p:spTgt spid="19"/>
                                        </p:tgtEl>
                                      </p:cBhvr>
                                    </p:animEffect>
                                  </p:childTnLst>
                                </p:cTn>
                              </p:par>
                              <p:par>
                                <p:cTn id="15" presetID="21" presetClass="entr" presetSubtype="1" fill="hold"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childTnLst>
                          </p:cTn>
                        </p:par>
                        <p:par>
                          <p:cTn id="18" fill="hold">
                            <p:stCondLst>
                              <p:cond delay="25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300" fill="hold"/>
                                        <p:tgtEl>
                                          <p:spTgt spid="5"/>
                                        </p:tgtEl>
                                        <p:attrNameLst>
                                          <p:attrName>ppt_x</p:attrName>
                                        </p:attrNameLst>
                                      </p:cBhvr>
                                      <p:tavLst>
                                        <p:tav tm="0">
                                          <p:val>
                                            <p:strVal val="#ppt_x"/>
                                          </p:val>
                                        </p:tav>
                                        <p:tav tm="100000">
                                          <p:val>
                                            <p:strVal val="#ppt_x"/>
                                          </p:val>
                                        </p:tav>
                                      </p:tavLst>
                                    </p:anim>
                                    <p:anim calcmode="lin" valueType="num">
                                      <p:cBhvr additive="base">
                                        <p:cTn id="22" dur="3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1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300" fill="hold"/>
                                        <p:tgtEl>
                                          <p:spTgt spid="6"/>
                                        </p:tgtEl>
                                        <p:attrNameLst>
                                          <p:attrName>ppt_x</p:attrName>
                                        </p:attrNameLst>
                                      </p:cBhvr>
                                      <p:tavLst>
                                        <p:tav tm="0">
                                          <p:val>
                                            <p:strVal val="#ppt_x"/>
                                          </p:val>
                                        </p:tav>
                                        <p:tav tm="100000">
                                          <p:val>
                                            <p:strVal val="#ppt_x"/>
                                          </p:val>
                                        </p:tav>
                                      </p:tavLst>
                                    </p:anim>
                                    <p:anim calcmode="lin" valueType="num">
                                      <p:cBhvr additive="base">
                                        <p:cTn id="26" dur="3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2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300" fill="hold"/>
                                        <p:tgtEl>
                                          <p:spTgt spid="7"/>
                                        </p:tgtEl>
                                        <p:attrNameLst>
                                          <p:attrName>ppt_x</p:attrName>
                                        </p:attrNameLst>
                                      </p:cBhvr>
                                      <p:tavLst>
                                        <p:tav tm="0">
                                          <p:val>
                                            <p:strVal val="#ppt_x"/>
                                          </p:val>
                                        </p:tav>
                                        <p:tav tm="100000">
                                          <p:val>
                                            <p:strVal val="#ppt_x"/>
                                          </p:val>
                                        </p:tav>
                                      </p:tavLst>
                                    </p:anim>
                                    <p:anim calcmode="lin" valueType="num">
                                      <p:cBhvr additive="base">
                                        <p:cTn id="30"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1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1" y="4644570"/>
            <a:ext cx="1364344" cy="2224314"/>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1364342" y="5126718"/>
            <a:ext cx="1364344" cy="1742167"/>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2728685" y="5417004"/>
            <a:ext cx="1364344" cy="1451881"/>
          </a:xfrm>
          <a:custGeom>
            <a:avLst/>
            <a:gdLst>
              <a:gd name="connsiteX0" fmla="*/ 682172 w 1364344"/>
              <a:gd name="connsiteY0" fmla="*/ 0 h 1451881"/>
              <a:gd name="connsiteX1" fmla="*/ 1364344 w 1364344"/>
              <a:gd name="connsiteY1" fmla="*/ 682172 h 1451881"/>
              <a:gd name="connsiteX2" fmla="*/ 1364344 w 1364344"/>
              <a:gd name="connsiteY2" fmla="*/ 1451881 h 1451881"/>
              <a:gd name="connsiteX3" fmla="*/ 0 w 1364344"/>
              <a:gd name="connsiteY3" fmla="*/ 1451881 h 1451881"/>
              <a:gd name="connsiteX4" fmla="*/ 0 w 1364344"/>
              <a:gd name="connsiteY4" fmla="*/ 682172 h 1451881"/>
              <a:gd name="connsiteX5" fmla="*/ 682172 w 1364344"/>
              <a:gd name="connsiteY5" fmla="*/ 0 h 145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451881">
                <a:moveTo>
                  <a:pt x="682172" y="0"/>
                </a:moveTo>
                <a:cubicBezTo>
                  <a:pt x="1058925" y="0"/>
                  <a:pt x="1364344" y="305419"/>
                  <a:pt x="1364344" y="682172"/>
                </a:cubicBezTo>
                <a:lnTo>
                  <a:pt x="1364344" y="1451881"/>
                </a:lnTo>
                <a:lnTo>
                  <a:pt x="0" y="1451881"/>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4093029" y="4879974"/>
            <a:ext cx="1364345" cy="198891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5457373" y="5188402"/>
            <a:ext cx="1364343" cy="1680482"/>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6821714" y="5126718"/>
            <a:ext cx="1364344" cy="1742167"/>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186057" y="4444546"/>
            <a:ext cx="1364344" cy="2424338"/>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9550400" y="5106308"/>
            <a:ext cx="1364344" cy="176257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0856685" y="4967968"/>
            <a:ext cx="1364344" cy="1900916"/>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80858" y="1568673"/>
            <a:ext cx="2830286" cy="1569660"/>
          </a:xfrm>
          <a:prstGeom prst="rect">
            <a:avLst/>
          </a:prstGeom>
          <a:noFill/>
        </p:spPr>
        <p:txBody>
          <a:bodyPr wrap="square" rtlCol="0">
            <a:spAutoFit/>
          </a:bodyPr>
          <a:lstStyle/>
          <a:p>
            <a:pPr algn="ctr"/>
            <a:r>
              <a:rPr lang="en-US" altLang="zh-CN" sz="9600" dirty="0" smtClean="0">
                <a:solidFill>
                  <a:schemeClr val="bg1"/>
                </a:solidFill>
                <a:latin typeface="Ebrima" panose="02000000000000000000" pitchFamily="2" charset="0"/>
                <a:ea typeface="Ebrima" panose="02000000000000000000" pitchFamily="2" charset="0"/>
                <a:cs typeface="Ebrima" panose="02000000000000000000" pitchFamily="2" charset="0"/>
              </a:rPr>
              <a:t>01</a:t>
            </a:r>
            <a:endParaRPr lang="zh-CN" altLang="en-US" sz="9600" dirty="0">
              <a:solidFill>
                <a:schemeClr val="bg1"/>
              </a:solidFill>
              <a:latin typeface="Ebrima" panose="02000000000000000000" pitchFamily="2" charset="0"/>
              <a:cs typeface="Ebrima" panose="02000000000000000000" pitchFamily="2" charset="0"/>
            </a:endParaRPr>
          </a:p>
        </p:txBody>
      </p:sp>
      <p:sp>
        <p:nvSpPr>
          <p:cNvPr id="3" name="文本框 2"/>
          <p:cNvSpPr txBox="1"/>
          <p:nvPr/>
        </p:nvSpPr>
        <p:spPr>
          <a:xfrm>
            <a:off x="4412343" y="2984510"/>
            <a:ext cx="37737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cs typeface="Ebrima" panose="02000000000000000000" pitchFamily="2" charset="0"/>
              </a:rPr>
              <a:t>Rational Rose</a:t>
            </a:r>
            <a:r>
              <a:rPr lang="zh-CN" altLang="en-US" sz="3200" dirty="0" smtClean="0">
                <a:solidFill>
                  <a:schemeClr val="bg1"/>
                </a:solidFill>
                <a:latin typeface="微软雅黑" panose="020B0503020204020204" pitchFamily="34" charset="-122"/>
                <a:ea typeface="微软雅黑" panose="020B0503020204020204" pitchFamily="34" charset="-122"/>
                <a:cs typeface="Ebrima" panose="02000000000000000000" pitchFamily="2" charset="0"/>
              </a:rPr>
              <a:t>简介</a:t>
            </a:r>
            <a:endParaRPr lang="zh-CN" altLang="en-US" sz="3200" dirty="0">
              <a:solidFill>
                <a:schemeClr val="bg1"/>
              </a:solidFill>
              <a:latin typeface="微软雅黑" panose="020B0503020204020204" pitchFamily="34" charset="-122"/>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356052548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301"/>
                            </p:stCondLst>
                            <p:childTnLst>
                              <p:par>
                                <p:cTn id="8" presetID="1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ppt_y</p:attrName>
                                        </p:attrNameLst>
                                      </p:cBhvr>
                                      <p:tavLst>
                                        <p:tav tm="0">
                                          <p:val>
                                            <p:strVal val="#ppt_y+#ppt_h*1.125000"/>
                                          </p:val>
                                        </p:tav>
                                        <p:tav tm="100000">
                                          <p:val>
                                            <p:strVal val="#ppt_y"/>
                                          </p:val>
                                        </p:tav>
                                      </p:tavLst>
                                    </p:anim>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0" y="6111938"/>
            <a:ext cx="585788" cy="746062"/>
          </a:xfrm>
          <a:custGeom>
            <a:avLst/>
            <a:gdLst>
              <a:gd name="connsiteX0" fmla="*/ 292894 w 585788"/>
              <a:gd name="connsiteY0" fmla="*/ 0 h 746062"/>
              <a:gd name="connsiteX1" fmla="*/ 585788 w 585788"/>
              <a:gd name="connsiteY1" fmla="*/ 292894 h 746062"/>
              <a:gd name="connsiteX2" fmla="*/ 585788 w 585788"/>
              <a:gd name="connsiteY2" fmla="*/ 746062 h 746062"/>
              <a:gd name="connsiteX3" fmla="*/ 0 w 585788"/>
              <a:gd name="connsiteY3" fmla="*/ 746062 h 746062"/>
              <a:gd name="connsiteX4" fmla="*/ 0 w 585788"/>
              <a:gd name="connsiteY4" fmla="*/ 292894 h 746062"/>
              <a:gd name="connsiteX5" fmla="*/ 292894 w 585788"/>
              <a:gd name="connsiteY5" fmla="*/ 0 h 74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46062">
                <a:moveTo>
                  <a:pt x="292894" y="0"/>
                </a:moveTo>
                <a:cubicBezTo>
                  <a:pt x="454655" y="0"/>
                  <a:pt x="585788" y="131133"/>
                  <a:pt x="585788" y="292894"/>
                </a:cubicBezTo>
                <a:lnTo>
                  <a:pt x="585788" y="746062"/>
                </a:lnTo>
                <a:lnTo>
                  <a:pt x="0" y="746062"/>
                </a:lnTo>
                <a:lnTo>
                  <a:pt x="0" y="292894"/>
                </a:lnTo>
                <a:cubicBezTo>
                  <a:pt x="0" y="131133"/>
                  <a:pt x="131133" y="0"/>
                  <a:pt x="29289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85787" y="6353140"/>
            <a:ext cx="585788" cy="504860"/>
          </a:xfrm>
          <a:custGeom>
            <a:avLst/>
            <a:gdLst>
              <a:gd name="connsiteX0" fmla="*/ 292894 w 585788"/>
              <a:gd name="connsiteY0" fmla="*/ 0 h 504860"/>
              <a:gd name="connsiteX1" fmla="*/ 585788 w 585788"/>
              <a:gd name="connsiteY1" fmla="*/ 292894 h 504860"/>
              <a:gd name="connsiteX2" fmla="*/ 585788 w 585788"/>
              <a:gd name="connsiteY2" fmla="*/ 504860 h 504860"/>
              <a:gd name="connsiteX3" fmla="*/ 0 w 585788"/>
              <a:gd name="connsiteY3" fmla="*/ 504860 h 504860"/>
              <a:gd name="connsiteX4" fmla="*/ 0 w 585788"/>
              <a:gd name="connsiteY4" fmla="*/ 292894 h 504860"/>
              <a:gd name="connsiteX5" fmla="*/ 292894 w 585788"/>
              <a:gd name="connsiteY5" fmla="*/ 0 h 5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504860">
                <a:moveTo>
                  <a:pt x="292894" y="0"/>
                </a:moveTo>
                <a:cubicBezTo>
                  <a:pt x="454655" y="0"/>
                  <a:pt x="585788" y="131133"/>
                  <a:pt x="585788" y="292894"/>
                </a:cubicBezTo>
                <a:lnTo>
                  <a:pt x="585788" y="504860"/>
                </a:lnTo>
                <a:lnTo>
                  <a:pt x="0" y="504860"/>
                </a:lnTo>
                <a:lnTo>
                  <a:pt x="0" y="292894"/>
                </a:lnTo>
                <a:cubicBezTo>
                  <a:pt x="0" y="131133"/>
                  <a:pt x="131133" y="0"/>
                  <a:pt x="292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171575" y="6138828"/>
            <a:ext cx="585788" cy="719172"/>
          </a:xfrm>
          <a:custGeom>
            <a:avLst/>
            <a:gdLst>
              <a:gd name="connsiteX0" fmla="*/ 292894 w 585788"/>
              <a:gd name="connsiteY0" fmla="*/ 0 h 719172"/>
              <a:gd name="connsiteX1" fmla="*/ 585788 w 585788"/>
              <a:gd name="connsiteY1" fmla="*/ 292894 h 719172"/>
              <a:gd name="connsiteX2" fmla="*/ 585788 w 585788"/>
              <a:gd name="connsiteY2" fmla="*/ 719172 h 719172"/>
              <a:gd name="connsiteX3" fmla="*/ 0 w 585788"/>
              <a:gd name="connsiteY3" fmla="*/ 719172 h 719172"/>
              <a:gd name="connsiteX4" fmla="*/ 0 w 585788"/>
              <a:gd name="connsiteY4" fmla="*/ 292894 h 719172"/>
              <a:gd name="connsiteX5" fmla="*/ 292894 w 585788"/>
              <a:gd name="connsiteY5" fmla="*/ 0 h 7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19172">
                <a:moveTo>
                  <a:pt x="292894" y="0"/>
                </a:moveTo>
                <a:cubicBezTo>
                  <a:pt x="454655" y="0"/>
                  <a:pt x="585788" y="131133"/>
                  <a:pt x="585788" y="292894"/>
                </a:cubicBezTo>
                <a:lnTo>
                  <a:pt x="585788" y="719172"/>
                </a:lnTo>
                <a:lnTo>
                  <a:pt x="0" y="719172"/>
                </a:lnTo>
                <a:lnTo>
                  <a:pt x="0" y="292894"/>
                </a:lnTo>
                <a:cubicBezTo>
                  <a:pt x="0" y="131133"/>
                  <a:pt x="131133" y="0"/>
                  <a:pt x="292894" y="0"/>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14400" y="599440"/>
            <a:ext cx="4694555" cy="645160"/>
          </a:xfrm>
          <a:prstGeom prst="rect">
            <a:avLst/>
          </a:prstGeom>
          <a:noFill/>
        </p:spPr>
        <p:txBody>
          <a:bodyPr wrap="square" rtlCol="0">
            <a:spAutoFit/>
          </a:bodyPr>
          <a:lstStyle/>
          <a:p>
            <a:r>
              <a:rPr lang="en-US" altLang="zh-CN" sz="3600" dirty="0" smtClean="0">
                <a:solidFill>
                  <a:srgbClr val="FFC000"/>
                </a:solidFill>
                <a:latin typeface="微软雅黑" panose="020B0503020204020204" pitchFamily="34" charset="-122"/>
                <a:ea typeface="微软雅黑" panose="020B0503020204020204" pitchFamily="34" charset="-122"/>
                <a:sym typeface="+mn-ea"/>
              </a:rPr>
              <a:t>说明对象之间的消息</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91870" y="2090420"/>
            <a:ext cx="4218305" cy="2676525"/>
          </a:xfrm>
          <a:prstGeom prst="rect">
            <a:avLst/>
          </a:prstGeom>
          <a:noFill/>
        </p:spPr>
        <p:txBody>
          <a:bodyPr wrap="square" rtlCol="0">
            <a:spAutoFit/>
          </a:bodyPr>
          <a:lstStyle/>
          <a:p>
            <a:r>
              <a:rPr lang="zh-CN"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(1) 选择message工具栏按钮。 (2) 单击启动消息的参与者或对象把消息拖到目标对象和参与者。 (3) 命名消息。双击消息在对话框中“General”里的“name” 中输入消息名称</a:t>
            </a:r>
          </a:p>
          <a:p>
            <a:endParaRPr lang="zh-CN" sz="24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396865" y="997585"/>
            <a:ext cx="6266815" cy="4514215"/>
          </a:xfrm>
          <a:prstGeom prst="rect">
            <a:avLst/>
          </a:prstGeom>
        </p:spPr>
      </p:pic>
    </p:spTree>
    <p:extLst>
      <p:ext uri="{BB962C8B-B14F-4D97-AF65-F5344CB8AC3E}">
        <p14:creationId xmlns:p14="http://schemas.microsoft.com/office/powerpoint/2010/main" val="11961049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2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2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20000">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300" fill="hold"/>
                                            <p:tgtEl>
                                              <p:spTgt spid="5"/>
                                            </p:tgtEl>
                                            <p:attrNameLst>
                                              <p:attrName>ppt_x</p:attrName>
                                            </p:attrNameLst>
                                          </p:cBhvr>
                                          <p:tavLst>
                                            <p:tav tm="0">
                                              <p:val>
                                                <p:strVal val="#ppt_x"/>
                                              </p:val>
                                            </p:tav>
                                            <p:tav tm="100000">
                                              <p:val>
                                                <p:strVal val="#ppt_x"/>
                                              </p:val>
                                            </p:tav>
                                          </p:tavLst>
                                        </p:anim>
                                        <p:anim calcmode="lin" valueType="num">
                                          <p:cBhvr additive="base">
                                            <p:cTn id="17" dur="3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10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300" fill="hold"/>
                                            <p:tgtEl>
                                              <p:spTgt spid="6"/>
                                            </p:tgtEl>
                                            <p:attrNameLst>
                                              <p:attrName>ppt_x</p:attrName>
                                            </p:attrNameLst>
                                          </p:cBhvr>
                                          <p:tavLst>
                                            <p:tav tm="0">
                                              <p:val>
                                                <p:strVal val="#ppt_x"/>
                                              </p:val>
                                            </p:tav>
                                            <p:tav tm="100000">
                                              <p:val>
                                                <p:strVal val="#ppt_x"/>
                                              </p:val>
                                            </p:tav>
                                          </p:tavLst>
                                        </p:anim>
                                        <p:anim calcmode="lin" valueType="num">
                                          <p:cBhvr additive="base">
                                            <p:cTn id="21" dur="3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2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300" fill="hold"/>
                                            <p:tgtEl>
                                              <p:spTgt spid="7"/>
                                            </p:tgtEl>
                                            <p:attrNameLst>
                                              <p:attrName>ppt_x</p:attrName>
                                            </p:attrNameLst>
                                          </p:cBhvr>
                                          <p:tavLst>
                                            <p:tav tm="0">
                                              <p:val>
                                                <p:strVal val="#ppt_x"/>
                                              </p:val>
                                            </p:tav>
                                            <p:tav tm="100000">
                                              <p:val>
                                                <p:strVal val="#ppt_x"/>
                                              </p:val>
                                            </p:tav>
                                          </p:tavLst>
                                        </p:anim>
                                        <p:anim calcmode="lin" valueType="num">
                                          <p:cBhvr additive="base">
                                            <p:cTn id="25"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10"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300" fill="hold"/>
                                            <p:tgtEl>
                                              <p:spTgt spid="5"/>
                                            </p:tgtEl>
                                            <p:attrNameLst>
                                              <p:attrName>ppt_x</p:attrName>
                                            </p:attrNameLst>
                                          </p:cBhvr>
                                          <p:tavLst>
                                            <p:tav tm="0">
                                              <p:val>
                                                <p:strVal val="#ppt_x"/>
                                              </p:val>
                                            </p:tav>
                                            <p:tav tm="100000">
                                              <p:val>
                                                <p:strVal val="#ppt_x"/>
                                              </p:val>
                                            </p:tav>
                                          </p:tavLst>
                                        </p:anim>
                                        <p:anim calcmode="lin" valueType="num">
                                          <p:cBhvr additive="base">
                                            <p:cTn id="17" dur="3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10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300" fill="hold"/>
                                            <p:tgtEl>
                                              <p:spTgt spid="6"/>
                                            </p:tgtEl>
                                            <p:attrNameLst>
                                              <p:attrName>ppt_x</p:attrName>
                                            </p:attrNameLst>
                                          </p:cBhvr>
                                          <p:tavLst>
                                            <p:tav tm="0">
                                              <p:val>
                                                <p:strVal val="#ppt_x"/>
                                              </p:val>
                                            </p:tav>
                                            <p:tav tm="100000">
                                              <p:val>
                                                <p:strVal val="#ppt_x"/>
                                              </p:val>
                                            </p:tav>
                                          </p:tavLst>
                                        </p:anim>
                                        <p:anim calcmode="lin" valueType="num">
                                          <p:cBhvr additive="base">
                                            <p:cTn id="21" dur="3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2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300" fill="hold"/>
                                            <p:tgtEl>
                                              <p:spTgt spid="7"/>
                                            </p:tgtEl>
                                            <p:attrNameLst>
                                              <p:attrName>ppt_x</p:attrName>
                                            </p:attrNameLst>
                                          </p:cBhvr>
                                          <p:tavLst>
                                            <p:tav tm="0">
                                              <p:val>
                                                <p:strVal val="#ppt_x"/>
                                              </p:val>
                                            </p:tav>
                                            <p:tav tm="100000">
                                              <p:val>
                                                <p:strVal val="#ppt_x"/>
                                              </p:val>
                                            </p:tav>
                                          </p:tavLst>
                                        </p:anim>
                                        <p:anim calcmode="lin" valueType="num">
                                          <p:cBhvr additive="base">
                                            <p:cTn id="25"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10" grpId="0"/>
          <p:bldP spid="12"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1530806" y="1950138"/>
            <a:ext cx="9427708" cy="3170099"/>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状态图显示了对象的动作行为</a:t>
            </a:r>
            <a:r>
              <a:rPr lang="zh-CN" altLang="en-US" sz="4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a:t>
            </a:r>
            <a:r>
              <a:rPr lang="en-US" altLang="zh-CN" sz="4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显示对象可能存在的各种状态</a:t>
            </a:r>
            <a:r>
              <a:rPr lang="zh-CN" altLang="en-US" sz="4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a:t>
            </a:r>
            <a:r>
              <a:rPr lang="en-US" altLang="zh-CN" sz="4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对象创建时的状态</a:t>
            </a:r>
            <a:r>
              <a:rPr lang="zh-CN" altLang="en-US" sz="4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a:t>
            </a:r>
            <a:r>
              <a:rPr lang="en-US" altLang="zh-CN" sz="4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对象删除时的状态</a:t>
            </a:r>
            <a:r>
              <a:rPr lang="zh-CN" altLang="en-US" sz="4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a:t>
            </a:r>
            <a:r>
              <a:rPr lang="en-US" altLang="zh-CN" sz="4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对象如何从一种状态转移到另一种状态</a:t>
            </a:r>
            <a:r>
              <a:rPr lang="zh-CN" altLang="en-US" sz="4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a:t>
            </a:r>
            <a:r>
              <a:rPr lang="en-US" altLang="zh-CN" sz="40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对象在不同状态中干什么</a:t>
            </a:r>
          </a:p>
        </p:txBody>
      </p:sp>
      <p:sp>
        <p:nvSpPr>
          <p:cNvPr id="31" name="文本框 30"/>
          <p:cNvSpPr txBox="1"/>
          <p:nvPr/>
        </p:nvSpPr>
        <p:spPr>
          <a:xfrm>
            <a:off x="1530806" y="380478"/>
            <a:ext cx="5490480" cy="830997"/>
          </a:xfrm>
          <a:prstGeom prst="rect">
            <a:avLst/>
          </a:prstGeom>
          <a:noFill/>
        </p:spPr>
        <p:txBody>
          <a:bodyPr wrap="square" rtlCol="0">
            <a:spAutoFit/>
          </a:bodyPr>
          <a:lstStyle/>
          <a:p>
            <a:r>
              <a:rPr lang="en-US" altLang="zh-CN" sz="4800" dirty="0">
                <a:solidFill>
                  <a:schemeClr val="accent4"/>
                </a:solidFill>
                <a:latin typeface="微软雅黑" panose="020B0503020204020204" pitchFamily="34" charset="-122"/>
                <a:ea typeface="微软雅黑" panose="020B0503020204020204" pitchFamily="34" charset="-122"/>
              </a:rPr>
              <a:t>2.5   </a:t>
            </a:r>
            <a:r>
              <a:rPr lang="zh-CN" altLang="en-US" sz="4800" dirty="0">
                <a:solidFill>
                  <a:schemeClr val="accent4"/>
                </a:solidFill>
                <a:latin typeface="微软雅黑" panose="020B0503020204020204" pitchFamily="34" charset="-122"/>
                <a:ea typeface="微软雅黑" panose="020B0503020204020204" pitchFamily="34" charset="-122"/>
              </a:rPr>
              <a:t>创建状态图</a:t>
            </a:r>
          </a:p>
        </p:txBody>
      </p:sp>
    </p:spTree>
    <p:extLst>
      <p:ext uri="{BB962C8B-B14F-4D97-AF65-F5344CB8AC3E}">
        <p14:creationId xmlns:p14="http://schemas.microsoft.com/office/powerpoint/2010/main" val="3811515583"/>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10000">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14:bounceEnd="10000">
                                          <p:cBhvr additive="base">
                                            <p:cTn id="7" dur="500" fill="hold"/>
                                            <p:tgtEl>
                                              <p:spTgt spid="31"/>
                                            </p:tgtEl>
                                            <p:attrNameLst>
                                              <p:attrName>ppt_x</p:attrName>
                                            </p:attrNameLst>
                                          </p:cBhvr>
                                          <p:tavLst>
                                            <p:tav tm="0">
                                              <p:val>
                                                <p:strVal val="#ppt_x"/>
                                              </p:val>
                                            </p:tav>
                                            <p:tav tm="100000">
                                              <p:val>
                                                <p:strVal val="#ppt_x"/>
                                              </p:val>
                                            </p:tav>
                                          </p:tavLst>
                                        </p:anim>
                                        <p:anim calcmode="lin" valueType="num" p14:bounceEnd="10000">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5261" y="459244"/>
            <a:ext cx="4260850" cy="707886"/>
          </a:xfrm>
          <a:prstGeom prst="rect">
            <a:avLst/>
          </a:prstGeom>
          <a:noFill/>
        </p:spPr>
        <p:txBody>
          <a:bodyPr wrap="square" rtlCol="0">
            <a:spAutoFit/>
          </a:bodyPr>
          <a:lstStyle/>
          <a:p>
            <a:pPr algn="ctr"/>
            <a:r>
              <a:rPr lang="zh-CN" altLang="en-US" sz="4000" dirty="0" smtClean="0">
                <a:solidFill>
                  <a:schemeClr val="accent4"/>
                </a:solidFill>
                <a:latin typeface="微软雅黑" panose="020B0503020204020204" pitchFamily="34" charset="-122"/>
                <a:ea typeface="微软雅黑" panose="020B0503020204020204" pitchFamily="34" charset="-122"/>
                <a:cs typeface="Ebrima" panose="02000000000000000000" pitchFamily="2" charset="0"/>
              </a:rPr>
              <a:t>如何</a:t>
            </a:r>
            <a:r>
              <a:rPr lang="zh-CN" altLang="en-US" sz="4000" dirty="0">
                <a:solidFill>
                  <a:schemeClr val="accent4"/>
                </a:solidFill>
                <a:latin typeface="微软雅黑" panose="020B0503020204020204" pitchFamily="34" charset="-122"/>
                <a:ea typeface="微软雅黑" panose="020B0503020204020204" pitchFamily="34" charset="-122"/>
                <a:cs typeface="Ebrima" panose="02000000000000000000" pitchFamily="2" charset="0"/>
              </a:rPr>
              <a:t>创建状态图</a:t>
            </a:r>
          </a:p>
        </p:txBody>
      </p:sp>
      <p:sp>
        <p:nvSpPr>
          <p:cNvPr id="4" name="文本框 3"/>
          <p:cNvSpPr txBox="1"/>
          <p:nvPr/>
        </p:nvSpPr>
        <p:spPr>
          <a:xfrm>
            <a:off x="865505" y="1167130"/>
            <a:ext cx="4645025" cy="5201424"/>
          </a:xfrm>
          <a:prstGeom prst="rect">
            <a:avLst/>
          </a:prstGeom>
          <a:noFill/>
        </p:spPr>
        <p:txBody>
          <a:bodyPr wrap="square" rtlCol="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a:t>
            </a:r>
            <a:r>
              <a:rPr lang="en-US" altLang="zh-CN" sz="4400" dirty="0">
                <a:solidFill>
                  <a:schemeClr val="bg1"/>
                </a:solidFill>
                <a:latin typeface="微软雅黑" panose="020B0503020204020204" pitchFamily="34" charset="-122"/>
                <a:ea typeface="微软雅黑" panose="020B0503020204020204" pitchFamily="34" charset="-122"/>
              </a:rPr>
              <a:t>1</a:t>
            </a:r>
            <a:r>
              <a:rPr lang="zh-CN" altLang="en-US" sz="4400" dirty="0">
                <a:solidFill>
                  <a:schemeClr val="bg1"/>
                </a:solidFill>
                <a:latin typeface="微软雅黑" panose="020B0503020204020204" pitchFamily="34" charset="-122"/>
                <a:ea typeface="微软雅黑" panose="020B0503020204020204" pitchFamily="34" charset="-122"/>
              </a:rPr>
              <a:t>）在浏览器中右键点击类</a:t>
            </a:r>
          </a:p>
          <a:p>
            <a:r>
              <a:rPr lang="zh-CN" altLang="en-US" sz="4400" dirty="0">
                <a:solidFill>
                  <a:schemeClr val="bg1"/>
                </a:solidFill>
                <a:latin typeface="微软雅黑" panose="020B0503020204020204" pitchFamily="34" charset="-122"/>
                <a:ea typeface="微软雅黑" panose="020B0503020204020204" pitchFamily="34" charset="-122"/>
              </a:rPr>
              <a:t>（</a:t>
            </a:r>
            <a:r>
              <a:rPr lang="en-US" altLang="zh-CN" sz="4400" dirty="0">
                <a:solidFill>
                  <a:schemeClr val="bg1"/>
                </a:solidFill>
                <a:latin typeface="微软雅黑" panose="020B0503020204020204" pitchFamily="34" charset="-122"/>
                <a:ea typeface="微软雅黑" panose="020B0503020204020204" pitchFamily="34" charset="-122"/>
              </a:rPr>
              <a:t>2</a:t>
            </a:r>
            <a:r>
              <a:rPr lang="zh-CN" altLang="en-US" sz="4400" dirty="0">
                <a:solidFill>
                  <a:schemeClr val="bg1"/>
                </a:solidFill>
                <a:latin typeface="微软雅黑" panose="020B0503020204020204" pitchFamily="34" charset="-122"/>
                <a:ea typeface="微软雅黑" panose="020B0503020204020204" pitchFamily="34" charset="-122"/>
              </a:rPr>
              <a:t>）选择</a:t>
            </a:r>
            <a:r>
              <a:rPr lang="en-US" altLang="zh-CN" sz="4400" dirty="0">
                <a:solidFill>
                  <a:schemeClr val="bg1"/>
                </a:solidFill>
                <a:latin typeface="微软雅黑" panose="020B0503020204020204" pitchFamily="34" charset="-122"/>
                <a:ea typeface="微软雅黑" panose="020B0503020204020204" pitchFamily="34" charset="-122"/>
              </a:rPr>
              <a:t>new -  </a:t>
            </a:r>
            <a:r>
              <a:rPr lang="en-US" altLang="zh-CN" sz="4400" dirty="0" err="1">
                <a:solidFill>
                  <a:schemeClr val="bg1"/>
                </a:solidFill>
                <a:latin typeface="微软雅黑" panose="020B0503020204020204" pitchFamily="34" charset="-122"/>
                <a:ea typeface="微软雅黑" panose="020B0503020204020204" pitchFamily="34" charset="-122"/>
              </a:rPr>
              <a:t>statechart</a:t>
            </a:r>
            <a:r>
              <a:rPr lang="en-US" altLang="zh-CN" sz="4400" dirty="0">
                <a:solidFill>
                  <a:schemeClr val="bg1"/>
                </a:solidFill>
                <a:latin typeface="微软雅黑" panose="020B0503020204020204" pitchFamily="34" charset="-122"/>
                <a:ea typeface="微软雅黑" panose="020B0503020204020204" pitchFamily="34" charset="-122"/>
              </a:rPr>
              <a:t> </a:t>
            </a:r>
            <a:r>
              <a:rPr lang="en-US" altLang="zh-CN" sz="4400" dirty="0" err="1">
                <a:solidFill>
                  <a:schemeClr val="bg1"/>
                </a:solidFill>
                <a:latin typeface="微软雅黑" panose="020B0503020204020204" pitchFamily="34" charset="-122"/>
                <a:ea typeface="微软雅黑" panose="020B0503020204020204" pitchFamily="34" charset="-122"/>
              </a:rPr>
              <a:t>digram</a:t>
            </a:r>
            <a:r>
              <a:rPr lang="en-US" altLang="zh-CN" sz="4400" dirty="0">
                <a:solidFill>
                  <a:schemeClr val="bg1"/>
                </a:solidFill>
                <a:latin typeface="微软雅黑" panose="020B0503020204020204" pitchFamily="34" charset="-122"/>
                <a:ea typeface="微软雅黑" panose="020B0503020204020204" pitchFamily="34" charset="-122"/>
              </a:rPr>
              <a:t> </a:t>
            </a:r>
            <a:r>
              <a:rPr lang="zh-CN" altLang="en-US" sz="4400" dirty="0">
                <a:solidFill>
                  <a:schemeClr val="bg1"/>
                </a:solidFill>
                <a:latin typeface="微软雅黑" panose="020B0503020204020204" pitchFamily="34" charset="-122"/>
                <a:ea typeface="微软雅黑" panose="020B0503020204020204" pitchFamily="34" charset="-122"/>
              </a:rPr>
              <a:t>，对一个类创建一个状态图，并命名该图</a:t>
            </a:r>
          </a:p>
          <a:p>
            <a:r>
              <a:rPr lang="zh-CN" altLang="en-US" sz="2400" dirty="0">
                <a:solidFill>
                  <a:schemeClr val="bg1"/>
                </a:solidFill>
                <a:latin typeface="微软雅黑" panose="020B0503020204020204" pitchFamily="34" charset="-122"/>
                <a:ea typeface="微软雅黑" panose="020B0503020204020204" pitchFamily="34" charset="-122"/>
              </a:rPr>
              <a:t>  </a:t>
            </a:r>
          </a:p>
        </p:txBody>
      </p:sp>
      <p:pic>
        <p:nvPicPr>
          <p:cNvPr id="5" name="图片 4"/>
          <p:cNvPicPr>
            <a:picLocks noChangeAspect="1"/>
          </p:cNvPicPr>
          <p:nvPr/>
        </p:nvPicPr>
        <p:blipFill>
          <a:blip r:embed="rId2"/>
          <a:stretch>
            <a:fillRect/>
          </a:stretch>
        </p:blipFill>
        <p:spPr>
          <a:xfrm>
            <a:off x="6733540" y="984250"/>
            <a:ext cx="4716145" cy="2987040"/>
          </a:xfrm>
          <a:prstGeom prst="rect">
            <a:avLst/>
          </a:prstGeom>
        </p:spPr>
      </p:pic>
    </p:spTree>
    <p:extLst>
      <p:ext uri="{BB962C8B-B14F-4D97-AF65-F5344CB8AC3E}">
        <p14:creationId xmlns:p14="http://schemas.microsoft.com/office/powerpoint/2010/main" val="15626661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860" y="443865"/>
            <a:ext cx="7233920" cy="583565"/>
          </a:xfrm>
          <a:prstGeom prst="rect">
            <a:avLst/>
          </a:prstGeom>
          <a:noFill/>
        </p:spPr>
        <p:txBody>
          <a:bodyPr wrap="square" rtlCol="0">
            <a:spAutoFit/>
          </a:bodyPr>
          <a:lstStyle/>
          <a:p>
            <a:pPr algn="ctr"/>
            <a:r>
              <a:rPr lang="zh-CN" altLang="en-US" sz="3200" dirty="0" smtClean="0">
                <a:solidFill>
                  <a:schemeClr val="accent4"/>
                </a:solidFill>
                <a:latin typeface="微软雅黑" panose="020B0503020204020204" pitchFamily="34" charset="-122"/>
                <a:ea typeface="微软雅黑" panose="020B0503020204020204" pitchFamily="34" charset="-122"/>
                <a:cs typeface="Ebrima" panose="02000000000000000000" pitchFamily="2" charset="0"/>
              </a:rPr>
              <a:t>在</a:t>
            </a:r>
            <a:r>
              <a:rPr lang="zh-CN" altLang="en-US" sz="3200" dirty="0">
                <a:solidFill>
                  <a:schemeClr val="accent4"/>
                </a:solidFill>
                <a:latin typeface="微软雅黑" panose="020B0503020204020204" pitchFamily="34" charset="-122"/>
                <a:ea typeface="微软雅黑" panose="020B0503020204020204" pitchFamily="34" charset="-122"/>
                <a:cs typeface="Ebrima" panose="02000000000000000000" pitchFamily="2" charset="0"/>
              </a:rPr>
              <a:t>图中增加状态初始和终止状态</a:t>
            </a:r>
          </a:p>
        </p:txBody>
      </p:sp>
      <p:sp>
        <p:nvSpPr>
          <p:cNvPr id="4" name="文本框 3"/>
          <p:cNvSpPr txBox="1"/>
          <p:nvPr/>
        </p:nvSpPr>
        <p:spPr>
          <a:xfrm>
            <a:off x="624840" y="1348800"/>
            <a:ext cx="6029960" cy="5509200"/>
          </a:xfrm>
          <a:prstGeom prst="rect">
            <a:avLst/>
          </a:prstGeom>
          <a:noFill/>
        </p:spPr>
        <p:txBody>
          <a:bodyPr wrap="square" rtlCol="0">
            <a:spAutoFit/>
          </a:bodyPr>
          <a:lstStyle/>
          <a:p>
            <a:r>
              <a:rPr sz="3200" dirty="0">
                <a:solidFill>
                  <a:schemeClr val="bg1"/>
                </a:solidFill>
                <a:latin typeface="微软雅黑" panose="020B0503020204020204" pitchFamily="34" charset="-122"/>
                <a:ea typeface="微软雅黑" panose="020B0503020204020204" pitchFamily="34" charset="-122"/>
              </a:rPr>
              <a:t>(1) </a:t>
            </a:r>
            <a:r>
              <a:rPr sz="3200" dirty="0" err="1">
                <a:solidFill>
                  <a:schemeClr val="bg1"/>
                </a:solidFill>
                <a:latin typeface="微软雅黑" panose="020B0503020204020204" pitchFamily="34" charset="-122"/>
                <a:ea typeface="微软雅黑" panose="020B0503020204020204" pitchFamily="34" charset="-122"/>
              </a:rPr>
              <a:t>选择工具栏的state按钮</a:t>
            </a:r>
            <a:r>
              <a:rPr lang="zh-CN" sz="3200" dirty="0">
                <a:solidFill>
                  <a:schemeClr val="bg1"/>
                </a:solidFill>
                <a:latin typeface="微软雅黑" panose="020B0503020204020204" pitchFamily="34" charset="-122"/>
                <a:ea typeface="微软雅黑" panose="020B0503020204020204" pitchFamily="34" charset="-122"/>
              </a:rPr>
              <a:t>，</a:t>
            </a:r>
            <a:r>
              <a:rPr sz="3200" dirty="0" err="1">
                <a:solidFill>
                  <a:schemeClr val="bg1"/>
                </a:solidFill>
                <a:latin typeface="微软雅黑" panose="020B0503020204020204" pitchFamily="34" charset="-122"/>
                <a:ea typeface="微软雅黑" panose="020B0503020204020204" pitchFamily="34" charset="-122"/>
              </a:rPr>
              <a:t>单击框图增加一个状态双击状态命名</a:t>
            </a:r>
            <a:r>
              <a:rPr sz="3200" dirty="0">
                <a:solidFill>
                  <a:schemeClr val="bg1"/>
                </a:solidFill>
                <a:latin typeface="微软雅黑" panose="020B0503020204020204" pitchFamily="34" charset="-122"/>
                <a:ea typeface="微软雅黑" panose="020B0503020204020204" pitchFamily="34" charset="-122"/>
              </a:rPr>
              <a:t>。</a:t>
            </a:r>
          </a:p>
          <a:p>
            <a:r>
              <a:rPr sz="3200" dirty="0">
                <a:solidFill>
                  <a:schemeClr val="bg1"/>
                </a:solidFill>
                <a:latin typeface="微软雅黑" panose="020B0503020204020204" pitchFamily="34" charset="-122"/>
                <a:ea typeface="微软雅黑" panose="020B0503020204020204" pitchFamily="34" charset="-122"/>
              </a:rPr>
              <a:t> (2) </a:t>
            </a:r>
            <a:r>
              <a:rPr sz="3200" dirty="0" err="1">
                <a:solidFill>
                  <a:schemeClr val="bg1"/>
                </a:solidFill>
                <a:latin typeface="微软雅黑" panose="020B0503020204020204" pitchFamily="34" charset="-122"/>
                <a:ea typeface="微软雅黑" panose="020B0503020204020204" pitchFamily="34" charset="-122"/>
              </a:rPr>
              <a:t>选择工具栏的start</a:t>
            </a:r>
            <a:r>
              <a:rPr sz="3200" dirty="0">
                <a:solidFill>
                  <a:schemeClr val="bg1"/>
                </a:solidFill>
                <a:latin typeface="微软雅黑" panose="020B0503020204020204" pitchFamily="34" charset="-122"/>
                <a:ea typeface="微软雅黑" panose="020B0503020204020204" pitchFamily="34" charset="-122"/>
              </a:rPr>
              <a:t> state </a:t>
            </a:r>
            <a:r>
              <a:rPr sz="3200" dirty="0" err="1">
                <a:solidFill>
                  <a:schemeClr val="bg1"/>
                </a:solidFill>
                <a:latin typeface="微软雅黑" panose="020B0503020204020204" pitchFamily="34" charset="-122"/>
                <a:ea typeface="微软雅黑" panose="020B0503020204020204" pitchFamily="34" charset="-122"/>
              </a:rPr>
              <a:t>和end</a:t>
            </a:r>
            <a:r>
              <a:rPr sz="3200" dirty="0">
                <a:solidFill>
                  <a:schemeClr val="bg1"/>
                </a:solidFill>
                <a:latin typeface="微软雅黑" panose="020B0503020204020204" pitchFamily="34" charset="-122"/>
                <a:ea typeface="微软雅黑" panose="020B0503020204020204" pitchFamily="34" charset="-122"/>
              </a:rPr>
              <a:t> state </a:t>
            </a:r>
            <a:r>
              <a:rPr lang="zh-CN" sz="3200" dirty="0">
                <a:solidFill>
                  <a:schemeClr val="bg1"/>
                </a:solidFill>
                <a:latin typeface="微软雅黑" panose="020B0503020204020204" pitchFamily="34" charset="-122"/>
                <a:ea typeface="微软雅黑" panose="020B0503020204020204" pitchFamily="34" charset="-122"/>
              </a:rPr>
              <a:t>，</a:t>
            </a:r>
            <a:r>
              <a:rPr sz="3200" dirty="0" err="1">
                <a:solidFill>
                  <a:schemeClr val="bg1"/>
                </a:solidFill>
                <a:latin typeface="微软雅黑" panose="020B0503020204020204" pitchFamily="34" charset="-122"/>
                <a:ea typeface="微软雅黑" panose="020B0503020204020204" pitchFamily="34" charset="-122"/>
              </a:rPr>
              <a:t>单击框图增加初始状态和终止状态。初始状态是对象首次实例化时的状态</a:t>
            </a:r>
            <a:r>
              <a:rPr lang="zh-CN" sz="3200" dirty="0">
                <a:solidFill>
                  <a:schemeClr val="bg1"/>
                </a:solidFill>
                <a:latin typeface="微软雅黑" panose="020B0503020204020204" pitchFamily="34" charset="-122"/>
                <a:ea typeface="微软雅黑" panose="020B0503020204020204" pitchFamily="34" charset="-122"/>
              </a:rPr>
              <a:t>，</a:t>
            </a:r>
            <a:r>
              <a:rPr sz="3200" dirty="0" err="1">
                <a:solidFill>
                  <a:schemeClr val="bg1"/>
                </a:solidFill>
                <a:latin typeface="微软雅黑" panose="020B0503020204020204" pitchFamily="34" charset="-122"/>
                <a:ea typeface="微软雅黑" panose="020B0503020204020204" pitchFamily="34" charset="-122"/>
              </a:rPr>
              <a:t>状态图中只有一个初始状态。终止状态表示对象在内存中被删除之前的状态</a:t>
            </a:r>
            <a:r>
              <a:rPr lang="zh-CN" sz="3200" dirty="0">
                <a:solidFill>
                  <a:schemeClr val="bg1"/>
                </a:solidFill>
                <a:latin typeface="微软雅黑" panose="020B0503020204020204" pitchFamily="34" charset="-122"/>
                <a:ea typeface="微软雅黑" panose="020B0503020204020204" pitchFamily="34" charset="-122"/>
              </a:rPr>
              <a:t>，</a:t>
            </a:r>
            <a:r>
              <a:rPr sz="3200" dirty="0">
                <a:solidFill>
                  <a:schemeClr val="bg1"/>
                </a:solidFill>
                <a:latin typeface="微软雅黑" panose="020B0503020204020204" pitchFamily="34" charset="-122"/>
                <a:ea typeface="微软雅黑" panose="020B0503020204020204" pitchFamily="34" charset="-122"/>
              </a:rPr>
              <a:t>状态图中有0个、1</a:t>
            </a:r>
            <a:r>
              <a:rPr sz="3200" dirty="0" smtClean="0">
                <a:solidFill>
                  <a:schemeClr val="bg1"/>
                </a:solidFill>
                <a:latin typeface="微软雅黑" panose="020B0503020204020204" pitchFamily="34" charset="-122"/>
                <a:ea typeface="微软雅黑" panose="020B0503020204020204" pitchFamily="34" charset="-122"/>
              </a:rPr>
              <a:t>个或多个终止状态</a:t>
            </a:r>
            <a:endParaRPr sz="3200" dirty="0">
              <a:solidFill>
                <a:schemeClr val="bg1"/>
              </a:solidFill>
              <a:latin typeface="微软雅黑" panose="020B0503020204020204" pitchFamily="34" charset="-122"/>
              <a:ea typeface="微软雅黑" panose="020B0503020204020204" pitchFamily="34" charset="-122"/>
            </a:endParaRPr>
          </a:p>
        </p:txBody>
      </p:sp>
      <p:pic>
        <p:nvPicPr>
          <p:cNvPr id="2" name="图片 1" descr="IMM~]UB}HN)2HG5N7RSOW(E"/>
          <p:cNvPicPr>
            <a:picLocks noChangeAspect="1"/>
          </p:cNvPicPr>
          <p:nvPr/>
        </p:nvPicPr>
        <p:blipFill>
          <a:blip r:embed="rId2"/>
          <a:stretch>
            <a:fillRect/>
          </a:stretch>
        </p:blipFill>
        <p:spPr>
          <a:xfrm>
            <a:off x="7226300" y="1887855"/>
            <a:ext cx="3817620" cy="3082290"/>
          </a:xfrm>
          <a:prstGeom prst="rect">
            <a:avLst/>
          </a:prstGeom>
        </p:spPr>
      </p:pic>
    </p:spTree>
    <p:extLst>
      <p:ext uri="{BB962C8B-B14F-4D97-AF65-F5344CB8AC3E}">
        <p14:creationId xmlns:p14="http://schemas.microsoft.com/office/powerpoint/2010/main" val="180313627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05509" y="459649"/>
            <a:ext cx="4511675" cy="707886"/>
          </a:xfrm>
          <a:prstGeom prst="rect">
            <a:avLst/>
          </a:prstGeom>
          <a:noFill/>
        </p:spPr>
        <p:txBody>
          <a:bodyPr wrap="square" rtlCol="0">
            <a:spAutoFit/>
          </a:bodyPr>
          <a:lstStyle/>
          <a:p>
            <a:pPr algn="ctr"/>
            <a:r>
              <a:rPr lang="zh-CN" altLang="en-US" sz="4000" dirty="0" smtClean="0">
                <a:solidFill>
                  <a:schemeClr val="accent4"/>
                </a:solidFill>
                <a:latin typeface="微软雅黑" panose="020B0503020204020204" pitchFamily="34" charset="-122"/>
                <a:ea typeface="微软雅黑" panose="020B0503020204020204" pitchFamily="34" charset="-122"/>
                <a:cs typeface="Ebrima" panose="02000000000000000000" pitchFamily="2" charset="0"/>
              </a:rPr>
              <a:t>状态</a:t>
            </a:r>
            <a:r>
              <a:rPr lang="zh-CN" altLang="en-US" sz="4000" dirty="0">
                <a:solidFill>
                  <a:schemeClr val="accent4"/>
                </a:solidFill>
                <a:latin typeface="微软雅黑" panose="020B0503020204020204" pitchFamily="34" charset="-122"/>
                <a:ea typeface="微软雅黑" panose="020B0503020204020204" pitchFamily="34" charset="-122"/>
                <a:cs typeface="Ebrima" panose="02000000000000000000" pitchFamily="2" charset="0"/>
              </a:rPr>
              <a:t>之间增加交接</a:t>
            </a:r>
          </a:p>
        </p:txBody>
      </p:sp>
      <p:sp>
        <p:nvSpPr>
          <p:cNvPr id="4" name="文本框 3"/>
          <p:cNvSpPr txBox="1"/>
          <p:nvPr/>
        </p:nvSpPr>
        <p:spPr>
          <a:xfrm>
            <a:off x="905509" y="1435100"/>
            <a:ext cx="10214247" cy="4524315"/>
          </a:xfrm>
          <a:prstGeom prst="rect">
            <a:avLst/>
          </a:prstGeom>
          <a:noFill/>
        </p:spPr>
        <p:txBody>
          <a:bodyPr wrap="square" rtlCol="0">
            <a:spAutoFit/>
          </a:bodyPr>
          <a:lstStyle/>
          <a:p>
            <a:r>
              <a:rPr sz="3600" dirty="0">
                <a:solidFill>
                  <a:schemeClr val="bg1"/>
                </a:solidFill>
                <a:latin typeface="微软雅黑" panose="020B0503020204020204" pitchFamily="34" charset="-122"/>
                <a:ea typeface="微软雅黑" panose="020B0503020204020204" pitchFamily="34" charset="-122"/>
              </a:rPr>
              <a:t>(1) </a:t>
            </a:r>
            <a:r>
              <a:rPr sz="3600" dirty="0" err="1">
                <a:solidFill>
                  <a:schemeClr val="bg1"/>
                </a:solidFill>
                <a:latin typeface="微软雅黑" panose="020B0503020204020204" pitchFamily="34" charset="-122"/>
                <a:ea typeface="微软雅黑" panose="020B0503020204020204" pitchFamily="34" charset="-122"/>
              </a:rPr>
              <a:t>选择state</a:t>
            </a:r>
            <a:r>
              <a:rPr sz="3600" dirty="0">
                <a:solidFill>
                  <a:schemeClr val="bg1"/>
                </a:solidFill>
                <a:latin typeface="微软雅黑" panose="020B0503020204020204" pitchFamily="34" charset="-122"/>
                <a:ea typeface="微软雅黑" panose="020B0503020204020204" pitchFamily="34" charset="-122"/>
              </a:rPr>
              <a:t> </a:t>
            </a:r>
            <a:r>
              <a:rPr sz="3600" dirty="0" err="1">
                <a:solidFill>
                  <a:schemeClr val="bg1"/>
                </a:solidFill>
                <a:latin typeface="微软雅黑" panose="020B0503020204020204" pitchFamily="34" charset="-122"/>
                <a:ea typeface="微软雅黑" panose="020B0503020204020204" pitchFamily="34" charset="-122"/>
              </a:rPr>
              <a:t>transition工具栏按钮</a:t>
            </a:r>
            <a:r>
              <a:rPr sz="3600" dirty="0">
                <a:solidFill>
                  <a:schemeClr val="bg1"/>
                </a:solidFill>
                <a:latin typeface="微软雅黑" panose="020B0503020204020204" pitchFamily="34" charset="-122"/>
                <a:ea typeface="微软雅黑" panose="020B0503020204020204" pitchFamily="34" charset="-122"/>
              </a:rPr>
              <a:t>。 </a:t>
            </a:r>
          </a:p>
          <a:p>
            <a:r>
              <a:rPr lang="zh-CN" sz="3600" dirty="0">
                <a:solidFill>
                  <a:schemeClr val="bg1"/>
                </a:solidFill>
                <a:latin typeface="微软雅黑" panose="020B0503020204020204" pitchFamily="34" charset="-122"/>
                <a:ea typeface="微软雅黑" panose="020B0503020204020204" pitchFamily="34" charset="-122"/>
              </a:rPr>
              <a:t>(2) 从一种状态拖到另一种状态。</a:t>
            </a:r>
          </a:p>
          <a:p>
            <a:r>
              <a:rPr lang="zh-CN" sz="3600" dirty="0">
                <a:solidFill>
                  <a:schemeClr val="bg1"/>
                </a:solidFill>
                <a:latin typeface="微软雅黑" panose="020B0503020204020204" pitchFamily="34" charset="-122"/>
                <a:ea typeface="微软雅黑" panose="020B0503020204020204" pitchFamily="34" charset="-122"/>
              </a:rPr>
              <a:t> (3) 双击交接弹出对话框，可以在“General”中增加事件(Event) (图2-5-3)，在“Detail”中增加保证条件(Guard Condition) (图2-5-4)等交接的细节。事件用来在交接中从一个对象发送给另一个对象，保证条件放在中括号</a:t>
            </a:r>
            <a:r>
              <a:rPr lang="zh-CN" sz="3600" dirty="0" smtClean="0">
                <a:solidFill>
                  <a:schemeClr val="bg1"/>
                </a:solidFill>
                <a:latin typeface="微软雅黑" panose="020B0503020204020204" pitchFamily="34" charset="-122"/>
                <a:ea typeface="微软雅黑" panose="020B0503020204020204" pitchFamily="34" charset="-122"/>
              </a:rPr>
              <a:t>里</a:t>
            </a:r>
            <a:r>
              <a:rPr lang="zh-CN" altLang="en-US" sz="3600" dirty="0" smtClean="0">
                <a:solidFill>
                  <a:schemeClr val="bg1"/>
                </a:solidFill>
                <a:latin typeface="微软雅黑" panose="020B0503020204020204" pitchFamily="34" charset="-122"/>
                <a:ea typeface="微软雅黑" panose="020B0503020204020204" pitchFamily="34" charset="-122"/>
              </a:rPr>
              <a:t>，</a:t>
            </a:r>
            <a:r>
              <a:rPr lang="zh-CN" sz="3600" dirty="0" smtClean="0">
                <a:solidFill>
                  <a:schemeClr val="bg1"/>
                </a:solidFill>
                <a:latin typeface="微软雅黑" panose="020B0503020204020204" pitchFamily="34" charset="-122"/>
                <a:ea typeface="微软雅黑" panose="020B0503020204020204" pitchFamily="34" charset="-122"/>
              </a:rPr>
              <a:t>控制</a:t>
            </a:r>
            <a:r>
              <a:rPr lang="zh-CN" sz="3600" dirty="0">
                <a:solidFill>
                  <a:schemeClr val="bg1"/>
                </a:solidFill>
                <a:latin typeface="微软雅黑" panose="020B0503020204020204" pitchFamily="34" charset="-122"/>
                <a:ea typeface="微软雅黑" panose="020B0503020204020204" pitchFamily="34" charset="-122"/>
              </a:rPr>
              <a:t>是否发生交接</a:t>
            </a:r>
          </a:p>
        </p:txBody>
      </p:sp>
    </p:spTree>
    <p:extLst>
      <p:ext uri="{BB962C8B-B14F-4D97-AF65-F5344CB8AC3E}">
        <p14:creationId xmlns:p14="http://schemas.microsoft.com/office/powerpoint/2010/main" val="344082753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1353" y="851535"/>
            <a:ext cx="4419600" cy="583565"/>
          </a:xfrm>
          <a:prstGeom prst="rect">
            <a:avLst/>
          </a:prstGeom>
          <a:noFill/>
        </p:spPr>
        <p:txBody>
          <a:bodyPr wrap="square" rtlCol="0">
            <a:spAutoFit/>
          </a:bodyPr>
          <a:lstStyle/>
          <a:p>
            <a:pPr algn="ctr"/>
            <a:r>
              <a:rPr lang="en-US" altLang="zh-CN" sz="3200" dirty="0" err="1" smtClean="0">
                <a:solidFill>
                  <a:schemeClr val="accent4"/>
                </a:solidFill>
                <a:latin typeface="微软雅黑" panose="020B0503020204020204" pitchFamily="34" charset="-122"/>
                <a:ea typeface="微软雅黑" panose="020B0503020204020204" pitchFamily="34" charset="-122"/>
                <a:cs typeface="Ebrima" panose="02000000000000000000" pitchFamily="2" charset="0"/>
              </a:rPr>
              <a:t>在状态中增加活动</a:t>
            </a:r>
            <a:endParaRPr lang="en-US" altLang="zh-CN" sz="3200" dirty="0">
              <a:solidFill>
                <a:schemeClr val="accent4"/>
              </a:solidFill>
              <a:latin typeface="微软雅黑" panose="020B0503020204020204" pitchFamily="34" charset="-122"/>
              <a:ea typeface="微软雅黑" panose="020B0503020204020204" pitchFamily="34" charset="-122"/>
              <a:cs typeface="Ebrima" panose="02000000000000000000" pitchFamily="2" charset="0"/>
            </a:endParaRPr>
          </a:p>
        </p:txBody>
      </p:sp>
      <p:sp>
        <p:nvSpPr>
          <p:cNvPr id="4" name="文本框 3"/>
          <p:cNvSpPr txBox="1"/>
          <p:nvPr/>
        </p:nvSpPr>
        <p:spPr>
          <a:xfrm>
            <a:off x="730885" y="1579880"/>
            <a:ext cx="4923790" cy="4031873"/>
          </a:xfrm>
          <a:prstGeom prst="rect">
            <a:avLst/>
          </a:prstGeom>
          <a:noFill/>
        </p:spPr>
        <p:txBody>
          <a:bodyPr wrap="square" rtlCol="0">
            <a:spAutoFit/>
          </a:bodyPr>
          <a:lstStyle/>
          <a:p>
            <a:r>
              <a:rPr sz="3200" dirty="0">
                <a:solidFill>
                  <a:schemeClr val="bg1"/>
                </a:solidFill>
                <a:latin typeface="微软雅黑" panose="020B0503020204020204" pitchFamily="34" charset="-122"/>
                <a:ea typeface="微软雅黑" panose="020B0503020204020204" pitchFamily="34" charset="-122"/>
              </a:rPr>
              <a:t>(1)</a:t>
            </a:r>
            <a:r>
              <a:rPr sz="3200" dirty="0" err="1">
                <a:solidFill>
                  <a:schemeClr val="bg1"/>
                </a:solidFill>
                <a:latin typeface="微软雅黑" panose="020B0503020204020204" pitchFamily="34" charset="-122"/>
                <a:ea typeface="微软雅黑" panose="020B0503020204020204" pitchFamily="34" charset="-122"/>
              </a:rPr>
              <a:t>右击状态并选择open</a:t>
            </a:r>
            <a:r>
              <a:rPr sz="3200" dirty="0">
                <a:solidFill>
                  <a:schemeClr val="bg1"/>
                </a:solidFill>
                <a:latin typeface="微软雅黑" panose="020B0503020204020204" pitchFamily="34" charset="-122"/>
                <a:ea typeface="微软雅黑" panose="020B0503020204020204" pitchFamily="34" charset="-122"/>
              </a:rPr>
              <a:t> specification</a:t>
            </a:r>
          </a:p>
          <a:p>
            <a:r>
              <a:rPr sz="3200" dirty="0">
                <a:solidFill>
                  <a:schemeClr val="bg1"/>
                </a:solidFill>
                <a:latin typeface="微软雅黑" panose="020B0503020204020204" pitchFamily="34" charset="-122"/>
                <a:ea typeface="微软雅黑" panose="020B0503020204020204" pitchFamily="34" charset="-122"/>
              </a:rPr>
              <a:t>(2)</a:t>
            </a:r>
            <a:r>
              <a:rPr sz="3200" dirty="0" err="1">
                <a:solidFill>
                  <a:schemeClr val="bg1"/>
                </a:solidFill>
                <a:latin typeface="微软雅黑" panose="020B0503020204020204" pitchFamily="34" charset="-122"/>
                <a:ea typeface="微软雅黑" panose="020B0503020204020204" pitchFamily="34" charset="-122"/>
              </a:rPr>
              <a:t>选择Action标签</a:t>
            </a:r>
            <a:r>
              <a:rPr lang="zh-CN" sz="3200" dirty="0">
                <a:solidFill>
                  <a:schemeClr val="bg1"/>
                </a:solidFill>
                <a:latin typeface="微软雅黑" panose="020B0503020204020204" pitchFamily="34" charset="-122"/>
                <a:ea typeface="微软雅黑" panose="020B0503020204020204" pitchFamily="34" charset="-122"/>
              </a:rPr>
              <a:t>，</a:t>
            </a:r>
            <a:r>
              <a:rPr sz="3200" dirty="0" err="1">
                <a:solidFill>
                  <a:schemeClr val="bg1"/>
                </a:solidFill>
                <a:latin typeface="微软雅黑" panose="020B0503020204020204" pitchFamily="34" charset="-122"/>
                <a:ea typeface="微软雅黑" panose="020B0503020204020204" pitchFamily="34" charset="-122"/>
              </a:rPr>
              <a:t>右击空白处并选择Insert</a:t>
            </a:r>
            <a:r>
              <a:rPr sz="3200" dirty="0">
                <a:solidFill>
                  <a:schemeClr val="bg1"/>
                </a:solidFill>
                <a:latin typeface="微软雅黑" panose="020B0503020204020204" pitchFamily="34" charset="-122"/>
                <a:ea typeface="微软雅黑" panose="020B0503020204020204" pitchFamily="34" charset="-122"/>
              </a:rPr>
              <a:t>。</a:t>
            </a:r>
          </a:p>
          <a:p>
            <a:r>
              <a:rPr sz="3200" dirty="0">
                <a:solidFill>
                  <a:schemeClr val="bg1"/>
                </a:solidFill>
                <a:latin typeface="微软雅黑" panose="020B0503020204020204" pitchFamily="34" charset="-122"/>
                <a:ea typeface="微软雅黑" panose="020B0503020204020204" pitchFamily="34" charset="-122"/>
              </a:rPr>
              <a:t>(3)</a:t>
            </a:r>
            <a:r>
              <a:rPr sz="3200" dirty="0" err="1">
                <a:solidFill>
                  <a:schemeClr val="bg1"/>
                </a:solidFill>
                <a:latin typeface="微软雅黑" panose="020B0503020204020204" pitchFamily="34" charset="-122"/>
                <a:ea typeface="微软雅黑" panose="020B0503020204020204" pitchFamily="34" charset="-122"/>
              </a:rPr>
              <a:t>双击新活动</a:t>
            </a:r>
            <a:r>
              <a:rPr sz="3200" dirty="0">
                <a:solidFill>
                  <a:schemeClr val="bg1"/>
                </a:solidFill>
                <a:latin typeface="微软雅黑" panose="020B0503020204020204" pitchFamily="34" charset="-122"/>
                <a:ea typeface="微软雅黑" panose="020B0503020204020204" pitchFamily="34" charset="-122"/>
              </a:rPr>
              <a:t>(</a:t>
            </a:r>
            <a:r>
              <a:rPr sz="3200" dirty="0" err="1">
                <a:solidFill>
                  <a:schemeClr val="bg1"/>
                </a:solidFill>
                <a:latin typeface="微软雅黑" panose="020B0503020204020204" pitchFamily="34" charset="-122"/>
                <a:ea typeface="微软雅黑" panose="020B0503020204020204" pitchFamily="34" charset="-122"/>
              </a:rPr>
              <a:t>清单中有“Entry</a:t>
            </a:r>
            <a:r>
              <a:rPr sz="3200" dirty="0">
                <a:solidFill>
                  <a:schemeClr val="bg1"/>
                </a:solidFill>
                <a:latin typeface="微软雅黑" panose="020B0503020204020204" pitchFamily="34" charset="-122"/>
                <a:ea typeface="微软雅黑" panose="020B0503020204020204" pitchFamily="34" charset="-122"/>
              </a:rPr>
              <a:t>/”)</a:t>
            </a:r>
            <a:r>
              <a:rPr sz="3200" dirty="0" err="1">
                <a:solidFill>
                  <a:schemeClr val="bg1"/>
                </a:solidFill>
                <a:latin typeface="微软雅黑" panose="020B0503020204020204" pitchFamily="34" charset="-122"/>
                <a:ea typeface="微软雅黑" panose="020B0503020204020204" pitchFamily="34" charset="-122"/>
              </a:rPr>
              <a:t>打开活动规范</a:t>
            </a:r>
            <a:r>
              <a:rPr lang="zh-CN" sz="3200" dirty="0">
                <a:solidFill>
                  <a:schemeClr val="bg1"/>
                </a:solidFill>
                <a:latin typeface="微软雅黑" panose="020B0503020204020204" pitchFamily="34" charset="-122"/>
                <a:ea typeface="微软雅黑" panose="020B0503020204020204" pitchFamily="34" charset="-122"/>
              </a:rPr>
              <a:t>，</a:t>
            </a:r>
            <a:r>
              <a:rPr sz="3200" dirty="0" err="1">
                <a:solidFill>
                  <a:schemeClr val="bg1"/>
                </a:solidFill>
                <a:latin typeface="微软雅黑" panose="020B0503020204020204" pitchFamily="34" charset="-122"/>
                <a:ea typeface="微软雅黑" panose="020B0503020204020204" pitchFamily="34" charset="-122"/>
              </a:rPr>
              <a:t>在“name”中输入活动细节</a:t>
            </a:r>
            <a:r>
              <a:rPr sz="3200" dirty="0" smtClean="0">
                <a:solidFill>
                  <a:schemeClr val="bg1"/>
                </a:solidFill>
                <a:latin typeface="微软雅黑" panose="020B0503020204020204" pitchFamily="34" charset="-122"/>
                <a:ea typeface="微软雅黑" panose="020B0503020204020204" pitchFamily="34" charset="-122"/>
              </a:rPr>
              <a:t>。</a:t>
            </a:r>
            <a:endParaRPr sz="3200" dirty="0">
              <a:solidFill>
                <a:schemeClr val="bg1"/>
              </a:solidFill>
              <a:latin typeface="微软雅黑" panose="020B0503020204020204" pitchFamily="34" charset="-122"/>
              <a:ea typeface="微软雅黑" panose="020B0503020204020204" pitchFamily="34" charset="-122"/>
            </a:endParaRPr>
          </a:p>
        </p:txBody>
      </p:sp>
      <p:pic>
        <p:nvPicPr>
          <p:cNvPr id="2" name="图片 1" descr="V$F`OE_LAG_3~5G6{A4DV7Y"/>
          <p:cNvPicPr>
            <a:picLocks noChangeAspect="1"/>
          </p:cNvPicPr>
          <p:nvPr/>
        </p:nvPicPr>
        <p:blipFill>
          <a:blip r:embed="rId2"/>
          <a:stretch>
            <a:fillRect/>
          </a:stretch>
        </p:blipFill>
        <p:spPr>
          <a:xfrm>
            <a:off x="6956425" y="851535"/>
            <a:ext cx="4596130" cy="4384040"/>
          </a:xfrm>
          <a:prstGeom prst="rect">
            <a:avLst/>
          </a:prstGeom>
        </p:spPr>
      </p:pic>
    </p:spTree>
    <p:extLst>
      <p:ext uri="{BB962C8B-B14F-4D97-AF65-F5344CB8AC3E}">
        <p14:creationId xmlns:p14="http://schemas.microsoft.com/office/powerpoint/2010/main" val="270429771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1120549" y="1607238"/>
            <a:ext cx="10456408" cy="4154984"/>
          </a:xfrm>
          <a:prstGeom prst="rect">
            <a:avLst/>
          </a:prstGeom>
          <a:noFill/>
        </p:spPr>
        <p:txBody>
          <a:bodyPr wrap="square" rtlCol="0">
            <a:spAutoFit/>
          </a:bodyPr>
          <a:lstStyle/>
          <a:p>
            <a:r>
              <a:rPr sz="4400" dirty="0" err="1" smtClean="0">
                <a:solidFill>
                  <a:schemeClr val="bg1"/>
                </a:solidFill>
                <a:latin typeface="微软雅黑" panose="020B0503020204020204" pitchFamily="34" charset="-122"/>
                <a:ea typeface="微软雅黑" panose="020B0503020204020204" pitchFamily="34" charset="-122"/>
                <a:cs typeface="Ebrima" panose="02000000000000000000" pitchFamily="2" charset="0"/>
              </a:rPr>
              <a:t>构件图显示模型的物理视图</a:t>
            </a:r>
            <a:r>
              <a:rPr lang="zh-CN" altLang="en-US" sz="4400" dirty="0" smtClean="0">
                <a:solidFill>
                  <a:schemeClr val="bg1"/>
                </a:solidFill>
                <a:latin typeface="微软雅黑" panose="020B0503020204020204" pitchFamily="34" charset="-122"/>
                <a:ea typeface="微软雅黑" panose="020B0503020204020204" pitchFamily="34" charset="-122"/>
                <a:cs typeface="Ebrima" panose="02000000000000000000" pitchFamily="2" charset="0"/>
              </a:rPr>
              <a:t>，</a:t>
            </a:r>
            <a:r>
              <a:rPr sz="4400" dirty="0" err="1" smtClean="0">
                <a:solidFill>
                  <a:schemeClr val="bg1"/>
                </a:solidFill>
                <a:latin typeface="微软雅黑" panose="020B0503020204020204" pitchFamily="34" charset="-122"/>
                <a:ea typeface="微软雅黑" panose="020B0503020204020204" pitchFamily="34" charset="-122"/>
                <a:cs typeface="Ebrima" panose="02000000000000000000" pitchFamily="2" charset="0"/>
              </a:rPr>
              <a:t>也显示系统中的软件构件及其相互关系</a:t>
            </a:r>
            <a:r>
              <a:rPr sz="4400" dirty="0" err="1">
                <a:solidFill>
                  <a:schemeClr val="bg1"/>
                </a:solidFill>
                <a:latin typeface="微软雅黑" panose="020B0503020204020204" pitchFamily="34" charset="-122"/>
                <a:ea typeface="微软雅黑" panose="020B0503020204020204" pitchFamily="34" charset="-122"/>
                <a:cs typeface="Ebrima" panose="02000000000000000000" pitchFamily="2" charset="0"/>
              </a:rPr>
              <a:t>。模型中的每个类映射到源代码构件。</a:t>
            </a:r>
            <a:r>
              <a:rPr sz="4400" dirty="0" err="1" smtClean="0">
                <a:solidFill>
                  <a:schemeClr val="bg1"/>
                </a:solidFill>
                <a:latin typeface="微软雅黑" panose="020B0503020204020204" pitchFamily="34" charset="-122"/>
                <a:ea typeface="微软雅黑" panose="020B0503020204020204" pitchFamily="34" charset="-122"/>
                <a:cs typeface="Ebrima" panose="02000000000000000000" pitchFamily="2" charset="0"/>
              </a:rPr>
              <a:t>一旦创建构件</a:t>
            </a:r>
            <a:r>
              <a:rPr lang="zh-CN" altLang="en-US" sz="4400" dirty="0" smtClean="0">
                <a:solidFill>
                  <a:schemeClr val="bg1"/>
                </a:solidFill>
                <a:latin typeface="微软雅黑" panose="020B0503020204020204" pitchFamily="34" charset="-122"/>
                <a:ea typeface="微软雅黑" panose="020B0503020204020204" pitchFamily="34" charset="-122"/>
                <a:cs typeface="Ebrima" panose="02000000000000000000" pitchFamily="2" charset="0"/>
              </a:rPr>
              <a:t>，</a:t>
            </a:r>
            <a:r>
              <a:rPr sz="4400" dirty="0" err="1" smtClean="0">
                <a:solidFill>
                  <a:schemeClr val="bg1"/>
                </a:solidFill>
                <a:latin typeface="微软雅黑" panose="020B0503020204020204" pitchFamily="34" charset="-122"/>
                <a:ea typeface="微软雅黑" panose="020B0503020204020204" pitchFamily="34" charset="-122"/>
                <a:cs typeface="Ebrima" panose="02000000000000000000" pitchFamily="2" charset="0"/>
              </a:rPr>
              <a:t>就加进构件图中</a:t>
            </a:r>
            <a:r>
              <a:rPr lang="zh-CN" altLang="en-US" sz="4400" dirty="0" smtClean="0">
                <a:solidFill>
                  <a:schemeClr val="bg1"/>
                </a:solidFill>
                <a:latin typeface="微软雅黑" panose="020B0503020204020204" pitchFamily="34" charset="-122"/>
                <a:ea typeface="微软雅黑" panose="020B0503020204020204" pitchFamily="34" charset="-122"/>
                <a:cs typeface="Ebrima" panose="02000000000000000000" pitchFamily="2" charset="0"/>
              </a:rPr>
              <a:t>，</a:t>
            </a:r>
            <a:r>
              <a:rPr sz="4400" dirty="0" err="1" smtClean="0">
                <a:solidFill>
                  <a:schemeClr val="bg1"/>
                </a:solidFill>
                <a:latin typeface="微软雅黑" panose="020B0503020204020204" pitchFamily="34" charset="-122"/>
                <a:ea typeface="微软雅黑" panose="020B0503020204020204" pitchFamily="34" charset="-122"/>
                <a:cs typeface="Ebrima" panose="02000000000000000000" pitchFamily="2" charset="0"/>
              </a:rPr>
              <a:t>然后画出构件之间的相关性</a:t>
            </a:r>
            <a:r>
              <a:rPr sz="4400" dirty="0" err="1">
                <a:solidFill>
                  <a:schemeClr val="bg1"/>
                </a:solidFill>
                <a:latin typeface="微软雅黑" panose="020B0503020204020204" pitchFamily="34" charset="-122"/>
                <a:ea typeface="微软雅黑" panose="020B0503020204020204" pitchFamily="34" charset="-122"/>
                <a:cs typeface="Ebrima" panose="02000000000000000000" pitchFamily="2" charset="0"/>
              </a:rPr>
              <a:t>。构件间的相关性包括编译相关性和运行相关性</a:t>
            </a:r>
            <a:r>
              <a:rPr sz="4400"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a:t>
            </a:r>
          </a:p>
        </p:txBody>
      </p:sp>
      <p:sp>
        <p:nvSpPr>
          <p:cNvPr id="31" name="文本框 30"/>
          <p:cNvSpPr txBox="1"/>
          <p:nvPr/>
        </p:nvSpPr>
        <p:spPr>
          <a:xfrm>
            <a:off x="995999" y="367937"/>
            <a:ext cx="9078730" cy="707886"/>
          </a:xfrm>
          <a:prstGeom prst="rect">
            <a:avLst/>
          </a:prstGeom>
          <a:noFill/>
        </p:spPr>
        <p:txBody>
          <a:bodyPr wrap="square" rtlCol="0">
            <a:spAutoFit/>
          </a:bodyPr>
          <a:lstStyle/>
          <a:p>
            <a:r>
              <a:rPr lang="en-US" altLang="zh-CN" sz="4000" dirty="0" smtClean="0">
                <a:solidFill>
                  <a:schemeClr val="accent4"/>
                </a:solidFill>
                <a:latin typeface="微软雅黑" panose="020B0503020204020204" pitchFamily="34" charset="-122"/>
                <a:ea typeface="微软雅黑" panose="020B0503020204020204" pitchFamily="34" charset="-122"/>
              </a:rPr>
              <a:t>2.6</a:t>
            </a:r>
            <a:r>
              <a:rPr lang="zh-CN" altLang="en-US" sz="4000" dirty="0" smtClean="0">
                <a:solidFill>
                  <a:schemeClr val="accent4"/>
                </a:solidFill>
                <a:latin typeface="微软雅黑" panose="020B0503020204020204" pitchFamily="34" charset="-122"/>
                <a:ea typeface="微软雅黑" panose="020B0503020204020204" pitchFamily="34" charset="-122"/>
              </a:rPr>
              <a:t>建立</a:t>
            </a:r>
            <a:r>
              <a:rPr lang="zh-CN" altLang="en-US" sz="4000" dirty="0">
                <a:solidFill>
                  <a:schemeClr val="accent4"/>
                </a:solidFill>
                <a:latin typeface="微软雅黑" panose="020B0503020204020204" pitchFamily="34" charset="-122"/>
                <a:ea typeface="微软雅黑" panose="020B0503020204020204" pitchFamily="34" charset="-122"/>
              </a:rPr>
              <a:t>构件图component diagram</a:t>
            </a:r>
          </a:p>
        </p:txBody>
      </p:sp>
    </p:spTree>
    <p:extLst>
      <p:ext uri="{BB962C8B-B14F-4D97-AF65-F5344CB8AC3E}">
        <p14:creationId xmlns:p14="http://schemas.microsoft.com/office/powerpoint/2010/main" val="1026876540"/>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10000">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14:bounceEnd="10000">
                                          <p:cBhvr additive="base">
                                            <p:cTn id="7" dur="500" fill="hold"/>
                                            <p:tgtEl>
                                              <p:spTgt spid="31"/>
                                            </p:tgtEl>
                                            <p:attrNameLst>
                                              <p:attrName>ppt_x</p:attrName>
                                            </p:attrNameLst>
                                          </p:cBhvr>
                                          <p:tavLst>
                                            <p:tav tm="0">
                                              <p:val>
                                                <p:strVal val="#ppt_x"/>
                                              </p:val>
                                            </p:tav>
                                            <p:tav tm="100000">
                                              <p:val>
                                                <p:strVal val="#ppt_x"/>
                                              </p:val>
                                            </p:tav>
                                          </p:tavLst>
                                        </p:anim>
                                        <p:anim calcmode="lin" valueType="num" p14:bounceEnd="10000">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1650"/>
                                </p:stCondLst>
                                <p:childTnLst>
                                  <p:par>
                                    <p:cTn id="10" presetID="2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1650"/>
                                </p:stCondLst>
                                <p:childTnLst>
                                  <p:par>
                                    <p:cTn id="10" presetID="2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4775" y="726440"/>
            <a:ext cx="4787900" cy="769441"/>
          </a:xfrm>
          <a:prstGeom prst="rect">
            <a:avLst/>
          </a:prstGeom>
          <a:noFill/>
        </p:spPr>
        <p:txBody>
          <a:bodyPr wrap="square" rtlCol="0">
            <a:spAutoFit/>
          </a:bodyPr>
          <a:lstStyle/>
          <a:p>
            <a:pPr algn="ctr"/>
            <a:r>
              <a:rPr lang="zh-CN" altLang="en-US" sz="4400" dirty="0" smtClean="0">
                <a:solidFill>
                  <a:schemeClr val="accent4"/>
                </a:solidFill>
                <a:latin typeface="微软雅黑" panose="020B0503020204020204" pitchFamily="34" charset="-122"/>
                <a:ea typeface="微软雅黑" panose="020B0503020204020204" pitchFamily="34" charset="-122"/>
                <a:cs typeface="Ebrima" panose="02000000000000000000" pitchFamily="2" charset="0"/>
              </a:rPr>
              <a:t>如何</a:t>
            </a:r>
            <a:r>
              <a:rPr lang="zh-CN" altLang="en-US" sz="4400" dirty="0">
                <a:solidFill>
                  <a:schemeClr val="accent4"/>
                </a:solidFill>
                <a:latin typeface="微软雅黑" panose="020B0503020204020204" pitchFamily="34" charset="-122"/>
                <a:ea typeface="微软雅黑" panose="020B0503020204020204" pitchFamily="34" charset="-122"/>
                <a:cs typeface="Ebrima" panose="02000000000000000000" pitchFamily="2" charset="0"/>
              </a:rPr>
              <a:t>创建构建图</a:t>
            </a:r>
          </a:p>
        </p:txBody>
      </p:sp>
      <p:sp>
        <p:nvSpPr>
          <p:cNvPr id="4" name="文本框 3"/>
          <p:cNvSpPr txBox="1"/>
          <p:nvPr/>
        </p:nvSpPr>
        <p:spPr>
          <a:xfrm>
            <a:off x="104775" y="1706245"/>
            <a:ext cx="6802120" cy="4524315"/>
          </a:xfrm>
          <a:prstGeom prst="rect">
            <a:avLst/>
          </a:prstGeom>
          <a:noFill/>
        </p:spPr>
        <p:txBody>
          <a:bodyPr wrap="square" rtlCol="0">
            <a:spAutoFit/>
          </a:bodyPr>
          <a:lstStyle/>
          <a:p>
            <a:r>
              <a:rPr sz="4800" dirty="0">
                <a:solidFill>
                  <a:schemeClr val="bg1"/>
                </a:solidFill>
                <a:latin typeface="微软雅黑" panose="020B0503020204020204" pitchFamily="34" charset="-122"/>
                <a:ea typeface="微软雅黑" panose="020B0503020204020204" pitchFamily="34" charset="-122"/>
              </a:rPr>
              <a:t>(1) </a:t>
            </a:r>
            <a:r>
              <a:rPr sz="4800" dirty="0" err="1">
                <a:solidFill>
                  <a:schemeClr val="bg1"/>
                </a:solidFill>
                <a:latin typeface="微软雅黑" panose="020B0503020204020204" pitchFamily="34" charset="-122"/>
                <a:ea typeface="微软雅黑" panose="020B0503020204020204" pitchFamily="34" charset="-122"/>
              </a:rPr>
              <a:t>右单击浏览器中的Component</a:t>
            </a:r>
            <a:r>
              <a:rPr sz="4800" dirty="0">
                <a:solidFill>
                  <a:schemeClr val="bg1"/>
                </a:solidFill>
                <a:latin typeface="微软雅黑" panose="020B0503020204020204" pitchFamily="34" charset="-122"/>
                <a:ea typeface="微软雅黑" panose="020B0503020204020204" pitchFamily="34" charset="-122"/>
              </a:rPr>
              <a:t> </a:t>
            </a:r>
            <a:r>
              <a:rPr sz="4800" dirty="0" err="1">
                <a:solidFill>
                  <a:schemeClr val="bg1"/>
                </a:solidFill>
                <a:latin typeface="微软雅黑" panose="020B0503020204020204" pitchFamily="34" charset="-122"/>
                <a:ea typeface="微软雅黑" panose="020B0503020204020204" pitchFamily="34" charset="-122"/>
              </a:rPr>
              <a:t>视图</a:t>
            </a:r>
            <a:r>
              <a:rPr sz="4800" dirty="0">
                <a:solidFill>
                  <a:schemeClr val="bg1"/>
                </a:solidFill>
                <a:latin typeface="微软雅黑" panose="020B0503020204020204" pitchFamily="34" charset="-122"/>
                <a:ea typeface="微软雅黑" panose="020B0503020204020204" pitchFamily="34" charset="-122"/>
              </a:rPr>
              <a:t>。</a:t>
            </a:r>
          </a:p>
          <a:p>
            <a:r>
              <a:rPr sz="4800" dirty="0">
                <a:solidFill>
                  <a:schemeClr val="bg1"/>
                </a:solidFill>
                <a:latin typeface="微软雅黑" panose="020B0503020204020204" pitchFamily="34" charset="-122"/>
                <a:ea typeface="微软雅黑" panose="020B0503020204020204" pitchFamily="34" charset="-122"/>
              </a:rPr>
              <a:t>(2) </a:t>
            </a:r>
            <a:r>
              <a:rPr sz="4800" dirty="0" err="1">
                <a:solidFill>
                  <a:schemeClr val="bg1"/>
                </a:solidFill>
                <a:latin typeface="微软雅黑" panose="020B0503020204020204" pitchFamily="34" charset="-122"/>
                <a:ea typeface="微软雅黑" panose="020B0503020204020204" pitchFamily="34" charset="-122"/>
              </a:rPr>
              <a:t>选择New→Component</a:t>
            </a:r>
            <a:r>
              <a:rPr sz="4800" dirty="0">
                <a:solidFill>
                  <a:schemeClr val="bg1"/>
                </a:solidFill>
                <a:latin typeface="微软雅黑" panose="020B0503020204020204" pitchFamily="34" charset="-122"/>
                <a:ea typeface="微软雅黑" panose="020B0503020204020204" pitchFamily="34" charset="-122"/>
              </a:rPr>
              <a:t> Diagram</a:t>
            </a:r>
            <a:r>
              <a:rPr lang="zh-CN" sz="4800" dirty="0">
                <a:solidFill>
                  <a:schemeClr val="bg1"/>
                </a:solidFill>
                <a:latin typeface="微软雅黑" panose="020B0503020204020204" pitchFamily="34" charset="-122"/>
                <a:ea typeface="微软雅黑" panose="020B0503020204020204" pitchFamily="34" charset="-122"/>
              </a:rPr>
              <a:t>，</a:t>
            </a:r>
            <a:r>
              <a:rPr sz="4800" dirty="0" err="1">
                <a:solidFill>
                  <a:schemeClr val="bg1"/>
                </a:solidFill>
                <a:latin typeface="微软雅黑" panose="020B0503020204020204" pitchFamily="34" charset="-122"/>
                <a:ea typeface="微软雅黑" panose="020B0503020204020204" pitchFamily="34" charset="-122"/>
              </a:rPr>
              <a:t>并命名新的框图</a:t>
            </a:r>
            <a:r>
              <a:rPr sz="4800" dirty="0">
                <a:solidFill>
                  <a:schemeClr val="bg1"/>
                </a:solidFill>
                <a:latin typeface="微软雅黑" panose="020B0503020204020204" pitchFamily="34" charset="-122"/>
                <a:ea typeface="微软雅黑" panose="020B0503020204020204" pitchFamily="34" charset="-122"/>
              </a:rPr>
              <a:t>。</a:t>
            </a:r>
          </a:p>
        </p:txBody>
      </p:sp>
      <p:pic>
        <p:nvPicPr>
          <p:cNvPr id="2" name="图片 1" descr="@G~2(BI_HY2VU9SSMW0ABG5"/>
          <p:cNvPicPr>
            <a:picLocks noChangeAspect="1"/>
          </p:cNvPicPr>
          <p:nvPr/>
        </p:nvPicPr>
        <p:blipFill>
          <a:blip r:embed="rId2"/>
          <a:stretch>
            <a:fillRect/>
          </a:stretch>
        </p:blipFill>
        <p:spPr>
          <a:xfrm>
            <a:off x="6765381" y="1495881"/>
            <a:ext cx="5185426" cy="2547257"/>
          </a:xfrm>
          <a:prstGeom prst="rect">
            <a:avLst/>
          </a:prstGeom>
        </p:spPr>
      </p:pic>
    </p:spTree>
    <p:extLst>
      <p:ext uri="{BB962C8B-B14F-4D97-AF65-F5344CB8AC3E}">
        <p14:creationId xmlns:p14="http://schemas.microsoft.com/office/powerpoint/2010/main" val="194333417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7025" y="561975"/>
            <a:ext cx="4814570" cy="645160"/>
          </a:xfrm>
          <a:prstGeom prst="rect">
            <a:avLst/>
          </a:prstGeom>
          <a:noFill/>
        </p:spPr>
        <p:txBody>
          <a:bodyPr wrap="square" rtlCol="0">
            <a:spAutoFit/>
          </a:bodyPr>
          <a:lstStyle/>
          <a:p>
            <a:pPr algn="ctr"/>
            <a:r>
              <a:rPr lang="zh-CN" altLang="en-US" sz="3600" dirty="0" smtClean="0">
                <a:solidFill>
                  <a:schemeClr val="accent4"/>
                </a:solidFill>
                <a:latin typeface="微软雅黑" panose="020B0503020204020204" pitchFamily="34" charset="-122"/>
                <a:ea typeface="微软雅黑" panose="020B0503020204020204" pitchFamily="34" charset="-122"/>
                <a:cs typeface="Ebrima" panose="02000000000000000000" pitchFamily="2" charset="0"/>
              </a:rPr>
              <a:t>把</a:t>
            </a:r>
            <a:r>
              <a:rPr lang="zh-CN" altLang="en-US" sz="3600" dirty="0">
                <a:solidFill>
                  <a:schemeClr val="accent4"/>
                </a:solidFill>
                <a:latin typeface="微软雅黑" panose="020B0503020204020204" pitchFamily="34" charset="-122"/>
                <a:ea typeface="微软雅黑" panose="020B0503020204020204" pitchFamily="34" charset="-122"/>
                <a:cs typeface="Ebrima" panose="02000000000000000000" pitchFamily="2" charset="0"/>
              </a:rPr>
              <a:t>构件加入框图</a:t>
            </a:r>
          </a:p>
        </p:txBody>
      </p:sp>
      <p:sp>
        <p:nvSpPr>
          <p:cNvPr id="4" name="文本框 3"/>
          <p:cNvSpPr txBox="1"/>
          <p:nvPr/>
        </p:nvSpPr>
        <p:spPr>
          <a:xfrm>
            <a:off x="169545" y="1456690"/>
            <a:ext cx="5434330" cy="4339650"/>
          </a:xfrm>
          <a:prstGeom prst="rect">
            <a:avLst/>
          </a:prstGeom>
          <a:noFill/>
        </p:spPr>
        <p:txBody>
          <a:bodyPr wrap="square" rtlCol="0">
            <a:spAutoFit/>
          </a:bodyPr>
          <a:lstStyle/>
          <a:p>
            <a:r>
              <a:rPr sz="3600" dirty="0">
                <a:solidFill>
                  <a:schemeClr val="bg1"/>
                </a:solidFill>
                <a:latin typeface="微软雅黑" panose="020B0503020204020204" pitchFamily="34" charset="-122"/>
                <a:ea typeface="微软雅黑" panose="020B0503020204020204" pitchFamily="34" charset="-122"/>
              </a:rPr>
              <a:t>(1) </a:t>
            </a:r>
            <a:r>
              <a:rPr sz="3600" dirty="0" err="1">
                <a:solidFill>
                  <a:schemeClr val="bg1"/>
                </a:solidFill>
                <a:latin typeface="微软雅黑" panose="020B0503020204020204" pitchFamily="34" charset="-122"/>
                <a:ea typeface="微软雅黑" panose="020B0503020204020204" pitchFamily="34" charset="-122"/>
              </a:rPr>
              <a:t>选择Component工具栏按钮</a:t>
            </a:r>
            <a:r>
              <a:rPr lang="zh-CN" sz="3600" dirty="0">
                <a:solidFill>
                  <a:schemeClr val="bg1"/>
                </a:solidFill>
                <a:latin typeface="微软雅黑" panose="020B0503020204020204" pitchFamily="34" charset="-122"/>
                <a:ea typeface="微软雅黑" panose="020B0503020204020204" pitchFamily="34" charset="-122"/>
              </a:rPr>
              <a:t>，</a:t>
            </a:r>
            <a:r>
              <a:rPr sz="3600" dirty="0" err="1">
                <a:solidFill>
                  <a:schemeClr val="bg1"/>
                </a:solidFill>
                <a:latin typeface="微软雅黑" panose="020B0503020204020204" pitchFamily="34" charset="-122"/>
                <a:ea typeface="微软雅黑" panose="020B0503020204020204" pitchFamily="34" charset="-122"/>
              </a:rPr>
              <a:t>单击框图增加构件</a:t>
            </a:r>
            <a:r>
              <a:rPr lang="en-US" sz="3600" dirty="0" err="1">
                <a:solidFill>
                  <a:schemeClr val="bg1"/>
                </a:solidFill>
                <a:latin typeface="微软雅黑" panose="020B0503020204020204" pitchFamily="34" charset="-122"/>
                <a:ea typeface="微软雅黑" panose="020B0503020204020204" pitchFamily="34" charset="-122"/>
              </a:rPr>
              <a:t>,</a:t>
            </a:r>
            <a:r>
              <a:rPr sz="3600" dirty="0" err="1">
                <a:solidFill>
                  <a:schemeClr val="bg1"/>
                </a:solidFill>
                <a:latin typeface="微软雅黑" panose="020B0503020204020204" pitchFamily="34" charset="-122"/>
                <a:ea typeface="微软雅黑" panose="020B0503020204020204" pitchFamily="34" charset="-122"/>
              </a:rPr>
              <a:t>并命名构件</a:t>
            </a:r>
            <a:r>
              <a:rPr sz="3600" dirty="0">
                <a:solidFill>
                  <a:schemeClr val="bg1"/>
                </a:solidFill>
                <a:latin typeface="微软雅黑" panose="020B0503020204020204" pitchFamily="34" charset="-122"/>
                <a:ea typeface="微软雅黑" panose="020B0503020204020204" pitchFamily="34" charset="-122"/>
              </a:rPr>
              <a:t>。</a:t>
            </a:r>
          </a:p>
          <a:p>
            <a:r>
              <a:rPr sz="3600" dirty="0">
                <a:solidFill>
                  <a:schemeClr val="bg1"/>
                </a:solidFill>
                <a:latin typeface="微软雅黑" panose="020B0503020204020204" pitchFamily="34" charset="-122"/>
                <a:ea typeface="微软雅黑" panose="020B0503020204020204" pitchFamily="34" charset="-122"/>
              </a:rPr>
              <a:t>(2) </a:t>
            </a:r>
            <a:r>
              <a:rPr sz="3600" dirty="0" err="1">
                <a:solidFill>
                  <a:schemeClr val="bg1"/>
                </a:solidFill>
                <a:latin typeface="微软雅黑" panose="020B0503020204020204" pitchFamily="34" charset="-122"/>
                <a:ea typeface="微软雅黑" panose="020B0503020204020204" pitchFamily="34" charset="-122"/>
              </a:rPr>
              <a:t>右单击构件</a:t>
            </a:r>
            <a:r>
              <a:rPr lang="zh-CN" sz="3600" dirty="0">
                <a:solidFill>
                  <a:schemeClr val="bg1"/>
                </a:solidFill>
                <a:latin typeface="微软雅黑" panose="020B0503020204020204" pitchFamily="34" charset="-122"/>
                <a:ea typeface="微软雅黑" panose="020B0503020204020204" pitchFamily="34" charset="-122"/>
              </a:rPr>
              <a:t>，</a:t>
            </a:r>
            <a:r>
              <a:rPr sz="3600" dirty="0">
                <a:solidFill>
                  <a:schemeClr val="bg1"/>
                </a:solidFill>
                <a:latin typeface="微软雅黑" panose="020B0503020204020204" pitchFamily="34" charset="-122"/>
                <a:ea typeface="微软雅黑" panose="020B0503020204020204" pitchFamily="34" charset="-122"/>
              </a:rPr>
              <a:t>选</a:t>
            </a:r>
            <a:r>
              <a:rPr lang="zh-CN" sz="3600" dirty="0">
                <a:solidFill>
                  <a:schemeClr val="bg1"/>
                </a:solidFill>
                <a:latin typeface="微软雅黑" panose="020B0503020204020204" pitchFamily="34" charset="-122"/>
                <a:ea typeface="微软雅黑" panose="020B0503020204020204" pitchFamily="34" charset="-122"/>
              </a:rPr>
              <a:t>择</a:t>
            </a:r>
            <a:r>
              <a:rPr sz="3600" dirty="0" err="1">
                <a:solidFill>
                  <a:schemeClr val="bg1"/>
                </a:solidFill>
                <a:latin typeface="微软雅黑" panose="020B0503020204020204" pitchFamily="34" charset="-122"/>
                <a:ea typeface="微软雅黑" panose="020B0503020204020204" pitchFamily="34" charset="-122"/>
                <a:sym typeface="+mn-ea"/>
              </a:rPr>
              <a:t>OpenSpecification</a:t>
            </a:r>
            <a:r>
              <a:rPr lang="zh-CN" sz="3600" dirty="0">
                <a:solidFill>
                  <a:schemeClr val="bg1"/>
                </a:solidFill>
                <a:latin typeface="微软雅黑" panose="020B0503020204020204" pitchFamily="34" charset="-122"/>
                <a:ea typeface="微软雅黑" panose="020B0503020204020204" pitchFamily="34" charset="-122"/>
                <a:sym typeface="+mn-ea"/>
              </a:rPr>
              <a:t>，</a:t>
            </a:r>
            <a:r>
              <a:rPr sz="3600" dirty="0" err="1">
                <a:solidFill>
                  <a:schemeClr val="bg1"/>
                </a:solidFill>
                <a:latin typeface="微软雅黑" panose="020B0503020204020204" pitchFamily="34" charset="-122"/>
                <a:ea typeface="微软雅黑" panose="020B0503020204020204" pitchFamily="34" charset="-122"/>
                <a:sym typeface="+mn-ea"/>
              </a:rPr>
              <a:t>在“stereotype”中设置构件版型</a:t>
            </a:r>
            <a:r>
              <a:rPr sz="3600" dirty="0">
                <a:solidFill>
                  <a:schemeClr val="bg1"/>
                </a:solidFill>
                <a:latin typeface="微软雅黑" panose="020B0503020204020204" pitchFamily="34" charset="-122"/>
                <a:ea typeface="微软雅黑" panose="020B0503020204020204" pitchFamily="34" charset="-122"/>
                <a:sym typeface="+mn-ea"/>
              </a:rPr>
              <a:t>。</a:t>
            </a:r>
            <a:endParaRPr sz="3600" dirty="0">
              <a:solidFill>
                <a:schemeClr val="bg1"/>
              </a:solidFill>
              <a:latin typeface="微软雅黑" panose="020B0503020204020204" pitchFamily="34" charset="-122"/>
              <a:ea typeface="微软雅黑" panose="020B0503020204020204" pitchFamily="34" charset="-122"/>
            </a:endParaRPr>
          </a:p>
          <a:p>
            <a:endParaRPr sz="2400"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5985510" y="405765"/>
            <a:ext cx="5622290" cy="3831590"/>
          </a:xfrm>
          <a:prstGeom prst="rect">
            <a:avLst/>
          </a:prstGeom>
        </p:spPr>
      </p:pic>
    </p:spTree>
    <p:extLst>
      <p:ext uri="{BB962C8B-B14F-4D97-AF65-F5344CB8AC3E}">
        <p14:creationId xmlns:p14="http://schemas.microsoft.com/office/powerpoint/2010/main" val="67563549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PA_组合 22"/>
          <p:cNvGrpSpPr/>
          <p:nvPr>
            <p:custDataLst>
              <p:tags r:id="rId1"/>
            </p:custDataLst>
          </p:nvPr>
        </p:nvGrpSpPr>
        <p:grpSpPr>
          <a:xfrm>
            <a:off x="9498372" y="800100"/>
            <a:ext cx="5387260" cy="5387253"/>
            <a:chOff x="9498372" y="800100"/>
            <a:chExt cx="5387260" cy="5387253"/>
          </a:xfrm>
        </p:grpSpPr>
        <p:sp>
          <p:nvSpPr>
            <p:cNvPr id="22" name="任意多边形 21"/>
            <p:cNvSpPr/>
            <p:nvPr/>
          </p:nvSpPr>
          <p:spPr>
            <a:xfrm>
              <a:off x="9498372" y="800100"/>
              <a:ext cx="5387260" cy="5387253"/>
            </a:xfrm>
            <a:custGeom>
              <a:avLst/>
              <a:gdLst/>
              <a:ahLst/>
              <a:cxnLst/>
              <a:rect l="0" t="0" r="0" b="0"/>
              <a:pathLst>
                <a:path w="5387260" h="5387253">
                  <a:moveTo>
                    <a:pt x="0" y="0"/>
                  </a:moveTo>
                  <a:lnTo>
                    <a:pt x="5387259" y="0"/>
                  </a:lnTo>
                  <a:lnTo>
                    <a:pt x="5387259" y="5387252"/>
                  </a:lnTo>
                  <a:lnTo>
                    <a:pt x="0" y="5387252"/>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PA_任意多边形 10"/>
            <p:cNvSpPr/>
            <p:nvPr>
              <p:custDataLst>
                <p:tags r:id="rId4"/>
              </p:custDataLst>
            </p:nvPr>
          </p:nvSpPr>
          <p:spPr>
            <a:xfrm>
              <a:off x="9498372" y="800100"/>
              <a:ext cx="2693629" cy="5387252"/>
            </a:xfrm>
            <a:custGeom>
              <a:avLst/>
              <a:gdLst>
                <a:gd name="connsiteX0" fmla="*/ 2693629 w 2693629"/>
                <a:gd name="connsiteY0" fmla="*/ 0 h 5387252"/>
                <a:gd name="connsiteX1" fmla="*/ 2693629 w 2693629"/>
                <a:gd name="connsiteY1" fmla="*/ 5387252 h 5387252"/>
                <a:gd name="connsiteX2" fmla="*/ 0 w 2693629"/>
                <a:gd name="connsiteY2" fmla="*/ 2693626 h 5387252"/>
                <a:gd name="connsiteX3" fmla="*/ 2693629 w 2693629"/>
                <a:gd name="connsiteY3" fmla="*/ 0 h 5387252"/>
              </a:gdLst>
              <a:ahLst/>
              <a:cxnLst>
                <a:cxn ang="0">
                  <a:pos x="connsiteX0" y="connsiteY0"/>
                </a:cxn>
                <a:cxn ang="0">
                  <a:pos x="connsiteX1" y="connsiteY1"/>
                </a:cxn>
                <a:cxn ang="0">
                  <a:pos x="connsiteX2" y="connsiteY2"/>
                </a:cxn>
                <a:cxn ang="0">
                  <a:pos x="connsiteX3" y="connsiteY3"/>
                </a:cxn>
              </a:cxnLst>
              <a:rect l="l" t="t" r="r" b="b"/>
              <a:pathLst>
                <a:path w="2693629" h="5387252">
                  <a:moveTo>
                    <a:pt x="2693629" y="0"/>
                  </a:moveTo>
                  <a:lnTo>
                    <a:pt x="2693629" y="5387252"/>
                  </a:lnTo>
                  <a:cubicBezTo>
                    <a:pt x="1205979" y="5387252"/>
                    <a:pt x="0" y="4181275"/>
                    <a:pt x="0" y="2693626"/>
                  </a:cubicBezTo>
                  <a:cubicBezTo>
                    <a:pt x="0" y="1205977"/>
                    <a:pt x="1205979" y="0"/>
                    <a:pt x="2693629"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任意多边形 4"/>
          <p:cNvSpPr/>
          <p:nvPr/>
        </p:nvSpPr>
        <p:spPr>
          <a:xfrm>
            <a:off x="0" y="6111938"/>
            <a:ext cx="585788" cy="746062"/>
          </a:xfrm>
          <a:custGeom>
            <a:avLst/>
            <a:gdLst>
              <a:gd name="connsiteX0" fmla="*/ 292894 w 585788"/>
              <a:gd name="connsiteY0" fmla="*/ 0 h 746062"/>
              <a:gd name="connsiteX1" fmla="*/ 585788 w 585788"/>
              <a:gd name="connsiteY1" fmla="*/ 292894 h 746062"/>
              <a:gd name="connsiteX2" fmla="*/ 585788 w 585788"/>
              <a:gd name="connsiteY2" fmla="*/ 746062 h 746062"/>
              <a:gd name="connsiteX3" fmla="*/ 0 w 585788"/>
              <a:gd name="connsiteY3" fmla="*/ 746062 h 746062"/>
              <a:gd name="connsiteX4" fmla="*/ 0 w 585788"/>
              <a:gd name="connsiteY4" fmla="*/ 292894 h 746062"/>
              <a:gd name="connsiteX5" fmla="*/ 292894 w 585788"/>
              <a:gd name="connsiteY5" fmla="*/ 0 h 74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46062">
                <a:moveTo>
                  <a:pt x="292894" y="0"/>
                </a:moveTo>
                <a:cubicBezTo>
                  <a:pt x="454655" y="0"/>
                  <a:pt x="585788" y="131133"/>
                  <a:pt x="585788" y="292894"/>
                </a:cubicBezTo>
                <a:lnTo>
                  <a:pt x="585788" y="746062"/>
                </a:lnTo>
                <a:lnTo>
                  <a:pt x="0" y="746062"/>
                </a:lnTo>
                <a:lnTo>
                  <a:pt x="0" y="292894"/>
                </a:lnTo>
                <a:cubicBezTo>
                  <a:pt x="0" y="131133"/>
                  <a:pt x="131133" y="0"/>
                  <a:pt x="29289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任意多边形 5"/>
          <p:cNvSpPr/>
          <p:nvPr/>
        </p:nvSpPr>
        <p:spPr>
          <a:xfrm>
            <a:off x="585787" y="6353140"/>
            <a:ext cx="585788" cy="504860"/>
          </a:xfrm>
          <a:custGeom>
            <a:avLst/>
            <a:gdLst>
              <a:gd name="connsiteX0" fmla="*/ 292894 w 585788"/>
              <a:gd name="connsiteY0" fmla="*/ 0 h 504860"/>
              <a:gd name="connsiteX1" fmla="*/ 585788 w 585788"/>
              <a:gd name="connsiteY1" fmla="*/ 292894 h 504860"/>
              <a:gd name="connsiteX2" fmla="*/ 585788 w 585788"/>
              <a:gd name="connsiteY2" fmla="*/ 504860 h 504860"/>
              <a:gd name="connsiteX3" fmla="*/ 0 w 585788"/>
              <a:gd name="connsiteY3" fmla="*/ 504860 h 504860"/>
              <a:gd name="connsiteX4" fmla="*/ 0 w 585788"/>
              <a:gd name="connsiteY4" fmla="*/ 292894 h 504860"/>
              <a:gd name="connsiteX5" fmla="*/ 292894 w 585788"/>
              <a:gd name="connsiteY5" fmla="*/ 0 h 5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504860">
                <a:moveTo>
                  <a:pt x="292894" y="0"/>
                </a:moveTo>
                <a:cubicBezTo>
                  <a:pt x="454655" y="0"/>
                  <a:pt x="585788" y="131133"/>
                  <a:pt x="585788" y="292894"/>
                </a:cubicBezTo>
                <a:lnTo>
                  <a:pt x="585788" y="504860"/>
                </a:lnTo>
                <a:lnTo>
                  <a:pt x="0" y="504860"/>
                </a:lnTo>
                <a:lnTo>
                  <a:pt x="0" y="292894"/>
                </a:lnTo>
                <a:cubicBezTo>
                  <a:pt x="0" y="131133"/>
                  <a:pt x="131133" y="0"/>
                  <a:pt x="292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任意多边形 6"/>
          <p:cNvSpPr/>
          <p:nvPr/>
        </p:nvSpPr>
        <p:spPr>
          <a:xfrm>
            <a:off x="1171575" y="6138828"/>
            <a:ext cx="585788" cy="719172"/>
          </a:xfrm>
          <a:custGeom>
            <a:avLst/>
            <a:gdLst>
              <a:gd name="connsiteX0" fmla="*/ 292894 w 585788"/>
              <a:gd name="connsiteY0" fmla="*/ 0 h 719172"/>
              <a:gd name="connsiteX1" fmla="*/ 585788 w 585788"/>
              <a:gd name="connsiteY1" fmla="*/ 292894 h 719172"/>
              <a:gd name="connsiteX2" fmla="*/ 585788 w 585788"/>
              <a:gd name="connsiteY2" fmla="*/ 719172 h 719172"/>
              <a:gd name="connsiteX3" fmla="*/ 0 w 585788"/>
              <a:gd name="connsiteY3" fmla="*/ 719172 h 719172"/>
              <a:gd name="connsiteX4" fmla="*/ 0 w 585788"/>
              <a:gd name="connsiteY4" fmla="*/ 292894 h 719172"/>
              <a:gd name="connsiteX5" fmla="*/ 292894 w 585788"/>
              <a:gd name="connsiteY5" fmla="*/ 0 h 7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19172">
                <a:moveTo>
                  <a:pt x="292894" y="0"/>
                </a:moveTo>
                <a:cubicBezTo>
                  <a:pt x="454655" y="0"/>
                  <a:pt x="585788" y="131133"/>
                  <a:pt x="585788" y="292894"/>
                </a:cubicBezTo>
                <a:lnTo>
                  <a:pt x="585788" y="719172"/>
                </a:lnTo>
                <a:lnTo>
                  <a:pt x="0" y="719172"/>
                </a:lnTo>
                <a:lnTo>
                  <a:pt x="0" y="292894"/>
                </a:lnTo>
                <a:cubicBezTo>
                  <a:pt x="0" y="131133"/>
                  <a:pt x="131133" y="0"/>
                  <a:pt x="292894" y="0"/>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PA_组合 18"/>
          <p:cNvGrpSpPr/>
          <p:nvPr>
            <p:custDataLst>
              <p:tags r:id="rId2"/>
            </p:custDataLst>
          </p:nvPr>
        </p:nvGrpSpPr>
        <p:grpSpPr>
          <a:xfrm>
            <a:off x="10373238" y="1674963"/>
            <a:ext cx="3637524" cy="3637525"/>
            <a:chOff x="10373237" y="1674964"/>
            <a:chExt cx="3637524" cy="3637525"/>
          </a:xfrm>
        </p:grpSpPr>
        <p:sp>
          <p:nvSpPr>
            <p:cNvPr id="18" name="任意多边形 17"/>
            <p:cNvSpPr/>
            <p:nvPr/>
          </p:nvSpPr>
          <p:spPr>
            <a:xfrm>
              <a:off x="10373237" y="1674964"/>
              <a:ext cx="3637524" cy="3637525"/>
            </a:xfrm>
            <a:custGeom>
              <a:avLst/>
              <a:gdLst/>
              <a:ahLst/>
              <a:cxnLst/>
              <a:rect l="0" t="0" r="0" b="0"/>
              <a:pathLst>
                <a:path w="3637524" h="3637525">
                  <a:moveTo>
                    <a:pt x="0" y="0"/>
                  </a:moveTo>
                  <a:lnTo>
                    <a:pt x="3637523" y="0"/>
                  </a:lnTo>
                  <a:lnTo>
                    <a:pt x="3637523" y="3637524"/>
                  </a:lnTo>
                  <a:lnTo>
                    <a:pt x="0" y="3637524"/>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PA_任意多边形 14"/>
            <p:cNvSpPr/>
            <p:nvPr>
              <p:custDataLst>
                <p:tags r:id="rId3"/>
              </p:custDataLst>
            </p:nvPr>
          </p:nvSpPr>
          <p:spPr>
            <a:xfrm>
              <a:off x="10373237" y="1674964"/>
              <a:ext cx="1818762" cy="3637524"/>
            </a:xfrm>
            <a:custGeom>
              <a:avLst/>
              <a:gdLst>
                <a:gd name="connsiteX0" fmla="*/ 1818762 w 1818762"/>
                <a:gd name="connsiteY0" fmla="*/ 0 h 3637524"/>
                <a:gd name="connsiteX1" fmla="*/ 1818762 w 1818762"/>
                <a:gd name="connsiteY1" fmla="*/ 3637524 h 3637524"/>
                <a:gd name="connsiteX2" fmla="*/ 1632805 w 1818762"/>
                <a:gd name="connsiteY2" fmla="*/ 3628134 h 3637524"/>
                <a:gd name="connsiteX3" fmla="*/ 0 w 1818762"/>
                <a:gd name="connsiteY3" fmla="*/ 1818762 h 3637524"/>
                <a:gd name="connsiteX4" fmla="*/ 1632805 w 1818762"/>
                <a:gd name="connsiteY4" fmla="*/ 9390 h 3637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62" h="3637524">
                  <a:moveTo>
                    <a:pt x="1818762" y="0"/>
                  </a:moveTo>
                  <a:lnTo>
                    <a:pt x="1818762" y="3637524"/>
                  </a:lnTo>
                  <a:lnTo>
                    <a:pt x="1632805" y="3628134"/>
                  </a:lnTo>
                  <a:cubicBezTo>
                    <a:pt x="715683" y="3534995"/>
                    <a:pt x="0" y="2760458"/>
                    <a:pt x="0" y="1818762"/>
                  </a:cubicBezTo>
                  <a:cubicBezTo>
                    <a:pt x="0" y="877067"/>
                    <a:pt x="715683" y="102529"/>
                    <a:pt x="1632805" y="9390"/>
                  </a:cubicBezTo>
                  <a:close/>
                </a:path>
              </a:pathLst>
            </a:custGeom>
            <a:solidFill>
              <a:srgbClr val="2F82BB"/>
            </a:solidFill>
            <a:ln>
              <a:noFill/>
            </a:ln>
            <a:effectLst>
              <a:outerShdw blurRad="63500" dist="25400" dir="10800000" algn="r" rotWithShape="0">
                <a:srgbClr val="266B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
        <p:nvSpPr>
          <p:cNvPr id="13" name="任意多边形 12"/>
          <p:cNvSpPr/>
          <p:nvPr/>
        </p:nvSpPr>
        <p:spPr>
          <a:xfrm>
            <a:off x="11248103" y="2549829"/>
            <a:ext cx="943896" cy="1887794"/>
          </a:xfrm>
          <a:custGeom>
            <a:avLst/>
            <a:gdLst>
              <a:gd name="connsiteX0" fmla="*/ 943896 w 943896"/>
              <a:gd name="connsiteY0" fmla="*/ 0 h 1887794"/>
              <a:gd name="connsiteX1" fmla="*/ 943896 w 943896"/>
              <a:gd name="connsiteY1" fmla="*/ 1887794 h 1887794"/>
              <a:gd name="connsiteX2" fmla="*/ 847389 w 943896"/>
              <a:gd name="connsiteY2" fmla="*/ 1882921 h 1887794"/>
              <a:gd name="connsiteX3" fmla="*/ 0 w 943896"/>
              <a:gd name="connsiteY3" fmla="*/ 943897 h 1887794"/>
              <a:gd name="connsiteX4" fmla="*/ 847389 w 943896"/>
              <a:gd name="connsiteY4" fmla="*/ 4873 h 1887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896" h="1887794">
                <a:moveTo>
                  <a:pt x="943896" y="0"/>
                </a:moveTo>
                <a:lnTo>
                  <a:pt x="943896" y="1887794"/>
                </a:lnTo>
                <a:lnTo>
                  <a:pt x="847389" y="1882921"/>
                </a:lnTo>
                <a:cubicBezTo>
                  <a:pt x="371423" y="1834584"/>
                  <a:pt x="0" y="1432616"/>
                  <a:pt x="0" y="943897"/>
                </a:cubicBezTo>
                <a:cubicBezTo>
                  <a:pt x="0" y="455178"/>
                  <a:pt x="371423" y="53210"/>
                  <a:pt x="847389" y="4873"/>
                </a:cubicBezTo>
                <a:close/>
              </a:path>
            </a:pathLst>
          </a:custGeom>
          <a:solidFill>
            <a:srgbClr val="6F3484"/>
          </a:solidFill>
          <a:ln>
            <a:noFill/>
          </a:ln>
          <a:effectLst>
            <a:outerShdw blurRad="63500" dist="25400" dir="10800000" algn="r" rotWithShape="0">
              <a:srgbClr val="56286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382627" y="400898"/>
            <a:ext cx="3475631" cy="707886"/>
          </a:xfrm>
          <a:prstGeom prst="rect">
            <a:avLst/>
          </a:prstGeom>
          <a:noFill/>
        </p:spPr>
        <p:txBody>
          <a:bodyPr wrap="none" rtlCol="0">
            <a:spAutoFit/>
          </a:bodyPr>
          <a:lstStyle/>
          <a:p>
            <a:r>
              <a:rPr lang="en-US" altLang="zh-CN" sz="4000" dirty="0" smtClean="0">
                <a:solidFill>
                  <a:srgbClr val="FFC000"/>
                </a:solidFill>
                <a:latin typeface="微软雅黑" panose="020B0503020204020204" pitchFamily="34" charset="-122"/>
                <a:ea typeface="微软雅黑" panose="020B0503020204020204" pitchFamily="34" charset="-122"/>
              </a:rPr>
              <a:t>2.7</a:t>
            </a:r>
            <a:r>
              <a:rPr lang="zh-CN" altLang="en-US" sz="4000" dirty="0" smtClean="0">
                <a:solidFill>
                  <a:srgbClr val="FFC000"/>
                </a:solidFill>
                <a:latin typeface="微软雅黑" panose="020B0503020204020204" pitchFamily="34" charset="-122"/>
                <a:ea typeface="微软雅黑" panose="020B0503020204020204" pitchFamily="34" charset="-122"/>
              </a:rPr>
              <a:t>建立实施图</a:t>
            </a:r>
            <a:endParaRPr lang="zh-CN" altLang="en-US" sz="4000" dirty="0">
              <a:solidFill>
                <a:srgbClr val="FFC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82627" y="1748590"/>
            <a:ext cx="8951873" cy="3416320"/>
          </a:xfrm>
          <a:prstGeom prst="rect">
            <a:avLst/>
          </a:prstGeom>
          <a:noFill/>
        </p:spPr>
        <p:txBody>
          <a:bodyPr wrap="square" rtlCol="0">
            <a:spAutoFit/>
          </a:bodyPr>
          <a:lstStyle/>
          <a:p>
            <a:pPr indent="457200"/>
            <a:r>
              <a:rPr lang="zh-CN" altLang="en-US" sz="3600" dirty="0">
                <a:solidFill>
                  <a:schemeClr val="bg1"/>
                </a:solidFill>
                <a:latin typeface="微软雅黑" panose="020B0503020204020204" pitchFamily="34" charset="-122"/>
                <a:ea typeface="微软雅黑" panose="020B0503020204020204" pitchFamily="34" charset="-122"/>
              </a:rPr>
              <a:t>实施图显示网络的物理</a:t>
            </a:r>
            <a:r>
              <a:rPr lang="zh-CN" altLang="en-US" sz="3600" dirty="0" smtClean="0">
                <a:solidFill>
                  <a:schemeClr val="bg1"/>
                </a:solidFill>
                <a:latin typeface="微软雅黑" panose="020B0503020204020204" pitchFamily="34" charset="-122"/>
                <a:ea typeface="微软雅黑" panose="020B0503020204020204" pitchFamily="34" charset="-122"/>
              </a:rPr>
              <a:t>布局，系统</a:t>
            </a:r>
            <a:r>
              <a:rPr lang="zh-CN" altLang="en-US" sz="3600" dirty="0">
                <a:solidFill>
                  <a:schemeClr val="bg1"/>
                </a:solidFill>
                <a:latin typeface="微软雅黑" panose="020B0503020204020204" pitchFamily="34" charset="-122"/>
                <a:ea typeface="微软雅黑" panose="020B0503020204020204" pitchFamily="34" charset="-122"/>
              </a:rPr>
              <a:t>中涉及的处理器、设备、连接和过程。处理器是网络中处理功能所在的机器包括服务器和</a:t>
            </a:r>
            <a:r>
              <a:rPr lang="zh-CN" altLang="en-US" sz="3600" dirty="0" smtClean="0">
                <a:solidFill>
                  <a:schemeClr val="bg1"/>
                </a:solidFill>
                <a:latin typeface="微软雅黑" panose="020B0503020204020204" pitchFamily="34" charset="-122"/>
                <a:ea typeface="微软雅黑" panose="020B0503020204020204" pitchFamily="34" charset="-122"/>
              </a:rPr>
              <a:t>工作站，不</a:t>
            </a:r>
            <a:r>
              <a:rPr lang="zh-CN" altLang="en-US" sz="3600" dirty="0">
                <a:solidFill>
                  <a:schemeClr val="bg1"/>
                </a:solidFill>
                <a:latin typeface="微软雅黑" panose="020B0503020204020204" pitchFamily="34" charset="-122"/>
                <a:ea typeface="微软雅黑" panose="020B0503020204020204" pitchFamily="34" charset="-122"/>
              </a:rPr>
              <a:t>包括打印机扫描仪之类的设备。处理器用来运行</a:t>
            </a:r>
            <a:r>
              <a:rPr lang="zh-CN" altLang="en-US" sz="3600" dirty="0" smtClean="0">
                <a:solidFill>
                  <a:schemeClr val="bg1"/>
                </a:solidFill>
                <a:latin typeface="微软雅黑" panose="020B0503020204020204" pitchFamily="34" charset="-122"/>
                <a:ea typeface="微软雅黑" panose="020B0503020204020204" pitchFamily="34" charset="-122"/>
              </a:rPr>
              <a:t>进程（执行代码）。</a:t>
            </a:r>
            <a:r>
              <a:rPr lang="zh-CN" altLang="en-US" sz="3600" dirty="0">
                <a:solidFill>
                  <a:schemeClr val="bg1"/>
                </a:solidFill>
                <a:latin typeface="微软雅黑" panose="020B0503020204020204" pitchFamily="34" charset="-122"/>
                <a:ea typeface="微软雅黑" panose="020B0503020204020204" pitchFamily="34" charset="-122"/>
              </a:rPr>
              <a:t>一个项目只有一个实施图。 </a:t>
            </a:r>
          </a:p>
        </p:txBody>
      </p:sp>
    </p:spTree>
    <p:extLst>
      <p:ext uri="{BB962C8B-B14F-4D97-AF65-F5344CB8AC3E}">
        <p14:creationId xmlns:p14="http://schemas.microsoft.com/office/powerpoint/2010/main" val="622302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heel(1)">
                                      <p:cBhvr>
                                        <p:cTn id="14" dur="2000"/>
                                        <p:tgtEl>
                                          <p:spTgt spid="19"/>
                                        </p:tgtEl>
                                      </p:cBhvr>
                                    </p:animEffect>
                                  </p:childTnLst>
                                </p:cTn>
                              </p:par>
                              <p:par>
                                <p:cTn id="15" presetID="21" presetClass="entr" presetSubtype="1" fill="hold"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childTnLst>
                          </p:cTn>
                        </p:par>
                        <p:par>
                          <p:cTn id="18" fill="hold">
                            <p:stCondLst>
                              <p:cond delay="275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300" fill="hold"/>
                                        <p:tgtEl>
                                          <p:spTgt spid="5"/>
                                        </p:tgtEl>
                                        <p:attrNameLst>
                                          <p:attrName>ppt_x</p:attrName>
                                        </p:attrNameLst>
                                      </p:cBhvr>
                                      <p:tavLst>
                                        <p:tav tm="0">
                                          <p:val>
                                            <p:strVal val="#ppt_x"/>
                                          </p:val>
                                        </p:tav>
                                        <p:tav tm="100000">
                                          <p:val>
                                            <p:strVal val="#ppt_x"/>
                                          </p:val>
                                        </p:tav>
                                      </p:tavLst>
                                    </p:anim>
                                    <p:anim calcmode="lin" valueType="num">
                                      <p:cBhvr additive="base">
                                        <p:cTn id="22" dur="3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1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300" fill="hold"/>
                                        <p:tgtEl>
                                          <p:spTgt spid="6"/>
                                        </p:tgtEl>
                                        <p:attrNameLst>
                                          <p:attrName>ppt_x</p:attrName>
                                        </p:attrNameLst>
                                      </p:cBhvr>
                                      <p:tavLst>
                                        <p:tav tm="0">
                                          <p:val>
                                            <p:strVal val="#ppt_x"/>
                                          </p:val>
                                        </p:tav>
                                        <p:tav tm="100000">
                                          <p:val>
                                            <p:strVal val="#ppt_x"/>
                                          </p:val>
                                        </p:tav>
                                      </p:tavLst>
                                    </p:anim>
                                    <p:anim calcmode="lin" valueType="num">
                                      <p:cBhvr additive="base">
                                        <p:cTn id="26" dur="3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2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300" fill="hold"/>
                                        <p:tgtEl>
                                          <p:spTgt spid="7"/>
                                        </p:tgtEl>
                                        <p:attrNameLst>
                                          <p:attrName>ppt_x</p:attrName>
                                        </p:attrNameLst>
                                      </p:cBhvr>
                                      <p:tavLst>
                                        <p:tav tm="0">
                                          <p:val>
                                            <p:strVal val="#ppt_x"/>
                                          </p:val>
                                        </p:tav>
                                        <p:tav tm="100000">
                                          <p:val>
                                            <p:strVal val="#ppt_x"/>
                                          </p:val>
                                        </p:tav>
                                      </p:tavLst>
                                    </p:anim>
                                    <p:anim calcmode="lin" valueType="num">
                                      <p:cBhvr additive="base">
                                        <p:cTn id="30" dur="3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任意多边形 22"/>
          <p:cNvSpPr/>
          <p:nvPr>
            <p:custDataLst>
              <p:tags r:id="rId1"/>
            </p:custDataLst>
          </p:nvPr>
        </p:nvSpPr>
        <p:spPr>
          <a:xfrm rot="2414190">
            <a:off x="7795428" y="2956315"/>
            <a:ext cx="5553155" cy="1553028"/>
          </a:xfrm>
          <a:custGeom>
            <a:avLst/>
            <a:gdLst>
              <a:gd name="connsiteX0" fmla="*/ 227435 w 5553155"/>
              <a:gd name="connsiteY0" fmla="*/ 227436 h 1553028"/>
              <a:gd name="connsiteX1" fmla="*/ 776514 w 5553155"/>
              <a:gd name="connsiteY1" fmla="*/ 0 h 1553028"/>
              <a:gd name="connsiteX2" fmla="*/ 4241646 w 5553155"/>
              <a:gd name="connsiteY2" fmla="*/ 0 h 1553028"/>
              <a:gd name="connsiteX3" fmla="*/ 5553155 w 5553155"/>
              <a:gd name="connsiteY3" fmla="*/ 1549957 h 1553028"/>
              <a:gd name="connsiteX4" fmla="*/ 5522686 w 5553155"/>
              <a:gd name="connsiteY4" fmla="*/ 1553028 h 1553028"/>
              <a:gd name="connsiteX5" fmla="*/ 776514 w 5553155"/>
              <a:gd name="connsiteY5" fmla="*/ 1553028 h 1553028"/>
              <a:gd name="connsiteX6" fmla="*/ 0 w 5553155"/>
              <a:gd name="connsiteY6" fmla="*/ 776514 h 1553028"/>
              <a:gd name="connsiteX7" fmla="*/ 227435 w 5553155"/>
              <a:gd name="connsiteY7" fmla="*/ 227436 h 155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3155" h="1553028">
                <a:moveTo>
                  <a:pt x="227435" y="227436"/>
                </a:moveTo>
                <a:cubicBezTo>
                  <a:pt x="367957" y="86914"/>
                  <a:pt x="562086" y="0"/>
                  <a:pt x="776514" y="0"/>
                </a:cubicBezTo>
                <a:lnTo>
                  <a:pt x="4241646" y="0"/>
                </a:lnTo>
                <a:lnTo>
                  <a:pt x="5553155" y="1549957"/>
                </a:lnTo>
                <a:lnTo>
                  <a:pt x="5522686" y="1553028"/>
                </a:lnTo>
                <a:lnTo>
                  <a:pt x="776514" y="1553028"/>
                </a:lnTo>
                <a:cubicBezTo>
                  <a:pt x="347657" y="1553028"/>
                  <a:pt x="0" y="1205371"/>
                  <a:pt x="0" y="776514"/>
                </a:cubicBezTo>
                <a:cubicBezTo>
                  <a:pt x="0" y="562085"/>
                  <a:pt x="86915" y="367957"/>
                  <a:pt x="227435" y="227436"/>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_任意多边形 9"/>
          <p:cNvSpPr/>
          <p:nvPr>
            <p:custDataLst>
              <p:tags r:id="rId2"/>
            </p:custDataLst>
          </p:nvPr>
        </p:nvSpPr>
        <p:spPr>
          <a:xfrm rot="2414190">
            <a:off x="7424574" y="2902868"/>
            <a:ext cx="5584839" cy="416382"/>
          </a:xfrm>
          <a:custGeom>
            <a:avLst/>
            <a:gdLst>
              <a:gd name="connsiteX0" fmla="*/ 60978 w 5584839"/>
              <a:gd name="connsiteY0" fmla="*/ 60977 h 416382"/>
              <a:gd name="connsiteX1" fmla="*/ 208191 w 5584839"/>
              <a:gd name="connsiteY1" fmla="*/ 0 h 416382"/>
              <a:gd name="connsiteX2" fmla="*/ 5232514 w 5584839"/>
              <a:gd name="connsiteY2" fmla="*/ 0 h 416382"/>
              <a:gd name="connsiteX3" fmla="*/ 5584839 w 5584839"/>
              <a:gd name="connsiteY3" fmla="*/ 416382 h 416382"/>
              <a:gd name="connsiteX4" fmla="*/ 208191 w 5584839"/>
              <a:gd name="connsiteY4" fmla="*/ 416382 h 416382"/>
              <a:gd name="connsiteX5" fmla="*/ 0 w 5584839"/>
              <a:gd name="connsiteY5" fmla="*/ 208191 h 416382"/>
              <a:gd name="connsiteX6" fmla="*/ 60978 w 5584839"/>
              <a:gd name="connsiteY6" fmla="*/ 60977 h 41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4839" h="416382">
                <a:moveTo>
                  <a:pt x="60978" y="60977"/>
                </a:moveTo>
                <a:cubicBezTo>
                  <a:pt x="98653" y="23302"/>
                  <a:pt x="150701" y="0"/>
                  <a:pt x="208191" y="0"/>
                </a:cubicBezTo>
                <a:lnTo>
                  <a:pt x="5232514" y="0"/>
                </a:lnTo>
                <a:lnTo>
                  <a:pt x="5584839" y="416382"/>
                </a:lnTo>
                <a:lnTo>
                  <a:pt x="208191" y="416382"/>
                </a:lnTo>
                <a:cubicBezTo>
                  <a:pt x="93210" y="416382"/>
                  <a:pt x="0" y="323172"/>
                  <a:pt x="0" y="208191"/>
                </a:cubicBezTo>
                <a:cubicBezTo>
                  <a:pt x="0" y="150700"/>
                  <a:pt x="23303" y="98653"/>
                  <a:pt x="60978" y="60977"/>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custDataLst>
              <p:tags r:id="rId3"/>
            </p:custDataLst>
          </p:nvPr>
        </p:nvSpPr>
        <p:spPr>
          <a:xfrm rot="2414190" flipV="1">
            <a:off x="10308050" y="2278101"/>
            <a:ext cx="2252474" cy="315938"/>
          </a:xfrm>
          <a:custGeom>
            <a:avLst/>
            <a:gdLst>
              <a:gd name="connsiteX0" fmla="*/ 46268 w 2252474"/>
              <a:gd name="connsiteY0" fmla="*/ 269670 h 315938"/>
              <a:gd name="connsiteX1" fmla="*/ 157969 w 2252474"/>
              <a:gd name="connsiteY1" fmla="*/ 315938 h 315938"/>
              <a:gd name="connsiteX2" fmla="*/ 1985141 w 2252474"/>
              <a:gd name="connsiteY2" fmla="*/ 315938 h 315938"/>
              <a:gd name="connsiteX3" fmla="*/ 2252474 w 2252474"/>
              <a:gd name="connsiteY3" fmla="*/ 0 h 315938"/>
              <a:gd name="connsiteX4" fmla="*/ 157969 w 2252474"/>
              <a:gd name="connsiteY4" fmla="*/ 0 h 315938"/>
              <a:gd name="connsiteX5" fmla="*/ 46269 w 2252474"/>
              <a:gd name="connsiteY5" fmla="*/ 46268 h 315938"/>
              <a:gd name="connsiteX6" fmla="*/ 0 w 2252474"/>
              <a:gd name="connsiteY6" fmla="*/ 157969 h 315938"/>
              <a:gd name="connsiteX7" fmla="*/ 46268 w 2252474"/>
              <a:gd name="connsiteY7" fmla="*/ 269670 h 31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2474" h="315938">
                <a:moveTo>
                  <a:pt x="46268" y="269670"/>
                </a:moveTo>
                <a:cubicBezTo>
                  <a:pt x="74855" y="298257"/>
                  <a:pt x="114347" y="315938"/>
                  <a:pt x="157969" y="315938"/>
                </a:cubicBezTo>
                <a:lnTo>
                  <a:pt x="1985141" y="315938"/>
                </a:lnTo>
                <a:lnTo>
                  <a:pt x="2252474" y="0"/>
                </a:lnTo>
                <a:lnTo>
                  <a:pt x="157969" y="0"/>
                </a:lnTo>
                <a:cubicBezTo>
                  <a:pt x="114348" y="0"/>
                  <a:pt x="74855" y="17681"/>
                  <a:pt x="46269" y="46268"/>
                </a:cubicBezTo>
                <a:cubicBezTo>
                  <a:pt x="17682" y="74855"/>
                  <a:pt x="0" y="114346"/>
                  <a:pt x="0" y="157969"/>
                </a:cubicBezTo>
                <a:cubicBezTo>
                  <a:pt x="1" y="201591"/>
                  <a:pt x="17681" y="241083"/>
                  <a:pt x="46268" y="26967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custDataLst>
              <p:tags r:id="rId4"/>
            </p:custDataLst>
          </p:nvPr>
        </p:nvSpPr>
        <p:spPr>
          <a:xfrm rot="2414190">
            <a:off x="9366242" y="4854181"/>
            <a:ext cx="3320279" cy="1622530"/>
          </a:xfrm>
          <a:custGeom>
            <a:avLst/>
            <a:gdLst>
              <a:gd name="connsiteX0" fmla="*/ 295225 w 3320279"/>
              <a:gd name="connsiteY0" fmla="*/ 185253 h 1622530"/>
              <a:gd name="connsiteX1" fmla="*/ 811265 w 3320279"/>
              <a:gd name="connsiteY1" fmla="*/ 0 h 1622530"/>
              <a:gd name="connsiteX2" fmla="*/ 2500590 w 3320279"/>
              <a:gd name="connsiteY2" fmla="*/ 0 h 1622530"/>
              <a:gd name="connsiteX3" fmla="*/ 3320279 w 3320279"/>
              <a:gd name="connsiteY3" fmla="*/ 968718 h 1622530"/>
              <a:gd name="connsiteX4" fmla="*/ 2547596 w 3320279"/>
              <a:gd name="connsiteY4" fmla="*/ 1622530 h 1622530"/>
              <a:gd name="connsiteX5" fmla="*/ 811265 w 3320279"/>
              <a:gd name="connsiteY5" fmla="*/ 1622529 h 1622530"/>
              <a:gd name="connsiteX6" fmla="*/ 0 w 3320279"/>
              <a:gd name="connsiteY6" fmla="*/ 811265 h 1622530"/>
              <a:gd name="connsiteX7" fmla="*/ 295225 w 3320279"/>
              <a:gd name="connsiteY7" fmla="*/ 185253 h 162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0279" h="1622530">
                <a:moveTo>
                  <a:pt x="295225" y="185253"/>
                </a:moveTo>
                <a:cubicBezTo>
                  <a:pt x="435460" y="69522"/>
                  <a:pt x="615243" y="0"/>
                  <a:pt x="811265" y="0"/>
                </a:cubicBezTo>
                <a:lnTo>
                  <a:pt x="2500590" y="0"/>
                </a:lnTo>
                <a:lnTo>
                  <a:pt x="3320279" y="968718"/>
                </a:lnTo>
                <a:lnTo>
                  <a:pt x="2547596" y="1622530"/>
                </a:lnTo>
                <a:lnTo>
                  <a:pt x="811265" y="1622529"/>
                </a:lnTo>
                <a:cubicBezTo>
                  <a:pt x="363216" y="1622529"/>
                  <a:pt x="0" y="1259313"/>
                  <a:pt x="0" y="811265"/>
                </a:cubicBezTo>
                <a:cubicBezTo>
                  <a:pt x="0" y="559237"/>
                  <a:pt x="114924" y="334052"/>
                  <a:pt x="295225" y="185253"/>
                </a:cubicBezTo>
                <a:close/>
              </a:path>
            </a:pathLst>
          </a:custGeom>
          <a:solidFill>
            <a:srgbClr val="562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6625244" y="375139"/>
            <a:ext cx="5397862" cy="523220"/>
          </a:xfrm>
          <a:prstGeom prst="rect">
            <a:avLst/>
          </a:prstGeom>
          <a:noFill/>
        </p:spPr>
        <p:txBody>
          <a:bodyPr wrap="square" rtlCol="0">
            <a:spAutoFit/>
          </a:bodyPr>
          <a:lstStyle/>
          <a:p>
            <a:r>
              <a:rPr lang="en-US" altLang="zh-CN" sz="2800" dirty="0" smtClean="0">
                <a:solidFill>
                  <a:schemeClr val="bg1"/>
                </a:solidFill>
                <a:latin typeface="Kozuka Gothic Pr6N M" panose="020B0700000000000000" pitchFamily="34" charset="-128"/>
                <a:ea typeface="Kozuka Gothic Pr6N M" panose="020B0700000000000000" pitchFamily="34" charset="-128"/>
              </a:rPr>
              <a:t> </a:t>
            </a:r>
            <a:r>
              <a:rPr lang="en-US" altLang="zh-CN" sz="2800" dirty="0" smtClean="0">
                <a:solidFill>
                  <a:srgbClr val="FDB813"/>
                </a:solidFill>
                <a:latin typeface="微软雅黑" panose="020B0503020204020204" pitchFamily="34" charset="-122"/>
                <a:ea typeface="微软雅黑" panose="020B0503020204020204" pitchFamily="34" charset="-122"/>
              </a:rPr>
              <a:t>Rational Rose</a:t>
            </a:r>
            <a:r>
              <a:rPr lang="zh-CN" altLang="en-US" sz="2800" dirty="0" smtClean="0">
                <a:solidFill>
                  <a:srgbClr val="FDB813"/>
                </a:solidFill>
                <a:latin typeface="微软雅黑" panose="020B0503020204020204" pitchFamily="34" charset="-122"/>
                <a:ea typeface="微软雅黑" panose="020B0503020204020204" pitchFamily="34" charset="-122"/>
              </a:rPr>
              <a:t>可视化环境构成</a:t>
            </a:r>
            <a:endParaRPr lang="en-US" altLang="zh-CN" sz="2800" dirty="0" smtClean="0">
              <a:solidFill>
                <a:srgbClr val="FDB813"/>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6"/>
          <a:stretch>
            <a:fillRect/>
          </a:stretch>
        </p:blipFill>
        <p:spPr>
          <a:xfrm>
            <a:off x="153017" y="150007"/>
            <a:ext cx="6222845" cy="4814357"/>
          </a:xfrm>
          <a:prstGeom prst="rect">
            <a:avLst/>
          </a:prstGeom>
        </p:spPr>
      </p:pic>
      <p:sp>
        <p:nvSpPr>
          <p:cNvPr id="3" name="文本框 2"/>
          <p:cNvSpPr txBox="1"/>
          <p:nvPr/>
        </p:nvSpPr>
        <p:spPr>
          <a:xfrm>
            <a:off x="441558" y="5214387"/>
            <a:ext cx="5784676" cy="1477328"/>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浏览器：用于</a:t>
            </a:r>
            <a:r>
              <a:rPr lang="zh-CN" altLang="en-US" dirty="0">
                <a:solidFill>
                  <a:schemeClr val="bg1"/>
                </a:solidFill>
                <a:latin typeface="微软雅黑" panose="020B0503020204020204" pitchFamily="34" charset="-122"/>
                <a:ea typeface="微软雅黑" panose="020B0503020204020204" pitchFamily="34" charset="-122"/>
              </a:rPr>
              <a:t>在模型中迅速漫游</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文档窗口：用于</a:t>
            </a:r>
            <a:r>
              <a:rPr lang="zh-CN" altLang="en-US" dirty="0">
                <a:solidFill>
                  <a:schemeClr val="bg1"/>
                </a:solidFill>
                <a:latin typeface="微软雅黑" panose="020B0503020204020204" pitchFamily="34" charset="-122"/>
                <a:ea typeface="微软雅黑" panose="020B0503020204020204" pitchFamily="34" charset="-122"/>
              </a:rPr>
              <a:t>查看或更新模型元素的文档</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工具栏：用于</a:t>
            </a:r>
            <a:r>
              <a:rPr lang="zh-CN" altLang="en-US" dirty="0">
                <a:solidFill>
                  <a:schemeClr val="bg1"/>
                </a:solidFill>
                <a:latin typeface="微软雅黑" panose="020B0503020204020204" pitchFamily="34" charset="-122"/>
                <a:ea typeface="微软雅黑" panose="020B0503020204020204" pitchFamily="34" charset="-122"/>
              </a:rPr>
              <a:t>迅速访问常用命令</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框图窗口：用于</a:t>
            </a:r>
            <a:r>
              <a:rPr lang="zh-CN" altLang="en-US" dirty="0">
                <a:solidFill>
                  <a:schemeClr val="bg1"/>
                </a:solidFill>
                <a:latin typeface="微软雅黑" panose="020B0503020204020204" pitchFamily="34" charset="-122"/>
                <a:ea typeface="微软雅黑" panose="020B0503020204020204" pitchFamily="34" charset="-122"/>
              </a:rPr>
              <a:t>显示和编辑一个或几个</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框图</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日志：用于</a:t>
            </a:r>
            <a:r>
              <a:rPr lang="zh-CN" altLang="en-US" dirty="0">
                <a:solidFill>
                  <a:schemeClr val="bg1"/>
                </a:solidFill>
                <a:latin typeface="微软雅黑" panose="020B0503020204020204" pitchFamily="34" charset="-122"/>
                <a:ea typeface="微软雅黑" panose="020B0503020204020204" pitchFamily="34" charset="-122"/>
              </a:rPr>
              <a:t>查看错误信息和报告各个命令的结果。</a:t>
            </a:r>
          </a:p>
        </p:txBody>
      </p:sp>
    </p:spTree>
    <p:extLst>
      <p:ext uri="{BB962C8B-B14F-4D97-AF65-F5344CB8AC3E}">
        <p14:creationId xmlns:p14="http://schemas.microsoft.com/office/powerpoint/2010/main" val="659545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14:presetBounceEnd="10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10000">
                                          <p:cBhvr additive="base">
                                            <p:cTn id="7" dur="500" fill="hold"/>
                                            <p:tgtEl>
                                              <p:spTgt spid="23"/>
                                            </p:tgtEl>
                                            <p:attrNameLst>
                                              <p:attrName>ppt_x</p:attrName>
                                            </p:attrNameLst>
                                          </p:cBhvr>
                                          <p:tavLst>
                                            <p:tav tm="0">
                                              <p:val>
                                                <p:strVal val="1+#ppt_w/2"/>
                                              </p:val>
                                            </p:tav>
                                            <p:tav tm="100000">
                                              <p:val>
                                                <p:strVal val="#ppt_x"/>
                                              </p:val>
                                            </p:tav>
                                          </p:tavLst>
                                        </p:anim>
                                        <p:anim calcmode="lin" valueType="num" p14:bounceEnd="10000">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14:presetBounceEnd="30000">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14:bounceEnd="30000">
                                          <p:cBhvr additive="base">
                                            <p:cTn id="11" dur="500" fill="hold"/>
                                            <p:tgtEl>
                                              <p:spTgt spid="10"/>
                                            </p:tgtEl>
                                            <p:attrNameLst>
                                              <p:attrName>ppt_x</p:attrName>
                                            </p:attrNameLst>
                                          </p:cBhvr>
                                          <p:tavLst>
                                            <p:tav tm="0">
                                              <p:val>
                                                <p:strVal val="1+#ppt_w/2"/>
                                              </p:val>
                                            </p:tav>
                                            <p:tav tm="100000">
                                              <p:val>
                                                <p:strVal val="#ppt_x"/>
                                              </p:val>
                                            </p:tav>
                                          </p:tavLst>
                                        </p:anim>
                                        <p:anim calcmode="lin" valueType="num" p14:bounceEnd="30000">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14:presetBounceEnd="30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30000">
                                          <p:cBhvr additive="base">
                                            <p:cTn id="15" dur="500" fill="hold"/>
                                            <p:tgtEl>
                                              <p:spTgt spid="13"/>
                                            </p:tgtEl>
                                            <p:attrNameLst>
                                              <p:attrName>ppt_x</p:attrName>
                                            </p:attrNameLst>
                                          </p:cBhvr>
                                          <p:tavLst>
                                            <p:tav tm="0">
                                              <p:val>
                                                <p:strVal val="1+#ppt_w/2"/>
                                              </p:val>
                                            </p:tav>
                                            <p:tav tm="100000">
                                              <p:val>
                                                <p:strVal val="#ppt_x"/>
                                              </p:val>
                                            </p:tav>
                                          </p:tavLst>
                                        </p:anim>
                                        <p:anim calcmode="lin" valueType="num" p14:bounceEnd="30000">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900"/>
                                </p:stCondLst>
                                <p:childTnLst>
                                  <p:par>
                                    <p:cTn id="18" presetID="1"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900"/>
                                </p:stCondLst>
                                <p:childTnLst>
                                  <p:par>
                                    <p:cTn id="21" presetID="12" presetClass="entr" presetSubtype="4" fill="hold" grpId="0" nodeType="afterEffect">
                                      <p:stCondLst>
                                        <p:cond delay="0"/>
                                      </p:stCondLst>
                                      <p:iterate type="lt">
                                        <p:tmPct val="5000"/>
                                      </p:iterate>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350"/>
                                            <p:tgtEl>
                                              <p:spTgt spid="28"/>
                                            </p:tgtEl>
                                            <p:attrNameLst>
                                              <p:attrName>ppt_y</p:attrName>
                                            </p:attrNameLst>
                                          </p:cBhvr>
                                          <p:tavLst>
                                            <p:tav tm="0">
                                              <p:val>
                                                <p:strVal val="#ppt_y+#ppt_h*1.125000"/>
                                              </p:val>
                                            </p:tav>
                                            <p:tav tm="100000">
                                              <p:val>
                                                <p:strVal val="#ppt_y"/>
                                              </p:val>
                                            </p:tav>
                                          </p:tavLst>
                                        </p:anim>
                                        <p:animEffect transition="in" filter="wipe(up)">
                                          <p:cBhvr>
                                            <p:cTn id="24" dur="35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13" grpId="0" animBg="1"/>
          <p:bldP spid="27" grpId="0" animBg="1"/>
          <p:bldP spid="28"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900"/>
                                </p:stCondLst>
                                <p:childTnLst>
                                  <p:par>
                                    <p:cTn id="18" presetID="1"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900"/>
                                </p:stCondLst>
                                <p:childTnLst>
                                  <p:par>
                                    <p:cTn id="21" presetID="12" presetClass="entr" presetSubtype="4" fill="hold" grpId="0" nodeType="afterEffect">
                                      <p:stCondLst>
                                        <p:cond delay="0"/>
                                      </p:stCondLst>
                                      <p:iterate type="lt">
                                        <p:tmPct val="5000"/>
                                      </p:iterate>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350"/>
                                            <p:tgtEl>
                                              <p:spTgt spid="28"/>
                                            </p:tgtEl>
                                            <p:attrNameLst>
                                              <p:attrName>ppt_y</p:attrName>
                                            </p:attrNameLst>
                                          </p:cBhvr>
                                          <p:tavLst>
                                            <p:tav tm="0">
                                              <p:val>
                                                <p:strVal val="#ppt_y+#ppt_h*1.125000"/>
                                              </p:val>
                                            </p:tav>
                                            <p:tav tm="100000">
                                              <p:val>
                                                <p:strVal val="#ppt_y"/>
                                              </p:val>
                                            </p:tav>
                                          </p:tavLst>
                                        </p:anim>
                                        <p:animEffect transition="in" filter="wipe(up)">
                                          <p:cBhvr>
                                            <p:cTn id="24" dur="35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13" grpId="0" animBg="1"/>
          <p:bldP spid="27" grpId="0" animBg="1"/>
          <p:bldP spid="28" grpId="0"/>
          <p:bldP spid="3"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939832" y="1244399"/>
            <a:ext cx="6140721" cy="3962601"/>
          </a:xfrm>
          <a:prstGeom prst="rect">
            <a:avLst/>
          </a:prstGeom>
        </p:spPr>
      </p:pic>
      <p:sp>
        <p:nvSpPr>
          <p:cNvPr id="3" name="文本框 2"/>
          <p:cNvSpPr txBox="1"/>
          <p:nvPr/>
        </p:nvSpPr>
        <p:spPr>
          <a:xfrm>
            <a:off x="177800" y="233231"/>
            <a:ext cx="5762032" cy="6186309"/>
          </a:xfrm>
          <a:prstGeom prst="rect">
            <a:avLst/>
          </a:prstGeom>
          <a:noFill/>
        </p:spPr>
        <p:txBody>
          <a:bodyPr wrap="square" rtlCol="0">
            <a:spAutoFit/>
          </a:bodyPr>
          <a:lstStyle/>
          <a:p>
            <a:r>
              <a:rPr lang="zh-CN" altLang="en-US" sz="4400" dirty="0">
                <a:solidFill>
                  <a:srgbClr val="FFC000"/>
                </a:solidFill>
                <a:latin typeface="微软雅黑" panose="020B0503020204020204" pitchFamily="34" charset="-122"/>
                <a:ea typeface="微软雅黑" panose="020B0503020204020204" pitchFamily="34" charset="-122"/>
              </a:rPr>
              <a:t>创建实施</a:t>
            </a:r>
            <a:r>
              <a:rPr lang="zh-CN" altLang="en-US" sz="4400" dirty="0" smtClean="0">
                <a:solidFill>
                  <a:srgbClr val="FFC000"/>
                </a:solidFill>
                <a:latin typeface="微软雅黑" panose="020B0503020204020204" pitchFamily="34" charset="-122"/>
                <a:ea typeface="微软雅黑" panose="020B0503020204020204" pitchFamily="34" charset="-122"/>
              </a:rPr>
              <a:t>图</a:t>
            </a:r>
            <a:r>
              <a:rPr lang="zh-CN" altLang="en-US" sz="3200" dirty="0">
                <a:solidFill>
                  <a:schemeClr val="bg1"/>
                </a:solidFill>
                <a:latin typeface="微软雅黑" panose="020B0503020204020204" pitchFamily="34" charset="-122"/>
                <a:ea typeface="微软雅黑" panose="020B0503020204020204" pitchFamily="34" charset="-122"/>
              </a:rPr>
              <a:t/>
            </a:r>
            <a:br>
              <a:rPr lang="zh-CN" altLang="en-US" sz="3200" dirty="0">
                <a:solidFill>
                  <a:schemeClr val="bg1"/>
                </a:solidFill>
                <a:latin typeface="微软雅黑" panose="020B0503020204020204" pitchFamily="34" charset="-122"/>
                <a:ea typeface="微软雅黑" panose="020B0503020204020204" pitchFamily="34" charset="-122"/>
              </a:rPr>
            </a:br>
            <a:r>
              <a:rPr lang="en-US" altLang="zh-CN" sz="3200" dirty="0">
                <a:solidFill>
                  <a:schemeClr val="bg1"/>
                </a:solidFill>
                <a:latin typeface="微软雅黑" panose="020B0503020204020204" pitchFamily="34" charset="-122"/>
                <a:ea typeface="微软雅黑" panose="020B0503020204020204" pitchFamily="34" charset="-122"/>
              </a:rPr>
              <a:t>(1) </a:t>
            </a:r>
            <a:r>
              <a:rPr lang="zh-CN" altLang="en-US" sz="3200" dirty="0">
                <a:solidFill>
                  <a:schemeClr val="bg1"/>
                </a:solidFill>
                <a:latin typeface="微软雅黑" panose="020B0503020204020204" pitchFamily="34" charset="-122"/>
                <a:ea typeface="微软雅黑" panose="020B0503020204020204" pitchFamily="34" charset="-122"/>
              </a:rPr>
              <a:t>双击</a:t>
            </a:r>
            <a:r>
              <a:rPr lang="en-US" altLang="zh-CN" sz="3200" dirty="0">
                <a:solidFill>
                  <a:schemeClr val="bg1"/>
                </a:solidFill>
                <a:latin typeface="微软雅黑" panose="020B0503020204020204" pitchFamily="34" charset="-122"/>
                <a:ea typeface="微软雅黑" panose="020B0503020204020204" pitchFamily="34" charset="-122"/>
              </a:rPr>
              <a:t>Deployment</a:t>
            </a:r>
            <a:r>
              <a:rPr lang="zh-CN" altLang="en-US" sz="3200" dirty="0">
                <a:solidFill>
                  <a:schemeClr val="bg1"/>
                </a:solidFill>
                <a:latin typeface="微软雅黑" panose="020B0503020204020204" pitchFamily="34" charset="-122"/>
                <a:ea typeface="微软雅黑" panose="020B0503020204020204" pitchFamily="34" charset="-122"/>
              </a:rPr>
              <a:t>视图。</a:t>
            </a:r>
            <a:br>
              <a:rPr lang="zh-CN" altLang="en-US" sz="3200" dirty="0">
                <a:solidFill>
                  <a:schemeClr val="bg1"/>
                </a:solidFill>
                <a:latin typeface="微软雅黑" panose="020B0503020204020204" pitchFamily="34" charset="-122"/>
                <a:ea typeface="微软雅黑" panose="020B0503020204020204" pitchFamily="34" charset="-122"/>
              </a:rPr>
            </a:br>
            <a:r>
              <a:rPr lang="en-US" altLang="zh-CN" sz="3200" dirty="0">
                <a:solidFill>
                  <a:schemeClr val="bg1"/>
                </a:solidFill>
                <a:latin typeface="微软雅黑" panose="020B0503020204020204" pitchFamily="34" charset="-122"/>
                <a:ea typeface="微软雅黑" panose="020B0503020204020204" pitchFamily="34" charset="-122"/>
              </a:rPr>
              <a:t>(2) </a:t>
            </a:r>
            <a:r>
              <a:rPr lang="zh-CN" altLang="en-US" sz="3200" dirty="0">
                <a:solidFill>
                  <a:schemeClr val="bg1"/>
                </a:solidFill>
                <a:latin typeface="微软雅黑" panose="020B0503020204020204" pitchFamily="34" charset="-122"/>
                <a:ea typeface="微软雅黑" panose="020B0503020204020204" pitchFamily="34" charset="-122"/>
              </a:rPr>
              <a:t>选择</a:t>
            </a:r>
            <a:r>
              <a:rPr lang="en-US" altLang="zh-CN" sz="3200" dirty="0">
                <a:solidFill>
                  <a:schemeClr val="bg1"/>
                </a:solidFill>
                <a:latin typeface="微软雅黑" panose="020B0503020204020204" pitchFamily="34" charset="-122"/>
                <a:ea typeface="微软雅黑" panose="020B0503020204020204" pitchFamily="34" charset="-122"/>
              </a:rPr>
              <a:t>Processor</a:t>
            </a:r>
            <a:r>
              <a:rPr lang="zh-CN" altLang="en-US" sz="3200" dirty="0">
                <a:solidFill>
                  <a:schemeClr val="bg1"/>
                </a:solidFill>
                <a:latin typeface="微软雅黑" panose="020B0503020204020204" pitchFamily="34" charset="-122"/>
                <a:ea typeface="微软雅黑" panose="020B0503020204020204" pitchFamily="34" charset="-122"/>
              </a:rPr>
              <a:t>工具栏按钮，</a:t>
            </a:r>
            <a:r>
              <a:rPr lang="zh-CN" altLang="en-US" sz="3200" dirty="0" smtClean="0">
                <a:solidFill>
                  <a:schemeClr val="bg1"/>
                </a:solidFill>
                <a:latin typeface="微软雅黑" panose="020B0503020204020204" pitchFamily="34" charset="-122"/>
                <a:ea typeface="微软雅黑" panose="020B0503020204020204" pitchFamily="34" charset="-122"/>
              </a:rPr>
              <a:t>单击增加</a:t>
            </a:r>
            <a:r>
              <a:rPr lang="zh-CN" altLang="en-US" sz="3200" dirty="0">
                <a:solidFill>
                  <a:schemeClr val="bg1"/>
                </a:solidFill>
                <a:latin typeface="微软雅黑" panose="020B0503020204020204" pitchFamily="34" charset="-122"/>
                <a:ea typeface="微软雅黑" panose="020B0503020204020204" pitchFamily="34" charset="-122"/>
              </a:rPr>
              <a:t>处理器，并命名处理器。</a:t>
            </a:r>
            <a:br>
              <a:rPr lang="zh-CN" altLang="en-US" sz="3200" dirty="0">
                <a:solidFill>
                  <a:schemeClr val="bg1"/>
                </a:solidFill>
                <a:latin typeface="微软雅黑" panose="020B0503020204020204" pitchFamily="34" charset="-122"/>
                <a:ea typeface="微软雅黑" panose="020B0503020204020204" pitchFamily="34" charset="-122"/>
              </a:rPr>
            </a:br>
            <a:r>
              <a:rPr lang="en-US" altLang="zh-CN" sz="3200" dirty="0">
                <a:solidFill>
                  <a:schemeClr val="bg1"/>
                </a:solidFill>
                <a:latin typeface="微软雅黑" panose="020B0503020204020204" pitchFamily="34" charset="-122"/>
                <a:ea typeface="微软雅黑" panose="020B0503020204020204" pitchFamily="34" charset="-122"/>
              </a:rPr>
              <a:t>(3) </a:t>
            </a:r>
            <a:r>
              <a:rPr lang="zh-CN" altLang="en-US" sz="3200" dirty="0">
                <a:solidFill>
                  <a:schemeClr val="bg1"/>
                </a:solidFill>
                <a:latin typeface="微软雅黑" panose="020B0503020204020204" pitchFamily="34" charset="-122"/>
                <a:ea typeface="微软雅黑" panose="020B0503020204020204" pitchFamily="34" charset="-122"/>
              </a:rPr>
              <a:t>在</a:t>
            </a:r>
            <a:r>
              <a:rPr lang="en-US" altLang="zh-CN" sz="3200" dirty="0">
                <a:solidFill>
                  <a:schemeClr val="bg1"/>
                </a:solidFill>
                <a:latin typeface="微软雅黑" panose="020B0503020204020204" pitchFamily="34" charset="-122"/>
                <a:ea typeface="微软雅黑" panose="020B0503020204020204" pitchFamily="34" charset="-122"/>
              </a:rPr>
              <a:t>Deployment</a:t>
            </a:r>
            <a:r>
              <a:rPr lang="zh-CN" altLang="en-US" sz="3200" dirty="0">
                <a:solidFill>
                  <a:schemeClr val="bg1"/>
                </a:solidFill>
                <a:latin typeface="微软雅黑" panose="020B0503020204020204" pitchFamily="34" charset="-122"/>
                <a:ea typeface="微软雅黑" panose="020B0503020204020204" pitchFamily="34" charset="-122"/>
              </a:rPr>
              <a:t>视图中右击处理器并</a:t>
            </a:r>
            <a:r>
              <a:rPr lang="zh-CN" altLang="en-US" sz="3200" dirty="0" smtClean="0">
                <a:solidFill>
                  <a:schemeClr val="bg1"/>
                </a:solidFill>
                <a:latin typeface="微软雅黑" panose="020B0503020204020204" pitchFamily="34" charset="-122"/>
                <a:ea typeface="微软雅黑" panose="020B0503020204020204" pitchFamily="34" charset="-122"/>
              </a:rPr>
              <a:t>选择</a:t>
            </a:r>
            <a:endParaRPr lang="en-US" altLang="zh-CN" sz="3200" dirty="0" smtClean="0">
              <a:solidFill>
                <a:schemeClr val="bg1"/>
              </a:solidFill>
              <a:latin typeface="微软雅黑" panose="020B0503020204020204" pitchFamily="34" charset="-122"/>
              <a:ea typeface="微软雅黑" panose="020B0503020204020204" pitchFamily="34" charset="-122"/>
            </a:endParaRPr>
          </a:p>
          <a:p>
            <a:r>
              <a:rPr lang="en-US" altLang="zh-CN" sz="3200" dirty="0" smtClean="0">
                <a:solidFill>
                  <a:schemeClr val="bg1"/>
                </a:solidFill>
                <a:latin typeface="微软雅黑" panose="020B0503020204020204" pitchFamily="34" charset="-122"/>
                <a:ea typeface="微软雅黑" panose="020B0503020204020204" pitchFamily="34" charset="-122"/>
              </a:rPr>
              <a:t>New-&gt;Process</a:t>
            </a:r>
            <a:r>
              <a:rPr lang="zh-CN" altLang="en-US" sz="3200" dirty="0">
                <a:solidFill>
                  <a:schemeClr val="bg1"/>
                </a:solidFill>
                <a:latin typeface="微软雅黑" panose="020B0503020204020204" pitchFamily="34" charset="-122"/>
                <a:ea typeface="微软雅黑" panose="020B0503020204020204" pitchFamily="34" charset="-122"/>
              </a:rPr>
              <a:t>，命名进程。</a:t>
            </a:r>
            <a:br>
              <a:rPr lang="zh-CN" altLang="en-US" sz="3200" dirty="0">
                <a:solidFill>
                  <a:schemeClr val="bg1"/>
                </a:solidFill>
                <a:latin typeface="微软雅黑" panose="020B0503020204020204" pitchFamily="34" charset="-122"/>
                <a:ea typeface="微软雅黑" panose="020B0503020204020204" pitchFamily="34" charset="-122"/>
              </a:rPr>
            </a:br>
            <a:r>
              <a:rPr lang="en-US" altLang="zh-CN" sz="3200" dirty="0">
                <a:solidFill>
                  <a:schemeClr val="bg1"/>
                </a:solidFill>
                <a:latin typeface="微软雅黑" panose="020B0503020204020204" pitchFamily="34" charset="-122"/>
                <a:ea typeface="微软雅黑" panose="020B0503020204020204" pitchFamily="34" charset="-122"/>
              </a:rPr>
              <a:t>(4) </a:t>
            </a:r>
            <a:r>
              <a:rPr lang="zh-CN" altLang="en-US" sz="3200" dirty="0">
                <a:solidFill>
                  <a:schemeClr val="bg1"/>
                </a:solidFill>
                <a:latin typeface="微软雅黑" panose="020B0503020204020204" pitchFamily="34" charset="-122"/>
                <a:ea typeface="微软雅黑" panose="020B0503020204020204" pitchFamily="34" charset="-122"/>
              </a:rPr>
              <a:t>在框图中右击处理器，对“</a:t>
            </a:r>
            <a:r>
              <a:rPr lang="en-US" altLang="zh-CN" sz="3200" dirty="0">
                <a:solidFill>
                  <a:schemeClr val="bg1"/>
                </a:solidFill>
                <a:latin typeface="微软雅黑" panose="020B0503020204020204" pitchFamily="34" charset="-122"/>
                <a:ea typeface="微软雅黑" panose="020B0503020204020204" pitchFamily="34" charset="-122"/>
              </a:rPr>
              <a:t>Show Processes”</a:t>
            </a:r>
            <a:r>
              <a:rPr lang="zh-CN" altLang="en-US" sz="3200" dirty="0">
                <a:solidFill>
                  <a:schemeClr val="bg1"/>
                </a:solidFill>
                <a:latin typeface="微软雅黑" panose="020B0503020204020204" pitchFamily="34" charset="-122"/>
                <a:ea typeface="微软雅黑" panose="020B0503020204020204" pitchFamily="34" charset="-122"/>
              </a:rPr>
              <a:t>打勾，可以在框图中显示该处理器的进程。</a:t>
            </a:r>
          </a:p>
        </p:txBody>
      </p:sp>
    </p:spTree>
    <p:extLst>
      <p:ext uri="{BB962C8B-B14F-4D97-AF65-F5344CB8AC3E}">
        <p14:creationId xmlns:p14="http://schemas.microsoft.com/office/powerpoint/2010/main" val="2356985861"/>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9900" y="588831"/>
            <a:ext cx="6604000" cy="5386090"/>
          </a:xfrm>
          <a:prstGeom prst="rect">
            <a:avLst/>
          </a:prstGeom>
          <a:noFill/>
        </p:spPr>
        <p:txBody>
          <a:bodyPr wrap="square" rtlCol="0">
            <a:spAutoFit/>
          </a:bodyPr>
          <a:lstStyle/>
          <a:p>
            <a:r>
              <a:rPr lang="zh-CN" altLang="en-US" sz="4400" dirty="0" smtClean="0">
                <a:solidFill>
                  <a:srgbClr val="FFC000"/>
                </a:solidFill>
                <a:latin typeface="微软雅黑" panose="020B0503020204020204" pitchFamily="34" charset="-122"/>
                <a:ea typeface="微软雅黑" panose="020B0503020204020204" pitchFamily="34" charset="-122"/>
              </a:rPr>
              <a:t>把设备加入到框图中</a:t>
            </a:r>
            <a:r>
              <a:rPr lang="zh-CN" altLang="en-US" sz="3200" dirty="0">
                <a:solidFill>
                  <a:schemeClr val="bg1"/>
                </a:solidFill>
                <a:latin typeface="微软雅黑" panose="020B0503020204020204" pitchFamily="34" charset="-122"/>
                <a:ea typeface="微软雅黑" panose="020B0503020204020204" pitchFamily="34" charset="-122"/>
              </a:rPr>
              <a:t/>
            </a:r>
            <a:br>
              <a:rPr lang="zh-CN" altLang="en-US" sz="3200" dirty="0">
                <a:solidFill>
                  <a:schemeClr val="bg1"/>
                </a:solidFill>
                <a:latin typeface="微软雅黑" panose="020B0503020204020204" pitchFamily="34" charset="-122"/>
                <a:ea typeface="微软雅黑" panose="020B0503020204020204" pitchFamily="34" charset="-122"/>
              </a:rPr>
            </a:br>
            <a:r>
              <a:rPr lang="en-US" altLang="zh-CN" sz="3200" dirty="0">
                <a:solidFill>
                  <a:schemeClr val="bg1"/>
                </a:solidFill>
                <a:latin typeface="微软雅黑" panose="020B0503020204020204" pitchFamily="34" charset="-122"/>
                <a:ea typeface="微软雅黑" panose="020B0503020204020204" pitchFamily="34" charset="-122"/>
              </a:rPr>
              <a:t>(1) </a:t>
            </a:r>
            <a:r>
              <a:rPr lang="zh-CN" altLang="en-US" sz="3200" dirty="0">
                <a:solidFill>
                  <a:schemeClr val="bg1"/>
                </a:solidFill>
                <a:latin typeface="微软雅黑" panose="020B0503020204020204" pitchFamily="34" charset="-122"/>
                <a:ea typeface="微软雅黑" panose="020B0503020204020204" pitchFamily="34" charset="-122"/>
              </a:rPr>
              <a:t>选择</a:t>
            </a:r>
            <a:r>
              <a:rPr lang="en-US" altLang="zh-CN" sz="3200" dirty="0">
                <a:solidFill>
                  <a:schemeClr val="bg1"/>
                </a:solidFill>
                <a:latin typeface="微软雅黑" panose="020B0503020204020204" pitchFamily="34" charset="-122"/>
                <a:ea typeface="微软雅黑" panose="020B0503020204020204" pitchFamily="34" charset="-122"/>
              </a:rPr>
              <a:t>Device</a:t>
            </a:r>
            <a:r>
              <a:rPr lang="zh-CN" altLang="en-US" sz="3200" dirty="0">
                <a:solidFill>
                  <a:schemeClr val="bg1"/>
                </a:solidFill>
                <a:latin typeface="微软雅黑" panose="020B0503020204020204" pitchFamily="34" charset="-122"/>
                <a:ea typeface="微软雅黑" panose="020B0503020204020204" pitchFamily="34" charset="-122"/>
              </a:rPr>
              <a:t>工具栏按钮。</a:t>
            </a:r>
          </a:p>
          <a:p>
            <a:r>
              <a:rPr lang="en-US" altLang="zh-CN" sz="3200" dirty="0">
                <a:solidFill>
                  <a:schemeClr val="bg1"/>
                </a:solidFill>
                <a:latin typeface="微软雅黑" panose="020B0503020204020204" pitchFamily="34" charset="-122"/>
                <a:ea typeface="微软雅黑" panose="020B0503020204020204" pitchFamily="34" charset="-122"/>
              </a:rPr>
              <a:t>(2) </a:t>
            </a:r>
            <a:r>
              <a:rPr lang="zh-CN" altLang="en-US" sz="3200" dirty="0">
                <a:solidFill>
                  <a:schemeClr val="bg1"/>
                </a:solidFill>
                <a:latin typeface="微软雅黑" panose="020B0503020204020204" pitchFamily="34" charset="-122"/>
                <a:ea typeface="微软雅黑" panose="020B0503020204020204" pitchFamily="34" charset="-122"/>
              </a:rPr>
              <a:t>单击框图增加设备，并命名</a:t>
            </a:r>
            <a:r>
              <a:rPr lang="zh-CN" altLang="en-US" sz="3200" dirty="0" smtClean="0">
                <a:solidFill>
                  <a:schemeClr val="bg1"/>
                </a:solidFill>
                <a:latin typeface="微软雅黑" panose="020B0503020204020204" pitchFamily="34" charset="-122"/>
                <a:ea typeface="微软雅黑" panose="020B0503020204020204" pitchFamily="34" charset="-122"/>
              </a:rPr>
              <a:t>。</a:t>
            </a:r>
            <a:endParaRPr lang="en-US" altLang="zh-CN" sz="3200" dirty="0" smtClean="0">
              <a:solidFill>
                <a:schemeClr val="bg1"/>
              </a:solidFill>
              <a:latin typeface="微软雅黑" panose="020B0503020204020204" pitchFamily="34" charset="-122"/>
              <a:ea typeface="微软雅黑" panose="020B0503020204020204" pitchFamily="34" charset="-122"/>
            </a:endParaRPr>
          </a:p>
          <a:p>
            <a:endParaRPr lang="en-US" altLang="zh-CN" sz="3200" dirty="0" smtClean="0">
              <a:solidFill>
                <a:schemeClr val="bg1"/>
              </a:solidFill>
              <a:latin typeface="微软雅黑" panose="020B0503020204020204" pitchFamily="34" charset="-122"/>
              <a:ea typeface="微软雅黑" panose="020B0503020204020204" pitchFamily="34" charset="-122"/>
            </a:endParaRPr>
          </a:p>
          <a:p>
            <a:r>
              <a:rPr lang="zh-CN" altLang="en-US" sz="4400" dirty="0">
                <a:solidFill>
                  <a:srgbClr val="FFC000"/>
                </a:solidFill>
                <a:latin typeface="微软雅黑" panose="020B0503020204020204" pitchFamily="34" charset="-122"/>
                <a:ea typeface="微软雅黑" panose="020B0503020204020204" pitchFamily="34" charset="-122"/>
              </a:rPr>
              <a:t>把连接加进</a:t>
            </a:r>
            <a:r>
              <a:rPr lang="zh-CN" altLang="en-US" sz="4400" dirty="0" smtClean="0">
                <a:solidFill>
                  <a:srgbClr val="FFC000"/>
                </a:solidFill>
                <a:latin typeface="微软雅黑" panose="020B0503020204020204" pitchFamily="34" charset="-122"/>
                <a:ea typeface="微软雅黑" panose="020B0503020204020204" pitchFamily="34" charset="-122"/>
              </a:rPr>
              <a:t>框图</a:t>
            </a:r>
            <a:endParaRPr lang="en-US" altLang="zh-CN" sz="3200" dirty="0">
              <a:solidFill>
                <a:schemeClr val="bg1"/>
              </a:solidFill>
              <a:latin typeface="微软雅黑" panose="020B0503020204020204" pitchFamily="34" charset="-122"/>
              <a:ea typeface="微软雅黑" panose="020B0503020204020204" pitchFamily="34" charset="-122"/>
            </a:endParaRPr>
          </a:p>
          <a:p>
            <a:r>
              <a:rPr lang="en-US" altLang="zh-CN" sz="3200" dirty="0">
                <a:solidFill>
                  <a:schemeClr val="bg1"/>
                </a:solidFill>
                <a:latin typeface="微软雅黑" panose="020B0503020204020204" pitchFamily="34" charset="-122"/>
                <a:ea typeface="微软雅黑" panose="020B0503020204020204" pitchFamily="34" charset="-122"/>
              </a:rPr>
              <a:t>(1) </a:t>
            </a:r>
            <a:r>
              <a:rPr lang="zh-CN" altLang="en-US" sz="3200" dirty="0">
                <a:solidFill>
                  <a:schemeClr val="bg1"/>
                </a:solidFill>
                <a:latin typeface="微软雅黑" panose="020B0503020204020204" pitchFamily="34" charset="-122"/>
                <a:ea typeface="微软雅黑" panose="020B0503020204020204" pitchFamily="34" charset="-122"/>
              </a:rPr>
              <a:t>选择</a:t>
            </a:r>
            <a:r>
              <a:rPr lang="en-US" altLang="zh-CN" sz="3200" dirty="0">
                <a:solidFill>
                  <a:schemeClr val="bg1"/>
                </a:solidFill>
                <a:latin typeface="微软雅黑" panose="020B0503020204020204" pitchFamily="34" charset="-122"/>
                <a:ea typeface="微软雅黑" panose="020B0503020204020204" pitchFamily="34" charset="-122"/>
              </a:rPr>
              <a:t>Connection</a:t>
            </a:r>
            <a:r>
              <a:rPr lang="zh-CN" altLang="en-US" sz="3200" dirty="0">
                <a:solidFill>
                  <a:schemeClr val="bg1"/>
                </a:solidFill>
                <a:latin typeface="微软雅黑" panose="020B0503020204020204" pitchFamily="34" charset="-122"/>
                <a:ea typeface="微软雅黑" panose="020B0503020204020204" pitchFamily="34" charset="-122"/>
              </a:rPr>
              <a:t>工具栏按钮。</a:t>
            </a:r>
          </a:p>
          <a:p>
            <a:r>
              <a:rPr lang="en-US" altLang="zh-CN" sz="3200" dirty="0">
                <a:solidFill>
                  <a:schemeClr val="bg1"/>
                </a:solidFill>
                <a:latin typeface="微软雅黑" panose="020B0503020204020204" pitchFamily="34" charset="-122"/>
                <a:ea typeface="微软雅黑" panose="020B0503020204020204" pitchFamily="34" charset="-122"/>
              </a:rPr>
              <a:t>(2) </a:t>
            </a:r>
            <a:r>
              <a:rPr lang="zh-CN" altLang="en-US" sz="3200" dirty="0">
                <a:solidFill>
                  <a:schemeClr val="bg1"/>
                </a:solidFill>
                <a:latin typeface="微软雅黑" panose="020B0503020204020204" pitchFamily="34" charset="-122"/>
                <a:ea typeface="微软雅黑" panose="020B0503020204020204" pitchFamily="34" charset="-122"/>
              </a:rPr>
              <a:t>单击要连接的一个处理器或设备，拖动到要连接的另一个处理器或设备。</a:t>
            </a:r>
          </a:p>
          <a:p>
            <a:r>
              <a:rPr lang="en-US" altLang="zh-CN" sz="3200" dirty="0">
                <a:solidFill>
                  <a:schemeClr val="bg1"/>
                </a:solidFill>
                <a:latin typeface="微软雅黑" panose="020B0503020204020204" pitchFamily="34" charset="-122"/>
                <a:ea typeface="微软雅黑" panose="020B0503020204020204" pitchFamily="34" charset="-122"/>
              </a:rPr>
              <a:t>(3) </a:t>
            </a:r>
            <a:r>
              <a:rPr lang="zh-CN" altLang="en-US" sz="3200" dirty="0">
                <a:solidFill>
                  <a:schemeClr val="bg1"/>
                </a:solidFill>
                <a:latin typeface="微软雅黑" panose="020B0503020204020204" pitchFamily="34" charset="-122"/>
                <a:ea typeface="微软雅黑" panose="020B0503020204020204" pitchFamily="34" charset="-122"/>
              </a:rPr>
              <a:t>命名连接。</a:t>
            </a:r>
          </a:p>
        </p:txBody>
      </p:sp>
      <p:pic>
        <p:nvPicPr>
          <p:cNvPr id="4" name="图片 3"/>
          <p:cNvPicPr>
            <a:picLocks noChangeAspect="1"/>
          </p:cNvPicPr>
          <p:nvPr/>
        </p:nvPicPr>
        <p:blipFill>
          <a:blip r:embed="rId2"/>
          <a:stretch>
            <a:fillRect/>
          </a:stretch>
        </p:blipFill>
        <p:spPr>
          <a:xfrm>
            <a:off x="7929800" y="0"/>
            <a:ext cx="3242857" cy="3967325"/>
          </a:xfrm>
          <a:prstGeom prst="rect">
            <a:avLst/>
          </a:prstGeom>
        </p:spPr>
      </p:pic>
      <p:pic>
        <p:nvPicPr>
          <p:cNvPr id="5" name="图片 4"/>
          <p:cNvPicPr>
            <a:picLocks noChangeAspect="1"/>
          </p:cNvPicPr>
          <p:nvPr/>
        </p:nvPicPr>
        <p:blipFill rotWithShape="1">
          <a:blip r:embed="rId3"/>
          <a:srcRect b="53386"/>
          <a:stretch/>
        </p:blipFill>
        <p:spPr>
          <a:xfrm>
            <a:off x="7523399" y="4077005"/>
            <a:ext cx="4415725" cy="2641295"/>
          </a:xfrm>
          <a:prstGeom prst="rect">
            <a:avLst/>
          </a:prstGeom>
        </p:spPr>
      </p:pic>
    </p:spTree>
    <p:extLst>
      <p:ext uri="{BB962C8B-B14F-4D97-AF65-F5344CB8AC3E}">
        <p14:creationId xmlns:p14="http://schemas.microsoft.com/office/powerpoint/2010/main" val="817631035"/>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1" y="4644570"/>
            <a:ext cx="1364344" cy="2224314"/>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1364342" y="5126718"/>
            <a:ext cx="1364344" cy="1742167"/>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2728685" y="5417004"/>
            <a:ext cx="1364344" cy="1451881"/>
          </a:xfrm>
          <a:custGeom>
            <a:avLst/>
            <a:gdLst>
              <a:gd name="connsiteX0" fmla="*/ 682172 w 1364344"/>
              <a:gd name="connsiteY0" fmla="*/ 0 h 1451881"/>
              <a:gd name="connsiteX1" fmla="*/ 1364344 w 1364344"/>
              <a:gd name="connsiteY1" fmla="*/ 682172 h 1451881"/>
              <a:gd name="connsiteX2" fmla="*/ 1364344 w 1364344"/>
              <a:gd name="connsiteY2" fmla="*/ 1451881 h 1451881"/>
              <a:gd name="connsiteX3" fmla="*/ 0 w 1364344"/>
              <a:gd name="connsiteY3" fmla="*/ 1451881 h 1451881"/>
              <a:gd name="connsiteX4" fmla="*/ 0 w 1364344"/>
              <a:gd name="connsiteY4" fmla="*/ 682172 h 1451881"/>
              <a:gd name="connsiteX5" fmla="*/ 682172 w 1364344"/>
              <a:gd name="connsiteY5" fmla="*/ 0 h 145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451881">
                <a:moveTo>
                  <a:pt x="682172" y="0"/>
                </a:moveTo>
                <a:cubicBezTo>
                  <a:pt x="1058925" y="0"/>
                  <a:pt x="1364344" y="305419"/>
                  <a:pt x="1364344" y="682172"/>
                </a:cubicBezTo>
                <a:lnTo>
                  <a:pt x="1364344" y="1451881"/>
                </a:lnTo>
                <a:lnTo>
                  <a:pt x="0" y="1451881"/>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4093029" y="4879974"/>
            <a:ext cx="1364345" cy="198891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5457373" y="5188402"/>
            <a:ext cx="1364343" cy="1680482"/>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6821714" y="5126718"/>
            <a:ext cx="1364344" cy="1742167"/>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186057" y="4444546"/>
            <a:ext cx="1364344" cy="2424338"/>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9550400" y="5106308"/>
            <a:ext cx="1364344" cy="176257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0856685" y="4967968"/>
            <a:ext cx="1364344" cy="1900916"/>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80858" y="1568673"/>
            <a:ext cx="2830286" cy="1569660"/>
          </a:xfrm>
          <a:prstGeom prst="rect">
            <a:avLst/>
          </a:prstGeom>
          <a:noFill/>
        </p:spPr>
        <p:txBody>
          <a:bodyPr wrap="square" rtlCol="0">
            <a:spAutoFit/>
          </a:bodyPr>
          <a:lstStyle/>
          <a:p>
            <a:pPr algn="ctr"/>
            <a:r>
              <a:rPr lang="en-US" altLang="zh-CN" sz="9600" dirty="0" smtClean="0">
                <a:solidFill>
                  <a:schemeClr val="bg1"/>
                </a:solidFill>
                <a:latin typeface="Ebrima" panose="02000000000000000000" pitchFamily="2" charset="0"/>
                <a:ea typeface="Ebrima" panose="02000000000000000000" pitchFamily="2" charset="0"/>
                <a:cs typeface="Ebrima" panose="02000000000000000000" pitchFamily="2" charset="0"/>
              </a:rPr>
              <a:t>03</a:t>
            </a:r>
            <a:endParaRPr lang="zh-CN" altLang="en-US" sz="9600" dirty="0">
              <a:solidFill>
                <a:schemeClr val="bg1"/>
              </a:solidFill>
              <a:latin typeface="Ebrima" panose="02000000000000000000" pitchFamily="2" charset="0"/>
              <a:cs typeface="Ebrima" panose="02000000000000000000" pitchFamily="2" charset="0"/>
            </a:endParaRPr>
          </a:p>
        </p:txBody>
      </p:sp>
      <p:sp>
        <p:nvSpPr>
          <p:cNvPr id="3" name="文本框 2"/>
          <p:cNvSpPr txBox="1"/>
          <p:nvPr/>
        </p:nvSpPr>
        <p:spPr>
          <a:xfrm>
            <a:off x="4412343" y="2984510"/>
            <a:ext cx="3367314" cy="461665"/>
          </a:xfrm>
          <a:prstGeom prst="rect">
            <a:avLst/>
          </a:prstGeom>
          <a:noFill/>
        </p:spPr>
        <p:txBody>
          <a:bodyPr wrap="squar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cs typeface="Ebrima" panose="02000000000000000000" pitchFamily="2" charset="0"/>
              </a:rPr>
              <a:t>提问、分工与参考文献</a:t>
            </a:r>
            <a:endParaRPr lang="zh-CN" altLang="en-US"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11687588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901"/>
                            </p:stCondLst>
                            <p:childTnLst>
                              <p:par>
                                <p:cTn id="8" presetID="1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ppt_y</p:attrName>
                                        </p:attrNameLst>
                                      </p:cBhvr>
                                      <p:tavLst>
                                        <p:tav tm="0">
                                          <p:val>
                                            <p:strVal val="#ppt_y+#ppt_h*1.125000"/>
                                          </p:val>
                                        </p:tav>
                                        <p:tav tm="100000">
                                          <p:val>
                                            <p:strVal val="#ppt_y"/>
                                          </p:val>
                                        </p:tav>
                                      </p:tavLst>
                                    </p:anim>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1691" y="1693853"/>
            <a:ext cx="9520555" cy="1938992"/>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一共介绍了</a:t>
            </a:r>
            <a:r>
              <a:rPr lang="en-US" altLang="zh-CN" sz="2800" dirty="0">
                <a:solidFill>
                  <a:schemeClr val="bg1"/>
                </a:solidFill>
                <a:latin typeface="微软雅黑" panose="020B0503020204020204" pitchFamily="34" charset="-122"/>
                <a:ea typeface="微软雅黑" panose="020B0503020204020204" pitchFamily="34" charset="-122"/>
              </a:rPr>
              <a:t>Rational Rose </a:t>
            </a:r>
            <a:r>
              <a:rPr lang="zh-CN" altLang="en-US" sz="2800" dirty="0">
                <a:solidFill>
                  <a:schemeClr val="bg1"/>
                </a:solidFill>
                <a:latin typeface="微软雅黑" panose="020B0503020204020204" pitchFamily="34" charset="-122"/>
                <a:ea typeface="微软雅黑" panose="020B0503020204020204" pitchFamily="34" charset="-122"/>
              </a:rPr>
              <a:t>可以创建的几种图</a:t>
            </a:r>
            <a:r>
              <a:rPr lang="zh-CN" altLang="en-US" sz="2800" dirty="0" smtClean="0">
                <a:solidFill>
                  <a:schemeClr val="bg1"/>
                </a:solidFill>
                <a:latin typeface="微软雅黑" panose="020B0503020204020204" pitchFamily="34" charset="-122"/>
                <a:ea typeface="微软雅黑" panose="020B0503020204020204" pitchFamily="34" charset="-122"/>
              </a:rPr>
              <a:t>？</a:t>
            </a:r>
            <a:endParaRPr lang="en-US" altLang="zh-CN" sz="2800" dirty="0" smtClean="0">
              <a:solidFill>
                <a:schemeClr val="bg1"/>
              </a:solidFill>
              <a:latin typeface="微软雅黑" panose="020B0503020204020204" pitchFamily="34" charset="-122"/>
              <a:ea typeface="微软雅黑" panose="020B0503020204020204" pitchFamily="34" charset="-122"/>
            </a:endParaRPr>
          </a:p>
          <a:p>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用</a:t>
            </a:r>
            <a:r>
              <a:rPr lang="zh-CN" altLang="en-US" sz="2800" dirty="0" smtClean="0">
                <a:solidFill>
                  <a:schemeClr val="bg1"/>
                </a:solidFill>
                <a:latin typeface="微软雅黑" panose="020B0503020204020204" pitchFamily="34" charset="-122"/>
                <a:ea typeface="微软雅黑" panose="020B0503020204020204" pitchFamily="34" charset="-122"/>
              </a:rPr>
              <a:t>例</a:t>
            </a:r>
            <a:r>
              <a:rPr lang="zh-CN" altLang="en-US" sz="2800" dirty="0">
                <a:solidFill>
                  <a:schemeClr val="bg1"/>
                </a:solidFill>
                <a:latin typeface="微软雅黑" panose="020B0503020204020204" pitchFamily="34" charset="-122"/>
                <a:ea typeface="微软雅黑" panose="020B0503020204020204" pitchFamily="34" charset="-122"/>
              </a:rPr>
              <a:t>图</a:t>
            </a:r>
            <a:r>
              <a:rPr lang="zh-CN" altLang="en-US" sz="2800" dirty="0" smtClean="0">
                <a:solidFill>
                  <a:schemeClr val="bg1"/>
                </a:solidFill>
                <a:latin typeface="微软雅黑" panose="020B0503020204020204" pitchFamily="34" charset="-122"/>
                <a:ea typeface="微软雅黑" panose="020B0503020204020204" pitchFamily="34" charset="-122"/>
              </a:rPr>
              <a:t>、活动</a:t>
            </a:r>
            <a:r>
              <a:rPr lang="zh-CN" altLang="en-US" sz="2800" dirty="0">
                <a:solidFill>
                  <a:schemeClr val="bg1"/>
                </a:solidFill>
                <a:latin typeface="微软雅黑" panose="020B0503020204020204" pitchFamily="34" charset="-122"/>
                <a:ea typeface="微软雅黑" panose="020B0503020204020204" pitchFamily="34" charset="-122"/>
              </a:rPr>
              <a:t>图</a:t>
            </a:r>
            <a:r>
              <a:rPr lang="zh-CN" altLang="en-US" sz="2800" dirty="0" smtClean="0">
                <a:solidFill>
                  <a:schemeClr val="bg1"/>
                </a:solidFill>
                <a:latin typeface="微软雅黑" panose="020B0503020204020204" pitchFamily="34" charset="-122"/>
                <a:ea typeface="微软雅黑" panose="020B0503020204020204" pitchFamily="34" charset="-122"/>
              </a:rPr>
              <a:t>、类</a:t>
            </a:r>
            <a:r>
              <a:rPr lang="zh-CN" altLang="en-US" sz="2800" dirty="0">
                <a:solidFill>
                  <a:schemeClr val="bg1"/>
                </a:solidFill>
                <a:latin typeface="微软雅黑" panose="020B0503020204020204" pitchFamily="34" charset="-122"/>
                <a:ea typeface="微软雅黑" panose="020B0503020204020204" pitchFamily="34" charset="-122"/>
              </a:rPr>
              <a:t>图</a:t>
            </a:r>
            <a:r>
              <a:rPr lang="zh-CN" altLang="en-US" sz="2800" dirty="0" smtClean="0">
                <a:solidFill>
                  <a:schemeClr val="bg1"/>
                </a:solidFill>
                <a:latin typeface="微软雅黑" panose="020B0503020204020204" pitchFamily="34" charset="-122"/>
                <a:ea typeface="微软雅黑" panose="020B0503020204020204" pitchFamily="34" charset="-122"/>
              </a:rPr>
              <a:t>、状态图、构件图、序列图、实施图</a:t>
            </a:r>
            <a:endParaRPr lang="en-US" altLang="zh-CN" sz="2800" dirty="0">
              <a:solidFill>
                <a:schemeClr val="bg1"/>
              </a:solidFill>
              <a:latin typeface="微软雅黑" panose="020B0503020204020204" pitchFamily="34" charset="-122"/>
              <a:ea typeface="微软雅黑" panose="020B0503020204020204" pitchFamily="34" charset="-122"/>
            </a:endParaRPr>
          </a:p>
          <a:p>
            <a:endParaRPr lang="en-US" altLang="zh-CN" dirty="0" smtClean="0"/>
          </a:p>
          <a:p>
            <a:endParaRPr lang="zh-CN" altLang="en-US" dirty="0"/>
          </a:p>
        </p:txBody>
      </p:sp>
    </p:spTree>
    <p:extLst>
      <p:ext uri="{BB962C8B-B14F-4D97-AF65-F5344CB8AC3E}">
        <p14:creationId xmlns:p14="http://schemas.microsoft.com/office/powerpoint/2010/main" val="186502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67396" y="2419004"/>
            <a:ext cx="4815742" cy="1477328"/>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8.8</a:t>
            </a:r>
            <a:r>
              <a:rPr lang="zh-CN" altLang="en-US" dirty="0" smtClean="0">
                <a:solidFill>
                  <a:schemeClr val="bg1"/>
                </a:solidFill>
                <a:latin typeface="微软雅黑" panose="020B0503020204020204" pitchFamily="34" charset="-122"/>
                <a:ea typeface="微软雅黑" panose="020B0503020204020204" pitchFamily="34" charset="-122"/>
              </a:rPr>
              <a:t>任剑超：</a:t>
            </a:r>
            <a:r>
              <a:rPr lang="en-US" altLang="zh-CN" dirty="0" err="1" smtClean="0">
                <a:solidFill>
                  <a:schemeClr val="bg1"/>
                </a:solidFill>
                <a:latin typeface="微软雅黑" panose="020B0503020204020204" pitchFamily="34" charset="-122"/>
                <a:ea typeface="微软雅黑" panose="020B0503020204020204" pitchFamily="34" charset="-122"/>
              </a:rPr>
              <a:t>ppt</a:t>
            </a:r>
            <a:r>
              <a:rPr lang="zh-CN" altLang="en-US" dirty="0" smtClean="0">
                <a:solidFill>
                  <a:schemeClr val="bg1"/>
                </a:solidFill>
                <a:latin typeface="微软雅黑" panose="020B0503020204020204" pitchFamily="34" charset="-122"/>
                <a:ea typeface="微软雅黑" panose="020B0503020204020204" pitchFamily="34" charset="-122"/>
              </a:rPr>
              <a:t>整合，软件概述、创建实施图</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en-US" altLang="zh-CN" dirty="0" smtClean="0">
                <a:solidFill>
                  <a:schemeClr val="bg1"/>
                </a:solidFill>
                <a:latin typeface="微软雅黑" panose="020B0503020204020204" pitchFamily="34" charset="-122"/>
                <a:ea typeface="微软雅黑" panose="020B0503020204020204" pitchFamily="34" charset="-122"/>
              </a:rPr>
              <a:t>8.7</a:t>
            </a:r>
            <a:r>
              <a:rPr lang="zh-CN" altLang="en-US" dirty="0" smtClean="0">
                <a:solidFill>
                  <a:schemeClr val="bg1"/>
                </a:solidFill>
                <a:latin typeface="微软雅黑" panose="020B0503020204020204" pitchFamily="34" charset="-122"/>
                <a:ea typeface="微软雅黑" panose="020B0503020204020204" pitchFamily="34" charset="-122"/>
              </a:rPr>
              <a:t>仲叶：用例图，活动图</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en-US" altLang="zh-CN" dirty="0" smtClean="0">
                <a:solidFill>
                  <a:schemeClr val="bg1"/>
                </a:solidFill>
                <a:latin typeface="微软雅黑" panose="020B0503020204020204" pitchFamily="34" charset="-122"/>
                <a:ea typeface="微软雅黑" panose="020B0503020204020204" pitchFamily="34" charset="-122"/>
              </a:rPr>
              <a:t>8.3</a:t>
            </a:r>
            <a:r>
              <a:rPr lang="zh-CN" altLang="en-US" dirty="0" smtClean="0">
                <a:solidFill>
                  <a:schemeClr val="bg1"/>
                </a:solidFill>
                <a:latin typeface="微软雅黑" panose="020B0503020204020204" pitchFamily="34" charset="-122"/>
                <a:ea typeface="微软雅黑" panose="020B0503020204020204" pitchFamily="34" charset="-122"/>
              </a:rPr>
              <a:t>邱英凡：状态图，构件图</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en-US" altLang="zh-CN" dirty="0" smtClean="0">
                <a:solidFill>
                  <a:schemeClr val="bg1"/>
                </a:solidFill>
                <a:latin typeface="微软雅黑" panose="020B0503020204020204" pitchFamily="34" charset="-122"/>
                <a:ea typeface="微软雅黑" panose="020B0503020204020204" pitchFamily="34" charset="-122"/>
              </a:rPr>
              <a:t>8.4</a:t>
            </a:r>
            <a:r>
              <a:rPr lang="zh-CN" altLang="en-US" dirty="0" smtClean="0">
                <a:solidFill>
                  <a:schemeClr val="bg1"/>
                </a:solidFill>
                <a:latin typeface="微软雅黑" panose="020B0503020204020204" pitchFamily="34" charset="-122"/>
                <a:ea typeface="微软雅黑" panose="020B0503020204020204" pitchFamily="34" charset="-122"/>
              </a:rPr>
              <a:t>史晨鑫：序列图</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en-US" altLang="zh-CN" dirty="0" smtClean="0">
                <a:solidFill>
                  <a:schemeClr val="bg1"/>
                </a:solidFill>
                <a:latin typeface="微软雅黑" panose="020B0503020204020204" pitchFamily="34" charset="-122"/>
                <a:ea typeface="微软雅黑" panose="020B0503020204020204" pitchFamily="34" charset="-122"/>
              </a:rPr>
              <a:t>8.5</a:t>
            </a:r>
            <a:r>
              <a:rPr lang="zh-CN" altLang="en-US" dirty="0" smtClean="0">
                <a:solidFill>
                  <a:schemeClr val="bg1"/>
                </a:solidFill>
                <a:latin typeface="微软雅黑" panose="020B0503020204020204" pitchFamily="34" charset="-122"/>
                <a:ea typeface="微软雅黑" panose="020B0503020204020204" pitchFamily="34" charset="-122"/>
              </a:rPr>
              <a:t>汪涛：类图</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067396" y="4530437"/>
            <a:ext cx="5538247" cy="646331"/>
          </a:xfrm>
          <a:prstGeom prst="rect">
            <a:avLst/>
          </a:prstGeom>
          <a:solidFill>
            <a:schemeClr val="bg1"/>
          </a:solidFill>
        </p:spPr>
        <p:txBody>
          <a:bodyPr wrap="none" rtlCol="0">
            <a:spAutoFit/>
          </a:bodyPr>
          <a:lstStyle/>
          <a:p>
            <a:r>
              <a:rPr lang="en-US" altLang="zh-CN" u="sng" dirty="0" err="1">
                <a:solidFill>
                  <a:schemeClr val="bg1"/>
                </a:solidFill>
                <a:hlinkClick r:id="rId2"/>
              </a:rPr>
              <a:t>Rational</a:t>
            </a:r>
            <a:r>
              <a:rPr lang="en-US" altLang="zh-CN" dirty="0" err="1">
                <a:solidFill>
                  <a:schemeClr val="bg1"/>
                </a:solidFill>
                <a:hlinkClick r:id="rId2"/>
              </a:rPr>
              <a:t>_</a:t>
            </a:r>
            <a:r>
              <a:rPr lang="en-US" altLang="zh-CN" u="sng" dirty="0" err="1">
                <a:solidFill>
                  <a:schemeClr val="bg1"/>
                </a:solidFill>
                <a:hlinkClick r:id="rId2"/>
              </a:rPr>
              <a:t>Rose</a:t>
            </a:r>
            <a:r>
              <a:rPr lang="en-US" altLang="zh-CN" dirty="0" err="1">
                <a:solidFill>
                  <a:schemeClr val="bg1"/>
                </a:solidFill>
                <a:hlinkClick r:id="rId2"/>
              </a:rPr>
              <a:t>【UML</a:t>
            </a:r>
            <a:r>
              <a:rPr lang="zh-CN" altLang="en-US" dirty="0">
                <a:solidFill>
                  <a:schemeClr val="bg1"/>
                </a:solidFill>
                <a:hlinkClick r:id="rId2"/>
              </a:rPr>
              <a:t>建模</a:t>
            </a:r>
            <a:r>
              <a:rPr lang="en-US" altLang="zh-CN" dirty="0">
                <a:solidFill>
                  <a:schemeClr val="bg1"/>
                </a:solidFill>
                <a:hlinkClick r:id="rId2"/>
              </a:rPr>
              <a:t>】_</a:t>
            </a:r>
            <a:r>
              <a:rPr lang="zh-CN" altLang="en-US" u="sng" dirty="0">
                <a:solidFill>
                  <a:schemeClr val="bg1"/>
                </a:solidFill>
                <a:hlinkClick r:id="rId2"/>
              </a:rPr>
              <a:t>教程</a:t>
            </a:r>
            <a:r>
              <a:rPr lang="en-US" altLang="zh-CN" dirty="0">
                <a:solidFill>
                  <a:schemeClr val="bg1"/>
                </a:solidFill>
                <a:hlinkClick r:id="rId2"/>
              </a:rPr>
              <a:t>+</a:t>
            </a:r>
            <a:r>
              <a:rPr lang="zh-CN" altLang="en-US" dirty="0">
                <a:solidFill>
                  <a:schemeClr val="bg1"/>
                </a:solidFill>
                <a:hlinkClick r:id="rId2"/>
              </a:rPr>
              <a:t>使用详解</a:t>
            </a:r>
            <a:r>
              <a:rPr lang="en-US" altLang="zh-CN" dirty="0">
                <a:solidFill>
                  <a:schemeClr val="bg1"/>
                </a:solidFill>
                <a:hlinkClick r:id="rId2"/>
              </a:rPr>
              <a:t>_</a:t>
            </a:r>
            <a:r>
              <a:rPr lang="zh-CN" altLang="en-US" dirty="0">
                <a:solidFill>
                  <a:schemeClr val="bg1"/>
                </a:solidFill>
                <a:hlinkClick r:id="rId2"/>
              </a:rPr>
              <a:t>百度文库</a:t>
            </a:r>
            <a:endParaRPr lang="zh-CN" altLang="en-US" dirty="0">
              <a:solidFill>
                <a:schemeClr val="bg1"/>
              </a:solidFill>
            </a:endParaRPr>
          </a:p>
          <a:p>
            <a:r>
              <a:rPr lang="en-US" altLang="zh-CN" u="sng" dirty="0">
                <a:solidFill>
                  <a:schemeClr val="bg1"/>
                </a:solidFill>
                <a:hlinkClick r:id="rId3"/>
              </a:rPr>
              <a:t>Rational</a:t>
            </a:r>
            <a:r>
              <a:rPr lang="en-US" altLang="zh-CN" dirty="0">
                <a:solidFill>
                  <a:schemeClr val="bg1"/>
                </a:solidFill>
                <a:hlinkClick r:id="rId3"/>
              </a:rPr>
              <a:t> </a:t>
            </a:r>
            <a:r>
              <a:rPr lang="en-US" altLang="zh-CN" u="sng" dirty="0">
                <a:solidFill>
                  <a:schemeClr val="bg1"/>
                </a:solidFill>
                <a:hlinkClick r:id="rId3"/>
              </a:rPr>
              <a:t>Rose</a:t>
            </a:r>
            <a:r>
              <a:rPr lang="zh-CN" altLang="en-US" dirty="0">
                <a:solidFill>
                  <a:schemeClr val="bg1"/>
                </a:solidFill>
                <a:hlinkClick r:id="rId3"/>
              </a:rPr>
              <a:t>简明实用</a:t>
            </a:r>
            <a:r>
              <a:rPr lang="zh-CN" altLang="en-US" u="sng" dirty="0">
                <a:solidFill>
                  <a:schemeClr val="bg1"/>
                </a:solidFill>
                <a:hlinkClick r:id="rId3"/>
              </a:rPr>
              <a:t>教程</a:t>
            </a:r>
            <a:r>
              <a:rPr lang="zh-CN" altLang="en-US" dirty="0">
                <a:solidFill>
                  <a:schemeClr val="bg1"/>
                </a:solidFill>
                <a:hlinkClick r:id="rId3"/>
              </a:rPr>
              <a:t> </a:t>
            </a:r>
            <a:r>
              <a:rPr lang="en-US" altLang="zh-CN" dirty="0">
                <a:solidFill>
                  <a:schemeClr val="bg1"/>
                </a:solidFill>
                <a:hlinkClick r:id="rId3"/>
              </a:rPr>
              <a:t>- CSDN</a:t>
            </a:r>
            <a:r>
              <a:rPr lang="zh-CN" altLang="en-US" dirty="0">
                <a:solidFill>
                  <a:schemeClr val="bg1"/>
                </a:solidFill>
                <a:hlinkClick r:id="rId3"/>
              </a:rPr>
              <a:t>博</a:t>
            </a:r>
            <a:r>
              <a:rPr lang="zh-CN" altLang="en-US" dirty="0" smtClean="0">
                <a:solidFill>
                  <a:schemeClr val="bg1"/>
                </a:solidFill>
                <a:hlinkClick r:id="rId3"/>
              </a:rPr>
              <a:t>客</a:t>
            </a:r>
            <a:endParaRPr lang="zh-CN" altLang="en-US" dirty="0">
              <a:solidFill>
                <a:schemeClr val="bg1"/>
              </a:solidFill>
            </a:endParaRPr>
          </a:p>
        </p:txBody>
      </p:sp>
    </p:spTree>
    <p:extLst>
      <p:ext uri="{BB962C8B-B14F-4D97-AF65-F5344CB8AC3E}">
        <p14:creationId xmlns:p14="http://schemas.microsoft.com/office/powerpoint/2010/main" val="30633196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_任意多边形 39"/>
          <p:cNvSpPr/>
          <p:nvPr>
            <p:custDataLst>
              <p:tags r:id="rId1"/>
            </p:custDataLst>
          </p:nvPr>
        </p:nvSpPr>
        <p:spPr>
          <a:xfrm rot="2115011">
            <a:off x="11298755" y="981051"/>
            <a:ext cx="1456827" cy="1490157"/>
          </a:xfrm>
          <a:custGeom>
            <a:avLst/>
            <a:gdLst>
              <a:gd name="connsiteX0" fmla="*/ 351533 w 1456827"/>
              <a:gd name="connsiteY0" fmla="*/ 31681 h 1490157"/>
              <a:gd name="connsiteX1" fmla="*/ 403681 w 1456827"/>
              <a:gd name="connsiteY1" fmla="*/ 0 h 1490157"/>
              <a:gd name="connsiteX2" fmla="*/ 1456827 w 1456827"/>
              <a:gd name="connsiteY2" fmla="*/ 1490157 h 1490157"/>
              <a:gd name="connsiteX3" fmla="*/ 797323 w 1456827"/>
              <a:gd name="connsiteY3" fmla="*/ 1490157 h 1490157"/>
              <a:gd name="connsiteX4" fmla="*/ 0 w 1456827"/>
              <a:gd name="connsiteY4" fmla="*/ 692834 h 1490157"/>
              <a:gd name="connsiteX5" fmla="*/ 351533 w 1456827"/>
              <a:gd name="connsiteY5" fmla="*/ 31681 h 149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827" h="1490157">
                <a:moveTo>
                  <a:pt x="351533" y="31681"/>
                </a:moveTo>
                <a:lnTo>
                  <a:pt x="403681" y="0"/>
                </a:lnTo>
                <a:lnTo>
                  <a:pt x="1456827" y="1490157"/>
                </a:lnTo>
                <a:lnTo>
                  <a:pt x="797323" y="1490157"/>
                </a:lnTo>
                <a:cubicBezTo>
                  <a:pt x="356974" y="1490157"/>
                  <a:pt x="0" y="1133183"/>
                  <a:pt x="0" y="692834"/>
                </a:cubicBezTo>
                <a:cubicBezTo>
                  <a:pt x="0" y="417616"/>
                  <a:pt x="139443" y="174966"/>
                  <a:pt x="351533" y="31681"/>
                </a:cubicBezTo>
                <a:close/>
              </a:path>
            </a:pathLst>
          </a:custGeom>
          <a:solidFill>
            <a:srgbClr val="5F2D71">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custDataLst>
              <p:tags r:id="rId2"/>
            </p:custDataLst>
          </p:nvPr>
        </p:nvSpPr>
        <p:spPr>
          <a:xfrm rot="2414190">
            <a:off x="-645179" y="1198771"/>
            <a:ext cx="10827410" cy="3031252"/>
          </a:xfrm>
          <a:custGeom>
            <a:avLst/>
            <a:gdLst>
              <a:gd name="connsiteX0" fmla="*/ 0 w 10827410"/>
              <a:gd name="connsiteY0" fmla="*/ 2522020 h 3031252"/>
              <a:gd name="connsiteX1" fmla="*/ 2980554 w 10827410"/>
              <a:gd name="connsiteY1" fmla="*/ 0 h 3031252"/>
              <a:gd name="connsiteX2" fmla="*/ 9311784 w 10827410"/>
              <a:gd name="connsiteY2" fmla="*/ 0 h 3031252"/>
              <a:gd name="connsiteX3" fmla="*/ 10827410 w 10827410"/>
              <a:gd name="connsiteY3" fmla="*/ 1515626 h 3031252"/>
              <a:gd name="connsiteX4" fmla="*/ 9311784 w 10827410"/>
              <a:gd name="connsiteY4" fmla="*/ 3031252 h 3031252"/>
              <a:gd name="connsiteX5" fmla="*/ 962728 w 10827410"/>
              <a:gd name="connsiteY5" fmla="*/ 3031252 h 3031252"/>
              <a:gd name="connsiteX6" fmla="*/ 441605 w 10827410"/>
              <a:gd name="connsiteY6" fmla="*/ 2939284 h 3031252"/>
              <a:gd name="connsiteX7" fmla="*/ 295329 w 10827410"/>
              <a:gd name="connsiteY7" fmla="*/ 2871043 h 303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7410" h="3031252">
                <a:moveTo>
                  <a:pt x="0" y="2522020"/>
                </a:moveTo>
                <a:lnTo>
                  <a:pt x="2980554" y="0"/>
                </a:lnTo>
                <a:lnTo>
                  <a:pt x="9311784" y="0"/>
                </a:lnTo>
                <a:cubicBezTo>
                  <a:pt x="10148841" y="0"/>
                  <a:pt x="10827410" y="678569"/>
                  <a:pt x="10827410" y="1515626"/>
                </a:cubicBezTo>
                <a:cubicBezTo>
                  <a:pt x="10827410" y="2352683"/>
                  <a:pt x="10148841" y="3031252"/>
                  <a:pt x="9311784" y="3031252"/>
                </a:cubicBezTo>
                <a:lnTo>
                  <a:pt x="962728" y="3031252"/>
                </a:lnTo>
                <a:cubicBezTo>
                  <a:pt x="779622" y="3031252"/>
                  <a:pt x="604100" y="2998782"/>
                  <a:pt x="441605" y="2939284"/>
                </a:cubicBezTo>
                <a:lnTo>
                  <a:pt x="295329" y="287104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custDataLst>
              <p:tags r:id="rId3"/>
            </p:custDataLst>
          </p:nvPr>
        </p:nvSpPr>
        <p:spPr>
          <a:xfrm rot="2414190">
            <a:off x="-1035201" y="1910612"/>
            <a:ext cx="5630845" cy="1220856"/>
          </a:xfrm>
          <a:custGeom>
            <a:avLst/>
            <a:gdLst>
              <a:gd name="connsiteX0" fmla="*/ 0 w 5630845"/>
              <a:gd name="connsiteY0" fmla="*/ 49554 h 1220856"/>
              <a:gd name="connsiteX1" fmla="*/ 2917 w 5630845"/>
              <a:gd name="connsiteY1" fmla="*/ 47970 h 1220856"/>
              <a:gd name="connsiteX2" fmla="*/ 240523 w 5630845"/>
              <a:gd name="connsiteY2" fmla="*/ 0 h 1220856"/>
              <a:gd name="connsiteX3" fmla="*/ 5020417 w 5630845"/>
              <a:gd name="connsiteY3" fmla="*/ 0 h 1220856"/>
              <a:gd name="connsiteX4" fmla="*/ 5630845 w 5630845"/>
              <a:gd name="connsiteY4" fmla="*/ 610428 h 1220856"/>
              <a:gd name="connsiteX5" fmla="*/ 5020417 w 5630845"/>
              <a:gd name="connsiteY5" fmla="*/ 1220856 h 1220856"/>
              <a:gd name="connsiteX6" fmla="*/ 991107 w 5630845"/>
              <a:gd name="connsiteY6" fmla="*/ 1220856 h 122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0845" h="1220856">
                <a:moveTo>
                  <a:pt x="0" y="49554"/>
                </a:moveTo>
                <a:lnTo>
                  <a:pt x="2917" y="47970"/>
                </a:lnTo>
                <a:cubicBezTo>
                  <a:pt x="75948" y="17081"/>
                  <a:pt x="156241" y="0"/>
                  <a:pt x="240523" y="0"/>
                </a:cubicBezTo>
                <a:lnTo>
                  <a:pt x="5020417" y="0"/>
                </a:lnTo>
                <a:cubicBezTo>
                  <a:pt x="5357547" y="0"/>
                  <a:pt x="5630845" y="273298"/>
                  <a:pt x="5630845" y="610428"/>
                </a:cubicBezTo>
                <a:cubicBezTo>
                  <a:pt x="5630845" y="947558"/>
                  <a:pt x="5357547" y="1220856"/>
                  <a:pt x="5020417" y="1220856"/>
                </a:cubicBezTo>
                <a:lnTo>
                  <a:pt x="991107" y="1220856"/>
                </a:ln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059781" y="2644170"/>
            <a:ext cx="8072438" cy="1569660"/>
          </a:xfrm>
          <a:prstGeom prst="rect">
            <a:avLst/>
          </a:prstGeom>
          <a:noFill/>
        </p:spPr>
        <p:txBody>
          <a:bodyPr wrap="square" rtlCol="0">
            <a:spAutoFit/>
          </a:bodyPr>
          <a:lstStyle/>
          <a:p>
            <a:pPr algn="ctr"/>
            <a:r>
              <a:rPr lang="en-US" altLang="zh-CN" sz="9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THANKS</a:t>
            </a:r>
            <a:endParaRPr lang="zh-CN" altLang="en-US" sz="9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任意多边形 28"/>
          <p:cNvSpPr/>
          <p:nvPr>
            <p:custDataLst>
              <p:tags r:id="rId4"/>
            </p:custDataLst>
          </p:nvPr>
        </p:nvSpPr>
        <p:spPr>
          <a:xfrm rot="2414190">
            <a:off x="5914273" y="2717632"/>
            <a:ext cx="7297487" cy="500064"/>
          </a:xfrm>
          <a:custGeom>
            <a:avLst/>
            <a:gdLst>
              <a:gd name="connsiteX0" fmla="*/ 73233 w 7297487"/>
              <a:gd name="connsiteY0" fmla="*/ 73233 h 500064"/>
              <a:gd name="connsiteX1" fmla="*/ 250032 w 7297487"/>
              <a:gd name="connsiteY1" fmla="*/ 0 h 500064"/>
              <a:gd name="connsiteX2" fmla="*/ 6874354 w 7297487"/>
              <a:gd name="connsiteY2" fmla="*/ 0 h 500064"/>
              <a:gd name="connsiteX3" fmla="*/ 7297487 w 7297487"/>
              <a:gd name="connsiteY3" fmla="*/ 500064 h 500064"/>
              <a:gd name="connsiteX4" fmla="*/ 250032 w 7297487"/>
              <a:gd name="connsiteY4" fmla="*/ 500063 h 500064"/>
              <a:gd name="connsiteX5" fmla="*/ 0 w 7297487"/>
              <a:gd name="connsiteY5" fmla="*/ 250031 h 500064"/>
              <a:gd name="connsiteX6" fmla="*/ 0 w 7297487"/>
              <a:gd name="connsiteY6" fmla="*/ 250032 h 500064"/>
              <a:gd name="connsiteX7" fmla="*/ 73233 w 7297487"/>
              <a:gd name="connsiteY7" fmla="*/ 73233 h 50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97487" h="500064">
                <a:moveTo>
                  <a:pt x="73233" y="73233"/>
                </a:moveTo>
                <a:cubicBezTo>
                  <a:pt x="118479" y="27986"/>
                  <a:pt x="180988" y="0"/>
                  <a:pt x="250032" y="0"/>
                </a:cubicBezTo>
                <a:lnTo>
                  <a:pt x="6874354" y="0"/>
                </a:lnTo>
                <a:lnTo>
                  <a:pt x="7297487" y="500064"/>
                </a:lnTo>
                <a:lnTo>
                  <a:pt x="250032" y="500063"/>
                </a:lnTo>
                <a:cubicBezTo>
                  <a:pt x="111943" y="500063"/>
                  <a:pt x="0" y="388120"/>
                  <a:pt x="0" y="250031"/>
                </a:cubicBezTo>
                <a:lnTo>
                  <a:pt x="0" y="250032"/>
                </a:lnTo>
                <a:cubicBezTo>
                  <a:pt x="0" y="180988"/>
                  <a:pt x="27986" y="118480"/>
                  <a:pt x="73233" y="73233"/>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custDataLst>
              <p:tags r:id="rId5"/>
            </p:custDataLst>
          </p:nvPr>
        </p:nvSpPr>
        <p:spPr>
          <a:xfrm rot="2414190">
            <a:off x="-948503" y="4268651"/>
            <a:ext cx="6470851" cy="566462"/>
          </a:xfrm>
          <a:custGeom>
            <a:avLst/>
            <a:gdLst>
              <a:gd name="connsiteX0" fmla="*/ 0 w 6470851"/>
              <a:gd name="connsiteY0" fmla="*/ 0 h 566462"/>
              <a:gd name="connsiteX1" fmla="*/ 6187620 w 6470851"/>
              <a:gd name="connsiteY1" fmla="*/ 0 h 566462"/>
              <a:gd name="connsiteX2" fmla="*/ 6470851 w 6470851"/>
              <a:gd name="connsiteY2" fmla="*/ 283231 h 566462"/>
              <a:gd name="connsiteX3" fmla="*/ 6187620 w 6470851"/>
              <a:gd name="connsiteY3" fmla="*/ 566462 h 566462"/>
              <a:gd name="connsiteX4" fmla="*/ 479316 w 6470851"/>
              <a:gd name="connsiteY4" fmla="*/ 566462 h 566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0851" h="566462">
                <a:moveTo>
                  <a:pt x="0" y="0"/>
                </a:moveTo>
                <a:lnTo>
                  <a:pt x="6187620" y="0"/>
                </a:lnTo>
                <a:cubicBezTo>
                  <a:pt x="6344044" y="0"/>
                  <a:pt x="6470851" y="126807"/>
                  <a:pt x="6470851" y="283231"/>
                </a:cubicBezTo>
                <a:cubicBezTo>
                  <a:pt x="6470851" y="439655"/>
                  <a:pt x="6344044" y="566462"/>
                  <a:pt x="6187620" y="566462"/>
                </a:cubicBezTo>
                <a:lnTo>
                  <a:pt x="479316" y="566462"/>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9657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10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10000">
                                          <p:cBhvr additive="base">
                                            <p:cTn id="7" dur="500" fill="hold"/>
                                            <p:tgtEl>
                                              <p:spTgt spid="22"/>
                                            </p:tgtEl>
                                            <p:attrNameLst>
                                              <p:attrName>ppt_x</p:attrName>
                                            </p:attrNameLst>
                                          </p:cBhvr>
                                          <p:tavLst>
                                            <p:tav tm="0">
                                              <p:val>
                                                <p:strVal val="0-#ppt_w/2"/>
                                              </p:val>
                                            </p:tav>
                                            <p:tav tm="100000">
                                              <p:val>
                                                <p:strVal val="#ppt_x"/>
                                              </p:val>
                                            </p:tav>
                                          </p:tavLst>
                                        </p:anim>
                                        <p:anim calcmode="lin" valueType="num" p14:bounceEnd="10000">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14:presetBounceEnd="20000">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14:bounceEnd="20000">
                                          <p:cBhvr additive="base">
                                            <p:cTn id="12" dur="500" fill="hold"/>
                                            <p:tgtEl>
                                              <p:spTgt spid="26"/>
                                            </p:tgtEl>
                                            <p:attrNameLst>
                                              <p:attrName>ppt_x</p:attrName>
                                            </p:attrNameLst>
                                          </p:cBhvr>
                                          <p:tavLst>
                                            <p:tav tm="0">
                                              <p:val>
                                                <p:strVal val="0-#ppt_w/2"/>
                                              </p:val>
                                            </p:tav>
                                            <p:tav tm="100000">
                                              <p:val>
                                                <p:strVal val="#ppt_x"/>
                                              </p:val>
                                            </p:tav>
                                          </p:tavLst>
                                        </p:anim>
                                        <p:anim calcmode="lin" valueType="num" p14:bounceEnd="20000">
                                          <p:cBhvr additive="base">
                                            <p:cTn id="13" dur="500" fill="hold"/>
                                            <p:tgtEl>
                                              <p:spTgt spid="2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9" fill="hold" grpId="0" nodeType="afterEffect" p14:presetBounceEnd="20000">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14:bounceEnd="20000">
                                          <p:cBhvr additive="base">
                                            <p:cTn id="17" dur="500" fill="hold"/>
                                            <p:tgtEl>
                                              <p:spTgt spid="34"/>
                                            </p:tgtEl>
                                            <p:attrNameLst>
                                              <p:attrName>ppt_x</p:attrName>
                                            </p:attrNameLst>
                                          </p:cBhvr>
                                          <p:tavLst>
                                            <p:tav tm="0">
                                              <p:val>
                                                <p:strVal val="0-#ppt_w/2"/>
                                              </p:val>
                                            </p:tav>
                                            <p:tav tm="100000">
                                              <p:val>
                                                <p:strVal val="#ppt_x"/>
                                              </p:val>
                                            </p:tav>
                                          </p:tavLst>
                                        </p:anim>
                                        <p:anim calcmode="lin" valueType="num" p14:bounceEnd="20000">
                                          <p:cBhvr additive="base">
                                            <p:cTn id="18" dur="500" fill="hold"/>
                                            <p:tgtEl>
                                              <p:spTgt spid="34"/>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14:presetBounceEnd="20000">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14:bounceEnd="20000">
                                          <p:cBhvr additive="base">
                                            <p:cTn id="22" dur="500" fill="hold"/>
                                            <p:tgtEl>
                                              <p:spTgt spid="29"/>
                                            </p:tgtEl>
                                            <p:attrNameLst>
                                              <p:attrName>ppt_x</p:attrName>
                                            </p:attrNameLst>
                                          </p:cBhvr>
                                          <p:tavLst>
                                            <p:tav tm="0">
                                              <p:val>
                                                <p:strVal val="1+#ppt_w/2"/>
                                              </p:val>
                                            </p:tav>
                                            <p:tav tm="100000">
                                              <p:val>
                                                <p:strVal val="#ppt_x"/>
                                              </p:val>
                                            </p:tav>
                                          </p:tavLst>
                                        </p:anim>
                                        <p:anim calcmode="lin" valueType="num" p14:bounceEnd="20000">
                                          <p:cBhvr additive="base">
                                            <p:cTn id="23" dur="500" fill="hold"/>
                                            <p:tgtEl>
                                              <p:spTgt spid="2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 presetClass="entr" presetSubtype="0" fill="hold" grpId="0" nodeType="afterEffect">
                                      <p:stCondLst>
                                        <p:cond delay="0"/>
                                      </p:stCondLst>
                                      <p:iterate type="lt">
                                        <p:tmAbs val="100"/>
                                      </p:iterate>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10" grpId="0"/>
          <p:bldP spid="29" grpId="0" animBg="1"/>
          <p:bldP spid="3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9"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0-#ppt_w/2"/>
                                              </p:val>
                                            </p:tav>
                                            <p:tav tm="100000">
                                              <p:val>
                                                <p:strVal val="#ppt_x"/>
                                              </p:val>
                                            </p:tav>
                                          </p:tavLst>
                                        </p:anim>
                                        <p:anim calcmode="lin" valueType="num">
                                          <p:cBhvr additive="base">
                                            <p:cTn id="18" dur="500" fill="hold"/>
                                            <p:tgtEl>
                                              <p:spTgt spid="34"/>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1+#ppt_w/2"/>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 presetClass="entr" presetSubtype="0" fill="hold" grpId="0" nodeType="afterEffect">
                                      <p:stCondLst>
                                        <p:cond delay="0"/>
                                      </p:stCondLst>
                                      <p:iterate type="lt">
                                        <p:tmAbs val="100"/>
                                      </p:iterate>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10" grpId="0"/>
          <p:bldP spid="29" grpId="0" animBg="1"/>
          <p:bldP spid="34"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PA_组合 22"/>
          <p:cNvGrpSpPr/>
          <p:nvPr>
            <p:custDataLst>
              <p:tags r:id="rId1"/>
            </p:custDataLst>
          </p:nvPr>
        </p:nvGrpSpPr>
        <p:grpSpPr>
          <a:xfrm>
            <a:off x="9498372" y="800100"/>
            <a:ext cx="5387260" cy="5387253"/>
            <a:chOff x="9498372" y="800100"/>
            <a:chExt cx="5387260" cy="5387253"/>
          </a:xfrm>
        </p:grpSpPr>
        <p:sp>
          <p:nvSpPr>
            <p:cNvPr id="22" name="任意多边形 21"/>
            <p:cNvSpPr/>
            <p:nvPr/>
          </p:nvSpPr>
          <p:spPr>
            <a:xfrm>
              <a:off x="9498372" y="800100"/>
              <a:ext cx="5387260" cy="5387253"/>
            </a:xfrm>
            <a:custGeom>
              <a:avLst/>
              <a:gdLst/>
              <a:ahLst/>
              <a:cxnLst/>
              <a:rect l="0" t="0" r="0" b="0"/>
              <a:pathLst>
                <a:path w="5387260" h="5387253">
                  <a:moveTo>
                    <a:pt x="0" y="0"/>
                  </a:moveTo>
                  <a:lnTo>
                    <a:pt x="5387259" y="0"/>
                  </a:lnTo>
                  <a:lnTo>
                    <a:pt x="5387259" y="5387252"/>
                  </a:lnTo>
                  <a:lnTo>
                    <a:pt x="0" y="5387252"/>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PA_任意多边形 10"/>
            <p:cNvSpPr/>
            <p:nvPr>
              <p:custDataLst>
                <p:tags r:id="rId4"/>
              </p:custDataLst>
            </p:nvPr>
          </p:nvSpPr>
          <p:spPr>
            <a:xfrm>
              <a:off x="9498372" y="800100"/>
              <a:ext cx="2693629" cy="5387252"/>
            </a:xfrm>
            <a:custGeom>
              <a:avLst/>
              <a:gdLst>
                <a:gd name="connsiteX0" fmla="*/ 2693629 w 2693629"/>
                <a:gd name="connsiteY0" fmla="*/ 0 h 5387252"/>
                <a:gd name="connsiteX1" fmla="*/ 2693629 w 2693629"/>
                <a:gd name="connsiteY1" fmla="*/ 5387252 h 5387252"/>
                <a:gd name="connsiteX2" fmla="*/ 0 w 2693629"/>
                <a:gd name="connsiteY2" fmla="*/ 2693626 h 5387252"/>
                <a:gd name="connsiteX3" fmla="*/ 2693629 w 2693629"/>
                <a:gd name="connsiteY3" fmla="*/ 0 h 5387252"/>
              </a:gdLst>
              <a:ahLst/>
              <a:cxnLst>
                <a:cxn ang="0">
                  <a:pos x="connsiteX0" y="connsiteY0"/>
                </a:cxn>
                <a:cxn ang="0">
                  <a:pos x="connsiteX1" y="connsiteY1"/>
                </a:cxn>
                <a:cxn ang="0">
                  <a:pos x="connsiteX2" y="connsiteY2"/>
                </a:cxn>
                <a:cxn ang="0">
                  <a:pos x="connsiteX3" y="connsiteY3"/>
                </a:cxn>
              </a:cxnLst>
              <a:rect l="l" t="t" r="r" b="b"/>
              <a:pathLst>
                <a:path w="2693629" h="5387252">
                  <a:moveTo>
                    <a:pt x="2693629" y="0"/>
                  </a:moveTo>
                  <a:lnTo>
                    <a:pt x="2693629" y="5387252"/>
                  </a:lnTo>
                  <a:cubicBezTo>
                    <a:pt x="1205979" y="5387252"/>
                    <a:pt x="0" y="4181275"/>
                    <a:pt x="0" y="2693626"/>
                  </a:cubicBezTo>
                  <a:cubicBezTo>
                    <a:pt x="0" y="1205977"/>
                    <a:pt x="1205979" y="0"/>
                    <a:pt x="2693629"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任意多边形 4"/>
          <p:cNvSpPr/>
          <p:nvPr/>
        </p:nvSpPr>
        <p:spPr>
          <a:xfrm>
            <a:off x="0" y="6111938"/>
            <a:ext cx="585788" cy="746062"/>
          </a:xfrm>
          <a:custGeom>
            <a:avLst/>
            <a:gdLst>
              <a:gd name="connsiteX0" fmla="*/ 292894 w 585788"/>
              <a:gd name="connsiteY0" fmla="*/ 0 h 746062"/>
              <a:gd name="connsiteX1" fmla="*/ 585788 w 585788"/>
              <a:gd name="connsiteY1" fmla="*/ 292894 h 746062"/>
              <a:gd name="connsiteX2" fmla="*/ 585788 w 585788"/>
              <a:gd name="connsiteY2" fmla="*/ 746062 h 746062"/>
              <a:gd name="connsiteX3" fmla="*/ 0 w 585788"/>
              <a:gd name="connsiteY3" fmla="*/ 746062 h 746062"/>
              <a:gd name="connsiteX4" fmla="*/ 0 w 585788"/>
              <a:gd name="connsiteY4" fmla="*/ 292894 h 746062"/>
              <a:gd name="connsiteX5" fmla="*/ 292894 w 585788"/>
              <a:gd name="connsiteY5" fmla="*/ 0 h 74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46062">
                <a:moveTo>
                  <a:pt x="292894" y="0"/>
                </a:moveTo>
                <a:cubicBezTo>
                  <a:pt x="454655" y="0"/>
                  <a:pt x="585788" y="131133"/>
                  <a:pt x="585788" y="292894"/>
                </a:cubicBezTo>
                <a:lnTo>
                  <a:pt x="585788" y="746062"/>
                </a:lnTo>
                <a:lnTo>
                  <a:pt x="0" y="746062"/>
                </a:lnTo>
                <a:lnTo>
                  <a:pt x="0" y="292894"/>
                </a:lnTo>
                <a:cubicBezTo>
                  <a:pt x="0" y="131133"/>
                  <a:pt x="131133" y="0"/>
                  <a:pt x="29289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任意多边形 5"/>
          <p:cNvSpPr/>
          <p:nvPr/>
        </p:nvSpPr>
        <p:spPr>
          <a:xfrm>
            <a:off x="585787" y="6353140"/>
            <a:ext cx="585788" cy="504860"/>
          </a:xfrm>
          <a:custGeom>
            <a:avLst/>
            <a:gdLst>
              <a:gd name="connsiteX0" fmla="*/ 292894 w 585788"/>
              <a:gd name="connsiteY0" fmla="*/ 0 h 504860"/>
              <a:gd name="connsiteX1" fmla="*/ 585788 w 585788"/>
              <a:gd name="connsiteY1" fmla="*/ 292894 h 504860"/>
              <a:gd name="connsiteX2" fmla="*/ 585788 w 585788"/>
              <a:gd name="connsiteY2" fmla="*/ 504860 h 504860"/>
              <a:gd name="connsiteX3" fmla="*/ 0 w 585788"/>
              <a:gd name="connsiteY3" fmla="*/ 504860 h 504860"/>
              <a:gd name="connsiteX4" fmla="*/ 0 w 585788"/>
              <a:gd name="connsiteY4" fmla="*/ 292894 h 504860"/>
              <a:gd name="connsiteX5" fmla="*/ 292894 w 585788"/>
              <a:gd name="connsiteY5" fmla="*/ 0 h 50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504860">
                <a:moveTo>
                  <a:pt x="292894" y="0"/>
                </a:moveTo>
                <a:cubicBezTo>
                  <a:pt x="454655" y="0"/>
                  <a:pt x="585788" y="131133"/>
                  <a:pt x="585788" y="292894"/>
                </a:cubicBezTo>
                <a:lnTo>
                  <a:pt x="585788" y="504860"/>
                </a:lnTo>
                <a:lnTo>
                  <a:pt x="0" y="504860"/>
                </a:lnTo>
                <a:lnTo>
                  <a:pt x="0" y="292894"/>
                </a:lnTo>
                <a:cubicBezTo>
                  <a:pt x="0" y="131133"/>
                  <a:pt x="131133" y="0"/>
                  <a:pt x="292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任意多边形 6"/>
          <p:cNvSpPr/>
          <p:nvPr/>
        </p:nvSpPr>
        <p:spPr>
          <a:xfrm>
            <a:off x="1171575" y="6138828"/>
            <a:ext cx="585788" cy="719172"/>
          </a:xfrm>
          <a:custGeom>
            <a:avLst/>
            <a:gdLst>
              <a:gd name="connsiteX0" fmla="*/ 292894 w 585788"/>
              <a:gd name="connsiteY0" fmla="*/ 0 h 719172"/>
              <a:gd name="connsiteX1" fmla="*/ 585788 w 585788"/>
              <a:gd name="connsiteY1" fmla="*/ 292894 h 719172"/>
              <a:gd name="connsiteX2" fmla="*/ 585788 w 585788"/>
              <a:gd name="connsiteY2" fmla="*/ 719172 h 719172"/>
              <a:gd name="connsiteX3" fmla="*/ 0 w 585788"/>
              <a:gd name="connsiteY3" fmla="*/ 719172 h 719172"/>
              <a:gd name="connsiteX4" fmla="*/ 0 w 585788"/>
              <a:gd name="connsiteY4" fmla="*/ 292894 h 719172"/>
              <a:gd name="connsiteX5" fmla="*/ 292894 w 585788"/>
              <a:gd name="connsiteY5" fmla="*/ 0 h 7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788" h="719172">
                <a:moveTo>
                  <a:pt x="292894" y="0"/>
                </a:moveTo>
                <a:cubicBezTo>
                  <a:pt x="454655" y="0"/>
                  <a:pt x="585788" y="131133"/>
                  <a:pt x="585788" y="292894"/>
                </a:cubicBezTo>
                <a:lnTo>
                  <a:pt x="585788" y="719172"/>
                </a:lnTo>
                <a:lnTo>
                  <a:pt x="0" y="719172"/>
                </a:lnTo>
                <a:lnTo>
                  <a:pt x="0" y="292894"/>
                </a:lnTo>
                <a:cubicBezTo>
                  <a:pt x="0" y="131133"/>
                  <a:pt x="131133" y="0"/>
                  <a:pt x="292894" y="0"/>
                </a:cubicBezTo>
                <a:close/>
              </a:path>
            </a:pathLst>
          </a:custGeom>
          <a:solidFill>
            <a:srgbClr val="2F8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PA_组合 18"/>
          <p:cNvGrpSpPr/>
          <p:nvPr>
            <p:custDataLst>
              <p:tags r:id="rId2"/>
            </p:custDataLst>
          </p:nvPr>
        </p:nvGrpSpPr>
        <p:grpSpPr>
          <a:xfrm>
            <a:off x="10373238" y="1674963"/>
            <a:ext cx="3637524" cy="3637525"/>
            <a:chOff x="10373237" y="1674964"/>
            <a:chExt cx="3637524" cy="3637525"/>
          </a:xfrm>
        </p:grpSpPr>
        <p:sp>
          <p:nvSpPr>
            <p:cNvPr id="18" name="任意多边形 17"/>
            <p:cNvSpPr/>
            <p:nvPr/>
          </p:nvSpPr>
          <p:spPr>
            <a:xfrm>
              <a:off x="10373237" y="1674964"/>
              <a:ext cx="3637524" cy="3637525"/>
            </a:xfrm>
            <a:custGeom>
              <a:avLst/>
              <a:gdLst/>
              <a:ahLst/>
              <a:cxnLst/>
              <a:rect l="0" t="0" r="0" b="0"/>
              <a:pathLst>
                <a:path w="3637524" h="3637525">
                  <a:moveTo>
                    <a:pt x="0" y="0"/>
                  </a:moveTo>
                  <a:lnTo>
                    <a:pt x="3637523" y="0"/>
                  </a:lnTo>
                  <a:lnTo>
                    <a:pt x="3637523" y="3637524"/>
                  </a:lnTo>
                  <a:lnTo>
                    <a:pt x="0" y="3637524"/>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PA_任意多边形 14"/>
            <p:cNvSpPr/>
            <p:nvPr>
              <p:custDataLst>
                <p:tags r:id="rId3"/>
              </p:custDataLst>
            </p:nvPr>
          </p:nvSpPr>
          <p:spPr>
            <a:xfrm>
              <a:off x="10373237" y="1674964"/>
              <a:ext cx="1818762" cy="3637524"/>
            </a:xfrm>
            <a:custGeom>
              <a:avLst/>
              <a:gdLst>
                <a:gd name="connsiteX0" fmla="*/ 1818762 w 1818762"/>
                <a:gd name="connsiteY0" fmla="*/ 0 h 3637524"/>
                <a:gd name="connsiteX1" fmla="*/ 1818762 w 1818762"/>
                <a:gd name="connsiteY1" fmla="*/ 3637524 h 3637524"/>
                <a:gd name="connsiteX2" fmla="*/ 1632805 w 1818762"/>
                <a:gd name="connsiteY2" fmla="*/ 3628134 h 3637524"/>
                <a:gd name="connsiteX3" fmla="*/ 0 w 1818762"/>
                <a:gd name="connsiteY3" fmla="*/ 1818762 h 3637524"/>
                <a:gd name="connsiteX4" fmla="*/ 1632805 w 1818762"/>
                <a:gd name="connsiteY4" fmla="*/ 9390 h 3637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762" h="3637524">
                  <a:moveTo>
                    <a:pt x="1818762" y="0"/>
                  </a:moveTo>
                  <a:lnTo>
                    <a:pt x="1818762" y="3637524"/>
                  </a:lnTo>
                  <a:lnTo>
                    <a:pt x="1632805" y="3628134"/>
                  </a:lnTo>
                  <a:cubicBezTo>
                    <a:pt x="715683" y="3534995"/>
                    <a:pt x="0" y="2760458"/>
                    <a:pt x="0" y="1818762"/>
                  </a:cubicBezTo>
                  <a:cubicBezTo>
                    <a:pt x="0" y="877067"/>
                    <a:pt x="715683" y="102529"/>
                    <a:pt x="1632805" y="9390"/>
                  </a:cubicBezTo>
                  <a:close/>
                </a:path>
              </a:pathLst>
            </a:custGeom>
            <a:solidFill>
              <a:srgbClr val="2F82BB"/>
            </a:solidFill>
            <a:ln>
              <a:noFill/>
            </a:ln>
            <a:effectLst>
              <a:outerShdw blurRad="63500" dist="25400" dir="10800000" algn="r" rotWithShape="0">
                <a:srgbClr val="266B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
        <p:nvSpPr>
          <p:cNvPr id="13" name="任意多边形 12"/>
          <p:cNvSpPr/>
          <p:nvPr/>
        </p:nvSpPr>
        <p:spPr>
          <a:xfrm>
            <a:off x="11248103" y="2549829"/>
            <a:ext cx="943896" cy="1887794"/>
          </a:xfrm>
          <a:custGeom>
            <a:avLst/>
            <a:gdLst>
              <a:gd name="connsiteX0" fmla="*/ 943896 w 943896"/>
              <a:gd name="connsiteY0" fmla="*/ 0 h 1887794"/>
              <a:gd name="connsiteX1" fmla="*/ 943896 w 943896"/>
              <a:gd name="connsiteY1" fmla="*/ 1887794 h 1887794"/>
              <a:gd name="connsiteX2" fmla="*/ 847389 w 943896"/>
              <a:gd name="connsiteY2" fmla="*/ 1882921 h 1887794"/>
              <a:gd name="connsiteX3" fmla="*/ 0 w 943896"/>
              <a:gd name="connsiteY3" fmla="*/ 943897 h 1887794"/>
              <a:gd name="connsiteX4" fmla="*/ 847389 w 943896"/>
              <a:gd name="connsiteY4" fmla="*/ 4873 h 1887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896" h="1887794">
                <a:moveTo>
                  <a:pt x="943896" y="0"/>
                </a:moveTo>
                <a:lnTo>
                  <a:pt x="943896" y="1887794"/>
                </a:lnTo>
                <a:lnTo>
                  <a:pt x="847389" y="1882921"/>
                </a:lnTo>
                <a:cubicBezTo>
                  <a:pt x="371423" y="1834584"/>
                  <a:pt x="0" y="1432616"/>
                  <a:pt x="0" y="943897"/>
                </a:cubicBezTo>
                <a:cubicBezTo>
                  <a:pt x="0" y="455178"/>
                  <a:pt x="371423" y="53210"/>
                  <a:pt x="847389" y="4873"/>
                </a:cubicBezTo>
                <a:close/>
              </a:path>
            </a:pathLst>
          </a:custGeom>
          <a:solidFill>
            <a:srgbClr val="6F3484"/>
          </a:solidFill>
          <a:ln>
            <a:noFill/>
          </a:ln>
          <a:effectLst>
            <a:outerShdw blurRad="63500" dist="25400" dir="10800000" algn="r" rotWithShape="0">
              <a:srgbClr val="56286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585787" y="415538"/>
            <a:ext cx="2734655" cy="584775"/>
          </a:xfrm>
          <a:prstGeom prst="rect">
            <a:avLst/>
          </a:prstGeom>
          <a:noFill/>
        </p:spPr>
        <p:txBody>
          <a:bodyPr wrap="square" rtlCol="0">
            <a:spAutoFit/>
          </a:bodyPr>
          <a:lstStyle/>
          <a:p>
            <a:r>
              <a:rPr lang="zh-CN" altLang="en-US" sz="3200" dirty="0" smtClean="0">
                <a:solidFill>
                  <a:srgbClr val="FFC000"/>
                </a:solidFill>
                <a:latin typeface="微软雅黑" panose="020B0503020204020204" pitchFamily="34" charset="-122"/>
                <a:ea typeface="微软雅黑" panose="020B0503020204020204" pitchFamily="34" charset="-122"/>
              </a:rPr>
              <a:t>浏览器和视图</a:t>
            </a:r>
            <a:endParaRPr lang="zh-CN" altLang="en-US" sz="3200" dirty="0">
              <a:solidFill>
                <a:srgbClr val="FFC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6"/>
          <a:srcRect l="42918" t="26296" r="27499" b="34445"/>
          <a:stretch/>
        </p:blipFill>
        <p:spPr>
          <a:xfrm>
            <a:off x="4865447" y="1674963"/>
            <a:ext cx="4488188" cy="3350337"/>
          </a:xfrm>
          <a:prstGeom prst="rect">
            <a:avLst/>
          </a:prstGeom>
        </p:spPr>
      </p:pic>
      <p:pic>
        <p:nvPicPr>
          <p:cNvPr id="4" name="图片 3"/>
          <p:cNvPicPr>
            <a:picLocks noChangeAspect="1"/>
          </p:cNvPicPr>
          <p:nvPr/>
        </p:nvPicPr>
        <p:blipFill>
          <a:blip r:embed="rId7"/>
          <a:stretch>
            <a:fillRect/>
          </a:stretch>
        </p:blipFill>
        <p:spPr>
          <a:xfrm>
            <a:off x="2586109" y="3411967"/>
            <a:ext cx="1772919" cy="1025656"/>
          </a:xfrm>
          <a:prstGeom prst="rect">
            <a:avLst/>
          </a:prstGeom>
        </p:spPr>
      </p:pic>
      <p:sp>
        <p:nvSpPr>
          <p:cNvPr id="8" name="文本框 7"/>
          <p:cNvSpPr txBox="1"/>
          <p:nvPr/>
        </p:nvSpPr>
        <p:spPr>
          <a:xfrm>
            <a:off x="447674" y="1283013"/>
            <a:ext cx="4111539" cy="1200329"/>
          </a:xfrm>
          <a:prstGeom prst="rect">
            <a:avLst/>
          </a:prstGeom>
          <a:noFill/>
        </p:spPr>
        <p:txBody>
          <a:bodyPr wrap="square" rtlCol="0">
            <a:spAutoFit/>
          </a:bodyPr>
          <a:lstStyle/>
          <a:p>
            <a:pPr indent="360000"/>
            <a:r>
              <a:rPr lang="zh-CN" altLang="en-US" dirty="0" smtClean="0">
                <a:solidFill>
                  <a:schemeClr val="bg1"/>
                </a:solidFill>
                <a:latin typeface="微软雅黑" panose="020B0503020204020204" pitchFamily="34" charset="-122"/>
                <a:ea typeface="微软雅黑" panose="020B0503020204020204" pitchFamily="34" charset="-122"/>
              </a:rPr>
              <a:t>浏览器</a:t>
            </a:r>
            <a:r>
              <a:rPr lang="zh-CN" altLang="en-US" dirty="0">
                <a:solidFill>
                  <a:schemeClr val="bg1"/>
                </a:solidFill>
                <a:latin typeface="微软雅黑" panose="020B0503020204020204" pitchFamily="34" charset="-122"/>
                <a:ea typeface="微软雅黑" panose="020B0503020204020204" pitchFamily="34" charset="-122"/>
              </a:rPr>
              <a:t>是</a:t>
            </a:r>
            <a:r>
              <a:rPr lang="zh-CN" altLang="en-US" dirty="0" smtClean="0">
                <a:solidFill>
                  <a:schemeClr val="bg1"/>
                </a:solidFill>
                <a:latin typeface="微软雅黑" panose="020B0503020204020204" pitchFamily="34" charset="-122"/>
                <a:ea typeface="微软雅黑" panose="020B0503020204020204" pitchFamily="34" charset="-122"/>
              </a:rPr>
              <a:t>层次结构，用于</a:t>
            </a:r>
            <a:r>
              <a:rPr lang="zh-CN" altLang="en-US" dirty="0">
                <a:solidFill>
                  <a:schemeClr val="bg1"/>
                </a:solidFill>
                <a:latin typeface="微软雅黑" panose="020B0503020204020204" pitchFamily="34" charset="-122"/>
                <a:ea typeface="微软雅黑" panose="020B0503020204020204" pitchFamily="34" charset="-122"/>
              </a:rPr>
              <a:t>在</a:t>
            </a:r>
            <a:r>
              <a:rPr lang="en-US" altLang="zh-CN" dirty="0">
                <a:solidFill>
                  <a:schemeClr val="bg1"/>
                </a:solidFill>
                <a:latin typeface="微软雅黑" panose="020B0503020204020204" pitchFamily="34" charset="-122"/>
                <a:ea typeface="微软雅黑" panose="020B0503020204020204" pitchFamily="34" charset="-122"/>
              </a:rPr>
              <a:t>Rose</a:t>
            </a:r>
            <a:r>
              <a:rPr lang="zh-CN" altLang="en-US" dirty="0">
                <a:solidFill>
                  <a:schemeClr val="bg1"/>
                </a:solidFill>
                <a:latin typeface="微软雅黑" panose="020B0503020204020204" pitchFamily="34" charset="-122"/>
                <a:ea typeface="微软雅黑" panose="020B0503020204020204" pitchFamily="34" charset="-122"/>
              </a:rPr>
              <a:t>模型中迅速漫游。在浏览器中显示了模型中增加的</a:t>
            </a:r>
            <a:r>
              <a:rPr lang="zh-CN" altLang="en-US" dirty="0" smtClean="0">
                <a:solidFill>
                  <a:schemeClr val="bg1"/>
                </a:solidFill>
                <a:latin typeface="微软雅黑" panose="020B0503020204020204" pitchFamily="34" charset="-122"/>
                <a:ea typeface="微软雅黑" panose="020B0503020204020204" pitchFamily="34" charset="-122"/>
              </a:rPr>
              <a:t>一切，如</a:t>
            </a:r>
            <a:r>
              <a:rPr lang="zh-CN" altLang="en-US" dirty="0">
                <a:solidFill>
                  <a:schemeClr val="bg1"/>
                </a:solidFill>
                <a:latin typeface="微软雅黑" panose="020B0503020204020204" pitchFamily="34" charset="-122"/>
                <a:ea typeface="微软雅黑" panose="020B0503020204020204" pitchFamily="34" charset="-122"/>
              </a:rPr>
              <a:t>参与者、用例、类、组件等等。</a:t>
            </a:r>
          </a:p>
        </p:txBody>
      </p:sp>
      <p:sp>
        <p:nvSpPr>
          <p:cNvPr id="20" name="文本框 19"/>
          <p:cNvSpPr txBox="1"/>
          <p:nvPr/>
        </p:nvSpPr>
        <p:spPr>
          <a:xfrm>
            <a:off x="447674" y="3024872"/>
            <a:ext cx="4111539" cy="2031325"/>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浏览器中包含四个</a:t>
            </a:r>
            <a:r>
              <a:rPr lang="zh-CN" altLang="en-US" dirty="0" smtClean="0">
                <a:solidFill>
                  <a:schemeClr val="bg1"/>
                </a:solidFill>
                <a:latin typeface="微软雅黑" panose="020B0503020204020204" pitchFamily="34" charset="-122"/>
                <a:ea typeface="微软雅黑" panose="020B0503020204020204" pitchFamily="34" charset="-122"/>
              </a:rPr>
              <a:t>视图</a:t>
            </a:r>
            <a:r>
              <a:rPr lang="en-US" altLang="zh-CN" dirty="0" smtClean="0">
                <a:solidFill>
                  <a:schemeClr val="bg1"/>
                </a:solidFill>
                <a:latin typeface="微软雅黑" panose="020B0503020204020204" pitchFamily="34" charset="-122"/>
                <a:ea typeface="微软雅黑" panose="020B0503020204020204" pitchFamily="34" charset="-122"/>
              </a:rPr>
              <a:t>:</a:t>
            </a:r>
          </a:p>
          <a:p>
            <a:r>
              <a:rPr lang="en-US" altLang="zh-CN" dirty="0" smtClean="0">
                <a:solidFill>
                  <a:schemeClr val="bg1"/>
                </a:solidFill>
                <a:latin typeface="微软雅黑" panose="020B0503020204020204" pitchFamily="34" charset="-122"/>
                <a:ea typeface="微软雅黑" panose="020B0503020204020204" pitchFamily="34" charset="-122"/>
              </a:rPr>
              <a:t>Use </a:t>
            </a:r>
            <a:r>
              <a:rPr lang="en-US" altLang="zh-CN" dirty="0">
                <a:solidFill>
                  <a:schemeClr val="bg1"/>
                </a:solidFill>
                <a:latin typeface="微软雅黑" panose="020B0503020204020204" pitchFamily="34" charset="-122"/>
                <a:ea typeface="微软雅黑" panose="020B0503020204020204" pitchFamily="34" charset="-122"/>
              </a:rPr>
              <a:t>Case</a:t>
            </a:r>
            <a:r>
              <a:rPr lang="zh-CN" altLang="en-US" dirty="0" smtClean="0">
                <a:solidFill>
                  <a:schemeClr val="bg1"/>
                </a:solidFill>
                <a:latin typeface="微软雅黑" panose="020B0503020204020204" pitchFamily="34" charset="-122"/>
                <a:ea typeface="微软雅黑" panose="020B0503020204020204" pitchFamily="34" charset="-122"/>
              </a:rPr>
              <a:t>视图</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en-US" altLang="zh-CN" dirty="0" smtClean="0">
                <a:solidFill>
                  <a:schemeClr val="bg1"/>
                </a:solidFill>
                <a:latin typeface="微软雅黑" panose="020B0503020204020204" pitchFamily="34" charset="-122"/>
                <a:ea typeface="微软雅黑" panose="020B0503020204020204" pitchFamily="34" charset="-122"/>
              </a:rPr>
              <a:t>Logical</a:t>
            </a:r>
            <a:r>
              <a:rPr lang="zh-CN" altLang="en-US" dirty="0" smtClean="0">
                <a:solidFill>
                  <a:schemeClr val="bg1"/>
                </a:solidFill>
                <a:latin typeface="微软雅黑" panose="020B0503020204020204" pitchFamily="34" charset="-122"/>
                <a:ea typeface="微软雅黑" panose="020B0503020204020204" pitchFamily="34" charset="-122"/>
              </a:rPr>
              <a:t>视图</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en-US" altLang="zh-CN" dirty="0" smtClean="0">
                <a:solidFill>
                  <a:schemeClr val="bg1"/>
                </a:solidFill>
                <a:latin typeface="微软雅黑" panose="020B0503020204020204" pitchFamily="34" charset="-122"/>
                <a:ea typeface="微软雅黑" panose="020B0503020204020204" pitchFamily="34" charset="-122"/>
              </a:rPr>
              <a:t>Component</a:t>
            </a:r>
            <a:r>
              <a:rPr lang="zh-CN" altLang="en-US" dirty="0" smtClean="0">
                <a:solidFill>
                  <a:schemeClr val="bg1"/>
                </a:solidFill>
                <a:latin typeface="微软雅黑" panose="020B0503020204020204" pitchFamily="34" charset="-122"/>
                <a:ea typeface="微软雅黑" panose="020B0503020204020204" pitchFamily="34" charset="-122"/>
              </a:rPr>
              <a:t>视图</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en-US" altLang="zh-CN" dirty="0" smtClean="0">
                <a:solidFill>
                  <a:schemeClr val="bg1"/>
                </a:solidFill>
                <a:latin typeface="微软雅黑" panose="020B0503020204020204" pitchFamily="34" charset="-122"/>
                <a:ea typeface="微软雅黑" panose="020B0503020204020204" pitchFamily="34" charset="-122"/>
              </a:rPr>
              <a:t>Deployment</a:t>
            </a:r>
            <a:r>
              <a:rPr lang="zh-CN" altLang="en-US" dirty="0">
                <a:solidFill>
                  <a:schemeClr val="bg1"/>
                </a:solidFill>
                <a:latin typeface="微软雅黑" panose="020B0503020204020204" pitchFamily="34" charset="-122"/>
                <a:ea typeface="微软雅黑" panose="020B0503020204020204" pitchFamily="34" charset="-122"/>
              </a:rPr>
              <a:t>视图</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点击</a:t>
            </a:r>
            <a:r>
              <a:rPr lang="zh-CN" altLang="en-US" dirty="0">
                <a:solidFill>
                  <a:schemeClr val="bg1"/>
                </a:solidFill>
                <a:latin typeface="微软雅黑" panose="020B0503020204020204" pitchFamily="34" charset="-122"/>
                <a:ea typeface="微软雅黑" panose="020B0503020204020204" pitchFamily="34" charset="-122"/>
              </a:rPr>
              <a:t>每个视图的</a:t>
            </a:r>
            <a:r>
              <a:rPr lang="zh-CN" altLang="en-US" dirty="0" smtClean="0">
                <a:solidFill>
                  <a:schemeClr val="bg1"/>
                </a:solidFill>
                <a:latin typeface="微软雅黑" panose="020B0503020204020204" pitchFamily="34" charset="-122"/>
                <a:ea typeface="微软雅黑" panose="020B0503020204020204" pitchFamily="34" charset="-122"/>
              </a:rPr>
              <a:t>右键选择</a:t>
            </a:r>
            <a:r>
              <a:rPr lang="en-US" altLang="zh-CN" dirty="0">
                <a:solidFill>
                  <a:schemeClr val="bg1"/>
                </a:solidFill>
                <a:latin typeface="微软雅黑" panose="020B0503020204020204" pitchFamily="34" charset="-122"/>
                <a:ea typeface="微软雅黑" panose="020B0503020204020204" pitchFamily="34" charset="-122"/>
              </a:rPr>
              <a:t>new</a:t>
            </a:r>
            <a:r>
              <a:rPr lang="zh-CN" altLang="en-US" dirty="0">
                <a:solidFill>
                  <a:schemeClr val="bg1"/>
                </a:solidFill>
                <a:latin typeface="微软雅黑" panose="020B0503020204020204" pitchFamily="34" charset="-122"/>
                <a:ea typeface="微软雅黑" panose="020B0503020204020204" pitchFamily="34" charset="-122"/>
              </a:rPr>
              <a:t>就可以看到这个视图所包含的一些模型元素。 </a:t>
            </a:r>
          </a:p>
        </p:txBody>
      </p:sp>
    </p:spTree>
    <p:extLst>
      <p:ext uri="{BB962C8B-B14F-4D97-AF65-F5344CB8AC3E}">
        <p14:creationId xmlns:p14="http://schemas.microsoft.com/office/powerpoint/2010/main" val="39569246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heel(1)">
                                      <p:cBhvr>
                                        <p:cTn id="14" dur="2000"/>
                                        <p:tgtEl>
                                          <p:spTgt spid="19"/>
                                        </p:tgtEl>
                                      </p:cBhvr>
                                    </p:animEffect>
                                  </p:childTnLst>
                                </p:cTn>
                              </p:par>
                              <p:par>
                                <p:cTn id="15" presetID="21" presetClass="entr" presetSubtype="1" fill="hold"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childTnLst>
                          </p:cTn>
                        </p:par>
                        <p:par>
                          <p:cTn id="18" fill="hold">
                            <p:stCondLst>
                              <p:cond delay="275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300" fill="hold"/>
                                        <p:tgtEl>
                                          <p:spTgt spid="5"/>
                                        </p:tgtEl>
                                        <p:attrNameLst>
                                          <p:attrName>ppt_x</p:attrName>
                                        </p:attrNameLst>
                                      </p:cBhvr>
                                      <p:tavLst>
                                        <p:tav tm="0">
                                          <p:val>
                                            <p:strVal val="#ppt_x"/>
                                          </p:val>
                                        </p:tav>
                                        <p:tav tm="100000">
                                          <p:val>
                                            <p:strVal val="#ppt_x"/>
                                          </p:val>
                                        </p:tav>
                                      </p:tavLst>
                                    </p:anim>
                                    <p:anim calcmode="lin" valueType="num">
                                      <p:cBhvr additive="base">
                                        <p:cTn id="22" dur="3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1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300" fill="hold"/>
                                        <p:tgtEl>
                                          <p:spTgt spid="6"/>
                                        </p:tgtEl>
                                        <p:attrNameLst>
                                          <p:attrName>ppt_x</p:attrName>
                                        </p:attrNameLst>
                                      </p:cBhvr>
                                      <p:tavLst>
                                        <p:tav tm="0">
                                          <p:val>
                                            <p:strVal val="#ppt_x"/>
                                          </p:val>
                                        </p:tav>
                                        <p:tav tm="100000">
                                          <p:val>
                                            <p:strVal val="#ppt_x"/>
                                          </p:val>
                                        </p:tav>
                                      </p:tavLst>
                                    </p:anim>
                                    <p:anim calcmode="lin" valueType="num">
                                      <p:cBhvr additive="base">
                                        <p:cTn id="26" dur="3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2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300" fill="hold"/>
                                        <p:tgtEl>
                                          <p:spTgt spid="7"/>
                                        </p:tgtEl>
                                        <p:attrNameLst>
                                          <p:attrName>ppt_x</p:attrName>
                                        </p:attrNameLst>
                                      </p:cBhvr>
                                      <p:tavLst>
                                        <p:tav tm="0">
                                          <p:val>
                                            <p:strVal val="#ppt_x"/>
                                          </p:val>
                                        </p:tav>
                                        <p:tav tm="100000">
                                          <p:val>
                                            <p:strVal val="#ppt_x"/>
                                          </p:val>
                                        </p:tav>
                                      </p:tavLst>
                                    </p:anim>
                                    <p:anim calcmode="lin" valueType="num">
                                      <p:cBhvr additive="base">
                                        <p:cTn id="30" dur="3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anim calcmode="lin" valueType="num">
                                      <p:cBhvr>
                                        <p:cTn id="51" dur="1000" fill="hold"/>
                                        <p:tgtEl>
                                          <p:spTgt spid="20"/>
                                        </p:tgtEl>
                                        <p:attrNameLst>
                                          <p:attrName>ppt_x</p:attrName>
                                        </p:attrNameLst>
                                      </p:cBhvr>
                                      <p:tavLst>
                                        <p:tav tm="0">
                                          <p:val>
                                            <p:strVal val="#ppt_x"/>
                                          </p:val>
                                        </p:tav>
                                        <p:tav tm="100000">
                                          <p:val>
                                            <p:strVal val="#ppt_x"/>
                                          </p:val>
                                        </p:tav>
                                      </p:tavLst>
                                    </p:anim>
                                    <p:anim calcmode="lin" valueType="num">
                                      <p:cBhvr>
                                        <p:cTn id="52" dur="1000" fill="hold"/>
                                        <p:tgtEl>
                                          <p:spTgt spid="20"/>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1000"/>
                                        <p:tgtEl>
                                          <p:spTgt spid="3"/>
                                        </p:tgtEl>
                                      </p:cBhvr>
                                    </p:animEffect>
                                    <p:anim calcmode="lin" valueType="num">
                                      <p:cBhvr>
                                        <p:cTn id="56" dur="1000" fill="hold"/>
                                        <p:tgtEl>
                                          <p:spTgt spid="3"/>
                                        </p:tgtEl>
                                        <p:attrNameLst>
                                          <p:attrName>ppt_x</p:attrName>
                                        </p:attrNameLst>
                                      </p:cBhvr>
                                      <p:tavLst>
                                        <p:tav tm="0">
                                          <p:val>
                                            <p:strVal val="#ppt_x"/>
                                          </p:val>
                                        </p:tav>
                                        <p:tav tm="100000">
                                          <p:val>
                                            <p:strVal val="#ppt_x"/>
                                          </p:val>
                                        </p:tav>
                                      </p:tavLst>
                                    </p:anim>
                                    <p:anim calcmode="lin" valueType="num">
                                      <p:cBhvr>
                                        <p:cTn id="5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animBg="1"/>
      <p:bldP spid="2" grpId="0"/>
      <p:bldP spid="8"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a:xfrm>
            <a:off x="0" y="1"/>
            <a:ext cx="3600450" cy="6858000"/>
          </a:xfrm>
          <a:custGeom>
            <a:avLst/>
            <a:gdLst>
              <a:gd name="connsiteX0" fmla="*/ 0 w 3600450"/>
              <a:gd name="connsiteY0" fmla="*/ 0 h 6858000"/>
              <a:gd name="connsiteX1" fmla="*/ 937991 w 3600450"/>
              <a:gd name="connsiteY1" fmla="*/ 0 h 6858000"/>
              <a:gd name="connsiteX2" fmla="*/ 951361 w 3600450"/>
              <a:gd name="connsiteY2" fmla="*/ 132616 h 6858000"/>
              <a:gd name="connsiteX3" fmla="*/ 1700213 w 3600450"/>
              <a:gd name="connsiteY3" fmla="*/ 742948 h 6858000"/>
              <a:gd name="connsiteX4" fmla="*/ 3600450 w 3600450"/>
              <a:gd name="connsiteY4" fmla="*/ 742949 h 6858000"/>
              <a:gd name="connsiteX5" fmla="*/ 3600450 w 3600450"/>
              <a:gd name="connsiteY5" fmla="*/ 2271713 h 6858000"/>
              <a:gd name="connsiteX6" fmla="*/ 2564607 w 3600450"/>
              <a:gd name="connsiteY6" fmla="*/ 2271713 h 6858000"/>
              <a:gd name="connsiteX7" fmla="*/ 1815755 w 3600450"/>
              <a:gd name="connsiteY7" fmla="*/ 2882045 h 6858000"/>
              <a:gd name="connsiteX8" fmla="*/ 1800225 w 3600450"/>
              <a:gd name="connsiteY8" fmla="*/ 3036095 h 6858000"/>
              <a:gd name="connsiteX9" fmla="*/ 1815755 w 3600450"/>
              <a:gd name="connsiteY9" fmla="*/ 3190144 h 6858000"/>
              <a:gd name="connsiteX10" fmla="*/ 2564607 w 3600450"/>
              <a:gd name="connsiteY10" fmla="*/ 3800476 h 6858000"/>
              <a:gd name="connsiteX11" fmla="*/ 3600450 w 3600450"/>
              <a:gd name="connsiteY11" fmla="*/ 3800477 h 6858000"/>
              <a:gd name="connsiteX12" fmla="*/ 3600450 w 3600450"/>
              <a:gd name="connsiteY12" fmla="*/ 5329235 h 6858000"/>
              <a:gd name="connsiteX13" fmla="*/ 1478758 w 3600450"/>
              <a:gd name="connsiteY13" fmla="*/ 5329235 h 6858000"/>
              <a:gd name="connsiteX14" fmla="*/ 729906 w 3600450"/>
              <a:gd name="connsiteY14" fmla="*/ 5939567 h 6858000"/>
              <a:gd name="connsiteX15" fmla="*/ 714376 w 3600450"/>
              <a:gd name="connsiteY15" fmla="*/ 6093617 h 6858000"/>
              <a:gd name="connsiteX16" fmla="*/ 729906 w 3600450"/>
              <a:gd name="connsiteY16" fmla="*/ 6247666 h 6858000"/>
              <a:gd name="connsiteX17" fmla="*/ 1478758 w 3600450"/>
              <a:gd name="connsiteY17" fmla="*/ 6857998 h 6858000"/>
              <a:gd name="connsiteX18" fmla="*/ 3600450 w 3600450"/>
              <a:gd name="connsiteY18" fmla="*/ 6857999 h 6858000"/>
              <a:gd name="connsiteX19" fmla="*/ 3600450 w 3600450"/>
              <a:gd name="connsiteY19" fmla="*/ 6858000 h 6858000"/>
              <a:gd name="connsiteX20" fmla="*/ 0 w 360045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0450" h="6858000">
                <a:moveTo>
                  <a:pt x="0" y="0"/>
                </a:moveTo>
                <a:lnTo>
                  <a:pt x="937991" y="0"/>
                </a:lnTo>
                <a:lnTo>
                  <a:pt x="951361" y="132616"/>
                </a:lnTo>
                <a:cubicBezTo>
                  <a:pt x="1022636" y="480932"/>
                  <a:pt x="1330826" y="742948"/>
                  <a:pt x="1700213" y="742948"/>
                </a:cubicBezTo>
                <a:lnTo>
                  <a:pt x="3600450" y="742949"/>
                </a:lnTo>
                <a:lnTo>
                  <a:pt x="3600450" y="2271713"/>
                </a:lnTo>
                <a:lnTo>
                  <a:pt x="2564607" y="2271713"/>
                </a:lnTo>
                <a:cubicBezTo>
                  <a:pt x="2195220" y="2271713"/>
                  <a:pt x="1887030" y="2533729"/>
                  <a:pt x="1815755" y="2882045"/>
                </a:cubicBezTo>
                <a:lnTo>
                  <a:pt x="1800225" y="3036095"/>
                </a:lnTo>
                <a:lnTo>
                  <a:pt x="1815755" y="3190144"/>
                </a:lnTo>
                <a:cubicBezTo>
                  <a:pt x="1887030" y="3538460"/>
                  <a:pt x="2195220" y="3800476"/>
                  <a:pt x="2564607" y="3800476"/>
                </a:cubicBezTo>
                <a:lnTo>
                  <a:pt x="3600450" y="3800477"/>
                </a:lnTo>
                <a:lnTo>
                  <a:pt x="3600450" y="5329235"/>
                </a:lnTo>
                <a:lnTo>
                  <a:pt x="1478758" y="5329235"/>
                </a:lnTo>
                <a:cubicBezTo>
                  <a:pt x="1109371" y="5329235"/>
                  <a:pt x="801181" y="5591251"/>
                  <a:pt x="729906" y="5939567"/>
                </a:cubicBezTo>
                <a:lnTo>
                  <a:pt x="714376" y="6093617"/>
                </a:lnTo>
                <a:lnTo>
                  <a:pt x="729906" y="6247666"/>
                </a:lnTo>
                <a:cubicBezTo>
                  <a:pt x="801181" y="6595982"/>
                  <a:pt x="1109371" y="6857998"/>
                  <a:pt x="1478758" y="6857998"/>
                </a:cubicBezTo>
                <a:lnTo>
                  <a:pt x="3600450" y="6857999"/>
                </a:lnTo>
                <a:lnTo>
                  <a:pt x="3600450" y="6858000"/>
                </a:lnTo>
                <a:lnTo>
                  <a:pt x="0" y="685800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任意多边形 9"/>
          <p:cNvSpPr/>
          <p:nvPr/>
        </p:nvSpPr>
        <p:spPr>
          <a:xfrm>
            <a:off x="0" y="742951"/>
            <a:ext cx="5672138" cy="1528764"/>
          </a:xfrm>
          <a:custGeom>
            <a:avLst/>
            <a:gdLst>
              <a:gd name="connsiteX0" fmla="*/ 0 w 5672138"/>
              <a:gd name="connsiteY0" fmla="*/ 0 h 1528764"/>
              <a:gd name="connsiteX1" fmla="*/ 4907756 w 5672138"/>
              <a:gd name="connsiteY1" fmla="*/ 0 h 1528764"/>
              <a:gd name="connsiteX2" fmla="*/ 5672138 w 5672138"/>
              <a:gd name="connsiteY2" fmla="*/ 764382 h 1528764"/>
              <a:gd name="connsiteX3" fmla="*/ 5672137 w 5672138"/>
              <a:gd name="connsiteY3" fmla="*/ 764382 h 1528764"/>
              <a:gd name="connsiteX4" fmla="*/ 4907755 w 5672138"/>
              <a:gd name="connsiteY4" fmla="*/ 1528764 h 1528764"/>
              <a:gd name="connsiteX5" fmla="*/ 0 w 5672138"/>
              <a:gd name="connsiteY5" fmla="*/ 1528763 h 152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72138" h="1528764">
                <a:moveTo>
                  <a:pt x="0" y="0"/>
                </a:moveTo>
                <a:lnTo>
                  <a:pt x="4907756" y="0"/>
                </a:lnTo>
                <a:cubicBezTo>
                  <a:pt x="5329913" y="0"/>
                  <a:pt x="5672138" y="342225"/>
                  <a:pt x="5672138" y="764382"/>
                </a:cubicBezTo>
                <a:lnTo>
                  <a:pt x="5672137" y="764382"/>
                </a:lnTo>
                <a:cubicBezTo>
                  <a:pt x="5672137" y="1186539"/>
                  <a:pt x="5329912" y="1528764"/>
                  <a:pt x="4907755" y="1528764"/>
                </a:cubicBezTo>
                <a:lnTo>
                  <a:pt x="0" y="152876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任意多边形 11"/>
          <p:cNvSpPr/>
          <p:nvPr/>
        </p:nvSpPr>
        <p:spPr>
          <a:xfrm>
            <a:off x="0" y="3800477"/>
            <a:ext cx="4457700" cy="1528764"/>
          </a:xfrm>
          <a:custGeom>
            <a:avLst/>
            <a:gdLst>
              <a:gd name="connsiteX0" fmla="*/ 0 w 4457700"/>
              <a:gd name="connsiteY0" fmla="*/ 0 h 1528764"/>
              <a:gd name="connsiteX1" fmla="*/ 3693318 w 4457700"/>
              <a:gd name="connsiteY1" fmla="*/ 0 h 1528764"/>
              <a:gd name="connsiteX2" fmla="*/ 4457700 w 4457700"/>
              <a:gd name="connsiteY2" fmla="*/ 764382 h 1528764"/>
              <a:gd name="connsiteX3" fmla="*/ 4457699 w 4457700"/>
              <a:gd name="connsiteY3" fmla="*/ 764382 h 1528764"/>
              <a:gd name="connsiteX4" fmla="*/ 3693317 w 4457700"/>
              <a:gd name="connsiteY4" fmla="*/ 1528764 h 1528764"/>
              <a:gd name="connsiteX5" fmla="*/ 0 w 4457700"/>
              <a:gd name="connsiteY5" fmla="*/ 1528764 h 152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7700" h="1528764">
                <a:moveTo>
                  <a:pt x="0" y="0"/>
                </a:moveTo>
                <a:lnTo>
                  <a:pt x="3693318" y="0"/>
                </a:lnTo>
                <a:cubicBezTo>
                  <a:pt x="4115475" y="0"/>
                  <a:pt x="4457700" y="342225"/>
                  <a:pt x="4457700" y="764382"/>
                </a:cubicBezTo>
                <a:lnTo>
                  <a:pt x="4457699" y="764382"/>
                </a:lnTo>
                <a:cubicBezTo>
                  <a:pt x="4457699" y="1186539"/>
                  <a:pt x="4115474" y="1528764"/>
                  <a:pt x="3693317" y="1528764"/>
                </a:cubicBezTo>
                <a:lnTo>
                  <a:pt x="0" y="152876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6219822" y="1507333"/>
            <a:ext cx="4718803" cy="3433081"/>
          </a:xfrm>
          <a:prstGeom prst="rect">
            <a:avLst/>
          </a:prstGeom>
        </p:spPr>
      </p:pic>
      <p:sp>
        <p:nvSpPr>
          <p:cNvPr id="15" name="文本框 14"/>
          <p:cNvSpPr txBox="1"/>
          <p:nvPr/>
        </p:nvSpPr>
        <p:spPr>
          <a:xfrm>
            <a:off x="5664574" y="5193509"/>
            <a:ext cx="5829301" cy="1200329"/>
          </a:xfrm>
          <a:prstGeom prst="rect">
            <a:avLst/>
          </a:prstGeom>
          <a:noFill/>
        </p:spPr>
        <p:txBody>
          <a:bodyPr wrap="square" rtlCol="0">
            <a:spAutoFit/>
          </a:bodyPr>
          <a:lstStyle/>
          <a:p>
            <a:pPr indent="360000"/>
            <a:r>
              <a:rPr lang="zh-CN" altLang="en-US" dirty="0" smtClean="0">
                <a:solidFill>
                  <a:schemeClr val="bg1"/>
                </a:solidFill>
                <a:latin typeface="微软雅黑" panose="020B0503020204020204" pitchFamily="34" charset="-122"/>
                <a:ea typeface="微软雅黑" panose="020B0503020204020204" pitchFamily="34" charset="-122"/>
              </a:rPr>
              <a:t>在框图窗口中可以</a:t>
            </a:r>
            <a:r>
              <a:rPr lang="zh-CN" altLang="en-US" dirty="0">
                <a:solidFill>
                  <a:schemeClr val="bg1"/>
                </a:solidFill>
                <a:latin typeface="微软雅黑" panose="020B0503020204020204" pitchFamily="34" charset="-122"/>
                <a:ea typeface="微软雅黑" panose="020B0503020204020204" pitchFamily="34" charset="-122"/>
              </a:rPr>
              <a:t>浏览模型中的一个或几个</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框图。改变框图中的元素时，</a:t>
            </a:r>
            <a:r>
              <a:rPr lang="en-US" altLang="zh-CN" dirty="0">
                <a:solidFill>
                  <a:schemeClr val="bg1"/>
                </a:solidFill>
                <a:latin typeface="微软雅黑" panose="020B0503020204020204" pitchFamily="34" charset="-122"/>
                <a:ea typeface="微软雅黑" panose="020B0503020204020204" pitchFamily="34" charset="-122"/>
              </a:rPr>
              <a:t>Rose</a:t>
            </a:r>
            <a:r>
              <a:rPr lang="zh-CN" altLang="en-US" dirty="0">
                <a:solidFill>
                  <a:schemeClr val="bg1"/>
                </a:solidFill>
                <a:latin typeface="微软雅黑" panose="020B0503020204020204" pitchFamily="34" charset="-122"/>
                <a:ea typeface="微软雅黑" panose="020B0503020204020204" pitchFamily="34" charset="-122"/>
              </a:rPr>
              <a:t>自动更新浏览器。同样用浏览器改变元素时，</a:t>
            </a:r>
            <a:r>
              <a:rPr lang="en-US" altLang="zh-CN" dirty="0">
                <a:solidFill>
                  <a:schemeClr val="bg1"/>
                </a:solidFill>
                <a:latin typeface="微软雅黑" panose="020B0503020204020204" pitchFamily="34" charset="-122"/>
                <a:ea typeface="微软雅黑" panose="020B0503020204020204" pitchFamily="34" charset="-122"/>
              </a:rPr>
              <a:t>Rose</a:t>
            </a:r>
            <a:r>
              <a:rPr lang="zh-CN" altLang="en-US" dirty="0">
                <a:solidFill>
                  <a:schemeClr val="bg1"/>
                </a:solidFill>
                <a:latin typeface="微软雅黑" panose="020B0503020204020204" pitchFamily="34" charset="-122"/>
                <a:ea typeface="微软雅黑" panose="020B0503020204020204" pitchFamily="34" charset="-122"/>
              </a:rPr>
              <a:t>自动更新相应框图。这样，</a:t>
            </a:r>
            <a:r>
              <a:rPr lang="en-US" altLang="zh-CN" dirty="0">
                <a:solidFill>
                  <a:schemeClr val="bg1"/>
                </a:solidFill>
                <a:latin typeface="微软雅黑" panose="020B0503020204020204" pitchFamily="34" charset="-122"/>
                <a:ea typeface="微软雅黑" panose="020B0503020204020204" pitchFamily="34" charset="-122"/>
              </a:rPr>
              <a:t>Rose</a:t>
            </a:r>
            <a:r>
              <a:rPr lang="zh-CN" altLang="en-US" dirty="0">
                <a:solidFill>
                  <a:schemeClr val="bg1"/>
                </a:solidFill>
                <a:latin typeface="微软雅黑" panose="020B0503020204020204" pitchFamily="34" charset="-122"/>
                <a:ea typeface="微软雅黑" panose="020B0503020204020204" pitchFamily="34" charset="-122"/>
              </a:rPr>
              <a:t>就可以保证模型的一致性。</a:t>
            </a:r>
          </a:p>
        </p:txBody>
      </p:sp>
      <p:sp>
        <p:nvSpPr>
          <p:cNvPr id="16" name="文本框 15"/>
          <p:cNvSpPr txBox="1"/>
          <p:nvPr/>
        </p:nvSpPr>
        <p:spPr>
          <a:xfrm>
            <a:off x="6219822" y="450563"/>
            <a:ext cx="2734655" cy="584775"/>
          </a:xfrm>
          <a:prstGeom prst="rect">
            <a:avLst/>
          </a:prstGeom>
          <a:noFill/>
        </p:spPr>
        <p:txBody>
          <a:bodyPr wrap="square" rtlCol="0">
            <a:spAutoFit/>
          </a:bodyPr>
          <a:lstStyle/>
          <a:p>
            <a:r>
              <a:rPr lang="zh-CN" altLang="en-US" sz="3200" dirty="0" smtClean="0">
                <a:solidFill>
                  <a:srgbClr val="FFC000"/>
                </a:solidFill>
                <a:latin typeface="微软雅黑" panose="020B0503020204020204" pitchFamily="34" charset="-122"/>
                <a:ea typeface="微软雅黑" panose="020B0503020204020204" pitchFamily="34" charset="-122"/>
              </a:rPr>
              <a:t>框图窗口</a:t>
            </a:r>
            <a:endParaRPr lang="zh-CN" altLang="en-US" sz="32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912633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1" y="4644570"/>
            <a:ext cx="1364344" cy="2224314"/>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1364342" y="5126718"/>
            <a:ext cx="1364344" cy="1742167"/>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2728685" y="5417004"/>
            <a:ext cx="1364344" cy="1451881"/>
          </a:xfrm>
          <a:custGeom>
            <a:avLst/>
            <a:gdLst>
              <a:gd name="connsiteX0" fmla="*/ 682172 w 1364344"/>
              <a:gd name="connsiteY0" fmla="*/ 0 h 1451881"/>
              <a:gd name="connsiteX1" fmla="*/ 1364344 w 1364344"/>
              <a:gd name="connsiteY1" fmla="*/ 682172 h 1451881"/>
              <a:gd name="connsiteX2" fmla="*/ 1364344 w 1364344"/>
              <a:gd name="connsiteY2" fmla="*/ 1451881 h 1451881"/>
              <a:gd name="connsiteX3" fmla="*/ 0 w 1364344"/>
              <a:gd name="connsiteY3" fmla="*/ 1451881 h 1451881"/>
              <a:gd name="connsiteX4" fmla="*/ 0 w 1364344"/>
              <a:gd name="connsiteY4" fmla="*/ 682172 h 1451881"/>
              <a:gd name="connsiteX5" fmla="*/ 682172 w 1364344"/>
              <a:gd name="connsiteY5" fmla="*/ 0 h 145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451881">
                <a:moveTo>
                  <a:pt x="682172" y="0"/>
                </a:moveTo>
                <a:cubicBezTo>
                  <a:pt x="1058925" y="0"/>
                  <a:pt x="1364344" y="305419"/>
                  <a:pt x="1364344" y="682172"/>
                </a:cubicBezTo>
                <a:lnTo>
                  <a:pt x="1364344" y="1451881"/>
                </a:lnTo>
                <a:lnTo>
                  <a:pt x="0" y="1451881"/>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4093029" y="4879974"/>
            <a:ext cx="1364345" cy="198891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5457373" y="5188402"/>
            <a:ext cx="1364343" cy="1680482"/>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6821714" y="5126718"/>
            <a:ext cx="1364344" cy="1742167"/>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186057" y="4444546"/>
            <a:ext cx="1364344" cy="2424338"/>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9550400" y="5106308"/>
            <a:ext cx="1364344" cy="176257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0856685" y="4967968"/>
            <a:ext cx="1364344" cy="1900916"/>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rgbClr val="0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80858" y="1568673"/>
            <a:ext cx="2830286" cy="1569660"/>
          </a:xfrm>
          <a:prstGeom prst="rect">
            <a:avLst/>
          </a:prstGeom>
          <a:noFill/>
        </p:spPr>
        <p:txBody>
          <a:bodyPr wrap="square" rtlCol="0">
            <a:spAutoFit/>
          </a:bodyPr>
          <a:lstStyle/>
          <a:p>
            <a:pPr algn="ctr"/>
            <a:r>
              <a:rPr lang="en-US" altLang="zh-CN" sz="9600" dirty="0" smtClean="0">
                <a:solidFill>
                  <a:schemeClr val="bg1"/>
                </a:solidFill>
                <a:latin typeface="Ebrima" panose="02000000000000000000" pitchFamily="2" charset="0"/>
                <a:ea typeface="Ebrima" panose="02000000000000000000" pitchFamily="2" charset="0"/>
                <a:cs typeface="Ebrima" panose="02000000000000000000" pitchFamily="2" charset="0"/>
              </a:rPr>
              <a:t>02</a:t>
            </a:r>
            <a:endParaRPr lang="zh-CN" altLang="en-US" sz="9600" dirty="0">
              <a:solidFill>
                <a:schemeClr val="bg1"/>
              </a:solidFill>
              <a:latin typeface="Ebrima" panose="02000000000000000000" pitchFamily="2" charset="0"/>
              <a:cs typeface="Ebrima" panose="02000000000000000000" pitchFamily="2" charset="0"/>
            </a:endParaRPr>
          </a:p>
        </p:txBody>
      </p:sp>
      <p:sp>
        <p:nvSpPr>
          <p:cNvPr id="3" name="文本框 2"/>
          <p:cNvSpPr txBox="1"/>
          <p:nvPr/>
        </p:nvSpPr>
        <p:spPr>
          <a:xfrm>
            <a:off x="4680858" y="2985096"/>
            <a:ext cx="3367314"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UML</a:t>
            </a:r>
            <a:r>
              <a:rPr lang="zh-CN" altLang="en-US" sz="2400" dirty="0">
                <a:solidFill>
                  <a:schemeClr val="bg1"/>
                </a:solidFill>
                <a:latin typeface="微软雅黑" panose="020B0503020204020204" pitchFamily="34" charset="-122"/>
                <a:ea typeface="微软雅黑" panose="020B0503020204020204" pitchFamily="34" charset="-122"/>
              </a:rPr>
              <a:t>各类框图的建立</a:t>
            </a:r>
            <a:endParaRPr lang="zh-CN" altLang="en-US" sz="2400" dirty="0">
              <a:solidFill>
                <a:schemeClr val="bg1"/>
              </a:solidFill>
              <a:latin typeface="微软雅黑" panose="020B0503020204020204" pitchFamily="34" charset="-122"/>
              <a:ea typeface="微软雅黑" panose="020B0503020204020204" pitchFamily="34" charset="-122"/>
              <a:cs typeface="Ebrima" panose="02000000000000000000" pitchFamily="2" charset="0"/>
            </a:endParaRPr>
          </a:p>
        </p:txBody>
      </p:sp>
    </p:spTree>
    <p:extLst>
      <p:ext uri="{BB962C8B-B14F-4D97-AF65-F5344CB8AC3E}">
        <p14:creationId xmlns:p14="http://schemas.microsoft.com/office/powerpoint/2010/main" val="420664962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901"/>
                            </p:stCondLst>
                            <p:childTnLst>
                              <p:par>
                                <p:cTn id="8" presetID="1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ppt_y</p:attrName>
                                        </p:attrNameLst>
                                      </p:cBhvr>
                                      <p:tavLst>
                                        <p:tav tm="0">
                                          <p:val>
                                            <p:strVal val="#ppt_y+#ppt_h*1.125000"/>
                                          </p:val>
                                        </p:tav>
                                        <p:tav tm="100000">
                                          <p:val>
                                            <p:strVal val="#ppt_y"/>
                                          </p:val>
                                        </p:tav>
                                      </p:tavLst>
                                    </p:anim>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734496" y="5076001"/>
            <a:ext cx="7168831" cy="1198880"/>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参与者</a:t>
            </a:r>
          </a:p>
          <a:p>
            <a:r>
              <a:rPr lang="zh-CN" altLang="en-US"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参与者不是特指人，是指系统以外的，在使用系统或与系统交互中所扮演的角色。</a:t>
            </a:r>
          </a:p>
          <a:p>
            <a:r>
              <a:rPr lang="zh-CN" altLang="en-US" dirty="0">
                <a:solidFill>
                  <a:schemeClr val="bg1"/>
                </a:solidFill>
                <a:latin typeface="微软雅黑" panose="020B0503020204020204" pitchFamily="34" charset="-122"/>
                <a:ea typeface="微软雅黑" panose="020B0503020204020204" pitchFamily="34" charset="-122"/>
                <a:cs typeface="Ebrima" panose="02000000000000000000" pitchFamily="2" charset="0"/>
              </a:rPr>
              <a:t>因此参与者可以是人，可以是事物，也可以是时间或其他系统等等。</a:t>
            </a:r>
          </a:p>
        </p:txBody>
      </p:sp>
      <p:sp>
        <p:nvSpPr>
          <p:cNvPr id="35" name="文本框 34"/>
          <p:cNvSpPr txBox="1"/>
          <p:nvPr/>
        </p:nvSpPr>
        <p:spPr>
          <a:xfrm>
            <a:off x="2886075" y="648633"/>
            <a:ext cx="7736840" cy="954107"/>
          </a:xfrm>
          <a:prstGeom prst="rect">
            <a:avLst/>
          </a:prstGeom>
          <a:noFill/>
        </p:spPr>
        <p:txBody>
          <a:bodyPr wrap="square" rtlCol="0">
            <a:spAutoFit/>
          </a:bodyPr>
          <a:lstStyle/>
          <a:p>
            <a:r>
              <a:rPr lang="en-US" altLang="zh-CN" sz="2800" dirty="0" err="1" smtClean="0">
                <a:solidFill>
                  <a:schemeClr val="bg1"/>
                </a:solidFill>
                <a:latin typeface="微软雅黑" panose="020B0503020204020204" pitchFamily="34" charset="-122"/>
                <a:ea typeface="微软雅黑" panose="020B0503020204020204" pitchFamily="34" charset="-122"/>
              </a:rPr>
              <a:t>用例图由参与者</a:t>
            </a:r>
            <a:r>
              <a:rPr lang="en-US" altLang="zh-CN" sz="2800" dirty="0" smtClean="0">
                <a:solidFill>
                  <a:schemeClr val="bg1"/>
                </a:solidFill>
                <a:latin typeface="微软雅黑" panose="020B0503020204020204" pitchFamily="34" charset="-122"/>
                <a:ea typeface="微软雅黑" panose="020B0503020204020204" pitchFamily="34" charset="-122"/>
              </a:rPr>
              <a:t>(Actor)、用例(Use Case)、系统边界、箭头组成，用画图的方法来完成。</a:t>
            </a:r>
          </a:p>
        </p:txBody>
      </p:sp>
      <p:sp>
        <p:nvSpPr>
          <p:cNvPr id="9" name="椭圆 8"/>
          <p:cNvSpPr/>
          <p:nvPr/>
        </p:nvSpPr>
        <p:spPr>
          <a:xfrm>
            <a:off x="1598038" y="3687818"/>
            <a:ext cx="1146572" cy="11465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68917" y="3902329"/>
            <a:ext cx="404813" cy="717550"/>
            <a:chOff x="5895976" y="3071813"/>
            <a:chExt cx="404813" cy="717550"/>
          </a:xfrm>
        </p:grpSpPr>
        <p:sp>
          <p:nvSpPr>
            <p:cNvPr id="13" name="Freeform 10"/>
            <p:cNvSpPr/>
            <p:nvPr/>
          </p:nvSpPr>
          <p:spPr bwMode="auto">
            <a:xfrm>
              <a:off x="5895976" y="3071813"/>
              <a:ext cx="404813" cy="288925"/>
            </a:xfrm>
            <a:custGeom>
              <a:avLst/>
              <a:gdLst>
                <a:gd name="T0" fmla="*/ 6 w 105"/>
                <a:gd name="T1" fmla="*/ 75 h 76"/>
                <a:gd name="T2" fmla="*/ 0 w 105"/>
                <a:gd name="T3" fmla="*/ 52 h 76"/>
                <a:gd name="T4" fmla="*/ 53 w 105"/>
                <a:gd name="T5" fmla="*/ 0 h 76"/>
                <a:gd name="T6" fmla="*/ 105 w 105"/>
                <a:gd name="T7" fmla="*/ 52 h 76"/>
                <a:gd name="T8" fmla="*/ 99 w 105"/>
                <a:gd name="T9" fmla="*/ 76 h 76"/>
              </a:gdLst>
              <a:ahLst/>
              <a:cxnLst>
                <a:cxn ang="0">
                  <a:pos x="T0" y="T1"/>
                </a:cxn>
                <a:cxn ang="0">
                  <a:pos x="T2" y="T3"/>
                </a:cxn>
                <a:cxn ang="0">
                  <a:pos x="T4" y="T5"/>
                </a:cxn>
                <a:cxn ang="0">
                  <a:pos x="T6" y="T7"/>
                </a:cxn>
                <a:cxn ang="0">
                  <a:pos x="T8" y="T9"/>
                </a:cxn>
              </a:cxnLst>
              <a:rect l="0" t="0" r="r" b="b"/>
              <a:pathLst>
                <a:path w="105" h="76">
                  <a:moveTo>
                    <a:pt x="6" y="75"/>
                  </a:moveTo>
                  <a:cubicBezTo>
                    <a:pt x="2" y="68"/>
                    <a:pt x="0" y="60"/>
                    <a:pt x="0" y="52"/>
                  </a:cubicBezTo>
                  <a:cubicBezTo>
                    <a:pt x="0" y="23"/>
                    <a:pt x="24" y="0"/>
                    <a:pt x="53" y="0"/>
                  </a:cubicBezTo>
                  <a:cubicBezTo>
                    <a:pt x="82" y="0"/>
                    <a:pt x="105" y="23"/>
                    <a:pt x="105" y="52"/>
                  </a:cubicBezTo>
                  <a:cubicBezTo>
                    <a:pt x="105" y="60"/>
                    <a:pt x="102" y="70"/>
                    <a:pt x="99" y="76"/>
                  </a:cubicBezTo>
                </a:path>
              </a:pathLst>
            </a:custGeom>
            <a:noFill/>
            <a:ln w="14288" cap="flat">
              <a:solidFill>
                <a:srgbClr val="FFC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1"/>
            <p:cNvSpPr/>
            <p:nvPr/>
          </p:nvSpPr>
          <p:spPr bwMode="auto">
            <a:xfrm>
              <a:off x="5918201" y="3355975"/>
              <a:ext cx="180975" cy="307975"/>
            </a:xfrm>
            <a:custGeom>
              <a:avLst/>
              <a:gdLst>
                <a:gd name="T0" fmla="*/ 47 w 47"/>
                <a:gd name="T1" fmla="*/ 81 h 81"/>
                <a:gd name="T2" fmla="*/ 24 w 47"/>
                <a:gd name="T3" fmla="*/ 81 h 81"/>
                <a:gd name="T4" fmla="*/ 20 w 47"/>
                <a:gd name="T5" fmla="*/ 77 h 81"/>
                <a:gd name="T6" fmla="*/ 0 w 47"/>
                <a:gd name="T7" fmla="*/ 0 h 81"/>
              </a:gdLst>
              <a:ahLst/>
              <a:cxnLst>
                <a:cxn ang="0">
                  <a:pos x="T0" y="T1"/>
                </a:cxn>
                <a:cxn ang="0">
                  <a:pos x="T2" y="T3"/>
                </a:cxn>
                <a:cxn ang="0">
                  <a:pos x="T4" y="T5"/>
                </a:cxn>
                <a:cxn ang="0">
                  <a:pos x="T6" y="T7"/>
                </a:cxn>
              </a:cxnLst>
              <a:rect l="0" t="0" r="r" b="b"/>
              <a:pathLst>
                <a:path w="47" h="81">
                  <a:moveTo>
                    <a:pt x="47" y="81"/>
                  </a:moveTo>
                  <a:cubicBezTo>
                    <a:pt x="40" y="81"/>
                    <a:pt x="32" y="81"/>
                    <a:pt x="24" y="81"/>
                  </a:cubicBezTo>
                  <a:cubicBezTo>
                    <a:pt x="21" y="81"/>
                    <a:pt x="20" y="79"/>
                    <a:pt x="20" y="77"/>
                  </a:cubicBezTo>
                  <a:cubicBezTo>
                    <a:pt x="23" y="38"/>
                    <a:pt x="0" y="0"/>
                    <a:pt x="0" y="0"/>
                  </a:cubicBezTo>
                </a:path>
              </a:pathLst>
            </a:custGeom>
            <a:noFill/>
            <a:ln w="14288" cap="flat">
              <a:solidFill>
                <a:srgbClr val="FFC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2"/>
            <p:cNvSpPr/>
            <p:nvPr/>
          </p:nvSpPr>
          <p:spPr bwMode="auto">
            <a:xfrm>
              <a:off x="6099176" y="3355975"/>
              <a:ext cx="180975" cy="307975"/>
            </a:xfrm>
            <a:custGeom>
              <a:avLst/>
              <a:gdLst>
                <a:gd name="T0" fmla="*/ 0 w 47"/>
                <a:gd name="T1" fmla="*/ 81 h 81"/>
                <a:gd name="T2" fmla="*/ 23 w 47"/>
                <a:gd name="T3" fmla="*/ 81 h 81"/>
                <a:gd name="T4" fmla="*/ 27 w 47"/>
                <a:gd name="T5" fmla="*/ 77 h 81"/>
                <a:gd name="T6" fmla="*/ 47 w 47"/>
                <a:gd name="T7" fmla="*/ 0 h 81"/>
              </a:gdLst>
              <a:ahLst/>
              <a:cxnLst>
                <a:cxn ang="0">
                  <a:pos x="T0" y="T1"/>
                </a:cxn>
                <a:cxn ang="0">
                  <a:pos x="T2" y="T3"/>
                </a:cxn>
                <a:cxn ang="0">
                  <a:pos x="T4" y="T5"/>
                </a:cxn>
                <a:cxn ang="0">
                  <a:pos x="T6" y="T7"/>
                </a:cxn>
              </a:cxnLst>
              <a:rect l="0" t="0" r="r" b="b"/>
              <a:pathLst>
                <a:path w="47" h="81">
                  <a:moveTo>
                    <a:pt x="0" y="81"/>
                  </a:moveTo>
                  <a:cubicBezTo>
                    <a:pt x="7" y="81"/>
                    <a:pt x="15" y="81"/>
                    <a:pt x="23" y="81"/>
                  </a:cubicBezTo>
                  <a:cubicBezTo>
                    <a:pt x="25" y="81"/>
                    <a:pt x="27" y="79"/>
                    <a:pt x="27" y="77"/>
                  </a:cubicBezTo>
                  <a:cubicBezTo>
                    <a:pt x="23" y="38"/>
                    <a:pt x="47" y="0"/>
                    <a:pt x="47" y="0"/>
                  </a:cubicBezTo>
                </a:path>
              </a:pathLst>
            </a:custGeom>
            <a:noFill/>
            <a:ln w="14288" cap="flat">
              <a:solidFill>
                <a:srgbClr val="FFC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5999163" y="3306763"/>
              <a:ext cx="200025" cy="30163"/>
            </a:xfrm>
            <a:custGeom>
              <a:avLst/>
              <a:gdLst>
                <a:gd name="T0" fmla="*/ 0 w 126"/>
                <a:gd name="T1" fmla="*/ 0 h 19"/>
                <a:gd name="T2" fmla="*/ 25 w 126"/>
                <a:gd name="T3" fmla="*/ 19 h 19"/>
                <a:gd name="T4" fmla="*/ 51 w 126"/>
                <a:gd name="T5" fmla="*/ 0 h 19"/>
                <a:gd name="T6" fmla="*/ 76 w 126"/>
                <a:gd name="T7" fmla="*/ 19 h 19"/>
                <a:gd name="T8" fmla="*/ 102 w 126"/>
                <a:gd name="T9" fmla="*/ 0 h 19"/>
                <a:gd name="T10" fmla="*/ 126 w 126"/>
                <a:gd name="T11" fmla="*/ 19 h 19"/>
              </a:gdLst>
              <a:ahLst/>
              <a:cxnLst>
                <a:cxn ang="0">
                  <a:pos x="T0" y="T1"/>
                </a:cxn>
                <a:cxn ang="0">
                  <a:pos x="T2" y="T3"/>
                </a:cxn>
                <a:cxn ang="0">
                  <a:pos x="T4" y="T5"/>
                </a:cxn>
                <a:cxn ang="0">
                  <a:pos x="T6" y="T7"/>
                </a:cxn>
                <a:cxn ang="0">
                  <a:pos x="T8" y="T9"/>
                </a:cxn>
                <a:cxn ang="0">
                  <a:pos x="T10" y="T11"/>
                </a:cxn>
              </a:cxnLst>
              <a:rect l="0" t="0" r="r" b="b"/>
              <a:pathLst>
                <a:path w="126" h="19">
                  <a:moveTo>
                    <a:pt x="0" y="0"/>
                  </a:moveTo>
                  <a:lnTo>
                    <a:pt x="25" y="19"/>
                  </a:lnTo>
                  <a:lnTo>
                    <a:pt x="51" y="0"/>
                  </a:lnTo>
                  <a:lnTo>
                    <a:pt x="76" y="19"/>
                  </a:lnTo>
                  <a:lnTo>
                    <a:pt x="102" y="0"/>
                  </a:lnTo>
                  <a:lnTo>
                    <a:pt x="126" y="19"/>
                  </a:lnTo>
                </a:path>
              </a:pathLst>
            </a:custGeom>
            <a:noFill/>
            <a:ln w="14288" cap="flat">
              <a:solidFill>
                <a:srgbClr val="FFC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Line 14"/>
            <p:cNvSpPr>
              <a:spLocks noChangeShapeType="1"/>
            </p:cNvSpPr>
            <p:nvPr/>
          </p:nvSpPr>
          <p:spPr bwMode="auto">
            <a:xfrm>
              <a:off x="5999163" y="3789363"/>
              <a:ext cx="0" cy="0"/>
            </a:xfrm>
            <a:prstGeom prst="line">
              <a:avLst/>
            </a:prstGeom>
            <a:noFill/>
            <a:ln w="14288" cap="rnd">
              <a:solidFill>
                <a:srgbClr val="FFC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 name="Line 15"/>
            <p:cNvSpPr>
              <a:spLocks noChangeShapeType="1"/>
            </p:cNvSpPr>
            <p:nvPr/>
          </p:nvSpPr>
          <p:spPr bwMode="auto">
            <a:xfrm>
              <a:off x="6003926" y="3709988"/>
              <a:ext cx="192088" cy="0"/>
            </a:xfrm>
            <a:prstGeom prst="line">
              <a:avLst/>
            </a:prstGeom>
            <a:noFill/>
            <a:ln w="14288" cap="rnd">
              <a:solidFill>
                <a:srgbClr val="FFC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Line 16"/>
            <p:cNvSpPr>
              <a:spLocks noChangeShapeType="1"/>
            </p:cNvSpPr>
            <p:nvPr/>
          </p:nvSpPr>
          <p:spPr bwMode="auto">
            <a:xfrm>
              <a:off x="6038851" y="3756025"/>
              <a:ext cx="119063" cy="0"/>
            </a:xfrm>
            <a:prstGeom prst="line">
              <a:avLst/>
            </a:prstGeom>
            <a:noFill/>
            <a:ln w="14288" cap="rnd">
              <a:solidFill>
                <a:srgbClr val="FFC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2"/>
          <a:stretch>
            <a:fillRect/>
          </a:stretch>
        </p:blipFill>
        <p:spPr>
          <a:xfrm>
            <a:off x="4927857" y="1924049"/>
            <a:ext cx="4095115" cy="3028315"/>
          </a:xfrm>
          <a:prstGeom prst="rect">
            <a:avLst/>
          </a:prstGeom>
        </p:spPr>
      </p:pic>
      <p:pic>
        <p:nvPicPr>
          <p:cNvPr id="5" name="图片 4"/>
          <p:cNvPicPr>
            <a:picLocks noChangeAspect="1"/>
          </p:cNvPicPr>
          <p:nvPr/>
        </p:nvPicPr>
        <p:blipFill>
          <a:blip r:embed="rId3"/>
          <a:stretch>
            <a:fillRect/>
          </a:stretch>
        </p:blipFill>
        <p:spPr>
          <a:xfrm>
            <a:off x="902970" y="1470660"/>
            <a:ext cx="390525" cy="2457450"/>
          </a:xfrm>
          <a:prstGeom prst="rect">
            <a:avLst/>
          </a:prstGeom>
        </p:spPr>
      </p:pic>
      <p:cxnSp>
        <p:nvCxnSpPr>
          <p:cNvPr id="6" name="直接箭头连接符 5"/>
          <p:cNvCxnSpPr/>
          <p:nvPr/>
        </p:nvCxnSpPr>
        <p:spPr>
          <a:xfrm flipH="1" flipV="1">
            <a:off x="1120140" y="3117850"/>
            <a:ext cx="1052068" cy="508064"/>
          </a:xfrm>
          <a:prstGeom prst="straightConnector1">
            <a:avLst/>
          </a:prstGeom>
          <a:ln w="793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45360" y="3415665"/>
            <a:ext cx="2035175" cy="368300"/>
          </a:xfrm>
          <a:prstGeom prst="rect">
            <a:avLst/>
          </a:prstGeom>
          <a:noFill/>
        </p:spPr>
        <p:txBody>
          <a:bodyPr wrap="square" rtlCol="0">
            <a:spAutoFit/>
          </a:bodyPr>
          <a:lstStyle/>
          <a:p>
            <a:r>
              <a:rPr lang="zh-CN" altLang="en-US">
                <a:solidFill>
                  <a:schemeClr val="bg1"/>
                </a:solidFill>
                <a:uFillTx/>
              </a:rPr>
              <a:t>创建参与者</a:t>
            </a:r>
          </a:p>
        </p:txBody>
      </p:sp>
    </p:spTree>
    <p:extLst>
      <p:ext uri="{BB962C8B-B14F-4D97-AF65-F5344CB8AC3E}">
        <p14:creationId xmlns:p14="http://schemas.microsoft.com/office/powerpoint/2010/main" val="3505716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4601"/>
                                </p:stCondLst>
                                <p:childTnLst>
                                  <p:par>
                                    <p:cTn id="8" presetID="2" presetClass="entr" presetSubtype="4" fill="hold" grpId="0" nodeType="afterEffect" p14:presetBounceEnd="20000">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14:bounceEnd="20000">
                                          <p:cBhvr additive="base">
                                            <p:cTn id="10" dur="500" fill="hold"/>
                                            <p:tgtEl>
                                              <p:spTgt spid="9"/>
                                            </p:tgtEl>
                                            <p:attrNameLst>
                                              <p:attrName>ppt_x</p:attrName>
                                            </p:attrNameLst>
                                          </p:cBhvr>
                                          <p:tavLst>
                                            <p:tav tm="0">
                                              <p:val>
                                                <p:strVal val="#ppt_x"/>
                                              </p:val>
                                            </p:tav>
                                            <p:tav tm="100000">
                                              <p:val>
                                                <p:strVal val="#ppt_x"/>
                                              </p:val>
                                            </p:tav>
                                          </p:tavLst>
                                        </p:anim>
                                        <p:anim calcmode="lin" valueType="num" p14:bounceEnd="20000">
                                          <p:cBhvr additive="base">
                                            <p:cTn id="11" dur="500" fill="hold"/>
                                            <p:tgtEl>
                                              <p:spTgt spid="9"/>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14:presetBounceEnd="20000">
                                      <p:stCondLst>
                                        <p:cond delay="300"/>
                                      </p:stCondLst>
                                      <p:childTnLst>
                                        <p:set>
                                          <p:cBhvr>
                                            <p:cTn id="13" dur="1" fill="hold">
                                              <p:stCondLst>
                                                <p:cond delay="0"/>
                                              </p:stCondLst>
                                            </p:cTn>
                                            <p:tgtEl>
                                              <p:spTgt spid="21"/>
                                            </p:tgtEl>
                                            <p:attrNameLst>
                                              <p:attrName>style.visibility</p:attrName>
                                            </p:attrNameLst>
                                          </p:cBhvr>
                                          <p:to>
                                            <p:strVal val="visible"/>
                                          </p:to>
                                        </p:set>
                                        <p:anim calcmode="lin" valueType="num" p14:bounceEnd="20000">
                                          <p:cBhvr additive="base">
                                            <p:cTn id="14" dur="500" fill="hold"/>
                                            <p:tgtEl>
                                              <p:spTgt spid="21"/>
                                            </p:tgtEl>
                                            <p:attrNameLst>
                                              <p:attrName>ppt_x</p:attrName>
                                            </p:attrNameLst>
                                          </p:cBhvr>
                                          <p:tavLst>
                                            <p:tav tm="0">
                                              <p:val>
                                                <p:strVal val="#ppt_x"/>
                                              </p:val>
                                            </p:tav>
                                            <p:tav tm="100000">
                                              <p:val>
                                                <p:strVal val="#ppt_x"/>
                                              </p:val>
                                            </p:tav>
                                          </p:tavLst>
                                        </p:anim>
                                        <p:anim calcmode="lin" valueType="num" p14:bounceEnd="20000">
                                          <p:cBhvr additive="base">
                                            <p:cTn id="15" dur="500" fill="hold"/>
                                            <p:tgtEl>
                                              <p:spTgt spid="21"/>
                                            </p:tgtEl>
                                            <p:attrNameLst>
                                              <p:attrName>ppt_y</p:attrName>
                                            </p:attrNameLst>
                                          </p:cBhvr>
                                          <p:tavLst>
                                            <p:tav tm="0">
                                              <p:val>
                                                <p:strVal val="1+#ppt_h/2"/>
                                              </p:val>
                                            </p:tav>
                                            <p:tav tm="100000">
                                              <p:val>
                                                <p:strVal val="#ppt_y"/>
                                              </p:val>
                                            </p:tav>
                                          </p:tavLst>
                                        </p:anim>
                                      </p:childTnLst>
                                    </p:cTn>
                                  </p:par>
                                </p:childTnLst>
                              </p:cTn>
                            </p:par>
                            <p:par>
                              <p:cTn id="16" fill="hold">
                                <p:stCondLst>
                                  <p:cond delay="5401"/>
                                </p:stCondLst>
                                <p:childTnLst>
                                  <p:par>
                                    <p:cTn id="17" presetID="22" presetClass="entr" presetSubtype="4"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P spid="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4601"/>
                                </p:stCondLst>
                                <p:childTnLst>
                                  <p:par>
                                    <p:cTn id="8" presetID="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ppt_x"/>
                                              </p:val>
                                            </p:tav>
                                            <p:tav tm="100000">
                                              <p:val>
                                                <p:strVal val="#ppt_x"/>
                                              </p:val>
                                            </p:tav>
                                          </p:tavLst>
                                        </p:anim>
                                        <p:anim calcmode="lin" valueType="num">
                                          <p:cBhvr additive="base">
                                            <p:cTn id="11" dur="500" fill="hold"/>
                                            <p:tgtEl>
                                              <p:spTgt spid="9"/>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30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childTnLst>
                              </p:cTn>
                            </p:par>
                            <p:par>
                              <p:cTn id="16" fill="hold">
                                <p:stCondLst>
                                  <p:cond delay="5401"/>
                                </p:stCondLst>
                                <p:childTnLst>
                                  <p:par>
                                    <p:cTn id="17" presetID="22" presetClass="entr" presetSubtype="4"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P spid="9" grpId="0" bldLvl="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215495" cy="6876415"/>
          </a:xfrm>
          <a:prstGeom prst="rect">
            <a:avLst/>
          </a:prstGeom>
          <a:solidFill>
            <a:srgbClr val="6F34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625600" y="374015"/>
            <a:ext cx="9794240" cy="1815882"/>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用例</a:t>
            </a:r>
          </a:p>
          <a:p>
            <a:r>
              <a:rPr lang="zh-CN" altLang="en-US" sz="2800" dirty="0">
                <a:solidFill>
                  <a:schemeClr val="bg1"/>
                </a:solidFill>
                <a:latin typeface="微软雅黑" panose="020B0503020204020204" pitchFamily="34" charset="-122"/>
                <a:ea typeface="微软雅黑" panose="020B0503020204020204" pitchFamily="34" charset="-122"/>
              </a:rPr>
              <a:t>是对包括变量在内的一组动作序列的描述，系统执行这些动作，并产生传递特定参与者的价值的可观察结果。这是UML对用例的正式定义。</a:t>
            </a:r>
          </a:p>
        </p:txBody>
      </p:sp>
      <p:pic>
        <p:nvPicPr>
          <p:cNvPr id="4" name="图片 3"/>
          <p:cNvPicPr>
            <a:picLocks noChangeAspect="1"/>
          </p:cNvPicPr>
          <p:nvPr/>
        </p:nvPicPr>
        <p:blipFill>
          <a:blip r:embed="rId2"/>
          <a:stretch>
            <a:fillRect/>
          </a:stretch>
        </p:blipFill>
        <p:spPr>
          <a:xfrm>
            <a:off x="5572125" y="2519915"/>
            <a:ext cx="4542790" cy="3913505"/>
          </a:xfrm>
          <a:prstGeom prst="rect">
            <a:avLst/>
          </a:prstGeom>
        </p:spPr>
      </p:pic>
      <p:pic>
        <p:nvPicPr>
          <p:cNvPr id="5" name="图片 4"/>
          <p:cNvPicPr>
            <a:picLocks noChangeAspect="1"/>
          </p:cNvPicPr>
          <p:nvPr/>
        </p:nvPicPr>
        <p:blipFill>
          <a:blip r:embed="rId3"/>
          <a:stretch>
            <a:fillRect/>
          </a:stretch>
        </p:blipFill>
        <p:spPr>
          <a:xfrm>
            <a:off x="1235075" y="2719913"/>
            <a:ext cx="390525" cy="2457450"/>
          </a:xfrm>
          <a:prstGeom prst="rect">
            <a:avLst/>
          </a:prstGeom>
        </p:spPr>
      </p:pic>
      <p:cxnSp>
        <p:nvCxnSpPr>
          <p:cNvPr id="6" name="直接箭头连接符 5"/>
          <p:cNvCxnSpPr/>
          <p:nvPr/>
        </p:nvCxnSpPr>
        <p:spPr>
          <a:xfrm flipH="1" flipV="1">
            <a:off x="1430337" y="4119880"/>
            <a:ext cx="1052068" cy="508064"/>
          </a:xfrm>
          <a:prstGeom prst="straightConnector1">
            <a:avLst/>
          </a:prstGeom>
          <a:ln w="793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389505" y="4627944"/>
            <a:ext cx="2418715" cy="368300"/>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点击此处创建用例</a:t>
            </a:r>
          </a:p>
        </p:txBody>
      </p:sp>
    </p:spTree>
    <p:extLst>
      <p:ext uri="{BB962C8B-B14F-4D97-AF65-F5344CB8AC3E}">
        <p14:creationId xmlns:p14="http://schemas.microsoft.com/office/powerpoint/2010/main" val="41586695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1"/>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1"/>
</p:tagLst>
</file>

<file path=ppt/tags/tag49.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2235</TotalTime>
  <Words>1371</Words>
  <Application>Microsoft Office PowerPoint</Application>
  <PresentationFormat>宽屏</PresentationFormat>
  <Paragraphs>161</Paragraphs>
  <Slides>45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5" baseType="lpstr">
      <vt:lpstr>Arial Unicode MS</vt:lpstr>
      <vt:lpstr>Kozuka Gothic Pr6N M</vt:lpstr>
      <vt:lpstr>宋体</vt:lpstr>
      <vt:lpstr>微软雅黑</vt:lpstr>
      <vt:lpstr>Arial</vt:lpstr>
      <vt:lpstr>Calibri</vt:lpstr>
      <vt:lpstr>Calibri Light</vt:lpstr>
      <vt:lpstr>Ebrima</vt:lpstr>
      <vt:lpstr>Office 主题</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王怀</dc:creator>
  <cp:lastModifiedBy>Owen Ren</cp:lastModifiedBy>
  <cp:revision>188</cp:revision>
  <dcterms:created xsi:type="dcterms:W3CDTF">2016-12-12T21:01:39Z</dcterms:created>
  <dcterms:modified xsi:type="dcterms:W3CDTF">2017-11-08T13:41:57Z</dcterms:modified>
</cp:coreProperties>
</file>