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3"/>
  </p:notesMasterIdLst>
  <p:handoutMasterIdLst>
    <p:handoutMasterId r:id="rId34"/>
  </p:handoutMasterIdLst>
  <p:sldIdLst>
    <p:sldId id="256" r:id="rId2"/>
    <p:sldId id="257" r:id="rId3"/>
    <p:sldId id="258" r:id="rId4"/>
    <p:sldId id="302" r:id="rId5"/>
    <p:sldId id="331" r:id="rId6"/>
    <p:sldId id="332" r:id="rId7"/>
    <p:sldId id="333" r:id="rId8"/>
    <p:sldId id="340" r:id="rId9"/>
    <p:sldId id="334" r:id="rId10"/>
    <p:sldId id="335" r:id="rId11"/>
    <p:sldId id="336" r:id="rId12"/>
    <p:sldId id="337" r:id="rId13"/>
    <p:sldId id="338" r:id="rId14"/>
    <p:sldId id="339" r:id="rId15"/>
    <p:sldId id="341" r:id="rId16"/>
    <p:sldId id="342" r:id="rId17"/>
    <p:sldId id="343" r:id="rId18"/>
    <p:sldId id="344" r:id="rId19"/>
    <p:sldId id="345" r:id="rId20"/>
    <p:sldId id="346" r:id="rId21"/>
    <p:sldId id="347" r:id="rId22"/>
    <p:sldId id="348" r:id="rId23"/>
    <p:sldId id="349" r:id="rId24"/>
    <p:sldId id="357" r:id="rId25"/>
    <p:sldId id="358" r:id="rId26"/>
    <p:sldId id="359" r:id="rId27"/>
    <p:sldId id="360" r:id="rId28"/>
    <p:sldId id="362" r:id="rId29"/>
    <p:sldId id="363" r:id="rId30"/>
    <p:sldId id="361" r:id="rId31"/>
    <p:sldId id="329" r:id="rId32"/>
  </p:sldIdLst>
  <p:sldSz cx="9144000" cy="514191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9">
          <p15:clr>
            <a:srgbClr val="A4A3A4"/>
          </p15:clr>
        </p15:guide>
        <p15:guide id="2" pos="2878">
          <p15:clr>
            <a:srgbClr val="A4A3A4"/>
          </p15:clr>
        </p15:guide>
      </p15:sldGuideLst>
    </p:ext>
    <p:ext uri="{2D200454-40CA-4A62-9FC3-DE9A4176ACB9}">
      <p15:notesGuideLst xmlns:p15="http://schemas.microsoft.com/office/powerpoint/2012/main">
        <p15:guide id="1" orient="horz" pos="2880">
          <p15:clr>
            <a:srgbClr val="A4A3A4"/>
          </p15:clr>
        </p15:guide>
        <p15:guide id="2" pos="215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D2E3"/>
    <a:srgbClr val="0000FF"/>
    <a:srgbClr val="293D2C"/>
    <a:srgbClr val="FBE22D"/>
    <a:srgbClr val="A9D25A"/>
    <a:srgbClr val="EA5514"/>
    <a:srgbClr val="7BBFAA"/>
    <a:srgbClr val="EB4544"/>
    <a:srgbClr val="DDDDDD"/>
    <a:srgbClr val="B03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34" autoAdjust="0"/>
    <p:restoredTop sz="82710" autoAdjust="0"/>
  </p:normalViewPr>
  <p:slideViewPr>
    <p:cSldViewPr showGuides="1">
      <p:cViewPr varScale="1">
        <p:scale>
          <a:sx n="125" d="100"/>
          <a:sy n="125" d="100"/>
        </p:scale>
        <p:origin x="696" y="102"/>
      </p:cViewPr>
      <p:guideLst>
        <p:guide orient="horz" pos="1619"/>
        <p:guide pos="287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87" d="100"/>
          <a:sy n="87" d="100"/>
        </p:scale>
        <p:origin x="2988" y="96"/>
      </p:cViewPr>
      <p:guideLst>
        <p:guide orient="horz" pos="2880"/>
        <p:guide pos="215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D1A09C-AB03-4DCA-AF4D-4A7C109893D5}" type="datetimeFigureOut">
              <a:rPr lang="zh-CN" altLang="en-US" smtClean="0"/>
              <a:t>2017/11/1 Wednesday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54FB9D-89F2-4AD9-B25C-DB5C7C6C7280}"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00D77-675F-4030-AD1B-4A6B1A099987}" type="datetimeFigureOut">
              <a:rPr lang="zh-CN" altLang="en-US" smtClean="0"/>
              <a:t>2017/11/1 Wednesday</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38A185-F9DB-4B92-A1A8-CCD8A76DEA2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28</a:t>
            </a:fld>
            <a:endParaRPr lang="zh-CN" altLang="en-US"/>
          </a:p>
        </p:txBody>
      </p:sp>
    </p:spTree>
    <p:extLst>
      <p:ext uri="{BB962C8B-B14F-4D97-AF65-F5344CB8AC3E}">
        <p14:creationId xmlns:p14="http://schemas.microsoft.com/office/powerpoint/2010/main" val="3061287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是一种很好的工具，可以贯穿软件开发周期的每个阶段，最适用于数据建模、对象建模和组件建模。</a:t>
            </a:r>
            <a:endParaRPr lang="en-US" altLang="zh-CN" sz="3600" dirty="0" smtClean="0">
              <a:solidFill>
                <a:schemeClr val="bg1"/>
              </a:solidFill>
              <a:latin typeface="微软雅黑" panose="020B0503020204020204" pitchFamily="34" charset="-122"/>
              <a:ea typeface="微软雅黑" panose="020B0503020204020204" pitchFamily="34" charset="-122"/>
            </a:endParaRPr>
          </a:p>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作为一种模型语言，它使开发人员专注于建立产品的模型和结构，而不是选用什么程序语言和算法实现。当模型建立之后，模型可以被</a:t>
            </a: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工具转化成指定的程序语言代码。</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4238A185-F9DB-4B92-A1A8-CCD8A76DEA25}"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类：简单来说就是一组对象，这些对象有相同的属性、方法、关系和语义。一个类实现一个或多个接口。</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接口：抽象的方法，描述了一个类或构建的一个服务的操作集，接口是定义了一组操作的规范，它并没有给出这组操作的具体实现。接口在</a:t>
            </a:r>
            <a:r>
              <a:rPr lang="en-US" altLang="zh-CN" sz="1200" b="0" i="0" kern="1200" dirty="0" smtClean="0">
                <a:solidFill>
                  <a:schemeClr val="tx1"/>
                </a:solidFill>
                <a:effectLst/>
                <a:latin typeface="+mn-lt"/>
                <a:ea typeface="+mn-ea"/>
                <a:cs typeface="+mn-cs"/>
              </a:rPr>
              <a:t>UML</a:t>
            </a:r>
            <a:r>
              <a:rPr lang="zh-CN" altLang="en-US" sz="1200" b="0" i="0" kern="1200" dirty="0" smtClean="0">
                <a:solidFill>
                  <a:schemeClr val="tx1"/>
                </a:solidFill>
                <a:effectLst/>
                <a:latin typeface="+mn-lt"/>
                <a:ea typeface="+mn-ea"/>
                <a:cs typeface="+mn-cs"/>
              </a:rPr>
              <a:t>中被画成一个圆和它的名字</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协作：个人理解就是分工合作，分配好各自该干什么完成一项大的任务。官方</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协作定义了一个交互，它是由一组共同工作以提供某协作的角色和其它元素构成的群体，这些协作行为大于所有元素的各自行为的总和。因此，协作有结构、行为和维度。一个给定的类可以参与几个协作。</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用例：个人理解就是功能块，也可以说是动作。官方：是对一组动作序列的描述，系统执行这些动作将产生一个对特定的参与者有价值且可观察的结果。</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构件：个人理解就是系统中我们能看见的部分大到窗体，小到窗体中的按钮都是组件。官方：构件是系统中物理的、可替代的部件，它遵循且提供一组接口的实现。</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节点：我们常说给自己的东西做个节点，就是说把东西归类打包。而</a:t>
            </a:r>
            <a:r>
              <a:rPr lang="en-US" altLang="zh-CN" sz="1200" b="0" i="0" kern="1200" dirty="0" smtClean="0">
                <a:solidFill>
                  <a:schemeClr val="tx1"/>
                </a:solidFill>
                <a:effectLst/>
                <a:latin typeface="+mn-lt"/>
                <a:ea typeface="+mn-ea"/>
                <a:cs typeface="+mn-cs"/>
              </a:rPr>
              <a:t>UML</a:t>
            </a:r>
            <a:r>
              <a:rPr lang="zh-CN" altLang="en-US" sz="1200" b="0" i="0" kern="1200" dirty="0" smtClean="0">
                <a:solidFill>
                  <a:schemeClr val="tx1"/>
                </a:solidFill>
                <a:effectLst/>
                <a:latin typeface="+mn-lt"/>
                <a:ea typeface="+mn-ea"/>
                <a:cs typeface="+mn-cs"/>
              </a:rPr>
              <a:t>中的节点就用来给构件打包的</a:t>
            </a:r>
            <a:r>
              <a:rPr lang="en-US" altLang="zh-CN" sz="1200" b="0" i="0" kern="1200" dirty="0" smtClean="0">
                <a:solidFill>
                  <a:schemeClr val="tx1"/>
                </a:solidFill>
                <a:effectLst/>
                <a:latin typeface="+mn-lt"/>
                <a:ea typeface="+mn-ea"/>
                <a:cs typeface="+mn-cs"/>
              </a:rPr>
              <a:t>thing</a:t>
            </a:r>
            <a:r>
              <a:rPr lang="zh-CN" altLang="en-US" sz="1200" b="0" i="0" kern="1200" dirty="0" smtClean="0">
                <a:solidFill>
                  <a:schemeClr val="tx1"/>
                </a:solidFill>
                <a:effectLst/>
                <a:latin typeface="+mn-lt"/>
                <a:ea typeface="+mn-ea"/>
                <a:cs typeface="+mn-cs"/>
              </a:rPr>
              <a:t>比如客户机、服务器都是机房收费系统中的节点。官方解释：节点是在运行时存在的物理元素，它表示了一种可计算的资源，它通常至少有一些记忆能力处理能力。一个构件集可以驻留在一个节点内，也可以从一个节点迁移到另一个节点。</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238A185-F9DB-4B92-A1A8-CCD8A76DEA25}"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326"/>
            <a:ext cx="7772400" cy="1102179"/>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3751"/>
            <a:ext cx="6400800" cy="1314044"/>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t>2017/11/1 Wednesday</a:t>
            </a:fld>
            <a:endParaRPr lang="zh-CN" altLang="en-US"/>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199780"/>
            <a:ext cx="8229600" cy="33934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t>2017/11/1 Wednesday</a:t>
            </a:fld>
            <a:endParaRPr lang="zh-CN" altLang="en-US"/>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34"/>
            <a:ext cx="2057400" cy="328868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34"/>
            <a:ext cx="6019800" cy="328868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t>2017/11/1 Wednesday</a:t>
            </a:fld>
            <a:endParaRPr lang="zh-CN" altLang="en-US"/>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199780"/>
            <a:ext cx="8229600" cy="33934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t>2017/11/1 Wednesday</a:t>
            </a:fld>
            <a:endParaRPr lang="zh-CN" altLang="en-US"/>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4156"/>
            <a:ext cx="7772400" cy="1021241"/>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363"/>
            <a:ext cx="7772400" cy="1124793"/>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t>2017/11/1 Wednesday</a:t>
            </a:fld>
            <a:endParaRPr lang="zh-CN" altLang="en-US"/>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899835"/>
            <a:ext cx="4038600" cy="254358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899835"/>
            <a:ext cx="4038600" cy="254358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t>2017/11/1 Wednesday</a:t>
            </a:fld>
            <a:endParaRPr lang="zh-CN" altLang="en-US"/>
          </a:p>
        </p:txBody>
      </p:sp>
      <p:sp>
        <p:nvSpPr>
          <p:cNvPr id="6" name="页脚占位符 5"/>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80"/>
            <a:ext cx="4040188" cy="47967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0653"/>
            <a:ext cx="4040188" cy="296255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0980"/>
            <a:ext cx="4041775" cy="47967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0653"/>
            <a:ext cx="4041775" cy="296255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t>2017/11/1 Wednesday</a:t>
            </a:fld>
            <a:endParaRPr lang="zh-CN" altLang="en-US"/>
          </a:p>
        </p:txBody>
      </p:sp>
      <p:sp>
        <p:nvSpPr>
          <p:cNvPr id="8" name="页脚占位符 7"/>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t>2017/11/1 Wednesday</a:t>
            </a:fld>
            <a:endParaRPr lang="zh-CN" altLang="en-US"/>
          </a:p>
        </p:txBody>
      </p:sp>
      <p:sp>
        <p:nvSpPr>
          <p:cNvPr id="4" name="页脚占位符 3"/>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t>2017/11/1 Wednesday</a:t>
            </a:fld>
            <a:endParaRPr lang="zh-CN" altLang="en-US"/>
          </a:p>
        </p:txBody>
      </p:sp>
      <p:sp>
        <p:nvSpPr>
          <p:cNvPr id="3" name="页脚占位符 2"/>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24"/>
            <a:ext cx="3008313" cy="871269"/>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25"/>
            <a:ext cx="5111750" cy="438848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5993"/>
            <a:ext cx="3008313" cy="35172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t>2017/11/1 Wednesday</a:t>
            </a:fld>
            <a:endParaRPr lang="zh-CN" altLang="en-US"/>
          </a:p>
        </p:txBody>
      </p:sp>
      <p:sp>
        <p:nvSpPr>
          <p:cNvPr id="6" name="页脚占位符 5"/>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599339"/>
            <a:ext cx="5486400" cy="424922"/>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439"/>
            <a:ext cx="5486400" cy="308514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4262"/>
            <a:ext cx="5486400" cy="60346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t>2017/11/1 Wednesday</a:t>
            </a:fld>
            <a:endParaRPr lang="zh-CN" altLang="en-US"/>
          </a:p>
        </p:txBody>
      </p:sp>
      <p:sp>
        <p:nvSpPr>
          <p:cNvPr id="6" name="页脚占位符 5"/>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000" b="-6000"/>
          </a:stretch>
        </a:blipFill>
        <a:effectLst/>
      </p:bgPr>
    </p:bg>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 y="-1"/>
            <a:ext cx="9144001" cy="51419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thruBlk="1"/>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xml"/><Relationship Id="rId7" Type="http://schemas.openxmlformats.org/officeDocument/2006/relationships/image" Target="../media/image5.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xml"/><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6.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3.png"/><Relationship Id="rId10" Type="http://schemas.openxmlformats.org/officeDocument/2006/relationships/image" Target="../media/image26.png"/><Relationship Id="rId4" Type="http://schemas.openxmlformats.org/officeDocument/2006/relationships/image" Target="../media/image5.png"/><Relationship Id="rId9"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33.jpeg"/></Relationships>
</file>

<file path=ppt/slides/_rels/slide1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hyperlink" Target="https://www.baidu.com/link?url=FhyYQifgnPfC6ry2o2kqxj_QLGKL3Ws4Yqfa2fP1HJaM-ghRpvv4yQtrGS_22u5Rb3svslKiIE2YtYe5xGgR6q&amp;wd=&amp;eqid=8621e2d3000290c00000000459f58123" TargetMode="External"/><Relationship Id="rId5" Type="http://schemas.openxmlformats.org/officeDocument/2006/relationships/hyperlink" Target="https://www.baidu.com/link?url=lRPkyrimJIxMqKjr27YG4uKwO69xeNmt-7JZ11rXeJJ_resp-BvqWBX8wbPOJcxsK_Ls7QJReLJNSTYttlJCh8EGuyyl09d03XNRSrzJTs7&amp;wd=&amp;eqid=c5a20624000267610000000459f57cfb" TargetMode="External"/><Relationship Id="rId4" Type="http://schemas.openxmlformats.org/officeDocument/2006/relationships/hyperlink" Target="https://www.baidu.com/link?url=Fw5pWWgnDIwXIw6ZZiTuYZAYZOP1_IFfVFWgdxdYRe7dpv9OLlqqBaTEUN67V5tsOtfBrNyZs0S8kShjPitfdA5385cYCILL2_TosbnTwhK&amp;wd=&amp;eqid=ed3169f70002139f0000000459f5789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17.png"/><Relationship Id="rId5" Type="http://schemas.openxmlformats.org/officeDocument/2006/relationships/image" Target="../media/image9.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17.png"/><Relationship Id="rId5" Type="http://schemas.openxmlformats.org/officeDocument/2006/relationships/image" Target="../media/image9.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6.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3.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3" name="Rectangle 40"/>
          <p:cNvSpPr>
            <a:spLocks noChangeArrowheads="1"/>
          </p:cNvSpPr>
          <p:nvPr/>
        </p:nvSpPr>
        <p:spPr bwMode="auto">
          <a:xfrm>
            <a:off x="1441871" y="3075012"/>
            <a:ext cx="633670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a:r>
              <a:rPr lang="en-US" altLang="zh-CN" sz="2800" spc="300" dirty="0" smtClean="0">
                <a:blipFill dpi="0" rotWithShape="1">
                  <a:blip r:embed="rId5">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PRD</a:t>
            </a:r>
            <a:r>
              <a:rPr lang="en-US" altLang="zh-CN" sz="2800" spc="160" dirty="0">
                <a:blipFill dpi="0" rotWithShape="1">
                  <a:blip r:embed="rId6">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方正正大黑简体" panose="02000000000000000000" pitchFamily="2" charset="-122"/>
              </a:rPr>
              <a:t> </a:t>
            </a:r>
            <a:r>
              <a:rPr lang="en-US" altLang="zh-CN" sz="2800" spc="160" dirty="0" smtClean="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G23</a:t>
            </a:r>
          </a:p>
          <a:p>
            <a:pPr algn="ctr"/>
            <a:r>
              <a:rPr lang="zh-CN" altLang="en-US" sz="2000" b="1" spc="160" dirty="0">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任剑超 史晨鑫 汪涛 </a:t>
            </a:r>
            <a:r>
              <a:rPr lang="zh-CN" altLang="en-US" sz="2000" b="1" spc="160" dirty="0">
                <a:blipFill dpi="0" rotWithShape="1">
                  <a:blip r:embed="rId7">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仲</a:t>
            </a:r>
            <a:r>
              <a:rPr lang="zh-CN" altLang="en-US" sz="2000" b="1" spc="160" dirty="0">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叶 邱英凡</a:t>
            </a:r>
          </a:p>
        </p:txBody>
      </p:sp>
      <p:sp>
        <p:nvSpPr>
          <p:cNvPr id="41" name="TextBox 40"/>
          <p:cNvSpPr txBox="1"/>
          <p:nvPr/>
        </p:nvSpPr>
        <p:spPr>
          <a:xfrm>
            <a:off x="2782640" y="1418828"/>
            <a:ext cx="3655167" cy="1107996"/>
          </a:xfrm>
          <a:prstGeom prst="rect">
            <a:avLst/>
          </a:prstGeom>
          <a:noFill/>
        </p:spPr>
        <p:txBody>
          <a:bodyPr wrap="none" rtlCol="0">
            <a:spAutoFit/>
          </a:bodyPr>
          <a:lstStyle/>
          <a:p>
            <a:pPr algn="ctr"/>
            <a:r>
              <a:rPr lang="en-US" altLang="zh-CN" sz="6600" spc="160" dirty="0" smtClean="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UML</a:t>
            </a:r>
            <a:r>
              <a:rPr lang="zh-CN" altLang="en-US" sz="6600" spc="160" dirty="0" smtClean="0">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概述</a:t>
            </a:r>
            <a:endParaRPr lang="zh-CN" altLang="en-US" sz="7200" spc="160" dirty="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endParaRPr>
          </a:p>
        </p:txBody>
      </p:sp>
      <p:pic>
        <p:nvPicPr>
          <p:cNvPr id="4" name="纯音乐 - A Bright Future (Shorter Version).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5374216" y="-10462492"/>
            <a:ext cx="504056" cy="504056"/>
          </a:xfrm>
          <a:prstGeom prst="rect">
            <a:avLst/>
          </a:prstGeom>
        </p:spPr>
      </p:pic>
      <p:pic>
        <p:nvPicPr>
          <p:cNvPr id="2" name="图片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16216" y="266700"/>
            <a:ext cx="3528392" cy="505736"/>
          </a:xfrm>
          <a:prstGeom prst="rect">
            <a:avLst/>
          </a:prstGeom>
          <a:effectLst>
            <a:glow>
              <a:schemeClr val="accent1">
                <a:alpha val="40000"/>
              </a:schemeClr>
            </a:glow>
            <a:innerShdw blurRad="63500" dist="50800" dir="13500000">
              <a:schemeClr val="bg1"/>
            </a:innerShdw>
          </a:effectLst>
        </p:spPr>
      </p:pic>
    </p:spTree>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iterate type="lt">
                                        <p:tmPct val="15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par>
                              <p:cTn id="11" fill="hold">
                                <p:stCondLst>
                                  <p:cond delay="800"/>
                                </p:stCondLst>
                                <p:childTnLst>
                                  <p:par>
                                    <p:cTn id="12" presetID="2" presetClass="entr" presetSubtype="8" fill="hold" grpId="0" nodeType="afterEffect" p14:presetBounceEnd="80000">
                                      <p:stCondLst>
                                        <p:cond delay="0"/>
                                      </p:stCondLst>
                                      <p:childTnLst>
                                        <p:set>
                                          <p:cBhvr>
                                            <p:cTn id="13" dur="1" fill="hold">
                                              <p:stCondLst>
                                                <p:cond delay="0"/>
                                              </p:stCondLst>
                                            </p:cTn>
                                            <p:tgtEl>
                                              <p:spTgt spid="1033"/>
                                            </p:tgtEl>
                                            <p:attrNameLst>
                                              <p:attrName>style.visibility</p:attrName>
                                            </p:attrNameLst>
                                          </p:cBhvr>
                                          <p:to>
                                            <p:strVal val="visible"/>
                                          </p:to>
                                        </p:set>
                                        <p:anim calcmode="lin" valueType="num" p14:bounceEnd="80000">
                                          <p:cBhvr additive="base">
                                            <p:cTn id="14" dur="800" fill="hold"/>
                                            <p:tgtEl>
                                              <p:spTgt spid="1033"/>
                                            </p:tgtEl>
                                            <p:attrNameLst>
                                              <p:attrName>ppt_x</p:attrName>
                                            </p:attrNameLst>
                                          </p:cBhvr>
                                          <p:tavLst>
                                            <p:tav tm="0">
                                              <p:val>
                                                <p:strVal val="0-#ppt_w/2"/>
                                              </p:val>
                                            </p:tav>
                                            <p:tav tm="100000">
                                              <p:val>
                                                <p:strVal val="#ppt_x"/>
                                              </p:val>
                                            </p:tav>
                                          </p:tavLst>
                                        </p:anim>
                                        <p:anim calcmode="lin" valueType="num" p14:bounceEnd="80000">
                                          <p:cBhvr additive="base">
                                            <p:cTn id="15" dur="800" fill="hold"/>
                                            <p:tgtEl>
                                              <p:spTgt spid="10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repeatCount="indefinite" fill="hold" display="0">
                      <p:stCondLst>
                        <p:cond delay="indefinite"/>
                      </p:stCondLst>
                      <p:endCondLst>
                        <p:cond evt="onStopAudio" delay="0">
                          <p:tgtEl>
                            <p:sldTgt/>
                          </p:tgtEl>
                        </p:cond>
                      </p:endCondLst>
                    </p:cTn>
                    <p:tgtEl>
                      <p:spTgt spid="4"/>
                    </p:tgtEl>
                  </p:cMediaNode>
                </p:audio>
              </p:childTnLst>
            </p:cTn>
          </p:par>
        </p:tnLst>
        <p:bldLst>
          <p:bldP spid="1033" grpId="0"/>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iterate type="lt">
                                        <p:tmPct val="15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par>
                              <p:cTn id="11" fill="hold">
                                <p:stCondLst>
                                  <p:cond delay="800"/>
                                </p:stCondLst>
                                <p:childTnLst>
                                  <p:par>
                                    <p:cTn id="12" presetID="2" presetClass="entr" presetSubtype="8" fill="hold" grpId="0" nodeType="afterEffect">
                                      <p:stCondLst>
                                        <p:cond delay="0"/>
                                      </p:stCondLst>
                                      <p:childTnLst>
                                        <p:set>
                                          <p:cBhvr>
                                            <p:cTn id="13" dur="1" fill="hold">
                                              <p:stCondLst>
                                                <p:cond delay="0"/>
                                              </p:stCondLst>
                                            </p:cTn>
                                            <p:tgtEl>
                                              <p:spTgt spid="1033"/>
                                            </p:tgtEl>
                                            <p:attrNameLst>
                                              <p:attrName>style.visibility</p:attrName>
                                            </p:attrNameLst>
                                          </p:cBhvr>
                                          <p:to>
                                            <p:strVal val="visible"/>
                                          </p:to>
                                        </p:set>
                                        <p:anim calcmode="lin" valueType="num">
                                          <p:cBhvr additive="base">
                                            <p:cTn id="14" dur="800" fill="hold"/>
                                            <p:tgtEl>
                                              <p:spTgt spid="1033"/>
                                            </p:tgtEl>
                                            <p:attrNameLst>
                                              <p:attrName>ppt_x</p:attrName>
                                            </p:attrNameLst>
                                          </p:cBhvr>
                                          <p:tavLst>
                                            <p:tav tm="0">
                                              <p:val>
                                                <p:strVal val="0-#ppt_w/2"/>
                                              </p:val>
                                            </p:tav>
                                            <p:tav tm="100000">
                                              <p:val>
                                                <p:strVal val="#ppt_x"/>
                                              </p:val>
                                            </p:tav>
                                          </p:tavLst>
                                        </p:anim>
                                        <p:anim calcmode="lin" valueType="num">
                                          <p:cBhvr additive="base">
                                            <p:cTn id="15" dur="800" fill="hold"/>
                                            <p:tgtEl>
                                              <p:spTgt spid="10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repeatCount="indefinite" fill="hold" display="0">
                      <p:stCondLst>
                        <p:cond delay="indefinite"/>
                      </p:stCondLst>
                      <p:endCondLst>
                        <p:cond evt="onStopAudio" delay="0">
                          <p:tgtEl>
                            <p:sldTgt/>
                          </p:tgtEl>
                        </p:cond>
                      </p:endCondLst>
                    </p:cTn>
                    <p:tgtEl>
                      <p:spTgt spid="4"/>
                    </p:tgtEl>
                  </p:cMediaNode>
                </p:audio>
              </p:childTnLst>
            </p:cTn>
          </p:par>
        </p:tnLst>
        <p:bldLst>
          <p:bldP spid="1033" grpId="0"/>
          <p:bldP spid="41"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539552" y="266700"/>
            <a:ext cx="612068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行为事务：是</a:t>
            </a:r>
            <a:r>
              <a:rPr lang="en-US" altLang="zh-CN" sz="20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20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中的动态部分</a:t>
            </a:r>
            <a:r>
              <a:rPr lang="zh-CN" altLang="en-US" sz="20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a:t>
            </a:r>
            <a:endParaRPr lang="en-US" altLang="zh-CN" sz="20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a:buFont typeface="Arial" panose="020B0604020202020204" pitchFamily="34" charset="0"/>
              <a:buNone/>
            </a:pPr>
            <a:r>
              <a:rPr lang="zh-CN" altLang="en-US" sz="20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它们</a:t>
            </a:r>
            <a:r>
              <a:rPr lang="zh-CN" altLang="en-US" sz="20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是模型中的动词，描述了跨越时间和空间的行为。</a:t>
            </a:r>
            <a:endParaRPr lang="en-US" altLang="zh-CN" sz="20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3" name="文本框 2"/>
          <p:cNvSpPr txBox="1"/>
          <p:nvPr/>
        </p:nvSpPr>
        <p:spPr>
          <a:xfrm>
            <a:off x="323528" y="1202804"/>
            <a:ext cx="3888432" cy="1846659"/>
          </a:xfrm>
          <a:prstGeom prst="rect">
            <a:avLst/>
          </a:prstGeom>
          <a:noFill/>
        </p:spPr>
        <p:txBody>
          <a:bodyPr wrap="square" rtlCol="0">
            <a:spAutoFit/>
          </a:bodyPr>
          <a:lstStyle/>
          <a:p>
            <a:r>
              <a:rPr lang="zh-CN" altLang="en-US" sz="2400" dirty="0" smtClean="0">
                <a:solidFill>
                  <a:schemeClr val="bg1"/>
                </a:solidFill>
                <a:latin typeface="迷你简艺黑" panose="03000509000000000000" pitchFamily="65" charset="-122"/>
                <a:ea typeface="迷你简艺黑" panose="03000509000000000000" pitchFamily="65" charset="-122"/>
              </a:rPr>
              <a:t>交互</a:t>
            </a:r>
            <a:r>
              <a:rPr lang="zh-CN" altLang="en-US" dirty="0" smtClean="0">
                <a:solidFill>
                  <a:schemeClr val="bg1"/>
                </a:solidFill>
                <a:latin typeface="迷你简艺黑" panose="03000509000000000000" pitchFamily="65" charset="-122"/>
                <a:ea typeface="迷你简艺黑" panose="03000509000000000000" pitchFamily="65" charset="-122"/>
              </a:rPr>
              <a:t>：对象</a:t>
            </a:r>
            <a:r>
              <a:rPr lang="zh-CN" altLang="en-US" dirty="0">
                <a:solidFill>
                  <a:schemeClr val="bg1"/>
                </a:solidFill>
                <a:latin typeface="迷你简艺黑" panose="03000509000000000000" pitchFamily="65" charset="-122"/>
                <a:ea typeface="迷你简艺黑" panose="03000509000000000000" pitchFamily="65" charset="-122"/>
              </a:rPr>
              <a:t>之间的交流</a:t>
            </a:r>
            <a:r>
              <a:rPr lang="zh-CN" altLang="en-US" dirty="0" smtClean="0">
                <a:solidFill>
                  <a:schemeClr val="bg1"/>
                </a:solidFill>
                <a:latin typeface="迷你简艺黑" panose="03000509000000000000" pitchFamily="65" charset="-122"/>
                <a:ea typeface="迷你简艺黑" panose="03000509000000000000" pitchFamily="65" charset="-122"/>
              </a:rPr>
              <a:t>。</a:t>
            </a:r>
            <a:endParaRPr lang="en-US" altLang="zh-CN" dirty="0" smtClean="0">
              <a:solidFill>
                <a:schemeClr val="bg1"/>
              </a:solidFill>
              <a:latin typeface="迷你简艺黑" panose="03000509000000000000" pitchFamily="65" charset="-122"/>
              <a:ea typeface="迷你简艺黑" panose="03000509000000000000" pitchFamily="65" charset="-122"/>
            </a:endParaRPr>
          </a:p>
          <a:p>
            <a:r>
              <a:rPr lang="zh-CN" altLang="en-US" dirty="0" smtClean="0">
                <a:solidFill>
                  <a:schemeClr val="bg1"/>
                </a:solidFill>
                <a:latin typeface="迷你简艺黑" panose="03000509000000000000" pitchFamily="65" charset="-122"/>
                <a:ea typeface="迷你简艺黑" panose="03000509000000000000" pitchFamily="65" charset="-122"/>
              </a:rPr>
              <a:t>官方</a:t>
            </a:r>
            <a:r>
              <a:rPr lang="zh-CN" altLang="en-US" dirty="0">
                <a:solidFill>
                  <a:schemeClr val="bg1"/>
                </a:solidFill>
                <a:latin typeface="迷你简艺黑" panose="03000509000000000000" pitchFamily="65" charset="-122"/>
                <a:ea typeface="迷你简艺黑" panose="03000509000000000000" pitchFamily="65" charset="-122"/>
              </a:rPr>
              <a:t>：交互这样一种行为，他由在特定语境中共同完成特定任务的一组对象之间的消息组成。一个对象群体的行为或单个操作的行为可用一个交互描述</a:t>
            </a:r>
            <a:r>
              <a:rPr lang="zh-CN" altLang="en-US" dirty="0" smtClean="0">
                <a:solidFill>
                  <a:schemeClr val="bg1"/>
                </a:solidFill>
                <a:latin typeface="迷你简艺黑" panose="03000509000000000000" pitchFamily="65" charset="-122"/>
                <a:ea typeface="迷你简艺黑" panose="03000509000000000000" pitchFamily="65" charset="-122"/>
              </a:rPr>
              <a:t>。</a:t>
            </a:r>
            <a:endParaRPr lang="zh-CN" altLang="en-US" dirty="0">
              <a:solidFill>
                <a:schemeClr val="bg1"/>
              </a:solidFill>
              <a:latin typeface="迷你简艺黑" panose="03000509000000000000" pitchFamily="65" charset="-122"/>
              <a:ea typeface="迷你简艺黑" panose="03000509000000000000" pitchFamily="65" charset="-122"/>
            </a:endParaRPr>
          </a:p>
        </p:txBody>
      </p:sp>
      <p:pic>
        <p:nvPicPr>
          <p:cNvPr id="1026" name="Picture 2" descr="http://img.blog.csdn.net/20141129160449678?watermark/2/text/aHR0cDovL2Jsb2cuY3Nkbi5uZXQvcGluZzE2MTM0Njg2MTM=/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656" y="3507060"/>
            <a:ext cx="2924175"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4283968" y="1216124"/>
            <a:ext cx="4248472" cy="1569660"/>
          </a:xfrm>
          <a:prstGeom prst="rect">
            <a:avLst/>
          </a:prstGeom>
          <a:noFill/>
        </p:spPr>
        <p:txBody>
          <a:bodyPr wrap="square" rtlCol="0">
            <a:spAutoFit/>
          </a:bodyPr>
          <a:lstStyle/>
          <a:p>
            <a:r>
              <a:rPr lang="zh-CN" altLang="en-US" sz="2400" dirty="0">
                <a:solidFill>
                  <a:schemeClr val="bg1"/>
                </a:solidFill>
                <a:latin typeface="迷你简艺黑" panose="03000509000000000000" pitchFamily="65" charset="-122"/>
                <a:ea typeface="迷你简艺黑" panose="03000509000000000000" pitchFamily="65" charset="-122"/>
              </a:rPr>
              <a:t>状态机：</a:t>
            </a:r>
            <a:r>
              <a:rPr lang="zh-CN" altLang="en-US" dirty="0">
                <a:solidFill>
                  <a:schemeClr val="bg1"/>
                </a:solidFill>
                <a:latin typeface="迷你简艺黑" panose="03000509000000000000" pitchFamily="65" charset="-122"/>
                <a:ea typeface="迷你简艺黑" panose="03000509000000000000" pitchFamily="65" charset="-122"/>
              </a:rPr>
              <a:t>比如电视本来是关着的通过开关按钮，让电视机变成了开着的状态，这就是一个状态机。</a:t>
            </a:r>
            <a:endParaRPr lang="en-US" altLang="zh-CN" dirty="0">
              <a:solidFill>
                <a:schemeClr val="bg1"/>
              </a:solidFill>
              <a:latin typeface="迷你简艺黑" panose="03000509000000000000" pitchFamily="65" charset="-122"/>
              <a:ea typeface="迷你简艺黑" panose="03000509000000000000" pitchFamily="65" charset="-122"/>
            </a:endParaRPr>
          </a:p>
          <a:p>
            <a:r>
              <a:rPr lang="zh-CN" altLang="en-US" dirty="0">
                <a:solidFill>
                  <a:schemeClr val="bg1"/>
                </a:solidFill>
                <a:latin typeface="迷你简艺黑" panose="03000509000000000000" pitchFamily="65" charset="-122"/>
                <a:ea typeface="迷你简艺黑" panose="03000509000000000000" pitchFamily="65" charset="-122"/>
              </a:rPr>
              <a:t>描述事物或交互在生命周期内响应事件所经历的状态</a:t>
            </a:r>
            <a:r>
              <a:rPr lang="zh-CN" altLang="en-US" dirty="0" smtClean="0">
                <a:solidFill>
                  <a:schemeClr val="bg1"/>
                </a:solidFill>
                <a:latin typeface="迷你简艺黑" panose="03000509000000000000" pitchFamily="65" charset="-122"/>
                <a:ea typeface="迷你简艺黑" panose="03000509000000000000" pitchFamily="65" charset="-122"/>
              </a:rPr>
              <a:t>序列。</a:t>
            </a:r>
            <a:endParaRPr lang="zh-CN" altLang="en-US" dirty="0">
              <a:solidFill>
                <a:schemeClr val="bg1"/>
              </a:solidFill>
              <a:latin typeface="迷你简艺黑" panose="03000509000000000000" pitchFamily="65" charset="-122"/>
              <a:ea typeface="迷你简艺黑" panose="03000509000000000000" pitchFamily="65" charset="-122"/>
            </a:endParaRPr>
          </a:p>
        </p:txBody>
      </p:sp>
      <p:pic>
        <p:nvPicPr>
          <p:cNvPr id="1030" name="Picture 6" descr="http://img.blog.csdn.net/20141129160741185?watermark/2/text/aHR0cDovL2Jsb2cuY3Nkbi5uZXQvcGluZzE2MTM0Njg2MTM=/font/5a6L5L2T/fontsize/400/fill/I0JBQkFCMA==/dissolve/70/gravity/Cen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3202260"/>
            <a:ext cx="2571750" cy="1238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1000"/>
                                        <p:tgtEl>
                                          <p:spTgt spid="1026"/>
                                        </p:tgtEl>
                                      </p:cBhvr>
                                    </p:animEffect>
                                    <p:anim calcmode="lin" valueType="num">
                                      <p:cBhvr>
                                        <p:cTn id="18" dur="1000" fill="hold"/>
                                        <p:tgtEl>
                                          <p:spTgt spid="1026"/>
                                        </p:tgtEl>
                                        <p:attrNameLst>
                                          <p:attrName>ppt_x</p:attrName>
                                        </p:attrNameLst>
                                      </p:cBhvr>
                                      <p:tavLst>
                                        <p:tav tm="0">
                                          <p:val>
                                            <p:strVal val="#ppt_x"/>
                                          </p:val>
                                        </p:tav>
                                        <p:tav tm="100000">
                                          <p:val>
                                            <p:strVal val="#ppt_x"/>
                                          </p:val>
                                        </p:tav>
                                      </p:tavLst>
                                    </p:anim>
                                    <p:anim calcmode="lin" valueType="num">
                                      <p:cBhvr>
                                        <p:cTn id="1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030"/>
                                        </p:tgtEl>
                                        <p:attrNameLst>
                                          <p:attrName>style.visibility</p:attrName>
                                        </p:attrNameLst>
                                      </p:cBhvr>
                                      <p:to>
                                        <p:strVal val="visible"/>
                                      </p:to>
                                    </p:set>
                                    <p:animEffect transition="in" filter="fade">
                                      <p:cBhvr>
                                        <p:cTn id="29" dur="1000"/>
                                        <p:tgtEl>
                                          <p:spTgt spid="1030"/>
                                        </p:tgtEl>
                                      </p:cBhvr>
                                    </p:animEffect>
                                    <p:anim calcmode="lin" valueType="num">
                                      <p:cBhvr>
                                        <p:cTn id="30" dur="1000" fill="hold"/>
                                        <p:tgtEl>
                                          <p:spTgt spid="1030"/>
                                        </p:tgtEl>
                                        <p:attrNameLst>
                                          <p:attrName>ppt_x</p:attrName>
                                        </p:attrNameLst>
                                      </p:cBhvr>
                                      <p:tavLst>
                                        <p:tav tm="0">
                                          <p:val>
                                            <p:strVal val="#ppt_x"/>
                                          </p:val>
                                        </p:tav>
                                        <p:tav tm="100000">
                                          <p:val>
                                            <p:strVal val="#ppt_x"/>
                                          </p:val>
                                        </p:tav>
                                      </p:tavLst>
                                    </p:anim>
                                    <p:anim calcmode="lin" valueType="num">
                                      <p:cBhvr>
                                        <p:cTn id="31"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67544" y="338708"/>
            <a:ext cx="84249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分组事务：</a:t>
            </a:r>
            <a:r>
              <a:rPr lang="en-US" altLang="zh-CN" sz="20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20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模型的组织部</a:t>
            </a:r>
            <a:r>
              <a:rPr lang="zh-CN" altLang="en-US" sz="20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分，描述事物的组织结构，主要由包来实现</a:t>
            </a:r>
            <a:endParaRPr lang="en-US" altLang="zh-CN" sz="20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3" name="文本框 2"/>
          <p:cNvSpPr txBox="1"/>
          <p:nvPr/>
        </p:nvSpPr>
        <p:spPr>
          <a:xfrm>
            <a:off x="791580" y="1418828"/>
            <a:ext cx="3888432" cy="2800767"/>
          </a:xfrm>
          <a:prstGeom prst="rect">
            <a:avLst/>
          </a:prstGeom>
          <a:noFill/>
        </p:spPr>
        <p:txBody>
          <a:bodyPr wrap="square" rtlCol="0">
            <a:spAutoFit/>
          </a:bodyPr>
          <a:lstStyle/>
          <a:p>
            <a:r>
              <a:rPr lang="zh-CN" altLang="en-US" sz="3200" dirty="0">
                <a:solidFill>
                  <a:schemeClr val="bg1"/>
                </a:solidFill>
                <a:latin typeface="迷你简艺黑" panose="03000509000000000000" pitchFamily="65" charset="-122"/>
                <a:ea typeface="迷你简艺黑" panose="03000509000000000000" pitchFamily="65" charset="-122"/>
              </a:rPr>
              <a:t>包：</a:t>
            </a:r>
            <a:r>
              <a:rPr lang="zh-CN" altLang="en-US" sz="2400" dirty="0">
                <a:solidFill>
                  <a:schemeClr val="bg1"/>
                </a:solidFill>
                <a:latin typeface="迷你简艺黑" panose="03000509000000000000" pitchFamily="65" charset="-122"/>
                <a:ea typeface="迷你简艺黑" panose="03000509000000000000" pitchFamily="65" charset="-122"/>
              </a:rPr>
              <a:t>就像它的名字可以用来给很多东西打包，包括类、接口、构件、节点、协作、用例和图，甚至可以是其他包</a:t>
            </a:r>
            <a:r>
              <a:rPr lang="zh-CN" altLang="en-US" sz="2400" dirty="0" smtClean="0">
                <a:solidFill>
                  <a:schemeClr val="bg1"/>
                </a:solidFill>
                <a:latin typeface="迷你简艺黑" panose="03000509000000000000" pitchFamily="65" charset="-122"/>
                <a:ea typeface="迷你简艺黑" panose="03000509000000000000" pitchFamily="65" charset="-122"/>
              </a:rPr>
              <a:t>。</a:t>
            </a:r>
            <a:endParaRPr lang="en-US" altLang="zh-CN" sz="2400" dirty="0" smtClean="0">
              <a:solidFill>
                <a:schemeClr val="bg1"/>
              </a:solidFill>
              <a:latin typeface="迷你简艺黑" panose="03000509000000000000" pitchFamily="65" charset="-122"/>
              <a:ea typeface="迷你简艺黑" panose="03000509000000000000" pitchFamily="65" charset="-122"/>
            </a:endParaRPr>
          </a:p>
          <a:p>
            <a:r>
              <a:rPr lang="zh-CN" altLang="en-US" sz="2400" dirty="0" smtClean="0">
                <a:solidFill>
                  <a:schemeClr val="bg1"/>
                </a:solidFill>
                <a:latin typeface="迷你简艺黑" panose="03000509000000000000" pitchFamily="65" charset="-122"/>
                <a:ea typeface="迷你简艺黑" panose="03000509000000000000" pitchFamily="65" charset="-122"/>
              </a:rPr>
              <a:t>官方</a:t>
            </a:r>
            <a:r>
              <a:rPr lang="zh-CN" altLang="en-US" sz="2400" dirty="0">
                <a:solidFill>
                  <a:schemeClr val="bg1"/>
                </a:solidFill>
                <a:latin typeface="迷你简艺黑" panose="03000509000000000000" pitchFamily="65" charset="-122"/>
                <a:ea typeface="迷你简艺黑" panose="03000509000000000000" pitchFamily="65" charset="-122"/>
              </a:rPr>
              <a:t>：包是把元素组织成组的机制。</a:t>
            </a:r>
          </a:p>
        </p:txBody>
      </p:sp>
      <p:pic>
        <p:nvPicPr>
          <p:cNvPr id="2050" name="Picture 2" descr="http://img.blog.csdn.net/20141129160954031?watermark/2/text/aHR0cDovL2Jsb2cuY3Nkbi5uZXQvcGluZzE2MTM0Njg2MTM=/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922884"/>
            <a:ext cx="2971800" cy="15716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fade">
                                      <p:cBhvr>
                                        <p:cTn id="17" dur="1000"/>
                                        <p:tgtEl>
                                          <p:spTgt spid="2050"/>
                                        </p:tgtEl>
                                      </p:cBhvr>
                                    </p:animEffect>
                                    <p:anim calcmode="lin" valueType="num">
                                      <p:cBhvr>
                                        <p:cTn id="18" dur="1000" fill="hold"/>
                                        <p:tgtEl>
                                          <p:spTgt spid="2050"/>
                                        </p:tgtEl>
                                        <p:attrNameLst>
                                          <p:attrName>ppt_x</p:attrName>
                                        </p:attrNameLst>
                                      </p:cBhvr>
                                      <p:tavLst>
                                        <p:tav tm="0">
                                          <p:val>
                                            <p:strVal val="#ppt_x"/>
                                          </p:val>
                                        </p:tav>
                                        <p:tav tm="100000">
                                          <p:val>
                                            <p:strVal val="#ppt_x"/>
                                          </p:val>
                                        </p:tav>
                                      </p:tavLst>
                                    </p:anim>
                                    <p:anim calcmode="lin" valueType="num">
                                      <p:cBhvr>
                                        <p:cTn id="1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67544" y="338708"/>
            <a:ext cx="84249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注释事务</a:t>
            </a:r>
            <a:r>
              <a:rPr lang="zh-CN" altLang="en-US" sz="20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a:t>
            </a:r>
            <a:r>
              <a:rPr lang="en-US" altLang="zh-CN" sz="20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20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模型的解释部分，用来</a:t>
            </a:r>
            <a:r>
              <a:rPr lang="zh-CN" altLang="en-US" sz="20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描述、说明和标注模型的任何元素。</a:t>
            </a:r>
          </a:p>
        </p:txBody>
      </p:sp>
      <p:sp>
        <p:nvSpPr>
          <p:cNvPr id="3" name="文本框 2"/>
          <p:cNvSpPr txBox="1"/>
          <p:nvPr/>
        </p:nvSpPr>
        <p:spPr>
          <a:xfrm>
            <a:off x="971600" y="1778868"/>
            <a:ext cx="3888432" cy="2062103"/>
          </a:xfrm>
          <a:prstGeom prst="rect">
            <a:avLst/>
          </a:prstGeom>
          <a:noFill/>
        </p:spPr>
        <p:txBody>
          <a:bodyPr wrap="square" rtlCol="0">
            <a:spAutoFit/>
          </a:bodyPr>
          <a:lstStyle/>
          <a:p>
            <a:r>
              <a:rPr lang="zh-CN" altLang="en-US" sz="3200" dirty="0">
                <a:solidFill>
                  <a:schemeClr val="bg1"/>
                </a:solidFill>
                <a:latin typeface="迷你简艺黑" panose="03000509000000000000" pitchFamily="65" charset="-122"/>
                <a:ea typeface="迷你简艺黑" panose="03000509000000000000" pitchFamily="65" charset="-122"/>
              </a:rPr>
              <a:t>注释：是一个依附于一个元素或一组元素之上，对它进行约束或解释的简单符号。</a:t>
            </a:r>
            <a:endParaRPr lang="zh-CN" altLang="en-US" sz="2400" dirty="0">
              <a:solidFill>
                <a:schemeClr val="bg1"/>
              </a:solidFill>
              <a:latin typeface="迷你简艺黑" panose="03000509000000000000" pitchFamily="65" charset="-122"/>
              <a:ea typeface="迷你简艺黑" panose="03000509000000000000" pitchFamily="65" charset="-122"/>
            </a:endParaRPr>
          </a:p>
        </p:txBody>
      </p:sp>
      <p:pic>
        <p:nvPicPr>
          <p:cNvPr id="3076" name="Picture 4" descr="http://img.blog.csdn.net/20141129161044095?watermark/2/text/aHR0cDovL2Jsb2cuY3Nkbi5uZXQvcGluZzE2MTM0Njg2MTM=/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2233656"/>
            <a:ext cx="2009775" cy="11525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6"/>
                                        </p:tgtEl>
                                        <p:attrNameLst>
                                          <p:attrName>style.visibility</p:attrName>
                                        </p:attrNameLst>
                                      </p:cBhvr>
                                      <p:to>
                                        <p:strVal val="visible"/>
                                      </p:to>
                                    </p:set>
                                    <p:animEffect transition="in" filter="fade">
                                      <p:cBhvr>
                                        <p:cTn id="17" dur="1000"/>
                                        <p:tgtEl>
                                          <p:spTgt spid="3076"/>
                                        </p:tgtEl>
                                      </p:cBhvr>
                                    </p:animEffect>
                                    <p:anim calcmode="lin" valueType="num">
                                      <p:cBhvr>
                                        <p:cTn id="18" dur="1000" fill="hold"/>
                                        <p:tgtEl>
                                          <p:spTgt spid="3076"/>
                                        </p:tgtEl>
                                        <p:attrNameLst>
                                          <p:attrName>ppt_x</p:attrName>
                                        </p:attrNameLst>
                                      </p:cBhvr>
                                      <p:tavLst>
                                        <p:tav tm="0">
                                          <p:val>
                                            <p:strVal val="#ppt_x"/>
                                          </p:val>
                                        </p:tav>
                                        <p:tav tm="100000">
                                          <p:val>
                                            <p:strVal val="#ppt_x"/>
                                          </p:val>
                                        </p:tav>
                                      </p:tavLst>
                                    </p:anim>
                                    <p:anim calcmode="lin" valueType="num">
                                      <p:cBhvr>
                                        <p:cTn id="19"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915988" y="338497"/>
            <a:ext cx="277805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1600"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1600"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中的关系</a:t>
            </a:r>
            <a:endParaRPr lang="en-US" altLang="zh-CN" sz="16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9" name="Shape 6914"/>
          <p:cNvSpPr/>
          <p:nvPr/>
        </p:nvSpPr>
        <p:spPr>
          <a:xfrm>
            <a:off x="2896385" y="1091566"/>
            <a:ext cx="1774422" cy="1612631"/>
          </a:xfrm>
          <a:custGeom>
            <a:avLst/>
            <a:gdLst/>
            <a:ahLst/>
            <a:cxnLst>
              <a:cxn ang="0">
                <a:pos x="wd2" y="hd2"/>
              </a:cxn>
              <a:cxn ang="5400000">
                <a:pos x="wd2" y="hd2"/>
              </a:cxn>
              <a:cxn ang="10800000">
                <a:pos x="wd2" y="hd2"/>
              </a:cxn>
              <a:cxn ang="16200000">
                <a:pos x="wd2" y="hd2"/>
              </a:cxn>
            </a:cxnLst>
            <a:rect l="0" t="0" r="r" b="b"/>
            <a:pathLst>
              <a:path w="21600" h="21600" extrusionOk="0">
                <a:moveTo>
                  <a:pt x="3095" y="18391"/>
                </a:moveTo>
                <a:cubicBezTo>
                  <a:pt x="2131" y="18465"/>
                  <a:pt x="1144" y="18588"/>
                  <a:pt x="224" y="18761"/>
                </a:cubicBezTo>
                <a:cubicBezTo>
                  <a:pt x="90" y="19699"/>
                  <a:pt x="22" y="20637"/>
                  <a:pt x="0" y="21600"/>
                </a:cubicBezTo>
                <a:cubicBezTo>
                  <a:pt x="3701" y="21600"/>
                  <a:pt x="3701" y="21600"/>
                  <a:pt x="3701" y="21600"/>
                </a:cubicBezTo>
                <a:cubicBezTo>
                  <a:pt x="4060" y="20168"/>
                  <a:pt x="5249" y="19156"/>
                  <a:pt x="6639" y="19156"/>
                </a:cubicBezTo>
                <a:cubicBezTo>
                  <a:pt x="8030" y="19156"/>
                  <a:pt x="9219" y="20168"/>
                  <a:pt x="9600" y="21600"/>
                </a:cubicBezTo>
                <a:cubicBezTo>
                  <a:pt x="10273" y="21600"/>
                  <a:pt x="10273" y="21600"/>
                  <a:pt x="10273" y="21600"/>
                </a:cubicBezTo>
                <a:cubicBezTo>
                  <a:pt x="10295" y="20711"/>
                  <a:pt x="10430" y="19847"/>
                  <a:pt x="10654" y="18983"/>
                </a:cubicBezTo>
                <a:cubicBezTo>
                  <a:pt x="11125" y="17206"/>
                  <a:pt x="12045" y="15552"/>
                  <a:pt x="13279" y="14268"/>
                </a:cubicBezTo>
                <a:cubicBezTo>
                  <a:pt x="14467" y="12960"/>
                  <a:pt x="16015" y="12096"/>
                  <a:pt x="17675" y="11602"/>
                </a:cubicBezTo>
                <a:cubicBezTo>
                  <a:pt x="18258" y="11454"/>
                  <a:pt x="18841" y="11380"/>
                  <a:pt x="19447" y="11331"/>
                </a:cubicBezTo>
                <a:cubicBezTo>
                  <a:pt x="19447" y="9183"/>
                  <a:pt x="19447" y="9183"/>
                  <a:pt x="19447" y="9183"/>
                </a:cubicBezTo>
                <a:cubicBezTo>
                  <a:pt x="19828" y="9109"/>
                  <a:pt x="19828" y="9109"/>
                  <a:pt x="19828" y="9109"/>
                </a:cubicBezTo>
                <a:cubicBezTo>
                  <a:pt x="20860" y="8912"/>
                  <a:pt x="21600" y="7949"/>
                  <a:pt x="21600" y="6764"/>
                </a:cubicBezTo>
                <a:cubicBezTo>
                  <a:pt x="21600" y="5579"/>
                  <a:pt x="20860" y="4592"/>
                  <a:pt x="19828" y="4394"/>
                </a:cubicBezTo>
                <a:cubicBezTo>
                  <a:pt x="19447" y="4320"/>
                  <a:pt x="19447" y="4320"/>
                  <a:pt x="19447" y="4320"/>
                </a:cubicBezTo>
                <a:cubicBezTo>
                  <a:pt x="19447" y="0"/>
                  <a:pt x="19447" y="0"/>
                  <a:pt x="19447" y="0"/>
                </a:cubicBezTo>
                <a:cubicBezTo>
                  <a:pt x="18931" y="25"/>
                  <a:pt x="18437" y="49"/>
                  <a:pt x="17921" y="123"/>
                </a:cubicBezTo>
                <a:cubicBezTo>
                  <a:pt x="17720" y="1185"/>
                  <a:pt x="17563" y="2197"/>
                  <a:pt x="17450" y="3259"/>
                </a:cubicBezTo>
                <a:cubicBezTo>
                  <a:pt x="15880" y="3579"/>
                  <a:pt x="15880" y="3579"/>
                  <a:pt x="15880" y="3579"/>
                </a:cubicBezTo>
                <a:cubicBezTo>
                  <a:pt x="14355" y="4098"/>
                  <a:pt x="14355" y="4098"/>
                  <a:pt x="14355" y="4098"/>
                </a:cubicBezTo>
                <a:cubicBezTo>
                  <a:pt x="13817" y="3209"/>
                  <a:pt x="13234" y="2370"/>
                  <a:pt x="12628" y="1555"/>
                </a:cubicBezTo>
                <a:cubicBezTo>
                  <a:pt x="11080" y="2197"/>
                  <a:pt x="9622" y="3110"/>
                  <a:pt x="8277" y="4172"/>
                </a:cubicBezTo>
                <a:cubicBezTo>
                  <a:pt x="8568" y="5159"/>
                  <a:pt x="8905" y="6171"/>
                  <a:pt x="9286" y="7134"/>
                </a:cubicBezTo>
                <a:cubicBezTo>
                  <a:pt x="8882" y="7529"/>
                  <a:pt x="8456" y="7875"/>
                  <a:pt x="8075" y="8294"/>
                </a:cubicBezTo>
                <a:cubicBezTo>
                  <a:pt x="7716" y="8714"/>
                  <a:pt x="7312" y="9109"/>
                  <a:pt x="6976" y="9578"/>
                </a:cubicBezTo>
                <a:cubicBezTo>
                  <a:pt x="6123" y="9134"/>
                  <a:pt x="5226" y="8714"/>
                  <a:pt x="4329" y="8319"/>
                </a:cubicBezTo>
                <a:cubicBezTo>
                  <a:pt x="3297" y="9751"/>
                  <a:pt x="2422" y="11331"/>
                  <a:pt x="1750" y="12985"/>
                </a:cubicBezTo>
                <a:cubicBezTo>
                  <a:pt x="2490" y="13701"/>
                  <a:pt x="3230" y="14367"/>
                  <a:pt x="3993" y="15009"/>
                </a:cubicBezTo>
                <a:cubicBezTo>
                  <a:pt x="3746" y="15552"/>
                  <a:pt x="3634" y="16120"/>
                  <a:pt x="3454" y="16663"/>
                </a:cubicBezTo>
                <a:cubicBezTo>
                  <a:pt x="3275" y="17231"/>
                  <a:pt x="3207" y="17798"/>
                  <a:pt x="3095" y="18391"/>
                </a:cubicBezTo>
                <a:close/>
              </a:path>
            </a:pathLst>
          </a:custGeom>
          <a:blipFill dpi="0" rotWithShape="1">
            <a:blip r:embed="rId4">
              <a:extLst>
                <a:ext uri="{28A0092B-C50C-407E-A947-70E740481C1C}">
                  <a14:useLocalDpi xmlns:a14="http://schemas.microsoft.com/office/drawing/2010/main" val="0"/>
                </a:ext>
              </a:extLst>
            </a:blip>
            <a:srcRect/>
            <a:stretch>
              <a:fillRect/>
            </a:stretch>
          </a:blipFill>
          <a:ln>
            <a:round/>
          </a:ln>
        </p:spPr>
        <p:txBody>
          <a:bodyPr lIns="0" tIns="0" rIns="0" bIns="0"/>
          <a:lstStyle/>
          <a:p>
            <a:pPr defTabSz="431800">
              <a:buClrTx/>
              <a:defRPr sz="1200">
                <a:uFillTx/>
                <a:latin typeface="Helvetica"/>
                <a:ea typeface="Helvetica"/>
                <a:cs typeface="Helvetica"/>
                <a:sym typeface="Helvetica"/>
              </a:defRPr>
            </a:pPr>
            <a:endParaRPr>
              <a:solidFill>
                <a:schemeClr val="bg1"/>
              </a:solidFill>
              <a:latin typeface="+mn-ea"/>
            </a:endParaRPr>
          </a:p>
        </p:txBody>
      </p:sp>
      <p:sp>
        <p:nvSpPr>
          <p:cNvPr id="10" name="Shape 6915"/>
          <p:cNvSpPr/>
          <p:nvPr/>
        </p:nvSpPr>
        <p:spPr>
          <a:xfrm>
            <a:off x="4566956" y="1091565"/>
            <a:ext cx="1609032" cy="1789534"/>
          </a:xfrm>
          <a:custGeom>
            <a:avLst/>
            <a:gdLst/>
            <a:ahLst/>
            <a:cxnLst>
              <a:cxn ang="0">
                <a:pos x="wd2" y="hd2"/>
              </a:cxn>
              <a:cxn ang="5400000">
                <a:pos x="wd2" y="hd2"/>
              </a:cxn>
              <a:cxn ang="10800000">
                <a:pos x="wd2" y="hd2"/>
              </a:cxn>
              <a:cxn ang="16200000">
                <a:pos x="wd2" y="hd2"/>
              </a:cxn>
            </a:cxnLst>
            <a:rect l="0" t="0" r="r" b="b"/>
            <a:pathLst>
              <a:path w="21600" h="21600" extrusionOk="0">
                <a:moveTo>
                  <a:pt x="0" y="3181"/>
                </a:moveTo>
                <a:cubicBezTo>
                  <a:pt x="1410" y="3559"/>
                  <a:pt x="2375" y="4738"/>
                  <a:pt x="2375" y="6095"/>
                </a:cubicBezTo>
                <a:cubicBezTo>
                  <a:pt x="2375" y="7452"/>
                  <a:pt x="1410" y="8609"/>
                  <a:pt x="0" y="9009"/>
                </a:cubicBezTo>
                <a:cubicBezTo>
                  <a:pt x="0" y="10188"/>
                  <a:pt x="0" y="10188"/>
                  <a:pt x="0" y="10188"/>
                </a:cubicBezTo>
                <a:cubicBezTo>
                  <a:pt x="866" y="10233"/>
                  <a:pt x="1732" y="10344"/>
                  <a:pt x="2573" y="10566"/>
                </a:cubicBezTo>
                <a:cubicBezTo>
                  <a:pt x="4379" y="11034"/>
                  <a:pt x="6037" y="11946"/>
                  <a:pt x="7324" y="13169"/>
                </a:cubicBezTo>
                <a:cubicBezTo>
                  <a:pt x="8635" y="14370"/>
                  <a:pt x="9501" y="15883"/>
                  <a:pt x="9971" y="17529"/>
                </a:cubicBezTo>
                <a:cubicBezTo>
                  <a:pt x="10120" y="18130"/>
                  <a:pt x="10219" y="18753"/>
                  <a:pt x="10268" y="19375"/>
                </a:cubicBezTo>
                <a:cubicBezTo>
                  <a:pt x="12767" y="19375"/>
                  <a:pt x="12767" y="19375"/>
                  <a:pt x="12767" y="19375"/>
                </a:cubicBezTo>
                <a:cubicBezTo>
                  <a:pt x="12841" y="19754"/>
                  <a:pt x="12841" y="19754"/>
                  <a:pt x="12841" y="19754"/>
                </a:cubicBezTo>
                <a:cubicBezTo>
                  <a:pt x="13014" y="20821"/>
                  <a:pt x="14029" y="21600"/>
                  <a:pt x="15216" y="21600"/>
                </a:cubicBezTo>
                <a:cubicBezTo>
                  <a:pt x="16404" y="21600"/>
                  <a:pt x="17394" y="20821"/>
                  <a:pt x="17592" y="19776"/>
                </a:cubicBezTo>
                <a:cubicBezTo>
                  <a:pt x="17641" y="19375"/>
                  <a:pt x="17641" y="19375"/>
                  <a:pt x="17641" y="19375"/>
                </a:cubicBezTo>
                <a:cubicBezTo>
                  <a:pt x="21600" y="19375"/>
                  <a:pt x="21600" y="19375"/>
                  <a:pt x="21600" y="19375"/>
                </a:cubicBezTo>
                <a:cubicBezTo>
                  <a:pt x="21600" y="18842"/>
                  <a:pt x="21551" y="18308"/>
                  <a:pt x="21476" y="17774"/>
                </a:cubicBezTo>
                <a:cubicBezTo>
                  <a:pt x="20437" y="17596"/>
                  <a:pt x="19423" y="17418"/>
                  <a:pt x="18359" y="17307"/>
                </a:cubicBezTo>
                <a:cubicBezTo>
                  <a:pt x="18012" y="15750"/>
                  <a:pt x="18012" y="15750"/>
                  <a:pt x="18012" y="15750"/>
                </a:cubicBezTo>
                <a:cubicBezTo>
                  <a:pt x="17518" y="14237"/>
                  <a:pt x="17518" y="14237"/>
                  <a:pt x="17518" y="14237"/>
                </a:cubicBezTo>
                <a:cubicBezTo>
                  <a:pt x="18408" y="13703"/>
                  <a:pt x="19225" y="13125"/>
                  <a:pt x="20066" y="12524"/>
                </a:cubicBezTo>
                <a:cubicBezTo>
                  <a:pt x="19423" y="10989"/>
                  <a:pt x="18482" y="9543"/>
                  <a:pt x="17443" y="8208"/>
                </a:cubicBezTo>
                <a:cubicBezTo>
                  <a:pt x="16429" y="8498"/>
                  <a:pt x="15414" y="8854"/>
                  <a:pt x="14449" y="9209"/>
                </a:cubicBezTo>
                <a:cubicBezTo>
                  <a:pt x="14078" y="8809"/>
                  <a:pt x="13732" y="8386"/>
                  <a:pt x="13287" y="8008"/>
                </a:cubicBezTo>
                <a:cubicBezTo>
                  <a:pt x="12866" y="7652"/>
                  <a:pt x="12470" y="7252"/>
                  <a:pt x="12000" y="6918"/>
                </a:cubicBezTo>
                <a:cubicBezTo>
                  <a:pt x="12470" y="6073"/>
                  <a:pt x="12891" y="5183"/>
                  <a:pt x="13262" y="4293"/>
                </a:cubicBezTo>
                <a:cubicBezTo>
                  <a:pt x="11827" y="3270"/>
                  <a:pt x="10268" y="2402"/>
                  <a:pt x="8586" y="1735"/>
                </a:cubicBezTo>
                <a:cubicBezTo>
                  <a:pt x="7868" y="2469"/>
                  <a:pt x="7200" y="3203"/>
                  <a:pt x="6581" y="3960"/>
                </a:cubicBezTo>
                <a:cubicBezTo>
                  <a:pt x="6037" y="3737"/>
                  <a:pt x="5468" y="3604"/>
                  <a:pt x="4899" y="3426"/>
                </a:cubicBezTo>
                <a:cubicBezTo>
                  <a:pt x="4355" y="3270"/>
                  <a:pt x="3761" y="3181"/>
                  <a:pt x="3192" y="3070"/>
                </a:cubicBezTo>
                <a:cubicBezTo>
                  <a:pt x="3093" y="2113"/>
                  <a:pt x="2994" y="1135"/>
                  <a:pt x="2796" y="200"/>
                </a:cubicBezTo>
                <a:cubicBezTo>
                  <a:pt x="1880" y="111"/>
                  <a:pt x="940" y="22"/>
                  <a:pt x="0" y="0"/>
                </a:cubicBezTo>
                <a:lnTo>
                  <a:pt x="0" y="3181"/>
                </a:lnTo>
                <a:close/>
              </a:path>
            </a:pathLst>
          </a:custGeom>
          <a:blipFill dpi="0" rotWithShape="1">
            <a:blip r:embed="rId5">
              <a:extLst>
                <a:ext uri="{28A0092B-C50C-407E-A947-70E740481C1C}">
                  <a14:useLocalDpi xmlns:a14="http://schemas.microsoft.com/office/drawing/2010/main" val="0"/>
                </a:ext>
              </a:extLst>
            </a:blip>
            <a:srcRect/>
            <a:stretch>
              <a:fillRect/>
            </a:stretch>
          </a:blipFill>
          <a:ln>
            <a:round/>
          </a:ln>
        </p:spPr>
        <p:txBody>
          <a:bodyPr lIns="0" tIns="0" rIns="0" bIns="0"/>
          <a:lstStyle/>
          <a:p>
            <a:pPr defTabSz="431800">
              <a:buClrTx/>
              <a:defRPr sz="1200">
                <a:uFillTx/>
                <a:latin typeface="Helvetica"/>
                <a:ea typeface="Helvetica"/>
                <a:cs typeface="Helvetica"/>
                <a:sym typeface="Helvetica"/>
              </a:defRPr>
            </a:pPr>
            <a:endParaRPr>
              <a:solidFill>
                <a:schemeClr val="bg1"/>
              </a:solidFill>
              <a:latin typeface="+mn-ea"/>
            </a:endParaRPr>
          </a:p>
        </p:txBody>
      </p:sp>
      <p:sp>
        <p:nvSpPr>
          <p:cNvPr id="11" name="Shape 6916"/>
          <p:cNvSpPr/>
          <p:nvPr/>
        </p:nvSpPr>
        <p:spPr>
          <a:xfrm>
            <a:off x="2896386" y="2596516"/>
            <a:ext cx="1597492" cy="1775433"/>
          </a:xfrm>
          <a:custGeom>
            <a:avLst/>
            <a:gdLst/>
            <a:ahLst/>
            <a:cxnLst>
              <a:cxn ang="0">
                <a:pos x="wd2" y="hd2"/>
              </a:cxn>
              <a:cxn ang="5400000">
                <a:pos x="wd2" y="hd2"/>
              </a:cxn>
              <a:cxn ang="10800000">
                <a:pos x="wd2" y="hd2"/>
              </a:cxn>
              <a:cxn ang="16200000">
                <a:pos x="wd2" y="hd2"/>
              </a:cxn>
            </a:cxnLst>
            <a:rect l="0" t="0" r="r" b="b"/>
            <a:pathLst>
              <a:path w="21600" h="21600" extrusionOk="0">
                <a:moveTo>
                  <a:pt x="21600" y="18530"/>
                </a:moveTo>
                <a:cubicBezTo>
                  <a:pt x="20205" y="18127"/>
                  <a:pt x="19233" y="16984"/>
                  <a:pt x="19233" y="15595"/>
                </a:cubicBezTo>
                <a:cubicBezTo>
                  <a:pt x="19233" y="14228"/>
                  <a:pt x="20205" y="13063"/>
                  <a:pt x="21600" y="12682"/>
                </a:cubicBezTo>
                <a:cubicBezTo>
                  <a:pt x="21600" y="11338"/>
                  <a:pt x="21600" y="11338"/>
                  <a:pt x="21600" y="11338"/>
                </a:cubicBezTo>
                <a:cubicBezTo>
                  <a:pt x="20778" y="11293"/>
                  <a:pt x="19956" y="11181"/>
                  <a:pt x="19158" y="10957"/>
                </a:cubicBezTo>
                <a:cubicBezTo>
                  <a:pt x="17365" y="10486"/>
                  <a:pt x="15696" y="9590"/>
                  <a:pt x="14400" y="8358"/>
                </a:cubicBezTo>
                <a:cubicBezTo>
                  <a:pt x="13080" y="7148"/>
                  <a:pt x="12208" y="5602"/>
                  <a:pt x="11709" y="3966"/>
                </a:cubicBezTo>
                <a:cubicBezTo>
                  <a:pt x="11560" y="3383"/>
                  <a:pt x="11485" y="2801"/>
                  <a:pt x="11435" y="2218"/>
                </a:cubicBezTo>
                <a:cubicBezTo>
                  <a:pt x="9841" y="2218"/>
                  <a:pt x="9841" y="2218"/>
                  <a:pt x="9841" y="2218"/>
                </a:cubicBezTo>
                <a:cubicBezTo>
                  <a:pt x="9766" y="1837"/>
                  <a:pt x="9766" y="1837"/>
                  <a:pt x="9766" y="1837"/>
                </a:cubicBezTo>
                <a:cubicBezTo>
                  <a:pt x="9592" y="784"/>
                  <a:pt x="8570" y="0"/>
                  <a:pt x="7374" y="0"/>
                </a:cubicBezTo>
                <a:cubicBezTo>
                  <a:pt x="6179" y="0"/>
                  <a:pt x="5182" y="784"/>
                  <a:pt x="4983" y="1837"/>
                </a:cubicBezTo>
                <a:cubicBezTo>
                  <a:pt x="4933" y="2218"/>
                  <a:pt x="4933" y="2218"/>
                  <a:pt x="4933" y="2218"/>
                </a:cubicBezTo>
                <a:cubicBezTo>
                  <a:pt x="0" y="2218"/>
                  <a:pt x="0" y="2218"/>
                  <a:pt x="0" y="2218"/>
                </a:cubicBezTo>
                <a:cubicBezTo>
                  <a:pt x="25" y="2711"/>
                  <a:pt x="75" y="3204"/>
                  <a:pt x="125" y="3697"/>
                </a:cubicBezTo>
                <a:cubicBezTo>
                  <a:pt x="1196" y="3899"/>
                  <a:pt x="2217" y="4056"/>
                  <a:pt x="3289" y="4168"/>
                </a:cubicBezTo>
                <a:cubicBezTo>
                  <a:pt x="3612" y="5736"/>
                  <a:pt x="3612" y="5736"/>
                  <a:pt x="3612" y="5736"/>
                </a:cubicBezTo>
                <a:cubicBezTo>
                  <a:pt x="4111" y="7260"/>
                  <a:pt x="4111" y="7260"/>
                  <a:pt x="4111" y="7260"/>
                </a:cubicBezTo>
                <a:cubicBezTo>
                  <a:pt x="3239" y="7820"/>
                  <a:pt x="2392" y="8380"/>
                  <a:pt x="1570" y="8985"/>
                </a:cubicBezTo>
                <a:cubicBezTo>
                  <a:pt x="2217" y="10554"/>
                  <a:pt x="3139" y="11988"/>
                  <a:pt x="4210" y="13354"/>
                </a:cubicBezTo>
                <a:cubicBezTo>
                  <a:pt x="5207" y="13063"/>
                  <a:pt x="6228" y="12705"/>
                  <a:pt x="7200" y="12324"/>
                </a:cubicBezTo>
                <a:cubicBezTo>
                  <a:pt x="7599" y="12727"/>
                  <a:pt x="7947" y="13175"/>
                  <a:pt x="8371" y="13534"/>
                </a:cubicBezTo>
                <a:cubicBezTo>
                  <a:pt x="8794" y="13915"/>
                  <a:pt x="9193" y="14318"/>
                  <a:pt x="9666" y="14632"/>
                </a:cubicBezTo>
                <a:cubicBezTo>
                  <a:pt x="9218" y="15505"/>
                  <a:pt x="8794" y="16379"/>
                  <a:pt x="8421" y="17298"/>
                </a:cubicBezTo>
                <a:cubicBezTo>
                  <a:pt x="9841" y="18329"/>
                  <a:pt x="11435" y="19180"/>
                  <a:pt x="13104" y="19852"/>
                </a:cubicBezTo>
                <a:cubicBezTo>
                  <a:pt x="13827" y="19135"/>
                  <a:pt x="14500" y="18396"/>
                  <a:pt x="15147" y="17634"/>
                </a:cubicBezTo>
                <a:cubicBezTo>
                  <a:pt x="15671" y="17858"/>
                  <a:pt x="16269" y="17970"/>
                  <a:pt x="16817" y="18149"/>
                </a:cubicBezTo>
                <a:cubicBezTo>
                  <a:pt x="17390" y="18329"/>
                  <a:pt x="17963" y="18418"/>
                  <a:pt x="18561" y="18530"/>
                </a:cubicBezTo>
                <a:cubicBezTo>
                  <a:pt x="18635" y="19494"/>
                  <a:pt x="18760" y="20457"/>
                  <a:pt x="18934" y="21398"/>
                </a:cubicBezTo>
                <a:cubicBezTo>
                  <a:pt x="19806" y="21510"/>
                  <a:pt x="20703" y="21578"/>
                  <a:pt x="21600" y="21600"/>
                </a:cubicBezTo>
                <a:lnTo>
                  <a:pt x="21600" y="18530"/>
                </a:lnTo>
                <a:close/>
              </a:path>
            </a:pathLst>
          </a:custGeom>
          <a:blipFill dpi="0" rotWithShape="1">
            <a:blip r:embed="rId3">
              <a:extLst>
                <a:ext uri="{28A0092B-C50C-407E-A947-70E740481C1C}">
                  <a14:useLocalDpi xmlns:a14="http://schemas.microsoft.com/office/drawing/2010/main" val="0"/>
                </a:ext>
              </a:extLst>
            </a:blip>
            <a:srcRect/>
            <a:stretch>
              <a:fillRect/>
            </a:stretch>
          </a:blipFill>
          <a:ln>
            <a:round/>
          </a:ln>
        </p:spPr>
        <p:txBody>
          <a:bodyPr lIns="0" tIns="0" rIns="0" bIns="0"/>
          <a:lstStyle/>
          <a:p>
            <a:pPr defTabSz="431800">
              <a:buClrTx/>
              <a:defRPr sz="1200">
                <a:uFillTx/>
                <a:latin typeface="Helvetica"/>
                <a:ea typeface="Helvetica"/>
                <a:cs typeface="Helvetica"/>
                <a:sym typeface="Helvetica"/>
              </a:defRPr>
            </a:pPr>
            <a:endParaRPr>
              <a:solidFill>
                <a:schemeClr val="bg1"/>
              </a:solidFill>
              <a:latin typeface="+mn-ea"/>
            </a:endParaRPr>
          </a:p>
        </p:txBody>
      </p:sp>
      <p:sp>
        <p:nvSpPr>
          <p:cNvPr id="12" name="Shape 6917"/>
          <p:cNvSpPr/>
          <p:nvPr/>
        </p:nvSpPr>
        <p:spPr>
          <a:xfrm>
            <a:off x="4390027" y="2770855"/>
            <a:ext cx="1785961" cy="1601095"/>
          </a:xfrm>
          <a:custGeom>
            <a:avLst/>
            <a:gdLst/>
            <a:ahLst/>
            <a:cxnLst>
              <a:cxn ang="0">
                <a:pos x="wd2" y="hd2"/>
              </a:cxn>
              <a:cxn ang="5400000">
                <a:pos x="wd2" y="hd2"/>
              </a:cxn>
              <a:cxn ang="10800000">
                <a:pos x="wd2" y="hd2"/>
              </a:cxn>
              <a:cxn ang="16200000">
                <a:pos x="wd2" y="hd2"/>
              </a:cxn>
            </a:cxnLst>
            <a:rect l="0" t="0" r="r" b="b"/>
            <a:pathLst>
              <a:path w="21600" h="21600" extrusionOk="0">
                <a:moveTo>
                  <a:pt x="18546" y="3107"/>
                </a:moveTo>
                <a:cubicBezTo>
                  <a:pt x="19482" y="3008"/>
                  <a:pt x="20463" y="2908"/>
                  <a:pt x="21399" y="2734"/>
                </a:cubicBezTo>
                <a:cubicBezTo>
                  <a:pt x="21511" y="1814"/>
                  <a:pt x="21578" y="920"/>
                  <a:pt x="21600" y="0"/>
                </a:cubicBezTo>
                <a:cubicBezTo>
                  <a:pt x="18769" y="0"/>
                  <a:pt x="18769" y="0"/>
                  <a:pt x="18769" y="0"/>
                </a:cubicBezTo>
                <a:cubicBezTo>
                  <a:pt x="18412" y="1491"/>
                  <a:pt x="17231" y="2461"/>
                  <a:pt x="15849" y="2461"/>
                </a:cubicBezTo>
                <a:cubicBezTo>
                  <a:pt x="14467" y="2461"/>
                  <a:pt x="13285" y="1491"/>
                  <a:pt x="12907" y="0"/>
                </a:cubicBezTo>
                <a:cubicBezTo>
                  <a:pt x="11391" y="0"/>
                  <a:pt x="11391" y="0"/>
                  <a:pt x="11391" y="0"/>
                </a:cubicBezTo>
                <a:cubicBezTo>
                  <a:pt x="11346" y="845"/>
                  <a:pt x="11235" y="1665"/>
                  <a:pt x="11012" y="2486"/>
                </a:cubicBezTo>
                <a:cubicBezTo>
                  <a:pt x="10544" y="4300"/>
                  <a:pt x="9630" y="5941"/>
                  <a:pt x="8426" y="7258"/>
                </a:cubicBezTo>
                <a:cubicBezTo>
                  <a:pt x="7222" y="8575"/>
                  <a:pt x="5684" y="9445"/>
                  <a:pt x="4057" y="9942"/>
                </a:cubicBezTo>
                <a:cubicBezTo>
                  <a:pt x="3433" y="10092"/>
                  <a:pt x="2786" y="10191"/>
                  <a:pt x="2140" y="10216"/>
                </a:cubicBezTo>
                <a:cubicBezTo>
                  <a:pt x="2140" y="12503"/>
                  <a:pt x="2140" y="12503"/>
                  <a:pt x="2140" y="12503"/>
                </a:cubicBezTo>
                <a:cubicBezTo>
                  <a:pt x="1761" y="12577"/>
                  <a:pt x="1761" y="12577"/>
                  <a:pt x="1761" y="12577"/>
                </a:cubicBezTo>
                <a:cubicBezTo>
                  <a:pt x="736" y="12801"/>
                  <a:pt x="0" y="13770"/>
                  <a:pt x="0" y="14939"/>
                </a:cubicBezTo>
                <a:cubicBezTo>
                  <a:pt x="0" y="16132"/>
                  <a:pt x="736" y="17101"/>
                  <a:pt x="1761" y="17325"/>
                </a:cubicBezTo>
                <a:cubicBezTo>
                  <a:pt x="2140" y="17399"/>
                  <a:pt x="2140" y="17399"/>
                  <a:pt x="2140" y="17399"/>
                </a:cubicBezTo>
                <a:cubicBezTo>
                  <a:pt x="2140" y="21600"/>
                  <a:pt x="2140" y="21600"/>
                  <a:pt x="2140" y="21600"/>
                </a:cubicBezTo>
                <a:cubicBezTo>
                  <a:pt x="2697" y="21600"/>
                  <a:pt x="3254" y="21550"/>
                  <a:pt x="3789" y="21476"/>
                </a:cubicBezTo>
                <a:cubicBezTo>
                  <a:pt x="3990" y="20432"/>
                  <a:pt x="4146" y="19413"/>
                  <a:pt x="4258" y="18344"/>
                </a:cubicBezTo>
                <a:cubicBezTo>
                  <a:pt x="5818" y="18021"/>
                  <a:pt x="5818" y="18021"/>
                  <a:pt x="5818" y="18021"/>
                </a:cubicBezTo>
                <a:cubicBezTo>
                  <a:pt x="7356" y="17499"/>
                  <a:pt x="7356" y="17499"/>
                  <a:pt x="7356" y="17499"/>
                </a:cubicBezTo>
                <a:cubicBezTo>
                  <a:pt x="7891" y="18394"/>
                  <a:pt x="8448" y="19214"/>
                  <a:pt x="9050" y="20059"/>
                </a:cubicBezTo>
                <a:cubicBezTo>
                  <a:pt x="10611" y="19413"/>
                  <a:pt x="12037" y="18468"/>
                  <a:pt x="13397" y="17424"/>
                </a:cubicBezTo>
                <a:cubicBezTo>
                  <a:pt x="13107" y="16405"/>
                  <a:pt x="12750" y="15386"/>
                  <a:pt x="12372" y="14417"/>
                </a:cubicBezTo>
                <a:cubicBezTo>
                  <a:pt x="12773" y="14044"/>
                  <a:pt x="13219" y="13696"/>
                  <a:pt x="13575" y="13248"/>
                </a:cubicBezTo>
                <a:cubicBezTo>
                  <a:pt x="13954" y="12826"/>
                  <a:pt x="14355" y="12453"/>
                  <a:pt x="14667" y="11981"/>
                </a:cubicBezTo>
                <a:cubicBezTo>
                  <a:pt x="15515" y="12428"/>
                  <a:pt x="16406" y="12826"/>
                  <a:pt x="17320" y="13223"/>
                </a:cubicBezTo>
                <a:cubicBezTo>
                  <a:pt x="18346" y="11782"/>
                  <a:pt x="19193" y="10216"/>
                  <a:pt x="19861" y="8526"/>
                </a:cubicBezTo>
                <a:cubicBezTo>
                  <a:pt x="19148" y="7805"/>
                  <a:pt x="18412" y="7134"/>
                  <a:pt x="17654" y="6512"/>
                </a:cubicBezTo>
                <a:cubicBezTo>
                  <a:pt x="17877" y="5965"/>
                  <a:pt x="17989" y="5394"/>
                  <a:pt x="18167" y="4822"/>
                </a:cubicBezTo>
                <a:cubicBezTo>
                  <a:pt x="18346" y="4275"/>
                  <a:pt x="18412" y="3679"/>
                  <a:pt x="18546" y="3107"/>
                </a:cubicBezTo>
                <a:close/>
              </a:path>
            </a:pathLst>
          </a:custGeom>
          <a:blipFill dpi="0" rotWithShape="1">
            <a:blip r:embed="rId6">
              <a:extLst>
                <a:ext uri="{28A0092B-C50C-407E-A947-70E740481C1C}">
                  <a14:useLocalDpi xmlns:a14="http://schemas.microsoft.com/office/drawing/2010/main" val="0"/>
                </a:ext>
              </a:extLst>
            </a:blip>
            <a:srcRect/>
            <a:stretch>
              <a:fillRect/>
            </a:stretch>
          </a:blipFill>
          <a:ln>
            <a:round/>
          </a:ln>
        </p:spPr>
        <p:txBody>
          <a:bodyPr lIns="0" tIns="0" rIns="0" bIns="0"/>
          <a:lstStyle/>
          <a:p>
            <a:pPr defTabSz="431800">
              <a:buClrTx/>
              <a:defRPr sz="1200">
                <a:uFillTx/>
                <a:latin typeface="Helvetica"/>
                <a:ea typeface="Helvetica"/>
                <a:cs typeface="Helvetica"/>
                <a:sym typeface="Helvetica"/>
              </a:defRPr>
            </a:pPr>
            <a:endParaRPr>
              <a:solidFill>
                <a:schemeClr val="bg1"/>
              </a:solidFill>
              <a:latin typeface="+mn-ea"/>
            </a:endParaRPr>
          </a:p>
        </p:txBody>
      </p:sp>
      <p:sp>
        <p:nvSpPr>
          <p:cNvPr id="13" name="Shape 6926"/>
          <p:cNvSpPr/>
          <p:nvPr/>
        </p:nvSpPr>
        <p:spPr>
          <a:xfrm>
            <a:off x="2434457" y="1474239"/>
            <a:ext cx="957017" cy="4461"/>
          </a:xfrm>
          <a:prstGeom prst="line">
            <a:avLst/>
          </a:prstGeom>
          <a:ln w="6350">
            <a:solidFill>
              <a:schemeClr val="bg1">
                <a:lumMod val="65000"/>
              </a:schemeClr>
            </a:solidFill>
            <a:prstDash val="dash"/>
            <a:miter lim="400000"/>
            <a:headEnd type="triangle"/>
          </a:ln>
        </p:spPr>
        <p:txBody>
          <a:bodyPr lIns="0" tIns="0" rIns="0" bIns="0"/>
          <a:lstStyle/>
          <a:p>
            <a:pPr defTabSz="431800">
              <a:buClrTx/>
              <a:defRPr sz="1200">
                <a:uFillTx/>
                <a:latin typeface="Helvetica"/>
                <a:ea typeface="Helvetica"/>
                <a:cs typeface="Helvetica"/>
                <a:sym typeface="Helvetica"/>
              </a:defRPr>
            </a:pPr>
            <a:endParaRPr>
              <a:solidFill>
                <a:schemeClr val="bg1"/>
              </a:solidFill>
              <a:latin typeface="+mn-ea"/>
            </a:endParaRPr>
          </a:p>
        </p:txBody>
      </p:sp>
      <p:sp>
        <p:nvSpPr>
          <p:cNvPr id="14" name="Shape 6927"/>
          <p:cNvSpPr/>
          <p:nvPr/>
        </p:nvSpPr>
        <p:spPr>
          <a:xfrm>
            <a:off x="2434456" y="3185119"/>
            <a:ext cx="525089" cy="152"/>
          </a:xfrm>
          <a:prstGeom prst="line">
            <a:avLst/>
          </a:prstGeom>
          <a:ln w="6350">
            <a:solidFill>
              <a:schemeClr val="bg1">
                <a:lumMod val="65000"/>
              </a:schemeClr>
            </a:solidFill>
            <a:prstDash val="dash"/>
            <a:miter lim="400000"/>
            <a:headEnd type="triangle"/>
          </a:ln>
        </p:spPr>
        <p:txBody>
          <a:bodyPr lIns="0" tIns="0" rIns="0" bIns="0"/>
          <a:lstStyle/>
          <a:p>
            <a:pPr defTabSz="431800">
              <a:buClrTx/>
              <a:defRPr sz="1200">
                <a:uFillTx/>
                <a:latin typeface="Helvetica"/>
                <a:ea typeface="Helvetica"/>
                <a:cs typeface="Helvetica"/>
                <a:sym typeface="Helvetica"/>
              </a:defRPr>
            </a:pPr>
            <a:endParaRPr>
              <a:solidFill>
                <a:schemeClr val="bg1"/>
              </a:solidFill>
              <a:latin typeface="+mn-ea"/>
            </a:endParaRPr>
          </a:p>
        </p:txBody>
      </p:sp>
      <p:sp>
        <p:nvSpPr>
          <p:cNvPr id="15" name="Shape 6928"/>
          <p:cNvSpPr/>
          <p:nvPr/>
        </p:nvSpPr>
        <p:spPr>
          <a:xfrm flipH="1">
            <a:off x="5821911" y="1474261"/>
            <a:ext cx="879165" cy="1"/>
          </a:xfrm>
          <a:prstGeom prst="line">
            <a:avLst/>
          </a:prstGeom>
          <a:ln w="6350">
            <a:solidFill>
              <a:schemeClr val="bg1">
                <a:lumMod val="65000"/>
              </a:schemeClr>
            </a:solidFill>
            <a:prstDash val="dash"/>
            <a:miter lim="400000"/>
            <a:headEnd type="triangle"/>
          </a:ln>
        </p:spPr>
        <p:txBody>
          <a:bodyPr lIns="0" tIns="0" rIns="0" bIns="0"/>
          <a:lstStyle/>
          <a:p>
            <a:pPr defTabSz="431800">
              <a:buClrTx/>
              <a:defRPr sz="1200">
                <a:uFillTx/>
                <a:latin typeface="Helvetica"/>
                <a:ea typeface="Helvetica"/>
                <a:cs typeface="Helvetica"/>
                <a:sym typeface="Helvetica"/>
              </a:defRPr>
            </a:pPr>
            <a:endParaRPr>
              <a:solidFill>
                <a:schemeClr val="bg1"/>
              </a:solidFill>
              <a:latin typeface="+mn-ea"/>
            </a:endParaRPr>
          </a:p>
        </p:txBody>
      </p:sp>
      <p:sp>
        <p:nvSpPr>
          <p:cNvPr id="16" name="Shape 6929"/>
          <p:cNvSpPr/>
          <p:nvPr/>
        </p:nvSpPr>
        <p:spPr>
          <a:xfrm flipH="1">
            <a:off x="5974939" y="3185121"/>
            <a:ext cx="726137" cy="1"/>
          </a:xfrm>
          <a:prstGeom prst="line">
            <a:avLst/>
          </a:prstGeom>
          <a:ln w="6350">
            <a:solidFill>
              <a:schemeClr val="bg1">
                <a:lumMod val="65000"/>
              </a:schemeClr>
            </a:solidFill>
            <a:prstDash val="dash"/>
            <a:miter lim="400000"/>
            <a:headEnd type="triangle"/>
          </a:ln>
        </p:spPr>
        <p:txBody>
          <a:bodyPr lIns="0" tIns="0" rIns="0" bIns="0"/>
          <a:lstStyle/>
          <a:p>
            <a:pPr defTabSz="431800">
              <a:buClrTx/>
              <a:defRPr sz="1200">
                <a:uFillTx/>
                <a:latin typeface="Helvetica"/>
                <a:ea typeface="Helvetica"/>
                <a:cs typeface="Helvetica"/>
                <a:sym typeface="Helvetica"/>
              </a:defRPr>
            </a:pPr>
            <a:endParaRPr>
              <a:solidFill>
                <a:schemeClr val="bg1"/>
              </a:solidFill>
              <a:latin typeface="+mn-ea"/>
            </a:endParaRPr>
          </a:p>
        </p:txBody>
      </p:sp>
      <p:sp>
        <p:nvSpPr>
          <p:cNvPr id="17" name="Freeform 41"/>
          <p:cNvSpPr>
            <a:spLocks noEditPoints="1"/>
          </p:cNvSpPr>
          <p:nvPr/>
        </p:nvSpPr>
        <p:spPr bwMode="auto">
          <a:xfrm>
            <a:off x="4060604" y="2305932"/>
            <a:ext cx="866547" cy="788265"/>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solidFill>
            <a:schemeClr val="accent5"/>
          </a:solidFill>
          <a:ln w="9525">
            <a:noFill/>
            <a:round/>
          </a:ln>
        </p:spPr>
        <p:txBody>
          <a:bodyPr/>
          <a:lstStyle/>
          <a:p>
            <a:pPr>
              <a:defRPr/>
            </a:pPr>
            <a:endParaRPr lang="en-US" kern="0" dirty="0">
              <a:solidFill>
                <a:schemeClr val="bg1"/>
              </a:solidFill>
              <a:latin typeface="微软雅黑" panose="020B0503020204020204" pitchFamily="34" charset="-122"/>
              <a:ea typeface="微软雅黑" panose="020B0503020204020204" pitchFamily="34" charset="-122"/>
            </a:endParaRPr>
          </a:p>
        </p:txBody>
      </p:sp>
      <p:sp>
        <p:nvSpPr>
          <p:cNvPr id="19" name="Content Placeholder 2"/>
          <p:cNvSpPr txBox="1"/>
          <p:nvPr/>
        </p:nvSpPr>
        <p:spPr>
          <a:xfrm>
            <a:off x="208171" y="3185119"/>
            <a:ext cx="2851661" cy="12206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1200" b="1" dirty="0">
                <a:solidFill>
                  <a:schemeClr val="bg1"/>
                </a:solidFill>
                <a:latin typeface="微软雅黑" panose="020B0503020204020204" pitchFamily="34" charset="-122"/>
                <a:ea typeface="微软雅黑" panose="020B0503020204020204" pitchFamily="34" charset="-122"/>
              </a:rPr>
              <a:t>关联（</a:t>
            </a:r>
            <a:r>
              <a:rPr lang="en-US" altLang="zh-CN" sz="1200" b="1" dirty="0">
                <a:solidFill>
                  <a:schemeClr val="bg1"/>
                </a:solidFill>
                <a:latin typeface="微软雅黑" panose="020B0503020204020204" pitchFamily="34" charset="-122"/>
                <a:ea typeface="微软雅黑" panose="020B0503020204020204" pitchFamily="34" charset="-122"/>
              </a:rPr>
              <a:t>Association)</a:t>
            </a:r>
          </a:p>
          <a:p>
            <a:pPr algn="l"/>
            <a:r>
              <a:rPr lang="zh-CN" altLang="en-US" sz="1200" b="1" dirty="0" smtClean="0">
                <a:solidFill>
                  <a:schemeClr val="bg1"/>
                </a:solidFill>
                <a:latin typeface="微软雅黑" panose="020B0503020204020204" pitchFamily="34" charset="-122"/>
                <a:ea typeface="微软雅黑" panose="020B0503020204020204" pitchFamily="34" charset="-122"/>
              </a:rPr>
              <a:t>是</a:t>
            </a:r>
            <a:r>
              <a:rPr lang="zh-CN" altLang="en-US" sz="1200" b="1" dirty="0">
                <a:solidFill>
                  <a:schemeClr val="bg1"/>
                </a:solidFill>
                <a:latin typeface="微软雅黑" panose="020B0503020204020204" pitchFamily="34" charset="-122"/>
                <a:ea typeface="微软雅黑" panose="020B0503020204020204" pitchFamily="34" charset="-122"/>
              </a:rPr>
              <a:t>一种拥有的关系</a:t>
            </a:r>
            <a:r>
              <a:rPr lang="en-US" altLang="zh-CN" sz="1200" b="1" dirty="0">
                <a:solidFill>
                  <a:schemeClr val="bg1"/>
                </a:solidFill>
                <a:latin typeface="微软雅黑" panose="020B0503020204020204" pitchFamily="34" charset="-122"/>
                <a:ea typeface="微软雅黑" panose="020B0503020204020204" pitchFamily="34" charset="-122"/>
              </a:rPr>
              <a:t>, </a:t>
            </a:r>
            <a:r>
              <a:rPr lang="zh-CN" altLang="en-US" sz="1200" b="1" dirty="0">
                <a:solidFill>
                  <a:schemeClr val="bg1"/>
                </a:solidFill>
                <a:latin typeface="微软雅黑" panose="020B0503020204020204" pitchFamily="34" charset="-122"/>
                <a:ea typeface="微软雅黑" panose="020B0503020204020204" pitchFamily="34" charset="-122"/>
              </a:rPr>
              <a:t>它使一个类知道另一个类的属性和方法</a:t>
            </a:r>
            <a:r>
              <a:rPr lang="zh-CN" altLang="en-US" sz="1200" b="1" dirty="0" smtClean="0">
                <a:solidFill>
                  <a:schemeClr val="bg1"/>
                </a:solidFill>
                <a:latin typeface="微软雅黑" panose="020B0503020204020204" pitchFamily="34" charset="-122"/>
                <a:ea typeface="微软雅黑" panose="020B0503020204020204" pitchFamily="34" charset="-122"/>
              </a:rPr>
              <a:t>；关联</a:t>
            </a:r>
            <a:r>
              <a:rPr lang="zh-CN" altLang="en-US" sz="1200" b="1" dirty="0">
                <a:solidFill>
                  <a:schemeClr val="bg1"/>
                </a:solidFill>
                <a:latin typeface="微软雅黑" panose="020B0503020204020204" pitchFamily="34" charset="-122"/>
                <a:ea typeface="微软雅黑" panose="020B0503020204020204" pitchFamily="34" charset="-122"/>
              </a:rPr>
              <a:t>可以是双向的，也可以是单向的。双向的关联可以有两个箭头或者没有箭头，单向的关联有一个箭头</a:t>
            </a:r>
            <a:r>
              <a:rPr lang="zh-CN" altLang="en-US" sz="1200" b="1" dirty="0" smtClean="0">
                <a:solidFill>
                  <a:schemeClr val="bg1"/>
                </a:solidFill>
                <a:latin typeface="微软雅黑" panose="020B0503020204020204" pitchFamily="34" charset="-122"/>
                <a:ea typeface="微软雅黑" panose="020B0503020204020204" pitchFamily="34" charset="-122"/>
              </a:rPr>
              <a:t>。</a:t>
            </a:r>
            <a:endParaRPr lang="en-US" altLang="zh-CN" sz="1200" b="1" dirty="0" smtClean="0">
              <a:solidFill>
                <a:schemeClr val="bg1"/>
              </a:solidFill>
              <a:latin typeface="微软雅黑" panose="020B0503020204020204" pitchFamily="34" charset="-122"/>
              <a:ea typeface="微软雅黑" panose="020B0503020204020204" pitchFamily="34" charset="-122"/>
            </a:endParaRPr>
          </a:p>
          <a:p>
            <a:pPr algn="l"/>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20" name="Content Placeholder 2"/>
          <p:cNvSpPr txBox="1"/>
          <p:nvPr/>
        </p:nvSpPr>
        <p:spPr>
          <a:xfrm>
            <a:off x="6714853" y="617135"/>
            <a:ext cx="2263412" cy="12206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1200" b="1" dirty="0">
                <a:solidFill>
                  <a:schemeClr val="bg1"/>
                </a:solidFill>
                <a:latin typeface="微软雅黑" panose="020B0503020204020204" pitchFamily="34" charset="-122"/>
                <a:ea typeface="微软雅黑" panose="020B0503020204020204" pitchFamily="34" charset="-122"/>
              </a:rPr>
              <a:t>泛化（</a:t>
            </a:r>
            <a:r>
              <a:rPr lang="en-US" altLang="zh-CN" sz="1200" b="1" dirty="0">
                <a:solidFill>
                  <a:schemeClr val="bg1"/>
                </a:solidFill>
                <a:latin typeface="微软雅黑" panose="020B0503020204020204" pitchFamily="34" charset="-122"/>
                <a:ea typeface="微软雅黑" panose="020B0503020204020204" pitchFamily="34" charset="-122"/>
              </a:rPr>
              <a:t>Generalization</a:t>
            </a:r>
            <a:r>
              <a:rPr lang="zh-CN" altLang="en-US" sz="1200" b="1" dirty="0">
                <a:solidFill>
                  <a:schemeClr val="bg1"/>
                </a:solidFill>
                <a:latin typeface="微软雅黑" panose="020B0503020204020204" pitchFamily="34" charset="-122"/>
                <a:ea typeface="微软雅黑" panose="020B0503020204020204" pitchFamily="34" charset="-122"/>
              </a:rPr>
              <a:t>）</a:t>
            </a:r>
          </a:p>
          <a:p>
            <a:pPr algn="l"/>
            <a:r>
              <a:rPr lang="zh-CN" altLang="en-US" sz="1200" b="1" dirty="0" smtClean="0">
                <a:solidFill>
                  <a:schemeClr val="bg1"/>
                </a:solidFill>
                <a:latin typeface="微软雅黑" panose="020B0503020204020204" pitchFamily="34" charset="-122"/>
                <a:ea typeface="微软雅黑" panose="020B0503020204020204" pitchFamily="34" charset="-122"/>
              </a:rPr>
              <a:t>是</a:t>
            </a:r>
            <a:r>
              <a:rPr lang="zh-CN" altLang="en-US" sz="1200" b="1" dirty="0">
                <a:solidFill>
                  <a:schemeClr val="bg1"/>
                </a:solidFill>
                <a:latin typeface="微软雅黑" panose="020B0503020204020204" pitchFamily="34" charset="-122"/>
                <a:ea typeface="微软雅黑" panose="020B0503020204020204" pitchFamily="34" charset="-122"/>
              </a:rPr>
              <a:t>一种继承关系</a:t>
            </a:r>
            <a:r>
              <a:rPr lang="en-US" altLang="zh-CN" sz="1200" b="1" dirty="0">
                <a:solidFill>
                  <a:schemeClr val="bg1"/>
                </a:solidFill>
                <a:latin typeface="微软雅黑" panose="020B0503020204020204" pitchFamily="34" charset="-122"/>
                <a:ea typeface="微软雅黑" panose="020B0503020204020204" pitchFamily="34" charset="-122"/>
              </a:rPr>
              <a:t>, </a:t>
            </a:r>
            <a:r>
              <a:rPr lang="zh-CN" altLang="en-US" sz="1200" b="1" dirty="0">
                <a:solidFill>
                  <a:schemeClr val="bg1"/>
                </a:solidFill>
                <a:latin typeface="微软雅黑" panose="020B0503020204020204" pitchFamily="34" charset="-122"/>
                <a:ea typeface="微软雅黑" panose="020B0503020204020204" pitchFamily="34" charset="-122"/>
              </a:rPr>
              <a:t>表示一般与特殊的关系</a:t>
            </a:r>
            <a:r>
              <a:rPr lang="en-US" altLang="zh-CN" sz="1200" b="1" dirty="0">
                <a:solidFill>
                  <a:schemeClr val="bg1"/>
                </a:solidFill>
                <a:latin typeface="微软雅黑" panose="020B0503020204020204" pitchFamily="34" charset="-122"/>
                <a:ea typeface="微软雅黑" panose="020B0503020204020204" pitchFamily="34" charset="-122"/>
              </a:rPr>
              <a:t>, </a:t>
            </a:r>
            <a:r>
              <a:rPr lang="zh-CN" altLang="en-US" sz="1200" b="1" dirty="0">
                <a:solidFill>
                  <a:schemeClr val="bg1"/>
                </a:solidFill>
                <a:latin typeface="微软雅黑" panose="020B0503020204020204" pitchFamily="34" charset="-122"/>
                <a:ea typeface="微软雅黑" panose="020B0503020204020204" pitchFamily="34" charset="-122"/>
              </a:rPr>
              <a:t>它指定了子类如何特化父类的所有特征和行为</a:t>
            </a:r>
            <a:r>
              <a:rPr lang="en-US" altLang="zh-CN" sz="1200" b="1" dirty="0">
                <a:solidFill>
                  <a:schemeClr val="bg1"/>
                </a:solidFill>
                <a:latin typeface="微软雅黑" panose="020B0503020204020204" pitchFamily="34" charset="-122"/>
                <a:ea typeface="微软雅黑" panose="020B0503020204020204" pitchFamily="34" charset="-122"/>
              </a:rPr>
              <a:t>.</a:t>
            </a:r>
            <a:r>
              <a:rPr lang="zh-CN" altLang="en-US" sz="1200" b="1" dirty="0">
                <a:solidFill>
                  <a:schemeClr val="bg1"/>
                </a:solidFill>
                <a:latin typeface="微软雅黑" panose="020B0503020204020204" pitchFamily="34" charset="-122"/>
                <a:ea typeface="微软雅黑" panose="020B0503020204020204" pitchFamily="34" charset="-122"/>
              </a:rPr>
              <a:t> 例如：老虎是动物的一种</a:t>
            </a:r>
            <a:r>
              <a:rPr lang="en-US" altLang="zh-CN" sz="1200" b="1" dirty="0">
                <a:solidFill>
                  <a:schemeClr val="bg1"/>
                </a:solidFill>
                <a:latin typeface="微软雅黑" panose="020B0503020204020204" pitchFamily="34" charset="-122"/>
                <a:ea typeface="微软雅黑" panose="020B0503020204020204" pitchFamily="34" charset="-122"/>
              </a:rPr>
              <a:t>, </a:t>
            </a:r>
            <a:r>
              <a:rPr lang="zh-CN" altLang="en-US" sz="1200" b="1" dirty="0">
                <a:solidFill>
                  <a:schemeClr val="bg1"/>
                </a:solidFill>
                <a:latin typeface="微软雅黑" panose="020B0503020204020204" pitchFamily="34" charset="-122"/>
                <a:ea typeface="微软雅黑" panose="020B0503020204020204" pitchFamily="34" charset="-122"/>
              </a:rPr>
              <a:t>即有老虎的特性也有动物的共性</a:t>
            </a:r>
            <a:r>
              <a:rPr lang="en-US" altLang="zh-CN" sz="1200" b="1" dirty="0" smtClean="0">
                <a:solidFill>
                  <a:schemeClr val="bg1"/>
                </a:solidFill>
                <a:latin typeface="微软雅黑" panose="020B0503020204020204" pitchFamily="34" charset="-122"/>
                <a:ea typeface="微软雅黑" panose="020B0503020204020204" pitchFamily="34" charset="-122"/>
              </a:rPr>
              <a:t>.</a:t>
            </a:r>
          </a:p>
          <a:p>
            <a:pPr algn="l"/>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1" name="Content Placeholder 2"/>
          <p:cNvSpPr txBox="1"/>
          <p:nvPr/>
        </p:nvSpPr>
        <p:spPr>
          <a:xfrm>
            <a:off x="6773084" y="2860388"/>
            <a:ext cx="2119396" cy="12206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dirty="0"/>
              <a:t> </a:t>
            </a:r>
            <a:r>
              <a:rPr lang="zh-CN" altLang="en-US" sz="1200" b="1" dirty="0">
                <a:solidFill>
                  <a:schemeClr val="bg1"/>
                </a:solidFill>
                <a:latin typeface="微软雅黑" panose="020B0503020204020204" pitchFamily="34" charset="-122"/>
                <a:ea typeface="微软雅黑" panose="020B0503020204020204" pitchFamily="34" charset="-122"/>
              </a:rPr>
              <a:t>实现（</a:t>
            </a:r>
            <a:r>
              <a:rPr lang="en-US" altLang="zh-CN" sz="1200" b="1" dirty="0">
                <a:solidFill>
                  <a:schemeClr val="bg1"/>
                </a:solidFill>
                <a:latin typeface="微软雅黑" panose="020B0503020204020204" pitchFamily="34" charset="-122"/>
                <a:ea typeface="微软雅黑" panose="020B0503020204020204" pitchFamily="34" charset="-122"/>
              </a:rPr>
              <a:t>Realization</a:t>
            </a:r>
            <a:r>
              <a:rPr lang="zh-CN" altLang="en-US" sz="1200" b="1" dirty="0">
                <a:solidFill>
                  <a:schemeClr val="bg1"/>
                </a:solidFill>
                <a:latin typeface="微软雅黑" panose="020B0503020204020204" pitchFamily="34" charset="-122"/>
                <a:ea typeface="微软雅黑" panose="020B0503020204020204" pitchFamily="34" charset="-122"/>
              </a:rPr>
              <a:t>）</a:t>
            </a:r>
          </a:p>
          <a:p>
            <a:pPr algn="l"/>
            <a:r>
              <a:rPr lang="zh-CN" altLang="en-US" sz="1200" b="1" dirty="0" smtClean="0">
                <a:solidFill>
                  <a:schemeClr val="bg1"/>
                </a:solidFill>
                <a:latin typeface="微软雅黑" panose="020B0503020204020204" pitchFamily="34" charset="-122"/>
                <a:ea typeface="微软雅黑" panose="020B0503020204020204" pitchFamily="34" charset="-122"/>
              </a:rPr>
              <a:t>是</a:t>
            </a:r>
            <a:r>
              <a:rPr lang="zh-CN" altLang="en-US" sz="1200" b="1" dirty="0">
                <a:solidFill>
                  <a:schemeClr val="bg1"/>
                </a:solidFill>
                <a:latin typeface="微软雅黑" panose="020B0503020204020204" pitchFamily="34" charset="-122"/>
                <a:ea typeface="微软雅黑" panose="020B0503020204020204" pitchFamily="34" charset="-122"/>
              </a:rPr>
              <a:t>一种类与接口的关系</a:t>
            </a:r>
            <a:r>
              <a:rPr lang="en-US" altLang="zh-CN" sz="1200" b="1" dirty="0">
                <a:solidFill>
                  <a:schemeClr val="bg1"/>
                </a:solidFill>
                <a:latin typeface="微软雅黑" panose="020B0503020204020204" pitchFamily="34" charset="-122"/>
                <a:ea typeface="微软雅黑" panose="020B0503020204020204" pitchFamily="34" charset="-122"/>
              </a:rPr>
              <a:t>, </a:t>
            </a:r>
            <a:r>
              <a:rPr lang="zh-CN" altLang="en-US" sz="1200" b="1" dirty="0">
                <a:solidFill>
                  <a:schemeClr val="bg1"/>
                </a:solidFill>
                <a:latin typeface="微软雅黑" panose="020B0503020204020204" pitchFamily="34" charset="-122"/>
                <a:ea typeface="微软雅黑" panose="020B0503020204020204" pitchFamily="34" charset="-122"/>
              </a:rPr>
              <a:t>表示类是接口所有特征和行为的实现</a:t>
            </a:r>
            <a:r>
              <a:rPr lang="en-US" altLang="zh-CN" sz="1200" b="1" dirty="0">
                <a:solidFill>
                  <a:schemeClr val="bg1"/>
                </a:solidFill>
                <a:latin typeface="微软雅黑" panose="020B0503020204020204" pitchFamily="34" charset="-122"/>
                <a:ea typeface="微软雅黑" panose="020B0503020204020204" pitchFamily="34" charset="-122"/>
              </a:rPr>
              <a:t>.</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lnSpc>
                <a:spcPct val="130000"/>
              </a:lnSpc>
            </a:pP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320641" y="1131589"/>
            <a:ext cx="2575743" cy="1464925"/>
            <a:chOff x="320641" y="1131590"/>
            <a:chExt cx="2471035" cy="1266044"/>
          </a:xfrm>
        </p:grpSpPr>
        <p:sp>
          <p:nvSpPr>
            <p:cNvPr id="18" name="Content Placeholder 2"/>
            <p:cNvSpPr txBox="1"/>
            <p:nvPr/>
          </p:nvSpPr>
          <p:spPr>
            <a:xfrm>
              <a:off x="320641" y="1131590"/>
              <a:ext cx="2235135" cy="12206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1200" b="1" dirty="0">
                  <a:solidFill>
                    <a:schemeClr val="bg1"/>
                  </a:solidFill>
                  <a:latin typeface="微软雅黑" panose="020B0503020204020204" pitchFamily="34" charset="-122"/>
                  <a:ea typeface="微软雅黑" panose="020B0503020204020204" pitchFamily="34" charset="-122"/>
                </a:rPr>
                <a:t> 依赖</a:t>
              </a:r>
              <a:r>
                <a:rPr lang="en-US" altLang="zh-CN" sz="1200" b="1" dirty="0">
                  <a:solidFill>
                    <a:schemeClr val="bg1"/>
                  </a:solidFill>
                  <a:latin typeface="微软雅黑" panose="020B0503020204020204" pitchFamily="34" charset="-122"/>
                  <a:ea typeface="微软雅黑" panose="020B0503020204020204" pitchFamily="34" charset="-122"/>
                </a:rPr>
                <a:t>(Dependency)</a:t>
              </a:r>
            </a:p>
            <a:p>
              <a:pPr algn="l"/>
              <a:r>
                <a:rPr lang="zh-CN" altLang="en-US" sz="1200" b="1" dirty="0" smtClean="0">
                  <a:solidFill>
                    <a:schemeClr val="bg1"/>
                  </a:solidFill>
                  <a:latin typeface="微软雅黑" panose="020B0503020204020204" pitchFamily="34" charset="-122"/>
                  <a:ea typeface="微软雅黑" panose="020B0503020204020204" pitchFamily="34" charset="-122"/>
                </a:rPr>
                <a:t>是</a:t>
              </a:r>
              <a:r>
                <a:rPr lang="zh-CN" altLang="en-US" sz="1200" b="1" dirty="0">
                  <a:solidFill>
                    <a:schemeClr val="bg1"/>
                  </a:solidFill>
                  <a:latin typeface="微软雅黑" panose="020B0503020204020204" pitchFamily="34" charset="-122"/>
                  <a:ea typeface="微软雅黑" panose="020B0503020204020204" pitchFamily="34" charset="-122"/>
                </a:rPr>
                <a:t>一种使用的关系</a:t>
              </a:r>
              <a:r>
                <a:rPr lang="en-US" altLang="zh-CN" sz="1200" b="1" dirty="0">
                  <a:solidFill>
                    <a:schemeClr val="bg1"/>
                  </a:solidFill>
                  <a:latin typeface="微软雅黑" panose="020B0503020204020204" pitchFamily="34" charset="-122"/>
                  <a:ea typeface="微软雅黑" panose="020B0503020204020204" pitchFamily="34" charset="-122"/>
                </a:rPr>
                <a:t>,  </a:t>
              </a:r>
              <a:r>
                <a:rPr lang="zh-CN" altLang="en-US" sz="1200" b="1" dirty="0">
                  <a:solidFill>
                    <a:schemeClr val="bg1"/>
                  </a:solidFill>
                  <a:latin typeface="微软雅黑" panose="020B0503020204020204" pitchFamily="34" charset="-122"/>
                  <a:ea typeface="微软雅黑" panose="020B0503020204020204" pitchFamily="34" charset="-122"/>
                </a:rPr>
                <a:t>即一个类的实现需要另一个类的协助</a:t>
              </a:r>
              <a:r>
                <a:rPr lang="en-US" altLang="zh-CN" sz="1200" b="1" dirty="0">
                  <a:solidFill>
                    <a:schemeClr val="bg1"/>
                  </a:solidFill>
                  <a:latin typeface="微软雅黑" panose="020B0503020204020204" pitchFamily="34" charset="-122"/>
                  <a:ea typeface="微软雅黑" panose="020B0503020204020204" pitchFamily="34" charset="-122"/>
                </a:rPr>
                <a:t>, </a:t>
              </a:r>
              <a:r>
                <a:rPr lang="zh-CN" altLang="en-US" sz="1200" b="1" dirty="0">
                  <a:solidFill>
                    <a:schemeClr val="bg1"/>
                  </a:solidFill>
                  <a:latin typeface="微软雅黑" panose="020B0503020204020204" pitchFamily="34" charset="-122"/>
                  <a:ea typeface="微软雅黑" panose="020B0503020204020204" pitchFamily="34" charset="-122"/>
                </a:rPr>
                <a:t>所以要尽量不使用双向的互相依赖</a:t>
              </a:r>
              <a:r>
                <a:rPr lang="en-US" altLang="zh-CN" sz="1200" b="1" dirty="0" smtClean="0">
                  <a:solidFill>
                    <a:schemeClr val="bg1"/>
                  </a:solidFill>
                  <a:latin typeface="微软雅黑" panose="020B0503020204020204" pitchFamily="34" charset="-122"/>
                  <a:ea typeface="微软雅黑" panose="020B0503020204020204" pitchFamily="34" charset="-122"/>
                </a:rPr>
                <a:t>.</a:t>
              </a:r>
            </a:p>
            <a:p>
              <a:pPr algn="l"/>
              <a:endParaRPr lang="en-US" altLang="zh-CN" sz="1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7"/>
            <a:stretch>
              <a:fillRect/>
            </a:stretch>
          </p:blipFill>
          <p:spPr>
            <a:xfrm>
              <a:off x="326898" y="2067303"/>
              <a:ext cx="2464778" cy="330331"/>
            </a:xfrm>
            <a:prstGeom prst="rect">
              <a:avLst/>
            </a:prstGeom>
          </p:spPr>
        </p:pic>
      </p:grpSp>
      <p:pic>
        <p:nvPicPr>
          <p:cNvPr id="5" name="图片 4"/>
          <p:cNvPicPr>
            <a:picLocks noChangeAspect="1"/>
          </p:cNvPicPr>
          <p:nvPr/>
        </p:nvPicPr>
        <p:blipFill>
          <a:blip r:embed="rId8"/>
          <a:stretch>
            <a:fillRect/>
          </a:stretch>
        </p:blipFill>
        <p:spPr>
          <a:xfrm>
            <a:off x="327163" y="4525168"/>
            <a:ext cx="1926640" cy="361531"/>
          </a:xfrm>
          <a:prstGeom prst="rect">
            <a:avLst/>
          </a:prstGeom>
        </p:spPr>
      </p:pic>
      <p:pic>
        <p:nvPicPr>
          <p:cNvPr id="6" name="图片 5"/>
          <p:cNvPicPr>
            <a:picLocks noChangeAspect="1"/>
          </p:cNvPicPr>
          <p:nvPr/>
        </p:nvPicPr>
        <p:blipFill>
          <a:blip r:embed="rId9"/>
          <a:stretch>
            <a:fillRect/>
          </a:stretch>
        </p:blipFill>
        <p:spPr>
          <a:xfrm>
            <a:off x="6780935" y="1976713"/>
            <a:ext cx="1903666" cy="236347"/>
          </a:xfrm>
          <a:prstGeom prst="rect">
            <a:avLst/>
          </a:prstGeom>
        </p:spPr>
      </p:pic>
      <p:pic>
        <p:nvPicPr>
          <p:cNvPr id="8" name="图片 7"/>
          <p:cNvPicPr>
            <a:picLocks noChangeAspect="1"/>
          </p:cNvPicPr>
          <p:nvPr/>
        </p:nvPicPr>
        <p:blipFill>
          <a:blip r:embed="rId10"/>
          <a:stretch>
            <a:fillRect/>
          </a:stretch>
        </p:blipFill>
        <p:spPr>
          <a:xfrm>
            <a:off x="6773084" y="4291040"/>
            <a:ext cx="2034526" cy="217985"/>
          </a:xfrm>
          <a:prstGeom prst="rect">
            <a:avLst/>
          </a:prstGeom>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2000"/>
                                        <p:tgtEl>
                                          <p:spTgt spid="17"/>
                                        </p:tgtEl>
                                      </p:cBhvr>
                                    </p:animEffect>
                                    <p:anim calcmode="lin" valueType="num">
                                      <p:cBhvr>
                                        <p:cTn id="12" dur="2000" fill="hold"/>
                                        <p:tgtEl>
                                          <p:spTgt spid="17"/>
                                        </p:tgtEl>
                                        <p:attrNameLst>
                                          <p:attrName>ppt_w</p:attrName>
                                        </p:attrNameLst>
                                      </p:cBhvr>
                                      <p:tavLst>
                                        <p:tav tm="0" fmla="#ppt_w*sin(2.5*pi*$)">
                                          <p:val>
                                            <p:fltVal val="0"/>
                                          </p:val>
                                        </p:tav>
                                        <p:tav tm="100000">
                                          <p:val>
                                            <p:fltVal val="1"/>
                                          </p:val>
                                        </p:tav>
                                      </p:tavLst>
                                    </p:anim>
                                    <p:anim calcmode="lin" valueType="num">
                                      <p:cBhvr>
                                        <p:cTn id="13" dur="2000" fill="hold"/>
                                        <p:tgtEl>
                                          <p:spTgt spid="17"/>
                                        </p:tgtEl>
                                        <p:attrNameLst>
                                          <p:attrName>ppt_h</p:attrName>
                                        </p:attrNameLst>
                                      </p:cBhvr>
                                      <p:tavLst>
                                        <p:tav tm="0">
                                          <p:val>
                                            <p:strVal val="#ppt_h"/>
                                          </p:val>
                                        </p:tav>
                                        <p:tav tm="100000">
                                          <p:val>
                                            <p:strVal val="#ppt_h"/>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1" fill="hold" grpId="0" nodeType="withEffect">
                                  <p:stCondLst>
                                    <p:cond delay="50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par>
                                <p:cTn id="20" presetID="22" presetClass="entr" presetSubtype="2" fill="hold" grpId="0" nodeType="withEffect">
                                  <p:stCondLst>
                                    <p:cond delay="100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par>
                                <p:cTn id="23" presetID="22" presetClass="entr" presetSubtype="4" fill="hold" grpId="0" nodeType="withEffect">
                                  <p:stCondLst>
                                    <p:cond delay="150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childTnLst>
                          </p:cTn>
                        </p:par>
                        <p:par>
                          <p:cTn id="26" fill="hold">
                            <p:stCondLst>
                              <p:cond delay="3000"/>
                            </p:stCondLst>
                            <p:childTnLst>
                              <p:par>
                                <p:cTn id="27" presetID="22" presetClass="entr" presetSubtype="2"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right)">
                                      <p:cBhvr>
                                        <p:cTn id="29" dur="500"/>
                                        <p:tgtEl>
                                          <p:spTgt spid="13"/>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right)">
                                      <p:cBhvr>
                                        <p:cTn id="32" dur="500"/>
                                        <p:tgtEl>
                                          <p:spTgt spid="14"/>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1000"/>
                                        <p:tgtEl>
                                          <p:spTgt spid="4"/>
                                        </p:tgtEl>
                                      </p:cBhvr>
                                    </p:animEffect>
                                    <p:anim calcmode="lin" valueType="num">
                                      <p:cBhvr>
                                        <p:cTn id="45" dur="1000" fill="hold"/>
                                        <p:tgtEl>
                                          <p:spTgt spid="4"/>
                                        </p:tgtEl>
                                        <p:attrNameLst>
                                          <p:attrName>ppt_x</p:attrName>
                                        </p:attrNameLst>
                                      </p:cBhvr>
                                      <p:tavLst>
                                        <p:tav tm="0">
                                          <p:val>
                                            <p:strVal val="#ppt_x"/>
                                          </p:val>
                                        </p:tav>
                                        <p:tav tm="100000">
                                          <p:val>
                                            <p:strVal val="#ppt_x"/>
                                          </p:val>
                                        </p:tav>
                                      </p:tavLst>
                                    </p:anim>
                                    <p:anim calcmode="lin" valueType="num">
                                      <p:cBhvr>
                                        <p:cTn id="4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1000"/>
                                        <p:tgtEl>
                                          <p:spTgt spid="19"/>
                                        </p:tgtEl>
                                      </p:cBhvr>
                                    </p:animEffect>
                                    <p:anim calcmode="lin" valueType="num">
                                      <p:cBhvr>
                                        <p:cTn id="52" dur="1000" fill="hold"/>
                                        <p:tgtEl>
                                          <p:spTgt spid="19"/>
                                        </p:tgtEl>
                                        <p:attrNameLst>
                                          <p:attrName>ppt_x</p:attrName>
                                        </p:attrNameLst>
                                      </p:cBhvr>
                                      <p:tavLst>
                                        <p:tav tm="0">
                                          <p:val>
                                            <p:strVal val="#ppt_x"/>
                                          </p:val>
                                        </p:tav>
                                        <p:tav tm="100000">
                                          <p:val>
                                            <p:strVal val="#ppt_x"/>
                                          </p:val>
                                        </p:tav>
                                      </p:tavLst>
                                    </p:anim>
                                    <p:anim calcmode="lin" valueType="num">
                                      <p:cBhvr>
                                        <p:cTn id="53" dur="1000" fill="hold"/>
                                        <p:tgtEl>
                                          <p:spTgt spid="19"/>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1000"/>
                                        <p:tgtEl>
                                          <p:spTgt spid="5"/>
                                        </p:tgtEl>
                                      </p:cBhvr>
                                    </p:animEffect>
                                    <p:anim calcmode="lin" valueType="num">
                                      <p:cBhvr>
                                        <p:cTn id="57" dur="1000" fill="hold"/>
                                        <p:tgtEl>
                                          <p:spTgt spid="5"/>
                                        </p:tgtEl>
                                        <p:attrNameLst>
                                          <p:attrName>ppt_x</p:attrName>
                                        </p:attrNameLst>
                                      </p:cBhvr>
                                      <p:tavLst>
                                        <p:tav tm="0">
                                          <p:val>
                                            <p:strVal val="#ppt_x"/>
                                          </p:val>
                                        </p:tav>
                                        <p:tav tm="100000">
                                          <p:val>
                                            <p:strVal val="#ppt_x"/>
                                          </p:val>
                                        </p:tav>
                                      </p:tavLst>
                                    </p:anim>
                                    <p:anim calcmode="lin" valueType="num">
                                      <p:cBhvr>
                                        <p:cTn id="5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1000"/>
                                        <p:tgtEl>
                                          <p:spTgt spid="20"/>
                                        </p:tgtEl>
                                      </p:cBhvr>
                                    </p:animEffect>
                                    <p:anim calcmode="lin" valueType="num">
                                      <p:cBhvr>
                                        <p:cTn id="64" dur="1000" fill="hold"/>
                                        <p:tgtEl>
                                          <p:spTgt spid="20"/>
                                        </p:tgtEl>
                                        <p:attrNameLst>
                                          <p:attrName>ppt_x</p:attrName>
                                        </p:attrNameLst>
                                      </p:cBhvr>
                                      <p:tavLst>
                                        <p:tav tm="0">
                                          <p:val>
                                            <p:strVal val="#ppt_x"/>
                                          </p:val>
                                        </p:tav>
                                        <p:tav tm="100000">
                                          <p:val>
                                            <p:strVal val="#ppt_x"/>
                                          </p:val>
                                        </p:tav>
                                      </p:tavLst>
                                    </p:anim>
                                    <p:anim calcmode="lin" valueType="num">
                                      <p:cBhvr>
                                        <p:cTn id="65" dur="1000" fill="hold"/>
                                        <p:tgtEl>
                                          <p:spTgt spid="20"/>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fade">
                                      <p:cBhvr>
                                        <p:cTn id="68" dur="1000"/>
                                        <p:tgtEl>
                                          <p:spTgt spid="6"/>
                                        </p:tgtEl>
                                      </p:cBhvr>
                                    </p:animEffect>
                                    <p:anim calcmode="lin" valueType="num">
                                      <p:cBhvr>
                                        <p:cTn id="69" dur="1000" fill="hold"/>
                                        <p:tgtEl>
                                          <p:spTgt spid="6"/>
                                        </p:tgtEl>
                                        <p:attrNameLst>
                                          <p:attrName>ppt_x</p:attrName>
                                        </p:attrNameLst>
                                      </p:cBhvr>
                                      <p:tavLst>
                                        <p:tav tm="0">
                                          <p:val>
                                            <p:strVal val="#ppt_x"/>
                                          </p:val>
                                        </p:tav>
                                        <p:tav tm="100000">
                                          <p:val>
                                            <p:strVal val="#ppt_x"/>
                                          </p:val>
                                        </p:tav>
                                      </p:tavLst>
                                    </p:anim>
                                    <p:anim calcmode="lin" valueType="num">
                                      <p:cBhvr>
                                        <p:cTn id="7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1000"/>
                                        <p:tgtEl>
                                          <p:spTgt spid="21"/>
                                        </p:tgtEl>
                                      </p:cBhvr>
                                    </p:animEffect>
                                    <p:anim calcmode="lin" valueType="num">
                                      <p:cBhvr>
                                        <p:cTn id="76" dur="1000" fill="hold"/>
                                        <p:tgtEl>
                                          <p:spTgt spid="21"/>
                                        </p:tgtEl>
                                        <p:attrNameLst>
                                          <p:attrName>ppt_x</p:attrName>
                                        </p:attrNameLst>
                                      </p:cBhvr>
                                      <p:tavLst>
                                        <p:tav tm="0">
                                          <p:val>
                                            <p:strVal val="#ppt_x"/>
                                          </p:val>
                                        </p:tav>
                                        <p:tav tm="100000">
                                          <p:val>
                                            <p:strVal val="#ppt_x"/>
                                          </p:val>
                                        </p:tav>
                                      </p:tavLst>
                                    </p:anim>
                                    <p:anim calcmode="lin" valueType="num">
                                      <p:cBhvr>
                                        <p:cTn id="77" dur="1000" fill="hold"/>
                                        <p:tgtEl>
                                          <p:spTgt spid="21"/>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8"/>
                                        </p:tgtEl>
                                        <p:attrNameLst>
                                          <p:attrName>style.visibility</p:attrName>
                                        </p:attrNameLst>
                                      </p:cBhvr>
                                      <p:to>
                                        <p:strVal val="visible"/>
                                      </p:to>
                                    </p:set>
                                    <p:animEffect transition="in" filter="fade">
                                      <p:cBhvr>
                                        <p:cTn id="80" dur="1000"/>
                                        <p:tgtEl>
                                          <p:spTgt spid="8"/>
                                        </p:tgtEl>
                                      </p:cBhvr>
                                    </p:animEffect>
                                    <p:anim calcmode="lin" valueType="num">
                                      <p:cBhvr>
                                        <p:cTn id="81" dur="1000" fill="hold"/>
                                        <p:tgtEl>
                                          <p:spTgt spid="8"/>
                                        </p:tgtEl>
                                        <p:attrNameLst>
                                          <p:attrName>ppt_x</p:attrName>
                                        </p:attrNameLst>
                                      </p:cBhvr>
                                      <p:tavLst>
                                        <p:tav tm="0">
                                          <p:val>
                                            <p:strVal val="#ppt_x"/>
                                          </p:val>
                                        </p:tav>
                                        <p:tav tm="100000">
                                          <p:val>
                                            <p:strVal val="#ppt_x"/>
                                          </p:val>
                                        </p:tav>
                                      </p:tavLst>
                                    </p:anim>
                                    <p:anim calcmode="lin" valueType="num">
                                      <p:cBhvr>
                                        <p:cTn id="8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10" grpId="0" animBg="1"/>
      <p:bldP spid="11" grpId="0" animBg="1"/>
      <p:bldP spid="12" grpId="0" animBg="1"/>
      <p:bldP spid="13" grpId="0" animBg="1"/>
      <p:bldP spid="14" grpId="0" animBg="1"/>
      <p:bldP spid="15" grpId="0" animBg="1"/>
      <p:bldP spid="16" grpId="0" animBg="1"/>
      <p:bldP spid="17" grpId="0" animBg="1"/>
      <p:bldP spid="19" grpId="0"/>
      <p:bldP spid="20"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3568" y="698748"/>
            <a:ext cx="7769258" cy="3570208"/>
          </a:xfrm>
          <a:prstGeom prst="rect">
            <a:avLst/>
          </a:prstGeom>
          <a:noFill/>
        </p:spPr>
        <p:txBody>
          <a:bodyPr wrap="square" rtlCol="0">
            <a:spAutoFit/>
          </a:bodyPr>
          <a:lstStyle/>
          <a:p>
            <a:r>
              <a:rPr lang="zh-CN" altLang="en-US" sz="28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视图</a:t>
            </a:r>
            <a:r>
              <a:rPr lang="zh-CN" altLang="en-US" sz="16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（参考文献</a:t>
            </a:r>
            <a:r>
              <a:rPr lang="en-US" altLang="zh-CN" sz="16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3</a:t>
            </a:r>
            <a:r>
              <a:rPr lang="zh-CN" altLang="en-US" sz="16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a:t>
            </a:r>
            <a:endParaRPr lang="zh-CN" altLang="en-US" sz="16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r>
              <a:rPr lang="en-US" altLang="zh-CN" dirty="0">
                <a:solidFill>
                  <a:schemeClr val="bg1"/>
                </a:solidFill>
                <a:latin typeface="迷你简艺黑" panose="03000509000000000000" pitchFamily="65" charset="-122"/>
                <a:ea typeface="迷你简艺黑" panose="03000509000000000000" pitchFamily="65" charset="-122"/>
              </a:rPr>
              <a:t>UML</a:t>
            </a:r>
            <a:r>
              <a:rPr lang="zh-CN" altLang="en-US" dirty="0">
                <a:solidFill>
                  <a:schemeClr val="bg1"/>
                </a:solidFill>
                <a:latin typeface="迷你简艺黑" panose="03000509000000000000" pitchFamily="65" charset="-122"/>
                <a:ea typeface="迷你简艺黑" panose="03000509000000000000" pitchFamily="65" charset="-122"/>
              </a:rPr>
              <a:t>语言中的视图大致分为如下</a:t>
            </a:r>
            <a:r>
              <a:rPr lang="en-US" altLang="zh-CN" dirty="0">
                <a:solidFill>
                  <a:schemeClr val="bg1"/>
                </a:solidFill>
                <a:latin typeface="迷你简艺黑" panose="03000509000000000000" pitchFamily="65" charset="-122"/>
                <a:ea typeface="迷你简艺黑" panose="03000509000000000000" pitchFamily="65" charset="-122"/>
              </a:rPr>
              <a:t>5</a:t>
            </a:r>
            <a:r>
              <a:rPr lang="zh-CN" altLang="en-US" dirty="0">
                <a:solidFill>
                  <a:schemeClr val="bg1"/>
                </a:solidFill>
                <a:latin typeface="迷你简艺黑" panose="03000509000000000000" pitchFamily="65" charset="-122"/>
                <a:ea typeface="迷你简艺黑" panose="03000509000000000000" pitchFamily="65" charset="-122"/>
              </a:rPr>
              <a:t>种：</a:t>
            </a:r>
          </a:p>
          <a:p>
            <a:r>
              <a:rPr lang="en-US" altLang="zh-CN" dirty="0">
                <a:solidFill>
                  <a:schemeClr val="bg1"/>
                </a:solidFill>
                <a:latin typeface="迷你简艺黑" panose="03000509000000000000" pitchFamily="65" charset="-122"/>
                <a:ea typeface="迷你简艺黑" panose="03000509000000000000" pitchFamily="65" charset="-122"/>
              </a:rPr>
              <a:t>1</a:t>
            </a:r>
            <a:r>
              <a:rPr lang="zh-CN" altLang="en-US" dirty="0">
                <a:solidFill>
                  <a:schemeClr val="bg1"/>
                </a:solidFill>
                <a:latin typeface="迷你简艺黑" panose="03000509000000000000" pitchFamily="65" charset="-122"/>
                <a:ea typeface="迷你简艺黑" panose="03000509000000000000" pitchFamily="65" charset="-122"/>
              </a:rPr>
              <a:t>、用例视图。用例视图强调从系统的外部参与者（主要是用户）的角度看到的或需要的系统功能。</a:t>
            </a:r>
          </a:p>
          <a:p>
            <a:r>
              <a:rPr lang="en-US" altLang="zh-CN" dirty="0">
                <a:solidFill>
                  <a:schemeClr val="bg1"/>
                </a:solidFill>
                <a:latin typeface="迷你简艺黑" panose="03000509000000000000" pitchFamily="65" charset="-122"/>
                <a:ea typeface="迷你简艺黑" panose="03000509000000000000" pitchFamily="65" charset="-122"/>
              </a:rPr>
              <a:t>2</a:t>
            </a:r>
            <a:r>
              <a:rPr lang="zh-CN" altLang="en-US" dirty="0">
                <a:solidFill>
                  <a:schemeClr val="bg1"/>
                </a:solidFill>
                <a:latin typeface="迷你简艺黑" panose="03000509000000000000" pitchFamily="65" charset="-122"/>
                <a:ea typeface="迷你简艺黑" panose="03000509000000000000" pitchFamily="65" charset="-122"/>
              </a:rPr>
              <a:t>、逻辑视图。逻辑视图从系统的静态结构和动态行为角度显示如何实现系统的功能。</a:t>
            </a:r>
          </a:p>
          <a:p>
            <a:r>
              <a:rPr lang="en-US" altLang="zh-CN" dirty="0">
                <a:solidFill>
                  <a:schemeClr val="bg1"/>
                </a:solidFill>
                <a:latin typeface="迷你简艺黑" panose="03000509000000000000" pitchFamily="65" charset="-122"/>
                <a:ea typeface="迷你简艺黑" panose="03000509000000000000" pitchFamily="65" charset="-122"/>
              </a:rPr>
              <a:t>3</a:t>
            </a:r>
            <a:r>
              <a:rPr lang="zh-CN" altLang="en-US" dirty="0">
                <a:solidFill>
                  <a:schemeClr val="bg1"/>
                </a:solidFill>
                <a:latin typeface="迷你简艺黑" panose="03000509000000000000" pitchFamily="65" charset="-122"/>
                <a:ea typeface="迷你简艺黑" panose="03000509000000000000" pitchFamily="65" charset="-122"/>
              </a:rPr>
              <a:t>、组件视图。组件视图显示代码组件的组织结构。</a:t>
            </a:r>
          </a:p>
          <a:p>
            <a:r>
              <a:rPr lang="en-US" altLang="zh-CN" dirty="0">
                <a:solidFill>
                  <a:schemeClr val="bg1"/>
                </a:solidFill>
                <a:latin typeface="迷你简艺黑" panose="03000509000000000000" pitchFamily="65" charset="-122"/>
                <a:ea typeface="迷你简艺黑" panose="03000509000000000000" pitchFamily="65" charset="-122"/>
              </a:rPr>
              <a:t>4</a:t>
            </a:r>
            <a:r>
              <a:rPr lang="zh-CN" altLang="en-US" dirty="0">
                <a:solidFill>
                  <a:schemeClr val="bg1"/>
                </a:solidFill>
                <a:latin typeface="迷你简艺黑" panose="03000509000000000000" pitchFamily="65" charset="-122"/>
                <a:ea typeface="迷你简艺黑" panose="03000509000000000000" pitchFamily="65" charset="-122"/>
              </a:rPr>
              <a:t>、并发视图。并发视图显示系统的并发性，解决在并发系统中存在的通信和同步问题。</a:t>
            </a:r>
          </a:p>
          <a:p>
            <a:r>
              <a:rPr lang="en-US" altLang="zh-CN" dirty="0">
                <a:solidFill>
                  <a:schemeClr val="bg1"/>
                </a:solidFill>
                <a:latin typeface="迷你简艺黑" panose="03000509000000000000" pitchFamily="65" charset="-122"/>
                <a:ea typeface="迷你简艺黑" panose="03000509000000000000" pitchFamily="65" charset="-122"/>
              </a:rPr>
              <a:t>5</a:t>
            </a:r>
            <a:r>
              <a:rPr lang="zh-CN" altLang="en-US" dirty="0">
                <a:solidFill>
                  <a:schemeClr val="bg1"/>
                </a:solidFill>
                <a:latin typeface="迷你简艺黑" panose="03000509000000000000" pitchFamily="65" charset="-122"/>
                <a:ea typeface="迷你简艺黑" panose="03000509000000000000" pitchFamily="65" charset="-122"/>
              </a:rPr>
              <a:t>、配置视图。配置视图显示系统的具体部署。部署是指将系统配置到由计算机和设备组成的物理结构上。</a:t>
            </a:r>
          </a:p>
          <a:p>
            <a:endParaRPr lang="zh-CN" altLang="en-US" dirty="0"/>
          </a:p>
        </p:txBody>
      </p:sp>
    </p:spTree>
  </p:cSld>
  <p:clrMapOvr>
    <a:masterClrMapping/>
  </p:clrMapOvr>
  <p:transition spd="slow">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3568" y="698748"/>
            <a:ext cx="5400600" cy="3570208"/>
          </a:xfrm>
          <a:prstGeom prst="rect">
            <a:avLst/>
          </a:prstGeom>
          <a:noFill/>
        </p:spPr>
        <p:txBody>
          <a:bodyPr wrap="square" rtlCol="0">
            <a:spAutoFit/>
          </a:bodyPr>
          <a:lstStyle/>
          <a:p>
            <a:r>
              <a:rPr lang="zh-CN" altLang="en-US" sz="28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a:t>
            </a:r>
            <a:r>
              <a:rPr lang="zh-CN" altLang="en-US" sz="14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（参考文献</a:t>
            </a:r>
            <a:r>
              <a:rPr lang="en-US" altLang="zh-CN" sz="14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2</a:t>
            </a:r>
            <a:r>
              <a:rPr lang="zh-CN" altLang="en-US" sz="14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a:t>
            </a:r>
            <a:endParaRPr lang="zh-CN" altLang="en-US" sz="14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r>
              <a:rPr lang="en-US" altLang="zh-CN" dirty="0">
                <a:solidFill>
                  <a:schemeClr val="bg1"/>
                </a:solidFill>
                <a:latin typeface="迷你简艺黑" panose="03000509000000000000" pitchFamily="65" charset="-122"/>
                <a:ea typeface="迷你简艺黑" panose="03000509000000000000" pitchFamily="65" charset="-122"/>
              </a:rPr>
              <a:t>UML</a:t>
            </a:r>
            <a:r>
              <a:rPr lang="zh-CN" altLang="en-US" dirty="0">
                <a:solidFill>
                  <a:schemeClr val="bg1"/>
                </a:solidFill>
                <a:latin typeface="迷你简艺黑" panose="03000509000000000000" pitchFamily="65" charset="-122"/>
                <a:ea typeface="迷你简艺黑" panose="03000509000000000000" pitchFamily="65" charset="-122"/>
              </a:rPr>
              <a:t>语言的各种图是</a:t>
            </a:r>
            <a:r>
              <a:rPr lang="en-US" altLang="zh-CN" dirty="0">
                <a:solidFill>
                  <a:schemeClr val="bg1"/>
                </a:solidFill>
                <a:latin typeface="迷你简艺黑" panose="03000509000000000000" pitchFamily="65" charset="-122"/>
                <a:ea typeface="迷你简艺黑" panose="03000509000000000000" pitchFamily="65" charset="-122"/>
              </a:rPr>
              <a:t>UML</a:t>
            </a:r>
            <a:r>
              <a:rPr lang="zh-CN" altLang="en-US" dirty="0">
                <a:solidFill>
                  <a:schemeClr val="bg1"/>
                </a:solidFill>
                <a:latin typeface="迷你简艺黑" panose="03000509000000000000" pitchFamily="65" charset="-122"/>
                <a:ea typeface="迷你简艺黑" panose="03000509000000000000" pitchFamily="65" charset="-122"/>
              </a:rPr>
              <a:t>模型的重要组成</a:t>
            </a:r>
            <a:r>
              <a:rPr lang="zh-CN" altLang="en-US" dirty="0" smtClean="0">
                <a:solidFill>
                  <a:schemeClr val="bg1"/>
                </a:solidFill>
                <a:latin typeface="迷你简艺黑" panose="03000509000000000000" pitchFamily="65" charset="-122"/>
                <a:ea typeface="迷你简艺黑" panose="03000509000000000000" pitchFamily="65" charset="-122"/>
              </a:rPr>
              <a:t>部</a:t>
            </a:r>
            <a:endParaRPr lang="en-US" altLang="zh-CN" dirty="0" smtClean="0">
              <a:solidFill>
                <a:schemeClr val="bg1"/>
              </a:solidFill>
              <a:latin typeface="迷你简艺黑" panose="03000509000000000000" pitchFamily="65" charset="-122"/>
              <a:ea typeface="迷你简艺黑" panose="03000509000000000000" pitchFamily="65" charset="-122"/>
            </a:endParaRPr>
          </a:p>
          <a:p>
            <a:r>
              <a:rPr lang="en-US" altLang="zh-CN" dirty="0">
                <a:solidFill>
                  <a:schemeClr val="bg1"/>
                </a:solidFill>
                <a:latin typeface="迷你简艺黑" panose="03000509000000000000" pitchFamily="65" charset="-122"/>
                <a:ea typeface="迷你简艺黑" panose="03000509000000000000" pitchFamily="65" charset="-122"/>
              </a:rPr>
              <a:t>1</a:t>
            </a:r>
            <a:r>
              <a:rPr lang="zh-CN" altLang="en-US" dirty="0">
                <a:solidFill>
                  <a:schemeClr val="bg1"/>
                </a:solidFill>
                <a:latin typeface="迷你简艺黑" panose="03000509000000000000" pitchFamily="65" charset="-122"/>
                <a:ea typeface="迷你简艺黑" panose="03000509000000000000" pitchFamily="65" charset="-122"/>
              </a:rPr>
              <a:t>、用</a:t>
            </a:r>
            <a:r>
              <a:rPr lang="zh-CN" altLang="en-US" dirty="0" smtClean="0">
                <a:solidFill>
                  <a:schemeClr val="bg1"/>
                </a:solidFill>
                <a:latin typeface="迷你简艺黑" panose="03000509000000000000" pitchFamily="65" charset="-122"/>
                <a:ea typeface="迷你简艺黑" panose="03000509000000000000" pitchFamily="65" charset="-122"/>
              </a:rPr>
              <a:t>例图</a:t>
            </a:r>
            <a:endParaRPr lang="en-US" altLang="zh-CN" dirty="0" smtClean="0">
              <a:solidFill>
                <a:schemeClr val="bg1"/>
              </a:solidFill>
              <a:latin typeface="迷你简艺黑" panose="03000509000000000000" pitchFamily="65" charset="-122"/>
              <a:ea typeface="迷你简艺黑" panose="03000509000000000000" pitchFamily="65" charset="-122"/>
            </a:endParaRPr>
          </a:p>
          <a:p>
            <a:r>
              <a:rPr lang="zh-CN" altLang="en-US" dirty="0" smtClean="0">
                <a:solidFill>
                  <a:schemeClr val="bg1"/>
                </a:solidFill>
                <a:latin typeface="迷你简艺黑" panose="03000509000000000000" pitchFamily="65" charset="-122"/>
                <a:ea typeface="迷你简艺黑" panose="03000509000000000000" pitchFamily="65" charset="-122"/>
              </a:rPr>
              <a:t>用例</a:t>
            </a:r>
            <a:r>
              <a:rPr lang="zh-CN" altLang="en-US" dirty="0">
                <a:solidFill>
                  <a:schemeClr val="bg1"/>
                </a:solidFill>
                <a:latin typeface="迷你简艺黑" panose="03000509000000000000" pitchFamily="65" charset="-122"/>
                <a:ea typeface="迷你简艺黑" panose="03000509000000000000" pitchFamily="65" charset="-122"/>
              </a:rPr>
              <a:t>是系统中的一个可以描述参与者与系统直接交互作用的功能单元，用例图的用途是列出系统中的用例和参与者，并显示哪个参与者参与了哪个用例的执行</a:t>
            </a:r>
            <a:r>
              <a:rPr lang="zh-CN" altLang="en-US" dirty="0" smtClean="0">
                <a:solidFill>
                  <a:schemeClr val="bg1"/>
                </a:solidFill>
                <a:latin typeface="迷你简艺黑" panose="03000509000000000000" pitchFamily="65" charset="-122"/>
                <a:ea typeface="迷你简艺黑" panose="03000509000000000000" pitchFamily="65" charset="-122"/>
              </a:rPr>
              <a:t>。</a:t>
            </a:r>
            <a:endParaRPr lang="en-US" altLang="zh-CN" dirty="0" smtClean="0">
              <a:solidFill>
                <a:schemeClr val="bg1"/>
              </a:solidFill>
              <a:latin typeface="迷你简艺黑" panose="03000509000000000000" pitchFamily="65" charset="-122"/>
              <a:ea typeface="迷你简艺黑" panose="03000509000000000000" pitchFamily="65" charset="-122"/>
            </a:endParaRPr>
          </a:p>
          <a:p>
            <a:endParaRPr lang="zh-CN" altLang="en-US" dirty="0">
              <a:solidFill>
                <a:schemeClr val="bg1"/>
              </a:solidFill>
              <a:latin typeface="迷你简艺黑" panose="03000509000000000000" pitchFamily="65" charset="-122"/>
              <a:ea typeface="迷你简艺黑" panose="03000509000000000000" pitchFamily="65" charset="-122"/>
            </a:endParaRPr>
          </a:p>
          <a:p>
            <a:r>
              <a:rPr lang="en-US" altLang="zh-CN" dirty="0">
                <a:solidFill>
                  <a:schemeClr val="bg1"/>
                </a:solidFill>
                <a:latin typeface="迷你简艺黑" panose="03000509000000000000" pitchFamily="65" charset="-122"/>
                <a:ea typeface="迷你简艺黑" panose="03000509000000000000" pitchFamily="65" charset="-122"/>
              </a:rPr>
              <a:t>2</a:t>
            </a:r>
            <a:r>
              <a:rPr lang="zh-CN" altLang="en-US" dirty="0">
                <a:solidFill>
                  <a:schemeClr val="bg1"/>
                </a:solidFill>
                <a:latin typeface="迷你简艺黑" panose="03000509000000000000" pitchFamily="65" charset="-122"/>
                <a:ea typeface="迷你简艺黑" panose="03000509000000000000" pitchFamily="65" charset="-122"/>
              </a:rPr>
              <a:t>、类</a:t>
            </a:r>
            <a:r>
              <a:rPr lang="zh-CN" altLang="en-US" dirty="0" smtClean="0">
                <a:solidFill>
                  <a:schemeClr val="bg1"/>
                </a:solidFill>
                <a:latin typeface="迷你简艺黑" panose="03000509000000000000" pitchFamily="65" charset="-122"/>
                <a:ea typeface="迷你简艺黑" panose="03000509000000000000" pitchFamily="65" charset="-122"/>
              </a:rPr>
              <a:t>图</a:t>
            </a:r>
            <a:endParaRPr lang="en-US" altLang="zh-CN" dirty="0" smtClean="0">
              <a:solidFill>
                <a:schemeClr val="bg1"/>
              </a:solidFill>
              <a:latin typeface="迷你简艺黑" panose="03000509000000000000" pitchFamily="65" charset="-122"/>
              <a:ea typeface="迷你简艺黑" panose="03000509000000000000" pitchFamily="65" charset="-122"/>
            </a:endParaRPr>
          </a:p>
          <a:p>
            <a:r>
              <a:rPr lang="en-US" altLang="zh-CN" dirty="0" smtClean="0">
                <a:solidFill>
                  <a:schemeClr val="bg1"/>
                </a:solidFill>
                <a:latin typeface="迷你简艺黑" panose="03000509000000000000" pitchFamily="65" charset="-122"/>
                <a:ea typeface="迷你简艺黑" panose="03000509000000000000" pitchFamily="65" charset="-122"/>
              </a:rPr>
              <a:t>UML</a:t>
            </a:r>
            <a:r>
              <a:rPr lang="zh-CN" altLang="en-US" dirty="0">
                <a:solidFill>
                  <a:schemeClr val="bg1"/>
                </a:solidFill>
                <a:latin typeface="迷你简艺黑" panose="03000509000000000000" pitchFamily="65" charset="-122"/>
                <a:ea typeface="迷你简艺黑" panose="03000509000000000000" pitchFamily="65" charset="-122"/>
              </a:rPr>
              <a:t>语言中的类是对应用领域或应用解决方案中概念的描述。类图以类为中心组织，类图中国的其他元素或属于某个类，或与类相关联</a:t>
            </a:r>
            <a:r>
              <a:rPr lang="zh-CN" altLang="en-US" dirty="0" smtClean="0">
                <a:solidFill>
                  <a:schemeClr val="bg1"/>
                </a:solidFill>
                <a:latin typeface="迷你简艺黑" panose="03000509000000000000" pitchFamily="65" charset="-122"/>
                <a:ea typeface="迷你简艺黑" panose="03000509000000000000" pitchFamily="65" charset="-122"/>
              </a:rPr>
              <a:t>。</a:t>
            </a:r>
            <a:endParaRPr lang="zh-CN" altLang="en-US" dirty="0">
              <a:solidFill>
                <a:schemeClr val="bg1"/>
              </a:solidFill>
              <a:latin typeface="迷你简艺黑" panose="03000509000000000000" pitchFamily="65" charset="-122"/>
              <a:ea typeface="迷你简艺黑" panose="03000509000000000000" pitchFamily="65"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3634" y="266700"/>
            <a:ext cx="2268454" cy="2285655"/>
          </a:xfrm>
          <a:prstGeom prst="rect">
            <a:avLst/>
          </a:prstGeom>
          <a:effectLst>
            <a:softEdge rad="31750"/>
          </a:effectLst>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3634" y="2552355"/>
            <a:ext cx="2268454" cy="2376331"/>
          </a:xfrm>
          <a:prstGeom prst="rect">
            <a:avLst/>
          </a:prstGeom>
          <a:effectLst>
            <a:softEdge rad="31750"/>
          </a:effectLst>
        </p:spPr>
      </p:pic>
    </p:spTree>
  </p:cSld>
  <p:clrMapOvr>
    <a:masterClrMapping/>
  </p:clrMapOvr>
  <p:transition spd="slow">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1560" y="628751"/>
            <a:ext cx="7848872" cy="3108543"/>
          </a:xfrm>
          <a:prstGeom prst="rect">
            <a:avLst/>
          </a:prstGeom>
          <a:noFill/>
        </p:spPr>
        <p:txBody>
          <a:bodyPr wrap="square" rtlCol="0">
            <a:spAutoFit/>
          </a:bodyPr>
          <a:lstStyle/>
          <a:p>
            <a:r>
              <a:rPr lang="zh-CN" altLang="en-US" sz="28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a:t>
            </a:r>
          </a:p>
          <a:p>
            <a:r>
              <a:rPr lang="en-US" altLang="zh-CN" sz="2400" dirty="0" smtClean="0">
                <a:solidFill>
                  <a:schemeClr val="bg1"/>
                </a:solidFill>
                <a:latin typeface="迷你简艺黑" panose="03000509000000000000" pitchFamily="65" charset="-122"/>
                <a:ea typeface="迷你简艺黑" panose="03000509000000000000" pitchFamily="65" charset="-122"/>
              </a:rPr>
              <a:t>3</a:t>
            </a:r>
            <a:r>
              <a:rPr lang="zh-CN" altLang="en-US" sz="2400" dirty="0" smtClean="0">
                <a:solidFill>
                  <a:schemeClr val="bg1"/>
                </a:solidFill>
                <a:latin typeface="迷你简艺黑" panose="03000509000000000000" pitchFamily="65" charset="-122"/>
                <a:ea typeface="迷你简艺黑" panose="03000509000000000000" pitchFamily="65" charset="-122"/>
              </a:rPr>
              <a:t>、对象图</a:t>
            </a:r>
            <a:endParaRPr lang="en-US" altLang="zh-CN" sz="2400" dirty="0" smtClean="0">
              <a:solidFill>
                <a:schemeClr val="bg1"/>
              </a:solidFill>
              <a:latin typeface="迷你简艺黑" panose="03000509000000000000" pitchFamily="65" charset="-122"/>
              <a:ea typeface="迷你简艺黑" panose="03000509000000000000" pitchFamily="65" charset="-122"/>
            </a:endParaRPr>
          </a:p>
          <a:p>
            <a:r>
              <a:rPr lang="zh-CN" altLang="en-US" sz="2400" dirty="0" smtClean="0">
                <a:solidFill>
                  <a:schemeClr val="bg1"/>
                </a:solidFill>
                <a:latin typeface="迷你简艺黑" panose="03000509000000000000" pitchFamily="65" charset="-122"/>
                <a:ea typeface="迷你简艺黑" panose="03000509000000000000" pitchFamily="65" charset="-122"/>
              </a:rPr>
              <a:t>对象图是类图的变体，它使用与类图相似的符号描述，不同之处在于对象图显示的是类的多个对象实例而非实际的类。可以说对象图是类图的一个例子。</a:t>
            </a:r>
          </a:p>
          <a:p>
            <a:r>
              <a:rPr lang="en-US" altLang="zh-CN" sz="2400" dirty="0" smtClean="0">
                <a:solidFill>
                  <a:schemeClr val="bg1"/>
                </a:solidFill>
                <a:latin typeface="迷你简艺黑" panose="03000509000000000000" pitchFamily="65" charset="-122"/>
                <a:ea typeface="迷你简艺黑" panose="03000509000000000000" pitchFamily="65" charset="-122"/>
              </a:rPr>
              <a:t>4</a:t>
            </a:r>
            <a:r>
              <a:rPr lang="zh-CN" altLang="en-US" sz="2400" dirty="0" smtClean="0">
                <a:solidFill>
                  <a:schemeClr val="bg1"/>
                </a:solidFill>
                <a:latin typeface="迷你简艺黑" panose="03000509000000000000" pitchFamily="65" charset="-122"/>
                <a:ea typeface="迷你简艺黑" panose="03000509000000000000" pitchFamily="65" charset="-122"/>
              </a:rPr>
              <a:t>、状态机图</a:t>
            </a:r>
            <a:endParaRPr lang="en-US" altLang="zh-CN" sz="2400" dirty="0" smtClean="0">
              <a:solidFill>
                <a:schemeClr val="bg1"/>
              </a:solidFill>
              <a:latin typeface="迷你简艺黑" panose="03000509000000000000" pitchFamily="65" charset="-122"/>
              <a:ea typeface="迷你简艺黑" panose="03000509000000000000" pitchFamily="65" charset="-122"/>
            </a:endParaRPr>
          </a:p>
          <a:p>
            <a:r>
              <a:rPr lang="en-US" altLang="zh-CN" sz="2400" dirty="0" smtClean="0">
                <a:solidFill>
                  <a:schemeClr val="bg1"/>
                </a:solidFill>
                <a:latin typeface="迷你简艺黑" panose="03000509000000000000" pitchFamily="65" charset="-122"/>
                <a:ea typeface="迷你简艺黑" panose="03000509000000000000" pitchFamily="65" charset="-122"/>
              </a:rPr>
              <a:t>UML</a:t>
            </a:r>
            <a:r>
              <a:rPr lang="zh-CN" altLang="en-US" sz="2400" dirty="0" smtClean="0">
                <a:solidFill>
                  <a:schemeClr val="bg1"/>
                </a:solidFill>
                <a:latin typeface="迷你简艺黑" panose="03000509000000000000" pitchFamily="65" charset="-122"/>
                <a:ea typeface="迷你简艺黑" panose="03000509000000000000" pitchFamily="65" charset="-122"/>
              </a:rPr>
              <a:t>语言中的状态图是对类描述的补充，它用于显示类的对象可能具备的所有状态，以及引起状态改变的事件。</a:t>
            </a:r>
            <a:endParaRPr lang="zh-CN" altLang="en-US" sz="2400" dirty="0">
              <a:solidFill>
                <a:schemeClr val="bg1"/>
              </a:solidFill>
              <a:latin typeface="迷你简艺黑" panose="03000509000000000000" pitchFamily="65" charset="-122"/>
              <a:ea typeface="迷你简艺黑" panose="03000509000000000000" pitchFamily="65"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9752" y="3703326"/>
            <a:ext cx="3858305" cy="1305393"/>
          </a:xfrm>
          <a:prstGeom prst="rect">
            <a:avLst/>
          </a:prstGeom>
        </p:spPr>
      </p:pic>
    </p:spTree>
  </p:cSld>
  <p:clrMapOvr>
    <a:masterClrMapping/>
  </p:clrMapOvr>
  <p:transition spd="slow">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3568" y="914772"/>
            <a:ext cx="5400600" cy="3016210"/>
          </a:xfrm>
          <a:prstGeom prst="rect">
            <a:avLst/>
          </a:prstGeom>
          <a:noFill/>
        </p:spPr>
        <p:txBody>
          <a:bodyPr wrap="square" rtlCol="0">
            <a:spAutoFit/>
          </a:bodyPr>
          <a:lstStyle/>
          <a:p>
            <a:r>
              <a:rPr lang="zh-CN" altLang="en-US" sz="28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a:t>
            </a:r>
            <a:endParaRPr lang="zh-CN" altLang="en-US" sz="28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r>
              <a:rPr lang="en-US" altLang="zh-CN" dirty="0" smtClean="0">
                <a:solidFill>
                  <a:schemeClr val="bg1"/>
                </a:solidFill>
                <a:latin typeface="迷你简艺黑" panose="03000509000000000000" pitchFamily="65" charset="-122"/>
                <a:ea typeface="迷你简艺黑" panose="03000509000000000000" pitchFamily="65" charset="-122"/>
              </a:rPr>
              <a:t>5</a:t>
            </a:r>
            <a:r>
              <a:rPr lang="zh-CN" altLang="en-US" dirty="0" smtClean="0">
                <a:solidFill>
                  <a:schemeClr val="bg1"/>
                </a:solidFill>
                <a:latin typeface="迷你简艺黑" panose="03000509000000000000" pitchFamily="65" charset="-122"/>
                <a:ea typeface="迷你简艺黑" panose="03000509000000000000" pitchFamily="65" charset="-122"/>
              </a:rPr>
              <a:t>、活动图</a:t>
            </a:r>
            <a:endParaRPr lang="en-US" altLang="zh-CN" dirty="0" smtClean="0">
              <a:solidFill>
                <a:schemeClr val="bg1"/>
              </a:solidFill>
              <a:latin typeface="迷你简艺黑" panose="03000509000000000000" pitchFamily="65" charset="-122"/>
              <a:ea typeface="迷你简艺黑" panose="03000509000000000000" pitchFamily="65" charset="-122"/>
            </a:endParaRPr>
          </a:p>
          <a:p>
            <a:r>
              <a:rPr lang="zh-CN" altLang="en-US" dirty="0" smtClean="0">
                <a:solidFill>
                  <a:schemeClr val="bg1"/>
                </a:solidFill>
                <a:latin typeface="迷你简艺黑" panose="03000509000000000000" pitchFamily="65" charset="-122"/>
                <a:ea typeface="迷你简艺黑" panose="03000509000000000000" pitchFamily="65" charset="-122"/>
              </a:rPr>
              <a:t>活动图</a:t>
            </a:r>
            <a:r>
              <a:rPr lang="zh-CN" altLang="en-US" dirty="0">
                <a:solidFill>
                  <a:schemeClr val="bg1"/>
                </a:solidFill>
                <a:latin typeface="迷你简艺黑" panose="03000509000000000000" pitchFamily="65" charset="-122"/>
                <a:ea typeface="迷你简艺黑" panose="03000509000000000000" pitchFamily="65" charset="-122"/>
              </a:rPr>
              <a:t>是状态图的一个变体，用来描述执行算法的工作流程中涉及的活动。活动状态代表了一个活动，即一个工作流步骤或一个操作的执行。活动图由多个动作状态组成，当一个动作完成后，动作状态将会改变，转换为一个新的状态。</a:t>
            </a:r>
          </a:p>
          <a:p>
            <a:r>
              <a:rPr lang="en-US" altLang="zh-CN" dirty="0" smtClean="0">
                <a:solidFill>
                  <a:schemeClr val="bg1"/>
                </a:solidFill>
                <a:latin typeface="迷你简艺黑" panose="03000509000000000000" pitchFamily="65" charset="-122"/>
                <a:ea typeface="迷你简艺黑" panose="03000509000000000000" pitchFamily="65" charset="-122"/>
              </a:rPr>
              <a:t>6</a:t>
            </a:r>
            <a:r>
              <a:rPr lang="zh-CN" altLang="en-US" dirty="0" smtClean="0">
                <a:solidFill>
                  <a:schemeClr val="bg1"/>
                </a:solidFill>
                <a:latin typeface="迷你简艺黑" panose="03000509000000000000" pitchFamily="65" charset="-122"/>
                <a:ea typeface="迷你简艺黑" panose="03000509000000000000" pitchFamily="65" charset="-122"/>
              </a:rPr>
              <a:t>、顺序图</a:t>
            </a:r>
            <a:endParaRPr lang="en-US" altLang="zh-CN" dirty="0" smtClean="0">
              <a:solidFill>
                <a:schemeClr val="bg1"/>
              </a:solidFill>
              <a:latin typeface="迷你简艺黑" panose="03000509000000000000" pitchFamily="65" charset="-122"/>
              <a:ea typeface="迷你简艺黑" panose="03000509000000000000" pitchFamily="65" charset="-122"/>
            </a:endParaRPr>
          </a:p>
          <a:p>
            <a:r>
              <a:rPr lang="zh-CN" altLang="en-US" dirty="0">
                <a:solidFill>
                  <a:schemeClr val="bg1"/>
                </a:solidFill>
                <a:latin typeface="迷你简艺黑" panose="03000509000000000000" pitchFamily="65" charset="-122"/>
                <a:ea typeface="迷你简艺黑" panose="03000509000000000000" pitchFamily="65" charset="-122"/>
              </a:rPr>
              <a:t>顺序</a:t>
            </a:r>
            <a:r>
              <a:rPr lang="zh-CN" altLang="en-US" dirty="0" smtClean="0">
                <a:solidFill>
                  <a:schemeClr val="bg1"/>
                </a:solidFill>
                <a:latin typeface="迷你简艺黑" panose="03000509000000000000" pitchFamily="65" charset="-122"/>
                <a:ea typeface="迷你简艺黑" panose="03000509000000000000" pitchFamily="65" charset="-122"/>
              </a:rPr>
              <a:t>图</a:t>
            </a:r>
            <a:r>
              <a:rPr lang="zh-CN" altLang="en-US" dirty="0">
                <a:solidFill>
                  <a:schemeClr val="bg1"/>
                </a:solidFill>
                <a:latin typeface="迷你简艺黑" panose="03000509000000000000" pitchFamily="65" charset="-122"/>
                <a:ea typeface="迷你简艺黑" panose="03000509000000000000" pitchFamily="65" charset="-122"/>
              </a:rPr>
              <a:t>显示多个对象间的动作协作，重点是显示对象之间发送的消息的时间顺序。</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9741" y="266700"/>
            <a:ext cx="2339447" cy="2376264"/>
          </a:xfrm>
          <a:prstGeom prst="rect">
            <a:avLst/>
          </a:prstGeom>
          <a:effectLst>
            <a:softEdge rad="31750"/>
          </a:effectLst>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19740" y="2642964"/>
            <a:ext cx="2339447" cy="2354933"/>
          </a:xfrm>
          <a:prstGeom prst="rect">
            <a:avLst/>
          </a:prstGeom>
          <a:effectLst>
            <a:softEdge rad="31750"/>
          </a:effectLst>
        </p:spPr>
      </p:pic>
    </p:spTree>
  </p:cSld>
  <p:clrMapOvr>
    <a:masterClrMapping/>
  </p:clrMapOvr>
  <p:transition spd="slow">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3568" y="914772"/>
            <a:ext cx="5328592" cy="3016210"/>
          </a:xfrm>
          <a:prstGeom prst="rect">
            <a:avLst/>
          </a:prstGeom>
          <a:noFill/>
        </p:spPr>
        <p:txBody>
          <a:bodyPr wrap="square" rtlCol="0">
            <a:spAutoFit/>
          </a:bodyPr>
          <a:lstStyle/>
          <a:p>
            <a:r>
              <a:rPr lang="zh-CN" altLang="en-US" sz="28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a:t>
            </a:r>
            <a:endParaRPr lang="zh-CN" altLang="en-US" sz="28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r>
              <a:rPr lang="en-US" altLang="zh-CN" dirty="0" smtClean="0">
                <a:solidFill>
                  <a:schemeClr val="bg1"/>
                </a:solidFill>
                <a:latin typeface="迷你简艺黑" panose="03000509000000000000" pitchFamily="65" charset="-122"/>
                <a:ea typeface="迷你简艺黑" panose="03000509000000000000" pitchFamily="65" charset="-122"/>
              </a:rPr>
              <a:t>7</a:t>
            </a:r>
            <a:r>
              <a:rPr lang="zh-CN" altLang="en-US" dirty="0" smtClean="0">
                <a:solidFill>
                  <a:schemeClr val="bg1"/>
                </a:solidFill>
                <a:latin typeface="迷你简艺黑" panose="03000509000000000000" pitchFamily="65" charset="-122"/>
                <a:ea typeface="迷你简艺黑" panose="03000509000000000000" pitchFamily="65" charset="-122"/>
              </a:rPr>
              <a:t>、通信图</a:t>
            </a:r>
            <a:endParaRPr lang="en-US" altLang="zh-CN" dirty="0" smtClean="0">
              <a:solidFill>
                <a:schemeClr val="bg1"/>
              </a:solidFill>
              <a:latin typeface="迷你简艺黑" panose="03000509000000000000" pitchFamily="65" charset="-122"/>
              <a:ea typeface="迷你简艺黑" panose="03000509000000000000" pitchFamily="65" charset="-122"/>
            </a:endParaRPr>
          </a:p>
          <a:p>
            <a:r>
              <a:rPr lang="zh-CN" altLang="en-US" dirty="0" smtClean="0">
                <a:solidFill>
                  <a:schemeClr val="bg1"/>
                </a:solidFill>
                <a:latin typeface="迷你简艺黑" panose="03000509000000000000" pitchFamily="65" charset="-122"/>
                <a:ea typeface="迷你简艺黑" panose="03000509000000000000" pitchFamily="65" charset="-122"/>
              </a:rPr>
              <a:t>用于显示组件及其交互关系的空间组织结构，它并不侧重于交互的顺序。</a:t>
            </a:r>
            <a:endParaRPr lang="en-US" altLang="zh-CN" dirty="0" smtClean="0">
              <a:solidFill>
                <a:schemeClr val="bg1"/>
              </a:solidFill>
              <a:latin typeface="迷你简艺黑" panose="03000509000000000000" pitchFamily="65" charset="-122"/>
              <a:ea typeface="迷你简艺黑" panose="03000509000000000000" pitchFamily="65" charset="-122"/>
            </a:endParaRPr>
          </a:p>
          <a:p>
            <a:endParaRPr lang="en-US" altLang="zh-CN" dirty="0">
              <a:solidFill>
                <a:schemeClr val="bg1"/>
              </a:solidFill>
              <a:latin typeface="迷你简艺黑" panose="03000509000000000000" pitchFamily="65" charset="-122"/>
              <a:ea typeface="迷你简艺黑" panose="03000509000000000000" pitchFamily="65" charset="-122"/>
            </a:endParaRPr>
          </a:p>
          <a:p>
            <a:r>
              <a:rPr lang="en-US" altLang="zh-CN" dirty="0" smtClean="0">
                <a:solidFill>
                  <a:schemeClr val="bg1"/>
                </a:solidFill>
                <a:latin typeface="迷你简艺黑" panose="03000509000000000000" pitchFamily="65" charset="-122"/>
                <a:ea typeface="迷你简艺黑" panose="03000509000000000000" pitchFamily="65" charset="-122"/>
              </a:rPr>
              <a:t>8</a:t>
            </a:r>
            <a:r>
              <a:rPr lang="zh-CN" altLang="en-US" dirty="0" smtClean="0">
                <a:solidFill>
                  <a:schemeClr val="bg1"/>
                </a:solidFill>
                <a:latin typeface="迷你简艺黑" panose="03000509000000000000" pitchFamily="65" charset="-122"/>
                <a:ea typeface="迷你简艺黑" panose="03000509000000000000" pitchFamily="65" charset="-122"/>
              </a:rPr>
              <a:t>、构件图</a:t>
            </a:r>
            <a:endParaRPr lang="en-US" altLang="zh-CN" dirty="0" smtClean="0">
              <a:solidFill>
                <a:schemeClr val="bg1"/>
              </a:solidFill>
              <a:latin typeface="迷你简艺黑" panose="03000509000000000000" pitchFamily="65" charset="-122"/>
              <a:ea typeface="迷你简艺黑" panose="03000509000000000000" pitchFamily="65" charset="-122"/>
            </a:endParaRPr>
          </a:p>
          <a:p>
            <a:r>
              <a:rPr lang="zh-CN" altLang="en-US" dirty="0" smtClean="0">
                <a:solidFill>
                  <a:schemeClr val="bg1"/>
                </a:solidFill>
                <a:latin typeface="迷你简艺黑" panose="03000509000000000000" pitchFamily="65" charset="-122"/>
                <a:ea typeface="迷你简艺黑" panose="03000509000000000000" pitchFamily="65" charset="-122"/>
              </a:rPr>
              <a:t>也称为组件图。</a:t>
            </a:r>
            <a:r>
              <a:rPr lang="en-US" altLang="zh-CN" dirty="0">
                <a:solidFill>
                  <a:schemeClr val="bg1"/>
                </a:solidFill>
                <a:latin typeface="迷你简艺黑" panose="03000509000000000000" pitchFamily="65" charset="-122"/>
                <a:ea typeface="迷你简艺黑" panose="03000509000000000000" pitchFamily="65" charset="-122"/>
              </a:rPr>
              <a:t>UML</a:t>
            </a:r>
            <a:r>
              <a:rPr lang="zh-CN" altLang="en-US" dirty="0">
                <a:solidFill>
                  <a:schemeClr val="bg1"/>
                </a:solidFill>
                <a:latin typeface="迷你简艺黑" panose="03000509000000000000" pitchFamily="65" charset="-122"/>
                <a:ea typeface="迷你简艺黑" panose="03000509000000000000" pitchFamily="65" charset="-122"/>
              </a:rPr>
              <a:t>语言中的组件图是用代码组件来显示代码物理结构。一个组件包含它所实现的一个或多个逻辑类的相关信息。通常组件图用于实际的编程工作中。</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0152" y="914772"/>
            <a:ext cx="3155559" cy="1850877"/>
          </a:xfrm>
          <a:prstGeom prst="rect">
            <a:avLst/>
          </a:prstGeom>
          <a:effectLst>
            <a:softEdge rad="31750"/>
          </a:effectLst>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78212" y="3196081"/>
            <a:ext cx="3064610" cy="1317567"/>
          </a:xfrm>
          <a:prstGeom prst="rect">
            <a:avLst/>
          </a:prstGeom>
          <a:effectLst>
            <a:softEdge rad="31750"/>
          </a:effectLst>
        </p:spPr>
      </p:pic>
    </p:spTree>
  </p:cSld>
  <p:clrMapOvr>
    <a:masterClrMapping/>
  </p:clrMapOvr>
  <p:transition spd="slow">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3568" y="554732"/>
            <a:ext cx="7776864" cy="1077218"/>
          </a:xfrm>
          <a:prstGeom prst="rect">
            <a:avLst/>
          </a:prstGeom>
          <a:noFill/>
        </p:spPr>
        <p:txBody>
          <a:bodyPr wrap="square" rtlCol="0">
            <a:spAutoFit/>
          </a:bodyPr>
          <a:lstStyle/>
          <a:p>
            <a:r>
              <a:rPr lang="zh-CN" altLang="en-US" sz="28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a:t>
            </a:r>
            <a:endParaRPr lang="zh-CN" altLang="en-US" sz="28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r>
              <a:rPr lang="en-US" altLang="zh-CN" dirty="0" smtClean="0">
                <a:solidFill>
                  <a:schemeClr val="bg1"/>
                </a:solidFill>
                <a:latin typeface="迷你简艺黑" panose="03000509000000000000" pitchFamily="65" charset="-122"/>
                <a:ea typeface="迷你简艺黑" panose="03000509000000000000" pitchFamily="65" charset="-122"/>
              </a:rPr>
              <a:t>9</a:t>
            </a:r>
            <a:r>
              <a:rPr lang="zh-CN" altLang="en-US" dirty="0" smtClean="0">
                <a:solidFill>
                  <a:schemeClr val="bg1"/>
                </a:solidFill>
                <a:latin typeface="迷你简艺黑" panose="03000509000000000000" pitchFamily="65" charset="-122"/>
                <a:ea typeface="迷你简艺黑" panose="03000509000000000000" pitchFamily="65" charset="-122"/>
              </a:rPr>
              <a:t>、部署图</a:t>
            </a:r>
            <a:endParaRPr lang="en-US" altLang="zh-CN" dirty="0" smtClean="0">
              <a:solidFill>
                <a:schemeClr val="bg1"/>
              </a:solidFill>
              <a:latin typeface="迷你简艺黑" panose="03000509000000000000" pitchFamily="65" charset="-122"/>
              <a:ea typeface="迷你简艺黑" panose="03000509000000000000" pitchFamily="65" charset="-122"/>
            </a:endParaRPr>
          </a:p>
          <a:p>
            <a:r>
              <a:rPr lang="zh-CN" altLang="en-US" dirty="0">
                <a:solidFill>
                  <a:schemeClr val="bg1"/>
                </a:solidFill>
                <a:latin typeface="迷你简艺黑" panose="03000509000000000000" pitchFamily="65" charset="-122"/>
                <a:ea typeface="迷你简艺黑" panose="03000509000000000000" pitchFamily="65" charset="-122"/>
              </a:rPr>
              <a:t>也</a:t>
            </a:r>
            <a:r>
              <a:rPr lang="zh-CN" altLang="en-US" dirty="0" smtClean="0">
                <a:solidFill>
                  <a:schemeClr val="bg1"/>
                </a:solidFill>
                <a:latin typeface="迷你简艺黑" panose="03000509000000000000" pitchFamily="65" charset="-122"/>
                <a:ea typeface="迷你简艺黑" panose="03000509000000000000" pitchFamily="65" charset="-122"/>
              </a:rPr>
              <a:t>称为配置图，描述系统中硬件和软件的物理配置和系统体系结构。</a:t>
            </a:r>
            <a:endParaRPr lang="zh-CN" altLang="en-US" dirty="0">
              <a:solidFill>
                <a:schemeClr val="bg1"/>
              </a:solidFill>
              <a:latin typeface="迷你简艺黑" panose="03000509000000000000" pitchFamily="65" charset="-122"/>
              <a:ea typeface="迷你简艺黑" panose="03000509000000000000" pitchFamily="65"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600" y="1850876"/>
            <a:ext cx="6696744" cy="2498335"/>
          </a:xfrm>
          <a:prstGeom prst="rect">
            <a:avLst/>
          </a:prstGeom>
          <a:effectLst>
            <a:softEdge rad="31750"/>
          </a:effectLst>
        </p:spPr>
      </p:pic>
    </p:spTree>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1475656" y="1678863"/>
            <a:ext cx="1377836" cy="861774"/>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3600" b="1" dirty="0">
                <a:solidFill>
                  <a:srgbClr val="FFFFFF"/>
                </a:solidFill>
                <a:latin typeface="微软雅黑" panose="020B0503020204020204" pitchFamily="34" charset="-122"/>
                <a:ea typeface="微软雅黑" panose="020B0503020204020204" pitchFamily="34" charset="-122"/>
              </a:rPr>
              <a:t>目录</a:t>
            </a:r>
            <a:endParaRPr lang="en-US" altLang="zh-CN" sz="3600" b="1" dirty="0">
              <a:solidFill>
                <a:srgbClr val="FFFFFF"/>
              </a:solidFill>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contents</a:t>
            </a:r>
            <a:endParaRPr kumimoji="0" lang="zh-CN" altLang="zh-CN" sz="3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11" name="文本框 1"/>
          <p:cNvSpPr txBox="1"/>
          <p:nvPr/>
        </p:nvSpPr>
        <p:spPr>
          <a:xfrm>
            <a:off x="3389274" y="1264757"/>
            <a:ext cx="644323" cy="523220"/>
          </a:xfrm>
          <a:prstGeom prst="rect">
            <a:avLst/>
          </a:prstGeom>
          <a:noFill/>
        </p:spPr>
        <p:txBody>
          <a:bodyPr wrap="square" rtlCol="0">
            <a:spAutoFit/>
          </a:bodyPr>
          <a:lstStyle/>
          <a:p>
            <a:pPr algn="ctr"/>
            <a:r>
              <a:rPr lang="en-US" altLang="zh-CN" sz="2800"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rPr>
              <a:t>01 </a:t>
            </a:r>
            <a:endParaRPr lang="zh-CN" altLang="en-US" sz="2800"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cxnSp>
        <p:nvCxnSpPr>
          <p:cNvPr id="112" name="直接连接符 111"/>
          <p:cNvCxnSpPr/>
          <p:nvPr/>
        </p:nvCxnSpPr>
        <p:spPr>
          <a:xfrm>
            <a:off x="4105788" y="1296617"/>
            <a:ext cx="0" cy="432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3" name="文本框 3"/>
          <p:cNvSpPr txBox="1"/>
          <p:nvPr/>
        </p:nvSpPr>
        <p:spPr>
          <a:xfrm>
            <a:off x="4211960" y="1274812"/>
            <a:ext cx="3386424" cy="461665"/>
          </a:xfrm>
          <a:prstGeom prst="rect">
            <a:avLst/>
          </a:prstGeom>
          <a:noFill/>
        </p:spPr>
        <p:txBody>
          <a:bodyPr wrap="square" rtlCol="0">
            <a:spAutoFit/>
          </a:bodyPr>
          <a:lstStyle/>
          <a:p>
            <a:r>
              <a:rPr lang="en-US" altLang="zh-CN" sz="24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24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简介</a:t>
            </a:r>
            <a:endParaRPr lang="zh-CN" altLang="en-US" sz="24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14" name="文本框 4"/>
          <p:cNvSpPr txBox="1"/>
          <p:nvPr/>
        </p:nvSpPr>
        <p:spPr>
          <a:xfrm>
            <a:off x="3389274" y="1997603"/>
            <a:ext cx="644323" cy="523220"/>
          </a:xfrm>
          <a:prstGeom prst="rect">
            <a:avLst/>
          </a:prstGeom>
          <a:noFill/>
        </p:spPr>
        <p:txBody>
          <a:bodyPr wrap="square" rtlCol="0">
            <a:spAutoFit/>
          </a:bodyPr>
          <a:lstStyle/>
          <a:p>
            <a:pPr algn="ctr"/>
            <a:r>
              <a:rPr lang="en-US" altLang="zh-CN" sz="2800" dirty="0">
                <a:blipFill dpi="0" rotWithShape="1">
                  <a:blip r:embed="rId5">
                    <a:extLst>
                      <a:ext uri="{28A0092B-C50C-407E-A947-70E740481C1C}">
                        <a14:useLocalDpi xmlns:a14="http://schemas.microsoft.com/office/drawing/2010/main" val="0"/>
                      </a:ext>
                    </a:extLst>
                  </a:blip>
                  <a:srcRect/>
                  <a:stretch>
                    <a:fillRect/>
                  </a:stretch>
                </a:blipFill>
                <a:latin typeface="Impact" panose="020B0806030902050204" pitchFamily="34" charset="0"/>
              </a:rPr>
              <a:t>02 </a:t>
            </a:r>
            <a:endParaRPr lang="zh-CN" altLang="en-US" sz="2800" dirty="0">
              <a:blipFill dpi="0" rotWithShape="1">
                <a:blip r:embed="rId5">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cxnSp>
        <p:nvCxnSpPr>
          <p:cNvPr id="115" name="直接连接符 114"/>
          <p:cNvCxnSpPr/>
          <p:nvPr/>
        </p:nvCxnSpPr>
        <p:spPr>
          <a:xfrm>
            <a:off x="4105788" y="2029463"/>
            <a:ext cx="0" cy="432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6" name="文本框 6"/>
          <p:cNvSpPr txBox="1"/>
          <p:nvPr/>
        </p:nvSpPr>
        <p:spPr>
          <a:xfrm>
            <a:off x="4211960" y="2007658"/>
            <a:ext cx="3386424" cy="461665"/>
          </a:xfrm>
          <a:prstGeom prst="rect">
            <a:avLst/>
          </a:prstGeom>
          <a:noFill/>
        </p:spPr>
        <p:txBody>
          <a:bodyPr wrap="square" rtlCol="0">
            <a:spAutoFit/>
          </a:bodyPr>
          <a:lstStyle/>
          <a:p>
            <a:r>
              <a:rPr lang="en-US" altLang="zh-CN" sz="2400" b="1" dirty="0" smtClean="0">
                <a:blipFill dpi="0" rotWithShape="1">
                  <a:blip r:embed="rId5">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2400" b="1" dirty="0" smtClean="0">
                <a:blipFill dpi="0" rotWithShape="1">
                  <a:blip r:embed="rId5">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结构、视图和图</a:t>
            </a:r>
            <a:endParaRPr lang="zh-CN" altLang="en-US" sz="2400" b="1" dirty="0">
              <a:blipFill dpi="0" rotWithShape="1">
                <a:blip r:embed="rId5">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17" name="文本框 7"/>
          <p:cNvSpPr txBox="1"/>
          <p:nvPr/>
        </p:nvSpPr>
        <p:spPr>
          <a:xfrm>
            <a:off x="3389274" y="2739819"/>
            <a:ext cx="644323" cy="523220"/>
          </a:xfrm>
          <a:prstGeom prst="rect">
            <a:avLst/>
          </a:prstGeom>
          <a:noFill/>
        </p:spPr>
        <p:txBody>
          <a:bodyPr wrap="square" rtlCol="0">
            <a:spAutoFit/>
          </a:bodyPr>
          <a:lstStyle/>
          <a:p>
            <a:pPr algn="ctr"/>
            <a:r>
              <a:rPr lang="en-US" altLang="zh-CN" sz="2800" dirty="0">
                <a:blipFill dpi="0" rotWithShape="1">
                  <a:blip r:embed="rId6">
                    <a:extLst>
                      <a:ext uri="{28A0092B-C50C-407E-A947-70E740481C1C}">
                        <a14:useLocalDpi xmlns:a14="http://schemas.microsoft.com/office/drawing/2010/main" val="0"/>
                      </a:ext>
                    </a:extLst>
                  </a:blip>
                  <a:srcRect/>
                  <a:stretch>
                    <a:fillRect/>
                  </a:stretch>
                </a:blipFill>
                <a:latin typeface="Impact" panose="020B0806030902050204" pitchFamily="34" charset="0"/>
              </a:rPr>
              <a:t>03 </a:t>
            </a:r>
            <a:endParaRPr lang="zh-CN" altLang="en-US" sz="2800" dirty="0">
              <a:blipFill dpi="0" rotWithShape="1">
                <a:blip r:embed="rId6">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cxnSp>
        <p:nvCxnSpPr>
          <p:cNvPr id="118" name="直接连接符 117"/>
          <p:cNvCxnSpPr/>
          <p:nvPr/>
        </p:nvCxnSpPr>
        <p:spPr>
          <a:xfrm>
            <a:off x="4105788" y="2771679"/>
            <a:ext cx="0" cy="432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9" name="文本框 9"/>
          <p:cNvSpPr txBox="1"/>
          <p:nvPr/>
        </p:nvSpPr>
        <p:spPr>
          <a:xfrm>
            <a:off x="4211955" y="2750133"/>
            <a:ext cx="3892550" cy="460375"/>
          </a:xfrm>
          <a:prstGeom prst="rect">
            <a:avLst/>
          </a:prstGeom>
          <a:noFill/>
        </p:spPr>
        <p:txBody>
          <a:bodyPr wrap="square" rtlCol="0">
            <a:spAutoFit/>
          </a:bodyPr>
          <a:lstStyle/>
          <a:p>
            <a:r>
              <a:rPr lang="en-US" altLang="zh-CN" sz="2400" b="1" dirty="0" smtClean="0">
                <a:blipFill dpi="0" rotWithShape="1">
                  <a:blip r:embed="rId6">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2400" b="1" dirty="0" smtClean="0">
                <a:blipFill dpi="0" rotWithShape="1">
                  <a:blip r:embed="rId6">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工具、</a:t>
            </a:r>
            <a:r>
              <a:rPr lang="en-US" altLang="zh-CN" sz="2400" b="1" dirty="0" smtClean="0">
                <a:blipFill dpi="0" rotWithShape="1">
                  <a:blip r:embed="rId6">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2400" b="1" dirty="0" smtClean="0">
                <a:blipFill dpi="0" rotWithShape="1">
                  <a:blip r:embed="rId6">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的规则</a:t>
            </a:r>
          </a:p>
        </p:txBody>
      </p:sp>
      <p:sp>
        <p:nvSpPr>
          <p:cNvPr id="17" name="文本框 1"/>
          <p:cNvSpPr txBox="1"/>
          <p:nvPr/>
        </p:nvSpPr>
        <p:spPr>
          <a:xfrm>
            <a:off x="3389269" y="3448047"/>
            <a:ext cx="644323" cy="523220"/>
          </a:xfrm>
          <a:prstGeom prst="rect">
            <a:avLst/>
          </a:prstGeom>
          <a:noFill/>
        </p:spPr>
        <p:txBody>
          <a:bodyPr wrap="square" rtlCol="0">
            <a:spAutoFit/>
          </a:bodyPr>
          <a:lstStyle/>
          <a:p>
            <a:pPr algn="ctr"/>
            <a:r>
              <a:rPr lang="en-US" altLang="zh-CN" sz="2800" dirty="0" smtClean="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rPr>
              <a:t>04 </a:t>
            </a:r>
            <a:endParaRPr lang="zh-CN" altLang="en-US" sz="2800"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cxnSp>
        <p:nvCxnSpPr>
          <p:cNvPr id="18" name="直接连接符 17"/>
          <p:cNvCxnSpPr/>
          <p:nvPr/>
        </p:nvCxnSpPr>
        <p:spPr>
          <a:xfrm>
            <a:off x="4105783" y="3479907"/>
            <a:ext cx="0" cy="432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文本框 3"/>
          <p:cNvSpPr txBox="1"/>
          <p:nvPr/>
        </p:nvSpPr>
        <p:spPr>
          <a:xfrm>
            <a:off x="4211955" y="3458102"/>
            <a:ext cx="3386424" cy="461665"/>
          </a:xfrm>
          <a:prstGeom prst="rect">
            <a:avLst/>
          </a:prstGeom>
          <a:noFill/>
        </p:spPr>
        <p:txBody>
          <a:bodyPr wrap="square" rtlCol="0">
            <a:spAutoFit/>
          </a:bodyPr>
          <a:lstStyle/>
          <a:p>
            <a:r>
              <a:rPr lang="zh-CN" altLang="en-US" sz="24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提问、分工和引用</a:t>
            </a:r>
            <a:endParaRPr lang="zh-CN" altLang="en-US" sz="24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900"/>
                                      </p:stCondLst>
                                      <p:childTnLst>
                                        <p:animScale>
                                          <p:cBhvr>
                                            <p:cTn id="11" dur="150" fill="hold"/>
                                            <p:tgtEl>
                                              <p:spTgt spid="35"/>
                                            </p:tgtEl>
                                          </p:cBhvr>
                                          <p:by x="110000" y="110000"/>
                                        </p:animScale>
                                      </p:childTnLst>
                                    </p:cTn>
                                  </p:par>
                                </p:childTnLst>
                              </p:cTn>
                            </p:par>
                            <p:par>
                              <p:cTn id="12" fill="hold">
                                <p:stCondLst>
                                  <p:cond delay="1100"/>
                                </p:stCondLst>
                                <p:childTnLst>
                                  <p:par>
                                    <p:cTn id="13" presetID="49" presetClass="entr" presetSubtype="0" decel="10000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p:cTn id="15" dur="500" fill="hold"/>
                                            <p:tgtEl>
                                              <p:spTgt spid="111"/>
                                            </p:tgtEl>
                                            <p:attrNameLst>
                                              <p:attrName>ppt_w</p:attrName>
                                            </p:attrNameLst>
                                          </p:cBhvr>
                                          <p:tavLst>
                                            <p:tav tm="0">
                                              <p:val>
                                                <p:fltVal val="0"/>
                                              </p:val>
                                            </p:tav>
                                            <p:tav tm="100000">
                                              <p:val>
                                                <p:strVal val="#ppt_w"/>
                                              </p:val>
                                            </p:tav>
                                          </p:tavLst>
                                        </p:anim>
                                        <p:anim calcmode="lin" valueType="num">
                                          <p:cBhvr>
                                            <p:cTn id="16" dur="500" fill="hold"/>
                                            <p:tgtEl>
                                              <p:spTgt spid="111"/>
                                            </p:tgtEl>
                                            <p:attrNameLst>
                                              <p:attrName>ppt_h</p:attrName>
                                            </p:attrNameLst>
                                          </p:cBhvr>
                                          <p:tavLst>
                                            <p:tav tm="0">
                                              <p:val>
                                                <p:fltVal val="0"/>
                                              </p:val>
                                            </p:tav>
                                            <p:tav tm="100000">
                                              <p:val>
                                                <p:strVal val="#ppt_h"/>
                                              </p:val>
                                            </p:tav>
                                          </p:tavLst>
                                        </p:anim>
                                        <p:anim calcmode="lin" valueType="num">
                                          <p:cBhvr>
                                            <p:cTn id="17" dur="500" fill="hold"/>
                                            <p:tgtEl>
                                              <p:spTgt spid="111"/>
                                            </p:tgtEl>
                                            <p:attrNameLst>
                                              <p:attrName>style.rotation</p:attrName>
                                            </p:attrNameLst>
                                          </p:cBhvr>
                                          <p:tavLst>
                                            <p:tav tm="0">
                                              <p:val>
                                                <p:fltVal val="360"/>
                                              </p:val>
                                            </p:tav>
                                            <p:tav tm="100000">
                                              <p:val>
                                                <p:fltVal val="0"/>
                                              </p:val>
                                            </p:tav>
                                          </p:tavLst>
                                        </p:anim>
                                        <p:animEffect transition="in" filter="fade">
                                          <p:cBhvr>
                                            <p:cTn id="18" dur="500"/>
                                            <p:tgtEl>
                                              <p:spTgt spid="111"/>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anim calcmode="lin" valueType="num">
                                          <p:cBhvr>
                                            <p:cTn id="21" dur="500" fill="hold"/>
                                            <p:tgtEl>
                                              <p:spTgt spid="114"/>
                                            </p:tgtEl>
                                            <p:attrNameLst>
                                              <p:attrName>ppt_w</p:attrName>
                                            </p:attrNameLst>
                                          </p:cBhvr>
                                          <p:tavLst>
                                            <p:tav tm="0">
                                              <p:val>
                                                <p:fltVal val="0"/>
                                              </p:val>
                                            </p:tav>
                                            <p:tav tm="100000">
                                              <p:val>
                                                <p:strVal val="#ppt_w"/>
                                              </p:val>
                                            </p:tav>
                                          </p:tavLst>
                                        </p:anim>
                                        <p:anim calcmode="lin" valueType="num">
                                          <p:cBhvr>
                                            <p:cTn id="22" dur="500" fill="hold"/>
                                            <p:tgtEl>
                                              <p:spTgt spid="114"/>
                                            </p:tgtEl>
                                            <p:attrNameLst>
                                              <p:attrName>ppt_h</p:attrName>
                                            </p:attrNameLst>
                                          </p:cBhvr>
                                          <p:tavLst>
                                            <p:tav tm="0">
                                              <p:val>
                                                <p:fltVal val="0"/>
                                              </p:val>
                                            </p:tav>
                                            <p:tav tm="100000">
                                              <p:val>
                                                <p:strVal val="#ppt_h"/>
                                              </p:val>
                                            </p:tav>
                                          </p:tavLst>
                                        </p:anim>
                                        <p:anim calcmode="lin" valueType="num">
                                          <p:cBhvr>
                                            <p:cTn id="23" dur="500" fill="hold"/>
                                            <p:tgtEl>
                                              <p:spTgt spid="114"/>
                                            </p:tgtEl>
                                            <p:attrNameLst>
                                              <p:attrName>style.rotation</p:attrName>
                                            </p:attrNameLst>
                                          </p:cBhvr>
                                          <p:tavLst>
                                            <p:tav tm="0">
                                              <p:val>
                                                <p:fltVal val="360"/>
                                              </p:val>
                                            </p:tav>
                                            <p:tav tm="100000">
                                              <p:val>
                                                <p:fltVal val="0"/>
                                              </p:val>
                                            </p:tav>
                                          </p:tavLst>
                                        </p:anim>
                                        <p:animEffect transition="in" filter="fade">
                                          <p:cBhvr>
                                            <p:cTn id="24" dur="500"/>
                                            <p:tgtEl>
                                              <p:spTgt spid="114"/>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17"/>
                                            </p:tgtEl>
                                            <p:attrNameLst>
                                              <p:attrName>style.visibility</p:attrName>
                                            </p:attrNameLst>
                                          </p:cBhvr>
                                          <p:to>
                                            <p:strVal val="visible"/>
                                          </p:to>
                                        </p:set>
                                        <p:anim calcmode="lin" valueType="num">
                                          <p:cBhvr>
                                            <p:cTn id="27" dur="500" fill="hold"/>
                                            <p:tgtEl>
                                              <p:spTgt spid="117"/>
                                            </p:tgtEl>
                                            <p:attrNameLst>
                                              <p:attrName>ppt_w</p:attrName>
                                            </p:attrNameLst>
                                          </p:cBhvr>
                                          <p:tavLst>
                                            <p:tav tm="0">
                                              <p:val>
                                                <p:fltVal val="0"/>
                                              </p:val>
                                            </p:tav>
                                            <p:tav tm="100000">
                                              <p:val>
                                                <p:strVal val="#ppt_w"/>
                                              </p:val>
                                            </p:tav>
                                          </p:tavLst>
                                        </p:anim>
                                        <p:anim calcmode="lin" valueType="num">
                                          <p:cBhvr>
                                            <p:cTn id="28" dur="500" fill="hold"/>
                                            <p:tgtEl>
                                              <p:spTgt spid="117"/>
                                            </p:tgtEl>
                                            <p:attrNameLst>
                                              <p:attrName>ppt_h</p:attrName>
                                            </p:attrNameLst>
                                          </p:cBhvr>
                                          <p:tavLst>
                                            <p:tav tm="0">
                                              <p:val>
                                                <p:fltVal val="0"/>
                                              </p:val>
                                            </p:tav>
                                            <p:tav tm="100000">
                                              <p:val>
                                                <p:strVal val="#ppt_h"/>
                                              </p:val>
                                            </p:tav>
                                          </p:tavLst>
                                        </p:anim>
                                        <p:anim calcmode="lin" valueType="num">
                                          <p:cBhvr>
                                            <p:cTn id="29" dur="500" fill="hold"/>
                                            <p:tgtEl>
                                              <p:spTgt spid="117"/>
                                            </p:tgtEl>
                                            <p:attrNameLst>
                                              <p:attrName>style.rotation</p:attrName>
                                            </p:attrNameLst>
                                          </p:cBhvr>
                                          <p:tavLst>
                                            <p:tav tm="0">
                                              <p:val>
                                                <p:fltVal val="360"/>
                                              </p:val>
                                            </p:tav>
                                            <p:tav tm="100000">
                                              <p:val>
                                                <p:fltVal val="0"/>
                                              </p:val>
                                            </p:tav>
                                          </p:tavLst>
                                        </p:anim>
                                        <p:animEffect transition="in" filter="fade">
                                          <p:cBhvr>
                                            <p:cTn id="30" dur="500"/>
                                            <p:tgtEl>
                                              <p:spTgt spid="117"/>
                                            </p:tgtEl>
                                          </p:cBhvr>
                                        </p:animEffect>
                                      </p:childTnLst>
                                    </p:cTn>
                                  </p:par>
                                </p:childTnLst>
                              </p:cTn>
                            </p:par>
                            <p:par>
                              <p:cTn id="31" fill="hold">
                                <p:stCondLst>
                                  <p:cond delay="1600"/>
                                </p:stCondLst>
                                <p:childTnLst>
                                  <p:par>
                                    <p:cTn id="32" presetID="22" presetClass="entr" presetSubtype="1" fill="hold" nodeType="afterEffect">
                                      <p:stCondLst>
                                        <p:cond delay="0"/>
                                      </p:stCondLst>
                                      <p:childTnLst>
                                        <p:set>
                                          <p:cBhvr>
                                            <p:cTn id="33" dur="1" fill="hold">
                                              <p:stCondLst>
                                                <p:cond delay="0"/>
                                              </p:stCondLst>
                                            </p:cTn>
                                            <p:tgtEl>
                                              <p:spTgt spid="112"/>
                                            </p:tgtEl>
                                            <p:attrNameLst>
                                              <p:attrName>style.visibility</p:attrName>
                                            </p:attrNameLst>
                                          </p:cBhvr>
                                          <p:to>
                                            <p:strVal val="visible"/>
                                          </p:to>
                                        </p:set>
                                        <p:animEffect transition="in" filter="wipe(up)">
                                          <p:cBhvr>
                                            <p:cTn id="34" dur="500"/>
                                            <p:tgtEl>
                                              <p:spTgt spid="112"/>
                                            </p:tgtEl>
                                          </p:cBhvr>
                                        </p:animEffect>
                                      </p:childTnLst>
                                    </p:cTn>
                                  </p:par>
                                  <p:par>
                                    <p:cTn id="35" presetID="22" presetClass="entr" presetSubtype="1" fill="hold" nodeType="withEffect">
                                      <p:stCondLst>
                                        <p:cond delay="0"/>
                                      </p:stCondLst>
                                      <p:childTnLst>
                                        <p:set>
                                          <p:cBhvr>
                                            <p:cTn id="36" dur="1" fill="hold">
                                              <p:stCondLst>
                                                <p:cond delay="0"/>
                                              </p:stCondLst>
                                            </p:cTn>
                                            <p:tgtEl>
                                              <p:spTgt spid="115"/>
                                            </p:tgtEl>
                                            <p:attrNameLst>
                                              <p:attrName>style.visibility</p:attrName>
                                            </p:attrNameLst>
                                          </p:cBhvr>
                                          <p:to>
                                            <p:strVal val="visible"/>
                                          </p:to>
                                        </p:set>
                                        <p:animEffect transition="in" filter="wipe(up)">
                                          <p:cBhvr>
                                            <p:cTn id="37" dur="500"/>
                                            <p:tgtEl>
                                              <p:spTgt spid="115"/>
                                            </p:tgtEl>
                                          </p:cBhvr>
                                        </p:animEffect>
                                      </p:childTnLst>
                                    </p:cTn>
                                  </p:par>
                                  <p:par>
                                    <p:cTn id="38" presetID="22" presetClass="entr" presetSubtype="1" fill="hold" nodeType="withEffect">
                                      <p:stCondLst>
                                        <p:cond delay="0"/>
                                      </p:stCondLst>
                                      <p:childTnLst>
                                        <p:set>
                                          <p:cBhvr>
                                            <p:cTn id="39" dur="1" fill="hold">
                                              <p:stCondLst>
                                                <p:cond delay="0"/>
                                              </p:stCondLst>
                                            </p:cTn>
                                            <p:tgtEl>
                                              <p:spTgt spid="118"/>
                                            </p:tgtEl>
                                            <p:attrNameLst>
                                              <p:attrName>style.visibility</p:attrName>
                                            </p:attrNameLst>
                                          </p:cBhvr>
                                          <p:to>
                                            <p:strVal val="visible"/>
                                          </p:to>
                                        </p:set>
                                        <p:animEffect transition="in" filter="wipe(up)">
                                          <p:cBhvr>
                                            <p:cTn id="40" dur="500"/>
                                            <p:tgtEl>
                                              <p:spTgt spid="118"/>
                                            </p:tgtEl>
                                          </p:cBhvr>
                                        </p:animEffect>
                                      </p:childTnLst>
                                    </p:cTn>
                                  </p:par>
                                  <p:par>
                                    <p:cTn id="41" presetID="2" presetClass="entr" presetSubtype="2" fill="hold" grpId="0" nodeType="withEffect" p14:presetBounceEnd="50000">
                                      <p:stCondLst>
                                        <p:cond delay="800"/>
                                      </p:stCondLst>
                                      <p:childTnLst>
                                        <p:set>
                                          <p:cBhvr>
                                            <p:cTn id="42" dur="1" fill="hold">
                                              <p:stCondLst>
                                                <p:cond delay="0"/>
                                              </p:stCondLst>
                                            </p:cTn>
                                            <p:tgtEl>
                                              <p:spTgt spid="113"/>
                                            </p:tgtEl>
                                            <p:attrNameLst>
                                              <p:attrName>style.visibility</p:attrName>
                                            </p:attrNameLst>
                                          </p:cBhvr>
                                          <p:to>
                                            <p:strVal val="visible"/>
                                          </p:to>
                                        </p:set>
                                        <p:anim calcmode="lin" valueType="num" p14:bounceEnd="50000">
                                          <p:cBhvr additive="base">
                                            <p:cTn id="43" dur="500" fill="hold"/>
                                            <p:tgtEl>
                                              <p:spTgt spid="113"/>
                                            </p:tgtEl>
                                            <p:attrNameLst>
                                              <p:attrName>ppt_x</p:attrName>
                                            </p:attrNameLst>
                                          </p:cBhvr>
                                          <p:tavLst>
                                            <p:tav tm="0">
                                              <p:val>
                                                <p:strVal val="1+#ppt_w/2"/>
                                              </p:val>
                                            </p:tav>
                                            <p:tav tm="100000">
                                              <p:val>
                                                <p:strVal val="#ppt_x"/>
                                              </p:val>
                                            </p:tav>
                                          </p:tavLst>
                                        </p:anim>
                                        <p:anim calcmode="lin" valueType="num" p14:bounceEnd="50000">
                                          <p:cBhvr additive="base">
                                            <p:cTn id="44" dur="500" fill="hold"/>
                                            <p:tgtEl>
                                              <p:spTgt spid="113"/>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14:presetBounceEnd="50000">
                                      <p:stCondLst>
                                        <p:cond delay="800"/>
                                      </p:stCondLst>
                                      <p:childTnLst>
                                        <p:set>
                                          <p:cBhvr>
                                            <p:cTn id="46" dur="1" fill="hold">
                                              <p:stCondLst>
                                                <p:cond delay="0"/>
                                              </p:stCondLst>
                                            </p:cTn>
                                            <p:tgtEl>
                                              <p:spTgt spid="116"/>
                                            </p:tgtEl>
                                            <p:attrNameLst>
                                              <p:attrName>style.visibility</p:attrName>
                                            </p:attrNameLst>
                                          </p:cBhvr>
                                          <p:to>
                                            <p:strVal val="visible"/>
                                          </p:to>
                                        </p:set>
                                        <p:anim calcmode="lin" valueType="num" p14:bounceEnd="50000">
                                          <p:cBhvr additive="base">
                                            <p:cTn id="47" dur="500" fill="hold"/>
                                            <p:tgtEl>
                                              <p:spTgt spid="116"/>
                                            </p:tgtEl>
                                            <p:attrNameLst>
                                              <p:attrName>ppt_x</p:attrName>
                                            </p:attrNameLst>
                                          </p:cBhvr>
                                          <p:tavLst>
                                            <p:tav tm="0">
                                              <p:val>
                                                <p:strVal val="1+#ppt_w/2"/>
                                              </p:val>
                                            </p:tav>
                                            <p:tav tm="100000">
                                              <p:val>
                                                <p:strVal val="#ppt_x"/>
                                              </p:val>
                                            </p:tav>
                                          </p:tavLst>
                                        </p:anim>
                                        <p:anim calcmode="lin" valueType="num" p14:bounceEnd="50000">
                                          <p:cBhvr additive="base">
                                            <p:cTn id="48" dur="500" fill="hold"/>
                                            <p:tgtEl>
                                              <p:spTgt spid="116"/>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14:presetBounceEnd="50000">
                                      <p:stCondLst>
                                        <p:cond delay="800"/>
                                      </p:stCondLst>
                                      <p:childTnLst>
                                        <p:set>
                                          <p:cBhvr>
                                            <p:cTn id="50" dur="1" fill="hold">
                                              <p:stCondLst>
                                                <p:cond delay="0"/>
                                              </p:stCondLst>
                                            </p:cTn>
                                            <p:tgtEl>
                                              <p:spTgt spid="119"/>
                                            </p:tgtEl>
                                            <p:attrNameLst>
                                              <p:attrName>style.visibility</p:attrName>
                                            </p:attrNameLst>
                                          </p:cBhvr>
                                          <p:to>
                                            <p:strVal val="visible"/>
                                          </p:to>
                                        </p:set>
                                        <p:anim calcmode="lin" valueType="num" p14:bounceEnd="50000">
                                          <p:cBhvr additive="base">
                                            <p:cTn id="51" dur="500" fill="hold"/>
                                            <p:tgtEl>
                                              <p:spTgt spid="119"/>
                                            </p:tgtEl>
                                            <p:attrNameLst>
                                              <p:attrName>ppt_x</p:attrName>
                                            </p:attrNameLst>
                                          </p:cBhvr>
                                          <p:tavLst>
                                            <p:tav tm="0">
                                              <p:val>
                                                <p:strVal val="1+#ppt_w/2"/>
                                              </p:val>
                                            </p:tav>
                                            <p:tav tm="100000">
                                              <p:val>
                                                <p:strVal val="#ppt_x"/>
                                              </p:val>
                                            </p:tav>
                                          </p:tavLst>
                                        </p:anim>
                                        <p:anim calcmode="lin" valueType="num" p14:bounceEnd="50000">
                                          <p:cBhvr additive="base">
                                            <p:cTn id="52" dur="500" fill="hold"/>
                                            <p:tgtEl>
                                              <p:spTgt spid="119"/>
                                            </p:tgtEl>
                                            <p:attrNameLst>
                                              <p:attrName>ppt_y</p:attrName>
                                            </p:attrNameLst>
                                          </p:cBhvr>
                                          <p:tavLst>
                                            <p:tav tm="0">
                                              <p:val>
                                                <p:strVal val="#ppt_y"/>
                                              </p:val>
                                            </p:tav>
                                            <p:tav tm="100000">
                                              <p:val>
                                                <p:strVal val="#ppt_y"/>
                                              </p:val>
                                            </p:tav>
                                          </p:tavLst>
                                        </p:anim>
                                      </p:childTnLst>
                                    </p:cTn>
                                  </p:par>
                                </p:childTnLst>
                              </p:cTn>
                            </p:par>
                            <p:par>
                              <p:cTn id="53" fill="hold">
                                <p:stCondLst>
                                  <p:cond delay="2900"/>
                                </p:stCondLst>
                                <p:childTnLst>
                                  <p:par>
                                    <p:cTn id="54" presetID="49" presetClass="entr" presetSubtype="0" decel="100000"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p:cTn id="56" dur="500" fill="hold"/>
                                            <p:tgtEl>
                                              <p:spTgt spid="17"/>
                                            </p:tgtEl>
                                            <p:attrNameLst>
                                              <p:attrName>ppt_w</p:attrName>
                                            </p:attrNameLst>
                                          </p:cBhvr>
                                          <p:tavLst>
                                            <p:tav tm="0">
                                              <p:val>
                                                <p:fltVal val="0"/>
                                              </p:val>
                                            </p:tav>
                                            <p:tav tm="100000">
                                              <p:val>
                                                <p:strVal val="#ppt_w"/>
                                              </p:val>
                                            </p:tav>
                                          </p:tavLst>
                                        </p:anim>
                                        <p:anim calcmode="lin" valueType="num">
                                          <p:cBhvr>
                                            <p:cTn id="57" dur="500" fill="hold"/>
                                            <p:tgtEl>
                                              <p:spTgt spid="17"/>
                                            </p:tgtEl>
                                            <p:attrNameLst>
                                              <p:attrName>ppt_h</p:attrName>
                                            </p:attrNameLst>
                                          </p:cBhvr>
                                          <p:tavLst>
                                            <p:tav tm="0">
                                              <p:val>
                                                <p:fltVal val="0"/>
                                              </p:val>
                                            </p:tav>
                                            <p:tav tm="100000">
                                              <p:val>
                                                <p:strVal val="#ppt_h"/>
                                              </p:val>
                                            </p:tav>
                                          </p:tavLst>
                                        </p:anim>
                                        <p:anim calcmode="lin" valueType="num">
                                          <p:cBhvr>
                                            <p:cTn id="58" dur="500" fill="hold"/>
                                            <p:tgtEl>
                                              <p:spTgt spid="17"/>
                                            </p:tgtEl>
                                            <p:attrNameLst>
                                              <p:attrName>style.rotation</p:attrName>
                                            </p:attrNameLst>
                                          </p:cBhvr>
                                          <p:tavLst>
                                            <p:tav tm="0">
                                              <p:val>
                                                <p:fltVal val="360"/>
                                              </p:val>
                                            </p:tav>
                                            <p:tav tm="100000">
                                              <p:val>
                                                <p:fltVal val="0"/>
                                              </p:val>
                                            </p:tav>
                                          </p:tavLst>
                                        </p:anim>
                                        <p:animEffect transition="in" filter="fade">
                                          <p:cBhvr>
                                            <p:cTn id="59" dur="500"/>
                                            <p:tgtEl>
                                              <p:spTgt spid="17"/>
                                            </p:tgtEl>
                                          </p:cBhvr>
                                        </p:animEffect>
                                      </p:childTnLst>
                                    </p:cTn>
                                  </p:par>
                                </p:childTnLst>
                              </p:cTn>
                            </p:par>
                            <p:par>
                              <p:cTn id="60" fill="hold">
                                <p:stCondLst>
                                  <p:cond delay="3400"/>
                                </p:stCondLst>
                                <p:childTnLst>
                                  <p:par>
                                    <p:cTn id="61" presetID="22" presetClass="entr" presetSubtype="1" fill="hold"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up)">
                                          <p:cBhvr>
                                            <p:cTn id="63" dur="500"/>
                                            <p:tgtEl>
                                              <p:spTgt spid="18"/>
                                            </p:tgtEl>
                                          </p:cBhvr>
                                        </p:animEffect>
                                      </p:childTnLst>
                                    </p:cTn>
                                  </p:par>
                                  <p:par>
                                    <p:cTn id="64" presetID="2" presetClass="entr" presetSubtype="2" fill="hold" grpId="0" nodeType="withEffect" p14:presetBounceEnd="50000">
                                      <p:stCondLst>
                                        <p:cond delay="800"/>
                                      </p:stCondLst>
                                      <p:childTnLst>
                                        <p:set>
                                          <p:cBhvr>
                                            <p:cTn id="65" dur="1" fill="hold">
                                              <p:stCondLst>
                                                <p:cond delay="0"/>
                                              </p:stCondLst>
                                            </p:cTn>
                                            <p:tgtEl>
                                              <p:spTgt spid="19"/>
                                            </p:tgtEl>
                                            <p:attrNameLst>
                                              <p:attrName>style.visibility</p:attrName>
                                            </p:attrNameLst>
                                          </p:cBhvr>
                                          <p:to>
                                            <p:strVal val="visible"/>
                                          </p:to>
                                        </p:set>
                                        <p:anim calcmode="lin" valueType="num" p14:bounceEnd="50000">
                                          <p:cBhvr additive="base">
                                            <p:cTn id="66" dur="500" fill="hold"/>
                                            <p:tgtEl>
                                              <p:spTgt spid="19"/>
                                            </p:tgtEl>
                                            <p:attrNameLst>
                                              <p:attrName>ppt_x</p:attrName>
                                            </p:attrNameLst>
                                          </p:cBhvr>
                                          <p:tavLst>
                                            <p:tav tm="0">
                                              <p:val>
                                                <p:strVal val="1+#ppt_w/2"/>
                                              </p:val>
                                            </p:tav>
                                            <p:tav tm="100000">
                                              <p:val>
                                                <p:strVal val="#ppt_x"/>
                                              </p:val>
                                            </p:tav>
                                          </p:tavLst>
                                        </p:anim>
                                        <p:anim calcmode="lin" valueType="num" p14:bounceEnd="50000">
                                          <p:cBhvr additive="base">
                                            <p:cTn id="67"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111" grpId="0"/>
          <p:bldP spid="113" grpId="0"/>
          <p:bldP spid="114" grpId="0"/>
          <p:bldP spid="116" grpId="0"/>
          <p:bldP spid="117" grpId="0"/>
          <p:bldP spid="119" grpId="0"/>
          <p:bldP spid="17" grpId="0"/>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900"/>
                                      </p:stCondLst>
                                      <p:childTnLst>
                                        <p:animScale>
                                          <p:cBhvr>
                                            <p:cTn id="11" dur="150" fill="hold"/>
                                            <p:tgtEl>
                                              <p:spTgt spid="35"/>
                                            </p:tgtEl>
                                          </p:cBhvr>
                                          <p:by x="110000" y="110000"/>
                                        </p:animScale>
                                      </p:childTnLst>
                                    </p:cTn>
                                  </p:par>
                                </p:childTnLst>
                              </p:cTn>
                            </p:par>
                            <p:par>
                              <p:cTn id="12" fill="hold">
                                <p:stCondLst>
                                  <p:cond delay="1100"/>
                                </p:stCondLst>
                                <p:childTnLst>
                                  <p:par>
                                    <p:cTn id="13" presetID="49" presetClass="entr" presetSubtype="0" decel="10000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p:cTn id="15" dur="500" fill="hold"/>
                                            <p:tgtEl>
                                              <p:spTgt spid="111"/>
                                            </p:tgtEl>
                                            <p:attrNameLst>
                                              <p:attrName>ppt_w</p:attrName>
                                            </p:attrNameLst>
                                          </p:cBhvr>
                                          <p:tavLst>
                                            <p:tav tm="0">
                                              <p:val>
                                                <p:fltVal val="0"/>
                                              </p:val>
                                            </p:tav>
                                            <p:tav tm="100000">
                                              <p:val>
                                                <p:strVal val="#ppt_w"/>
                                              </p:val>
                                            </p:tav>
                                          </p:tavLst>
                                        </p:anim>
                                        <p:anim calcmode="lin" valueType="num">
                                          <p:cBhvr>
                                            <p:cTn id="16" dur="500" fill="hold"/>
                                            <p:tgtEl>
                                              <p:spTgt spid="111"/>
                                            </p:tgtEl>
                                            <p:attrNameLst>
                                              <p:attrName>ppt_h</p:attrName>
                                            </p:attrNameLst>
                                          </p:cBhvr>
                                          <p:tavLst>
                                            <p:tav tm="0">
                                              <p:val>
                                                <p:fltVal val="0"/>
                                              </p:val>
                                            </p:tav>
                                            <p:tav tm="100000">
                                              <p:val>
                                                <p:strVal val="#ppt_h"/>
                                              </p:val>
                                            </p:tav>
                                          </p:tavLst>
                                        </p:anim>
                                        <p:anim calcmode="lin" valueType="num">
                                          <p:cBhvr>
                                            <p:cTn id="17" dur="500" fill="hold"/>
                                            <p:tgtEl>
                                              <p:spTgt spid="111"/>
                                            </p:tgtEl>
                                            <p:attrNameLst>
                                              <p:attrName>style.rotation</p:attrName>
                                            </p:attrNameLst>
                                          </p:cBhvr>
                                          <p:tavLst>
                                            <p:tav tm="0">
                                              <p:val>
                                                <p:fltVal val="360"/>
                                              </p:val>
                                            </p:tav>
                                            <p:tav tm="100000">
                                              <p:val>
                                                <p:fltVal val="0"/>
                                              </p:val>
                                            </p:tav>
                                          </p:tavLst>
                                        </p:anim>
                                        <p:animEffect transition="in" filter="fade">
                                          <p:cBhvr>
                                            <p:cTn id="18" dur="500"/>
                                            <p:tgtEl>
                                              <p:spTgt spid="111"/>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anim calcmode="lin" valueType="num">
                                          <p:cBhvr>
                                            <p:cTn id="21" dur="500" fill="hold"/>
                                            <p:tgtEl>
                                              <p:spTgt spid="114"/>
                                            </p:tgtEl>
                                            <p:attrNameLst>
                                              <p:attrName>ppt_w</p:attrName>
                                            </p:attrNameLst>
                                          </p:cBhvr>
                                          <p:tavLst>
                                            <p:tav tm="0">
                                              <p:val>
                                                <p:fltVal val="0"/>
                                              </p:val>
                                            </p:tav>
                                            <p:tav tm="100000">
                                              <p:val>
                                                <p:strVal val="#ppt_w"/>
                                              </p:val>
                                            </p:tav>
                                          </p:tavLst>
                                        </p:anim>
                                        <p:anim calcmode="lin" valueType="num">
                                          <p:cBhvr>
                                            <p:cTn id="22" dur="500" fill="hold"/>
                                            <p:tgtEl>
                                              <p:spTgt spid="114"/>
                                            </p:tgtEl>
                                            <p:attrNameLst>
                                              <p:attrName>ppt_h</p:attrName>
                                            </p:attrNameLst>
                                          </p:cBhvr>
                                          <p:tavLst>
                                            <p:tav tm="0">
                                              <p:val>
                                                <p:fltVal val="0"/>
                                              </p:val>
                                            </p:tav>
                                            <p:tav tm="100000">
                                              <p:val>
                                                <p:strVal val="#ppt_h"/>
                                              </p:val>
                                            </p:tav>
                                          </p:tavLst>
                                        </p:anim>
                                        <p:anim calcmode="lin" valueType="num">
                                          <p:cBhvr>
                                            <p:cTn id="23" dur="500" fill="hold"/>
                                            <p:tgtEl>
                                              <p:spTgt spid="114"/>
                                            </p:tgtEl>
                                            <p:attrNameLst>
                                              <p:attrName>style.rotation</p:attrName>
                                            </p:attrNameLst>
                                          </p:cBhvr>
                                          <p:tavLst>
                                            <p:tav tm="0">
                                              <p:val>
                                                <p:fltVal val="360"/>
                                              </p:val>
                                            </p:tav>
                                            <p:tav tm="100000">
                                              <p:val>
                                                <p:fltVal val="0"/>
                                              </p:val>
                                            </p:tav>
                                          </p:tavLst>
                                        </p:anim>
                                        <p:animEffect transition="in" filter="fade">
                                          <p:cBhvr>
                                            <p:cTn id="24" dur="500"/>
                                            <p:tgtEl>
                                              <p:spTgt spid="114"/>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17"/>
                                            </p:tgtEl>
                                            <p:attrNameLst>
                                              <p:attrName>style.visibility</p:attrName>
                                            </p:attrNameLst>
                                          </p:cBhvr>
                                          <p:to>
                                            <p:strVal val="visible"/>
                                          </p:to>
                                        </p:set>
                                        <p:anim calcmode="lin" valueType="num">
                                          <p:cBhvr>
                                            <p:cTn id="27" dur="500" fill="hold"/>
                                            <p:tgtEl>
                                              <p:spTgt spid="117"/>
                                            </p:tgtEl>
                                            <p:attrNameLst>
                                              <p:attrName>ppt_w</p:attrName>
                                            </p:attrNameLst>
                                          </p:cBhvr>
                                          <p:tavLst>
                                            <p:tav tm="0">
                                              <p:val>
                                                <p:fltVal val="0"/>
                                              </p:val>
                                            </p:tav>
                                            <p:tav tm="100000">
                                              <p:val>
                                                <p:strVal val="#ppt_w"/>
                                              </p:val>
                                            </p:tav>
                                          </p:tavLst>
                                        </p:anim>
                                        <p:anim calcmode="lin" valueType="num">
                                          <p:cBhvr>
                                            <p:cTn id="28" dur="500" fill="hold"/>
                                            <p:tgtEl>
                                              <p:spTgt spid="117"/>
                                            </p:tgtEl>
                                            <p:attrNameLst>
                                              <p:attrName>ppt_h</p:attrName>
                                            </p:attrNameLst>
                                          </p:cBhvr>
                                          <p:tavLst>
                                            <p:tav tm="0">
                                              <p:val>
                                                <p:fltVal val="0"/>
                                              </p:val>
                                            </p:tav>
                                            <p:tav tm="100000">
                                              <p:val>
                                                <p:strVal val="#ppt_h"/>
                                              </p:val>
                                            </p:tav>
                                          </p:tavLst>
                                        </p:anim>
                                        <p:anim calcmode="lin" valueType="num">
                                          <p:cBhvr>
                                            <p:cTn id="29" dur="500" fill="hold"/>
                                            <p:tgtEl>
                                              <p:spTgt spid="117"/>
                                            </p:tgtEl>
                                            <p:attrNameLst>
                                              <p:attrName>style.rotation</p:attrName>
                                            </p:attrNameLst>
                                          </p:cBhvr>
                                          <p:tavLst>
                                            <p:tav tm="0">
                                              <p:val>
                                                <p:fltVal val="360"/>
                                              </p:val>
                                            </p:tav>
                                            <p:tav tm="100000">
                                              <p:val>
                                                <p:fltVal val="0"/>
                                              </p:val>
                                            </p:tav>
                                          </p:tavLst>
                                        </p:anim>
                                        <p:animEffect transition="in" filter="fade">
                                          <p:cBhvr>
                                            <p:cTn id="30" dur="500"/>
                                            <p:tgtEl>
                                              <p:spTgt spid="117"/>
                                            </p:tgtEl>
                                          </p:cBhvr>
                                        </p:animEffect>
                                      </p:childTnLst>
                                    </p:cTn>
                                  </p:par>
                                </p:childTnLst>
                              </p:cTn>
                            </p:par>
                            <p:par>
                              <p:cTn id="31" fill="hold">
                                <p:stCondLst>
                                  <p:cond delay="1600"/>
                                </p:stCondLst>
                                <p:childTnLst>
                                  <p:par>
                                    <p:cTn id="32" presetID="22" presetClass="entr" presetSubtype="1" fill="hold" nodeType="afterEffect">
                                      <p:stCondLst>
                                        <p:cond delay="0"/>
                                      </p:stCondLst>
                                      <p:childTnLst>
                                        <p:set>
                                          <p:cBhvr>
                                            <p:cTn id="33" dur="1" fill="hold">
                                              <p:stCondLst>
                                                <p:cond delay="0"/>
                                              </p:stCondLst>
                                            </p:cTn>
                                            <p:tgtEl>
                                              <p:spTgt spid="112"/>
                                            </p:tgtEl>
                                            <p:attrNameLst>
                                              <p:attrName>style.visibility</p:attrName>
                                            </p:attrNameLst>
                                          </p:cBhvr>
                                          <p:to>
                                            <p:strVal val="visible"/>
                                          </p:to>
                                        </p:set>
                                        <p:animEffect transition="in" filter="wipe(up)">
                                          <p:cBhvr>
                                            <p:cTn id="34" dur="500"/>
                                            <p:tgtEl>
                                              <p:spTgt spid="112"/>
                                            </p:tgtEl>
                                          </p:cBhvr>
                                        </p:animEffect>
                                      </p:childTnLst>
                                    </p:cTn>
                                  </p:par>
                                  <p:par>
                                    <p:cTn id="35" presetID="22" presetClass="entr" presetSubtype="1" fill="hold" nodeType="withEffect">
                                      <p:stCondLst>
                                        <p:cond delay="0"/>
                                      </p:stCondLst>
                                      <p:childTnLst>
                                        <p:set>
                                          <p:cBhvr>
                                            <p:cTn id="36" dur="1" fill="hold">
                                              <p:stCondLst>
                                                <p:cond delay="0"/>
                                              </p:stCondLst>
                                            </p:cTn>
                                            <p:tgtEl>
                                              <p:spTgt spid="115"/>
                                            </p:tgtEl>
                                            <p:attrNameLst>
                                              <p:attrName>style.visibility</p:attrName>
                                            </p:attrNameLst>
                                          </p:cBhvr>
                                          <p:to>
                                            <p:strVal val="visible"/>
                                          </p:to>
                                        </p:set>
                                        <p:animEffect transition="in" filter="wipe(up)">
                                          <p:cBhvr>
                                            <p:cTn id="37" dur="500"/>
                                            <p:tgtEl>
                                              <p:spTgt spid="115"/>
                                            </p:tgtEl>
                                          </p:cBhvr>
                                        </p:animEffect>
                                      </p:childTnLst>
                                    </p:cTn>
                                  </p:par>
                                  <p:par>
                                    <p:cTn id="38" presetID="22" presetClass="entr" presetSubtype="1" fill="hold" nodeType="withEffect">
                                      <p:stCondLst>
                                        <p:cond delay="0"/>
                                      </p:stCondLst>
                                      <p:childTnLst>
                                        <p:set>
                                          <p:cBhvr>
                                            <p:cTn id="39" dur="1" fill="hold">
                                              <p:stCondLst>
                                                <p:cond delay="0"/>
                                              </p:stCondLst>
                                            </p:cTn>
                                            <p:tgtEl>
                                              <p:spTgt spid="118"/>
                                            </p:tgtEl>
                                            <p:attrNameLst>
                                              <p:attrName>style.visibility</p:attrName>
                                            </p:attrNameLst>
                                          </p:cBhvr>
                                          <p:to>
                                            <p:strVal val="visible"/>
                                          </p:to>
                                        </p:set>
                                        <p:animEffect transition="in" filter="wipe(up)">
                                          <p:cBhvr>
                                            <p:cTn id="40" dur="500"/>
                                            <p:tgtEl>
                                              <p:spTgt spid="118"/>
                                            </p:tgtEl>
                                          </p:cBhvr>
                                        </p:animEffect>
                                      </p:childTnLst>
                                    </p:cTn>
                                  </p:par>
                                  <p:par>
                                    <p:cTn id="41" presetID="2" presetClass="entr" presetSubtype="2" fill="hold" grpId="0" nodeType="withEffect">
                                      <p:stCondLst>
                                        <p:cond delay="800"/>
                                      </p:stCondLst>
                                      <p:childTnLst>
                                        <p:set>
                                          <p:cBhvr>
                                            <p:cTn id="42" dur="1" fill="hold">
                                              <p:stCondLst>
                                                <p:cond delay="0"/>
                                              </p:stCondLst>
                                            </p:cTn>
                                            <p:tgtEl>
                                              <p:spTgt spid="113"/>
                                            </p:tgtEl>
                                            <p:attrNameLst>
                                              <p:attrName>style.visibility</p:attrName>
                                            </p:attrNameLst>
                                          </p:cBhvr>
                                          <p:to>
                                            <p:strVal val="visible"/>
                                          </p:to>
                                        </p:set>
                                        <p:anim calcmode="lin" valueType="num">
                                          <p:cBhvr additive="base">
                                            <p:cTn id="43" dur="500" fill="hold"/>
                                            <p:tgtEl>
                                              <p:spTgt spid="113"/>
                                            </p:tgtEl>
                                            <p:attrNameLst>
                                              <p:attrName>ppt_x</p:attrName>
                                            </p:attrNameLst>
                                          </p:cBhvr>
                                          <p:tavLst>
                                            <p:tav tm="0">
                                              <p:val>
                                                <p:strVal val="1+#ppt_w/2"/>
                                              </p:val>
                                            </p:tav>
                                            <p:tav tm="100000">
                                              <p:val>
                                                <p:strVal val="#ppt_x"/>
                                              </p:val>
                                            </p:tav>
                                          </p:tavLst>
                                        </p:anim>
                                        <p:anim calcmode="lin" valueType="num">
                                          <p:cBhvr additive="base">
                                            <p:cTn id="44" dur="500" fill="hold"/>
                                            <p:tgtEl>
                                              <p:spTgt spid="113"/>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800"/>
                                      </p:stCondLst>
                                      <p:childTnLst>
                                        <p:set>
                                          <p:cBhvr>
                                            <p:cTn id="46" dur="1" fill="hold">
                                              <p:stCondLst>
                                                <p:cond delay="0"/>
                                              </p:stCondLst>
                                            </p:cTn>
                                            <p:tgtEl>
                                              <p:spTgt spid="116"/>
                                            </p:tgtEl>
                                            <p:attrNameLst>
                                              <p:attrName>style.visibility</p:attrName>
                                            </p:attrNameLst>
                                          </p:cBhvr>
                                          <p:to>
                                            <p:strVal val="visible"/>
                                          </p:to>
                                        </p:set>
                                        <p:anim calcmode="lin" valueType="num">
                                          <p:cBhvr additive="base">
                                            <p:cTn id="47" dur="500" fill="hold"/>
                                            <p:tgtEl>
                                              <p:spTgt spid="116"/>
                                            </p:tgtEl>
                                            <p:attrNameLst>
                                              <p:attrName>ppt_x</p:attrName>
                                            </p:attrNameLst>
                                          </p:cBhvr>
                                          <p:tavLst>
                                            <p:tav tm="0">
                                              <p:val>
                                                <p:strVal val="1+#ppt_w/2"/>
                                              </p:val>
                                            </p:tav>
                                            <p:tav tm="100000">
                                              <p:val>
                                                <p:strVal val="#ppt_x"/>
                                              </p:val>
                                            </p:tav>
                                          </p:tavLst>
                                        </p:anim>
                                        <p:anim calcmode="lin" valueType="num">
                                          <p:cBhvr additive="base">
                                            <p:cTn id="48" dur="500" fill="hold"/>
                                            <p:tgtEl>
                                              <p:spTgt spid="116"/>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800"/>
                                      </p:stCondLst>
                                      <p:childTnLst>
                                        <p:set>
                                          <p:cBhvr>
                                            <p:cTn id="50" dur="1" fill="hold">
                                              <p:stCondLst>
                                                <p:cond delay="0"/>
                                              </p:stCondLst>
                                            </p:cTn>
                                            <p:tgtEl>
                                              <p:spTgt spid="119"/>
                                            </p:tgtEl>
                                            <p:attrNameLst>
                                              <p:attrName>style.visibility</p:attrName>
                                            </p:attrNameLst>
                                          </p:cBhvr>
                                          <p:to>
                                            <p:strVal val="visible"/>
                                          </p:to>
                                        </p:set>
                                        <p:anim calcmode="lin" valueType="num">
                                          <p:cBhvr additive="base">
                                            <p:cTn id="51" dur="500" fill="hold"/>
                                            <p:tgtEl>
                                              <p:spTgt spid="119"/>
                                            </p:tgtEl>
                                            <p:attrNameLst>
                                              <p:attrName>ppt_x</p:attrName>
                                            </p:attrNameLst>
                                          </p:cBhvr>
                                          <p:tavLst>
                                            <p:tav tm="0">
                                              <p:val>
                                                <p:strVal val="1+#ppt_w/2"/>
                                              </p:val>
                                            </p:tav>
                                            <p:tav tm="100000">
                                              <p:val>
                                                <p:strVal val="#ppt_x"/>
                                              </p:val>
                                            </p:tav>
                                          </p:tavLst>
                                        </p:anim>
                                        <p:anim calcmode="lin" valueType="num">
                                          <p:cBhvr additive="base">
                                            <p:cTn id="52" dur="500" fill="hold"/>
                                            <p:tgtEl>
                                              <p:spTgt spid="119"/>
                                            </p:tgtEl>
                                            <p:attrNameLst>
                                              <p:attrName>ppt_y</p:attrName>
                                            </p:attrNameLst>
                                          </p:cBhvr>
                                          <p:tavLst>
                                            <p:tav tm="0">
                                              <p:val>
                                                <p:strVal val="#ppt_y"/>
                                              </p:val>
                                            </p:tav>
                                            <p:tav tm="100000">
                                              <p:val>
                                                <p:strVal val="#ppt_y"/>
                                              </p:val>
                                            </p:tav>
                                          </p:tavLst>
                                        </p:anim>
                                      </p:childTnLst>
                                    </p:cTn>
                                  </p:par>
                                </p:childTnLst>
                              </p:cTn>
                            </p:par>
                            <p:par>
                              <p:cTn id="53" fill="hold">
                                <p:stCondLst>
                                  <p:cond delay="2900"/>
                                </p:stCondLst>
                                <p:childTnLst>
                                  <p:par>
                                    <p:cTn id="54" presetID="49" presetClass="entr" presetSubtype="0" decel="100000"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p:cTn id="56" dur="500" fill="hold"/>
                                            <p:tgtEl>
                                              <p:spTgt spid="17"/>
                                            </p:tgtEl>
                                            <p:attrNameLst>
                                              <p:attrName>ppt_w</p:attrName>
                                            </p:attrNameLst>
                                          </p:cBhvr>
                                          <p:tavLst>
                                            <p:tav tm="0">
                                              <p:val>
                                                <p:fltVal val="0"/>
                                              </p:val>
                                            </p:tav>
                                            <p:tav tm="100000">
                                              <p:val>
                                                <p:strVal val="#ppt_w"/>
                                              </p:val>
                                            </p:tav>
                                          </p:tavLst>
                                        </p:anim>
                                        <p:anim calcmode="lin" valueType="num">
                                          <p:cBhvr>
                                            <p:cTn id="57" dur="500" fill="hold"/>
                                            <p:tgtEl>
                                              <p:spTgt spid="17"/>
                                            </p:tgtEl>
                                            <p:attrNameLst>
                                              <p:attrName>ppt_h</p:attrName>
                                            </p:attrNameLst>
                                          </p:cBhvr>
                                          <p:tavLst>
                                            <p:tav tm="0">
                                              <p:val>
                                                <p:fltVal val="0"/>
                                              </p:val>
                                            </p:tav>
                                            <p:tav tm="100000">
                                              <p:val>
                                                <p:strVal val="#ppt_h"/>
                                              </p:val>
                                            </p:tav>
                                          </p:tavLst>
                                        </p:anim>
                                        <p:anim calcmode="lin" valueType="num">
                                          <p:cBhvr>
                                            <p:cTn id="58" dur="500" fill="hold"/>
                                            <p:tgtEl>
                                              <p:spTgt spid="17"/>
                                            </p:tgtEl>
                                            <p:attrNameLst>
                                              <p:attrName>style.rotation</p:attrName>
                                            </p:attrNameLst>
                                          </p:cBhvr>
                                          <p:tavLst>
                                            <p:tav tm="0">
                                              <p:val>
                                                <p:fltVal val="360"/>
                                              </p:val>
                                            </p:tav>
                                            <p:tav tm="100000">
                                              <p:val>
                                                <p:fltVal val="0"/>
                                              </p:val>
                                            </p:tav>
                                          </p:tavLst>
                                        </p:anim>
                                        <p:animEffect transition="in" filter="fade">
                                          <p:cBhvr>
                                            <p:cTn id="59" dur="500"/>
                                            <p:tgtEl>
                                              <p:spTgt spid="17"/>
                                            </p:tgtEl>
                                          </p:cBhvr>
                                        </p:animEffect>
                                      </p:childTnLst>
                                    </p:cTn>
                                  </p:par>
                                </p:childTnLst>
                              </p:cTn>
                            </p:par>
                            <p:par>
                              <p:cTn id="60" fill="hold">
                                <p:stCondLst>
                                  <p:cond delay="3400"/>
                                </p:stCondLst>
                                <p:childTnLst>
                                  <p:par>
                                    <p:cTn id="61" presetID="22" presetClass="entr" presetSubtype="1" fill="hold"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up)">
                                          <p:cBhvr>
                                            <p:cTn id="63" dur="500"/>
                                            <p:tgtEl>
                                              <p:spTgt spid="18"/>
                                            </p:tgtEl>
                                          </p:cBhvr>
                                        </p:animEffect>
                                      </p:childTnLst>
                                    </p:cTn>
                                  </p:par>
                                  <p:par>
                                    <p:cTn id="64" presetID="2" presetClass="entr" presetSubtype="2" fill="hold" grpId="0" nodeType="withEffect">
                                      <p:stCondLst>
                                        <p:cond delay="800"/>
                                      </p:stCondLst>
                                      <p:childTnLst>
                                        <p:set>
                                          <p:cBhvr>
                                            <p:cTn id="65" dur="1" fill="hold">
                                              <p:stCondLst>
                                                <p:cond delay="0"/>
                                              </p:stCondLst>
                                            </p:cTn>
                                            <p:tgtEl>
                                              <p:spTgt spid="19"/>
                                            </p:tgtEl>
                                            <p:attrNameLst>
                                              <p:attrName>style.visibility</p:attrName>
                                            </p:attrNameLst>
                                          </p:cBhvr>
                                          <p:to>
                                            <p:strVal val="visible"/>
                                          </p:to>
                                        </p:set>
                                        <p:anim calcmode="lin" valueType="num">
                                          <p:cBhvr additive="base">
                                            <p:cTn id="66" dur="500" fill="hold"/>
                                            <p:tgtEl>
                                              <p:spTgt spid="19"/>
                                            </p:tgtEl>
                                            <p:attrNameLst>
                                              <p:attrName>ppt_x</p:attrName>
                                            </p:attrNameLst>
                                          </p:cBhvr>
                                          <p:tavLst>
                                            <p:tav tm="0">
                                              <p:val>
                                                <p:strVal val="1+#ppt_w/2"/>
                                              </p:val>
                                            </p:tav>
                                            <p:tav tm="100000">
                                              <p:val>
                                                <p:strVal val="#ppt_x"/>
                                              </p:val>
                                            </p:tav>
                                          </p:tavLst>
                                        </p:anim>
                                        <p:anim calcmode="lin" valueType="num">
                                          <p:cBhvr additive="base">
                                            <p:cTn id="67"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111" grpId="0"/>
          <p:bldP spid="113" grpId="0"/>
          <p:bldP spid="114" grpId="0"/>
          <p:bldP spid="116" grpId="0"/>
          <p:bldP spid="117" grpId="0"/>
          <p:bldP spid="119" grpId="0"/>
          <p:bldP spid="17" grpId="0"/>
          <p:bldP spid="19"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467544" y="1490836"/>
          <a:ext cx="8280920" cy="2343334"/>
        </p:xfrm>
        <a:graphic>
          <a:graphicData uri="http://schemas.openxmlformats.org/drawingml/2006/table">
            <a:tbl>
              <a:tblPr firstRow="1" bandRow="1">
                <a:tableStyleId>{69C7853C-536D-4A76-A0AE-DD22124D55A5}</a:tableStyleId>
              </a:tblPr>
              <a:tblGrid>
                <a:gridCol w="4140460">
                  <a:extLst>
                    <a:ext uri="{9D8B030D-6E8A-4147-A177-3AD203B41FA5}">
                      <a16:colId xmlns:a16="http://schemas.microsoft.com/office/drawing/2014/main" val="20000"/>
                    </a:ext>
                  </a:extLst>
                </a:gridCol>
                <a:gridCol w="4140460">
                  <a:extLst>
                    <a:ext uri="{9D8B030D-6E8A-4147-A177-3AD203B41FA5}">
                      <a16:colId xmlns:a16="http://schemas.microsoft.com/office/drawing/2014/main" val="20001"/>
                    </a:ext>
                  </a:extLst>
                </a:gridCol>
              </a:tblGrid>
              <a:tr h="319987">
                <a:tc>
                  <a:txBody>
                    <a:bodyPr/>
                    <a:lstStyle/>
                    <a:p>
                      <a:pPr algn="ctr"/>
                      <a:r>
                        <a:rPr lang="zh-CN" altLang="en-US" dirty="0" smtClean="0">
                          <a:latin typeface="迷你简艺黑" panose="03000509000000000000" pitchFamily="65" charset="-122"/>
                          <a:ea typeface="迷你简艺黑" panose="03000509000000000000" pitchFamily="65" charset="-122"/>
                        </a:rPr>
                        <a:t>类型</a:t>
                      </a:r>
                      <a:endParaRPr lang="zh-CN" altLang="en-US" dirty="0">
                        <a:latin typeface="迷你简艺黑" panose="03000509000000000000" pitchFamily="65" charset="-122"/>
                        <a:ea typeface="迷你简艺黑" panose="03000509000000000000" pitchFamily="65" charset="-122"/>
                      </a:endParaRPr>
                    </a:p>
                  </a:txBody>
                  <a:tcPr/>
                </a:tc>
                <a:tc>
                  <a:txBody>
                    <a:bodyPr/>
                    <a:lstStyle/>
                    <a:p>
                      <a:pPr algn="ctr"/>
                      <a:r>
                        <a:rPr lang="zh-CN" altLang="en-US" dirty="0" smtClean="0">
                          <a:latin typeface="迷你简艺黑" panose="03000509000000000000" pitchFamily="65" charset="-122"/>
                          <a:ea typeface="迷你简艺黑" panose="03000509000000000000" pitchFamily="65" charset="-122"/>
                        </a:rPr>
                        <a:t>包含</a:t>
                      </a:r>
                      <a:endParaRPr lang="zh-CN" altLang="en-US" dirty="0">
                        <a:latin typeface="迷你简艺黑" panose="03000509000000000000" pitchFamily="65" charset="-122"/>
                        <a:ea typeface="迷你简艺黑" panose="03000509000000000000" pitchFamily="65" charset="-122"/>
                      </a:endParaRPr>
                    </a:p>
                  </a:txBody>
                  <a:tcPr/>
                </a:tc>
                <a:extLst>
                  <a:ext uri="{0D108BD9-81ED-4DB2-BD59-A6C34878D82A}">
                    <a16:rowId xmlns:a16="http://schemas.microsoft.com/office/drawing/2014/main" val="10000"/>
                  </a:ext>
                </a:extLst>
              </a:tr>
              <a:tr h="440147">
                <a:tc>
                  <a:txBody>
                    <a:bodyPr/>
                    <a:lstStyle/>
                    <a:p>
                      <a:pPr algn="ctr"/>
                      <a:r>
                        <a:rPr lang="zh-CN" altLang="en-US" dirty="0" smtClean="0">
                          <a:latin typeface="迷你简艺黑" panose="03000509000000000000" pitchFamily="65" charset="-122"/>
                          <a:ea typeface="迷你简艺黑" panose="03000509000000000000" pitchFamily="65" charset="-122"/>
                        </a:rPr>
                        <a:t>静态图</a:t>
                      </a:r>
                      <a:endParaRPr lang="zh-CN" altLang="en-US" dirty="0">
                        <a:latin typeface="迷你简艺黑" panose="03000509000000000000" pitchFamily="65" charset="-122"/>
                        <a:ea typeface="迷你简艺黑" panose="03000509000000000000" pitchFamily="65" charset="-122"/>
                      </a:endParaRPr>
                    </a:p>
                  </a:txBody>
                  <a:tcPr/>
                </a:tc>
                <a:tc>
                  <a:txBody>
                    <a:bodyPr/>
                    <a:lstStyle/>
                    <a:p>
                      <a:pPr algn="ctr"/>
                      <a:r>
                        <a:rPr lang="zh-CN" altLang="en-US" dirty="0" smtClean="0">
                          <a:latin typeface="迷你简艺黑" panose="03000509000000000000" pitchFamily="65" charset="-122"/>
                          <a:ea typeface="迷你简艺黑" panose="03000509000000000000" pitchFamily="65" charset="-122"/>
                        </a:rPr>
                        <a:t>类图、对象图、包图、组合结构图</a:t>
                      </a:r>
                      <a:endParaRPr lang="zh-CN" altLang="en-US" dirty="0">
                        <a:latin typeface="迷你简艺黑" panose="03000509000000000000" pitchFamily="65" charset="-122"/>
                        <a:ea typeface="迷你简艺黑" panose="03000509000000000000" pitchFamily="65" charset="-122"/>
                      </a:endParaRPr>
                    </a:p>
                  </a:txBody>
                  <a:tcPr/>
                </a:tc>
                <a:extLst>
                  <a:ext uri="{0D108BD9-81ED-4DB2-BD59-A6C34878D82A}">
                    <a16:rowId xmlns:a16="http://schemas.microsoft.com/office/drawing/2014/main" val="10001"/>
                  </a:ext>
                </a:extLst>
              </a:tr>
              <a:tr h="319987">
                <a:tc>
                  <a:txBody>
                    <a:bodyPr/>
                    <a:lstStyle/>
                    <a:p>
                      <a:pPr algn="ctr"/>
                      <a:r>
                        <a:rPr lang="zh-CN" altLang="en-US" dirty="0" smtClean="0">
                          <a:latin typeface="迷你简艺黑" panose="03000509000000000000" pitchFamily="65" charset="-122"/>
                          <a:ea typeface="迷你简艺黑" panose="03000509000000000000" pitchFamily="65" charset="-122"/>
                        </a:rPr>
                        <a:t>行为图</a:t>
                      </a:r>
                      <a:endParaRPr lang="zh-CN" altLang="en-US" dirty="0">
                        <a:latin typeface="迷你简艺黑" panose="03000509000000000000" pitchFamily="65" charset="-122"/>
                        <a:ea typeface="迷你简艺黑" panose="03000509000000000000" pitchFamily="65" charset="-122"/>
                      </a:endParaRPr>
                    </a:p>
                  </a:txBody>
                  <a:tcPr/>
                </a:tc>
                <a:tc>
                  <a:txBody>
                    <a:bodyPr/>
                    <a:lstStyle/>
                    <a:p>
                      <a:pPr algn="ctr"/>
                      <a:r>
                        <a:rPr lang="zh-CN" altLang="en-US" dirty="0" smtClean="0">
                          <a:latin typeface="迷你简艺黑" panose="03000509000000000000" pitchFamily="65" charset="-122"/>
                          <a:ea typeface="迷你简艺黑" panose="03000509000000000000" pitchFamily="65" charset="-122"/>
                        </a:rPr>
                        <a:t>状态机图、活动图</a:t>
                      </a:r>
                      <a:endParaRPr lang="zh-CN" altLang="en-US" dirty="0">
                        <a:latin typeface="迷你简艺黑" panose="03000509000000000000" pitchFamily="65" charset="-122"/>
                        <a:ea typeface="迷你简艺黑" panose="03000509000000000000" pitchFamily="65" charset="-122"/>
                      </a:endParaRPr>
                    </a:p>
                  </a:txBody>
                  <a:tcPr/>
                </a:tc>
                <a:extLst>
                  <a:ext uri="{0D108BD9-81ED-4DB2-BD59-A6C34878D82A}">
                    <a16:rowId xmlns:a16="http://schemas.microsoft.com/office/drawing/2014/main" val="10002"/>
                  </a:ext>
                </a:extLst>
              </a:tr>
              <a:tr h="319987">
                <a:tc>
                  <a:txBody>
                    <a:bodyPr/>
                    <a:lstStyle/>
                    <a:p>
                      <a:pPr algn="ctr"/>
                      <a:r>
                        <a:rPr lang="zh-CN" altLang="en-US" dirty="0" smtClean="0">
                          <a:latin typeface="迷你简艺黑" panose="03000509000000000000" pitchFamily="65" charset="-122"/>
                          <a:ea typeface="迷你简艺黑" panose="03000509000000000000" pitchFamily="65" charset="-122"/>
                        </a:rPr>
                        <a:t>用例图</a:t>
                      </a:r>
                      <a:endParaRPr lang="zh-CN" altLang="en-US" dirty="0">
                        <a:latin typeface="迷你简艺黑" panose="03000509000000000000" pitchFamily="65" charset="-122"/>
                        <a:ea typeface="迷你简艺黑" panose="03000509000000000000" pitchFamily="65" charset="-122"/>
                      </a:endParaRPr>
                    </a:p>
                  </a:txBody>
                  <a:tcPr/>
                </a:tc>
                <a:tc>
                  <a:txBody>
                    <a:bodyPr/>
                    <a:lstStyle/>
                    <a:p>
                      <a:pPr algn="ctr"/>
                      <a:r>
                        <a:rPr lang="zh-CN" altLang="en-US" dirty="0" smtClean="0">
                          <a:latin typeface="迷你简艺黑" panose="03000509000000000000" pitchFamily="65" charset="-122"/>
                          <a:ea typeface="迷你简艺黑" panose="03000509000000000000" pitchFamily="65" charset="-122"/>
                        </a:rPr>
                        <a:t>用例图</a:t>
                      </a:r>
                      <a:endParaRPr lang="zh-CN" altLang="en-US" dirty="0">
                        <a:latin typeface="迷你简艺黑" panose="03000509000000000000" pitchFamily="65" charset="-122"/>
                        <a:ea typeface="迷你简艺黑" panose="03000509000000000000" pitchFamily="65" charset="-122"/>
                      </a:endParaRPr>
                    </a:p>
                  </a:txBody>
                  <a:tcPr/>
                </a:tc>
                <a:extLst>
                  <a:ext uri="{0D108BD9-81ED-4DB2-BD59-A6C34878D82A}">
                    <a16:rowId xmlns:a16="http://schemas.microsoft.com/office/drawing/2014/main" val="10003"/>
                  </a:ext>
                </a:extLst>
              </a:tr>
              <a:tr h="440147">
                <a:tc>
                  <a:txBody>
                    <a:bodyPr/>
                    <a:lstStyle/>
                    <a:p>
                      <a:pPr algn="ctr"/>
                      <a:r>
                        <a:rPr lang="zh-CN" altLang="en-US" dirty="0" smtClean="0">
                          <a:latin typeface="迷你简艺黑" panose="03000509000000000000" pitchFamily="65" charset="-122"/>
                          <a:ea typeface="迷你简艺黑" panose="03000509000000000000" pitchFamily="65" charset="-122"/>
                        </a:rPr>
                        <a:t>交互图</a:t>
                      </a:r>
                      <a:endParaRPr lang="zh-CN" altLang="en-US" dirty="0">
                        <a:latin typeface="迷你简艺黑" panose="03000509000000000000" pitchFamily="65" charset="-122"/>
                        <a:ea typeface="迷你简艺黑" panose="03000509000000000000" pitchFamily="65" charset="-122"/>
                      </a:endParaRPr>
                    </a:p>
                  </a:txBody>
                  <a:tcPr/>
                </a:tc>
                <a:tc>
                  <a:txBody>
                    <a:bodyPr/>
                    <a:lstStyle/>
                    <a:p>
                      <a:pPr algn="ctr"/>
                      <a:r>
                        <a:rPr lang="zh-CN" altLang="en-US" dirty="0" smtClean="0">
                          <a:latin typeface="迷你简艺黑" panose="03000509000000000000" pitchFamily="65" charset="-122"/>
                          <a:ea typeface="迷你简艺黑" panose="03000509000000000000" pitchFamily="65" charset="-122"/>
                        </a:rPr>
                        <a:t>顺序图、通信图、时间图、交互概况图</a:t>
                      </a:r>
                      <a:endParaRPr lang="zh-CN" altLang="en-US" dirty="0">
                        <a:latin typeface="迷你简艺黑" panose="03000509000000000000" pitchFamily="65" charset="-122"/>
                        <a:ea typeface="迷你简艺黑" panose="03000509000000000000" pitchFamily="65" charset="-122"/>
                      </a:endParaRPr>
                    </a:p>
                  </a:txBody>
                  <a:tcPr/>
                </a:tc>
                <a:extLst>
                  <a:ext uri="{0D108BD9-81ED-4DB2-BD59-A6C34878D82A}">
                    <a16:rowId xmlns:a16="http://schemas.microsoft.com/office/drawing/2014/main" val="10004"/>
                  </a:ext>
                </a:extLst>
              </a:tr>
              <a:tr h="319987">
                <a:tc>
                  <a:txBody>
                    <a:bodyPr/>
                    <a:lstStyle/>
                    <a:p>
                      <a:pPr algn="ctr"/>
                      <a:r>
                        <a:rPr lang="zh-CN" altLang="en-US" dirty="0" smtClean="0">
                          <a:latin typeface="迷你简艺黑" panose="03000509000000000000" pitchFamily="65" charset="-122"/>
                          <a:ea typeface="迷你简艺黑" panose="03000509000000000000" pitchFamily="65" charset="-122"/>
                        </a:rPr>
                        <a:t>实现图</a:t>
                      </a:r>
                      <a:endParaRPr lang="zh-CN" altLang="en-US" dirty="0">
                        <a:latin typeface="迷你简艺黑" panose="03000509000000000000" pitchFamily="65" charset="-122"/>
                        <a:ea typeface="迷你简艺黑" panose="03000509000000000000" pitchFamily="65" charset="-122"/>
                      </a:endParaRPr>
                    </a:p>
                  </a:txBody>
                  <a:tcPr/>
                </a:tc>
                <a:tc>
                  <a:txBody>
                    <a:bodyPr/>
                    <a:lstStyle/>
                    <a:p>
                      <a:pPr algn="ctr"/>
                      <a:r>
                        <a:rPr lang="zh-CN" altLang="en-US" dirty="0" smtClean="0">
                          <a:latin typeface="迷你简艺黑" panose="03000509000000000000" pitchFamily="65" charset="-122"/>
                          <a:ea typeface="迷你简艺黑" panose="03000509000000000000" pitchFamily="65" charset="-122"/>
                        </a:rPr>
                        <a:t>构件图、部署图</a:t>
                      </a:r>
                      <a:endParaRPr lang="zh-CN" altLang="en-US" dirty="0">
                        <a:latin typeface="迷你简艺黑" panose="03000509000000000000" pitchFamily="65" charset="-122"/>
                        <a:ea typeface="迷你简艺黑" panose="03000509000000000000" pitchFamily="65" charset="-122"/>
                      </a:endParaRPr>
                    </a:p>
                  </a:txBody>
                  <a:tcPr/>
                </a:tc>
                <a:extLst>
                  <a:ext uri="{0D108BD9-81ED-4DB2-BD59-A6C34878D82A}">
                    <a16:rowId xmlns:a16="http://schemas.microsoft.com/office/drawing/2014/main" val="10005"/>
                  </a:ext>
                </a:extLst>
              </a:tr>
            </a:tbl>
          </a:graphicData>
        </a:graphic>
      </p:graphicFrame>
      <p:sp>
        <p:nvSpPr>
          <p:cNvPr id="3" name="文本框 2"/>
          <p:cNvSpPr txBox="1"/>
          <p:nvPr/>
        </p:nvSpPr>
        <p:spPr>
          <a:xfrm>
            <a:off x="3279756" y="482724"/>
            <a:ext cx="2656496" cy="646331"/>
          </a:xfrm>
          <a:prstGeom prst="rect">
            <a:avLst/>
          </a:prstGeom>
          <a:noFill/>
        </p:spPr>
        <p:txBody>
          <a:bodyPr wrap="none" rtlCol="0">
            <a:spAutoFit/>
          </a:bodyPr>
          <a:lstStyle/>
          <a:p>
            <a:r>
              <a:rPr lang="en-US" altLang="zh-CN" sz="36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36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图分类</a:t>
            </a:r>
          </a:p>
        </p:txBody>
      </p:sp>
    </p:spTree>
  </p:cSld>
  <p:clrMapOvr>
    <a:masterClrMapping/>
  </p:clrMapOvr>
  <p:transition spd="slow">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2627784" y="1922884"/>
            <a:ext cx="727075" cy="738664"/>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4800" b="0" i="0" u="none" strike="noStrike" cap="none" normalizeH="0" baseline="0" dirty="0" smtClean="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03</a:t>
            </a:r>
            <a:endParaRPr kumimoji="0" lang="zh-CN"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3780155" y="2077085"/>
            <a:ext cx="4646930"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28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建模工具、</a:t>
            </a:r>
            <a:r>
              <a:rPr lang="en-US" altLang="zh-CN" sz="28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28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的规则</a:t>
            </a:r>
          </a:p>
        </p:txBody>
      </p:sp>
    </p:spTree>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576" y="482724"/>
            <a:ext cx="8289449" cy="3970318"/>
          </a:xfrm>
          <a:prstGeom prst="rect">
            <a:avLst/>
          </a:prstGeom>
          <a:noFill/>
        </p:spPr>
        <p:txBody>
          <a:bodyPr wrap="none" rtlCol="0">
            <a:spAutoFit/>
          </a:bodyPr>
          <a:lstStyle/>
          <a:p>
            <a:r>
              <a:rPr lang="zh-CN" altLang="en-US" dirty="0" smtClean="0">
                <a:solidFill>
                  <a:schemeClr val="bg1"/>
                </a:solidFill>
                <a:latin typeface="迷你简艺黑" panose="03000509000000000000" pitchFamily="65" charset="-122"/>
                <a:ea typeface="迷你简艺黑" panose="03000509000000000000" pitchFamily="65" charset="-122"/>
              </a:rPr>
              <a:t>        面向对象的软件建模工具应对软件系统的模型进行可视化、构造和文档化。</a:t>
            </a:r>
            <a:endParaRPr lang="en-US" altLang="zh-CN" dirty="0" smtClean="0">
              <a:solidFill>
                <a:schemeClr val="bg1"/>
              </a:solidFill>
              <a:latin typeface="迷你简艺黑" panose="03000509000000000000" pitchFamily="65" charset="-122"/>
              <a:ea typeface="迷你简艺黑" panose="03000509000000000000" pitchFamily="65" charset="-122"/>
            </a:endParaRPr>
          </a:p>
          <a:p>
            <a:r>
              <a:rPr lang="zh-CN" altLang="en-US" dirty="0" smtClean="0">
                <a:solidFill>
                  <a:schemeClr val="bg1"/>
                </a:solidFill>
                <a:latin typeface="迷你简艺黑" panose="03000509000000000000" pitchFamily="65" charset="-122"/>
                <a:ea typeface="迷你简艺黑" panose="03000509000000000000" pitchFamily="65" charset="-122"/>
              </a:rPr>
              <a:t>面向对象建模工具应该具有以下功能：</a:t>
            </a:r>
            <a:endParaRPr lang="en-US" altLang="zh-CN" dirty="0" smtClean="0">
              <a:solidFill>
                <a:schemeClr val="bg1"/>
              </a:solidFill>
              <a:latin typeface="迷你简艺黑" panose="03000509000000000000" pitchFamily="65" charset="-122"/>
              <a:ea typeface="迷你简艺黑" panose="03000509000000000000" pitchFamily="65" charset="-122"/>
            </a:endParaRPr>
          </a:p>
          <a:p>
            <a:pPr marL="342900" indent="-342900">
              <a:buFont typeface="+mj-lt"/>
              <a:buAutoNum type="arabicPeriod"/>
            </a:pPr>
            <a:r>
              <a:rPr lang="zh-CN" altLang="en-US" dirty="0" smtClean="0">
                <a:solidFill>
                  <a:schemeClr val="bg1"/>
                </a:solidFill>
                <a:latin typeface="迷你简艺黑" panose="03000509000000000000" pitchFamily="65" charset="-122"/>
                <a:ea typeface="迷你简艺黑" panose="03000509000000000000" pitchFamily="65" charset="-122"/>
              </a:rPr>
              <a:t>绘图</a:t>
            </a:r>
            <a:endParaRPr lang="en-US" altLang="zh-CN" dirty="0" smtClean="0">
              <a:solidFill>
                <a:schemeClr val="bg1"/>
              </a:solidFill>
              <a:latin typeface="迷你简艺黑" panose="03000509000000000000" pitchFamily="65" charset="-122"/>
              <a:ea typeface="迷你简艺黑" panose="03000509000000000000" pitchFamily="65" charset="-122"/>
            </a:endParaRPr>
          </a:p>
          <a:p>
            <a:pPr marL="342900" indent="-342900">
              <a:buFont typeface="+mj-lt"/>
              <a:buAutoNum type="arabicPeriod"/>
            </a:pPr>
            <a:r>
              <a:rPr lang="zh-CN" altLang="en-US" dirty="0" smtClean="0">
                <a:solidFill>
                  <a:schemeClr val="bg1"/>
                </a:solidFill>
                <a:latin typeface="迷你简艺黑" panose="03000509000000000000" pitchFamily="65" charset="-122"/>
                <a:ea typeface="迷你简艺黑" panose="03000509000000000000" pitchFamily="65" charset="-122"/>
              </a:rPr>
              <a:t>储存</a:t>
            </a:r>
            <a:endParaRPr lang="en-US" altLang="zh-CN" dirty="0" smtClean="0">
              <a:solidFill>
                <a:schemeClr val="bg1"/>
              </a:solidFill>
              <a:latin typeface="迷你简艺黑" panose="03000509000000000000" pitchFamily="65" charset="-122"/>
              <a:ea typeface="迷你简艺黑" panose="03000509000000000000" pitchFamily="65" charset="-122"/>
            </a:endParaRPr>
          </a:p>
          <a:p>
            <a:pPr marL="342900" indent="-342900">
              <a:buFont typeface="+mj-lt"/>
              <a:buAutoNum type="arabicPeriod"/>
            </a:pPr>
            <a:r>
              <a:rPr lang="zh-CN" altLang="en-US" dirty="0" smtClean="0">
                <a:solidFill>
                  <a:schemeClr val="bg1"/>
                </a:solidFill>
                <a:latin typeface="迷你简艺黑" panose="03000509000000000000" pitchFamily="65" charset="-122"/>
                <a:ea typeface="迷你简艺黑" panose="03000509000000000000" pitchFamily="65" charset="-122"/>
              </a:rPr>
              <a:t>一致性检查</a:t>
            </a:r>
            <a:endParaRPr lang="en-US" altLang="zh-CN" dirty="0" smtClean="0">
              <a:solidFill>
                <a:schemeClr val="bg1"/>
              </a:solidFill>
              <a:latin typeface="迷你简艺黑" panose="03000509000000000000" pitchFamily="65" charset="-122"/>
              <a:ea typeface="迷你简艺黑" panose="03000509000000000000" pitchFamily="65" charset="-122"/>
            </a:endParaRPr>
          </a:p>
          <a:p>
            <a:pPr marL="342900" indent="-342900">
              <a:buFont typeface="+mj-lt"/>
              <a:buAutoNum type="arabicPeriod"/>
            </a:pPr>
            <a:r>
              <a:rPr lang="zh-CN" altLang="en-US" dirty="0" smtClean="0">
                <a:solidFill>
                  <a:schemeClr val="bg1"/>
                </a:solidFill>
                <a:latin typeface="迷你简艺黑" panose="03000509000000000000" pitchFamily="65" charset="-122"/>
                <a:ea typeface="迷你简艺黑" panose="03000509000000000000" pitchFamily="65" charset="-122"/>
              </a:rPr>
              <a:t>对模型进行组织</a:t>
            </a:r>
            <a:endParaRPr lang="en-US" altLang="zh-CN" dirty="0" smtClean="0">
              <a:solidFill>
                <a:schemeClr val="bg1"/>
              </a:solidFill>
              <a:latin typeface="迷你简艺黑" panose="03000509000000000000" pitchFamily="65" charset="-122"/>
              <a:ea typeface="迷你简艺黑" panose="03000509000000000000" pitchFamily="65" charset="-122"/>
            </a:endParaRPr>
          </a:p>
          <a:p>
            <a:pPr marL="342900" indent="-342900">
              <a:buFont typeface="+mj-lt"/>
              <a:buAutoNum type="arabicPeriod"/>
            </a:pPr>
            <a:r>
              <a:rPr lang="zh-CN" altLang="en-US" dirty="0" smtClean="0">
                <a:solidFill>
                  <a:schemeClr val="bg1"/>
                </a:solidFill>
                <a:latin typeface="迷你简艺黑" panose="03000509000000000000" pitchFamily="65" charset="-122"/>
                <a:ea typeface="迷你简艺黑" panose="03000509000000000000" pitchFamily="65" charset="-122"/>
              </a:rPr>
              <a:t>导航</a:t>
            </a:r>
            <a:endParaRPr lang="en-US" altLang="zh-CN" dirty="0" smtClean="0">
              <a:solidFill>
                <a:schemeClr val="bg1"/>
              </a:solidFill>
              <a:latin typeface="迷你简艺黑" panose="03000509000000000000" pitchFamily="65" charset="-122"/>
              <a:ea typeface="迷你简艺黑" panose="03000509000000000000" pitchFamily="65" charset="-122"/>
            </a:endParaRPr>
          </a:p>
          <a:p>
            <a:pPr marL="342900" indent="-342900">
              <a:buFont typeface="+mj-lt"/>
              <a:buAutoNum type="arabicPeriod"/>
            </a:pPr>
            <a:r>
              <a:rPr lang="zh-CN" altLang="en-US" dirty="0" smtClean="0">
                <a:solidFill>
                  <a:schemeClr val="bg1"/>
                </a:solidFill>
                <a:latin typeface="迷你简艺黑" panose="03000509000000000000" pitchFamily="65" charset="-122"/>
                <a:ea typeface="迷你简艺黑" panose="03000509000000000000" pitchFamily="65" charset="-122"/>
              </a:rPr>
              <a:t>写作支持</a:t>
            </a:r>
            <a:endParaRPr lang="en-US" altLang="zh-CN" dirty="0" smtClean="0">
              <a:solidFill>
                <a:schemeClr val="bg1"/>
              </a:solidFill>
              <a:latin typeface="迷你简艺黑" panose="03000509000000000000" pitchFamily="65" charset="-122"/>
              <a:ea typeface="迷你简艺黑" panose="03000509000000000000" pitchFamily="65" charset="-122"/>
            </a:endParaRPr>
          </a:p>
          <a:p>
            <a:pPr marL="342900" indent="-342900">
              <a:buFont typeface="+mj-lt"/>
              <a:buAutoNum type="arabicPeriod"/>
            </a:pPr>
            <a:r>
              <a:rPr lang="zh-CN" altLang="en-US" dirty="0" smtClean="0">
                <a:solidFill>
                  <a:schemeClr val="bg1"/>
                </a:solidFill>
                <a:latin typeface="迷你简艺黑" panose="03000509000000000000" pitchFamily="65" charset="-122"/>
                <a:ea typeface="迷你简艺黑" panose="03000509000000000000" pitchFamily="65" charset="-122"/>
              </a:rPr>
              <a:t>代码生成</a:t>
            </a:r>
            <a:endParaRPr lang="en-US" altLang="zh-CN" dirty="0" smtClean="0">
              <a:solidFill>
                <a:schemeClr val="bg1"/>
              </a:solidFill>
              <a:latin typeface="迷你简艺黑" panose="03000509000000000000" pitchFamily="65" charset="-122"/>
              <a:ea typeface="迷你简艺黑" panose="03000509000000000000" pitchFamily="65" charset="-122"/>
            </a:endParaRPr>
          </a:p>
          <a:p>
            <a:pPr marL="342900" indent="-342900">
              <a:buFont typeface="+mj-lt"/>
              <a:buAutoNum type="arabicPeriod"/>
            </a:pPr>
            <a:r>
              <a:rPr lang="zh-CN" altLang="en-US" dirty="0" smtClean="0">
                <a:solidFill>
                  <a:schemeClr val="bg1"/>
                </a:solidFill>
                <a:latin typeface="迷你简艺黑" panose="03000509000000000000" pitchFamily="65" charset="-122"/>
                <a:ea typeface="迷你简艺黑" panose="03000509000000000000" pitchFamily="65" charset="-122"/>
              </a:rPr>
              <a:t>逆向项目</a:t>
            </a:r>
            <a:endParaRPr lang="en-US" altLang="zh-CN" dirty="0" smtClean="0">
              <a:solidFill>
                <a:schemeClr val="bg1"/>
              </a:solidFill>
              <a:latin typeface="迷你简艺黑" panose="03000509000000000000" pitchFamily="65" charset="-122"/>
              <a:ea typeface="迷你简艺黑" panose="03000509000000000000" pitchFamily="65" charset="-122"/>
            </a:endParaRPr>
          </a:p>
          <a:p>
            <a:pPr marL="342900" indent="-342900">
              <a:buFont typeface="+mj-lt"/>
              <a:buAutoNum type="arabicPeriod"/>
            </a:pPr>
            <a:r>
              <a:rPr lang="zh-CN" altLang="en-US" dirty="0" smtClean="0">
                <a:solidFill>
                  <a:schemeClr val="bg1"/>
                </a:solidFill>
                <a:latin typeface="迷你简艺黑" panose="03000509000000000000" pitchFamily="65" charset="-122"/>
                <a:ea typeface="迷你简艺黑" panose="03000509000000000000" pitchFamily="65" charset="-122"/>
              </a:rPr>
              <a:t>集成</a:t>
            </a:r>
            <a:endParaRPr lang="en-US" altLang="zh-CN" dirty="0" smtClean="0">
              <a:solidFill>
                <a:schemeClr val="bg1"/>
              </a:solidFill>
              <a:latin typeface="迷你简艺黑" panose="03000509000000000000" pitchFamily="65" charset="-122"/>
              <a:ea typeface="迷你简艺黑" panose="03000509000000000000" pitchFamily="65" charset="-122"/>
            </a:endParaRPr>
          </a:p>
          <a:p>
            <a:pPr marL="342900" indent="-342900">
              <a:buFont typeface="+mj-lt"/>
              <a:buAutoNum type="arabicPeriod"/>
            </a:pPr>
            <a:r>
              <a:rPr lang="zh-CN" altLang="en-US" dirty="0" smtClean="0">
                <a:solidFill>
                  <a:schemeClr val="bg1"/>
                </a:solidFill>
                <a:latin typeface="迷你简艺黑" panose="03000509000000000000" pitchFamily="65" charset="-122"/>
                <a:ea typeface="迷你简艺黑" panose="03000509000000000000" pitchFamily="65" charset="-122"/>
              </a:rPr>
              <a:t>支持多种抽象层和开发过程</a:t>
            </a:r>
            <a:endParaRPr lang="en-US" altLang="zh-CN" dirty="0" smtClean="0">
              <a:solidFill>
                <a:schemeClr val="bg1"/>
              </a:solidFill>
              <a:latin typeface="迷你简艺黑" panose="03000509000000000000" pitchFamily="65" charset="-122"/>
              <a:ea typeface="迷你简艺黑" panose="03000509000000000000" pitchFamily="65" charset="-122"/>
            </a:endParaRPr>
          </a:p>
          <a:p>
            <a:pPr marL="342900" indent="-342900">
              <a:buFont typeface="+mj-lt"/>
              <a:buAutoNum type="arabicPeriod"/>
            </a:pPr>
            <a:r>
              <a:rPr lang="zh-CN" altLang="en-US" dirty="0" smtClean="0">
                <a:solidFill>
                  <a:schemeClr val="bg1"/>
                </a:solidFill>
                <a:latin typeface="迷你简艺黑" panose="03000509000000000000" pitchFamily="65" charset="-122"/>
                <a:ea typeface="迷你简艺黑" panose="03000509000000000000" pitchFamily="65" charset="-122"/>
              </a:rPr>
              <a:t>文档生成</a:t>
            </a:r>
            <a:endParaRPr lang="en-US" altLang="zh-CN" dirty="0" smtClean="0">
              <a:solidFill>
                <a:schemeClr val="bg1"/>
              </a:solidFill>
              <a:latin typeface="迷你简艺黑" panose="03000509000000000000" pitchFamily="65" charset="-122"/>
              <a:ea typeface="迷你简艺黑" panose="03000509000000000000" pitchFamily="65" charset="-122"/>
            </a:endParaRPr>
          </a:p>
          <a:p>
            <a:pPr marL="342900" indent="-342900">
              <a:buFont typeface="+mj-lt"/>
              <a:buAutoNum type="arabicPeriod"/>
            </a:pPr>
            <a:r>
              <a:rPr lang="zh-CN" altLang="en-US" dirty="0" smtClean="0">
                <a:solidFill>
                  <a:schemeClr val="bg1"/>
                </a:solidFill>
                <a:latin typeface="迷你简艺黑" panose="03000509000000000000" pitchFamily="65" charset="-122"/>
                <a:ea typeface="迷你简艺黑" panose="03000509000000000000" pitchFamily="65" charset="-122"/>
              </a:rPr>
              <a:t>脚本编程</a:t>
            </a:r>
            <a:endParaRPr lang="en-US" altLang="zh-CN" dirty="0" smtClean="0">
              <a:solidFill>
                <a:schemeClr val="bg1"/>
              </a:solidFill>
              <a:latin typeface="迷你简艺黑" panose="03000509000000000000" pitchFamily="65" charset="-122"/>
              <a:ea typeface="迷你简艺黑" panose="03000509000000000000" pitchFamily="65" charset="-122"/>
            </a:endParaRPr>
          </a:p>
        </p:txBody>
      </p:sp>
    </p:spTree>
  </p:cSld>
  <p:clrMapOvr>
    <a:masterClrMapping/>
  </p:clrMapOvr>
  <p:transition spd="slow">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63688" y="1346820"/>
            <a:ext cx="5509842" cy="2554545"/>
          </a:xfrm>
          <a:prstGeom prst="rect">
            <a:avLst/>
          </a:prstGeom>
          <a:noFill/>
        </p:spPr>
        <p:txBody>
          <a:bodyPr wrap="none" rtlCol="0">
            <a:spAutoFit/>
          </a:bodyPr>
          <a:lstStyle/>
          <a:p>
            <a:r>
              <a:rPr lang="zh-CN" altLang="en-US" sz="3200" dirty="0" smtClean="0">
                <a:solidFill>
                  <a:schemeClr val="bg1"/>
                </a:solidFill>
                <a:latin typeface="迷你简艺黑" panose="03000509000000000000" pitchFamily="65" charset="-122"/>
                <a:ea typeface="迷你简艺黑" panose="03000509000000000000" pitchFamily="65" charset="-122"/>
              </a:rPr>
              <a:t>比较有代表性的</a:t>
            </a:r>
            <a:r>
              <a:rPr lang="en-US" altLang="zh-CN" sz="3200" dirty="0" smtClean="0">
                <a:solidFill>
                  <a:schemeClr val="bg1"/>
                </a:solidFill>
                <a:latin typeface="迷你简艺黑" panose="03000509000000000000" pitchFamily="65" charset="-122"/>
                <a:ea typeface="迷你简艺黑" panose="03000509000000000000" pitchFamily="65" charset="-122"/>
              </a:rPr>
              <a:t>UML</a:t>
            </a:r>
            <a:r>
              <a:rPr lang="zh-CN" altLang="en-US" sz="3200" dirty="0" smtClean="0">
                <a:solidFill>
                  <a:schemeClr val="bg1"/>
                </a:solidFill>
                <a:latin typeface="迷你简艺黑" panose="03000509000000000000" pitchFamily="65" charset="-122"/>
                <a:ea typeface="迷你简艺黑" panose="03000509000000000000" pitchFamily="65" charset="-122"/>
              </a:rPr>
              <a:t>工具推荐</a:t>
            </a:r>
            <a:endParaRPr lang="en-US" altLang="zh-CN" sz="3200" dirty="0" smtClean="0">
              <a:solidFill>
                <a:schemeClr val="bg1"/>
              </a:solidFill>
              <a:latin typeface="迷你简艺黑" panose="03000509000000000000" pitchFamily="65" charset="-122"/>
              <a:ea typeface="迷你简艺黑" panose="03000509000000000000" pitchFamily="65" charset="-122"/>
            </a:endParaRPr>
          </a:p>
          <a:p>
            <a:r>
              <a:rPr lang="en-US" altLang="zh-CN" sz="3200" dirty="0" smtClean="0">
                <a:solidFill>
                  <a:schemeClr val="bg1"/>
                </a:solidFill>
                <a:latin typeface="迷你简艺黑" panose="03000509000000000000" pitchFamily="65" charset="-122"/>
                <a:ea typeface="迷你简艺黑" panose="03000509000000000000" pitchFamily="65" charset="-122"/>
              </a:rPr>
              <a:t>Rational Rose</a:t>
            </a:r>
          </a:p>
          <a:p>
            <a:r>
              <a:rPr lang="en-US" altLang="zh-CN" sz="3200" dirty="0" smtClean="0">
                <a:solidFill>
                  <a:schemeClr val="bg1"/>
                </a:solidFill>
                <a:latin typeface="迷你简艺黑" panose="03000509000000000000" pitchFamily="65" charset="-122"/>
                <a:ea typeface="迷你简艺黑" panose="03000509000000000000" pitchFamily="65" charset="-122"/>
              </a:rPr>
              <a:t>Visio</a:t>
            </a:r>
          </a:p>
          <a:p>
            <a:r>
              <a:rPr lang="en-US" altLang="zh-CN" sz="3200" dirty="0" smtClean="0">
                <a:solidFill>
                  <a:schemeClr val="bg1"/>
                </a:solidFill>
                <a:latin typeface="迷你简艺黑" panose="03000509000000000000" pitchFamily="65" charset="-122"/>
                <a:ea typeface="迷你简艺黑" panose="03000509000000000000" pitchFamily="65" charset="-122"/>
              </a:rPr>
              <a:t>Power Designer</a:t>
            </a:r>
          </a:p>
          <a:p>
            <a:r>
              <a:rPr lang="en-US" altLang="zh-CN" sz="3200" dirty="0">
                <a:solidFill>
                  <a:schemeClr val="bg1"/>
                </a:solidFill>
                <a:latin typeface="迷你简艺黑" panose="03000509000000000000" pitchFamily="65" charset="-122"/>
                <a:ea typeface="迷你简艺黑" panose="03000509000000000000" pitchFamily="65" charset="-122"/>
              </a:rPr>
              <a:t>StarUML</a:t>
            </a:r>
            <a:endParaRPr lang="zh-CN" altLang="en-US" sz="3200" dirty="0">
              <a:solidFill>
                <a:schemeClr val="bg1"/>
              </a:solidFill>
              <a:latin typeface="迷你简艺黑" panose="03000509000000000000" pitchFamily="65" charset="-122"/>
              <a:ea typeface="迷你简艺黑" panose="03000509000000000000" pitchFamily="65" charset="-122"/>
            </a:endParaRPr>
          </a:p>
        </p:txBody>
      </p:sp>
    </p:spTree>
  </p:cSld>
  <p:clrMapOvr>
    <a:masterClrMapping/>
  </p:clrMapOvr>
  <p:transition spd="slow">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59832" y="283349"/>
            <a:ext cx="3744416" cy="707886"/>
          </a:xfrm>
          <a:prstGeom prst="rect">
            <a:avLst/>
          </a:prstGeom>
          <a:noFill/>
        </p:spPr>
        <p:txBody>
          <a:bodyPr wrap="square" rtlCol="0">
            <a:spAutoFit/>
          </a:bodyPr>
          <a:lstStyle/>
          <a:p>
            <a:r>
              <a:rPr lang="en-US" altLang="zh-CN" sz="40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UML</a:t>
            </a:r>
            <a:r>
              <a:rPr lang="zh-CN" altLang="en-US" sz="40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的规则</a:t>
            </a:r>
            <a:endParaRPr lang="zh-CN" altLang="en-US" sz="4000" dirty="0"/>
          </a:p>
        </p:txBody>
      </p:sp>
      <p:sp>
        <p:nvSpPr>
          <p:cNvPr id="3" name="文本框 2"/>
          <p:cNvSpPr txBox="1"/>
          <p:nvPr/>
        </p:nvSpPr>
        <p:spPr>
          <a:xfrm>
            <a:off x="482917" y="991235"/>
            <a:ext cx="4882515" cy="3785652"/>
          </a:xfrm>
          <a:prstGeom prst="rect">
            <a:avLst/>
          </a:prstGeom>
          <a:noFill/>
        </p:spPr>
        <p:txBody>
          <a:bodyPr wrap="square" rtlCol="0">
            <a:spAutoFit/>
          </a:bodyPr>
          <a:lstStyle/>
          <a:p>
            <a:r>
              <a:rPr lang="zh-CN" altLang="en-US"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语法语义</a:t>
            </a:r>
            <a:r>
              <a:rPr lang="zh-CN" altLang="en-US" sz="2000" dirty="0" smtClean="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规则</a:t>
            </a:r>
            <a:endParaRPr lang="en-US" altLang="zh-CN" sz="2000" dirty="0" smtClean="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endParaRPr>
          </a:p>
          <a:p>
            <a:endParaRPr lang="zh-CN" altLang="en-US"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endParaRPr>
          </a:p>
          <a:p>
            <a:r>
              <a:rPr lang="zh-CN" altLang="en-US"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命名</a:t>
            </a:r>
            <a:r>
              <a:rPr lang="en-US" altLang="zh-CN"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a:t>
            </a:r>
            <a:r>
              <a:rPr lang="zh-CN" altLang="en-US"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为事物、关系和图起的名字</a:t>
            </a:r>
          </a:p>
          <a:p>
            <a:r>
              <a:rPr lang="zh-CN" altLang="en-US"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范围</a:t>
            </a:r>
            <a:r>
              <a:rPr lang="en-US" altLang="zh-CN"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a:t>
            </a:r>
            <a:r>
              <a:rPr lang="zh-CN" altLang="en-US"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使名字具有特定含义的语句</a:t>
            </a:r>
          </a:p>
          <a:p>
            <a:r>
              <a:rPr lang="zh-CN" altLang="en-US"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可见性</a:t>
            </a:r>
            <a:r>
              <a:rPr lang="en-US" altLang="zh-CN"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a:t>
            </a:r>
            <a:r>
              <a:rPr lang="zh-CN" altLang="en-US"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这些名字如何让其他成分看见和使用</a:t>
            </a:r>
          </a:p>
          <a:p>
            <a:r>
              <a:rPr lang="zh-CN" altLang="en-US"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完整性</a:t>
            </a:r>
            <a:r>
              <a:rPr lang="en-US" altLang="zh-CN"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a:t>
            </a:r>
            <a:r>
              <a:rPr lang="zh-CN" altLang="en-US"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事物如何正确、一致地相互联系</a:t>
            </a:r>
          </a:p>
          <a:p>
            <a:r>
              <a:rPr lang="zh-CN" altLang="en-US"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执行</a:t>
            </a:r>
            <a:r>
              <a:rPr lang="en-US" altLang="zh-CN"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a:t>
            </a:r>
            <a:r>
              <a:rPr lang="zh-CN" altLang="en-US"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运行或模拟一个动态模型意味着什么</a:t>
            </a:r>
          </a:p>
          <a:p>
            <a:r>
              <a:rPr lang="zh-CN" altLang="en-US"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省略</a:t>
            </a:r>
            <a:r>
              <a:rPr lang="en-US" altLang="zh-CN"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a:t>
            </a:r>
            <a:r>
              <a:rPr lang="zh-CN" altLang="en-US"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隐藏某些元素以简化视图</a:t>
            </a:r>
          </a:p>
          <a:p>
            <a:r>
              <a:rPr lang="zh-CN" altLang="en-US"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不完全</a:t>
            </a:r>
            <a:r>
              <a:rPr lang="en-US" altLang="zh-CN"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a:t>
            </a:r>
            <a:r>
              <a:rPr lang="zh-CN" altLang="en-US"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可能遗漏了某些元素</a:t>
            </a:r>
          </a:p>
          <a:p>
            <a:r>
              <a:rPr lang="zh-CN" altLang="en-US"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不一致</a:t>
            </a:r>
            <a:r>
              <a:rPr lang="en-US" altLang="zh-CN"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a:t>
            </a:r>
            <a:r>
              <a:rPr lang="zh-CN" altLang="en-US"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模型的完整性得不到保证</a:t>
            </a:r>
          </a:p>
        </p:txBody>
      </p:sp>
      <p:sp>
        <p:nvSpPr>
          <p:cNvPr id="4" name="矩形 3"/>
          <p:cNvSpPr/>
          <p:nvPr/>
        </p:nvSpPr>
        <p:spPr>
          <a:xfrm>
            <a:off x="5508104" y="1914565"/>
            <a:ext cx="3384550" cy="1938992"/>
          </a:xfrm>
          <a:prstGeom prst="rect">
            <a:avLst/>
          </a:prstGeom>
          <a:solidFill>
            <a:srgbClr val="98D2E3">
              <a:alpha val="42000"/>
            </a:srgbClr>
          </a:solidFill>
          <a:ln>
            <a:noFill/>
          </a:ln>
        </p:spPr>
        <p:txBody>
          <a:bodyPr wrap="square" rtlCol="0" anchor="t">
            <a:spAutoFit/>
          </a:bodyPr>
          <a:lstStyle/>
          <a:p>
            <a:r>
              <a:rPr lang="en-US" altLang="zh-CN" sz="2000" b="1" dirty="0" smtClean="0">
                <a:solidFill>
                  <a:schemeClr val="bg1"/>
                </a:solidFill>
                <a:effectLst/>
                <a:latin typeface="迷你简艺黑" panose="03000509000000000000" pitchFamily="65" charset="-122"/>
                <a:ea typeface="迷你简艺黑" panose="03000509000000000000" pitchFamily="65" charset="-122"/>
              </a:rPr>
              <a:t>     UML</a:t>
            </a:r>
            <a:r>
              <a:rPr lang="zh-CN" altLang="en-US" sz="2000" b="1" dirty="0">
                <a:solidFill>
                  <a:schemeClr val="bg1"/>
                </a:solidFill>
                <a:effectLst/>
                <a:latin typeface="迷你简艺黑" panose="03000509000000000000" pitchFamily="65" charset="-122"/>
                <a:ea typeface="迷你简艺黑" panose="03000509000000000000" pitchFamily="65" charset="-122"/>
              </a:rPr>
              <a:t>的规则鼓励（不是强迫）专注于最重要的分析、设计和实现问题，这将促使模型随着时间的推移而具有良好的结构</a:t>
            </a:r>
            <a:r>
              <a:rPr lang="zh-CN" altLang="en-US" sz="2000" b="1" dirty="0" smtClean="0">
                <a:solidFill>
                  <a:schemeClr val="bg1"/>
                </a:solidFill>
                <a:effectLst/>
                <a:latin typeface="迷你简艺黑" panose="03000509000000000000" pitchFamily="65" charset="-122"/>
                <a:ea typeface="迷你简艺黑" panose="03000509000000000000" pitchFamily="65" charset="-122"/>
              </a:rPr>
              <a:t>。</a:t>
            </a:r>
            <a:endParaRPr lang="zh-CN" altLang="en-US" sz="2000" b="1" dirty="0">
              <a:solidFill>
                <a:schemeClr val="bg1"/>
              </a:solidFill>
              <a:effectLst/>
              <a:latin typeface="迷你简艺黑" panose="03000509000000000000" pitchFamily="65" charset="-122"/>
              <a:ea typeface="迷你简艺黑" panose="03000509000000000000" pitchFamily="65" charset="-122"/>
            </a:endParaRPr>
          </a:p>
          <a:p>
            <a:pPr algn="ctr"/>
            <a:endParaRPr lang="zh-CN" altLang="en-US" sz="2000" b="1" dirty="0">
              <a:solidFill>
                <a:schemeClr val="bg1"/>
              </a:solidFill>
              <a:effectLst>
                <a:glow rad="139700">
                  <a:srgbClr val="70AD47">
                    <a:alpha val="40000"/>
                    <a:satMod val="175000"/>
                  </a:srgbClr>
                </a:glow>
              </a:effectLst>
            </a:endParaRPr>
          </a:p>
        </p:txBody>
      </p:sp>
    </p:spTree>
  </p:cSld>
  <p:clrMapOvr>
    <a:masterClrMapping/>
  </p:clrMapOvr>
  <p:transition spd="slow">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51341" y="554732"/>
            <a:ext cx="3954929" cy="707886"/>
          </a:xfrm>
          <a:prstGeom prst="rect">
            <a:avLst/>
          </a:prstGeom>
          <a:noFill/>
          <a:ln>
            <a:noFill/>
          </a:ln>
        </p:spPr>
        <p:txBody>
          <a:bodyPr wrap="none" rtlCol="0" anchor="t">
            <a:spAutoFit/>
          </a:bodyPr>
          <a:lstStyle/>
          <a:p>
            <a:r>
              <a:rPr lang="en-US" altLang="zh-CN" sz="40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40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的公共机制</a:t>
            </a:r>
          </a:p>
        </p:txBody>
      </p:sp>
      <p:sp>
        <p:nvSpPr>
          <p:cNvPr id="3" name="文本框 2"/>
          <p:cNvSpPr txBox="1"/>
          <p:nvPr/>
        </p:nvSpPr>
        <p:spPr>
          <a:xfrm>
            <a:off x="887729" y="1637578"/>
            <a:ext cx="7082155" cy="1323439"/>
          </a:xfrm>
          <a:prstGeom prst="rect">
            <a:avLst/>
          </a:prstGeom>
          <a:noFill/>
        </p:spPr>
        <p:txBody>
          <a:bodyPr wrap="square" rtlCol="0">
            <a:spAutoFit/>
          </a:bodyPr>
          <a:lstStyle/>
          <a:p>
            <a:r>
              <a:rPr lang="zh-CN" altLang="en-US"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规约：</a:t>
            </a:r>
            <a:r>
              <a:rPr lang="en-US" altLang="zh-CN"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UML</a:t>
            </a:r>
            <a:r>
              <a:rPr lang="zh-CN" altLang="en-US"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的规约提供了一个语义底版，包含了一个系统的各个模型的所有部分，各部分以一致的方式互相联系。因此，</a:t>
            </a:r>
            <a:r>
              <a:rPr lang="en-US" altLang="zh-CN"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UML</a:t>
            </a:r>
            <a:r>
              <a:rPr lang="zh-CN" altLang="en-US"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的图只不过是对底版的简单视觉投影，每一个图展现了系统的一个特定的关注方面。</a:t>
            </a:r>
          </a:p>
        </p:txBody>
      </p:sp>
      <p:sp>
        <p:nvSpPr>
          <p:cNvPr id="4" name="文本框 3"/>
          <p:cNvSpPr txBox="1"/>
          <p:nvPr/>
        </p:nvSpPr>
        <p:spPr>
          <a:xfrm>
            <a:off x="887729" y="3219028"/>
            <a:ext cx="7042785" cy="707886"/>
          </a:xfrm>
          <a:prstGeom prst="rect">
            <a:avLst/>
          </a:prstGeom>
          <a:noFill/>
        </p:spPr>
        <p:txBody>
          <a:bodyPr wrap="square" rtlCol="0">
            <a:spAutoFit/>
          </a:bodyPr>
          <a:lstStyle/>
          <a:p>
            <a:r>
              <a:rPr lang="zh-CN" altLang="en-US"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修饰：</a:t>
            </a:r>
            <a:r>
              <a:rPr lang="en-US" altLang="zh-CN"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UML</a:t>
            </a:r>
            <a:r>
              <a:rPr lang="zh-CN" altLang="en-US" sz="200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迷你简艺黑" panose="03000509000000000000" pitchFamily="65" charset="-122"/>
                <a:ea typeface="迷你简艺黑" panose="03000509000000000000" pitchFamily="65" charset="-122"/>
              </a:rPr>
              <a:t>表示法中的每一个元素都有一个基本符号，可以把各种修饰细节加到这个符号上。</a:t>
            </a:r>
          </a:p>
        </p:txBody>
      </p:sp>
    </p:spTree>
  </p:cSld>
  <p:clrMapOvr>
    <a:masterClrMapping/>
  </p:clrMapOvr>
  <p:transition spd="slow">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11560" y="1058788"/>
            <a:ext cx="7160260" cy="2862322"/>
          </a:xfrm>
          <a:prstGeom prst="rect">
            <a:avLst/>
          </a:prstGeom>
          <a:noFill/>
        </p:spPr>
        <p:txBody>
          <a:bodyPr wrap="square" rtlCol="0">
            <a:spAutoFit/>
          </a:bodyPr>
          <a:lstStyle/>
          <a:p>
            <a:r>
              <a:rPr lang="zh-CN" altLang="en-US" dirty="0">
                <a:solidFill>
                  <a:schemeClr val="bg1"/>
                </a:solidFill>
                <a:latin typeface="迷你简艺黑" panose="03000509000000000000" pitchFamily="65" charset="-122"/>
                <a:ea typeface="迷你简艺黑" panose="03000509000000000000" pitchFamily="65" charset="-122"/>
              </a:rPr>
              <a:t>通用划分</a:t>
            </a:r>
            <a:r>
              <a:rPr lang="zh-CN" altLang="en-US" dirty="0" smtClean="0">
                <a:solidFill>
                  <a:schemeClr val="bg1"/>
                </a:solidFill>
                <a:latin typeface="迷你简艺黑" panose="03000509000000000000" pitchFamily="65" charset="-122"/>
                <a:ea typeface="迷你简艺黑" panose="03000509000000000000" pitchFamily="65" charset="-122"/>
              </a:rPr>
              <a:t>：</a:t>
            </a:r>
            <a:endParaRPr lang="en-US" altLang="zh-CN" dirty="0" smtClean="0">
              <a:solidFill>
                <a:schemeClr val="bg1"/>
              </a:solidFill>
              <a:latin typeface="迷你简艺黑" panose="03000509000000000000" pitchFamily="65" charset="-122"/>
              <a:ea typeface="迷你简艺黑" panose="03000509000000000000" pitchFamily="65" charset="-122"/>
            </a:endParaRPr>
          </a:p>
          <a:p>
            <a:r>
              <a:rPr lang="zh-CN" altLang="en-US" dirty="0" smtClean="0">
                <a:solidFill>
                  <a:schemeClr val="bg1"/>
                </a:solidFill>
                <a:latin typeface="迷你简艺黑" panose="03000509000000000000" pitchFamily="65" charset="-122"/>
                <a:ea typeface="迷你简艺黑" panose="03000509000000000000" pitchFamily="65" charset="-122"/>
              </a:rPr>
              <a:t>①</a:t>
            </a:r>
            <a:r>
              <a:rPr lang="zh-CN" altLang="en-US" dirty="0">
                <a:solidFill>
                  <a:schemeClr val="bg1"/>
                </a:solidFill>
                <a:latin typeface="迷你简艺黑" panose="03000509000000000000" pitchFamily="65" charset="-122"/>
                <a:ea typeface="迷你简艺黑" panose="03000509000000000000" pitchFamily="65" charset="-122"/>
              </a:rPr>
              <a:t>对类与对象的划分。</a:t>
            </a:r>
            <a:r>
              <a:rPr lang="en-US" altLang="zh-CN" dirty="0">
                <a:solidFill>
                  <a:schemeClr val="bg1"/>
                </a:solidFill>
                <a:latin typeface="迷你简艺黑" panose="03000509000000000000" pitchFamily="65" charset="-122"/>
                <a:ea typeface="迷你简艺黑" panose="03000509000000000000" pitchFamily="65" charset="-122"/>
              </a:rPr>
              <a:t>UML</a:t>
            </a:r>
            <a:r>
              <a:rPr lang="zh-CN" altLang="en-US" dirty="0">
                <a:solidFill>
                  <a:schemeClr val="bg1"/>
                </a:solidFill>
                <a:latin typeface="迷你简艺黑" panose="03000509000000000000" pitchFamily="65" charset="-122"/>
                <a:ea typeface="迷你简艺黑" panose="03000509000000000000" pitchFamily="65" charset="-122"/>
              </a:rPr>
              <a:t>的每一个构造块几乎都存在像类</a:t>
            </a:r>
            <a:r>
              <a:rPr lang="en-US" altLang="zh-CN" dirty="0">
                <a:solidFill>
                  <a:schemeClr val="bg1"/>
                </a:solidFill>
                <a:latin typeface="迷你简艺黑" panose="03000509000000000000" pitchFamily="65" charset="-122"/>
                <a:ea typeface="迷你简艺黑" panose="03000509000000000000" pitchFamily="65" charset="-122"/>
              </a:rPr>
              <a:t>/</a:t>
            </a:r>
            <a:r>
              <a:rPr lang="zh-CN" altLang="en-US" dirty="0">
                <a:solidFill>
                  <a:schemeClr val="bg1"/>
                </a:solidFill>
                <a:latin typeface="迷你简艺黑" panose="03000509000000000000" pitchFamily="65" charset="-122"/>
                <a:ea typeface="迷你简艺黑" panose="03000509000000000000" pitchFamily="65" charset="-122"/>
              </a:rPr>
              <a:t>对象这样的二分法。例如，可以有用况和用况执行、构件和构件实例、结点和结点实例等。</a:t>
            </a:r>
          </a:p>
          <a:p>
            <a:r>
              <a:rPr lang="zh-CN" altLang="en-US" dirty="0">
                <a:solidFill>
                  <a:schemeClr val="bg1"/>
                </a:solidFill>
                <a:latin typeface="迷你简艺黑" panose="03000509000000000000" pitchFamily="65" charset="-122"/>
                <a:ea typeface="迷你简艺黑" panose="03000509000000000000" pitchFamily="65" charset="-122"/>
              </a:rPr>
              <a:t>②接口和实现的分离。几乎每一个</a:t>
            </a:r>
            <a:r>
              <a:rPr lang="en-US" altLang="zh-CN" dirty="0">
                <a:solidFill>
                  <a:schemeClr val="bg1"/>
                </a:solidFill>
                <a:latin typeface="迷你简艺黑" panose="03000509000000000000" pitchFamily="65" charset="-122"/>
                <a:ea typeface="迷你简艺黑" panose="03000509000000000000" pitchFamily="65" charset="-122"/>
              </a:rPr>
              <a:t>UML</a:t>
            </a:r>
            <a:r>
              <a:rPr lang="zh-CN" altLang="en-US" dirty="0">
                <a:solidFill>
                  <a:schemeClr val="bg1"/>
                </a:solidFill>
                <a:latin typeface="迷你简艺黑" panose="03000509000000000000" pitchFamily="65" charset="-122"/>
                <a:ea typeface="迷你简艺黑" panose="03000509000000000000" pitchFamily="65" charset="-122"/>
              </a:rPr>
              <a:t>的构造块都有像接口</a:t>
            </a:r>
            <a:r>
              <a:rPr lang="en-US" altLang="zh-CN" dirty="0">
                <a:solidFill>
                  <a:schemeClr val="bg1"/>
                </a:solidFill>
                <a:latin typeface="迷你简艺黑" panose="03000509000000000000" pitchFamily="65" charset="-122"/>
                <a:ea typeface="迷你简艺黑" panose="03000509000000000000" pitchFamily="65" charset="-122"/>
              </a:rPr>
              <a:t>/</a:t>
            </a:r>
            <a:r>
              <a:rPr lang="zh-CN" altLang="en-US" dirty="0">
                <a:solidFill>
                  <a:schemeClr val="bg1"/>
                </a:solidFill>
                <a:latin typeface="迷你简艺黑" panose="03000509000000000000" pitchFamily="65" charset="-122"/>
                <a:ea typeface="迷你简艺黑" panose="03000509000000000000" pitchFamily="65" charset="-122"/>
              </a:rPr>
              <a:t>实现这样的二分法。例如，用况和实现它们的协作，操作和实现它们的方法。</a:t>
            </a:r>
          </a:p>
          <a:p>
            <a:r>
              <a:rPr lang="zh-CN" altLang="en-US" dirty="0">
                <a:solidFill>
                  <a:schemeClr val="bg1"/>
                </a:solidFill>
                <a:latin typeface="迷你简艺黑" panose="03000509000000000000" pitchFamily="65" charset="-122"/>
                <a:ea typeface="迷你简艺黑" panose="03000509000000000000" pitchFamily="65" charset="-122"/>
              </a:rPr>
              <a:t>③类型和角色的分离。类型声明了实体的种类，角色声明了实体在语境中的含义。任何作为其他实体结构中的一部分的实体（例如属性）都有两个特性：从它固有的类型派生出一些含义，从它在语境中的角色派生出一些含义。</a:t>
            </a:r>
          </a:p>
        </p:txBody>
      </p:sp>
      <p:grpSp>
        <p:nvGrpSpPr>
          <p:cNvPr id="6" name="组合 5"/>
          <p:cNvGrpSpPr/>
          <p:nvPr/>
        </p:nvGrpSpPr>
        <p:grpSpPr>
          <a:xfrm>
            <a:off x="7986975" y="2210916"/>
            <a:ext cx="1089025" cy="1225550"/>
            <a:chOff x="12841" y="408"/>
            <a:chExt cx="1326" cy="1094"/>
          </a:xfrm>
        </p:grpSpPr>
        <p:sp>
          <p:nvSpPr>
            <p:cNvPr id="2" name="矩形 1"/>
            <p:cNvSpPr/>
            <p:nvPr/>
          </p:nvSpPr>
          <p:spPr>
            <a:xfrm>
              <a:off x="12841" y="408"/>
              <a:ext cx="1327" cy="3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900"/>
                <a:t>TicketOrder</a:t>
              </a:r>
            </a:p>
          </p:txBody>
        </p:sp>
        <p:sp>
          <p:nvSpPr>
            <p:cNvPr id="4" name="矩形 3"/>
            <p:cNvSpPr/>
            <p:nvPr/>
          </p:nvSpPr>
          <p:spPr>
            <a:xfrm>
              <a:off x="12841" y="748"/>
              <a:ext cx="1327" cy="7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sp>
        <p:nvSpPr>
          <p:cNvPr id="7" name="矩形 6"/>
          <p:cNvSpPr/>
          <p:nvPr/>
        </p:nvSpPr>
        <p:spPr>
          <a:xfrm>
            <a:off x="8045450" y="1274445"/>
            <a:ext cx="950595" cy="5759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800"/>
              <a:t>customer:Person</a:t>
            </a:r>
          </a:p>
        </p:txBody>
      </p:sp>
    </p:spTree>
  </p:cSld>
  <p:clrMapOvr>
    <a:masterClrMapping/>
  </p:clrMapOvr>
  <p:transition spd="slow">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1205" y="375920"/>
            <a:ext cx="7637145" cy="521970"/>
          </a:xfrm>
          <a:prstGeom prst="rect">
            <a:avLst/>
          </a:prstGeom>
          <a:noFill/>
        </p:spPr>
        <p:txBody>
          <a:bodyPr wrap="square" rtlCol="0">
            <a:spAutoFit/>
            <a:scene3d>
              <a:camera prst="orthographicFront"/>
              <a:lightRig rig="threePt" dir="t"/>
            </a:scene3d>
          </a:bodyPr>
          <a:lstStyle/>
          <a:p>
            <a:r>
              <a:rPr lang="zh-CN" altLang="en-US" sz="28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拓展机制</a:t>
            </a:r>
          </a:p>
        </p:txBody>
      </p:sp>
      <p:sp>
        <p:nvSpPr>
          <p:cNvPr id="3" name="文本框 2"/>
          <p:cNvSpPr txBox="1"/>
          <p:nvPr/>
        </p:nvSpPr>
        <p:spPr>
          <a:xfrm>
            <a:off x="778237" y="1346820"/>
            <a:ext cx="7732395" cy="2861310"/>
          </a:xfrm>
          <a:prstGeom prst="rect">
            <a:avLst/>
          </a:prstGeom>
          <a:noFill/>
        </p:spPr>
        <p:txBody>
          <a:bodyPr wrap="square" rtlCol="0">
            <a:spAutoFit/>
          </a:bodyPr>
          <a:lstStyle/>
          <a:p>
            <a:r>
              <a:rPr lang="zh-CN" altLang="en-US" dirty="0">
                <a:solidFill>
                  <a:schemeClr val="bg1"/>
                </a:solidFill>
                <a:latin typeface="迷你简艺黑" panose="03000509000000000000" pitchFamily="65" charset="-122"/>
                <a:ea typeface="迷你简艺黑" panose="03000509000000000000" pitchFamily="65" charset="-122"/>
              </a:rPr>
              <a:t>衍型：拓展了</a:t>
            </a:r>
            <a:r>
              <a:rPr lang="en-US" altLang="zh-CN" dirty="0">
                <a:solidFill>
                  <a:schemeClr val="bg1"/>
                </a:solidFill>
                <a:latin typeface="迷你简艺黑" panose="03000509000000000000" pitchFamily="65" charset="-122"/>
                <a:ea typeface="迷你简艺黑" panose="03000509000000000000" pitchFamily="65" charset="-122"/>
              </a:rPr>
              <a:t>UML</a:t>
            </a:r>
            <a:r>
              <a:rPr lang="zh-CN" altLang="en-US" dirty="0">
                <a:solidFill>
                  <a:schemeClr val="bg1"/>
                </a:solidFill>
                <a:latin typeface="迷你简艺黑" panose="03000509000000000000" pitchFamily="65" charset="-122"/>
                <a:ea typeface="迷你简艺黑" panose="03000509000000000000" pitchFamily="65" charset="-122"/>
              </a:rPr>
              <a:t>的词汇，可以用来创造新的构造块，这个新构造块既是从现有的构造块派生的，但是针对专门的问题。</a:t>
            </a:r>
          </a:p>
          <a:p>
            <a:endParaRPr lang="zh-CN" altLang="en-US" dirty="0">
              <a:solidFill>
                <a:schemeClr val="bg1"/>
              </a:solidFill>
              <a:latin typeface="迷你简艺黑" panose="03000509000000000000" pitchFamily="65" charset="-122"/>
              <a:ea typeface="迷你简艺黑" panose="03000509000000000000" pitchFamily="65" charset="-122"/>
            </a:endParaRPr>
          </a:p>
          <a:p>
            <a:r>
              <a:rPr lang="zh-CN" altLang="en-US" dirty="0">
                <a:solidFill>
                  <a:schemeClr val="bg1"/>
                </a:solidFill>
                <a:latin typeface="迷你简艺黑" panose="03000509000000000000" pitchFamily="65" charset="-122"/>
                <a:ea typeface="迷你简艺黑" panose="03000509000000000000" pitchFamily="65" charset="-122"/>
              </a:rPr>
              <a:t>标记值：拓展了</a:t>
            </a:r>
            <a:r>
              <a:rPr lang="en-US" altLang="zh-CN" dirty="0">
                <a:solidFill>
                  <a:schemeClr val="bg1"/>
                </a:solidFill>
                <a:latin typeface="迷你简艺黑" panose="03000509000000000000" pitchFamily="65" charset="-122"/>
                <a:ea typeface="迷你简艺黑" panose="03000509000000000000" pitchFamily="65" charset="-122"/>
              </a:rPr>
              <a:t>UML</a:t>
            </a:r>
            <a:r>
              <a:rPr lang="zh-CN" altLang="en-US" dirty="0">
                <a:solidFill>
                  <a:schemeClr val="bg1"/>
                </a:solidFill>
                <a:latin typeface="迷你简艺黑" panose="03000509000000000000" pitchFamily="65" charset="-122"/>
                <a:ea typeface="迷你简艺黑" panose="03000509000000000000" pitchFamily="65" charset="-122"/>
                <a:sym typeface="+mn-ea"/>
              </a:rPr>
              <a:t>衍型的特性，可以用来创建衍型规约的新信息。</a:t>
            </a:r>
          </a:p>
          <a:p>
            <a:endParaRPr lang="zh-CN" altLang="en-US" dirty="0">
              <a:solidFill>
                <a:schemeClr val="bg1"/>
              </a:solidFill>
              <a:latin typeface="迷你简艺黑" panose="03000509000000000000" pitchFamily="65" charset="-122"/>
              <a:ea typeface="迷你简艺黑" panose="03000509000000000000" pitchFamily="65" charset="-122"/>
              <a:sym typeface="+mn-ea"/>
            </a:endParaRPr>
          </a:p>
          <a:p>
            <a:r>
              <a:rPr lang="zh-CN" altLang="en-US" dirty="0">
                <a:solidFill>
                  <a:schemeClr val="bg1"/>
                </a:solidFill>
                <a:latin typeface="迷你简艺黑" panose="03000509000000000000" pitchFamily="65" charset="-122"/>
                <a:ea typeface="迷你简艺黑" panose="03000509000000000000" pitchFamily="65" charset="-122"/>
                <a:sym typeface="+mn-ea"/>
              </a:rPr>
              <a:t>约束：拓展了</a:t>
            </a:r>
            <a:r>
              <a:rPr lang="en-US" altLang="zh-CN" dirty="0">
                <a:solidFill>
                  <a:schemeClr val="bg1"/>
                </a:solidFill>
                <a:latin typeface="迷你简艺黑" panose="03000509000000000000" pitchFamily="65" charset="-122"/>
                <a:ea typeface="迷你简艺黑" panose="03000509000000000000" pitchFamily="65" charset="-122"/>
                <a:sym typeface="+mn-ea"/>
              </a:rPr>
              <a:t>UML</a:t>
            </a:r>
            <a:r>
              <a:rPr lang="zh-CN" altLang="en-US" dirty="0">
                <a:solidFill>
                  <a:schemeClr val="bg1"/>
                </a:solidFill>
                <a:latin typeface="迷你简艺黑" panose="03000509000000000000" pitchFamily="65" charset="-122"/>
                <a:ea typeface="迷你简艺黑" panose="03000509000000000000" pitchFamily="65" charset="-122"/>
                <a:sym typeface="+mn-ea"/>
              </a:rPr>
              <a:t>构造块的语义，可以用来增加新的规则或修改现有的规则。</a:t>
            </a:r>
          </a:p>
          <a:p>
            <a:endParaRPr lang="zh-CN" altLang="en-US" dirty="0">
              <a:solidFill>
                <a:schemeClr val="bg1"/>
              </a:solidFill>
              <a:latin typeface="迷你简艺黑" panose="03000509000000000000" pitchFamily="65" charset="-122"/>
              <a:ea typeface="迷你简艺黑" panose="03000509000000000000" pitchFamily="65" charset="-122"/>
              <a:sym typeface="+mn-ea"/>
            </a:endParaRPr>
          </a:p>
          <a:p>
            <a:endParaRPr lang="zh-CN" altLang="en-US" dirty="0">
              <a:solidFill>
                <a:schemeClr val="bg1"/>
              </a:solidFill>
              <a:latin typeface="迷你简艺黑" panose="03000509000000000000" pitchFamily="65" charset="-122"/>
              <a:ea typeface="迷你简艺黑" panose="03000509000000000000" pitchFamily="65" charset="-122"/>
              <a:sym typeface="+mn-ea"/>
            </a:endParaRPr>
          </a:p>
          <a:p>
            <a:r>
              <a:rPr lang="zh-CN" altLang="en-US" dirty="0">
                <a:solidFill>
                  <a:schemeClr val="bg1"/>
                </a:solidFill>
                <a:latin typeface="迷你简艺黑" panose="03000509000000000000" pitchFamily="65" charset="-122"/>
                <a:ea typeface="迷你简艺黑" panose="03000509000000000000" pitchFamily="65" charset="-122"/>
                <a:sym typeface="+mn-ea"/>
              </a:rPr>
              <a:t>总的来说，这三种拓展机制允许根据项目的需要来塑造和培育</a:t>
            </a:r>
            <a:r>
              <a:rPr lang="en-US" altLang="zh-CN" dirty="0">
                <a:solidFill>
                  <a:schemeClr val="bg1"/>
                </a:solidFill>
                <a:latin typeface="迷你简艺黑" panose="03000509000000000000" pitchFamily="65" charset="-122"/>
                <a:ea typeface="迷你简艺黑" panose="03000509000000000000" pitchFamily="65" charset="-122"/>
                <a:sym typeface="+mn-ea"/>
              </a:rPr>
              <a:t>UML</a:t>
            </a:r>
            <a:r>
              <a:rPr lang="zh-CN" altLang="en-US" dirty="0">
                <a:solidFill>
                  <a:schemeClr val="bg1"/>
                </a:solidFill>
                <a:latin typeface="迷你简艺黑" panose="03000509000000000000" pitchFamily="65" charset="-122"/>
                <a:ea typeface="迷你简艺黑" panose="03000509000000000000" pitchFamily="65" charset="-122"/>
                <a:sym typeface="+mn-ea"/>
              </a:rPr>
              <a:t>。 当然，以受控的方式进行扩展是重要的，这样可以不偏移</a:t>
            </a:r>
            <a:r>
              <a:rPr lang="en-US" altLang="zh-CN" dirty="0">
                <a:solidFill>
                  <a:schemeClr val="bg1"/>
                </a:solidFill>
                <a:latin typeface="迷你简艺黑" panose="03000509000000000000" pitchFamily="65" charset="-122"/>
                <a:ea typeface="迷你简艺黑" panose="03000509000000000000" pitchFamily="65" charset="-122"/>
                <a:sym typeface="+mn-ea"/>
              </a:rPr>
              <a:t>UML</a:t>
            </a:r>
            <a:r>
              <a:rPr lang="zh-CN" altLang="en-US" dirty="0">
                <a:solidFill>
                  <a:schemeClr val="bg1"/>
                </a:solidFill>
                <a:latin typeface="迷你简艺黑" panose="03000509000000000000" pitchFamily="65" charset="-122"/>
                <a:ea typeface="迷你简艺黑" panose="03000509000000000000" pitchFamily="65" charset="-122"/>
                <a:sym typeface="+mn-ea"/>
              </a:rPr>
              <a:t>的目标</a:t>
            </a:r>
            <a:r>
              <a:rPr lang="en-US" altLang="zh-CN" dirty="0">
                <a:solidFill>
                  <a:schemeClr val="bg1"/>
                </a:solidFill>
                <a:latin typeface="迷你简艺黑" panose="03000509000000000000" pitchFamily="65" charset="-122"/>
                <a:ea typeface="迷你简艺黑" panose="03000509000000000000" pitchFamily="65" charset="-122"/>
                <a:sym typeface="+mn-ea"/>
              </a:rPr>
              <a:t>——</a:t>
            </a:r>
            <a:r>
              <a:rPr lang="zh-CN" altLang="en-US" dirty="0">
                <a:solidFill>
                  <a:schemeClr val="bg1"/>
                </a:solidFill>
                <a:latin typeface="迷你简艺黑" panose="03000509000000000000" pitchFamily="65" charset="-122"/>
                <a:ea typeface="迷你简艺黑" panose="03000509000000000000" pitchFamily="65" charset="-122"/>
                <a:sym typeface="+mn-ea"/>
              </a:rPr>
              <a:t>信息交流。</a:t>
            </a:r>
          </a:p>
        </p:txBody>
      </p:sp>
    </p:spTree>
  </p:cSld>
  <p:clrMapOvr>
    <a:masterClrMapping/>
  </p:clrMapOvr>
  <p:transition spd="slow">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2627784" y="1922884"/>
            <a:ext cx="727075" cy="738664"/>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4800" b="0" i="0" u="none" strike="noStrike" cap="none" normalizeH="0" baseline="0" dirty="0" smtClean="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04</a:t>
            </a:r>
            <a:endParaRPr kumimoji="0" lang="zh-CN"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3779912" y="2076772"/>
            <a:ext cx="388843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8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提问、分工和</a:t>
            </a:r>
            <a:r>
              <a:rPr lang="zh-CN" altLang="en-US" sz="28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引用</a:t>
            </a:r>
            <a:endParaRPr lang="zh-CN" altLang="en-US" sz="28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5562331"/>
      </p:ext>
    </p:extLst>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7624" y="410716"/>
            <a:ext cx="6997428" cy="523220"/>
          </a:xfrm>
          <a:prstGeom prst="rect">
            <a:avLst/>
          </a:prstGeom>
          <a:noFill/>
        </p:spPr>
        <p:txBody>
          <a:bodyPr wrap="none" rtlCol="0">
            <a:spAutoFit/>
          </a:bodyPr>
          <a:lstStyle/>
          <a:p>
            <a:r>
              <a:rPr lang="zh-CN" altLang="en-US" sz="2800" dirty="0" smtClean="0">
                <a:solidFill>
                  <a:schemeClr val="bg1"/>
                </a:solidFill>
                <a:latin typeface="迷你简艺黑" panose="03000509000000000000" pitchFamily="65" charset="-122"/>
                <a:ea typeface="迷你简艺黑" panose="03000509000000000000" pitchFamily="65" charset="-122"/>
              </a:rPr>
              <a:t>提问：</a:t>
            </a:r>
            <a:r>
              <a:rPr lang="en-US" altLang="zh-CN" sz="2800" dirty="0" smtClean="0">
                <a:solidFill>
                  <a:schemeClr val="bg1"/>
                </a:solidFill>
                <a:latin typeface="迷你简艺黑" panose="03000509000000000000" pitchFamily="65" charset="-122"/>
                <a:ea typeface="迷你简艺黑" panose="03000509000000000000" pitchFamily="65" charset="-122"/>
              </a:rPr>
              <a:t>UML</a:t>
            </a:r>
            <a:r>
              <a:rPr lang="zh-CN" altLang="en-US" sz="2800" dirty="0" smtClean="0">
                <a:solidFill>
                  <a:schemeClr val="bg1"/>
                </a:solidFill>
                <a:latin typeface="迷你简艺黑" panose="03000509000000000000" pitchFamily="65" charset="-122"/>
                <a:ea typeface="迷你简艺黑" panose="03000509000000000000" pitchFamily="65" charset="-122"/>
              </a:rPr>
              <a:t>中有哪几种事物，都有什么作用</a:t>
            </a:r>
            <a:endParaRPr lang="zh-CN" altLang="en-US" sz="2800" dirty="0">
              <a:solidFill>
                <a:schemeClr val="bg1"/>
              </a:solidFill>
              <a:latin typeface="迷你简艺黑" panose="03000509000000000000" pitchFamily="65" charset="-122"/>
              <a:ea typeface="迷你简艺黑" panose="03000509000000000000" pitchFamily="65" charset="-122"/>
            </a:endParaRPr>
          </a:p>
        </p:txBody>
      </p:sp>
      <p:sp>
        <p:nvSpPr>
          <p:cNvPr id="3" name="文本框 2"/>
          <p:cNvSpPr txBox="1"/>
          <p:nvPr/>
        </p:nvSpPr>
        <p:spPr>
          <a:xfrm>
            <a:off x="689894" y="2210916"/>
            <a:ext cx="7992888" cy="2308324"/>
          </a:xfrm>
          <a:prstGeom prst="rect">
            <a:avLst/>
          </a:prstGeom>
          <a:noFill/>
        </p:spPr>
        <p:txBody>
          <a:bodyPr wrap="square" rtlCol="0">
            <a:spAutoFit/>
          </a:bodyPr>
          <a:lstStyle/>
          <a:p>
            <a:r>
              <a:rPr lang="en-US" altLang="zh-CN" b="1" dirty="0">
                <a:solidFill>
                  <a:schemeClr val="bg1"/>
                </a:solidFill>
                <a:latin typeface="迷你简艺黑" panose="03000509000000000000" pitchFamily="65" charset="-122"/>
                <a:ea typeface="迷你简艺黑" panose="03000509000000000000" pitchFamily="65" charset="-122"/>
              </a:rPr>
              <a:t>UML</a:t>
            </a:r>
            <a:r>
              <a:rPr lang="zh-CN" altLang="en-US" b="1" dirty="0">
                <a:solidFill>
                  <a:schemeClr val="bg1"/>
                </a:solidFill>
                <a:latin typeface="迷你简艺黑" panose="03000509000000000000" pitchFamily="65" charset="-122"/>
                <a:ea typeface="迷你简艺黑" panose="03000509000000000000" pitchFamily="65" charset="-122"/>
              </a:rPr>
              <a:t>包括四种事物：构件事物、行为事物、分组事物和注释</a:t>
            </a:r>
            <a:r>
              <a:rPr lang="zh-CN" altLang="en-US" b="1" dirty="0" smtClean="0">
                <a:solidFill>
                  <a:schemeClr val="bg1"/>
                </a:solidFill>
                <a:latin typeface="迷你简艺黑" panose="03000509000000000000" pitchFamily="65" charset="-122"/>
                <a:ea typeface="迷你简艺黑" panose="03000509000000000000" pitchFamily="65" charset="-122"/>
              </a:rPr>
              <a:t>事物</a:t>
            </a:r>
            <a:endParaRPr lang="en-US" altLang="zh-CN" b="1" dirty="0" smtClean="0">
              <a:solidFill>
                <a:schemeClr val="bg1"/>
              </a:solidFill>
              <a:latin typeface="迷你简艺黑" panose="03000509000000000000" pitchFamily="65" charset="-122"/>
              <a:ea typeface="迷你简艺黑" panose="03000509000000000000" pitchFamily="65" charset="-122"/>
            </a:endParaRPr>
          </a:p>
          <a:p>
            <a:endParaRPr lang="en-US" altLang="zh-CN" b="1" dirty="0" smtClean="0">
              <a:solidFill>
                <a:schemeClr val="bg1"/>
              </a:solidFill>
              <a:latin typeface="迷你简艺黑" panose="03000509000000000000" pitchFamily="65" charset="-122"/>
              <a:ea typeface="迷你简艺黑" panose="03000509000000000000" pitchFamily="65" charset="-122"/>
            </a:endParaRPr>
          </a:p>
          <a:p>
            <a:r>
              <a:rPr lang="zh-CN" altLang="en-US" dirty="0">
                <a:solidFill>
                  <a:schemeClr val="bg1"/>
                </a:solidFill>
                <a:latin typeface="迷你简艺黑" panose="03000509000000000000" pitchFamily="65" charset="-122"/>
                <a:ea typeface="迷你简艺黑" panose="03000509000000000000" pitchFamily="65" charset="-122"/>
              </a:rPr>
              <a:t>构建事物是</a:t>
            </a:r>
            <a:r>
              <a:rPr lang="en-US" altLang="zh-CN" dirty="0">
                <a:solidFill>
                  <a:schemeClr val="bg1"/>
                </a:solidFill>
                <a:latin typeface="迷你简艺黑" panose="03000509000000000000" pitchFamily="65" charset="-122"/>
                <a:ea typeface="迷你简艺黑" panose="03000509000000000000" pitchFamily="65" charset="-122"/>
              </a:rPr>
              <a:t>UML</a:t>
            </a:r>
            <a:r>
              <a:rPr lang="zh-CN" altLang="en-US" dirty="0">
                <a:solidFill>
                  <a:schemeClr val="bg1"/>
                </a:solidFill>
                <a:latin typeface="迷你简艺黑" panose="03000509000000000000" pitchFamily="65" charset="-122"/>
                <a:ea typeface="迷你简艺黑" panose="03000509000000000000" pitchFamily="65" charset="-122"/>
              </a:rPr>
              <a:t>模型的静态部分，描述概念或物理元素</a:t>
            </a:r>
            <a:r>
              <a:rPr lang="en-US" altLang="zh-CN" smtClean="0">
                <a:solidFill>
                  <a:schemeClr val="bg1"/>
                </a:solidFill>
                <a:latin typeface="迷你简艺黑" panose="03000509000000000000" pitchFamily="65" charset="-122"/>
                <a:ea typeface="迷你简艺黑" panose="03000509000000000000" pitchFamily="65" charset="-122"/>
              </a:rPr>
              <a:t>.</a:t>
            </a:r>
            <a:endParaRPr lang="en-US" altLang="zh-CN" b="1" dirty="0">
              <a:solidFill>
                <a:schemeClr val="bg1"/>
              </a:solidFill>
              <a:latin typeface="迷你简艺黑" panose="03000509000000000000" pitchFamily="65" charset="-122"/>
              <a:ea typeface="迷你简艺黑" panose="03000509000000000000" pitchFamily="65" charset="-122"/>
            </a:endParaRPr>
          </a:p>
          <a:p>
            <a:pPr>
              <a:buFont typeface="Arial" panose="020B0604020202020204" pitchFamily="34" charset="0"/>
              <a:buNone/>
            </a:pPr>
            <a:r>
              <a:rPr lang="zh-CN" altLang="en-US" b="1" dirty="0">
                <a:solidFill>
                  <a:schemeClr val="bg1"/>
                </a:solidFill>
                <a:latin typeface="迷你简艺黑" panose="03000509000000000000" pitchFamily="65" charset="-122"/>
                <a:ea typeface="迷你简艺黑" panose="03000509000000000000" pitchFamily="65" charset="-122"/>
              </a:rPr>
              <a:t>行为事务：是</a:t>
            </a:r>
            <a:r>
              <a:rPr lang="en-US" altLang="zh-CN" b="1" dirty="0">
                <a:solidFill>
                  <a:schemeClr val="bg1"/>
                </a:solidFill>
                <a:latin typeface="迷你简艺黑" panose="03000509000000000000" pitchFamily="65" charset="-122"/>
                <a:ea typeface="迷你简艺黑" panose="03000509000000000000" pitchFamily="65" charset="-122"/>
              </a:rPr>
              <a:t>UML</a:t>
            </a:r>
            <a:r>
              <a:rPr lang="zh-CN" altLang="en-US" b="1" dirty="0">
                <a:solidFill>
                  <a:schemeClr val="bg1"/>
                </a:solidFill>
                <a:latin typeface="迷你简艺黑" panose="03000509000000000000" pitchFamily="65" charset="-122"/>
                <a:ea typeface="迷你简艺黑" panose="03000509000000000000" pitchFamily="65" charset="-122"/>
              </a:rPr>
              <a:t>中的动态部分</a:t>
            </a:r>
            <a:r>
              <a:rPr lang="zh-CN" altLang="en-US" b="1" dirty="0" smtClean="0">
                <a:solidFill>
                  <a:schemeClr val="bg1"/>
                </a:solidFill>
                <a:latin typeface="迷你简艺黑" panose="03000509000000000000" pitchFamily="65" charset="-122"/>
                <a:ea typeface="迷你简艺黑" panose="03000509000000000000" pitchFamily="65" charset="-122"/>
              </a:rPr>
              <a:t>。它们</a:t>
            </a:r>
            <a:r>
              <a:rPr lang="zh-CN" altLang="en-US" b="1" dirty="0">
                <a:solidFill>
                  <a:schemeClr val="bg1"/>
                </a:solidFill>
                <a:latin typeface="迷你简艺黑" panose="03000509000000000000" pitchFamily="65" charset="-122"/>
                <a:ea typeface="迷你简艺黑" panose="03000509000000000000" pitchFamily="65" charset="-122"/>
              </a:rPr>
              <a:t>是模型中的动词，描述了跨越时间和空间的行为</a:t>
            </a:r>
            <a:r>
              <a:rPr lang="zh-CN" altLang="en-US" b="1" dirty="0" smtClean="0">
                <a:solidFill>
                  <a:schemeClr val="bg1"/>
                </a:solidFill>
                <a:latin typeface="迷你简艺黑" panose="03000509000000000000" pitchFamily="65" charset="-122"/>
                <a:ea typeface="迷你简艺黑" panose="03000509000000000000" pitchFamily="65" charset="-122"/>
              </a:rPr>
              <a:t>。</a:t>
            </a:r>
            <a:endParaRPr lang="en-US" altLang="zh-CN" b="1" dirty="0" smtClean="0">
              <a:solidFill>
                <a:schemeClr val="bg1"/>
              </a:solidFill>
              <a:latin typeface="迷你简艺黑" panose="03000509000000000000" pitchFamily="65" charset="-122"/>
              <a:ea typeface="迷你简艺黑" panose="03000509000000000000" pitchFamily="65" charset="-122"/>
            </a:endParaRPr>
          </a:p>
          <a:p>
            <a:r>
              <a:rPr lang="zh-CN" altLang="en-US" b="1" dirty="0">
                <a:solidFill>
                  <a:schemeClr val="bg1"/>
                </a:solidFill>
                <a:latin typeface="迷你简艺黑" panose="03000509000000000000" pitchFamily="65" charset="-122"/>
                <a:ea typeface="迷你简艺黑" panose="03000509000000000000" pitchFamily="65" charset="-122"/>
              </a:rPr>
              <a:t>分组事务：</a:t>
            </a:r>
            <a:r>
              <a:rPr lang="en-US" altLang="zh-CN" b="1" dirty="0">
                <a:solidFill>
                  <a:schemeClr val="bg1"/>
                </a:solidFill>
                <a:latin typeface="迷你简艺黑" panose="03000509000000000000" pitchFamily="65" charset="-122"/>
                <a:ea typeface="迷你简艺黑" panose="03000509000000000000" pitchFamily="65" charset="-122"/>
              </a:rPr>
              <a:t>UML</a:t>
            </a:r>
            <a:r>
              <a:rPr lang="zh-CN" altLang="en-US" b="1" dirty="0">
                <a:solidFill>
                  <a:schemeClr val="bg1"/>
                </a:solidFill>
                <a:latin typeface="迷你简艺黑" panose="03000509000000000000" pitchFamily="65" charset="-122"/>
                <a:ea typeface="迷你简艺黑" panose="03000509000000000000" pitchFamily="65" charset="-122"/>
              </a:rPr>
              <a:t>模型的组织部分，描述事物的组织结构，主要由包来</a:t>
            </a:r>
            <a:r>
              <a:rPr lang="zh-CN" altLang="en-US" b="1" dirty="0" smtClean="0">
                <a:solidFill>
                  <a:schemeClr val="bg1"/>
                </a:solidFill>
                <a:latin typeface="迷你简艺黑" panose="03000509000000000000" pitchFamily="65" charset="-122"/>
                <a:ea typeface="迷你简艺黑" panose="03000509000000000000" pitchFamily="65" charset="-122"/>
              </a:rPr>
              <a:t>实现</a:t>
            </a:r>
            <a:endParaRPr lang="en-US" altLang="zh-CN" b="1" dirty="0" smtClean="0">
              <a:solidFill>
                <a:schemeClr val="bg1"/>
              </a:solidFill>
              <a:latin typeface="迷你简艺黑" panose="03000509000000000000" pitchFamily="65" charset="-122"/>
              <a:ea typeface="迷你简艺黑" panose="03000509000000000000" pitchFamily="65" charset="-122"/>
            </a:endParaRPr>
          </a:p>
          <a:p>
            <a:r>
              <a:rPr lang="zh-CN" altLang="en-US" b="1" dirty="0">
                <a:solidFill>
                  <a:schemeClr val="bg1"/>
                </a:solidFill>
                <a:latin typeface="迷你简艺黑" panose="03000509000000000000" pitchFamily="65" charset="-122"/>
                <a:ea typeface="迷你简艺黑" panose="03000509000000000000" pitchFamily="65" charset="-122"/>
              </a:rPr>
              <a:t>注释事务：</a:t>
            </a:r>
            <a:r>
              <a:rPr lang="en-US" altLang="zh-CN" b="1" dirty="0">
                <a:solidFill>
                  <a:schemeClr val="bg1"/>
                </a:solidFill>
                <a:latin typeface="迷你简艺黑" panose="03000509000000000000" pitchFamily="65" charset="-122"/>
                <a:ea typeface="迷你简艺黑" panose="03000509000000000000" pitchFamily="65" charset="-122"/>
              </a:rPr>
              <a:t>UML</a:t>
            </a:r>
            <a:r>
              <a:rPr lang="zh-CN" altLang="en-US" b="1" dirty="0">
                <a:solidFill>
                  <a:schemeClr val="bg1"/>
                </a:solidFill>
                <a:latin typeface="迷你简艺黑" panose="03000509000000000000" pitchFamily="65" charset="-122"/>
                <a:ea typeface="迷你简艺黑" panose="03000509000000000000" pitchFamily="65" charset="-122"/>
              </a:rPr>
              <a:t>模型的解释部分，用来描述、说明和标注模型的任何元素</a:t>
            </a:r>
            <a:r>
              <a:rPr lang="zh-CN" altLang="en-US" b="1" dirty="0" smtClean="0">
                <a:solidFill>
                  <a:schemeClr val="bg1"/>
                </a:solidFill>
                <a:latin typeface="迷你简艺黑" panose="03000509000000000000" pitchFamily="65" charset="-122"/>
                <a:ea typeface="迷你简艺黑" panose="03000509000000000000" pitchFamily="65" charset="-122"/>
              </a:rPr>
              <a:t>。</a:t>
            </a:r>
            <a:endParaRPr lang="en-US" altLang="zh-CN" b="1" dirty="0">
              <a:solidFill>
                <a:schemeClr val="bg1"/>
              </a:solidFill>
              <a:latin typeface="迷你简艺黑" panose="03000509000000000000" pitchFamily="65" charset="-122"/>
              <a:ea typeface="迷你简艺黑" panose="03000509000000000000" pitchFamily="65" charset="-122"/>
            </a:endParaRPr>
          </a:p>
          <a:p>
            <a:endParaRPr lang="zh-CN" altLang="en-US" dirty="0"/>
          </a:p>
        </p:txBody>
      </p:sp>
    </p:spTree>
    <p:extLst>
      <p:ext uri="{BB962C8B-B14F-4D97-AF65-F5344CB8AC3E}">
        <p14:creationId xmlns:p14="http://schemas.microsoft.com/office/powerpoint/2010/main" val="3108656514"/>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2627784" y="1922884"/>
            <a:ext cx="727075" cy="738664"/>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48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01</a:t>
            </a:r>
            <a:endParaRPr kumimoji="0" lang="zh-CN"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3851921" y="1943549"/>
            <a:ext cx="3888432"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8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28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简介</a:t>
            </a:r>
            <a:endParaRPr lang="en-US" altLang="zh-CN" sz="28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a:buFont typeface="Arial" panose="020B0604020202020204" pitchFamily="34" charset="0"/>
              <a:buNone/>
            </a:pPr>
            <a:r>
              <a:rPr lang="en-US" altLang="zh-CN" dirty="0" smtClean="0">
                <a:solidFill>
                  <a:schemeClr val="bg1"/>
                </a:solidFill>
                <a:latin typeface="微软雅黑" panose="020B0503020204020204" pitchFamily="34" charset="-122"/>
                <a:ea typeface="微软雅黑" panose="020B0503020204020204" pitchFamily="34" charset="-122"/>
              </a:rPr>
              <a:t>UML(Unified Modeling Language,</a:t>
            </a:r>
            <a:r>
              <a:rPr lang="zh-CN" altLang="en-US" dirty="0" smtClean="0">
                <a:solidFill>
                  <a:schemeClr val="bg1"/>
                </a:solidFill>
                <a:latin typeface="微软雅黑" panose="020B0503020204020204" pitchFamily="34" charset="-122"/>
                <a:ea typeface="微软雅黑" panose="020B0503020204020204" pitchFamily="34" charset="-122"/>
              </a:rPr>
              <a:t>统一建模语言</a:t>
            </a:r>
            <a:r>
              <a:rPr lang="en-US" altLang="zh-CN" dirty="0" smtClean="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35896" y="698748"/>
            <a:ext cx="2712720" cy="646331"/>
          </a:xfrm>
          <a:prstGeom prst="rect">
            <a:avLst/>
          </a:prstGeom>
          <a:noFill/>
          <a:effectLst/>
        </p:spPr>
        <p:txBody>
          <a:bodyPr wrap="square" rtlCol="0">
            <a:spAutoFit/>
          </a:bodyPr>
          <a:lstStyle/>
          <a:p>
            <a:r>
              <a:rPr lang="zh-CN" altLang="en-US" sz="3600" b="1" spc="160" dirty="0">
                <a:solidFill>
                  <a:schemeClr val="bg1"/>
                </a:solidFill>
                <a:latin typeface="迷你简艺黑" panose="03000509000000000000" pitchFamily="65" charset="-122"/>
                <a:ea typeface="迷你简艺黑" panose="03000509000000000000" pitchFamily="65" charset="-122"/>
              </a:rPr>
              <a:t>小组分工</a:t>
            </a:r>
          </a:p>
        </p:txBody>
      </p:sp>
      <p:sp>
        <p:nvSpPr>
          <p:cNvPr id="3" name="文本框 2"/>
          <p:cNvSpPr txBox="1"/>
          <p:nvPr/>
        </p:nvSpPr>
        <p:spPr>
          <a:xfrm>
            <a:off x="2339752" y="1994892"/>
            <a:ext cx="4549964" cy="1477328"/>
          </a:xfrm>
          <a:prstGeom prst="rect">
            <a:avLst/>
          </a:prstGeom>
          <a:noFill/>
        </p:spPr>
        <p:txBody>
          <a:bodyPr wrap="none" rtlCol="0" anchor="t">
            <a:spAutoFit/>
          </a:bodyPr>
          <a:lstStyle/>
          <a:p>
            <a:pPr algn="l"/>
            <a:r>
              <a:rPr lang="zh-CN" altLang="en-US" b="1" spc="160" dirty="0">
                <a:solidFill>
                  <a:schemeClr val="bg1"/>
                </a:solidFill>
                <a:latin typeface="迷你简艺黑" panose="03000509000000000000" pitchFamily="65" charset="-122"/>
                <a:ea typeface="迷你简艺黑" panose="03000509000000000000" pitchFamily="65" charset="-122"/>
                <a:sym typeface="+mn-ea"/>
              </a:rPr>
              <a:t>任剑超：</a:t>
            </a:r>
            <a:r>
              <a:rPr lang="en-US" altLang="zh-CN" b="1" spc="160" dirty="0" smtClean="0">
                <a:solidFill>
                  <a:schemeClr val="bg1"/>
                </a:solidFill>
                <a:latin typeface="迷你简艺黑" panose="03000509000000000000" pitchFamily="65" charset="-122"/>
                <a:ea typeface="迷你简艺黑" panose="03000509000000000000" pitchFamily="65" charset="-122"/>
                <a:sym typeface="+mn-ea"/>
              </a:rPr>
              <a:t>PPT</a:t>
            </a:r>
            <a:r>
              <a:rPr lang="zh-CN" altLang="en-US" b="1" spc="160" dirty="0" smtClean="0">
                <a:solidFill>
                  <a:schemeClr val="bg1"/>
                </a:solidFill>
                <a:latin typeface="迷你简艺黑" panose="03000509000000000000" pitchFamily="65" charset="-122"/>
                <a:ea typeface="迷你简艺黑" panose="03000509000000000000" pitchFamily="65" charset="-122"/>
                <a:sym typeface="+mn-ea"/>
              </a:rPr>
              <a:t>汇总、</a:t>
            </a:r>
            <a:r>
              <a:rPr lang="en-US" altLang="zh-CN" b="1" spc="160" dirty="0">
                <a:solidFill>
                  <a:schemeClr val="bg1"/>
                </a:solidFill>
                <a:latin typeface="迷你简艺黑" panose="03000509000000000000" pitchFamily="65" charset="-122"/>
                <a:ea typeface="迷你简艺黑" panose="03000509000000000000" pitchFamily="65" charset="-122"/>
                <a:sym typeface="+mn-ea"/>
              </a:rPr>
              <a:t>UML</a:t>
            </a:r>
            <a:r>
              <a:rPr lang="zh-CN" altLang="en-US" b="1" spc="160" dirty="0">
                <a:solidFill>
                  <a:schemeClr val="bg1"/>
                </a:solidFill>
                <a:latin typeface="迷你简艺黑" panose="03000509000000000000" pitchFamily="65" charset="-122"/>
                <a:ea typeface="迷你简艺黑" panose="03000509000000000000" pitchFamily="65" charset="-122"/>
                <a:sym typeface="+mn-ea"/>
              </a:rPr>
              <a:t>简介制作</a:t>
            </a:r>
          </a:p>
          <a:p>
            <a:pPr algn="l"/>
            <a:r>
              <a:rPr lang="zh-CN" altLang="en-US" b="1" spc="160" dirty="0">
                <a:solidFill>
                  <a:schemeClr val="bg1"/>
                </a:solidFill>
                <a:latin typeface="迷你简艺黑" panose="03000509000000000000" pitchFamily="65" charset="-122"/>
                <a:ea typeface="迷你简艺黑" panose="03000509000000000000" pitchFamily="65" charset="-122"/>
                <a:sym typeface="+mn-ea"/>
              </a:rPr>
              <a:t>史晨鑫：文档资料整理</a:t>
            </a:r>
          </a:p>
          <a:p>
            <a:pPr algn="l"/>
            <a:r>
              <a:rPr lang="zh-CN" altLang="en-US" b="1" spc="160" dirty="0">
                <a:solidFill>
                  <a:schemeClr val="bg1"/>
                </a:solidFill>
                <a:latin typeface="迷你简艺黑" panose="03000509000000000000" pitchFamily="65" charset="-122"/>
                <a:ea typeface="迷你简艺黑" panose="03000509000000000000" pitchFamily="65" charset="-122"/>
                <a:sym typeface="+mn-ea"/>
              </a:rPr>
              <a:t>汪涛：</a:t>
            </a:r>
            <a:r>
              <a:rPr lang="en-US" altLang="zh-CN" b="1" spc="160" dirty="0">
                <a:solidFill>
                  <a:schemeClr val="bg1"/>
                </a:solidFill>
                <a:latin typeface="迷你简艺黑" panose="03000509000000000000" pitchFamily="65" charset="-122"/>
                <a:ea typeface="迷你简艺黑" panose="03000509000000000000" pitchFamily="65" charset="-122"/>
                <a:sym typeface="+mn-ea"/>
              </a:rPr>
              <a:t>UML</a:t>
            </a:r>
            <a:r>
              <a:rPr lang="zh-CN" altLang="en-US" b="1" spc="160" dirty="0">
                <a:solidFill>
                  <a:schemeClr val="bg1"/>
                </a:solidFill>
                <a:latin typeface="迷你简艺黑" panose="03000509000000000000" pitchFamily="65" charset="-122"/>
                <a:ea typeface="迷你简艺黑" panose="03000509000000000000" pitchFamily="65" charset="-122"/>
                <a:sym typeface="+mn-ea"/>
              </a:rPr>
              <a:t>结构、视图与图制作</a:t>
            </a:r>
          </a:p>
          <a:p>
            <a:pPr algn="l"/>
            <a:r>
              <a:rPr lang="zh-CN" altLang="en-US" b="1" spc="160" dirty="0">
                <a:solidFill>
                  <a:schemeClr val="bg1"/>
                </a:solidFill>
                <a:latin typeface="迷你简艺黑" panose="03000509000000000000" pitchFamily="65" charset="-122"/>
                <a:ea typeface="迷你简艺黑" panose="03000509000000000000" pitchFamily="65" charset="-122"/>
                <a:sym typeface="+mn-ea"/>
              </a:rPr>
              <a:t>仲叶：</a:t>
            </a:r>
            <a:r>
              <a:rPr lang="en-US" altLang="zh-CN" b="1" spc="160" dirty="0">
                <a:solidFill>
                  <a:schemeClr val="bg1"/>
                </a:solidFill>
                <a:latin typeface="迷你简艺黑" panose="03000509000000000000" pitchFamily="65" charset="-122"/>
                <a:ea typeface="迷你简艺黑" panose="03000509000000000000" pitchFamily="65" charset="-122"/>
                <a:sym typeface="+mn-ea"/>
              </a:rPr>
              <a:t>UML</a:t>
            </a:r>
            <a:r>
              <a:rPr lang="zh-CN" altLang="en-US" b="1" spc="160" dirty="0">
                <a:solidFill>
                  <a:schemeClr val="bg1"/>
                </a:solidFill>
                <a:latin typeface="迷你简艺黑" panose="03000509000000000000" pitchFamily="65" charset="-122"/>
                <a:ea typeface="迷你简艺黑" panose="03000509000000000000" pitchFamily="65" charset="-122"/>
                <a:sym typeface="+mn-ea"/>
              </a:rPr>
              <a:t>建模工具、</a:t>
            </a:r>
            <a:r>
              <a:rPr lang="en-US" altLang="zh-CN" b="1" spc="160" dirty="0">
                <a:solidFill>
                  <a:schemeClr val="bg1"/>
                </a:solidFill>
                <a:latin typeface="迷你简艺黑" panose="03000509000000000000" pitchFamily="65" charset="-122"/>
                <a:ea typeface="迷你简艺黑" panose="03000509000000000000" pitchFamily="65" charset="-122"/>
                <a:sym typeface="+mn-ea"/>
              </a:rPr>
              <a:t>UML</a:t>
            </a:r>
            <a:r>
              <a:rPr lang="zh-CN" altLang="en-US" b="1" spc="160" dirty="0">
                <a:solidFill>
                  <a:schemeClr val="bg1"/>
                </a:solidFill>
                <a:latin typeface="迷你简艺黑" panose="03000509000000000000" pitchFamily="65" charset="-122"/>
                <a:ea typeface="迷你简艺黑" panose="03000509000000000000" pitchFamily="65" charset="-122"/>
                <a:sym typeface="+mn-ea"/>
              </a:rPr>
              <a:t>的规则制作</a:t>
            </a:r>
          </a:p>
          <a:p>
            <a:pPr algn="l"/>
            <a:r>
              <a:rPr lang="zh-CN" altLang="en-US" b="1" spc="160" dirty="0">
                <a:solidFill>
                  <a:schemeClr val="bg1"/>
                </a:solidFill>
                <a:latin typeface="迷你简艺黑" panose="03000509000000000000" pitchFamily="65" charset="-122"/>
                <a:ea typeface="迷你简艺黑" panose="03000509000000000000" pitchFamily="65" charset="-122"/>
                <a:sym typeface="+mn-ea"/>
              </a:rPr>
              <a:t>邱英凡：文档资料整理</a:t>
            </a:r>
          </a:p>
        </p:txBody>
      </p:sp>
    </p:spTree>
  </p:cSld>
  <p:clrMapOvr>
    <a:masterClrMapping/>
  </p:clrMapOvr>
  <p:transition spd="slow">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2627784" y="986780"/>
            <a:ext cx="432048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7200"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THANKS</a:t>
            </a:r>
          </a:p>
        </p:txBody>
      </p:sp>
      <p:sp>
        <p:nvSpPr>
          <p:cNvPr id="3" name="文本框 2"/>
          <p:cNvSpPr txBox="1"/>
          <p:nvPr/>
        </p:nvSpPr>
        <p:spPr>
          <a:xfrm>
            <a:off x="1858376" y="2858988"/>
            <a:ext cx="6051657" cy="1754326"/>
          </a:xfrm>
          <a:prstGeom prst="rect">
            <a:avLst/>
          </a:prstGeom>
          <a:solidFill>
            <a:schemeClr val="bg1"/>
          </a:solidFill>
        </p:spPr>
        <p:txBody>
          <a:bodyPr wrap="none" rtlCol="0">
            <a:spAutoFit/>
          </a:bodyPr>
          <a:lstStyle/>
          <a:p>
            <a:r>
              <a:rPr lang="zh-CN" altLang="en-US" u="sng" dirty="0" smtClean="0">
                <a:solidFill>
                  <a:schemeClr val="bg1"/>
                </a:solidFill>
                <a:latin typeface="迷你简艺黑" panose="03000509000000000000" pitchFamily="65" charset="-122"/>
                <a:ea typeface="迷你简艺黑" panose="03000509000000000000" pitchFamily="65" charset="-122"/>
                <a:hlinkClick r:id="rId4"/>
              </a:rPr>
              <a:t>参考文献：</a:t>
            </a:r>
            <a:endParaRPr lang="en-US" altLang="zh-CN" u="sng" dirty="0" smtClean="0">
              <a:solidFill>
                <a:schemeClr val="bg1"/>
              </a:solidFill>
              <a:latin typeface="迷你简艺黑" panose="03000509000000000000" pitchFamily="65" charset="-122"/>
              <a:ea typeface="迷你简艺黑" panose="03000509000000000000" pitchFamily="65" charset="-122"/>
              <a:hlinkClick r:id="rId4"/>
            </a:endParaRPr>
          </a:p>
          <a:p>
            <a:r>
              <a:rPr lang="en-US" altLang="zh-CN" u="sng" dirty="0" smtClean="0">
                <a:solidFill>
                  <a:schemeClr val="bg1"/>
                </a:solidFill>
                <a:latin typeface="迷你简艺黑" panose="03000509000000000000" pitchFamily="65" charset="-122"/>
                <a:ea typeface="迷你简艺黑" panose="03000509000000000000" pitchFamily="65" charset="-122"/>
                <a:hlinkClick r:id="rId4"/>
              </a:rPr>
              <a:t>1.UML</a:t>
            </a:r>
            <a:r>
              <a:rPr lang="zh-CN" altLang="en-US" u="sng" dirty="0">
                <a:solidFill>
                  <a:schemeClr val="bg1"/>
                </a:solidFill>
                <a:latin typeface="迷你简艺黑" panose="03000509000000000000" pitchFamily="65" charset="-122"/>
                <a:ea typeface="迷你简艺黑" panose="03000509000000000000" pitchFamily="65" charset="-122"/>
                <a:hlinkClick r:id="rId4"/>
              </a:rPr>
              <a:t>中的事务 </a:t>
            </a:r>
            <a:r>
              <a:rPr lang="en-US" altLang="zh-CN" u="sng" dirty="0">
                <a:solidFill>
                  <a:schemeClr val="bg1"/>
                </a:solidFill>
                <a:latin typeface="迷你简艺黑" panose="03000509000000000000" pitchFamily="65" charset="-122"/>
                <a:ea typeface="迷你简艺黑" panose="03000509000000000000" pitchFamily="65" charset="-122"/>
                <a:hlinkClick r:id="rId4"/>
              </a:rPr>
              <a:t>- CSDN</a:t>
            </a:r>
            <a:r>
              <a:rPr lang="zh-CN" altLang="en-US" u="sng" dirty="0">
                <a:solidFill>
                  <a:schemeClr val="bg1"/>
                </a:solidFill>
                <a:latin typeface="迷你简艺黑" panose="03000509000000000000" pitchFamily="65" charset="-122"/>
                <a:ea typeface="迷你简艺黑" panose="03000509000000000000" pitchFamily="65" charset="-122"/>
                <a:hlinkClick r:id="rId4"/>
              </a:rPr>
              <a:t>博客</a:t>
            </a:r>
            <a:endParaRPr lang="en-US" altLang="zh-CN" u="sng" dirty="0">
              <a:solidFill>
                <a:schemeClr val="bg1"/>
              </a:solidFill>
              <a:latin typeface="迷你简艺黑" panose="03000509000000000000" pitchFamily="65" charset="-122"/>
              <a:ea typeface="迷你简艺黑" panose="03000509000000000000" pitchFamily="65" charset="-122"/>
            </a:endParaRPr>
          </a:p>
          <a:p>
            <a:r>
              <a:rPr lang="en-US" altLang="zh-CN" u="sng" dirty="0" smtClean="0">
                <a:solidFill>
                  <a:schemeClr val="bg1"/>
                </a:solidFill>
                <a:latin typeface="迷你简艺黑" panose="03000509000000000000" pitchFamily="65" charset="-122"/>
                <a:ea typeface="迷你简艺黑" panose="03000509000000000000" pitchFamily="65" charset="-122"/>
                <a:hlinkClick r:id="rId5"/>
              </a:rPr>
              <a:t>2.UML</a:t>
            </a:r>
            <a:r>
              <a:rPr lang="zh-CN" altLang="en-US" u="sng" dirty="0">
                <a:solidFill>
                  <a:schemeClr val="bg1"/>
                </a:solidFill>
                <a:latin typeface="迷你简艺黑" panose="03000509000000000000" pitchFamily="65" charset="-122"/>
                <a:ea typeface="迷你简艺黑" panose="03000509000000000000" pitchFamily="65" charset="-122"/>
                <a:hlinkClick r:id="rId5"/>
              </a:rPr>
              <a:t>常用图的几种关系的总结 </a:t>
            </a:r>
            <a:r>
              <a:rPr lang="en-US" altLang="zh-CN" u="sng" dirty="0">
                <a:solidFill>
                  <a:schemeClr val="bg1"/>
                </a:solidFill>
                <a:latin typeface="迷你简艺黑" panose="03000509000000000000" pitchFamily="65" charset="-122"/>
                <a:ea typeface="迷你简艺黑" panose="03000509000000000000" pitchFamily="65" charset="-122"/>
                <a:hlinkClick r:id="rId5"/>
              </a:rPr>
              <a:t>- CSDN</a:t>
            </a:r>
            <a:r>
              <a:rPr lang="zh-CN" altLang="en-US" u="sng" dirty="0">
                <a:solidFill>
                  <a:schemeClr val="bg1"/>
                </a:solidFill>
                <a:latin typeface="迷你简艺黑" panose="03000509000000000000" pitchFamily="65" charset="-122"/>
                <a:ea typeface="迷你简艺黑" panose="03000509000000000000" pitchFamily="65" charset="-122"/>
                <a:hlinkClick r:id="rId5"/>
              </a:rPr>
              <a:t>博客</a:t>
            </a:r>
            <a:endParaRPr lang="en-US" altLang="zh-CN" u="sng" dirty="0">
              <a:solidFill>
                <a:schemeClr val="bg1"/>
              </a:solidFill>
              <a:latin typeface="迷你简艺黑" panose="03000509000000000000" pitchFamily="65" charset="-122"/>
              <a:ea typeface="迷你简艺黑" panose="03000509000000000000" pitchFamily="65" charset="-122"/>
            </a:endParaRPr>
          </a:p>
          <a:p>
            <a:r>
              <a:rPr lang="en-US" altLang="zh-CN" u="sng" dirty="0" smtClean="0">
                <a:solidFill>
                  <a:schemeClr val="bg1"/>
                </a:solidFill>
                <a:latin typeface="迷你简艺黑" panose="03000509000000000000" pitchFamily="65" charset="-122"/>
                <a:ea typeface="迷你简艺黑" panose="03000509000000000000" pitchFamily="65" charset="-122"/>
                <a:hlinkClick r:id="rId6"/>
              </a:rPr>
              <a:t>3.UML</a:t>
            </a:r>
            <a:r>
              <a:rPr lang="zh-CN" altLang="en-US" u="sng" dirty="0">
                <a:solidFill>
                  <a:schemeClr val="bg1"/>
                </a:solidFill>
                <a:latin typeface="迷你简艺黑" panose="03000509000000000000" pitchFamily="65" charset="-122"/>
                <a:ea typeface="迷你简艺黑" panose="03000509000000000000" pitchFamily="65" charset="-122"/>
                <a:hlinkClick r:id="rId6"/>
              </a:rPr>
              <a:t>语言中五大视图和九种图形纵览 </a:t>
            </a:r>
            <a:r>
              <a:rPr lang="en-US" altLang="zh-CN" u="sng" dirty="0">
                <a:solidFill>
                  <a:schemeClr val="bg1"/>
                </a:solidFill>
                <a:latin typeface="迷你简艺黑" panose="03000509000000000000" pitchFamily="65" charset="-122"/>
                <a:ea typeface="迷你简艺黑" panose="03000509000000000000" pitchFamily="65" charset="-122"/>
                <a:hlinkClick r:id="rId6"/>
              </a:rPr>
              <a:t>- </a:t>
            </a:r>
            <a:r>
              <a:rPr lang="en-US" altLang="zh-CN" u="sng" dirty="0" err="1">
                <a:solidFill>
                  <a:schemeClr val="bg1"/>
                </a:solidFill>
                <a:latin typeface="迷你简艺黑" panose="03000509000000000000" pitchFamily="65" charset="-122"/>
                <a:ea typeface="迷你简艺黑" panose="03000509000000000000" pitchFamily="65" charset="-122"/>
                <a:hlinkClick r:id="rId6"/>
              </a:rPr>
              <a:t>xxiaoye</a:t>
            </a:r>
            <a:r>
              <a:rPr lang="en-US" altLang="zh-CN" u="sng" dirty="0">
                <a:solidFill>
                  <a:schemeClr val="bg1"/>
                </a:solidFill>
                <a:latin typeface="迷你简艺黑" panose="03000509000000000000" pitchFamily="65" charset="-122"/>
                <a:ea typeface="迷你简艺黑" panose="03000509000000000000" pitchFamily="65" charset="-122"/>
                <a:hlinkClick r:id="rId6"/>
              </a:rPr>
              <a:t> - </a:t>
            </a:r>
            <a:r>
              <a:rPr lang="zh-CN" altLang="en-US" u="sng" dirty="0">
                <a:solidFill>
                  <a:schemeClr val="bg1"/>
                </a:solidFill>
                <a:latin typeface="迷你简艺黑" panose="03000509000000000000" pitchFamily="65" charset="-122"/>
                <a:ea typeface="迷你简艺黑" panose="03000509000000000000" pitchFamily="65" charset="-122"/>
                <a:hlinkClick r:id="rId6"/>
              </a:rPr>
              <a:t>博客</a:t>
            </a:r>
            <a:r>
              <a:rPr lang="zh-CN" altLang="en-US" u="sng" dirty="0" smtClean="0">
                <a:solidFill>
                  <a:schemeClr val="bg1"/>
                </a:solidFill>
                <a:latin typeface="迷你简艺黑" panose="03000509000000000000" pitchFamily="65" charset="-122"/>
                <a:ea typeface="迷你简艺黑" panose="03000509000000000000" pitchFamily="65" charset="-122"/>
                <a:hlinkClick r:id="rId6"/>
              </a:rPr>
              <a:t>园</a:t>
            </a:r>
          </a:p>
          <a:p>
            <a:r>
              <a:rPr lang="en-US" altLang="zh-CN" u="sng" dirty="0" smtClean="0">
                <a:solidFill>
                  <a:srgbClr val="0000FF"/>
                </a:solidFill>
                <a:latin typeface="迷你简艺黑" panose="03000509000000000000" pitchFamily="65" charset="-122"/>
                <a:ea typeface="迷你简艺黑" panose="03000509000000000000" pitchFamily="65" charset="-122"/>
              </a:rPr>
              <a:t>4.</a:t>
            </a:r>
            <a:r>
              <a:rPr lang="zh-CN" altLang="en-US" u="sng" dirty="0" smtClean="0">
                <a:solidFill>
                  <a:srgbClr val="0000FF"/>
                </a:solidFill>
                <a:latin typeface="迷你简艺黑" panose="03000509000000000000" pitchFamily="65" charset="-122"/>
                <a:ea typeface="迷你简艺黑" panose="03000509000000000000" pitchFamily="65" charset="-122"/>
              </a:rPr>
              <a:t>《</a:t>
            </a:r>
            <a:r>
              <a:rPr lang="en-US" altLang="zh-CN" u="sng" dirty="0">
                <a:solidFill>
                  <a:srgbClr val="0000FF"/>
                </a:solidFill>
                <a:latin typeface="迷你简艺黑" panose="03000509000000000000" pitchFamily="65" charset="-122"/>
                <a:ea typeface="迷你简艺黑" panose="03000509000000000000" pitchFamily="65" charset="-122"/>
              </a:rPr>
              <a:t>UML</a:t>
            </a:r>
            <a:r>
              <a:rPr lang="zh-CN" altLang="en-US" u="sng" dirty="0">
                <a:solidFill>
                  <a:srgbClr val="0000FF"/>
                </a:solidFill>
                <a:latin typeface="迷你简艺黑" panose="03000509000000000000" pitchFamily="65" charset="-122"/>
                <a:ea typeface="迷你简艺黑" panose="03000509000000000000" pitchFamily="65" charset="-122"/>
              </a:rPr>
              <a:t>用户指南（第二版</a:t>
            </a:r>
            <a:r>
              <a:rPr lang="en-US" altLang="zh-CN" u="sng" dirty="0">
                <a:solidFill>
                  <a:srgbClr val="0000FF"/>
                </a:solidFill>
                <a:latin typeface="迷你简艺黑" panose="03000509000000000000" pitchFamily="65" charset="-122"/>
                <a:ea typeface="迷你简艺黑" panose="03000509000000000000" pitchFamily="65" charset="-122"/>
              </a:rPr>
              <a:t>·</a:t>
            </a:r>
            <a:r>
              <a:rPr lang="zh-CN" altLang="en-US" u="sng" dirty="0">
                <a:solidFill>
                  <a:srgbClr val="0000FF"/>
                </a:solidFill>
                <a:latin typeface="迷你简艺黑" panose="03000509000000000000" pitchFamily="65" charset="-122"/>
                <a:ea typeface="迷你简艺黑" panose="03000509000000000000" pitchFamily="65" charset="-122"/>
              </a:rPr>
              <a:t>修订版）》人民邮电出版社</a:t>
            </a:r>
          </a:p>
          <a:p>
            <a:r>
              <a:rPr lang="en-US" altLang="zh-CN" u="sng" dirty="0" smtClean="0">
                <a:solidFill>
                  <a:srgbClr val="0000FF"/>
                </a:solidFill>
                <a:latin typeface="迷你简艺黑" panose="03000509000000000000" pitchFamily="65" charset="-122"/>
                <a:ea typeface="迷你简艺黑" panose="03000509000000000000" pitchFamily="65" charset="-122"/>
              </a:rPr>
              <a:t>5.</a:t>
            </a:r>
            <a:r>
              <a:rPr lang="zh-CN" altLang="en-US" u="sng" dirty="0" smtClean="0">
                <a:solidFill>
                  <a:srgbClr val="0000FF"/>
                </a:solidFill>
                <a:latin typeface="迷你简艺黑" panose="03000509000000000000" pitchFamily="65" charset="-122"/>
                <a:ea typeface="迷你简艺黑" panose="03000509000000000000" pitchFamily="65" charset="-122"/>
              </a:rPr>
              <a:t>《</a:t>
            </a:r>
            <a:r>
              <a:rPr lang="en-US" altLang="zh-CN" u="sng" dirty="0">
                <a:solidFill>
                  <a:srgbClr val="0000FF"/>
                </a:solidFill>
                <a:latin typeface="迷你简艺黑" panose="03000509000000000000" pitchFamily="65" charset="-122"/>
                <a:ea typeface="迷你简艺黑" panose="03000509000000000000" pitchFamily="65" charset="-122"/>
              </a:rPr>
              <a:t>UML2</a:t>
            </a:r>
            <a:r>
              <a:rPr lang="zh-CN" altLang="en-US" u="sng" dirty="0">
                <a:solidFill>
                  <a:srgbClr val="0000FF"/>
                </a:solidFill>
                <a:latin typeface="迷你简艺黑" panose="03000509000000000000" pitchFamily="65" charset="-122"/>
                <a:ea typeface="迷你简艺黑" panose="03000509000000000000" pitchFamily="65" charset="-122"/>
              </a:rPr>
              <a:t>基础、建模与设计教程》 清华大学出版社</a:t>
            </a:r>
          </a:p>
        </p:txBody>
      </p:sp>
    </p:spTree>
  </p:cSld>
  <p:clrMapOvr>
    <a:masterClrMapping/>
  </p:clrMapOvr>
  <p:transition spd="slow">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 name="圆角矩形 91"/>
          <p:cNvSpPr/>
          <p:nvPr/>
        </p:nvSpPr>
        <p:spPr bwMode="auto">
          <a:xfrm>
            <a:off x="4572000" y="746303"/>
            <a:ext cx="3672408" cy="3888432"/>
          </a:xfrm>
          <a:prstGeom prst="roundRect">
            <a:avLst>
              <a:gd name="adj" fmla="val 0"/>
            </a:avLst>
          </a:prstGeom>
          <a:noFill/>
          <a:ln>
            <a:solidFill>
              <a:srgbClr val="98D2E3"/>
            </a:solidFill>
          </a:ln>
        </p:spPr>
        <p:style>
          <a:lnRef idx="2">
            <a:schemeClr val="accent2"/>
          </a:lnRef>
          <a:fillRef idx="1">
            <a:schemeClr val="lt1"/>
          </a:fillRef>
          <a:effectRef idx="0">
            <a:schemeClr val="accent2"/>
          </a:effectRef>
          <a:fontRef idx="minor">
            <a:schemeClr val="dk1"/>
          </a:fontRef>
        </p:style>
        <p:txBody>
          <a:bodyPr lIns="91430" tIns="45716" rIns="91430" bIns="45716" anchor="ctr"/>
          <a:lstStyle/>
          <a:p>
            <a:pPr marL="0" lvl="2" algn="ctr" eaLnBrk="0" fontAlgn="ctr" hangingPunct="0">
              <a:buClr>
                <a:srgbClr val="FF0000"/>
              </a:buClr>
              <a:buSzPct val="70000"/>
              <a:buFont typeface="Wingdings" panose="05000000000000000000" pitchFamily="2" charset="2"/>
              <a:buChar char="n"/>
              <a:tabLst>
                <a:tab pos="135890" algn="l"/>
              </a:tabLst>
              <a:defRPr/>
            </a:pPr>
            <a:endParaRPr lang="zh-CN" altLang="en-US" sz="1400" dirty="0">
              <a:solidFill>
                <a:schemeClr val="accent2"/>
              </a:solidFill>
              <a:latin typeface="微软雅黑" panose="020B0503020204020204" pitchFamily="34" charset="-122"/>
              <a:ea typeface="微软雅黑" panose="020B0503020204020204" pitchFamily="34" charset="-122"/>
            </a:endParaRPr>
          </a:p>
        </p:txBody>
      </p:sp>
      <p:sp>
        <p:nvSpPr>
          <p:cNvPr id="93" name="矩形 87"/>
          <p:cNvSpPr>
            <a:spLocks noChangeArrowheads="1"/>
          </p:cNvSpPr>
          <p:nvPr/>
        </p:nvSpPr>
        <p:spPr bwMode="auto">
          <a:xfrm>
            <a:off x="4824225" y="2001459"/>
            <a:ext cx="3240360" cy="1492708"/>
          </a:xfrm>
          <a:prstGeom prst="rect">
            <a:avLst/>
          </a:prstGeom>
          <a:noFill/>
          <a:ln w="9525">
            <a:noFill/>
            <a:miter lim="800000"/>
          </a:ln>
        </p:spPr>
        <p:txBody>
          <a:bodyPr wrap="square" lIns="91430" tIns="45716" rIns="91430" bIns="45716">
            <a:spAutoFit/>
          </a:bodyPr>
          <a:lstStyle/>
          <a:p>
            <a:pPr indent="360045">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UML</a:t>
            </a:r>
            <a:r>
              <a:rPr lang="zh-CN" altLang="en-US" sz="1400" dirty="0" smtClean="0">
                <a:solidFill>
                  <a:schemeClr val="bg1"/>
                </a:solidFill>
                <a:latin typeface="微软雅黑" panose="020B0503020204020204" pitchFamily="34" charset="-122"/>
                <a:ea typeface="微软雅黑" panose="020B0503020204020204" pitchFamily="34" charset="-122"/>
              </a:rPr>
              <a:t>是一种能够描述问题、描述解决方案、起到沟通作用的语言。</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indent="360045">
              <a:lnSpc>
                <a:spcPct val="130000"/>
              </a:lnSpc>
            </a:pPr>
            <a:r>
              <a:rPr lang="zh-CN" altLang="en-US" sz="1400" dirty="0" smtClean="0">
                <a:solidFill>
                  <a:schemeClr val="bg1"/>
                </a:solidFill>
                <a:latin typeface="微软雅黑" panose="020B0503020204020204" pitchFamily="34" charset="-122"/>
                <a:ea typeface="微软雅黑" panose="020B0503020204020204" pitchFamily="34" charset="-122"/>
              </a:rPr>
              <a:t>通俗地说，它是一种用文本、图形和符号的集合来描述现实生活中各类事物、活动及其之间的关系。</a:t>
            </a: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grpSp>
        <p:nvGrpSpPr>
          <p:cNvPr id="99" name="组合 26"/>
          <p:cNvGrpSpPr>
            <a:grpSpLocks noChangeAspect="1"/>
          </p:cNvGrpSpPr>
          <p:nvPr/>
        </p:nvGrpSpPr>
        <p:grpSpPr bwMode="auto">
          <a:xfrm>
            <a:off x="5222824" y="468491"/>
            <a:ext cx="2443163" cy="555624"/>
            <a:chOff x="855540" y="3513439"/>
            <a:chExt cx="1399872" cy="987727"/>
          </a:xfrm>
          <a:effectLst/>
          <a:scene3d>
            <a:camera prst="orthographicFront">
              <a:rot lat="0" lon="0" rev="0"/>
            </a:camera>
            <a:lightRig rig="balanced" dir="t">
              <a:rot lat="0" lon="0" rev="8700000"/>
            </a:lightRig>
          </a:scene3d>
        </p:grpSpPr>
        <p:sp>
          <p:nvSpPr>
            <p:cNvPr id="100" name="圆角矩形 99"/>
            <p:cNvSpPr/>
            <p:nvPr/>
          </p:nvSpPr>
          <p:spPr>
            <a:xfrm>
              <a:off x="855540" y="3513439"/>
              <a:ext cx="1399872" cy="987727"/>
            </a:xfrm>
            <a:prstGeom prst="roundRect">
              <a:avLst>
                <a:gd name="adj" fmla="val 0"/>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3"/>
            </a:lnRef>
            <a:fillRef idx="1">
              <a:schemeClr val="lt1"/>
            </a:fillRef>
            <a:effectRef idx="0">
              <a:schemeClr val="accent3"/>
            </a:effectRef>
            <a:fontRef idx="minor">
              <a:schemeClr val="dk1"/>
            </a:fontRef>
          </p:style>
          <p:txBody>
            <a:bodyPr anchor="ctr"/>
            <a:lstStyle/>
            <a:p>
              <a:pPr algn="ctr" eaLnBrk="0" fontAlgn="ctr" hangingPunct="0">
                <a:buClr>
                  <a:srgbClr val="FF0000"/>
                </a:buClr>
                <a:buSzPct val="70000"/>
                <a:buFont typeface="Wingdings" panose="05000000000000000000" pitchFamily="2" charset="2"/>
                <a:buChar char="u"/>
                <a:defRPr/>
              </a:pPr>
              <a:endParaRPr lang="zh-CN" altLang="en-US" sz="1700" b="1">
                <a:solidFill>
                  <a:schemeClr val="bg1"/>
                </a:solidFill>
                <a:latin typeface="微软雅黑" panose="020B0503020204020204" pitchFamily="34" charset="-122"/>
                <a:ea typeface="微软雅黑" panose="020B0503020204020204" pitchFamily="34" charset="-122"/>
              </a:endParaRPr>
            </a:p>
          </p:txBody>
        </p:sp>
        <p:sp>
          <p:nvSpPr>
            <p:cNvPr id="101" name="矩形 100"/>
            <p:cNvSpPr>
              <a:spLocks noChangeArrowheads="1"/>
            </p:cNvSpPr>
            <p:nvPr/>
          </p:nvSpPr>
          <p:spPr bwMode="auto">
            <a:xfrm>
              <a:off x="930021" y="3596955"/>
              <a:ext cx="1250910" cy="820697"/>
            </a:xfrm>
            <a:prstGeom prst="rect">
              <a:avLst/>
            </a:prstGeom>
            <a:noFill/>
            <a:ln w="9525">
              <a:noFill/>
              <a:miter lim="800000"/>
            </a:ln>
            <a:effectLst/>
            <a:sp3d>
              <a:bevelT w="190500" h="38100"/>
            </a:sp3d>
          </p:spPr>
          <p:txBody>
            <a:bodyPr anchor="ctr">
              <a:spAutoFit/>
            </a:bodyPr>
            <a:lstStyle/>
            <a:p>
              <a:pPr algn="ctr" fontAlgn="ctr">
                <a:buClr>
                  <a:srgbClr val="FF0000"/>
                </a:buClr>
                <a:buSzPct val="70000"/>
                <a:defRPr/>
              </a:pPr>
              <a:r>
                <a:rPr kumimoji="1" lang="zh-CN" altLang="en-US" sz="2400" b="1" dirty="0" smtClean="0">
                  <a:solidFill>
                    <a:schemeClr val="bg1"/>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rPr>
                <a:t>什么是</a:t>
              </a:r>
              <a:r>
                <a:rPr kumimoji="1" lang="en-US" altLang="zh-CN" sz="2400" b="1" dirty="0" smtClean="0">
                  <a:solidFill>
                    <a:schemeClr val="bg1"/>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rPr>
                <a:t>UML</a:t>
              </a:r>
              <a:endParaRPr kumimoji="1" lang="zh-CN" altLang="en-US" sz="2400" b="1" dirty="0">
                <a:solidFill>
                  <a:schemeClr val="bg1"/>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102" name="Half Frame 12"/>
          <p:cNvSpPr/>
          <p:nvPr/>
        </p:nvSpPr>
        <p:spPr>
          <a:xfrm rot="8097294">
            <a:off x="2850466" y="2308131"/>
            <a:ext cx="500039" cy="549505"/>
          </a:xfrm>
          <a:prstGeom prst="halfFrame">
            <a:avLst/>
          </a:prstGeom>
          <a:blipFill dpi="0" rotWithShape="1">
            <a:blip r:embed="rId4" cstate="print">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03" name="Half Frame 13"/>
          <p:cNvSpPr/>
          <p:nvPr/>
        </p:nvSpPr>
        <p:spPr>
          <a:xfrm rot="8106864">
            <a:off x="2961443" y="2188270"/>
            <a:ext cx="832484" cy="789227"/>
          </a:xfrm>
          <a:prstGeom prst="halfFrame">
            <a:avLst/>
          </a:prstGeom>
          <a:blipFill dpi="0" rotWithShape="1">
            <a:blip r:embed="rId5">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grpSp>
        <p:nvGrpSpPr>
          <p:cNvPr id="104" name="组合 103"/>
          <p:cNvGrpSpPr/>
          <p:nvPr/>
        </p:nvGrpSpPr>
        <p:grpSpPr>
          <a:xfrm>
            <a:off x="686919" y="1562844"/>
            <a:ext cx="1979611" cy="1981200"/>
            <a:chOff x="6556158" y="1824136"/>
            <a:chExt cx="1979612" cy="1981200"/>
          </a:xfrm>
          <a:effectLst/>
        </p:grpSpPr>
        <p:sp>
          <p:nvSpPr>
            <p:cNvPr id="105" name="Oval 2"/>
            <p:cNvSpPr>
              <a:spLocks noChangeAspect="1" noChangeArrowheads="1"/>
            </p:cNvSpPr>
            <p:nvPr/>
          </p:nvSpPr>
          <p:spPr bwMode="auto">
            <a:xfrm>
              <a:off x="6556158" y="1824136"/>
              <a:ext cx="1979612" cy="198120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effectLst/>
          </p:spPr>
          <p:style>
            <a:lnRef idx="3">
              <a:schemeClr val="lt1"/>
            </a:lnRef>
            <a:fillRef idx="1">
              <a:schemeClr val="accent5"/>
            </a:fillRef>
            <a:effectRef idx="1">
              <a:schemeClr val="accent5"/>
            </a:effectRef>
            <a:fontRef idx="minor">
              <a:schemeClr val="lt1"/>
            </a:fontRef>
          </p:style>
          <p:txBody>
            <a:bodyPr anchor="ctr"/>
            <a:lstStyle/>
            <a:p>
              <a:pPr algn="ctr" eaLnBrk="0" fontAlgn="ctr" hangingPunct="0">
                <a:buClr>
                  <a:srgbClr val="FF0000"/>
                </a:buClr>
                <a:buSzPct val="70000"/>
                <a:defRPr/>
              </a:pPr>
              <a:endParaRPr lang="fr-FR" altLang="zh-CN" sz="1700" b="1" dirty="0">
                <a:solidFill>
                  <a:schemeClr val="bg1"/>
                </a:solidFill>
                <a:latin typeface="微软雅黑" panose="020B0503020204020204" pitchFamily="34" charset="-122"/>
                <a:ea typeface="微软雅黑" panose="020B0503020204020204" pitchFamily="34" charset="-122"/>
              </a:endParaRPr>
            </a:p>
          </p:txBody>
        </p:sp>
        <p:sp>
          <p:nvSpPr>
            <p:cNvPr id="106" name="Text Box 29"/>
            <p:cNvSpPr txBox="1">
              <a:spLocks noChangeArrowheads="1"/>
            </p:cNvSpPr>
            <p:nvPr/>
          </p:nvSpPr>
          <p:spPr bwMode="gray">
            <a:xfrm>
              <a:off x="6780067" y="2551787"/>
              <a:ext cx="1531793" cy="584775"/>
            </a:xfrm>
            <a:prstGeom prst="rect">
              <a:avLst/>
            </a:prstGeom>
            <a:noFill/>
            <a:ln>
              <a:noFill/>
            </a:ln>
            <a:effectLst/>
          </p:spPr>
          <p:txBody>
            <a:bodyPr>
              <a:spAutoFit/>
            </a:bodyPr>
            <a:lstStyle/>
            <a:p>
              <a:pPr algn="ctr">
                <a:buClr>
                  <a:schemeClr val="tx1"/>
                </a:buClr>
                <a:buSzPct val="120000"/>
                <a:defRPr/>
              </a:pPr>
              <a:r>
                <a:rPr lang="en-US" altLang="zh-CN" sz="3200" spc="300" dirty="0" smtClean="0">
                  <a:ln w="12700" cmpd="sng">
                    <a:noFill/>
                    <a:prstDash val="solid"/>
                    <a:miter lim="800000"/>
                  </a:ln>
                  <a:solidFill>
                    <a:schemeClr val="bg1"/>
                  </a:solidFill>
                  <a:latin typeface="微软雅黑" panose="020B0503020204020204" pitchFamily="34" charset="-122"/>
                  <a:ea typeface="微软雅黑" panose="020B0503020204020204" pitchFamily="34" charset="-122"/>
                </a:rPr>
                <a:t>UML</a:t>
              </a:r>
              <a:endParaRPr lang="zh-CN" altLang="en-US" sz="3200" spc="300" dirty="0">
                <a:ln w="12700" cmpd="sng">
                  <a:noFill/>
                  <a:prstDash val="solid"/>
                  <a:miter lim="800000"/>
                </a:ln>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p:cTn id="7" dur="500" fill="hold"/>
                                        <p:tgtEl>
                                          <p:spTgt spid="104"/>
                                        </p:tgtEl>
                                        <p:attrNameLst>
                                          <p:attrName>ppt_w</p:attrName>
                                        </p:attrNameLst>
                                      </p:cBhvr>
                                      <p:tavLst>
                                        <p:tav tm="0">
                                          <p:val>
                                            <p:strVal val="4*#ppt_w"/>
                                          </p:val>
                                        </p:tav>
                                        <p:tav tm="100000">
                                          <p:val>
                                            <p:strVal val="#ppt_w"/>
                                          </p:val>
                                        </p:tav>
                                      </p:tavLst>
                                    </p:anim>
                                    <p:anim calcmode="lin" valueType="num">
                                      <p:cBhvr>
                                        <p:cTn id="8" dur="500" fill="hold"/>
                                        <p:tgtEl>
                                          <p:spTgt spid="104"/>
                                        </p:tgtEl>
                                        <p:attrNameLst>
                                          <p:attrName>ppt_h</p:attrName>
                                        </p:attrNameLst>
                                      </p:cBhvr>
                                      <p:tavLst>
                                        <p:tav tm="0">
                                          <p:val>
                                            <p:strVal val="4*#ppt_h"/>
                                          </p:val>
                                        </p:tav>
                                        <p:tav tm="100000">
                                          <p:val>
                                            <p:strVal val="#ppt_h"/>
                                          </p:val>
                                        </p:tav>
                                      </p:tavLst>
                                    </p:anim>
                                  </p:childTnLst>
                                </p:cTn>
                              </p:par>
                              <p:par>
                                <p:cTn id="9" presetID="8" presetClass="emph" presetSubtype="0" fill="hold" nodeType="withEffect">
                                  <p:stCondLst>
                                    <p:cond delay="0"/>
                                  </p:stCondLst>
                                  <p:childTnLst>
                                    <p:animRot by="21600000">
                                      <p:cBhvr>
                                        <p:cTn id="10" dur="500" fill="hold"/>
                                        <p:tgtEl>
                                          <p:spTgt spid="104"/>
                                        </p:tgtEl>
                                        <p:attrNameLst>
                                          <p:attrName>r</p:attrName>
                                        </p:attrNameLst>
                                      </p:cBhvr>
                                    </p:animRo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2"/>
                                        </p:tgtEl>
                                        <p:attrNameLst>
                                          <p:attrName>style.visibility</p:attrName>
                                        </p:attrNameLst>
                                      </p:cBhvr>
                                      <p:to>
                                        <p:strVal val="visible"/>
                                      </p:to>
                                    </p:set>
                                    <p:animEffect transition="in" filter="wipe(left)">
                                      <p:cBhvr>
                                        <p:cTn id="14" dur="500"/>
                                        <p:tgtEl>
                                          <p:spTgt spid="10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wipe(left)">
                                      <p:cBhvr>
                                        <p:cTn id="18" dur="500"/>
                                        <p:tgtEl>
                                          <p:spTgt spid="103"/>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99"/>
                                        </p:tgtEl>
                                        <p:attrNameLst>
                                          <p:attrName>style.visibility</p:attrName>
                                        </p:attrNameLst>
                                      </p:cBhvr>
                                      <p:to>
                                        <p:strVal val="visible"/>
                                      </p:to>
                                    </p:set>
                                    <p:animEffect transition="in" filter="fade">
                                      <p:cBhvr>
                                        <p:cTn id="22" dur="1000"/>
                                        <p:tgtEl>
                                          <p:spTgt spid="99"/>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92"/>
                                        </p:tgtEl>
                                        <p:attrNameLst>
                                          <p:attrName>style.visibility</p:attrName>
                                        </p:attrNameLst>
                                      </p:cBhvr>
                                      <p:to>
                                        <p:strVal val="visible"/>
                                      </p:to>
                                    </p:set>
                                    <p:anim calcmode="lin" valueType="num">
                                      <p:cBhvr additive="base">
                                        <p:cTn id="25" dur="750"/>
                                        <p:tgtEl>
                                          <p:spTgt spid="92"/>
                                        </p:tgtEl>
                                        <p:attrNameLst>
                                          <p:attrName>ppt_y</p:attrName>
                                        </p:attrNameLst>
                                      </p:cBhvr>
                                      <p:tavLst>
                                        <p:tav tm="0">
                                          <p:val>
                                            <p:strVal val="#ppt_y-#ppt_h*1.125000"/>
                                          </p:val>
                                        </p:tav>
                                        <p:tav tm="100000">
                                          <p:val>
                                            <p:strVal val="#ppt_y"/>
                                          </p:val>
                                        </p:tav>
                                      </p:tavLst>
                                    </p:anim>
                                    <p:animEffect transition="in" filter="wipe(down)">
                                      <p:cBhvr>
                                        <p:cTn id="26" dur="750"/>
                                        <p:tgtEl>
                                          <p:spTgt spid="92"/>
                                        </p:tgtEl>
                                      </p:cBhvr>
                                    </p:animEffect>
                                  </p:childTnLst>
                                </p:cTn>
                              </p:par>
                              <p:par>
                                <p:cTn id="27" presetID="12" presetClass="entr" presetSubtype="4" fill="hold" grpId="0" nodeType="withEffect">
                                  <p:stCondLst>
                                    <p:cond delay="0"/>
                                  </p:stCondLst>
                                  <p:iterate type="lt">
                                    <p:tmPct val="10000"/>
                                  </p:iterate>
                                  <p:childTnLst>
                                    <p:set>
                                      <p:cBhvr>
                                        <p:cTn id="28" dur="1" fill="hold">
                                          <p:stCondLst>
                                            <p:cond delay="0"/>
                                          </p:stCondLst>
                                        </p:cTn>
                                        <p:tgtEl>
                                          <p:spTgt spid="93"/>
                                        </p:tgtEl>
                                        <p:attrNameLst>
                                          <p:attrName>style.visibility</p:attrName>
                                        </p:attrNameLst>
                                      </p:cBhvr>
                                      <p:to>
                                        <p:strVal val="visible"/>
                                      </p:to>
                                    </p:set>
                                    <p:anim calcmode="lin" valueType="num">
                                      <p:cBhvr additive="base">
                                        <p:cTn id="29" dur="500"/>
                                        <p:tgtEl>
                                          <p:spTgt spid="93"/>
                                        </p:tgtEl>
                                        <p:attrNameLst>
                                          <p:attrName>ppt_y</p:attrName>
                                        </p:attrNameLst>
                                      </p:cBhvr>
                                      <p:tavLst>
                                        <p:tav tm="0">
                                          <p:val>
                                            <p:strVal val="#ppt_y+#ppt_h*1.125000"/>
                                          </p:val>
                                        </p:tav>
                                        <p:tav tm="100000">
                                          <p:val>
                                            <p:strVal val="#ppt_y"/>
                                          </p:val>
                                        </p:tav>
                                      </p:tavLst>
                                    </p:anim>
                                    <p:animEffect transition="in" filter="wipe(up)">
                                      <p:cBhvr>
                                        <p:cTn id="30"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594703" y="364971"/>
            <a:ext cx="27780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0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20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的发展历程</a:t>
            </a:r>
            <a:endParaRPr lang="en-US" altLang="zh-CN" sz="20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cxnSp>
        <p:nvCxnSpPr>
          <p:cNvPr id="8" name="Straight Connector 7"/>
          <p:cNvCxnSpPr/>
          <p:nvPr/>
        </p:nvCxnSpPr>
        <p:spPr>
          <a:xfrm>
            <a:off x="3723" y="4239828"/>
            <a:ext cx="9108000" cy="1816"/>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437555" y="4120788"/>
            <a:ext cx="238080" cy="238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sp>
        <p:nvSpPr>
          <p:cNvPr id="12" name="Rectangle 44"/>
          <p:cNvSpPr/>
          <p:nvPr/>
        </p:nvSpPr>
        <p:spPr>
          <a:xfrm>
            <a:off x="607185" y="1629974"/>
            <a:ext cx="3964815" cy="2769989"/>
          </a:xfrm>
          <a:prstGeom prst="rect">
            <a:avLst/>
          </a:prstGeom>
        </p:spPr>
        <p:txBody>
          <a:bodyPr wrap="square">
            <a:spAutoFit/>
          </a:bodyPr>
          <a:lstStyle/>
          <a:p>
            <a:pPr indent="360045"/>
            <a:r>
              <a:rPr lang="zh-CN" altLang="en-US" sz="1600" dirty="0" smtClean="0">
                <a:solidFill>
                  <a:schemeClr val="bg1"/>
                </a:solidFill>
                <a:latin typeface="迷你简艺黑" panose="03000509000000000000" pitchFamily="65" charset="-122"/>
                <a:ea typeface="迷你简艺黑" panose="03000509000000000000" pitchFamily="65" charset="-122"/>
              </a:rPr>
              <a:t>面向对象语言最早出现于</a:t>
            </a:r>
            <a:r>
              <a:rPr lang="en-US" altLang="zh-CN" sz="1600" dirty="0" smtClean="0">
                <a:solidFill>
                  <a:schemeClr val="bg1"/>
                </a:solidFill>
                <a:latin typeface="迷你简艺黑" panose="03000509000000000000" pitchFamily="65" charset="-122"/>
                <a:ea typeface="迷你简艺黑" panose="03000509000000000000" pitchFamily="65" charset="-122"/>
              </a:rPr>
              <a:t>20</a:t>
            </a:r>
            <a:r>
              <a:rPr lang="zh-CN" altLang="en-US" sz="1600" dirty="0" smtClean="0">
                <a:solidFill>
                  <a:schemeClr val="bg1"/>
                </a:solidFill>
                <a:latin typeface="迷你简艺黑" panose="03000509000000000000" pitchFamily="65" charset="-122"/>
                <a:ea typeface="迷你简艺黑" panose="03000509000000000000" pitchFamily="65" charset="-122"/>
              </a:rPr>
              <a:t>世纪</a:t>
            </a:r>
            <a:r>
              <a:rPr lang="en-US" altLang="zh-CN" sz="1600" dirty="0" smtClean="0">
                <a:solidFill>
                  <a:schemeClr val="bg1"/>
                </a:solidFill>
                <a:latin typeface="迷你简艺黑" panose="03000509000000000000" pitchFamily="65" charset="-122"/>
                <a:ea typeface="迷你简艺黑" panose="03000509000000000000" pitchFamily="65" charset="-122"/>
              </a:rPr>
              <a:t>70</a:t>
            </a:r>
            <a:r>
              <a:rPr lang="zh-CN" altLang="en-US" sz="1600" dirty="0" smtClean="0">
                <a:solidFill>
                  <a:schemeClr val="bg1"/>
                </a:solidFill>
                <a:latin typeface="迷你简艺黑" panose="03000509000000000000" pitchFamily="65" charset="-122"/>
                <a:ea typeface="迷你简艺黑" panose="03000509000000000000" pitchFamily="65" charset="-122"/>
              </a:rPr>
              <a:t>年代中期。从</a:t>
            </a:r>
            <a:r>
              <a:rPr lang="en-US" altLang="zh-CN" sz="1600" dirty="0" smtClean="0">
                <a:solidFill>
                  <a:schemeClr val="bg1"/>
                </a:solidFill>
                <a:latin typeface="迷你简艺黑" panose="03000509000000000000" pitchFamily="65" charset="-122"/>
                <a:ea typeface="迷你简艺黑" panose="03000509000000000000" pitchFamily="65" charset="-122"/>
              </a:rPr>
              <a:t>1989</a:t>
            </a:r>
            <a:r>
              <a:rPr lang="zh-CN" altLang="en-US" sz="1600" dirty="0" smtClean="0">
                <a:solidFill>
                  <a:schemeClr val="bg1"/>
                </a:solidFill>
                <a:latin typeface="迷你简艺黑" panose="03000509000000000000" pitchFamily="65" charset="-122"/>
                <a:ea typeface="迷你简艺黑" panose="03000509000000000000" pitchFamily="65" charset="-122"/>
              </a:rPr>
              <a:t>年到</a:t>
            </a:r>
            <a:r>
              <a:rPr lang="en-US" altLang="zh-CN" sz="1600" dirty="0" smtClean="0">
                <a:solidFill>
                  <a:schemeClr val="bg1"/>
                </a:solidFill>
                <a:latin typeface="迷你简艺黑" panose="03000509000000000000" pitchFamily="65" charset="-122"/>
                <a:ea typeface="迷你简艺黑" panose="03000509000000000000" pitchFamily="65" charset="-122"/>
              </a:rPr>
              <a:t>1997</a:t>
            </a:r>
            <a:r>
              <a:rPr lang="zh-CN" altLang="en-US" sz="1600" dirty="0" smtClean="0">
                <a:solidFill>
                  <a:schemeClr val="bg1"/>
                </a:solidFill>
                <a:latin typeface="迷你简艺黑" panose="03000509000000000000" pitchFamily="65" charset="-122"/>
                <a:ea typeface="迷你简艺黑" panose="03000509000000000000" pitchFamily="65" charset="-122"/>
              </a:rPr>
              <a:t>年，其数量从不到十种增加到了五十多种。</a:t>
            </a:r>
            <a:endParaRPr lang="en-US" altLang="zh-CN" sz="1600" dirty="0" smtClean="0">
              <a:solidFill>
                <a:schemeClr val="bg1"/>
              </a:solidFill>
              <a:latin typeface="迷你简艺黑" panose="03000509000000000000" pitchFamily="65" charset="-122"/>
              <a:ea typeface="迷你简艺黑" panose="03000509000000000000" pitchFamily="65" charset="-122"/>
            </a:endParaRPr>
          </a:p>
          <a:p>
            <a:pPr indent="360045"/>
            <a:r>
              <a:rPr lang="zh-CN" altLang="en-US" sz="1600" dirty="0" smtClean="0">
                <a:solidFill>
                  <a:schemeClr val="bg1"/>
                </a:solidFill>
                <a:latin typeface="迷你简艺黑" panose="03000509000000000000" pitchFamily="65" charset="-122"/>
                <a:ea typeface="迷你简艺黑" panose="03000509000000000000" pitchFamily="65" charset="-122"/>
              </a:rPr>
              <a:t>但是</a:t>
            </a:r>
            <a:r>
              <a:rPr lang="en-US" altLang="zh-CN" sz="1600" dirty="0" smtClean="0">
                <a:solidFill>
                  <a:schemeClr val="bg1"/>
                </a:solidFill>
                <a:latin typeface="迷你简艺黑" panose="03000509000000000000" pitchFamily="65" charset="-122"/>
                <a:ea typeface="迷你简艺黑" panose="03000509000000000000" pitchFamily="65" charset="-122"/>
              </a:rPr>
              <a:t>OO</a:t>
            </a:r>
            <a:r>
              <a:rPr lang="zh-CN" altLang="en-US" sz="1600" dirty="0" smtClean="0">
                <a:solidFill>
                  <a:schemeClr val="bg1"/>
                </a:solidFill>
                <a:latin typeface="迷你简艺黑" panose="03000509000000000000" pitchFamily="65" charset="-122"/>
                <a:ea typeface="迷你简艺黑" panose="03000509000000000000" pitchFamily="65" charset="-122"/>
              </a:rPr>
              <a:t>方法的用户并不了解不同建模语言的优缺点和差异，难以选择适合的建模语言，于是爆发了“方法大战”。</a:t>
            </a:r>
            <a:endParaRPr lang="en-US" altLang="zh-CN" sz="1600" dirty="0" smtClean="0">
              <a:solidFill>
                <a:schemeClr val="bg1"/>
              </a:solidFill>
              <a:latin typeface="迷你简艺黑" panose="03000509000000000000" pitchFamily="65" charset="-122"/>
              <a:ea typeface="迷你简艺黑" panose="03000509000000000000" pitchFamily="65" charset="-122"/>
            </a:endParaRPr>
          </a:p>
          <a:p>
            <a:pPr indent="360045"/>
            <a:r>
              <a:rPr lang="en-US" altLang="zh-CN" sz="1600" dirty="0" smtClean="0">
                <a:solidFill>
                  <a:schemeClr val="bg1"/>
                </a:solidFill>
                <a:latin typeface="迷你简艺黑" panose="03000509000000000000" pitchFamily="65" charset="-122"/>
                <a:ea typeface="迷你简艺黑" panose="03000509000000000000" pitchFamily="65" charset="-122"/>
              </a:rPr>
              <a:t>90</a:t>
            </a:r>
            <a:r>
              <a:rPr lang="zh-CN" altLang="en-US" sz="1600" dirty="0" smtClean="0">
                <a:solidFill>
                  <a:schemeClr val="bg1"/>
                </a:solidFill>
                <a:latin typeface="迷你简艺黑" panose="03000509000000000000" pitchFamily="65" charset="-122"/>
                <a:ea typeface="迷你简艺黑" panose="03000509000000000000" pitchFamily="65" charset="-122"/>
              </a:rPr>
              <a:t>年代中期，出现了一批新方法。最引人注目的是</a:t>
            </a:r>
            <a:r>
              <a:rPr lang="en-US" altLang="zh-CN" sz="1600" dirty="0" smtClean="0">
                <a:solidFill>
                  <a:schemeClr val="bg1"/>
                </a:solidFill>
                <a:latin typeface="迷你简艺黑" panose="03000509000000000000" pitchFamily="65" charset="-122"/>
                <a:ea typeface="迷你简艺黑" panose="03000509000000000000" pitchFamily="65" charset="-122"/>
              </a:rPr>
              <a:t>Booch 1993</a:t>
            </a:r>
            <a:r>
              <a:rPr lang="zh-CN" altLang="en-US" sz="1600" dirty="0" smtClean="0">
                <a:solidFill>
                  <a:schemeClr val="bg1"/>
                </a:solidFill>
                <a:latin typeface="迷你简艺黑" panose="03000509000000000000" pitchFamily="65" charset="-122"/>
                <a:ea typeface="迷你简艺黑" panose="03000509000000000000" pitchFamily="65" charset="-122"/>
              </a:rPr>
              <a:t>、</a:t>
            </a:r>
            <a:r>
              <a:rPr lang="en-US" altLang="zh-CN" sz="1600" dirty="0" smtClean="0">
                <a:solidFill>
                  <a:schemeClr val="bg1"/>
                </a:solidFill>
                <a:latin typeface="迷你简艺黑" panose="03000509000000000000" pitchFamily="65" charset="-122"/>
                <a:ea typeface="迷你简艺黑" panose="03000509000000000000" pitchFamily="65" charset="-122"/>
              </a:rPr>
              <a:t>OMT-2</a:t>
            </a:r>
            <a:r>
              <a:rPr lang="zh-CN" altLang="en-US" sz="1600" dirty="0" smtClean="0">
                <a:solidFill>
                  <a:schemeClr val="bg1"/>
                </a:solidFill>
                <a:latin typeface="迷你简艺黑" panose="03000509000000000000" pitchFamily="65" charset="-122"/>
                <a:ea typeface="迷你简艺黑" panose="03000509000000000000" pitchFamily="65" charset="-122"/>
              </a:rPr>
              <a:t>和</a:t>
            </a:r>
            <a:r>
              <a:rPr lang="en-US" altLang="zh-CN" sz="1600" dirty="0" smtClean="0">
                <a:solidFill>
                  <a:schemeClr val="bg1"/>
                </a:solidFill>
                <a:latin typeface="迷你简艺黑" panose="03000509000000000000" pitchFamily="65" charset="-122"/>
                <a:ea typeface="迷你简艺黑" panose="03000509000000000000" pitchFamily="65" charset="-122"/>
              </a:rPr>
              <a:t>OOSE</a:t>
            </a:r>
            <a:r>
              <a:rPr lang="zh-CN" altLang="en-US" sz="1600" dirty="0" smtClean="0">
                <a:solidFill>
                  <a:schemeClr val="bg1"/>
                </a:solidFill>
                <a:latin typeface="迷你简艺黑" panose="03000509000000000000" pitchFamily="65" charset="-122"/>
                <a:ea typeface="迷你简艺黑" panose="03000509000000000000" pitchFamily="65" charset="-122"/>
              </a:rPr>
              <a:t>等。</a:t>
            </a:r>
            <a:r>
              <a:rPr lang="en-US" altLang="zh-CN" sz="1600" dirty="0" smtClean="0">
                <a:solidFill>
                  <a:schemeClr val="bg1"/>
                </a:solidFill>
                <a:latin typeface="迷你简艺黑" panose="03000509000000000000" pitchFamily="65" charset="-122"/>
                <a:ea typeface="迷你简艺黑" panose="03000509000000000000" pitchFamily="65" charset="-122"/>
              </a:rPr>
              <a:t>Booch</a:t>
            </a:r>
            <a:r>
              <a:rPr lang="zh-CN" altLang="en-US" sz="1600" dirty="0" smtClean="0">
                <a:solidFill>
                  <a:schemeClr val="bg1"/>
                </a:solidFill>
                <a:latin typeface="迷你简艺黑" panose="03000509000000000000" pitchFamily="65" charset="-122"/>
                <a:ea typeface="迷你简艺黑" panose="03000509000000000000" pitchFamily="65" charset="-122"/>
              </a:rPr>
              <a:t>擅长设计，</a:t>
            </a:r>
            <a:r>
              <a:rPr lang="en-US" altLang="zh-CN" sz="1600" dirty="0" smtClean="0">
                <a:solidFill>
                  <a:schemeClr val="bg1"/>
                </a:solidFill>
                <a:latin typeface="迷你简艺黑" panose="03000509000000000000" pitchFamily="65" charset="-122"/>
                <a:ea typeface="迷你简艺黑" panose="03000509000000000000" pitchFamily="65" charset="-122"/>
              </a:rPr>
              <a:t>OMT</a:t>
            </a:r>
            <a:r>
              <a:rPr lang="zh-CN" altLang="en-US" sz="1600" dirty="0" smtClean="0">
                <a:solidFill>
                  <a:schemeClr val="bg1"/>
                </a:solidFill>
                <a:latin typeface="迷你简艺黑" panose="03000509000000000000" pitchFamily="65" charset="-122"/>
                <a:ea typeface="迷你简艺黑" panose="03000509000000000000" pitchFamily="65" charset="-122"/>
              </a:rPr>
              <a:t>擅长分析，</a:t>
            </a:r>
            <a:r>
              <a:rPr lang="en-US" altLang="zh-CN" sz="1600" dirty="0" smtClean="0">
                <a:solidFill>
                  <a:schemeClr val="bg1"/>
                </a:solidFill>
                <a:latin typeface="迷你简艺黑" panose="03000509000000000000" pitchFamily="65" charset="-122"/>
                <a:ea typeface="迷你简艺黑" panose="03000509000000000000" pitchFamily="65" charset="-122"/>
              </a:rPr>
              <a:t>OOSE</a:t>
            </a:r>
            <a:r>
              <a:rPr lang="zh-CN" altLang="en-US" sz="1600" dirty="0" smtClean="0">
                <a:solidFill>
                  <a:schemeClr val="bg1"/>
                </a:solidFill>
                <a:latin typeface="迷你简艺黑" panose="03000509000000000000" pitchFamily="65" charset="-122"/>
                <a:ea typeface="迷你简艺黑" panose="03000509000000000000" pitchFamily="65" charset="-122"/>
              </a:rPr>
              <a:t>擅长业务建模。</a:t>
            </a:r>
            <a:endParaRPr lang="en-US" altLang="zh-CN" sz="1600" dirty="0" smtClean="0">
              <a:solidFill>
                <a:schemeClr val="bg1"/>
              </a:solidFill>
              <a:latin typeface="迷你简艺黑" panose="03000509000000000000" pitchFamily="65" charset="-122"/>
              <a:ea typeface="迷你简艺黑" panose="03000509000000000000" pitchFamily="65" charset="-122"/>
            </a:endParaRPr>
          </a:p>
          <a:p>
            <a:pPr indent="360045"/>
            <a:endParaRPr lang="en-US" altLang="zh-CN" sz="1400" dirty="0">
              <a:solidFill>
                <a:schemeClr val="bg1"/>
              </a:solidFill>
              <a:latin typeface="迷你简艺黑" panose="03000509000000000000" pitchFamily="65" charset="-122"/>
              <a:ea typeface="迷你简艺黑" panose="03000509000000000000" pitchFamily="65" charset="-122"/>
            </a:endParaRPr>
          </a:p>
        </p:txBody>
      </p:sp>
      <p:cxnSp>
        <p:nvCxnSpPr>
          <p:cNvPr id="13" name="Straight Connector 26"/>
          <p:cNvCxnSpPr/>
          <p:nvPr/>
        </p:nvCxnSpPr>
        <p:spPr>
          <a:xfrm rot="16200000" flipH="1">
            <a:off x="-467152" y="3132824"/>
            <a:ext cx="2016369" cy="1007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4" name="Group 59"/>
          <p:cNvGrpSpPr/>
          <p:nvPr/>
        </p:nvGrpSpPr>
        <p:grpSpPr>
          <a:xfrm>
            <a:off x="296846" y="1461662"/>
            <a:ext cx="478297" cy="478297"/>
            <a:chOff x="2005914" y="1637612"/>
            <a:chExt cx="418280" cy="418280"/>
          </a:xfrm>
        </p:grpSpPr>
        <p:sp>
          <p:nvSpPr>
            <p:cNvPr id="15" name="Teardrop 25"/>
            <p:cNvSpPr/>
            <p:nvPr/>
          </p:nvSpPr>
          <p:spPr>
            <a:xfrm rot="8100000">
              <a:off x="2005914" y="1637612"/>
              <a:ext cx="418280" cy="418280"/>
            </a:xfrm>
            <a:prstGeom prst="teardrop">
              <a:avLst>
                <a:gd name="adj" fmla="val 131619"/>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6" name="Freeform 63"/>
            <p:cNvSpPr>
              <a:spLocks noEditPoints="1"/>
            </p:cNvSpPr>
            <p:nvPr/>
          </p:nvSpPr>
          <p:spPr bwMode="auto">
            <a:xfrm>
              <a:off x="2115407" y="1762183"/>
              <a:ext cx="199914" cy="171356"/>
            </a:xfrm>
            <a:custGeom>
              <a:avLst/>
              <a:gdLst/>
              <a:ahLst/>
              <a:cxnLst>
                <a:cxn ang="0">
                  <a:pos x="15" y="2"/>
                </a:cxn>
                <a:cxn ang="0">
                  <a:pos x="0" y="4"/>
                </a:cxn>
                <a:cxn ang="0">
                  <a:pos x="0" y="62"/>
                </a:cxn>
                <a:cxn ang="0">
                  <a:pos x="9" y="71"/>
                </a:cxn>
                <a:cxn ang="0">
                  <a:pos x="53" y="45"/>
                </a:cxn>
                <a:cxn ang="0">
                  <a:pos x="58" y="31"/>
                </a:cxn>
                <a:cxn ang="0">
                  <a:pos x="307" y="11"/>
                </a:cxn>
                <a:cxn ang="0">
                  <a:pos x="95" y="11"/>
                </a:cxn>
                <a:cxn ang="0">
                  <a:pos x="85" y="27"/>
                </a:cxn>
                <a:cxn ang="0">
                  <a:pos x="85" y="51"/>
                </a:cxn>
                <a:cxn ang="0">
                  <a:pos x="102" y="62"/>
                </a:cxn>
                <a:cxn ang="0">
                  <a:pos x="314" y="60"/>
                </a:cxn>
                <a:cxn ang="0">
                  <a:pos x="323" y="43"/>
                </a:cxn>
                <a:cxn ang="0">
                  <a:pos x="323" y="20"/>
                </a:cxn>
                <a:cxn ang="0">
                  <a:pos x="307" y="11"/>
                </a:cxn>
                <a:cxn ang="0">
                  <a:pos x="53" y="147"/>
                </a:cxn>
                <a:cxn ang="0">
                  <a:pos x="60" y="138"/>
                </a:cxn>
                <a:cxn ang="0">
                  <a:pos x="15" y="112"/>
                </a:cxn>
                <a:cxn ang="0">
                  <a:pos x="4" y="111"/>
                </a:cxn>
                <a:cxn ang="0">
                  <a:pos x="0" y="163"/>
                </a:cxn>
                <a:cxn ang="0">
                  <a:pos x="4" y="172"/>
                </a:cxn>
                <a:cxn ang="0">
                  <a:pos x="15" y="172"/>
                </a:cxn>
                <a:cxn ang="0">
                  <a:pos x="102" y="112"/>
                </a:cxn>
                <a:cxn ang="0">
                  <a:pos x="85" y="123"/>
                </a:cxn>
                <a:cxn ang="0">
                  <a:pos x="85" y="147"/>
                </a:cxn>
                <a:cxn ang="0">
                  <a:pos x="95" y="163"/>
                </a:cxn>
                <a:cxn ang="0">
                  <a:pos x="307" y="163"/>
                </a:cxn>
                <a:cxn ang="0">
                  <a:pos x="323" y="154"/>
                </a:cxn>
                <a:cxn ang="0">
                  <a:pos x="323" y="129"/>
                </a:cxn>
                <a:cxn ang="0">
                  <a:pos x="314" y="114"/>
                </a:cxn>
                <a:cxn ang="0">
                  <a:pos x="53" y="232"/>
                </a:cxn>
                <a:cxn ang="0">
                  <a:pos x="9" y="205"/>
                </a:cxn>
                <a:cxn ang="0">
                  <a:pos x="0" y="214"/>
                </a:cxn>
                <a:cxn ang="0">
                  <a:pos x="0" y="272"/>
                </a:cxn>
                <a:cxn ang="0">
                  <a:pos x="15" y="274"/>
                </a:cxn>
                <a:cxn ang="0">
                  <a:pos x="58" y="245"/>
                </a:cxn>
                <a:cxn ang="0">
                  <a:pos x="53" y="232"/>
                </a:cxn>
                <a:cxn ang="0">
                  <a:pos x="102" y="214"/>
                </a:cxn>
                <a:cxn ang="0">
                  <a:pos x="91" y="219"/>
                </a:cxn>
                <a:cxn ang="0">
                  <a:pos x="85" y="248"/>
                </a:cxn>
                <a:cxn ang="0">
                  <a:pos x="91" y="261"/>
                </a:cxn>
                <a:cxn ang="0">
                  <a:pos x="307" y="266"/>
                </a:cxn>
                <a:cxn ang="0">
                  <a:pos x="319" y="261"/>
                </a:cxn>
                <a:cxn ang="0">
                  <a:pos x="323" y="232"/>
                </a:cxn>
                <a:cxn ang="0">
                  <a:pos x="319" y="219"/>
                </a:cxn>
                <a:cxn ang="0">
                  <a:pos x="307" y="214"/>
                </a:cxn>
              </a:cxnLst>
              <a:rect l="0" t="0" r="r" b="b"/>
              <a:pathLst>
                <a:path w="323" h="275">
                  <a:moveTo>
                    <a:pt x="53" y="27"/>
                  </a:moveTo>
                  <a:lnTo>
                    <a:pt x="15" y="2"/>
                  </a:lnTo>
                  <a:lnTo>
                    <a:pt x="15" y="2"/>
                  </a:lnTo>
                  <a:lnTo>
                    <a:pt x="9" y="0"/>
                  </a:lnTo>
                  <a:lnTo>
                    <a:pt x="4" y="0"/>
                  </a:lnTo>
                  <a:lnTo>
                    <a:pt x="0" y="4"/>
                  </a:lnTo>
                  <a:lnTo>
                    <a:pt x="0" y="11"/>
                  </a:lnTo>
                  <a:lnTo>
                    <a:pt x="0" y="62"/>
                  </a:lnTo>
                  <a:lnTo>
                    <a:pt x="0" y="62"/>
                  </a:lnTo>
                  <a:lnTo>
                    <a:pt x="0" y="67"/>
                  </a:lnTo>
                  <a:lnTo>
                    <a:pt x="4" y="71"/>
                  </a:lnTo>
                  <a:lnTo>
                    <a:pt x="9" y="71"/>
                  </a:lnTo>
                  <a:lnTo>
                    <a:pt x="15" y="69"/>
                  </a:lnTo>
                  <a:lnTo>
                    <a:pt x="53" y="45"/>
                  </a:lnTo>
                  <a:lnTo>
                    <a:pt x="53" y="45"/>
                  </a:lnTo>
                  <a:lnTo>
                    <a:pt x="58" y="40"/>
                  </a:lnTo>
                  <a:lnTo>
                    <a:pt x="60" y="36"/>
                  </a:lnTo>
                  <a:lnTo>
                    <a:pt x="58" y="31"/>
                  </a:lnTo>
                  <a:lnTo>
                    <a:pt x="53" y="27"/>
                  </a:lnTo>
                  <a:lnTo>
                    <a:pt x="53" y="27"/>
                  </a:lnTo>
                  <a:close/>
                  <a:moveTo>
                    <a:pt x="307" y="11"/>
                  </a:moveTo>
                  <a:lnTo>
                    <a:pt x="102" y="11"/>
                  </a:lnTo>
                  <a:lnTo>
                    <a:pt x="102" y="11"/>
                  </a:lnTo>
                  <a:lnTo>
                    <a:pt x="95" y="11"/>
                  </a:lnTo>
                  <a:lnTo>
                    <a:pt x="91" y="14"/>
                  </a:lnTo>
                  <a:lnTo>
                    <a:pt x="85" y="20"/>
                  </a:lnTo>
                  <a:lnTo>
                    <a:pt x="85" y="27"/>
                  </a:lnTo>
                  <a:lnTo>
                    <a:pt x="85" y="43"/>
                  </a:lnTo>
                  <a:lnTo>
                    <a:pt x="85" y="43"/>
                  </a:lnTo>
                  <a:lnTo>
                    <a:pt x="85" y="51"/>
                  </a:lnTo>
                  <a:lnTo>
                    <a:pt x="91" y="56"/>
                  </a:lnTo>
                  <a:lnTo>
                    <a:pt x="95" y="60"/>
                  </a:lnTo>
                  <a:lnTo>
                    <a:pt x="102" y="62"/>
                  </a:lnTo>
                  <a:lnTo>
                    <a:pt x="307" y="62"/>
                  </a:lnTo>
                  <a:lnTo>
                    <a:pt x="307" y="62"/>
                  </a:lnTo>
                  <a:lnTo>
                    <a:pt x="314" y="60"/>
                  </a:lnTo>
                  <a:lnTo>
                    <a:pt x="319" y="56"/>
                  </a:lnTo>
                  <a:lnTo>
                    <a:pt x="323" y="51"/>
                  </a:lnTo>
                  <a:lnTo>
                    <a:pt x="323" y="43"/>
                  </a:lnTo>
                  <a:lnTo>
                    <a:pt x="323" y="27"/>
                  </a:lnTo>
                  <a:lnTo>
                    <a:pt x="323" y="27"/>
                  </a:lnTo>
                  <a:lnTo>
                    <a:pt x="323" y="20"/>
                  </a:lnTo>
                  <a:lnTo>
                    <a:pt x="319" y="14"/>
                  </a:lnTo>
                  <a:lnTo>
                    <a:pt x="314" y="11"/>
                  </a:lnTo>
                  <a:lnTo>
                    <a:pt x="307" y="11"/>
                  </a:lnTo>
                  <a:lnTo>
                    <a:pt x="307" y="11"/>
                  </a:lnTo>
                  <a:close/>
                  <a:moveTo>
                    <a:pt x="15" y="172"/>
                  </a:moveTo>
                  <a:lnTo>
                    <a:pt x="53" y="147"/>
                  </a:lnTo>
                  <a:lnTo>
                    <a:pt x="53" y="147"/>
                  </a:lnTo>
                  <a:lnTo>
                    <a:pt x="58" y="143"/>
                  </a:lnTo>
                  <a:lnTo>
                    <a:pt x="60" y="138"/>
                  </a:lnTo>
                  <a:lnTo>
                    <a:pt x="58" y="134"/>
                  </a:lnTo>
                  <a:lnTo>
                    <a:pt x="53" y="130"/>
                  </a:lnTo>
                  <a:lnTo>
                    <a:pt x="15" y="112"/>
                  </a:lnTo>
                  <a:lnTo>
                    <a:pt x="15" y="112"/>
                  </a:lnTo>
                  <a:lnTo>
                    <a:pt x="9" y="111"/>
                  </a:lnTo>
                  <a:lnTo>
                    <a:pt x="4" y="111"/>
                  </a:lnTo>
                  <a:lnTo>
                    <a:pt x="0" y="114"/>
                  </a:lnTo>
                  <a:lnTo>
                    <a:pt x="0" y="121"/>
                  </a:lnTo>
                  <a:lnTo>
                    <a:pt x="0" y="163"/>
                  </a:lnTo>
                  <a:lnTo>
                    <a:pt x="0" y="163"/>
                  </a:lnTo>
                  <a:lnTo>
                    <a:pt x="0" y="170"/>
                  </a:lnTo>
                  <a:lnTo>
                    <a:pt x="4" y="172"/>
                  </a:lnTo>
                  <a:lnTo>
                    <a:pt x="9" y="174"/>
                  </a:lnTo>
                  <a:lnTo>
                    <a:pt x="15" y="172"/>
                  </a:lnTo>
                  <a:lnTo>
                    <a:pt x="15" y="172"/>
                  </a:lnTo>
                  <a:close/>
                  <a:moveTo>
                    <a:pt x="307" y="112"/>
                  </a:moveTo>
                  <a:lnTo>
                    <a:pt x="102" y="112"/>
                  </a:lnTo>
                  <a:lnTo>
                    <a:pt x="102" y="112"/>
                  </a:lnTo>
                  <a:lnTo>
                    <a:pt x="95" y="114"/>
                  </a:lnTo>
                  <a:lnTo>
                    <a:pt x="91" y="118"/>
                  </a:lnTo>
                  <a:lnTo>
                    <a:pt x="85" y="123"/>
                  </a:lnTo>
                  <a:lnTo>
                    <a:pt x="85" y="129"/>
                  </a:lnTo>
                  <a:lnTo>
                    <a:pt x="85" y="147"/>
                  </a:lnTo>
                  <a:lnTo>
                    <a:pt x="85" y="147"/>
                  </a:lnTo>
                  <a:lnTo>
                    <a:pt x="85" y="154"/>
                  </a:lnTo>
                  <a:lnTo>
                    <a:pt x="91" y="159"/>
                  </a:lnTo>
                  <a:lnTo>
                    <a:pt x="95" y="163"/>
                  </a:lnTo>
                  <a:lnTo>
                    <a:pt x="102" y="163"/>
                  </a:lnTo>
                  <a:lnTo>
                    <a:pt x="307" y="163"/>
                  </a:lnTo>
                  <a:lnTo>
                    <a:pt x="307" y="163"/>
                  </a:lnTo>
                  <a:lnTo>
                    <a:pt x="314" y="163"/>
                  </a:lnTo>
                  <a:lnTo>
                    <a:pt x="319" y="159"/>
                  </a:lnTo>
                  <a:lnTo>
                    <a:pt x="323" y="154"/>
                  </a:lnTo>
                  <a:lnTo>
                    <a:pt x="323" y="147"/>
                  </a:lnTo>
                  <a:lnTo>
                    <a:pt x="323" y="129"/>
                  </a:lnTo>
                  <a:lnTo>
                    <a:pt x="323" y="129"/>
                  </a:lnTo>
                  <a:lnTo>
                    <a:pt x="323" y="123"/>
                  </a:lnTo>
                  <a:lnTo>
                    <a:pt x="319" y="118"/>
                  </a:lnTo>
                  <a:lnTo>
                    <a:pt x="314" y="114"/>
                  </a:lnTo>
                  <a:lnTo>
                    <a:pt x="307" y="112"/>
                  </a:lnTo>
                  <a:lnTo>
                    <a:pt x="307" y="112"/>
                  </a:lnTo>
                  <a:close/>
                  <a:moveTo>
                    <a:pt x="53" y="232"/>
                  </a:moveTo>
                  <a:lnTo>
                    <a:pt x="15" y="207"/>
                  </a:lnTo>
                  <a:lnTo>
                    <a:pt x="15" y="207"/>
                  </a:lnTo>
                  <a:lnTo>
                    <a:pt x="9" y="205"/>
                  </a:lnTo>
                  <a:lnTo>
                    <a:pt x="4" y="205"/>
                  </a:lnTo>
                  <a:lnTo>
                    <a:pt x="0" y="208"/>
                  </a:lnTo>
                  <a:lnTo>
                    <a:pt x="0" y="214"/>
                  </a:lnTo>
                  <a:lnTo>
                    <a:pt x="0" y="266"/>
                  </a:lnTo>
                  <a:lnTo>
                    <a:pt x="0" y="266"/>
                  </a:lnTo>
                  <a:lnTo>
                    <a:pt x="0" y="272"/>
                  </a:lnTo>
                  <a:lnTo>
                    <a:pt x="4" y="275"/>
                  </a:lnTo>
                  <a:lnTo>
                    <a:pt x="9" y="275"/>
                  </a:lnTo>
                  <a:lnTo>
                    <a:pt x="15" y="274"/>
                  </a:lnTo>
                  <a:lnTo>
                    <a:pt x="53" y="250"/>
                  </a:lnTo>
                  <a:lnTo>
                    <a:pt x="53" y="250"/>
                  </a:lnTo>
                  <a:lnTo>
                    <a:pt x="58" y="245"/>
                  </a:lnTo>
                  <a:lnTo>
                    <a:pt x="60" y="241"/>
                  </a:lnTo>
                  <a:lnTo>
                    <a:pt x="58" y="236"/>
                  </a:lnTo>
                  <a:lnTo>
                    <a:pt x="53" y="232"/>
                  </a:lnTo>
                  <a:lnTo>
                    <a:pt x="53" y="232"/>
                  </a:lnTo>
                  <a:close/>
                  <a:moveTo>
                    <a:pt x="307" y="214"/>
                  </a:moveTo>
                  <a:lnTo>
                    <a:pt x="102" y="214"/>
                  </a:lnTo>
                  <a:lnTo>
                    <a:pt x="102" y="214"/>
                  </a:lnTo>
                  <a:lnTo>
                    <a:pt x="95" y="216"/>
                  </a:lnTo>
                  <a:lnTo>
                    <a:pt x="91" y="219"/>
                  </a:lnTo>
                  <a:lnTo>
                    <a:pt x="85" y="225"/>
                  </a:lnTo>
                  <a:lnTo>
                    <a:pt x="85" y="232"/>
                  </a:lnTo>
                  <a:lnTo>
                    <a:pt x="85" y="248"/>
                  </a:lnTo>
                  <a:lnTo>
                    <a:pt x="85" y="248"/>
                  </a:lnTo>
                  <a:lnTo>
                    <a:pt x="85" y="256"/>
                  </a:lnTo>
                  <a:lnTo>
                    <a:pt x="91" y="261"/>
                  </a:lnTo>
                  <a:lnTo>
                    <a:pt x="95" y="265"/>
                  </a:lnTo>
                  <a:lnTo>
                    <a:pt x="102" y="266"/>
                  </a:lnTo>
                  <a:lnTo>
                    <a:pt x="307" y="266"/>
                  </a:lnTo>
                  <a:lnTo>
                    <a:pt x="307" y="266"/>
                  </a:lnTo>
                  <a:lnTo>
                    <a:pt x="314" y="265"/>
                  </a:lnTo>
                  <a:lnTo>
                    <a:pt x="319" y="261"/>
                  </a:lnTo>
                  <a:lnTo>
                    <a:pt x="323" y="256"/>
                  </a:lnTo>
                  <a:lnTo>
                    <a:pt x="323" y="248"/>
                  </a:lnTo>
                  <a:lnTo>
                    <a:pt x="323" y="232"/>
                  </a:lnTo>
                  <a:lnTo>
                    <a:pt x="323" y="232"/>
                  </a:lnTo>
                  <a:lnTo>
                    <a:pt x="323" y="225"/>
                  </a:lnTo>
                  <a:lnTo>
                    <a:pt x="319" y="219"/>
                  </a:lnTo>
                  <a:lnTo>
                    <a:pt x="314" y="216"/>
                  </a:lnTo>
                  <a:lnTo>
                    <a:pt x="307" y="214"/>
                  </a:lnTo>
                  <a:lnTo>
                    <a:pt x="307" y="214"/>
                  </a:lnTo>
                  <a:close/>
                </a:path>
              </a:pathLst>
            </a:custGeom>
            <a:solidFill>
              <a:schemeClr val="bg1"/>
            </a:solidFill>
            <a:ln w="9525">
              <a:noFill/>
              <a:round/>
            </a:ln>
          </p:spPr>
          <p:txBody>
            <a:bodyPr vert="horz" wrap="square" lIns="91440" tIns="45720" rIns="91440" bIns="45720" numCol="1" anchor="t" anchorCtr="0" compatLnSpc="1"/>
            <a:lstStyle/>
            <a:p>
              <a:endParaRPr lang="en-US" sz="1400">
                <a:solidFill>
                  <a:schemeClr val="bg1"/>
                </a:solidFill>
              </a:endParaRPr>
            </a:p>
          </p:txBody>
        </p:sp>
      </p:grpSp>
      <p:sp>
        <p:nvSpPr>
          <p:cNvPr id="17" name="Oval 16"/>
          <p:cNvSpPr/>
          <p:nvPr/>
        </p:nvSpPr>
        <p:spPr>
          <a:xfrm>
            <a:off x="4862358" y="4161883"/>
            <a:ext cx="238080" cy="2380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cxnSp>
        <p:nvCxnSpPr>
          <p:cNvPr id="18" name="Straight Connector 38"/>
          <p:cNvCxnSpPr/>
          <p:nvPr/>
        </p:nvCxnSpPr>
        <p:spPr>
          <a:xfrm rot="16200000" flipH="1">
            <a:off x="3978250" y="3148016"/>
            <a:ext cx="2016369" cy="1007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366344" y="1604107"/>
            <a:ext cx="3382120" cy="2716128"/>
          </a:xfrm>
          <a:prstGeom prst="rect">
            <a:avLst/>
          </a:prstGeom>
        </p:spPr>
        <p:txBody>
          <a:bodyPr wrap="square">
            <a:spAutoFit/>
          </a:bodyPr>
          <a:lstStyle/>
          <a:p>
            <a:pPr indent="360045"/>
            <a:r>
              <a:rPr lang="en-US" altLang="zh-CN" sz="1600" dirty="0">
                <a:solidFill>
                  <a:schemeClr val="bg1"/>
                </a:solidFill>
                <a:latin typeface="迷你简艺黑" panose="03000509000000000000" pitchFamily="65" charset="-122"/>
                <a:ea typeface="迷你简艺黑" panose="03000509000000000000" pitchFamily="65" charset="-122"/>
              </a:rPr>
              <a:t>1994</a:t>
            </a:r>
            <a:r>
              <a:rPr lang="zh-CN" altLang="en-US" sz="1600" dirty="0">
                <a:solidFill>
                  <a:schemeClr val="bg1"/>
                </a:solidFill>
                <a:latin typeface="迷你简艺黑" panose="03000509000000000000" pitchFamily="65" charset="-122"/>
                <a:ea typeface="迷你简艺黑" panose="03000509000000000000" pitchFamily="65" charset="-122"/>
              </a:rPr>
              <a:t>年</a:t>
            </a:r>
            <a:r>
              <a:rPr lang="en-US" altLang="zh-CN" sz="1600" dirty="0">
                <a:solidFill>
                  <a:schemeClr val="bg1"/>
                </a:solidFill>
                <a:latin typeface="迷你简艺黑" panose="03000509000000000000" pitchFamily="65" charset="-122"/>
                <a:ea typeface="迷你简艺黑" panose="03000509000000000000" pitchFamily="65" charset="-122"/>
              </a:rPr>
              <a:t>10</a:t>
            </a:r>
            <a:r>
              <a:rPr lang="zh-CN" altLang="en-US" sz="1600" dirty="0">
                <a:solidFill>
                  <a:schemeClr val="bg1"/>
                </a:solidFill>
                <a:latin typeface="迷你简艺黑" panose="03000509000000000000" pitchFamily="65" charset="-122"/>
                <a:ea typeface="迷你简艺黑" panose="03000509000000000000" pitchFamily="65" charset="-122"/>
              </a:rPr>
              <a:t>月，</a:t>
            </a:r>
            <a:r>
              <a:rPr lang="en-US" altLang="zh-CN" sz="1600" dirty="0">
                <a:solidFill>
                  <a:schemeClr val="bg1"/>
                </a:solidFill>
                <a:latin typeface="迷你简艺黑" panose="03000509000000000000" pitchFamily="65" charset="-122"/>
                <a:ea typeface="迷你简艺黑" panose="03000509000000000000" pitchFamily="65" charset="-122"/>
              </a:rPr>
              <a:t>Grady Brooch</a:t>
            </a:r>
            <a:r>
              <a:rPr lang="zh-CN" altLang="en-US" sz="1600" dirty="0">
                <a:solidFill>
                  <a:schemeClr val="bg1"/>
                </a:solidFill>
                <a:latin typeface="迷你简艺黑" panose="03000509000000000000" pitchFamily="65" charset="-122"/>
                <a:ea typeface="迷你简艺黑" panose="03000509000000000000" pitchFamily="65" charset="-122"/>
              </a:rPr>
              <a:t>和</a:t>
            </a:r>
            <a:r>
              <a:rPr lang="en-US" altLang="zh-CN" sz="1600" dirty="0">
                <a:solidFill>
                  <a:schemeClr val="bg1"/>
                </a:solidFill>
                <a:latin typeface="迷你简艺黑" panose="03000509000000000000" pitchFamily="65" charset="-122"/>
                <a:ea typeface="迷你简艺黑" panose="03000509000000000000" pitchFamily="65" charset="-122"/>
              </a:rPr>
              <a:t>Jim </a:t>
            </a:r>
            <a:r>
              <a:rPr lang="en-US" altLang="zh-CN" sz="1600" dirty="0" smtClean="0">
                <a:solidFill>
                  <a:schemeClr val="bg1"/>
                </a:solidFill>
                <a:latin typeface="迷你简艺黑" panose="03000509000000000000" pitchFamily="65" charset="-122"/>
                <a:ea typeface="迷你简艺黑" panose="03000509000000000000" pitchFamily="65" charset="-122"/>
              </a:rPr>
              <a:t>Rumbaugh</a:t>
            </a:r>
            <a:r>
              <a:rPr lang="zh-CN" altLang="en-US" sz="1600" dirty="0">
                <a:solidFill>
                  <a:schemeClr val="bg1"/>
                </a:solidFill>
                <a:latin typeface="迷你简艺黑" panose="03000509000000000000" pitchFamily="65" charset="-122"/>
                <a:ea typeface="迷你简艺黑" panose="03000509000000000000" pitchFamily="65" charset="-122"/>
              </a:rPr>
              <a:t>将</a:t>
            </a:r>
            <a:r>
              <a:rPr lang="en-US" altLang="zh-CN" sz="1600" dirty="0">
                <a:solidFill>
                  <a:schemeClr val="bg1"/>
                </a:solidFill>
                <a:latin typeface="迷你简艺黑" panose="03000509000000000000" pitchFamily="65" charset="-122"/>
                <a:ea typeface="迷你简艺黑" panose="03000509000000000000" pitchFamily="65" charset="-122"/>
              </a:rPr>
              <a:t>Booch 1993</a:t>
            </a:r>
            <a:r>
              <a:rPr lang="zh-CN" altLang="en-US" sz="1600" dirty="0">
                <a:solidFill>
                  <a:schemeClr val="bg1"/>
                </a:solidFill>
                <a:latin typeface="迷你简艺黑" panose="03000509000000000000" pitchFamily="65" charset="-122"/>
                <a:ea typeface="迷你简艺黑" panose="03000509000000000000" pitchFamily="65" charset="-122"/>
              </a:rPr>
              <a:t>和</a:t>
            </a:r>
            <a:r>
              <a:rPr lang="en-US" altLang="zh-CN" sz="1600" dirty="0">
                <a:solidFill>
                  <a:schemeClr val="bg1"/>
                </a:solidFill>
                <a:latin typeface="迷你简艺黑" panose="03000509000000000000" pitchFamily="65" charset="-122"/>
                <a:ea typeface="迷你简艺黑" panose="03000509000000000000" pitchFamily="65" charset="-122"/>
              </a:rPr>
              <a:t>OMT-2</a:t>
            </a:r>
            <a:r>
              <a:rPr lang="zh-CN" altLang="en-US" sz="1600" dirty="0">
                <a:solidFill>
                  <a:schemeClr val="bg1"/>
                </a:solidFill>
                <a:latin typeface="迷你简艺黑" panose="03000509000000000000" pitchFamily="65" charset="-122"/>
                <a:ea typeface="迷你简艺黑" panose="03000509000000000000" pitchFamily="65" charset="-122"/>
              </a:rPr>
              <a:t>统一起来，于</a:t>
            </a:r>
            <a:r>
              <a:rPr lang="en-US" altLang="zh-CN" sz="1600" dirty="0">
                <a:solidFill>
                  <a:schemeClr val="bg1"/>
                </a:solidFill>
                <a:latin typeface="迷你简艺黑" panose="03000509000000000000" pitchFamily="65" charset="-122"/>
                <a:ea typeface="迷你简艺黑" panose="03000509000000000000" pitchFamily="65" charset="-122"/>
              </a:rPr>
              <a:t>1995</a:t>
            </a:r>
            <a:r>
              <a:rPr lang="zh-CN" altLang="en-US" sz="1600" dirty="0">
                <a:solidFill>
                  <a:schemeClr val="bg1"/>
                </a:solidFill>
                <a:latin typeface="迷你简艺黑" panose="03000509000000000000" pitchFamily="65" charset="-122"/>
                <a:ea typeface="迷你简艺黑" panose="03000509000000000000" pitchFamily="65" charset="-122"/>
              </a:rPr>
              <a:t>年</a:t>
            </a:r>
            <a:r>
              <a:rPr lang="en-US" altLang="zh-CN" sz="1600" dirty="0">
                <a:solidFill>
                  <a:schemeClr val="bg1"/>
                </a:solidFill>
                <a:latin typeface="迷你简艺黑" panose="03000509000000000000" pitchFamily="65" charset="-122"/>
                <a:ea typeface="迷你简艺黑" panose="03000509000000000000" pitchFamily="65" charset="-122"/>
              </a:rPr>
              <a:t>10</a:t>
            </a:r>
            <a:r>
              <a:rPr lang="zh-CN" altLang="en-US" sz="1600" dirty="0">
                <a:solidFill>
                  <a:schemeClr val="bg1"/>
                </a:solidFill>
                <a:latin typeface="迷你简艺黑" panose="03000509000000000000" pitchFamily="65" charset="-122"/>
                <a:ea typeface="迷你简艺黑" panose="03000509000000000000" pitchFamily="65" charset="-122"/>
              </a:rPr>
              <a:t>月公布第一个公开版本，称之为统一方法</a:t>
            </a:r>
            <a:r>
              <a:rPr lang="en-US" altLang="zh-CN" sz="1600" dirty="0">
                <a:solidFill>
                  <a:schemeClr val="bg1"/>
                </a:solidFill>
                <a:latin typeface="迷你简艺黑" panose="03000509000000000000" pitchFamily="65" charset="-122"/>
                <a:ea typeface="迷你简艺黑" panose="03000509000000000000" pitchFamily="65" charset="-122"/>
              </a:rPr>
              <a:t>UM0.8</a:t>
            </a:r>
            <a:r>
              <a:rPr lang="zh-CN" altLang="en-US" sz="1600" dirty="0">
                <a:solidFill>
                  <a:schemeClr val="bg1"/>
                </a:solidFill>
                <a:latin typeface="迷你简艺黑" panose="03000509000000000000" pitchFamily="65" charset="-122"/>
                <a:ea typeface="迷你简艺黑" panose="03000509000000000000" pitchFamily="65" charset="-122"/>
              </a:rPr>
              <a:t>（</a:t>
            </a:r>
            <a:r>
              <a:rPr lang="en-US" altLang="zh-CN" sz="1600" dirty="0">
                <a:solidFill>
                  <a:schemeClr val="bg1"/>
                </a:solidFill>
                <a:latin typeface="迷你简艺黑" panose="03000509000000000000" pitchFamily="65" charset="-122"/>
                <a:ea typeface="迷你简艺黑" panose="03000509000000000000" pitchFamily="65" charset="-122"/>
              </a:rPr>
              <a:t>Unitied Method</a:t>
            </a:r>
            <a:r>
              <a:rPr lang="zh-CN" altLang="en-US" sz="1600" dirty="0">
                <a:solidFill>
                  <a:schemeClr val="bg1"/>
                </a:solidFill>
                <a:latin typeface="迷你简艺黑" panose="03000509000000000000" pitchFamily="65" charset="-122"/>
                <a:ea typeface="迷你简艺黑" panose="03000509000000000000" pitchFamily="65" charset="-122"/>
              </a:rPr>
              <a:t>）。</a:t>
            </a:r>
            <a:endParaRPr lang="en-US" altLang="zh-CN" sz="1600" dirty="0">
              <a:solidFill>
                <a:schemeClr val="bg1"/>
              </a:solidFill>
              <a:latin typeface="迷你简艺黑" panose="03000509000000000000" pitchFamily="65" charset="-122"/>
              <a:ea typeface="迷你简艺黑" panose="03000509000000000000" pitchFamily="65" charset="-122"/>
            </a:endParaRPr>
          </a:p>
          <a:p>
            <a:pPr indent="360045"/>
            <a:r>
              <a:rPr lang="zh-CN" altLang="en-US" sz="1600" dirty="0">
                <a:solidFill>
                  <a:schemeClr val="bg1"/>
                </a:solidFill>
                <a:latin typeface="迷你简艺黑" panose="03000509000000000000" pitchFamily="65" charset="-122"/>
                <a:ea typeface="迷你简艺黑" panose="03000509000000000000" pitchFamily="65" charset="-122"/>
              </a:rPr>
              <a:t>次年秋，</a:t>
            </a:r>
            <a:r>
              <a:rPr lang="en-US" altLang="zh-CN" sz="1600" dirty="0">
                <a:solidFill>
                  <a:schemeClr val="bg1"/>
                </a:solidFill>
                <a:latin typeface="迷你简艺黑" panose="03000509000000000000" pitchFamily="65" charset="-122"/>
                <a:ea typeface="迷你简艺黑" panose="03000509000000000000" pitchFamily="65" charset="-122"/>
              </a:rPr>
              <a:t>OOSE</a:t>
            </a:r>
            <a:r>
              <a:rPr lang="zh-CN" altLang="en-US" sz="1600" dirty="0">
                <a:solidFill>
                  <a:schemeClr val="bg1"/>
                </a:solidFill>
                <a:latin typeface="迷你简艺黑" panose="03000509000000000000" pitchFamily="65" charset="-122"/>
                <a:ea typeface="迷你简艺黑" panose="03000509000000000000" pitchFamily="65" charset="-122"/>
              </a:rPr>
              <a:t>的创始人</a:t>
            </a:r>
            <a:r>
              <a:rPr lang="en-US" altLang="zh-CN" sz="1600" dirty="0">
                <a:solidFill>
                  <a:schemeClr val="bg1"/>
                </a:solidFill>
                <a:latin typeface="迷你简艺黑" panose="03000509000000000000" pitchFamily="65" charset="-122"/>
                <a:ea typeface="迷你简艺黑" panose="03000509000000000000" pitchFamily="65" charset="-122"/>
              </a:rPr>
              <a:t>Jacobson</a:t>
            </a:r>
            <a:r>
              <a:rPr lang="zh-CN" altLang="en-US" sz="1600" dirty="0">
                <a:solidFill>
                  <a:schemeClr val="bg1"/>
                </a:solidFill>
                <a:latin typeface="迷你简艺黑" panose="03000509000000000000" pitchFamily="65" charset="-122"/>
                <a:ea typeface="迷你简艺黑" panose="03000509000000000000" pitchFamily="65" charset="-122"/>
              </a:rPr>
              <a:t>加盟到这一工作中，三人于</a:t>
            </a:r>
            <a:r>
              <a:rPr lang="en-US" altLang="zh-CN" sz="1600" dirty="0">
                <a:solidFill>
                  <a:schemeClr val="bg1"/>
                </a:solidFill>
                <a:latin typeface="迷你简艺黑" panose="03000509000000000000" pitchFamily="65" charset="-122"/>
                <a:ea typeface="迷你简艺黑" panose="03000509000000000000" pitchFamily="65" charset="-122"/>
              </a:rPr>
              <a:t>1996</a:t>
            </a:r>
            <a:r>
              <a:rPr lang="zh-CN" altLang="en-US" sz="1600" dirty="0">
                <a:solidFill>
                  <a:schemeClr val="bg1"/>
                </a:solidFill>
                <a:latin typeface="迷你简艺黑" panose="03000509000000000000" pitchFamily="65" charset="-122"/>
                <a:ea typeface="迷你简艺黑" panose="03000509000000000000" pitchFamily="65" charset="-122"/>
              </a:rPr>
              <a:t>年的</a:t>
            </a:r>
            <a:r>
              <a:rPr lang="en-US" altLang="zh-CN" sz="1600" dirty="0">
                <a:solidFill>
                  <a:schemeClr val="bg1"/>
                </a:solidFill>
                <a:latin typeface="迷你简艺黑" panose="03000509000000000000" pitchFamily="65" charset="-122"/>
                <a:ea typeface="迷你简艺黑" panose="03000509000000000000" pitchFamily="65" charset="-122"/>
              </a:rPr>
              <a:t>6</a:t>
            </a:r>
            <a:r>
              <a:rPr lang="zh-CN" altLang="en-US" sz="1600" dirty="0">
                <a:solidFill>
                  <a:schemeClr val="bg1"/>
                </a:solidFill>
                <a:latin typeface="迷你简艺黑" panose="03000509000000000000" pitchFamily="65" charset="-122"/>
                <a:ea typeface="迷你简艺黑" panose="03000509000000000000" pitchFamily="65" charset="-122"/>
              </a:rPr>
              <a:t>月和</a:t>
            </a:r>
            <a:r>
              <a:rPr lang="en-US" altLang="zh-CN" sz="1600" dirty="0">
                <a:solidFill>
                  <a:schemeClr val="bg1"/>
                </a:solidFill>
                <a:latin typeface="迷你简艺黑" panose="03000509000000000000" pitchFamily="65" charset="-122"/>
                <a:ea typeface="迷你简艺黑" panose="03000509000000000000" pitchFamily="65" charset="-122"/>
              </a:rPr>
              <a:t>10</a:t>
            </a:r>
            <a:r>
              <a:rPr lang="zh-CN" altLang="en-US" sz="1600" dirty="0">
                <a:solidFill>
                  <a:schemeClr val="bg1"/>
                </a:solidFill>
                <a:latin typeface="迷你简艺黑" panose="03000509000000000000" pitchFamily="65" charset="-122"/>
                <a:ea typeface="迷你简艺黑" panose="03000509000000000000" pitchFamily="65" charset="-122"/>
              </a:rPr>
              <a:t>月分别发布了</a:t>
            </a:r>
            <a:r>
              <a:rPr lang="en-US" altLang="zh-CN" sz="1600" dirty="0">
                <a:solidFill>
                  <a:schemeClr val="bg1"/>
                </a:solidFill>
                <a:latin typeface="迷你简艺黑" panose="03000509000000000000" pitchFamily="65" charset="-122"/>
                <a:ea typeface="迷你简艺黑" panose="03000509000000000000" pitchFamily="65" charset="-122"/>
              </a:rPr>
              <a:t>UML0.9</a:t>
            </a:r>
            <a:r>
              <a:rPr lang="zh-CN" altLang="en-US" sz="1600" dirty="0">
                <a:solidFill>
                  <a:schemeClr val="bg1"/>
                </a:solidFill>
                <a:latin typeface="迷你简艺黑" panose="03000509000000000000" pitchFamily="65" charset="-122"/>
                <a:ea typeface="迷你简艺黑" panose="03000509000000000000" pitchFamily="65" charset="-122"/>
              </a:rPr>
              <a:t>和</a:t>
            </a:r>
            <a:r>
              <a:rPr lang="en-US" altLang="zh-CN" sz="1600" dirty="0">
                <a:solidFill>
                  <a:schemeClr val="bg1"/>
                </a:solidFill>
                <a:latin typeface="迷你简艺黑" panose="03000509000000000000" pitchFamily="65" charset="-122"/>
                <a:ea typeface="迷你简艺黑" panose="03000509000000000000" pitchFamily="65" charset="-122"/>
              </a:rPr>
              <a:t>UML0.91</a:t>
            </a:r>
            <a:r>
              <a:rPr lang="zh-CN" altLang="en-US" sz="1600" dirty="0">
                <a:solidFill>
                  <a:schemeClr val="bg1"/>
                </a:solidFill>
                <a:latin typeface="迷你简艺黑" panose="03000509000000000000" pitchFamily="65" charset="-122"/>
                <a:ea typeface="迷你简艺黑" panose="03000509000000000000" pitchFamily="65" charset="-122"/>
              </a:rPr>
              <a:t>，并将</a:t>
            </a:r>
            <a:r>
              <a:rPr lang="en-US" altLang="zh-CN" sz="1600" dirty="0">
                <a:solidFill>
                  <a:schemeClr val="bg1"/>
                </a:solidFill>
                <a:latin typeface="迷你简艺黑" panose="03000509000000000000" pitchFamily="65" charset="-122"/>
                <a:ea typeface="迷你简艺黑" panose="03000509000000000000" pitchFamily="65" charset="-122"/>
              </a:rPr>
              <a:t>UM</a:t>
            </a:r>
            <a:r>
              <a:rPr lang="zh-CN" altLang="en-US" sz="1600" dirty="0">
                <a:solidFill>
                  <a:schemeClr val="bg1"/>
                </a:solidFill>
                <a:latin typeface="迷你简艺黑" panose="03000509000000000000" pitchFamily="65" charset="-122"/>
                <a:ea typeface="迷你简艺黑" panose="03000509000000000000" pitchFamily="65" charset="-122"/>
              </a:rPr>
              <a:t>重命名为</a:t>
            </a:r>
            <a:r>
              <a:rPr lang="en-US" altLang="zh-CN" sz="1600" dirty="0">
                <a:solidFill>
                  <a:schemeClr val="bg1"/>
                </a:solidFill>
                <a:latin typeface="迷你简艺黑" panose="03000509000000000000" pitchFamily="65" charset="-122"/>
                <a:ea typeface="迷你简艺黑" panose="03000509000000000000" pitchFamily="65" charset="-122"/>
              </a:rPr>
              <a:t>UML</a:t>
            </a:r>
            <a:r>
              <a:rPr lang="zh-CN" altLang="en-US" sz="1600" dirty="0">
                <a:solidFill>
                  <a:schemeClr val="bg1"/>
                </a:solidFill>
                <a:latin typeface="迷你简艺黑" panose="03000509000000000000" pitchFamily="65" charset="-122"/>
                <a:ea typeface="迷你简艺黑" panose="03000509000000000000" pitchFamily="65" charset="-122"/>
              </a:rPr>
              <a:t>。</a:t>
            </a:r>
            <a:endParaRPr lang="en-US" altLang="zh-CN" sz="1600" dirty="0">
              <a:solidFill>
                <a:schemeClr val="bg1"/>
              </a:solidFill>
              <a:latin typeface="迷你简艺黑" panose="03000509000000000000" pitchFamily="65" charset="-122"/>
              <a:ea typeface="迷你简艺黑" panose="03000509000000000000" pitchFamily="65" charset="-122"/>
            </a:endParaRPr>
          </a:p>
          <a:p>
            <a:endParaRPr lang="en-US" altLang="zh-CN" sz="1050" dirty="0">
              <a:solidFill>
                <a:schemeClr val="bg1"/>
              </a:solidFill>
            </a:endParaRPr>
          </a:p>
        </p:txBody>
      </p:sp>
      <p:grpSp>
        <p:nvGrpSpPr>
          <p:cNvPr id="22" name="Group 63"/>
          <p:cNvGrpSpPr/>
          <p:nvPr/>
        </p:nvGrpSpPr>
        <p:grpSpPr>
          <a:xfrm>
            <a:off x="4741630" y="1491868"/>
            <a:ext cx="478297" cy="478297"/>
            <a:chOff x="5077748" y="1637612"/>
            <a:chExt cx="418280" cy="418280"/>
          </a:xfrm>
        </p:grpSpPr>
        <p:sp>
          <p:nvSpPr>
            <p:cNvPr id="23" name="Teardrop 37"/>
            <p:cNvSpPr/>
            <p:nvPr/>
          </p:nvSpPr>
          <p:spPr>
            <a:xfrm rot="8100000">
              <a:off x="5077748" y="1637612"/>
              <a:ext cx="418280" cy="418280"/>
            </a:xfrm>
            <a:prstGeom prst="teardrop">
              <a:avLst>
                <a:gd name="adj" fmla="val 131619"/>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24" name="Freeform 100"/>
            <p:cNvSpPr/>
            <p:nvPr/>
          </p:nvSpPr>
          <p:spPr bwMode="auto">
            <a:xfrm>
              <a:off x="5169641" y="1770740"/>
              <a:ext cx="176324" cy="198674"/>
            </a:xfrm>
            <a:custGeom>
              <a:avLst/>
              <a:gdLst/>
              <a:ahLst/>
              <a:cxnLst>
                <a:cxn ang="0">
                  <a:pos x="230" y="212"/>
                </a:cxn>
                <a:cxn ang="0">
                  <a:pos x="212" y="216"/>
                </a:cxn>
                <a:cxn ang="0">
                  <a:pos x="197" y="223"/>
                </a:cxn>
                <a:cxn ang="0">
                  <a:pos x="105" y="169"/>
                </a:cxn>
                <a:cxn ang="0">
                  <a:pos x="105" y="160"/>
                </a:cxn>
                <a:cxn ang="0">
                  <a:pos x="197" y="96"/>
                </a:cxn>
                <a:cxn ang="0">
                  <a:pos x="204" y="100"/>
                </a:cxn>
                <a:cxn ang="0">
                  <a:pos x="221" y="105"/>
                </a:cxn>
                <a:cxn ang="0">
                  <a:pos x="230" y="107"/>
                </a:cxn>
                <a:cxn ang="0">
                  <a:pos x="250" y="102"/>
                </a:cxn>
                <a:cxn ang="0">
                  <a:pos x="266" y="91"/>
                </a:cxn>
                <a:cxn ang="0">
                  <a:pos x="277" y="75"/>
                </a:cxn>
                <a:cxn ang="0">
                  <a:pos x="282" y="53"/>
                </a:cxn>
                <a:cxn ang="0">
                  <a:pos x="281" y="44"/>
                </a:cxn>
                <a:cxn ang="0">
                  <a:pos x="273" y="24"/>
                </a:cxn>
                <a:cxn ang="0">
                  <a:pos x="259" y="9"/>
                </a:cxn>
                <a:cxn ang="0">
                  <a:pos x="239" y="2"/>
                </a:cxn>
                <a:cxn ang="0">
                  <a:pos x="230" y="0"/>
                </a:cxn>
                <a:cxn ang="0">
                  <a:pos x="208" y="4"/>
                </a:cxn>
                <a:cxn ang="0">
                  <a:pos x="192" y="17"/>
                </a:cxn>
                <a:cxn ang="0">
                  <a:pos x="181" y="33"/>
                </a:cxn>
                <a:cxn ang="0">
                  <a:pos x="175" y="53"/>
                </a:cxn>
                <a:cxn ang="0">
                  <a:pos x="177" y="62"/>
                </a:cxn>
                <a:cxn ang="0">
                  <a:pos x="85" y="118"/>
                </a:cxn>
                <a:cxn ang="0">
                  <a:pos x="68" y="109"/>
                </a:cxn>
                <a:cxn ang="0">
                  <a:pos x="52" y="107"/>
                </a:cxn>
                <a:cxn ang="0">
                  <a:pos x="41" y="107"/>
                </a:cxn>
                <a:cxn ang="0">
                  <a:pos x="23" y="116"/>
                </a:cxn>
                <a:cxn ang="0">
                  <a:pos x="9" y="131"/>
                </a:cxn>
                <a:cxn ang="0">
                  <a:pos x="0" y="149"/>
                </a:cxn>
                <a:cxn ang="0">
                  <a:pos x="0" y="160"/>
                </a:cxn>
                <a:cxn ang="0">
                  <a:pos x="3" y="180"/>
                </a:cxn>
                <a:cxn ang="0">
                  <a:pos x="14" y="198"/>
                </a:cxn>
                <a:cxn ang="0">
                  <a:pos x="30" y="209"/>
                </a:cxn>
                <a:cxn ang="0">
                  <a:pos x="52" y="212"/>
                </a:cxn>
                <a:cxn ang="0">
                  <a:pos x="61" y="212"/>
                </a:cxn>
                <a:cxn ang="0">
                  <a:pos x="78" y="207"/>
                </a:cxn>
                <a:cxn ang="0">
                  <a:pos x="177" y="258"/>
                </a:cxn>
                <a:cxn ang="0">
                  <a:pos x="175" y="267"/>
                </a:cxn>
                <a:cxn ang="0">
                  <a:pos x="177" y="278"/>
                </a:cxn>
                <a:cxn ang="0">
                  <a:pos x="184" y="296"/>
                </a:cxn>
                <a:cxn ang="0">
                  <a:pos x="199" y="310"/>
                </a:cxn>
                <a:cxn ang="0">
                  <a:pos x="219" y="318"/>
                </a:cxn>
                <a:cxn ang="0">
                  <a:pos x="230" y="319"/>
                </a:cxn>
                <a:cxn ang="0">
                  <a:pos x="250" y="316"/>
                </a:cxn>
                <a:cxn ang="0">
                  <a:pos x="266" y="303"/>
                </a:cxn>
                <a:cxn ang="0">
                  <a:pos x="277" y="287"/>
                </a:cxn>
                <a:cxn ang="0">
                  <a:pos x="282" y="267"/>
                </a:cxn>
                <a:cxn ang="0">
                  <a:pos x="281" y="256"/>
                </a:cxn>
                <a:cxn ang="0">
                  <a:pos x="273" y="236"/>
                </a:cxn>
                <a:cxn ang="0">
                  <a:pos x="259" y="221"/>
                </a:cxn>
                <a:cxn ang="0">
                  <a:pos x="239" y="214"/>
                </a:cxn>
                <a:cxn ang="0">
                  <a:pos x="230" y="212"/>
                </a:cxn>
              </a:cxnLst>
              <a:rect l="0" t="0" r="r" b="b"/>
              <a:pathLst>
                <a:path w="282" h="319">
                  <a:moveTo>
                    <a:pt x="230" y="212"/>
                  </a:moveTo>
                  <a:lnTo>
                    <a:pt x="230" y="212"/>
                  </a:lnTo>
                  <a:lnTo>
                    <a:pt x="221" y="214"/>
                  </a:lnTo>
                  <a:lnTo>
                    <a:pt x="212" y="216"/>
                  </a:lnTo>
                  <a:lnTo>
                    <a:pt x="204" y="220"/>
                  </a:lnTo>
                  <a:lnTo>
                    <a:pt x="197" y="223"/>
                  </a:lnTo>
                  <a:lnTo>
                    <a:pt x="105" y="169"/>
                  </a:lnTo>
                  <a:lnTo>
                    <a:pt x="105" y="169"/>
                  </a:lnTo>
                  <a:lnTo>
                    <a:pt x="105" y="160"/>
                  </a:lnTo>
                  <a:lnTo>
                    <a:pt x="105" y="160"/>
                  </a:lnTo>
                  <a:lnTo>
                    <a:pt x="105" y="151"/>
                  </a:lnTo>
                  <a:lnTo>
                    <a:pt x="197" y="96"/>
                  </a:lnTo>
                  <a:lnTo>
                    <a:pt x="197" y="96"/>
                  </a:lnTo>
                  <a:lnTo>
                    <a:pt x="204" y="100"/>
                  </a:lnTo>
                  <a:lnTo>
                    <a:pt x="212" y="104"/>
                  </a:lnTo>
                  <a:lnTo>
                    <a:pt x="221" y="105"/>
                  </a:lnTo>
                  <a:lnTo>
                    <a:pt x="230" y="107"/>
                  </a:lnTo>
                  <a:lnTo>
                    <a:pt x="230" y="107"/>
                  </a:lnTo>
                  <a:lnTo>
                    <a:pt x="239" y="105"/>
                  </a:lnTo>
                  <a:lnTo>
                    <a:pt x="250" y="102"/>
                  </a:lnTo>
                  <a:lnTo>
                    <a:pt x="259" y="98"/>
                  </a:lnTo>
                  <a:lnTo>
                    <a:pt x="266" y="91"/>
                  </a:lnTo>
                  <a:lnTo>
                    <a:pt x="273" y="84"/>
                  </a:lnTo>
                  <a:lnTo>
                    <a:pt x="277" y="75"/>
                  </a:lnTo>
                  <a:lnTo>
                    <a:pt x="281" y="64"/>
                  </a:lnTo>
                  <a:lnTo>
                    <a:pt x="282" y="53"/>
                  </a:lnTo>
                  <a:lnTo>
                    <a:pt x="282" y="53"/>
                  </a:lnTo>
                  <a:lnTo>
                    <a:pt x="281" y="44"/>
                  </a:lnTo>
                  <a:lnTo>
                    <a:pt x="277" y="33"/>
                  </a:lnTo>
                  <a:lnTo>
                    <a:pt x="273" y="24"/>
                  </a:lnTo>
                  <a:lnTo>
                    <a:pt x="266" y="17"/>
                  </a:lnTo>
                  <a:lnTo>
                    <a:pt x="259" y="9"/>
                  </a:lnTo>
                  <a:lnTo>
                    <a:pt x="250" y="4"/>
                  </a:lnTo>
                  <a:lnTo>
                    <a:pt x="239" y="2"/>
                  </a:lnTo>
                  <a:lnTo>
                    <a:pt x="230" y="0"/>
                  </a:lnTo>
                  <a:lnTo>
                    <a:pt x="230" y="0"/>
                  </a:lnTo>
                  <a:lnTo>
                    <a:pt x="219" y="2"/>
                  </a:lnTo>
                  <a:lnTo>
                    <a:pt x="208" y="4"/>
                  </a:lnTo>
                  <a:lnTo>
                    <a:pt x="199" y="9"/>
                  </a:lnTo>
                  <a:lnTo>
                    <a:pt x="192" y="17"/>
                  </a:lnTo>
                  <a:lnTo>
                    <a:pt x="184" y="24"/>
                  </a:lnTo>
                  <a:lnTo>
                    <a:pt x="181" y="33"/>
                  </a:lnTo>
                  <a:lnTo>
                    <a:pt x="177" y="44"/>
                  </a:lnTo>
                  <a:lnTo>
                    <a:pt x="175" y="53"/>
                  </a:lnTo>
                  <a:lnTo>
                    <a:pt x="175" y="53"/>
                  </a:lnTo>
                  <a:lnTo>
                    <a:pt x="177" y="62"/>
                  </a:lnTo>
                  <a:lnTo>
                    <a:pt x="85" y="118"/>
                  </a:lnTo>
                  <a:lnTo>
                    <a:pt x="85" y="118"/>
                  </a:lnTo>
                  <a:lnTo>
                    <a:pt x="78" y="113"/>
                  </a:lnTo>
                  <a:lnTo>
                    <a:pt x="68" y="109"/>
                  </a:lnTo>
                  <a:lnTo>
                    <a:pt x="61" y="107"/>
                  </a:lnTo>
                  <a:lnTo>
                    <a:pt x="52" y="107"/>
                  </a:lnTo>
                  <a:lnTo>
                    <a:pt x="52" y="107"/>
                  </a:lnTo>
                  <a:lnTo>
                    <a:pt x="41" y="107"/>
                  </a:lnTo>
                  <a:lnTo>
                    <a:pt x="30" y="111"/>
                  </a:lnTo>
                  <a:lnTo>
                    <a:pt x="23" y="116"/>
                  </a:lnTo>
                  <a:lnTo>
                    <a:pt x="14" y="122"/>
                  </a:lnTo>
                  <a:lnTo>
                    <a:pt x="9" y="131"/>
                  </a:lnTo>
                  <a:lnTo>
                    <a:pt x="3" y="140"/>
                  </a:lnTo>
                  <a:lnTo>
                    <a:pt x="0" y="149"/>
                  </a:lnTo>
                  <a:lnTo>
                    <a:pt x="0" y="160"/>
                  </a:lnTo>
                  <a:lnTo>
                    <a:pt x="0" y="160"/>
                  </a:lnTo>
                  <a:lnTo>
                    <a:pt x="0" y="171"/>
                  </a:lnTo>
                  <a:lnTo>
                    <a:pt x="3" y="180"/>
                  </a:lnTo>
                  <a:lnTo>
                    <a:pt x="9" y="189"/>
                  </a:lnTo>
                  <a:lnTo>
                    <a:pt x="14" y="198"/>
                  </a:lnTo>
                  <a:lnTo>
                    <a:pt x="23" y="203"/>
                  </a:lnTo>
                  <a:lnTo>
                    <a:pt x="30" y="209"/>
                  </a:lnTo>
                  <a:lnTo>
                    <a:pt x="41" y="212"/>
                  </a:lnTo>
                  <a:lnTo>
                    <a:pt x="52" y="212"/>
                  </a:lnTo>
                  <a:lnTo>
                    <a:pt x="52" y="212"/>
                  </a:lnTo>
                  <a:lnTo>
                    <a:pt x="61" y="212"/>
                  </a:lnTo>
                  <a:lnTo>
                    <a:pt x="68" y="211"/>
                  </a:lnTo>
                  <a:lnTo>
                    <a:pt x="78" y="207"/>
                  </a:lnTo>
                  <a:lnTo>
                    <a:pt x="85" y="202"/>
                  </a:lnTo>
                  <a:lnTo>
                    <a:pt x="177" y="258"/>
                  </a:lnTo>
                  <a:lnTo>
                    <a:pt x="177" y="258"/>
                  </a:lnTo>
                  <a:lnTo>
                    <a:pt x="175" y="267"/>
                  </a:lnTo>
                  <a:lnTo>
                    <a:pt x="175" y="267"/>
                  </a:lnTo>
                  <a:lnTo>
                    <a:pt x="177" y="278"/>
                  </a:lnTo>
                  <a:lnTo>
                    <a:pt x="181" y="287"/>
                  </a:lnTo>
                  <a:lnTo>
                    <a:pt x="184" y="296"/>
                  </a:lnTo>
                  <a:lnTo>
                    <a:pt x="192" y="303"/>
                  </a:lnTo>
                  <a:lnTo>
                    <a:pt x="199" y="310"/>
                  </a:lnTo>
                  <a:lnTo>
                    <a:pt x="208" y="316"/>
                  </a:lnTo>
                  <a:lnTo>
                    <a:pt x="219" y="318"/>
                  </a:lnTo>
                  <a:lnTo>
                    <a:pt x="230" y="319"/>
                  </a:lnTo>
                  <a:lnTo>
                    <a:pt x="230" y="319"/>
                  </a:lnTo>
                  <a:lnTo>
                    <a:pt x="239" y="318"/>
                  </a:lnTo>
                  <a:lnTo>
                    <a:pt x="250" y="316"/>
                  </a:lnTo>
                  <a:lnTo>
                    <a:pt x="259" y="310"/>
                  </a:lnTo>
                  <a:lnTo>
                    <a:pt x="266" y="303"/>
                  </a:lnTo>
                  <a:lnTo>
                    <a:pt x="273" y="296"/>
                  </a:lnTo>
                  <a:lnTo>
                    <a:pt x="277" y="287"/>
                  </a:lnTo>
                  <a:lnTo>
                    <a:pt x="281" y="278"/>
                  </a:lnTo>
                  <a:lnTo>
                    <a:pt x="282" y="267"/>
                  </a:lnTo>
                  <a:lnTo>
                    <a:pt x="282" y="267"/>
                  </a:lnTo>
                  <a:lnTo>
                    <a:pt x="281" y="256"/>
                  </a:lnTo>
                  <a:lnTo>
                    <a:pt x="277" y="245"/>
                  </a:lnTo>
                  <a:lnTo>
                    <a:pt x="273" y="236"/>
                  </a:lnTo>
                  <a:lnTo>
                    <a:pt x="266" y="229"/>
                  </a:lnTo>
                  <a:lnTo>
                    <a:pt x="259" y="221"/>
                  </a:lnTo>
                  <a:lnTo>
                    <a:pt x="250" y="218"/>
                  </a:lnTo>
                  <a:lnTo>
                    <a:pt x="239" y="214"/>
                  </a:lnTo>
                  <a:lnTo>
                    <a:pt x="230" y="212"/>
                  </a:lnTo>
                  <a:lnTo>
                    <a:pt x="230" y="212"/>
                  </a:lnTo>
                  <a:close/>
                </a:path>
              </a:pathLst>
            </a:custGeom>
            <a:solidFill>
              <a:schemeClr val="bg1"/>
            </a:solidFill>
            <a:ln w="9525">
              <a:noFill/>
              <a:round/>
            </a:ln>
          </p:spPr>
          <p:txBody>
            <a:bodyPr vert="horz" wrap="square" lIns="91440" tIns="45720" rIns="91440" bIns="45720" numCol="1" anchor="t" anchorCtr="0" compatLnSpc="1"/>
            <a:lstStyle/>
            <a:p>
              <a:endParaRPr lang="en-US" sz="1400">
                <a:solidFill>
                  <a:schemeClr val="bg1"/>
                </a:solidFill>
              </a:endParaRPr>
            </a:p>
          </p:txBody>
        </p:sp>
      </p:grpSp>
    </p:spTree>
    <p:custDataLst>
      <p:tags r:id="rId1"/>
    </p:custData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1" decel="10000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0-#ppt_h/2"/>
                                          </p:val>
                                        </p:tav>
                                        <p:tav tm="100000">
                                          <p:val>
                                            <p:strVal val="#ppt_y"/>
                                          </p:val>
                                        </p:tav>
                                      </p:tavLst>
                                    </p:anim>
                                  </p:childTnLst>
                                </p:cTn>
                              </p:par>
                              <p:par>
                                <p:cTn id="33" presetID="2" presetClass="entr" presetSubtype="1" decel="10000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12" grpId="0"/>
      <p:bldP spid="17" grpId="0" animBg="1"/>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594703" y="364971"/>
            <a:ext cx="27780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0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20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的发展历程</a:t>
            </a:r>
            <a:endParaRPr lang="en-US" altLang="zh-CN" sz="20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cxnSp>
        <p:nvCxnSpPr>
          <p:cNvPr id="8" name="Straight Connector 7"/>
          <p:cNvCxnSpPr/>
          <p:nvPr/>
        </p:nvCxnSpPr>
        <p:spPr>
          <a:xfrm>
            <a:off x="3723" y="4239828"/>
            <a:ext cx="9108000" cy="1816"/>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437555" y="4120788"/>
            <a:ext cx="238080" cy="238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sp>
        <p:nvSpPr>
          <p:cNvPr id="12" name="Rectangle 44"/>
          <p:cNvSpPr/>
          <p:nvPr/>
        </p:nvSpPr>
        <p:spPr>
          <a:xfrm>
            <a:off x="607185" y="1629974"/>
            <a:ext cx="3964815" cy="2308324"/>
          </a:xfrm>
          <a:prstGeom prst="rect">
            <a:avLst/>
          </a:prstGeom>
        </p:spPr>
        <p:txBody>
          <a:bodyPr wrap="square">
            <a:spAutoFit/>
          </a:bodyPr>
          <a:lstStyle/>
          <a:p>
            <a:pPr indent="360045"/>
            <a:r>
              <a:rPr lang="en-US" altLang="zh-CN" sz="1600" dirty="0" smtClean="0">
                <a:solidFill>
                  <a:schemeClr val="bg1"/>
                </a:solidFill>
                <a:latin typeface="迷你简艺黑" panose="03000509000000000000" pitchFamily="65" charset="-122"/>
                <a:ea typeface="迷你简艺黑" panose="03000509000000000000" pitchFamily="65" charset="-122"/>
              </a:rPr>
              <a:t>1996</a:t>
            </a:r>
            <a:r>
              <a:rPr lang="zh-CN" altLang="en-US" sz="1600" dirty="0" smtClean="0">
                <a:solidFill>
                  <a:schemeClr val="bg1"/>
                </a:solidFill>
                <a:latin typeface="迷你简艺黑" panose="03000509000000000000" pitchFamily="65" charset="-122"/>
                <a:ea typeface="迷你简艺黑" panose="03000509000000000000" pitchFamily="65" charset="-122"/>
              </a:rPr>
              <a:t>年，</a:t>
            </a:r>
            <a:r>
              <a:rPr lang="en-US" altLang="zh-CN" sz="1600" dirty="0" smtClean="0">
                <a:solidFill>
                  <a:schemeClr val="bg1"/>
                </a:solidFill>
                <a:latin typeface="迷你简艺黑" panose="03000509000000000000" pitchFamily="65" charset="-122"/>
                <a:ea typeface="迷你简艺黑" panose="03000509000000000000" pitchFamily="65" charset="-122"/>
              </a:rPr>
              <a:t>UML</a:t>
            </a:r>
            <a:r>
              <a:rPr lang="zh-CN" altLang="en-US" sz="1600" dirty="0" smtClean="0">
                <a:solidFill>
                  <a:schemeClr val="bg1"/>
                </a:solidFill>
                <a:latin typeface="迷你简艺黑" panose="03000509000000000000" pitchFamily="65" charset="-122"/>
                <a:ea typeface="迷你简艺黑" panose="03000509000000000000" pitchFamily="65" charset="-122"/>
              </a:rPr>
              <a:t>的开发者倡议成立了</a:t>
            </a:r>
            <a:r>
              <a:rPr lang="en-US" altLang="zh-CN" sz="1600" dirty="0" smtClean="0">
                <a:solidFill>
                  <a:schemeClr val="bg1"/>
                </a:solidFill>
                <a:latin typeface="迷你简艺黑" panose="03000509000000000000" pitchFamily="65" charset="-122"/>
                <a:ea typeface="迷你简艺黑" panose="03000509000000000000" pitchFamily="65" charset="-122"/>
              </a:rPr>
              <a:t>UML</a:t>
            </a:r>
            <a:r>
              <a:rPr lang="zh-CN" altLang="en-US" sz="1600" dirty="0" smtClean="0">
                <a:solidFill>
                  <a:schemeClr val="bg1"/>
                </a:solidFill>
                <a:latin typeface="迷你简艺黑" panose="03000509000000000000" pitchFamily="65" charset="-122"/>
                <a:ea typeface="迷你简艺黑" panose="03000509000000000000" pitchFamily="65" charset="-122"/>
              </a:rPr>
              <a:t>成员协会，以完善、加强和促进</a:t>
            </a:r>
            <a:r>
              <a:rPr lang="en-US" altLang="zh-CN" sz="1600" dirty="0" smtClean="0">
                <a:solidFill>
                  <a:schemeClr val="bg1"/>
                </a:solidFill>
                <a:latin typeface="迷你简艺黑" panose="03000509000000000000" pitchFamily="65" charset="-122"/>
                <a:ea typeface="迷你简艺黑" panose="03000509000000000000" pitchFamily="65" charset="-122"/>
              </a:rPr>
              <a:t>UML</a:t>
            </a:r>
            <a:r>
              <a:rPr lang="zh-CN" altLang="en-US" sz="1600" dirty="0" smtClean="0">
                <a:solidFill>
                  <a:schemeClr val="bg1"/>
                </a:solidFill>
                <a:latin typeface="迷你简艺黑" panose="03000509000000000000" pitchFamily="65" charset="-122"/>
                <a:ea typeface="迷你简艺黑" panose="03000509000000000000" pitchFamily="65" charset="-122"/>
              </a:rPr>
              <a:t>的定义工作。</a:t>
            </a:r>
            <a:endParaRPr lang="en-US" altLang="zh-CN" sz="1600" dirty="0" smtClean="0">
              <a:solidFill>
                <a:schemeClr val="bg1"/>
              </a:solidFill>
              <a:latin typeface="迷你简艺黑" panose="03000509000000000000" pitchFamily="65" charset="-122"/>
              <a:ea typeface="迷你简艺黑" panose="03000509000000000000" pitchFamily="65" charset="-122"/>
            </a:endParaRPr>
          </a:p>
          <a:p>
            <a:pPr indent="360045"/>
            <a:r>
              <a:rPr lang="zh-CN" altLang="en-US" sz="1600" dirty="0">
                <a:solidFill>
                  <a:schemeClr val="bg1"/>
                </a:solidFill>
                <a:latin typeface="迷你简艺黑" panose="03000509000000000000" pitchFamily="65" charset="-122"/>
                <a:ea typeface="迷你简艺黑" panose="03000509000000000000" pitchFamily="65" charset="-122"/>
              </a:rPr>
              <a:t>这</a:t>
            </a:r>
            <a:r>
              <a:rPr lang="zh-CN" altLang="en-US" sz="1600" dirty="0" smtClean="0">
                <a:solidFill>
                  <a:schemeClr val="bg1"/>
                </a:solidFill>
                <a:latin typeface="迷你简艺黑" panose="03000509000000000000" pitchFamily="65" charset="-122"/>
                <a:ea typeface="迷你简艺黑" panose="03000509000000000000" pitchFamily="65" charset="-122"/>
              </a:rPr>
              <a:t>一机构对</a:t>
            </a:r>
            <a:r>
              <a:rPr lang="en-US" altLang="zh-CN" sz="1600" dirty="0" smtClean="0">
                <a:solidFill>
                  <a:schemeClr val="bg1"/>
                </a:solidFill>
                <a:latin typeface="迷你简艺黑" panose="03000509000000000000" pitchFamily="65" charset="-122"/>
                <a:ea typeface="迷你简艺黑" panose="03000509000000000000" pitchFamily="65" charset="-122"/>
              </a:rPr>
              <a:t>UML1.0</a:t>
            </a:r>
            <a:r>
              <a:rPr lang="zh-CN" altLang="en-US" sz="1600" dirty="0" smtClean="0">
                <a:solidFill>
                  <a:schemeClr val="bg1"/>
                </a:solidFill>
                <a:latin typeface="迷你简艺黑" panose="03000509000000000000" pitchFamily="65" charset="-122"/>
                <a:ea typeface="迷你简艺黑" panose="03000509000000000000" pitchFamily="65" charset="-122"/>
              </a:rPr>
              <a:t>（</a:t>
            </a:r>
            <a:r>
              <a:rPr lang="en-US" altLang="zh-CN" sz="1600" dirty="0" smtClean="0">
                <a:solidFill>
                  <a:schemeClr val="bg1"/>
                </a:solidFill>
                <a:latin typeface="迷你简艺黑" panose="03000509000000000000" pitchFamily="65" charset="-122"/>
                <a:ea typeface="迷你简艺黑" panose="03000509000000000000" pitchFamily="65" charset="-122"/>
              </a:rPr>
              <a:t>97</a:t>
            </a:r>
            <a:r>
              <a:rPr lang="zh-CN" altLang="en-US" sz="1600" dirty="0" smtClean="0">
                <a:solidFill>
                  <a:schemeClr val="bg1"/>
                </a:solidFill>
                <a:latin typeface="迷你简艺黑" panose="03000509000000000000" pitchFamily="65" charset="-122"/>
                <a:ea typeface="迷你简艺黑" panose="03000509000000000000" pitchFamily="65" charset="-122"/>
              </a:rPr>
              <a:t>年</a:t>
            </a:r>
            <a:r>
              <a:rPr lang="en-US" altLang="zh-CN" sz="1600" dirty="0" smtClean="0">
                <a:solidFill>
                  <a:schemeClr val="bg1"/>
                </a:solidFill>
                <a:latin typeface="迷你简艺黑" panose="03000509000000000000" pitchFamily="65" charset="-122"/>
                <a:ea typeface="迷你简艺黑" panose="03000509000000000000" pitchFamily="65" charset="-122"/>
              </a:rPr>
              <a:t>1</a:t>
            </a:r>
            <a:r>
              <a:rPr lang="zh-CN" altLang="en-US" sz="1600" dirty="0" smtClean="0">
                <a:solidFill>
                  <a:schemeClr val="bg1"/>
                </a:solidFill>
                <a:latin typeface="迷你简艺黑" panose="03000509000000000000" pitchFamily="65" charset="-122"/>
                <a:ea typeface="迷你简艺黑" panose="03000509000000000000" pitchFamily="65" charset="-122"/>
              </a:rPr>
              <a:t>月）及</a:t>
            </a:r>
            <a:r>
              <a:rPr lang="en-US" altLang="zh-CN" sz="1600" dirty="0" smtClean="0">
                <a:solidFill>
                  <a:schemeClr val="bg1"/>
                </a:solidFill>
                <a:latin typeface="迷你简艺黑" panose="03000509000000000000" pitchFamily="65" charset="-122"/>
                <a:ea typeface="迷你简艺黑" panose="03000509000000000000" pitchFamily="65" charset="-122"/>
              </a:rPr>
              <a:t>UML</a:t>
            </a:r>
            <a:r>
              <a:rPr lang="zh-CN" altLang="en-US" sz="1600" dirty="0" smtClean="0">
                <a:solidFill>
                  <a:schemeClr val="bg1"/>
                </a:solidFill>
                <a:latin typeface="迷你简艺黑" panose="03000509000000000000" pitchFamily="65" charset="-122"/>
                <a:ea typeface="迷你简艺黑" panose="03000509000000000000" pitchFamily="65" charset="-122"/>
              </a:rPr>
              <a:t>（</a:t>
            </a:r>
            <a:r>
              <a:rPr lang="en-US" altLang="zh-CN" sz="1600" dirty="0" smtClean="0">
                <a:solidFill>
                  <a:schemeClr val="bg1"/>
                </a:solidFill>
                <a:latin typeface="迷你简艺黑" panose="03000509000000000000" pitchFamily="65" charset="-122"/>
                <a:ea typeface="迷你简艺黑" panose="03000509000000000000" pitchFamily="65" charset="-122"/>
              </a:rPr>
              <a:t>97</a:t>
            </a:r>
            <a:r>
              <a:rPr lang="zh-CN" altLang="en-US" sz="1600" dirty="0" smtClean="0">
                <a:solidFill>
                  <a:schemeClr val="bg1"/>
                </a:solidFill>
                <a:latin typeface="迷你简艺黑" panose="03000509000000000000" pitchFamily="65" charset="-122"/>
                <a:ea typeface="迷你简艺黑" panose="03000509000000000000" pitchFamily="65" charset="-122"/>
              </a:rPr>
              <a:t>年</a:t>
            </a:r>
            <a:r>
              <a:rPr lang="en-US" altLang="zh-CN" sz="1600" dirty="0" smtClean="0">
                <a:solidFill>
                  <a:schemeClr val="bg1"/>
                </a:solidFill>
                <a:latin typeface="迷你简艺黑" panose="03000509000000000000" pitchFamily="65" charset="-122"/>
                <a:ea typeface="迷你简艺黑" panose="03000509000000000000" pitchFamily="65" charset="-122"/>
              </a:rPr>
              <a:t>11</a:t>
            </a:r>
            <a:r>
              <a:rPr lang="zh-CN" altLang="en-US" sz="1600" dirty="0" smtClean="0">
                <a:solidFill>
                  <a:schemeClr val="bg1"/>
                </a:solidFill>
                <a:latin typeface="迷你简艺黑" panose="03000509000000000000" pitchFamily="65" charset="-122"/>
                <a:ea typeface="迷你简艺黑" panose="03000509000000000000" pitchFamily="65" charset="-122"/>
              </a:rPr>
              <a:t>月</a:t>
            </a:r>
            <a:r>
              <a:rPr lang="en-US" altLang="zh-CN" sz="1600" dirty="0" smtClean="0">
                <a:solidFill>
                  <a:schemeClr val="bg1"/>
                </a:solidFill>
                <a:latin typeface="迷你简艺黑" panose="03000509000000000000" pitchFamily="65" charset="-122"/>
                <a:ea typeface="迷你简艺黑" panose="03000509000000000000" pitchFamily="65" charset="-122"/>
              </a:rPr>
              <a:t>7</a:t>
            </a:r>
            <a:r>
              <a:rPr lang="zh-CN" altLang="en-US" sz="1600" dirty="0" smtClean="0">
                <a:solidFill>
                  <a:schemeClr val="bg1"/>
                </a:solidFill>
                <a:latin typeface="迷你简艺黑" panose="03000509000000000000" pitchFamily="65" charset="-122"/>
                <a:ea typeface="迷你简艺黑" panose="03000509000000000000" pitchFamily="65" charset="-122"/>
              </a:rPr>
              <a:t>日）的定义与发布起到了重要的促进作用。</a:t>
            </a:r>
            <a:endParaRPr lang="en-US" altLang="zh-CN" sz="1600" dirty="0" smtClean="0">
              <a:solidFill>
                <a:schemeClr val="bg1"/>
              </a:solidFill>
              <a:latin typeface="迷你简艺黑" panose="03000509000000000000" pitchFamily="65" charset="-122"/>
              <a:ea typeface="迷你简艺黑" panose="03000509000000000000" pitchFamily="65" charset="-122"/>
            </a:endParaRPr>
          </a:p>
          <a:p>
            <a:pPr indent="360045"/>
            <a:r>
              <a:rPr lang="en-US" altLang="zh-CN" sz="1600" dirty="0" smtClean="0">
                <a:solidFill>
                  <a:schemeClr val="bg1"/>
                </a:solidFill>
                <a:latin typeface="迷你简艺黑" panose="03000509000000000000" pitchFamily="65" charset="-122"/>
                <a:ea typeface="迷你简艺黑" panose="03000509000000000000" pitchFamily="65" charset="-122"/>
              </a:rPr>
              <a:t>1996</a:t>
            </a:r>
            <a:r>
              <a:rPr lang="zh-CN" altLang="en-US" sz="1600" dirty="0" smtClean="0">
                <a:solidFill>
                  <a:schemeClr val="bg1"/>
                </a:solidFill>
                <a:latin typeface="迷你简艺黑" panose="03000509000000000000" pitchFamily="65" charset="-122"/>
                <a:ea typeface="迷你简艺黑" panose="03000509000000000000" pitchFamily="65" charset="-122"/>
              </a:rPr>
              <a:t>年年底，</a:t>
            </a:r>
            <a:r>
              <a:rPr lang="en-US" altLang="zh-CN" sz="1600" dirty="0" smtClean="0">
                <a:solidFill>
                  <a:schemeClr val="bg1"/>
                </a:solidFill>
                <a:latin typeface="迷你简艺黑" panose="03000509000000000000" pitchFamily="65" charset="-122"/>
                <a:ea typeface="迷你简艺黑" panose="03000509000000000000" pitchFamily="65" charset="-122"/>
              </a:rPr>
              <a:t>UML</a:t>
            </a:r>
            <a:r>
              <a:rPr lang="zh-CN" altLang="en-US" sz="1600" dirty="0" smtClean="0">
                <a:solidFill>
                  <a:schemeClr val="bg1"/>
                </a:solidFill>
                <a:latin typeface="迷你简艺黑" panose="03000509000000000000" pitchFamily="65" charset="-122"/>
                <a:ea typeface="迷你简艺黑" panose="03000509000000000000" pitchFamily="65" charset="-122"/>
              </a:rPr>
              <a:t>已占据面向对象技术市场的</a:t>
            </a:r>
            <a:r>
              <a:rPr lang="en-US" altLang="zh-CN" sz="1600" dirty="0" smtClean="0">
                <a:solidFill>
                  <a:schemeClr val="bg1"/>
                </a:solidFill>
                <a:latin typeface="迷你简艺黑" panose="03000509000000000000" pitchFamily="65" charset="-122"/>
                <a:ea typeface="迷你简艺黑" panose="03000509000000000000" pitchFamily="65" charset="-122"/>
              </a:rPr>
              <a:t>85%</a:t>
            </a:r>
            <a:r>
              <a:rPr lang="zh-CN" altLang="en-US" sz="1600" dirty="0" smtClean="0">
                <a:solidFill>
                  <a:schemeClr val="bg1"/>
                </a:solidFill>
                <a:latin typeface="迷你简艺黑" panose="03000509000000000000" pitchFamily="65" charset="-122"/>
                <a:ea typeface="迷你简艺黑" panose="03000509000000000000" pitchFamily="65" charset="-122"/>
              </a:rPr>
              <a:t>，成为可视化建模语言事实上的工业标准</a:t>
            </a:r>
            <a:r>
              <a:rPr lang="zh-CN" altLang="en-US" sz="1400" dirty="0" smtClean="0">
                <a:solidFill>
                  <a:schemeClr val="bg1"/>
                </a:solidFill>
                <a:latin typeface="迷你简艺黑" panose="03000509000000000000" pitchFamily="65" charset="-122"/>
                <a:ea typeface="迷你简艺黑" panose="03000509000000000000" pitchFamily="65" charset="-122"/>
              </a:rPr>
              <a:t>。</a:t>
            </a:r>
            <a:endParaRPr lang="en-US" altLang="zh-CN" sz="1400" dirty="0">
              <a:solidFill>
                <a:schemeClr val="bg1"/>
              </a:solidFill>
              <a:latin typeface="迷你简艺黑" panose="03000509000000000000" pitchFamily="65" charset="-122"/>
              <a:ea typeface="迷你简艺黑" panose="03000509000000000000" pitchFamily="65" charset="-122"/>
            </a:endParaRPr>
          </a:p>
        </p:txBody>
      </p:sp>
      <p:cxnSp>
        <p:nvCxnSpPr>
          <p:cNvPr id="13" name="Straight Connector 26"/>
          <p:cNvCxnSpPr/>
          <p:nvPr/>
        </p:nvCxnSpPr>
        <p:spPr>
          <a:xfrm rot="16200000" flipH="1">
            <a:off x="-467152" y="3132824"/>
            <a:ext cx="2016369" cy="1007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4" name="Group 59"/>
          <p:cNvGrpSpPr/>
          <p:nvPr/>
        </p:nvGrpSpPr>
        <p:grpSpPr>
          <a:xfrm>
            <a:off x="296846" y="1461662"/>
            <a:ext cx="478297" cy="478297"/>
            <a:chOff x="2005914" y="1637612"/>
            <a:chExt cx="418280" cy="418280"/>
          </a:xfrm>
        </p:grpSpPr>
        <p:sp>
          <p:nvSpPr>
            <p:cNvPr id="15" name="Teardrop 25"/>
            <p:cNvSpPr/>
            <p:nvPr/>
          </p:nvSpPr>
          <p:spPr>
            <a:xfrm rot="8100000">
              <a:off x="2005914" y="1637612"/>
              <a:ext cx="418280" cy="418280"/>
            </a:xfrm>
            <a:prstGeom prst="teardrop">
              <a:avLst>
                <a:gd name="adj" fmla="val 131619"/>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6" name="Freeform 63"/>
            <p:cNvSpPr>
              <a:spLocks noEditPoints="1"/>
            </p:cNvSpPr>
            <p:nvPr/>
          </p:nvSpPr>
          <p:spPr bwMode="auto">
            <a:xfrm>
              <a:off x="2115407" y="1762183"/>
              <a:ext cx="199914" cy="171356"/>
            </a:xfrm>
            <a:custGeom>
              <a:avLst/>
              <a:gdLst/>
              <a:ahLst/>
              <a:cxnLst>
                <a:cxn ang="0">
                  <a:pos x="15" y="2"/>
                </a:cxn>
                <a:cxn ang="0">
                  <a:pos x="0" y="4"/>
                </a:cxn>
                <a:cxn ang="0">
                  <a:pos x="0" y="62"/>
                </a:cxn>
                <a:cxn ang="0">
                  <a:pos x="9" y="71"/>
                </a:cxn>
                <a:cxn ang="0">
                  <a:pos x="53" y="45"/>
                </a:cxn>
                <a:cxn ang="0">
                  <a:pos x="58" y="31"/>
                </a:cxn>
                <a:cxn ang="0">
                  <a:pos x="307" y="11"/>
                </a:cxn>
                <a:cxn ang="0">
                  <a:pos x="95" y="11"/>
                </a:cxn>
                <a:cxn ang="0">
                  <a:pos x="85" y="27"/>
                </a:cxn>
                <a:cxn ang="0">
                  <a:pos x="85" y="51"/>
                </a:cxn>
                <a:cxn ang="0">
                  <a:pos x="102" y="62"/>
                </a:cxn>
                <a:cxn ang="0">
                  <a:pos x="314" y="60"/>
                </a:cxn>
                <a:cxn ang="0">
                  <a:pos x="323" y="43"/>
                </a:cxn>
                <a:cxn ang="0">
                  <a:pos x="323" y="20"/>
                </a:cxn>
                <a:cxn ang="0">
                  <a:pos x="307" y="11"/>
                </a:cxn>
                <a:cxn ang="0">
                  <a:pos x="53" y="147"/>
                </a:cxn>
                <a:cxn ang="0">
                  <a:pos x="60" y="138"/>
                </a:cxn>
                <a:cxn ang="0">
                  <a:pos x="15" y="112"/>
                </a:cxn>
                <a:cxn ang="0">
                  <a:pos x="4" y="111"/>
                </a:cxn>
                <a:cxn ang="0">
                  <a:pos x="0" y="163"/>
                </a:cxn>
                <a:cxn ang="0">
                  <a:pos x="4" y="172"/>
                </a:cxn>
                <a:cxn ang="0">
                  <a:pos x="15" y="172"/>
                </a:cxn>
                <a:cxn ang="0">
                  <a:pos x="102" y="112"/>
                </a:cxn>
                <a:cxn ang="0">
                  <a:pos x="85" y="123"/>
                </a:cxn>
                <a:cxn ang="0">
                  <a:pos x="85" y="147"/>
                </a:cxn>
                <a:cxn ang="0">
                  <a:pos x="95" y="163"/>
                </a:cxn>
                <a:cxn ang="0">
                  <a:pos x="307" y="163"/>
                </a:cxn>
                <a:cxn ang="0">
                  <a:pos x="323" y="154"/>
                </a:cxn>
                <a:cxn ang="0">
                  <a:pos x="323" y="129"/>
                </a:cxn>
                <a:cxn ang="0">
                  <a:pos x="314" y="114"/>
                </a:cxn>
                <a:cxn ang="0">
                  <a:pos x="53" y="232"/>
                </a:cxn>
                <a:cxn ang="0">
                  <a:pos x="9" y="205"/>
                </a:cxn>
                <a:cxn ang="0">
                  <a:pos x="0" y="214"/>
                </a:cxn>
                <a:cxn ang="0">
                  <a:pos x="0" y="272"/>
                </a:cxn>
                <a:cxn ang="0">
                  <a:pos x="15" y="274"/>
                </a:cxn>
                <a:cxn ang="0">
                  <a:pos x="58" y="245"/>
                </a:cxn>
                <a:cxn ang="0">
                  <a:pos x="53" y="232"/>
                </a:cxn>
                <a:cxn ang="0">
                  <a:pos x="102" y="214"/>
                </a:cxn>
                <a:cxn ang="0">
                  <a:pos x="91" y="219"/>
                </a:cxn>
                <a:cxn ang="0">
                  <a:pos x="85" y="248"/>
                </a:cxn>
                <a:cxn ang="0">
                  <a:pos x="91" y="261"/>
                </a:cxn>
                <a:cxn ang="0">
                  <a:pos x="307" y="266"/>
                </a:cxn>
                <a:cxn ang="0">
                  <a:pos x="319" y="261"/>
                </a:cxn>
                <a:cxn ang="0">
                  <a:pos x="323" y="232"/>
                </a:cxn>
                <a:cxn ang="0">
                  <a:pos x="319" y="219"/>
                </a:cxn>
                <a:cxn ang="0">
                  <a:pos x="307" y="214"/>
                </a:cxn>
              </a:cxnLst>
              <a:rect l="0" t="0" r="r" b="b"/>
              <a:pathLst>
                <a:path w="323" h="275">
                  <a:moveTo>
                    <a:pt x="53" y="27"/>
                  </a:moveTo>
                  <a:lnTo>
                    <a:pt x="15" y="2"/>
                  </a:lnTo>
                  <a:lnTo>
                    <a:pt x="15" y="2"/>
                  </a:lnTo>
                  <a:lnTo>
                    <a:pt x="9" y="0"/>
                  </a:lnTo>
                  <a:lnTo>
                    <a:pt x="4" y="0"/>
                  </a:lnTo>
                  <a:lnTo>
                    <a:pt x="0" y="4"/>
                  </a:lnTo>
                  <a:lnTo>
                    <a:pt x="0" y="11"/>
                  </a:lnTo>
                  <a:lnTo>
                    <a:pt x="0" y="62"/>
                  </a:lnTo>
                  <a:lnTo>
                    <a:pt x="0" y="62"/>
                  </a:lnTo>
                  <a:lnTo>
                    <a:pt x="0" y="67"/>
                  </a:lnTo>
                  <a:lnTo>
                    <a:pt x="4" y="71"/>
                  </a:lnTo>
                  <a:lnTo>
                    <a:pt x="9" y="71"/>
                  </a:lnTo>
                  <a:lnTo>
                    <a:pt x="15" y="69"/>
                  </a:lnTo>
                  <a:lnTo>
                    <a:pt x="53" y="45"/>
                  </a:lnTo>
                  <a:lnTo>
                    <a:pt x="53" y="45"/>
                  </a:lnTo>
                  <a:lnTo>
                    <a:pt x="58" y="40"/>
                  </a:lnTo>
                  <a:lnTo>
                    <a:pt x="60" y="36"/>
                  </a:lnTo>
                  <a:lnTo>
                    <a:pt x="58" y="31"/>
                  </a:lnTo>
                  <a:lnTo>
                    <a:pt x="53" y="27"/>
                  </a:lnTo>
                  <a:lnTo>
                    <a:pt x="53" y="27"/>
                  </a:lnTo>
                  <a:close/>
                  <a:moveTo>
                    <a:pt x="307" y="11"/>
                  </a:moveTo>
                  <a:lnTo>
                    <a:pt x="102" y="11"/>
                  </a:lnTo>
                  <a:lnTo>
                    <a:pt x="102" y="11"/>
                  </a:lnTo>
                  <a:lnTo>
                    <a:pt x="95" y="11"/>
                  </a:lnTo>
                  <a:lnTo>
                    <a:pt x="91" y="14"/>
                  </a:lnTo>
                  <a:lnTo>
                    <a:pt x="85" y="20"/>
                  </a:lnTo>
                  <a:lnTo>
                    <a:pt x="85" y="27"/>
                  </a:lnTo>
                  <a:lnTo>
                    <a:pt x="85" y="43"/>
                  </a:lnTo>
                  <a:lnTo>
                    <a:pt x="85" y="43"/>
                  </a:lnTo>
                  <a:lnTo>
                    <a:pt x="85" y="51"/>
                  </a:lnTo>
                  <a:lnTo>
                    <a:pt x="91" y="56"/>
                  </a:lnTo>
                  <a:lnTo>
                    <a:pt x="95" y="60"/>
                  </a:lnTo>
                  <a:lnTo>
                    <a:pt x="102" y="62"/>
                  </a:lnTo>
                  <a:lnTo>
                    <a:pt x="307" y="62"/>
                  </a:lnTo>
                  <a:lnTo>
                    <a:pt x="307" y="62"/>
                  </a:lnTo>
                  <a:lnTo>
                    <a:pt x="314" y="60"/>
                  </a:lnTo>
                  <a:lnTo>
                    <a:pt x="319" y="56"/>
                  </a:lnTo>
                  <a:lnTo>
                    <a:pt x="323" y="51"/>
                  </a:lnTo>
                  <a:lnTo>
                    <a:pt x="323" y="43"/>
                  </a:lnTo>
                  <a:lnTo>
                    <a:pt x="323" y="27"/>
                  </a:lnTo>
                  <a:lnTo>
                    <a:pt x="323" y="27"/>
                  </a:lnTo>
                  <a:lnTo>
                    <a:pt x="323" y="20"/>
                  </a:lnTo>
                  <a:lnTo>
                    <a:pt x="319" y="14"/>
                  </a:lnTo>
                  <a:lnTo>
                    <a:pt x="314" y="11"/>
                  </a:lnTo>
                  <a:lnTo>
                    <a:pt x="307" y="11"/>
                  </a:lnTo>
                  <a:lnTo>
                    <a:pt x="307" y="11"/>
                  </a:lnTo>
                  <a:close/>
                  <a:moveTo>
                    <a:pt x="15" y="172"/>
                  </a:moveTo>
                  <a:lnTo>
                    <a:pt x="53" y="147"/>
                  </a:lnTo>
                  <a:lnTo>
                    <a:pt x="53" y="147"/>
                  </a:lnTo>
                  <a:lnTo>
                    <a:pt x="58" y="143"/>
                  </a:lnTo>
                  <a:lnTo>
                    <a:pt x="60" y="138"/>
                  </a:lnTo>
                  <a:lnTo>
                    <a:pt x="58" y="134"/>
                  </a:lnTo>
                  <a:lnTo>
                    <a:pt x="53" y="130"/>
                  </a:lnTo>
                  <a:lnTo>
                    <a:pt x="15" y="112"/>
                  </a:lnTo>
                  <a:lnTo>
                    <a:pt x="15" y="112"/>
                  </a:lnTo>
                  <a:lnTo>
                    <a:pt x="9" y="111"/>
                  </a:lnTo>
                  <a:lnTo>
                    <a:pt x="4" y="111"/>
                  </a:lnTo>
                  <a:lnTo>
                    <a:pt x="0" y="114"/>
                  </a:lnTo>
                  <a:lnTo>
                    <a:pt x="0" y="121"/>
                  </a:lnTo>
                  <a:lnTo>
                    <a:pt x="0" y="163"/>
                  </a:lnTo>
                  <a:lnTo>
                    <a:pt x="0" y="163"/>
                  </a:lnTo>
                  <a:lnTo>
                    <a:pt x="0" y="170"/>
                  </a:lnTo>
                  <a:lnTo>
                    <a:pt x="4" y="172"/>
                  </a:lnTo>
                  <a:lnTo>
                    <a:pt x="9" y="174"/>
                  </a:lnTo>
                  <a:lnTo>
                    <a:pt x="15" y="172"/>
                  </a:lnTo>
                  <a:lnTo>
                    <a:pt x="15" y="172"/>
                  </a:lnTo>
                  <a:close/>
                  <a:moveTo>
                    <a:pt x="307" y="112"/>
                  </a:moveTo>
                  <a:lnTo>
                    <a:pt x="102" y="112"/>
                  </a:lnTo>
                  <a:lnTo>
                    <a:pt x="102" y="112"/>
                  </a:lnTo>
                  <a:lnTo>
                    <a:pt x="95" y="114"/>
                  </a:lnTo>
                  <a:lnTo>
                    <a:pt x="91" y="118"/>
                  </a:lnTo>
                  <a:lnTo>
                    <a:pt x="85" y="123"/>
                  </a:lnTo>
                  <a:lnTo>
                    <a:pt x="85" y="129"/>
                  </a:lnTo>
                  <a:lnTo>
                    <a:pt x="85" y="147"/>
                  </a:lnTo>
                  <a:lnTo>
                    <a:pt x="85" y="147"/>
                  </a:lnTo>
                  <a:lnTo>
                    <a:pt x="85" y="154"/>
                  </a:lnTo>
                  <a:lnTo>
                    <a:pt x="91" y="159"/>
                  </a:lnTo>
                  <a:lnTo>
                    <a:pt x="95" y="163"/>
                  </a:lnTo>
                  <a:lnTo>
                    <a:pt x="102" y="163"/>
                  </a:lnTo>
                  <a:lnTo>
                    <a:pt x="307" y="163"/>
                  </a:lnTo>
                  <a:lnTo>
                    <a:pt x="307" y="163"/>
                  </a:lnTo>
                  <a:lnTo>
                    <a:pt x="314" y="163"/>
                  </a:lnTo>
                  <a:lnTo>
                    <a:pt x="319" y="159"/>
                  </a:lnTo>
                  <a:lnTo>
                    <a:pt x="323" y="154"/>
                  </a:lnTo>
                  <a:lnTo>
                    <a:pt x="323" y="147"/>
                  </a:lnTo>
                  <a:lnTo>
                    <a:pt x="323" y="129"/>
                  </a:lnTo>
                  <a:lnTo>
                    <a:pt x="323" y="129"/>
                  </a:lnTo>
                  <a:lnTo>
                    <a:pt x="323" y="123"/>
                  </a:lnTo>
                  <a:lnTo>
                    <a:pt x="319" y="118"/>
                  </a:lnTo>
                  <a:lnTo>
                    <a:pt x="314" y="114"/>
                  </a:lnTo>
                  <a:lnTo>
                    <a:pt x="307" y="112"/>
                  </a:lnTo>
                  <a:lnTo>
                    <a:pt x="307" y="112"/>
                  </a:lnTo>
                  <a:close/>
                  <a:moveTo>
                    <a:pt x="53" y="232"/>
                  </a:moveTo>
                  <a:lnTo>
                    <a:pt x="15" y="207"/>
                  </a:lnTo>
                  <a:lnTo>
                    <a:pt x="15" y="207"/>
                  </a:lnTo>
                  <a:lnTo>
                    <a:pt x="9" y="205"/>
                  </a:lnTo>
                  <a:lnTo>
                    <a:pt x="4" y="205"/>
                  </a:lnTo>
                  <a:lnTo>
                    <a:pt x="0" y="208"/>
                  </a:lnTo>
                  <a:lnTo>
                    <a:pt x="0" y="214"/>
                  </a:lnTo>
                  <a:lnTo>
                    <a:pt x="0" y="266"/>
                  </a:lnTo>
                  <a:lnTo>
                    <a:pt x="0" y="266"/>
                  </a:lnTo>
                  <a:lnTo>
                    <a:pt x="0" y="272"/>
                  </a:lnTo>
                  <a:lnTo>
                    <a:pt x="4" y="275"/>
                  </a:lnTo>
                  <a:lnTo>
                    <a:pt x="9" y="275"/>
                  </a:lnTo>
                  <a:lnTo>
                    <a:pt x="15" y="274"/>
                  </a:lnTo>
                  <a:lnTo>
                    <a:pt x="53" y="250"/>
                  </a:lnTo>
                  <a:lnTo>
                    <a:pt x="53" y="250"/>
                  </a:lnTo>
                  <a:lnTo>
                    <a:pt x="58" y="245"/>
                  </a:lnTo>
                  <a:lnTo>
                    <a:pt x="60" y="241"/>
                  </a:lnTo>
                  <a:lnTo>
                    <a:pt x="58" y="236"/>
                  </a:lnTo>
                  <a:lnTo>
                    <a:pt x="53" y="232"/>
                  </a:lnTo>
                  <a:lnTo>
                    <a:pt x="53" y="232"/>
                  </a:lnTo>
                  <a:close/>
                  <a:moveTo>
                    <a:pt x="307" y="214"/>
                  </a:moveTo>
                  <a:lnTo>
                    <a:pt x="102" y="214"/>
                  </a:lnTo>
                  <a:lnTo>
                    <a:pt x="102" y="214"/>
                  </a:lnTo>
                  <a:lnTo>
                    <a:pt x="95" y="216"/>
                  </a:lnTo>
                  <a:lnTo>
                    <a:pt x="91" y="219"/>
                  </a:lnTo>
                  <a:lnTo>
                    <a:pt x="85" y="225"/>
                  </a:lnTo>
                  <a:lnTo>
                    <a:pt x="85" y="232"/>
                  </a:lnTo>
                  <a:lnTo>
                    <a:pt x="85" y="248"/>
                  </a:lnTo>
                  <a:lnTo>
                    <a:pt x="85" y="248"/>
                  </a:lnTo>
                  <a:lnTo>
                    <a:pt x="85" y="256"/>
                  </a:lnTo>
                  <a:lnTo>
                    <a:pt x="91" y="261"/>
                  </a:lnTo>
                  <a:lnTo>
                    <a:pt x="95" y="265"/>
                  </a:lnTo>
                  <a:lnTo>
                    <a:pt x="102" y="266"/>
                  </a:lnTo>
                  <a:lnTo>
                    <a:pt x="307" y="266"/>
                  </a:lnTo>
                  <a:lnTo>
                    <a:pt x="307" y="266"/>
                  </a:lnTo>
                  <a:lnTo>
                    <a:pt x="314" y="265"/>
                  </a:lnTo>
                  <a:lnTo>
                    <a:pt x="319" y="261"/>
                  </a:lnTo>
                  <a:lnTo>
                    <a:pt x="323" y="256"/>
                  </a:lnTo>
                  <a:lnTo>
                    <a:pt x="323" y="248"/>
                  </a:lnTo>
                  <a:lnTo>
                    <a:pt x="323" y="232"/>
                  </a:lnTo>
                  <a:lnTo>
                    <a:pt x="323" y="232"/>
                  </a:lnTo>
                  <a:lnTo>
                    <a:pt x="323" y="225"/>
                  </a:lnTo>
                  <a:lnTo>
                    <a:pt x="319" y="219"/>
                  </a:lnTo>
                  <a:lnTo>
                    <a:pt x="314" y="216"/>
                  </a:lnTo>
                  <a:lnTo>
                    <a:pt x="307" y="214"/>
                  </a:lnTo>
                  <a:lnTo>
                    <a:pt x="307" y="214"/>
                  </a:lnTo>
                  <a:close/>
                </a:path>
              </a:pathLst>
            </a:custGeom>
            <a:solidFill>
              <a:schemeClr val="bg1"/>
            </a:solidFill>
            <a:ln w="9525">
              <a:noFill/>
              <a:round/>
            </a:ln>
          </p:spPr>
          <p:txBody>
            <a:bodyPr vert="horz" wrap="square" lIns="91440" tIns="45720" rIns="91440" bIns="45720" numCol="1" anchor="t" anchorCtr="0" compatLnSpc="1"/>
            <a:lstStyle/>
            <a:p>
              <a:endParaRPr lang="en-US" sz="1400">
                <a:solidFill>
                  <a:schemeClr val="bg1"/>
                </a:solidFill>
              </a:endParaRPr>
            </a:p>
          </p:txBody>
        </p:sp>
      </p:grpSp>
      <p:sp>
        <p:nvSpPr>
          <p:cNvPr id="17" name="Oval 16"/>
          <p:cNvSpPr/>
          <p:nvPr/>
        </p:nvSpPr>
        <p:spPr>
          <a:xfrm>
            <a:off x="4862358" y="4161883"/>
            <a:ext cx="238080" cy="2380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cxnSp>
        <p:nvCxnSpPr>
          <p:cNvPr id="18" name="Straight Connector 38"/>
          <p:cNvCxnSpPr>
            <a:stCxn id="23" idx="7"/>
          </p:cNvCxnSpPr>
          <p:nvPr/>
        </p:nvCxnSpPr>
        <p:spPr>
          <a:xfrm>
            <a:off x="4981398" y="1568599"/>
            <a:ext cx="10073" cy="259263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158803" y="1005196"/>
            <a:ext cx="3754849" cy="3139321"/>
          </a:xfrm>
          <a:prstGeom prst="rect">
            <a:avLst/>
          </a:prstGeom>
        </p:spPr>
        <p:txBody>
          <a:bodyPr wrap="square">
            <a:spAutoFit/>
          </a:bodyPr>
          <a:lstStyle/>
          <a:p>
            <a:pPr indent="360045"/>
            <a:r>
              <a:rPr lang="en-US" altLang="zh-CN" dirty="0" smtClean="0">
                <a:solidFill>
                  <a:schemeClr val="bg1"/>
                </a:solidFill>
                <a:latin typeface="迷你简艺黑" panose="03000509000000000000" pitchFamily="65" charset="-122"/>
                <a:ea typeface="迷你简艺黑" panose="03000509000000000000" pitchFamily="65" charset="-122"/>
              </a:rPr>
              <a:t>1997</a:t>
            </a:r>
            <a:r>
              <a:rPr lang="zh-CN" altLang="en-US" dirty="0" smtClean="0">
                <a:solidFill>
                  <a:schemeClr val="bg1"/>
                </a:solidFill>
                <a:latin typeface="迷你简艺黑" panose="03000509000000000000" pitchFamily="65" charset="-122"/>
                <a:ea typeface="迷你简艺黑" panose="03000509000000000000" pitchFamily="65" charset="-122"/>
              </a:rPr>
              <a:t>年</a:t>
            </a:r>
            <a:r>
              <a:rPr lang="en-US" altLang="zh-CN" dirty="0" smtClean="0">
                <a:solidFill>
                  <a:schemeClr val="bg1"/>
                </a:solidFill>
                <a:latin typeface="迷你简艺黑" panose="03000509000000000000" pitchFamily="65" charset="-122"/>
                <a:ea typeface="迷你简艺黑" panose="03000509000000000000" pitchFamily="65" charset="-122"/>
              </a:rPr>
              <a:t>11</a:t>
            </a:r>
            <a:r>
              <a:rPr lang="zh-CN" altLang="en-US" dirty="0" smtClean="0">
                <a:solidFill>
                  <a:schemeClr val="bg1"/>
                </a:solidFill>
                <a:latin typeface="迷你简艺黑" panose="03000509000000000000" pitchFamily="65" charset="-122"/>
                <a:ea typeface="迷你简艺黑" panose="03000509000000000000" pitchFamily="65" charset="-122"/>
              </a:rPr>
              <a:t>月</a:t>
            </a:r>
            <a:r>
              <a:rPr lang="en-US" altLang="zh-CN" dirty="0" smtClean="0">
                <a:solidFill>
                  <a:schemeClr val="bg1"/>
                </a:solidFill>
                <a:latin typeface="迷你简艺黑" panose="03000509000000000000" pitchFamily="65" charset="-122"/>
                <a:ea typeface="迷你简艺黑" panose="03000509000000000000" pitchFamily="65" charset="-122"/>
              </a:rPr>
              <a:t>17</a:t>
            </a:r>
            <a:r>
              <a:rPr lang="zh-CN" altLang="en-US" dirty="0" smtClean="0">
                <a:solidFill>
                  <a:schemeClr val="bg1"/>
                </a:solidFill>
                <a:latin typeface="迷你简艺黑" panose="03000509000000000000" pitchFamily="65" charset="-122"/>
                <a:ea typeface="迷你简艺黑" panose="03000509000000000000" pitchFamily="65" charset="-122"/>
              </a:rPr>
              <a:t>日</a:t>
            </a:r>
            <a:r>
              <a:rPr lang="en-US" altLang="zh-CN" dirty="0" smtClean="0">
                <a:solidFill>
                  <a:schemeClr val="bg1"/>
                </a:solidFill>
                <a:latin typeface="迷你简艺黑" panose="03000509000000000000" pitchFamily="65" charset="-122"/>
                <a:ea typeface="迷你简艺黑" panose="03000509000000000000" pitchFamily="65" charset="-122"/>
              </a:rPr>
              <a:t>OMG</a:t>
            </a:r>
            <a:r>
              <a:rPr lang="zh-CN" altLang="en-US" dirty="0" smtClean="0">
                <a:solidFill>
                  <a:schemeClr val="bg1"/>
                </a:solidFill>
                <a:latin typeface="迷你简艺黑" panose="03000509000000000000" pitchFamily="65" charset="-122"/>
                <a:ea typeface="迷你简艺黑" panose="03000509000000000000" pitchFamily="65" charset="-122"/>
              </a:rPr>
              <a:t>采纳</a:t>
            </a:r>
            <a:r>
              <a:rPr lang="en-US" altLang="zh-CN" dirty="0" smtClean="0">
                <a:solidFill>
                  <a:schemeClr val="bg1"/>
                </a:solidFill>
                <a:latin typeface="迷你简艺黑" panose="03000509000000000000" pitchFamily="65" charset="-122"/>
                <a:ea typeface="迷你简艺黑" panose="03000509000000000000" pitchFamily="65" charset="-122"/>
              </a:rPr>
              <a:t>UML</a:t>
            </a:r>
            <a:r>
              <a:rPr lang="zh-CN" altLang="en-US" dirty="0" smtClean="0">
                <a:solidFill>
                  <a:schemeClr val="bg1"/>
                </a:solidFill>
                <a:latin typeface="迷你简艺黑" panose="03000509000000000000" pitchFamily="65" charset="-122"/>
                <a:ea typeface="迷你简艺黑" panose="03000509000000000000" pitchFamily="65" charset="-122"/>
              </a:rPr>
              <a:t>作为基于面向对象技术的标准建模语言，此后进行不断修订，产生了</a:t>
            </a:r>
            <a:r>
              <a:rPr lang="en-US" altLang="zh-CN" dirty="0" smtClean="0">
                <a:solidFill>
                  <a:schemeClr val="bg1"/>
                </a:solidFill>
                <a:latin typeface="迷你简艺黑" panose="03000509000000000000" pitchFamily="65" charset="-122"/>
                <a:ea typeface="迷你简艺黑" panose="03000509000000000000" pitchFamily="65" charset="-122"/>
              </a:rPr>
              <a:t>UML1.2</a:t>
            </a:r>
            <a:r>
              <a:rPr lang="zh-CN" altLang="en-US" dirty="0" smtClean="0">
                <a:solidFill>
                  <a:schemeClr val="bg1"/>
                </a:solidFill>
                <a:latin typeface="迷你简艺黑" panose="03000509000000000000" pitchFamily="65" charset="-122"/>
                <a:ea typeface="迷你简艺黑" panose="03000509000000000000" pitchFamily="65" charset="-122"/>
              </a:rPr>
              <a:t>、</a:t>
            </a:r>
            <a:r>
              <a:rPr lang="en-US" altLang="zh-CN" dirty="0" smtClean="0">
                <a:solidFill>
                  <a:schemeClr val="bg1"/>
                </a:solidFill>
                <a:latin typeface="迷你简艺黑" panose="03000509000000000000" pitchFamily="65" charset="-122"/>
                <a:ea typeface="迷你简艺黑" panose="03000509000000000000" pitchFamily="65" charset="-122"/>
              </a:rPr>
              <a:t>UML1.3</a:t>
            </a:r>
            <a:r>
              <a:rPr lang="zh-CN" altLang="en-US" dirty="0" smtClean="0">
                <a:solidFill>
                  <a:schemeClr val="bg1"/>
                </a:solidFill>
                <a:latin typeface="迷你简艺黑" panose="03000509000000000000" pitchFamily="65" charset="-122"/>
                <a:ea typeface="迷你简艺黑" panose="03000509000000000000" pitchFamily="65" charset="-122"/>
              </a:rPr>
              <a:t>和</a:t>
            </a:r>
            <a:r>
              <a:rPr lang="en-US" altLang="zh-CN" dirty="0" smtClean="0">
                <a:solidFill>
                  <a:schemeClr val="bg1"/>
                </a:solidFill>
                <a:latin typeface="迷你简艺黑" panose="03000509000000000000" pitchFamily="65" charset="-122"/>
                <a:ea typeface="迷你简艺黑" panose="03000509000000000000" pitchFamily="65" charset="-122"/>
              </a:rPr>
              <a:t>UML1.4</a:t>
            </a:r>
            <a:r>
              <a:rPr lang="zh-CN" altLang="en-US" dirty="0" smtClean="0">
                <a:solidFill>
                  <a:schemeClr val="bg1"/>
                </a:solidFill>
                <a:latin typeface="迷你简艺黑" panose="03000509000000000000" pitchFamily="65" charset="-122"/>
                <a:ea typeface="迷你简艺黑" panose="03000509000000000000" pitchFamily="65" charset="-122"/>
              </a:rPr>
              <a:t>版本。</a:t>
            </a:r>
            <a:endParaRPr lang="en-US" altLang="zh-CN" dirty="0" smtClean="0">
              <a:solidFill>
                <a:schemeClr val="bg1"/>
              </a:solidFill>
              <a:latin typeface="迷你简艺黑" panose="03000509000000000000" pitchFamily="65" charset="-122"/>
              <a:ea typeface="迷你简艺黑" panose="03000509000000000000" pitchFamily="65" charset="-122"/>
            </a:endParaRPr>
          </a:p>
          <a:p>
            <a:pPr indent="360045"/>
            <a:r>
              <a:rPr lang="en-US" altLang="zh-CN" dirty="0" smtClean="0">
                <a:solidFill>
                  <a:schemeClr val="bg1"/>
                </a:solidFill>
                <a:latin typeface="迷你简艺黑" panose="03000509000000000000" pitchFamily="65" charset="-122"/>
                <a:ea typeface="迷你简艺黑" panose="03000509000000000000" pitchFamily="65" charset="-122"/>
              </a:rPr>
              <a:t>2000</a:t>
            </a:r>
            <a:r>
              <a:rPr lang="zh-CN" altLang="en-US" dirty="0" smtClean="0">
                <a:solidFill>
                  <a:schemeClr val="bg1"/>
                </a:solidFill>
                <a:latin typeface="迷你简艺黑" panose="03000509000000000000" pitchFamily="65" charset="-122"/>
                <a:ea typeface="迷你简艺黑" panose="03000509000000000000" pitchFamily="65" charset="-122"/>
              </a:rPr>
              <a:t>年，</a:t>
            </a:r>
            <a:r>
              <a:rPr lang="en-US" altLang="zh-CN" dirty="0" smtClean="0">
                <a:solidFill>
                  <a:schemeClr val="bg1"/>
                </a:solidFill>
                <a:latin typeface="迷你简艺黑" panose="03000509000000000000" pitchFamily="65" charset="-122"/>
                <a:ea typeface="迷你简艺黑" panose="03000509000000000000" pitchFamily="65" charset="-122"/>
              </a:rPr>
              <a:t>UML1.4</a:t>
            </a:r>
            <a:r>
              <a:rPr lang="zh-CN" altLang="en-US" dirty="0" smtClean="0">
                <a:solidFill>
                  <a:schemeClr val="bg1"/>
                </a:solidFill>
                <a:latin typeface="迷你简艺黑" panose="03000509000000000000" pitchFamily="65" charset="-122"/>
                <a:ea typeface="迷你简艺黑" panose="03000509000000000000" pitchFamily="65" charset="-122"/>
              </a:rPr>
              <a:t>在语义上添加了动作语义的定义。</a:t>
            </a:r>
            <a:endParaRPr lang="en-US" altLang="zh-CN" dirty="0" smtClean="0">
              <a:solidFill>
                <a:schemeClr val="bg1"/>
              </a:solidFill>
              <a:latin typeface="迷你简艺黑" panose="03000509000000000000" pitchFamily="65" charset="-122"/>
              <a:ea typeface="迷你简艺黑" panose="03000509000000000000" pitchFamily="65" charset="-122"/>
            </a:endParaRPr>
          </a:p>
          <a:p>
            <a:pPr indent="360045"/>
            <a:r>
              <a:rPr lang="en-US" altLang="zh-CN" dirty="0" smtClean="0">
                <a:solidFill>
                  <a:schemeClr val="bg1"/>
                </a:solidFill>
                <a:latin typeface="迷你简艺黑" panose="03000509000000000000" pitchFamily="65" charset="-122"/>
                <a:ea typeface="迷你简艺黑" panose="03000509000000000000" pitchFamily="65" charset="-122"/>
              </a:rPr>
              <a:t>2005</a:t>
            </a:r>
            <a:r>
              <a:rPr lang="zh-CN" altLang="en-US" dirty="0" smtClean="0">
                <a:solidFill>
                  <a:schemeClr val="bg1"/>
                </a:solidFill>
                <a:latin typeface="迷你简艺黑" panose="03000509000000000000" pitchFamily="65" charset="-122"/>
                <a:ea typeface="迷你简艺黑" panose="03000509000000000000" pitchFamily="65" charset="-122"/>
              </a:rPr>
              <a:t>年，</a:t>
            </a:r>
            <a:r>
              <a:rPr lang="en-US" altLang="zh-CN" dirty="0" smtClean="0">
                <a:solidFill>
                  <a:schemeClr val="bg1"/>
                </a:solidFill>
                <a:latin typeface="迷你简艺黑" panose="03000509000000000000" pitchFamily="65" charset="-122"/>
                <a:ea typeface="迷你简艺黑" panose="03000509000000000000" pitchFamily="65" charset="-122"/>
              </a:rPr>
              <a:t>UML2.0</a:t>
            </a:r>
            <a:r>
              <a:rPr lang="zh-CN" altLang="en-US" dirty="0" smtClean="0">
                <a:solidFill>
                  <a:schemeClr val="bg1"/>
                </a:solidFill>
                <a:latin typeface="迷你简艺黑" panose="03000509000000000000" pitchFamily="65" charset="-122"/>
                <a:ea typeface="迷你简艺黑" panose="03000509000000000000" pitchFamily="65" charset="-122"/>
              </a:rPr>
              <a:t>规范形成。定义了许多可视化语法、特别是元模型的定义。至此，代表早期最好思想的、融合的</a:t>
            </a:r>
            <a:r>
              <a:rPr lang="en-US" altLang="zh-CN" dirty="0" smtClean="0">
                <a:solidFill>
                  <a:schemeClr val="bg1"/>
                </a:solidFill>
                <a:latin typeface="迷你简艺黑" panose="03000509000000000000" pitchFamily="65" charset="-122"/>
                <a:ea typeface="迷你简艺黑" panose="03000509000000000000" pitchFamily="65" charset="-122"/>
              </a:rPr>
              <a:t>UML</a:t>
            </a:r>
            <a:r>
              <a:rPr lang="zh-CN" altLang="en-US" dirty="0" smtClean="0">
                <a:solidFill>
                  <a:schemeClr val="bg1"/>
                </a:solidFill>
                <a:latin typeface="迷你简艺黑" panose="03000509000000000000" pitchFamily="65" charset="-122"/>
                <a:ea typeface="迷你简艺黑" panose="03000509000000000000" pitchFamily="65" charset="-122"/>
              </a:rPr>
              <a:t>呈现在人们面前。至今最新的版本是</a:t>
            </a:r>
            <a:r>
              <a:rPr lang="en-US" altLang="zh-CN" dirty="0" smtClean="0">
                <a:solidFill>
                  <a:schemeClr val="bg1"/>
                </a:solidFill>
                <a:latin typeface="迷你简艺黑" panose="03000509000000000000" pitchFamily="65" charset="-122"/>
                <a:ea typeface="迷你简艺黑" panose="03000509000000000000" pitchFamily="65" charset="-122"/>
              </a:rPr>
              <a:t>UML2.1.</a:t>
            </a:r>
          </a:p>
        </p:txBody>
      </p:sp>
      <p:grpSp>
        <p:nvGrpSpPr>
          <p:cNvPr id="22" name="Group 63"/>
          <p:cNvGrpSpPr/>
          <p:nvPr/>
        </p:nvGrpSpPr>
        <p:grpSpPr>
          <a:xfrm>
            <a:off x="4742249" y="884306"/>
            <a:ext cx="478297" cy="478297"/>
            <a:chOff x="5077748" y="1637612"/>
            <a:chExt cx="418280" cy="418280"/>
          </a:xfrm>
        </p:grpSpPr>
        <p:sp>
          <p:nvSpPr>
            <p:cNvPr id="23" name="Teardrop 37"/>
            <p:cNvSpPr/>
            <p:nvPr/>
          </p:nvSpPr>
          <p:spPr>
            <a:xfrm rot="8100000">
              <a:off x="5077748" y="1637612"/>
              <a:ext cx="418280" cy="418280"/>
            </a:xfrm>
            <a:prstGeom prst="teardrop">
              <a:avLst>
                <a:gd name="adj" fmla="val 131619"/>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24" name="Freeform 100"/>
            <p:cNvSpPr/>
            <p:nvPr/>
          </p:nvSpPr>
          <p:spPr bwMode="auto">
            <a:xfrm>
              <a:off x="5169641" y="1770740"/>
              <a:ext cx="176324" cy="198674"/>
            </a:xfrm>
            <a:custGeom>
              <a:avLst/>
              <a:gdLst/>
              <a:ahLst/>
              <a:cxnLst>
                <a:cxn ang="0">
                  <a:pos x="230" y="212"/>
                </a:cxn>
                <a:cxn ang="0">
                  <a:pos x="212" y="216"/>
                </a:cxn>
                <a:cxn ang="0">
                  <a:pos x="197" y="223"/>
                </a:cxn>
                <a:cxn ang="0">
                  <a:pos x="105" y="169"/>
                </a:cxn>
                <a:cxn ang="0">
                  <a:pos x="105" y="160"/>
                </a:cxn>
                <a:cxn ang="0">
                  <a:pos x="197" y="96"/>
                </a:cxn>
                <a:cxn ang="0">
                  <a:pos x="204" y="100"/>
                </a:cxn>
                <a:cxn ang="0">
                  <a:pos x="221" y="105"/>
                </a:cxn>
                <a:cxn ang="0">
                  <a:pos x="230" y="107"/>
                </a:cxn>
                <a:cxn ang="0">
                  <a:pos x="250" y="102"/>
                </a:cxn>
                <a:cxn ang="0">
                  <a:pos x="266" y="91"/>
                </a:cxn>
                <a:cxn ang="0">
                  <a:pos x="277" y="75"/>
                </a:cxn>
                <a:cxn ang="0">
                  <a:pos x="282" y="53"/>
                </a:cxn>
                <a:cxn ang="0">
                  <a:pos x="281" y="44"/>
                </a:cxn>
                <a:cxn ang="0">
                  <a:pos x="273" y="24"/>
                </a:cxn>
                <a:cxn ang="0">
                  <a:pos x="259" y="9"/>
                </a:cxn>
                <a:cxn ang="0">
                  <a:pos x="239" y="2"/>
                </a:cxn>
                <a:cxn ang="0">
                  <a:pos x="230" y="0"/>
                </a:cxn>
                <a:cxn ang="0">
                  <a:pos x="208" y="4"/>
                </a:cxn>
                <a:cxn ang="0">
                  <a:pos x="192" y="17"/>
                </a:cxn>
                <a:cxn ang="0">
                  <a:pos x="181" y="33"/>
                </a:cxn>
                <a:cxn ang="0">
                  <a:pos x="175" y="53"/>
                </a:cxn>
                <a:cxn ang="0">
                  <a:pos x="177" y="62"/>
                </a:cxn>
                <a:cxn ang="0">
                  <a:pos x="85" y="118"/>
                </a:cxn>
                <a:cxn ang="0">
                  <a:pos x="68" y="109"/>
                </a:cxn>
                <a:cxn ang="0">
                  <a:pos x="52" y="107"/>
                </a:cxn>
                <a:cxn ang="0">
                  <a:pos x="41" y="107"/>
                </a:cxn>
                <a:cxn ang="0">
                  <a:pos x="23" y="116"/>
                </a:cxn>
                <a:cxn ang="0">
                  <a:pos x="9" y="131"/>
                </a:cxn>
                <a:cxn ang="0">
                  <a:pos x="0" y="149"/>
                </a:cxn>
                <a:cxn ang="0">
                  <a:pos x="0" y="160"/>
                </a:cxn>
                <a:cxn ang="0">
                  <a:pos x="3" y="180"/>
                </a:cxn>
                <a:cxn ang="0">
                  <a:pos x="14" y="198"/>
                </a:cxn>
                <a:cxn ang="0">
                  <a:pos x="30" y="209"/>
                </a:cxn>
                <a:cxn ang="0">
                  <a:pos x="52" y="212"/>
                </a:cxn>
                <a:cxn ang="0">
                  <a:pos x="61" y="212"/>
                </a:cxn>
                <a:cxn ang="0">
                  <a:pos x="78" y="207"/>
                </a:cxn>
                <a:cxn ang="0">
                  <a:pos x="177" y="258"/>
                </a:cxn>
                <a:cxn ang="0">
                  <a:pos x="175" y="267"/>
                </a:cxn>
                <a:cxn ang="0">
                  <a:pos x="177" y="278"/>
                </a:cxn>
                <a:cxn ang="0">
                  <a:pos x="184" y="296"/>
                </a:cxn>
                <a:cxn ang="0">
                  <a:pos x="199" y="310"/>
                </a:cxn>
                <a:cxn ang="0">
                  <a:pos x="219" y="318"/>
                </a:cxn>
                <a:cxn ang="0">
                  <a:pos x="230" y="319"/>
                </a:cxn>
                <a:cxn ang="0">
                  <a:pos x="250" y="316"/>
                </a:cxn>
                <a:cxn ang="0">
                  <a:pos x="266" y="303"/>
                </a:cxn>
                <a:cxn ang="0">
                  <a:pos x="277" y="287"/>
                </a:cxn>
                <a:cxn ang="0">
                  <a:pos x="282" y="267"/>
                </a:cxn>
                <a:cxn ang="0">
                  <a:pos x="281" y="256"/>
                </a:cxn>
                <a:cxn ang="0">
                  <a:pos x="273" y="236"/>
                </a:cxn>
                <a:cxn ang="0">
                  <a:pos x="259" y="221"/>
                </a:cxn>
                <a:cxn ang="0">
                  <a:pos x="239" y="214"/>
                </a:cxn>
                <a:cxn ang="0">
                  <a:pos x="230" y="212"/>
                </a:cxn>
              </a:cxnLst>
              <a:rect l="0" t="0" r="r" b="b"/>
              <a:pathLst>
                <a:path w="282" h="319">
                  <a:moveTo>
                    <a:pt x="230" y="212"/>
                  </a:moveTo>
                  <a:lnTo>
                    <a:pt x="230" y="212"/>
                  </a:lnTo>
                  <a:lnTo>
                    <a:pt x="221" y="214"/>
                  </a:lnTo>
                  <a:lnTo>
                    <a:pt x="212" y="216"/>
                  </a:lnTo>
                  <a:lnTo>
                    <a:pt x="204" y="220"/>
                  </a:lnTo>
                  <a:lnTo>
                    <a:pt x="197" y="223"/>
                  </a:lnTo>
                  <a:lnTo>
                    <a:pt x="105" y="169"/>
                  </a:lnTo>
                  <a:lnTo>
                    <a:pt x="105" y="169"/>
                  </a:lnTo>
                  <a:lnTo>
                    <a:pt x="105" y="160"/>
                  </a:lnTo>
                  <a:lnTo>
                    <a:pt x="105" y="160"/>
                  </a:lnTo>
                  <a:lnTo>
                    <a:pt x="105" y="151"/>
                  </a:lnTo>
                  <a:lnTo>
                    <a:pt x="197" y="96"/>
                  </a:lnTo>
                  <a:lnTo>
                    <a:pt x="197" y="96"/>
                  </a:lnTo>
                  <a:lnTo>
                    <a:pt x="204" y="100"/>
                  </a:lnTo>
                  <a:lnTo>
                    <a:pt x="212" y="104"/>
                  </a:lnTo>
                  <a:lnTo>
                    <a:pt x="221" y="105"/>
                  </a:lnTo>
                  <a:lnTo>
                    <a:pt x="230" y="107"/>
                  </a:lnTo>
                  <a:lnTo>
                    <a:pt x="230" y="107"/>
                  </a:lnTo>
                  <a:lnTo>
                    <a:pt x="239" y="105"/>
                  </a:lnTo>
                  <a:lnTo>
                    <a:pt x="250" y="102"/>
                  </a:lnTo>
                  <a:lnTo>
                    <a:pt x="259" y="98"/>
                  </a:lnTo>
                  <a:lnTo>
                    <a:pt x="266" y="91"/>
                  </a:lnTo>
                  <a:lnTo>
                    <a:pt x="273" y="84"/>
                  </a:lnTo>
                  <a:lnTo>
                    <a:pt x="277" y="75"/>
                  </a:lnTo>
                  <a:lnTo>
                    <a:pt x="281" y="64"/>
                  </a:lnTo>
                  <a:lnTo>
                    <a:pt x="282" y="53"/>
                  </a:lnTo>
                  <a:lnTo>
                    <a:pt x="282" y="53"/>
                  </a:lnTo>
                  <a:lnTo>
                    <a:pt x="281" y="44"/>
                  </a:lnTo>
                  <a:lnTo>
                    <a:pt x="277" y="33"/>
                  </a:lnTo>
                  <a:lnTo>
                    <a:pt x="273" y="24"/>
                  </a:lnTo>
                  <a:lnTo>
                    <a:pt x="266" y="17"/>
                  </a:lnTo>
                  <a:lnTo>
                    <a:pt x="259" y="9"/>
                  </a:lnTo>
                  <a:lnTo>
                    <a:pt x="250" y="4"/>
                  </a:lnTo>
                  <a:lnTo>
                    <a:pt x="239" y="2"/>
                  </a:lnTo>
                  <a:lnTo>
                    <a:pt x="230" y="0"/>
                  </a:lnTo>
                  <a:lnTo>
                    <a:pt x="230" y="0"/>
                  </a:lnTo>
                  <a:lnTo>
                    <a:pt x="219" y="2"/>
                  </a:lnTo>
                  <a:lnTo>
                    <a:pt x="208" y="4"/>
                  </a:lnTo>
                  <a:lnTo>
                    <a:pt x="199" y="9"/>
                  </a:lnTo>
                  <a:lnTo>
                    <a:pt x="192" y="17"/>
                  </a:lnTo>
                  <a:lnTo>
                    <a:pt x="184" y="24"/>
                  </a:lnTo>
                  <a:lnTo>
                    <a:pt x="181" y="33"/>
                  </a:lnTo>
                  <a:lnTo>
                    <a:pt x="177" y="44"/>
                  </a:lnTo>
                  <a:lnTo>
                    <a:pt x="175" y="53"/>
                  </a:lnTo>
                  <a:lnTo>
                    <a:pt x="175" y="53"/>
                  </a:lnTo>
                  <a:lnTo>
                    <a:pt x="177" y="62"/>
                  </a:lnTo>
                  <a:lnTo>
                    <a:pt x="85" y="118"/>
                  </a:lnTo>
                  <a:lnTo>
                    <a:pt x="85" y="118"/>
                  </a:lnTo>
                  <a:lnTo>
                    <a:pt x="78" y="113"/>
                  </a:lnTo>
                  <a:lnTo>
                    <a:pt x="68" y="109"/>
                  </a:lnTo>
                  <a:lnTo>
                    <a:pt x="61" y="107"/>
                  </a:lnTo>
                  <a:lnTo>
                    <a:pt x="52" y="107"/>
                  </a:lnTo>
                  <a:lnTo>
                    <a:pt x="52" y="107"/>
                  </a:lnTo>
                  <a:lnTo>
                    <a:pt x="41" y="107"/>
                  </a:lnTo>
                  <a:lnTo>
                    <a:pt x="30" y="111"/>
                  </a:lnTo>
                  <a:lnTo>
                    <a:pt x="23" y="116"/>
                  </a:lnTo>
                  <a:lnTo>
                    <a:pt x="14" y="122"/>
                  </a:lnTo>
                  <a:lnTo>
                    <a:pt x="9" y="131"/>
                  </a:lnTo>
                  <a:lnTo>
                    <a:pt x="3" y="140"/>
                  </a:lnTo>
                  <a:lnTo>
                    <a:pt x="0" y="149"/>
                  </a:lnTo>
                  <a:lnTo>
                    <a:pt x="0" y="160"/>
                  </a:lnTo>
                  <a:lnTo>
                    <a:pt x="0" y="160"/>
                  </a:lnTo>
                  <a:lnTo>
                    <a:pt x="0" y="171"/>
                  </a:lnTo>
                  <a:lnTo>
                    <a:pt x="3" y="180"/>
                  </a:lnTo>
                  <a:lnTo>
                    <a:pt x="9" y="189"/>
                  </a:lnTo>
                  <a:lnTo>
                    <a:pt x="14" y="198"/>
                  </a:lnTo>
                  <a:lnTo>
                    <a:pt x="23" y="203"/>
                  </a:lnTo>
                  <a:lnTo>
                    <a:pt x="30" y="209"/>
                  </a:lnTo>
                  <a:lnTo>
                    <a:pt x="41" y="212"/>
                  </a:lnTo>
                  <a:lnTo>
                    <a:pt x="52" y="212"/>
                  </a:lnTo>
                  <a:lnTo>
                    <a:pt x="52" y="212"/>
                  </a:lnTo>
                  <a:lnTo>
                    <a:pt x="61" y="212"/>
                  </a:lnTo>
                  <a:lnTo>
                    <a:pt x="68" y="211"/>
                  </a:lnTo>
                  <a:lnTo>
                    <a:pt x="78" y="207"/>
                  </a:lnTo>
                  <a:lnTo>
                    <a:pt x="85" y="202"/>
                  </a:lnTo>
                  <a:lnTo>
                    <a:pt x="177" y="258"/>
                  </a:lnTo>
                  <a:lnTo>
                    <a:pt x="177" y="258"/>
                  </a:lnTo>
                  <a:lnTo>
                    <a:pt x="175" y="267"/>
                  </a:lnTo>
                  <a:lnTo>
                    <a:pt x="175" y="267"/>
                  </a:lnTo>
                  <a:lnTo>
                    <a:pt x="177" y="278"/>
                  </a:lnTo>
                  <a:lnTo>
                    <a:pt x="181" y="287"/>
                  </a:lnTo>
                  <a:lnTo>
                    <a:pt x="184" y="296"/>
                  </a:lnTo>
                  <a:lnTo>
                    <a:pt x="192" y="303"/>
                  </a:lnTo>
                  <a:lnTo>
                    <a:pt x="199" y="310"/>
                  </a:lnTo>
                  <a:lnTo>
                    <a:pt x="208" y="316"/>
                  </a:lnTo>
                  <a:lnTo>
                    <a:pt x="219" y="318"/>
                  </a:lnTo>
                  <a:lnTo>
                    <a:pt x="230" y="319"/>
                  </a:lnTo>
                  <a:lnTo>
                    <a:pt x="230" y="319"/>
                  </a:lnTo>
                  <a:lnTo>
                    <a:pt x="239" y="318"/>
                  </a:lnTo>
                  <a:lnTo>
                    <a:pt x="250" y="316"/>
                  </a:lnTo>
                  <a:lnTo>
                    <a:pt x="259" y="310"/>
                  </a:lnTo>
                  <a:lnTo>
                    <a:pt x="266" y="303"/>
                  </a:lnTo>
                  <a:lnTo>
                    <a:pt x="273" y="296"/>
                  </a:lnTo>
                  <a:lnTo>
                    <a:pt x="277" y="287"/>
                  </a:lnTo>
                  <a:lnTo>
                    <a:pt x="281" y="278"/>
                  </a:lnTo>
                  <a:lnTo>
                    <a:pt x="282" y="267"/>
                  </a:lnTo>
                  <a:lnTo>
                    <a:pt x="282" y="267"/>
                  </a:lnTo>
                  <a:lnTo>
                    <a:pt x="281" y="256"/>
                  </a:lnTo>
                  <a:lnTo>
                    <a:pt x="277" y="245"/>
                  </a:lnTo>
                  <a:lnTo>
                    <a:pt x="273" y="236"/>
                  </a:lnTo>
                  <a:lnTo>
                    <a:pt x="266" y="229"/>
                  </a:lnTo>
                  <a:lnTo>
                    <a:pt x="259" y="221"/>
                  </a:lnTo>
                  <a:lnTo>
                    <a:pt x="250" y="218"/>
                  </a:lnTo>
                  <a:lnTo>
                    <a:pt x="239" y="214"/>
                  </a:lnTo>
                  <a:lnTo>
                    <a:pt x="230" y="212"/>
                  </a:lnTo>
                  <a:lnTo>
                    <a:pt x="230" y="212"/>
                  </a:lnTo>
                  <a:close/>
                </a:path>
              </a:pathLst>
            </a:custGeom>
            <a:solidFill>
              <a:schemeClr val="bg1"/>
            </a:solidFill>
            <a:ln w="9525">
              <a:noFill/>
              <a:round/>
            </a:ln>
          </p:spPr>
          <p:txBody>
            <a:bodyPr vert="horz" wrap="square" lIns="91440" tIns="45720" rIns="91440" bIns="45720" numCol="1" anchor="t" anchorCtr="0" compatLnSpc="1"/>
            <a:lstStyle/>
            <a:p>
              <a:endParaRPr lang="en-US" sz="1400">
                <a:solidFill>
                  <a:schemeClr val="bg1"/>
                </a:solidFill>
              </a:endParaRPr>
            </a:p>
          </p:txBody>
        </p:sp>
      </p:grpSp>
    </p:spTree>
    <p:custDataLst>
      <p:tags r:id="rId1"/>
    </p:custData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1" decel="10000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0-#ppt_h/2"/>
                                          </p:val>
                                        </p:tav>
                                        <p:tav tm="100000">
                                          <p:val>
                                            <p:strVal val="#ppt_y"/>
                                          </p:val>
                                        </p:tav>
                                      </p:tavLst>
                                    </p:anim>
                                  </p:childTnLst>
                                </p:cTn>
                              </p:par>
                              <p:par>
                                <p:cTn id="33" presetID="2" presetClass="entr" presetSubtype="1" decel="10000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12" grpId="0"/>
      <p:bldP spid="17" grpId="0" animBg="1"/>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539552" y="266700"/>
            <a:ext cx="27780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000"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2000"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的特点</a:t>
            </a:r>
            <a:endParaRPr lang="en-US" altLang="zh-CN" sz="20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2" name="文本框 1"/>
          <p:cNvSpPr txBox="1"/>
          <p:nvPr/>
        </p:nvSpPr>
        <p:spPr>
          <a:xfrm>
            <a:off x="558964" y="1058788"/>
            <a:ext cx="7848872" cy="3539430"/>
          </a:xfrm>
          <a:prstGeom prst="rect">
            <a:avLst/>
          </a:prstGeom>
          <a:noFill/>
        </p:spPr>
        <p:txBody>
          <a:bodyPr wrap="square" rtlCol="0">
            <a:spAutoFit/>
          </a:bodyPr>
          <a:lstStyle/>
          <a:p>
            <a:pPr marL="514350" indent="-514350">
              <a:buFont typeface="+mj-ea"/>
              <a:buAutoNum type="circleNumDbPlain"/>
            </a:pPr>
            <a:r>
              <a:rPr lang="en-US" altLang="zh-CN" sz="2800" dirty="0" smtClean="0">
                <a:solidFill>
                  <a:schemeClr val="bg1"/>
                </a:solidFill>
                <a:latin typeface="迷你简艺黑" panose="03000509000000000000" pitchFamily="65" charset="-122"/>
                <a:ea typeface="迷你简艺黑" panose="03000509000000000000" pitchFamily="65" charset="-122"/>
              </a:rPr>
              <a:t>UML</a:t>
            </a:r>
            <a:r>
              <a:rPr lang="zh-CN" altLang="en-US" sz="2800" dirty="0" smtClean="0">
                <a:solidFill>
                  <a:schemeClr val="bg1"/>
                </a:solidFill>
                <a:latin typeface="迷你简艺黑" panose="03000509000000000000" pitchFamily="65" charset="-122"/>
                <a:ea typeface="迷你简艺黑" panose="03000509000000000000" pitchFamily="65" charset="-122"/>
              </a:rPr>
              <a:t>统一了</a:t>
            </a:r>
            <a:r>
              <a:rPr lang="en-US" altLang="zh-CN" sz="2800" dirty="0" smtClean="0">
                <a:solidFill>
                  <a:schemeClr val="bg1"/>
                </a:solidFill>
                <a:latin typeface="迷你简艺黑" panose="03000509000000000000" pitchFamily="65" charset="-122"/>
                <a:ea typeface="迷你简艺黑" panose="03000509000000000000" pitchFamily="65" charset="-122"/>
              </a:rPr>
              <a:t>Booch</a:t>
            </a:r>
            <a:r>
              <a:rPr lang="zh-CN" altLang="en-US" sz="2800" dirty="0" smtClean="0">
                <a:solidFill>
                  <a:schemeClr val="bg1"/>
                </a:solidFill>
                <a:latin typeface="迷你简艺黑" panose="03000509000000000000" pitchFamily="65" charset="-122"/>
                <a:ea typeface="迷你简艺黑" panose="03000509000000000000" pitchFamily="65" charset="-122"/>
              </a:rPr>
              <a:t>、</a:t>
            </a:r>
            <a:r>
              <a:rPr lang="en-US" altLang="zh-CN" sz="2800" dirty="0" smtClean="0">
                <a:solidFill>
                  <a:schemeClr val="bg1"/>
                </a:solidFill>
                <a:latin typeface="迷你简艺黑" panose="03000509000000000000" pitchFamily="65" charset="-122"/>
                <a:ea typeface="迷你简艺黑" panose="03000509000000000000" pitchFamily="65" charset="-122"/>
              </a:rPr>
              <a:t>OMT</a:t>
            </a:r>
            <a:r>
              <a:rPr lang="zh-CN" altLang="en-US" sz="2800" dirty="0" smtClean="0">
                <a:solidFill>
                  <a:schemeClr val="bg1"/>
                </a:solidFill>
                <a:latin typeface="迷你简艺黑" panose="03000509000000000000" pitchFamily="65" charset="-122"/>
                <a:ea typeface="迷你简艺黑" panose="03000509000000000000" pitchFamily="65" charset="-122"/>
              </a:rPr>
              <a:t>和</a:t>
            </a:r>
            <a:r>
              <a:rPr lang="en-US" altLang="zh-CN" sz="2800" dirty="0" smtClean="0">
                <a:solidFill>
                  <a:schemeClr val="bg1"/>
                </a:solidFill>
                <a:latin typeface="迷你简艺黑" panose="03000509000000000000" pitchFamily="65" charset="-122"/>
                <a:ea typeface="迷你简艺黑" panose="03000509000000000000" pitchFamily="65" charset="-122"/>
              </a:rPr>
              <a:t>OOSE</a:t>
            </a:r>
            <a:r>
              <a:rPr lang="zh-CN" altLang="en-US" sz="2800" dirty="0" smtClean="0">
                <a:solidFill>
                  <a:schemeClr val="bg1"/>
                </a:solidFill>
                <a:latin typeface="迷你简艺黑" panose="03000509000000000000" pitchFamily="65" charset="-122"/>
                <a:ea typeface="迷你简艺黑" panose="03000509000000000000" pitchFamily="65" charset="-122"/>
              </a:rPr>
              <a:t>等方法中的基本概念和符号。</a:t>
            </a:r>
            <a:endParaRPr lang="en-US" altLang="zh-CN" sz="2800" dirty="0" smtClean="0">
              <a:solidFill>
                <a:schemeClr val="bg1"/>
              </a:solidFill>
              <a:latin typeface="迷你简艺黑" panose="03000509000000000000" pitchFamily="65" charset="-122"/>
              <a:ea typeface="迷你简艺黑" panose="03000509000000000000" pitchFamily="65" charset="-122"/>
            </a:endParaRPr>
          </a:p>
          <a:p>
            <a:pPr marL="514350" indent="-514350">
              <a:buFont typeface="+mj-ea"/>
              <a:buAutoNum type="circleNumDbPlain"/>
            </a:pPr>
            <a:r>
              <a:rPr lang="en-US" altLang="zh-CN" sz="2800" dirty="0" smtClean="0">
                <a:solidFill>
                  <a:schemeClr val="bg1"/>
                </a:solidFill>
                <a:latin typeface="迷你简艺黑" panose="03000509000000000000" pitchFamily="65" charset="-122"/>
                <a:ea typeface="迷你简艺黑" panose="03000509000000000000" pitchFamily="65" charset="-122"/>
              </a:rPr>
              <a:t>UML</a:t>
            </a:r>
            <a:r>
              <a:rPr lang="zh-CN" altLang="en-US" sz="2800" dirty="0" smtClean="0">
                <a:solidFill>
                  <a:schemeClr val="bg1"/>
                </a:solidFill>
                <a:latin typeface="迷你简艺黑" panose="03000509000000000000" pitchFamily="65" charset="-122"/>
                <a:ea typeface="迷你简艺黑" panose="03000509000000000000" pitchFamily="65" charset="-122"/>
              </a:rPr>
              <a:t>吸收了面向对象领域中各种优秀的思想，其中也包括非</a:t>
            </a:r>
            <a:r>
              <a:rPr lang="en-US" altLang="zh-CN" sz="2800" dirty="0" smtClean="0">
                <a:solidFill>
                  <a:schemeClr val="bg1"/>
                </a:solidFill>
                <a:latin typeface="迷你简艺黑" panose="03000509000000000000" pitchFamily="65" charset="-122"/>
                <a:ea typeface="迷你简艺黑" panose="03000509000000000000" pitchFamily="65" charset="-122"/>
              </a:rPr>
              <a:t>OO</a:t>
            </a:r>
            <a:r>
              <a:rPr lang="zh-CN" altLang="en-US" sz="2800" dirty="0" smtClean="0">
                <a:solidFill>
                  <a:schemeClr val="bg1"/>
                </a:solidFill>
                <a:latin typeface="迷你简艺黑" panose="03000509000000000000" pitchFamily="65" charset="-122"/>
                <a:ea typeface="迷你简艺黑" panose="03000509000000000000" pitchFamily="65" charset="-122"/>
              </a:rPr>
              <a:t>方法的影响。</a:t>
            </a:r>
            <a:endParaRPr lang="en-US" altLang="zh-CN" sz="2800" dirty="0" smtClean="0">
              <a:solidFill>
                <a:schemeClr val="bg1"/>
              </a:solidFill>
              <a:latin typeface="迷你简艺黑" panose="03000509000000000000" pitchFamily="65" charset="-122"/>
              <a:ea typeface="迷你简艺黑" panose="03000509000000000000" pitchFamily="65" charset="-122"/>
            </a:endParaRPr>
          </a:p>
          <a:p>
            <a:pPr marL="514350" indent="-514350">
              <a:buFont typeface="+mj-ea"/>
              <a:buAutoNum type="circleNumDbPlain"/>
            </a:pPr>
            <a:r>
              <a:rPr lang="en-US" altLang="zh-CN" sz="2800" dirty="0" smtClean="0">
                <a:solidFill>
                  <a:schemeClr val="bg1"/>
                </a:solidFill>
                <a:latin typeface="迷你简艺黑" panose="03000509000000000000" pitchFamily="65" charset="-122"/>
                <a:ea typeface="迷你简艺黑" panose="03000509000000000000" pitchFamily="65" charset="-122"/>
              </a:rPr>
              <a:t>UML</a:t>
            </a:r>
            <a:r>
              <a:rPr lang="zh-CN" altLang="en-US" sz="2800" dirty="0" smtClean="0">
                <a:solidFill>
                  <a:schemeClr val="bg1"/>
                </a:solidFill>
                <a:latin typeface="迷你简艺黑" panose="03000509000000000000" pitchFamily="65" charset="-122"/>
                <a:ea typeface="迷你简艺黑" panose="03000509000000000000" pitchFamily="65" charset="-122"/>
              </a:rPr>
              <a:t>在演变过程中新加了模板、职责、扩展机制、线程、过程、分布式、并发、模式、合作、活动图等新概念、并清晰地区分类型、类和实例、细化，接口和组件概念。</a:t>
            </a:r>
            <a:endParaRPr lang="zh-CN" altLang="en-US" sz="2800" dirty="0">
              <a:solidFill>
                <a:schemeClr val="bg1"/>
              </a:solidFill>
              <a:latin typeface="迷你简艺黑" panose="03000509000000000000" pitchFamily="65" charset="-122"/>
              <a:ea typeface="迷你简艺黑" panose="03000509000000000000" pitchFamily="65" charset="-122"/>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2627784" y="1922884"/>
            <a:ext cx="727075" cy="738664"/>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4800" b="0" i="0" u="none" strike="noStrike" cap="none" normalizeH="0" baseline="0" dirty="0" smtClean="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02</a:t>
            </a:r>
            <a:endParaRPr kumimoji="0" lang="zh-CN"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3779912" y="2076772"/>
            <a:ext cx="388843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28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结构、视图和</a:t>
            </a:r>
            <a:r>
              <a:rPr lang="zh-CN" altLang="en-US" sz="28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a:t>
            </a:r>
            <a:endParaRPr lang="zh-CN" altLang="en-US" sz="28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626599" y="244234"/>
            <a:ext cx="6931383"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400"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2400"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中的事物</a:t>
            </a:r>
            <a:endParaRPr lang="en-US" altLang="zh-CN" sz="2400"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a:buFont typeface="Arial" panose="020B0604020202020204" pitchFamily="34" charset="0"/>
              <a:buNone/>
            </a:pPr>
            <a:r>
              <a:rPr lang="en-US" altLang="zh-CN" sz="1600"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1600"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包括四种事物：构件事物、行为事物、分组事物和注释</a:t>
            </a:r>
            <a:r>
              <a:rPr lang="zh-CN" altLang="en-US" sz="1600"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事物</a:t>
            </a:r>
            <a:endParaRPr lang="en-US" altLang="zh-CN" sz="1600"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a:buFont typeface="Arial" panose="020B0604020202020204" pitchFamily="34" charset="0"/>
              <a:buNone/>
            </a:pPr>
            <a:r>
              <a:rPr lang="zh-CN" altLang="en-US" sz="1600"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（参考文献：</a:t>
            </a:r>
            <a:r>
              <a:rPr lang="en-US" altLang="zh-CN" sz="1600"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1</a:t>
            </a:r>
            <a:r>
              <a:rPr lang="zh-CN" altLang="en-US" sz="1600"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a:t>
            </a:r>
            <a:endParaRPr lang="en-US" altLang="zh-CN" sz="16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8" name="Freeform 18"/>
          <p:cNvSpPr/>
          <p:nvPr/>
        </p:nvSpPr>
        <p:spPr bwMode="auto">
          <a:xfrm>
            <a:off x="318251" y="2460230"/>
            <a:ext cx="2270604" cy="1007161"/>
          </a:xfrm>
          <a:custGeom>
            <a:avLst/>
            <a:gdLst>
              <a:gd name="T0" fmla="*/ 0 w 690"/>
              <a:gd name="T1" fmla="*/ 190 h 254"/>
              <a:gd name="T2" fmla="*/ 0 w 690"/>
              <a:gd name="T3" fmla="*/ 190 h 254"/>
              <a:gd name="T4" fmla="*/ 0 w 690"/>
              <a:gd name="T5" fmla="*/ 62 h 254"/>
              <a:gd name="T6" fmla="*/ 618 w 690"/>
              <a:gd name="T7" fmla="*/ 62 h 254"/>
              <a:gd name="T8" fmla="*/ 618 w 690"/>
              <a:gd name="T9" fmla="*/ 0 h 254"/>
              <a:gd name="T10" fmla="*/ 689 w 690"/>
              <a:gd name="T11" fmla="*/ 128 h 254"/>
              <a:gd name="T12" fmla="*/ 618 w 690"/>
              <a:gd name="T13" fmla="*/ 253 h 254"/>
              <a:gd name="T14" fmla="*/ 618 w 690"/>
              <a:gd name="T15" fmla="*/ 190 h 254"/>
              <a:gd name="T16" fmla="*/ 0 w 690"/>
              <a:gd name="T17" fmla="*/ 19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0" h="254">
                <a:moveTo>
                  <a:pt x="0" y="190"/>
                </a:moveTo>
                <a:lnTo>
                  <a:pt x="0" y="190"/>
                </a:lnTo>
                <a:lnTo>
                  <a:pt x="0" y="62"/>
                </a:lnTo>
                <a:lnTo>
                  <a:pt x="618" y="62"/>
                </a:lnTo>
                <a:lnTo>
                  <a:pt x="618" y="0"/>
                </a:lnTo>
                <a:lnTo>
                  <a:pt x="689" y="128"/>
                </a:lnTo>
                <a:lnTo>
                  <a:pt x="618" y="253"/>
                </a:lnTo>
                <a:lnTo>
                  <a:pt x="618" y="190"/>
                </a:lnTo>
                <a:lnTo>
                  <a:pt x="0" y="190"/>
                </a:lnTo>
              </a:path>
            </a:pathLst>
          </a:custGeom>
          <a:blipFill dpi="0" rotWithShape="1">
            <a:blip r:embed="rId4">
              <a:extLst>
                <a:ext uri="{28A0092B-C50C-407E-A947-70E740481C1C}">
                  <a14:useLocalDpi xmlns:a14="http://schemas.microsoft.com/office/drawing/2010/main" val="0"/>
                </a:ext>
              </a:extLst>
            </a:blip>
            <a:srcRect/>
            <a:stretch>
              <a:fillRect/>
            </a:stretch>
          </a:blipFill>
          <a:ln w="3175" cap="flat" cmpd="sng" algn="ctr">
            <a:noFill/>
            <a:prstDash val="solid"/>
          </a:ln>
          <a:effectLst/>
        </p:spPr>
        <p:txBody>
          <a:bodyPr lIns="93286" tIns="46642" rIns="93286" bIns="46642" anchor="ctr"/>
          <a:lstStyle/>
          <a:p>
            <a:pPr>
              <a:lnSpc>
                <a:spcPct val="120000"/>
              </a:lnSpc>
            </a:pPr>
            <a:endParaRPr lang="en-US" sz="1100" kern="0">
              <a:solidFill>
                <a:schemeClr val="bg1"/>
              </a:solidFill>
              <a:latin typeface="微软雅黑" panose="020B0503020204020204" pitchFamily="34" charset="-122"/>
              <a:ea typeface="微软雅黑" panose="020B0503020204020204" pitchFamily="34" charset="-122"/>
            </a:endParaRPr>
          </a:p>
        </p:txBody>
      </p:sp>
      <p:sp>
        <p:nvSpPr>
          <p:cNvPr id="9" name="Freeform 19"/>
          <p:cNvSpPr/>
          <p:nvPr/>
        </p:nvSpPr>
        <p:spPr bwMode="auto">
          <a:xfrm>
            <a:off x="311871" y="1187915"/>
            <a:ext cx="2965418" cy="1102325"/>
          </a:xfrm>
          <a:custGeom>
            <a:avLst/>
            <a:gdLst>
              <a:gd name="T0" fmla="*/ 0 w 893"/>
              <a:gd name="T1" fmla="*/ 0 h 278"/>
              <a:gd name="T2" fmla="*/ 0 w 893"/>
              <a:gd name="T3" fmla="*/ 0 h 278"/>
              <a:gd name="T4" fmla="*/ 696 w 893"/>
              <a:gd name="T5" fmla="*/ 0 h 278"/>
              <a:gd name="T6" fmla="*/ 838 w 893"/>
              <a:gd name="T7" fmla="*/ 155 h 278"/>
              <a:gd name="T8" fmla="*/ 892 w 893"/>
              <a:gd name="T9" fmla="*/ 112 h 278"/>
              <a:gd name="T10" fmla="*/ 835 w 893"/>
              <a:gd name="T11" fmla="*/ 244 h 278"/>
              <a:gd name="T12" fmla="*/ 686 w 893"/>
              <a:gd name="T13" fmla="*/ 277 h 278"/>
              <a:gd name="T14" fmla="*/ 735 w 893"/>
              <a:gd name="T15" fmla="*/ 237 h 278"/>
              <a:gd name="T16" fmla="*/ 639 w 893"/>
              <a:gd name="T17" fmla="*/ 135 h 278"/>
              <a:gd name="T18" fmla="*/ 0 w 893"/>
              <a:gd name="T19" fmla="*/ 135 h 278"/>
              <a:gd name="T20" fmla="*/ 0 w 893"/>
              <a:gd name="T21"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3" h="278">
                <a:moveTo>
                  <a:pt x="0" y="0"/>
                </a:moveTo>
                <a:lnTo>
                  <a:pt x="0" y="0"/>
                </a:lnTo>
                <a:lnTo>
                  <a:pt x="696" y="0"/>
                </a:lnTo>
                <a:lnTo>
                  <a:pt x="838" y="155"/>
                </a:lnTo>
                <a:lnTo>
                  <a:pt x="892" y="112"/>
                </a:lnTo>
                <a:lnTo>
                  <a:pt x="835" y="244"/>
                </a:lnTo>
                <a:lnTo>
                  <a:pt x="686" y="277"/>
                </a:lnTo>
                <a:lnTo>
                  <a:pt x="735" y="237"/>
                </a:lnTo>
                <a:lnTo>
                  <a:pt x="639" y="135"/>
                </a:lnTo>
                <a:lnTo>
                  <a:pt x="0" y="135"/>
                </a:lnTo>
                <a:lnTo>
                  <a:pt x="0" y="0"/>
                </a:lnTo>
              </a:path>
            </a:pathLst>
          </a:custGeom>
          <a:blipFill dpi="0" rotWithShape="1">
            <a:blip r:embed="rId5">
              <a:extLst>
                <a:ext uri="{28A0092B-C50C-407E-A947-70E740481C1C}">
                  <a14:useLocalDpi xmlns:a14="http://schemas.microsoft.com/office/drawing/2010/main" val="0"/>
                </a:ext>
              </a:extLst>
            </a:blip>
            <a:srcRect/>
            <a:stretch>
              <a:fillRect/>
            </a:stretch>
          </a:blipFill>
          <a:ln w="3175" cap="flat" cmpd="sng" algn="ctr">
            <a:noFill/>
            <a:prstDash val="solid"/>
          </a:ln>
          <a:effectLst/>
        </p:spPr>
        <p:txBody>
          <a:bodyPr lIns="93286" tIns="46642" rIns="93286" bIns="46642" anchor="ctr"/>
          <a:lstStyle/>
          <a:p>
            <a:pPr>
              <a:lnSpc>
                <a:spcPct val="120000"/>
              </a:lnSpc>
            </a:pPr>
            <a:endParaRPr lang="en-US" sz="1100" kern="0">
              <a:solidFill>
                <a:schemeClr val="bg1"/>
              </a:solidFill>
              <a:latin typeface="微软雅黑" panose="020B0503020204020204" pitchFamily="34" charset="-122"/>
              <a:ea typeface="微软雅黑" panose="020B0503020204020204" pitchFamily="34" charset="-122"/>
            </a:endParaRPr>
          </a:p>
        </p:txBody>
      </p:sp>
      <p:sp>
        <p:nvSpPr>
          <p:cNvPr id="10" name="Freeform 20"/>
          <p:cNvSpPr/>
          <p:nvPr/>
        </p:nvSpPr>
        <p:spPr bwMode="auto">
          <a:xfrm>
            <a:off x="3828531" y="1187915"/>
            <a:ext cx="2965418" cy="1102325"/>
          </a:xfrm>
          <a:custGeom>
            <a:avLst/>
            <a:gdLst>
              <a:gd name="T0" fmla="*/ 892 w 893"/>
              <a:gd name="T1" fmla="*/ 0 h 278"/>
              <a:gd name="T2" fmla="*/ 892 w 893"/>
              <a:gd name="T3" fmla="*/ 0 h 278"/>
              <a:gd name="T4" fmla="*/ 195 w 893"/>
              <a:gd name="T5" fmla="*/ 0 h 278"/>
              <a:gd name="T6" fmla="*/ 53 w 893"/>
              <a:gd name="T7" fmla="*/ 155 h 278"/>
              <a:gd name="T8" fmla="*/ 0 w 893"/>
              <a:gd name="T9" fmla="*/ 112 h 278"/>
              <a:gd name="T10" fmla="*/ 57 w 893"/>
              <a:gd name="T11" fmla="*/ 244 h 278"/>
              <a:gd name="T12" fmla="*/ 206 w 893"/>
              <a:gd name="T13" fmla="*/ 277 h 278"/>
              <a:gd name="T14" fmla="*/ 156 w 893"/>
              <a:gd name="T15" fmla="*/ 237 h 278"/>
              <a:gd name="T16" fmla="*/ 252 w 893"/>
              <a:gd name="T17" fmla="*/ 135 h 278"/>
              <a:gd name="T18" fmla="*/ 892 w 893"/>
              <a:gd name="T19" fmla="*/ 135 h 278"/>
              <a:gd name="T20" fmla="*/ 892 w 893"/>
              <a:gd name="T21"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3" h="278">
                <a:moveTo>
                  <a:pt x="892" y="0"/>
                </a:moveTo>
                <a:lnTo>
                  <a:pt x="892" y="0"/>
                </a:lnTo>
                <a:lnTo>
                  <a:pt x="195" y="0"/>
                </a:lnTo>
                <a:lnTo>
                  <a:pt x="53" y="155"/>
                </a:lnTo>
                <a:lnTo>
                  <a:pt x="0" y="112"/>
                </a:lnTo>
                <a:lnTo>
                  <a:pt x="57" y="244"/>
                </a:lnTo>
                <a:lnTo>
                  <a:pt x="206" y="277"/>
                </a:lnTo>
                <a:lnTo>
                  <a:pt x="156" y="237"/>
                </a:lnTo>
                <a:lnTo>
                  <a:pt x="252" y="135"/>
                </a:lnTo>
                <a:lnTo>
                  <a:pt x="892" y="135"/>
                </a:lnTo>
                <a:lnTo>
                  <a:pt x="892" y="0"/>
                </a:lnTo>
              </a:path>
            </a:pathLst>
          </a:custGeom>
          <a:blipFill dpi="0" rotWithShape="1">
            <a:blip r:embed="rId6">
              <a:extLst>
                <a:ext uri="{28A0092B-C50C-407E-A947-70E740481C1C}">
                  <a14:useLocalDpi xmlns:a14="http://schemas.microsoft.com/office/drawing/2010/main" val="0"/>
                </a:ext>
              </a:extLst>
            </a:blip>
            <a:srcRect/>
            <a:stretch>
              <a:fillRect/>
            </a:stretch>
          </a:blipFill>
          <a:ln w="3175" cap="flat" cmpd="sng" algn="ctr">
            <a:noFill/>
            <a:prstDash val="solid"/>
          </a:ln>
          <a:effectLst/>
        </p:spPr>
        <p:txBody>
          <a:bodyPr lIns="93286" tIns="46642" rIns="93286" bIns="46642" anchor="ctr"/>
          <a:lstStyle/>
          <a:p>
            <a:pPr>
              <a:lnSpc>
                <a:spcPct val="120000"/>
              </a:lnSpc>
            </a:pPr>
            <a:endParaRPr lang="en-US" sz="1100" kern="0">
              <a:solidFill>
                <a:schemeClr val="bg1"/>
              </a:solidFill>
              <a:latin typeface="微软雅黑" panose="020B0503020204020204" pitchFamily="34" charset="-122"/>
              <a:ea typeface="微软雅黑" panose="020B0503020204020204" pitchFamily="34" charset="-122"/>
            </a:endParaRPr>
          </a:p>
        </p:txBody>
      </p:sp>
      <p:sp>
        <p:nvSpPr>
          <p:cNvPr id="11" name="Freeform 21"/>
          <p:cNvSpPr/>
          <p:nvPr/>
        </p:nvSpPr>
        <p:spPr bwMode="auto">
          <a:xfrm>
            <a:off x="311871" y="3514376"/>
            <a:ext cx="2965418" cy="1102325"/>
          </a:xfrm>
          <a:custGeom>
            <a:avLst/>
            <a:gdLst>
              <a:gd name="T0" fmla="*/ 0 w 893"/>
              <a:gd name="T1" fmla="*/ 277 h 278"/>
              <a:gd name="T2" fmla="*/ 0 w 893"/>
              <a:gd name="T3" fmla="*/ 277 h 278"/>
              <a:gd name="T4" fmla="*/ 696 w 893"/>
              <a:gd name="T5" fmla="*/ 277 h 278"/>
              <a:gd name="T6" fmla="*/ 838 w 893"/>
              <a:gd name="T7" fmla="*/ 125 h 278"/>
              <a:gd name="T8" fmla="*/ 892 w 893"/>
              <a:gd name="T9" fmla="*/ 165 h 278"/>
              <a:gd name="T10" fmla="*/ 835 w 893"/>
              <a:gd name="T11" fmla="*/ 33 h 278"/>
              <a:gd name="T12" fmla="*/ 686 w 893"/>
              <a:gd name="T13" fmla="*/ 0 h 278"/>
              <a:gd name="T14" fmla="*/ 735 w 893"/>
              <a:gd name="T15" fmla="*/ 40 h 278"/>
              <a:gd name="T16" fmla="*/ 639 w 893"/>
              <a:gd name="T17" fmla="*/ 142 h 278"/>
              <a:gd name="T18" fmla="*/ 0 w 893"/>
              <a:gd name="T19" fmla="*/ 142 h 278"/>
              <a:gd name="T20" fmla="*/ 0 w 893"/>
              <a:gd name="T21" fmla="*/ 27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3" h="278">
                <a:moveTo>
                  <a:pt x="0" y="277"/>
                </a:moveTo>
                <a:lnTo>
                  <a:pt x="0" y="277"/>
                </a:lnTo>
                <a:lnTo>
                  <a:pt x="696" y="277"/>
                </a:lnTo>
                <a:lnTo>
                  <a:pt x="838" y="125"/>
                </a:lnTo>
                <a:lnTo>
                  <a:pt x="892" y="165"/>
                </a:lnTo>
                <a:lnTo>
                  <a:pt x="835" y="33"/>
                </a:lnTo>
                <a:lnTo>
                  <a:pt x="686" y="0"/>
                </a:lnTo>
                <a:lnTo>
                  <a:pt x="735" y="40"/>
                </a:lnTo>
                <a:lnTo>
                  <a:pt x="639" y="142"/>
                </a:lnTo>
                <a:lnTo>
                  <a:pt x="0" y="142"/>
                </a:lnTo>
                <a:lnTo>
                  <a:pt x="0" y="277"/>
                </a:lnTo>
              </a:path>
            </a:pathLst>
          </a:custGeom>
          <a:blipFill dpi="0" rotWithShape="1">
            <a:blip r:embed="rId7">
              <a:extLst>
                <a:ext uri="{28A0092B-C50C-407E-A947-70E740481C1C}">
                  <a14:useLocalDpi xmlns:a14="http://schemas.microsoft.com/office/drawing/2010/main" val="0"/>
                </a:ext>
              </a:extLst>
            </a:blip>
            <a:srcRect/>
            <a:stretch>
              <a:fillRect/>
            </a:stretch>
          </a:blipFill>
          <a:ln w="3175" cap="flat" cmpd="sng" algn="ctr">
            <a:noFill/>
            <a:prstDash val="solid"/>
          </a:ln>
          <a:effectLst/>
        </p:spPr>
        <p:txBody>
          <a:bodyPr lIns="93286" tIns="46642" rIns="93286" bIns="46642" anchor="ctr"/>
          <a:lstStyle/>
          <a:p>
            <a:pPr>
              <a:lnSpc>
                <a:spcPct val="120000"/>
              </a:lnSpc>
            </a:pPr>
            <a:endParaRPr lang="en-US" sz="1100" kern="0">
              <a:solidFill>
                <a:schemeClr val="bg1"/>
              </a:solidFill>
              <a:latin typeface="微软雅黑" panose="020B0503020204020204" pitchFamily="34" charset="-122"/>
              <a:ea typeface="微软雅黑" panose="020B0503020204020204" pitchFamily="34" charset="-122"/>
            </a:endParaRPr>
          </a:p>
        </p:txBody>
      </p:sp>
      <p:sp>
        <p:nvSpPr>
          <p:cNvPr id="12" name="Freeform 22"/>
          <p:cNvSpPr/>
          <p:nvPr/>
        </p:nvSpPr>
        <p:spPr bwMode="auto">
          <a:xfrm>
            <a:off x="3828531" y="3514376"/>
            <a:ext cx="2965418" cy="1102325"/>
          </a:xfrm>
          <a:custGeom>
            <a:avLst/>
            <a:gdLst>
              <a:gd name="T0" fmla="*/ 892 w 893"/>
              <a:gd name="T1" fmla="*/ 277 h 278"/>
              <a:gd name="T2" fmla="*/ 892 w 893"/>
              <a:gd name="T3" fmla="*/ 277 h 278"/>
              <a:gd name="T4" fmla="*/ 195 w 893"/>
              <a:gd name="T5" fmla="*/ 277 h 278"/>
              <a:gd name="T6" fmla="*/ 53 w 893"/>
              <a:gd name="T7" fmla="*/ 125 h 278"/>
              <a:gd name="T8" fmla="*/ 0 w 893"/>
              <a:gd name="T9" fmla="*/ 165 h 278"/>
              <a:gd name="T10" fmla="*/ 57 w 893"/>
              <a:gd name="T11" fmla="*/ 33 h 278"/>
              <a:gd name="T12" fmla="*/ 206 w 893"/>
              <a:gd name="T13" fmla="*/ 0 h 278"/>
              <a:gd name="T14" fmla="*/ 156 w 893"/>
              <a:gd name="T15" fmla="*/ 40 h 278"/>
              <a:gd name="T16" fmla="*/ 252 w 893"/>
              <a:gd name="T17" fmla="*/ 142 h 278"/>
              <a:gd name="T18" fmla="*/ 892 w 893"/>
              <a:gd name="T19" fmla="*/ 142 h 278"/>
              <a:gd name="T20" fmla="*/ 892 w 893"/>
              <a:gd name="T21" fmla="*/ 27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3" h="278">
                <a:moveTo>
                  <a:pt x="892" y="277"/>
                </a:moveTo>
                <a:lnTo>
                  <a:pt x="892" y="277"/>
                </a:lnTo>
                <a:lnTo>
                  <a:pt x="195" y="277"/>
                </a:lnTo>
                <a:lnTo>
                  <a:pt x="53" y="125"/>
                </a:lnTo>
                <a:lnTo>
                  <a:pt x="0" y="165"/>
                </a:lnTo>
                <a:lnTo>
                  <a:pt x="57" y="33"/>
                </a:lnTo>
                <a:lnTo>
                  <a:pt x="206" y="0"/>
                </a:lnTo>
                <a:lnTo>
                  <a:pt x="156" y="40"/>
                </a:lnTo>
                <a:lnTo>
                  <a:pt x="252" y="142"/>
                </a:lnTo>
                <a:lnTo>
                  <a:pt x="892" y="142"/>
                </a:lnTo>
                <a:lnTo>
                  <a:pt x="892" y="277"/>
                </a:lnTo>
              </a:path>
            </a:pathLst>
          </a:custGeom>
          <a:blipFill dpi="0" rotWithShape="1">
            <a:blip r:embed="rId7">
              <a:extLst>
                <a:ext uri="{28A0092B-C50C-407E-A947-70E740481C1C}">
                  <a14:useLocalDpi xmlns:a14="http://schemas.microsoft.com/office/drawing/2010/main" val="0"/>
                </a:ext>
              </a:extLst>
            </a:blip>
            <a:srcRect/>
            <a:stretch>
              <a:fillRect/>
            </a:stretch>
          </a:blipFill>
          <a:ln w="3175" cap="flat" cmpd="sng" algn="ctr">
            <a:noFill/>
            <a:prstDash val="solid"/>
          </a:ln>
          <a:effectLst/>
        </p:spPr>
        <p:txBody>
          <a:bodyPr lIns="93286" tIns="46642" rIns="93286" bIns="46642" anchor="ctr"/>
          <a:lstStyle/>
          <a:p>
            <a:pPr>
              <a:lnSpc>
                <a:spcPct val="120000"/>
              </a:lnSpc>
            </a:pPr>
            <a:endParaRPr lang="en-US" sz="1100" kern="0">
              <a:solidFill>
                <a:schemeClr val="bg1"/>
              </a:solidFill>
              <a:latin typeface="微软雅黑" panose="020B0503020204020204" pitchFamily="34" charset="-122"/>
              <a:ea typeface="微软雅黑" panose="020B0503020204020204" pitchFamily="34" charset="-122"/>
            </a:endParaRPr>
          </a:p>
        </p:txBody>
      </p:sp>
      <p:sp>
        <p:nvSpPr>
          <p:cNvPr id="13" name="Freeform 23"/>
          <p:cNvSpPr/>
          <p:nvPr/>
        </p:nvSpPr>
        <p:spPr bwMode="auto">
          <a:xfrm>
            <a:off x="4467630" y="2435207"/>
            <a:ext cx="2326319" cy="1007161"/>
          </a:xfrm>
          <a:custGeom>
            <a:avLst/>
            <a:gdLst>
              <a:gd name="T0" fmla="*/ 689 w 690"/>
              <a:gd name="T1" fmla="*/ 190 h 254"/>
              <a:gd name="T2" fmla="*/ 689 w 690"/>
              <a:gd name="T3" fmla="*/ 190 h 254"/>
              <a:gd name="T4" fmla="*/ 689 w 690"/>
              <a:gd name="T5" fmla="*/ 62 h 254"/>
              <a:gd name="T6" fmla="*/ 71 w 690"/>
              <a:gd name="T7" fmla="*/ 62 h 254"/>
              <a:gd name="T8" fmla="*/ 67 w 690"/>
              <a:gd name="T9" fmla="*/ 0 h 254"/>
              <a:gd name="T10" fmla="*/ 0 w 690"/>
              <a:gd name="T11" fmla="*/ 128 h 254"/>
              <a:gd name="T12" fmla="*/ 71 w 690"/>
              <a:gd name="T13" fmla="*/ 253 h 254"/>
              <a:gd name="T14" fmla="*/ 71 w 690"/>
              <a:gd name="T15" fmla="*/ 190 h 254"/>
              <a:gd name="T16" fmla="*/ 689 w 690"/>
              <a:gd name="T17" fmla="*/ 19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0" h="254">
                <a:moveTo>
                  <a:pt x="689" y="190"/>
                </a:moveTo>
                <a:lnTo>
                  <a:pt x="689" y="190"/>
                </a:lnTo>
                <a:lnTo>
                  <a:pt x="689" y="62"/>
                </a:lnTo>
                <a:lnTo>
                  <a:pt x="71" y="62"/>
                </a:lnTo>
                <a:lnTo>
                  <a:pt x="67" y="0"/>
                </a:lnTo>
                <a:lnTo>
                  <a:pt x="0" y="128"/>
                </a:lnTo>
                <a:lnTo>
                  <a:pt x="71" y="253"/>
                </a:lnTo>
                <a:lnTo>
                  <a:pt x="71" y="190"/>
                </a:lnTo>
                <a:lnTo>
                  <a:pt x="689" y="190"/>
                </a:lnTo>
              </a:path>
            </a:pathLst>
          </a:custGeom>
          <a:blipFill dpi="0" rotWithShape="1">
            <a:blip r:embed="rId4">
              <a:extLst>
                <a:ext uri="{28A0092B-C50C-407E-A947-70E740481C1C}">
                  <a14:useLocalDpi xmlns:a14="http://schemas.microsoft.com/office/drawing/2010/main" val="0"/>
                </a:ext>
              </a:extLst>
            </a:blip>
            <a:srcRect/>
            <a:stretch>
              <a:fillRect/>
            </a:stretch>
          </a:blipFill>
          <a:ln w="3175" cap="flat" cmpd="sng" algn="ctr">
            <a:noFill/>
            <a:prstDash val="solid"/>
          </a:ln>
          <a:effectLst/>
        </p:spPr>
        <p:txBody>
          <a:bodyPr lIns="93286" tIns="46642" rIns="93286" bIns="46642" anchor="ctr"/>
          <a:lstStyle/>
          <a:p>
            <a:pPr>
              <a:lnSpc>
                <a:spcPct val="120000"/>
              </a:lnSpc>
            </a:pPr>
            <a:endParaRPr lang="en-US" sz="1100" kern="0">
              <a:solidFill>
                <a:schemeClr val="bg1"/>
              </a:solidFill>
              <a:latin typeface="微软雅黑" panose="020B0503020204020204" pitchFamily="34" charset="-122"/>
              <a:ea typeface="微软雅黑" panose="020B0503020204020204" pitchFamily="34" charset="-122"/>
            </a:endParaRPr>
          </a:p>
        </p:txBody>
      </p:sp>
      <p:sp>
        <p:nvSpPr>
          <p:cNvPr id="14" name="TextBox 53"/>
          <p:cNvSpPr txBox="1">
            <a:spLocks noChangeArrowheads="1"/>
          </p:cNvSpPr>
          <p:nvPr/>
        </p:nvSpPr>
        <p:spPr bwMode="auto">
          <a:xfrm>
            <a:off x="148183" y="1203522"/>
            <a:ext cx="2328776" cy="46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6" rIns="91430" bIns="45716" numCol="1" anchor="t" anchorCtr="0" compatLnSpc="1">
            <a:spAutoFit/>
          </a:bodyPr>
          <a:lstStyle/>
          <a:p>
            <a:pPr lvl="0" algn="ctr" fontAlgn="base">
              <a:spcBef>
                <a:spcPct val="0"/>
              </a:spcBef>
              <a:spcAft>
                <a:spcPct val="0"/>
              </a:spcAft>
              <a:defRPr/>
            </a:pPr>
            <a:r>
              <a:rPr lang="zh-CN" altLang="en-US" sz="2400" kern="0" dirty="0" smtClean="0">
                <a:latin typeface="迷你简艺黑" panose="03000509000000000000" pitchFamily="65" charset="-122"/>
                <a:ea typeface="迷你简艺黑" panose="03000509000000000000" pitchFamily="65" charset="-122"/>
                <a:cs typeface="宋体" panose="02010600030101010101" pitchFamily="2" charset="-122"/>
              </a:rPr>
              <a:t>类</a:t>
            </a:r>
            <a:endParaRPr lang="zh-CN" altLang="en-US" sz="3600" kern="0" dirty="0">
              <a:latin typeface="迷你简艺黑" panose="03000509000000000000" pitchFamily="65" charset="-122"/>
              <a:ea typeface="迷你简艺黑" panose="03000509000000000000" pitchFamily="65" charset="-122"/>
              <a:cs typeface="宋体" panose="02010600030101010101" pitchFamily="2" charset="-122"/>
            </a:endParaRPr>
          </a:p>
        </p:txBody>
      </p:sp>
      <p:sp>
        <p:nvSpPr>
          <p:cNvPr id="15" name="TextBox 53"/>
          <p:cNvSpPr txBox="1">
            <a:spLocks noChangeArrowheads="1"/>
          </p:cNvSpPr>
          <p:nvPr/>
        </p:nvSpPr>
        <p:spPr bwMode="auto">
          <a:xfrm>
            <a:off x="217901" y="2728060"/>
            <a:ext cx="2413261" cy="46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6" rIns="91430" bIns="45716" numCol="1" anchor="t" anchorCtr="0" compatLnSpc="1">
            <a:spAutoFit/>
          </a:bodyPr>
          <a:lstStyle/>
          <a:p>
            <a:pPr algn="ctr" fontAlgn="base">
              <a:spcBef>
                <a:spcPct val="0"/>
              </a:spcBef>
              <a:spcAft>
                <a:spcPct val="0"/>
              </a:spcAft>
              <a:defRPr/>
            </a:pPr>
            <a:r>
              <a:rPr lang="zh-CN" altLang="en-US" sz="2400" kern="0" dirty="0">
                <a:latin typeface="迷你简艺黑" panose="03000509000000000000" pitchFamily="65" charset="-122"/>
                <a:ea typeface="迷你简艺黑" panose="03000509000000000000" pitchFamily="65" charset="-122"/>
                <a:cs typeface="宋体" panose="02010600030101010101" pitchFamily="2" charset="-122"/>
              </a:rPr>
              <a:t>接口</a:t>
            </a:r>
          </a:p>
        </p:txBody>
      </p:sp>
      <p:sp>
        <p:nvSpPr>
          <p:cNvPr id="16" name="TextBox 53"/>
          <p:cNvSpPr txBox="1">
            <a:spLocks noChangeArrowheads="1"/>
          </p:cNvSpPr>
          <p:nvPr/>
        </p:nvSpPr>
        <p:spPr bwMode="auto">
          <a:xfrm>
            <a:off x="318251" y="4065538"/>
            <a:ext cx="2319291" cy="46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6" rIns="91430" bIns="45716" numCol="1" anchor="t" anchorCtr="0" compatLnSpc="1">
            <a:spAutoFit/>
          </a:bodyPr>
          <a:lstStyle/>
          <a:p>
            <a:pPr lvl="0" algn="ctr" fontAlgn="base">
              <a:spcBef>
                <a:spcPct val="0"/>
              </a:spcBef>
              <a:spcAft>
                <a:spcPct val="0"/>
              </a:spcAft>
              <a:defRPr/>
            </a:pPr>
            <a:r>
              <a:rPr lang="zh-CN" altLang="en-US" sz="2400" kern="0" dirty="0">
                <a:latin typeface="迷你简艺黑" panose="03000509000000000000" pitchFamily="65" charset="-122"/>
                <a:ea typeface="迷你简艺黑" panose="03000509000000000000" pitchFamily="65" charset="-122"/>
                <a:cs typeface="宋体" panose="02010600030101010101" pitchFamily="2" charset="-122"/>
              </a:rPr>
              <a:t>协作</a:t>
            </a:r>
          </a:p>
        </p:txBody>
      </p:sp>
      <p:sp>
        <p:nvSpPr>
          <p:cNvPr id="17" name="TextBox 53"/>
          <p:cNvSpPr txBox="1">
            <a:spLocks noChangeArrowheads="1"/>
          </p:cNvSpPr>
          <p:nvPr/>
        </p:nvSpPr>
        <p:spPr bwMode="auto">
          <a:xfrm>
            <a:off x="4563616" y="4086438"/>
            <a:ext cx="2291309" cy="46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6" rIns="91430" bIns="45716" numCol="1" anchor="t" anchorCtr="0" compatLnSpc="1">
            <a:spAutoFit/>
          </a:bodyPr>
          <a:lstStyle/>
          <a:p>
            <a:pPr algn="ctr" fontAlgn="base">
              <a:spcBef>
                <a:spcPct val="0"/>
              </a:spcBef>
              <a:spcAft>
                <a:spcPct val="0"/>
              </a:spcAft>
              <a:defRPr/>
            </a:pPr>
            <a:r>
              <a:rPr lang="zh-CN" altLang="en-US" sz="2400" kern="0" dirty="0">
                <a:latin typeface="迷你简艺黑" panose="03000509000000000000" pitchFamily="65" charset="-122"/>
                <a:ea typeface="迷你简艺黑" panose="03000509000000000000" pitchFamily="65" charset="-122"/>
                <a:cs typeface="宋体" panose="02010600030101010101" pitchFamily="2" charset="-122"/>
              </a:rPr>
              <a:t>节点</a:t>
            </a:r>
          </a:p>
        </p:txBody>
      </p:sp>
      <p:sp>
        <p:nvSpPr>
          <p:cNvPr id="18" name="TextBox 53"/>
          <p:cNvSpPr txBox="1">
            <a:spLocks noChangeArrowheads="1"/>
          </p:cNvSpPr>
          <p:nvPr/>
        </p:nvSpPr>
        <p:spPr bwMode="auto">
          <a:xfrm>
            <a:off x="4441664" y="2707958"/>
            <a:ext cx="2413261" cy="46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6" rIns="91430" bIns="45716" numCol="1" anchor="t" anchorCtr="0" compatLnSpc="1">
            <a:spAutoFit/>
          </a:bodyPr>
          <a:lstStyle/>
          <a:p>
            <a:pPr lvl="0" algn="ctr" fontAlgn="base">
              <a:spcBef>
                <a:spcPct val="0"/>
              </a:spcBef>
              <a:spcAft>
                <a:spcPct val="0"/>
              </a:spcAft>
              <a:defRPr/>
            </a:pPr>
            <a:r>
              <a:rPr lang="zh-CN" altLang="en-US" sz="2400" kern="0" dirty="0">
                <a:latin typeface="迷你简艺黑" panose="03000509000000000000" pitchFamily="65" charset="-122"/>
                <a:ea typeface="迷你简艺黑" panose="03000509000000000000" pitchFamily="65" charset="-122"/>
                <a:cs typeface="宋体" panose="02010600030101010101" pitchFamily="2" charset="-122"/>
              </a:rPr>
              <a:t>构建</a:t>
            </a:r>
          </a:p>
        </p:txBody>
      </p:sp>
      <p:sp>
        <p:nvSpPr>
          <p:cNvPr id="19" name="TextBox 18"/>
          <p:cNvSpPr txBox="1">
            <a:spLocks noChangeArrowheads="1"/>
          </p:cNvSpPr>
          <p:nvPr/>
        </p:nvSpPr>
        <p:spPr bwMode="auto">
          <a:xfrm>
            <a:off x="4467630" y="1233783"/>
            <a:ext cx="2312961" cy="46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6" rIns="91430" bIns="45716" numCol="1" anchor="t" anchorCtr="0" compatLnSpc="1">
            <a:spAutoFit/>
          </a:bodyPr>
          <a:lstStyle/>
          <a:p>
            <a:pPr algn="ctr" fontAlgn="base">
              <a:spcBef>
                <a:spcPct val="0"/>
              </a:spcBef>
              <a:spcAft>
                <a:spcPct val="0"/>
              </a:spcAft>
              <a:defRPr/>
            </a:pPr>
            <a:r>
              <a:rPr lang="zh-CN" altLang="en-US" sz="2400" kern="0" dirty="0">
                <a:latin typeface="迷你简艺黑" panose="03000509000000000000" pitchFamily="65" charset="-122"/>
                <a:ea typeface="迷你简艺黑" panose="03000509000000000000" pitchFamily="65" charset="-122"/>
                <a:cs typeface="宋体" panose="02010600030101010101" pitchFamily="2" charset="-122"/>
              </a:rPr>
              <a:t>用例</a:t>
            </a:r>
          </a:p>
        </p:txBody>
      </p:sp>
      <p:grpSp>
        <p:nvGrpSpPr>
          <p:cNvPr id="20" name="组合 19"/>
          <p:cNvGrpSpPr/>
          <p:nvPr/>
        </p:nvGrpSpPr>
        <p:grpSpPr>
          <a:xfrm>
            <a:off x="2758125" y="2263595"/>
            <a:ext cx="1586249" cy="1292655"/>
            <a:chOff x="3910879" y="2268230"/>
            <a:chExt cx="1586249" cy="1292655"/>
          </a:xfrm>
        </p:grpSpPr>
        <p:sp>
          <p:nvSpPr>
            <p:cNvPr id="21" name="AutoShape 17"/>
            <p:cNvSpPr>
              <a:spLocks noChangeArrowheads="1"/>
            </p:cNvSpPr>
            <p:nvPr/>
          </p:nvSpPr>
          <p:spPr bwMode="auto">
            <a:xfrm>
              <a:off x="3910879" y="2268230"/>
              <a:ext cx="1586249" cy="1292655"/>
            </a:xfrm>
            <a:prstGeom prst="hexagon">
              <a:avLst>
                <a:gd name="adj" fmla="val 30740"/>
                <a:gd name="vf" fmla="val 115470"/>
              </a:avLst>
            </a:prstGeom>
            <a:blipFill dpi="0" rotWithShape="1">
              <a:blip r:embed="rId8">
                <a:extLst>
                  <a:ext uri="{28A0092B-C50C-407E-A947-70E740481C1C}">
                    <a14:useLocalDpi xmlns:a14="http://schemas.microsoft.com/office/drawing/2010/main" val="0"/>
                  </a:ext>
                </a:extLst>
              </a:blip>
              <a:srcRect/>
              <a:stretch>
                <a:fillRect/>
              </a:stretch>
            </a:blipFill>
            <a:ln w="3175" cap="flat" cmpd="sng" algn="ctr">
              <a:solidFill>
                <a:srgbClr val="EAEAEA"/>
              </a:solidFill>
              <a:prstDash val="solid"/>
            </a:ln>
            <a:effectLst/>
          </p:spPr>
          <p:txBody>
            <a:bodyPr anchor="ctr"/>
            <a:lstStyle/>
            <a:p>
              <a:pPr algn="ctr" fontAlgn="base">
                <a:lnSpc>
                  <a:spcPct val="120000"/>
                </a:lnSpc>
                <a:spcBef>
                  <a:spcPct val="0"/>
                </a:spcBef>
                <a:spcAft>
                  <a:spcPct val="0"/>
                </a:spcAft>
                <a:defRPr/>
              </a:pPr>
              <a:endParaRPr lang="en-US" altLang="zh-SG" sz="1100" kern="0" dirty="0">
                <a:solidFill>
                  <a:schemeClr val="bg1"/>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4256966" y="2438891"/>
              <a:ext cx="894080" cy="953135"/>
            </a:xfrm>
            <a:prstGeom prst="rect">
              <a:avLst/>
            </a:prstGeom>
            <a:noFill/>
          </p:spPr>
          <p:txBody>
            <a:bodyPr wrap="none" rtlCol="0">
              <a:spAutoFit/>
            </a:bodyPr>
            <a:lstStyle/>
            <a:p>
              <a:pPr algn="ctr"/>
              <a:r>
                <a:rPr lang="zh-CN" altLang="en-US" sz="2800" b="1" dirty="0" smtClean="0">
                  <a:latin typeface="微软雅黑" panose="020B0503020204020204" pitchFamily="34" charset="-122"/>
                  <a:ea typeface="微软雅黑" panose="020B0503020204020204" pitchFamily="34" charset="-122"/>
                  <a:cs typeface="Arial Unicode MS" panose="020B0604020202020204" pitchFamily="34" charset="-122"/>
                </a:rPr>
                <a:t>构件</a:t>
              </a:r>
            </a:p>
            <a:p>
              <a:pPr algn="ctr"/>
              <a:r>
                <a:rPr lang="zh-CN" altLang="en-US" sz="2800" b="1" dirty="0" smtClean="0">
                  <a:latin typeface="微软雅黑" panose="020B0503020204020204" pitchFamily="34" charset="-122"/>
                  <a:ea typeface="微软雅黑" panose="020B0503020204020204" pitchFamily="34" charset="-122"/>
                  <a:cs typeface="Arial Unicode MS" panose="020B0604020202020204" pitchFamily="34" charset="-122"/>
                </a:rPr>
                <a:t>事物</a:t>
              </a:r>
              <a:endParaRPr lang="zh-CN" altLang="en-US" sz="2800" b="1" dirty="0">
                <a:latin typeface="微软雅黑" panose="020B0503020204020204" pitchFamily="34" charset="-122"/>
                <a:ea typeface="微软雅黑" panose="020B0503020204020204" pitchFamily="34" charset="-122"/>
                <a:cs typeface="Arial Unicode MS" panose="020B0604020202020204" pitchFamily="34" charset="-122"/>
              </a:endParaRPr>
            </a:p>
          </p:txBody>
        </p:sp>
      </p:grpSp>
      <p:sp>
        <p:nvSpPr>
          <p:cNvPr id="2" name="文本框 1"/>
          <p:cNvSpPr txBox="1"/>
          <p:nvPr/>
        </p:nvSpPr>
        <p:spPr>
          <a:xfrm>
            <a:off x="7028284" y="1746259"/>
            <a:ext cx="2088232" cy="2246769"/>
          </a:xfrm>
          <a:prstGeom prst="rect">
            <a:avLst/>
          </a:prstGeom>
          <a:noFill/>
        </p:spPr>
        <p:txBody>
          <a:bodyPr wrap="square" rtlCol="0">
            <a:spAutoFit/>
          </a:bodyPr>
          <a:lstStyle/>
          <a:p>
            <a:r>
              <a:rPr lang="zh-CN" altLang="en-US" sz="2800" dirty="0" smtClean="0">
                <a:solidFill>
                  <a:schemeClr val="bg1"/>
                </a:solidFill>
                <a:latin typeface="迷你简艺黑" panose="03000509000000000000" pitchFamily="65" charset="-122"/>
                <a:ea typeface="迷你简艺黑" panose="03000509000000000000" pitchFamily="65" charset="-122"/>
              </a:rPr>
              <a:t>构建事物是</a:t>
            </a:r>
            <a:r>
              <a:rPr lang="en-US" altLang="zh-CN" sz="2800" dirty="0" smtClean="0">
                <a:solidFill>
                  <a:schemeClr val="bg1"/>
                </a:solidFill>
                <a:latin typeface="迷你简艺黑" panose="03000509000000000000" pitchFamily="65" charset="-122"/>
                <a:ea typeface="迷你简艺黑" panose="03000509000000000000" pitchFamily="65" charset="-122"/>
              </a:rPr>
              <a:t>UML</a:t>
            </a:r>
            <a:r>
              <a:rPr lang="zh-CN" altLang="en-US" sz="2800" dirty="0" smtClean="0">
                <a:solidFill>
                  <a:schemeClr val="bg1"/>
                </a:solidFill>
                <a:latin typeface="迷你简艺黑" panose="03000509000000000000" pitchFamily="65" charset="-122"/>
                <a:ea typeface="迷你简艺黑" panose="03000509000000000000" pitchFamily="65" charset="-122"/>
              </a:rPr>
              <a:t>模型的静态部分，描述概念或物理元素。</a:t>
            </a:r>
            <a:endParaRPr lang="zh-CN" altLang="en-US" sz="2800" dirty="0">
              <a:solidFill>
                <a:schemeClr val="bg1"/>
              </a:solidFill>
              <a:latin typeface="迷你简艺黑" panose="03000509000000000000" pitchFamily="65" charset="-122"/>
              <a:ea typeface="迷你简艺黑" panose="03000509000000000000" pitchFamily="65" charset="-122"/>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31"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1000" fill="hold"/>
                                        <p:tgtEl>
                                          <p:spTgt spid="20"/>
                                        </p:tgtEl>
                                        <p:attrNameLst>
                                          <p:attrName>ppt_w</p:attrName>
                                        </p:attrNameLst>
                                      </p:cBhvr>
                                      <p:tavLst>
                                        <p:tav tm="0">
                                          <p:val>
                                            <p:fltVal val="0"/>
                                          </p:val>
                                        </p:tav>
                                        <p:tav tm="100000">
                                          <p:val>
                                            <p:strVal val="#ppt_w"/>
                                          </p:val>
                                        </p:tav>
                                      </p:tavLst>
                                    </p:anim>
                                    <p:anim calcmode="lin" valueType="num">
                                      <p:cBhvr>
                                        <p:cTn id="12" dur="1000" fill="hold"/>
                                        <p:tgtEl>
                                          <p:spTgt spid="20"/>
                                        </p:tgtEl>
                                        <p:attrNameLst>
                                          <p:attrName>ppt_h</p:attrName>
                                        </p:attrNameLst>
                                      </p:cBhvr>
                                      <p:tavLst>
                                        <p:tav tm="0">
                                          <p:val>
                                            <p:fltVal val="0"/>
                                          </p:val>
                                        </p:tav>
                                        <p:tav tm="100000">
                                          <p:val>
                                            <p:strVal val="#ppt_h"/>
                                          </p:val>
                                        </p:tav>
                                      </p:tavLst>
                                    </p:anim>
                                    <p:anim calcmode="lin" valueType="num">
                                      <p:cBhvr>
                                        <p:cTn id="13" dur="1000" fill="hold"/>
                                        <p:tgtEl>
                                          <p:spTgt spid="20"/>
                                        </p:tgtEl>
                                        <p:attrNameLst>
                                          <p:attrName>style.rotation</p:attrName>
                                        </p:attrNameLst>
                                      </p:cBhvr>
                                      <p:tavLst>
                                        <p:tav tm="0">
                                          <p:val>
                                            <p:fltVal val="90"/>
                                          </p:val>
                                        </p:tav>
                                        <p:tav tm="100000">
                                          <p:val>
                                            <p:fltVal val="0"/>
                                          </p:val>
                                        </p:tav>
                                      </p:tavLst>
                                    </p:anim>
                                    <p:animEffect transition="in" filter="fade">
                                      <p:cBhvr>
                                        <p:cTn id="14" dur="1000"/>
                                        <p:tgtEl>
                                          <p:spTgt spid="20"/>
                                        </p:tgtEl>
                                      </p:cBhvr>
                                    </p:animEffect>
                                  </p:childTnLst>
                                </p:cTn>
                              </p:par>
                            </p:childTnLst>
                          </p:cTn>
                        </p:par>
                        <p:par>
                          <p:cTn id="15" fill="hold">
                            <p:stCondLst>
                              <p:cond delay="2000"/>
                            </p:stCondLst>
                            <p:childTnLst>
                              <p:par>
                                <p:cTn id="16" presetID="9" presetClass="path" presetSubtype="0" accel="50000" decel="50000" fill="hold" nodeType="afterEffect">
                                  <p:stCondLst>
                                    <p:cond delay="250"/>
                                  </p:stCondLst>
                                  <p:childTnLst>
                                    <p:animMotion origin="layout" path="M 1.94444E-6 4.59401E-6 C 0.01198 -0.0318 0.02969 -0.19111 0.05469 -0.19111 C 0.09166 -0.19111 0.1217 -0.14295 0.1217 -0.08275 C 0.1217 -0.06299 0.11875 -0.04539 0.11267 -0.02933 C 0.11371 -0.02933 -0.0033 0.21086 -0.0033 0.21272 C -0.0033 0.21086 -0.12031 -0.02933 -0.11927 -0.02933 C -0.12535 -0.04539 -0.1283 -0.06299 -0.1283 -0.08275 C -0.1283 -0.14295 -0.09827 -0.19111 -0.06024 -0.19111 C -0.03629 -0.19111 -0.01198 -0.0318 1.94444E-6 4.59401E-6 Z " pathEditMode="relative" rAng="0" ptsTypes="AAAAAAAAA">
                                      <p:cBhvr>
                                        <p:cTn id="17" dur="2000" fill="hold"/>
                                        <p:tgtEl>
                                          <p:spTgt spid="20"/>
                                        </p:tgtEl>
                                        <p:attrNameLst>
                                          <p:attrName>ppt_x</p:attrName>
                                          <p:attrName>ppt_y</p:attrName>
                                        </p:attrNameLst>
                                      </p:cBhvr>
                                      <p:rCtr x="-330" y="1081"/>
                                    </p:animMotion>
                                  </p:childTnLst>
                                </p:cTn>
                              </p:par>
                              <p:par>
                                <p:cTn id="18" presetID="10" presetClass="entr" presetSubtype="0" fill="hold" grpId="0" nodeType="withEffect">
                                  <p:stCondLst>
                                    <p:cond delay="60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750"/>
                                        <p:tgtEl>
                                          <p:spTgt spid="10"/>
                                        </p:tgtEl>
                                      </p:cBhvr>
                                    </p:animEffect>
                                  </p:childTnLst>
                                </p:cTn>
                              </p:par>
                              <p:par>
                                <p:cTn id="21" presetID="10" presetClass="entr" presetSubtype="0" fill="hold" grpId="0" nodeType="withEffect">
                                  <p:stCondLst>
                                    <p:cond delay="75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childTnLst>
                                </p:cTn>
                              </p:par>
                              <p:par>
                                <p:cTn id="24" presetID="10" presetClass="entr" presetSubtype="0" fill="hold" grpId="0" nodeType="withEffect">
                                  <p:stCondLst>
                                    <p:cond delay="100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750"/>
                                        <p:tgtEl>
                                          <p:spTgt spid="12"/>
                                        </p:tgtEl>
                                      </p:cBhvr>
                                    </p:animEffect>
                                  </p:childTnLst>
                                </p:cTn>
                              </p:par>
                              <p:par>
                                <p:cTn id="27" presetID="10" presetClass="entr" presetSubtype="0" fill="hold" grpId="0" nodeType="withEffect">
                                  <p:stCondLst>
                                    <p:cond delay="12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750"/>
                                        <p:tgtEl>
                                          <p:spTgt spid="11"/>
                                        </p:tgtEl>
                                      </p:cBhvr>
                                    </p:animEffect>
                                  </p:childTnLst>
                                </p:cTn>
                              </p:par>
                              <p:par>
                                <p:cTn id="30" presetID="10" presetClass="entr" presetSubtype="0" fill="hold" grpId="0" nodeType="withEffect">
                                  <p:stCondLst>
                                    <p:cond delay="15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750"/>
                                        <p:tgtEl>
                                          <p:spTgt spid="8"/>
                                        </p:tgtEl>
                                      </p:cBhvr>
                                    </p:animEffect>
                                  </p:childTnLst>
                                </p:cTn>
                              </p:par>
                              <p:par>
                                <p:cTn id="33" presetID="10" presetClass="entr" presetSubtype="0" fill="hold" grpId="0" nodeType="withEffect">
                                  <p:stCondLst>
                                    <p:cond delay="175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750"/>
                                        <p:tgtEl>
                                          <p:spTgt spid="9"/>
                                        </p:tgtEl>
                                      </p:cBhvr>
                                    </p:animEffect>
                                  </p:childTnLst>
                                </p:cTn>
                              </p:par>
                            </p:childTnLst>
                          </p:cTn>
                        </p:par>
                        <p:par>
                          <p:cTn id="36" fill="hold">
                            <p:stCondLst>
                              <p:cond delay="4250"/>
                            </p:stCondLst>
                            <p:childTnLst>
                              <p:par>
                                <p:cTn id="37" presetID="38" presetClass="entr" presetSubtype="0" accel="50000" fill="hold" grpId="0" nodeType="afterEffect">
                                  <p:stCondLst>
                                    <p:cond delay="0"/>
                                  </p:stCondLst>
                                  <p:iterate type="lt">
                                    <p:tmPct val="10000"/>
                                  </p:iterate>
                                  <p:childTnLst>
                                    <p:set>
                                      <p:cBhvr>
                                        <p:cTn id="38" dur="1" fill="hold">
                                          <p:stCondLst>
                                            <p:cond delay="0"/>
                                          </p:stCondLst>
                                        </p:cTn>
                                        <p:tgtEl>
                                          <p:spTgt spid="19"/>
                                        </p:tgtEl>
                                        <p:attrNameLst>
                                          <p:attrName>style.visibility</p:attrName>
                                        </p:attrNameLst>
                                      </p:cBhvr>
                                      <p:to>
                                        <p:strVal val="visible"/>
                                      </p:to>
                                    </p:set>
                                    <p:set>
                                      <p:cBhvr>
                                        <p:cTn id="39" dur="455" fill="hold">
                                          <p:stCondLst>
                                            <p:cond delay="0"/>
                                          </p:stCondLst>
                                        </p:cTn>
                                        <p:tgtEl>
                                          <p:spTgt spid="19"/>
                                        </p:tgtEl>
                                        <p:attrNameLst>
                                          <p:attrName>style.rotation</p:attrName>
                                        </p:attrNameLst>
                                      </p:cBhvr>
                                      <p:to>
                                        <p:strVal val="-45.0"/>
                                      </p:to>
                                    </p:set>
                                    <p:anim calcmode="lin" valueType="num">
                                      <p:cBhvr>
                                        <p:cTn id="40" dur="455" fill="hold">
                                          <p:stCondLst>
                                            <p:cond delay="455"/>
                                          </p:stCondLst>
                                        </p:cTn>
                                        <p:tgtEl>
                                          <p:spTgt spid="19"/>
                                        </p:tgtEl>
                                        <p:attrNameLst>
                                          <p:attrName>style.rotation</p:attrName>
                                        </p:attrNameLst>
                                      </p:cBhvr>
                                      <p:tavLst>
                                        <p:tav tm="0">
                                          <p:val>
                                            <p:fltVal val="-45"/>
                                          </p:val>
                                        </p:tav>
                                        <p:tav tm="69900">
                                          <p:val>
                                            <p:fltVal val="45"/>
                                          </p:val>
                                        </p:tav>
                                        <p:tav tm="100000">
                                          <p:val>
                                            <p:fltVal val="0"/>
                                          </p:val>
                                        </p:tav>
                                      </p:tavLst>
                                    </p:anim>
                                    <p:anim calcmode="lin" valueType="num">
                                      <p:cBhvr>
                                        <p:cTn id="41" dur="455" fill="hold">
                                          <p:stCondLst>
                                            <p:cond delay="0"/>
                                          </p:stCondLst>
                                        </p:cTn>
                                        <p:tgtEl>
                                          <p:spTgt spid="19"/>
                                        </p:tgtEl>
                                        <p:attrNameLst>
                                          <p:attrName>ppt_y</p:attrName>
                                        </p:attrNameLst>
                                      </p:cBhvr>
                                      <p:tavLst>
                                        <p:tav tm="0">
                                          <p:val>
                                            <p:strVal val="#ppt_y-1"/>
                                          </p:val>
                                        </p:tav>
                                        <p:tav tm="100000">
                                          <p:val>
                                            <p:strVal val="#ppt_y-(0.354*#ppt_w-0.172*#ppt_h)"/>
                                          </p:val>
                                        </p:tav>
                                      </p:tavLst>
                                    </p:anim>
                                    <p:anim calcmode="lin" valueType="num">
                                      <p:cBhvr>
                                        <p:cTn id="42" dur="156" decel="50000" autoRev="1" fill="hold">
                                          <p:stCondLst>
                                            <p:cond delay="455"/>
                                          </p:stCondLst>
                                        </p:cTn>
                                        <p:tgtEl>
                                          <p:spTgt spid="19"/>
                                        </p:tgtEl>
                                        <p:attrNameLst>
                                          <p:attrName>ppt_y</p:attrName>
                                        </p:attrNameLst>
                                      </p:cBhvr>
                                      <p:tavLst>
                                        <p:tav tm="0">
                                          <p:val>
                                            <p:strVal val="#ppt_y-(0.354*#ppt_w-0.172*#ppt_h)"/>
                                          </p:val>
                                        </p:tav>
                                        <p:tav tm="100000">
                                          <p:val>
                                            <p:strVal val="#ppt_y-(0.354*#ppt_w-0.172*#ppt_h)-#ppt_h/2"/>
                                          </p:val>
                                        </p:tav>
                                      </p:tavLst>
                                    </p:anim>
                                    <p:anim calcmode="lin" valueType="num">
                                      <p:cBhvr>
                                        <p:cTn id="43" dur="136" fill="hold">
                                          <p:stCondLst>
                                            <p:cond delay="864"/>
                                          </p:stCondLst>
                                        </p:cTn>
                                        <p:tgtEl>
                                          <p:spTgt spid="19"/>
                                        </p:tgtEl>
                                        <p:attrNameLst>
                                          <p:attrName>ppt_y</p:attrName>
                                        </p:attrNameLst>
                                      </p:cBhvr>
                                      <p:tavLst>
                                        <p:tav tm="0">
                                          <p:val>
                                            <p:strVal val="#ppt_y-(0.354*#ppt_w-0.172*#ppt_h)"/>
                                          </p:val>
                                        </p:tav>
                                        <p:tav tm="100000">
                                          <p:val>
                                            <p:strVal val="#ppt_y"/>
                                          </p:val>
                                        </p:tav>
                                      </p:tavLst>
                                    </p:anim>
                                  </p:childTnLst>
                                </p:cTn>
                              </p:par>
                              <p:par>
                                <p:cTn id="44" presetID="38" presetClass="entr" presetSubtype="0" accel="50000" fill="hold" grpId="0" nodeType="withEffect">
                                  <p:stCondLst>
                                    <p:cond delay="0"/>
                                  </p:stCondLst>
                                  <p:iterate type="lt">
                                    <p:tmPct val="10000"/>
                                  </p:iterate>
                                  <p:childTnLst>
                                    <p:set>
                                      <p:cBhvr>
                                        <p:cTn id="45" dur="1" fill="hold">
                                          <p:stCondLst>
                                            <p:cond delay="0"/>
                                          </p:stCondLst>
                                        </p:cTn>
                                        <p:tgtEl>
                                          <p:spTgt spid="14"/>
                                        </p:tgtEl>
                                        <p:attrNameLst>
                                          <p:attrName>style.visibility</p:attrName>
                                        </p:attrNameLst>
                                      </p:cBhvr>
                                      <p:to>
                                        <p:strVal val="visible"/>
                                      </p:to>
                                    </p:set>
                                    <p:set>
                                      <p:cBhvr>
                                        <p:cTn id="46" dur="455" fill="hold">
                                          <p:stCondLst>
                                            <p:cond delay="0"/>
                                          </p:stCondLst>
                                        </p:cTn>
                                        <p:tgtEl>
                                          <p:spTgt spid="14"/>
                                        </p:tgtEl>
                                        <p:attrNameLst>
                                          <p:attrName>style.rotation</p:attrName>
                                        </p:attrNameLst>
                                      </p:cBhvr>
                                      <p:to>
                                        <p:strVal val="-45.0"/>
                                      </p:to>
                                    </p:set>
                                    <p:anim calcmode="lin" valueType="num">
                                      <p:cBhvr>
                                        <p:cTn id="47" dur="455" fill="hold">
                                          <p:stCondLst>
                                            <p:cond delay="455"/>
                                          </p:stCondLst>
                                        </p:cTn>
                                        <p:tgtEl>
                                          <p:spTgt spid="14"/>
                                        </p:tgtEl>
                                        <p:attrNameLst>
                                          <p:attrName>style.rotation</p:attrName>
                                        </p:attrNameLst>
                                      </p:cBhvr>
                                      <p:tavLst>
                                        <p:tav tm="0">
                                          <p:val>
                                            <p:fltVal val="-45"/>
                                          </p:val>
                                        </p:tav>
                                        <p:tav tm="69900">
                                          <p:val>
                                            <p:fltVal val="45"/>
                                          </p:val>
                                        </p:tav>
                                        <p:tav tm="100000">
                                          <p:val>
                                            <p:fltVal val="0"/>
                                          </p:val>
                                        </p:tav>
                                      </p:tavLst>
                                    </p:anim>
                                    <p:anim calcmode="lin" valueType="num">
                                      <p:cBhvr>
                                        <p:cTn id="48" dur="455" fill="hold">
                                          <p:stCondLst>
                                            <p:cond delay="0"/>
                                          </p:stCondLst>
                                        </p:cTn>
                                        <p:tgtEl>
                                          <p:spTgt spid="14"/>
                                        </p:tgtEl>
                                        <p:attrNameLst>
                                          <p:attrName>ppt_y</p:attrName>
                                        </p:attrNameLst>
                                      </p:cBhvr>
                                      <p:tavLst>
                                        <p:tav tm="0">
                                          <p:val>
                                            <p:strVal val="#ppt_y-1"/>
                                          </p:val>
                                        </p:tav>
                                        <p:tav tm="100000">
                                          <p:val>
                                            <p:strVal val="#ppt_y-(0.354*#ppt_w-0.172*#ppt_h)"/>
                                          </p:val>
                                        </p:tav>
                                      </p:tavLst>
                                    </p:anim>
                                    <p:anim calcmode="lin" valueType="num">
                                      <p:cBhvr>
                                        <p:cTn id="49" dur="156" decel="50000" autoRev="1" fill="hold">
                                          <p:stCondLst>
                                            <p:cond delay="455"/>
                                          </p:stCondLst>
                                        </p:cTn>
                                        <p:tgtEl>
                                          <p:spTgt spid="14"/>
                                        </p:tgtEl>
                                        <p:attrNameLst>
                                          <p:attrName>ppt_y</p:attrName>
                                        </p:attrNameLst>
                                      </p:cBhvr>
                                      <p:tavLst>
                                        <p:tav tm="0">
                                          <p:val>
                                            <p:strVal val="#ppt_y-(0.354*#ppt_w-0.172*#ppt_h)"/>
                                          </p:val>
                                        </p:tav>
                                        <p:tav tm="100000">
                                          <p:val>
                                            <p:strVal val="#ppt_y-(0.354*#ppt_w-0.172*#ppt_h)-#ppt_h/2"/>
                                          </p:val>
                                        </p:tav>
                                      </p:tavLst>
                                    </p:anim>
                                    <p:anim calcmode="lin" valueType="num">
                                      <p:cBhvr>
                                        <p:cTn id="50" dur="136" fill="hold">
                                          <p:stCondLst>
                                            <p:cond delay="864"/>
                                          </p:stCondLst>
                                        </p:cTn>
                                        <p:tgtEl>
                                          <p:spTgt spid="14"/>
                                        </p:tgtEl>
                                        <p:attrNameLst>
                                          <p:attrName>ppt_y</p:attrName>
                                        </p:attrNameLst>
                                      </p:cBhvr>
                                      <p:tavLst>
                                        <p:tav tm="0">
                                          <p:val>
                                            <p:strVal val="#ppt_y-(0.354*#ppt_w-0.172*#ppt_h)"/>
                                          </p:val>
                                        </p:tav>
                                        <p:tav tm="100000">
                                          <p:val>
                                            <p:strVal val="#ppt_y"/>
                                          </p:val>
                                        </p:tav>
                                      </p:tavLst>
                                    </p:anim>
                                  </p:childTnLst>
                                </p:cTn>
                              </p:par>
                              <p:par>
                                <p:cTn id="51" presetID="38" presetClass="entr" presetSubtype="0" accel="50000" fill="hold" grpId="0" nodeType="withEffect">
                                  <p:stCondLst>
                                    <p:cond delay="0"/>
                                  </p:stCondLst>
                                  <p:iterate type="lt">
                                    <p:tmPct val="10000"/>
                                  </p:iterate>
                                  <p:childTnLst>
                                    <p:set>
                                      <p:cBhvr>
                                        <p:cTn id="52" dur="1" fill="hold">
                                          <p:stCondLst>
                                            <p:cond delay="0"/>
                                          </p:stCondLst>
                                        </p:cTn>
                                        <p:tgtEl>
                                          <p:spTgt spid="15"/>
                                        </p:tgtEl>
                                        <p:attrNameLst>
                                          <p:attrName>style.visibility</p:attrName>
                                        </p:attrNameLst>
                                      </p:cBhvr>
                                      <p:to>
                                        <p:strVal val="visible"/>
                                      </p:to>
                                    </p:set>
                                    <p:set>
                                      <p:cBhvr>
                                        <p:cTn id="53" dur="455" fill="hold">
                                          <p:stCondLst>
                                            <p:cond delay="0"/>
                                          </p:stCondLst>
                                        </p:cTn>
                                        <p:tgtEl>
                                          <p:spTgt spid="15"/>
                                        </p:tgtEl>
                                        <p:attrNameLst>
                                          <p:attrName>style.rotation</p:attrName>
                                        </p:attrNameLst>
                                      </p:cBhvr>
                                      <p:to>
                                        <p:strVal val="-45.0"/>
                                      </p:to>
                                    </p:set>
                                    <p:anim calcmode="lin" valueType="num">
                                      <p:cBhvr>
                                        <p:cTn id="54" dur="455" fill="hold">
                                          <p:stCondLst>
                                            <p:cond delay="455"/>
                                          </p:stCondLst>
                                        </p:cTn>
                                        <p:tgtEl>
                                          <p:spTgt spid="15"/>
                                        </p:tgtEl>
                                        <p:attrNameLst>
                                          <p:attrName>style.rotation</p:attrName>
                                        </p:attrNameLst>
                                      </p:cBhvr>
                                      <p:tavLst>
                                        <p:tav tm="0">
                                          <p:val>
                                            <p:fltVal val="-45"/>
                                          </p:val>
                                        </p:tav>
                                        <p:tav tm="69900">
                                          <p:val>
                                            <p:fltVal val="45"/>
                                          </p:val>
                                        </p:tav>
                                        <p:tav tm="100000">
                                          <p:val>
                                            <p:fltVal val="0"/>
                                          </p:val>
                                        </p:tav>
                                      </p:tavLst>
                                    </p:anim>
                                    <p:anim calcmode="lin" valueType="num">
                                      <p:cBhvr>
                                        <p:cTn id="55" dur="455" fill="hold">
                                          <p:stCondLst>
                                            <p:cond delay="0"/>
                                          </p:stCondLst>
                                        </p:cTn>
                                        <p:tgtEl>
                                          <p:spTgt spid="15"/>
                                        </p:tgtEl>
                                        <p:attrNameLst>
                                          <p:attrName>ppt_y</p:attrName>
                                        </p:attrNameLst>
                                      </p:cBhvr>
                                      <p:tavLst>
                                        <p:tav tm="0">
                                          <p:val>
                                            <p:strVal val="#ppt_y-1"/>
                                          </p:val>
                                        </p:tav>
                                        <p:tav tm="100000">
                                          <p:val>
                                            <p:strVal val="#ppt_y-(0.354*#ppt_w-0.172*#ppt_h)"/>
                                          </p:val>
                                        </p:tav>
                                      </p:tavLst>
                                    </p:anim>
                                    <p:anim calcmode="lin" valueType="num">
                                      <p:cBhvr>
                                        <p:cTn id="56" dur="156" decel="50000" autoRev="1" fill="hold">
                                          <p:stCondLst>
                                            <p:cond delay="455"/>
                                          </p:stCondLst>
                                        </p:cTn>
                                        <p:tgtEl>
                                          <p:spTgt spid="15"/>
                                        </p:tgtEl>
                                        <p:attrNameLst>
                                          <p:attrName>ppt_y</p:attrName>
                                        </p:attrNameLst>
                                      </p:cBhvr>
                                      <p:tavLst>
                                        <p:tav tm="0">
                                          <p:val>
                                            <p:strVal val="#ppt_y-(0.354*#ppt_w-0.172*#ppt_h)"/>
                                          </p:val>
                                        </p:tav>
                                        <p:tav tm="100000">
                                          <p:val>
                                            <p:strVal val="#ppt_y-(0.354*#ppt_w-0.172*#ppt_h)-#ppt_h/2"/>
                                          </p:val>
                                        </p:tav>
                                      </p:tavLst>
                                    </p:anim>
                                    <p:anim calcmode="lin" valueType="num">
                                      <p:cBhvr>
                                        <p:cTn id="57" dur="136" fill="hold">
                                          <p:stCondLst>
                                            <p:cond delay="864"/>
                                          </p:stCondLst>
                                        </p:cTn>
                                        <p:tgtEl>
                                          <p:spTgt spid="15"/>
                                        </p:tgtEl>
                                        <p:attrNameLst>
                                          <p:attrName>ppt_y</p:attrName>
                                        </p:attrNameLst>
                                      </p:cBhvr>
                                      <p:tavLst>
                                        <p:tav tm="0">
                                          <p:val>
                                            <p:strVal val="#ppt_y-(0.354*#ppt_w-0.172*#ppt_h)"/>
                                          </p:val>
                                        </p:tav>
                                        <p:tav tm="100000">
                                          <p:val>
                                            <p:strVal val="#ppt_y"/>
                                          </p:val>
                                        </p:tav>
                                      </p:tavLst>
                                    </p:anim>
                                  </p:childTnLst>
                                </p:cTn>
                              </p:par>
                              <p:par>
                                <p:cTn id="58" presetID="38" presetClass="entr" presetSubtype="0" accel="50000" fill="hold" grpId="0" nodeType="withEffect">
                                  <p:stCondLst>
                                    <p:cond delay="0"/>
                                  </p:stCondLst>
                                  <p:iterate type="lt">
                                    <p:tmPct val="10000"/>
                                  </p:iterate>
                                  <p:childTnLst>
                                    <p:set>
                                      <p:cBhvr>
                                        <p:cTn id="59" dur="1" fill="hold">
                                          <p:stCondLst>
                                            <p:cond delay="0"/>
                                          </p:stCondLst>
                                        </p:cTn>
                                        <p:tgtEl>
                                          <p:spTgt spid="16"/>
                                        </p:tgtEl>
                                        <p:attrNameLst>
                                          <p:attrName>style.visibility</p:attrName>
                                        </p:attrNameLst>
                                      </p:cBhvr>
                                      <p:to>
                                        <p:strVal val="visible"/>
                                      </p:to>
                                    </p:set>
                                    <p:set>
                                      <p:cBhvr>
                                        <p:cTn id="60" dur="455" fill="hold">
                                          <p:stCondLst>
                                            <p:cond delay="0"/>
                                          </p:stCondLst>
                                        </p:cTn>
                                        <p:tgtEl>
                                          <p:spTgt spid="16"/>
                                        </p:tgtEl>
                                        <p:attrNameLst>
                                          <p:attrName>style.rotation</p:attrName>
                                        </p:attrNameLst>
                                      </p:cBhvr>
                                      <p:to>
                                        <p:strVal val="-45.0"/>
                                      </p:to>
                                    </p:set>
                                    <p:anim calcmode="lin" valueType="num">
                                      <p:cBhvr>
                                        <p:cTn id="61" dur="455" fill="hold">
                                          <p:stCondLst>
                                            <p:cond delay="455"/>
                                          </p:stCondLst>
                                        </p:cTn>
                                        <p:tgtEl>
                                          <p:spTgt spid="16"/>
                                        </p:tgtEl>
                                        <p:attrNameLst>
                                          <p:attrName>style.rotation</p:attrName>
                                        </p:attrNameLst>
                                      </p:cBhvr>
                                      <p:tavLst>
                                        <p:tav tm="0">
                                          <p:val>
                                            <p:fltVal val="-45"/>
                                          </p:val>
                                        </p:tav>
                                        <p:tav tm="69900">
                                          <p:val>
                                            <p:fltVal val="45"/>
                                          </p:val>
                                        </p:tav>
                                        <p:tav tm="100000">
                                          <p:val>
                                            <p:fltVal val="0"/>
                                          </p:val>
                                        </p:tav>
                                      </p:tavLst>
                                    </p:anim>
                                    <p:anim calcmode="lin" valueType="num">
                                      <p:cBhvr>
                                        <p:cTn id="62" dur="455" fill="hold">
                                          <p:stCondLst>
                                            <p:cond delay="0"/>
                                          </p:stCondLst>
                                        </p:cTn>
                                        <p:tgtEl>
                                          <p:spTgt spid="16"/>
                                        </p:tgtEl>
                                        <p:attrNameLst>
                                          <p:attrName>ppt_y</p:attrName>
                                        </p:attrNameLst>
                                      </p:cBhvr>
                                      <p:tavLst>
                                        <p:tav tm="0">
                                          <p:val>
                                            <p:strVal val="#ppt_y-1"/>
                                          </p:val>
                                        </p:tav>
                                        <p:tav tm="100000">
                                          <p:val>
                                            <p:strVal val="#ppt_y-(0.354*#ppt_w-0.172*#ppt_h)"/>
                                          </p:val>
                                        </p:tav>
                                      </p:tavLst>
                                    </p:anim>
                                    <p:anim calcmode="lin" valueType="num">
                                      <p:cBhvr>
                                        <p:cTn id="63" dur="156" decel="50000" autoRev="1" fill="hold">
                                          <p:stCondLst>
                                            <p:cond delay="455"/>
                                          </p:stCondLst>
                                        </p:cTn>
                                        <p:tgtEl>
                                          <p:spTgt spid="16"/>
                                        </p:tgtEl>
                                        <p:attrNameLst>
                                          <p:attrName>ppt_y</p:attrName>
                                        </p:attrNameLst>
                                      </p:cBhvr>
                                      <p:tavLst>
                                        <p:tav tm="0">
                                          <p:val>
                                            <p:strVal val="#ppt_y-(0.354*#ppt_w-0.172*#ppt_h)"/>
                                          </p:val>
                                        </p:tav>
                                        <p:tav tm="100000">
                                          <p:val>
                                            <p:strVal val="#ppt_y-(0.354*#ppt_w-0.172*#ppt_h)-#ppt_h/2"/>
                                          </p:val>
                                        </p:tav>
                                      </p:tavLst>
                                    </p:anim>
                                    <p:anim calcmode="lin" valueType="num">
                                      <p:cBhvr>
                                        <p:cTn id="64" dur="136" fill="hold">
                                          <p:stCondLst>
                                            <p:cond delay="864"/>
                                          </p:stCondLst>
                                        </p:cTn>
                                        <p:tgtEl>
                                          <p:spTgt spid="16"/>
                                        </p:tgtEl>
                                        <p:attrNameLst>
                                          <p:attrName>ppt_y</p:attrName>
                                        </p:attrNameLst>
                                      </p:cBhvr>
                                      <p:tavLst>
                                        <p:tav tm="0">
                                          <p:val>
                                            <p:strVal val="#ppt_y-(0.354*#ppt_w-0.172*#ppt_h)"/>
                                          </p:val>
                                        </p:tav>
                                        <p:tav tm="100000">
                                          <p:val>
                                            <p:strVal val="#ppt_y"/>
                                          </p:val>
                                        </p:tav>
                                      </p:tavLst>
                                    </p:anim>
                                  </p:childTnLst>
                                </p:cTn>
                              </p:par>
                              <p:par>
                                <p:cTn id="65" presetID="38" presetClass="entr" presetSubtype="0" accel="50000" fill="hold" grpId="0" nodeType="withEffect">
                                  <p:stCondLst>
                                    <p:cond delay="0"/>
                                  </p:stCondLst>
                                  <p:iterate type="lt">
                                    <p:tmPct val="10000"/>
                                  </p:iterate>
                                  <p:childTnLst>
                                    <p:set>
                                      <p:cBhvr>
                                        <p:cTn id="66" dur="1" fill="hold">
                                          <p:stCondLst>
                                            <p:cond delay="0"/>
                                          </p:stCondLst>
                                        </p:cTn>
                                        <p:tgtEl>
                                          <p:spTgt spid="18"/>
                                        </p:tgtEl>
                                        <p:attrNameLst>
                                          <p:attrName>style.visibility</p:attrName>
                                        </p:attrNameLst>
                                      </p:cBhvr>
                                      <p:to>
                                        <p:strVal val="visible"/>
                                      </p:to>
                                    </p:set>
                                    <p:set>
                                      <p:cBhvr>
                                        <p:cTn id="67" dur="455" fill="hold">
                                          <p:stCondLst>
                                            <p:cond delay="0"/>
                                          </p:stCondLst>
                                        </p:cTn>
                                        <p:tgtEl>
                                          <p:spTgt spid="18"/>
                                        </p:tgtEl>
                                        <p:attrNameLst>
                                          <p:attrName>style.rotation</p:attrName>
                                        </p:attrNameLst>
                                      </p:cBhvr>
                                      <p:to>
                                        <p:strVal val="-45.0"/>
                                      </p:to>
                                    </p:set>
                                    <p:anim calcmode="lin" valueType="num">
                                      <p:cBhvr>
                                        <p:cTn id="68" dur="455" fill="hold">
                                          <p:stCondLst>
                                            <p:cond delay="455"/>
                                          </p:stCondLst>
                                        </p:cTn>
                                        <p:tgtEl>
                                          <p:spTgt spid="18"/>
                                        </p:tgtEl>
                                        <p:attrNameLst>
                                          <p:attrName>style.rotation</p:attrName>
                                        </p:attrNameLst>
                                      </p:cBhvr>
                                      <p:tavLst>
                                        <p:tav tm="0">
                                          <p:val>
                                            <p:fltVal val="-45"/>
                                          </p:val>
                                        </p:tav>
                                        <p:tav tm="69900">
                                          <p:val>
                                            <p:fltVal val="45"/>
                                          </p:val>
                                        </p:tav>
                                        <p:tav tm="100000">
                                          <p:val>
                                            <p:fltVal val="0"/>
                                          </p:val>
                                        </p:tav>
                                      </p:tavLst>
                                    </p:anim>
                                    <p:anim calcmode="lin" valueType="num">
                                      <p:cBhvr>
                                        <p:cTn id="69" dur="455" fill="hold">
                                          <p:stCondLst>
                                            <p:cond delay="0"/>
                                          </p:stCondLst>
                                        </p:cTn>
                                        <p:tgtEl>
                                          <p:spTgt spid="18"/>
                                        </p:tgtEl>
                                        <p:attrNameLst>
                                          <p:attrName>ppt_y</p:attrName>
                                        </p:attrNameLst>
                                      </p:cBhvr>
                                      <p:tavLst>
                                        <p:tav tm="0">
                                          <p:val>
                                            <p:strVal val="#ppt_y-1"/>
                                          </p:val>
                                        </p:tav>
                                        <p:tav tm="100000">
                                          <p:val>
                                            <p:strVal val="#ppt_y-(0.354*#ppt_w-0.172*#ppt_h)"/>
                                          </p:val>
                                        </p:tav>
                                      </p:tavLst>
                                    </p:anim>
                                    <p:anim calcmode="lin" valueType="num">
                                      <p:cBhvr>
                                        <p:cTn id="70" dur="156" decel="50000" autoRev="1" fill="hold">
                                          <p:stCondLst>
                                            <p:cond delay="455"/>
                                          </p:stCondLst>
                                        </p:cTn>
                                        <p:tgtEl>
                                          <p:spTgt spid="18"/>
                                        </p:tgtEl>
                                        <p:attrNameLst>
                                          <p:attrName>ppt_y</p:attrName>
                                        </p:attrNameLst>
                                      </p:cBhvr>
                                      <p:tavLst>
                                        <p:tav tm="0">
                                          <p:val>
                                            <p:strVal val="#ppt_y-(0.354*#ppt_w-0.172*#ppt_h)"/>
                                          </p:val>
                                        </p:tav>
                                        <p:tav tm="100000">
                                          <p:val>
                                            <p:strVal val="#ppt_y-(0.354*#ppt_w-0.172*#ppt_h)-#ppt_h/2"/>
                                          </p:val>
                                        </p:tav>
                                      </p:tavLst>
                                    </p:anim>
                                    <p:anim calcmode="lin" valueType="num">
                                      <p:cBhvr>
                                        <p:cTn id="71" dur="136" fill="hold">
                                          <p:stCondLst>
                                            <p:cond delay="864"/>
                                          </p:stCondLst>
                                        </p:cTn>
                                        <p:tgtEl>
                                          <p:spTgt spid="18"/>
                                        </p:tgtEl>
                                        <p:attrNameLst>
                                          <p:attrName>ppt_y</p:attrName>
                                        </p:attrNameLst>
                                      </p:cBhvr>
                                      <p:tavLst>
                                        <p:tav tm="0">
                                          <p:val>
                                            <p:strVal val="#ppt_y-(0.354*#ppt_w-0.172*#ppt_h)"/>
                                          </p:val>
                                        </p:tav>
                                        <p:tav tm="100000">
                                          <p:val>
                                            <p:strVal val="#ppt_y"/>
                                          </p:val>
                                        </p:tav>
                                      </p:tavLst>
                                    </p:anim>
                                  </p:childTnLst>
                                </p:cTn>
                              </p:par>
                              <p:par>
                                <p:cTn id="72" presetID="38" presetClass="entr" presetSubtype="0" accel="50000" fill="hold" grpId="0" nodeType="withEffect">
                                  <p:stCondLst>
                                    <p:cond delay="0"/>
                                  </p:stCondLst>
                                  <p:iterate type="lt">
                                    <p:tmPct val="10000"/>
                                  </p:iterate>
                                  <p:childTnLst>
                                    <p:set>
                                      <p:cBhvr>
                                        <p:cTn id="73" dur="1" fill="hold">
                                          <p:stCondLst>
                                            <p:cond delay="0"/>
                                          </p:stCondLst>
                                        </p:cTn>
                                        <p:tgtEl>
                                          <p:spTgt spid="17"/>
                                        </p:tgtEl>
                                        <p:attrNameLst>
                                          <p:attrName>style.visibility</p:attrName>
                                        </p:attrNameLst>
                                      </p:cBhvr>
                                      <p:to>
                                        <p:strVal val="visible"/>
                                      </p:to>
                                    </p:set>
                                    <p:set>
                                      <p:cBhvr>
                                        <p:cTn id="74" dur="455" fill="hold">
                                          <p:stCondLst>
                                            <p:cond delay="0"/>
                                          </p:stCondLst>
                                        </p:cTn>
                                        <p:tgtEl>
                                          <p:spTgt spid="17"/>
                                        </p:tgtEl>
                                        <p:attrNameLst>
                                          <p:attrName>style.rotation</p:attrName>
                                        </p:attrNameLst>
                                      </p:cBhvr>
                                      <p:to>
                                        <p:strVal val="-45.0"/>
                                      </p:to>
                                    </p:set>
                                    <p:anim calcmode="lin" valueType="num">
                                      <p:cBhvr>
                                        <p:cTn id="75" dur="455" fill="hold">
                                          <p:stCondLst>
                                            <p:cond delay="455"/>
                                          </p:stCondLst>
                                        </p:cTn>
                                        <p:tgtEl>
                                          <p:spTgt spid="17"/>
                                        </p:tgtEl>
                                        <p:attrNameLst>
                                          <p:attrName>style.rotation</p:attrName>
                                        </p:attrNameLst>
                                      </p:cBhvr>
                                      <p:tavLst>
                                        <p:tav tm="0">
                                          <p:val>
                                            <p:fltVal val="-45"/>
                                          </p:val>
                                        </p:tav>
                                        <p:tav tm="69900">
                                          <p:val>
                                            <p:fltVal val="45"/>
                                          </p:val>
                                        </p:tav>
                                        <p:tav tm="100000">
                                          <p:val>
                                            <p:fltVal val="0"/>
                                          </p:val>
                                        </p:tav>
                                      </p:tavLst>
                                    </p:anim>
                                    <p:anim calcmode="lin" valueType="num">
                                      <p:cBhvr>
                                        <p:cTn id="76" dur="455" fill="hold">
                                          <p:stCondLst>
                                            <p:cond delay="0"/>
                                          </p:stCondLst>
                                        </p:cTn>
                                        <p:tgtEl>
                                          <p:spTgt spid="17"/>
                                        </p:tgtEl>
                                        <p:attrNameLst>
                                          <p:attrName>ppt_y</p:attrName>
                                        </p:attrNameLst>
                                      </p:cBhvr>
                                      <p:tavLst>
                                        <p:tav tm="0">
                                          <p:val>
                                            <p:strVal val="#ppt_y-1"/>
                                          </p:val>
                                        </p:tav>
                                        <p:tav tm="100000">
                                          <p:val>
                                            <p:strVal val="#ppt_y-(0.354*#ppt_w-0.172*#ppt_h)"/>
                                          </p:val>
                                        </p:tav>
                                      </p:tavLst>
                                    </p:anim>
                                    <p:anim calcmode="lin" valueType="num">
                                      <p:cBhvr>
                                        <p:cTn id="77" dur="156" decel="50000" autoRev="1" fill="hold">
                                          <p:stCondLst>
                                            <p:cond delay="455"/>
                                          </p:stCondLst>
                                        </p:cTn>
                                        <p:tgtEl>
                                          <p:spTgt spid="17"/>
                                        </p:tgtEl>
                                        <p:attrNameLst>
                                          <p:attrName>ppt_y</p:attrName>
                                        </p:attrNameLst>
                                      </p:cBhvr>
                                      <p:tavLst>
                                        <p:tav tm="0">
                                          <p:val>
                                            <p:strVal val="#ppt_y-(0.354*#ppt_w-0.172*#ppt_h)"/>
                                          </p:val>
                                        </p:tav>
                                        <p:tav tm="100000">
                                          <p:val>
                                            <p:strVal val="#ppt_y-(0.354*#ppt_w-0.172*#ppt_h)-#ppt_h/2"/>
                                          </p:val>
                                        </p:tav>
                                      </p:tavLst>
                                    </p:anim>
                                    <p:anim calcmode="lin" valueType="num">
                                      <p:cBhvr>
                                        <p:cTn id="78" dur="136" fill="hold">
                                          <p:stCondLst>
                                            <p:cond delay="864"/>
                                          </p:stCondLst>
                                        </p:cTn>
                                        <p:tgtEl>
                                          <p:spTgt spid="17"/>
                                        </p:tgtEl>
                                        <p:attrNameLst>
                                          <p:attrName>ppt_y</p:attrName>
                                        </p:attrNameLst>
                                      </p:cBhvr>
                                      <p:tavLst>
                                        <p:tav tm="0">
                                          <p:val>
                                            <p:strVal val="#ppt_y-(0.354*#ppt_w-0.172*#ppt_h)"/>
                                          </p:val>
                                        </p:tav>
                                        <p:tav tm="100000">
                                          <p:val>
                                            <p:strVal val="#ppt_y"/>
                                          </p:val>
                                        </p:tav>
                                      </p:tavLst>
                                    </p:anim>
                                  </p:childTnLst>
                                </p:cTn>
                              </p:par>
                            </p:childTnLst>
                          </p:cTn>
                        </p:par>
                        <p:par>
                          <p:cTn id="79" fill="hold">
                            <p:stCondLst>
                              <p:cond delay="5350"/>
                            </p:stCondLst>
                            <p:childTnLst>
                              <p:par>
                                <p:cTn id="80" presetID="2" presetClass="entr" presetSubtype="4" fill="hold" grpId="0" nodeType="afterEffect">
                                  <p:stCondLst>
                                    <p:cond delay="0"/>
                                  </p:stCondLst>
                                  <p:childTnLst>
                                    <p:set>
                                      <p:cBhvr>
                                        <p:cTn id="81" dur="1" fill="hold">
                                          <p:stCondLst>
                                            <p:cond delay="0"/>
                                          </p:stCondLst>
                                        </p:cTn>
                                        <p:tgtEl>
                                          <p:spTgt spid="2"/>
                                        </p:tgtEl>
                                        <p:attrNameLst>
                                          <p:attrName>style.visibility</p:attrName>
                                        </p:attrNameLst>
                                      </p:cBhvr>
                                      <p:to>
                                        <p:strVal val="visible"/>
                                      </p:to>
                                    </p:set>
                                    <p:anim calcmode="lin" valueType="num">
                                      <p:cBhvr additive="base">
                                        <p:cTn id="82" dur="500" fill="hold"/>
                                        <p:tgtEl>
                                          <p:spTgt spid="2"/>
                                        </p:tgtEl>
                                        <p:attrNameLst>
                                          <p:attrName>ppt_x</p:attrName>
                                        </p:attrNameLst>
                                      </p:cBhvr>
                                      <p:tavLst>
                                        <p:tav tm="0">
                                          <p:val>
                                            <p:strVal val="#ppt_x"/>
                                          </p:val>
                                        </p:tav>
                                        <p:tav tm="100000">
                                          <p:val>
                                            <p:strVal val="#ppt_x"/>
                                          </p:val>
                                        </p:tav>
                                      </p:tavLst>
                                    </p:anim>
                                    <p:anim calcmode="lin" valueType="num">
                                      <p:cBhvr additive="base">
                                        <p:cTn id="8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8" grpId="0" animBg="1"/>
      <p:bldP spid="9" grpId="0" animBg="1"/>
      <p:bldP spid="10" grpId="0" animBg="1"/>
      <p:bldP spid="11" grpId="0" animBg="1"/>
      <p:bldP spid="12" grpId="0" animBg="1"/>
      <p:bldP spid="13" grpId="0" animBg="1"/>
      <p:bldP spid="14" grpId="0"/>
      <p:bldP spid="15" grpId="0"/>
      <p:bldP spid="16" grpId="0"/>
      <p:bldP spid="17" grpId="0"/>
      <p:bldP spid="18" grpId="0"/>
      <p:bldP spid="19" grpId="0"/>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1|0.8|0.7"/>
</p:tagLst>
</file>

<file path=ppt/tags/tag2.xml><?xml version="1.0" encoding="utf-8"?>
<p:tagLst xmlns:a="http://schemas.openxmlformats.org/drawingml/2006/main" xmlns:r="http://schemas.openxmlformats.org/officeDocument/2006/relationships" xmlns:p="http://schemas.openxmlformats.org/presentationml/2006/main">
  <p:tag name="TIMING" val="|5.1|0.8|0.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2339</Words>
  <Application>Microsoft Office PowerPoint</Application>
  <PresentationFormat>自定义</PresentationFormat>
  <Paragraphs>211</Paragraphs>
  <Slides>31</Slides>
  <Notes>13</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Arial Unicode MS</vt:lpstr>
      <vt:lpstr>方正正大黑简体</vt:lpstr>
      <vt:lpstr>迷你简艺黑</vt:lpstr>
      <vt:lpstr>宋体</vt:lpstr>
      <vt:lpstr>微软雅黑</vt:lpstr>
      <vt:lpstr>Arial</vt:lpstr>
      <vt:lpstr>Calibri</vt:lpstr>
      <vt:lpstr>Helvetica</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http:/www.ypppt.com</cp:keywords>
  <dc:description>http://www.ypppt.com/</dc:description>
  <cp:lastModifiedBy/>
  <cp:revision>7</cp:revision>
  <dcterms:created xsi:type="dcterms:W3CDTF">2017-03-26T02:09:00Z</dcterms:created>
  <dcterms:modified xsi:type="dcterms:W3CDTF">2017-11-01T13:48:07Z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