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0B5FB-0895-40D7-A20D-E8CE22239C92}" type="datetimeFigureOut">
              <a:rPr lang="zh-CN" altLang="en-US" smtClean="0"/>
              <a:t>2017/11/12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A243B-460D-477D-A300-C61C8A5D1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3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8A185-F9DB-4B92-A1A8-CCD8A76DEA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77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84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2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126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97897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62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6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90817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120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403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2488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2488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899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5"/>
            <a:ext cx="5389033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2017/11/12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0210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2017/11/12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94717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2017/11/12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50580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81328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2017/11/12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99146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7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 thruBlk="1"/>
  </p:transition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40"/>
          <p:cNvSpPr>
            <a:spLocks noChangeArrowheads="1"/>
          </p:cNvSpPr>
          <p:nvPr/>
        </p:nvSpPr>
        <p:spPr bwMode="auto">
          <a:xfrm>
            <a:off x="1922495" y="4101075"/>
            <a:ext cx="844893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defTabSz="1219170"/>
            <a:r>
              <a:rPr lang="en-US" altLang="zh-CN" sz="3733" spc="4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altLang="zh-CN" sz="3733" spc="213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方正正大黑简体" panose="02000000000000000000" pitchFamily="2" charset="-122"/>
              </a:rPr>
              <a:t> </a:t>
            </a:r>
            <a:r>
              <a:rPr lang="en-US" altLang="zh-CN" sz="3733" spc="213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G23</a:t>
            </a:r>
          </a:p>
          <a:p>
            <a:pPr algn="ctr" defTabSz="1219170"/>
            <a:r>
              <a:rPr lang="zh-CN" altLang="en-US" sz="2667" b="1" spc="213" dirty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/>
                <a:cs typeface="+mn-cs"/>
              </a:rPr>
              <a:t>任剑超 史晨鑫 汪涛 </a:t>
            </a:r>
            <a:r>
              <a:rPr lang="zh-CN" altLang="en-US" sz="2667" b="1" spc="213" dirty="0">
                <a:blipFill dpi="0" rotWithShape="1">
                  <a:blip r:embed="rId7">
                    <a:alphaModFix amt="97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/>
                <a:cs typeface="+mn-cs"/>
              </a:rPr>
              <a:t>仲</a:t>
            </a:r>
            <a:r>
              <a:rPr lang="zh-CN" altLang="en-US" sz="2667" b="1" spc="213" dirty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/>
                <a:cs typeface="+mn-cs"/>
              </a:rPr>
              <a:t>叶 邱英凡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52569" y="1892830"/>
            <a:ext cx="105887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8800" spc="213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UML</a:t>
            </a:r>
            <a:r>
              <a:rPr lang="zh-CN" altLang="en-US" sz="8800" spc="213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基础：图的简介</a:t>
            </a:r>
            <a:endParaRPr lang="zh-CN" altLang="en-US" sz="9600" spc="213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4" name="纯音乐 - A Bright Future (Shorter Version)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20498955" y="-13949990"/>
            <a:ext cx="672075" cy="6720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356659"/>
            <a:ext cx="4704523" cy="67431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innerShdw blurRad="63500" dist="50800" dir="13500000">
              <a:schemeClr val="bg1"/>
            </a:innerShdw>
          </a:effectLst>
        </p:spPr>
      </p:pic>
    </p:spTree>
    <p:extLst>
      <p:ext uri="{BB962C8B-B14F-4D97-AF65-F5344CB8AC3E}">
        <p14:creationId xmlns:p14="http://schemas.microsoft.com/office/powerpoint/2010/main" val="559332420"/>
      </p:ext>
    </p:extLst>
  </p:cSld>
  <p:clrMapOvr>
    <a:masterClrMapping/>
  </p:clrMapOvr>
  <p:transition spd="slow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175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16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</p:childTnLst>
            </p:cTn>
          </p:par>
        </p:tnLst>
        <p:bldLst>
          <p:bldP spid="1033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175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16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</p:childTnLst>
            </p:cTn>
          </p:par>
        </p:tnLst>
        <p:bldLst>
          <p:bldP spid="1033" grpId="0"/>
          <p:bldP spid="4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967541" y="2239543"/>
            <a:ext cx="1837115" cy="114909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defTabSz="1219170"/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r>
              <a:rPr lang="en-US" altLang="zh-CN" sz="26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"/>
          <p:cNvSpPr txBox="1"/>
          <p:nvPr/>
        </p:nvSpPr>
        <p:spPr>
          <a:xfrm>
            <a:off x="4519033" y="1687401"/>
            <a:ext cx="85909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3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3733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5474384" y="1729881"/>
            <a:ext cx="0" cy="576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3"/>
          <p:cNvSpPr txBox="1"/>
          <p:nvPr/>
        </p:nvSpPr>
        <p:spPr>
          <a:xfrm>
            <a:off x="5615947" y="1700809"/>
            <a:ext cx="4515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2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32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2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4"/>
          <p:cNvSpPr txBox="1"/>
          <p:nvPr/>
        </p:nvSpPr>
        <p:spPr>
          <a:xfrm>
            <a:off x="4519033" y="2664530"/>
            <a:ext cx="85909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3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3733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5474384" y="2707009"/>
            <a:ext cx="0" cy="576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5615947" y="2677936"/>
            <a:ext cx="4515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2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各类图的介绍</a:t>
            </a:r>
            <a:endParaRPr lang="zh-CN" altLang="en-US" sz="32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4519033" y="3732444"/>
            <a:ext cx="85909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3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03 </a:t>
            </a:r>
            <a:endParaRPr lang="zh-CN" altLang="en-US" sz="3733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74384" y="3774924"/>
            <a:ext cx="0" cy="576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"/>
          <p:cNvSpPr txBox="1"/>
          <p:nvPr/>
        </p:nvSpPr>
        <p:spPr>
          <a:xfrm>
            <a:off x="5615947" y="3745850"/>
            <a:ext cx="4515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提问、分工和引用</a:t>
            </a:r>
            <a:endParaRPr lang="zh-CN" altLang="en-US" sz="32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807065"/>
      </p:ext>
    </p:extLst>
  </p:cSld>
  <p:clrMapOvr>
    <a:masterClrMapping/>
  </p:clrMapOvr>
  <p:transition spd="slow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5" grpId="1" animBg="1"/>
          <p:bldP spid="111" grpId="0"/>
          <p:bldP spid="113" grpId="0"/>
          <p:bldP spid="114" grpId="0"/>
          <p:bldP spid="116" grpId="0"/>
          <p:bldP spid="17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5" grpId="1" animBg="1"/>
          <p:bldP spid="111" grpId="0"/>
          <p:bldP spid="113" grpId="0"/>
          <p:bldP spid="114" grpId="0"/>
          <p:bldP spid="116" grpId="0"/>
          <p:bldP spid="17" grpId="0"/>
          <p:bldP spid="1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503713" y="2564904"/>
            <a:ext cx="969433" cy="98488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defTabSz="1219170"/>
            <a:r>
              <a:rPr lang="en-US" altLang="zh-CN" sz="6400" dirty="0">
                <a:solidFill>
                  <a:srgbClr val="FFFFFF"/>
                </a:solidFill>
                <a:latin typeface="Impact" panose="020B0806030902050204" pitchFamily="34" charset="0"/>
              </a:rPr>
              <a:t>01</a:t>
            </a:r>
            <a:endParaRPr lang="zh-CN" altLang="zh-CN" sz="1333" dirty="0"/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931358" y="2688014"/>
            <a:ext cx="51845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48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48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图的简介</a:t>
            </a:r>
          </a:p>
        </p:txBody>
      </p:sp>
    </p:spTree>
    <p:extLst>
      <p:ext uri="{BB962C8B-B14F-4D97-AF65-F5344CB8AC3E}">
        <p14:creationId xmlns:p14="http://schemas.microsoft.com/office/powerpoint/2010/main" val="368044681"/>
      </p:ext>
    </p:extLst>
  </p:cSld>
  <p:clrMapOvr>
    <a:masterClrMapping/>
  </p:clrMapOvr>
  <p:transition spd="slow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5" grpId="1" animBg="1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5" grpId="1" animBg="1"/>
          <p:bldP spid="3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1744578" y="878650"/>
            <a:ext cx="9119938" cy="5582308"/>
          </a:xfrm>
          <a:prstGeom prst="roundRect">
            <a:avLst>
              <a:gd name="adj" fmla="val 0"/>
            </a:avLst>
          </a:prstGeom>
          <a:noFill/>
          <a:ln>
            <a:solidFill>
              <a:srgbClr val="98D2E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87"/>
          <p:cNvSpPr>
            <a:spLocks noChangeArrowheads="1"/>
          </p:cNvSpPr>
          <p:nvPr/>
        </p:nvSpPr>
        <p:spPr bwMode="auto">
          <a:xfrm>
            <a:off x="1920810" y="2246378"/>
            <a:ext cx="8615778" cy="37060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spAutoFit/>
          </a:bodyPr>
          <a:lstStyle/>
          <a:p>
            <a:pPr indent="360045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UML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的组成共包括三部分：元素、图和关系。元素是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UML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中重要的组成部分。关系把元素精密联系在一起。图是很多有相互关系的元素的组。</a:t>
            </a:r>
            <a:endParaRPr lang="en-US" altLang="zh-CN" sz="2400" b="1" dirty="0" smtClean="0">
              <a:solidFill>
                <a:schemeClr val="bg1"/>
              </a:solidFill>
              <a:effectLst>
                <a:outerShdw dist="88900" algn="tl" rotWithShape="0">
                  <a:schemeClr val="tx1"/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indent="360045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UML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中的元素主要有类、接口、用例、组件、节点、消息、连接、状态、事件、活动等。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UML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图是描述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UML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视图内容的图形。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UML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有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13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种不同的图，通过它们的相互组合提供被建糢系统的所有视图。</a:t>
            </a:r>
            <a:endParaRPr lang="en-US" altLang="zh-CN" sz="2400" b="1" dirty="0" smtClean="0">
              <a:solidFill>
                <a:schemeClr val="bg1"/>
              </a:solidFill>
              <a:effectLst>
                <a:outerShdw dist="88900" algn="tl" rotWithShape="0">
                  <a:schemeClr val="tx1"/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indent="360045">
              <a:lnSpc>
                <a:spcPct val="130000"/>
              </a:lnSpc>
            </a:pP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26"/>
          <p:cNvGrpSpPr>
            <a:grpSpLocks noChangeAspect="1"/>
          </p:cNvGrpSpPr>
          <p:nvPr/>
        </p:nvGrpSpPr>
        <p:grpSpPr bwMode="auto">
          <a:xfrm>
            <a:off x="3195064" y="197943"/>
            <a:ext cx="6067271" cy="1379819"/>
            <a:chOff x="848499" y="3285321"/>
            <a:chExt cx="1399872" cy="98772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" name="圆角矩形 6"/>
            <p:cNvSpPr/>
            <p:nvPr/>
          </p:nvSpPr>
          <p:spPr>
            <a:xfrm>
              <a:off x="848499" y="3285321"/>
              <a:ext cx="1399872" cy="987727"/>
            </a:xfrm>
            <a:prstGeom prst="roundRect">
              <a:avLst>
                <a:gd name="adj" fmla="val 0"/>
              </a:avLst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en-US" sz="1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922980" y="3525819"/>
              <a:ext cx="1250910" cy="5067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sp3d>
              <a:bevelT w="190500" h="38100"/>
            </a:sp3d>
          </p:spPr>
          <p:txBody>
            <a:bodyPr anchor="ctr">
              <a:spAutoFit/>
            </a:bodyPr>
            <a:lstStyle/>
            <a:p>
              <a:pPr algn="ctr" fontAlgn="ctr">
                <a:buClr>
                  <a:srgbClr val="FF0000"/>
                </a:buClr>
                <a:buSzPct val="70000"/>
                <a:defRPr/>
              </a:pPr>
              <a:r>
                <a:rPr kumimoji="1" lang="en-US" altLang="zh-CN" sz="4000" b="1" dirty="0" smtClean="0">
                  <a:solidFill>
                    <a:schemeClr val="bg1"/>
                  </a:solidFill>
                  <a:effectLst>
                    <a:outerShdw blurRad="50800" dist="38100" sx="102000" sy="102000" algn="l" rotWithShape="0">
                      <a:prstClr val="black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UML</a:t>
              </a:r>
              <a:r>
                <a:rPr kumimoji="1" lang="zh-CN" altLang="en-US" sz="4000" b="1" dirty="0" smtClean="0">
                  <a:solidFill>
                    <a:schemeClr val="bg1"/>
                  </a:solidFill>
                  <a:effectLst>
                    <a:outerShdw blurRad="50800" dist="38100" sx="102000" sy="102000" algn="l" rotWithShape="0">
                      <a:prstClr val="black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的图</a:t>
              </a:r>
              <a:endParaRPr kumimoji="1" lang="zh-CN" altLang="en-US" sz="4000" b="1" dirty="0">
                <a:solidFill>
                  <a:schemeClr val="bg1"/>
                </a:solidFill>
                <a:effectLst>
                  <a:outerShdw blurRad="50800" dist="38100" sx="102000" sy="102000" algn="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1943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017" y="831274"/>
            <a:ext cx="1078807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4000" b="1" dirty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13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种图可以归结为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大类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4000" b="1" dirty="0" smtClean="0">
              <a:solidFill>
                <a:schemeClr val="bg1"/>
              </a:solidFill>
              <a:effectLst>
                <a:outerShdw dist="88900" algn="tl" rotWithShape="0">
                  <a:schemeClr val="tx1"/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静态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图包括类图、对象图、包图、组合结构图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endParaRPr lang="en-US" altLang="zh-CN" sz="4000" b="1" dirty="0" smtClean="0">
              <a:solidFill>
                <a:schemeClr val="bg1"/>
              </a:solidFill>
              <a:effectLst>
                <a:outerShdw dist="88900" algn="tl" rotWithShape="0">
                  <a:schemeClr val="tx1"/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行为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图包括状态机图和活动图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endParaRPr lang="en-US" altLang="zh-CN" sz="4000" b="1" dirty="0" smtClean="0">
              <a:solidFill>
                <a:schemeClr val="bg1"/>
              </a:solidFill>
              <a:effectLst>
                <a:outerShdw dist="88900" algn="tl" rotWithShape="0">
                  <a:schemeClr val="tx1"/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例图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endParaRPr lang="en-US" altLang="zh-CN" sz="4000" b="1" dirty="0" smtClean="0">
              <a:solidFill>
                <a:schemeClr val="bg1"/>
              </a:solidFill>
              <a:effectLst>
                <a:outerShdw dist="88900" algn="tl" rotWithShape="0">
                  <a:schemeClr val="tx1"/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交互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图包括通信图、时间图、顺序图、交互概况图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endParaRPr lang="en-US" altLang="zh-CN" sz="4000" b="1" dirty="0" smtClean="0">
              <a:solidFill>
                <a:schemeClr val="bg1"/>
              </a:solidFill>
              <a:effectLst>
                <a:outerShdw dist="88900" algn="tl" rotWithShape="0">
                  <a:schemeClr val="tx1"/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实现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dist="88900" algn="tl" rotWithShape="0">
                    <a:schemeClr val="tx1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图包括构件图、部署图。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34314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208</Words>
  <Application>Microsoft Office PowerPoint</Application>
  <PresentationFormat>宽屏</PresentationFormat>
  <Paragraphs>25</Paragraphs>
  <Slides>5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方正正大黑简体</vt:lpstr>
      <vt:lpstr>华文仿宋</vt:lpstr>
      <vt:lpstr>宋体</vt:lpstr>
      <vt:lpstr>微软雅黑</vt:lpstr>
      <vt:lpstr>Arial</vt:lpstr>
      <vt:lpstr>Calibri</vt:lpstr>
      <vt:lpstr>Impact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Owen Ren</dc:creator>
  <cp:lastModifiedBy>Owen Ren</cp:lastModifiedBy>
  <cp:revision>5</cp:revision>
  <dcterms:created xsi:type="dcterms:W3CDTF">2017-11-12T11:45:34Z</dcterms:created>
  <dcterms:modified xsi:type="dcterms:W3CDTF">2017-11-12T12:28:17Z</dcterms:modified>
</cp:coreProperties>
</file>