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7" r:id="rId3"/>
    <p:sldId id="258" r:id="rId4"/>
    <p:sldId id="259" r:id="rId5"/>
    <p:sldId id="260" r:id="rId6"/>
    <p:sldId id="261" r:id="rId7"/>
    <p:sldId id="339" r:id="rId8"/>
    <p:sldId id="341" r:id="rId9"/>
    <p:sldId id="340" r:id="rId10"/>
    <p:sldId id="323"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62" r:id="rId30"/>
    <p:sldId id="363" r:id="rId31"/>
    <p:sldId id="364" r:id="rId32"/>
    <p:sldId id="369" r:id="rId33"/>
    <p:sldId id="365" r:id="rId34"/>
    <p:sldId id="366" r:id="rId35"/>
    <p:sldId id="281" r:id="rId36"/>
    <p:sldId id="285" r:id="rId37"/>
    <p:sldId id="286" r:id="rId38"/>
    <p:sldId id="287" r:id="rId39"/>
    <p:sldId id="370" r:id="rId40"/>
    <p:sldId id="371" r:id="rId41"/>
    <p:sldId id="292" r:id="rId42"/>
    <p:sldId id="293" r:id="rId43"/>
    <p:sldId id="367" r:id="rId44"/>
    <p:sldId id="368" r:id="rId45"/>
    <p:sldId id="294" r:id="rId46"/>
    <p:sldId id="295" r:id="rId47"/>
    <p:sldId id="296" r:id="rId48"/>
    <p:sldId id="297" r:id="rId49"/>
    <p:sldId id="298" r:id="rId50"/>
    <p:sldId id="301" r:id="rId51"/>
    <p:sldId id="302" r:id="rId52"/>
    <p:sldId id="372" r:id="rId53"/>
    <p:sldId id="373" r:id="rId54"/>
    <p:sldId id="374" r:id="rId55"/>
    <p:sldId id="375" r:id="rId56"/>
    <p:sldId id="376" r:id="rId57"/>
    <p:sldId id="377" r:id="rId58"/>
    <p:sldId id="378" r:id="rId59"/>
    <p:sldId id="379" r:id="rId60"/>
    <p:sldId id="380" r:id="rId61"/>
    <p:sldId id="381" r:id="rId62"/>
    <p:sldId id="382" r:id="rId63"/>
    <p:sldId id="383" r:id="rId64"/>
    <p:sldId id="384" r:id="rId65"/>
    <p:sldId id="303" r:id="rId66"/>
    <p:sldId id="305" r:id="rId67"/>
    <p:sldId id="306" r:id="rId68"/>
    <p:sldId id="343" r:id="rId69"/>
    <p:sldId id="342" r:id="rId70"/>
    <p:sldId id="304" r:id="rId7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D0B5FB-0895-40D7-A20D-E8CE22239C92}" type="datetimeFigureOut">
              <a:rPr lang="zh-CN" altLang="en-US" smtClean="0"/>
              <a:t>2017/11/15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A243B-460D-477D-A300-C61C8A5D1D83}" type="slidenum">
              <a:rPr lang="zh-CN" altLang="en-US" smtClean="0"/>
              <a:t>‹#›</a:t>
            </a:fld>
            <a:endParaRPr lang="zh-CN" altLang="en-US"/>
          </a:p>
        </p:txBody>
      </p:sp>
    </p:spTree>
    <p:extLst>
      <p:ext uri="{BB962C8B-B14F-4D97-AF65-F5344CB8AC3E}">
        <p14:creationId xmlns:p14="http://schemas.microsoft.com/office/powerpoint/2010/main" val="47423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28779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1805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007867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17701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537729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24958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70307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610693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13195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96714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05264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2</a:t>
            </a:fld>
            <a:endParaRPr lang="zh-CN" altLang="en-US"/>
          </a:p>
        </p:txBody>
      </p:sp>
    </p:spTree>
    <p:extLst>
      <p:ext uri="{BB962C8B-B14F-4D97-AF65-F5344CB8AC3E}">
        <p14:creationId xmlns:p14="http://schemas.microsoft.com/office/powerpoint/2010/main" val="2856842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65</a:t>
            </a:fld>
            <a:endParaRPr lang="zh-CN" altLang="en-US"/>
          </a:p>
        </p:txBody>
      </p:sp>
    </p:spTree>
    <p:extLst>
      <p:ext uri="{BB962C8B-B14F-4D97-AF65-F5344CB8AC3E}">
        <p14:creationId xmlns:p14="http://schemas.microsoft.com/office/powerpoint/2010/main" val="476618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238A185-F9DB-4B92-A1A8-CCD8A76DEA25}" type="slidenum">
              <a:rPr lang="zh-CN" altLang="en-US" smtClean="0"/>
              <a:t>68</a:t>
            </a:fld>
            <a:endParaRPr lang="zh-CN" altLang="en-US"/>
          </a:p>
        </p:txBody>
      </p:sp>
    </p:spTree>
    <p:extLst>
      <p:ext uri="{BB962C8B-B14F-4D97-AF65-F5344CB8AC3E}">
        <p14:creationId xmlns:p14="http://schemas.microsoft.com/office/powerpoint/2010/main" val="2828776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238A185-F9DB-4B92-A1A8-CCD8A76DEA25}" type="slidenum">
              <a:rPr lang="zh-CN" altLang="en-US" smtClean="0"/>
              <a:t>69</a:t>
            </a:fld>
            <a:endParaRPr lang="zh-CN" altLang="en-US"/>
          </a:p>
        </p:txBody>
      </p:sp>
    </p:spTree>
    <p:extLst>
      <p:ext uri="{BB962C8B-B14F-4D97-AF65-F5344CB8AC3E}">
        <p14:creationId xmlns:p14="http://schemas.microsoft.com/office/powerpoint/2010/main" val="12155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3</a:t>
            </a:fld>
            <a:endParaRPr lang="zh-CN" altLang="en-US"/>
          </a:p>
        </p:txBody>
      </p:sp>
    </p:spTree>
    <p:extLst>
      <p:ext uri="{BB962C8B-B14F-4D97-AF65-F5344CB8AC3E}">
        <p14:creationId xmlns:p14="http://schemas.microsoft.com/office/powerpoint/2010/main" val="852024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238A185-F9DB-4B92-A1A8-CCD8A76DEA25}" type="slidenum">
              <a:rPr lang="zh-CN" altLang="en-US" smtClean="0"/>
              <a:t>6</a:t>
            </a:fld>
            <a:endParaRPr lang="zh-CN" altLang="en-US"/>
          </a:p>
        </p:txBody>
      </p:sp>
    </p:spTree>
    <p:extLst>
      <p:ext uri="{BB962C8B-B14F-4D97-AF65-F5344CB8AC3E}">
        <p14:creationId xmlns:p14="http://schemas.microsoft.com/office/powerpoint/2010/main" val="3989537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4238A185-F9DB-4B92-A1A8-CCD8A76DEA25}" type="slidenum">
              <a:rPr lang="zh-CN" altLang="en-US" smtClean="0"/>
              <a:t>10</a:t>
            </a:fld>
            <a:endParaRPr lang="zh-CN" altLang="en-US"/>
          </a:p>
        </p:txBody>
      </p:sp>
    </p:spTree>
    <p:extLst>
      <p:ext uri="{BB962C8B-B14F-4D97-AF65-F5344CB8AC3E}">
        <p14:creationId xmlns:p14="http://schemas.microsoft.com/office/powerpoint/2010/main" val="3486306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66209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58812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92320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238A185-F9DB-4B92-A1A8-CCD8A76DEA2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790869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6"/>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1"/>
            <a:ext cx="8534400" cy="1752599"/>
          </a:xfrm>
          <a:prstGeom prst="rect">
            <a:avLst/>
          </a:prstGeo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94111265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49309789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06376"/>
            <a:ext cx="2743200" cy="4386263"/>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06376"/>
            <a:ext cx="8026400" cy="43862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7575908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3156120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a:prstGeom prst="rect">
            <a:avLst/>
          </a:prstGeom>
        </p:spPr>
        <p:txBody>
          <a:bodyPr anchor="t"/>
          <a:lstStyle>
            <a:lvl1pPr algn="l">
              <a:defRPr sz="5333" b="1" cap="all"/>
            </a:lvl1pPr>
          </a:lstStyle>
          <a:p>
            <a:r>
              <a:rPr lang="zh-CN" altLang="en-US"/>
              <a:t>单击此处编辑母版标题样式</a:t>
            </a:r>
          </a:p>
        </p:txBody>
      </p:sp>
      <p:sp>
        <p:nvSpPr>
          <p:cNvPr id="3" name="文本占位符 2"/>
          <p:cNvSpPr>
            <a:spLocks noGrp="1"/>
          </p:cNvSpPr>
          <p:nvPr>
            <p:ph type="body" idx="1"/>
          </p:nvPr>
        </p:nvSpPr>
        <p:spPr>
          <a:xfrm>
            <a:off x="963084" y="2906715"/>
            <a:ext cx="10363200" cy="1500187"/>
          </a:xfrm>
          <a:prstGeom prst="rect">
            <a:avLst/>
          </a:prstGeo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85594037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200151"/>
            <a:ext cx="5384800" cy="3392488"/>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00151"/>
            <a:ext cx="5384800" cy="3392488"/>
          </a:xfrm>
          <a:prstGeom prst="rect">
            <a:avLst/>
          </a:prstGeo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8347899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5"/>
            <a:ext cx="5386917" cy="639761"/>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5"/>
            <a:ext cx="5389033" cy="639761"/>
          </a:xfrm>
          <a:prstGeom prst="rect">
            <a:avLst/>
          </a:prstGeo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8" name="页脚占位符 7"/>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70160210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1"/>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4" name="页脚占位符 3"/>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39984947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3" name="页脚占位符 2"/>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39415058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1"/>
          </a:xfrm>
          <a:prstGeom prst="rect">
            <a:avLst/>
          </a:prstGeom>
        </p:spPr>
        <p:txBody>
          <a:bodyPr anchor="b"/>
          <a:lstStyle>
            <a:lvl1pPr algn="l">
              <a:defRPr sz="2667"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0"/>
            <a:ext cx="4011084" cy="4691063"/>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185608132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667"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2389717" y="5367339"/>
            <a:ext cx="7315200" cy="804862"/>
          </a:xfrm>
          <a:prstGeom prst="rect">
            <a:avLst/>
          </a:prstGeo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zh-CN" altLang="en-US"/>
              <a:t>单击此处编辑母版文本样式</a:t>
            </a:r>
          </a:p>
        </p:txBody>
      </p:sp>
      <p:sp>
        <p:nvSpPr>
          <p:cNvPr id="5" name="日期占位符 4"/>
          <p:cNvSpPr>
            <a:spLocks noGrp="1"/>
          </p:cNvSpPr>
          <p:nvPr>
            <p:ph type="dt" sz="half" idx="10"/>
          </p:nvPr>
        </p:nvSpPr>
        <p:spPr>
          <a:xfrm>
            <a:off x="609600" y="6356351"/>
            <a:ext cx="2844800" cy="365125"/>
          </a:xfrm>
          <a:prstGeom prst="rect">
            <a:avLst/>
          </a:prstGeom>
        </p:spPr>
        <p:txBody>
          <a:bodyPr/>
          <a:lstStyle/>
          <a:p>
            <a:fld id="{36254065-6D17-4A3A-91E4-21B75217D363}" type="datetimeFigureOut">
              <a:rPr lang="zh-CN" altLang="en-US" smtClean="0"/>
              <a:t>2017/11/15 Wednesday</a:t>
            </a:fld>
            <a:endParaRPr lang="zh-CN" altLang="en-US"/>
          </a:p>
        </p:txBody>
      </p:sp>
      <p:sp>
        <p:nvSpPr>
          <p:cNvPr id="6" name="页脚占位符 5"/>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737600" y="6356351"/>
            <a:ext cx="2844800" cy="365125"/>
          </a:xfrm>
          <a:prstGeom prst="rect">
            <a:avLst/>
          </a:prstGeom>
        </p:spPr>
        <p:txBody>
          <a:bodyPr/>
          <a:lstStyle/>
          <a:p>
            <a:fld id="{33A8F8CD-9200-4504-81DD-97A3817DB8CB}" type="slidenum">
              <a:rPr lang="zh-CN" altLang="en-US" smtClean="0"/>
              <a:t>‹#›</a:t>
            </a:fld>
            <a:endParaRPr lang="zh-CN" altLang="en-US"/>
          </a:p>
        </p:txBody>
      </p:sp>
    </p:spTree>
    <p:extLst>
      <p:ext uri="{BB962C8B-B14F-4D97-AF65-F5344CB8AC3E}">
        <p14:creationId xmlns:p14="http://schemas.microsoft.com/office/powerpoint/2010/main" val="21929991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b="-6000"/>
          </a:stretch>
        </a:blipFill>
        <a:effectLst/>
      </p:bgPr>
    </p:bg>
    <p:spTree>
      <p:nvGrpSpPr>
        <p:cNvPr id="1" name=""/>
        <p:cNvGrpSpPr/>
        <p:nvPr/>
      </p:nvGrpSpPr>
      <p:grpSpPr>
        <a:xfrm>
          <a:off x="0" y="0"/>
          <a:ext cx="0" cy="0"/>
          <a:chOff x="0" y="0"/>
          <a:chExt cx="0" cy="0"/>
        </a:xfrm>
      </p:grpSpPr>
      <p:pic>
        <p:nvPicPr>
          <p:cNvPr id="15" name="图片 14"/>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1"/>
            <a:ext cx="12192001" cy="6858000"/>
          </a:xfrm>
          <a:prstGeom prst="rect">
            <a:avLst/>
          </a:prstGeom>
        </p:spPr>
      </p:pic>
    </p:spTree>
    <p:extLst>
      <p:ext uri="{BB962C8B-B14F-4D97-AF65-F5344CB8AC3E}">
        <p14:creationId xmlns:p14="http://schemas.microsoft.com/office/powerpoint/2010/main" val="316247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xml"/><Relationship Id="rId7" Type="http://schemas.openxmlformats.org/officeDocument/2006/relationships/image" Target="../media/image5.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hyperlink" Target="http://blog.csdn.net/gz153016/article/details/4964184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3" name="Rectangle 40"/>
          <p:cNvSpPr>
            <a:spLocks noChangeArrowheads="1"/>
          </p:cNvSpPr>
          <p:nvPr/>
        </p:nvSpPr>
        <p:spPr bwMode="auto">
          <a:xfrm>
            <a:off x="1922495" y="4101075"/>
            <a:ext cx="8448939"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3733" spc="400"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PRD</a:t>
            </a:r>
            <a:r>
              <a:rPr lang="en-US" altLang="zh-CN" sz="3733" spc="213" dirty="0">
                <a:blipFill dpi="0" rotWithShape="1">
                  <a:blip r:embed="rId6">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方正正大黑简体" panose="02000000000000000000" pitchFamily="2" charset="-122"/>
              </a:rPr>
              <a:t> </a:t>
            </a:r>
            <a:r>
              <a:rPr lang="en-US" altLang="zh-CN" sz="3733"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G23</a:t>
            </a:r>
          </a:p>
          <a:p>
            <a:pPr algn="ctr" defTabSz="1219170"/>
            <a:r>
              <a:rPr lang="zh-CN" altLang="en-US" sz="2667"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任剑超 史晨鑫 汪涛 </a:t>
            </a:r>
            <a:r>
              <a:rPr lang="zh-CN" altLang="en-US" sz="2667" b="1" spc="213" dirty="0">
                <a:blipFill dpi="0" rotWithShape="1">
                  <a:blip r:embed="rId7">
                    <a:alphaModFix amt="97000"/>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仲</a:t>
            </a:r>
            <a:r>
              <a:rPr lang="zh-CN" altLang="en-US" sz="2667" b="1" spc="213" dirty="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a:cs typeface="+mn-cs"/>
              </a:rPr>
              <a:t>叶 邱英凡</a:t>
            </a:r>
          </a:p>
        </p:txBody>
      </p:sp>
      <p:sp>
        <p:nvSpPr>
          <p:cNvPr id="41" name="TextBox 40"/>
          <p:cNvSpPr txBox="1"/>
          <p:nvPr/>
        </p:nvSpPr>
        <p:spPr>
          <a:xfrm>
            <a:off x="852569" y="1892830"/>
            <a:ext cx="10588796" cy="1446550"/>
          </a:xfrm>
          <a:prstGeom prst="rect">
            <a:avLst/>
          </a:prstGeom>
          <a:noFill/>
        </p:spPr>
        <p:txBody>
          <a:bodyPr wrap="none" rtlCol="0">
            <a:spAutoFit/>
          </a:bodyPr>
          <a:lstStyle/>
          <a:p>
            <a:pPr algn="ctr" defTabSz="1219170"/>
            <a:r>
              <a:rPr lang="en-US" altLang="zh-CN" sz="8800" spc="213" dirty="0" smtClean="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UML</a:t>
            </a:r>
            <a:r>
              <a:rPr lang="zh-CN" altLang="en-US" sz="8800" spc="213" dirty="0" smtClean="0">
                <a:blipFill dpi="0" rotWithShape="1">
                  <a:blip r:embed="rId7">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rPr>
              <a:t>基础：图的简介</a:t>
            </a:r>
            <a:endParaRPr lang="zh-CN" altLang="en-US" sz="9600" spc="213" dirty="0">
              <a:blipFill dpi="0" rotWithShape="1">
                <a:blip r:embed="rId6">
                  <a:extLst>
                    <a:ext uri="{28A0092B-C50C-407E-A947-70E740481C1C}">
                      <a14:useLocalDpi xmlns:a14="http://schemas.microsoft.com/office/drawing/2010/main" val="0"/>
                    </a:ext>
                  </a:extLst>
                </a:blip>
                <a:srcRect/>
                <a:stretch>
                  <a:fillRect/>
                </a:stretch>
              </a:blipFill>
              <a:latin typeface="方正正大黑简体" panose="02000000000000000000" pitchFamily="2" charset="-122"/>
              <a:ea typeface="方正正大黑简体" panose="02000000000000000000" pitchFamily="2" charset="-122"/>
            </a:endParaRPr>
          </a:p>
        </p:txBody>
      </p:sp>
      <p:pic>
        <p:nvPicPr>
          <p:cNvPr id="4" name="纯音乐 - A Bright Future (Shorter Vers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20498955" y="-13949990"/>
            <a:ext cx="672075" cy="672075"/>
          </a:xfrm>
          <a:prstGeom prst="rect">
            <a:avLst/>
          </a:prstGeom>
        </p:spPr>
      </p:pic>
      <p:pic>
        <p:nvPicPr>
          <p:cNvPr id="2" name="图片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88288" y="356659"/>
            <a:ext cx="4704523" cy="674315"/>
          </a:xfrm>
          <a:prstGeom prst="rect">
            <a:avLst/>
          </a:prstGeom>
          <a:effectLst>
            <a:glow>
              <a:schemeClr val="accent1">
                <a:alpha val="40000"/>
              </a:schemeClr>
            </a:glow>
            <a:innerShdw blurRad="63500" dist="50800" dir="13500000">
              <a:schemeClr val="bg1"/>
            </a:innerShdw>
          </a:effectLst>
        </p:spPr>
      </p:pic>
    </p:spTree>
    <p:extLst>
      <p:ext uri="{BB962C8B-B14F-4D97-AF65-F5344CB8AC3E}">
        <p14:creationId xmlns:p14="http://schemas.microsoft.com/office/powerpoint/2010/main" val="55933242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1175"/>
                                </p:stCondLst>
                                <p:childTnLst>
                                  <p:par>
                                    <p:cTn id="12" presetID="2" presetClass="entr" presetSubtype="8" fill="hold" grpId="0" nodeType="afterEffect" p14:presetBounceEnd="80000">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14:bounceEnd="80000">
                                          <p:cBhvr additive="base">
                                            <p:cTn id="14" dur="800" fill="hold"/>
                                            <p:tgtEl>
                                              <p:spTgt spid="1033"/>
                                            </p:tgtEl>
                                            <p:attrNameLst>
                                              <p:attrName>ppt_x</p:attrName>
                                            </p:attrNameLst>
                                          </p:cBhvr>
                                          <p:tavLst>
                                            <p:tav tm="0">
                                              <p:val>
                                                <p:strVal val="0-#ppt_w/2"/>
                                              </p:val>
                                            </p:tav>
                                            <p:tav tm="100000">
                                              <p:val>
                                                <p:strVal val="#ppt_x"/>
                                              </p:val>
                                            </p:tav>
                                          </p:tavLst>
                                        </p:anim>
                                        <p:anim calcmode="lin" valueType="num" p14:bounceEnd="80000">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iterate type="lt">
                                        <p:tmPct val="15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 calcmode="lin" valueType="num">
                                          <p:cBhvr>
                                            <p:cTn id="9" dur="500" fill="hold"/>
                                            <p:tgtEl>
                                              <p:spTgt spid="41"/>
                                            </p:tgtEl>
                                            <p:attrNameLst>
                                              <p:attrName>ppt_x</p:attrName>
                                            </p:attrNameLst>
                                          </p:cBhvr>
                                          <p:tavLst>
                                            <p:tav tm="0">
                                              <p:val>
                                                <p:fltVal val="0.5"/>
                                              </p:val>
                                            </p:tav>
                                            <p:tav tm="100000">
                                              <p:val>
                                                <p:strVal val="#ppt_x"/>
                                              </p:val>
                                            </p:tav>
                                          </p:tavLst>
                                        </p:anim>
                                        <p:anim calcmode="lin" valueType="num">
                                          <p:cBhvr>
                                            <p:cTn id="10" dur="500" fill="hold"/>
                                            <p:tgtEl>
                                              <p:spTgt spid="41"/>
                                            </p:tgtEl>
                                            <p:attrNameLst>
                                              <p:attrName>ppt_y</p:attrName>
                                            </p:attrNameLst>
                                          </p:cBhvr>
                                          <p:tavLst>
                                            <p:tav tm="0">
                                              <p:val>
                                                <p:fltVal val="0.5"/>
                                              </p:val>
                                            </p:tav>
                                            <p:tav tm="100000">
                                              <p:val>
                                                <p:strVal val="#ppt_y"/>
                                              </p:val>
                                            </p:tav>
                                          </p:tavLst>
                                        </p:anim>
                                      </p:childTnLst>
                                    </p:cTn>
                                  </p:par>
                                </p:childTnLst>
                              </p:cTn>
                            </p:par>
                            <p:par>
                              <p:cTn id="11" fill="hold">
                                <p:stCondLst>
                                  <p:cond delay="1175"/>
                                </p:stCondLst>
                                <p:childTnLst>
                                  <p:par>
                                    <p:cTn id="12" presetID="2" presetClass="entr" presetSubtype="8" fill="hold" grpId="0" nodeType="afterEffect">
                                      <p:stCondLst>
                                        <p:cond delay="0"/>
                                      </p:stCondLst>
                                      <p:childTnLst>
                                        <p:set>
                                          <p:cBhvr>
                                            <p:cTn id="13" dur="1" fill="hold">
                                              <p:stCondLst>
                                                <p:cond delay="0"/>
                                              </p:stCondLst>
                                            </p:cTn>
                                            <p:tgtEl>
                                              <p:spTgt spid="1033"/>
                                            </p:tgtEl>
                                            <p:attrNameLst>
                                              <p:attrName>style.visibility</p:attrName>
                                            </p:attrNameLst>
                                          </p:cBhvr>
                                          <p:to>
                                            <p:strVal val="visible"/>
                                          </p:to>
                                        </p:set>
                                        <p:anim calcmode="lin" valueType="num">
                                          <p:cBhvr additive="base">
                                            <p:cTn id="14" dur="800" fill="hold"/>
                                            <p:tgtEl>
                                              <p:spTgt spid="1033"/>
                                            </p:tgtEl>
                                            <p:attrNameLst>
                                              <p:attrName>ppt_x</p:attrName>
                                            </p:attrNameLst>
                                          </p:cBhvr>
                                          <p:tavLst>
                                            <p:tav tm="0">
                                              <p:val>
                                                <p:strVal val="0-#ppt_w/2"/>
                                              </p:val>
                                            </p:tav>
                                            <p:tav tm="100000">
                                              <p:val>
                                                <p:strVal val="#ppt_x"/>
                                              </p:val>
                                            </p:tav>
                                          </p:tavLst>
                                        </p:anim>
                                        <p:anim calcmode="lin" valueType="num">
                                          <p:cBhvr additive="base">
                                            <p:cTn id="15" dur="800" fill="hold"/>
                                            <p:tgtEl>
                                              <p:spTgt spid="10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repeatCount="indefinite" fill="hold" display="0">
                      <p:stCondLst>
                        <p:cond delay="indefinite"/>
                      </p:stCondLst>
                      <p:endCondLst>
                        <p:cond evt="onStopAudio" delay="0">
                          <p:tgtEl>
                            <p:sldTgt/>
                          </p:tgtEl>
                        </p:cond>
                      </p:endCondLst>
                    </p:cTn>
                    <p:tgtEl>
                      <p:spTgt spid="4"/>
                    </p:tgtEl>
                  </p:cMediaNode>
                </p:audio>
              </p:childTnLst>
            </p:cTn>
          </p:par>
        </p:tnLst>
        <p:bldLst>
          <p:bldP spid="1033" grpId="0"/>
          <p:bldP spid="41"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6404" y="1115082"/>
            <a:ext cx="9692166" cy="4154984"/>
          </a:xfrm>
          <a:prstGeom prst="rect">
            <a:avLst/>
          </a:prstGeom>
          <a:noFill/>
        </p:spPr>
        <p:txBody>
          <a:bodyPr wrap="square" rtlCol="0">
            <a:spAutoFit/>
          </a:bodyPr>
          <a:lstStyle/>
          <a:p>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用例图主要的作用有三个</a:t>
            </a:r>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用来描述将要开发系统的功能需求和系统的使用场景。</a:t>
            </a:r>
            <a:endPar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作为设计和开发过程的基础，促进各阶段开发工作的进展。</a:t>
            </a:r>
            <a:endPar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用于验证与确认系统需求。</a:t>
            </a:r>
          </a:p>
        </p:txBody>
      </p:sp>
    </p:spTree>
    <p:extLst>
      <p:ext uri="{BB962C8B-B14F-4D97-AF65-F5344CB8AC3E}">
        <p14:creationId xmlns:p14="http://schemas.microsoft.com/office/powerpoint/2010/main" val="60033282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52257" y="1428160"/>
            <a:ext cx="9046345" cy="3970318"/>
          </a:xfrm>
          <a:prstGeom prst="rect">
            <a:avLst/>
          </a:prstGeom>
          <a:noFill/>
        </p:spPr>
        <p:txBody>
          <a:bodyPr wrap="square" rtlCol="0">
            <a:spAutoFit/>
          </a:bodyPr>
          <a:lstStyle/>
          <a:p>
            <a:pPr indent="457200"/>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参与者（也可以称为角色，</a:t>
            </a:r>
            <a:r>
              <a:rPr lang="en-US" altLang="zh-CN"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Actor</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）是系统外部的一个人或物体</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，它以某种方式参与了系统的执行过程。</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参与者不是特指人，是指系统以外的，在使用系统或与系统交互中所扮演的角色。</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参与者在</a:t>
            </a:r>
            <a:r>
              <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中通常以一个直立人的图形符号来表示。</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参与者的作用：</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14350" indent="-514350">
              <a:buFont typeface="+mj-lt"/>
              <a:buAutoNum type="arabicPeriod"/>
            </a:pP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建立系统的外部用户模型。</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14350" indent="-514350">
              <a:buFont typeface="+mj-lt"/>
              <a:buAutoNum type="arabicPeriod"/>
            </a:pP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对系统边界之外的对象进行描述。</a:t>
            </a:r>
            <a:endPar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pic>
        <p:nvPicPr>
          <p:cNvPr id="3" name="图片 2"/>
          <p:cNvPicPr>
            <a:picLocks noChangeAspect="1"/>
          </p:cNvPicPr>
          <p:nvPr/>
        </p:nvPicPr>
        <p:blipFill>
          <a:blip r:embed="rId2"/>
          <a:stretch>
            <a:fillRect/>
          </a:stretch>
        </p:blipFill>
        <p:spPr>
          <a:xfrm>
            <a:off x="10378931" y="2202084"/>
            <a:ext cx="921405" cy="2027092"/>
          </a:xfrm>
          <a:prstGeom prst="rect">
            <a:avLst/>
          </a:prstGeom>
        </p:spPr>
      </p:pic>
    </p:spTree>
    <p:extLst>
      <p:ext uri="{BB962C8B-B14F-4D97-AF65-F5344CB8AC3E}">
        <p14:creationId xmlns:p14="http://schemas.microsoft.com/office/powerpoint/2010/main" val="271225339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9191" y="754602"/>
            <a:ext cx="10227076" cy="5509200"/>
          </a:xfrm>
          <a:prstGeom prst="rect">
            <a:avLst/>
          </a:prstGeom>
          <a:noFill/>
        </p:spPr>
        <p:txBody>
          <a:bodyPr wrap="square" rtlCol="0">
            <a:spAutoFit/>
          </a:bodyPr>
          <a:lstStyle/>
          <a:p>
            <a:pPr indent="457200"/>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用例是代表系统中各个项目相关人员之间根据系统的行为所达成的</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契约。</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endParaRPr lang="en-US" altLang="zh-CN"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lnSpc>
                <a:spcPct val="150000"/>
              </a:lnSpc>
            </a:pP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使用</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用例进行系统的需求分析时具有如下一些</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特点：</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457200" indent="-457200">
              <a:lnSpc>
                <a:spcPct val="150000"/>
              </a:lnSpc>
              <a:buFont typeface="+mj-lt"/>
              <a:buAutoNum type="arabicPeriod"/>
            </a:pP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是从系统的使用角度描述系统中的信息，即在系统的外部</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所能看到的系统的功能</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而不是考虑系统内部对该功能的具体实现方式 </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457200" indent="-457200">
              <a:lnSpc>
                <a:spcPct val="150000"/>
              </a:lnSpc>
              <a:buFont typeface="+mj-lt"/>
              <a:buAutoNum type="arabicPeriod"/>
            </a:pP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描述了用户提出的一些可见需求，对应一个具体的用户目标</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。使用用例可以促进</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与用户的沟通．正确地理解需求．同时也可以用来划分系统与外部实体的界限，是</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面向对象分析</a:t>
            </a:r>
            <a:r>
              <a:rPr lang="zh-CN" altLang="en-US" sz="2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与设计的起点，是类、对象、操作的来源</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9337722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6644" y="2104008"/>
            <a:ext cx="10227076" cy="2062103"/>
          </a:xfrm>
          <a:prstGeom prst="rect">
            <a:avLst/>
          </a:prstGeom>
          <a:noFill/>
        </p:spPr>
        <p:txBody>
          <a:bodyPr wrap="square" rtlCol="0">
            <a:spAutoFit/>
          </a:bodyPr>
          <a:lstStyle/>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 </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通常由某个参与者来执行</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4.</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把执行的结果反馈给参与者</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5.</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在功能上具有完整性，即它从参与者接受输人，产生的结果最终再输出给参与者</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0958566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4490" y="983663"/>
            <a:ext cx="10253620" cy="4801314"/>
          </a:xfrm>
          <a:prstGeom prst="rect">
            <a:avLst/>
          </a:prstGeom>
          <a:noFill/>
        </p:spPr>
        <p:txBody>
          <a:bodyPr wrap="square" rtlCol="0">
            <a:spAutoFit/>
          </a:bodyPr>
          <a:lstStyle/>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用例图中包含的元素除了系统边界、角色和用例，另外就是关系。</a:t>
            </a:r>
          </a:p>
          <a:p>
            <a:pPr indent="457200"/>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关系包括用例之间的关系，角色之间的关系，用例和角色之间的关系。</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由于角色实质上也是类，所以它拥有与类相同的关系描述，即角色之间存在泛化关系，</a:t>
            </a:r>
          </a:p>
          <a:p>
            <a:pPr indent="457200"/>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泛化关系的含义是把某些角色的共同行为提取出来表示为通用的</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行为。</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dirty="0"/>
          </a:p>
        </p:txBody>
      </p:sp>
    </p:spTree>
    <p:extLst>
      <p:ext uri="{BB962C8B-B14F-4D97-AF65-F5344CB8AC3E}">
        <p14:creationId xmlns:p14="http://schemas.microsoft.com/office/powerpoint/2010/main" val="69093040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0932" y="1660124"/>
            <a:ext cx="11008311" cy="3323987"/>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用例之间的关系</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包含关系：一个用例（基本用例）的行为包含另一个用例（包含用例）的行为。</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扩展关系：</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扩展</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关系是对基本用例的扩展</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dirty="0"/>
          </a:p>
        </p:txBody>
      </p:sp>
      <p:pic>
        <p:nvPicPr>
          <p:cNvPr id="3" name="图片 2"/>
          <p:cNvPicPr>
            <a:picLocks noChangeAspect="1"/>
          </p:cNvPicPr>
          <p:nvPr/>
        </p:nvPicPr>
        <p:blipFill>
          <a:blip r:embed="rId2"/>
          <a:stretch>
            <a:fillRect/>
          </a:stretch>
        </p:blipFill>
        <p:spPr>
          <a:xfrm>
            <a:off x="5174845" y="2809913"/>
            <a:ext cx="2161905" cy="457143"/>
          </a:xfrm>
          <a:prstGeom prst="rect">
            <a:avLst/>
          </a:prstGeom>
        </p:spPr>
      </p:pic>
      <p:pic>
        <p:nvPicPr>
          <p:cNvPr id="4" name="图片 3"/>
          <p:cNvPicPr>
            <a:picLocks noChangeAspect="1"/>
          </p:cNvPicPr>
          <p:nvPr/>
        </p:nvPicPr>
        <p:blipFill>
          <a:blip r:embed="rId3"/>
          <a:stretch>
            <a:fillRect/>
          </a:stretch>
        </p:blipFill>
        <p:spPr>
          <a:xfrm>
            <a:off x="7673358" y="2732381"/>
            <a:ext cx="3156616" cy="834603"/>
          </a:xfrm>
          <a:prstGeom prst="rect">
            <a:avLst/>
          </a:prstGeom>
        </p:spPr>
      </p:pic>
      <p:pic>
        <p:nvPicPr>
          <p:cNvPr id="5" name="图片 4"/>
          <p:cNvPicPr>
            <a:picLocks noChangeAspect="1"/>
          </p:cNvPicPr>
          <p:nvPr/>
        </p:nvPicPr>
        <p:blipFill>
          <a:blip r:embed="rId4"/>
          <a:stretch>
            <a:fillRect/>
          </a:stretch>
        </p:blipFill>
        <p:spPr>
          <a:xfrm>
            <a:off x="7673358" y="4335531"/>
            <a:ext cx="3304762" cy="904762"/>
          </a:xfrm>
          <a:prstGeom prst="rect">
            <a:avLst/>
          </a:prstGeom>
        </p:spPr>
      </p:pic>
      <p:pic>
        <p:nvPicPr>
          <p:cNvPr id="6" name="图片 5"/>
          <p:cNvPicPr>
            <a:picLocks noChangeAspect="1"/>
          </p:cNvPicPr>
          <p:nvPr/>
        </p:nvPicPr>
        <p:blipFill>
          <a:blip r:embed="rId5"/>
          <a:stretch>
            <a:fillRect/>
          </a:stretch>
        </p:blipFill>
        <p:spPr>
          <a:xfrm>
            <a:off x="5127226" y="4383418"/>
            <a:ext cx="2209524" cy="419048"/>
          </a:xfrm>
          <a:prstGeom prst="rect">
            <a:avLst/>
          </a:prstGeom>
        </p:spPr>
      </p:pic>
    </p:spTree>
    <p:extLst>
      <p:ext uri="{BB962C8B-B14F-4D97-AF65-F5344CB8AC3E}">
        <p14:creationId xmlns:p14="http://schemas.microsoft.com/office/powerpoint/2010/main" val="407617206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51752" y="1571349"/>
            <a:ext cx="9445841" cy="4031873"/>
          </a:xfrm>
          <a:prstGeom prst="rect">
            <a:avLst/>
          </a:prstGeom>
          <a:noFill/>
        </p:spPr>
        <p:txBody>
          <a:bodyPr wrap="square" rtlCol="0">
            <a:spAutoFit/>
          </a:bodyPr>
          <a:lstStyle/>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泛化关系：</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泛化关系</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指的是一般与特殊的关系，当多个用例共同拥有一种类似的结构和行为的时候，可以将它们的共性抽象成为父用例，其他的用例作为泛化关系的子用例</a:t>
            </a:r>
            <a:endPar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4.</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分组关系：一些用例图中，用例的数目可能会很多，这时候需要把这些用例组合起来。最直接的方法是把相关的用例放在一个包中组织起来。</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a:blip r:embed="rId2"/>
          <a:stretch>
            <a:fillRect/>
          </a:stretch>
        </p:blipFill>
        <p:spPr>
          <a:xfrm>
            <a:off x="5796999" y="3144428"/>
            <a:ext cx="2533333" cy="885714"/>
          </a:xfrm>
          <a:prstGeom prst="rect">
            <a:avLst/>
          </a:prstGeom>
        </p:spPr>
      </p:pic>
    </p:spTree>
    <p:extLst>
      <p:ext uri="{BB962C8B-B14F-4D97-AF65-F5344CB8AC3E}">
        <p14:creationId xmlns:p14="http://schemas.microsoft.com/office/powerpoint/2010/main" val="73949335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821199" y="1012297"/>
            <a:ext cx="8256096" cy="4873598"/>
          </a:xfrm>
          <a:prstGeom prst="rect">
            <a:avLst/>
          </a:prstGeom>
        </p:spPr>
      </p:pic>
    </p:spTree>
    <p:extLst>
      <p:ext uri="{BB962C8B-B14F-4D97-AF65-F5344CB8AC3E}">
        <p14:creationId xmlns:p14="http://schemas.microsoft.com/office/powerpoint/2010/main" val="15419937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2.2</a:t>
            </a: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类图</a:t>
            </a:r>
          </a:p>
        </p:txBody>
      </p:sp>
      <p:sp>
        <p:nvSpPr>
          <p:cNvPr id="4" name="文本框 3"/>
          <p:cNvSpPr txBox="1"/>
          <p:nvPr/>
        </p:nvSpPr>
        <p:spPr>
          <a:xfrm>
            <a:off x="3215641" y="1804253"/>
            <a:ext cx="5773420" cy="3539430"/>
          </a:xfrm>
          <a:prstGeom prst="rect">
            <a:avLst/>
          </a:prstGeom>
          <a:noFill/>
        </p:spPr>
        <p:txBody>
          <a:bodyPr wrap="square" rtlCol="0" anchor="t">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概述</a:t>
            </a:r>
          </a:p>
          <a:p>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接口</a:t>
            </a:r>
          </a:p>
          <a:p>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抽象类</a:t>
            </a:r>
          </a:p>
          <a:p>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类之间的关系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3051004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36214" y="1154203"/>
            <a:ext cx="2669540" cy="707886"/>
          </a:xfrm>
          <a:prstGeom prst="rect">
            <a:avLst/>
          </a:prstGeom>
          <a:noFill/>
        </p:spPr>
        <p:txBody>
          <a:bodyPr wrap="square" rtlCol="0">
            <a:spAutoFit/>
          </a:bodyPr>
          <a:lstStyle/>
          <a:p>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概述</a:t>
            </a:r>
          </a:p>
        </p:txBody>
      </p:sp>
      <p:sp>
        <p:nvSpPr>
          <p:cNvPr id="4" name="文本框 3"/>
          <p:cNvSpPr txBox="1"/>
          <p:nvPr/>
        </p:nvSpPr>
        <p:spPr>
          <a:xfrm>
            <a:off x="2799984" y="2635047"/>
            <a:ext cx="6675120" cy="2062103"/>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类是一组具有相对属性，操作，关系和语义的对象的抽象。主要包括名称（</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name</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），属性（</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attribute</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），操作（</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operation</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240810062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1967541" y="2239543"/>
            <a:ext cx="1837115" cy="1149097"/>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zh-CN" altLang="en-US" sz="4800" b="1" dirty="0">
                <a:solidFill>
                  <a:srgbClr val="FFFFFF"/>
                </a:solidFill>
                <a:latin typeface="微软雅黑" panose="020B0503020204020204" pitchFamily="34" charset="-122"/>
                <a:ea typeface="微软雅黑" panose="020B0503020204020204" pitchFamily="34" charset="-122"/>
              </a:rPr>
              <a:t>目录</a:t>
            </a:r>
            <a:endParaRPr lang="en-US" altLang="zh-CN" sz="4800" b="1" dirty="0">
              <a:solidFill>
                <a:srgbClr val="FFFFFF"/>
              </a:solidFill>
              <a:latin typeface="微软雅黑" panose="020B0503020204020204" pitchFamily="34" charset="-122"/>
              <a:ea typeface="微软雅黑" panose="020B0503020204020204" pitchFamily="34" charset="-122"/>
            </a:endParaRPr>
          </a:p>
          <a:p>
            <a:pPr algn="ctr" defTabSz="1219170"/>
            <a:r>
              <a:rPr lang="en-US" altLang="zh-CN" sz="2667" dirty="0">
                <a:solidFill>
                  <a:srgbClr val="FFFFFF"/>
                </a:solidFill>
                <a:latin typeface="微软雅黑" panose="020B0503020204020204" pitchFamily="34" charset="-122"/>
                <a:ea typeface="微软雅黑" panose="020B0503020204020204" pitchFamily="34" charset="-122"/>
              </a:rPr>
              <a:t>contents</a:t>
            </a:r>
            <a:endParaRPr lang="zh-CN" altLang="zh-CN" sz="400" dirty="0">
              <a:latin typeface="微软雅黑" panose="020B0503020204020204" pitchFamily="34" charset="-122"/>
              <a:ea typeface="微软雅黑" panose="020B0503020204020204" pitchFamily="34" charset="-122"/>
            </a:endParaRPr>
          </a:p>
        </p:txBody>
      </p:sp>
      <p:sp>
        <p:nvSpPr>
          <p:cNvPr id="111" name="文本框 1"/>
          <p:cNvSpPr txBox="1"/>
          <p:nvPr/>
        </p:nvSpPr>
        <p:spPr>
          <a:xfrm>
            <a:off x="4519033" y="1687401"/>
            <a:ext cx="859097" cy="666786"/>
          </a:xfrm>
          <a:prstGeom prst="rect">
            <a:avLst/>
          </a:prstGeom>
          <a:noFill/>
        </p:spPr>
        <p:txBody>
          <a:bodyPr wrap="square" rtlCol="0">
            <a:spAutoFit/>
          </a:bodyPr>
          <a:lstStyle/>
          <a:p>
            <a:pPr algn="ctr"/>
            <a:r>
              <a:rPr lang="en-US" altLang="zh-CN"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01 </a:t>
            </a:r>
            <a:endParaRPr lang="zh-CN" altLang="en-US"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2" name="直接连接符 111"/>
          <p:cNvCxnSpPr/>
          <p:nvPr/>
        </p:nvCxnSpPr>
        <p:spPr>
          <a:xfrm>
            <a:off x="5474384" y="1729881"/>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3" name="文本框 3"/>
          <p:cNvSpPr txBox="1"/>
          <p:nvPr/>
        </p:nvSpPr>
        <p:spPr>
          <a:xfrm>
            <a:off x="5615947" y="1700809"/>
            <a:ext cx="4515232" cy="584775"/>
          </a:xfrm>
          <a:prstGeom prst="rect">
            <a:avLst/>
          </a:prstGeom>
          <a:noFill/>
        </p:spPr>
        <p:txBody>
          <a:bodyPr wrap="square" rtlCol="0">
            <a:spAutoFit/>
          </a:bodyPr>
          <a:lstStyle/>
          <a:p>
            <a:r>
              <a:rPr lang="en-US" altLang="zh-CN"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32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图的简介</a:t>
            </a:r>
            <a:endPar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4" name="文本框 4"/>
          <p:cNvSpPr txBox="1"/>
          <p:nvPr/>
        </p:nvSpPr>
        <p:spPr>
          <a:xfrm>
            <a:off x="4519033" y="2664530"/>
            <a:ext cx="859097" cy="666786"/>
          </a:xfrm>
          <a:prstGeom prst="rect">
            <a:avLst/>
          </a:prstGeom>
          <a:noFill/>
        </p:spPr>
        <p:txBody>
          <a:bodyPr wrap="square" rtlCol="0">
            <a:spAutoFit/>
          </a:bodyPr>
          <a:lstStyle/>
          <a:p>
            <a:pPr algn="ctr"/>
            <a:r>
              <a:rPr lang="en-US" altLang="zh-CN" sz="3733"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rPr>
              <a:t>02 </a:t>
            </a:r>
            <a:endParaRPr lang="zh-CN" altLang="en-US" sz="3733" dirty="0">
              <a:blipFill dpi="0" rotWithShape="1">
                <a:blip r:embed="rId5">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15" name="直接连接符 114"/>
          <p:cNvCxnSpPr/>
          <p:nvPr/>
        </p:nvCxnSpPr>
        <p:spPr>
          <a:xfrm>
            <a:off x="5474384" y="2707009"/>
            <a:ext cx="0" cy="576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文本框 6"/>
          <p:cNvSpPr txBox="1"/>
          <p:nvPr/>
        </p:nvSpPr>
        <p:spPr>
          <a:xfrm>
            <a:off x="5615947" y="2677936"/>
            <a:ext cx="4515232" cy="584775"/>
          </a:xfrm>
          <a:prstGeom prst="rect">
            <a:avLst/>
          </a:prstGeom>
          <a:noFill/>
        </p:spPr>
        <p:txBody>
          <a:bodyPr wrap="square" rtlCol="0">
            <a:spAutoFit/>
          </a:bodyPr>
          <a:lstStyle/>
          <a:p>
            <a:r>
              <a:rPr lang="en-US" altLang="zh-CN"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3200" b="1" dirty="0" smtClean="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各图详解</a:t>
            </a:r>
            <a:endParaRPr lang="zh-CN" altLang="en-US" sz="3200" b="1" dirty="0">
              <a:blipFill dpi="0" rotWithShape="1">
                <a:blip r:embed="rId5">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7" name="文本框 1"/>
          <p:cNvSpPr txBox="1"/>
          <p:nvPr/>
        </p:nvSpPr>
        <p:spPr>
          <a:xfrm>
            <a:off x="4519033" y="3732444"/>
            <a:ext cx="859097" cy="666786"/>
          </a:xfrm>
          <a:prstGeom prst="rect">
            <a:avLst/>
          </a:prstGeom>
          <a:noFill/>
        </p:spPr>
        <p:txBody>
          <a:bodyPr wrap="square" rtlCol="0">
            <a:spAutoFit/>
          </a:bodyPr>
          <a:lstStyle/>
          <a:p>
            <a:pPr algn="ctr"/>
            <a:r>
              <a:rPr lang="en-US" altLang="zh-CN" sz="3733" dirty="0" smtClean="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rPr>
              <a:t>03 </a:t>
            </a:r>
            <a:endParaRPr lang="zh-CN" altLang="en-US" sz="3733" dirty="0">
              <a:blipFill dpi="0" rotWithShape="1">
                <a:blip r:embed="rId4">
                  <a:extLst>
                    <a:ext uri="{28A0092B-C50C-407E-A947-70E740481C1C}">
                      <a14:useLocalDpi xmlns:a14="http://schemas.microsoft.com/office/drawing/2010/main" val="0"/>
                    </a:ext>
                  </a:extLst>
                </a:blip>
                <a:srcRect/>
                <a:stretch>
                  <a:fillRect/>
                </a:stretch>
              </a:blipFill>
              <a:latin typeface="Impact" panose="020B0806030902050204" pitchFamily="34" charset="0"/>
            </a:endParaRPr>
          </a:p>
        </p:txBody>
      </p:sp>
      <p:cxnSp>
        <p:nvCxnSpPr>
          <p:cNvPr id="18" name="直接连接符 17"/>
          <p:cNvCxnSpPr/>
          <p:nvPr/>
        </p:nvCxnSpPr>
        <p:spPr>
          <a:xfrm>
            <a:off x="5474384" y="3774924"/>
            <a:ext cx="0" cy="576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文本框 3"/>
          <p:cNvSpPr txBox="1"/>
          <p:nvPr/>
        </p:nvSpPr>
        <p:spPr>
          <a:xfrm>
            <a:off x="5615947" y="3745850"/>
            <a:ext cx="4515232" cy="584775"/>
          </a:xfrm>
          <a:prstGeom prst="rect">
            <a:avLst/>
          </a:prstGeom>
          <a:noFill/>
        </p:spPr>
        <p:txBody>
          <a:bodyPr wrap="square" rtlCol="0">
            <a:spAutoFit/>
          </a:bodyPr>
          <a:lstStyle/>
          <a:p>
            <a:r>
              <a:rPr lang="zh-CN" altLang="en-US" sz="32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提问、分工和引用</a:t>
            </a:r>
          </a:p>
        </p:txBody>
      </p:sp>
    </p:spTree>
    <p:extLst>
      <p:ext uri="{BB962C8B-B14F-4D97-AF65-F5344CB8AC3E}">
        <p14:creationId xmlns:p14="http://schemas.microsoft.com/office/powerpoint/2010/main" val="225880706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childTnLst>
                              </p:cTn>
                            </p:par>
                            <p:par>
                              <p:cTn id="31" fill="hold">
                                <p:stCondLst>
                                  <p:cond delay="17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 presetClass="entr" presetSubtype="2" fill="hold" grpId="0" nodeType="withEffect" p14:presetBounceEnd="50000">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14:bounceEnd="50000">
                                          <p:cBhvr additive="base">
                                            <p:cTn id="43" dur="500" fill="hold"/>
                                            <p:tgtEl>
                                              <p:spTgt spid="113"/>
                                            </p:tgtEl>
                                            <p:attrNameLst>
                                              <p:attrName>ppt_x</p:attrName>
                                            </p:attrNameLst>
                                          </p:cBhvr>
                                          <p:tavLst>
                                            <p:tav tm="0">
                                              <p:val>
                                                <p:strVal val="1+#ppt_w/2"/>
                                              </p:val>
                                            </p:tav>
                                            <p:tav tm="100000">
                                              <p:val>
                                                <p:strVal val="#ppt_x"/>
                                              </p:val>
                                            </p:tav>
                                          </p:tavLst>
                                        </p:anim>
                                        <p:anim calcmode="lin" valueType="num" p14:bounceEnd="50000">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14:presetBounceEnd="50000">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14:bounceEnd="50000">
                                          <p:cBhvr additive="base">
                                            <p:cTn id="47" dur="500" fill="hold"/>
                                            <p:tgtEl>
                                              <p:spTgt spid="116"/>
                                            </p:tgtEl>
                                            <p:attrNameLst>
                                              <p:attrName>ppt_x</p:attrName>
                                            </p:attrNameLst>
                                          </p:cBhvr>
                                          <p:tavLst>
                                            <p:tav tm="0">
                                              <p:val>
                                                <p:strVal val="1+#ppt_w/2"/>
                                              </p:val>
                                            </p:tav>
                                            <p:tav tm="100000">
                                              <p:val>
                                                <p:strVal val="#ppt_x"/>
                                              </p:val>
                                            </p:tav>
                                          </p:tavLst>
                                        </p:anim>
                                        <p:anim calcmode="lin" valueType="num" p14:bounceEnd="50000">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14:presetBounceEnd="50000">
                                      <p:stCondLst>
                                        <p:cond delay="800"/>
                                      </p:stCondLst>
                                      <p:childTnLst>
                                        <p:set>
                                          <p:cBhvr>
                                            <p:cTn id="50" dur="1" fill="hold">
                                              <p:stCondLst>
                                                <p:cond delay="0"/>
                                              </p:stCondLst>
                                            </p:cTn>
                                            <p:tgtEl>
                                              <p:spTgt spid="19"/>
                                            </p:tgtEl>
                                            <p:attrNameLst>
                                              <p:attrName>style.visibility</p:attrName>
                                            </p:attrNameLst>
                                          </p:cBhvr>
                                          <p:to>
                                            <p:strVal val="visible"/>
                                          </p:to>
                                        </p:set>
                                        <p:anim calcmode="lin" valueType="num" p14:bounceEnd="50000">
                                          <p:cBhvr additive="base">
                                            <p:cTn id="51" dur="500" fill="hold"/>
                                            <p:tgtEl>
                                              <p:spTgt spid="19"/>
                                            </p:tgtEl>
                                            <p:attrNameLst>
                                              <p:attrName>ppt_x</p:attrName>
                                            </p:attrNameLst>
                                          </p:cBhvr>
                                          <p:tavLst>
                                            <p:tav tm="0">
                                              <p:val>
                                                <p:strVal val="1+#ppt_w/2"/>
                                              </p:val>
                                            </p:tav>
                                            <p:tav tm="100000">
                                              <p:val>
                                                <p:strVal val="#ppt_x"/>
                                              </p:val>
                                            </p:tav>
                                          </p:tavLst>
                                        </p:anim>
                                        <p:anim calcmode="lin" valueType="num" p14:bounceEnd="50000">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6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900"/>
                                      </p:stCondLst>
                                      <p:childTnLst>
                                        <p:animScale>
                                          <p:cBhvr>
                                            <p:cTn id="11" dur="150" fill="hold"/>
                                            <p:tgtEl>
                                              <p:spTgt spid="35"/>
                                            </p:tgtEl>
                                          </p:cBhvr>
                                          <p:by x="110000" y="110000"/>
                                        </p:animScale>
                                      </p:childTnLst>
                                    </p:cTn>
                                  </p:par>
                                </p:childTnLst>
                              </p:cTn>
                            </p:par>
                            <p:par>
                              <p:cTn id="12" fill="hold">
                                <p:stCondLst>
                                  <p:cond delay="1200"/>
                                </p:stCondLst>
                                <p:childTnLst>
                                  <p:par>
                                    <p:cTn id="13" presetID="49" presetClass="entr" presetSubtype="0" decel="10000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anim calcmode="lin" valueType="num">
                                          <p:cBhvr>
                                            <p:cTn id="15" dur="500" fill="hold"/>
                                            <p:tgtEl>
                                              <p:spTgt spid="111"/>
                                            </p:tgtEl>
                                            <p:attrNameLst>
                                              <p:attrName>ppt_w</p:attrName>
                                            </p:attrNameLst>
                                          </p:cBhvr>
                                          <p:tavLst>
                                            <p:tav tm="0">
                                              <p:val>
                                                <p:fltVal val="0"/>
                                              </p:val>
                                            </p:tav>
                                            <p:tav tm="100000">
                                              <p:val>
                                                <p:strVal val="#ppt_w"/>
                                              </p:val>
                                            </p:tav>
                                          </p:tavLst>
                                        </p:anim>
                                        <p:anim calcmode="lin" valueType="num">
                                          <p:cBhvr>
                                            <p:cTn id="16" dur="500" fill="hold"/>
                                            <p:tgtEl>
                                              <p:spTgt spid="111"/>
                                            </p:tgtEl>
                                            <p:attrNameLst>
                                              <p:attrName>ppt_h</p:attrName>
                                            </p:attrNameLst>
                                          </p:cBhvr>
                                          <p:tavLst>
                                            <p:tav tm="0">
                                              <p:val>
                                                <p:fltVal val="0"/>
                                              </p:val>
                                            </p:tav>
                                            <p:tav tm="100000">
                                              <p:val>
                                                <p:strVal val="#ppt_h"/>
                                              </p:val>
                                            </p:tav>
                                          </p:tavLst>
                                        </p:anim>
                                        <p:anim calcmode="lin" valueType="num">
                                          <p:cBhvr>
                                            <p:cTn id="17" dur="500" fill="hold"/>
                                            <p:tgtEl>
                                              <p:spTgt spid="111"/>
                                            </p:tgtEl>
                                            <p:attrNameLst>
                                              <p:attrName>style.rotation</p:attrName>
                                            </p:attrNameLst>
                                          </p:cBhvr>
                                          <p:tavLst>
                                            <p:tav tm="0">
                                              <p:val>
                                                <p:fltVal val="360"/>
                                              </p:val>
                                            </p:tav>
                                            <p:tav tm="100000">
                                              <p:val>
                                                <p:fltVal val="0"/>
                                              </p:val>
                                            </p:tav>
                                          </p:tavLst>
                                        </p:anim>
                                        <p:animEffect transition="in" filter="fade">
                                          <p:cBhvr>
                                            <p:cTn id="18" dur="500"/>
                                            <p:tgtEl>
                                              <p:spTgt spid="111"/>
                                            </p:tgtEl>
                                          </p:cBhvr>
                                        </p:animEffect>
                                      </p:childTnLst>
                                    </p:cTn>
                                  </p:par>
                                  <p:par>
                                    <p:cTn id="19" presetID="49" presetClass="entr" presetSubtype="0" decel="10000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anim calcmode="lin" valueType="num">
                                          <p:cBhvr>
                                            <p:cTn id="21" dur="500" fill="hold"/>
                                            <p:tgtEl>
                                              <p:spTgt spid="114"/>
                                            </p:tgtEl>
                                            <p:attrNameLst>
                                              <p:attrName>ppt_w</p:attrName>
                                            </p:attrNameLst>
                                          </p:cBhvr>
                                          <p:tavLst>
                                            <p:tav tm="0">
                                              <p:val>
                                                <p:fltVal val="0"/>
                                              </p:val>
                                            </p:tav>
                                            <p:tav tm="100000">
                                              <p:val>
                                                <p:strVal val="#ppt_w"/>
                                              </p:val>
                                            </p:tav>
                                          </p:tavLst>
                                        </p:anim>
                                        <p:anim calcmode="lin" valueType="num">
                                          <p:cBhvr>
                                            <p:cTn id="22" dur="500" fill="hold"/>
                                            <p:tgtEl>
                                              <p:spTgt spid="114"/>
                                            </p:tgtEl>
                                            <p:attrNameLst>
                                              <p:attrName>ppt_h</p:attrName>
                                            </p:attrNameLst>
                                          </p:cBhvr>
                                          <p:tavLst>
                                            <p:tav tm="0">
                                              <p:val>
                                                <p:fltVal val="0"/>
                                              </p:val>
                                            </p:tav>
                                            <p:tav tm="100000">
                                              <p:val>
                                                <p:strVal val="#ppt_h"/>
                                              </p:val>
                                            </p:tav>
                                          </p:tavLst>
                                        </p:anim>
                                        <p:anim calcmode="lin" valueType="num">
                                          <p:cBhvr>
                                            <p:cTn id="23" dur="500" fill="hold"/>
                                            <p:tgtEl>
                                              <p:spTgt spid="114"/>
                                            </p:tgtEl>
                                            <p:attrNameLst>
                                              <p:attrName>style.rotation</p:attrName>
                                            </p:attrNameLst>
                                          </p:cBhvr>
                                          <p:tavLst>
                                            <p:tav tm="0">
                                              <p:val>
                                                <p:fltVal val="360"/>
                                              </p:val>
                                            </p:tav>
                                            <p:tav tm="100000">
                                              <p:val>
                                                <p:fltVal val="0"/>
                                              </p:val>
                                            </p:tav>
                                          </p:tavLst>
                                        </p:anim>
                                        <p:animEffect transition="in" filter="fade">
                                          <p:cBhvr>
                                            <p:cTn id="24" dur="500"/>
                                            <p:tgtEl>
                                              <p:spTgt spid="114"/>
                                            </p:tgtEl>
                                          </p:cBhvr>
                                        </p:animEffect>
                                      </p:childTnLst>
                                    </p:cTn>
                                  </p:par>
                                  <p:par>
                                    <p:cTn id="25" presetID="49" presetClass="entr" presetSubtype="0" decel="10000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fltVal val="0"/>
                                              </p:val>
                                            </p:tav>
                                            <p:tav tm="100000">
                                              <p:val>
                                                <p:strVal val="#ppt_w"/>
                                              </p:val>
                                            </p:tav>
                                          </p:tavLst>
                                        </p:anim>
                                        <p:anim calcmode="lin" valueType="num">
                                          <p:cBhvr>
                                            <p:cTn id="28" dur="500" fill="hold"/>
                                            <p:tgtEl>
                                              <p:spTgt spid="17"/>
                                            </p:tgtEl>
                                            <p:attrNameLst>
                                              <p:attrName>ppt_h</p:attrName>
                                            </p:attrNameLst>
                                          </p:cBhvr>
                                          <p:tavLst>
                                            <p:tav tm="0">
                                              <p:val>
                                                <p:fltVal val="0"/>
                                              </p:val>
                                            </p:tav>
                                            <p:tav tm="100000">
                                              <p:val>
                                                <p:strVal val="#ppt_h"/>
                                              </p:val>
                                            </p:tav>
                                          </p:tavLst>
                                        </p:anim>
                                        <p:anim calcmode="lin" valueType="num">
                                          <p:cBhvr>
                                            <p:cTn id="29" dur="500" fill="hold"/>
                                            <p:tgtEl>
                                              <p:spTgt spid="17"/>
                                            </p:tgtEl>
                                            <p:attrNameLst>
                                              <p:attrName>style.rotation</p:attrName>
                                            </p:attrNameLst>
                                          </p:cBhvr>
                                          <p:tavLst>
                                            <p:tav tm="0">
                                              <p:val>
                                                <p:fltVal val="360"/>
                                              </p:val>
                                            </p:tav>
                                            <p:tav tm="100000">
                                              <p:val>
                                                <p:fltVal val="0"/>
                                              </p:val>
                                            </p:tav>
                                          </p:tavLst>
                                        </p:anim>
                                        <p:animEffect transition="in" filter="fade">
                                          <p:cBhvr>
                                            <p:cTn id="30" dur="500"/>
                                            <p:tgtEl>
                                              <p:spTgt spid="17"/>
                                            </p:tgtEl>
                                          </p:cBhvr>
                                        </p:animEffect>
                                      </p:childTnLst>
                                    </p:cTn>
                                  </p:par>
                                </p:childTnLst>
                              </p:cTn>
                            </p:par>
                            <p:par>
                              <p:cTn id="31" fill="hold">
                                <p:stCondLst>
                                  <p:cond delay="1700"/>
                                </p:stCondLst>
                                <p:childTnLst>
                                  <p:par>
                                    <p:cTn id="32" presetID="22" presetClass="entr" presetSubtype="1" fill="hold" nodeType="afterEffect">
                                      <p:stCondLst>
                                        <p:cond delay="0"/>
                                      </p:stCondLst>
                                      <p:childTnLst>
                                        <p:set>
                                          <p:cBhvr>
                                            <p:cTn id="33" dur="1" fill="hold">
                                              <p:stCondLst>
                                                <p:cond delay="0"/>
                                              </p:stCondLst>
                                            </p:cTn>
                                            <p:tgtEl>
                                              <p:spTgt spid="112"/>
                                            </p:tgtEl>
                                            <p:attrNameLst>
                                              <p:attrName>style.visibility</p:attrName>
                                            </p:attrNameLst>
                                          </p:cBhvr>
                                          <p:to>
                                            <p:strVal val="visible"/>
                                          </p:to>
                                        </p:set>
                                        <p:animEffect transition="in" filter="wipe(up)">
                                          <p:cBhvr>
                                            <p:cTn id="34" dur="500"/>
                                            <p:tgtEl>
                                              <p:spTgt spid="112"/>
                                            </p:tgtEl>
                                          </p:cBhvr>
                                        </p:animEffect>
                                      </p:childTnLst>
                                    </p:cTn>
                                  </p:par>
                                  <p:par>
                                    <p:cTn id="35" presetID="22" presetClass="entr" presetSubtype="1" fill="hold" nodeType="withEffect">
                                      <p:stCondLst>
                                        <p:cond delay="0"/>
                                      </p:stCondLst>
                                      <p:childTnLst>
                                        <p:set>
                                          <p:cBhvr>
                                            <p:cTn id="36" dur="1" fill="hold">
                                              <p:stCondLst>
                                                <p:cond delay="0"/>
                                              </p:stCondLst>
                                            </p:cTn>
                                            <p:tgtEl>
                                              <p:spTgt spid="115"/>
                                            </p:tgtEl>
                                            <p:attrNameLst>
                                              <p:attrName>style.visibility</p:attrName>
                                            </p:attrNameLst>
                                          </p:cBhvr>
                                          <p:to>
                                            <p:strVal val="visible"/>
                                          </p:to>
                                        </p:set>
                                        <p:animEffect transition="in" filter="wipe(up)">
                                          <p:cBhvr>
                                            <p:cTn id="37" dur="500"/>
                                            <p:tgtEl>
                                              <p:spTgt spid="115"/>
                                            </p:tgtEl>
                                          </p:cBhvr>
                                        </p:animEffect>
                                      </p:childTnLst>
                                    </p:cTn>
                                  </p:par>
                                  <p:par>
                                    <p:cTn id="38" presetID="22" presetClass="entr" presetSubtype="1"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up)">
                                          <p:cBhvr>
                                            <p:cTn id="40" dur="500"/>
                                            <p:tgtEl>
                                              <p:spTgt spid="18"/>
                                            </p:tgtEl>
                                          </p:cBhvr>
                                        </p:animEffect>
                                      </p:childTnLst>
                                    </p:cTn>
                                  </p:par>
                                  <p:par>
                                    <p:cTn id="41" presetID="2" presetClass="entr" presetSubtype="2" fill="hold" grpId="0" nodeType="withEffect">
                                      <p:stCondLst>
                                        <p:cond delay="800"/>
                                      </p:stCondLst>
                                      <p:childTnLst>
                                        <p:set>
                                          <p:cBhvr>
                                            <p:cTn id="42" dur="1" fill="hold">
                                              <p:stCondLst>
                                                <p:cond delay="0"/>
                                              </p:stCondLst>
                                            </p:cTn>
                                            <p:tgtEl>
                                              <p:spTgt spid="113"/>
                                            </p:tgtEl>
                                            <p:attrNameLst>
                                              <p:attrName>style.visibility</p:attrName>
                                            </p:attrNameLst>
                                          </p:cBhvr>
                                          <p:to>
                                            <p:strVal val="visible"/>
                                          </p:to>
                                        </p:set>
                                        <p:anim calcmode="lin" valueType="num">
                                          <p:cBhvr additive="base">
                                            <p:cTn id="43" dur="500" fill="hold"/>
                                            <p:tgtEl>
                                              <p:spTgt spid="113"/>
                                            </p:tgtEl>
                                            <p:attrNameLst>
                                              <p:attrName>ppt_x</p:attrName>
                                            </p:attrNameLst>
                                          </p:cBhvr>
                                          <p:tavLst>
                                            <p:tav tm="0">
                                              <p:val>
                                                <p:strVal val="1+#ppt_w/2"/>
                                              </p:val>
                                            </p:tav>
                                            <p:tav tm="100000">
                                              <p:val>
                                                <p:strVal val="#ppt_x"/>
                                              </p:val>
                                            </p:tav>
                                          </p:tavLst>
                                        </p:anim>
                                        <p:anim calcmode="lin" valueType="num">
                                          <p:cBhvr additive="base">
                                            <p:cTn id="44" dur="500" fill="hold"/>
                                            <p:tgtEl>
                                              <p:spTgt spid="113"/>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800"/>
                                      </p:stCondLst>
                                      <p:childTnLst>
                                        <p:set>
                                          <p:cBhvr>
                                            <p:cTn id="46" dur="1" fill="hold">
                                              <p:stCondLst>
                                                <p:cond delay="0"/>
                                              </p:stCondLst>
                                            </p:cTn>
                                            <p:tgtEl>
                                              <p:spTgt spid="116"/>
                                            </p:tgtEl>
                                            <p:attrNameLst>
                                              <p:attrName>style.visibility</p:attrName>
                                            </p:attrNameLst>
                                          </p:cBhvr>
                                          <p:to>
                                            <p:strVal val="visible"/>
                                          </p:to>
                                        </p:set>
                                        <p:anim calcmode="lin" valueType="num">
                                          <p:cBhvr additive="base">
                                            <p:cTn id="47" dur="500" fill="hold"/>
                                            <p:tgtEl>
                                              <p:spTgt spid="116"/>
                                            </p:tgtEl>
                                            <p:attrNameLst>
                                              <p:attrName>ppt_x</p:attrName>
                                            </p:attrNameLst>
                                          </p:cBhvr>
                                          <p:tavLst>
                                            <p:tav tm="0">
                                              <p:val>
                                                <p:strVal val="1+#ppt_w/2"/>
                                              </p:val>
                                            </p:tav>
                                            <p:tav tm="100000">
                                              <p:val>
                                                <p:strVal val="#ppt_x"/>
                                              </p:val>
                                            </p:tav>
                                          </p:tavLst>
                                        </p:anim>
                                        <p:anim calcmode="lin" valueType="num">
                                          <p:cBhvr additive="base">
                                            <p:cTn id="48" dur="500" fill="hold"/>
                                            <p:tgtEl>
                                              <p:spTgt spid="116"/>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80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1+#ppt_w/2"/>
                                              </p:val>
                                            </p:tav>
                                            <p:tav tm="100000">
                                              <p:val>
                                                <p:strVal val="#ppt_x"/>
                                              </p:val>
                                            </p:tav>
                                          </p:tavLst>
                                        </p:anim>
                                        <p:anim calcmode="lin" valueType="num">
                                          <p:cBhvr additive="base">
                                            <p:cTn id="52"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111" grpId="0"/>
          <p:bldP spid="113" grpId="0"/>
          <p:bldP spid="114" grpId="0"/>
          <p:bldP spid="116" grpId="0"/>
          <p:bldP spid="17" grpId="0"/>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1379" y="546575"/>
            <a:ext cx="1687407"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名称</a:t>
            </a:r>
          </a:p>
        </p:txBody>
      </p:sp>
      <p:sp>
        <p:nvSpPr>
          <p:cNvPr id="3" name="文本框 2"/>
          <p:cNvSpPr txBox="1"/>
          <p:nvPr/>
        </p:nvSpPr>
        <p:spPr>
          <a:xfrm>
            <a:off x="1805082" y="2247265"/>
            <a:ext cx="7993380" cy="2554545"/>
          </a:xfrm>
          <a:prstGeom prst="rect">
            <a:avLst/>
          </a:prstGeom>
          <a:noFill/>
        </p:spPr>
        <p:txBody>
          <a:bodyPr wrap="square" rtlCol="0">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名称是一个文本串，类的命名要求为由字符、数字、下划线组成的唯一字符串。</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有以下两种表示方法：</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、简单名：单独的名称</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、全名：也称路径名，在类名前加上包名。</a:t>
            </a:r>
          </a:p>
        </p:txBody>
      </p:sp>
    </p:spTree>
    <p:extLst>
      <p:ext uri="{BB962C8B-B14F-4D97-AF65-F5344CB8AC3E}">
        <p14:creationId xmlns:p14="http://schemas.microsoft.com/office/powerpoint/2010/main" val="160192013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属性</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386671" y="2611356"/>
            <a:ext cx="11047767" cy="1077218"/>
          </a:xfrm>
          <a:prstGeom prst="rect">
            <a:avLst/>
          </a:prstGeom>
          <a:noFill/>
        </p:spPr>
        <p:txBody>
          <a:bodyPr wrap="square" rtlCol="0" anchor="t">
            <a:spAutoFit/>
          </a:bodyPr>
          <a:lstStyle/>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中类属性的语法：</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【可见性】属性名【：类型】【</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初始值】【</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属性字符串</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273549406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操作</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546101" y="2193925"/>
            <a:ext cx="10599420" cy="1569660"/>
          </a:xfrm>
          <a:prstGeom prst="rect">
            <a:avLst/>
          </a:prstGeom>
          <a:noFill/>
        </p:spPr>
        <p:txBody>
          <a:bodyPr wrap="square" rtlCol="0" anchor="t">
            <a:spAutoFit/>
          </a:bodyPr>
          <a:lstStyle/>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UML</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中类操作的语法：</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【可见性】操作名【（参数表）】【：返回类型】【</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属性字符串</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4743750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0" y="532765"/>
            <a:ext cx="3227493"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职责</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881922" y="2390834"/>
            <a:ext cx="6675120" cy="2062103"/>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操作列表框下面的区域可以用来说明类的职责。</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以此来说明类</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要做什么或说明另外一个类的</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信息。</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sz="3200" dirty="0">
              <a:solidFill>
                <a:schemeClr val="bg1"/>
              </a:solidFill>
            </a:endParaRPr>
          </a:p>
        </p:txBody>
      </p:sp>
      <p:pic>
        <p:nvPicPr>
          <p:cNvPr id="2" name="图片 1"/>
          <p:cNvPicPr>
            <a:picLocks noChangeAspect="1"/>
          </p:cNvPicPr>
          <p:nvPr/>
        </p:nvPicPr>
        <p:blipFill>
          <a:blip r:embed="rId2"/>
          <a:stretch>
            <a:fillRect/>
          </a:stretch>
        </p:blipFill>
        <p:spPr>
          <a:xfrm>
            <a:off x="7768851" y="1117540"/>
            <a:ext cx="2999762" cy="3948666"/>
          </a:xfrm>
          <a:prstGeom prst="rect">
            <a:avLst/>
          </a:prstGeom>
        </p:spPr>
      </p:pic>
      <p:sp>
        <p:nvSpPr>
          <p:cNvPr id="8" name="矩形 7"/>
          <p:cNvSpPr/>
          <p:nvPr/>
        </p:nvSpPr>
        <p:spPr>
          <a:xfrm>
            <a:off x="8201891" y="3740727"/>
            <a:ext cx="2362536" cy="1168624"/>
          </a:xfrm>
          <a:prstGeom prst="rect">
            <a:avLst/>
          </a:prstGeom>
          <a:solidFill>
            <a:schemeClr val="accent1">
              <a:alpha val="3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511173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0" y="532765"/>
            <a:ext cx="3227493"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约束</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1910465" y="2064462"/>
            <a:ext cx="8508769" cy="3046988"/>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说明类的职责是消除二义性的一种非形式化的方法，形式化的方法是使用约束。约束制定了该类要满足的一个或多个规则。在</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中，约束使用</a:t>
            </a:r>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的格式写在类的边上，指定个别属性的取值</a:t>
            </a:r>
            <a:r>
              <a:rPr lang="zh-CN" altLang="en-US"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范围</a:t>
            </a:r>
            <a:r>
              <a:rPr lang="en-US" altLang="zh-CN" sz="32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sz="3200" dirty="0">
              <a:solidFill>
                <a:schemeClr val="bg1"/>
              </a:solidFill>
            </a:endParaRPr>
          </a:p>
        </p:txBody>
      </p:sp>
    </p:spTree>
    <p:extLst>
      <p:ext uri="{BB962C8B-B14F-4D97-AF65-F5344CB8AC3E}">
        <p14:creationId xmlns:p14="http://schemas.microsoft.com/office/powerpoint/2010/main" val="17715248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5"/>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接口</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593340" y="2382733"/>
            <a:ext cx="6675120" cy="2062103"/>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接口是描述类的部分行为的一组操作，也是一个类提供给另一个类的一组操作。接口只负责定义操作而不具体实现。</a:t>
            </a:r>
          </a:p>
        </p:txBody>
      </p:sp>
    </p:spTree>
    <p:extLst>
      <p:ext uri="{BB962C8B-B14F-4D97-AF65-F5344CB8AC3E}">
        <p14:creationId xmlns:p14="http://schemas.microsoft.com/office/powerpoint/2010/main" val="180778887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抽象类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326485" y="2378653"/>
            <a:ext cx="7833514" cy="2062103"/>
          </a:xfrm>
          <a:prstGeom prst="rect">
            <a:avLst/>
          </a:prstGeom>
          <a:noFill/>
        </p:spPr>
        <p:txBody>
          <a:bodyPr wrap="square" rtlCol="0" anchor="t">
            <a:spAutoFit/>
          </a:bodyPr>
          <a:lstStyle/>
          <a:p>
            <a:r>
              <a:rPr lang="en-US" altLang="zh-CN" sz="3200" dirty="0">
                <a:solidFill>
                  <a:schemeClr val="bg1"/>
                </a:solidFill>
              </a:rPr>
              <a:t>         </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抽象类是包含一种或多种抽象方法的类，它本身不需要构造实例。定义抽象类后，其他类可以对它进行扩充并且通过实现其中的抽象方法使抽象类具体化。</a:t>
            </a:r>
          </a:p>
        </p:txBody>
      </p:sp>
    </p:spTree>
    <p:extLst>
      <p:ext uri="{BB962C8B-B14F-4D97-AF65-F5344CB8AC3E}">
        <p14:creationId xmlns:p14="http://schemas.microsoft.com/office/powerpoint/2010/main" val="500021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3798993"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类之间的关系</a:t>
            </a:r>
          </a:p>
        </p:txBody>
      </p:sp>
      <p:sp>
        <p:nvSpPr>
          <p:cNvPr id="4" name="文本框 3"/>
          <p:cNvSpPr txBox="1"/>
          <p:nvPr/>
        </p:nvSpPr>
        <p:spPr>
          <a:xfrm>
            <a:off x="2904913" y="2028825"/>
            <a:ext cx="6675120" cy="2062103"/>
          </a:xfrm>
          <a:prstGeom prst="rect">
            <a:avLst/>
          </a:prstGeom>
          <a:noFill/>
        </p:spPr>
        <p:txBody>
          <a:bodyPr wrap="square" rtlCol="0" anchor="t">
            <a:spAutoFit/>
          </a:bodyPr>
          <a:lstStyle/>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、依赖关系（有向虚线）</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、关联关系（实线）</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、泛化关系（带有空心箭头的实线）</a:t>
            </a: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4</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、实现关系（带有空闲箭头的虚线 ）</a:t>
            </a:r>
          </a:p>
        </p:txBody>
      </p:sp>
    </p:spTree>
    <p:extLst>
      <p:ext uri="{BB962C8B-B14F-4D97-AF65-F5344CB8AC3E}">
        <p14:creationId xmlns:p14="http://schemas.microsoft.com/office/powerpoint/2010/main" val="112474540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依赖关系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2" name="文本框 1"/>
          <p:cNvSpPr txBox="1"/>
          <p:nvPr/>
        </p:nvSpPr>
        <p:spPr>
          <a:xfrm>
            <a:off x="1587500" y="2298065"/>
            <a:ext cx="8253307" cy="1938992"/>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有向虚线表示</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其中一个元素（独立事务）发生变化会影响另一个元素（依赖事务）的语义。</a:t>
            </a:r>
          </a:p>
          <a:p>
            <a:endParaRPr lang="zh-CN" altLang="en-US" sz="2400" dirty="0"/>
          </a:p>
        </p:txBody>
      </p:sp>
    </p:spTree>
    <p:extLst>
      <p:ext uri="{BB962C8B-B14F-4D97-AF65-F5344CB8AC3E}">
        <p14:creationId xmlns:p14="http://schemas.microsoft.com/office/powerpoint/2010/main" val="400940329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关联关系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460413" y="2282826"/>
            <a:ext cx="6675120" cy="2062103"/>
          </a:xfrm>
          <a:prstGeom prst="rect">
            <a:avLst/>
          </a:prstGeom>
          <a:noFill/>
        </p:spPr>
        <p:txBody>
          <a:bodyPr wrap="square" rtlCol="0" anchor="t">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实线表示</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指明了一个对象与另一个对象之间的关系。 </a:t>
            </a:r>
          </a:p>
          <a:p>
            <a:endParaRPr lang="zh-CN" altLang="en-US" sz="3200" dirty="0">
              <a:solidFill>
                <a:schemeClr val="bg1"/>
              </a:solidFill>
            </a:endParaRPr>
          </a:p>
        </p:txBody>
      </p:sp>
    </p:spTree>
    <p:extLst>
      <p:ext uri="{BB962C8B-B14F-4D97-AF65-F5344CB8AC3E}">
        <p14:creationId xmlns:p14="http://schemas.microsoft.com/office/powerpoint/2010/main" val="217723235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503713" y="2564904"/>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a:solidFill>
                  <a:srgbClr val="FFFFFF"/>
                </a:solidFill>
                <a:latin typeface="Impact" panose="020B0806030902050204" pitchFamily="34" charset="0"/>
              </a:rPr>
              <a:t>01</a:t>
            </a:r>
            <a:endParaRPr lang="zh-CN" altLang="zh-CN" sz="1333" dirty="0"/>
          </a:p>
        </p:txBody>
      </p:sp>
      <p:sp>
        <p:nvSpPr>
          <p:cNvPr id="36" name="Rectangle 39"/>
          <p:cNvSpPr>
            <a:spLocks noChangeArrowheads="1"/>
          </p:cNvSpPr>
          <p:nvPr/>
        </p:nvSpPr>
        <p:spPr bwMode="auto">
          <a:xfrm>
            <a:off x="4931358" y="2688014"/>
            <a:ext cx="518457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图的简介</a:t>
            </a:r>
          </a:p>
        </p:txBody>
      </p:sp>
    </p:spTree>
    <p:extLst>
      <p:ext uri="{BB962C8B-B14F-4D97-AF65-F5344CB8AC3E}">
        <p14:creationId xmlns:p14="http://schemas.microsoft.com/office/powerpoint/2010/main" val="36804468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75774" y="726730"/>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泛化关系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1813868" y="2282825"/>
            <a:ext cx="8189114" cy="2554545"/>
          </a:xfrm>
          <a:prstGeom prst="rect">
            <a:avLst/>
          </a:prstGeom>
          <a:noFill/>
        </p:spPr>
        <p:txBody>
          <a:bodyPr wrap="square" rtlCol="0" anchor="t">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带有空心箭头的实线表示</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一般事物（父类）和该事物较为特殊的种类（子类）之间的关系，子类继承父类的属性和操作。</a:t>
            </a:r>
            <a:endPar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endParaRPr>
          </a:p>
          <a:p>
            <a:endParaRPr lang="zh-CN" altLang="en-US" sz="3200" dirty="0">
              <a:solidFill>
                <a:schemeClr val="bg1"/>
              </a:solidFill>
            </a:endParaRPr>
          </a:p>
        </p:txBody>
      </p:sp>
    </p:spTree>
    <p:extLst>
      <p:ext uri="{BB962C8B-B14F-4D97-AF65-F5344CB8AC3E}">
        <p14:creationId xmlns:p14="http://schemas.microsoft.com/office/powerpoint/2010/main" val="24419796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实现关系</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460413" y="2282826"/>
            <a:ext cx="6675120" cy="2062103"/>
          </a:xfrm>
          <a:prstGeom prst="rect">
            <a:avLst/>
          </a:prstGeom>
          <a:noFill/>
        </p:spPr>
        <p:txBody>
          <a:bodyPr wrap="square" rtlCol="0" anchor="t">
            <a:spAutoFit/>
          </a:bodyPr>
          <a:lstStyle/>
          <a:p>
            <a:pPr fontAlgn="auto"/>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带有空闲箭头的虚线 表示</a:t>
            </a:r>
          </a:p>
          <a:p>
            <a:pPr fontAlgn="auto"/>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其中一个类制定了由另一个类必须执行的约定。</a:t>
            </a:r>
          </a:p>
          <a:p>
            <a:endParaRPr lang="zh-CN" altLang="en-US" sz="3200" dirty="0">
              <a:solidFill>
                <a:schemeClr val="bg1"/>
              </a:solidFill>
            </a:endParaRPr>
          </a:p>
        </p:txBody>
      </p:sp>
    </p:spTree>
    <p:extLst>
      <p:ext uri="{BB962C8B-B14F-4D97-AF65-F5344CB8AC3E}">
        <p14:creationId xmlns:p14="http://schemas.microsoft.com/office/powerpoint/2010/main" val="39375215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8159" y="1457180"/>
            <a:ext cx="7579764" cy="3899911"/>
          </a:xfrm>
          <a:prstGeom prst="rect">
            <a:avLst/>
          </a:prstGeom>
        </p:spPr>
      </p:pic>
    </p:spTree>
    <p:extLst>
      <p:ext uri="{BB962C8B-B14F-4D97-AF65-F5344CB8AC3E}">
        <p14:creationId xmlns:p14="http://schemas.microsoft.com/office/powerpoint/2010/main" val="145338132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99047" y="597420"/>
            <a:ext cx="3925993"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建立过程</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1835803" y="2038062"/>
            <a:ext cx="7686887" cy="3046988"/>
          </a:xfrm>
          <a:prstGeom prst="rect">
            <a:avLst/>
          </a:prstGeom>
          <a:noFill/>
        </p:spPr>
        <p:txBody>
          <a:bodyPr wrap="square" rtlCol="0" anchor="t">
            <a:spAutoFit/>
          </a:bodyPr>
          <a:lstStyle/>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1</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、概念层类图</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描述现实世界中对问题领域的概念理解，类图中表达的类与现实世界的问题领域有明显对应关系，类之间的关于也与问题领域中实际事物的关系有着明显的对应关系。</a:t>
            </a:r>
          </a:p>
        </p:txBody>
      </p:sp>
    </p:spTree>
    <p:extLst>
      <p:ext uri="{BB962C8B-B14F-4D97-AF65-F5344CB8AC3E}">
        <p14:creationId xmlns:p14="http://schemas.microsoft.com/office/powerpoint/2010/main" val="36112617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3" name="文本框 2"/>
          <p:cNvSpPr txBox="1"/>
          <p:nvPr/>
        </p:nvSpPr>
        <p:spPr>
          <a:xfrm>
            <a:off x="546101" y="532766"/>
            <a:ext cx="2669540" cy="584775"/>
          </a:xfrm>
          <a:prstGeom prst="rect">
            <a:avLst/>
          </a:prstGeom>
          <a:noFill/>
        </p:spPr>
        <p:txBody>
          <a:bodyPr wrap="square" rtlCol="0">
            <a:spAutoFit/>
          </a:bodyPr>
          <a:lstStyle/>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建立过程</a:t>
            </a:r>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
        <p:nvSpPr>
          <p:cNvPr id="4" name="文本框 3"/>
          <p:cNvSpPr txBox="1"/>
          <p:nvPr/>
        </p:nvSpPr>
        <p:spPr>
          <a:xfrm>
            <a:off x="2511213" y="1889126"/>
            <a:ext cx="6675120" cy="3539430"/>
          </a:xfrm>
          <a:prstGeom prst="rect">
            <a:avLst/>
          </a:prstGeom>
          <a:noFill/>
        </p:spPr>
        <p:txBody>
          <a:bodyPr wrap="square" rtlCol="0" anchor="t">
            <a:spAutoFit/>
          </a:bodyPr>
          <a:lstStyle/>
          <a:p>
            <a:r>
              <a:rPr 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2</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、说明层类图</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主要考虑类的接口部分。</a:t>
            </a:r>
          </a:p>
          <a:p>
            <a:endPar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endParaRPr>
          </a:p>
          <a:p>
            <a:r>
              <a:rPr lang="en-US" altLang="zh-CN"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3</a:t>
            </a:r>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、实现层类图</a:t>
            </a:r>
          </a:p>
          <a:p>
            <a:r>
              <a:rPr lang="zh-CN" altLang="en-US" sz="32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sym typeface="+mn-ea"/>
              </a:rPr>
              <a:t>       考虑类的实现问题，提供实现的细节，解释了软件实体的构成情况，实现层的类是最常用的</a:t>
            </a:r>
          </a:p>
        </p:txBody>
      </p:sp>
    </p:spTree>
    <p:extLst>
      <p:ext uri="{BB962C8B-B14F-4D97-AF65-F5344CB8AC3E}">
        <p14:creationId xmlns:p14="http://schemas.microsoft.com/office/powerpoint/2010/main" val="19300643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290713" y="1157468"/>
            <a:ext cx="9265920"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48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2.3 /4</a:t>
            </a:r>
            <a:r>
              <a:rPr lang="zh-CN" altLang="en-US" sz="48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顺序图和通信图（协作图）</a:t>
            </a:r>
            <a:endParaRPr lang="zh-CN" altLang="zh-CN" sz="48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fontAlgn="auto">
              <a:lnSpc>
                <a:spcPct val="150000"/>
              </a:lnSpc>
            </a:pPr>
            <a:r>
              <a:rPr lang="zh-CN" altLang="en-US" sz="2400" noProof="1">
                <a:solidFill>
                  <a:prstClr val="white"/>
                </a:solidFill>
                <a:latin typeface="微软雅黑" panose="020B0503020204020204" pitchFamily="34" charset="-122"/>
                <a:ea typeface="微软雅黑" panose="020B0503020204020204" pitchFamily="34" charset="-122"/>
              </a:rPr>
              <a:t>顺序图和通信图都是交互图。其中顺序图是强调消息的事件次序的交互图，通信图是强调收发消息的对象或角色的结构组织的交互图。</a:t>
            </a:r>
          </a:p>
          <a:p>
            <a:pPr defTabSz="1218565" fontAlgn="auto">
              <a:lnSpc>
                <a:spcPct val="150000"/>
              </a:lnSpc>
            </a:pPr>
            <a:r>
              <a:rPr lang="zh-CN" altLang="en-US" sz="2400" noProof="1">
                <a:solidFill>
                  <a:prstClr val="white"/>
                </a:solidFill>
                <a:latin typeface="微软雅黑" panose="020B0503020204020204" pitchFamily="34" charset="-122"/>
                <a:ea typeface="微软雅黑" panose="020B0503020204020204" pitchFamily="34" charset="-122"/>
              </a:rPr>
              <a:t>顺序图和通信图表达的类似的基本概念，但两种图强调概念不同的视角，顺序图强调时间次序，通信图强调消息流经的数据结构。</a:t>
            </a:r>
            <a:endParaRPr lang="en-US" altLang="zh-CN" sz="2400" dirty="0" smtClean="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smtClean="0">
                <a:solidFill>
                  <a:prstClr val="white"/>
                </a:solidFill>
                <a:latin typeface="微软雅黑" panose="020B0503020204020204" pitchFamily="34" charset="-122"/>
                <a:ea typeface="微软雅黑" panose="020B0503020204020204" pitchFamily="34" charset="-122"/>
              </a:rPr>
              <a:t>顺序</a:t>
            </a:r>
            <a:r>
              <a:rPr lang="zh-CN" altLang="en-US" sz="2400" dirty="0">
                <a:solidFill>
                  <a:prstClr val="white"/>
                </a:solidFill>
                <a:latin typeface="微软雅黑" panose="020B0503020204020204" pitchFamily="34" charset="-122"/>
                <a:ea typeface="微软雅黑" panose="020B0503020204020204" pitchFamily="34" charset="-122"/>
              </a:rPr>
              <a:t>图（</a:t>
            </a:r>
            <a:r>
              <a:rPr lang="en-US" altLang="zh-CN" sz="2400" dirty="0">
                <a:solidFill>
                  <a:prstClr val="white"/>
                </a:solidFill>
                <a:latin typeface="微软雅黑" panose="020B0503020204020204" pitchFamily="34" charset="-122"/>
                <a:ea typeface="微软雅黑" panose="020B0503020204020204" pitchFamily="34" charset="-122"/>
              </a:rPr>
              <a:t>sequence diagram</a:t>
            </a:r>
            <a:r>
              <a:rPr lang="zh-CN" altLang="en-US" sz="2400" dirty="0">
                <a:solidFill>
                  <a:prstClr val="white"/>
                </a:solidFill>
                <a:latin typeface="微软雅黑" panose="020B0503020204020204" pitchFamily="34" charset="-122"/>
                <a:ea typeface="微软雅黑" panose="020B0503020204020204" pitchFamily="34" charset="-122"/>
              </a:rPr>
              <a:t>）是强调消息的时间顺序的交互图。在图形上，顺序图是一个表，其中显示的对象沿</a:t>
            </a:r>
            <a:r>
              <a:rPr lang="en-US" altLang="zh-CN" sz="2400" dirty="0">
                <a:solidFill>
                  <a:prstClr val="white"/>
                </a:solidFill>
                <a:latin typeface="微软雅黑" panose="020B0503020204020204" pitchFamily="34" charset="-122"/>
                <a:ea typeface="微软雅黑" panose="020B0503020204020204" pitchFamily="34" charset="-122"/>
              </a:rPr>
              <a:t>X</a:t>
            </a:r>
            <a:r>
              <a:rPr lang="zh-CN" altLang="en-US" sz="2400" dirty="0">
                <a:solidFill>
                  <a:prstClr val="white"/>
                </a:solidFill>
                <a:latin typeface="微软雅黑" panose="020B0503020204020204" pitchFamily="34" charset="-122"/>
                <a:ea typeface="微软雅黑" panose="020B0503020204020204" pitchFamily="34" charset="-122"/>
              </a:rPr>
              <a:t>轴排列，而消息则沿</a:t>
            </a:r>
            <a:r>
              <a:rPr lang="en-US" altLang="zh-CN" sz="2400" dirty="0">
                <a:solidFill>
                  <a:prstClr val="white"/>
                </a:solidFill>
                <a:latin typeface="微软雅黑" panose="020B0503020204020204" pitchFamily="34" charset="-122"/>
                <a:ea typeface="微软雅黑" panose="020B0503020204020204" pitchFamily="34" charset="-122"/>
              </a:rPr>
              <a:t>Y</a:t>
            </a:r>
            <a:r>
              <a:rPr lang="zh-CN" altLang="en-US" sz="2400" dirty="0">
                <a:solidFill>
                  <a:prstClr val="white"/>
                </a:solidFill>
                <a:latin typeface="微软雅黑" panose="020B0503020204020204" pitchFamily="34" charset="-122"/>
                <a:ea typeface="微软雅黑" panose="020B0503020204020204" pitchFamily="34" charset="-122"/>
              </a:rPr>
              <a:t>轴按时间顺序排列</a:t>
            </a:r>
            <a:r>
              <a:rPr lang="zh-CN" altLang="en-US" sz="2400" dirty="0" smtClean="0">
                <a:solidFill>
                  <a:prstClr val="white"/>
                </a:solidFill>
                <a:latin typeface="微软雅黑" panose="020B0503020204020204" pitchFamily="34" charset="-122"/>
                <a:ea typeface="微软雅黑" panose="020B0503020204020204" pitchFamily="34" charset="-122"/>
              </a:rPr>
              <a:t>。</a:t>
            </a: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237781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683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强调消息的时间顺序。形成顺序图时，首先把参加交互的对象或角色放在图的上方，沿水平轴方向排列。通常把发起交互的对象或者角色放在左边，较下级对象或角色依次放在右边。然后，把这些对象发送和接受的信息沿垂直轴方向按时间顺序从上到下放置。这样，就向读者提供了控制流随时间推移的清晰的可视化轨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顺序图中的结构化控制最常见的有这么几类</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可选执行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条件执行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并行执行</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循环（迭代）执行</a:t>
            </a:r>
            <a:endParaRPr lang="zh-CN" altLang="en-US"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124528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通信图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通信图强调参加交互的对象的组织。构造通信图的第一步就是将参加交互的对象作为图的顶点。然后，把连接这些对象的链表示为图的弧，链上可能有标识这些对象的角色名。最后，用对象发送和接受的消息来修饰这些链。这就向读者提供了在协作对象的结构组织语境中观察控制流的一个清晰的可视化轨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多数情况下通信图是对单调的、顺序的控制流建模。然而，也可以对包括迭代和分支在内的更复杂的建模流。</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539729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78815" y="165735"/>
            <a:ext cx="9894570" cy="658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顺序图和通信图的一些不同特征</a:t>
            </a: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顺序图相对通信图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顺序图有对象生命线</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对象生命线是一条垂直的虚线，表示一个对象在一段时间内存在。</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顺序图有控制焦点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控制焦点是一个瘦高的矩形，表示对象执行一个动作所经历的时间段，即可以是直接执行，也可以是通过下级过程执行。</a:t>
            </a:r>
          </a:p>
          <a:p>
            <a:pPr defTabSz="1218565">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通信图相对顺序图</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第一 通信图有路径</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路径表示一个对象的知识源</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第二 通信图中有序号</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为表示消息的时间顺序或者嵌套等。</a:t>
            </a:r>
          </a:p>
        </p:txBody>
      </p:sp>
    </p:spTree>
    <p:extLst>
      <p:ext uri="{BB962C8B-B14F-4D97-AF65-F5344CB8AC3E}">
        <p14:creationId xmlns:p14="http://schemas.microsoft.com/office/powerpoint/2010/main" val="2291663144"/>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963" y="915812"/>
            <a:ext cx="9337027" cy="5628152"/>
          </a:xfrm>
          <a:prstGeom prst="rect">
            <a:avLst/>
          </a:prstGeom>
        </p:spPr>
      </p:pic>
      <p:sp>
        <p:nvSpPr>
          <p:cNvPr id="5" name="文本框 4"/>
          <p:cNvSpPr txBox="1"/>
          <p:nvPr/>
        </p:nvSpPr>
        <p:spPr>
          <a:xfrm>
            <a:off x="1717963" y="314037"/>
            <a:ext cx="2646878" cy="461665"/>
          </a:xfrm>
          <a:prstGeom prst="rect">
            <a:avLst/>
          </a:prstGeom>
          <a:noFill/>
        </p:spPr>
        <p:txBody>
          <a:bodyPr wrap="non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作业模块的顺序图</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080189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bwMode="auto">
          <a:xfrm>
            <a:off x="1744578" y="878650"/>
            <a:ext cx="9119938" cy="5582308"/>
          </a:xfrm>
          <a:prstGeom prst="roundRect">
            <a:avLst>
              <a:gd name="adj" fmla="val 0"/>
            </a:avLst>
          </a:prstGeom>
          <a:noFill/>
          <a:ln>
            <a:solidFill>
              <a:srgbClr val="98D2E3"/>
            </a:solidFill>
          </a:ln>
        </p:spPr>
        <p:style>
          <a:lnRef idx="2">
            <a:schemeClr val="accent2"/>
          </a:lnRef>
          <a:fillRef idx="1">
            <a:schemeClr val="lt1"/>
          </a:fillRef>
          <a:effectRef idx="0">
            <a:schemeClr val="accent2"/>
          </a:effectRef>
          <a:fontRef idx="minor">
            <a:schemeClr val="dk1"/>
          </a:fontRef>
        </p:style>
        <p:txBody>
          <a:bodyPr lIns="91430" tIns="45716" rIns="91430" bIns="45716" anchor="ctr"/>
          <a:lstStyle/>
          <a:p>
            <a:pPr marL="0" lvl="2" algn="ctr" eaLnBrk="0" fontAlgn="ctr" hangingPunct="0">
              <a:buClr>
                <a:srgbClr val="FF0000"/>
              </a:buClr>
              <a:buSzPct val="70000"/>
              <a:buFont typeface="Wingdings" panose="05000000000000000000" pitchFamily="2" charset="2"/>
              <a:buChar char="n"/>
              <a:tabLst>
                <a:tab pos="135890" algn="l"/>
              </a:tabLst>
              <a:defRPr/>
            </a:pPr>
            <a:endParaRPr lang="zh-CN" altLang="en-US" sz="1400" dirty="0">
              <a:solidFill>
                <a:schemeClr val="accent2"/>
              </a:solidFill>
              <a:latin typeface="微软雅黑" panose="020B0503020204020204" pitchFamily="34" charset="-122"/>
              <a:ea typeface="微软雅黑" panose="020B0503020204020204" pitchFamily="34" charset="-122"/>
            </a:endParaRPr>
          </a:p>
        </p:txBody>
      </p:sp>
      <p:sp>
        <p:nvSpPr>
          <p:cNvPr id="5" name="矩形 87"/>
          <p:cNvSpPr>
            <a:spLocks noChangeArrowheads="1"/>
          </p:cNvSpPr>
          <p:nvPr/>
        </p:nvSpPr>
        <p:spPr bwMode="auto">
          <a:xfrm>
            <a:off x="1920810" y="2246378"/>
            <a:ext cx="8615778" cy="3706006"/>
          </a:xfrm>
          <a:prstGeom prst="rect">
            <a:avLst/>
          </a:prstGeom>
          <a:noFill/>
          <a:ln w="9525">
            <a:noFill/>
            <a:miter lim="800000"/>
          </a:ln>
        </p:spPr>
        <p:txBody>
          <a:bodyPr wrap="square" lIns="91430" tIns="45716" rIns="91430" bIns="45716">
            <a:spAutoFit/>
          </a:bodyPr>
          <a:lstStyle/>
          <a:p>
            <a:pPr indent="360045">
              <a:lnSpc>
                <a:spcPct val="130000"/>
              </a:lnSpc>
            </a:pP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的组成共包括三部分：元素、图和关系。元素是</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中重要的组成部分。关系把元素精密联系在一起。图是很多有相互关系的元素的组。</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360045">
              <a:lnSpc>
                <a:spcPct val="130000"/>
              </a:lnSpc>
            </a:pP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中的元素主要有类、接口、用例、组件、节点、消息、连接、状态、事件、活动等。 </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图是描述</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视图内容的图形。</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UML</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有</a:t>
            </a:r>
            <a:r>
              <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种不同的图，通过它们的相互组合提供被建糢系统的所有视图。</a:t>
            </a:r>
            <a:endParaRPr lang="en-US" altLang="zh-CN" sz="2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360045">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grpSp>
        <p:nvGrpSpPr>
          <p:cNvPr id="6" name="组合 26"/>
          <p:cNvGrpSpPr>
            <a:grpSpLocks noChangeAspect="1"/>
          </p:cNvGrpSpPr>
          <p:nvPr/>
        </p:nvGrpSpPr>
        <p:grpSpPr bwMode="auto">
          <a:xfrm>
            <a:off x="3940148" y="366495"/>
            <a:ext cx="4504040" cy="1024309"/>
            <a:chOff x="848499" y="3285321"/>
            <a:chExt cx="1399872" cy="987727"/>
          </a:xfrm>
          <a:effectLst/>
          <a:scene3d>
            <a:camera prst="orthographicFront">
              <a:rot lat="0" lon="0" rev="0"/>
            </a:camera>
            <a:lightRig rig="balanced" dir="t">
              <a:rot lat="0" lon="0" rev="8700000"/>
            </a:lightRig>
          </a:scene3d>
        </p:grpSpPr>
        <p:sp>
          <p:nvSpPr>
            <p:cNvPr id="7" name="圆角矩形 6"/>
            <p:cNvSpPr/>
            <p:nvPr/>
          </p:nvSpPr>
          <p:spPr>
            <a:xfrm>
              <a:off x="848499" y="3285321"/>
              <a:ext cx="1399872" cy="987727"/>
            </a:xfrm>
            <a:prstGeom prst="roundRect">
              <a:avLst>
                <a:gd name="adj" fmla="val 0"/>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3"/>
            </a:lnRef>
            <a:fillRef idx="1">
              <a:schemeClr val="lt1"/>
            </a:fillRef>
            <a:effectRef idx="0">
              <a:schemeClr val="accent3"/>
            </a:effectRef>
            <a:fontRef idx="minor">
              <a:schemeClr val="dk1"/>
            </a:fontRef>
          </p:style>
          <p:txBody>
            <a:bodyPr anchor="ctr"/>
            <a:lstStyle/>
            <a:p>
              <a:pPr algn="ctr" eaLnBrk="0" fontAlgn="ctr" hangingPunct="0">
                <a:buClr>
                  <a:srgbClr val="FF0000"/>
                </a:buClr>
                <a:buSzPct val="70000"/>
                <a:buFont typeface="Wingdings" panose="05000000000000000000" pitchFamily="2" charset="2"/>
                <a:buChar char="u"/>
                <a:defRPr/>
              </a:pPr>
              <a:endParaRPr lang="zh-CN" altLang="en-US" sz="1700" b="1">
                <a:solidFill>
                  <a:schemeClr val="bg1"/>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922980" y="3525819"/>
              <a:ext cx="1250910" cy="506732"/>
            </a:xfrm>
            <a:prstGeom prst="rect">
              <a:avLst/>
            </a:prstGeom>
            <a:noFill/>
            <a:ln w="9525">
              <a:noFill/>
              <a:miter lim="800000"/>
            </a:ln>
            <a:effectLst/>
            <a:sp3d>
              <a:bevelT w="190500" h="38100"/>
            </a:sp3d>
          </p:spPr>
          <p:txBody>
            <a:bodyPr anchor="ctr">
              <a:spAutoFit/>
            </a:bodyPr>
            <a:lstStyle/>
            <a:p>
              <a:pPr algn="ctr" fontAlgn="ctr">
                <a:buClr>
                  <a:srgbClr val="FF0000"/>
                </a:buClr>
                <a:buSzPct val="70000"/>
                <a:defRPr/>
              </a:pPr>
              <a:r>
                <a:rPr kumimoji="1" lang="en-US" altLang="zh-CN" sz="4000" b="1" dirty="0" smtClean="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rPr>
                <a:t>UML</a:t>
              </a:r>
              <a:r>
                <a:rPr kumimoji="1" lang="zh-CN" altLang="en-US" sz="4000" b="1" dirty="0" smtClean="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rPr>
                <a:t>的图</a:t>
              </a:r>
              <a:endParaRPr kumimoji="1" lang="zh-CN" altLang="en-US" sz="4000" b="1" dirty="0">
                <a:solidFill>
                  <a:schemeClr val="bg1"/>
                </a:solidFill>
                <a:effectLst>
                  <a:outerShdw blurRad="50800" dist="38100" sx="102000" sy="102000" algn="l" rotWithShape="0">
                    <a:prstClr val="black"/>
                  </a:outerShdw>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9019433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p:tgtEl>
                                          <p:spTgt spid="4"/>
                                        </p:tgtEl>
                                        <p:attrNameLst>
                                          <p:attrName>ppt_y</p:attrName>
                                        </p:attrNameLst>
                                      </p:cBhvr>
                                      <p:tavLst>
                                        <p:tav tm="0">
                                          <p:val>
                                            <p:strVal val="#ppt_y-#ppt_h*1.125000"/>
                                          </p:val>
                                        </p:tav>
                                        <p:tav tm="100000">
                                          <p:val>
                                            <p:strVal val="#ppt_y"/>
                                          </p:val>
                                        </p:tav>
                                      </p:tavLst>
                                    </p:anim>
                                    <p:animEffect transition="in" filter="wipe(down)">
                                      <p:cBhvr>
                                        <p:cTn id="11" dur="750"/>
                                        <p:tgtEl>
                                          <p:spTgt spid="4"/>
                                        </p:tgtEl>
                                      </p:cBhvr>
                                    </p:animEffect>
                                  </p:childTnLst>
                                </p:cTn>
                              </p:par>
                              <p:par>
                                <p:cTn id="12" presetID="12" presetClass="entr" presetSubtype="4" fill="hold" grpId="0" nodeType="withEffect">
                                  <p:stCondLst>
                                    <p:cond delay="0"/>
                                  </p:stCondLst>
                                  <p:iterate type="lt">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p:tgtEl>
                                          <p:spTgt spid="5"/>
                                        </p:tgtEl>
                                        <p:attrNameLst>
                                          <p:attrName>ppt_y</p:attrName>
                                        </p:attrNameLst>
                                      </p:cBhvr>
                                      <p:tavLst>
                                        <p:tav tm="0">
                                          <p:val>
                                            <p:strVal val="#ppt_y+#ppt_h*1.125000"/>
                                          </p:val>
                                        </p:tav>
                                        <p:tav tm="100000">
                                          <p:val>
                                            <p:strVal val="#ppt_y"/>
                                          </p:val>
                                        </p:tav>
                                      </p:tavLst>
                                    </p:anim>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346" y="1480922"/>
            <a:ext cx="8418368" cy="5008778"/>
          </a:xfrm>
          <a:prstGeom prst="rect">
            <a:avLst/>
          </a:prstGeom>
        </p:spPr>
      </p:pic>
      <p:sp>
        <p:nvSpPr>
          <p:cNvPr id="5" name="文本框 4"/>
          <p:cNvSpPr txBox="1"/>
          <p:nvPr/>
        </p:nvSpPr>
        <p:spPr>
          <a:xfrm>
            <a:off x="602301" y="628074"/>
            <a:ext cx="11000063" cy="461665"/>
          </a:xfrm>
          <a:prstGeom prst="rect">
            <a:avLst/>
          </a:prstGeom>
          <a:noFill/>
        </p:spPr>
        <p:txBody>
          <a:bodyPr wrap="none"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顺序图再选择 </a:t>
            </a:r>
            <a:r>
              <a:rPr lang="en-US" altLang="zh-CN" sz="2400" dirty="0">
                <a:solidFill>
                  <a:schemeClr val="bg1"/>
                </a:solidFill>
                <a:latin typeface="微软雅黑" panose="020B0503020204020204" pitchFamily="34" charset="-122"/>
                <a:ea typeface="微软雅黑" panose="020B0503020204020204" pitchFamily="34" charset="-122"/>
              </a:rPr>
              <a:t>Browse → Create collaboration Diagram </a:t>
            </a:r>
            <a:r>
              <a:rPr lang="zh-CN" altLang="en-US" sz="2400" dirty="0">
                <a:solidFill>
                  <a:schemeClr val="bg1"/>
                </a:solidFill>
                <a:latin typeface="微软雅黑" panose="020B0503020204020204" pitchFamily="34" charset="-122"/>
                <a:ea typeface="微软雅黑" panose="020B0503020204020204" pitchFamily="34" charset="-122"/>
              </a:rPr>
              <a:t>或按 </a:t>
            </a:r>
            <a:r>
              <a:rPr lang="en-US" altLang="zh-CN" sz="2400" dirty="0" smtClean="0">
                <a:solidFill>
                  <a:schemeClr val="bg1"/>
                </a:solidFill>
                <a:latin typeface="微软雅黑" panose="020B0503020204020204" pitchFamily="34" charset="-122"/>
                <a:ea typeface="微软雅黑" panose="020B0503020204020204" pitchFamily="34" charset="-122"/>
              </a:rPr>
              <a:t>F5</a:t>
            </a:r>
            <a:r>
              <a:rPr lang="zh-CN" altLang="en-US" sz="2400" dirty="0" smtClean="0">
                <a:solidFill>
                  <a:schemeClr val="bg1"/>
                </a:solidFill>
                <a:latin typeface="微软雅黑" panose="020B0503020204020204" pitchFamily="34" charset="-122"/>
                <a:ea typeface="微软雅黑" panose="020B0503020204020204" pitchFamily="34" charset="-122"/>
              </a:rPr>
              <a:t>转换为通信图</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699837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41350" y="105410"/>
            <a:ext cx="9265920"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en-US" altLang="zh-CN" sz="72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2.5</a:t>
            </a:r>
            <a:r>
              <a:rPr lang="zh-CN" altLang="zh-CN" sz="7200" b="1" dirty="0" smtClean="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a:t>
            </a:r>
            <a:endParaRPr lang="zh-CN" altLang="zh-CN" sz="7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smtClean="0">
                <a:solidFill>
                  <a:prstClr val="white"/>
                </a:solidFill>
                <a:latin typeface="微软雅黑" panose="020B0503020204020204" pitchFamily="34" charset="-122"/>
                <a:ea typeface="微软雅黑" panose="020B0503020204020204" pitchFamily="34" charset="-122"/>
              </a:rPr>
              <a:t>一</a:t>
            </a:r>
            <a:r>
              <a:rPr lang="zh-CN" altLang="en-US" sz="2400" dirty="0">
                <a:solidFill>
                  <a:prstClr val="white"/>
                </a:solidFill>
                <a:latin typeface="微软雅黑" panose="020B0503020204020204" pitchFamily="34" charset="-122"/>
                <a:ea typeface="微软雅黑" panose="020B0503020204020204" pitchFamily="34" charset="-122"/>
              </a:rPr>
              <a:t>个状态图显示了一个状态机。</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展示了一个状态机，它由状态、转移、事件和活动组成。状态图展现了对象的动态视图。它对于接口、类或协作的行为建模尤为重要，而且它强调由事件引发的对象行为，这非常有助于对反应式系统建模。状态图可以被附加到类、用况或整个系统上，从而对可视化、详述、构造和文档化一个单独的对象的动态特性。</a:t>
            </a:r>
          </a:p>
          <a:p>
            <a:pPr lvl="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状态图主要描述一个实体基于反映的动态行为，显示了实体是如何根据当前所处的状态对不同事件作出反应的。</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404168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093470" y="1089025"/>
            <a:ext cx="9894570" cy="3898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术语和概念</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a:t>
            </a:r>
            <a:r>
              <a:rPr lang="en-US" altLang="zh-CN" sz="2400" dirty="0">
                <a:solidFill>
                  <a:prstClr val="white"/>
                </a:solidFill>
                <a:latin typeface="微软雅黑" panose="020B0503020204020204" pitchFamily="34" charset="-122"/>
                <a:ea typeface="微软雅黑" panose="020B0503020204020204" pitchFamily="34" charset="-122"/>
              </a:rPr>
              <a:t>state diagram</a:t>
            </a:r>
            <a:r>
              <a:rPr lang="zh-CN" altLang="en-US" sz="2400" dirty="0">
                <a:solidFill>
                  <a:prstClr val="white"/>
                </a:solidFill>
                <a:latin typeface="微软雅黑" panose="020B0503020204020204" pitchFamily="34" charset="-122"/>
                <a:ea typeface="微软雅黑" panose="020B0503020204020204" pitchFamily="34" charset="-122"/>
              </a:rPr>
              <a:t>）显示了一个状态机，它强调从状态到状态的控制流</a:t>
            </a:r>
            <a:r>
              <a:rPr lang="zh-CN" altLang="en-US" sz="2400" dirty="0" smtClean="0">
                <a:solidFill>
                  <a:prstClr val="white"/>
                </a:solidFill>
                <a:latin typeface="微软雅黑" panose="020B0503020204020204" pitchFamily="34" charset="-122"/>
                <a:ea typeface="微软雅黑" panose="020B0503020204020204" pitchFamily="34" charset="-122"/>
              </a:rPr>
              <a:t>。</a:t>
            </a:r>
            <a:endParaRPr lang="en-US" altLang="zh-CN" sz="2400" dirty="0" smtClean="0">
              <a:solidFill>
                <a:prstClr val="white"/>
              </a:solidFill>
              <a:latin typeface="微软雅黑" panose="020B0503020204020204" pitchFamily="34" charset="-122"/>
              <a:ea typeface="微软雅黑" panose="020B0503020204020204" pitchFamily="34" charset="-122"/>
            </a:endParaRPr>
          </a:p>
          <a:p>
            <a:pPr indent="457200" defTabSz="1218565">
              <a:lnSpc>
                <a:spcPct val="150000"/>
              </a:lnSpc>
            </a:pPr>
            <a:r>
              <a:rPr lang="zh-CN" altLang="en-US" sz="2400" dirty="0" smtClean="0">
                <a:solidFill>
                  <a:prstClr val="white"/>
                </a:solidFill>
                <a:latin typeface="微软雅黑" panose="020B0503020204020204" pitchFamily="34" charset="-122"/>
                <a:ea typeface="微软雅黑" panose="020B0503020204020204" pitchFamily="34" charset="-122"/>
              </a:rPr>
              <a:t>状态机</a:t>
            </a:r>
            <a:r>
              <a:rPr lang="zh-CN" altLang="en-US" sz="2400" dirty="0">
                <a:solidFill>
                  <a:prstClr val="white"/>
                </a:solidFill>
                <a:latin typeface="微软雅黑" panose="020B0503020204020204" pitchFamily="34" charset="-122"/>
                <a:ea typeface="微软雅黑" panose="020B0503020204020204" pitchFamily="34" charset="-122"/>
              </a:rPr>
              <a:t>（</a:t>
            </a:r>
            <a:r>
              <a:rPr lang="en-US" altLang="zh-CN" sz="2400" dirty="0">
                <a:solidFill>
                  <a:prstClr val="white"/>
                </a:solidFill>
                <a:latin typeface="微软雅黑" panose="020B0503020204020204" pitchFamily="34" charset="-122"/>
                <a:ea typeface="微软雅黑" panose="020B0503020204020204" pitchFamily="34" charset="-122"/>
              </a:rPr>
              <a:t>state machine</a:t>
            </a:r>
            <a:r>
              <a:rPr lang="zh-CN" altLang="en-US" sz="2400" dirty="0">
                <a:solidFill>
                  <a:prstClr val="white"/>
                </a:solidFill>
                <a:latin typeface="微软雅黑" panose="020B0503020204020204" pitchFamily="34" charset="-122"/>
                <a:ea typeface="微软雅黑" panose="020B0503020204020204" pitchFamily="34" charset="-122"/>
              </a:rPr>
              <a:t>）是一个行为，它说明对象在它的生命期中响应事件所经历的状态序列以及它对那些事件的响应。状态（</a:t>
            </a:r>
            <a:r>
              <a:rPr lang="en-US" altLang="zh-CN" sz="2400" dirty="0">
                <a:solidFill>
                  <a:prstClr val="white"/>
                </a:solidFill>
                <a:latin typeface="微软雅黑" panose="020B0503020204020204" pitchFamily="34" charset="-122"/>
                <a:ea typeface="微软雅黑" panose="020B0503020204020204" pitchFamily="34" charset="-122"/>
              </a:rPr>
              <a:t>state</a:t>
            </a:r>
            <a:r>
              <a:rPr lang="zh-CN" altLang="en-US" sz="2400" dirty="0">
                <a:solidFill>
                  <a:prstClr val="white"/>
                </a:solidFill>
                <a:latin typeface="微软雅黑" panose="020B0503020204020204" pitchFamily="34" charset="-122"/>
                <a:ea typeface="微软雅黑" panose="020B0503020204020204" pitchFamily="34" charset="-122"/>
              </a:rPr>
              <a:t>）是对象的生命期中的一个条件或状况，在此期间对象将满足某些条件、执行某些活动或等待某些事件</a:t>
            </a:r>
            <a:r>
              <a:rPr lang="zh-CN" altLang="en-US" sz="2400" dirty="0" smtClean="0">
                <a:solidFill>
                  <a:prstClr val="white"/>
                </a:solidFill>
                <a:latin typeface="微软雅黑" panose="020B0503020204020204" pitchFamily="34" charset="-122"/>
                <a:ea typeface="微软雅黑" panose="020B0503020204020204" pitchFamily="34" charset="-122"/>
              </a:rPr>
              <a:t>。</a:t>
            </a:r>
            <a:endParaRPr lang="en-US" altLang="zh-CN" sz="2400" dirty="0" smtClean="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57791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533236" y="1043709"/>
            <a:ext cx="9476510" cy="4801314"/>
          </a:xfrm>
          <a:prstGeom prst="rect">
            <a:avLst/>
          </a:prstGeom>
          <a:noFill/>
        </p:spPr>
        <p:txBody>
          <a:bodyPr wrap="square" rtlCol="0">
            <a:spAutoFit/>
          </a:bodyPr>
          <a:lstStyle/>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事件（</a:t>
            </a:r>
            <a:r>
              <a:rPr lang="en-US" altLang="zh-CN" sz="2400" dirty="0">
                <a:solidFill>
                  <a:prstClr val="white"/>
                </a:solidFill>
                <a:latin typeface="微软雅黑" panose="020B0503020204020204" pitchFamily="34" charset="-122"/>
                <a:ea typeface="微软雅黑" panose="020B0503020204020204" pitchFamily="34" charset="-122"/>
              </a:rPr>
              <a:t>event</a:t>
            </a:r>
            <a:r>
              <a:rPr lang="zh-CN" altLang="en-US" sz="2400" dirty="0">
                <a:solidFill>
                  <a:prstClr val="white"/>
                </a:solidFill>
                <a:latin typeface="微软雅黑" panose="020B0503020204020204" pitchFamily="34" charset="-122"/>
                <a:ea typeface="微软雅黑" panose="020B0503020204020204" pitchFamily="34" charset="-122"/>
              </a:rPr>
              <a:t>）是对一个有意义的发生的规约，这种发生在时间和空间上占有一定位置。在状态机的语境中，事件是一次激励的发生，激励能够触发转移。</a:t>
            </a:r>
            <a:endParaRPr lang="en-US" altLang="zh-CN" sz="2400" dirty="0">
              <a:solidFill>
                <a:prstClr val="white"/>
              </a:solidFill>
              <a:latin typeface="微软雅黑" panose="020B0503020204020204" pitchFamily="34" charset="-122"/>
              <a:ea typeface="微软雅黑" panose="020B0503020204020204" pitchFamily="34" charset="-122"/>
            </a:endParaRPr>
          </a:p>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转移（</a:t>
            </a:r>
            <a:r>
              <a:rPr lang="en-US" altLang="zh-CN" sz="2400" dirty="0">
                <a:solidFill>
                  <a:prstClr val="white"/>
                </a:solidFill>
                <a:latin typeface="微软雅黑" panose="020B0503020204020204" pitchFamily="34" charset="-122"/>
                <a:ea typeface="微软雅黑" panose="020B0503020204020204" pitchFamily="34" charset="-122"/>
              </a:rPr>
              <a:t>transition</a:t>
            </a:r>
            <a:r>
              <a:rPr lang="zh-CN" altLang="en-US" sz="2400" dirty="0">
                <a:solidFill>
                  <a:prstClr val="white"/>
                </a:solidFill>
                <a:latin typeface="微软雅黑" panose="020B0503020204020204" pitchFamily="34" charset="-122"/>
                <a:ea typeface="微软雅黑" panose="020B0503020204020204" pitchFamily="34" charset="-122"/>
              </a:rPr>
              <a:t>）是两个状态之间的关系，它指明当特定事件发生而且特定条件满足时，在第一个状态中的对象执行一定的动作并进入第二个状态。活动（</a:t>
            </a:r>
            <a:r>
              <a:rPr lang="en-US" altLang="zh-CN" sz="2400" dirty="0">
                <a:solidFill>
                  <a:prstClr val="white"/>
                </a:solidFill>
                <a:latin typeface="微软雅黑" panose="020B0503020204020204" pitchFamily="34" charset="-122"/>
                <a:ea typeface="微软雅黑" panose="020B0503020204020204" pitchFamily="34" charset="-122"/>
              </a:rPr>
              <a:t>activity</a:t>
            </a:r>
            <a:r>
              <a:rPr lang="zh-CN" altLang="en-US" sz="2400" dirty="0">
                <a:solidFill>
                  <a:prstClr val="white"/>
                </a:solidFill>
                <a:latin typeface="微软雅黑" panose="020B0503020204020204" pitchFamily="34" charset="-122"/>
                <a:ea typeface="微软雅黑" panose="020B0503020204020204" pitchFamily="34" charset="-122"/>
              </a:rPr>
              <a:t>）是状态机中正在进行的执行，动作（</a:t>
            </a:r>
            <a:r>
              <a:rPr lang="en-US" altLang="zh-CN" sz="2400" dirty="0">
                <a:solidFill>
                  <a:prstClr val="white"/>
                </a:solidFill>
                <a:latin typeface="微软雅黑" panose="020B0503020204020204" pitchFamily="34" charset="-122"/>
                <a:ea typeface="微软雅黑" panose="020B0503020204020204" pitchFamily="34" charset="-122"/>
              </a:rPr>
              <a:t>action</a:t>
            </a:r>
            <a:r>
              <a:rPr lang="zh-CN" altLang="en-US" sz="2400" dirty="0">
                <a:solidFill>
                  <a:prstClr val="white"/>
                </a:solidFill>
                <a:latin typeface="微软雅黑" panose="020B0503020204020204" pitchFamily="34" charset="-122"/>
                <a:ea typeface="微软雅黑" panose="020B0503020204020204" pitchFamily="34" charset="-122"/>
              </a:rPr>
              <a:t>）是一个可执行的原子计算，它引起模型状态改变或值的返回。在图形上，状态图是顶点和弧的集合。</a:t>
            </a:r>
            <a:endParaRPr lang="en-US" altLang="zh-CN" sz="2400" dirty="0">
              <a:solidFill>
                <a:prstClr val="white"/>
              </a:solidFill>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69964631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37045" t="12337"/>
          <a:stretch/>
        </p:blipFill>
        <p:spPr>
          <a:xfrm>
            <a:off x="1431636" y="1071417"/>
            <a:ext cx="8816179" cy="4821383"/>
          </a:xfrm>
          <a:prstGeom prst="rect">
            <a:avLst/>
          </a:prstGeom>
        </p:spPr>
      </p:pic>
    </p:spTree>
    <p:extLst>
      <p:ext uri="{BB962C8B-B14F-4D97-AF65-F5344CB8AC3E}">
        <p14:creationId xmlns:p14="http://schemas.microsoft.com/office/powerpoint/2010/main" val="62434280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5354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注解</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的状态图是基于</a:t>
            </a:r>
            <a:r>
              <a:rPr lang="en-US" altLang="zh-CN" sz="2400" dirty="0">
                <a:solidFill>
                  <a:prstClr val="white"/>
                </a:solidFill>
                <a:latin typeface="微软雅黑" panose="020B0503020204020204" pitchFamily="34" charset="-122"/>
                <a:ea typeface="微软雅黑" panose="020B0503020204020204" pitchFamily="34" charset="-122"/>
              </a:rPr>
              <a:t>David Harel</a:t>
            </a:r>
            <a:r>
              <a:rPr lang="zh-CN" altLang="zh-CN" sz="2400" dirty="0">
                <a:solidFill>
                  <a:prstClr val="white"/>
                </a:solidFill>
                <a:latin typeface="微软雅黑" panose="020B0503020204020204" pitchFamily="34" charset="-122"/>
                <a:ea typeface="微软雅黑" panose="020B0503020204020204" pitchFamily="34" charset="-122"/>
              </a:rPr>
              <a:t>发明的状态表示法。特别是，嵌套状态和正交状态的概念都是由</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发展为准确而形式化的系统的。</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中的概念于</a:t>
            </a:r>
            <a:r>
              <a:rPr lang="en-US" altLang="zh-CN" sz="2400" dirty="0">
                <a:solidFill>
                  <a:prstClr val="white"/>
                </a:solidFill>
                <a:latin typeface="微软雅黑" panose="020B0503020204020204" pitchFamily="34" charset="-122"/>
                <a:ea typeface="微软雅黑" panose="020B0503020204020204" pitchFamily="34" charset="-122"/>
              </a:rPr>
              <a:t>Harel</a:t>
            </a:r>
            <a:r>
              <a:rPr lang="zh-CN" altLang="zh-CN" sz="2400" dirty="0">
                <a:solidFill>
                  <a:prstClr val="white"/>
                </a:solidFill>
                <a:latin typeface="微软雅黑" panose="020B0503020204020204" pitchFamily="34" charset="-122"/>
                <a:ea typeface="微软雅黑" panose="020B0503020204020204" pitchFamily="34" charset="-122"/>
              </a:rPr>
              <a:t>的表示法相比，有点缺少形式化，而且在一些细节上是不同的，特别是，</a:t>
            </a:r>
            <a:r>
              <a:rPr lang="en-US" altLang="zh-CN" sz="2400" dirty="0">
                <a:solidFill>
                  <a:prstClr val="white"/>
                </a:solidFill>
                <a:latin typeface="微软雅黑" panose="020B0503020204020204" pitchFamily="34" charset="-122"/>
                <a:ea typeface="微软雅黑" panose="020B0503020204020204" pitchFamily="34" charset="-122"/>
              </a:rPr>
              <a:t>UML</a:t>
            </a:r>
            <a:r>
              <a:rPr lang="zh-CN" altLang="en-US" sz="2400" dirty="0">
                <a:solidFill>
                  <a:prstClr val="white"/>
                </a:solidFill>
                <a:latin typeface="微软雅黑" panose="020B0503020204020204" pitchFamily="34" charset="-122"/>
                <a:ea typeface="微软雅黑" panose="020B0503020204020204" pitchFamily="34" charset="-122"/>
              </a:rPr>
              <a:t>中的概念侧重于面向对象系统。</a:t>
            </a: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公共特性</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状态图只是一种特殊种类的图形，它拥有像所有其他图一样的公共特性，即一个名称，以及投影在一个模型上的图形内容。状态于其他各种图的区别是它的内容。</a:t>
            </a:r>
          </a:p>
        </p:txBody>
      </p:sp>
    </p:spTree>
    <p:extLst>
      <p:ext uri="{BB962C8B-B14F-4D97-AF65-F5344CB8AC3E}">
        <p14:creationId xmlns:p14="http://schemas.microsoft.com/office/powerpoint/2010/main" val="129698980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07720" y="952500"/>
            <a:ext cx="738124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状态图的内容</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状态图通常包括：</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简单状态和组合状态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转移、事件和动作</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（与其他图一样，状态图也可以包括注解和约束）</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状态图可以包括状态机的任何和所有特征！</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6028690" y="1252220"/>
            <a:ext cx="4763135" cy="1485900"/>
          </a:xfrm>
          <a:prstGeom prst="rect">
            <a:avLst/>
          </a:prstGeom>
        </p:spPr>
      </p:pic>
    </p:spTree>
    <p:extLst>
      <p:ext uri="{BB962C8B-B14F-4D97-AF65-F5344CB8AC3E}">
        <p14:creationId xmlns:p14="http://schemas.microsoft.com/office/powerpoint/2010/main" val="13591825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51840" y="701040"/>
            <a:ext cx="989457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状态图的一般用法</a:t>
            </a:r>
            <a:r>
              <a:rPr lang="en-US" altLang="zh-CN"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可以用状态图为系统的动态方面建模。这些动态方面可以包括出现在系统体系结构的任何视图中的任何一种对象由事件引发的行为，这些对象包括类（包含主动类）、接口、构件和结点。</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当对系统、类或用况的动态方面建模时，通常用状态图为反应建模对象。</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626314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711200" y="676910"/>
            <a:ext cx="9894570" cy="2954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状态图与活动图的差别</a:t>
            </a:r>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活动图展示的是跨过不同的对象从活动到活动的控制流，而状态图展示的是单个对象内从状态到状态的控制流。</a:t>
            </a:r>
          </a:p>
          <a:p>
            <a:pPr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rPr>
              <a:t>活动图更适合对随时间变化的活动流建模</a:t>
            </a:r>
          </a:p>
        </p:txBody>
      </p:sp>
    </p:spTree>
    <p:extLst>
      <p:ext uri="{BB962C8B-B14F-4D97-AF65-F5344CB8AC3E}">
        <p14:creationId xmlns:p14="http://schemas.microsoft.com/office/powerpoint/2010/main" val="196567429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834851" y="414771"/>
            <a:ext cx="9894570"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对反应型对象建模</a:t>
            </a:r>
          </a:p>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使用状态图最常见的目的是对反应型对象的行为建模。交互是对共同工作的对象群体的行为建模，而状态图是对一个单独的对象在它的生命期中的行为建模。状态图是对从事件到事件的控制流建模。</a:t>
            </a:r>
          </a:p>
          <a:p>
            <a:pPr indent="457200" defTabSz="1218565">
              <a:lnSpc>
                <a:spcPct val="150000"/>
              </a:lnSpc>
            </a:pPr>
            <a:r>
              <a:rPr lang="zh-CN" altLang="en-US" sz="2400" dirty="0">
                <a:solidFill>
                  <a:prstClr val="white"/>
                </a:solidFill>
                <a:latin typeface="微软雅黑" panose="020B0503020204020204" pitchFamily="34" charset="-122"/>
                <a:ea typeface="微软雅黑" panose="020B0503020204020204" pitchFamily="34" charset="-122"/>
                <a:sym typeface="+mn-ea"/>
              </a:rPr>
              <a:t>当对反应型对象的行为建模时，基本上要说明</a:t>
            </a:r>
            <a:r>
              <a:rPr lang="en-US" altLang="zh-CN" sz="2400" dirty="0">
                <a:solidFill>
                  <a:prstClr val="white"/>
                </a:solidFill>
                <a:latin typeface="微软雅黑" panose="020B0503020204020204" pitchFamily="34" charset="-122"/>
                <a:ea typeface="微软雅黑" panose="020B0503020204020204" pitchFamily="34" charset="-122"/>
                <a:sym typeface="+mn-ea"/>
              </a:rPr>
              <a:t>3</a:t>
            </a:r>
            <a:r>
              <a:rPr lang="zh-CN" altLang="en-US" sz="2400" dirty="0">
                <a:solidFill>
                  <a:prstClr val="white"/>
                </a:solidFill>
                <a:latin typeface="微软雅黑" panose="020B0503020204020204" pitchFamily="34" charset="-122"/>
                <a:ea typeface="微软雅黑" panose="020B0503020204020204" pitchFamily="34" charset="-122"/>
                <a:sym typeface="+mn-ea"/>
              </a:rPr>
              <a:t>种事情：这个对象可能处于的稳定状态、触发从状态到状态的转移的事件以及当每个状态改变时所发生的动作。对反应型对象的行为建模还包括对对象的生命期建模，从对象的创建时刻开始，直接它被撤销时结束，强调在其中可能发现的这个对象的稳定状态。</a:t>
            </a:r>
            <a:endParaRPr lang="en-US" altLang="zh-CN" sz="2400" b="1" dirty="0">
              <a:solidFill>
                <a:prstClr val="white"/>
              </a:solidFill>
              <a:latin typeface="微软雅黑" panose="020B0503020204020204" pitchFamily="34" charset="-122"/>
              <a:ea typeface="微软雅黑" panose="020B0503020204020204" pitchFamily="34" charset="-122"/>
              <a:sym typeface="+mn-ea"/>
            </a:endParaRP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205994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65017" y="831274"/>
            <a:ext cx="10788073" cy="5293757"/>
          </a:xfrm>
          <a:prstGeom prst="rect">
            <a:avLst/>
          </a:prstGeom>
          <a:noFill/>
        </p:spPr>
        <p:txBody>
          <a:bodyPr wrap="square" rtlCol="0">
            <a:spAutoFit/>
          </a:bodyPr>
          <a:lstStyle/>
          <a:p>
            <a:pPr indent="457200"/>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13</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种图可以归结为</a:t>
            </a:r>
            <a:r>
              <a:rPr lang="en-US" altLang="zh-CN"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5</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大类</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静态</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图包括类图、对象图、包图、组合结构图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行为</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图包括状态机图和活动图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例图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交互</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图包括通信图、时间图、顺序图、交互概况图</a:t>
            </a: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marL="571500" indent="-571500">
              <a:buFont typeface="Arial" panose="020B0604020202020204" pitchFamily="34" charset="0"/>
              <a:buChar char="•"/>
            </a:pPr>
            <a:r>
              <a:rPr lang="zh-CN" altLang="en-US" sz="40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实现</a:t>
            </a:r>
            <a:r>
              <a:rPr lang="zh-CN" altLang="en-US" sz="40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图包括构件图、部署图。</a:t>
            </a:r>
          </a:p>
          <a:p>
            <a:endParaRPr lang="zh-CN" altLang="en-US" dirty="0"/>
          </a:p>
        </p:txBody>
      </p:sp>
    </p:spTree>
    <p:extLst>
      <p:ext uri="{BB962C8B-B14F-4D97-AF65-F5344CB8AC3E}">
        <p14:creationId xmlns:p14="http://schemas.microsoft.com/office/powerpoint/2010/main" val="140234314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1548108" y="2116681"/>
            <a:ext cx="989457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良好的状态图应满足的一些要求</a:t>
            </a:r>
            <a:r>
              <a:rPr lang="en-US" altLang="zh-CN" sz="3735"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	</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1 </a:t>
            </a:r>
            <a:r>
              <a:rPr lang="zh-CN" altLang="en-US" sz="2400" dirty="0">
                <a:solidFill>
                  <a:prstClr val="white"/>
                </a:solidFill>
                <a:latin typeface="微软雅黑" panose="020B0503020204020204" pitchFamily="34" charset="-122"/>
                <a:ea typeface="微软雅黑" panose="020B0503020204020204" pitchFamily="34" charset="-122"/>
              </a:rPr>
              <a:t>关注与传达系统动态特性的一个方面</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2 </a:t>
            </a:r>
            <a:r>
              <a:rPr lang="zh-CN" altLang="en-US" sz="2400" dirty="0">
                <a:solidFill>
                  <a:prstClr val="white"/>
                </a:solidFill>
                <a:latin typeface="微软雅黑" panose="020B0503020204020204" pitchFamily="34" charset="-122"/>
                <a:ea typeface="微软雅黑" panose="020B0503020204020204" pitchFamily="34" charset="-122"/>
              </a:rPr>
              <a:t>仅包含对于理解这个方面很重要的那些元素</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rPr>
              <a:t>3 </a:t>
            </a:r>
            <a:r>
              <a:rPr lang="zh-CN" altLang="en-US" sz="2400" dirty="0">
                <a:solidFill>
                  <a:prstClr val="white"/>
                </a:solidFill>
                <a:latin typeface="微软雅黑" panose="020B0503020204020204" pitchFamily="34" charset="-122"/>
                <a:ea typeface="微软雅黑" panose="020B0503020204020204" pitchFamily="34" charset="-122"/>
              </a:rPr>
              <a:t>在米利机和莫尔机两种方式之间进行平衡</a:t>
            </a:r>
          </a:p>
          <a:p>
            <a:pPr defTabSz="1218565">
              <a:lnSpc>
                <a:spcPct val="150000"/>
              </a:lnSpc>
            </a:pPr>
            <a:endParaRPr lang="zh-CN" altLang="en-US" sz="2400" dirty="0">
              <a:solidFill>
                <a:prstClr val="white"/>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43284541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9"/>
          <p:cNvSpPr>
            <a:spLocks noChangeArrowheads="1"/>
          </p:cNvSpPr>
          <p:nvPr/>
        </p:nvSpPr>
        <p:spPr bwMode="auto">
          <a:xfrm>
            <a:off x="687070" y="174625"/>
            <a:ext cx="9894570" cy="443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8565"/>
            <a:endParaRPr lang="zh-CN" altLang="en-US" sz="2400" dirty="0">
              <a:solidFill>
                <a:prstClr val="white"/>
              </a:solidFill>
              <a:latin typeface="微软雅黑" panose="020B0503020204020204" pitchFamily="34" charset="-122"/>
              <a:ea typeface="微软雅黑" panose="020B0503020204020204" pitchFamily="34" charset="-122"/>
            </a:endParaRPr>
          </a:p>
          <a:p>
            <a:pPr defTabSz="1218565">
              <a:lnSpc>
                <a:spcPct val="150000"/>
              </a:lnSpc>
            </a:pPr>
            <a:r>
              <a:rPr lang="zh-CN" altLang="en-US" sz="3200" b="1" dirty="0">
                <a:blipFill dpi="0" rotWithShape="1">
                  <a:blip r:embed="rId3">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绘制状态图应遵循的一些策略</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1 </a:t>
            </a:r>
            <a:r>
              <a:rPr lang="zh-CN" altLang="en-US" sz="2400" dirty="0">
                <a:solidFill>
                  <a:prstClr val="white"/>
                </a:solidFill>
                <a:latin typeface="微软雅黑" panose="020B0503020204020204" pitchFamily="34" charset="-122"/>
                <a:ea typeface="微软雅黑" panose="020B0503020204020204" pitchFamily="34" charset="-122"/>
                <a:sym typeface="+mn-ea"/>
              </a:rPr>
              <a:t>为它取一个能表达其用途的名称</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2 </a:t>
            </a:r>
            <a:r>
              <a:rPr lang="zh-CN" altLang="en-US" sz="2400" dirty="0">
                <a:solidFill>
                  <a:prstClr val="white"/>
                </a:solidFill>
                <a:latin typeface="微软雅黑" panose="020B0503020204020204" pitchFamily="34" charset="-122"/>
                <a:ea typeface="微软雅黑" panose="020B0503020204020204" pitchFamily="34" charset="-122"/>
                <a:sym typeface="+mn-ea"/>
              </a:rPr>
              <a:t>先为对象的稳定状态建模，然后对从状态到状态的合法转移建模。把分支、并发和对象流作为第二位的考虑，也可能把它们放在单独的图中</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3 </a:t>
            </a:r>
            <a:r>
              <a:rPr lang="zh-CN" altLang="en-US" sz="2400" dirty="0">
                <a:solidFill>
                  <a:prstClr val="white"/>
                </a:solidFill>
                <a:latin typeface="微软雅黑" panose="020B0503020204020204" pitchFamily="34" charset="-122"/>
                <a:ea typeface="微软雅黑" panose="020B0503020204020204" pitchFamily="34" charset="-122"/>
                <a:sym typeface="+mn-ea"/>
              </a:rPr>
              <a:t>摆放这些元素，尽量避免线段交叉</a:t>
            </a:r>
          </a:p>
          <a:p>
            <a:pPr defTabSz="1218565">
              <a:lnSpc>
                <a:spcPct val="150000"/>
              </a:lnSpc>
            </a:pPr>
            <a:r>
              <a:rPr lang="en-US" altLang="zh-CN" sz="2400" dirty="0">
                <a:solidFill>
                  <a:prstClr val="white"/>
                </a:solidFill>
                <a:latin typeface="微软雅黑" panose="020B0503020204020204" pitchFamily="34" charset="-122"/>
                <a:ea typeface="微软雅黑" panose="020B0503020204020204" pitchFamily="34" charset="-122"/>
                <a:sym typeface="+mn-ea"/>
              </a:rPr>
              <a:t>4 </a:t>
            </a:r>
            <a:r>
              <a:rPr lang="zh-CN" altLang="en-US" sz="2400" dirty="0">
                <a:solidFill>
                  <a:prstClr val="white"/>
                </a:solidFill>
                <a:latin typeface="微软雅黑" panose="020B0503020204020204" pitchFamily="34" charset="-122"/>
                <a:ea typeface="微软雅黑" panose="020B0503020204020204" pitchFamily="34" charset="-122"/>
                <a:sym typeface="+mn-ea"/>
              </a:rPr>
              <a:t>对于大型状态图，考虑详尽的</a:t>
            </a:r>
            <a:r>
              <a:rPr lang="en-US" altLang="zh-CN" sz="2400" dirty="0">
                <a:solidFill>
                  <a:prstClr val="white"/>
                </a:solidFill>
                <a:latin typeface="微软雅黑" panose="020B0503020204020204" pitchFamily="34" charset="-122"/>
                <a:ea typeface="微软雅黑" panose="020B0503020204020204" pitchFamily="34" charset="-122"/>
                <a:sym typeface="+mn-ea"/>
              </a:rPr>
              <a:t>UML</a:t>
            </a:r>
            <a:r>
              <a:rPr lang="zh-CN" altLang="en-US" sz="2400" dirty="0">
                <a:solidFill>
                  <a:prstClr val="white"/>
                </a:solidFill>
                <a:latin typeface="微软雅黑" panose="020B0503020204020204" pitchFamily="34" charset="-122"/>
                <a:ea typeface="微软雅黑" panose="020B0503020204020204" pitchFamily="34" charset="-122"/>
                <a:sym typeface="+mn-ea"/>
              </a:rPr>
              <a:t>规范包含的诸如子状态机之类的高级特征</a:t>
            </a:r>
          </a:p>
        </p:txBody>
      </p:sp>
    </p:spTree>
    <p:extLst>
      <p:ext uri="{BB962C8B-B14F-4D97-AF65-F5344CB8AC3E}">
        <p14:creationId xmlns:p14="http://schemas.microsoft.com/office/powerpoint/2010/main" val="200070153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50000">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14:bounceEnd="50000">
                                          <p:cBhvr additive="base">
                                            <p:cTn id="7"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80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8698" y="944742"/>
            <a:ext cx="7104789" cy="830997"/>
          </a:xfrm>
          <a:prstGeom prst="rect">
            <a:avLst/>
          </a:prstGeom>
          <a:noFill/>
        </p:spPr>
        <p:txBody>
          <a:bodyPr>
            <a:spAutoFit/>
          </a:bodyPr>
          <a:lstStyle/>
          <a:p>
            <a:pPr fontAlgn="auto"/>
            <a:r>
              <a:rPr lang="en-US" altLang="zh-CN" sz="4800" b="1" noProof="1"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2.6</a:t>
            </a:r>
            <a:r>
              <a:rPr lang="zh-CN" altLang="en-US" sz="4800" b="1" noProof="1"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a:t>
            </a:r>
            <a:r>
              <a:rPr lang="zh-CN" altLang="en-US" sz="4800"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endParaRPr lang="zh-CN" altLang="en-US" sz="4800" noProof="1">
              <a:solidFill>
                <a:schemeClr val="bg1"/>
              </a:solidFill>
              <a:latin typeface="迷你简艺黑" panose="03000509000000000000" pitchFamily="65" charset="-122"/>
              <a:ea typeface="迷你简艺黑" panose="03000509000000000000" pitchFamily="65" charset="-122"/>
            </a:endParaRPr>
          </a:p>
        </p:txBody>
      </p:sp>
      <p:sp>
        <p:nvSpPr>
          <p:cNvPr id="111618" name="文本框 4"/>
          <p:cNvSpPr txBox="1">
            <a:spLocks noChangeArrowheads="1"/>
          </p:cNvSpPr>
          <p:nvPr/>
        </p:nvSpPr>
        <p:spPr bwMode="auto">
          <a:xfrm>
            <a:off x="3490913" y="1951038"/>
            <a:ext cx="5607050"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迷你简艺黑" panose="03000509000000000000" pitchFamily="65" charset="-122"/>
                <a:ea typeface="迷你简艺黑" panose="03000509000000000000" pitchFamily="65" charset="-122"/>
              </a:rPr>
              <a:t>1.部署图概述</a:t>
            </a:r>
          </a:p>
          <a:p>
            <a:r>
              <a:rPr lang="zh-CN" altLang="en-US" sz="3200">
                <a:solidFill>
                  <a:schemeClr val="bg1"/>
                </a:solidFill>
                <a:latin typeface="迷你简艺黑" panose="03000509000000000000" pitchFamily="65" charset="-122"/>
                <a:ea typeface="迷你简艺黑" panose="03000509000000000000" pitchFamily="65" charset="-122"/>
              </a:rPr>
              <a:t>2.结点</a:t>
            </a:r>
          </a:p>
          <a:p>
            <a:r>
              <a:rPr lang="zh-CN" altLang="en-US" sz="3200">
                <a:solidFill>
                  <a:schemeClr val="bg1"/>
                </a:solidFill>
                <a:latin typeface="迷你简艺黑" panose="03000509000000000000" pitchFamily="65" charset="-122"/>
                <a:ea typeface="迷你简艺黑" panose="03000509000000000000" pitchFamily="65" charset="-122"/>
              </a:rPr>
              <a:t>3.组件</a:t>
            </a:r>
          </a:p>
          <a:p>
            <a:r>
              <a:rPr lang="zh-CN" altLang="en-US" sz="3200">
                <a:solidFill>
                  <a:schemeClr val="bg1"/>
                </a:solidFill>
                <a:latin typeface="迷你简艺黑" panose="03000509000000000000" pitchFamily="65" charset="-122"/>
                <a:ea typeface="迷你简艺黑" panose="03000509000000000000" pitchFamily="65" charset="-122"/>
              </a:rPr>
              <a:t>4.关系</a:t>
            </a:r>
          </a:p>
          <a:p>
            <a:r>
              <a:rPr lang="zh-CN" altLang="en-US" sz="3200">
                <a:solidFill>
                  <a:schemeClr val="bg1"/>
                </a:solidFill>
                <a:latin typeface="迷你简艺黑" panose="03000509000000000000" pitchFamily="65" charset="-122"/>
                <a:ea typeface="迷你简艺黑" panose="03000509000000000000" pitchFamily="65" charset="-122"/>
              </a:rPr>
              <a:t>5.部署图的系统建模及应用</a:t>
            </a:r>
          </a:p>
        </p:txBody>
      </p:sp>
    </p:spTree>
    <p:extLst>
      <p:ext uri="{BB962C8B-B14F-4D97-AF65-F5344CB8AC3E}">
        <p14:creationId xmlns:p14="http://schemas.microsoft.com/office/powerpoint/2010/main" val="325181434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11424" y="618782"/>
            <a:ext cx="10369152" cy="2144113"/>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a:t>
            </a:r>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图概述</a:t>
            </a:r>
          </a:p>
          <a:p>
            <a:pPr fontAlgn="auto"/>
            <a:endParaRPr lang="zh-CN" altLang="en-US" sz="2400" noProof="1">
              <a:solidFill>
                <a:schemeClr val="bg1"/>
              </a:solidFill>
              <a:latin typeface="迷你简艺黑" panose="03000509000000000000" pitchFamily="65" charset="-122"/>
              <a:ea typeface="迷你简艺黑" panose="03000509000000000000" pitchFamily="65" charset="-122"/>
            </a:endParaRPr>
          </a:p>
          <a:p>
            <a:pPr fontAlgn="auto"/>
            <a:r>
              <a:rPr lang="zh-CN" altLang="en-US" sz="2400" noProof="1">
                <a:solidFill>
                  <a:schemeClr val="bg1"/>
                </a:solidFill>
                <a:latin typeface="迷你简艺黑" panose="03000509000000000000" pitchFamily="65" charset="-122"/>
                <a:ea typeface="迷你简艺黑" panose="03000509000000000000" pitchFamily="65" charset="-122"/>
              </a:rPr>
              <a:t>       也称为配置图，描述系统中硬件和软件的物理配置和系统体系结构。是一种展示运行时进行处理的结点和在结点上生存的制品的配置的图。在图形上，部署图是定点和弧的集合。</a:t>
            </a:r>
          </a:p>
        </p:txBody>
      </p:sp>
      <p:pic>
        <p:nvPicPr>
          <p:cNvPr id="112642"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288" y="2840038"/>
            <a:ext cx="6386512" cy="346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7154345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结点</a:t>
            </a:r>
          </a:p>
        </p:txBody>
      </p:sp>
      <p:sp>
        <p:nvSpPr>
          <p:cNvPr id="5" name="文本框 4"/>
          <p:cNvSpPr txBox="1"/>
          <p:nvPr/>
        </p:nvSpPr>
        <p:spPr>
          <a:xfrm>
            <a:off x="2341563" y="1833563"/>
            <a:ext cx="8143875" cy="1939925"/>
          </a:xfrm>
          <a:prstGeom prst="rect">
            <a:avLst/>
          </a:prstGeom>
          <a:noFill/>
        </p:spPr>
        <p:txBody>
          <a:bodyPr>
            <a:spAutoFit/>
          </a:bodyPr>
          <a:lstStyle/>
          <a:p>
            <a:pPr indent="609600" fontAlgn="auto"/>
            <a:r>
              <a:rPr lang="zh-CN" altLang="en-US" sz="2400" noProof="1">
                <a:solidFill>
                  <a:schemeClr val="bg1"/>
                </a:solidFill>
                <a:latin typeface="迷你简艺黑" panose="03000509000000000000" pitchFamily="65" charset="-122"/>
                <a:ea typeface="迷你简艺黑" panose="03000509000000000000" pitchFamily="65" charset="-122"/>
              </a:rPr>
              <a:t>结点是存在于运行时并代表一项计算资源的物理元素，它一般用于对执行处理或计算的资源建模。</a:t>
            </a:r>
          </a:p>
          <a:p>
            <a:pPr fontAlgn="auto"/>
            <a:r>
              <a:rPr lang="en-US" altLang="zh-CN" sz="2400" noProof="1">
                <a:solidFill>
                  <a:schemeClr val="bg1"/>
                </a:solidFill>
                <a:latin typeface="迷你简艺黑" panose="03000509000000000000" pitchFamily="65" charset="-122"/>
                <a:ea typeface="迷你简艺黑" panose="03000509000000000000" pitchFamily="65" charset="-122"/>
              </a:rPr>
              <a:t>1</a:t>
            </a:r>
            <a:r>
              <a:rPr lang="zh-CN" altLang="en-US" sz="2400" noProof="1">
                <a:solidFill>
                  <a:schemeClr val="bg1"/>
                </a:solidFill>
                <a:latin typeface="迷你简艺黑" panose="03000509000000000000" pitchFamily="65" charset="-122"/>
                <a:ea typeface="迷你简艺黑" panose="03000509000000000000" pitchFamily="65" charset="-122"/>
              </a:rPr>
              <a:t>、在</a:t>
            </a:r>
            <a:r>
              <a:rPr lang="en-US" altLang="zh-CN" sz="2400" noProof="1">
                <a:solidFill>
                  <a:schemeClr val="bg1"/>
                </a:solidFill>
                <a:latin typeface="迷你简艺黑" panose="03000509000000000000" pitchFamily="65" charset="-122"/>
                <a:ea typeface="迷你简艺黑" panose="03000509000000000000" pitchFamily="65" charset="-122"/>
              </a:rPr>
              <a:t>UML1.X</a:t>
            </a:r>
            <a:r>
              <a:rPr lang="zh-CN" altLang="en-US" sz="2400" noProof="1">
                <a:solidFill>
                  <a:schemeClr val="bg1"/>
                </a:solidFill>
                <a:latin typeface="迷你简艺黑" panose="03000509000000000000" pitchFamily="65" charset="-122"/>
                <a:ea typeface="迷你简艺黑" panose="03000509000000000000" pitchFamily="65" charset="-122"/>
              </a:rPr>
              <a:t>中被划分为处理器和设备两种类型</a:t>
            </a:r>
          </a:p>
          <a:p>
            <a:pPr fontAlgn="auto"/>
            <a:r>
              <a:rPr lang="en-US" altLang="zh-CN" sz="2400" noProof="1">
                <a:solidFill>
                  <a:schemeClr val="bg1"/>
                </a:solidFill>
                <a:latin typeface="迷你简艺黑" panose="03000509000000000000" pitchFamily="65" charset="-122"/>
                <a:ea typeface="迷你简艺黑" panose="03000509000000000000" pitchFamily="65" charset="-122"/>
              </a:rPr>
              <a:t>2</a:t>
            </a:r>
            <a:r>
              <a:rPr lang="zh-CN" altLang="en-US" sz="2400" noProof="1">
                <a:solidFill>
                  <a:schemeClr val="bg1"/>
                </a:solidFill>
                <a:latin typeface="迷你简艺黑" panose="03000509000000000000" pitchFamily="65" charset="-122"/>
                <a:ea typeface="迷你简艺黑" panose="03000509000000000000" pitchFamily="65" charset="-122"/>
              </a:rPr>
              <a:t>、在</a:t>
            </a:r>
            <a:r>
              <a:rPr lang="en-US" altLang="zh-CN" sz="2400" noProof="1">
                <a:solidFill>
                  <a:schemeClr val="bg1"/>
                </a:solidFill>
                <a:latin typeface="迷你简艺黑" panose="03000509000000000000" pitchFamily="65" charset="-122"/>
                <a:ea typeface="迷你简艺黑" panose="03000509000000000000" pitchFamily="65" charset="-122"/>
              </a:rPr>
              <a:t>UML2.0</a:t>
            </a:r>
            <a:r>
              <a:rPr lang="zh-CN" altLang="en-US" sz="2400" noProof="1">
                <a:solidFill>
                  <a:schemeClr val="bg1"/>
                </a:solidFill>
                <a:latin typeface="迷你简艺黑" panose="03000509000000000000" pitchFamily="65" charset="-122"/>
                <a:ea typeface="迷你简艺黑" panose="03000509000000000000" pitchFamily="65" charset="-122"/>
              </a:rPr>
              <a:t>中把一个设备定义为一个执行工件的结点，  为结点起一个名字并添加关键字</a:t>
            </a:r>
            <a:r>
              <a:rPr lang="en-US" altLang="zh-CN" sz="2400" noProof="1">
                <a:solidFill>
                  <a:schemeClr val="bg1"/>
                </a:solidFill>
                <a:latin typeface="迷你简艺黑" panose="03000509000000000000" pitchFamily="65" charset="-122"/>
                <a:ea typeface="迷你简艺黑" panose="03000509000000000000" pitchFamily="65" charset="-122"/>
              </a:rPr>
              <a:t>&lt;&lt;device&gt;&gt;</a:t>
            </a:r>
            <a:r>
              <a:rPr lang="zh-CN" altLang="en-US" sz="2400" noProof="1">
                <a:solidFill>
                  <a:schemeClr val="bg1"/>
                </a:solidFill>
                <a:latin typeface="迷你简艺黑" panose="03000509000000000000" pitchFamily="65" charset="-122"/>
                <a:ea typeface="迷你简艺黑" panose="03000509000000000000" pitchFamily="65" charset="-122"/>
              </a:rPr>
              <a:t>指明结点类型</a:t>
            </a:r>
          </a:p>
        </p:txBody>
      </p:sp>
      <p:pic>
        <p:nvPicPr>
          <p:cNvPr id="113667"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450" y="4038600"/>
            <a:ext cx="361315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65767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9430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组件</a:t>
            </a:r>
          </a:p>
        </p:txBody>
      </p:sp>
      <p:sp>
        <p:nvSpPr>
          <p:cNvPr id="114690" name="文本框 4"/>
          <p:cNvSpPr txBox="1">
            <a:spLocks noChangeArrowheads="1"/>
          </p:cNvSpPr>
          <p:nvPr/>
        </p:nvSpPr>
        <p:spPr bwMode="auto">
          <a:xfrm>
            <a:off x="696913" y="1641475"/>
            <a:ext cx="11001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部署图中包含的组件，是构建图中的基本元素，时系统可替换的物理部件</a:t>
            </a:r>
          </a:p>
        </p:txBody>
      </p:sp>
      <p:sp>
        <p:nvSpPr>
          <p:cNvPr id="3" name="文本框 2"/>
          <p:cNvSpPr txBox="1"/>
          <p:nvPr/>
        </p:nvSpPr>
        <p:spPr>
          <a:xfrm>
            <a:off x="1819275" y="2568575"/>
            <a:ext cx="9204325" cy="2103438"/>
          </a:xfrm>
          <a:prstGeom prst="rect">
            <a:avLst/>
          </a:prstGeom>
          <a:noFill/>
        </p:spPr>
        <p:txBody>
          <a:bodyPr>
            <a:spAutoFit/>
          </a:bodyPr>
          <a:lstStyle/>
          <a:p>
            <a:pPr fontAlgn="auto"/>
            <a:r>
              <a:rPr lang="en-US" altLang="zh-CN" sz="2665" noProof="1">
                <a:solidFill>
                  <a:schemeClr val="bg1"/>
                </a:solidFill>
                <a:latin typeface="迷你简艺黑" panose="03000509000000000000" pitchFamily="65" charset="-122"/>
                <a:ea typeface="迷你简艺黑" panose="03000509000000000000" pitchFamily="65" charset="-122"/>
              </a:rPr>
              <a:t>结点和组件的关系：</a:t>
            </a:r>
          </a:p>
          <a:p>
            <a:pPr fontAlgn="auto"/>
            <a:r>
              <a:rPr lang="en-US" altLang="zh-CN" sz="2665" noProof="1">
                <a:solidFill>
                  <a:schemeClr val="bg1"/>
                </a:solidFill>
                <a:latin typeface="迷你简艺黑" panose="03000509000000000000" pitchFamily="65" charset="-122"/>
                <a:ea typeface="迷你简艺黑" panose="03000509000000000000" pitchFamily="65" charset="-122"/>
              </a:rPr>
              <a:t>（1）组件是被结点执行的事物</a:t>
            </a:r>
          </a:p>
          <a:p>
            <a:pPr fontAlgn="auto"/>
            <a:r>
              <a:rPr lang="en-US" altLang="zh-CN" sz="2665" noProof="1">
                <a:solidFill>
                  <a:schemeClr val="bg1"/>
                </a:solidFill>
                <a:latin typeface="迷你简艺黑" panose="03000509000000000000" pitchFamily="65" charset="-122"/>
                <a:ea typeface="迷你简艺黑" panose="03000509000000000000" pitchFamily="65" charset="-122"/>
              </a:rPr>
              <a:t>（2）组件表示逻辑元素的物理模块，而结点是组件被部署的地点</a:t>
            </a:r>
            <a:endParaRPr lang="zh-CN" altLang="en-US" sz="2665" noProof="1"/>
          </a:p>
          <a:p>
            <a:pPr fontAlgn="auto"/>
            <a:endParaRPr lang="zh-CN" altLang="en-US" sz="2400" noProof="1"/>
          </a:p>
        </p:txBody>
      </p:sp>
    </p:spTree>
    <p:extLst>
      <p:ext uri="{BB962C8B-B14F-4D97-AF65-F5344CB8AC3E}">
        <p14:creationId xmlns:p14="http://schemas.microsoft.com/office/powerpoint/2010/main" val="36028972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关系</a:t>
            </a:r>
          </a:p>
        </p:txBody>
      </p:sp>
      <p:sp>
        <p:nvSpPr>
          <p:cNvPr id="115714" name="文本框 4"/>
          <p:cNvSpPr txBox="1">
            <a:spLocks noChangeArrowheads="1"/>
          </p:cNvSpPr>
          <p:nvPr/>
        </p:nvSpPr>
        <p:spPr bwMode="auto">
          <a:xfrm>
            <a:off x="2047875" y="2162175"/>
            <a:ext cx="88026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部署图中的依赖关系使用</a:t>
            </a:r>
            <a:r>
              <a:rPr lang="zh-CN" altLang="en-US" sz="2400" u="sng">
                <a:solidFill>
                  <a:schemeClr val="bg1"/>
                </a:solidFill>
                <a:latin typeface="迷你简艺黑" panose="03000509000000000000" pitchFamily="65" charset="-122"/>
                <a:ea typeface="迷你简艺黑" panose="03000509000000000000" pitchFamily="65" charset="-122"/>
              </a:rPr>
              <a:t>虚线箭头</a:t>
            </a:r>
            <a:r>
              <a:rPr lang="zh-CN" altLang="en-US" sz="2400">
                <a:solidFill>
                  <a:schemeClr val="bg1"/>
                </a:solidFill>
                <a:latin typeface="迷你简艺黑" panose="03000509000000000000" pitchFamily="65" charset="-122"/>
                <a:ea typeface="迷你简艺黑" panose="03000509000000000000" pitchFamily="65" charset="-122"/>
              </a:rPr>
              <a:t>表示。它通常用在部署图中的组件和组件之间，组件依赖外部提供的服务（由组件到接口）</a:t>
            </a:r>
          </a:p>
          <a:p>
            <a:r>
              <a:rPr lang="zh-CN" altLang="en-US" sz="2400">
                <a:solidFill>
                  <a:schemeClr val="bg1"/>
                </a:solidFill>
                <a:latin typeface="迷你简艺黑" panose="03000509000000000000" pitchFamily="65" charset="-122"/>
                <a:ea typeface="迷你简艺黑" panose="03000509000000000000" pitchFamily="65" charset="-122"/>
              </a:rPr>
              <a:t>实现关系是结点内组件向外提供服务，关联关系是体现结点间的通信关联，两者符号都是一条实线。</a:t>
            </a:r>
          </a:p>
        </p:txBody>
      </p:sp>
      <p:pic>
        <p:nvPicPr>
          <p:cNvPr id="11571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650" y="4243388"/>
            <a:ext cx="3060700" cy="127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文本框 5"/>
          <p:cNvSpPr txBox="1">
            <a:spLocks noChangeArrowheads="1"/>
          </p:cNvSpPr>
          <p:nvPr/>
        </p:nvSpPr>
        <p:spPr bwMode="auto">
          <a:xfrm>
            <a:off x="2047875" y="1611313"/>
            <a:ext cx="88026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部署图中也可以包括依赖、泛化、关联及实现关系</a:t>
            </a:r>
          </a:p>
        </p:txBody>
      </p:sp>
    </p:spTree>
    <p:extLst>
      <p:ext uri="{BB962C8B-B14F-4D97-AF65-F5344CB8AC3E}">
        <p14:creationId xmlns:p14="http://schemas.microsoft.com/office/powerpoint/2010/main" val="28913338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2"/>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部署图的系统建模及应用</a:t>
            </a:r>
          </a:p>
        </p:txBody>
      </p:sp>
      <p:sp>
        <p:nvSpPr>
          <p:cNvPr id="116738" name="文本框 4"/>
          <p:cNvSpPr txBox="1">
            <a:spLocks noChangeArrowheads="1"/>
          </p:cNvSpPr>
          <p:nvPr/>
        </p:nvSpPr>
        <p:spPr bwMode="auto">
          <a:xfrm>
            <a:off x="3430588" y="2043113"/>
            <a:ext cx="560705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solidFill>
                  <a:schemeClr val="bg1"/>
                </a:solidFill>
                <a:latin typeface="迷你简艺黑" panose="03000509000000000000" pitchFamily="65" charset="-122"/>
                <a:ea typeface="迷你简艺黑" panose="03000509000000000000" pitchFamily="65" charset="-122"/>
              </a:rPr>
              <a:t>1、对嵌入式系统建模</a:t>
            </a:r>
          </a:p>
          <a:p>
            <a:r>
              <a:rPr lang="zh-CN" altLang="en-US" sz="3200">
                <a:solidFill>
                  <a:schemeClr val="bg1"/>
                </a:solidFill>
                <a:latin typeface="迷你简艺黑" panose="03000509000000000000" pitchFamily="65" charset="-122"/>
                <a:ea typeface="迷你简艺黑" panose="03000509000000000000" pitchFamily="65" charset="-122"/>
              </a:rPr>
              <a:t>2、对客户</a:t>
            </a:r>
            <a:r>
              <a:rPr lang="en-US" altLang="zh-CN" sz="3200">
                <a:solidFill>
                  <a:schemeClr val="bg1"/>
                </a:solidFill>
                <a:latin typeface="迷你简艺黑" panose="03000509000000000000" pitchFamily="65" charset="-122"/>
                <a:ea typeface="迷你简艺黑" panose="03000509000000000000" pitchFamily="65" charset="-122"/>
              </a:rPr>
              <a:t>/</a:t>
            </a:r>
            <a:r>
              <a:rPr lang="zh-CN" altLang="en-US" sz="3200">
                <a:solidFill>
                  <a:schemeClr val="bg1"/>
                </a:solidFill>
                <a:latin typeface="迷你简艺黑" panose="03000509000000000000" pitchFamily="65" charset="-122"/>
                <a:ea typeface="迷你简艺黑" panose="03000509000000000000" pitchFamily="65" charset="-122"/>
              </a:rPr>
              <a:t>服务器系统建模</a:t>
            </a:r>
          </a:p>
          <a:p>
            <a:r>
              <a:rPr lang="zh-CN" altLang="en-US" sz="3200">
                <a:solidFill>
                  <a:schemeClr val="bg1"/>
                </a:solidFill>
                <a:latin typeface="迷你简艺黑" panose="03000509000000000000" pitchFamily="65" charset="-122"/>
                <a:ea typeface="迷你简艺黑" panose="03000509000000000000" pitchFamily="65" charset="-122"/>
              </a:rPr>
              <a:t>3、对全分布式系统建模</a:t>
            </a:r>
          </a:p>
          <a:p>
            <a:r>
              <a:rPr lang="zh-CN" altLang="en-US" sz="3200">
                <a:solidFill>
                  <a:schemeClr val="bg1"/>
                </a:solidFill>
                <a:latin typeface="迷你简艺黑" panose="03000509000000000000" pitchFamily="65" charset="-122"/>
                <a:ea typeface="迷你简艺黑" panose="03000509000000000000" pitchFamily="65" charset="-122"/>
              </a:rPr>
              <a:t>4、正向工程和逆向工程</a:t>
            </a:r>
          </a:p>
          <a:p>
            <a:r>
              <a:rPr lang="zh-CN" altLang="en-US" sz="3200">
                <a:solidFill>
                  <a:schemeClr val="bg1"/>
                </a:solidFill>
                <a:latin typeface="迷你简艺黑" panose="03000509000000000000" pitchFamily="65" charset="-122"/>
                <a:ea typeface="迷你简艺黑" panose="03000509000000000000" pitchFamily="65" charset="-122"/>
              </a:rPr>
              <a:t>5、部署图的几个应用实例</a:t>
            </a:r>
            <a:endParaRPr lang="en-US" altLang="zh-CN" sz="3200">
              <a:solidFill>
                <a:schemeClr val="bg1"/>
              </a:solidFill>
              <a:latin typeface="迷你简艺黑" panose="03000509000000000000" pitchFamily="65" charset="-122"/>
              <a:ea typeface="迷你简艺黑" panose="03000509000000000000" pitchFamily="65" charset="-122"/>
            </a:endParaRPr>
          </a:p>
        </p:txBody>
      </p:sp>
    </p:spTree>
    <p:extLst>
      <p:ext uri="{BB962C8B-B14F-4D97-AF65-F5344CB8AC3E}">
        <p14:creationId xmlns:p14="http://schemas.microsoft.com/office/powerpoint/2010/main" val="286133246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对嵌入式系统建模</a:t>
            </a:r>
            <a:endPar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7762" name="文本框 4"/>
          <p:cNvSpPr txBox="1">
            <a:spLocks noChangeArrowheads="1"/>
          </p:cNvSpPr>
          <p:nvPr/>
        </p:nvSpPr>
        <p:spPr bwMode="auto">
          <a:xfrm>
            <a:off x="2451100" y="1824038"/>
            <a:ext cx="81454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嵌入式系统包括控制设备的软件和外部的刺激所控制的软件</a:t>
            </a:r>
          </a:p>
          <a:p>
            <a:r>
              <a:rPr lang="zh-CN" altLang="en-US" sz="2400">
                <a:solidFill>
                  <a:schemeClr val="bg1"/>
                </a:solidFill>
                <a:latin typeface="迷你简艺黑" panose="03000509000000000000" pitchFamily="65" charset="-122"/>
                <a:ea typeface="迷你简艺黑" panose="03000509000000000000" pitchFamily="65" charset="-122"/>
              </a:rPr>
              <a:t>嵌入式系统的部署图建模的策略：</a:t>
            </a:r>
          </a:p>
          <a:p>
            <a:r>
              <a:rPr lang="en-US" altLang="zh-CN" sz="2400">
                <a:solidFill>
                  <a:schemeClr val="bg1"/>
                </a:solidFill>
                <a:latin typeface="迷你简艺黑" panose="03000509000000000000" pitchFamily="65" charset="-122"/>
                <a:ea typeface="迷你简艺黑" panose="03000509000000000000" pitchFamily="65" charset="-122"/>
              </a:rPr>
              <a:t>1</a:t>
            </a:r>
            <a:r>
              <a:rPr lang="zh-CN" altLang="en-US" sz="2400">
                <a:solidFill>
                  <a:schemeClr val="bg1"/>
                </a:solidFill>
                <a:latin typeface="迷你简艺黑" panose="03000509000000000000" pitchFamily="65" charset="-122"/>
                <a:ea typeface="迷你简艺黑" panose="03000509000000000000" pitchFamily="65" charset="-122"/>
              </a:rPr>
              <a:t>、识别对于系统而言唯一的设备和结点</a:t>
            </a:r>
          </a:p>
          <a:p>
            <a:r>
              <a:rPr lang="en-US" altLang="zh-CN" sz="2400">
                <a:solidFill>
                  <a:schemeClr val="bg1"/>
                </a:solidFill>
                <a:latin typeface="迷你简艺黑" panose="03000509000000000000" pitchFamily="65" charset="-122"/>
                <a:ea typeface="迷你简艺黑" panose="03000509000000000000" pitchFamily="65" charset="-122"/>
              </a:rPr>
              <a:t>2</a:t>
            </a:r>
            <a:r>
              <a:rPr lang="zh-CN" altLang="en-US" sz="2400">
                <a:solidFill>
                  <a:schemeClr val="bg1"/>
                </a:solidFill>
                <a:latin typeface="迷你简艺黑" panose="03000509000000000000" pitchFamily="65" charset="-122"/>
                <a:ea typeface="迷你简艺黑" panose="03000509000000000000" pitchFamily="65" charset="-122"/>
              </a:rPr>
              <a:t>、重点在于对处理器和设备之间的关系建模</a:t>
            </a:r>
          </a:p>
        </p:txBody>
      </p:sp>
      <p:pic>
        <p:nvPicPr>
          <p:cNvPr id="117763"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250" y="3832225"/>
            <a:ext cx="39179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272718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对客户/服务器系统建模</a:t>
            </a:r>
            <a:endPar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18786" name="文本框 4"/>
          <p:cNvSpPr txBox="1">
            <a:spLocks noChangeArrowheads="1"/>
          </p:cNvSpPr>
          <p:nvPr/>
        </p:nvSpPr>
        <p:spPr bwMode="auto">
          <a:xfrm>
            <a:off x="2220913" y="2211388"/>
            <a:ext cx="81454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客户</a:t>
            </a:r>
            <a:r>
              <a:rPr lang="en-US" altLang="zh-CN" sz="2400">
                <a:solidFill>
                  <a:schemeClr val="bg1"/>
                </a:solidFill>
                <a:latin typeface="迷你简艺黑" panose="03000509000000000000" pitchFamily="65" charset="-122"/>
                <a:ea typeface="迷你简艺黑" panose="03000509000000000000" pitchFamily="65" charset="-122"/>
              </a:rPr>
              <a:t>/</a:t>
            </a:r>
            <a:r>
              <a:rPr lang="zh-CN" altLang="en-US" sz="2400">
                <a:solidFill>
                  <a:schemeClr val="bg1"/>
                </a:solidFill>
                <a:latin typeface="迷你简艺黑" panose="03000509000000000000" pitchFamily="65" charset="-122"/>
                <a:ea typeface="迷你简艺黑" panose="03000509000000000000" pitchFamily="65" charset="-122"/>
              </a:rPr>
              <a:t>服务器系统时一种常用的体系结构，它注重于将客户机上的系统的用户界面和服务器的系统永久数据清晰的分开</a:t>
            </a:r>
          </a:p>
        </p:txBody>
      </p:sp>
    </p:spTree>
    <p:extLst>
      <p:ext uri="{BB962C8B-B14F-4D97-AF65-F5344CB8AC3E}">
        <p14:creationId xmlns:p14="http://schemas.microsoft.com/office/powerpoint/2010/main" val="269639757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3113096" y="2556026"/>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smtClean="0">
                <a:solidFill>
                  <a:srgbClr val="FFFFFF"/>
                </a:solidFill>
                <a:latin typeface="Impact" panose="020B0806030902050204" pitchFamily="34" charset="0"/>
              </a:rPr>
              <a:t>02</a:t>
            </a:r>
            <a:endParaRPr lang="zh-CN" altLang="zh-CN" sz="1333" dirty="0"/>
          </a:p>
        </p:txBody>
      </p:sp>
      <p:sp>
        <p:nvSpPr>
          <p:cNvPr id="36" name="Rectangle 39"/>
          <p:cNvSpPr>
            <a:spLocks noChangeArrowheads="1"/>
          </p:cNvSpPr>
          <p:nvPr/>
        </p:nvSpPr>
        <p:spPr bwMode="auto">
          <a:xfrm>
            <a:off x="4540741" y="2679136"/>
            <a:ext cx="518457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UML</a:t>
            </a: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各图详解</a:t>
            </a:r>
            <a:endParaRPr lang="en-US" altLang="zh-CN"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400" b="1" dirty="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用</a:t>
            </a:r>
            <a:r>
              <a:rPr lang="zh-CN" altLang="en-US"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例图、类、状态图、</a:t>
            </a:r>
            <a:endParaRPr lang="en-US" altLang="zh-CN"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a:p>
            <a:pPr>
              <a:buFont typeface="Arial" panose="020B0604020202020204" pitchFamily="34" charset="0"/>
              <a:buNone/>
            </a:pPr>
            <a:r>
              <a:rPr lang="zh-CN" altLang="en-US"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顺序图、协作图、部署图</a:t>
            </a:r>
            <a:endParaRPr lang="en-US" altLang="zh-CN" sz="24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704475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对全分布式系统建模</a:t>
            </a:r>
          </a:p>
        </p:txBody>
      </p:sp>
      <p:sp>
        <p:nvSpPr>
          <p:cNvPr id="119810" name="文本框 4"/>
          <p:cNvSpPr txBox="1">
            <a:spLocks noChangeArrowheads="1"/>
          </p:cNvSpPr>
          <p:nvPr/>
        </p:nvSpPr>
        <p:spPr bwMode="auto">
          <a:xfrm>
            <a:off x="2451100" y="2119313"/>
            <a:ext cx="81454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分布式系统通常是由多级服务器构成，这种系统中一般存在着多种版本的软件组件，其中的一些版本的软件组件甚至可以在结点间迁移，构造这样的系统，需要系统拓扑结构的不断变化做出的决策。</a:t>
            </a:r>
          </a:p>
        </p:txBody>
      </p:sp>
    </p:spTree>
    <p:extLst>
      <p:ext uri="{BB962C8B-B14F-4D97-AF65-F5344CB8AC3E}">
        <p14:creationId xmlns:p14="http://schemas.microsoft.com/office/powerpoint/2010/main" val="412361163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115"/>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绘制系统部署图的步骤</a:t>
            </a:r>
            <a:endPar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120834" name="文本框 4"/>
          <p:cNvSpPr txBox="1">
            <a:spLocks noChangeArrowheads="1"/>
          </p:cNvSpPr>
          <p:nvPr/>
        </p:nvSpPr>
        <p:spPr bwMode="auto">
          <a:xfrm>
            <a:off x="3168650" y="2398713"/>
            <a:ext cx="8145463"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1</a:t>
            </a:r>
            <a:r>
              <a:rPr lang="zh-CN" altLang="zh-CN" sz="2400">
                <a:solidFill>
                  <a:schemeClr val="bg1"/>
                </a:solidFill>
                <a:latin typeface="迷你简艺黑" panose="03000509000000000000" pitchFamily="65" charset="-122"/>
                <a:ea typeface="迷你简艺黑" panose="03000509000000000000" pitchFamily="65" charset="-122"/>
              </a:rPr>
              <a:t>）对系统中的结点建模；</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2</a:t>
            </a:r>
            <a:r>
              <a:rPr lang="zh-CN" altLang="zh-CN" sz="2400">
                <a:solidFill>
                  <a:schemeClr val="bg1"/>
                </a:solidFill>
                <a:latin typeface="迷你简艺黑" panose="03000509000000000000" pitchFamily="65" charset="-122"/>
                <a:ea typeface="迷你简艺黑" panose="03000509000000000000" pitchFamily="65" charset="-122"/>
              </a:rPr>
              <a:t>）对结点间的关系建模；</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3</a:t>
            </a:r>
            <a:r>
              <a:rPr lang="zh-CN" altLang="zh-CN" sz="2400">
                <a:solidFill>
                  <a:schemeClr val="bg1"/>
                </a:solidFill>
                <a:latin typeface="迷你简艺黑" panose="03000509000000000000" pitchFamily="65" charset="-122"/>
                <a:ea typeface="迷你简艺黑" panose="03000509000000000000" pitchFamily="65" charset="-122"/>
              </a:rPr>
              <a:t>）对结点间的组件建模，这些组件来自构件图；</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4</a:t>
            </a:r>
            <a:r>
              <a:rPr lang="zh-CN" altLang="zh-CN" sz="2400">
                <a:solidFill>
                  <a:schemeClr val="bg1"/>
                </a:solidFill>
                <a:latin typeface="迷你简艺黑" panose="03000509000000000000" pitchFamily="65" charset="-122"/>
                <a:ea typeface="迷你简艺黑" panose="03000509000000000000" pitchFamily="65" charset="-122"/>
              </a:rPr>
              <a:t>）对组件间的关系建模；</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5</a:t>
            </a:r>
            <a:r>
              <a:rPr lang="zh-CN" altLang="zh-CN" sz="2400">
                <a:solidFill>
                  <a:schemeClr val="bg1"/>
                </a:solidFill>
                <a:latin typeface="迷你简艺黑" panose="03000509000000000000" pitchFamily="65" charset="-122"/>
                <a:ea typeface="迷你简艺黑" panose="03000509000000000000" pitchFamily="65" charset="-122"/>
              </a:rPr>
              <a:t>）对建模的结果进行精化和细化。</a:t>
            </a:r>
          </a:p>
        </p:txBody>
      </p:sp>
    </p:spTree>
    <p:extLst>
      <p:ext uri="{BB962C8B-B14F-4D97-AF65-F5344CB8AC3E}">
        <p14:creationId xmlns:p14="http://schemas.microsoft.com/office/powerpoint/2010/main" val="118431469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正向工程和逆向工程</a:t>
            </a:r>
          </a:p>
        </p:txBody>
      </p:sp>
      <p:sp>
        <p:nvSpPr>
          <p:cNvPr id="121858" name="文本框 4"/>
          <p:cNvSpPr txBox="1">
            <a:spLocks noChangeArrowheads="1"/>
          </p:cNvSpPr>
          <p:nvPr/>
        </p:nvSpPr>
        <p:spPr bwMode="auto">
          <a:xfrm>
            <a:off x="2457450" y="2493963"/>
            <a:ext cx="814546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1</a:t>
            </a:r>
            <a:r>
              <a:rPr lang="zh-CN" altLang="zh-CN" sz="2400">
                <a:solidFill>
                  <a:schemeClr val="bg1"/>
                </a:solidFill>
                <a:latin typeface="迷你简艺黑" panose="03000509000000000000" pitchFamily="65" charset="-122"/>
                <a:ea typeface="迷你简艺黑" panose="03000509000000000000" pitchFamily="65" charset="-122"/>
              </a:rPr>
              <a:t>）对部署图只能进行有限的正向工程（从模型生成到代码）这种方式使用</a:t>
            </a:r>
            <a:r>
              <a:rPr lang="en-US" altLang="zh-CN" sz="2400">
                <a:solidFill>
                  <a:schemeClr val="bg1"/>
                </a:solidFill>
                <a:latin typeface="迷你简艺黑" panose="03000509000000000000" pitchFamily="65" charset="-122"/>
                <a:ea typeface="迷你简艺黑" panose="03000509000000000000" pitchFamily="65" charset="-122"/>
              </a:rPr>
              <a:t>UML</a:t>
            </a:r>
            <a:r>
              <a:rPr lang="zh-CN" altLang="zh-CN" sz="2400">
                <a:solidFill>
                  <a:schemeClr val="bg1"/>
                </a:solidFill>
                <a:latin typeface="迷你简艺黑" panose="03000509000000000000" pitchFamily="65" charset="-122"/>
                <a:ea typeface="迷你简艺黑" panose="03000509000000000000" pitchFamily="65" charset="-122"/>
              </a:rPr>
              <a:t>有助于本来很复杂的任务。</a:t>
            </a:r>
          </a:p>
          <a:p>
            <a:r>
              <a:rPr lang="zh-CN" altLang="zh-CN"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2</a:t>
            </a:r>
            <a:r>
              <a:rPr lang="zh-CN" altLang="zh-CN" sz="2400">
                <a:solidFill>
                  <a:schemeClr val="bg1"/>
                </a:solidFill>
                <a:latin typeface="迷你简艺黑" panose="03000509000000000000" pitchFamily="65" charset="-122"/>
                <a:ea typeface="迷你简艺黑" panose="03000509000000000000" pitchFamily="65" charset="-122"/>
              </a:rPr>
              <a:t>）对经常变化的全分布式系统，逆向工程（从代码产生模型）有非常重要的价值</a:t>
            </a:r>
          </a:p>
        </p:txBody>
      </p:sp>
    </p:spTree>
    <p:extLst>
      <p:ext uri="{BB962C8B-B14F-4D97-AF65-F5344CB8AC3E}">
        <p14:creationId xmlns:p14="http://schemas.microsoft.com/office/powerpoint/2010/main" val="54670078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115"/>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逆向工程要进行的策略</a:t>
            </a:r>
            <a:endParaRPr lang="en-US" altLang="zh-CN"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endParaRPr>
          </a:p>
        </p:txBody>
      </p:sp>
      <p:sp>
        <p:nvSpPr>
          <p:cNvPr id="122882" name="文本框 4"/>
          <p:cNvSpPr txBox="1">
            <a:spLocks noChangeArrowheads="1"/>
          </p:cNvSpPr>
          <p:nvPr/>
        </p:nvSpPr>
        <p:spPr bwMode="auto">
          <a:xfrm>
            <a:off x="2955925" y="2119313"/>
            <a:ext cx="6280150"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1</a:t>
            </a:r>
            <a:r>
              <a:rPr lang="zh-CN" altLang="en-US" sz="2400">
                <a:solidFill>
                  <a:schemeClr val="bg1"/>
                </a:solidFill>
                <a:latin typeface="迷你简艺黑" panose="03000509000000000000" pitchFamily="65" charset="-122"/>
                <a:ea typeface="迷你简艺黑" panose="03000509000000000000" pitchFamily="65" charset="-122"/>
              </a:rPr>
              <a:t>）选择逆向工程的目标</a:t>
            </a:r>
          </a:p>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2</a:t>
            </a:r>
            <a:r>
              <a:rPr lang="zh-CN" altLang="en-US" sz="2400">
                <a:solidFill>
                  <a:schemeClr val="bg1"/>
                </a:solidFill>
                <a:latin typeface="迷你简艺黑" panose="03000509000000000000" pitchFamily="65" charset="-122"/>
                <a:ea typeface="迷你简艺黑" panose="03000509000000000000" pitchFamily="65" charset="-122"/>
              </a:rPr>
              <a:t>）选择逆向工程的保真度</a:t>
            </a:r>
          </a:p>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3</a:t>
            </a:r>
            <a:r>
              <a:rPr lang="zh-CN" altLang="en-US" sz="2400">
                <a:solidFill>
                  <a:schemeClr val="bg1"/>
                </a:solidFill>
                <a:latin typeface="迷你简艺黑" panose="03000509000000000000" pitchFamily="65" charset="-122"/>
                <a:ea typeface="迷你简艺黑" panose="03000509000000000000" pitchFamily="65" charset="-122"/>
              </a:rPr>
              <a:t>）利用工具遍历系统拓扑结构，并在部署模型中记录该拓扑结构</a:t>
            </a:r>
          </a:p>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4</a:t>
            </a:r>
            <a:r>
              <a:rPr lang="zh-CN" altLang="en-US" sz="2400">
                <a:solidFill>
                  <a:schemeClr val="bg1"/>
                </a:solidFill>
                <a:latin typeface="迷你简艺黑" panose="03000509000000000000" pitchFamily="65" charset="-122"/>
                <a:ea typeface="迷你简艺黑" panose="03000509000000000000" pitchFamily="65" charset="-122"/>
              </a:rPr>
              <a:t>）按上述方式，利用类似的工具找出每个结点上的制品，并把它们也记录在部署模型中</a:t>
            </a:r>
          </a:p>
          <a:p>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5</a:t>
            </a:r>
            <a:r>
              <a:rPr lang="zh-CN" altLang="en-US" sz="2400">
                <a:solidFill>
                  <a:schemeClr val="bg1"/>
                </a:solidFill>
                <a:latin typeface="迷你简艺黑" panose="03000509000000000000" pitchFamily="65" charset="-122"/>
                <a:ea typeface="迷你简艺黑" panose="03000509000000000000" pitchFamily="65" charset="-122"/>
              </a:rPr>
              <a:t>）利用建模工具，通过查询模型来创建部署图</a:t>
            </a:r>
          </a:p>
        </p:txBody>
      </p:sp>
    </p:spTree>
    <p:extLst>
      <p:ext uri="{BB962C8B-B14F-4D97-AF65-F5344CB8AC3E}">
        <p14:creationId xmlns:p14="http://schemas.microsoft.com/office/powerpoint/2010/main" val="387155209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48584" y="944741"/>
            <a:ext cx="7104789" cy="666786"/>
          </a:xfrm>
          <a:prstGeom prst="rect">
            <a:avLst/>
          </a:prstGeom>
          <a:noFill/>
        </p:spPr>
        <p:txBody>
          <a:bodyPr>
            <a:spAutoFit/>
          </a:bodyPr>
          <a:lstStyle/>
          <a:p>
            <a:pPr fontAlgn="auto"/>
            <a:r>
              <a:rPr lang="zh-CN" altLang="en-US" sz="3735" b="1" noProof="1">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sym typeface="+mn-ea"/>
              </a:rPr>
              <a:t>部署图的几个应用实例</a:t>
            </a:r>
          </a:p>
        </p:txBody>
      </p:sp>
      <p:sp>
        <p:nvSpPr>
          <p:cNvPr id="123906" name="文本框 4"/>
          <p:cNvSpPr txBox="1">
            <a:spLocks noChangeArrowheads="1"/>
          </p:cNvSpPr>
          <p:nvPr/>
        </p:nvSpPr>
        <p:spPr bwMode="auto">
          <a:xfrm>
            <a:off x="2333625" y="2003425"/>
            <a:ext cx="8143875"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09600">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2400">
                <a:solidFill>
                  <a:schemeClr val="bg1"/>
                </a:solidFill>
                <a:latin typeface="迷你简艺黑" panose="03000509000000000000" pitchFamily="65" charset="-122"/>
                <a:ea typeface="迷你简艺黑" panose="03000509000000000000" pitchFamily="65" charset="-122"/>
              </a:rPr>
              <a:t>1</a:t>
            </a:r>
            <a:r>
              <a:rPr lang="zh-CN" altLang="en-US" sz="2400">
                <a:solidFill>
                  <a:schemeClr val="bg1"/>
                </a:solidFill>
                <a:latin typeface="迷你简艺黑" panose="03000509000000000000" pitchFamily="65" charset="-122"/>
                <a:ea typeface="迷你简艺黑" panose="03000509000000000000" pitchFamily="65" charset="-122"/>
              </a:rPr>
              <a:t>）实例层部署图</a:t>
            </a:r>
          </a:p>
          <a:p>
            <a:r>
              <a:rPr lang="en-US" altLang="zh-CN" sz="2400">
                <a:solidFill>
                  <a:schemeClr val="bg1"/>
                </a:solidFill>
                <a:latin typeface="迷你简艺黑" panose="03000509000000000000" pitchFamily="65" charset="-122"/>
                <a:ea typeface="迷你简艺黑" panose="03000509000000000000" pitchFamily="65" charset="-122"/>
              </a:rPr>
              <a:t>	</a:t>
            </a:r>
            <a:r>
              <a:rPr lang="zh-CN" altLang="en-US" sz="2400">
                <a:solidFill>
                  <a:schemeClr val="bg1"/>
                </a:solidFill>
                <a:latin typeface="迷你简艺黑" panose="03000509000000000000" pitchFamily="65" charset="-122"/>
                <a:ea typeface="迷你简艺黑" panose="03000509000000000000" pitchFamily="65" charset="-122"/>
              </a:rPr>
              <a:t>描述各结点和它们之间的连接</a:t>
            </a:r>
          </a:p>
          <a:p>
            <a:r>
              <a:rPr lang="en-US" altLang="zh-CN" sz="2400">
                <a:solidFill>
                  <a:schemeClr val="bg1"/>
                </a:solidFill>
                <a:latin typeface="迷你简艺黑" panose="03000509000000000000" pitchFamily="65" charset="-122"/>
                <a:ea typeface="迷你简艺黑" panose="03000509000000000000" pitchFamily="65" charset="-122"/>
              </a:rPr>
              <a:t>2</a:t>
            </a:r>
            <a:r>
              <a:rPr lang="zh-CN" altLang="en-US" sz="2400">
                <a:solidFill>
                  <a:schemeClr val="bg1"/>
                </a:solidFill>
                <a:latin typeface="迷你简艺黑" panose="03000509000000000000" pitchFamily="65" charset="-122"/>
                <a:ea typeface="迷你简艺黑" panose="03000509000000000000" pitchFamily="65" charset="-122"/>
              </a:rPr>
              <a:t>）描述层部署图</a:t>
            </a:r>
          </a:p>
          <a:p>
            <a:r>
              <a:rPr lang="en-US" altLang="zh-CN" sz="2400">
                <a:solidFill>
                  <a:schemeClr val="bg1"/>
                </a:solidFill>
                <a:latin typeface="迷你简艺黑" panose="03000509000000000000" pitchFamily="65" charset="-122"/>
                <a:ea typeface="迷你简艺黑" panose="03000509000000000000" pitchFamily="65" charset="-122"/>
              </a:rPr>
              <a:t>	</a:t>
            </a:r>
            <a:r>
              <a:rPr lang="zh-CN" altLang="en-US" sz="2400">
                <a:solidFill>
                  <a:schemeClr val="bg1"/>
                </a:solidFill>
                <a:latin typeface="迷你简艺黑" panose="03000509000000000000" pitchFamily="65" charset="-122"/>
                <a:ea typeface="迷你简艺黑" panose="03000509000000000000" pitchFamily="65" charset="-122"/>
              </a:rPr>
              <a:t>表示了系统中的各结点和每个结点包含的组件</a:t>
            </a:r>
          </a:p>
          <a:p>
            <a:r>
              <a:rPr lang="en-US" altLang="zh-CN" sz="2400">
                <a:solidFill>
                  <a:schemeClr val="bg1"/>
                </a:solidFill>
                <a:latin typeface="迷你简艺黑" panose="03000509000000000000" pitchFamily="65" charset="-122"/>
                <a:ea typeface="迷你简艺黑" panose="03000509000000000000" pitchFamily="65" charset="-122"/>
              </a:rPr>
              <a:t>	(1)</a:t>
            </a:r>
            <a:r>
              <a:rPr lang="zh-CN" altLang="en-US" sz="2400">
                <a:solidFill>
                  <a:schemeClr val="bg1"/>
                </a:solidFill>
                <a:latin typeface="迷你简艺黑" panose="03000509000000000000" pitchFamily="65" charset="-122"/>
                <a:ea typeface="迷你简艺黑" panose="03000509000000000000" pitchFamily="65" charset="-122"/>
              </a:rPr>
              <a:t>通信链关系</a:t>
            </a:r>
          </a:p>
          <a:p>
            <a:r>
              <a:rPr lang="en-US" altLang="zh-CN" sz="2400">
                <a:solidFill>
                  <a:schemeClr val="bg1"/>
                </a:solidFill>
                <a:latin typeface="迷你简艺黑" panose="03000509000000000000" pitchFamily="65" charset="-122"/>
                <a:ea typeface="迷你简艺黑" panose="03000509000000000000" pitchFamily="65" charset="-122"/>
              </a:rPr>
              <a:t>	(2)</a:t>
            </a:r>
            <a:r>
              <a:rPr lang="zh-CN" altLang="en-US" sz="2400">
                <a:solidFill>
                  <a:schemeClr val="bg1"/>
                </a:solidFill>
                <a:latin typeface="迷你简艺黑" panose="03000509000000000000" pitchFamily="65" charset="-122"/>
                <a:ea typeface="迷你简艺黑" panose="03000509000000000000" pitchFamily="65" charset="-122"/>
              </a:rPr>
              <a:t>依赖关系</a:t>
            </a:r>
          </a:p>
          <a:p>
            <a:r>
              <a:rPr lang="en-US" altLang="zh-CN" sz="2400">
                <a:solidFill>
                  <a:schemeClr val="bg1"/>
                </a:solidFill>
                <a:latin typeface="迷你简艺黑" panose="03000509000000000000" pitchFamily="65" charset="-122"/>
                <a:ea typeface="迷你简艺黑" panose="03000509000000000000" pitchFamily="65" charset="-122"/>
              </a:rPr>
              <a:t>	(3)</a:t>
            </a:r>
            <a:r>
              <a:rPr lang="zh-CN" altLang="en-US" sz="2400">
                <a:solidFill>
                  <a:schemeClr val="bg1"/>
                </a:solidFill>
                <a:latin typeface="迷你简艺黑" panose="03000509000000000000" pitchFamily="65" charset="-122"/>
                <a:ea typeface="迷你简艺黑" panose="03000509000000000000" pitchFamily="65" charset="-122"/>
              </a:rPr>
              <a:t>细缆以太网</a:t>
            </a:r>
          </a:p>
          <a:p>
            <a:r>
              <a:rPr lang="en-US" altLang="zh-CN" sz="2400">
                <a:solidFill>
                  <a:schemeClr val="bg1"/>
                </a:solidFill>
                <a:latin typeface="迷你简艺黑" panose="03000509000000000000" pitchFamily="65" charset="-122"/>
                <a:ea typeface="迷你简艺黑" panose="03000509000000000000" pitchFamily="65" charset="-122"/>
              </a:rPr>
              <a:t>	    </a:t>
            </a:r>
            <a:r>
              <a:rPr lang="zh-CN" altLang="en-US" sz="2400">
                <a:solidFill>
                  <a:schemeClr val="bg1"/>
                </a:solidFill>
                <a:latin typeface="迷你简艺黑" panose="03000509000000000000" pitchFamily="65" charset="-122"/>
                <a:ea typeface="迷你简艺黑" panose="03000509000000000000" pitchFamily="65" charset="-122"/>
              </a:rPr>
              <a:t>《</a:t>
            </a:r>
            <a:r>
              <a:rPr lang="en-US" altLang="zh-CN" sz="2400">
                <a:solidFill>
                  <a:schemeClr val="bg1"/>
                </a:solidFill>
                <a:latin typeface="迷你简艺黑" panose="03000509000000000000" pitchFamily="65" charset="-122"/>
                <a:ea typeface="迷你简艺黑" panose="03000509000000000000" pitchFamily="65" charset="-122"/>
              </a:rPr>
              <a:t>UML2</a:t>
            </a:r>
            <a:r>
              <a:rPr lang="zh-CN" altLang="en-US" sz="2400">
                <a:solidFill>
                  <a:schemeClr val="bg1"/>
                </a:solidFill>
                <a:latin typeface="迷你简艺黑" panose="03000509000000000000" pitchFamily="65" charset="-122"/>
                <a:ea typeface="迷你简艺黑" panose="03000509000000000000" pitchFamily="65" charset="-122"/>
              </a:rPr>
              <a:t>基础、建模与设计教程》</a:t>
            </a:r>
            <a:r>
              <a:rPr lang="en-US" altLang="zh-CN" sz="2400">
                <a:solidFill>
                  <a:schemeClr val="bg1"/>
                </a:solidFill>
                <a:latin typeface="迷你简艺黑" panose="03000509000000000000" pitchFamily="65" charset="-122"/>
                <a:ea typeface="迷你简艺黑" panose="03000509000000000000" pitchFamily="65" charset="-122"/>
              </a:rPr>
              <a:t>P148-P149</a:t>
            </a:r>
          </a:p>
        </p:txBody>
      </p:sp>
    </p:spTree>
    <p:extLst>
      <p:ext uri="{BB962C8B-B14F-4D97-AF65-F5344CB8AC3E}">
        <p14:creationId xmlns:p14="http://schemas.microsoft.com/office/powerpoint/2010/main" val="3934664653"/>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9"/>
          <p:cNvSpPr>
            <a:spLocks noChangeArrowheads="1"/>
          </p:cNvSpPr>
          <p:nvPr/>
        </p:nvSpPr>
        <p:spPr bwMode="auto">
          <a:xfrm>
            <a:off x="2890103" y="2576935"/>
            <a:ext cx="969433" cy="984885"/>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noFill/>
          </a:ln>
        </p:spPr>
        <p:txBody>
          <a:bodyPr vert="horz" wrap="square" lIns="0" tIns="0" rIns="0" bIns="0" numCol="1" anchor="t"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algn="ctr" defTabSz="1219170"/>
            <a:r>
              <a:rPr lang="en-US" altLang="zh-CN" sz="6400" dirty="0" smtClean="0">
                <a:solidFill>
                  <a:srgbClr val="FFFFFF"/>
                </a:solidFill>
                <a:latin typeface="Impact" panose="020B0806030902050204" pitchFamily="34" charset="0"/>
              </a:rPr>
              <a:t>03</a:t>
            </a:r>
            <a:endParaRPr lang="zh-CN" altLang="zh-CN" sz="1333" dirty="0"/>
          </a:p>
        </p:txBody>
      </p:sp>
      <p:sp>
        <p:nvSpPr>
          <p:cNvPr id="36" name="Rectangle 39"/>
          <p:cNvSpPr>
            <a:spLocks noChangeArrowheads="1"/>
          </p:cNvSpPr>
          <p:nvPr/>
        </p:nvSpPr>
        <p:spPr bwMode="auto">
          <a:xfrm>
            <a:off x="4317748" y="2700045"/>
            <a:ext cx="654676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zh-CN" altLang="en-US" sz="4800" b="1" dirty="0" smtClean="0">
                <a:blipFill dpi="0" rotWithShape="1">
                  <a:blip r:embed="rId4">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提问、分工和参考资料</a:t>
            </a:r>
          </a:p>
        </p:txBody>
      </p:sp>
    </p:spTree>
    <p:extLst>
      <p:ext uri="{BB962C8B-B14F-4D97-AF65-F5344CB8AC3E}">
        <p14:creationId xmlns:p14="http://schemas.microsoft.com/office/powerpoint/2010/main" val="4226635241"/>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14:presetBounceEnd="50000">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14:bounceEnd="50000">
                                          <p:cBhvr additive="base">
                                            <p:cTn id="14" dur="500" fill="hold"/>
                                            <p:tgtEl>
                                              <p:spTgt spid="36"/>
                                            </p:tgtEl>
                                            <p:attrNameLst>
                                              <p:attrName>ppt_x</p:attrName>
                                            </p:attrNameLst>
                                          </p:cBhvr>
                                          <p:tavLst>
                                            <p:tav tm="0">
                                              <p:val>
                                                <p:strVal val="1+#ppt_w/2"/>
                                              </p:val>
                                            </p:tav>
                                            <p:tav tm="100000">
                                              <p:val>
                                                <p:strVal val="#ppt_x"/>
                                              </p:val>
                                            </p:tav>
                                          </p:tavLst>
                                        </p:anim>
                                        <p:anim calcmode="lin" valueType="num" p14:bounceEnd="50000">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35"/>
                                            </p:tgtEl>
                                            <p:attrNameLst>
                                              <p:attrName>style.visibility</p:attrName>
                                            </p:attrNameLst>
                                          </p:cBhvr>
                                          <p:to>
                                            <p:strVal val="visible"/>
                                          </p:to>
                                        </p:set>
                                        <p:anim calcmode="lin" valueType="num">
                                          <p:cBhvr>
                                            <p:cTn id="7" dur="300" fill="hold"/>
                                            <p:tgtEl>
                                              <p:spTgt spid="35"/>
                                            </p:tgtEl>
                                            <p:attrNameLst>
                                              <p:attrName>ppt_w</p:attrName>
                                            </p:attrNameLst>
                                          </p:cBhvr>
                                          <p:tavLst>
                                            <p:tav tm="0">
                                              <p:val>
                                                <p:fltVal val="0"/>
                                              </p:val>
                                            </p:tav>
                                            <p:tav tm="100000">
                                              <p:val>
                                                <p:strVal val="#ppt_w"/>
                                              </p:val>
                                            </p:tav>
                                          </p:tavLst>
                                        </p:anim>
                                        <p:anim calcmode="lin" valueType="num">
                                          <p:cBhvr>
                                            <p:cTn id="8" dur="300" fill="hold"/>
                                            <p:tgtEl>
                                              <p:spTgt spid="35"/>
                                            </p:tgtEl>
                                            <p:attrNameLst>
                                              <p:attrName>ppt_h</p:attrName>
                                            </p:attrNameLst>
                                          </p:cBhvr>
                                          <p:tavLst>
                                            <p:tav tm="0">
                                              <p:val>
                                                <p:fltVal val="0"/>
                                              </p:val>
                                            </p:tav>
                                            <p:tav tm="100000">
                                              <p:val>
                                                <p:strVal val="#ppt_h"/>
                                              </p:val>
                                            </p:tav>
                                          </p:tavLst>
                                        </p:anim>
                                        <p:animEffect transition="in" filter="fade">
                                          <p:cBhvr>
                                            <p:cTn id="9" dur="300"/>
                                            <p:tgtEl>
                                              <p:spTgt spid="35"/>
                                            </p:tgtEl>
                                          </p:cBhvr>
                                        </p:animEffect>
                                      </p:childTnLst>
                                    </p:cTn>
                                  </p:par>
                                  <p:par>
                                    <p:cTn id="10" presetID="6" presetClass="emph" presetSubtype="0" autoRev="1" fill="hold" grpId="1" nodeType="withEffect">
                                      <p:stCondLst>
                                        <p:cond delay="800"/>
                                      </p:stCondLst>
                                      <p:childTnLst>
                                        <p:animScale>
                                          <p:cBhvr>
                                            <p:cTn id="11" dur="150" fill="hold"/>
                                            <p:tgtEl>
                                              <p:spTgt spid="35"/>
                                            </p:tgtEl>
                                          </p:cBhvr>
                                          <p:by x="110000" y="110000"/>
                                        </p:animScale>
                                      </p:childTnLst>
                                    </p:cTn>
                                  </p:par>
                                  <p:par>
                                    <p:cTn id="12" presetID="2" presetClass="entr" presetSubtype="2" fill="hold" grpId="0" nodeType="withEffect">
                                      <p:stCondLst>
                                        <p:cond delay="800"/>
                                      </p:stCondLst>
                                      <p:childTnLst>
                                        <p:set>
                                          <p:cBhvr>
                                            <p:cTn id="13" dur="1" fill="hold">
                                              <p:stCondLst>
                                                <p:cond delay="0"/>
                                              </p:stCondLst>
                                            </p:cTn>
                                            <p:tgtEl>
                                              <p:spTgt spid="36"/>
                                            </p:tgtEl>
                                            <p:attrNameLst>
                                              <p:attrName>style.visibility</p:attrName>
                                            </p:attrNameLst>
                                          </p:cBhvr>
                                          <p:to>
                                            <p:strVal val="visible"/>
                                          </p:to>
                                        </p:set>
                                        <p:anim calcmode="lin" valueType="num">
                                          <p:cBhvr additive="base">
                                            <p:cTn id="14" dur="500" fill="hold"/>
                                            <p:tgtEl>
                                              <p:spTgt spid="36"/>
                                            </p:tgtEl>
                                            <p:attrNameLst>
                                              <p:attrName>ppt_x</p:attrName>
                                            </p:attrNameLst>
                                          </p:cBhvr>
                                          <p:tavLst>
                                            <p:tav tm="0">
                                              <p:val>
                                                <p:strVal val="1+#ppt_w/2"/>
                                              </p:val>
                                            </p:tav>
                                            <p:tav tm="100000">
                                              <p:val>
                                                <p:strVal val="#ppt_x"/>
                                              </p:val>
                                            </p:tav>
                                          </p:tavLst>
                                        </p:anim>
                                        <p:anim calcmode="lin" valueType="num">
                                          <p:cBhvr additive="base">
                                            <p:cTn id="15"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20801" y="2570170"/>
            <a:ext cx="7370618" cy="1754326"/>
          </a:xfrm>
          <a:prstGeom prst="rect">
            <a:avLst/>
          </a:prstGeom>
        </p:spPr>
        <p:txBody>
          <a:bodyPr wrap="square">
            <a:spAutoFit/>
          </a:bodyPr>
          <a:lstStyle/>
          <a:p>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类是一组具有相对属性，操作，关系和语义的对象的抽象。主要</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包括哪三项</a:t>
            </a:r>
            <a:endPar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pic>
        <p:nvPicPr>
          <p:cNvPr id="4" name="图片 3"/>
          <p:cNvPicPr>
            <a:picLocks noChangeAspect="1"/>
          </p:cNvPicPr>
          <p:nvPr/>
        </p:nvPicPr>
        <p:blipFill>
          <a:blip r:embed="rId2"/>
          <a:stretch>
            <a:fillRect/>
          </a:stretch>
        </p:blipFill>
        <p:spPr>
          <a:xfrm>
            <a:off x="8859023" y="1702451"/>
            <a:ext cx="2778795" cy="3960582"/>
          </a:xfrm>
          <a:prstGeom prst="rect">
            <a:avLst/>
          </a:prstGeom>
        </p:spPr>
      </p:pic>
    </p:spTree>
    <p:extLst>
      <p:ext uri="{BB962C8B-B14F-4D97-AF65-F5344CB8AC3E}">
        <p14:creationId xmlns:p14="http://schemas.microsoft.com/office/powerpoint/2010/main" val="482352899"/>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2073" y="2625588"/>
            <a:ext cx="7370618" cy="2308324"/>
          </a:xfrm>
          <a:prstGeom prst="rect">
            <a:avLst/>
          </a:prstGeom>
        </p:spPr>
        <p:txBody>
          <a:bodyPr wrap="square">
            <a:spAutoFit/>
          </a:bodyPr>
          <a:lstStyle/>
          <a:p>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类是一组具有相对属性，操作，关系和语义的对象的抽象。主要包括名称（</a:t>
            </a:r>
            <a:r>
              <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name</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），属性（</a:t>
            </a:r>
            <a:r>
              <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attribute</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），操作（</a:t>
            </a:r>
            <a:r>
              <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operation</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p:txBody>
      </p:sp>
    </p:spTree>
    <p:extLst>
      <p:ext uri="{BB962C8B-B14F-4D97-AF65-F5344CB8AC3E}">
        <p14:creationId xmlns:p14="http://schemas.microsoft.com/office/powerpoint/2010/main" val="342650945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18346" y="2677552"/>
            <a:ext cx="9692166" cy="769441"/>
          </a:xfrm>
          <a:prstGeom prst="rect">
            <a:avLst/>
          </a:prstGeom>
          <a:noFill/>
        </p:spPr>
        <p:txBody>
          <a:bodyPr wrap="square" rtlCol="0">
            <a:spAutoFit/>
          </a:bodyPr>
          <a:lstStyle/>
          <a:p>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用例图主要</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的作用</a:t>
            </a:r>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有哪三个</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828780148"/>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5282" y="955284"/>
            <a:ext cx="9692166" cy="4154984"/>
          </a:xfrm>
          <a:prstGeom prst="rect">
            <a:avLst/>
          </a:prstGeom>
          <a:noFill/>
        </p:spPr>
        <p:txBody>
          <a:bodyPr wrap="square" rtlCol="0">
            <a:spAutoFit/>
          </a:bodyPr>
          <a:lstStyle/>
          <a:p>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用例图主要</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的作用有三个</a:t>
            </a:r>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p>
          <a:p>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1</a:t>
            </a:r>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用来描述将要开发系统的功能需求和系统</a:t>
            </a:r>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的使用场景。</a:t>
            </a:r>
            <a:endPar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en-US" altLang="zh-CN"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2</a:t>
            </a:r>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作为设计和开发过程的基础，促进各阶段</a:t>
            </a:r>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开发工作的进展。</a:t>
            </a:r>
            <a:endPar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r>
              <a:rPr lang="en-US" altLang="zh-CN"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(3)</a:t>
            </a:r>
            <a:r>
              <a:rPr lang="zh-CN" altLang="en-US" sz="44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用于</a:t>
            </a:r>
            <a:r>
              <a:rPr lang="zh-CN" altLang="en-US" sz="44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验证与确认系统需求。</a:t>
            </a:r>
          </a:p>
        </p:txBody>
      </p:sp>
    </p:spTree>
    <p:extLst>
      <p:ext uri="{BB962C8B-B14F-4D97-AF65-F5344CB8AC3E}">
        <p14:creationId xmlns:p14="http://schemas.microsoft.com/office/powerpoint/2010/main" val="629383597"/>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9"/>
          <p:cNvSpPr>
            <a:spLocks noChangeArrowheads="1"/>
          </p:cNvSpPr>
          <p:nvPr/>
        </p:nvSpPr>
        <p:spPr bwMode="auto">
          <a:xfrm>
            <a:off x="755567" y="699567"/>
            <a:ext cx="924184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anose="020B0604020202020204" pitchFamily="34" charset="0"/>
              <a:buNone/>
            </a:pPr>
            <a:r>
              <a:rPr lang="en-US" altLang="zh-CN"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2.1</a:t>
            </a:r>
            <a:r>
              <a:rPr lang="zh-CN" altLang="en-US"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用</a:t>
            </a:r>
            <a:r>
              <a:rPr lang="zh-CN" altLang="en-US"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例图</a:t>
            </a:r>
            <a:r>
              <a:rPr lang="en-US" altLang="zh-CN"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(Use Case</a:t>
            </a:r>
            <a:r>
              <a:rPr lang="zh-CN" altLang="en-US"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图</a:t>
            </a:r>
            <a:r>
              <a:rPr lang="en-US" altLang="zh-CN" sz="3200" b="1" dirty="0" smtClean="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rPr>
              <a:t>)</a:t>
            </a:r>
            <a:endParaRPr lang="en-US" altLang="zh-CN" sz="3200" b="1" dirty="0">
              <a:blipFill dpi="0" rotWithShape="1">
                <a:blip r:embed="rId2">
                  <a:extLst>
                    <a:ext uri="{28A0092B-C50C-407E-A947-70E740481C1C}">
                      <a14:useLocalDpi xmlns:a14="http://schemas.microsoft.com/office/drawing/2010/main" val="0"/>
                    </a:ext>
                  </a:extLst>
                </a:blip>
                <a:srcRect/>
                <a:stretch>
                  <a:fillRect/>
                </a:stretch>
              </a:blipFill>
              <a:latin typeface="微软雅黑" panose="020B0503020204020204" pitchFamily="34" charset="-122"/>
              <a:ea typeface="微软雅黑" panose="020B0503020204020204" pitchFamily="34" charset="-122"/>
            </a:endParaRPr>
          </a:p>
        </p:txBody>
      </p:sp>
      <p:sp>
        <p:nvSpPr>
          <p:cNvPr id="3" name="文本框 2"/>
          <p:cNvSpPr txBox="1"/>
          <p:nvPr/>
        </p:nvSpPr>
        <p:spPr>
          <a:xfrm>
            <a:off x="1367162" y="2556769"/>
            <a:ext cx="9197266" cy="1754326"/>
          </a:xfrm>
          <a:prstGeom prst="rect">
            <a:avLst/>
          </a:prstGeom>
          <a:noFill/>
        </p:spPr>
        <p:txBody>
          <a:bodyPr wrap="square" rtlCol="0">
            <a:spAutoFit/>
          </a:bodyPr>
          <a:lstStyle/>
          <a:p>
            <a:pPr indent="457200"/>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用例是对一组动作序列的描述，系统执行这些动作序列来为参与者产生一个可观察的结果</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值。在</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图形</a:t>
            </a:r>
            <a:r>
              <a:rPr lang="zh-CN" altLang="en-US" sz="36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上，用</a:t>
            </a:r>
            <a:r>
              <a:rPr lang="zh-CN" altLang="en-US"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椭圆表示用例。</a:t>
            </a:r>
            <a:endParaRPr lang="en-US" altLang="zh-CN" sz="36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661816175"/>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50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39330" y="5229454"/>
            <a:ext cx="7219092" cy="1200329"/>
          </a:xfrm>
          <a:prstGeom prst="rect">
            <a:avLst/>
          </a:prstGeom>
          <a:noFill/>
        </p:spPr>
        <p:txBody>
          <a:bodyPr wrap="none" rtlCol="0">
            <a:spAutoFit/>
          </a:bodyPr>
          <a:lstStyle/>
          <a:p>
            <a:r>
              <a:rPr lang="en-US" altLang="zh-CN" sz="2400" dirty="0">
                <a:solidFill>
                  <a:schemeClr val="bg1"/>
                </a:solidFill>
                <a:hlinkClick r:id="rId2"/>
              </a:rPr>
              <a:t>http://</a:t>
            </a:r>
            <a:r>
              <a:rPr lang="en-US" altLang="zh-CN" sz="2400" dirty="0" smtClean="0">
                <a:solidFill>
                  <a:schemeClr val="bg1"/>
                </a:solidFill>
                <a:hlinkClick r:id="rId2"/>
              </a:rPr>
              <a:t>blog.csdn.net/gz153016/article/details/49641847</a:t>
            </a:r>
            <a:endParaRPr lang="en-US" altLang="zh-CN" sz="2400" dirty="0" smtClean="0">
              <a:solidFill>
                <a:schemeClr val="bg1"/>
              </a:solidFill>
            </a:endParaRPr>
          </a:p>
          <a:p>
            <a:r>
              <a:rPr lang="en-US" altLang="zh-CN" sz="2400" dirty="0" smtClean="0">
                <a:solidFill>
                  <a:schemeClr val="bg1"/>
                </a:solidFill>
              </a:rPr>
              <a:t>UML</a:t>
            </a:r>
            <a:r>
              <a:rPr lang="zh-CN" altLang="en-US" sz="2400" dirty="0" smtClean="0">
                <a:solidFill>
                  <a:schemeClr val="bg1"/>
                </a:solidFill>
              </a:rPr>
              <a:t>用户指南（第</a:t>
            </a:r>
            <a:r>
              <a:rPr lang="en-US" altLang="zh-CN" sz="2400" dirty="0" smtClean="0">
                <a:solidFill>
                  <a:schemeClr val="bg1"/>
                </a:solidFill>
              </a:rPr>
              <a:t>2</a:t>
            </a:r>
            <a:r>
              <a:rPr lang="zh-CN" altLang="en-US" sz="2400" dirty="0" smtClean="0">
                <a:solidFill>
                  <a:schemeClr val="bg1"/>
                </a:solidFill>
              </a:rPr>
              <a:t>版修订版）</a:t>
            </a:r>
            <a:endParaRPr lang="en-US" altLang="zh-CN" sz="2400" dirty="0" smtClean="0">
              <a:solidFill>
                <a:schemeClr val="bg1"/>
              </a:solidFill>
            </a:endParaRPr>
          </a:p>
          <a:p>
            <a:r>
              <a:rPr lang="en-US" altLang="zh-CN" sz="2400" dirty="0" smtClean="0">
                <a:solidFill>
                  <a:schemeClr val="bg1"/>
                </a:solidFill>
              </a:rPr>
              <a:t>UML2</a:t>
            </a:r>
            <a:r>
              <a:rPr lang="zh-CN" altLang="en-US" sz="2400" dirty="0" smtClean="0">
                <a:solidFill>
                  <a:schemeClr val="bg1"/>
                </a:solidFill>
              </a:rPr>
              <a:t>基础、建模与设计教程</a:t>
            </a:r>
            <a:endParaRPr lang="zh-CN" altLang="en-US" sz="2400" dirty="0">
              <a:solidFill>
                <a:schemeClr val="bg1"/>
              </a:solidFill>
            </a:endParaRPr>
          </a:p>
        </p:txBody>
      </p:sp>
      <p:sp>
        <p:nvSpPr>
          <p:cNvPr id="5" name="文本框 4"/>
          <p:cNvSpPr txBox="1"/>
          <p:nvPr/>
        </p:nvSpPr>
        <p:spPr>
          <a:xfrm>
            <a:off x="3277280" y="443528"/>
            <a:ext cx="7494042" cy="1446550"/>
          </a:xfrm>
          <a:prstGeom prst="rect">
            <a:avLst/>
          </a:prstGeom>
          <a:noFill/>
        </p:spPr>
        <p:txBody>
          <a:bodyPr wrap="square" rtlCol="0">
            <a:spAutoFit/>
          </a:bodyPr>
          <a:lstStyle/>
          <a:p>
            <a:r>
              <a:rPr lang="en-US" altLang="zh-CN" sz="8800" dirty="0" smtClean="0">
                <a:solidFill>
                  <a:schemeClr val="bg1"/>
                </a:solidFill>
                <a:effectLst>
                  <a:outerShdw dist="25400" sx="104000" sy="104000" algn="bl" rotWithShape="0">
                    <a:prstClr val="black"/>
                  </a:outerShdw>
                </a:effectLst>
                <a:latin typeface="Kristen ITC" panose="03050502040202030202" pitchFamily="66" charset="0"/>
              </a:rPr>
              <a:t>THANKS</a:t>
            </a:r>
            <a:endParaRPr lang="zh-CN" altLang="en-US" sz="8800" dirty="0">
              <a:solidFill>
                <a:schemeClr val="bg1"/>
              </a:solidFill>
              <a:effectLst>
                <a:outerShdw dist="25400" sx="104000" sy="104000" algn="bl" rotWithShape="0">
                  <a:prstClr val="black"/>
                </a:outerShdw>
              </a:effectLst>
              <a:latin typeface="Kristen ITC" panose="03050502040202030202" pitchFamily="66" charset="0"/>
            </a:endParaRPr>
          </a:p>
        </p:txBody>
      </p:sp>
      <p:sp>
        <p:nvSpPr>
          <p:cNvPr id="6" name="文本框 5"/>
          <p:cNvSpPr txBox="1"/>
          <p:nvPr/>
        </p:nvSpPr>
        <p:spPr>
          <a:xfrm>
            <a:off x="3540751" y="2128605"/>
            <a:ext cx="5886548" cy="2862322"/>
          </a:xfrm>
          <a:prstGeom prst="rect">
            <a:avLst/>
          </a:prstGeom>
          <a:noFill/>
        </p:spPr>
        <p:txBody>
          <a:bodyPr wrap="none" rtlCol="0">
            <a:spAutoFit/>
          </a:bodyPr>
          <a:lstStyle/>
          <a:p>
            <a:r>
              <a:rPr lang="en-US" altLang="zh-CN" sz="3600" dirty="0" smtClean="0">
                <a:solidFill>
                  <a:schemeClr val="bg1"/>
                </a:solidFill>
                <a:latin typeface="华文新魏" panose="02010800040101010101" pitchFamily="2" charset="-122"/>
                <a:ea typeface="华文新魏" panose="02010800040101010101" pitchFamily="2" charset="-122"/>
              </a:rPr>
              <a:t>8.8</a:t>
            </a:r>
            <a:r>
              <a:rPr lang="zh-CN" altLang="en-US" sz="3600" dirty="0" smtClean="0">
                <a:solidFill>
                  <a:schemeClr val="bg1"/>
                </a:solidFill>
                <a:latin typeface="华文新魏" panose="02010800040101010101" pitchFamily="2" charset="-122"/>
                <a:ea typeface="华文新魏" panose="02010800040101010101" pitchFamily="2" charset="-122"/>
              </a:rPr>
              <a:t>任</a:t>
            </a:r>
            <a:r>
              <a:rPr lang="zh-CN" altLang="en-US" sz="3600" dirty="0" smtClean="0">
                <a:solidFill>
                  <a:schemeClr val="bg1"/>
                </a:solidFill>
                <a:latin typeface="华文新魏" panose="02010800040101010101" pitchFamily="2" charset="-122"/>
                <a:ea typeface="华文新魏" panose="02010800040101010101" pitchFamily="2" charset="-122"/>
              </a:rPr>
              <a:t>剑超：</a:t>
            </a:r>
            <a:r>
              <a:rPr lang="en-US" altLang="zh-CN" sz="3600" dirty="0" err="1" smtClean="0">
                <a:solidFill>
                  <a:schemeClr val="bg1"/>
                </a:solidFill>
                <a:latin typeface="华文新魏" panose="02010800040101010101" pitchFamily="2" charset="-122"/>
                <a:ea typeface="华文新魏" panose="02010800040101010101" pitchFamily="2" charset="-122"/>
              </a:rPr>
              <a:t>ppt</a:t>
            </a:r>
            <a:r>
              <a:rPr lang="zh-CN" altLang="en-US" sz="3600" dirty="0" smtClean="0">
                <a:solidFill>
                  <a:schemeClr val="bg1"/>
                </a:solidFill>
                <a:latin typeface="华文新魏" panose="02010800040101010101" pitchFamily="2" charset="-122"/>
                <a:ea typeface="华文新魏" panose="02010800040101010101" pitchFamily="2" charset="-122"/>
              </a:rPr>
              <a:t>修改与整合</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8.4</a:t>
            </a:r>
            <a:r>
              <a:rPr lang="zh-CN" altLang="en-US" sz="3600" dirty="0" smtClean="0">
                <a:solidFill>
                  <a:schemeClr val="bg1"/>
                </a:solidFill>
                <a:latin typeface="华文新魏" panose="02010800040101010101" pitchFamily="2" charset="-122"/>
                <a:ea typeface="华文新魏" panose="02010800040101010101" pitchFamily="2" charset="-122"/>
              </a:rPr>
              <a:t>史晨鑫</a:t>
            </a:r>
            <a:r>
              <a:rPr lang="zh-CN" altLang="en-US" sz="3600" dirty="0" smtClean="0">
                <a:solidFill>
                  <a:schemeClr val="bg1"/>
                </a:solidFill>
                <a:latin typeface="华文新魏" panose="02010800040101010101" pitchFamily="2" charset="-122"/>
                <a:ea typeface="华文新魏" panose="02010800040101010101" pitchFamily="2" charset="-122"/>
              </a:rPr>
              <a:t>：部署</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8.5</a:t>
            </a:r>
            <a:r>
              <a:rPr lang="zh-CN" altLang="en-US" sz="3600" dirty="0" smtClean="0">
                <a:solidFill>
                  <a:schemeClr val="bg1"/>
                </a:solidFill>
                <a:latin typeface="华文新魏" panose="02010800040101010101" pitchFamily="2" charset="-122"/>
                <a:ea typeface="华文新魏" panose="02010800040101010101" pitchFamily="2" charset="-122"/>
              </a:rPr>
              <a:t>汪涛：</a:t>
            </a:r>
            <a:r>
              <a:rPr lang="zh-CN" altLang="en-US" sz="3600" dirty="0">
                <a:solidFill>
                  <a:schemeClr val="bg1"/>
                </a:solidFill>
                <a:latin typeface="华文新魏" panose="02010800040101010101" pitchFamily="2" charset="-122"/>
                <a:ea typeface="华文新魏" panose="02010800040101010101" pitchFamily="2" charset="-122"/>
              </a:rPr>
              <a:t>类</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smtClean="0">
                <a:solidFill>
                  <a:schemeClr val="bg1"/>
                </a:solidFill>
                <a:latin typeface="华文新魏" panose="02010800040101010101" pitchFamily="2" charset="-122"/>
                <a:ea typeface="华文新魏" panose="02010800040101010101" pitchFamily="2" charset="-122"/>
              </a:rPr>
              <a:t>8.6</a:t>
            </a:r>
            <a:r>
              <a:rPr lang="zh-CN" altLang="en-US" sz="3600" smtClean="0">
                <a:solidFill>
                  <a:schemeClr val="bg1"/>
                </a:solidFill>
                <a:latin typeface="华文新魏" panose="02010800040101010101" pitchFamily="2" charset="-122"/>
                <a:ea typeface="华文新魏" panose="02010800040101010101" pitchFamily="2" charset="-122"/>
              </a:rPr>
              <a:t>仲</a:t>
            </a:r>
            <a:r>
              <a:rPr lang="zh-CN" altLang="en-US" sz="3600" dirty="0" smtClean="0">
                <a:solidFill>
                  <a:schemeClr val="bg1"/>
                </a:solidFill>
                <a:latin typeface="华文新魏" panose="02010800040101010101" pitchFamily="2" charset="-122"/>
                <a:ea typeface="华文新魏" panose="02010800040101010101" pitchFamily="2" charset="-122"/>
              </a:rPr>
              <a:t>叶：用例 </a:t>
            </a:r>
            <a:endParaRPr lang="en-US" altLang="zh-CN" sz="3600" dirty="0" smtClean="0">
              <a:solidFill>
                <a:schemeClr val="bg1"/>
              </a:solidFill>
              <a:latin typeface="华文新魏" panose="02010800040101010101" pitchFamily="2" charset="-122"/>
              <a:ea typeface="华文新魏" panose="02010800040101010101" pitchFamily="2" charset="-122"/>
            </a:endParaRPr>
          </a:p>
          <a:p>
            <a:r>
              <a:rPr lang="en-US" altLang="zh-CN" sz="3600" dirty="0" smtClean="0">
                <a:solidFill>
                  <a:schemeClr val="bg1"/>
                </a:solidFill>
                <a:latin typeface="华文新魏" panose="02010800040101010101" pitchFamily="2" charset="-122"/>
                <a:ea typeface="华文新魏" panose="02010800040101010101" pitchFamily="2" charset="-122"/>
              </a:rPr>
              <a:t>8.7</a:t>
            </a:r>
            <a:r>
              <a:rPr lang="zh-CN" altLang="en-US" sz="3600" dirty="0" smtClean="0">
                <a:solidFill>
                  <a:schemeClr val="bg1"/>
                </a:solidFill>
                <a:latin typeface="华文新魏" panose="02010800040101010101" pitchFamily="2" charset="-122"/>
                <a:ea typeface="华文新魏" panose="02010800040101010101" pitchFamily="2" charset="-122"/>
              </a:rPr>
              <a:t>邱英凡</a:t>
            </a:r>
            <a:r>
              <a:rPr lang="en-US" altLang="zh-CN" sz="3600" dirty="0" smtClean="0">
                <a:solidFill>
                  <a:schemeClr val="bg1"/>
                </a:solidFill>
                <a:latin typeface="华文新魏" panose="02010800040101010101" pitchFamily="2" charset="-122"/>
                <a:ea typeface="华文新魏" panose="02010800040101010101" pitchFamily="2" charset="-122"/>
              </a:rPr>
              <a:t>:</a:t>
            </a:r>
            <a:r>
              <a:rPr lang="zh-CN" altLang="en-US" sz="3600" dirty="0" smtClean="0">
                <a:solidFill>
                  <a:schemeClr val="bg1"/>
                </a:solidFill>
                <a:latin typeface="华文新魏" panose="02010800040101010101" pitchFamily="2" charset="-122"/>
                <a:ea typeface="华文新魏" panose="02010800040101010101" pitchFamily="2" charset="-122"/>
              </a:rPr>
              <a:t>顺序协作状态</a:t>
            </a:r>
            <a:endParaRPr lang="zh-CN" altLang="en-US" sz="3600" dirty="0">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012835762"/>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4877" y="1457782"/>
            <a:ext cx="11410180" cy="3600986"/>
          </a:xfrm>
          <a:prstGeom prst="rect">
            <a:avLst/>
          </a:prstGeom>
          <a:noFill/>
        </p:spPr>
        <p:txBody>
          <a:bodyPr wrap="square" rtlCol="0">
            <a:spAutoFit/>
          </a:bodyPr>
          <a:lstStyle/>
          <a:p>
            <a:pPr indent="457200">
              <a:lnSpc>
                <a:spcPct val="150000"/>
              </a:lnSpc>
            </a:pP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用例模型的基本组成部分有用例、角色或参与者和系统</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pPr indent="457200">
              <a:lnSpc>
                <a:spcPct val="150000"/>
              </a:lnSpc>
            </a:pP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用于描述系统的功能， 也就是从用户的角度来说，系统具体应包含哪些功能，帮助分析人员理解系统的行为，它</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是对</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系统功能的宏观的、整体的描述，一个完整的系统通常包含许多用例，每个用例具体</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说明应</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完成的功能</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a:t>
            </a:r>
            <a:endParaRPr lang="en-US" altLang="zh-CN"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endParaRPr>
          </a:p>
          <a:p>
            <a:endParaRPr lang="zh-CN" altLang="en-US" dirty="0"/>
          </a:p>
        </p:txBody>
      </p:sp>
    </p:spTree>
    <p:extLst>
      <p:ext uri="{BB962C8B-B14F-4D97-AF65-F5344CB8AC3E}">
        <p14:creationId xmlns:p14="http://schemas.microsoft.com/office/powerpoint/2010/main" val="4201217226"/>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7121" y="1892788"/>
            <a:ext cx="11410180" cy="2954655"/>
          </a:xfrm>
          <a:prstGeom prst="rect">
            <a:avLst/>
          </a:prstGeom>
          <a:noFill/>
        </p:spPr>
        <p:txBody>
          <a:bodyPr wrap="square" rtlCol="0">
            <a:spAutoFit/>
          </a:bodyPr>
          <a:lstStyle/>
          <a:p>
            <a:pPr indent="457200">
              <a:lnSpc>
                <a:spcPct val="150000"/>
              </a:lnSpc>
            </a:pP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是指那些与系统进行交互的外部实体，通常它是系统的一个用户，</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但它</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也可以是其他系统或硬件设备，总之凡是需要与系统进行交互的任何实体都可以称作</a:t>
            </a:r>
            <a:r>
              <a:rPr lang="zh-CN" altLang="en-US" sz="2800" b="1" dirty="0" smtClean="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参与者</a:t>
            </a:r>
            <a:r>
              <a:rPr lang="zh-CN" altLang="en-US" sz="2800" b="1" dirty="0">
                <a:solidFill>
                  <a:schemeClr val="bg1"/>
                </a:solidFill>
                <a:effectLst>
                  <a:outerShdw dist="88900" algn="tl" rotWithShape="0">
                    <a:schemeClr val="tx1"/>
                  </a:outerShdw>
                </a:effectLst>
                <a:latin typeface="华文仿宋" panose="02010600040101010101" pitchFamily="2" charset="-122"/>
                <a:ea typeface="华文仿宋" panose="02010600040101010101" pitchFamily="2" charset="-122"/>
              </a:rPr>
              <a:t>，用例往往必须向参与者传递一些数值，这些数值是参与者在系统中获得的信息。 </a:t>
            </a:r>
          </a:p>
          <a:p>
            <a:endParaRPr lang="zh-CN" altLang="en-US" dirty="0"/>
          </a:p>
        </p:txBody>
      </p:sp>
    </p:spTree>
    <p:extLst>
      <p:ext uri="{BB962C8B-B14F-4D97-AF65-F5344CB8AC3E}">
        <p14:creationId xmlns:p14="http://schemas.microsoft.com/office/powerpoint/2010/main" val="3655433860"/>
      </p:ext>
    </p:extLst>
  </p:cSld>
  <p:clrMapOvr>
    <a:masterClrMapping/>
  </p:clrMapOvr>
  <mc:AlternateContent xmlns:mc="http://schemas.openxmlformats.org/markup-compatibility/2006" xmlns:p14="http://schemas.microsoft.com/office/powerpoint/2010/main">
    <mc:Choice Requires="p14">
      <p:transition spd="slow" p14:dur="3000">
        <p14:vortex dir="r"/>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243</TotalTime>
  <Words>3507</Words>
  <Application>Microsoft Office PowerPoint</Application>
  <PresentationFormat>宽屏</PresentationFormat>
  <Paragraphs>287</Paragraphs>
  <Slides>70</Slides>
  <Notes>22</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70</vt:i4>
      </vt:variant>
    </vt:vector>
  </HeadingPairs>
  <TitlesOfParts>
    <vt:vector size="83" baseType="lpstr">
      <vt:lpstr>等线</vt:lpstr>
      <vt:lpstr>方正正大黑简体</vt:lpstr>
      <vt:lpstr>华文仿宋</vt:lpstr>
      <vt:lpstr>华文新魏</vt:lpstr>
      <vt:lpstr>迷你简艺黑</vt:lpstr>
      <vt:lpstr>宋体</vt:lpstr>
      <vt:lpstr>微软雅黑</vt:lpstr>
      <vt:lpstr>Arial</vt:lpstr>
      <vt:lpstr>Calibri</vt:lpstr>
      <vt:lpstr>Impact</vt:lpstr>
      <vt:lpstr>Kristen ITC</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Owen Ren</dc:creator>
  <cp:lastModifiedBy>Owen Ren</cp:lastModifiedBy>
  <cp:revision>35</cp:revision>
  <dcterms:created xsi:type="dcterms:W3CDTF">2017-11-12T11:45:34Z</dcterms:created>
  <dcterms:modified xsi:type="dcterms:W3CDTF">2017-11-15T15:57:16Z</dcterms:modified>
</cp:coreProperties>
</file>