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257" r:id="rId3"/>
    <p:sldId id="258" r:id="rId4"/>
    <p:sldId id="259" r:id="rId5"/>
    <p:sldId id="260" r:id="rId6"/>
    <p:sldId id="261"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263" r:id="rId25"/>
    <p:sldId id="264" r:id="rId26"/>
    <p:sldId id="265" r:id="rId27"/>
    <p:sldId id="266" r:id="rId28"/>
    <p:sldId id="267" r:id="rId29"/>
    <p:sldId id="272" r:id="rId30"/>
    <p:sldId id="269" r:id="rId31"/>
    <p:sldId id="270" r:id="rId32"/>
    <p:sldId id="271" r:id="rId33"/>
    <p:sldId id="281" r:id="rId34"/>
    <p:sldId id="282" r:id="rId35"/>
    <p:sldId id="283" r:id="rId36"/>
    <p:sldId id="284" r:id="rId37"/>
    <p:sldId id="285" r:id="rId38"/>
    <p:sldId id="286" r:id="rId39"/>
    <p:sldId id="287"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273" r:id="rId55"/>
    <p:sldId id="274" r:id="rId56"/>
    <p:sldId id="275" r:id="rId57"/>
    <p:sldId id="276" r:id="rId58"/>
    <p:sldId id="277" r:id="rId59"/>
    <p:sldId id="278" r:id="rId60"/>
    <p:sldId id="279" r:id="rId61"/>
    <p:sldId id="280" r:id="rId62"/>
    <p:sldId id="324" r:id="rId63"/>
    <p:sldId id="325" r:id="rId64"/>
    <p:sldId id="326" r:id="rId65"/>
    <p:sldId id="327" r:id="rId66"/>
    <p:sldId id="328" r:id="rId67"/>
    <p:sldId id="329" r:id="rId68"/>
    <p:sldId id="330" r:id="rId69"/>
    <p:sldId id="331" r:id="rId70"/>
    <p:sldId id="332" r:id="rId71"/>
    <p:sldId id="333" r:id="rId72"/>
    <p:sldId id="334" r:id="rId73"/>
    <p:sldId id="303" r:id="rId74"/>
    <p:sldId id="305" r:id="rId75"/>
    <p:sldId id="306" r:id="rId76"/>
    <p:sldId id="304"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B5FB-0895-40D7-A20D-E8CE22239C92}" type="datetimeFigureOut">
              <a:rPr lang="zh-CN" altLang="en-US" smtClean="0"/>
              <a:t>2017/11/12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A243B-460D-477D-A300-C61C8A5D1D83}" type="slidenum">
              <a:rPr lang="zh-CN" altLang="en-US" smtClean="0"/>
              <a:t>‹#›</a:t>
            </a:fld>
            <a:endParaRPr lang="zh-CN" altLang="en-US"/>
          </a:p>
        </p:txBody>
      </p:sp>
    </p:spTree>
    <p:extLst>
      <p:ext uri="{BB962C8B-B14F-4D97-AF65-F5344CB8AC3E}">
        <p14:creationId xmlns:p14="http://schemas.microsoft.com/office/powerpoint/2010/main" val="47423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2877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1966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1573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232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0869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1805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62446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62296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98482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07867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70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a:t>
            </a:fld>
            <a:endParaRPr lang="zh-CN" altLang="en-US"/>
          </a:p>
        </p:txBody>
      </p:sp>
    </p:spTree>
    <p:extLst>
      <p:ext uri="{BB962C8B-B14F-4D97-AF65-F5344CB8AC3E}">
        <p14:creationId xmlns:p14="http://schemas.microsoft.com/office/powerpoint/2010/main" val="285684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37729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4958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70307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10693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3195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33893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80693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671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526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61</a:t>
            </a:fld>
            <a:endParaRPr lang="zh-CN" altLang="en-US"/>
          </a:p>
        </p:txBody>
      </p:sp>
    </p:spTree>
    <p:extLst>
      <p:ext uri="{BB962C8B-B14F-4D97-AF65-F5344CB8AC3E}">
        <p14:creationId xmlns:p14="http://schemas.microsoft.com/office/powerpoint/2010/main" val="81414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852024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73</a:t>
            </a:fld>
            <a:endParaRPr lang="zh-CN" altLang="en-US"/>
          </a:p>
        </p:txBody>
      </p:sp>
    </p:spTree>
    <p:extLst>
      <p:ext uri="{BB962C8B-B14F-4D97-AF65-F5344CB8AC3E}">
        <p14:creationId xmlns:p14="http://schemas.microsoft.com/office/powerpoint/2010/main" val="47661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a:t>
            </a:fld>
            <a:endParaRPr lang="zh-CN" altLang="en-US"/>
          </a:p>
        </p:txBody>
      </p:sp>
    </p:spTree>
    <p:extLst>
      <p:ext uri="{BB962C8B-B14F-4D97-AF65-F5344CB8AC3E}">
        <p14:creationId xmlns:p14="http://schemas.microsoft.com/office/powerpoint/2010/main" val="398953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360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23</a:t>
            </a:fld>
            <a:endParaRPr lang="zh-CN" altLang="en-US"/>
          </a:p>
        </p:txBody>
      </p:sp>
    </p:spTree>
    <p:extLst>
      <p:ext uri="{BB962C8B-B14F-4D97-AF65-F5344CB8AC3E}">
        <p14:creationId xmlns:p14="http://schemas.microsoft.com/office/powerpoint/2010/main" val="348630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1033546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881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2277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4111265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49309789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7575908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31561207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85594037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83478996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70160210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984947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39415058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856081328"/>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19299914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extLst>
      <p:ext uri="{BB962C8B-B14F-4D97-AF65-F5344CB8AC3E}">
        <p14:creationId xmlns:p14="http://schemas.microsoft.com/office/powerpoint/2010/main" val="316247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blog.csdn.net/gz153016/article/details/4964184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3733"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9170"/>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7"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852569" y="1892830"/>
            <a:ext cx="10588796" cy="1446550"/>
          </a:xfrm>
          <a:prstGeom prst="rect">
            <a:avLst/>
          </a:prstGeom>
          <a:noFill/>
        </p:spPr>
        <p:txBody>
          <a:bodyPr wrap="none" rtlCol="0">
            <a:spAutoFit/>
          </a:bodyPr>
          <a:lstStyle/>
          <a:p>
            <a:pPr algn="ctr" defTabSz="1219170"/>
            <a:r>
              <a:rPr lang="en-US" altLang="zh-CN"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UML</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基础：图的简介</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8288" y="356659"/>
            <a:ext cx="4704523" cy="674315"/>
          </a:xfrm>
          <a:prstGeom prst="rect">
            <a:avLst/>
          </a:prstGeom>
          <a:effectLst>
            <a:glow>
              <a:schemeClr val="accent1">
                <a:alpha val="40000"/>
              </a:schemeClr>
            </a:glow>
            <a:innerShdw blurRad="63500" dist="50800" dir="13500000">
              <a:schemeClr val="bg1"/>
            </a:innerShdw>
          </a:effectLst>
        </p:spPr>
      </p:pic>
    </p:spTree>
    <p:extLst>
      <p:ext uri="{BB962C8B-B14F-4D97-AF65-F5344CB8AC3E}">
        <p14:creationId xmlns:p14="http://schemas.microsoft.com/office/powerpoint/2010/main" val="55933242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sym typeface="+mn-ea"/>
              </a:rPr>
              <a:t>属性</a:t>
            </a:r>
            <a:endParaRPr lang="zh-CN" altLang="en-US" sz="3733">
              <a:solidFill>
                <a:schemeClr val="bg1"/>
              </a:solidFill>
            </a:endParaRPr>
          </a:p>
        </p:txBody>
      </p:sp>
      <p:sp>
        <p:nvSpPr>
          <p:cNvPr id="4" name="文本框 3"/>
          <p:cNvSpPr txBox="1"/>
          <p:nvPr/>
        </p:nvSpPr>
        <p:spPr>
          <a:xfrm>
            <a:off x="812800" y="2629112"/>
            <a:ext cx="10825480" cy="1077218"/>
          </a:xfrm>
          <a:prstGeom prst="rect">
            <a:avLst/>
          </a:prstGeom>
          <a:noFill/>
        </p:spPr>
        <p:txBody>
          <a:bodyPr wrap="square" rtlCol="0" anchor="t">
            <a:spAutoFit/>
          </a:bodyPr>
          <a:lstStyle/>
          <a:p>
            <a:r>
              <a:rPr lang="en-US" altLang="zh-CN" sz="3200">
                <a:solidFill>
                  <a:schemeClr val="bg1"/>
                </a:solidFill>
              </a:rPr>
              <a:t>UML</a:t>
            </a:r>
            <a:r>
              <a:rPr lang="zh-CN" altLang="en-US" sz="3200">
                <a:solidFill>
                  <a:schemeClr val="bg1"/>
                </a:solidFill>
              </a:rPr>
              <a:t>中类属性的语法：</a:t>
            </a:r>
          </a:p>
          <a:p>
            <a:r>
              <a:rPr lang="zh-CN" altLang="en-US" sz="3200">
                <a:solidFill>
                  <a:schemeClr val="bg1"/>
                </a:solidFill>
              </a:rPr>
              <a:t>【可见性】属性名【：类型】【</a:t>
            </a:r>
            <a:r>
              <a:rPr lang="en-US" altLang="zh-CN" sz="3200">
                <a:solidFill>
                  <a:schemeClr val="bg1"/>
                </a:solidFill>
              </a:rPr>
              <a:t>=</a:t>
            </a:r>
            <a:r>
              <a:rPr lang="zh-CN" altLang="en-US" sz="3200">
                <a:solidFill>
                  <a:schemeClr val="bg1"/>
                </a:solidFill>
              </a:rPr>
              <a:t>初始值】【</a:t>
            </a:r>
            <a:r>
              <a:rPr lang="en-US" altLang="zh-CN" sz="3200">
                <a:solidFill>
                  <a:schemeClr val="bg1"/>
                </a:solidFill>
              </a:rPr>
              <a:t>{</a:t>
            </a:r>
            <a:r>
              <a:rPr lang="zh-CN" altLang="en-US" sz="3200">
                <a:solidFill>
                  <a:schemeClr val="bg1"/>
                </a:solidFill>
              </a:rPr>
              <a:t>属性字符串</a:t>
            </a:r>
            <a:r>
              <a:rPr lang="en-US" altLang="zh-CN" sz="3200">
                <a:solidFill>
                  <a:schemeClr val="bg1"/>
                </a:solidFill>
              </a:rPr>
              <a:t>}</a:t>
            </a:r>
            <a:r>
              <a:rPr lang="zh-CN" altLang="en-US" sz="3200">
                <a:solidFill>
                  <a:schemeClr val="bg1"/>
                </a:solidFill>
              </a:rPr>
              <a:t>】</a:t>
            </a:r>
          </a:p>
        </p:txBody>
      </p:sp>
    </p:spTree>
    <p:extLst>
      <p:ext uri="{BB962C8B-B14F-4D97-AF65-F5344CB8AC3E}">
        <p14:creationId xmlns:p14="http://schemas.microsoft.com/office/powerpoint/2010/main" val="378420829"/>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sym typeface="+mn-ea"/>
              </a:rPr>
              <a:t>操作</a:t>
            </a:r>
            <a:endParaRPr lang="zh-CN" altLang="en-US" sz="3200">
              <a:solidFill>
                <a:schemeClr val="bg1"/>
              </a:solidFill>
            </a:endParaRPr>
          </a:p>
        </p:txBody>
      </p:sp>
      <p:sp>
        <p:nvSpPr>
          <p:cNvPr id="4" name="文本框 3"/>
          <p:cNvSpPr txBox="1"/>
          <p:nvPr/>
        </p:nvSpPr>
        <p:spPr>
          <a:xfrm>
            <a:off x="546101" y="2193925"/>
            <a:ext cx="10599420" cy="1569660"/>
          </a:xfrm>
          <a:prstGeom prst="rect">
            <a:avLst/>
          </a:prstGeom>
          <a:noFill/>
        </p:spPr>
        <p:txBody>
          <a:bodyPr wrap="square" rtlCol="0" anchor="t">
            <a:spAutoFit/>
          </a:bodyPr>
          <a:lstStyle/>
          <a:p>
            <a:r>
              <a:rPr lang="en-US" altLang="zh-CN" sz="3200">
                <a:solidFill>
                  <a:schemeClr val="bg1"/>
                </a:solidFill>
                <a:sym typeface="+mn-ea"/>
              </a:rPr>
              <a:t>UML</a:t>
            </a:r>
            <a:r>
              <a:rPr lang="zh-CN" altLang="en-US" sz="3200">
                <a:solidFill>
                  <a:schemeClr val="bg1"/>
                </a:solidFill>
                <a:sym typeface="+mn-ea"/>
              </a:rPr>
              <a:t>中类操作的语法：</a:t>
            </a:r>
          </a:p>
          <a:p>
            <a:r>
              <a:rPr lang="zh-CN" altLang="en-US" sz="3200">
                <a:solidFill>
                  <a:schemeClr val="bg1"/>
                </a:solidFill>
                <a:sym typeface="+mn-ea"/>
              </a:rPr>
              <a:t>【可见性】操作名【（参数表）】【：返回类型】【</a:t>
            </a:r>
            <a:r>
              <a:rPr lang="en-US" altLang="zh-CN" sz="3200">
                <a:solidFill>
                  <a:schemeClr val="bg1"/>
                </a:solidFill>
                <a:sym typeface="+mn-ea"/>
              </a:rPr>
              <a:t>{</a:t>
            </a:r>
            <a:r>
              <a:rPr lang="zh-CN" altLang="en-US" sz="3200">
                <a:solidFill>
                  <a:schemeClr val="bg1"/>
                </a:solidFill>
                <a:sym typeface="+mn-ea"/>
              </a:rPr>
              <a:t>属性字符串</a:t>
            </a:r>
            <a:r>
              <a:rPr lang="en-US" altLang="zh-CN" sz="3200">
                <a:solidFill>
                  <a:schemeClr val="bg1"/>
                </a:solidFill>
                <a:sym typeface="+mn-ea"/>
              </a:rPr>
              <a:t>}</a:t>
            </a:r>
            <a:r>
              <a:rPr lang="zh-CN" altLang="en-US" sz="3200">
                <a:solidFill>
                  <a:schemeClr val="bg1"/>
                </a:solidFill>
                <a:sym typeface="+mn-ea"/>
              </a:rPr>
              <a:t>】</a:t>
            </a:r>
            <a:endParaRPr lang="zh-CN" altLang="en-US" sz="3200">
              <a:solidFill>
                <a:schemeClr val="bg1"/>
              </a:solidFill>
            </a:endParaRPr>
          </a:p>
        </p:txBody>
      </p:sp>
    </p:spTree>
    <p:extLst>
      <p:ext uri="{BB962C8B-B14F-4D97-AF65-F5344CB8AC3E}">
        <p14:creationId xmlns:p14="http://schemas.microsoft.com/office/powerpoint/2010/main" val="227758805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666786"/>
          </a:xfrm>
          <a:prstGeom prst="rect">
            <a:avLst/>
          </a:prstGeom>
          <a:noFill/>
        </p:spPr>
        <p:txBody>
          <a:bodyPr wrap="square" rtlCol="0">
            <a:spAutoFit/>
          </a:bodyPr>
          <a:lstStyle/>
          <a:p>
            <a:r>
              <a:rPr lang="zh-CN" altLang="en-US" sz="3733">
                <a:solidFill>
                  <a:schemeClr val="bg1"/>
                </a:solidFill>
                <a:sym typeface="+mn-ea"/>
              </a:rPr>
              <a:t>职责</a:t>
            </a:r>
            <a:endParaRPr lang="zh-CN" altLang="en-US" sz="3200">
              <a:solidFill>
                <a:schemeClr val="bg1"/>
              </a:solidFill>
            </a:endParaRPr>
          </a:p>
        </p:txBody>
      </p:sp>
      <p:sp>
        <p:nvSpPr>
          <p:cNvPr id="4" name="文本框 3"/>
          <p:cNvSpPr txBox="1"/>
          <p:nvPr/>
        </p:nvSpPr>
        <p:spPr>
          <a:xfrm>
            <a:off x="2186940" y="2175299"/>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操作列表框下面的区域可以用来说明类的职责。以此来说明类要做什么或说明另外一个类的信息。</a:t>
            </a:r>
          </a:p>
          <a:p>
            <a:endParaRPr lang="zh-CN" altLang="en-US" sz="3200">
              <a:solidFill>
                <a:schemeClr val="bg1"/>
              </a:solidFill>
            </a:endParaRPr>
          </a:p>
        </p:txBody>
      </p:sp>
    </p:spTree>
    <p:extLst>
      <p:ext uri="{BB962C8B-B14F-4D97-AF65-F5344CB8AC3E}">
        <p14:creationId xmlns:p14="http://schemas.microsoft.com/office/powerpoint/2010/main" val="138595555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666786"/>
          </a:xfrm>
          <a:prstGeom prst="rect">
            <a:avLst/>
          </a:prstGeom>
          <a:noFill/>
        </p:spPr>
        <p:txBody>
          <a:bodyPr wrap="square" rtlCol="0">
            <a:spAutoFit/>
          </a:bodyPr>
          <a:lstStyle/>
          <a:p>
            <a:r>
              <a:rPr lang="zh-CN" altLang="en-US" sz="3733">
                <a:solidFill>
                  <a:schemeClr val="bg1"/>
                </a:solidFill>
                <a:sym typeface="+mn-ea"/>
              </a:rPr>
              <a:t>约束</a:t>
            </a:r>
            <a:endParaRPr lang="zh-CN" altLang="en-US" sz="3200">
              <a:solidFill>
                <a:schemeClr val="bg1"/>
              </a:solidFill>
            </a:endParaRPr>
          </a:p>
        </p:txBody>
      </p:sp>
      <p:sp>
        <p:nvSpPr>
          <p:cNvPr id="4" name="文本框 3"/>
          <p:cNvSpPr txBox="1"/>
          <p:nvPr/>
        </p:nvSpPr>
        <p:spPr>
          <a:xfrm>
            <a:off x="2186940" y="2175299"/>
            <a:ext cx="6675120" cy="3539430"/>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说明类的职责是消除二义性的一种非形式化的方法，形式化的方法是使用约束。约束制定了该类要满足的一个或多个规则。在</a:t>
            </a:r>
            <a:r>
              <a:rPr lang="en-US" altLang="zh-CN" sz="3200">
                <a:solidFill>
                  <a:schemeClr val="bg1"/>
                </a:solidFill>
              </a:rPr>
              <a:t>UML</a:t>
            </a:r>
            <a:r>
              <a:rPr lang="zh-CN" altLang="en-US" sz="3200">
                <a:solidFill>
                  <a:schemeClr val="bg1"/>
                </a:solidFill>
              </a:rPr>
              <a:t>中，约束使用</a:t>
            </a:r>
            <a:r>
              <a:rPr lang="en-US" altLang="zh-CN" sz="3200">
                <a:solidFill>
                  <a:schemeClr val="bg1"/>
                </a:solidFill>
              </a:rPr>
              <a:t>{}</a:t>
            </a:r>
            <a:r>
              <a:rPr lang="zh-CN" altLang="en-US" sz="3200">
                <a:solidFill>
                  <a:schemeClr val="bg1"/>
                </a:solidFill>
              </a:rPr>
              <a:t>的格式写在类的边上，指定个别属性的取值范围</a:t>
            </a:r>
          </a:p>
          <a:p>
            <a:endParaRPr lang="zh-CN" altLang="en-US" sz="3200">
              <a:solidFill>
                <a:schemeClr val="bg1"/>
              </a:solidFill>
            </a:endParaRPr>
          </a:p>
        </p:txBody>
      </p:sp>
    </p:spTree>
    <p:extLst>
      <p:ext uri="{BB962C8B-B14F-4D97-AF65-F5344CB8AC3E}">
        <p14:creationId xmlns:p14="http://schemas.microsoft.com/office/powerpoint/2010/main" val="46323347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dirty="0" smtClean="0">
                <a:solidFill>
                  <a:schemeClr val="bg1"/>
                </a:solidFill>
                <a:sym typeface="+mn-ea"/>
              </a:rPr>
              <a:t>接口</a:t>
            </a:r>
            <a:endParaRPr lang="zh-CN" altLang="en-US" sz="3200" dirty="0">
              <a:solidFill>
                <a:schemeClr val="bg1"/>
              </a:solidFill>
            </a:endParaRPr>
          </a:p>
        </p:txBody>
      </p:sp>
      <p:sp>
        <p:nvSpPr>
          <p:cNvPr id="4" name="文本框 3"/>
          <p:cNvSpPr txBox="1"/>
          <p:nvPr/>
        </p:nvSpPr>
        <p:spPr>
          <a:xfrm>
            <a:off x="2593340" y="2382733"/>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接口是描述类的部分行为的一组操作，也是一个类提供给另一个类的一组操作。接口只负责定义操作而不具体实现。</a:t>
            </a:r>
          </a:p>
        </p:txBody>
      </p:sp>
    </p:spTree>
    <p:extLst>
      <p:ext uri="{BB962C8B-B14F-4D97-AF65-F5344CB8AC3E}">
        <p14:creationId xmlns:p14="http://schemas.microsoft.com/office/powerpoint/2010/main" val="370312633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666786"/>
          </a:xfrm>
          <a:prstGeom prst="rect">
            <a:avLst/>
          </a:prstGeom>
          <a:noFill/>
        </p:spPr>
        <p:txBody>
          <a:bodyPr wrap="square" rtlCol="0">
            <a:spAutoFit/>
          </a:bodyPr>
          <a:lstStyle/>
          <a:p>
            <a:r>
              <a:rPr lang="zh-CN" altLang="en-US" sz="3733" dirty="0" smtClean="0">
                <a:solidFill>
                  <a:schemeClr val="bg1"/>
                </a:solidFill>
                <a:sym typeface="+mn-ea"/>
              </a:rPr>
              <a:t>抽象</a:t>
            </a:r>
            <a:r>
              <a:rPr lang="zh-CN" altLang="en-US" sz="3200" dirty="0">
                <a:solidFill>
                  <a:schemeClr val="bg1"/>
                </a:solidFill>
                <a:sym typeface="+mn-ea"/>
              </a:rPr>
              <a:t>类</a:t>
            </a:r>
            <a:endParaRPr lang="zh-CN" altLang="en-US" sz="3200" dirty="0">
              <a:solidFill>
                <a:schemeClr val="bg1"/>
              </a:solidFill>
            </a:endParaRPr>
          </a:p>
        </p:txBody>
      </p:sp>
      <p:sp>
        <p:nvSpPr>
          <p:cNvPr id="4" name="文本框 3"/>
          <p:cNvSpPr txBox="1"/>
          <p:nvPr/>
        </p:nvSpPr>
        <p:spPr>
          <a:xfrm>
            <a:off x="2917613" y="2600325"/>
            <a:ext cx="6675120" cy="2554545"/>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抽象类是包含一种或多种抽象方法的类，它本身不需要构造实例。定义抽象类后，其他类可以对它进行扩充并且通过实现其中的抽象方法使抽象类具体化。</a:t>
            </a:r>
          </a:p>
        </p:txBody>
      </p:sp>
    </p:spTree>
    <p:extLst>
      <p:ext uri="{BB962C8B-B14F-4D97-AF65-F5344CB8AC3E}">
        <p14:creationId xmlns:p14="http://schemas.microsoft.com/office/powerpoint/2010/main" val="186753968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798993" cy="666786"/>
          </a:xfrm>
          <a:prstGeom prst="rect">
            <a:avLst/>
          </a:prstGeom>
          <a:noFill/>
        </p:spPr>
        <p:txBody>
          <a:bodyPr wrap="square" rtlCol="0">
            <a:spAutoFit/>
          </a:bodyPr>
          <a:lstStyle/>
          <a:p>
            <a:r>
              <a:rPr lang="zh-CN" altLang="en-US" sz="3200" dirty="0" smtClean="0">
                <a:solidFill>
                  <a:schemeClr val="bg1"/>
                </a:solidFill>
                <a:sym typeface="+mn-ea"/>
              </a:rPr>
              <a:t>类</a:t>
            </a:r>
            <a:r>
              <a:rPr lang="zh-CN" altLang="en-US" sz="3733" dirty="0">
                <a:solidFill>
                  <a:schemeClr val="bg1"/>
                </a:solidFill>
                <a:sym typeface="+mn-ea"/>
              </a:rPr>
              <a:t>之间</a:t>
            </a:r>
            <a:r>
              <a:rPr lang="zh-CN" altLang="en-US" sz="3200" dirty="0">
                <a:solidFill>
                  <a:schemeClr val="bg1"/>
                </a:solidFill>
                <a:sym typeface="+mn-ea"/>
              </a:rPr>
              <a:t>的关系</a:t>
            </a:r>
          </a:p>
        </p:txBody>
      </p:sp>
      <p:sp>
        <p:nvSpPr>
          <p:cNvPr id="4" name="文本框 3"/>
          <p:cNvSpPr txBox="1"/>
          <p:nvPr/>
        </p:nvSpPr>
        <p:spPr>
          <a:xfrm>
            <a:off x="2904913" y="2028825"/>
            <a:ext cx="6675120" cy="2062103"/>
          </a:xfrm>
          <a:prstGeom prst="rect">
            <a:avLst/>
          </a:prstGeom>
          <a:noFill/>
        </p:spPr>
        <p:txBody>
          <a:bodyPr wrap="square" rtlCol="0" anchor="t">
            <a:spAutoFit/>
          </a:bodyPr>
          <a:lstStyle/>
          <a:p>
            <a:r>
              <a:rPr lang="en-US" altLang="zh-CN" sz="3200">
                <a:solidFill>
                  <a:schemeClr val="bg1"/>
                </a:solidFill>
              </a:rPr>
              <a:t>1</a:t>
            </a:r>
            <a:r>
              <a:rPr lang="zh-CN" altLang="en-US" sz="3200">
                <a:solidFill>
                  <a:schemeClr val="bg1"/>
                </a:solidFill>
              </a:rPr>
              <a:t>、依赖关系（有向虚线）</a:t>
            </a:r>
          </a:p>
          <a:p>
            <a:r>
              <a:rPr lang="en-US" altLang="zh-CN" sz="3200">
                <a:solidFill>
                  <a:schemeClr val="bg1"/>
                </a:solidFill>
              </a:rPr>
              <a:t>2</a:t>
            </a:r>
            <a:r>
              <a:rPr lang="zh-CN" altLang="en-US" sz="3200">
                <a:solidFill>
                  <a:schemeClr val="bg1"/>
                </a:solidFill>
              </a:rPr>
              <a:t>、关联关系（实线）</a:t>
            </a:r>
          </a:p>
          <a:p>
            <a:r>
              <a:rPr lang="en-US" altLang="zh-CN" sz="3200">
                <a:solidFill>
                  <a:schemeClr val="bg1"/>
                </a:solidFill>
              </a:rPr>
              <a:t>3</a:t>
            </a:r>
            <a:r>
              <a:rPr lang="zh-CN" altLang="en-US" sz="3200">
                <a:solidFill>
                  <a:schemeClr val="bg1"/>
                </a:solidFill>
              </a:rPr>
              <a:t>、泛化关系（带有空心箭头的实线）</a:t>
            </a:r>
          </a:p>
          <a:p>
            <a:r>
              <a:rPr lang="en-US" altLang="zh-CN" sz="3200">
                <a:solidFill>
                  <a:schemeClr val="bg1"/>
                </a:solidFill>
              </a:rPr>
              <a:t>4</a:t>
            </a:r>
            <a:r>
              <a:rPr lang="zh-CN" altLang="en-US" sz="3200">
                <a:solidFill>
                  <a:schemeClr val="bg1"/>
                </a:solidFill>
              </a:rPr>
              <a:t>、实现关系（带有空闲箭头的虚线 ）</a:t>
            </a:r>
          </a:p>
        </p:txBody>
      </p:sp>
    </p:spTree>
    <p:extLst>
      <p:ext uri="{BB962C8B-B14F-4D97-AF65-F5344CB8AC3E}">
        <p14:creationId xmlns:p14="http://schemas.microsoft.com/office/powerpoint/2010/main" val="223888472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依赖关系</a:t>
            </a:r>
            <a:endParaRPr lang="zh-CN" altLang="en-US" sz="3200">
              <a:solidFill>
                <a:schemeClr val="bg1"/>
              </a:solidFill>
            </a:endParaRPr>
          </a:p>
        </p:txBody>
      </p:sp>
      <p:sp>
        <p:nvSpPr>
          <p:cNvPr id="2" name="文本框 1"/>
          <p:cNvSpPr txBox="1"/>
          <p:nvPr/>
        </p:nvSpPr>
        <p:spPr>
          <a:xfrm>
            <a:off x="1587500" y="2298065"/>
            <a:ext cx="8253307" cy="1569660"/>
          </a:xfrm>
          <a:prstGeom prst="rect">
            <a:avLst/>
          </a:prstGeom>
          <a:noFill/>
        </p:spPr>
        <p:txBody>
          <a:bodyPr wrap="square" rtlCol="0">
            <a:spAutoFit/>
          </a:bodyPr>
          <a:lstStyle/>
          <a:p>
            <a:r>
              <a:rPr lang="zh-CN" altLang="en-US" sz="2400">
                <a:solidFill>
                  <a:schemeClr val="bg1"/>
                </a:solidFill>
                <a:sym typeface="+mn-ea"/>
              </a:rPr>
              <a:t>有向虚线表示</a:t>
            </a:r>
          </a:p>
          <a:p>
            <a:r>
              <a:rPr lang="zh-CN" altLang="en-US" sz="2400">
                <a:solidFill>
                  <a:schemeClr val="bg1"/>
                </a:solidFill>
                <a:sym typeface="+mn-ea"/>
              </a:rPr>
              <a:t>         其中一个元素（独立事务）发生变化会影响另一个元素（依赖事务）的语义。</a:t>
            </a:r>
          </a:p>
          <a:p>
            <a:endParaRPr lang="zh-CN" altLang="en-US" sz="2400"/>
          </a:p>
        </p:txBody>
      </p:sp>
    </p:spTree>
    <p:extLst>
      <p:ext uri="{BB962C8B-B14F-4D97-AF65-F5344CB8AC3E}">
        <p14:creationId xmlns:p14="http://schemas.microsoft.com/office/powerpoint/2010/main" val="32726192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关联关系</a:t>
            </a:r>
            <a:endParaRPr lang="zh-CN" altLang="en-US" sz="3200">
              <a:solidFill>
                <a:schemeClr val="bg1"/>
              </a:solidFill>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r>
              <a:rPr lang="zh-CN" altLang="en-US" sz="3200">
                <a:solidFill>
                  <a:schemeClr val="bg1"/>
                </a:solidFill>
                <a:sym typeface="+mn-ea"/>
              </a:rPr>
              <a:t>实线表示</a:t>
            </a:r>
          </a:p>
          <a:p>
            <a:r>
              <a:rPr lang="zh-CN" altLang="en-US" sz="3200">
                <a:solidFill>
                  <a:schemeClr val="bg1"/>
                </a:solidFill>
                <a:sym typeface="+mn-ea"/>
              </a:rPr>
              <a:t>       指明了一个对象与另一个对象之间的关系。 </a:t>
            </a:r>
          </a:p>
          <a:p>
            <a:endParaRPr lang="zh-CN" altLang="en-US" sz="3200">
              <a:solidFill>
                <a:schemeClr val="bg1"/>
              </a:solidFill>
            </a:endParaRPr>
          </a:p>
        </p:txBody>
      </p:sp>
    </p:spTree>
    <p:extLst>
      <p:ext uri="{BB962C8B-B14F-4D97-AF65-F5344CB8AC3E}">
        <p14:creationId xmlns:p14="http://schemas.microsoft.com/office/powerpoint/2010/main" val="338094721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泛化关系</a:t>
            </a:r>
            <a:endParaRPr lang="zh-CN" altLang="en-US" sz="3200">
              <a:solidFill>
                <a:schemeClr val="bg1"/>
              </a:solidFill>
            </a:endParaRPr>
          </a:p>
        </p:txBody>
      </p:sp>
      <p:sp>
        <p:nvSpPr>
          <p:cNvPr id="4" name="文本框 3"/>
          <p:cNvSpPr txBox="1"/>
          <p:nvPr/>
        </p:nvSpPr>
        <p:spPr>
          <a:xfrm>
            <a:off x="2460413" y="2282825"/>
            <a:ext cx="6675120" cy="2554545"/>
          </a:xfrm>
          <a:prstGeom prst="rect">
            <a:avLst/>
          </a:prstGeom>
          <a:noFill/>
        </p:spPr>
        <p:txBody>
          <a:bodyPr wrap="square" rtlCol="0" anchor="t">
            <a:spAutoFit/>
          </a:bodyPr>
          <a:lstStyle/>
          <a:p>
            <a:r>
              <a:rPr lang="zh-CN" altLang="en-US" sz="3200">
                <a:solidFill>
                  <a:schemeClr val="bg1"/>
                </a:solidFill>
                <a:sym typeface="+mn-ea"/>
              </a:rPr>
              <a:t>带有空心箭头的实线表示</a:t>
            </a:r>
          </a:p>
          <a:p>
            <a:r>
              <a:rPr lang="zh-CN" altLang="en-US" sz="3200">
                <a:solidFill>
                  <a:schemeClr val="bg1"/>
                </a:solidFill>
                <a:sym typeface="+mn-ea"/>
              </a:rPr>
              <a:t>         一般事物（父类）和该事物较为特殊的种类（子类）之间的关系，子类继承父类的属性和操作。</a:t>
            </a:r>
            <a:endParaRPr lang="en-US" altLang="zh-CN" sz="3200">
              <a:solidFill>
                <a:schemeClr val="bg1"/>
              </a:solidFill>
              <a:sym typeface="+mn-ea"/>
            </a:endParaRPr>
          </a:p>
          <a:p>
            <a:endParaRPr lang="zh-CN" altLang="en-US" sz="3200">
              <a:solidFill>
                <a:schemeClr val="bg1"/>
              </a:solidFill>
            </a:endParaRPr>
          </a:p>
        </p:txBody>
      </p:sp>
    </p:spTree>
    <p:extLst>
      <p:ext uri="{BB962C8B-B14F-4D97-AF65-F5344CB8AC3E}">
        <p14:creationId xmlns:p14="http://schemas.microsoft.com/office/powerpoint/2010/main" val="146149650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9170"/>
            <a:r>
              <a:rPr lang="en-US" altLang="zh-CN" sz="2667" dirty="0">
                <a:solidFill>
                  <a:srgbClr val="FFFFFF"/>
                </a:solidFill>
                <a:latin typeface="微软雅黑" panose="020B0503020204020204" pitchFamily="34" charset="-122"/>
                <a:ea typeface="微软雅黑" panose="020B0503020204020204" pitchFamily="34" charset="-122"/>
              </a:rPr>
              <a:t>contents</a:t>
            </a:r>
            <a:endParaRPr lang="zh-CN" altLang="zh-CN" sz="400" dirty="0">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a:r>
              <a:rPr lang="en-US" altLang="zh-CN"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01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4775"/>
          </a:xfrm>
          <a:prstGeom prst="rect">
            <a:avLst/>
          </a:prstGeom>
          <a:noFill/>
        </p:spPr>
        <p:txBody>
          <a:bodyPr wrap="square" rtlCol="0">
            <a:spAutoFit/>
          </a:bodyPr>
          <a:lstStyle/>
          <a:p>
            <a:r>
              <a:rPr lang="en-US" altLang="zh-CN"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a:r>
              <a:rPr lang="en-US" altLang="zh-CN"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rPr>
              <a:t>02 </a:t>
            </a:r>
            <a:endParaRPr lang="zh-CN" altLang="en-US"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77936"/>
            <a:ext cx="4515232" cy="584775"/>
          </a:xfrm>
          <a:prstGeom prst="rect">
            <a:avLst/>
          </a:prstGeom>
          <a:noFill/>
        </p:spPr>
        <p:txBody>
          <a:bodyPr wrap="square" rtlCol="0">
            <a:spAutoFit/>
          </a:bodyPr>
          <a:lstStyle/>
          <a:p>
            <a:r>
              <a:rPr lang="en-US" altLang="zh-CN"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zh-CN" altLang="en-US" sz="3200" b="1"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33" y="3732444"/>
            <a:ext cx="859097" cy="666786"/>
          </a:xfrm>
          <a:prstGeom prst="rect">
            <a:avLst/>
          </a:prstGeom>
          <a:noFill/>
        </p:spPr>
        <p:txBody>
          <a:bodyPr wrap="square" rtlCol="0">
            <a:spAutoFit/>
          </a:bodyPr>
          <a:lstStyle/>
          <a:p>
            <a:pPr algn="ctr"/>
            <a:r>
              <a:rPr lang="en-US" altLang="zh-CN" sz="3733" dirty="0" smtClean="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03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8" name="直接连接符 17"/>
          <p:cNvCxnSpPr/>
          <p:nvPr/>
        </p:nvCxnSpPr>
        <p:spPr>
          <a:xfrm>
            <a:off x="5474384" y="3774924"/>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7" y="3745850"/>
            <a:ext cx="4515232" cy="584775"/>
          </a:xfrm>
          <a:prstGeom prst="rect">
            <a:avLst/>
          </a:prstGeom>
          <a:noFill/>
        </p:spPr>
        <p:txBody>
          <a:bodyPr wrap="square" rtlCol="0">
            <a:spAutoFit/>
          </a:bodyPr>
          <a:lstStyle/>
          <a:p>
            <a:r>
              <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提问、分工和引用</a:t>
            </a:r>
          </a:p>
        </p:txBody>
      </p:sp>
    </p:spTree>
    <p:extLst>
      <p:ext uri="{BB962C8B-B14F-4D97-AF65-F5344CB8AC3E}">
        <p14:creationId xmlns:p14="http://schemas.microsoft.com/office/powerpoint/2010/main" val="225880706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14:presetBounceEnd="50000">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14:bounceEnd="50000">
                                          <p:cBhvr additive="base">
                                            <p:cTn id="43"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14:bounceEnd="50000">
                                          <p:cBhvr additive="base">
                                            <p:cTn id="47"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14:bounceEnd="5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实现关系</a:t>
            </a:r>
            <a:endParaRPr lang="zh-CN" altLang="en-US" sz="3200">
              <a:solidFill>
                <a:schemeClr val="bg1"/>
              </a:solidFill>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pPr fontAlgn="auto"/>
            <a:r>
              <a:rPr lang="zh-CN" altLang="en-US" sz="3200">
                <a:solidFill>
                  <a:schemeClr val="bg1"/>
                </a:solidFill>
                <a:sym typeface="+mn-ea"/>
              </a:rPr>
              <a:t>带有空闲箭头的虚线 表示</a:t>
            </a:r>
          </a:p>
          <a:p>
            <a:pPr fontAlgn="auto"/>
            <a:r>
              <a:rPr lang="zh-CN" altLang="en-US" sz="3200">
                <a:solidFill>
                  <a:schemeClr val="bg1"/>
                </a:solidFill>
                <a:sym typeface="+mn-ea"/>
              </a:rPr>
              <a:t>         其中一个类制定了由另一个类必须执行的约定。</a:t>
            </a:r>
          </a:p>
          <a:p>
            <a:endParaRPr lang="zh-CN" altLang="en-US" sz="3200">
              <a:solidFill>
                <a:schemeClr val="bg1"/>
              </a:solidFill>
            </a:endParaRPr>
          </a:p>
        </p:txBody>
      </p:sp>
    </p:spTree>
    <p:extLst>
      <p:ext uri="{BB962C8B-B14F-4D97-AF65-F5344CB8AC3E}">
        <p14:creationId xmlns:p14="http://schemas.microsoft.com/office/powerpoint/2010/main" val="140543736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925993" cy="584775"/>
          </a:xfrm>
          <a:prstGeom prst="rect">
            <a:avLst/>
          </a:prstGeom>
          <a:noFill/>
        </p:spPr>
        <p:txBody>
          <a:bodyPr wrap="square" rtlCol="0">
            <a:spAutoFit/>
          </a:bodyPr>
          <a:lstStyle/>
          <a:p>
            <a:r>
              <a:rPr lang="zh-CN" altLang="en-US" sz="3200" dirty="0" smtClean="0">
                <a:solidFill>
                  <a:schemeClr val="bg1"/>
                </a:solidFill>
                <a:sym typeface="+mn-ea"/>
              </a:rPr>
              <a:t>建立</a:t>
            </a:r>
            <a:r>
              <a:rPr lang="zh-CN" altLang="en-US" sz="3200" dirty="0">
                <a:solidFill>
                  <a:schemeClr val="bg1"/>
                </a:solidFill>
                <a:sym typeface="+mn-ea"/>
              </a:rPr>
              <a:t>过程</a:t>
            </a:r>
            <a:endParaRPr lang="zh-CN" altLang="en-US" sz="3200" dirty="0">
              <a:solidFill>
                <a:schemeClr val="bg1"/>
              </a:solidFill>
            </a:endParaRPr>
          </a:p>
        </p:txBody>
      </p:sp>
      <p:sp>
        <p:nvSpPr>
          <p:cNvPr id="4" name="文本框 3"/>
          <p:cNvSpPr txBox="1"/>
          <p:nvPr/>
        </p:nvSpPr>
        <p:spPr>
          <a:xfrm>
            <a:off x="2473113" y="2028826"/>
            <a:ext cx="6675120" cy="3046988"/>
          </a:xfrm>
          <a:prstGeom prst="rect">
            <a:avLst/>
          </a:prstGeom>
          <a:noFill/>
        </p:spPr>
        <p:txBody>
          <a:bodyPr wrap="square" rtlCol="0" anchor="t">
            <a:spAutoFit/>
          </a:bodyPr>
          <a:lstStyle/>
          <a:p>
            <a:r>
              <a:rPr lang="en-US" altLang="zh-CN" sz="3200">
                <a:solidFill>
                  <a:schemeClr val="bg1"/>
                </a:solidFill>
                <a:sym typeface="+mn-ea"/>
              </a:rPr>
              <a:t>1</a:t>
            </a:r>
            <a:r>
              <a:rPr lang="zh-CN" altLang="en-US" sz="3200">
                <a:solidFill>
                  <a:schemeClr val="bg1"/>
                </a:solidFill>
                <a:sym typeface="+mn-ea"/>
              </a:rPr>
              <a:t>、概念层类图</a:t>
            </a:r>
          </a:p>
          <a:p>
            <a:r>
              <a:rPr lang="zh-CN" altLang="en-US" sz="3200">
                <a:solidFill>
                  <a:schemeClr val="bg1"/>
                </a:solidFill>
                <a:sym typeface="+mn-ea"/>
              </a:rPr>
              <a:t>        描述现实世界中对问题领域的概念理解，类图中表达的类与现实世界的问题领域有明显对应关系，类之间的关于也与问题领域中实际事物的关系有着明显的对应关系。</a:t>
            </a:r>
          </a:p>
        </p:txBody>
      </p:sp>
    </p:spTree>
    <p:extLst>
      <p:ext uri="{BB962C8B-B14F-4D97-AF65-F5344CB8AC3E}">
        <p14:creationId xmlns:p14="http://schemas.microsoft.com/office/powerpoint/2010/main" val="361897868"/>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dirty="0">
                <a:solidFill>
                  <a:schemeClr val="bg1"/>
                </a:solidFill>
                <a:sym typeface="+mn-ea"/>
              </a:rPr>
              <a:t>建立过程</a:t>
            </a:r>
            <a:endParaRPr lang="zh-CN" altLang="en-US" sz="3200" dirty="0">
              <a:solidFill>
                <a:schemeClr val="bg1"/>
              </a:solidFill>
            </a:endParaRPr>
          </a:p>
        </p:txBody>
      </p:sp>
      <p:sp>
        <p:nvSpPr>
          <p:cNvPr id="4" name="文本框 3"/>
          <p:cNvSpPr txBox="1"/>
          <p:nvPr/>
        </p:nvSpPr>
        <p:spPr>
          <a:xfrm>
            <a:off x="2511213" y="1889126"/>
            <a:ext cx="6675120" cy="3539430"/>
          </a:xfrm>
          <a:prstGeom prst="rect">
            <a:avLst/>
          </a:prstGeom>
          <a:noFill/>
        </p:spPr>
        <p:txBody>
          <a:bodyPr wrap="square" rtlCol="0" anchor="t">
            <a:spAutoFit/>
          </a:bodyPr>
          <a:lstStyle/>
          <a:p>
            <a:r>
              <a:rPr lang="en-US" sz="3200" dirty="0">
                <a:solidFill>
                  <a:schemeClr val="bg1"/>
                </a:solidFill>
                <a:sym typeface="+mn-ea"/>
              </a:rPr>
              <a:t>2</a:t>
            </a:r>
            <a:r>
              <a:rPr lang="zh-CN" altLang="en-US" sz="3200" dirty="0">
                <a:solidFill>
                  <a:schemeClr val="bg1"/>
                </a:solidFill>
                <a:sym typeface="+mn-ea"/>
              </a:rPr>
              <a:t>、说明层类图</a:t>
            </a:r>
          </a:p>
          <a:p>
            <a:r>
              <a:rPr lang="zh-CN" altLang="en-US" sz="3200" dirty="0">
                <a:solidFill>
                  <a:schemeClr val="bg1"/>
                </a:solidFill>
                <a:sym typeface="+mn-ea"/>
              </a:rPr>
              <a:t>    主要考虑类的接口部分。</a:t>
            </a:r>
          </a:p>
          <a:p>
            <a:endParaRPr lang="zh-CN" altLang="en-US" sz="3200" dirty="0">
              <a:solidFill>
                <a:schemeClr val="bg1"/>
              </a:solidFill>
              <a:sym typeface="+mn-ea"/>
            </a:endParaRPr>
          </a:p>
          <a:p>
            <a:r>
              <a:rPr lang="en-US" altLang="zh-CN" sz="3200" dirty="0">
                <a:solidFill>
                  <a:schemeClr val="bg1"/>
                </a:solidFill>
                <a:sym typeface="+mn-ea"/>
              </a:rPr>
              <a:t>3</a:t>
            </a:r>
            <a:r>
              <a:rPr lang="zh-CN" altLang="en-US" sz="3200" dirty="0">
                <a:solidFill>
                  <a:schemeClr val="bg1"/>
                </a:solidFill>
                <a:sym typeface="+mn-ea"/>
              </a:rPr>
              <a:t>、实现层类图</a:t>
            </a:r>
          </a:p>
          <a:p>
            <a:r>
              <a:rPr lang="zh-CN" altLang="en-US" sz="3200" dirty="0">
                <a:solidFill>
                  <a:schemeClr val="bg1"/>
                </a:solidFill>
                <a:sym typeface="+mn-ea"/>
              </a:rPr>
              <a:t>       考虑类的实现问题，提供实现的细节，解释了软件实体的构成情况，实现层的类是最常用的</a:t>
            </a:r>
          </a:p>
        </p:txBody>
      </p:sp>
    </p:spTree>
    <p:extLst>
      <p:ext uri="{BB962C8B-B14F-4D97-AF65-F5344CB8AC3E}">
        <p14:creationId xmlns:p14="http://schemas.microsoft.com/office/powerpoint/2010/main" val="164432920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835466" y="326705"/>
            <a:ext cx="92418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用例图</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图的作用</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p>
        </p:txBody>
      </p:sp>
      <p:sp>
        <p:nvSpPr>
          <p:cNvPr id="2" name="文本框 1"/>
          <p:cNvSpPr txBox="1"/>
          <p:nvPr/>
        </p:nvSpPr>
        <p:spPr>
          <a:xfrm>
            <a:off x="1340792" y="1612232"/>
            <a:ext cx="9692166" cy="4247317"/>
          </a:xfrm>
          <a:prstGeom prst="rect">
            <a:avLst/>
          </a:prstGeom>
          <a:noFill/>
        </p:spPr>
        <p:txBody>
          <a:bodyPr wrap="square" rtlCol="0">
            <a:spAutoFit/>
          </a:bodyPr>
          <a:lstStyle/>
          <a:p>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主要的作用有三个</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获取需求</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指导测试</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还可在整个过程中的其它工作流起到指导作用。</a:t>
            </a:r>
          </a:p>
        </p:txBody>
      </p:sp>
    </p:spTree>
    <p:extLst>
      <p:ext uri="{BB962C8B-B14F-4D97-AF65-F5344CB8AC3E}">
        <p14:creationId xmlns:p14="http://schemas.microsoft.com/office/powerpoint/2010/main" val="60033282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719403" y="356659"/>
            <a:ext cx="816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图中的关系</a:t>
            </a:r>
          </a:p>
        </p:txBody>
      </p:sp>
      <p:sp>
        <p:nvSpPr>
          <p:cNvPr id="4" name="文本框 3"/>
          <p:cNvSpPr txBox="1"/>
          <p:nvPr/>
        </p:nvSpPr>
        <p:spPr>
          <a:xfrm>
            <a:off x="767081" y="1161839"/>
            <a:ext cx="10609580" cy="830997"/>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用例图中包含的元素除了系统边界、角色和用例，另外就是关系。</a:t>
            </a:r>
          </a:p>
          <a:p>
            <a:r>
              <a:rPr lang="zh-CN" altLang="en-US" sz="2400">
                <a:solidFill>
                  <a:schemeClr val="bg1"/>
                </a:solidFill>
                <a:latin typeface="微软雅黑" panose="020B0503020204020204" pitchFamily="34" charset="-122"/>
                <a:ea typeface="微软雅黑" panose="020B0503020204020204" pitchFamily="34" charset="-122"/>
              </a:rPr>
              <a:t>关系包括用例之间的关系，角色之间的关系，用例和角色之间的关系。</a:t>
            </a:r>
          </a:p>
        </p:txBody>
      </p:sp>
      <p:sp>
        <p:nvSpPr>
          <p:cNvPr id="9" name="Shape 6914"/>
          <p:cNvSpPr/>
          <p:nvPr/>
        </p:nvSpPr>
        <p:spPr>
          <a:xfrm>
            <a:off x="4304454" y="2149052"/>
            <a:ext cx="1967653" cy="1788160"/>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lang="zh-CN" altLang="en-US" sz="1600">
              <a:solidFill>
                <a:schemeClr val="bg1"/>
              </a:solidFill>
              <a:latin typeface="+mn-ea"/>
            </a:endParaRPr>
          </a:p>
        </p:txBody>
      </p:sp>
      <p:sp>
        <p:nvSpPr>
          <p:cNvPr id="10" name="Shape 6915"/>
          <p:cNvSpPr/>
          <p:nvPr/>
        </p:nvSpPr>
        <p:spPr>
          <a:xfrm>
            <a:off x="6156961" y="2149052"/>
            <a:ext cx="1783927" cy="1984587"/>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blipFill dpi="0" rotWithShape="1">
            <a:blip r:embed="rId4">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1" name="Shape 6916"/>
          <p:cNvSpPr/>
          <p:nvPr/>
        </p:nvSpPr>
        <p:spPr>
          <a:xfrm>
            <a:off x="4304453" y="3817833"/>
            <a:ext cx="1771227" cy="1968500"/>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blipFill dpi="0" rotWithShape="1">
            <a:blip r:embed="rId2">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2" name="Shape 6917"/>
          <p:cNvSpPr/>
          <p:nvPr/>
        </p:nvSpPr>
        <p:spPr>
          <a:xfrm>
            <a:off x="5960534" y="4010873"/>
            <a:ext cx="1980353" cy="1775460"/>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4" name="矩形 13"/>
          <p:cNvSpPr/>
          <p:nvPr/>
        </p:nvSpPr>
        <p:spPr>
          <a:xfrm>
            <a:off x="1782775" y="2599480"/>
            <a:ext cx="2339102" cy="461665"/>
          </a:xfrm>
          <a:prstGeom prst="rect">
            <a:avLst/>
          </a:prstGeom>
          <a:noFill/>
          <a:ln>
            <a:noFill/>
          </a:ln>
        </p:spPr>
        <p:txBody>
          <a:bodyPr wrap="none" rtlCol="0" anchor="t">
            <a:spAutoFit/>
          </a:bodyPr>
          <a:lstStyle/>
          <a:p>
            <a:pPr algn="ctr"/>
            <a:r>
              <a:rPr lang="zh-CN" altLang="en-US" sz="2400" b="1">
                <a:ln/>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角色之间的关系</a:t>
            </a:r>
          </a:p>
        </p:txBody>
      </p:sp>
      <p:sp>
        <p:nvSpPr>
          <p:cNvPr id="15" name="矩形 14"/>
          <p:cNvSpPr/>
          <p:nvPr/>
        </p:nvSpPr>
        <p:spPr>
          <a:xfrm>
            <a:off x="8210669" y="2599480"/>
            <a:ext cx="233910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用例之间的关系</a:t>
            </a:r>
          </a:p>
        </p:txBody>
      </p:sp>
      <p:sp>
        <p:nvSpPr>
          <p:cNvPr id="16" name="矩形 15"/>
          <p:cNvSpPr/>
          <p:nvPr/>
        </p:nvSpPr>
        <p:spPr>
          <a:xfrm>
            <a:off x="2244441" y="4466380"/>
            <a:ext cx="141577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泛化关系</a:t>
            </a:r>
          </a:p>
        </p:txBody>
      </p:sp>
      <p:sp>
        <p:nvSpPr>
          <p:cNvPr id="17" name="矩形 16"/>
          <p:cNvSpPr/>
          <p:nvPr/>
        </p:nvSpPr>
        <p:spPr>
          <a:xfrm>
            <a:off x="8672334" y="4556973"/>
            <a:ext cx="141577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拓展关系</a:t>
            </a:r>
          </a:p>
        </p:txBody>
      </p:sp>
    </p:spTree>
    <p:extLst>
      <p:ext uri="{BB962C8B-B14F-4D97-AF65-F5344CB8AC3E}">
        <p14:creationId xmlns:p14="http://schemas.microsoft.com/office/powerpoint/2010/main" val="240359579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623392" y="452670"/>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角色之间的关系</a:t>
            </a:r>
          </a:p>
        </p:txBody>
      </p:sp>
      <p:sp>
        <p:nvSpPr>
          <p:cNvPr id="4" name="Rectangle 39"/>
          <p:cNvSpPr>
            <a:spLocks noChangeArrowheads="1"/>
          </p:cNvSpPr>
          <p:nvPr/>
        </p:nvSpPr>
        <p:spPr bwMode="auto">
          <a:xfrm>
            <a:off x="631859" y="2292477"/>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用例之间的关系</a:t>
            </a:r>
          </a:p>
        </p:txBody>
      </p:sp>
      <p:sp>
        <p:nvSpPr>
          <p:cNvPr id="5" name="文本框 4"/>
          <p:cNvSpPr txBox="1"/>
          <p:nvPr/>
        </p:nvSpPr>
        <p:spPr>
          <a:xfrm>
            <a:off x="631613" y="1103419"/>
            <a:ext cx="10840720" cy="830997"/>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由于角色实质上也是类，所以它拥有与类相同的关系描述，即角色之间存在泛化关系，泛化关系的含义是把某些角色的共同行为提取出来表示为通用的行为。</a:t>
            </a:r>
          </a:p>
        </p:txBody>
      </p:sp>
      <p:sp>
        <p:nvSpPr>
          <p:cNvPr id="6" name="文本框 5"/>
          <p:cNvSpPr txBox="1"/>
          <p:nvPr/>
        </p:nvSpPr>
        <p:spPr>
          <a:xfrm>
            <a:off x="701887" y="2979632"/>
            <a:ext cx="10482580" cy="230832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包含关系:基本用例图的行为包含了另一个用例的行为。</a:t>
            </a:r>
          </a:p>
          <a:p>
            <a:pPr algn="l"/>
            <a:r>
              <a:rPr lang="zh-CN" altLang="en-US" sz="2400">
                <a:solidFill>
                  <a:schemeClr val="bg1"/>
                </a:solidFill>
                <a:latin typeface="微软雅黑" panose="020B0503020204020204" pitchFamily="34" charset="-122"/>
                <a:ea typeface="微软雅黑" panose="020B0503020204020204" pitchFamily="34" charset="-122"/>
              </a:rPr>
              <a:t>基本用例描述在多个用例中都有的公共行为。包含关系本质上是比较特殊的依赖关系。它比一般的依赖关系多了一些语义。在包含关系中箭头的方向是从基本用例到包含用例。在UML1.1中用例之间是使用和扩展这两种关系，这两种关系都是泛化关系的版型。在UML1.3以后的版本中用例之间是包含和扩展这两种关系</a:t>
            </a:r>
          </a:p>
        </p:txBody>
      </p:sp>
    </p:spTree>
    <p:extLst>
      <p:ext uri="{BB962C8B-B14F-4D97-AF65-F5344CB8AC3E}">
        <p14:creationId xmlns:p14="http://schemas.microsoft.com/office/powerpoint/2010/main" val="397931249"/>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623392" y="452670"/>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泛化关系</a:t>
            </a:r>
          </a:p>
        </p:txBody>
      </p:sp>
      <p:sp>
        <p:nvSpPr>
          <p:cNvPr id="4" name="Rectangle 39"/>
          <p:cNvSpPr>
            <a:spLocks noChangeArrowheads="1"/>
          </p:cNvSpPr>
          <p:nvPr/>
        </p:nvSpPr>
        <p:spPr bwMode="auto">
          <a:xfrm>
            <a:off x="623392" y="3379597"/>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扩展关系</a:t>
            </a:r>
          </a:p>
        </p:txBody>
      </p:sp>
      <p:sp>
        <p:nvSpPr>
          <p:cNvPr id="6" name="文本框 5"/>
          <p:cNvSpPr txBox="1"/>
          <p:nvPr/>
        </p:nvSpPr>
        <p:spPr>
          <a:xfrm>
            <a:off x="648547" y="1028912"/>
            <a:ext cx="10535920" cy="1938992"/>
          </a:xfrm>
          <a:prstGeom prst="rect">
            <a:avLst/>
          </a:prstGeom>
          <a:noFill/>
        </p:spPr>
        <p:txBody>
          <a:bodyPr wrap="square" rtlCol="0">
            <a:spAutoFit/>
          </a:bodyPr>
          <a:lstStyle/>
          <a:p>
            <a:pPr algn="l"/>
            <a:r>
              <a:rPr lang="zh-CN" altLang="en-US" sz="2400">
                <a:solidFill>
                  <a:schemeClr val="bg1"/>
                </a:solidFill>
                <a:latin typeface="微软雅黑" panose="020B0503020204020204" pitchFamily="34" charset="-122"/>
                <a:ea typeface="微软雅黑" panose="020B0503020204020204" pitchFamily="34" charset="-122"/>
              </a:rPr>
              <a:t>代表一般与特殊的关系。</a:t>
            </a:r>
          </a:p>
          <a:p>
            <a:pPr algn="l"/>
            <a:r>
              <a:rPr lang="zh-CN" altLang="en-US" sz="2400">
                <a:solidFill>
                  <a:schemeClr val="bg1"/>
                </a:solidFill>
                <a:latin typeface="微软雅黑" panose="020B0503020204020204" pitchFamily="34" charset="-122"/>
                <a:ea typeface="微软雅黑" panose="020B0503020204020204" pitchFamily="34" charset="-122"/>
              </a:rPr>
              <a:t>它的意思和面向对象程序设计中的继承的概念是类似的。不同的是继承使用在实施阶段，泛化使用在分析、设计阶段。在泛化关系中子用例继承了父用例的行为和含义，子用例也可以增加新的行为和含义或者覆盖父用例中的行为和含义。</a:t>
            </a:r>
          </a:p>
        </p:txBody>
      </p:sp>
      <p:sp>
        <p:nvSpPr>
          <p:cNvPr id="7" name="文本框 6"/>
          <p:cNvSpPr txBox="1"/>
          <p:nvPr/>
        </p:nvSpPr>
        <p:spPr>
          <a:xfrm>
            <a:off x="706120" y="3991399"/>
            <a:ext cx="10190480" cy="1938992"/>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扩展关系的基本含义和泛化关系类似，但在扩展USE CASE图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p>
        </p:txBody>
      </p:sp>
    </p:spTree>
    <p:extLst>
      <p:ext uri="{BB962C8B-B14F-4D97-AF65-F5344CB8AC3E}">
        <p14:creationId xmlns:p14="http://schemas.microsoft.com/office/powerpoint/2010/main" val="92198161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1221318" y="452388"/>
            <a:ext cx="370407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1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21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图中的关系比较</a:t>
            </a:r>
          </a:p>
        </p:txBody>
      </p:sp>
      <p:sp>
        <p:nvSpPr>
          <p:cNvPr id="9" name="Shape 6914"/>
          <p:cNvSpPr/>
          <p:nvPr/>
        </p:nvSpPr>
        <p:spPr>
          <a:xfrm>
            <a:off x="3861847" y="1456481"/>
            <a:ext cx="2365896" cy="2150175"/>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0" name="Shape 6915"/>
          <p:cNvSpPr/>
          <p:nvPr/>
        </p:nvSpPr>
        <p:spPr>
          <a:xfrm>
            <a:off x="6089275" y="1456479"/>
            <a:ext cx="2145376" cy="2386045"/>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blipFill dpi="0" rotWithShape="1">
            <a:blip r:embed="rId5">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1" name="Shape 6916"/>
          <p:cNvSpPr/>
          <p:nvPr/>
        </p:nvSpPr>
        <p:spPr>
          <a:xfrm>
            <a:off x="3861848" y="3463081"/>
            <a:ext cx="2129989" cy="2367244"/>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blipFill dpi="0" rotWithShape="1">
            <a:blip r:embed="rId3">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2" name="Shape 6917"/>
          <p:cNvSpPr/>
          <p:nvPr/>
        </p:nvSpPr>
        <p:spPr>
          <a:xfrm>
            <a:off x="5853370" y="3695533"/>
            <a:ext cx="2381281" cy="2134793"/>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blipFill dpi="0" rotWithShape="1">
            <a:blip r:embed="rId6">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3" name="Shape 6926"/>
          <p:cNvSpPr/>
          <p:nvPr/>
        </p:nvSpPr>
        <p:spPr>
          <a:xfrm>
            <a:off x="3245943" y="1966711"/>
            <a:ext cx="1276023" cy="5948"/>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4" name="Shape 6927"/>
          <p:cNvSpPr/>
          <p:nvPr/>
        </p:nvSpPr>
        <p:spPr>
          <a:xfrm>
            <a:off x="3245942" y="4247884"/>
            <a:ext cx="700119" cy="203"/>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5" name="Shape 6928"/>
          <p:cNvSpPr/>
          <p:nvPr/>
        </p:nvSpPr>
        <p:spPr>
          <a:xfrm flipH="1">
            <a:off x="7762549" y="1966741"/>
            <a:ext cx="1172220" cy="1"/>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6" name="Shape 6929"/>
          <p:cNvSpPr/>
          <p:nvPr/>
        </p:nvSpPr>
        <p:spPr>
          <a:xfrm flipH="1">
            <a:off x="7966586" y="4247888"/>
            <a:ext cx="968183" cy="1"/>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7" name="Freeform 41"/>
          <p:cNvSpPr>
            <a:spLocks noEditPoints="1"/>
          </p:cNvSpPr>
          <p:nvPr/>
        </p:nvSpPr>
        <p:spPr bwMode="auto">
          <a:xfrm>
            <a:off x="5414139" y="3075635"/>
            <a:ext cx="1155396" cy="1051020"/>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5"/>
          </a:solidFill>
          <a:ln w="9525">
            <a:noFill/>
            <a:round/>
          </a:ln>
        </p:spPr>
        <p:txBody>
          <a:bodyPr/>
          <a:lstStyle/>
          <a:p>
            <a:pPr>
              <a:defRPr/>
            </a:pPr>
            <a:endParaRPr lang="en-US" sz="2400" kern="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1874" y="1355725"/>
            <a:ext cx="3074247" cy="1200329"/>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一般来说可以使用"is a"和"has a"来判断使用那种关系。</a:t>
            </a:r>
          </a:p>
        </p:txBody>
      </p:sp>
      <p:sp>
        <p:nvSpPr>
          <p:cNvPr id="7" name="文本框 6"/>
          <p:cNvSpPr txBox="1"/>
          <p:nvPr/>
        </p:nvSpPr>
        <p:spPr>
          <a:xfrm>
            <a:off x="9050867" y="1187239"/>
            <a:ext cx="2668693" cy="2061718"/>
          </a:xfrm>
          <a:prstGeom prst="rect">
            <a:avLst/>
          </a:prstGeom>
          <a:noFill/>
        </p:spPr>
        <p:txBody>
          <a:bodyPr wrap="square" rtlCol="0">
            <a:spAutoFit/>
          </a:bodyPr>
          <a:lstStyle/>
          <a:p>
            <a:r>
              <a:rPr lang="zh-CN" altLang="en-US" sz="2133">
                <a:solidFill>
                  <a:schemeClr val="bg1"/>
                </a:solidFill>
                <a:latin typeface="微软雅黑" panose="020B0503020204020204" pitchFamily="34" charset="-122"/>
                <a:ea typeface="微软雅黑" panose="020B0503020204020204" pitchFamily="34" charset="-122"/>
              </a:rPr>
              <a:t>扩展与泛化相比多了扩展点，扩展用例只能在基本用例的扩展点上进行扩展。在扩展关系中基本用例是独立存在。</a:t>
            </a:r>
          </a:p>
        </p:txBody>
      </p:sp>
      <p:sp>
        <p:nvSpPr>
          <p:cNvPr id="22" name="文本框 21"/>
          <p:cNvSpPr txBox="1"/>
          <p:nvPr/>
        </p:nvSpPr>
        <p:spPr>
          <a:xfrm>
            <a:off x="9050867" y="3695912"/>
            <a:ext cx="3063240" cy="2390911"/>
          </a:xfrm>
          <a:prstGeom prst="rect">
            <a:avLst/>
          </a:prstGeom>
          <a:noFill/>
        </p:spPr>
        <p:txBody>
          <a:bodyPr wrap="square" rtlCol="0">
            <a:spAutoFit/>
          </a:bodyPr>
          <a:lstStyle/>
          <a:p>
            <a:r>
              <a:rPr lang="zh-CN" altLang="en-US" sz="1867">
                <a:solidFill>
                  <a:schemeClr val="bg1"/>
                </a:solidFill>
                <a:latin typeface="微软雅黑" panose="020B0503020204020204" pitchFamily="34" charset="-122"/>
                <a:ea typeface="微软雅黑" panose="020B0503020204020204" pitchFamily="34" charset="-122"/>
              </a:rPr>
              <a:t>在包含关系中在执行基本用例的时候一定会执行包含用例。如果需要重复处理两个或多个用例时可以考虑使用包含关系，实现一个基本用例对另一个的引用。当处理正常行为的变形是偶尔描述时可以考虑只用泛化关系。</a:t>
            </a:r>
          </a:p>
        </p:txBody>
      </p:sp>
      <p:sp>
        <p:nvSpPr>
          <p:cNvPr id="24" name="文本框 23"/>
          <p:cNvSpPr txBox="1"/>
          <p:nvPr/>
        </p:nvSpPr>
        <p:spPr>
          <a:xfrm>
            <a:off x="248921" y="3463079"/>
            <a:ext cx="2747433" cy="230832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sym typeface="+mn-ea"/>
              </a:rPr>
              <a:t>泛化和扩展关系表示用例之间是"is a"关系，包含关系表示用例之间是"has a"关系。</a:t>
            </a:r>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p>
        </p:txBody>
      </p:sp>
    </p:spTree>
    <p:extLst>
      <p:ext uri="{BB962C8B-B14F-4D97-AF65-F5344CB8AC3E}">
        <p14:creationId xmlns:p14="http://schemas.microsoft.com/office/powerpoint/2010/main" val="335465430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anim calcmode="lin" valueType="num">
                                      <p:cBhvr>
                                        <p:cTn id="12" dur="2000" fill="hold"/>
                                        <p:tgtEl>
                                          <p:spTgt spid="17"/>
                                        </p:tgtEl>
                                        <p:attrNameLst>
                                          <p:attrName>ppt_w</p:attrName>
                                        </p:attrNameLst>
                                      </p:cBhvr>
                                      <p:tavLst>
                                        <p:tav tm="0" fmla="#ppt_w*sin(2.5*pi*$)">
                                          <p:val>
                                            <p:fltVal val="0"/>
                                          </p:val>
                                        </p:tav>
                                        <p:tav tm="100000">
                                          <p:val>
                                            <p:fltVal val="1"/>
                                          </p:val>
                                        </p:tav>
                                      </p:tavLst>
                                    </p:anim>
                                    <p:anim calcmode="lin" valueType="num">
                                      <p:cBhvr>
                                        <p:cTn id="13" dur="2000" fill="hold"/>
                                        <p:tgtEl>
                                          <p:spTgt spid="17"/>
                                        </p:tgtEl>
                                        <p:attrNameLst>
                                          <p:attrName>ppt_h</p:attrName>
                                        </p:attrNameLst>
                                      </p:cBhvr>
                                      <p:tavLst>
                                        <p:tav tm="0">
                                          <p:val>
                                            <p:strVal val="#ppt_h"/>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2"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4" fill="hold" grpId="0" nodeType="withEffect">
                                  <p:stCondLst>
                                    <p:cond delay="150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2" y="497718"/>
            <a:ext cx="10359011" cy="666786"/>
          </a:xfrm>
          <a:prstGeom prst="rect">
            <a:avLst/>
          </a:prstGeom>
          <a:noFill/>
        </p:spPr>
        <p:txBody>
          <a:bodyPr wrap="square" rtlCol="0">
            <a:spAutoFit/>
          </a:bodyPr>
          <a:lstStyle/>
          <a:p>
            <a:pPr>
              <a:buFont typeface="Arial" panose="020B0604020202020204" pitchFamily="34" charset="0"/>
              <a:buNone/>
            </a:pPr>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图中的关系比较</a:t>
            </a:r>
            <a:endParaRPr lang="zh-CN" altLang="en-US" sz="2400" dirty="0"/>
          </a:p>
        </p:txBody>
      </p:sp>
      <p:sp>
        <p:nvSpPr>
          <p:cNvPr id="3" name="文本框 2"/>
          <p:cNvSpPr txBox="1"/>
          <p:nvPr/>
        </p:nvSpPr>
        <p:spPr>
          <a:xfrm>
            <a:off x="1218360" y="1485923"/>
            <a:ext cx="9745133" cy="4893647"/>
          </a:xfrm>
          <a:prstGeom prst="rect">
            <a:avLst/>
          </a:prstGeom>
          <a:noFill/>
        </p:spPr>
        <p:txBody>
          <a:bodyPr wrap="square" rtlCol="0">
            <a:spAutoFit/>
          </a:bodyPr>
          <a:lstStyle/>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当描述正常行为的变形希望采用更多的控制方式时，可以</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U</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se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C</a:t>
            </a:r>
            <a:r>
              <a:rPr lang="en-US" altLang="zh-CN" sz="3200" b="1" dirty="0" err="1">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ase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图</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在基本用例中设置扩展点，使用扩展关系。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扩展关系比较难理解</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，我们可以把</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扩展关系看作是带有更多规则限制的泛化</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关系。</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pPr indent="457200"/>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通常</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先获得基本用例，针对这个用例中的每一个行为提问:该步骤会出什么差错?该步骤有不同的情况工作怎样以不同的方式进行等，把所有的变化情况都标识为扩展</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zh-CN" altLang="en-US" sz="2800" b="1" dirty="0">
              <a:solidFill>
                <a:schemeClr val="bg1"/>
              </a:solidFill>
              <a:latin typeface="华文仿宋" panose="02010600040101010101" pitchFamily="2" charset="-122"/>
              <a:ea typeface="华文仿宋" panose="02010600040101010101" pitchFamily="2" charset="-122"/>
            </a:endParaRPr>
          </a:p>
          <a:p>
            <a:endParaRPr lang="zh-CN" altLang="en-US" sz="2400" dirty="0"/>
          </a:p>
        </p:txBody>
      </p:sp>
    </p:spTree>
    <p:extLst>
      <p:ext uri="{BB962C8B-B14F-4D97-AF65-F5344CB8AC3E}">
        <p14:creationId xmlns:p14="http://schemas.microsoft.com/office/powerpoint/2010/main" val="40893303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5534" y="1255882"/>
            <a:ext cx="8771138" cy="4247317"/>
          </a:xfrm>
          <a:prstGeom prst="rect">
            <a:avLst/>
          </a:prstGeom>
          <a:noFill/>
        </p:spPr>
        <p:txBody>
          <a:bodyPr wrap="square" rtlCol="0">
            <a:spAutoFit/>
          </a:bodyPr>
          <a:lstStyle/>
          <a:p>
            <a:r>
              <a:rPr lang="en-US" altLang="zh-CN" sz="3600"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通常</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基本用例很容易构造，而扩展用例需要反复分析、验证</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en-US" altLang="zh-CN"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当</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我们发现已经存在的两个用例间具有某种相似性时，可以把相似的部分从两个用例中抽象出来单独作为一个用例，该用例被这两个用例同时使用，这个抽象出的用例和另外两个用例形成包含关系。</a:t>
            </a:r>
            <a:endPar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2264364938"/>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01</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p>
        </p:txBody>
      </p:sp>
    </p:spTree>
    <p:extLst>
      <p:ext uri="{BB962C8B-B14F-4D97-AF65-F5344CB8AC3E}">
        <p14:creationId xmlns:p14="http://schemas.microsoft.com/office/powerpoint/2010/main" val="36804468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413" y="839394"/>
            <a:ext cx="10465163" cy="1159228"/>
          </a:xfrm>
          <a:prstGeom prst="rect">
            <a:avLst/>
          </a:prstGeom>
          <a:noFill/>
        </p:spPr>
        <p:txBody>
          <a:bodyPr wrap="square" rtlCol="0">
            <a:spAutoFit/>
          </a:bodyPr>
          <a:lstStyle/>
          <a:p>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图的总结</a:t>
            </a:r>
          </a:p>
          <a:p>
            <a:endParaRPr lang="zh-CN" altLang="en-US" sz="32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46481" y="1868805"/>
            <a:ext cx="9945793" cy="3539430"/>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用例图展示了用例之间以及同用例参与者之间是怎样相互联系的。用例图用于对系统、子系统或类的行为进行可视化，使用户能够理解如何使用这些元素，并使开发者能够实现这些元素。将每个系统中的用户分出工作状态的属性和工作内容，方便建模，防止功能重复和多余的类。用例图定义了系统的功能需求，它是从系统的外部看系统功能，并不描述系统内部对功能的具体实现。</a:t>
            </a:r>
          </a:p>
        </p:txBody>
      </p:sp>
    </p:spTree>
    <p:extLst>
      <p:ext uri="{BB962C8B-B14F-4D97-AF65-F5344CB8AC3E}">
        <p14:creationId xmlns:p14="http://schemas.microsoft.com/office/powerpoint/2010/main" val="46952525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413" y="839394"/>
            <a:ext cx="10465163" cy="1159228"/>
          </a:xfrm>
          <a:prstGeom prst="rect">
            <a:avLst/>
          </a:prstGeom>
          <a:noFill/>
        </p:spPr>
        <p:txBody>
          <a:bodyPr wrap="square" rtlCol="0">
            <a:spAutoFit/>
          </a:bodyPr>
          <a:lstStyle/>
          <a:p>
            <a:r>
              <a:rPr 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UML2.0</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的新特性</a:t>
            </a:r>
          </a:p>
          <a:p>
            <a:endParaRPr lang="zh-CN" altLang="en-US" sz="32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46481" y="1868806"/>
            <a:ext cx="9945793" cy="2062103"/>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在</a:t>
            </a:r>
            <a:r>
              <a:rPr lang="en-US" altLang="zh-CN" sz="3200">
                <a:solidFill>
                  <a:schemeClr val="bg1"/>
                </a:solidFill>
                <a:latin typeface="微软雅黑" panose="020B0503020204020204" pitchFamily="34" charset="-122"/>
                <a:ea typeface="微软雅黑" panose="020B0503020204020204" pitchFamily="34" charset="-122"/>
              </a:rPr>
              <a:t>UML2.0</a:t>
            </a:r>
            <a:r>
              <a:rPr lang="zh-CN" altLang="en-US" sz="3200">
                <a:solidFill>
                  <a:schemeClr val="bg1"/>
                </a:solidFill>
                <a:latin typeface="微软雅黑" panose="020B0503020204020204" pitchFamily="34" charset="-122"/>
                <a:ea typeface="微软雅黑" panose="020B0503020204020204" pitchFamily="34" charset="-122"/>
              </a:rPr>
              <a:t>中，为每个用例增加了一个成为</a:t>
            </a:r>
            <a:r>
              <a:rPr lang="en-US" altLang="zh-CN" sz="3200">
                <a:solidFill>
                  <a:schemeClr val="bg1"/>
                </a:solidFill>
                <a:latin typeface="微软雅黑" panose="020B0503020204020204" pitchFamily="34" charset="-122"/>
                <a:ea typeface="微软雅黑" panose="020B0503020204020204" pitchFamily="34" charset="-122"/>
              </a:rPr>
              <a:t>Subject</a:t>
            </a:r>
            <a:r>
              <a:rPr lang="zh-CN" altLang="en-US" sz="3200">
                <a:solidFill>
                  <a:schemeClr val="bg1"/>
                </a:solidFill>
                <a:latin typeface="微软雅黑" panose="020B0503020204020204" pitchFamily="34" charset="-122"/>
                <a:ea typeface="微软雅黑" panose="020B0503020204020204" pitchFamily="34" charset="-122"/>
              </a:rPr>
              <a:t>的特征，这项特征的取值可以作为在逻辑层面划分一组用例的一项依据。用例所属的</a:t>
            </a:r>
            <a:r>
              <a:rPr lang="en-US" altLang="zh-CN" sz="3200">
                <a:solidFill>
                  <a:schemeClr val="bg1"/>
                </a:solidFill>
                <a:latin typeface="微软雅黑" panose="020B0503020204020204" pitchFamily="34" charset="-122"/>
                <a:ea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rPr>
              <a:t>系统边界</a:t>
            </a:r>
            <a:r>
              <a:rPr lang="en-US" altLang="zh-CN" sz="3200">
                <a:solidFill>
                  <a:schemeClr val="bg1"/>
                </a:solidFill>
                <a:latin typeface="微软雅黑" panose="020B0503020204020204" pitchFamily="34" charset="-122"/>
                <a:ea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rPr>
              <a:t>就是</a:t>
            </a:r>
            <a:r>
              <a:rPr lang="en-US" altLang="zh-CN" sz="3200">
                <a:solidFill>
                  <a:schemeClr val="bg1"/>
                </a:solidFill>
                <a:latin typeface="微软雅黑" panose="020B0503020204020204" pitchFamily="34" charset="-122"/>
                <a:ea typeface="微软雅黑" panose="020B0503020204020204" pitchFamily="34" charset="-122"/>
              </a:rPr>
              <a:t>Subject</a:t>
            </a:r>
            <a:r>
              <a:rPr lang="zh-CN" altLang="en-US" sz="3200">
                <a:solidFill>
                  <a:schemeClr val="bg1"/>
                </a:solidFill>
                <a:latin typeface="微软雅黑" panose="020B0503020204020204" pitchFamily="34" charset="-122"/>
                <a:ea typeface="微软雅黑" panose="020B0503020204020204" pitchFamily="34" charset="-122"/>
              </a:rPr>
              <a:t>的一种典型例子。</a:t>
            </a:r>
          </a:p>
        </p:txBody>
      </p:sp>
    </p:spTree>
    <p:extLst>
      <p:ext uri="{BB962C8B-B14F-4D97-AF65-F5344CB8AC3E}">
        <p14:creationId xmlns:p14="http://schemas.microsoft.com/office/powerpoint/2010/main" val="410775633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3804" y="899869"/>
            <a:ext cx="7200800"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这是本组项目的一些</a:t>
            </a:r>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38107325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059804" y="686413"/>
            <a:ext cx="9265920" cy="609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交互图展现了一种交互，它由一组对象或角色以及它们可能发送的消息构成。交互图专注于系统的动态视图。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顺序图和通信图都是交互图。其中顺序图是强调消息的事件次序的交互图，通信图是强调收发消息的对象或角色的结构组织的交互图。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顺序图和通信图表达的类似的基本概念，但两种图强调概念不同的视角，顺序图强调时间次序，通信图强调消息流经的数据结构。</a:t>
            </a:r>
            <a:r>
              <a:rPr lang="en-US" altLang="zh-CN" sz="2400" dirty="0">
                <a:solidFill>
                  <a:prstClr val="white"/>
                </a:solidFill>
                <a:latin typeface="微软雅黑" panose="020B0503020204020204" pitchFamily="34" charset="-122"/>
                <a:ea typeface="微软雅黑" panose="020B0503020204020204" pitchFamily="34" charset="-122"/>
              </a:rPr>
              <a:t>	</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3778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5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a:t>
            </a:r>
            <a:r>
              <a:rPr lang="en-US" altLang="zh-CN" sz="2400" dirty="0">
                <a:solidFill>
                  <a:prstClr val="white"/>
                </a:solidFill>
                <a:latin typeface="微软雅黑" panose="020B0503020204020204" pitchFamily="34" charset="-122"/>
                <a:ea typeface="微软雅黑" panose="020B0503020204020204" pitchFamily="34" charset="-122"/>
              </a:rPr>
              <a:t>interaction diagram</a:t>
            </a:r>
            <a:r>
              <a:rPr lang="zh-CN" altLang="en-US" sz="2400" dirty="0">
                <a:solidFill>
                  <a:prstClr val="white"/>
                </a:solidFill>
                <a:latin typeface="微软雅黑" panose="020B0503020204020204" pitchFamily="34" charset="-122"/>
                <a:ea typeface="微软雅黑" panose="020B0503020204020204" pitchFamily="34" charset="-122"/>
              </a:rPr>
              <a:t>）显示一个交互，由一组对象和它们之间的关系构成，其中包括在对象之间传递的消息。</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a:t>
            </a:r>
            <a:r>
              <a:rPr lang="en-US" altLang="zh-CN" sz="2400" dirty="0">
                <a:solidFill>
                  <a:prstClr val="white"/>
                </a:solidFill>
                <a:latin typeface="微软雅黑" panose="020B0503020204020204" pitchFamily="34" charset="-122"/>
                <a:ea typeface="微软雅黑" panose="020B0503020204020204" pitchFamily="34" charset="-122"/>
              </a:rPr>
              <a:t>sequence diagram</a:t>
            </a:r>
            <a:r>
              <a:rPr lang="zh-CN" altLang="en-US" sz="2400" dirty="0">
                <a:solidFill>
                  <a:prstClr val="white"/>
                </a:solidFill>
                <a:latin typeface="微软雅黑" panose="020B0503020204020204" pitchFamily="34" charset="-122"/>
                <a:ea typeface="微软雅黑" panose="020B0503020204020204" pitchFamily="34" charset="-122"/>
              </a:rPr>
              <a:t>）是强调消息的时间顺序的交互图。在图形上，顺序图是一个表，其中显示的对象沿</a:t>
            </a:r>
            <a:r>
              <a:rPr lang="en-US" altLang="zh-CN" sz="2400" dirty="0">
                <a:solidFill>
                  <a:prstClr val="white"/>
                </a:solidFill>
                <a:latin typeface="微软雅黑" panose="020B0503020204020204" pitchFamily="34" charset="-122"/>
                <a:ea typeface="微软雅黑" panose="020B0503020204020204" pitchFamily="34" charset="-122"/>
              </a:rPr>
              <a:t>X</a:t>
            </a:r>
            <a:r>
              <a:rPr lang="zh-CN" altLang="en-US" sz="2400" dirty="0">
                <a:solidFill>
                  <a:prstClr val="white"/>
                </a:solidFill>
                <a:latin typeface="微软雅黑" panose="020B0503020204020204" pitchFamily="34" charset="-122"/>
                <a:ea typeface="微软雅黑" panose="020B0503020204020204" pitchFamily="34" charset="-122"/>
              </a:rPr>
              <a:t>轴排列，而消息则沿</a:t>
            </a:r>
            <a:r>
              <a:rPr lang="en-US" altLang="zh-CN" sz="2400" dirty="0">
                <a:solidFill>
                  <a:prstClr val="white"/>
                </a:solidFill>
                <a:latin typeface="微软雅黑" panose="020B0503020204020204" pitchFamily="34" charset="-122"/>
                <a:ea typeface="微软雅黑" panose="020B0503020204020204" pitchFamily="34" charset="-122"/>
              </a:rPr>
              <a:t>Y</a:t>
            </a:r>
            <a:r>
              <a:rPr lang="zh-CN" altLang="en-US" sz="2400" dirty="0">
                <a:solidFill>
                  <a:prstClr val="white"/>
                </a:solidFill>
                <a:latin typeface="微软雅黑" panose="020B0503020204020204" pitchFamily="34" charset="-122"/>
                <a:ea typeface="微软雅黑" panose="020B0503020204020204" pitchFamily="34" charset="-122"/>
              </a:rPr>
              <a:t>轴按时间顺序排列。</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通信图（</a:t>
            </a:r>
            <a:r>
              <a:rPr lang="en-US" altLang="zh-CN" sz="2400" dirty="0">
                <a:solidFill>
                  <a:prstClr val="white"/>
                </a:solidFill>
                <a:latin typeface="微软雅黑" panose="020B0503020204020204" pitchFamily="34" charset="-122"/>
                <a:ea typeface="微软雅黑" panose="020B0503020204020204" pitchFamily="34" charset="-122"/>
              </a:rPr>
              <a:t>communication diagram</a:t>
            </a:r>
            <a:r>
              <a:rPr lang="zh-CN" altLang="en-US" sz="2400" dirty="0">
                <a:solidFill>
                  <a:prstClr val="white"/>
                </a:solidFill>
                <a:latin typeface="微软雅黑" panose="020B0503020204020204" pitchFamily="34" charset="-122"/>
                <a:ea typeface="微软雅黑" panose="020B0503020204020204" pitchFamily="34" charset="-122"/>
              </a:rPr>
              <a:t>）是强调发送和接受消息的对象的结构组织的交互图。在图形上，通信图是顶点和弧的集合。</a:t>
            </a:r>
          </a:p>
        </p:txBody>
      </p:sp>
    </p:spTree>
    <p:extLst>
      <p:ext uri="{BB962C8B-B14F-4D97-AF65-F5344CB8AC3E}">
        <p14:creationId xmlns:p14="http://schemas.microsoft.com/office/powerpoint/2010/main" val="132864587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69925" y="33020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交互图只是一种特殊类型的图，它具有与所有其他图相同的公共特征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即一个名称以及投影到一个模型上的图形内容。交互图有别于所有其他图的是它的特殊内容。</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33548629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72795" y="572770"/>
            <a:ext cx="10136505" cy="547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交互图一般包括：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角色或对象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同心或者链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消息</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（交互图上基本上是在交互中所能见到的元素的投影。交互的语境、对象与角色、链与连接件、消息以及顺序等概念的语义都将应用于交互图。）</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068187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强调消息的时间顺序。形成顺序图时，首先把参加交互的对象或角色放在图的上方，沿水平轴方向排列。通常把发起交互的对象或者角色放在左边，较下级对象或角色依次放在右边。然后，把这些对象发送和接受的信息沿垂直轴方向按时间顺序从上到下放置。这样，就向读者提供了控制流随时间推移的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顺序图中的结构化控制最常见的有这么几类</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可选执行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条件执行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并行执行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循环（迭代）执行</a:t>
            </a:r>
            <a:endParaRPr lang="zh-CN" altLang="en-US"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24528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通信图强调参加交互的对象的组织。构造通信图的第一步就是将参加交互的对象作为图的顶点。然后，把连接这些对象的链表示为图的弧，链上可能有标识这些对象的角色名。最后，用对象发送和接受的消息来修饰这些链。这就向读者提供了在协作对象的结构组织语境中观察控制流的一个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多数情况下通信图是对单调的、顺序的控制流建模。然而，也可以对包括迭代和分支在内的更复杂的建模流。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539729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65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顺序图和通信图的一些不同特征</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顺序图相对通信图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顺序图有对象生命线</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对象生命线是一条垂直的虚线，表示一个对象在一段时间内存在。</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顺序图有控制焦点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控制焦点是一个瘦高的矩形，表示对象执行一个动作所经历的时间段，即可以是直接执行，也可以是通过下级过程执行。</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通信图相对顺序图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通信图有路径</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路径表示一个对象的知识源</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通信图中有序号</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为表示消息的时间顺序或者嵌套等。</a:t>
            </a:r>
          </a:p>
        </p:txBody>
      </p:sp>
    </p:spTree>
    <p:extLst>
      <p:ext uri="{BB962C8B-B14F-4D97-AF65-F5344CB8AC3E}">
        <p14:creationId xmlns:p14="http://schemas.microsoft.com/office/powerpoint/2010/main" val="229166314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744578" y="878650"/>
            <a:ext cx="9119938" cy="5582308"/>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5" name="矩形 87"/>
          <p:cNvSpPr>
            <a:spLocks noChangeArrowheads="1"/>
          </p:cNvSpPr>
          <p:nvPr/>
        </p:nvSpPr>
        <p:spPr bwMode="auto">
          <a:xfrm>
            <a:off x="1920810" y="2246378"/>
            <a:ext cx="8615778" cy="3706006"/>
          </a:xfrm>
          <a:prstGeom prst="rect">
            <a:avLst/>
          </a:prstGeom>
          <a:noFill/>
          <a:ln w="9525">
            <a:noFill/>
            <a:miter lim="800000"/>
          </a:ln>
        </p:spPr>
        <p:txBody>
          <a:bodyPr wrap="square" lIns="91430" tIns="45716" rIns="91430" bIns="45716">
            <a:spAutoFit/>
          </a:bodyPr>
          <a:lstStyle/>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的组成共包括三部分：元素、图和关系。元素是</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中重要的组成部分。关系把元素精密联系在一起。图是很多有相互关系的元素的组。</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中的元素主要有类、接口、用例、组件、节点、消息、连接、状态、事件、活动等。 </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图是描述</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视图内容的图形。</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种不同的图，通过它们的相互组合提供被建糢系统的所有视图。</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6" name="组合 26"/>
          <p:cNvGrpSpPr>
            <a:grpSpLocks noChangeAspect="1"/>
          </p:cNvGrpSpPr>
          <p:nvPr/>
        </p:nvGrpSpPr>
        <p:grpSpPr bwMode="auto">
          <a:xfrm>
            <a:off x="3940148" y="366495"/>
            <a:ext cx="4504040" cy="1024309"/>
            <a:chOff x="848499" y="3285321"/>
            <a:chExt cx="1399872" cy="987727"/>
          </a:xfrm>
          <a:effectLst/>
          <a:scene3d>
            <a:camera prst="orthographicFront">
              <a:rot lat="0" lon="0" rev="0"/>
            </a:camera>
            <a:lightRig rig="balanced" dir="t">
              <a:rot lat="0" lon="0" rev="8700000"/>
            </a:lightRig>
          </a:scene3d>
        </p:grpSpPr>
        <p:sp>
          <p:nvSpPr>
            <p:cNvPr id="7" name="圆角矩形 6"/>
            <p:cNvSpPr/>
            <p:nvPr/>
          </p:nvSpPr>
          <p:spPr>
            <a:xfrm>
              <a:off x="848499" y="3285321"/>
              <a:ext cx="1399872" cy="987727"/>
            </a:xfrm>
            <a:prstGeom prst="roundRect">
              <a:avLst>
                <a:gd name="adj"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922980" y="3525819"/>
              <a:ext cx="1250910" cy="506732"/>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en-US" altLang="zh-CN"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UML</a:t>
              </a:r>
              <a:r>
                <a:rPr kumimoji="1" lang="zh-CN" altLang="en-US"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的图</a:t>
              </a:r>
              <a:endParaRPr kumimoji="1" lang="zh-CN" altLang="en-US" sz="4000" b="1" dirty="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019433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p:tgtEl>
                                          <p:spTgt spid="4"/>
                                        </p:tgtEl>
                                        <p:attrNameLst>
                                          <p:attrName>ppt_y</p:attrName>
                                        </p:attrNameLst>
                                      </p:cBhvr>
                                      <p:tavLst>
                                        <p:tav tm="0">
                                          <p:val>
                                            <p:strVal val="#ppt_y-#ppt_h*1.125000"/>
                                          </p:val>
                                        </p:tav>
                                        <p:tav tm="100000">
                                          <p:val>
                                            <p:strVal val="#ppt_y"/>
                                          </p:val>
                                        </p:tav>
                                      </p:tavLst>
                                    </p:anim>
                                    <p:animEffect transition="in" filter="wipe(down)">
                                      <p:cBhvr>
                                        <p:cTn id="11" dur="750"/>
                                        <p:tgtEl>
                                          <p:spTgt spid="4"/>
                                        </p:tgtEl>
                                      </p:cBhvr>
                                    </p:animEffect>
                                  </p:childTnLst>
                                </p:cTn>
                              </p:par>
                              <p:par>
                                <p:cTn id="12" presetID="12" presetClass="entr" presetSubtype="4"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17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交互图的一般用法</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交互图用于对系统的动态方面建模。这些动态方面可能涉及系统的体系结构的任意视图中的任何种类的实例的交互，包括类（含主动类）、接口、构件和结点的实例的交互。</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当使用交互图对系统的某些动态方面建模时，是在整个系统、一个子系统、一个操作或一个类的语境中进行建模。也可以把交互图附在用况（对一个脚本建模）和协作（对一个对象群体的动态方面建模）上。</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886728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提示和技巧</a:t>
            </a:r>
          </a:p>
          <a:p>
            <a:pPr defTabSz="1218565">
              <a:lnSpc>
                <a:spcPct val="150000"/>
              </a:lnSpc>
            </a:pPr>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一个结构良好的交互图，应满足如下要求</a:t>
            </a:r>
            <a:r>
              <a:rPr lang="zh-CN" altLang="en-US" sz="2400" dirty="0">
                <a:solidFill>
                  <a:prstClr val="white"/>
                </a:solidFill>
                <a:latin typeface="微软雅黑" panose="020B0503020204020204" pitchFamily="34" charset="-122"/>
                <a:ea typeface="微软雅黑" panose="020B0503020204020204" pitchFamily="34" charset="-122"/>
                <a:sym typeface="+mn-ea"/>
              </a:rPr>
              <a:t>：</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关注与系统动态特性的一个方面的交流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只包含那些对于理解这个方面必不可少的元素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提供与它的抽象层次相一致的细节，只能加入那些对于理解问题必不可少的修饰</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970846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当绘制一个交互图时，要遵循如下策略</a:t>
            </a:r>
            <a:r>
              <a:rPr lang="zh-CN" altLang="en-US" sz="3200" dirty="0">
                <a:solidFill>
                  <a:prstClr val="white"/>
                </a:solidFill>
                <a:latin typeface="微软雅黑" panose="020B0503020204020204" pitchFamily="34" charset="-122"/>
                <a:ea typeface="微软雅黑" panose="020B0503020204020204" pitchFamily="34" charset="-122"/>
                <a:sym typeface="+mn-ea"/>
              </a:rPr>
              <a:t>：</a:t>
            </a:r>
            <a:endPar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给出一个能表达其用途的名称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如果想强调消息的时间顺序，则使用顺序图；如果想强调参加交互的对象的组织，则使用通信图</a:t>
            </a:r>
            <a:br>
              <a:rPr lang="zh-CN" altLang="en-US" sz="2400" dirty="0">
                <a:solidFill>
                  <a:prstClr val="white"/>
                </a:solidFill>
                <a:latin typeface="微软雅黑" panose="020B0503020204020204" pitchFamily="34" charset="-122"/>
                <a:ea typeface="微软雅黑" panose="020B0503020204020204" pitchFamily="34" charset="-122"/>
                <a:sym typeface="+mn-ea"/>
              </a:rPr>
            </a:b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其元素的摆放尽量减少线的交叉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用注解和颜色作为可视化提示，以突然图中重要的特征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少使用分支，用活动图来表示复杂的分支好的多</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0800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6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a:t>
            </a:r>
          </a:p>
          <a:p>
            <a:pPr defTabSz="1218565">
              <a:lnSpc>
                <a:spcPct val="150000"/>
              </a:lnSpc>
            </a:pPr>
            <a:r>
              <a:rPr lang="zh-CN" sz="2400" dirty="0">
                <a:solidFill>
                  <a:prstClr val="white"/>
                </a:solidFill>
                <a:latin typeface="微软雅黑" panose="020B0503020204020204" pitchFamily="34" charset="-122"/>
                <a:ea typeface="微软雅黑" panose="020B0503020204020204" pitchFamily="34" charset="-122"/>
              </a:rPr>
              <a:t>状态图是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种对系统的动态方面建模的五种图之一。一个状态图显示了一个状态机。</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展示了一个状态机，它由状态、转移、事件和活动组成。状态图展现了对象的动态视图。它对于接口、类或协作的行为建模尤为重要，而且它强调由事件引发的对象行为，这非常有助于对反应式系统建模。状态图可以被附加到类、用况或整个系统上，从而对可视化、详述、构造和文档化一个单独的对象的动态特性。</a:t>
            </a:r>
          </a:p>
          <a:p>
            <a:pPr lvl="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状态图主要描述一个实体基于反映的动态行为，显示了实体是如何根据当前所处的状态对不同事件作出反应的。</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04168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66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a:t>
            </a:r>
            <a:r>
              <a:rPr lang="en-US" altLang="zh-CN" sz="2400" dirty="0">
                <a:solidFill>
                  <a:prstClr val="white"/>
                </a:solidFill>
                <a:latin typeface="微软雅黑" panose="020B0503020204020204" pitchFamily="34" charset="-122"/>
                <a:ea typeface="微软雅黑" panose="020B0503020204020204" pitchFamily="34" charset="-122"/>
              </a:rPr>
              <a:t>state diagram</a:t>
            </a:r>
            <a:r>
              <a:rPr lang="zh-CN" altLang="en-US" sz="2400" dirty="0">
                <a:solidFill>
                  <a:prstClr val="white"/>
                </a:solidFill>
                <a:latin typeface="微软雅黑" panose="020B0503020204020204" pitchFamily="34" charset="-122"/>
                <a:ea typeface="微软雅黑" panose="020B0503020204020204" pitchFamily="34" charset="-122"/>
              </a:rPr>
              <a:t>）显示了一个状态机，它强调从状态到状态的控制流。状态机（</a:t>
            </a:r>
            <a:r>
              <a:rPr lang="en-US" altLang="zh-CN" sz="2400" dirty="0">
                <a:solidFill>
                  <a:prstClr val="white"/>
                </a:solidFill>
                <a:latin typeface="微软雅黑" panose="020B0503020204020204" pitchFamily="34" charset="-122"/>
                <a:ea typeface="微软雅黑" panose="020B0503020204020204" pitchFamily="34" charset="-122"/>
              </a:rPr>
              <a:t>state machine</a:t>
            </a:r>
            <a:r>
              <a:rPr lang="zh-CN" altLang="en-US" sz="2400" dirty="0">
                <a:solidFill>
                  <a:prstClr val="white"/>
                </a:solidFill>
                <a:latin typeface="微软雅黑" panose="020B0503020204020204" pitchFamily="34" charset="-122"/>
                <a:ea typeface="微软雅黑" panose="020B0503020204020204" pitchFamily="34" charset="-122"/>
              </a:rPr>
              <a:t>）是一个行为，它说明对象在它的生命期中响应事件所经历的状态序列以及它对那些事件的响应。状态（</a:t>
            </a:r>
            <a:r>
              <a:rPr lang="en-US" altLang="zh-CN" sz="2400" dirty="0">
                <a:solidFill>
                  <a:prstClr val="white"/>
                </a:solidFill>
                <a:latin typeface="微软雅黑" panose="020B0503020204020204" pitchFamily="34" charset="-122"/>
                <a:ea typeface="微软雅黑" panose="020B0503020204020204" pitchFamily="34" charset="-122"/>
              </a:rPr>
              <a:t>state</a:t>
            </a:r>
            <a:r>
              <a:rPr lang="zh-CN" altLang="en-US" sz="2400" dirty="0">
                <a:solidFill>
                  <a:prstClr val="white"/>
                </a:solidFill>
                <a:latin typeface="微软雅黑" panose="020B0503020204020204" pitchFamily="34" charset="-122"/>
                <a:ea typeface="微软雅黑" panose="020B0503020204020204" pitchFamily="34" charset="-122"/>
              </a:rPr>
              <a:t>）是对象的生命期中的一个条件或状况，在此期间对象将满足某些条件、执行某些活动或等待某些事件。事件（</a:t>
            </a:r>
            <a:r>
              <a:rPr lang="en-US" altLang="zh-CN" sz="2400" dirty="0">
                <a:solidFill>
                  <a:prstClr val="white"/>
                </a:solidFill>
                <a:latin typeface="微软雅黑" panose="020B0503020204020204" pitchFamily="34" charset="-122"/>
                <a:ea typeface="微软雅黑" panose="020B0503020204020204" pitchFamily="34" charset="-122"/>
              </a:rPr>
              <a:t>event</a:t>
            </a:r>
            <a:r>
              <a:rPr lang="zh-CN" altLang="en-US" sz="2400" dirty="0">
                <a:solidFill>
                  <a:prstClr val="white"/>
                </a:solidFill>
                <a:latin typeface="微软雅黑" panose="020B0503020204020204" pitchFamily="34" charset="-122"/>
                <a:ea typeface="微软雅黑" panose="020B0503020204020204" pitchFamily="34" charset="-122"/>
              </a:rPr>
              <a:t>）是对一个有意义的发生的规约，这种发生在时间和空间上占有一定位置。在状态机的语境中，事件是一次激励的发生，激励能够触发转移。转移（</a:t>
            </a:r>
            <a:r>
              <a:rPr lang="en-US" altLang="zh-CN" sz="2400" dirty="0">
                <a:solidFill>
                  <a:prstClr val="white"/>
                </a:solidFill>
                <a:latin typeface="微软雅黑" panose="020B0503020204020204" pitchFamily="34" charset="-122"/>
                <a:ea typeface="微软雅黑" panose="020B0503020204020204" pitchFamily="34" charset="-122"/>
              </a:rPr>
              <a:t>transition</a:t>
            </a:r>
            <a:r>
              <a:rPr lang="zh-CN" altLang="en-US" sz="2400" dirty="0">
                <a:solidFill>
                  <a:prstClr val="white"/>
                </a:solidFill>
                <a:latin typeface="微软雅黑" panose="020B0503020204020204" pitchFamily="34" charset="-122"/>
                <a:ea typeface="微软雅黑" panose="020B0503020204020204" pitchFamily="34" charset="-122"/>
              </a:rPr>
              <a:t>）是两个状态之间的关系，它指明当特定事件发生而且特定条件满足时，在第一个状态中的对象执行一定的动作并进入第二个状态。活动（</a:t>
            </a:r>
            <a:r>
              <a:rPr lang="en-US" altLang="zh-CN" sz="2400" dirty="0">
                <a:solidFill>
                  <a:prstClr val="white"/>
                </a:solidFill>
                <a:latin typeface="微软雅黑" panose="020B0503020204020204" pitchFamily="34" charset="-122"/>
                <a:ea typeface="微软雅黑" panose="020B0503020204020204" pitchFamily="34" charset="-122"/>
              </a:rPr>
              <a:t>activity</a:t>
            </a:r>
            <a:r>
              <a:rPr lang="zh-CN" altLang="en-US" sz="2400" dirty="0">
                <a:solidFill>
                  <a:prstClr val="white"/>
                </a:solidFill>
                <a:latin typeface="微软雅黑" panose="020B0503020204020204" pitchFamily="34" charset="-122"/>
                <a:ea typeface="微软雅黑" panose="020B0503020204020204" pitchFamily="34" charset="-122"/>
              </a:rPr>
              <a:t>）是状态机中正在进行的执行，动作（</a:t>
            </a:r>
            <a:r>
              <a:rPr lang="en-US" altLang="zh-CN" sz="2400" dirty="0">
                <a:solidFill>
                  <a:prstClr val="white"/>
                </a:solidFill>
                <a:latin typeface="微软雅黑" panose="020B0503020204020204" pitchFamily="34" charset="-122"/>
                <a:ea typeface="微软雅黑" panose="020B0503020204020204" pitchFamily="34" charset="-122"/>
              </a:rPr>
              <a:t>action</a:t>
            </a:r>
            <a:r>
              <a:rPr lang="zh-CN" altLang="en-US" sz="2400" dirty="0">
                <a:solidFill>
                  <a:prstClr val="white"/>
                </a:solidFill>
                <a:latin typeface="微软雅黑" panose="020B0503020204020204" pitchFamily="34" charset="-122"/>
                <a:ea typeface="微软雅黑" panose="020B0503020204020204" pitchFamily="34" charset="-122"/>
              </a:rPr>
              <a:t>）是一个可执行的原子计算，它引起模型状态改变或值的返回。在图形上，状态图是顶点和弧的集合。</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77916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3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注解</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的状态图是基于</a:t>
            </a:r>
            <a:r>
              <a:rPr lang="en-US" altLang="zh-CN" sz="2400" dirty="0">
                <a:solidFill>
                  <a:prstClr val="white"/>
                </a:solidFill>
                <a:latin typeface="微软雅黑" panose="020B0503020204020204" pitchFamily="34" charset="-122"/>
                <a:ea typeface="微软雅黑" panose="020B0503020204020204" pitchFamily="34" charset="-122"/>
              </a:rPr>
              <a:t>David Harel</a:t>
            </a:r>
            <a:r>
              <a:rPr lang="zh-CN" altLang="zh-CN" sz="2400" dirty="0">
                <a:solidFill>
                  <a:prstClr val="white"/>
                </a:solidFill>
                <a:latin typeface="微软雅黑" panose="020B0503020204020204" pitchFamily="34" charset="-122"/>
                <a:ea typeface="微软雅黑" panose="020B0503020204020204" pitchFamily="34" charset="-122"/>
              </a:rPr>
              <a:t>发明的状态表示法。特别是，嵌套状态和正交状态的概念都是由</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发展为准确而形式化的系统的。</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中的概念于</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的表示法相比，有点缺少形式化，而且在一些细节上是不同的，特别是，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中的概念侧重于面向对象系统。</a:t>
            </a: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状态图只是一种特殊种类的图形，它拥有像所有其他图一样的公共特性，即一个名称，以及投影在一个模型上的图形内容。状态于其他各种图的区别是它的内容。</a:t>
            </a:r>
          </a:p>
        </p:txBody>
      </p:sp>
    </p:spTree>
    <p:extLst>
      <p:ext uri="{BB962C8B-B14F-4D97-AF65-F5344CB8AC3E}">
        <p14:creationId xmlns:p14="http://schemas.microsoft.com/office/powerpoint/2010/main" val="129698980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20" y="952500"/>
            <a:ext cx="738124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状态图通常包括：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简单状态和组合状态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转移、事件和动作</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（与其他图一样，状态图也可以包括注解和约束）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状态图可以包括状态机的任何和所有特征！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028690" y="1252220"/>
            <a:ext cx="4763135" cy="1485900"/>
          </a:xfrm>
          <a:prstGeom prst="rect">
            <a:avLst/>
          </a:prstGeom>
        </p:spPr>
      </p:pic>
    </p:spTree>
    <p:extLst>
      <p:ext uri="{BB962C8B-B14F-4D97-AF65-F5344CB8AC3E}">
        <p14:creationId xmlns:p14="http://schemas.microsoft.com/office/powerpoint/2010/main" val="13591825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51840" y="701040"/>
            <a:ext cx="989457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状态图的一般用法</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可以用状态图为系统的动态方面建模。这些动态方面可以包括出现在系统体系结构的任何视图中的任何一种对象由事件引发的行为，这些对象包括类（包含主动类）、接口、构件和结点。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当对系统、类或用况的动态方面建模时，通常用状态图为反应建模对象。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26314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67691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状态图与活动图的差别</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活动图展示的是跨过不同的对象从活动到活动的控制流，而状态图展示的是单个对象内从状态到状态的控制流。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活动图更适合对随时间变化的活动流建模</a:t>
            </a:r>
          </a:p>
        </p:txBody>
      </p:sp>
    </p:spTree>
    <p:extLst>
      <p:ext uri="{BB962C8B-B14F-4D97-AF65-F5344CB8AC3E}">
        <p14:creationId xmlns:p14="http://schemas.microsoft.com/office/powerpoint/2010/main" val="196567429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使用状态图最常见的目的是对反应型对象的行为建模。交互是对共同工作的对象群体的行为建模，而状态图是对一个单独的对象在它的生命期中的行为建模。状态图是对从事件到事件的控制流建模。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当对反应型对象的行为建模时，基本上要说明</a:t>
            </a:r>
            <a:r>
              <a:rPr lang="en-US" altLang="zh-CN" sz="2400" dirty="0">
                <a:solidFill>
                  <a:prstClr val="white"/>
                </a:solidFill>
                <a:latin typeface="微软雅黑" panose="020B0503020204020204" pitchFamily="34" charset="-122"/>
                <a:ea typeface="微软雅黑" panose="020B0503020204020204" pitchFamily="34" charset="-122"/>
                <a:sym typeface="+mn-ea"/>
              </a:rPr>
              <a:t>3</a:t>
            </a:r>
            <a:r>
              <a:rPr lang="zh-CN" altLang="en-US" sz="2400" dirty="0">
                <a:solidFill>
                  <a:prstClr val="white"/>
                </a:solidFill>
                <a:latin typeface="微软雅黑" panose="020B0503020204020204" pitchFamily="34" charset="-122"/>
                <a:ea typeface="微软雅黑" panose="020B0503020204020204" pitchFamily="34" charset="-122"/>
                <a:sym typeface="+mn-ea"/>
              </a:rPr>
              <a:t>种事情：这个对象可能处于的稳定状态、触发从状态到状态的转移的事件以及当每个状态改变时所发生的动作。对反应型对象的行为建模还包括对对象的生命期建模，从对象的创建时刻开始，直接它被撤销时结束，强调在其中可能发现的这个对象的稳定状态。</a:t>
            </a:r>
            <a:endParaRPr lang="en-US" altLang="zh-CN"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05994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140234314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437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反应型对象建模的策略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选择状态机的语境，不管它是类、用况或是整个系统。</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选定这个对象的初始状态和最终状态，为了指导模型的剩余部分，可能要分别声明初始状态和最终状态的前置条件和后置条件。</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考虑对象可能在其中存在一段可辨别的时间的条件，以决定该对象所处的稳定状态。从对象的高层状态开始，然后考虑其可能的子状态。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4 </a:t>
            </a:r>
            <a:r>
              <a:rPr lang="zh-CN" altLang="en-US" sz="2400" dirty="0">
                <a:solidFill>
                  <a:prstClr val="white"/>
                </a:solidFill>
                <a:latin typeface="微软雅黑" panose="020B0503020204020204" pitchFamily="34" charset="-122"/>
                <a:ea typeface="微软雅黑" panose="020B0503020204020204" pitchFamily="34" charset="-122"/>
              </a:rPr>
              <a:t>在对象的整个生命期中，决定稳定状态的有意义的偏序</a:t>
            </a:r>
          </a:p>
          <a:p>
            <a:pPr defTabSz="1218565">
              <a:lnSpc>
                <a:spcPct val="150000"/>
              </a:lnSpc>
            </a:pP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82974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53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决定可能触发从状态到状态转移的事件。将这些事件建模为从一个合法状态移动到另一个合法状态的那些转移的触发器</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6 </a:t>
            </a:r>
            <a:r>
              <a:rPr lang="zh-CN" altLang="en-US" sz="2400" dirty="0">
                <a:solidFill>
                  <a:prstClr val="white"/>
                </a:solidFill>
                <a:latin typeface="微软雅黑" panose="020B0503020204020204" pitchFamily="34" charset="-122"/>
                <a:ea typeface="微软雅黑" panose="020B0503020204020204" pitchFamily="34" charset="-122"/>
                <a:sym typeface="+mn-ea"/>
              </a:rPr>
              <a:t>把动作附加到这些转移上，并且</a:t>
            </a:r>
            <a:r>
              <a:rPr lang="en-US" altLang="zh-CN" sz="2400" dirty="0">
                <a:solidFill>
                  <a:prstClr val="white"/>
                </a:solidFill>
                <a:latin typeface="微软雅黑" panose="020B0503020204020204" pitchFamily="34" charset="-122"/>
                <a:ea typeface="微软雅黑" panose="020B0503020204020204" pitchFamily="34" charset="-122"/>
                <a:sym typeface="+mn-ea"/>
              </a:rPr>
              <a:t>/</a:t>
            </a:r>
            <a:r>
              <a:rPr lang="zh-CN" altLang="en-US" sz="2400" dirty="0">
                <a:solidFill>
                  <a:prstClr val="white"/>
                </a:solidFill>
                <a:latin typeface="微软雅黑" panose="020B0503020204020204" pitchFamily="34" charset="-122"/>
                <a:ea typeface="微软雅黑" panose="020B0503020204020204" pitchFamily="34" charset="-122"/>
                <a:sym typeface="+mn-ea"/>
              </a:rPr>
              <a:t>或者附加到这些状态上</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7 </a:t>
            </a:r>
            <a:r>
              <a:rPr lang="zh-CN" altLang="en-US" sz="2400" dirty="0">
                <a:solidFill>
                  <a:prstClr val="white"/>
                </a:solidFill>
                <a:latin typeface="微软雅黑" panose="020B0503020204020204" pitchFamily="34" charset="-122"/>
                <a:ea typeface="微软雅黑" panose="020B0503020204020204" pitchFamily="34" charset="-122"/>
                <a:sym typeface="+mn-ea"/>
              </a:rPr>
              <a:t>考虑使用子状态、分支、分岔、汇合和历史状态，来简化状态机</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8 </a:t>
            </a:r>
            <a:r>
              <a:rPr lang="zh-CN" altLang="en-US" sz="2400" dirty="0">
                <a:solidFill>
                  <a:prstClr val="white"/>
                </a:solidFill>
                <a:latin typeface="微软雅黑" panose="020B0503020204020204" pitchFamily="34" charset="-122"/>
                <a:ea typeface="微软雅黑" panose="020B0503020204020204" pitchFamily="34" charset="-122"/>
              </a:rPr>
              <a:t>核实所有的状态都是在事件的某种组合下可达的。</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9 </a:t>
            </a:r>
            <a:r>
              <a:rPr lang="zh-CN" altLang="en-US" sz="2400" dirty="0">
                <a:solidFill>
                  <a:prstClr val="white"/>
                </a:solidFill>
                <a:latin typeface="微软雅黑" panose="020B0503020204020204" pitchFamily="34" charset="-122"/>
                <a:ea typeface="微软雅黑" panose="020B0503020204020204" pitchFamily="34" charset="-122"/>
              </a:rPr>
              <a:t>核实不存在的死角状态，即不存在那种没有事件的组合能将这个对象转移出来的状态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10 </a:t>
            </a:r>
            <a:r>
              <a:rPr lang="zh-CN" altLang="en-US" sz="2400" dirty="0">
                <a:solidFill>
                  <a:prstClr val="white"/>
                </a:solidFill>
                <a:latin typeface="微软雅黑" panose="020B0503020204020204" pitchFamily="34" charset="-122"/>
                <a:ea typeface="微软雅黑" panose="020B0503020204020204" pitchFamily="34" charset="-122"/>
              </a:rPr>
              <a:t>通过手工或者使用工具跟踪状态机，依照期望的事件序列以及它们的响应来进行查对。</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98398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548108" y="2116681"/>
            <a:ext cx="989457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良好的状态图应满足的一些要求</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关注与传达系统动态特性的一个方面</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仅包含对于理解这个方面很重要的那些元素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在米利机和莫尔机两种方式之间进行平衡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3284541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3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绘制状态图应遵循的一些策略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为它取一个能表达其用途的名称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先为对象的稳定状态建模，然后对从状态到状态的合法转移建模。把分支、并发和对象流作为第二位的考虑，也可能把它们放在单独的图中</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摆放这些元素，尽量避免线段交叉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对于大型状态图，考虑详尽的</a:t>
            </a:r>
            <a:r>
              <a:rPr lang="en-US" altLang="zh-CN" sz="2400" dirty="0">
                <a:solidFill>
                  <a:prstClr val="white"/>
                </a:solidFill>
                <a:latin typeface="微软雅黑" panose="020B0503020204020204" pitchFamily="34" charset="-122"/>
                <a:ea typeface="微软雅黑" panose="020B0503020204020204" pitchFamily="34" charset="-122"/>
                <a:sym typeface="+mn-ea"/>
              </a:rPr>
              <a:t>UML</a:t>
            </a:r>
            <a:r>
              <a:rPr lang="zh-CN" altLang="en-US" sz="2400" dirty="0">
                <a:solidFill>
                  <a:prstClr val="white"/>
                </a:solidFill>
                <a:latin typeface="微软雅黑" panose="020B0503020204020204" pitchFamily="34" charset="-122"/>
                <a:ea typeface="微软雅黑" panose="020B0503020204020204" pitchFamily="34" charset="-122"/>
                <a:sym typeface="+mn-ea"/>
              </a:rPr>
              <a:t>规范包含的诸如子状态机之类的高级特征</a:t>
            </a:r>
          </a:p>
        </p:txBody>
      </p:sp>
    </p:spTree>
    <p:extLst>
      <p:ext uri="{BB962C8B-B14F-4D97-AF65-F5344CB8AC3E}">
        <p14:creationId xmlns:p14="http://schemas.microsoft.com/office/powerpoint/2010/main" val="200070153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1220756"/>
            <a:ext cx="7104789"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活动图 （activity diagram）</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1112520" y="2362412"/>
            <a:ext cx="8439573" cy="2554930"/>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活动图显示了从活动到活动的流。</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活动图可以在分析系统业务时用来演示业务流，也可以在收集系统需求的时候显示一个用例中的事件流。活动图显示了系统中某个业务或者某个用例中，要经历哪些活动，这些活动按什么顺序发生。</a:t>
            </a:r>
          </a:p>
        </p:txBody>
      </p:sp>
    </p:spTree>
    <p:extLst>
      <p:ext uri="{BB962C8B-B14F-4D97-AF65-F5344CB8AC3E}">
        <p14:creationId xmlns:p14="http://schemas.microsoft.com/office/powerpoint/2010/main" val="401864521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014" y="741046"/>
            <a:ext cx="10369127"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活动图的基本元素</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96433" y="1663066"/>
            <a:ext cx="5933440" cy="5427961"/>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动作状态</a:t>
            </a:r>
          </a:p>
          <a:p>
            <a:r>
              <a:rPr lang="en-US" altLang="zh-CN" sz="2667">
                <a:solidFill>
                  <a:schemeClr val="bg1"/>
                </a:solidFill>
                <a:latin typeface="微软雅黑" panose="020B0503020204020204" pitchFamily="34" charset="-122"/>
                <a:ea typeface="微软雅黑" panose="020B0503020204020204" pitchFamily="34" charset="-122"/>
              </a:rPr>
              <a:t>实心圆表示初始节点（只有一个），圆圈内加一个实心圆来表示活动终点（可有多个）。</a:t>
            </a:r>
          </a:p>
          <a:p>
            <a:endParaRPr lang="en-US" altLang="zh-CN"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动作状态</a:t>
            </a:r>
          </a:p>
          <a:p>
            <a:r>
              <a:rPr lang="zh-CN" altLang="en-US" sz="2667">
                <a:solidFill>
                  <a:schemeClr val="bg1"/>
                </a:solidFill>
                <a:latin typeface="微软雅黑" panose="020B0503020204020204" pitchFamily="34" charset="-122"/>
                <a:ea typeface="微软雅黑" panose="020B0503020204020204" pitchFamily="34" charset="-122"/>
              </a:rPr>
              <a:t>原子性；不可中断性；瞬时性</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活动状态</a:t>
            </a:r>
          </a:p>
          <a:p>
            <a:r>
              <a:rPr lang="zh-CN" altLang="en-US" sz="2667">
                <a:solidFill>
                  <a:schemeClr val="bg1"/>
                </a:solidFill>
                <a:latin typeface="微软雅黑" panose="020B0503020204020204" pitchFamily="34" charset="-122"/>
                <a:ea typeface="微软雅黑" panose="020B0503020204020204" pitchFamily="34" charset="-122"/>
              </a:rPr>
              <a:t>指可以分割的任务</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rcRect t="20490" b="14510"/>
          <a:stretch>
            <a:fillRect/>
          </a:stretch>
        </p:blipFill>
        <p:spPr>
          <a:xfrm>
            <a:off x="7533640" y="1806153"/>
            <a:ext cx="1600200" cy="561340"/>
          </a:xfrm>
          <a:prstGeom prst="rect">
            <a:avLst/>
          </a:prstGeom>
        </p:spPr>
      </p:pic>
      <p:pic>
        <p:nvPicPr>
          <p:cNvPr id="6" name="图片 5"/>
          <p:cNvPicPr>
            <a:picLocks noChangeAspect="1"/>
          </p:cNvPicPr>
          <p:nvPr/>
        </p:nvPicPr>
        <p:blipFill>
          <a:blip r:embed="rId4"/>
          <a:stretch>
            <a:fillRect/>
          </a:stretch>
        </p:blipFill>
        <p:spPr>
          <a:xfrm>
            <a:off x="7495541" y="4042199"/>
            <a:ext cx="1638300" cy="546100"/>
          </a:xfrm>
          <a:prstGeom prst="rect">
            <a:avLst/>
          </a:prstGeom>
        </p:spPr>
      </p:pic>
    </p:spTree>
    <p:extLst>
      <p:ext uri="{BB962C8B-B14F-4D97-AF65-F5344CB8AC3E}">
        <p14:creationId xmlns:p14="http://schemas.microsoft.com/office/powerpoint/2010/main" val="4039585979"/>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pic>
        <p:nvPicPr>
          <p:cNvPr id="7" name="图片 6"/>
          <p:cNvPicPr>
            <a:picLocks noChangeAspect="1"/>
          </p:cNvPicPr>
          <p:nvPr/>
        </p:nvPicPr>
        <p:blipFill>
          <a:blip r:embed="rId3"/>
          <a:stretch>
            <a:fillRect/>
          </a:stretch>
        </p:blipFill>
        <p:spPr>
          <a:xfrm rot="5400000">
            <a:off x="9539393" y="824019"/>
            <a:ext cx="406400" cy="1270000"/>
          </a:xfrm>
          <a:prstGeom prst="rect">
            <a:avLst/>
          </a:prstGeom>
        </p:spPr>
      </p:pic>
      <p:pic>
        <p:nvPicPr>
          <p:cNvPr id="8" name="图片 7"/>
          <p:cNvPicPr>
            <a:picLocks noChangeAspect="1"/>
          </p:cNvPicPr>
          <p:nvPr/>
        </p:nvPicPr>
        <p:blipFill>
          <a:blip r:embed="rId4"/>
          <a:stretch>
            <a:fillRect/>
          </a:stretch>
        </p:blipFill>
        <p:spPr>
          <a:xfrm>
            <a:off x="7851140" y="3837306"/>
            <a:ext cx="889000" cy="393700"/>
          </a:xfrm>
          <a:prstGeom prst="rect">
            <a:avLst/>
          </a:prstGeom>
        </p:spPr>
      </p:pic>
      <p:sp>
        <p:nvSpPr>
          <p:cNvPr id="3" name="文本框 2"/>
          <p:cNvSpPr txBox="1"/>
          <p:nvPr/>
        </p:nvSpPr>
        <p:spPr>
          <a:xfrm>
            <a:off x="1096433" y="1663065"/>
            <a:ext cx="5933440" cy="5838393"/>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转移</a:t>
            </a:r>
          </a:p>
          <a:p>
            <a:r>
              <a:rPr lang="zh-CN" altLang="en-US" sz="2667">
                <a:solidFill>
                  <a:schemeClr val="bg1"/>
                </a:solidFill>
                <a:latin typeface="微软雅黑" panose="020B0503020204020204" pitchFamily="34" charset="-122"/>
                <a:ea typeface="微软雅黑" panose="020B0503020204020204" pitchFamily="34" charset="-122"/>
              </a:rPr>
              <a:t>一条带箭头的直线来表示。 一旦前一个活动结束马上转到下一个活动（无触发转换）。</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分支</a:t>
            </a:r>
          </a:p>
          <a:p>
            <a:r>
              <a:rPr lang="zh-CN" altLang="en-US" sz="2667">
                <a:solidFill>
                  <a:schemeClr val="bg1"/>
                </a:solidFill>
                <a:latin typeface="微软雅黑" panose="020B0503020204020204" pitchFamily="34" charset="-122"/>
                <a:ea typeface="微软雅黑" panose="020B0503020204020204" pitchFamily="34" charset="-122"/>
              </a:rPr>
              <a:t>分支是用菱形表示的，它有一个进入转换（箭头从外指向分支符号），一个或多个离开转换（箭头从分支符号指向外）。而每个离开转换上都会有一个监护条件，用来表示满足什么条件的时候执行该转换。</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610353"/>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sz="2400" dirty="0">
              <a:solidFill>
                <a:schemeClr val="bg1"/>
              </a:solidFill>
              <a:latin typeface="迷你简艺黑" panose="03000509000000000000" pitchFamily="65" charset="-122"/>
              <a:ea typeface="迷你简艺黑" panose="03000509000000000000" pitchFamily="65" charset="-122"/>
            </a:endParaRPr>
          </a:p>
        </p:txBody>
      </p:sp>
      <p:sp>
        <p:nvSpPr>
          <p:cNvPr id="9" name="文本框 8"/>
          <p:cNvSpPr txBox="1"/>
          <p:nvPr/>
        </p:nvSpPr>
        <p:spPr>
          <a:xfrm>
            <a:off x="1096433" y="2165986"/>
            <a:ext cx="10183707" cy="452431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分叉用于将动作流分为两个或者多个并发运行的分支，而汇合则用于同步这些并发分支，以达到共同完成一项事务的目的。</a:t>
            </a:r>
          </a:p>
          <a:p>
            <a:r>
              <a:rPr lang="zh-CN" altLang="en-US" sz="2400">
                <a:solidFill>
                  <a:schemeClr val="bg1"/>
                </a:solidFill>
                <a:latin typeface="微软雅黑" panose="020B0503020204020204" pitchFamily="34" charset="-122"/>
                <a:ea typeface="微软雅黑" panose="020B0503020204020204" pitchFamily="34" charset="-122"/>
              </a:rPr>
              <a:t>分叉可以用来描述并发线程，每个分叉可以有一个输入转换和两个或多个输出转换，每个转换都可以是独立的控制流。</a:t>
            </a:r>
          </a:p>
          <a:p>
            <a:r>
              <a:rPr lang="zh-CN" altLang="en-US" sz="2400">
                <a:solidFill>
                  <a:schemeClr val="bg1"/>
                </a:solidFill>
                <a:latin typeface="微软雅黑" panose="020B0503020204020204" pitchFamily="34" charset="-122"/>
                <a:ea typeface="微软雅黑" panose="020B0503020204020204" pitchFamily="34" charset="-122"/>
              </a:rPr>
              <a:t>汇合代表两个或多个并发控制流同步发生，当所有的控制流都达到汇合点后，控制才能继续往下进行</a:t>
            </a:r>
          </a:p>
          <a:p>
            <a:r>
              <a:rPr lang="zh-CN" altLang="en-US" sz="2400">
                <a:solidFill>
                  <a:schemeClr val="bg1"/>
                </a:solidFill>
                <a:latin typeface="微软雅黑" panose="020B0503020204020204" pitchFamily="34" charset="-122"/>
                <a:ea typeface="微软雅黑" panose="020B0503020204020204" pitchFamily="34" charset="-122"/>
              </a:rPr>
              <a:t>每个汇合可以有两个或多个输入转换和一个输出转换。</a:t>
            </a:r>
          </a:p>
          <a:p>
            <a:r>
              <a:rPr lang="zh-CN" altLang="en-US" sz="2400">
                <a:solidFill>
                  <a:schemeClr val="bg1"/>
                </a:solidFill>
                <a:latin typeface="微软雅黑" panose="020B0503020204020204" pitchFamily="34" charset="-122"/>
                <a:ea typeface="微软雅黑" panose="020B0503020204020204" pitchFamily="34" charset="-122"/>
              </a:rPr>
              <a:t>汇合将两条路径连接到一起，合并成一条路径。汇合指的是两个或者多个控制路径在此汇合的情况。汇合是一种便利的表示法，省略它不会丢失信息。汇合和分支常常成对的使用，合并表示从对应分支开始的条件行为的结束。</a:t>
            </a:r>
          </a:p>
          <a:p>
            <a:r>
              <a:rPr lang="zh-CN" altLang="en-US" sz="2400">
                <a:solidFill>
                  <a:schemeClr val="bg1"/>
                </a:solidFill>
                <a:latin typeface="微软雅黑" panose="020B0503020204020204" pitchFamily="34" charset="-122"/>
                <a:ea typeface="微软雅黑" panose="020B0503020204020204" pitchFamily="34" charset="-122"/>
              </a:rPr>
              <a:t>分叉和汇合都使用加粗的水平线段表示。</a:t>
            </a:r>
          </a:p>
        </p:txBody>
      </p:sp>
      <p:sp>
        <p:nvSpPr>
          <p:cNvPr id="3" name="文本框 2"/>
          <p:cNvSpPr txBox="1"/>
          <p:nvPr/>
        </p:nvSpPr>
        <p:spPr>
          <a:xfrm>
            <a:off x="1096433" y="1486112"/>
            <a:ext cx="5933440" cy="502766"/>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分叉与汇合</a:t>
            </a:r>
          </a:p>
        </p:txBody>
      </p:sp>
    </p:spTree>
    <p:extLst>
      <p:ext uri="{BB962C8B-B14F-4D97-AF65-F5344CB8AC3E}">
        <p14:creationId xmlns:p14="http://schemas.microsoft.com/office/powerpoint/2010/main" val="171632451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96434" y="1530140"/>
            <a:ext cx="10450407" cy="5920403"/>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泳道</a:t>
            </a:r>
          </a:p>
          <a:p>
            <a:r>
              <a:rPr lang="zh-CN" altLang="en-US" sz="2667">
                <a:solidFill>
                  <a:schemeClr val="bg1"/>
                </a:solidFill>
                <a:latin typeface="微软雅黑" panose="020B0503020204020204" pitchFamily="34" charset="-122"/>
                <a:ea typeface="微软雅黑" panose="020B0503020204020204" pitchFamily="34" charset="-122"/>
              </a:rPr>
              <a:t>泳道表明每个活动是由哪些人或哪些部门负责完成每个泳道代表特定含义的状态职责的部分。在活动图中，每个活动只能明确的属于一个泳道，泳道明确的表示了哪些活动是由哪些对象进行的。每个泳道都有一个与其他泳道不同的名称。每个泳道可能由一个或者多个类实施，类所执行的动作或拥有的状态按照发生的事件顺序自上而下的排列在泳道内。在活动图中泳道区分了负责活动的对象，它明确地表示了哪些活动是由哪些对象进行的。在包含泳道的活动图中每个活动只能明确地属于一个泳道。泳道将活动图中的活动化分为若干组，并把每一组指定给负责这组活动的业务组织，即对象。在活动图中，泳道用垂直实线绘出，垂直线分隔的区域就是泳道。动作流和对象流允许穿越分隔线。</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776249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424" y="6518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活动图的建模技术及应用</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32934" y="1457326"/>
            <a:ext cx="10151533" cy="415498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为工作流建立一个焦点，确定活动图所关注的业务流程。通常，一个活动图只用于描述一个业务流程。</a:t>
            </a:r>
          </a:p>
          <a:p>
            <a:r>
              <a:rPr lang="zh-CN" altLang="en-US" sz="2400">
                <a:solidFill>
                  <a:schemeClr val="bg1"/>
                </a:solidFill>
                <a:latin typeface="微软雅黑" panose="020B0503020204020204" pitchFamily="34" charset="-122"/>
                <a:ea typeface="微软雅黑" panose="020B0503020204020204" pitchFamily="34" charset="-122"/>
              </a:rPr>
              <a:t>确定该业务流程中的业务对象，并为每个重要的业务对象创建泳道。</a:t>
            </a:r>
          </a:p>
          <a:p>
            <a:r>
              <a:rPr lang="zh-CN" altLang="en-US" sz="2400">
                <a:solidFill>
                  <a:schemeClr val="bg1"/>
                </a:solidFill>
                <a:latin typeface="微软雅黑" panose="020B0503020204020204" pitchFamily="34" charset="-122"/>
                <a:ea typeface="微软雅黑" panose="020B0503020204020204" pitchFamily="34" charset="-122"/>
              </a:rPr>
              <a:t>确定该工作流的起始状态和终止状态，识别工作流初始节点的前置条件和活动终点的后置条件，确定工作流的边界。</a:t>
            </a:r>
          </a:p>
          <a:p>
            <a:r>
              <a:rPr lang="zh-CN" altLang="en-US" sz="2400">
                <a:solidFill>
                  <a:schemeClr val="bg1"/>
                </a:solidFill>
                <a:latin typeface="微软雅黑" panose="020B0503020204020204" pitchFamily="34" charset="-122"/>
                <a:ea typeface="微软雅黑" panose="020B0503020204020204" pitchFamily="34" charset="-122"/>
              </a:rPr>
              <a:t>从该工作流的初始节点开始，说明随时间发生的动作和活动，并在活动图中把它们表示成活动状态或动作节点。</a:t>
            </a:r>
          </a:p>
          <a:p>
            <a:r>
              <a:rPr lang="zh-CN" altLang="en-US" sz="2400">
                <a:solidFill>
                  <a:schemeClr val="bg1"/>
                </a:solidFill>
                <a:latin typeface="微软雅黑" panose="020B0503020204020204" pitchFamily="34" charset="-122"/>
                <a:ea typeface="微软雅黑" panose="020B0503020204020204" pitchFamily="34" charset="-122"/>
              </a:rPr>
              <a:t>将复杂的活动或动作状态节点的转换，从工作流的顺序开始，考虑分支，再考虑分岔和汇合。</a:t>
            </a:r>
          </a:p>
          <a:p>
            <a:r>
              <a:rPr lang="zh-CN" altLang="en-US" sz="2400">
                <a:solidFill>
                  <a:schemeClr val="bg1"/>
                </a:solidFill>
                <a:latin typeface="微软雅黑" panose="020B0503020204020204" pitchFamily="34" charset="-122"/>
                <a:ea typeface="微软雅黑" panose="020B0503020204020204" pitchFamily="34" charset="-122"/>
              </a:rPr>
              <a:t>如果工作流中涉及重要的对象，则也可以将他们加入到活动图中；如需要描述对象流的状态变化，则需要显示其发生变化的值和状态。</a:t>
            </a:r>
            <a:r>
              <a:rPr lang="en-US" altLang="zh-CN" sz="2400">
                <a:solidFill>
                  <a:schemeClr val="bg1"/>
                </a:solidFill>
                <a:latin typeface="微软雅黑" panose="020B0503020204020204" pitchFamily="34" charset="-122"/>
                <a:ea typeface="微软雅黑" panose="020B0503020204020204" pitchFamily="34" charset="-122"/>
              </a:rPr>
              <a:t>r</a:t>
            </a:r>
          </a:p>
        </p:txBody>
      </p:sp>
    </p:spTree>
    <p:extLst>
      <p:ext uri="{BB962C8B-B14F-4D97-AF65-F5344CB8AC3E}">
        <p14:creationId xmlns:p14="http://schemas.microsoft.com/office/powerpoint/2010/main" val="88367702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02</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4475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状态机图和活动图的比较</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76961" y="1678305"/>
            <a:ext cx="9915313" cy="2144498"/>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状态机图和活动图都是用于对系统的动态行为建模。状态机是展示状态与状态转换的图。通常一个状态机依附于一个类。状态机有两种可视化方式，分别是状态机图和活动图。如果强调对象的潜在状态和这些状态间的转换，一般使用状态机图；如果强调从活动到活动的控制流，一般使用活动图。</a:t>
            </a:r>
          </a:p>
        </p:txBody>
      </p:sp>
      <p:sp>
        <p:nvSpPr>
          <p:cNvPr id="4" name="文本框 3"/>
          <p:cNvSpPr txBox="1"/>
          <p:nvPr/>
        </p:nvSpPr>
        <p:spPr>
          <a:xfrm>
            <a:off x="1077371" y="3995289"/>
            <a:ext cx="10369152" cy="1036117"/>
          </a:xfrm>
          <a:prstGeom prst="rect">
            <a:avLst/>
          </a:prstGeom>
          <a:noFill/>
        </p:spPr>
        <p:txBody>
          <a:bodyPr wrap="square" rtlCol="0">
            <a:spAutoFit/>
          </a:bodyPr>
          <a:lstStyle/>
          <a:p>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UML2.0</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中的新特性</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6" name="文本框 5"/>
          <p:cNvSpPr txBox="1"/>
          <p:nvPr/>
        </p:nvSpPr>
        <p:spPr>
          <a:xfrm>
            <a:off x="1092200" y="4778799"/>
            <a:ext cx="10380133" cy="913199"/>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泳道可以划分成层次，增加丰富的同步表达能力，在活动图中引入对象等特征。</a:t>
            </a:r>
          </a:p>
        </p:txBody>
      </p:sp>
    </p:spTree>
    <p:extLst>
      <p:ext uri="{BB962C8B-B14F-4D97-AF65-F5344CB8AC3E}">
        <p14:creationId xmlns:p14="http://schemas.microsoft.com/office/powerpoint/2010/main" val="78519013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这是我们小组项目的活动图</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368417892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8698" y="944742"/>
            <a:ext cx="7104789" cy="830997"/>
          </a:xfrm>
          <a:prstGeom prst="rect">
            <a:avLst/>
          </a:prstGeom>
          <a:noFill/>
        </p:spPr>
        <p:txBody>
          <a:bodyPr wrap="square" rtlCol="0">
            <a:spAutoFit/>
          </a:bodyPr>
          <a:lstStyle/>
          <a:p>
            <a:r>
              <a:rPr lang="zh-CN" altLang="en-US" sz="4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a:t>
            </a:r>
            <a:endParaRPr lang="zh-CN" altLang="en-US" sz="48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3491653" y="1951779"/>
            <a:ext cx="5606627" cy="2554545"/>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1.部署图概述</a:t>
            </a:r>
          </a:p>
          <a:p>
            <a:r>
              <a:rPr lang="zh-CN" altLang="en-US" sz="3200" dirty="0">
                <a:solidFill>
                  <a:schemeClr val="bg1"/>
                </a:solidFill>
                <a:latin typeface="迷你简艺黑" panose="03000509000000000000" pitchFamily="65" charset="-122"/>
                <a:ea typeface="迷你简艺黑" panose="03000509000000000000" pitchFamily="65" charset="-122"/>
              </a:rPr>
              <a:t>2.结点</a:t>
            </a:r>
          </a:p>
          <a:p>
            <a:r>
              <a:rPr lang="zh-CN" altLang="en-US" sz="3200" dirty="0">
                <a:solidFill>
                  <a:schemeClr val="bg1"/>
                </a:solidFill>
                <a:latin typeface="迷你简艺黑" panose="03000509000000000000" pitchFamily="65" charset="-122"/>
                <a:ea typeface="迷你简艺黑" panose="03000509000000000000" pitchFamily="65" charset="-122"/>
              </a:rPr>
              <a:t>3.组件</a:t>
            </a:r>
          </a:p>
          <a:p>
            <a:r>
              <a:rPr lang="zh-CN" altLang="en-US" sz="3200" dirty="0">
                <a:solidFill>
                  <a:schemeClr val="bg1"/>
                </a:solidFill>
                <a:latin typeface="迷你简艺黑" panose="03000509000000000000" pitchFamily="65" charset="-122"/>
                <a:ea typeface="迷你简艺黑" panose="03000509000000000000" pitchFamily="65" charset="-122"/>
              </a:rPr>
              <a:t>4.关系</a:t>
            </a:r>
          </a:p>
          <a:p>
            <a:r>
              <a:rPr lang="zh-CN" altLang="en-US" sz="3200" dirty="0">
                <a:solidFill>
                  <a:schemeClr val="bg1"/>
                </a:solidFill>
                <a:latin typeface="迷你简艺黑" panose="03000509000000000000" pitchFamily="65" charset="-122"/>
                <a:ea typeface="迷你简艺黑" panose="03000509000000000000" pitchFamily="65" charset="-122"/>
              </a:rPr>
              <a:t>5.部署图的系统建模及应用</a:t>
            </a:r>
          </a:p>
        </p:txBody>
      </p:sp>
    </p:spTree>
    <p:extLst>
      <p:ext uri="{BB962C8B-B14F-4D97-AF65-F5344CB8AC3E}">
        <p14:creationId xmlns:p14="http://schemas.microsoft.com/office/powerpoint/2010/main" val="263299316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8782"/>
            <a:ext cx="10369152" cy="2144113"/>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p>
          <a:p>
            <a:endParaRPr lang="zh-CN" altLang="en-US" sz="2400" dirty="0">
              <a:solidFill>
                <a:schemeClr val="bg1"/>
              </a:solidFill>
              <a:latin typeface="迷你简艺黑" panose="03000509000000000000" pitchFamily="65" charset="-122"/>
              <a:ea typeface="迷你简艺黑" panose="03000509000000000000" pitchFamily="65" charset="-122"/>
            </a:endParaRPr>
          </a:p>
          <a:p>
            <a:r>
              <a:rPr lang="zh-CN" altLang="en-US" sz="2400" dirty="0">
                <a:solidFill>
                  <a:schemeClr val="bg1"/>
                </a:solidFill>
                <a:latin typeface="迷你简艺黑" panose="03000509000000000000" pitchFamily="65" charset="-122"/>
                <a:ea typeface="迷你简艺黑" panose="03000509000000000000" pitchFamily="65" charset="-122"/>
              </a:rPr>
              <a:t>       也</a:t>
            </a:r>
            <a:r>
              <a:rPr lang="zh-CN" altLang="en-US" sz="2400" dirty="0">
                <a:solidFill>
                  <a:schemeClr val="bg1"/>
                </a:solidFill>
                <a:latin typeface="迷你简艺黑" panose="03000509000000000000" pitchFamily="65" charset="-122"/>
                <a:ea typeface="迷你简艺黑" panose="03000509000000000000" pitchFamily="65" charset="-122"/>
              </a:rPr>
              <a:t>称为配置图，描述系统中硬件和软件的物理配置和系统体系结构。是一种展示运行时进行处理的结点和在结点上生存的制品的配置的图。在图形上，部署图是定点和弧的集合。</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80" y="3064948"/>
            <a:ext cx="8928992" cy="3331113"/>
          </a:xfrm>
          <a:prstGeom prst="rect">
            <a:avLst/>
          </a:prstGeom>
          <a:effectLst>
            <a:softEdge rad="31750"/>
          </a:effectLst>
        </p:spPr>
      </p:pic>
    </p:spTree>
    <p:extLst>
      <p:ext uri="{BB962C8B-B14F-4D97-AF65-F5344CB8AC3E}">
        <p14:creationId xmlns:p14="http://schemas.microsoft.com/office/powerpoint/2010/main" val="248673909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p>
        </p:txBody>
      </p:sp>
      <p:sp>
        <p:nvSpPr>
          <p:cNvPr id="5" name="文本框 4"/>
          <p:cNvSpPr txBox="1"/>
          <p:nvPr/>
        </p:nvSpPr>
        <p:spPr>
          <a:xfrm>
            <a:off x="2390140" y="198225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p>
          <a:p>
            <a:pPr algn="l">
              <a:buNone/>
            </a:pPr>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、在</a:t>
            </a:r>
            <a:r>
              <a:rPr lang="en-US" altLang="zh-CN" sz="2400" dirty="0">
                <a:solidFill>
                  <a:schemeClr val="bg1"/>
                </a:solidFill>
                <a:latin typeface="迷你简艺黑" panose="03000509000000000000" pitchFamily="65" charset="-122"/>
                <a:ea typeface="迷你简艺黑" panose="03000509000000000000" pitchFamily="65" charset="-122"/>
              </a:rPr>
              <a:t>UML1.X</a:t>
            </a:r>
            <a:r>
              <a:rPr lang="zh-CN" altLang="en-US" sz="2400" dirty="0">
                <a:solidFill>
                  <a:schemeClr val="bg1"/>
                </a:solidFill>
                <a:latin typeface="迷你简艺黑" panose="03000509000000000000" pitchFamily="65" charset="-122"/>
                <a:ea typeface="迷你简艺黑" panose="03000509000000000000" pitchFamily="65" charset="-122"/>
              </a:rPr>
              <a:t>中被划分为处理器和设备两种类型</a:t>
            </a:r>
          </a:p>
          <a:p>
            <a:pPr algn="l">
              <a:buNone/>
            </a:pPr>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、在</a:t>
            </a:r>
            <a:r>
              <a:rPr lang="en-US" altLang="zh-CN" sz="2400" dirty="0">
                <a:solidFill>
                  <a:schemeClr val="bg1"/>
                </a:solidFill>
                <a:latin typeface="迷你简艺黑" panose="03000509000000000000" pitchFamily="65" charset="-122"/>
                <a:ea typeface="迷你简艺黑" panose="03000509000000000000" pitchFamily="65" charset="-122"/>
              </a:rPr>
              <a:t>UML2.0</a:t>
            </a:r>
            <a:r>
              <a:rPr lang="zh-CN" altLang="en-US" sz="2400" dirty="0">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2400" dirty="0">
                <a:solidFill>
                  <a:schemeClr val="bg1"/>
                </a:solidFill>
                <a:latin typeface="迷你简艺黑" panose="03000509000000000000" pitchFamily="65" charset="-122"/>
                <a:ea typeface="迷你简艺黑" panose="03000509000000000000" pitchFamily="65" charset="-122"/>
              </a:rPr>
              <a:t>&lt;&lt;device&gt;&gt;</a:t>
            </a:r>
            <a:r>
              <a:rPr lang="zh-CN" altLang="en-US" sz="2400" dirty="0">
                <a:solidFill>
                  <a:schemeClr val="bg1"/>
                </a:solidFill>
                <a:latin typeface="迷你简艺黑" panose="03000509000000000000" pitchFamily="65" charset="-122"/>
                <a:ea typeface="迷你简艺黑" panose="03000509000000000000" pitchFamily="65" charset="-122"/>
              </a:rPr>
              <a:t>指明结点类型</a:t>
            </a:r>
          </a:p>
        </p:txBody>
      </p:sp>
    </p:spTree>
    <p:extLst>
      <p:ext uri="{BB962C8B-B14F-4D97-AF65-F5344CB8AC3E}">
        <p14:creationId xmlns:p14="http://schemas.microsoft.com/office/powerpoint/2010/main" val="166215867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0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p>
        </p:txBody>
      </p:sp>
      <p:sp>
        <p:nvSpPr>
          <p:cNvPr id="5" name="文本框 4"/>
          <p:cNvSpPr txBox="1"/>
          <p:nvPr/>
        </p:nvSpPr>
        <p:spPr>
          <a:xfrm>
            <a:off x="697654" y="1641053"/>
            <a:ext cx="11000740" cy="461665"/>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p>
        </p:txBody>
      </p:sp>
      <p:sp>
        <p:nvSpPr>
          <p:cNvPr id="3" name="文本框 2"/>
          <p:cNvSpPr txBox="1"/>
          <p:nvPr/>
        </p:nvSpPr>
        <p:spPr>
          <a:xfrm>
            <a:off x="1819488" y="2568152"/>
            <a:ext cx="9204113" cy="2103396"/>
          </a:xfrm>
          <a:prstGeom prst="rect">
            <a:avLst/>
          </a:prstGeom>
          <a:noFill/>
        </p:spPr>
        <p:txBody>
          <a:bodyPr wrap="square" rtlCol="0">
            <a:spAutoFit/>
          </a:bodyPr>
          <a:lstStyle/>
          <a:p>
            <a:r>
              <a:rPr lang="en-US" altLang="zh-CN" sz="2667" dirty="0">
                <a:solidFill>
                  <a:schemeClr val="bg1"/>
                </a:solidFill>
                <a:latin typeface="迷你简艺黑" panose="03000509000000000000" pitchFamily="65" charset="-122"/>
                <a:ea typeface="迷你简艺黑" panose="03000509000000000000" pitchFamily="65" charset="-122"/>
              </a:rPr>
              <a:t>结点和组件的关系：</a:t>
            </a:r>
          </a:p>
          <a:p>
            <a:r>
              <a:rPr lang="en-US" altLang="zh-CN" sz="2667" dirty="0">
                <a:solidFill>
                  <a:schemeClr val="bg1"/>
                </a:solidFill>
                <a:latin typeface="迷你简艺黑" panose="03000509000000000000" pitchFamily="65" charset="-122"/>
                <a:ea typeface="迷你简艺黑" panose="03000509000000000000" pitchFamily="65" charset="-122"/>
              </a:rPr>
              <a:t>（1）组件是被结点执行的事物</a:t>
            </a:r>
          </a:p>
          <a:p>
            <a:r>
              <a:rPr lang="en-US" altLang="zh-CN" sz="2667" dirty="0">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667"/>
          </a:p>
          <a:p>
            <a:endParaRPr lang="zh-CN" altLang="en-US" sz="2400"/>
          </a:p>
        </p:txBody>
      </p:sp>
    </p:spTree>
    <p:extLst>
      <p:ext uri="{BB962C8B-B14F-4D97-AF65-F5344CB8AC3E}">
        <p14:creationId xmlns:p14="http://schemas.microsoft.com/office/powerpoint/2010/main" val="392191031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p>
        </p:txBody>
      </p:sp>
      <p:sp>
        <p:nvSpPr>
          <p:cNvPr id="5" name="文本框 4"/>
          <p:cNvSpPr txBox="1"/>
          <p:nvPr/>
        </p:nvSpPr>
        <p:spPr>
          <a:xfrm>
            <a:off x="2175934" y="1906059"/>
            <a:ext cx="8802793" cy="461665"/>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部署图中也可以包括依赖、泛化、关联及实现关系（下图）</a:t>
            </a:r>
          </a:p>
        </p:txBody>
      </p:sp>
    </p:spTree>
    <p:extLst>
      <p:ext uri="{BB962C8B-B14F-4D97-AF65-F5344CB8AC3E}">
        <p14:creationId xmlns:p14="http://schemas.microsoft.com/office/powerpoint/2010/main" val="23432838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2"/>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p>
        </p:txBody>
      </p:sp>
      <p:sp>
        <p:nvSpPr>
          <p:cNvPr id="5" name="文本框 4"/>
          <p:cNvSpPr txBox="1"/>
          <p:nvPr/>
        </p:nvSpPr>
        <p:spPr>
          <a:xfrm>
            <a:off x="3430693" y="2043219"/>
            <a:ext cx="5606627" cy="2554545"/>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1、对嵌入式系统建模</a:t>
            </a:r>
          </a:p>
          <a:p>
            <a:r>
              <a:rPr lang="zh-CN" altLang="en-US" sz="3200" dirty="0">
                <a:solidFill>
                  <a:schemeClr val="bg1"/>
                </a:solidFill>
                <a:latin typeface="迷你简艺黑" panose="03000509000000000000" pitchFamily="65" charset="-122"/>
                <a:ea typeface="迷你简艺黑" panose="03000509000000000000" pitchFamily="65" charset="-122"/>
              </a:rPr>
              <a:t>2、对客户</a:t>
            </a:r>
            <a:r>
              <a:rPr lang="en-US" altLang="zh-CN" sz="3200" dirty="0">
                <a:solidFill>
                  <a:schemeClr val="bg1"/>
                </a:solidFill>
                <a:latin typeface="迷你简艺黑" panose="03000509000000000000" pitchFamily="65" charset="-122"/>
                <a:ea typeface="迷你简艺黑" panose="03000509000000000000" pitchFamily="65" charset="-122"/>
              </a:rPr>
              <a:t>/</a:t>
            </a:r>
            <a:r>
              <a:rPr lang="zh-CN" altLang="en-US" sz="3200" dirty="0">
                <a:solidFill>
                  <a:schemeClr val="bg1"/>
                </a:solidFill>
                <a:latin typeface="迷你简艺黑" panose="03000509000000000000" pitchFamily="65" charset="-122"/>
                <a:ea typeface="迷你简艺黑" panose="03000509000000000000" pitchFamily="65" charset="-122"/>
              </a:rPr>
              <a:t>服务器系统建模</a:t>
            </a:r>
          </a:p>
          <a:p>
            <a:r>
              <a:rPr lang="zh-CN" altLang="en-US" sz="3200" dirty="0">
                <a:solidFill>
                  <a:schemeClr val="bg1"/>
                </a:solidFill>
                <a:latin typeface="迷你简艺黑" panose="03000509000000000000" pitchFamily="65" charset="-122"/>
                <a:ea typeface="迷你简艺黑" panose="03000509000000000000" pitchFamily="65" charset="-122"/>
              </a:rPr>
              <a:t>3、对全分布式系统建模</a:t>
            </a:r>
          </a:p>
          <a:p>
            <a:r>
              <a:rPr lang="zh-CN" altLang="en-US" sz="3200" dirty="0">
                <a:solidFill>
                  <a:schemeClr val="bg1"/>
                </a:solidFill>
                <a:latin typeface="迷你简艺黑" panose="03000509000000000000" pitchFamily="65" charset="-122"/>
                <a:ea typeface="迷你简艺黑" panose="03000509000000000000" pitchFamily="65" charset="-122"/>
              </a:rPr>
              <a:t>4、正向工程和逆向工程</a:t>
            </a:r>
          </a:p>
          <a:p>
            <a:r>
              <a:rPr lang="zh-CN" altLang="en-US" sz="3200" dirty="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32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465198908"/>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451100" y="211941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嵌入式系统的部署图建模的策略：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、识别对于系统而言唯一的设备和结点</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spTree>
    <p:extLst>
      <p:ext uri="{BB962C8B-B14F-4D97-AF65-F5344CB8AC3E}">
        <p14:creationId xmlns:p14="http://schemas.microsoft.com/office/powerpoint/2010/main" val="431436650"/>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221654" y="2211706"/>
            <a:ext cx="8144933" cy="1200329"/>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客户</a:t>
            </a:r>
            <a:r>
              <a:rPr lang="en-US" altLang="zh-CN" sz="2400" dirty="0">
                <a:solidFill>
                  <a:schemeClr val="bg1"/>
                </a:solidFill>
                <a:latin typeface="迷你简艺黑" panose="03000509000000000000" pitchFamily="65" charset="-122"/>
                <a:ea typeface="迷你简艺黑" panose="03000509000000000000" pitchFamily="65" charset="-122"/>
              </a:rPr>
              <a:t>/</a:t>
            </a:r>
            <a:r>
              <a:rPr lang="zh-CN" altLang="en-US" sz="2400" dirty="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p>
        </p:txBody>
      </p:sp>
    </p:spTree>
    <p:extLst>
      <p:ext uri="{BB962C8B-B14F-4D97-AF65-F5344CB8AC3E}">
        <p14:creationId xmlns:p14="http://schemas.microsoft.com/office/powerpoint/2010/main" val="1382074654"/>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dirty="0" smtClean="0">
                <a:solidFill>
                  <a:schemeClr val="bg1"/>
                </a:solidFill>
              </a:rPr>
              <a:t>类</a:t>
            </a:r>
            <a:r>
              <a:rPr lang="zh-CN" altLang="en-US" sz="3200" dirty="0">
                <a:solidFill>
                  <a:schemeClr val="bg1"/>
                </a:solidFill>
              </a:rPr>
              <a:t>图</a:t>
            </a:r>
          </a:p>
        </p:txBody>
      </p:sp>
      <p:sp>
        <p:nvSpPr>
          <p:cNvPr id="4" name="文本框 3"/>
          <p:cNvSpPr txBox="1"/>
          <p:nvPr/>
        </p:nvSpPr>
        <p:spPr>
          <a:xfrm>
            <a:off x="3440036" y="1822008"/>
            <a:ext cx="5773420" cy="3970318"/>
          </a:xfrm>
          <a:prstGeom prst="rect">
            <a:avLst/>
          </a:prstGeom>
          <a:noFill/>
        </p:spPr>
        <p:txBody>
          <a:bodyPr wrap="square" rtlCol="0" anchor="t">
            <a:spAutoFit/>
          </a:bodyPr>
          <a:lstStyle/>
          <a:p>
            <a:r>
              <a:rPr lang="zh-CN" altLang="en-US" sz="3600" dirty="0" smtClean="0">
                <a:solidFill>
                  <a:schemeClr val="bg1"/>
                </a:solidFill>
              </a:rPr>
              <a:t>概述</a:t>
            </a:r>
            <a:endParaRPr lang="zh-CN" altLang="en-US" sz="3600" dirty="0">
              <a:solidFill>
                <a:schemeClr val="bg1"/>
              </a:solidFill>
            </a:endParaRPr>
          </a:p>
          <a:p>
            <a:endParaRPr lang="zh-CN" altLang="en-US" sz="3600" dirty="0">
              <a:solidFill>
                <a:schemeClr val="bg1"/>
              </a:solidFill>
            </a:endParaRPr>
          </a:p>
          <a:p>
            <a:r>
              <a:rPr lang="zh-CN" altLang="en-US" sz="3600" dirty="0" smtClean="0">
                <a:solidFill>
                  <a:schemeClr val="bg1"/>
                </a:solidFill>
              </a:rPr>
              <a:t>接口</a:t>
            </a:r>
            <a:endParaRPr lang="zh-CN" altLang="en-US" sz="3600" dirty="0">
              <a:solidFill>
                <a:schemeClr val="bg1"/>
              </a:solidFill>
            </a:endParaRPr>
          </a:p>
          <a:p>
            <a:endParaRPr lang="zh-CN" altLang="en-US" sz="3600" dirty="0">
              <a:solidFill>
                <a:schemeClr val="bg1"/>
              </a:solidFill>
            </a:endParaRPr>
          </a:p>
          <a:p>
            <a:r>
              <a:rPr lang="zh-CN" altLang="en-US" sz="3600" dirty="0" smtClean="0">
                <a:solidFill>
                  <a:schemeClr val="bg1"/>
                </a:solidFill>
              </a:rPr>
              <a:t>抽象</a:t>
            </a:r>
            <a:r>
              <a:rPr lang="zh-CN" altLang="en-US" sz="3600" dirty="0">
                <a:solidFill>
                  <a:schemeClr val="bg1"/>
                </a:solidFill>
              </a:rPr>
              <a:t>类</a:t>
            </a:r>
          </a:p>
          <a:p>
            <a:endParaRPr lang="zh-CN" altLang="en-US" sz="3600" dirty="0">
              <a:solidFill>
                <a:schemeClr val="bg1"/>
              </a:solidFill>
            </a:endParaRPr>
          </a:p>
          <a:p>
            <a:r>
              <a:rPr lang="zh-CN" altLang="en-US" sz="3600" dirty="0" smtClean="0">
                <a:solidFill>
                  <a:schemeClr val="bg1"/>
                </a:solidFill>
                <a:sym typeface="+mn-ea"/>
              </a:rPr>
              <a:t>类</a:t>
            </a:r>
            <a:r>
              <a:rPr lang="zh-CN" altLang="en-US" sz="3600" dirty="0">
                <a:solidFill>
                  <a:schemeClr val="bg1"/>
                </a:solidFill>
                <a:sym typeface="+mn-ea"/>
              </a:rPr>
              <a:t>之间的关系</a:t>
            </a:r>
            <a:endParaRPr lang="zh-CN" altLang="en-US" sz="3600" dirty="0">
              <a:solidFill>
                <a:schemeClr val="bg1"/>
              </a:solidFill>
            </a:endParaRPr>
          </a:p>
        </p:txBody>
      </p:sp>
    </p:spTree>
    <p:extLst>
      <p:ext uri="{BB962C8B-B14F-4D97-AF65-F5344CB8AC3E}">
        <p14:creationId xmlns:p14="http://schemas.microsoft.com/office/powerpoint/2010/main" val="209336207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p>
        </p:txBody>
      </p:sp>
      <p:sp>
        <p:nvSpPr>
          <p:cNvPr id="5" name="文本框 4"/>
          <p:cNvSpPr txBox="1"/>
          <p:nvPr/>
        </p:nvSpPr>
        <p:spPr>
          <a:xfrm>
            <a:off x="2451100" y="2119419"/>
            <a:ext cx="8144933" cy="1200329"/>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a:t>
            </a:r>
          </a:p>
        </p:txBody>
      </p:sp>
    </p:spTree>
    <p:extLst>
      <p:ext uri="{BB962C8B-B14F-4D97-AF65-F5344CB8AC3E}">
        <p14:creationId xmlns:p14="http://schemas.microsoft.com/office/powerpoint/2010/main" val="2022609317"/>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p>
        </p:txBody>
      </p:sp>
      <p:sp>
        <p:nvSpPr>
          <p:cNvPr id="5" name="文本框 4"/>
          <p:cNvSpPr txBox="1"/>
          <p:nvPr/>
        </p:nvSpPr>
        <p:spPr>
          <a:xfrm>
            <a:off x="2451100" y="211941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嵌入式系统的部署图建模的策略：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、识别对于系统而言唯一的设备和结点</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spTree>
    <p:extLst>
      <p:ext uri="{BB962C8B-B14F-4D97-AF65-F5344CB8AC3E}">
        <p14:creationId xmlns:p14="http://schemas.microsoft.com/office/powerpoint/2010/main" val="17057984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p>
        </p:txBody>
      </p:sp>
      <p:sp>
        <p:nvSpPr>
          <p:cNvPr id="5" name="文本框 4"/>
          <p:cNvSpPr txBox="1"/>
          <p:nvPr/>
        </p:nvSpPr>
        <p:spPr>
          <a:xfrm>
            <a:off x="1425787" y="2012739"/>
            <a:ext cx="8144933" cy="2677656"/>
          </a:xfrm>
          <a:prstGeom prst="rect">
            <a:avLst/>
          </a:prstGeom>
          <a:noFill/>
        </p:spPr>
        <p:txBody>
          <a:bodyPr wrap="square" rtlCol="0">
            <a:spAutoFit/>
          </a:bodyPr>
          <a:lstStyle/>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）实例层部署图</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a:t>
            </a:r>
            <a:r>
              <a:rPr lang="zh-CN" altLang="en-US" sz="2400" dirty="0">
                <a:solidFill>
                  <a:schemeClr val="bg1"/>
                </a:solidFill>
                <a:latin typeface="迷你简艺黑" panose="03000509000000000000" pitchFamily="65" charset="-122"/>
                <a:ea typeface="迷你简艺黑" panose="03000509000000000000" pitchFamily="65" charset="-122"/>
              </a:rPr>
              <a:t>描述各结点和它们之间的连接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）描述层部署图</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a:t>
            </a:r>
            <a:r>
              <a:rPr lang="zh-CN" altLang="en-US" sz="2400" dirty="0">
                <a:solidFill>
                  <a:schemeClr val="bg1"/>
                </a:solidFill>
                <a:latin typeface="迷你简艺黑" panose="03000509000000000000" pitchFamily="65" charset="-122"/>
                <a:ea typeface="迷你简艺黑" panose="03000509000000000000" pitchFamily="65" charset="-122"/>
              </a:rPr>
              <a:t>表示了系统中的各结点和每个结点包含的组件</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(1)</a:t>
            </a:r>
            <a:r>
              <a:rPr lang="zh-CN" altLang="en-US" sz="2400" dirty="0">
                <a:solidFill>
                  <a:schemeClr val="bg1"/>
                </a:solidFill>
                <a:latin typeface="迷你简艺黑" panose="03000509000000000000" pitchFamily="65" charset="-122"/>
                <a:ea typeface="迷你简艺黑" panose="03000509000000000000" pitchFamily="65" charset="-122"/>
              </a:rPr>
              <a:t>通信链关系：</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(2)</a:t>
            </a:r>
            <a:r>
              <a:rPr lang="zh-CN" altLang="en-US" sz="2400" dirty="0">
                <a:solidFill>
                  <a:schemeClr val="bg1"/>
                </a:solidFill>
                <a:latin typeface="迷你简艺黑" panose="03000509000000000000" pitchFamily="65" charset="-122"/>
                <a:ea typeface="迷你简艺黑" panose="03000509000000000000" pitchFamily="65" charset="-122"/>
              </a:rPr>
              <a:t>依赖关系：</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(3)</a:t>
            </a:r>
            <a:r>
              <a:rPr lang="zh-CN" altLang="en-US" sz="2400" dirty="0">
                <a:solidFill>
                  <a:schemeClr val="bg1"/>
                </a:solidFill>
                <a:latin typeface="迷你简艺黑" panose="03000509000000000000" pitchFamily="65" charset="-122"/>
                <a:ea typeface="迷你简艺黑" panose="03000509000000000000" pitchFamily="65" charset="-122"/>
              </a:rPr>
              <a:t>细缆以太网</a:t>
            </a:r>
          </a:p>
        </p:txBody>
      </p:sp>
    </p:spTree>
    <p:extLst>
      <p:ext uri="{BB962C8B-B14F-4D97-AF65-F5344CB8AC3E}">
        <p14:creationId xmlns:p14="http://schemas.microsoft.com/office/powerpoint/2010/main" val="362436220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890103" y="257693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03</a:t>
            </a:r>
            <a:endParaRPr lang="zh-CN" altLang="zh-CN" sz="1333" dirty="0"/>
          </a:p>
        </p:txBody>
      </p:sp>
      <p:sp>
        <p:nvSpPr>
          <p:cNvPr id="36" name="Rectangle 39"/>
          <p:cNvSpPr>
            <a:spLocks noChangeArrowheads="1"/>
          </p:cNvSpPr>
          <p:nvPr/>
        </p:nvSpPr>
        <p:spPr bwMode="auto">
          <a:xfrm>
            <a:off x="4317748" y="2700045"/>
            <a:ext cx="65467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提问、分工和参考资料</a:t>
            </a:r>
            <a:endPar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635241"/>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1241" y="2603715"/>
            <a:ext cx="6673622" cy="769441"/>
          </a:xfrm>
          <a:prstGeom prst="rect">
            <a:avLst/>
          </a:prstGeom>
          <a:noFill/>
        </p:spPr>
        <p:txBody>
          <a:bodyPr wrap="none" rtlCol="0">
            <a:spAutoFit/>
          </a:bodyPr>
          <a:lstStyle/>
          <a:p>
            <a:r>
              <a:rPr lang="en-US" altLang="zh-CN" sz="4400" dirty="0" smtClean="0">
                <a:solidFill>
                  <a:schemeClr val="bg1"/>
                </a:solidFill>
                <a:latin typeface="仿宋" panose="02010609060101010101" pitchFamily="49" charset="-122"/>
                <a:ea typeface="仿宋" panose="02010609060101010101" pitchFamily="49" charset="-122"/>
              </a:rPr>
              <a:t>UML</a:t>
            </a:r>
            <a:r>
              <a:rPr lang="zh-CN" altLang="en-US" sz="4400" dirty="0" smtClean="0">
                <a:solidFill>
                  <a:schemeClr val="bg1"/>
                </a:solidFill>
                <a:latin typeface="仿宋" panose="02010609060101010101" pitchFamily="49" charset="-122"/>
                <a:ea typeface="仿宋" panose="02010609060101010101" pitchFamily="49" charset="-122"/>
              </a:rPr>
              <a:t>的图可以归为哪几大类</a:t>
            </a:r>
            <a:endParaRPr lang="zh-CN" altLang="en-US" sz="4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82352899"/>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342650945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39330" y="5229454"/>
            <a:ext cx="7219092" cy="1200329"/>
          </a:xfrm>
          <a:prstGeom prst="rect">
            <a:avLst/>
          </a:prstGeom>
          <a:noFill/>
        </p:spPr>
        <p:txBody>
          <a:bodyPr wrap="none" rtlCol="0">
            <a:spAutoFit/>
          </a:bodyPr>
          <a:lstStyle/>
          <a:p>
            <a:r>
              <a:rPr lang="en-US" altLang="zh-CN" sz="2400" dirty="0">
                <a:solidFill>
                  <a:schemeClr val="bg1"/>
                </a:solidFill>
                <a:hlinkClick r:id="rId2"/>
              </a:rPr>
              <a:t>http://</a:t>
            </a:r>
            <a:r>
              <a:rPr lang="en-US" altLang="zh-CN" sz="2400" dirty="0" smtClean="0">
                <a:solidFill>
                  <a:schemeClr val="bg1"/>
                </a:solidFill>
                <a:hlinkClick r:id="rId2"/>
              </a:rPr>
              <a:t>blog.csdn.net/gz153016/article/details/49641847</a:t>
            </a:r>
            <a:endParaRPr lang="en-US" altLang="zh-CN" sz="2400" dirty="0" smtClean="0">
              <a:solidFill>
                <a:schemeClr val="bg1"/>
              </a:solidFill>
            </a:endParaRPr>
          </a:p>
          <a:p>
            <a:r>
              <a:rPr lang="en-US" altLang="zh-CN" sz="2400" dirty="0" smtClean="0">
                <a:solidFill>
                  <a:schemeClr val="bg1"/>
                </a:solidFill>
              </a:rPr>
              <a:t>UML</a:t>
            </a:r>
            <a:r>
              <a:rPr lang="zh-CN" altLang="en-US" sz="2400" dirty="0" smtClean="0">
                <a:solidFill>
                  <a:schemeClr val="bg1"/>
                </a:solidFill>
              </a:rPr>
              <a:t>用户指南（第</a:t>
            </a:r>
            <a:r>
              <a:rPr lang="en-US" altLang="zh-CN" sz="2400" dirty="0" smtClean="0">
                <a:solidFill>
                  <a:schemeClr val="bg1"/>
                </a:solidFill>
              </a:rPr>
              <a:t>2</a:t>
            </a:r>
            <a:r>
              <a:rPr lang="zh-CN" altLang="en-US" sz="2400" dirty="0" smtClean="0">
                <a:solidFill>
                  <a:schemeClr val="bg1"/>
                </a:solidFill>
              </a:rPr>
              <a:t>版修订版）</a:t>
            </a:r>
            <a:endParaRPr lang="en-US" altLang="zh-CN" sz="2400" dirty="0" smtClean="0">
              <a:solidFill>
                <a:schemeClr val="bg1"/>
              </a:solidFill>
            </a:endParaRPr>
          </a:p>
          <a:p>
            <a:r>
              <a:rPr lang="en-US" altLang="zh-CN" sz="2400" dirty="0" smtClean="0">
                <a:solidFill>
                  <a:schemeClr val="bg1"/>
                </a:solidFill>
              </a:rPr>
              <a:t>UML2</a:t>
            </a:r>
            <a:r>
              <a:rPr lang="zh-CN" altLang="en-US" sz="2400" dirty="0" smtClean="0">
                <a:solidFill>
                  <a:schemeClr val="bg1"/>
                </a:solidFill>
              </a:rPr>
              <a:t>基础、建模与设计教程</a:t>
            </a:r>
            <a:endParaRPr lang="zh-CN" altLang="en-US" sz="2400" dirty="0">
              <a:solidFill>
                <a:schemeClr val="bg1"/>
              </a:solidFill>
            </a:endParaRPr>
          </a:p>
        </p:txBody>
      </p:sp>
      <p:sp>
        <p:nvSpPr>
          <p:cNvPr id="5" name="文本框 4"/>
          <p:cNvSpPr txBox="1"/>
          <p:nvPr/>
        </p:nvSpPr>
        <p:spPr>
          <a:xfrm>
            <a:off x="3277280" y="443528"/>
            <a:ext cx="7494042" cy="1446550"/>
          </a:xfrm>
          <a:prstGeom prst="rect">
            <a:avLst/>
          </a:prstGeom>
          <a:noFill/>
        </p:spPr>
        <p:txBody>
          <a:bodyPr wrap="square" rtlCol="0">
            <a:spAutoFit/>
          </a:bodyPr>
          <a:lstStyle/>
          <a:p>
            <a:r>
              <a:rPr lang="en-US" altLang="zh-CN" sz="8800" dirty="0" smtClean="0">
                <a:solidFill>
                  <a:schemeClr val="bg1"/>
                </a:solidFill>
                <a:effectLst>
                  <a:outerShdw dist="25400" sx="104000" sy="104000" algn="bl" rotWithShape="0">
                    <a:prstClr val="black"/>
                  </a:outerShdw>
                </a:effectLst>
                <a:latin typeface="Kristen ITC" panose="03050502040202030202" pitchFamily="66" charset="0"/>
              </a:rPr>
              <a:t>THANKS</a:t>
            </a:r>
            <a:endParaRPr lang="zh-CN" altLang="en-US" sz="8800" dirty="0">
              <a:solidFill>
                <a:schemeClr val="bg1"/>
              </a:solidFill>
              <a:effectLst>
                <a:outerShdw dist="25400" sx="104000" sy="104000" algn="bl" rotWithShape="0">
                  <a:prstClr val="black"/>
                </a:outerShdw>
              </a:effectLst>
              <a:latin typeface="Kristen ITC" panose="03050502040202030202" pitchFamily="66" charset="0"/>
            </a:endParaRPr>
          </a:p>
        </p:txBody>
      </p:sp>
      <p:sp>
        <p:nvSpPr>
          <p:cNvPr id="6" name="文本框 5"/>
          <p:cNvSpPr txBox="1"/>
          <p:nvPr/>
        </p:nvSpPr>
        <p:spPr>
          <a:xfrm>
            <a:off x="3540751" y="2128605"/>
            <a:ext cx="5684569" cy="2862322"/>
          </a:xfrm>
          <a:prstGeom prst="rect">
            <a:avLst/>
          </a:prstGeom>
          <a:noFill/>
        </p:spPr>
        <p:txBody>
          <a:bodyPr wrap="none" rtlCol="0">
            <a:spAutoFit/>
          </a:bodyPr>
          <a:lstStyle/>
          <a:p>
            <a:r>
              <a:rPr lang="en-US" altLang="zh-CN" sz="3600" dirty="0" smtClean="0">
                <a:solidFill>
                  <a:schemeClr val="bg1"/>
                </a:solidFill>
                <a:latin typeface="华文新魏" panose="02010800040101010101" pitchFamily="2" charset="-122"/>
                <a:ea typeface="华文新魏" panose="02010800040101010101" pitchFamily="2" charset="-122"/>
              </a:rPr>
              <a:t>8.6</a:t>
            </a:r>
            <a:r>
              <a:rPr lang="zh-CN" altLang="en-US" sz="3600" dirty="0" smtClean="0">
                <a:solidFill>
                  <a:schemeClr val="bg1"/>
                </a:solidFill>
                <a:latin typeface="华文新魏" panose="02010800040101010101" pitchFamily="2" charset="-122"/>
                <a:ea typeface="华文新魏" panose="02010800040101010101" pitchFamily="2" charset="-122"/>
              </a:rPr>
              <a:t>任剑超：</a:t>
            </a:r>
            <a:r>
              <a:rPr lang="en-US" altLang="zh-CN" sz="3600" dirty="0" err="1" smtClean="0">
                <a:solidFill>
                  <a:schemeClr val="bg1"/>
                </a:solidFill>
                <a:latin typeface="华文新魏" panose="02010800040101010101" pitchFamily="2" charset="-122"/>
                <a:ea typeface="华文新魏" panose="02010800040101010101" pitchFamily="2" charset="-122"/>
              </a:rPr>
              <a:t>ppt</a:t>
            </a:r>
            <a:r>
              <a:rPr lang="zh-CN" altLang="en-US" sz="3600" dirty="0" smtClean="0">
                <a:solidFill>
                  <a:schemeClr val="bg1"/>
                </a:solidFill>
                <a:latin typeface="华文新魏" panose="02010800040101010101" pitchFamily="2" charset="-122"/>
                <a:ea typeface="华文新魏" panose="02010800040101010101" pitchFamily="2" charset="-122"/>
              </a:rPr>
              <a:t>修改与整合</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8.4</a:t>
            </a:r>
            <a:r>
              <a:rPr lang="zh-CN" altLang="en-US" sz="3600" dirty="0" smtClean="0">
                <a:solidFill>
                  <a:schemeClr val="bg1"/>
                </a:solidFill>
                <a:latin typeface="华文新魏" panose="02010800040101010101" pitchFamily="2" charset="-122"/>
                <a:ea typeface="华文新魏" panose="02010800040101010101" pitchFamily="2" charset="-122"/>
              </a:rPr>
              <a:t>史晨鑫：</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8.5</a:t>
            </a:r>
            <a:r>
              <a:rPr lang="zh-CN" altLang="en-US" sz="3600" dirty="0" smtClean="0">
                <a:solidFill>
                  <a:schemeClr val="bg1"/>
                </a:solidFill>
                <a:latin typeface="华文新魏" panose="02010800040101010101" pitchFamily="2" charset="-122"/>
                <a:ea typeface="华文新魏" panose="02010800040101010101" pitchFamily="2" charset="-122"/>
              </a:rPr>
              <a:t>汪涛：</a:t>
            </a:r>
            <a:r>
              <a:rPr lang="zh-CN" altLang="en-US" sz="3600" dirty="0">
                <a:solidFill>
                  <a:schemeClr val="bg1"/>
                </a:solidFill>
                <a:latin typeface="华文新魏" panose="02010800040101010101" pitchFamily="2" charset="-122"/>
                <a:ea typeface="华文新魏" panose="02010800040101010101" pitchFamily="2" charset="-122"/>
              </a:rPr>
              <a:t>类</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8.8</a:t>
            </a:r>
            <a:r>
              <a:rPr lang="zh-CN" altLang="en-US" sz="3600" dirty="0" smtClean="0">
                <a:solidFill>
                  <a:schemeClr val="bg1"/>
                </a:solidFill>
                <a:latin typeface="华文新魏" panose="02010800040101010101" pitchFamily="2" charset="-122"/>
                <a:ea typeface="华文新魏" panose="02010800040101010101" pitchFamily="2" charset="-122"/>
              </a:rPr>
              <a:t>仲叶：用例 活动</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8.7</a:t>
            </a:r>
            <a:r>
              <a:rPr lang="zh-CN" altLang="en-US" sz="3600" dirty="0" smtClean="0">
                <a:solidFill>
                  <a:schemeClr val="bg1"/>
                </a:solidFill>
                <a:latin typeface="华文新魏" panose="02010800040101010101" pitchFamily="2" charset="-122"/>
                <a:ea typeface="华文新魏" panose="02010800040101010101" pitchFamily="2" charset="-122"/>
              </a:rPr>
              <a:t>邱英凡</a:t>
            </a:r>
            <a:r>
              <a:rPr lang="en-US" altLang="zh-CN" sz="3600" dirty="0" smtClean="0">
                <a:solidFill>
                  <a:schemeClr val="bg1"/>
                </a:solidFill>
                <a:latin typeface="华文新魏" panose="02010800040101010101" pitchFamily="2" charset="-122"/>
                <a:ea typeface="华文新魏" panose="02010800040101010101" pitchFamily="2" charset="-122"/>
              </a:rPr>
              <a:t>:</a:t>
            </a:r>
            <a:r>
              <a:rPr lang="zh-CN" altLang="en-US" sz="3600" dirty="0" smtClean="0">
                <a:solidFill>
                  <a:schemeClr val="bg1"/>
                </a:solidFill>
                <a:latin typeface="华文新魏" panose="02010800040101010101" pitchFamily="2" charset="-122"/>
                <a:ea typeface="华文新魏" panose="02010800040101010101" pitchFamily="2" charset="-122"/>
              </a:rPr>
              <a:t>交互 状态</a:t>
            </a:r>
            <a:endParaRPr lang="zh-CN" altLang="en-US"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1283576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666786"/>
          </a:xfrm>
          <a:prstGeom prst="rect">
            <a:avLst/>
          </a:prstGeom>
          <a:noFill/>
        </p:spPr>
        <p:txBody>
          <a:bodyPr wrap="square" rtlCol="0">
            <a:spAutoFit/>
          </a:bodyPr>
          <a:lstStyle/>
          <a:p>
            <a:r>
              <a:rPr lang="zh-CN" altLang="en-US" sz="3733" dirty="0" smtClean="0">
                <a:solidFill>
                  <a:schemeClr val="bg1"/>
                </a:solidFill>
              </a:rPr>
              <a:t>概述</a:t>
            </a:r>
            <a:endParaRPr lang="zh-CN" altLang="en-US" sz="3733" dirty="0">
              <a:solidFill>
                <a:schemeClr val="bg1"/>
              </a:solidFill>
            </a:endParaRPr>
          </a:p>
        </p:txBody>
      </p:sp>
      <p:sp>
        <p:nvSpPr>
          <p:cNvPr id="4" name="文本框 3"/>
          <p:cNvSpPr txBox="1"/>
          <p:nvPr/>
        </p:nvSpPr>
        <p:spPr>
          <a:xfrm>
            <a:off x="2231813" y="2031365"/>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类是一组具有相对属性，操作，关系和语义的对象的抽象。主要包括名称（</a:t>
            </a:r>
            <a:r>
              <a:rPr lang="en-US" altLang="zh-CN" sz="3200">
                <a:solidFill>
                  <a:schemeClr val="bg1"/>
                </a:solidFill>
              </a:rPr>
              <a:t>name</a:t>
            </a:r>
            <a:r>
              <a:rPr lang="zh-CN" altLang="en-US" sz="3200">
                <a:solidFill>
                  <a:schemeClr val="bg1"/>
                </a:solidFill>
              </a:rPr>
              <a:t>），属性（</a:t>
            </a:r>
            <a:r>
              <a:rPr lang="en-US" altLang="zh-CN" sz="3200">
                <a:solidFill>
                  <a:schemeClr val="bg1"/>
                </a:solidFill>
              </a:rPr>
              <a:t>attribute</a:t>
            </a:r>
            <a:r>
              <a:rPr lang="zh-CN" altLang="en-US" sz="3200">
                <a:solidFill>
                  <a:schemeClr val="bg1"/>
                </a:solidFill>
              </a:rPr>
              <a:t>），操作（</a:t>
            </a:r>
            <a:r>
              <a:rPr lang="en-US" altLang="zh-CN" sz="3200">
                <a:solidFill>
                  <a:schemeClr val="bg1"/>
                </a:solidFill>
              </a:rPr>
              <a:t>operation</a:t>
            </a:r>
            <a:r>
              <a:rPr lang="zh-CN" altLang="en-US" sz="3200">
                <a:solidFill>
                  <a:schemeClr val="bg1"/>
                </a:solidFill>
              </a:rPr>
              <a:t>）。</a:t>
            </a:r>
          </a:p>
        </p:txBody>
      </p:sp>
    </p:spTree>
    <p:extLst>
      <p:ext uri="{BB962C8B-B14F-4D97-AF65-F5344CB8AC3E}">
        <p14:creationId xmlns:p14="http://schemas.microsoft.com/office/powerpoint/2010/main" val="3075260535"/>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501" y="431165"/>
            <a:ext cx="1687407" cy="666786"/>
          </a:xfrm>
          <a:prstGeom prst="rect">
            <a:avLst/>
          </a:prstGeom>
          <a:noFill/>
        </p:spPr>
        <p:txBody>
          <a:bodyPr wrap="square" rtlCol="0">
            <a:spAutoFit/>
          </a:bodyPr>
          <a:lstStyle/>
          <a:p>
            <a:r>
              <a:rPr lang="zh-CN" altLang="en-US" sz="3733">
                <a:solidFill>
                  <a:schemeClr val="bg1"/>
                </a:solidFill>
              </a:rPr>
              <a:t>名称</a:t>
            </a:r>
            <a:endParaRPr lang="zh-CN" altLang="en-US" sz="3200">
              <a:solidFill>
                <a:schemeClr val="bg1"/>
              </a:solidFill>
            </a:endParaRPr>
          </a:p>
        </p:txBody>
      </p:sp>
      <p:sp>
        <p:nvSpPr>
          <p:cNvPr id="3" name="文本框 2"/>
          <p:cNvSpPr txBox="1"/>
          <p:nvPr/>
        </p:nvSpPr>
        <p:spPr>
          <a:xfrm>
            <a:off x="1968501" y="2247265"/>
            <a:ext cx="7993380" cy="2554545"/>
          </a:xfrm>
          <a:prstGeom prst="rect">
            <a:avLst/>
          </a:prstGeom>
          <a:noFill/>
        </p:spPr>
        <p:txBody>
          <a:bodyPr wrap="square" rtlCol="0">
            <a:spAutoFit/>
          </a:bodyPr>
          <a:lstStyle/>
          <a:p>
            <a:r>
              <a:rPr lang="en-US" altLang="zh-CN" sz="3200">
                <a:solidFill>
                  <a:schemeClr val="bg1"/>
                </a:solidFill>
              </a:rPr>
              <a:t>        </a:t>
            </a:r>
            <a:r>
              <a:rPr lang="zh-CN" altLang="en-US" sz="3200">
                <a:solidFill>
                  <a:schemeClr val="bg1"/>
                </a:solidFill>
              </a:rPr>
              <a:t>名称是一个文本串，类的命名要求为由字符、数字、下划线组成的唯一字符串。</a:t>
            </a:r>
          </a:p>
          <a:p>
            <a:r>
              <a:rPr lang="zh-CN" altLang="en-US" sz="3200">
                <a:solidFill>
                  <a:schemeClr val="bg1"/>
                </a:solidFill>
              </a:rPr>
              <a:t>有以下两种表示方法：</a:t>
            </a:r>
          </a:p>
          <a:p>
            <a:r>
              <a:rPr lang="en-US" altLang="zh-CN" sz="3200">
                <a:solidFill>
                  <a:schemeClr val="bg1"/>
                </a:solidFill>
              </a:rPr>
              <a:t>1</a:t>
            </a:r>
            <a:r>
              <a:rPr lang="zh-CN" altLang="en-US" sz="3200">
                <a:solidFill>
                  <a:schemeClr val="bg1"/>
                </a:solidFill>
              </a:rPr>
              <a:t>、简单名：单独的名称</a:t>
            </a:r>
          </a:p>
          <a:p>
            <a:r>
              <a:rPr lang="en-US" altLang="zh-CN" sz="3200">
                <a:solidFill>
                  <a:schemeClr val="bg1"/>
                </a:solidFill>
              </a:rPr>
              <a:t>2</a:t>
            </a:r>
            <a:r>
              <a:rPr lang="zh-CN" altLang="en-US" sz="3200">
                <a:solidFill>
                  <a:schemeClr val="bg1"/>
                </a:solidFill>
              </a:rPr>
              <a:t>、全名：也称路径名，在类名前加上包名。</a:t>
            </a:r>
          </a:p>
        </p:txBody>
      </p:sp>
    </p:spTree>
    <p:extLst>
      <p:ext uri="{BB962C8B-B14F-4D97-AF65-F5344CB8AC3E}">
        <p14:creationId xmlns:p14="http://schemas.microsoft.com/office/powerpoint/2010/main" val="1175143122"/>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4650</Words>
  <Application>Microsoft Office PowerPoint</Application>
  <PresentationFormat>宽屏</PresentationFormat>
  <Paragraphs>356</Paragraphs>
  <Slides>76</Slides>
  <Notes>30</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76</vt:i4>
      </vt:variant>
    </vt:vector>
  </HeadingPairs>
  <TitlesOfParts>
    <vt:vector size="91" baseType="lpstr">
      <vt:lpstr>等线</vt:lpstr>
      <vt:lpstr>方正正大黑简体</vt:lpstr>
      <vt:lpstr>仿宋</vt:lpstr>
      <vt:lpstr>华文仿宋</vt:lpstr>
      <vt:lpstr>华文新魏</vt:lpstr>
      <vt:lpstr>迷你简艺黑</vt:lpstr>
      <vt:lpstr>宋体</vt:lpstr>
      <vt:lpstr>微软雅黑</vt:lpstr>
      <vt:lpstr>Arial</vt:lpstr>
      <vt:lpstr>Calibri</vt:lpstr>
      <vt:lpstr>Helvetica</vt:lpstr>
      <vt:lpstr>Impact</vt:lpstr>
      <vt:lpstr>Kristen ITC</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17</cp:revision>
  <dcterms:created xsi:type="dcterms:W3CDTF">2017-11-12T11:45:34Z</dcterms:created>
  <dcterms:modified xsi:type="dcterms:W3CDTF">2017-11-12T13:22:59Z</dcterms:modified>
</cp:coreProperties>
</file>