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7" r:id="rId2"/>
    <p:sldId id="258" r:id="rId3"/>
    <p:sldId id="279" r:id="rId4"/>
    <p:sldId id="272" r:id="rId5"/>
    <p:sldId id="273" r:id="rId6"/>
    <p:sldId id="274" r:id="rId7"/>
    <p:sldId id="275" r:id="rId8"/>
    <p:sldId id="276" r:id="rId9"/>
    <p:sldId id="277" r:id="rId10"/>
    <p:sldId id="278" r:id="rId11"/>
    <p:sldId id="262" r:id="rId12"/>
    <p:sldId id="261" r:id="rId13"/>
    <p:sldId id="263" r:id="rId14"/>
    <p:sldId id="292" r:id="rId15"/>
    <p:sldId id="264" r:id="rId16"/>
    <p:sldId id="265" r:id="rId17"/>
    <p:sldId id="267" r:id="rId18"/>
    <p:sldId id="271" r:id="rId19"/>
    <p:sldId id="268" r:id="rId20"/>
    <p:sldId id="269" r:id="rId21"/>
    <p:sldId id="266"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115" d="100"/>
          <a:sy n="11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t>2017/11/2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6444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22</a:t>
            </a:fld>
            <a:endParaRPr lang="zh-CN" altLang="en-US"/>
          </a:p>
        </p:txBody>
      </p:sp>
    </p:spTree>
    <p:extLst>
      <p:ext uri="{BB962C8B-B14F-4D97-AF65-F5344CB8AC3E}">
        <p14:creationId xmlns:p14="http://schemas.microsoft.com/office/powerpoint/2010/main" val="18150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23</a:t>
            </a:fld>
            <a:endParaRPr lang="zh-CN" altLang="en-US"/>
          </a:p>
        </p:txBody>
      </p:sp>
    </p:spTree>
    <p:extLst>
      <p:ext uri="{BB962C8B-B14F-4D97-AF65-F5344CB8AC3E}">
        <p14:creationId xmlns:p14="http://schemas.microsoft.com/office/powerpoint/2010/main" val="1466247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24</a:t>
            </a:fld>
            <a:endParaRPr lang="zh-CN" altLang="en-US"/>
          </a:p>
        </p:txBody>
      </p:sp>
    </p:spTree>
    <p:extLst>
      <p:ext uri="{BB962C8B-B14F-4D97-AF65-F5344CB8AC3E}">
        <p14:creationId xmlns:p14="http://schemas.microsoft.com/office/powerpoint/2010/main" val="32580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25</a:t>
            </a:fld>
            <a:endParaRPr lang="zh-CN" altLang="en-US"/>
          </a:p>
        </p:txBody>
      </p:sp>
    </p:spTree>
    <p:extLst>
      <p:ext uri="{BB962C8B-B14F-4D97-AF65-F5344CB8AC3E}">
        <p14:creationId xmlns:p14="http://schemas.microsoft.com/office/powerpoint/2010/main" val="1832732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26</a:t>
            </a:fld>
            <a:endParaRPr lang="zh-CN" altLang="en-US"/>
          </a:p>
        </p:txBody>
      </p:sp>
    </p:spTree>
    <p:extLst>
      <p:ext uri="{BB962C8B-B14F-4D97-AF65-F5344CB8AC3E}">
        <p14:creationId xmlns:p14="http://schemas.microsoft.com/office/powerpoint/2010/main" val="355718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902967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28</a:t>
            </a:fld>
            <a:endParaRPr lang="zh-CN" altLang="en-US"/>
          </a:p>
        </p:txBody>
      </p:sp>
    </p:spTree>
    <p:extLst>
      <p:ext uri="{BB962C8B-B14F-4D97-AF65-F5344CB8AC3E}">
        <p14:creationId xmlns:p14="http://schemas.microsoft.com/office/powerpoint/2010/main" val="333738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29</a:t>
            </a:fld>
            <a:endParaRPr lang="zh-CN" altLang="en-US"/>
          </a:p>
        </p:txBody>
      </p:sp>
    </p:spTree>
    <p:extLst>
      <p:ext uri="{BB962C8B-B14F-4D97-AF65-F5344CB8AC3E}">
        <p14:creationId xmlns:p14="http://schemas.microsoft.com/office/powerpoint/2010/main" val="274114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30</a:t>
            </a:fld>
            <a:endParaRPr lang="zh-CN" altLang="en-US"/>
          </a:p>
        </p:txBody>
      </p:sp>
    </p:spTree>
    <p:extLst>
      <p:ext uri="{BB962C8B-B14F-4D97-AF65-F5344CB8AC3E}">
        <p14:creationId xmlns:p14="http://schemas.microsoft.com/office/powerpoint/2010/main" val="224103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31</a:t>
            </a:fld>
            <a:endParaRPr lang="zh-CN" altLang="en-US"/>
          </a:p>
        </p:txBody>
      </p:sp>
    </p:spTree>
    <p:extLst>
      <p:ext uri="{BB962C8B-B14F-4D97-AF65-F5344CB8AC3E}">
        <p14:creationId xmlns:p14="http://schemas.microsoft.com/office/powerpoint/2010/main" val="40660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94961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305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6006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116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020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77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0864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8565"/>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软件工程系列课程辅助教学网站</a:t>
            </a:r>
            <a:endParaRPr lang="en-US" altLang="zh-CN"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3522460" y="2391987"/>
            <a:ext cx="6083013" cy="160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项目相关信息</a:t>
            </a:r>
          </a:p>
          <a:p>
            <a:pPr defTabSz="1218565"/>
            <a:r>
              <a:rPr lang="en-US" altLang="zh-CN"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项目批准者：杨枨老师</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项目批准日期：2017年9月28日</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项目截止日期：2017年1月4日考试周前</a:t>
            </a:r>
          </a:p>
        </p:txBody>
      </p:sp>
    </p:spTree>
    <p:extLst>
      <p:ext uri="{BB962C8B-B14F-4D97-AF65-F5344CB8AC3E}">
        <p14:creationId xmlns:p14="http://schemas.microsoft.com/office/powerpoint/2010/main" val="363829408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p>
        </p:txBody>
      </p:sp>
      <p:sp>
        <p:nvSpPr>
          <p:cNvPr id="2" name="文本框 1"/>
          <p:cNvSpPr txBox="1"/>
          <p:nvPr/>
        </p:nvSpPr>
        <p:spPr>
          <a:xfrm>
            <a:off x="719250" y="1113267"/>
            <a:ext cx="10465163" cy="52197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smtClean="0">
                <a:solidFill>
                  <a:schemeClr val="bg1"/>
                </a:solidFill>
                <a:latin typeface="迷你简艺黑" panose="03000509000000000000" pitchFamily="65" charset="-122"/>
                <a:ea typeface="迷你简艺黑" panose="03000509000000000000" pitchFamily="65" charset="-122"/>
              </a:rPr>
              <a:t>、组员安排（甘特图）</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2670443" y="1635237"/>
            <a:ext cx="6162472" cy="51151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34328" y="420283"/>
            <a:ext cx="4171429" cy="6142857"/>
          </a:xfrm>
          <a:prstGeom prst="rect">
            <a:avLst/>
          </a:prstGeom>
        </p:spPr>
      </p:pic>
      <p:pic>
        <p:nvPicPr>
          <p:cNvPr id="4" name="图片 3"/>
          <p:cNvPicPr>
            <a:picLocks noChangeAspect="1"/>
          </p:cNvPicPr>
          <p:nvPr/>
        </p:nvPicPr>
        <p:blipFill>
          <a:blip r:embed="rId3"/>
          <a:stretch>
            <a:fillRect/>
          </a:stretch>
        </p:blipFill>
        <p:spPr>
          <a:xfrm>
            <a:off x="6392404" y="424073"/>
            <a:ext cx="4306075" cy="6139067"/>
          </a:xfrm>
          <a:prstGeom prst="rect">
            <a:avLst/>
          </a:prstGeom>
        </p:spPr>
      </p:pic>
    </p:spTree>
    <p:extLst>
      <p:ext uri="{BB962C8B-B14F-4D97-AF65-F5344CB8AC3E}">
        <p14:creationId xmlns:p14="http://schemas.microsoft.com/office/powerpoint/2010/main" val="3366385111"/>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p>
        </p:txBody>
      </p:sp>
      <p:sp>
        <p:nvSpPr>
          <p:cNvPr id="2" name="文本框 1"/>
          <p:cNvSpPr txBox="1"/>
          <p:nvPr/>
        </p:nvSpPr>
        <p:spPr>
          <a:xfrm>
            <a:off x="1297100" y="642097"/>
            <a:ext cx="10465163" cy="4975225"/>
          </a:xfrm>
          <a:prstGeom prst="rect">
            <a:avLst/>
          </a:prstGeom>
          <a:noFill/>
        </p:spPr>
        <p:txBody>
          <a:bodyPr wrap="square" rtlCol="0">
            <a:spAutoFit/>
          </a:bodyPr>
          <a:lstStyle/>
          <a:p>
            <a:pPr indent="0">
              <a:buFont typeface="+mj-ea"/>
              <a:buNone/>
            </a:pPr>
            <a:endParaRPr lang="en-US" altLang="zh-CN" sz="3735"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开发者人数：5人</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开发时间：3个月</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需求工程经费预算：</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按照30.97元每人每小时计算，得出每月预算经费：</a:t>
            </a: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整个项目完成经费预算为：111492.00元</a:t>
            </a:r>
          </a:p>
        </p:txBody>
      </p:sp>
      <p:pic>
        <p:nvPicPr>
          <p:cNvPr id="3" name="图片 2" descr="IMG_256"/>
          <p:cNvPicPr>
            <a:picLocks noChangeAspect="1"/>
          </p:cNvPicPr>
          <p:nvPr/>
        </p:nvPicPr>
        <p:blipFill>
          <a:blip r:embed="rId4"/>
          <a:stretch>
            <a:fillRect/>
          </a:stretch>
        </p:blipFill>
        <p:spPr>
          <a:xfrm>
            <a:off x="2358073" y="3211513"/>
            <a:ext cx="3305175" cy="1476375"/>
          </a:xfrm>
          <a:prstGeom prst="rect">
            <a:avLst/>
          </a:prstGeom>
          <a:noFill/>
          <a:ln w="9525">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p>
        </p:txBody>
      </p:sp>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p>
        </p:txBody>
      </p:sp>
    </p:spTree>
    <p:extLst>
      <p:ext uri="{BB962C8B-B14F-4D97-AF65-F5344CB8AC3E}">
        <p14:creationId xmlns:p14="http://schemas.microsoft.com/office/powerpoint/2010/main" val="188647820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p>
          </p:txBody>
        </p:sp>
      </p:grpSp>
    </p:spTree>
    <p:extLst>
      <p:ext uri="{BB962C8B-B14F-4D97-AF65-F5344CB8AC3E}">
        <p14:creationId xmlns:p14="http://schemas.microsoft.com/office/powerpoint/2010/main" val="190467029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p>
          </p:txBody>
        </p:sp>
      </p:grpSp>
    </p:spTree>
    <p:extLst>
      <p:ext uri="{BB962C8B-B14F-4D97-AF65-F5344CB8AC3E}">
        <p14:creationId xmlns:p14="http://schemas.microsoft.com/office/powerpoint/2010/main" val="344041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581" y="2174358"/>
            <a:ext cx="5286420" cy="271818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1、产品前景和项目范围没有达成</a:t>
            </a:r>
          </a:p>
          <a:p>
            <a:pPr indent="480048"/>
            <a:r>
              <a:rPr sz="2133" dirty="0">
                <a:solidFill>
                  <a:schemeClr val="bg1"/>
                </a:solidFill>
                <a:latin typeface="迷你简艺黑" panose="03000509000000000000" pitchFamily="65" charset="-122"/>
                <a:ea typeface="迷你简艺黑" panose="03000509000000000000" pitchFamily="65" charset="-122"/>
              </a:rPr>
              <a:t>明确的共识</a:t>
            </a:r>
            <a:endParaRPr lang="zh-CN" altLang="en-US" sz="2133" dirty="0">
              <a:solidFill>
                <a:schemeClr val="bg1"/>
              </a:solidFill>
              <a:latin typeface="迷你简艺黑" panose="03000509000000000000" pitchFamily="65" charset="-122"/>
              <a:ea typeface="迷你简艺黑" panose="03000509000000000000" pitchFamily="65" charset="-122"/>
              <a:sym typeface="+mn-ea"/>
            </a:endParaRPr>
          </a:p>
          <a:p>
            <a:pPr indent="480048"/>
            <a:r>
              <a:rPr sz="2133" dirty="0">
                <a:solidFill>
                  <a:schemeClr val="bg1"/>
                </a:solidFill>
                <a:latin typeface="迷你简艺黑" panose="03000509000000000000" pitchFamily="65" charset="-122"/>
                <a:ea typeface="迷你简艺黑" panose="03000509000000000000" pitchFamily="65" charset="-122"/>
              </a:rPr>
              <a:t>2、需求开发所需的时间分配不合理</a:t>
            </a:r>
          </a:p>
          <a:p>
            <a:pPr indent="480048"/>
            <a:r>
              <a:rPr sz="2133" dirty="0">
                <a:solidFill>
                  <a:schemeClr val="bg1"/>
                </a:solidFill>
                <a:latin typeface="迷你简艺黑" panose="03000509000000000000" pitchFamily="65" charset="-122"/>
                <a:ea typeface="迷你简艺黑" panose="03000509000000000000" pitchFamily="65" charset="-122"/>
              </a:rPr>
              <a:t>3、需求规格说明的不完整和不正确</a:t>
            </a:r>
          </a:p>
          <a:p>
            <a:pPr indent="480048"/>
            <a:r>
              <a:rPr sz="2133" dirty="0">
                <a:solidFill>
                  <a:schemeClr val="bg1"/>
                </a:solidFill>
                <a:latin typeface="迷你简艺黑" panose="03000509000000000000" pitchFamily="65" charset="-122"/>
                <a:ea typeface="迷你简艺黑" panose="03000509000000000000" pitchFamily="65" charset="-122"/>
              </a:rPr>
              <a:t>4、创新产品的需求不完全</a:t>
            </a:r>
          </a:p>
          <a:p>
            <a:pPr indent="480048"/>
            <a:r>
              <a:rPr sz="2133" dirty="0">
                <a:solidFill>
                  <a:schemeClr val="bg1"/>
                </a:solidFill>
                <a:latin typeface="迷你简艺黑" panose="03000509000000000000" pitchFamily="65" charset="-122"/>
                <a:ea typeface="迷你简艺黑" panose="03000509000000000000" pitchFamily="65" charset="-122"/>
              </a:rPr>
              <a:t>5、忽视非功能需求</a:t>
            </a:r>
          </a:p>
          <a:p>
            <a:pPr indent="480048"/>
            <a:r>
              <a:rPr sz="2133" dirty="0">
                <a:solidFill>
                  <a:schemeClr val="bg1"/>
                </a:solidFill>
                <a:latin typeface="迷你简艺黑" panose="03000509000000000000" pitchFamily="65" charset="-122"/>
                <a:ea typeface="迷你简艺黑" panose="03000509000000000000" pitchFamily="65" charset="-122"/>
              </a:rPr>
              <a:t>6、客户对产品需求意见不一致</a:t>
            </a:r>
          </a:p>
          <a:p>
            <a:pPr indent="480048"/>
            <a:r>
              <a:rPr sz="2133" dirty="0">
                <a:solidFill>
                  <a:schemeClr val="bg1"/>
                </a:solidFill>
                <a:latin typeface="迷你简艺黑" panose="03000509000000000000" pitchFamily="65" charset="-122"/>
                <a:ea typeface="迷你简艺黑" panose="03000509000000000000" pitchFamily="65" charset="-122"/>
              </a:rPr>
              <a:t>7、未加说明的需求</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、合理安排需求开发所需的时间。</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0576435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4</a:t>
            </a:r>
            <a:r>
              <a:rPr lang="zh-CN" altLang="en-US" sz="2133"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5</a:t>
            </a:r>
            <a:r>
              <a:rPr lang="zh-CN" altLang="en-US" sz="2133"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6</a:t>
            </a:r>
            <a:r>
              <a:rPr lang="zh-CN" altLang="en-US" sz="2133"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7</a:t>
            </a:r>
            <a:r>
              <a:rPr lang="zh-CN" altLang="en-US" sz="2133"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zh-CN" altLang="en-US" sz="2133"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7"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722881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1、设定需求优先级引发的风险</a:t>
            </a:r>
          </a:p>
          <a:p>
            <a:pPr indent="480048"/>
            <a:r>
              <a:rPr sz="2133" dirty="0">
                <a:solidFill>
                  <a:schemeClr val="bg1"/>
                </a:solidFill>
                <a:latin typeface="迷你简艺黑" panose="03000509000000000000" pitchFamily="65" charset="-122"/>
                <a:ea typeface="迷你简艺黑" panose="03000509000000000000" pitchFamily="65" charset="-122"/>
              </a:rPr>
              <a:t>2、技术上难以实现的特性引发的风险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7154302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1、需求理解引发的风险</a:t>
            </a:r>
          </a:p>
          <a:p>
            <a:pPr indent="480048"/>
            <a:r>
              <a:rPr sz="2133"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p>
          <a:p>
            <a:pPr indent="480048"/>
            <a:r>
              <a:rPr sz="2133" dirty="0">
                <a:solidFill>
                  <a:schemeClr val="bg1"/>
                </a:solidFill>
                <a:latin typeface="迷你简艺黑" panose="03000509000000000000" pitchFamily="65" charset="-122"/>
                <a:ea typeface="迷你简艺黑" panose="03000509000000000000" pitchFamily="65" charset="-122"/>
              </a:rPr>
              <a:t>3、具有二义性的术语引发的风险</a:t>
            </a:r>
          </a:p>
          <a:p>
            <a:pPr indent="480048"/>
            <a:r>
              <a:rPr sz="2133" dirty="0">
                <a:solidFill>
                  <a:schemeClr val="bg1"/>
                </a:solidFill>
                <a:latin typeface="迷你简艺黑" panose="03000509000000000000" pitchFamily="65" charset="-122"/>
                <a:ea typeface="迷你简艺黑" panose="03000509000000000000" pitchFamily="65" charset="-122"/>
              </a:rPr>
              <a:t>4、需求中包括设计引发的风险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3" dirty="0">
                <a:solidFill>
                  <a:schemeClr val="bg1"/>
                </a:solidFill>
                <a:latin typeface="迷你简艺黑" panose="03000509000000000000" pitchFamily="65" charset="-122"/>
                <a:ea typeface="迷你简艺黑" panose="03000509000000000000" pitchFamily="65" charset="-122"/>
              </a:rPr>
              <a:t>TBD</a:t>
            </a:r>
            <a:r>
              <a:rPr lang="zh-CN" altLang="en-US" sz="2133" dirty="0">
                <a:solidFill>
                  <a:schemeClr val="bg1"/>
                </a:solidFill>
                <a:latin typeface="迷你简艺黑" panose="03000509000000000000" pitchFamily="65" charset="-122"/>
                <a:ea typeface="迷你简艺黑" panose="03000509000000000000" pitchFamily="65" charset="-122"/>
              </a:rPr>
              <a:t>的负责人的姓名和解决的截止日期。</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274627613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1、未经确认的需求引发的风险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2、审查熟练程度引发的风险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p>
        </p:txBody>
      </p:sp>
    </p:spTree>
    <p:custDataLst>
      <p:tags r:id="rId1"/>
    </p:custDataLst>
    <p:extLst>
      <p:ext uri="{BB962C8B-B14F-4D97-AF65-F5344CB8AC3E}">
        <p14:creationId xmlns:p14="http://schemas.microsoft.com/office/powerpoint/2010/main" val="154892900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19971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1、变更需求引发的风险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2、需求变更过程引发的风险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3、为实现的需求引发的风险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4、扩大目标范围引发的风险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7049446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04</a:t>
            </a:r>
            <a:endParaRPr lang="zh-CN" altLang="zh-CN" sz="1333"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3"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p>
        </p:txBody>
      </p:sp>
    </p:spTree>
    <p:extLst>
      <p:ext uri="{BB962C8B-B14F-4D97-AF65-F5344CB8AC3E}">
        <p14:creationId xmlns:p14="http://schemas.microsoft.com/office/powerpoint/2010/main" val="3264157980"/>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p>
        </p:txBody>
      </p:sp>
      <p:sp>
        <p:nvSpPr>
          <p:cNvPr id="3" name="文本框 2"/>
          <p:cNvSpPr txBox="1"/>
          <p:nvPr/>
        </p:nvSpPr>
        <p:spPr>
          <a:xfrm>
            <a:off x="4684519" y="2990854"/>
            <a:ext cx="4120116" cy="1938992"/>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汇总</a:t>
            </a:r>
          </a:p>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史晨鑫</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邱英凡：概述</a:t>
            </a:r>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extLst>
      <p:ext uri="{BB962C8B-B14F-4D97-AF65-F5344CB8AC3E}">
        <p14:creationId xmlns:p14="http://schemas.microsoft.com/office/powerpoint/2010/main" val="186882737"/>
      </p:ext>
    </p:extLst>
  </p:cSld>
  <p:clrMapOvr>
    <a:masterClrMapping/>
  </p:clrMapOvr>
  <p:transition spd="slow">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8137731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62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介绍</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15447696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p>
        </p:txBody>
      </p:sp>
    </p:spTree>
    <p:extLst>
      <p:ext uri="{BB962C8B-B14F-4D97-AF65-F5344CB8AC3E}">
        <p14:creationId xmlns:p14="http://schemas.microsoft.com/office/powerpoint/2010/main" val="281784624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p>
        </p:txBody>
      </p:sp>
    </p:spTree>
    <p:extLst>
      <p:ext uri="{BB962C8B-B14F-4D97-AF65-F5344CB8AC3E}">
        <p14:creationId xmlns:p14="http://schemas.microsoft.com/office/powerpoint/2010/main" val="2246006688"/>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642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《项目章程》                                       《工程部署计划》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《可行性分析报告》                             《培训计划》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《总体项目计划》                                《系统维护计划》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《需求工程计划-初步》                  </a:t>
            </a:r>
            <a:r>
              <a:rPr lang="zh-CN" altLang="en-US" sz="4400" dirty="0">
                <a:solidFill>
                  <a:prstClr val="white"/>
                </a:solidFill>
                <a:latin typeface="迷你简艺黑" panose="03000509000000000000" pitchFamily="65" charset="-122"/>
                <a:ea typeface="迷你简艺黑" panose="03000509000000000000" pitchFamily="65" charset="-122"/>
              </a:rPr>
              <a:t> </a:t>
            </a:r>
            <a:r>
              <a:rPr lang="zh-CN" altLang="en-US" sz="2400" dirty="0">
                <a:solidFill>
                  <a:prstClr val="white"/>
                </a:solidFill>
                <a:latin typeface="迷你简艺黑" panose="03000509000000000000" pitchFamily="65" charset="-122"/>
                <a:ea typeface="迷你简艺黑" panose="03000509000000000000" pitchFamily="65" charset="-122"/>
                <a:sym typeface="+mn-ea"/>
              </a:rPr>
              <a:t>不需要移交的产品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《前景与范围》                                        </a:t>
            </a:r>
            <a:r>
              <a:rPr lang="zh-CN" altLang="en-US" sz="2400" dirty="0">
                <a:solidFill>
                  <a:prstClr val="white"/>
                </a:solidFill>
                <a:latin typeface="迷你简艺黑" panose="03000509000000000000" pitchFamily="65" charset="-122"/>
                <a:ea typeface="迷你简艺黑" panose="03000509000000000000" pitchFamily="65" charset="-122"/>
                <a:sym typeface="+mn-ea"/>
              </a:rPr>
              <a:t>《</a:t>
            </a:r>
            <a:r>
              <a:rPr lang="zh-CN" altLang="en-US" sz="2400" dirty="0">
                <a:solidFill>
                  <a:prstClr val="white"/>
                </a:solidFill>
                <a:latin typeface="迷你简艺黑" panose="03000509000000000000" pitchFamily="65" charset="-122"/>
                <a:ea typeface="迷你简艺黑" panose="03000509000000000000" pitchFamily="65" charset="-122"/>
              </a:rPr>
              <a:t>人员分组表》</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《项目总体报告</a:t>
            </a:r>
            <a:r>
              <a:rPr lang="zh-CN" altLang="en-US" sz="2400" dirty="0">
                <a:solidFill>
                  <a:prstClr val="white"/>
                </a:solidFill>
                <a:latin typeface="迷你简艺黑" panose="03000509000000000000" pitchFamily="65" charset="-122"/>
                <a:ea typeface="迷你简艺黑" panose="03000509000000000000" pitchFamily="65" charset="-122"/>
                <a:sym typeface="+mn-ea"/>
              </a:rPr>
              <a:t>》                                     《概要设计说明书》</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《质量保证计划》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《数据库设计手册》</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《代码与文档调整意见书》</a:t>
            </a:r>
            <a:r>
              <a:rPr lang="zh-CN" altLang="en-US" sz="2400" dirty="0">
                <a:solidFill>
                  <a:prstClr val="white"/>
                </a:solidFill>
                <a:latin typeface="迷你简艺黑" panose="03000509000000000000" pitchFamily="65" charset="-122"/>
                <a:ea typeface="迷你简艺黑" panose="03000509000000000000" pitchFamily="65" charset="-122"/>
              </a:rPr>
              <a:t>《软件需求规格说明书》                           </a:t>
            </a:r>
            <a:r>
              <a:rPr lang="zh-CN" altLang="en-US" sz="2400" dirty="0">
                <a:solidFill>
                  <a:prstClr val="white"/>
                </a:solidFill>
                <a:latin typeface="迷你简艺黑" panose="03000509000000000000" pitchFamily="65" charset="-122"/>
                <a:ea typeface="迷你简艺黑" panose="03000509000000000000" pitchFamily="65" charset="-122"/>
                <a:sym typeface="+mn-ea"/>
              </a:rPr>
              <a:t>《源代码文档》</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《系统设计计划》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《会议纪要》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《需求变更控制文档》</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《用户手册》</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《软件概要设计说明》</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《系统编码与实现计划》</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《测试计划》</a:t>
            </a:r>
          </a:p>
        </p:txBody>
      </p:sp>
    </p:spTree>
    <p:extLst>
      <p:ext uri="{BB962C8B-B14F-4D97-AF65-F5344CB8AC3E}">
        <p14:creationId xmlns:p14="http://schemas.microsoft.com/office/powerpoint/2010/main" val="1159496121"/>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35" y="140088"/>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4081145" y="139700"/>
          <a:ext cx="7522845" cy="6503670"/>
        </p:xfrm>
        <a:graphic>
          <a:graphicData uri="http://schemas.openxmlformats.org/drawingml/2006/table">
            <a:tbl>
              <a:tblPr firstRow="1" bandRow="1">
                <a:tableStyleId>{5940675A-B579-460E-94D1-54222C63F5DA}</a:tableStyleId>
              </a:tblPr>
              <a:tblGrid>
                <a:gridCol w="4361815">
                  <a:extLst>
                    <a:ext uri="{9D8B030D-6E8A-4147-A177-3AD203B41FA5}">
                      <a16:colId xmlns:a16="http://schemas.microsoft.com/office/drawing/2014/main" val="20000"/>
                    </a:ext>
                  </a:extLst>
                </a:gridCol>
                <a:gridCol w="3161030">
                  <a:extLst>
                    <a:ext uri="{9D8B030D-6E8A-4147-A177-3AD203B41FA5}">
                      <a16:colId xmlns:a16="http://schemas.microsoft.com/office/drawing/2014/main" val="20001"/>
                    </a:ext>
                  </a:extLst>
                </a:gridCol>
              </a:tblGrid>
              <a:tr h="62801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验收标准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配置管理计划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可行性分析报告</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项目总体计划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《QA</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26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风险和问题跟踪表</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开发过程</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WBS》</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需求获取文档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14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需求变更文档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需求管理文件</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751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需求过程改进行动计划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941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系统设计与实现计划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560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变更控制及影响说明</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系统测试计划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13459379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extLst>
                    <a:ext uri="{9D8B030D-6E8A-4147-A177-3AD203B41FA5}">
                      <a16:colId xmlns:a16="http://schemas.microsoft.com/office/drawing/2014/main" val="20000"/>
                    </a:ext>
                  </a:extLst>
                </a:gridCol>
                <a:gridCol w="3154045">
                  <a:extLst>
                    <a:ext uri="{9D8B030D-6E8A-4147-A177-3AD203B41FA5}">
                      <a16:colId xmlns:a16="http://schemas.microsoft.com/office/drawing/2014/main" val="20001"/>
                    </a:ext>
                  </a:extLst>
                </a:gridCol>
                <a:gridCol w="1576705">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293225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1|0.8|0.7"/>
</p:tagLst>
</file>

<file path=ppt/tags/tag2.xml><?xml version="1.0" encoding="utf-8"?>
<p:tagLst xmlns:a="http://schemas.openxmlformats.org/drawingml/2006/main" xmlns:r="http://schemas.openxmlformats.org/officeDocument/2006/relationships" xmlns:p="http://schemas.openxmlformats.org/presentationml/2006/main">
  <p:tag name="TIMING" val="|5.1|0.8|0.7"/>
</p:tagLst>
</file>

<file path=ppt/tags/tag3.xml><?xml version="1.0" encoding="utf-8"?>
<p:tagLst xmlns:a="http://schemas.openxmlformats.org/drawingml/2006/main" xmlns:r="http://schemas.openxmlformats.org/officeDocument/2006/relationships" xmlns:p="http://schemas.openxmlformats.org/presentationml/2006/main">
  <p:tag name="TIMING" val="|5.1|0.8|0.7"/>
</p:tagLst>
</file>

<file path=ppt/tags/tag4.xml><?xml version="1.0" encoding="utf-8"?>
<p:tagLst xmlns:a="http://schemas.openxmlformats.org/drawingml/2006/main" xmlns:r="http://schemas.openxmlformats.org/officeDocument/2006/relationships" xmlns:p="http://schemas.openxmlformats.org/presentationml/2006/main">
  <p:tag name="TIMING" val="|5.1|0.8|0.7"/>
</p:tagLst>
</file>

<file path=ppt/tags/tag5.xml><?xml version="1.0" encoding="utf-8"?>
<p:tagLst xmlns:a="http://schemas.openxmlformats.org/drawingml/2006/main" xmlns:r="http://schemas.openxmlformats.org/officeDocument/2006/relationships" xmlns:p="http://schemas.openxmlformats.org/presentationml/2006/main">
  <p:tag name="TIMING" val="|5.1|0.8|0.7"/>
</p:tagLst>
</file>

<file path=ppt/tags/tag6.xml><?xml version="1.0" encoding="utf-8"?>
<p:tagLst xmlns:a="http://schemas.openxmlformats.org/drawingml/2006/main" xmlns:r="http://schemas.openxmlformats.org/officeDocument/2006/relationships"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2196</Words>
  <Application>Microsoft Office PowerPoint</Application>
  <PresentationFormat>宽屏</PresentationFormat>
  <Paragraphs>279</Paragraphs>
  <Slides>33</Slides>
  <Notes>26</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等线</vt:lpstr>
      <vt:lpstr>方正正大黑简体</vt:lpstr>
      <vt:lpstr>迷你简艺黑</vt:lpstr>
      <vt:lpstr>宋体</vt:lpstr>
      <vt:lpstr>微软雅黑</vt:lpstr>
      <vt:lpstr>Arial</vt:lpstr>
      <vt:lpstr>Calibri</vt:lpstr>
      <vt:lpstr>Impact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6</cp:revision>
  <dcterms:created xsi:type="dcterms:W3CDTF">2017-11-01T13:58:00Z</dcterms:created>
  <dcterms:modified xsi:type="dcterms:W3CDTF">2017-11-02T04:47:38Z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