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0"/>
  </p:notesMasterIdLst>
  <p:sldIdLst>
    <p:sldId id="257" r:id="rId2"/>
    <p:sldId id="258" r:id="rId3"/>
    <p:sldId id="279" r:id="rId4"/>
    <p:sldId id="272" r:id="rId5"/>
    <p:sldId id="273" r:id="rId6"/>
    <p:sldId id="274" r:id="rId7"/>
    <p:sldId id="275" r:id="rId8"/>
    <p:sldId id="276" r:id="rId9"/>
    <p:sldId id="294" r:id="rId10"/>
    <p:sldId id="277" r:id="rId11"/>
    <p:sldId id="295" r:id="rId12"/>
    <p:sldId id="278" r:id="rId13"/>
    <p:sldId id="262" r:id="rId14"/>
    <p:sldId id="261" r:id="rId15"/>
    <p:sldId id="298" r:id="rId16"/>
    <p:sldId id="263" r:id="rId17"/>
    <p:sldId id="292" r:id="rId18"/>
    <p:sldId id="296" r:id="rId19"/>
    <p:sldId id="265" r:id="rId20"/>
    <p:sldId id="267" r:id="rId21"/>
    <p:sldId id="271" r:id="rId22"/>
    <p:sldId id="268" r:id="rId23"/>
    <p:sldId id="269" r:id="rId24"/>
    <p:sldId id="297" r:id="rId25"/>
    <p:sldId id="266" r:id="rId26"/>
    <p:sldId id="280" r:id="rId27"/>
    <p:sldId id="281" r:id="rId28"/>
    <p:sldId id="282" r:id="rId29"/>
    <p:sldId id="283" r:id="rId30"/>
    <p:sldId id="284" r:id="rId31"/>
    <p:sldId id="285" r:id="rId32"/>
    <p:sldId id="286" r:id="rId33"/>
    <p:sldId id="287" r:id="rId34"/>
    <p:sldId id="288" r:id="rId35"/>
    <p:sldId id="293" r:id="rId36"/>
    <p:sldId id="289" r:id="rId37"/>
    <p:sldId id="290"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115" d="100"/>
          <a:sy n="11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t>2017/11/4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6444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24</a:t>
            </a:fld>
            <a:endParaRPr lang="zh-CN" altLang="en-US"/>
          </a:p>
        </p:txBody>
      </p:sp>
    </p:spTree>
    <p:extLst>
      <p:ext uri="{BB962C8B-B14F-4D97-AF65-F5344CB8AC3E}">
        <p14:creationId xmlns:p14="http://schemas.microsoft.com/office/powerpoint/2010/main" val="606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26</a:t>
            </a:fld>
            <a:endParaRPr lang="zh-CN" altLang="en-US"/>
          </a:p>
        </p:txBody>
      </p:sp>
    </p:spTree>
    <p:extLst>
      <p:ext uri="{BB962C8B-B14F-4D97-AF65-F5344CB8AC3E}">
        <p14:creationId xmlns:p14="http://schemas.microsoft.com/office/powerpoint/2010/main" val="18150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1466247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28</a:t>
            </a:fld>
            <a:endParaRPr lang="zh-CN" altLang="en-US"/>
          </a:p>
        </p:txBody>
      </p:sp>
    </p:spTree>
    <p:extLst>
      <p:ext uri="{BB962C8B-B14F-4D97-AF65-F5344CB8AC3E}">
        <p14:creationId xmlns:p14="http://schemas.microsoft.com/office/powerpoint/2010/main" val="32580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29</a:t>
            </a:fld>
            <a:endParaRPr lang="zh-CN" altLang="en-US"/>
          </a:p>
        </p:txBody>
      </p:sp>
    </p:spTree>
    <p:extLst>
      <p:ext uri="{BB962C8B-B14F-4D97-AF65-F5344CB8AC3E}">
        <p14:creationId xmlns:p14="http://schemas.microsoft.com/office/powerpoint/2010/main" val="1832732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30</a:t>
            </a:fld>
            <a:endParaRPr lang="zh-CN" altLang="en-US"/>
          </a:p>
        </p:txBody>
      </p:sp>
    </p:spTree>
    <p:extLst>
      <p:ext uri="{BB962C8B-B14F-4D97-AF65-F5344CB8AC3E}">
        <p14:creationId xmlns:p14="http://schemas.microsoft.com/office/powerpoint/2010/main" val="355718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31</a:t>
            </a:fld>
            <a:endParaRPr lang="zh-CN" altLang="en-US"/>
          </a:p>
        </p:txBody>
      </p:sp>
    </p:spTree>
    <p:extLst>
      <p:ext uri="{BB962C8B-B14F-4D97-AF65-F5344CB8AC3E}">
        <p14:creationId xmlns:p14="http://schemas.microsoft.com/office/powerpoint/2010/main" val="902967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32</a:t>
            </a:fld>
            <a:endParaRPr lang="zh-CN" altLang="en-US"/>
          </a:p>
        </p:txBody>
      </p:sp>
    </p:spTree>
    <p:extLst>
      <p:ext uri="{BB962C8B-B14F-4D97-AF65-F5344CB8AC3E}">
        <p14:creationId xmlns:p14="http://schemas.microsoft.com/office/powerpoint/2010/main" val="333738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33</a:t>
            </a:fld>
            <a:endParaRPr lang="zh-CN" altLang="en-US"/>
          </a:p>
        </p:txBody>
      </p:sp>
    </p:spTree>
    <p:extLst>
      <p:ext uri="{BB962C8B-B14F-4D97-AF65-F5344CB8AC3E}">
        <p14:creationId xmlns:p14="http://schemas.microsoft.com/office/powerpoint/2010/main" val="274114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34</a:t>
            </a:fld>
            <a:endParaRPr lang="zh-CN" altLang="en-US"/>
          </a:p>
        </p:txBody>
      </p:sp>
    </p:spTree>
    <p:extLst>
      <p:ext uri="{BB962C8B-B14F-4D97-AF65-F5344CB8AC3E}">
        <p14:creationId xmlns:p14="http://schemas.microsoft.com/office/powerpoint/2010/main" val="224103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35</a:t>
            </a:fld>
            <a:endParaRPr lang="zh-CN" altLang="en-US"/>
          </a:p>
        </p:txBody>
      </p:sp>
    </p:spTree>
    <p:extLst>
      <p:ext uri="{BB962C8B-B14F-4D97-AF65-F5344CB8AC3E}">
        <p14:creationId xmlns:p14="http://schemas.microsoft.com/office/powerpoint/2010/main" val="3145079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36</a:t>
            </a:fld>
            <a:endParaRPr lang="zh-CN" altLang="en-US"/>
          </a:p>
        </p:txBody>
      </p:sp>
    </p:spTree>
    <p:extLst>
      <p:ext uri="{BB962C8B-B14F-4D97-AF65-F5344CB8AC3E}">
        <p14:creationId xmlns:p14="http://schemas.microsoft.com/office/powerpoint/2010/main" val="40660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94961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305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6006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116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020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77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0864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2017/11/4 Saturday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8565"/>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a:t>
            </a:r>
            <a:r>
              <a:rPr lang="zh-CN" altLang="en-US" sz="2665" b="1" spc="213"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邱英凡 </a:t>
            </a:r>
            <a:endPar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endParaRP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a:t>
            </a:r>
            <a:r>
              <a:rPr lang="zh-CN" altLang="en-US" sz="2665" b="1" spc="213" dirty="0" smtClean="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课程教学</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辅助网站</a:t>
            </a:r>
            <a:endParaRPr lang="en-US" altLang="zh-CN"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extLst>
                    <a:ext uri="{9D8B030D-6E8A-4147-A177-3AD203B41FA5}">
                      <a16:colId xmlns:a16="http://schemas.microsoft.com/office/drawing/2014/main" val="20000"/>
                    </a:ext>
                  </a:extLst>
                </a:gridCol>
                <a:gridCol w="3154045">
                  <a:extLst>
                    <a:ext uri="{9D8B030D-6E8A-4147-A177-3AD203B41FA5}">
                      <a16:colId xmlns:a16="http://schemas.microsoft.com/office/drawing/2014/main" val="20001"/>
                    </a:ext>
                  </a:extLst>
                </a:gridCol>
                <a:gridCol w="1576705">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293225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47346953"/>
              </p:ext>
            </p:extLst>
          </p:nvPr>
        </p:nvGraphicFramePr>
        <p:xfrm>
          <a:off x="2189479" y="2385852"/>
          <a:ext cx="8173721" cy="3490014"/>
        </p:xfrm>
        <a:graphic>
          <a:graphicData uri="http://schemas.openxmlformats.org/drawingml/2006/table">
            <a:tbl>
              <a:tblPr firstRow="1" firstCol="1" bandRow="1">
                <a:tableStyleId>{5C22544A-7EE6-4342-B048-85BDC9FD1C3A}</a:tableStyleId>
              </a:tblPr>
              <a:tblGrid>
                <a:gridCol w="1273699">
                  <a:extLst>
                    <a:ext uri="{9D8B030D-6E8A-4147-A177-3AD203B41FA5}">
                      <a16:colId xmlns:a16="http://schemas.microsoft.com/office/drawing/2014/main" val="2222917799"/>
                    </a:ext>
                  </a:extLst>
                </a:gridCol>
                <a:gridCol w="2111348">
                  <a:extLst>
                    <a:ext uri="{9D8B030D-6E8A-4147-A177-3AD203B41FA5}">
                      <a16:colId xmlns:a16="http://schemas.microsoft.com/office/drawing/2014/main" val="3543966046"/>
                    </a:ext>
                  </a:extLst>
                </a:gridCol>
                <a:gridCol w="4788674">
                  <a:extLst>
                    <a:ext uri="{9D8B030D-6E8A-4147-A177-3AD203B41FA5}">
                      <a16:colId xmlns:a16="http://schemas.microsoft.com/office/drawing/2014/main" val="2375117202"/>
                    </a:ext>
                  </a:extLst>
                </a:gridCol>
              </a:tblGrid>
              <a:tr h="581669">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开发人员</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项目团队中角色</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a:effectLst/>
                          <a:latin typeface="迷你简艺黑" panose="03000509000000000000" pitchFamily="65" charset="-122"/>
                          <a:ea typeface="迷你简艺黑" panose="03000509000000000000" pitchFamily="65" charset="-122"/>
                        </a:rPr>
                        <a:t>各自负责内容</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extLst>
                  <a:ext uri="{0D108BD9-81ED-4DB2-BD59-A6C34878D82A}">
                    <a16:rowId xmlns:a16="http://schemas.microsoft.com/office/drawing/2014/main" val="1676812948"/>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任剑超</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开发团队项目经理</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需求获取</a:t>
                      </a:r>
                    </a:p>
                  </a:txBody>
                  <a:tcPr marL="68580" marR="68580" marT="0" marB="0"/>
                </a:tc>
                <a:extLst>
                  <a:ext uri="{0D108BD9-81ED-4DB2-BD59-A6C34878D82A}">
                    <a16:rowId xmlns:a16="http://schemas.microsoft.com/office/drawing/2014/main" val="2690035579"/>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史晨鑫</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需求规格审核</a:t>
                      </a:r>
                    </a:p>
                  </a:txBody>
                  <a:tcPr marL="68580" marR="68580" marT="0" marB="0"/>
                </a:tc>
                <a:extLst>
                  <a:ext uri="{0D108BD9-81ED-4DB2-BD59-A6C34878D82A}">
                    <a16:rowId xmlns:a16="http://schemas.microsoft.com/office/drawing/2014/main" val="480097554"/>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邱英凡</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需求规格说明</a:t>
                      </a:r>
                    </a:p>
                  </a:txBody>
                  <a:tcPr marL="68580" marR="68580" marT="0" marB="0"/>
                </a:tc>
                <a:extLst>
                  <a:ext uri="{0D108BD9-81ED-4DB2-BD59-A6C34878D82A}">
                    <a16:rowId xmlns:a16="http://schemas.microsoft.com/office/drawing/2014/main" val="883658740"/>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汪涛</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需求分析</a:t>
                      </a:r>
                    </a:p>
                  </a:txBody>
                  <a:tcPr marL="68580" marR="68580" marT="0" marB="0"/>
                </a:tc>
                <a:extLst>
                  <a:ext uri="{0D108BD9-81ED-4DB2-BD59-A6C34878D82A}">
                    <a16:rowId xmlns:a16="http://schemas.microsoft.com/office/drawing/2014/main" val="108822536"/>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仲叶</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需求管理过程</a:t>
                      </a:r>
                    </a:p>
                  </a:txBody>
                  <a:tcPr marL="68580" marR="68580" marT="0" marB="0"/>
                </a:tc>
                <a:extLst>
                  <a:ext uri="{0D108BD9-81ED-4DB2-BD59-A6C34878D82A}">
                    <a16:rowId xmlns:a16="http://schemas.microsoft.com/office/drawing/2014/main" val="1641423775"/>
                  </a:ext>
                </a:extLst>
              </a:tr>
            </a:tbl>
          </a:graphicData>
        </a:graphic>
      </p:graphicFrame>
      <p:sp>
        <p:nvSpPr>
          <p:cNvPr id="5"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任务分配</a:t>
            </a:r>
            <a:r>
              <a:rPr lang="en-US" altLang="zh-CN" sz="3735"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4165151"/>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294086"/>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p>
        </p:txBody>
      </p:sp>
      <p:sp>
        <p:nvSpPr>
          <p:cNvPr id="2" name="文本框 1"/>
          <p:cNvSpPr txBox="1"/>
          <p:nvPr/>
        </p:nvSpPr>
        <p:spPr>
          <a:xfrm>
            <a:off x="719403" y="939548"/>
            <a:ext cx="11183992" cy="52322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a:solidFill>
                  <a:schemeClr val="bg1"/>
                </a:solidFill>
                <a:latin typeface="迷你简艺黑" panose="03000509000000000000" pitchFamily="65" charset="-122"/>
                <a:ea typeface="迷你简艺黑" panose="03000509000000000000" pitchFamily="65" charset="-122"/>
              </a:rPr>
              <a:t>、组员安排（详情请见</a:t>
            </a:r>
            <a:r>
              <a:rPr lang="en-US" altLang="zh-CN" sz="2800" dirty="0">
                <a:solidFill>
                  <a:schemeClr val="bg1"/>
                </a:solidFill>
                <a:latin typeface="迷你简艺黑" panose="03000509000000000000" pitchFamily="65" charset="-122"/>
                <a:ea typeface="迷你简艺黑" panose="03000509000000000000" pitchFamily="65" charset="-122"/>
              </a:rPr>
              <a:t>《</a:t>
            </a:r>
            <a:r>
              <a:rPr lang="zh-CN" altLang="en-US" sz="2800" dirty="0">
                <a:solidFill>
                  <a:schemeClr val="bg1"/>
                </a:solidFill>
                <a:latin typeface="迷你简艺黑" panose="03000509000000000000" pitchFamily="65" charset="-122"/>
                <a:ea typeface="迷你简艺黑" panose="03000509000000000000" pitchFamily="65" charset="-122"/>
              </a:rPr>
              <a:t>需求工程甘特图</a:t>
            </a:r>
            <a:r>
              <a:rPr lang="en-US" altLang="zh-CN" sz="2800" dirty="0" smtClean="0">
                <a:solidFill>
                  <a:schemeClr val="bg1"/>
                </a:solidFill>
                <a:latin typeface="迷你简艺黑" panose="03000509000000000000" pitchFamily="65" charset="-122"/>
                <a:ea typeface="迷你简艺黑" panose="03000509000000000000" pitchFamily="65" charset="-122"/>
              </a:rPr>
              <a:t>》</a:t>
            </a:r>
            <a:r>
              <a:rPr lang="zh-CN" altLang="en-US" sz="2800" dirty="0" smtClean="0">
                <a:solidFill>
                  <a:schemeClr val="bg1"/>
                </a:solidFill>
                <a:latin typeface="迷你简艺黑" panose="03000509000000000000" pitchFamily="65" charset="-122"/>
                <a:ea typeface="迷你简艺黑" panose="03000509000000000000" pitchFamily="65" charset="-122"/>
              </a:rPr>
              <a:t>）</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4" name="图片 3"/>
          <p:cNvPicPr>
            <a:picLocks noChangeAspect="1"/>
          </p:cNvPicPr>
          <p:nvPr/>
        </p:nvPicPr>
        <p:blipFill>
          <a:blip r:embed="rId4"/>
          <a:stretch>
            <a:fillRect/>
          </a:stretch>
        </p:blipFill>
        <p:spPr>
          <a:xfrm>
            <a:off x="3101972" y="1635236"/>
            <a:ext cx="5705143" cy="5030341"/>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790639417"/>
              </p:ext>
            </p:extLst>
          </p:nvPr>
        </p:nvGraphicFramePr>
        <p:xfrm>
          <a:off x="481265" y="670552"/>
          <a:ext cx="10956756" cy="6187448"/>
        </p:xfrm>
        <a:graphic>
          <a:graphicData uri="http://schemas.openxmlformats.org/drawingml/2006/table">
            <a:tbl>
              <a:tblPr firstRow="1" bandRow="1">
                <a:tableStyleId>{5C22544A-7EE6-4342-B048-85BDC9FD1C3A}</a:tableStyleId>
              </a:tblPr>
              <a:tblGrid>
                <a:gridCol w="2739189">
                  <a:extLst>
                    <a:ext uri="{9D8B030D-6E8A-4147-A177-3AD203B41FA5}">
                      <a16:colId xmlns:a16="http://schemas.microsoft.com/office/drawing/2014/main" val="2332880780"/>
                    </a:ext>
                  </a:extLst>
                </a:gridCol>
                <a:gridCol w="2739189">
                  <a:extLst>
                    <a:ext uri="{9D8B030D-6E8A-4147-A177-3AD203B41FA5}">
                      <a16:colId xmlns:a16="http://schemas.microsoft.com/office/drawing/2014/main" val="1830811142"/>
                    </a:ext>
                  </a:extLst>
                </a:gridCol>
                <a:gridCol w="2739189">
                  <a:extLst>
                    <a:ext uri="{9D8B030D-6E8A-4147-A177-3AD203B41FA5}">
                      <a16:colId xmlns:a16="http://schemas.microsoft.com/office/drawing/2014/main" val="1523141786"/>
                    </a:ext>
                  </a:extLst>
                </a:gridCol>
                <a:gridCol w="2739189">
                  <a:extLst>
                    <a:ext uri="{9D8B030D-6E8A-4147-A177-3AD203B41FA5}">
                      <a16:colId xmlns:a16="http://schemas.microsoft.com/office/drawing/2014/main" val="734029512"/>
                    </a:ext>
                  </a:extLst>
                </a:gridCol>
              </a:tblGrid>
              <a:tr h="486729">
                <a:tc>
                  <a:txBody>
                    <a:bodyPr/>
                    <a:lstStyle/>
                    <a:p>
                      <a:endParaRPr lang="zh-CN" altLang="en-US" sz="1400" dirty="0">
                        <a:latin typeface="+mn-ea"/>
                        <a:ea typeface="+mn-ea"/>
                      </a:endParaRPr>
                    </a:p>
                  </a:txBody>
                  <a:tcPr/>
                </a:tc>
                <a:tc>
                  <a:txBody>
                    <a:bodyPr/>
                    <a:lstStyle/>
                    <a:p>
                      <a:r>
                        <a:rPr lang="zh-CN" altLang="en-US" sz="1400" dirty="0" smtClean="0">
                          <a:latin typeface="+mn-ea"/>
                          <a:ea typeface="+mn-ea"/>
                        </a:rPr>
                        <a:t>输入</a:t>
                      </a:r>
                      <a:endParaRPr lang="zh-CN" altLang="en-US" sz="1400" dirty="0">
                        <a:latin typeface="+mn-ea"/>
                        <a:ea typeface="+mn-ea"/>
                      </a:endParaRPr>
                    </a:p>
                  </a:txBody>
                  <a:tcPr/>
                </a:tc>
                <a:tc>
                  <a:txBody>
                    <a:bodyPr/>
                    <a:lstStyle/>
                    <a:p>
                      <a:r>
                        <a:rPr lang="zh-CN" altLang="en-US" sz="1400" dirty="0" smtClean="0">
                          <a:latin typeface="+mn-ea"/>
                          <a:ea typeface="+mn-ea"/>
                        </a:rPr>
                        <a:t>工具和操作</a:t>
                      </a:r>
                      <a:endParaRPr lang="zh-CN" altLang="en-US" sz="1400" dirty="0">
                        <a:latin typeface="+mn-ea"/>
                        <a:ea typeface="+mn-ea"/>
                      </a:endParaRPr>
                    </a:p>
                  </a:txBody>
                  <a:tcPr/>
                </a:tc>
                <a:tc>
                  <a:txBody>
                    <a:bodyPr/>
                    <a:lstStyle/>
                    <a:p>
                      <a:r>
                        <a:rPr lang="zh-CN" altLang="en-US" sz="1400" dirty="0" smtClean="0">
                          <a:latin typeface="+mn-ea"/>
                          <a:ea typeface="+mn-ea"/>
                        </a:rPr>
                        <a:t>输出</a:t>
                      </a:r>
                      <a:endParaRPr lang="zh-CN" altLang="en-US" sz="1400" dirty="0">
                        <a:latin typeface="+mn-ea"/>
                        <a:ea typeface="+mn-ea"/>
                      </a:endParaRPr>
                    </a:p>
                  </a:txBody>
                  <a:tcPr/>
                </a:tc>
                <a:extLst>
                  <a:ext uri="{0D108BD9-81ED-4DB2-BD59-A6C34878D82A}">
                    <a16:rowId xmlns:a16="http://schemas.microsoft.com/office/drawing/2014/main" val="1630026682"/>
                  </a:ext>
                </a:extLst>
              </a:tr>
              <a:tr h="500599">
                <a:tc>
                  <a:txBody>
                    <a:bodyPr/>
                    <a:lstStyle/>
                    <a:p>
                      <a:r>
                        <a:rPr lang="zh-CN" altLang="zh-CN" sz="1400" b="1" kern="1200" dirty="0" smtClean="0">
                          <a:solidFill>
                            <a:schemeClr val="dk1"/>
                          </a:solidFill>
                          <a:effectLst/>
                          <a:latin typeface="+mn-ea"/>
                          <a:ea typeface="+mn-ea"/>
                          <a:cs typeface="+mn-cs"/>
                        </a:rPr>
                        <a:t>需求工程启动前</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《项目章程》 环境因素 《可行性分析》</a:t>
                      </a:r>
                    </a:p>
                  </a:txBody>
                  <a:tcPr/>
                </a:tc>
                <a:tc>
                  <a:txBody>
                    <a:bodyPr/>
                    <a:lstStyle/>
                    <a:p>
                      <a:r>
                        <a:rPr lang="zh-CN" altLang="zh-CN" sz="1400" kern="1200" dirty="0" smtClean="0">
                          <a:solidFill>
                            <a:schemeClr val="dk1"/>
                          </a:solidFill>
                          <a:effectLst/>
                          <a:latin typeface="+mn-ea"/>
                          <a:ea typeface="+mn-ea"/>
                          <a:cs typeface="+mn-cs"/>
                        </a:rPr>
                        <a:t>选择开发原型</a:t>
                      </a:r>
                      <a:r>
                        <a:rPr lang="en-US" altLang="zh-CN" sz="1400" kern="1200" dirty="0" smtClean="0">
                          <a:solidFill>
                            <a:schemeClr val="dk1"/>
                          </a:solidFill>
                          <a:effectLst/>
                          <a:latin typeface="+mn-ea"/>
                          <a:ea typeface="+mn-ea"/>
                          <a:cs typeface="+mn-cs"/>
                        </a:rPr>
                        <a:t> WBS</a:t>
                      </a:r>
                      <a:r>
                        <a:rPr lang="zh-CN" altLang="zh-CN" sz="1400" kern="1200" dirty="0" smtClean="0">
                          <a:solidFill>
                            <a:schemeClr val="dk1"/>
                          </a:solidFill>
                          <a:effectLst/>
                          <a:latin typeface="+mn-ea"/>
                          <a:ea typeface="+mn-ea"/>
                          <a:cs typeface="+mn-cs"/>
                        </a:rPr>
                        <a:t>图</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《项目总体计划》 《需求工程项目计划》</a:t>
                      </a:r>
                    </a:p>
                  </a:txBody>
                  <a:tcPr/>
                </a:tc>
                <a:extLst>
                  <a:ext uri="{0D108BD9-81ED-4DB2-BD59-A6C34878D82A}">
                    <a16:rowId xmlns:a16="http://schemas.microsoft.com/office/drawing/2014/main" val="2326725282"/>
                  </a:ext>
                </a:extLst>
              </a:tr>
              <a:tr h="724108">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需求获取阶段</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《项目章程》 《干系人分析》访谈问题列表</a:t>
                      </a:r>
                    </a:p>
                  </a:txBody>
                  <a:tcPr/>
                </a:tc>
                <a:tc>
                  <a:txBody>
                    <a:bodyPr/>
                    <a:lstStyle/>
                    <a:p>
                      <a:r>
                        <a:rPr lang="zh-CN" altLang="zh-CN" sz="1400" kern="1200" dirty="0" smtClean="0">
                          <a:solidFill>
                            <a:schemeClr val="dk1"/>
                          </a:solidFill>
                          <a:effectLst/>
                          <a:latin typeface="+mn-ea"/>
                          <a:ea typeface="+mn-ea"/>
                          <a:cs typeface="+mn-cs"/>
                        </a:rPr>
                        <a:t>建立核心队伍 分发问卷 需求获取访谈</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《愿景和范围文档》 问卷反馈 访谈记录 《干系人资料文档》</a:t>
                      </a:r>
                    </a:p>
                    <a:p>
                      <a:endParaRPr lang="zh-CN" altLang="en-US" sz="1400" dirty="0">
                        <a:latin typeface="+mn-ea"/>
                        <a:ea typeface="+mn-ea"/>
                      </a:endParaRPr>
                    </a:p>
                  </a:txBody>
                  <a:tcPr/>
                </a:tc>
                <a:extLst>
                  <a:ext uri="{0D108BD9-81ED-4DB2-BD59-A6C34878D82A}">
                    <a16:rowId xmlns:a16="http://schemas.microsoft.com/office/drawing/2014/main" val="360144569"/>
                  </a:ext>
                </a:extLst>
              </a:tr>
              <a:tr h="724108">
                <a:tc>
                  <a:txBody>
                    <a:bodyPr/>
                    <a:lstStyle/>
                    <a:p>
                      <a:r>
                        <a:rPr lang="zh-CN" altLang="zh-CN" sz="1400" b="1" kern="1200" dirty="0" smtClean="0">
                          <a:solidFill>
                            <a:schemeClr val="dk1"/>
                          </a:solidFill>
                          <a:effectLst/>
                          <a:latin typeface="+mn-ea"/>
                          <a:ea typeface="+mn-ea"/>
                          <a:cs typeface="+mn-cs"/>
                        </a:rPr>
                        <a:t>需求分析</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问卷反馈 访谈记录 《项目总体计划》</a:t>
                      </a: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建立模型 分析可行性 分配需求优先级 创建数据字典 分析接口 将需求分配到子系统</a:t>
                      </a:r>
                    </a:p>
                  </a:txBody>
                  <a:tcPr/>
                </a:tc>
                <a:tc>
                  <a:txBody>
                    <a:bodyPr/>
                    <a:lstStyle/>
                    <a:p>
                      <a:r>
                        <a:rPr lang="zh-CN" altLang="zh-CN" sz="1400" kern="1200" dirty="0" smtClean="0">
                          <a:solidFill>
                            <a:schemeClr val="dk1"/>
                          </a:solidFill>
                          <a:effectLst/>
                          <a:latin typeface="+mn-ea"/>
                          <a:ea typeface="+mn-ea"/>
                          <a:cs typeface="+mn-cs"/>
                        </a:rPr>
                        <a:t>《需求分析文档》 数据字典 数据流图</a:t>
                      </a:r>
                      <a:endParaRPr lang="zh-CN" altLang="en-US" sz="1400" dirty="0">
                        <a:latin typeface="+mn-ea"/>
                        <a:ea typeface="+mn-ea"/>
                      </a:endParaRPr>
                    </a:p>
                  </a:txBody>
                  <a:tcPr/>
                </a:tc>
                <a:extLst>
                  <a:ext uri="{0D108BD9-81ED-4DB2-BD59-A6C34878D82A}">
                    <a16:rowId xmlns:a16="http://schemas.microsoft.com/office/drawing/2014/main" val="2111625221"/>
                  </a:ext>
                </a:extLst>
              </a:tr>
              <a:tr h="500599">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规格说明</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需求分析阶段所有成果 需求文档模板</a:t>
                      </a: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为每个需求分配唯一标识 非功能性需求</a:t>
                      </a:r>
                    </a:p>
                  </a:txBody>
                  <a:tcPr/>
                </a:tc>
                <a:tc>
                  <a:txBody>
                    <a:bodyPr/>
                    <a:lstStyle/>
                    <a:p>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a:t>
                      </a:r>
                      <a:endParaRPr lang="zh-CN" altLang="en-US" sz="1400" dirty="0">
                        <a:latin typeface="+mn-ea"/>
                        <a:ea typeface="+mn-ea"/>
                      </a:endParaRPr>
                    </a:p>
                  </a:txBody>
                  <a:tcPr/>
                </a:tc>
                <a:extLst>
                  <a:ext uri="{0D108BD9-81ED-4DB2-BD59-A6C34878D82A}">
                    <a16:rowId xmlns:a16="http://schemas.microsoft.com/office/drawing/2014/main" val="429280091"/>
                  </a:ext>
                </a:extLst>
              </a:tr>
              <a:tr h="706728">
                <a:tc>
                  <a:txBody>
                    <a:bodyPr/>
                    <a:lstStyle/>
                    <a:p>
                      <a:r>
                        <a:rPr lang="zh-CN" altLang="zh-CN" sz="1400" b="1" kern="1200" dirty="0" smtClean="0">
                          <a:solidFill>
                            <a:schemeClr val="dk1"/>
                          </a:solidFill>
                          <a:effectLst/>
                          <a:latin typeface="+mn-ea"/>
                          <a:ea typeface="+mn-ea"/>
                          <a:cs typeface="+mn-cs"/>
                        </a:rPr>
                        <a:t>验证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 评审标准 测试需求</a:t>
                      </a:r>
                    </a:p>
                    <a:p>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评审标准 测试需求 定义验收条件</a:t>
                      </a: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用户手册》评定结果</a:t>
                      </a:r>
                    </a:p>
                    <a:p>
                      <a:endParaRPr lang="zh-CN" altLang="en-US" sz="1400" dirty="0">
                        <a:latin typeface="+mn-ea"/>
                        <a:ea typeface="+mn-ea"/>
                      </a:endParaRPr>
                    </a:p>
                  </a:txBody>
                  <a:tcPr/>
                </a:tc>
                <a:extLst>
                  <a:ext uri="{0D108BD9-81ED-4DB2-BD59-A6C34878D82A}">
                    <a16:rowId xmlns:a16="http://schemas.microsoft.com/office/drawing/2014/main" val="2122928001"/>
                  </a:ext>
                </a:extLst>
              </a:tr>
              <a:tr h="706728">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需求管理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所有里程碑文档 需求管理工具</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建立变更控制流程 分析变更影响 维护变更历史 共总需求状态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需求基线 变更申请 《变更控制影响报告》</a:t>
                      </a:r>
                    </a:p>
                    <a:p>
                      <a:endParaRPr lang="zh-CN" altLang="en-US" sz="1400" dirty="0">
                        <a:latin typeface="+mn-ea"/>
                        <a:ea typeface="+mn-ea"/>
                      </a:endParaRPr>
                    </a:p>
                  </a:txBody>
                  <a:tcPr/>
                </a:tc>
                <a:extLst>
                  <a:ext uri="{0D108BD9-81ED-4DB2-BD59-A6C34878D82A}">
                    <a16:rowId xmlns:a16="http://schemas.microsoft.com/office/drawing/2014/main" val="1976218586"/>
                  </a:ext>
                </a:extLst>
              </a:tr>
              <a:tr h="912857">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知识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《需求规格说明书》 《用户手册</a:t>
                      </a:r>
                      <a:r>
                        <a:rPr lang="en-US" altLang="zh-CN" sz="1400" kern="1200" dirty="0" smtClean="0">
                          <a:solidFill>
                            <a:schemeClr val="dk1"/>
                          </a:solidFill>
                          <a:effectLst/>
                          <a:latin typeface="+mn-ea"/>
                          <a:ea typeface="+mn-ea"/>
                          <a:cs typeface="+mn-cs"/>
                        </a:rPr>
                        <a:t>》</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培训</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向干系人讲解需求内容 向开发人员讲应用领域知识 建立词汇表 定义一个需求工程流程</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需求工程流程</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词汇表</a:t>
                      </a:r>
                      <a:endParaRPr lang="zh-CN" altLang="en-US" sz="1400" dirty="0">
                        <a:latin typeface="+mn-ea"/>
                        <a:ea typeface="+mn-ea"/>
                      </a:endParaRPr>
                    </a:p>
                  </a:txBody>
                  <a:tcPr/>
                </a:tc>
                <a:extLst>
                  <a:ext uri="{0D108BD9-81ED-4DB2-BD59-A6C34878D82A}">
                    <a16:rowId xmlns:a16="http://schemas.microsoft.com/office/drawing/2014/main" val="1322282386"/>
                  </a:ext>
                </a:extLst>
              </a:tr>
              <a:tr h="793439">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项目管理</a:t>
                      </a:r>
                    </a:p>
                  </a:txBody>
                  <a:tcPr/>
                </a:tc>
                <a:tc>
                  <a:txBody>
                    <a:bodyPr/>
                    <a:lstStyle/>
                    <a:p>
                      <a:r>
                        <a:rPr lang="zh-CN" altLang="zh-CN" sz="1400" kern="1200" dirty="0" smtClean="0">
                          <a:solidFill>
                            <a:schemeClr val="dk1"/>
                          </a:solidFill>
                          <a:effectLst/>
                          <a:latin typeface="+mn-ea"/>
                          <a:ea typeface="+mn-ea"/>
                          <a:cs typeface="+mn-cs"/>
                        </a:rPr>
                        <a:t>所有里程碑文件</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选择生命周期模型 规划需求方案 估算需求工作量 重新协商承诺 管理需求风险 回顾学习经验</a:t>
                      </a:r>
                    </a:p>
                  </a:txBody>
                  <a:tcPr/>
                </a:tc>
                <a:tc>
                  <a:txBody>
                    <a:bodyPr/>
                    <a:lstStyle/>
                    <a:p>
                      <a:r>
                        <a:rPr lang="zh-CN" altLang="zh-CN" sz="1400" kern="1200" dirty="0" smtClean="0">
                          <a:solidFill>
                            <a:schemeClr val="dk1"/>
                          </a:solidFill>
                          <a:effectLst/>
                          <a:latin typeface="+mn-ea"/>
                          <a:ea typeface="+mn-ea"/>
                          <a:cs typeface="+mn-cs"/>
                        </a:rPr>
                        <a:t>生命周期模型 需求方案 需求风险管理计划</a:t>
                      </a:r>
                      <a:endParaRPr lang="zh-CN" altLang="en-US" sz="1400" dirty="0">
                        <a:latin typeface="+mn-ea"/>
                        <a:ea typeface="+mn-ea"/>
                      </a:endParaRPr>
                    </a:p>
                  </a:txBody>
                  <a:tcPr/>
                </a:tc>
                <a:extLst>
                  <a:ext uri="{0D108BD9-81ED-4DB2-BD59-A6C34878D82A}">
                    <a16:rowId xmlns:a16="http://schemas.microsoft.com/office/drawing/2014/main" val="2812131926"/>
                  </a:ext>
                </a:extLst>
              </a:tr>
            </a:tbl>
          </a:graphicData>
        </a:graphic>
      </p:graphicFrame>
      <p:sp>
        <p:nvSpPr>
          <p:cNvPr id="3" name="Rectangle 39"/>
          <p:cNvSpPr>
            <a:spLocks noChangeArrowheads="1"/>
          </p:cNvSpPr>
          <p:nvPr/>
        </p:nvSpPr>
        <p:spPr bwMode="auto">
          <a:xfrm>
            <a:off x="481265" y="2603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任务的输入输出</a:t>
            </a:r>
            <a:endParaRPr lang="en-US" altLang="zh-CN" sz="266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2343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34328" y="420283"/>
            <a:ext cx="4171429" cy="6142857"/>
          </a:xfrm>
          <a:prstGeom prst="rect">
            <a:avLst/>
          </a:prstGeom>
        </p:spPr>
      </p:pic>
      <p:pic>
        <p:nvPicPr>
          <p:cNvPr id="4" name="图片 3"/>
          <p:cNvPicPr>
            <a:picLocks noChangeAspect="1"/>
          </p:cNvPicPr>
          <p:nvPr/>
        </p:nvPicPr>
        <p:blipFill>
          <a:blip r:embed="rId3"/>
          <a:stretch>
            <a:fillRect/>
          </a:stretch>
        </p:blipFill>
        <p:spPr>
          <a:xfrm>
            <a:off x="6392404" y="424073"/>
            <a:ext cx="4306075" cy="6139067"/>
          </a:xfrm>
          <a:prstGeom prst="rect">
            <a:avLst/>
          </a:prstGeom>
        </p:spPr>
      </p:pic>
    </p:spTree>
    <p:extLst>
      <p:ext uri="{BB962C8B-B14F-4D97-AF65-F5344CB8AC3E}">
        <p14:creationId xmlns:p14="http://schemas.microsoft.com/office/powerpoint/2010/main" val="3366385111"/>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860760" y="861298"/>
            <a:ext cx="825115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pPr>
            <a:r>
              <a:rPr kumimoji="0" lang="zh-CN" altLang="zh-CN" sz="3200" b="1"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a:t>
            </a:r>
            <a:r>
              <a:rPr kumimoji="0" lang="zh-CN" altLang="zh-CN" sz="3200" b="1" i="0" u="none" strike="noStrike" cap="none" normalizeH="0" baseline="0" dirty="0" smtClean="0" bmk="">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求工程预算</a:t>
            </a:r>
            <a:endParaRPr kumimoji="0" lang="zh-CN" altLang="zh-CN"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开发者人数：</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5</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人</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开发时间：</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4</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个月</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需求工程经费预算：</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按照</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30.97</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元每人每小时计算，得出每人</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4</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月预算经费：</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62" y="2947736"/>
            <a:ext cx="4683386" cy="162827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122948" y="4895637"/>
            <a:ext cx="10512460" cy="2215991"/>
          </a:xfrm>
          <a:prstGeom prst="rect">
            <a:avLst/>
          </a:prstGeom>
          <a:noFill/>
        </p:spPr>
        <p:txBody>
          <a:bodyPr wrap="square" rtlCol="0">
            <a:spAutoFit/>
          </a:bodyPr>
          <a:lstStyle/>
          <a:p>
            <a:r>
              <a:rPr lang="zh-CN"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整个需求工程完成经费预算为：</a:t>
            </a:r>
            <a:r>
              <a:rPr lang="en-US"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10282.04</a:t>
            </a:r>
            <a:r>
              <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元</a:t>
            </a:r>
            <a:endPar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r>
              <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6</a:t>
            </a:r>
            <a:r>
              <a:rPr lang="zh-CN" altLang="en-US"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成本控制</a:t>
            </a:r>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方法</a:t>
            </a:r>
          </a:p>
          <a:p>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项目开发的过程中，有需要用到经费时由项目经理在会议上提出，组员投票进行经费审批决定。</a:t>
            </a:r>
          </a:p>
          <a:p>
            <a:endPar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endParaRPr lang="zh-CN" altLang="en-US" dirty="0"/>
          </a:p>
        </p:txBody>
      </p:sp>
      <p:sp>
        <p:nvSpPr>
          <p:cNvPr id="10"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p>
        </p:txBody>
      </p:sp>
    </p:spTree>
    <p:extLst>
      <p:ext uri="{BB962C8B-B14F-4D97-AF65-F5344CB8AC3E}">
        <p14:creationId xmlns:p14="http://schemas.microsoft.com/office/powerpoint/2010/main" val="248139878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43992" y="1527944"/>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a:t>
            </a:r>
            <a:r>
              <a:rPr lang="zh-CN" altLang="en-US" sz="266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问题处理流程</a:t>
            </a:r>
            <a:endPar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943992" y="3232262"/>
            <a:ext cx="10465163" cy="461665"/>
          </a:xfrm>
          <a:prstGeom prst="rect">
            <a:avLst/>
          </a:prstGeom>
          <a:noFill/>
        </p:spPr>
        <p:txBody>
          <a:bodyPr wrap="square" rtlCol="0">
            <a:spAutoFit/>
          </a:bodyPr>
          <a:lstStyle/>
          <a:p>
            <a:pPr marL="365760" indent="-365760"/>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小组</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讨论</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分工修改</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提交</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审查</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extLst>
      <p:ext uri="{BB962C8B-B14F-4D97-AF65-F5344CB8AC3E}">
        <p14:creationId xmlns:p14="http://schemas.microsoft.com/office/powerpoint/2010/main" val="38692111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pic>
        <p:nvPicPr>
          <p:cNvPr id="3" name="图片 2"/>
          <p:cNvPicPr>
            <a:picLocks noChangeAspect="1"/>
          </p:cNvPicPr>
          <p:nvPr/>
        </p:nvPicPr>
        <p:blipFill>
          <a:blip r:embed="rId4"/>
          <a:stretch>
            <a:fillRect/>
          </a:stretch>
        </p:blipFill>
        <p:spPr>
          <a:xfrm>
            <a:off x="3097718" y="4452568"/>
            <a:ext cx="5419048" cy="21238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p>
        </p:txBody>
      </p:sp>
    </p:spTree>
    <p:extLst>
      <p:ext uri="{BB962C8B-B14F-4D97-AF65-F5344CB8AC3E}">
        <p14:creationId xmlns:p14="http://schemas.microsoft.com/office/powerpoint/2010/main" val="188647820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p>
          </p:txBody>
        </p:sp>
      </p:grpSp>
    </p:spTree>
    <p:extLst>
      <p:ext uri="{BB962C8B-B14F-4D97-AF65-F5344CB8AC3E}">
        <p14:creationId xmlns:p14="http://schemas.microsoft.com/office/powerpoint/2010/main" val="190467029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p>
          </p:txBody>
        </p:sp>
      </p:grpSp>
    </p:spTree>
    <p:extLst>
      <p:ext uri="{BB962C8B-B14F-4D97-AF65-F5344CB8AC3E}">
        <p14:creationId xmlns:p14="http://schemas.microsoft.com/office/powerpoint/2010/main" val="344041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49733" y="1434681"/>
            <a:ext cx="5286420" cy="4359335"/>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1、产品前景和项目范围没有达成</a:t>
            </a:r>
          </a:p>
          <a:p>
            <a:pPr indent="480048"/>
            <a:r>
              <a:rPr sz="2133" dirty="0">
                <a:solidFill>
                  <a:schemeClr val="bg1"/>
                </a:solidFill>
                <a:latin typeface="迷你简艺黑" panose="03000509000000000000" pitchFamily="65" charset="-122"/>
                <a:ea typeface="迷你简艺黑" panose="03000509000000000000" pitchFamily="65" charset="-122"/>
              </a:rPr>
              <a:t>明确的共识</a:t>
            </a:r>
            <a:endParaRPr lang="zh-CN" altLang="en-US" sz="2133" dirty="0">
              <a:solidFill>
                <a:schemeClr val="bg1"/>
              </a:solidFill>
              <a:latin typeface="迷你简艺黑" panose="03000509000000000000" pitchFamily="65" charset="-122"/>
              <a:ea typeface="迷你简艺黑" panose="03000509000000000000" pitchFamily="65" charset="-122"/>
              <a:sym typeface="+mn-ea"/>
            </a:endParaRPr>
          </a:p>
          <a:p>
            <a:pPr indent="480048"/>
            <a:r>
              <a:rPr sz="2133" dirty="0">
                <a:solidFill>
                  <a:schemeClr val="bg1"/>
                </a:solidFill>
                <a:latin typeface="迷你简艺黑" panose="03000509000000000000" pitchFamily="65" charset="-122"/>
                <a:ea typeface="迷你简艺黑" panose="03000509000000000000" pitchFamily="65" charset="-122"/>
              </a:rPr>
              <a:t>2、需求开发所需的时间分配不合理</a:t>
            </a:r>
          </a:p>
          <a:p>
            <a:pPr indent="480048"/>
            <a:r>
              <a:rPr sz="2133" dirty="0">
                <a:solidFill>
                  <a:schemeClr val="bg1"/>
                </a:solidFill>
                <a:latin typeface="迷你简艺黑" panose="03000509000000000000" pitchFamily="65" charset="-122"/>
                <a:ea typeface="迷你简艺黑" panose="03000509000000000000" pitchFamily="65" charset="-122"/>
              </a:rPr>
              <a:t>3、需求规格说明的不完整和不正确</a:t>
            </a:r>
          </a:p>
          <a:p>
            <a:pPr indent="480048"/>
            <a:r>
              <a:rPr sz="2133" dirty="0">
                <a:solidFill>
                  <a:schemeClr val="bg1"/>
                </a:solidFill>
                <a:latin typeface="迷你简艺黑" panose="03000509000000000000" pitchFamily="65" charset="-122"/>
                <a:ea typeface="迷你简艺黑" panose="03000509000000000000" pitchFamily="65" charset="-122"/>
              </a:rPr>
              <a:t>4、创新产品的需求不完全</a:t>
            </a:r>
          </a:p>
          <a:p>
            <a:pPr indent="480048"/>
            <a:r>
              <a:rPr sz="2133" dirty="0">
                <a:solidFill>
                  <a:schemeClr val="bg1"/>
                </a:solidFill>
                <a:latin typeface="迷你简艺黑" panose="03000509000000000000" pitchFamily="65" charset="-122"/>
                <a:ea typeface="迷你简艺黑" panose="03000509000000000000" pitchFamily="65" charset="-122"/>
              </a:rPr>
              <a:t>5、忽视非功能需求</a:t>
            </a:r>
          </a:p>
          <a:p>
            <a:pPr indent="480048"/>
            <a:r>
              <a:rPr sz="2133" dirty="0">
                <a:solidFill>
                  <a:schemeClr val="bg1"/>
                </a:solidFill>
                <a:latin typeface="迷你简艺黑" panose="03000509000000000000" pitchFamily="65" charset="-122"/>
                <a:ea typeface="迷你简艺黑" panose="03000509000000000000" pitchFamily="65" charset="-122"/>
              </a:rPr>
              <a:t>6、客户对产品需求意见不一致</a:t>
            </a:r>
          </a:p>
          <a:p>
            <a:pPr indent="480048"/>
            <a:r>
              <a:rPr sz="2133" dirty="0">
                <a:solidFill>
                  <a:schemeClr val="bg1"/>
                </a:solidFill>
                <a:latin typeface="迷你简艺黑" panose="03000509000000000000" pitchFamily="65" charset="-122"/>
                <a:ea typeface="迷你简艺黑" panose="03000509000000000000" pitchFamily="65" charset="-122"/>
              </a:rPr>
              <a:t>7、</a:t>
            </a:r>
            <a:r>
              <a:rPr sz="2133" dirty="0" smtClean="0">
                <a:solidFill>
                  <a:schemeClr val="bg1"/>
                </a:solidFill>
                <a:latin typeface="迷你简艺黑" panose="03000509000000000000" pitchFamily="65" charset="-122"/>
                <a:ea typeface="迷你简艺黑" panose="03000509000000000000" pitchFamily="65" charset="-122"/>
              </a:rPr>
              <a:t>未加说明的需求</a:t>
            </a:r>
            <a:endParaRPr lang="en-US" sz="2133" dirty="0" smtClean="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rPr>
              <a:t>8</a:t>
            </a:r>
            <a:r>
              <a:rPr lang="zh-CN" altLang="en-US" sz="2133" dirty="0">
                <a:solidFill>
                  <a:schemeClr val="bg1"/>
                </a:solidFill>
                <a:latin typeface="迷你简艺黑" panose="03000509000000000000" pitchFamily="65" charset="-122"/>
                <a:ea typeface="迷你简艺黑" panose="03000509000000000000" pitchFamily="65" charset="-122"/>
              </a:rPr>
              <a:t>、	对已有的产品作为需求基线来源引发的风险</a:t>
            </a:r>
          </a:p>
          <a:p>
            <a:pPr indent="480048"/>
            <a:r>
              <a:rPr lang="en-US" altLang="zh-CN" sz="2133" dirty="0">
                <a:solidFill>
                  <a:schemeClr val="bg1"/>
                </a:solidFill>
                <a:latin typeface="迷你简艺黑" panose="03000509000000000000" pitchFamily="65" charset="-122"/>
                <a:ea typeface="迷你简艺黑" panose="03000509000000000000" pitchFamily="65" charset="-122"/>
              </a:rPr>
              <a:t>9</a:t>
            </a:r>
            <a:r>
              <a:rPr lang="zh-CN" altLang="en-US" sz="2133" dirty="0">
                <a:solidFill>
                  <a:schemeClr val="bg1"/>
                </a:solidFill>
                <a:latin typeface="迷你简艺黑" panose="03000509000000000000" pitchFamily="65" charset="-122"/>
                <a:ea typeface="迷你简艺黑" panose="03000509000000000000" pitchFamily="65" charset="-122"/>
              </a:rPr>
              <a:t>、	根据用户提议的解决方案引发的风险</a:t>
            </a:r>
          </a:p>
          <a:p>
            <a:pPr indent="480048"/>
            <a:endParaRPr sz="2133"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、合理安排需求开发所需的时间。</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0576435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19971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4</a:t>
            </a:r>
            <a:r>
              <a:rPr lang="zh-CN" altLang="en-US" sz="2133"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5</a:t>
            </a:r>
            <a:r>
              <a:rPr lang="zh-CN" altLang="en-US" sz="2133"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6</a:t>
            </a:r>
            <a:r>
              <a:rPr lang="zh-CN" altLang="en-US" sz="2133"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7</a:t>
            </a:r>
            <a:r>
              <a:rPr lang="zh-CN" altLang="en-US" sz="2133"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zh-CN" altLang="en-US" sz="2133"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7"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722881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1、设定需求优先级引发的风险</a:t>
            </a:r>
          </a:p>
          <a:p>
            <a:pPr indent="480048"/>
            <a:r>
              <a:rPr sz="2133" dirty="0">
                <a:solidFill>
                  <a:schemeClr val="bg1"/>
                </a:solidFill>
                <a:latin typeface="迷你简艺黑" panose="03000509000000000000" pitchFamily="65" charset="-122"/>
                <a:ea typeface="迷你简艺黑" panose="03000509000000000000" pitchFamily="65" charset="-122"/>
              </a:rPr>
              <a:t>2、技术上难以实现的特性引发的风险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7154302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1、需求理解引发的风险</a:t>
            </a:r>
          </a:p>
          <a:p>
            <a:pPr indent="480048"/>
            <a:r>
              <a:rPr sz="2133"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p>
          <a:p>
            <a:pPr indent="480048"/>
            <a:r>
              <a:rPr sz="2133" dirty="0">
                <a:solidFill>
                  <a:schemeClr val="bg1"/>
                </a:solidFill>
                <a:latin typeface="迷你简艺黑" panose="03000509000000000000" pitchFamily="65" charset="-122"/>
                <a:ea typeface="迷你简艺黑" panose="03000509000000000000" pitchFamily="65" charset="-122"/>
              </a:rPr>
              <a:t>3、具有二义性的术语引发的风险</a:t>
            </a:r>
          </a:p>
          <a:p>
            <a:pPr indent="480048"/>
            <a:r>
              <a:rPr sz="2133" dirty="0">
                <a:solidFill>
                  <a:schemeClr val="bg1"/>
                </a:solidFill>
                <a:latin typeface="迷你简艺黑" panose="03000509000000000000" pitchFamily="65" charset="-122"/>
                <a:ea typeface="迷你简艺黑" panose="03000509000000000000" pitchFamily="65" charset="-122"/>
              </a:rPr>
              <a:t>4、需求中包括设计引发的风险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3" dirty="0">
                <a:solidFill>
                  <a:schemeClr val="bg1"/>
                </a:solidFill>
                <a:latin typeface="迷你简艺黑" panose="03000509000000000000" pitchFamily="65" charset="-122"/>
                <a:ea typeface="迷你简艺黑" panose="03000509000000000000" pitchFamily="65" charset="-122"/>
              </a:rPr>
              <a:t>TBD</a:t>
            </a:r>
            <a:r>
              <a:rPr lang="zh-CN" altLang="en-US" sz="2133" dirty="0">
                <a:solidFill>
                  <a:schemeClr val="bg1"/>
                </a:solidFill>
                <a:latin typeface="迷你简艺黑" panose="03000509000000000000" pitchFamily="65" charset="-122"/>
                <a:ea typeface="迷你简艺黑" panose="03000509000000000000" pitchFamily="65" charset="-122"/>
              </a:rPr>
              <a:t>的负责人的姓名和解决的截止日期。</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274627613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1、未经确认的需求引发的风险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2、审查熟练程度引发的风险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p>
        </p:txBody>
      </p:sp>
    </p:spTree>
    <p:custDataLst>
      <p:tags r:id="rId1"/>
    </p:custDataLst>
    <p:extLst>
      <p:ext uri="{BB962C8B-B14F-4D97-AF65-F5344CB8AC3E}">
        <p14:creationId xmlns:p14="http://schemas.microsoft.com/office/powerpoint/2010/main" val="154892900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1、变更需求引发的风险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2、需求变更过程引发的风险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3、为实现的需求引发的风险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4、扩大目标范围引发的风险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7049446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人员方面的风险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68001" y="3230997"/>
            <a:ext cx="5286420" cy="1405256"/>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、组员告假无法完成分配任务的风险</a:t>
            </a:r>
          </a:p>
          <a:p>
            <a:pPr indent="480048"/>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、组员未能及时完成分配任务的风险</a:t>
            </a:r>
          </a:p>
          <a:p>
            <a:pPr indent="480048"/>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、组员尚未完全具备完成任务的知识水平的风险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332872" y="1772843"/>
            <a:ext cx="5214620" cy="3702873"/>
          </a:xfrm>
          <a:prstGeom prst="rect">
            <a:avLst/>
          </a:prstGeom>
        </p:spPr>
        <p:txBody>
          <a:bodyPr wrap="square">
            <a:spAutoFit/>
          </a:bodyPr>
          <a:lstStyle/>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、组员告假无法完成分配任务的风险：</a:t>
            </a:r>
          </a:p>
          <a:p>
            <a:r>
              <a:rPr lang="zh-CN" altLang="en-US" sz="2133" dirty="0">
                <a:solidFill>
                  <a:schemeClr val="bg1"/>
                </a:solidFill>
                <a:latin typeface="迷你简艺黑" panose="03000509000000000000" pitchFamily="65" charset="-122"/>
                <a:ea typeface="迷你简艺黑" panose="03000509000000000000" pitchFamily="65" charset="-122"/>
              </a:rPr>
              <a:t>项目经理将其任务平均分配到其他小组成员。</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、组员未能及时完成分配任务的风险：</a:t>
            </a:r>
          </a:p>
          <a:p>
            <a:r>
              <a:rPr lang="zh-CN" altLang="en-US" sz="2133" dirty="0">
                <a:solidFill>
                  <a:schemeClr val="bg1"/>
                </a:solidFill>
                <a:latin typeface="迷你简艺黑" panose="03000509000000000000" pitchFamily="65" charset="-122"/>
                <a:ea typeface="迷你简艺黑" panose="03000509000000000000" pitchFamily="65" charset="-122"/>
              </a:rPr>
              <a:t>未完成的任务小组其他成员帮助其完成，并由项目经理采取措施处罚。</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、组员尚未完全具备完成任务的知识水平的风险：</a:t>
            </a:r>
          </a:p>
          <a:p>
            <a:r>
              <a:rPr lang="zh-CN" altLang="en-US" sz="2133" dirty="0">
                <a:solidFill>
                  <a:schemeClr val="bg1"/>
                </a:solidFill>
                <a:latin typeface="迷你简艺黑" panose="03000509000000000000" pitchFamily="65" charset="-122"/>
                <a:ea typeface="迷你简艺黑" panose="03000509000000000000" pitchFamily="65" charset="-122"/>
              </a:rPr>
              <a:t>项目经理主动承担责任，并且分配具备知识技能的组员完成，当全部不具备该知识技能时，带领全组员学习。</a:t>
            </a:r>
          </a:p>
        </p:txBody>
      </p:sp>
    </p:spTree>
    <p:custDataLst>
      <p:tags r:id="rId1"/>
    </p:custDataLst>
    <p:extLst>
      <p:ext uri="{BB962C8B-B14F-4D97-AF65-F5344CB8AC3E}">
        <p14:creationId xmlns:p14="http://schemas.microsoft.com/office/powerpoint/2010/main" val="190930726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04</a:t>
            </a:r>
            <a:endParaRPr lang="zh-CN" altLang="zh-CN" sz="1333"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3"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p>
        </p:txBody>
      </p:sp>
    </p:spTree>
    <p:extLst>
      <p:ext uri="{BB962C8B-B14F-4D97-AF65-F5344CB8AC3E}">
        <p14:creationId xmlns:p14="http://schemas.microsoft.com/office/powerpoint/2010/main" val="3264157980"/>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p>
        </p:txBody>
      </p:sp>
      <p:sp>
        <p:nvSpPr>
          <p:cNvPr id="3" name="文本框 2"/>
          <p:cNvSpPr txBox="1"/>
          <p:nvPr/>
        </p:nvSpPr>
        <p:spPr>
          <a:xfrm>
            <a:off x="3501607" y="2187290"/>
            <a:ext cx="6844659" cy="3785652"/>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汇总 </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8.2</a:t>
            </a: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史晨鑫</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：需求</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管理 </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7.8</a:t>
            </a: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8.0</a:t>
            </a: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管理</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7.9</a:t>
            </a: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概述</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7.7</a:t>
            </a: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参考资料</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1</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GB/T8567-2006</a:t>
            </a: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、课程</a:t>
            </a:r>
            <a:r>
              <a:rPr lang="en-US" altLang="zh-CN" sz="2400" b="1" spc="213" dirty="0" err="1">
                <a:solidFill>
                  <a:schemeClr val="bg1"/>
                </a:solidFill>
                <a:latin typeface="迷你简艺黑" panose="03000509000000000000" pitchFamily="65" charset="-122"/>
                <a:ea typeface="迷你简艺黑" panose="03000509000000000000" pitchFamily="65" charset="-122"/>
                <a:sym typeface="+mn-ea"/>
              </a:rPr>
              <a:t>ppt</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3</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软件需求</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第</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版 </a:t>
            </a:r>
          </a:p>
          <a:p>
            <a:pPr algn="l"/>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extLst>
      <p:ext uri="{BB962C8B-B14F-4D97-AF65-F5344CB8AC3E}">
        <p14:creationId xmlns:p14="http://schemas.microsoft.com/office/powerpoint/2010/main" val="186882737"/>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8137731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05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项目背景</a:t>
            </a:r>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15447696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p>
        </p:txBody>
      </p:sp>
    </p:spTree>
    <p:extLst>
      <p:ext uri="{BB962C8B-B14F-4D97-AF65-F5344CB8AC3E}">
        <p14:creationId xmlns:p14="http://schemas.microsoft.com/office/powerpoint/2010/main" val="281784624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p>
        </p:txBody>
      </p:sp>
    </p:spTree>
    <p:extLst>
      <p:ext uri="{BB962C8B-B14F-4D97-AF65-F5344CB8AC3E}">
        <p14:creationId xmlns:p14="http://schemas.microsoft.com/office/powerpoint/2010/main" val="2246006688"/>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p:txBody>
      </p:sp>
      <p:pic>
        <p:nvPicPr>
          <p:cNvPr id="3" name="图片 2"/>
          <p:cNvPicPr>
            <a:picLocks noChangeAspect="1"/>
          </p:cNvPicPr>
          <p:nvPr/>
        </p:nvPicPr>
        <p:blipFill>
          <a:blip r:embed="rId4"/>
          <a:stretch>
            <a:fillRect/>
          </a:stretch>
        </p:blipFill>
        <p:spPr>
          <a:xfrm>
            <a:off x="1522552" y="1840047"/>
            <a:ext cx="4471848" cy="4319616"/>
          </a:xfrm>
          <a:prstGeom prst="rect">
            <a:avLst/>
          </a:prstGeom>
        </p:spPr>
      </p:pic>
      <p:pic>
        <p:nvPicPr>
          <p:cNvPr id="4" name="图片 3"/>
          <p:cNvPicPr>
            <a:picLocks noChangeAspect="1"/>
          </p:cNvPicPr>
          <p:nvPr/>
        </p:nvPicPr>
        <p:blipFill>
          <a:blip r:embed="rId5"/>
          <a:stretch>
            <a:fillRect/>
          </a:stretch>
        </p:blipFill>
        <p:spPr>
          <a:xfrm>
            <a:off x="7471980" y="1840047"/>
            <a:ext cx="3777183" cy="4493020"/>
          </a:xfrm>
          <a:prstGeom prst="rect">
            <a:avLst/>
          </a:prstGeom>
        </p:spPr>
      </p:pic>
    </p:spTree>
    <p:extLst>
      <p:ext uri="{BB962C8B-B14F-4D97-AF65-F5344CB8AC3E}">
        <p14:creationId xmlns:p14="http://schemas.microsoft.com/office/powerpoint/2010/main" val="1159496121"/>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75469" y="427955"/>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774629" y="2275533"/>
            <a:ext cx="9205818" cy="3227801"/>
          </a:xfrm>
          <a:prstGeom prst="rect">
            <a:avLst/>
          </a:prstGeom>
        </p:spPr>
      </p:pic>
    </p:spTree>
    <p:extLst>
      <p:ext uri="{BB962C8B-B14F-4D97-AF65-F5344CB8AC3E}">
        <p14:creationId xmlns:p14="http://schemas.microsoft.com/office/powerpoint/2010/main" val="113459379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2248852" y="1248092"/>
            <a:ext cx="7420081" cy="5305108"/>
          </a:xfrm>
          <a:prstGeom prst="rect">
            <a:avLst/>
          </a:prstGeom>
          <a:noFill/>
          <a:ln w="9525">
            <a:noFill/>
          </a:ln>
        </p:spPr>
      </p:pic>
      <p:sp>
        <p:nvSpPr>
          <p:cNvPr id="5" name="Rectangle 39"/>
          <p:cNvSpPr>
            <a:spLocks noChangeArrowheads="1"/>
          </p:cNvSpPr>
          <p:nvPr/>
        </p:nvSpPr>
        <p:spPr bwMode="auto">
          <a:xfrm>
            <a:off x="621469" y="377155"/>
            <a:ext cx="5184576"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OBS</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781305"/>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1|0.8|0.7"/>
</p:tagLst>
</file>

<file path=ppt/tags/tag2.xml><?xml version="1.0" encoding="utf-8"?>
<p:tagLst xmlns:a="http://schemas.openxmlformats.org/drawingml/2006/main" xmlns:r="http://schemas.openxmlformats.org/officeDocument/2006/relationships" xmlns:p="http://schemas.openxmlformats.org/presentationml/2006/main">
  <p:tag name="TIMING" val="|5.1|0.8|0.7"/>
</p:tagLst>
</file>

<file path=ppt/tags/tag3.xml><?xml version="1.0" encoding="utf-8"?>
<p:tagLst xmlns:a="http://schemas.openxmlformats.org/drawingml/2006/main" xmlns:r="http://schemas.openxmlformats.org/officeDocument/2006/relationships" xmlns:p="http://schemas.openxmlformats.org/presentationml/2006/main">
  <p:tag name="TIMING" val="|5.1|0.8|0.7"/>
</p:tagLst>
</file>

<file path=ppt/tags/tag4.xml><?xml version="1.0" encoding="utf-8"?>
<p:tagLst xmlns:a="http://schemas.openxmlformats.org/drawingml/2006/main" xmlns:r="http://schemas.openxmlformats.org/officeDocument/2006/relationships" xmlns:p="http://schemas.openxmlformats.org/presentationml/2006/main">
  <p:tag name="TIMING" val="|5.1|0.8|0.7"/>
</p:tagLst>
</file>

<file path=ppt/tags/tag5.xml><?xml version="1.0" encoding="utf-8"?>
<p:tagLst xmlns:a="http://schemas.openxmlformats.org/drawingml/2006/main" xmlns:r="http://schemas.openxmlformats.org/officeDocument/2006/relationships" xmlns:p="http://schemas.openxmlformats.org/presentationml/2006/main">
  <p:tag name="TIMING" val="|5.1|0.8|0.7"/>
</p:tagLst>
</file>

<file path=ppt/tags/tag6.xml><?xml version="1.0" encoding="utf-8"?>
<p:tagLst xmlns:a="http://schemas.openxmlformats.org/drawingml/2006/main" xmlns:r="http://schemas.openxmlformats.org/officeDocument/2006/relationships" xmlns:p="http://schemas.openxmlformats.org/presentationml/2006/main">
  <p:tag name="TIMING" val="|5.1|0.8|0.7"/>
</p:tagLst>
</file>

<file path=ppt/tags/tag7.xml><?xml version="1.0" encoding="utf-8"?>
<p:tagLst xmlns:a="http://schemas.openxmlformats.org/drawingml/2006/main" xmlns:r="http://schemas.openxmlformats.org/officeDocument/2006/relationships"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2518</Words>
  <Application>Microsoft Office PowerPoint</Application>
  <PresentationFormat>宽屏</PresentationFormat>
  <Paragraphs>300</Paragraphs>
  <Slides>38</Slides>
  <Notes>27</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等线</vt:lpstr>
      <vt:lpstr>方正正大黑简体</vt:lpstr>
      <vt:lpstr>迷你简艺黑</vt:lpstr>
      <vt:lpstr>宋体</vt:lpstr>
      <vt:lpstr>微软雅黑</vt:lpstr>
      <vt:lpstr>Arial</vt:lpstr>
      <vt:lpstr>Calibri</vt:lpstr>
      <vt:lpstr>Impact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14</cp:revision>
  <dcterms:created xsi:type="dcterms:W3CDTF">2017-11-01T13:58:00Z</dcterms:created>
  <dcterms:modified xsi:type="dcterms:W3CDTF">2017-11-03T16:29:40Z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