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7" r:id="rId2"/>
    <p:sldId id="258" r:id="rId3"/>
    <p:sldId id="279" r:id="rId4"/>
    <p:sldId id="272" r:id="rId5"/>
    <p:sldId id="273" r:id="rId6"/>
    <p:sldId id="274" r:id="rId7"/>
    <p:sldId id="275" r:id="rId8"/>
    <p:sldId id="276" r:id="rId9"/>
    <p:sldId id="277" r:id="rId10"/>
    <p:sldId id="278" r:id="rId11"/>
    <p:sldId id="262" r:id="rId12"/>
    <p:sldId id="261" r:id="rId13"/>
    <p:sldId id="263" r:id="rId14"/>
    <p:sldId id="264" r:id="rId15"/>
    <p:sldId id="265" r:id="rId16"/>
    <p:sldId id="267" r:id="rId17"/>
    <p:sldId id="271" r:id="rId18"/>
    <p:sldId id="268" r:id="rId19"/>
    <p:sldId id="269" r:id="rId20"/>
    <p:sldId id="266"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7" autoAdjust="0"/>
    <p:restoredTop sz="94660"/>
  </p:normalViewPr>
  <p:slideViewPr>
    <p:cSldViewPr snapToGrid="0">
      <p:cViewPr varScale="1">
        <p:scale>
          <a:sx n="102" d="100"/>
          <a:sy n="102" d="100"/>
        </p:scale>
        <p:origin x="13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t>2017/11/2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6444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21</a:t>
            </a:fld>
            <a:endParaRPr lang="zh-CN" altLang="en-US"/>
          </a:p>
        </p:txBody>
      </p:sp>
    </p:spTree>
    <p:extLst>
      <p:ext uri="{BB962C8B-B14F-4D97-AF65-F5344CB8AC3E}">
        <p14:creationId xmlns:p14="http://schemas.microsoft.com/office/powerpoint/2010/main" val="18150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22</a:t>
            </a:fld>
            <a:endParaRPr lang="zh-CN" altLang="en-US"/>
          </a:p>
        </p:txBody>
      </p:sp>
    </p:spTree>
    <p:extLst>
      <p:ext uri="{BB962C8B-B14F-4D97-AF65-F5344CB8AC3E}">
        <p14:creationId xmlns:p14="http://schemas.microsoft.com/office/powerpoint/2010/main" val="1466247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23</a:t>
            </a:fld>
            <a:endParaRPr lang="zh-CN" altLang="en-US"/>
          </a:p>
        </p:txBody>
      </p:sp>
    </p:spTree>
    <p:extLst>
      <p:ext uri="{BB962C8B-B14F-4D97-AF65-F5344CB8AC3E}">
        <p14:creationId xmlns:p14="http://schemas.microsoft.com/office/powerpoint/2010/main" val="325806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24</a:t>
            </a:fld>
            <a:endParaRPr lang="zh-CN" altLang="en-US"/>
          </a:p>
        </p:txBody>
      </p:sp>
    </p:spTree>
    <p:extLst>
      <p:ext uri="{BB962C8B-B14F-4D97-AF65-F5344CB8AC3E}">
        <p14:creationId xmlns:p14="http://schemas.microsoft.com/office/powerpoint/2010/main" val="1832732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25</a:t>
            </a:fld>
            <a:endParaRPr lang="zh-CN" altLang="en-US"/>
          </a:p>
        </p:txBody>
      </p:sp>
    </p:spTree>
    <p:extLst>
      <p:ext uri="{BB962C8B-B14F-4D97-AF65-F5344CB8AC3E}">
        <p14:creationId xmlns:p14="http://schemas.microsoft.com/office/powerpoint/2010/main" val="355718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26</a:t>
            </a:fld>
            <a:endParaRPr lang="zh-CN" altLang="en-US"/>
          </a:p>
        </p:txBody>
      </p:sp>
    </p:spTree>
    <p:extLst>
      <p:ext uri="{BB962C8B-B14F-4D97-AF65-F5344CB8AC3E}">
        <p14:creationId xmlns:p14="http://schemas.microsoft.com/office/powerpoint/2010/main" val="902967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27</a:t>
            </a:fld>
            <a:endParaRPr lang="zh-CN" altLang="en-US"/>
          </a:p>
        </p:txBody>
      </p:sp>
    </p:spTree>
    <p:extLst>
      <p:ext uri="{BB962C8B-B14F-4D97-AF65-F5344CB8AC3E}">
        <p14:creationId xmlns:p14="http://schemas.microsoft.com/office/powerpoint/2010/main" val="3337380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28</a:t>
            </a:fld>
            <a:endParaRPr lang="zh-CN" altLang="en-US"/>
          </a:p>
        </p:txBody>
      </p:sp>
    </p:spTree>
    <p:extLst>
      <p:ext uri="{BB962C8B-B14F-4D97-AF65-F5344CB8AC3E}">
        <p14:creationId xmlns:p14="http://schemas.microsoft.com/office/powerpoint/2010/main" val="274114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29</a:t>
            </a:fld>
            <a:endParaRPr lang="zh-CN" altLang="en-US"/>
          </a:p>
        </p:txBody>
      </p:sp>
    </p:spTree>
    <p:extLst>
      <p:ext uri="{BB962C8B-B14F-4D97-AF65-F5344CB8AC3E}">
        <p14:creationId xmlns:p14="http://schemas.microsoft.com/office/powerpoint/2010/main" val="224103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30</a:t>
            </a:fld>
            <a:endParaRPr lang="zh-CN" altLang="en-US"/>
          </a:p>
        </p:txBody>
      </p:sp>
    </p:spTree>
    <p:extLst>
      <p:ext uri="{BB962C8B-B14F-4D97-AF65-F5344CB8AC3E}">
        <p14:creationId xmlns:p14="http://schemas.microsoft.com/office/powerpoint/2010/main" val="40660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94961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6305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6006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5116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7020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1774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0864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3735"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8565"/>
            <a:r>
              <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邱英凡</a:t>
            </a:r>
          </a:p>
        </p:txBody>
      </p:sp>
      <p:sp>
        <p:nvSpPr>
          <p:cNvPr id="41" name="TextBox 40"/>
          <p:cNvSpPr txBox="1"/>
          <p:nvPr/>
        </p:nvSpPr>
        <p:spPr>
          <a:xfrm>
            <a:off x="1431314" y="1381084"/>
            <a:ext cx="9431300" cy="1856983"/>
          </a:xfrm>
          <a:prstGeom prst="rect">
            <a:avLst/>
          </a:prstGeom>
          <a:noFill/>
        </p:spPr>
        <p:txBody>
          <a:bodyPr wrap="none" rtlCol="0">
            <a:spAutoFit/>
          </a:bodyPr>
          <a:lstStyle/>
          <a:p>
            <a:pPr algn="ctr" defTabSz="1218565"/>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软件工程系列课程辅助教学网站</a:t>
            </a:r>
            <a:endParaRPr lang="en-US" altLang="zh-CN"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endParaRPr>
          </a:p>
          <a:p>
            <a:pPr algn="ctr" defTabSz="1218565"/>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需求工程</a:t>
            </a:r>
            <a:r>
              <a:rPr lang="zh-CN" altLang="en-US" sz="88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项目</a:t>
            </a:r>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计划</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0352" y="347232"/>
            <a:ext cx="4704523" cy="674315"/>
          </a:xfrm>
          <a:prstGeom prst="rect">
            <a:avLst/>
          </a:prstGeom>
          <a:effectLst>
            <a:glow>
              <a:schemeClr val="accent1">
                <a:alpha val="40000"/>
              </a:schemeClr>
            </a:glow>
            <a:innerShdw blurRad="63500" dist="50800" dir="13500000">
              <a:schemeClr val="bg1"/>
            </a:innerShdw>
          </a:effectLst>
        </p:spPr>
      </p:pic>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3522460" y="2391987"/>
            <a:ext cx="6083013" cy="160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项目相关信息</a:t>
            </a:r>
          </a:p>
          <a:p>
            <a:pPr defTabSz="1218565"/>
            <a:r>
              <a:rPr lang="en-US" altLang="zh-CN"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项目批准者：杨枨老师</a:t>
            </a:r>
          </a:p>
          <a:p>
            <a:pPr defTabSz="1218565">
              <a:lnSpc>
                <a:spcPct val="90000"/>
              </a:lnSpc>
            </a:pPr>
            <a:r>
              <a:rPr lang="zh-CN" altLang="en-US" sz="2400" dirty="0">
                <a:solidFill>
                  <a:prstClr val="white"/>
                </a:solidFill>
                <a:latin typeface="迷你简艺黑" panose="03000509000000000000" pitchFamily="65" charset="-122"/>
                <a:ea typeface="迷你简艺黑" panose="03000509000000000000" pitchFamily="65" charset="-122"/>
              </a:rPr>
              <a:t>项目批准日期：2017年9月28日</a:t>
            </a:r>
          </a:p>
          <a:p>
            <a:pPr defTabSz="1218565">
              <a:lnSpc>
                <a:spcPct val="90000"/>
              </a:lnSpc>
            </a:pPr>
            <a:r>
              <a:rPr lang="zh-CN" altLang="en-US" sz="2400" dirty="0">
                <a:solidFill>
                  <a:prstClr val="white"/>
                </a:solidFill>
                <a:latin typeface="迷你简艺黑" panose="03000509000000000000" pitchFamily="65" charset="-122"/>
                <a:ea typeface="迷你简艺黑" panose="03000509000000000000" pitchFamily="65" charset="-122"/>
              </a:rPr>
              <a:t>项目截止日期：2017年1月4日考试周前</a:t>
            </a:r>
          </a:p>
        </p:txBody>
      </p:sp>
    </p:spTree>
    <p:extLst>
      <p:ext uri="{BB962C8B-B14F-4D97-AF65-F5344CB8AC3E}">
        <p14:creationId xmlns:p14="http://schemas.microsoft.com/office/powerpoint/2010/main" val="363829408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endPar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时间管理计划</a:t>
            </a:r>
          </a:p>
        </p:txBody>
      </p:sp>
      <p:sp>
        <p:nvSpPr>
          <p:cNvPr id="2" name="文本框 1"/>
          <p:cNvSpPr txBox="1"/>
          <p:nvPr/>
        </p:nvSpPr>
        <p:spPr>
          <a:xfrm>
            <a:off x="719250" y="1113267"/>
            <a:ext cx="10465163" cy="521970"/>
          </a:xfrm>
          <a:prstGeom prst="rect">
            <a:avLst/>
          </a:prstGeom>
          <a:noFill/>
        </p:spPr>
        <p:txBody>
          <a:bodyPr wrap="square" rtlCol="0">
            <a:spAutoFit/>
          </a:bodyPr>
          <a:lstStyle/>
          <a:p>
            <a:pPr indent="0">
              <a:buFont typeface="+mj-ea"/>
              <a:buNone/>
            </a:pPr>
            <a:r>
              <a:rPr lang="zh-CN" altLang="en-US" sz="2800" dirty="0" smtClean="0">
                <a:solidFill>
                  <a:schemeClr val="bg1"/>
                </a:solidFill>
                <a:latin typeface="迷你简艺黑" panose="03000509000000000000" pitchFamily="65" charset="-122"/>
                <a:ea typeface="迷你简艺黑" panose="03000509000000000000" pitchFamily="65" charset="-122"/>
              </a:rPr>
              <a:t>项目任务及里程碑</a:t>
            </a:r>
            <a:r>
              <a:rPr lang="zh-CN" altLang="en-US" sz="2800" dirty="0" smtClean="0">
                <a:solidFill>
                  <a:schemeClr val="bg1"/>
                </a:solidFill>
                <a:latin typeface="迷你简艺黑" panose="03000509000000000000" pitchFamily="65" charset="-122"/>
                <a:ea typeface="迷你简艺黑" panose="03000509000000000000" pitchFamily="65" charset="-122"/>
                <a:sym typeface="+mn-ea"/>
              </a:rPr>
              <a:t>计划</a:t>
            </a:r>
            <a:r>
              <a:rPr lang="zh-CN" altLang="en-US" sz="2800" dirty="0" smtClean="0">
                <a:solidFill>
                  <a:schemeClr val="bg1"/>
                </a:solidFill>
                <a:latin typeface="迷你简艺黑" panose="03000509000000000000" pitchFamily="65" charset="-122"/>
                <a:ea typeface="迷你简艺黑" panose="03000509000000000000" pitchFamily="65" charset="-122"/>
              </a:rPr>
              <a:t>、组员安排（甘特图）</a:t>
            </a:r>
            <a:endParaRPr lang="zh-CN" sz="3735" dirty="0" smtClean="0">
              <a:solidFill>
                <a:schemeClr val="bg1"/>
              </a:solidFill>
              <a:latin typeface="迷你简艺黑" panose="03000509000000000000" pitchFamily="65"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2670443" y="1635237"/>
            <a:ext cx="6162472" cy="511511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范围管理计划</a:t>
            </a:r>
          </a:p>
        </p:txBody>
      </p:sp>
      <p:sp>
        <p:nvSpPr>
          <p:cNvPr id="2" name="文本框 1"/>
          <p:cNvSpPr txBox="1"/>
          <p:nvPr/>
        </p:nvSpPr>
        <p:spPr>
          <a:xfrm>
            <a:off x="1134540" y="2212452"/>
            <a:ext cx="10465163" cy="3107690"/>
          </a:xfrm>
          <a:prstGeom prst="rect">
            <a:avLst/>
          </a:prstGeom>
          <a:noFill/>
        </p:spPr>
        <p:txBody>
          <a:bodyPr wrap="square" rtlCol="0">
            <a:spAutoFit/>
          </a:bodyPr>
          <a:lstStyle/>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网站的范围：</a:t>
            </a:r>
            <a:r>
              <a:rPr lang="en-US" altLang="zh-CN" sz="2800" dirty="0" smtClean="0">
                <a:solidFill>
                  <a:schemeClr val="bg1"/>
                </a:solidFill>
                <a:latin typeface="迷你简艺黑" panose="03000509000000000000" pitchFamily="65" charset="-122"/>
                <a:ea typeface="迷你简艺黑" panose="03000509000000000000" pitchFamily="65" charset="-122"/>
              </a:rPr>
              <a:t>	   </a:t>
            </a:r>
            <a:r>
              <a:rPr lang="zh-CN" altLang="en-US" sz="2800" dirty="0" smtClean="0">
                <a:solidFill>
                  <a:schemeClr val="bg1"/>
                </a:solidFill>
                <a:latin typeface="迷你简艺黑" panose="03000509000000000000" pitchFamily="65" charset="-122"/>
                <a:ea typeface="迷你简艺黑" panose="03000509000000000000" pitchFamily="65" charset="-122"/>
              </a:rPr>
              <a:t>a.信息发布b.资料上传下载c.交流互动</a:t>
            </a:r>
          </a:p>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开发阶段计划：</a:t>
            </a:r>
            <a:r>
              <a:rPr lang="en-US" altLang="zh-CN" sz="2800" dirty="0" smtClean="0">
                <a:solidFill>
                  <a:schemeClr val="bg1"/>
                </a:solidFill>
                <a:latin typeface="迷你简艺黑" panose="03000509000000000000" pitchFamily="65" charset="-122"/>
                <a:ea typeface="迷你简艺黑" panose="03000509000000000000" pitchFamily="65" charset="-122"/>
              </a:rPr>
              <a:t>1.</a:t>
            </a:r>
            <a:r>
              <a:rPr lang="zh-CN" altLang="en-US" sz="2800" dirty="0" smtClean="0">
                <a:solidFill>
                  <a:schemeClr val="bg1"/>
                </a:solidFill>
                <a:latin typeface="迷你简艺黑" panose="03000509000000000000" pitchFamily="65" charset="-122"/>
                <a:ea typeface="迷你简艺黑" panose="03000509000000000000" pitchFamily="65" charset="-122"/>
              </a:rPr>
              <a:t>需求获取</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2.</a:t>
            </a:r>
            <a:r>
              <a:rPr lang="zh-CN" altLang="en-US" sz="2800" dirty="0" smtClean="0">
                <a:solidFill>
                  <a:schemeClr val="bg1"/>
                </a:solidFill>
                <a:latin typeface="迷你简艺黑" panose="03000509000000000000" pitchFamily="65" charset="-122"/>
                <a:ea typeface="迷你简艺黑" panose="03000509000000000000" pitchFamily="65" charset="-122"/>
              </a:rPr>
              <a:t>需求分析</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3.</a:t>
            </a:r>
            <a:r>
              <a:rPr lang="zh-CN" altLang="en-US" sz="2800" dirty="0" smtClean="0">
                <a:solidFill>
                  <a:schemeClr val="bg1"/>
                </a:solidFill>
                <a:latin typeface="迷你简艺黑" panose="03000509000000000000" pitchFamily="65" charset="-122"/>
                <a:ea typeface="迷你简艺黑" panose="03000509000000000000" pitchFamily="65" charset="-122"/>
              </a:rPr>
              <a:t>规格说明</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4.</a:t>
            </a:r>
            <a:r>
              <a:rPr lang="zh-CN" altLang="en-US" sz="2800" dirty="0" smtClean="0">
                <a:solidFill>
                  <a:schemeClr val="bg1"/>
                </a:solidFill>
                <a:latin typeface="迷你简艺黑" panose="03000509000000000000" pitchFamily="65" charset="-122"/>
                <a:ea typeface="迷你简艺黑" panose="03000509000000000000" pitchFamily="65" charset="-122"/>
              </a:rPr>
              <a:t>需求验证</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5.</a:t>
            </a:r>
            <a:r>
              <a:rPr lang="zh-CN" altLang="en-US" sz="2800" dirty="0" smtClean="0">
                <a:solidFill>
                  <a:schemeClr val="bg1"/>
                </a:solidFill>
                <a:latin typeface="迷你简艺黑" panose="03000509000000000000" pitchFamily="65" charset="-122"/>
                <a:ea typeface="迷你简艺黑" panose="03000509000000000000" pitchFamily="65" charset="-122"/>
              </a:rPr>
              <a:t>需求管理</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6.</a:t>
            </a:r>
            <a:r>
              <a:rPr lang="zh-CN" altLang="en-US" sz="2800" dirty="0" smtClean="0">
                <a:solidFill>
                  <a:schemeClr val="bg1"/>
                </a:solidFill>
                <a:latin typeface="迷你简艺黑" panose="03000509000000000000" pitchFamily="65" charset="-122"/>
                <a:ea typeface="迷你简艺黑" panose="03000509000000000000" pitchFamily="65" charset="-122"/>
              </a:rPr>
              <a:t>项目管理</a:t>
            </a:r>
          </a:p>
        </p:txBody>
      </p:sp>
      <p:sp>
        <p:nvSpPr>
          <p:cNvPr id="3" name="文本框 2"/>
          <p:cNvSpPr txBox="1"/>
          <p:nvPr/>
        </p:nvSpPr>
        <p:spPr>
          <a:xfrm>
            <a:off x="1134745" y="1198245"/>
            <a:ext cx="9230360" cy="521970"/>
          </a:xfrm>
          <a:prstGeom prst="rect">
            <a:avLst/>
          </a:prstGeom>
          <a:noFill/>
        </p:spPr>
        <p:txBody>
          <a:bodyPr wrap="squar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项目范围管理是对项目应该包括的进行相应的定义和控制</a:t>
            </a:r>
            <a:endParaRPr lang="zh-CN"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成本管理计划</a:t>
            </a:r>
          </a:p>
        </p:txBody>
      </p:sp>
      <p:sp>
        <p:nvSpPr>
          <p:cNvPr id="2" name="文本框 1"/>
          <p:cNvSpPr txBox="1"/>
          <p:nvPr/>
        </p:nvSpPr>
        <p:spPr>
          <a:xfrm>
            <a:off x="1297100" y="642097"/>
            <a:ext cx="10465163" cy="4975225"/>
          </a:xfrm>
          <a:prstGeom prst="rect">
            <a:avLst/>
          </a:prstGeom>
          <a:noFill/>
        </p:spPr>
        <p:txBody>
          <a:bodyPr wrap="square" rtlCol="0">
            <a:spAutoFit/>
          </a:bodyPr>
          <a:lstStyle/>
          <a:p>
            <a:pPr indent="0">
              <a:buFont typeface="+mj-ea"/>
              <a:buNone/>
            </a:pPr>
            <a:endParaRPr lang="en-US" altLang="zh-CN" sz="3735"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开发者人数：5人</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开发时间：3个月</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需求工程经费预算：</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按照30.97元每人每小时计算，得出每月预算经费：</a:t>
            </a: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整个项目完成经费预算为：111492.00元</a:t>
            </a:r>
          </a:p>
        </p:txBody>
      </p:sp>
      <p:pic>
        <p:nvPicPr>
          <p:cNvPr id="3" name="图片 2" descr="IMG_256"/>
          <p:cNvPicPr>
            <a:picLocks noChangeAspect="1"/>
          </p:cNvPicPr>
          <p:nvPr/>
        </p:nvPicPr>
        <p:blipFill>
          <a:blip r:embed="rId4"/>
          <a:stretch>
            <a:fillRect/>
          </a:stretch>
        </p:blipFill>
        <p:spPr>
          <a:xfrm>
            <a:off x="2358073" y="3211513"/>
            <a:ext cx="3305175" cy="1476375"/>
          </a:xfrm>
          <a:prstGeom prst="rect">
            <a:avLst/>
          </a:prstGeom>
          <a:noFill/>
          <a:ln w="9525">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质量管理计划</a:t>
            </a:r>
          </a:p>
        </p:txBody>
      </p:sp>
      <p:sp>
        <p:nvSpPr>
          <p:cNvPr id="6" name="文本框 5"/>
          <p:cNvSpPr txBox="1"/>
          <p:nvPr/>
        </p:nvSpPr>
        <p:spPr>
          <a:xfrm>
            <a:off x="4347845" y="1552575"/>
            <a:ext cx="2345055" cy="3784600"/>
          </a:xfrm>
          <a:prstGeom prst="rect">
            <a:avLst/>
          </a:prstGeom>
          <a:noFill/>
        </p:spPr>
        <p:txBody>
          <a:bodyPr wrap="square" rtlCol="0">
            <a:spAutoFit/>
          </a:bodyPr>
          <a:lstStyle/>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客户需求 </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管理员需求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学生需求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网站游客需求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0393" y="437303"/>
            <a:ext cx="324358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管理员需求</a:t>
            </a:r>
            <a:endParaRPr lang="zh-CN" altLang="en-US" sz="4800">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594360" y="1733550"/>
            <a:ext cx="11197167" cy="415417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网站上可以管理相关课程信息，包括每门课的任课老师，每门课的选课学生名单，同时可以管理每个人的网站权限。</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网站上可以管理课程页面的所有信息，包括课程介绍、教师介绍、助教介绍、课件、模板、参考资料、以往优秀作业、教学视频、作业点评，具体的管理措施可以是下载、上传、发布、删除。</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管理员不可修改除自己外的用户密码，但可在用户忘记密码时经用户同意重置用户密码（随机数）并将用户新密码发送到用户邮箱。</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对友情连接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如网上选课主页</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的实时更新。</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管理员可管理回收站，可对回收站内的资料进行永久清除资料操作或者恢复资料操作。</a:t>
            </a:r>
          </a:p>
          <a:p>
            <a:pPr marL="266700" indent="-266700"/>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管理员可设置多人担任。</a:t>
            </a:r>
          </a:p>
        </p:txBody>
      </p:sp>
    </p:spTree>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99093" y="568537"/>
            <a:ext cx="3881120"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客户需求</a:t>
            </a:r>
          </a:p>
        </p:txBody>
      </p:sp>
      <p:sp>
        <p:nvSpPr>
          <p:cNvPr id="100" name="文本框 99"/>
          <p:cNvSpPr txBox="1"/>
          <p:nvPr/>
        </p:nvSpPr>
        <p:spPr>
          <a:xfrm>
            <a:off x="471593" y="1428750"/>
            <a:ext cx="11143827" cy="436753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网站上要有系统的课程介绍包括项目管理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需求工程等几门课的课时安排、教学计划、使用教材、国际国内背景、考核方式、和学生选这门课所需要的知识背景，以及大作业的介绍。并可以在以后增加另外课程的时候可以定制</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网站要有教师介绍，对任课老师的以往教学、科研成果，及其教学风格，出版书 籍，所获荣誉的详细介绍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课件、模板、参考资料、以往优秀作业、教学视频、音频资料下载，可以及时更新。本班老师同学可以通过账号下载，其他用户可以在线浏览简化版课件。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教师消息发布栏用于老师发布作业点评、临时课程变更等通知。</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网站上要有网站向导即使用指南。</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最新信息：公布老师最近的一些教学或外出交流的心得，以及网站一些最近更新信息的介绍。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友情连接（如网上选课主页）有老师要求管理员实时更新。</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提供专门的作业点评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作业完成情况跟踪的功能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对学生的作业</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和课后作业讨论进行点评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08220" y="417830"/>
            <a:ext cx="3285913"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学生需求</a:t>
            </a:r>
            <a:endParaRPr lang="zh-CN" altLang="en-US" sz="4800" b="1">
              <a:solidFill>
                <a:schemeClr val="bg1"/>
              </a:solidFill>
            </a:endParaRPr>
          </a:p>
        </p:txBody>
      </p:sp>
      <p:sp>
        <p:nvSpPr>
          <p:cNvPr id="100" name="文本框 99"/>
          <p:cNvSpPr txBox="1"/>
          <p:nvPr/>
        </p:nvSpPr>
        <p:spPr>
          <a:xfrm>
            <a:off x="242993" y="1152737"/>
            <a:ext cx="11479107" cy="568325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课件下载功能，包括以往的旧版本课件，以及最新的课件。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能下载老师提供的参考资料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含电子教材、历年试卷、补课资料，以及老师的教学交流文章</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并且网站能及时更新这些资料。下载的速度能够得到保证：要求同时可容纳</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人下载，并且人均速度能达到</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50kb/s</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能及时看到老师的通知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含课程相关通知及作业点评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如果教师提供的是多媒体资料，网站能提供下载及在线观看功能（如课堂录像）。</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网站界面要求简洁大方，有网站导航、相关链接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网站提供通过提问方式的密码取回功能。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网站能提供让分组的各个团队能有团队内部的交流工具</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如论坛，不同团队可以申请认证板块，非团队成员不能浏览使用，但希望教师可以进入各个板块进行一定的指导，而网站管理人员也可管理认证板块</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网站能提供一定资料共享功能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9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网站能较醒目地提供教师的联系方式 </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尽量详细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网站可以提供站内文章标题搜索功能。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网站能够提供学生自身作业提交功能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并可以跟踪作业的批复情况</a:t>
            </a:r>
          </a:p>
        </p:txBody>
      </p:sp>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7660" y="506730"/>
            <a:ext cx="385572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网站游客需求</a:t>
            </a:r>
          </a:p>
        </p:txBody>
      </p:sp>
      <p:sp>
        <p:nvSpPr>
          <p:cNvPr id="100" name="文本框 99"/>
          <p:cNvSpPr txBox="1"/>
          <p:nvPr/>
        </p:nvSpPr>
        <p:spPr>
          <a:xfrm>
            <a:off x="803487" y="1525270"/>
            <a:ext cx="10690013" cy="341503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能看到老师提供的参考资料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以及老师的教学交流文章</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，但只能看到部分内容，比如</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PPT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页，且不能下载。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如果老师提供的多媒体资料，能够在线观看部分内容，比如前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分钟，但不能下载。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游客能看到历年学生对本课程，任课老师以及助教的评价与反馈。</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网站界面要求简洁大方，有网站导航、相关链接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网站能提供一定资料共享功能</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8565"/>
            <a:r>
              <a:rPr lang="en-US" altLang="zh-CN" sz="2665" dirty="0">
                <a:solidFill>
                  <a:srgbClr val="FFFFFF"/>
                </a:solidFill>
                <a:latin typeface="微软雅黑" panose="020B0503020204020204" pitchFamily="34" charset="-122"/>
                <a:ea typeface="微软雅黑" panose="020B0503020204020204" pitchFamily="34" charset="-122"/>
              </a:rPr>
              <a:t>contents</a:t>
            </a:r>
            <a:endParaRPr lang="zh-CN" altLang="zh-CN" sz="400" dirty="0">
              <a:solidFill>
                <a:prstClr val="black"/>
              </a:solidFill>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01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defTabSz="1218565"/>
            <a:r>
              <a:rPr lang="en-US" altLang="zh-CN"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02 </a:t>
            </a:r>
            <a:endParaRPr lang="zh-CN" altLang="en-US"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64601"/>
            <a:ext cx="4515232" cy="583565"/>
          </a:xfrm>
          <a:prstGeom prst="rect">
            <a:avLst/>
          </a:prstGeom>
          <a:noFill/>
        </p:spPr>
        <p:txBody>
          <a:bodyPr wrap="square" rtlCol="0">
            <a:spAutoFit/>
          </a:bodyPr>
          <a:lstStyle/>
          <a:p>
            <a:pPr defTabSz="1218565"/>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a:t>
            </a:r>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计划</a:t>
            </a:r>
          </a:p>
        </p:txBody>
      </p:sp>
      <p:sp>
        <p:nvSpPr>
          <p:cNvPr id="117" name="文本框 7"/>
          <p:cNvSpPr txBox="1"/>
          <p:nvPr/>
        </p:nvSpPr>
        <p:spPr>
          <a:xfrm>
            <a:off x="4519033" y="3654151"/>
            <a:ext cx="859097" cy="666786"/>
          </a:xfrm>
          <a:prstGeom prst="rect">
            <a:avLst/>
          </a:prstGeom>
          <a:noFill/>
        </p:spPr>
        <p:txBody>
          <a:bodyPr wrap="square" rtlCol="0">
            <a:spAutoFit/>
          </a:bodyPr>
          <a:lstStyle/>
          <a:p>
            <a:pPr algn="ctr" defTabSz="1218565"/>
            <a:r>
              <a:rPr lang="en-US" altLang="zh-CN"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03 </a:t>
            </a:r>
            <a:endParaRPr lang="zh-CN" altLang="en-US"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8" name="直接连接符 117"/>
          <p:cNvCxnSpPr/>
          <p:nvPr/>
        </p:nvCxnSpPr>
        <p:spPr>
          <a:xfrm>
            <a:off x="5474384" y="3696631"/>
            <a:ext cx="0" cy="576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9" name="文本框 9"/>
          <p:cNvSpPr txBox="1"/>
          <p:nvPr/>
        </p:nvSpPr>
        <p:spPr>
          <a:xfrm>
            <a:off x="5615940" y="3667903"/>
            <a:ext cx="5190067" cy="584775"/>
          </a:xfrm>
          <a:prstGeom prst="rect">
            <a:avLst/>
          </a:prstGeom>
          <a:noFill/>
        </p:spPr>
        <p:txBody>
          <a:bodyPr wrap="square" rtlCol="0">
            <a:spAutoFit/>
          </a:bodyPr>
          <a:lstStyle/>
          <a:p>
            <a:pPr defTabSz="1218565"/>
            <a:r>
              <a:rPr lang="zh-CN" altLang="en-US" sz="32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3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26" y="4598455"/>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04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8" name="直接连接符 17"/>
          <p:cNvCxnSpPr/>
          <p:nvPr/>
        </p:nvCxnSpPr>
        <p:spPr>
          <a:xfrm>
            <a:off x="5474377" y="4640935"/>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0" y="4611861"/>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14:presetBounceEnd="50000">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14:bounceEnd="50000">
                                          <p:cBhvr additive="base">
                                            <p:cTn id="52"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14:bounceEnd="50000">
                                          <p:cBhvr additive="base">
                                            <p:cTn id="56"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0000">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14:bounceEnd="50000">
                                          <p:cBhvr additive="base">
                                            <p:cTn id="60" dur="500" fill="hold"/>
                                            <p:tgtEl>
                                              <p:spTgt spid="119"/>
                                            </p:tgtEl>
                                            <p:attrNameLst>
                                              <p:attrName>ppt_x</p:attrName>
                                            </p:attrNameLst>
                                          </p:cBhvr>
                                          <p:tavLst>
                                            <p:tav tm="0">
                                              <p:val>
                                                <p:strVal val="1+#ppt_w/2"/>
                                              </p:val>
                                            </p:tav>
                                            <p:tav tm="100000">
                                              <p:val>
                                                <p:strVal val="#ppt_x"/>
                                              </p:val>
                                            </p:tav>
                                          </p:tavLst>
                                        </p:anim>
                                        <p:anim calcmode="lin" valueType="num" p14:bounceEnd="50000">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14:bounceEnd="50000">
                                          <p:cBhvr additive="base">
                                            <p:cTn id="6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cBhvr additive="base">
                                            <p:cTn id="52" dur="500" fill="hold"/>
                                            <p:tgtEl>
                                              <p:spTgt spid="113"/>
                                            </p:tgtEl>
                                            <p:attrNameLst>
                                              <p:attrName>ppt_x</p:attrName>
                                            </p:attrNameLst>
                                          </p:cBhvr>
                                          <p:tavLst>
                                            <p:tav tm="0">
                                              <p:val>
                                                <p:strVal val="1+#ppt_w/2"/>
                                              </p:val>
                                            </p:tav>
                                            <p:tav tm="100000">
                                              <p:val>
                                                <p:strVal val="#ppt_x"/>
                                              </p:val>
                                            </p:tav>
                                          </p:tavLst>
                                        </p:anim>
                                        <p:anim calcmode="lin" valueType="num">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cBhvr additive="base">
                                            <p:cTn id="56" dur="500" fill="hold"/>
                                            <p:tgtEl>
                                              <p:spTgt spid="116"/>
                                            </p:tgtEl>
                                            <p:attrNameLst>
                                              <p:attrName>ppt_x</p:attrName>
                                            </p:attrNameLst>
                                          </p:cBhvr>
                                          <p:tavLst>
                                            <p:tav tm="0">
                                              <p:val>
                                                <p:strVal val="1+#ppt_w/2"/>
                                              </p:val>
                                            </p:tav>
                                            <p:tav tm="100000">
                                              <p:val>
                                                <p:strVal val="#ppt_x"/>
                                              </p:val>
                                            </p:tav>
                                          </p:tavLst>
                                        </p:anim>
                                        <p:anim calcmode="lin" valueType="num">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cBhvr additive="base">
                                            <p:cTn id="60" dur="500" fill="hold"/>
                                            <p:tgtEl>
                                              <p:spTgt spid="119"/>
                                            </p:tgtEl>
                                            <p:attrNameLst>
                                              <p:attrName>ppt_x</p:attrName>
                                            </p:attrNameLst>
                                          </p:cBhvr>
                                          <p:tavLst>
                                            <p:tav tm="0">
                                              <p:val>
                                                <p:strVal val="1+#ppt_w/2"/>
                                              </p:val>
                                            </p:tav>
                                            <p:tav tm="100000">
                                              <p:val>
                                                <p:strVal val="#ppt_x"/>
                                              </p:val>
                                            </p:tav>
                                          </p:tavLst>
                                        </p:anim>
                                        <p:anim calcmode="lin" valueType="num">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1+#ppt_w/2"/>
                                              </p:val>
                                            </p:tav>
                                            <p:tav tm="100000">
                                              <p:val>
                                                <p:strVal val="#ppt_x"/>
                                              </p:val>
                                            </p:tav>
                                          </p:tavLst>
                                        </p:anim>
                                        <p:anim calcmode="lin" valueType="num">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沟通管理计划</a:t>
            </a:r>
          </a:p>
        </p:txBody>
      </p:sp>
      <p:sp>
        <p:nvSpPr>
          <p:cNvPr id="2" name="文本框 1"/>
          <p:cNvSpPr txBox="1"/>
          <p:nvPr/>
        </p:nvSpPr>
        <p:spPr>
          <a:xfrm>
            <a:off x="978965" y="1403462"/>
            <a:ext cx="10465163" cy="3784600"/>
          </a:xfrm>
          <a:prstGeom prst="rect">
            <a:avLst/>
          </a:prstGeom>
          <a:noFill/>
        </p:spPr>
        <p:txBody>
          <a:bodyPr wrap="square" rtlCol="0">
            <a:spAutoFit/>
          </a:bodyPr>
          <a:lstStyle/>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者与客户沟通计划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在此系统中，客户为老师，与客户的沟通计划为进行至少两次的谈话，谈话的时间与地点可以通过电子邮件或者电话短信来确定。其他沟通途径可以通过电子邮件与短信电话来进行。</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者内部沟通计划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开发者内部的沟通可以通过开会议、qq联系、微信联系、短信联系、邮件联系、Github资源的共享来进行。其中会议包括现实面对面会议以及语音会议。</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514350" indent="-514350">
              <a:buFont typeface="+mj-ea"/>
              <a:buAutoNum type="circleNumDbPlain"/>
            </a:pP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p>
        </p:txBody>
      </p:sp>
    </p:spTree>
    <p:extLst>
      <p:ext uri="{BB962C8B-B14F-4D97-AF65-F5344CB8AC3E}">
        <p14:creationId xmlns:p14="http://schemas.microsoft.com/office/powerpoint/2010/main" val="188647820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对项目造成某些损失或者威胁项目成功的种种可能性</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p>
          </p:txBody>
        </p:sp>
      </p:grpSp>
    </p:spTree>
    <p:extLst>
      <p:ext uri="{BB962C8B-B14F-4D97-AF65-F5344CB8AC3E}">
        <p14:creationId xmlns:p14="http://schemas.microsoft.com/office/powerpoint/2010/main" val="190467029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在风险危及项目之前就加以识别、评估以及控制的过程</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r>
                <a:rPr lang="zh-CN" altLang="en-US"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控制</a:t>
              </a:r>
            </a:p>
          </p:txBody>
        </p:sp>
      </p:grpSp>
    </p:spTree>
    <p:extLst>
      <p:ext uri="{BB962C8B-B14F-4D97-AF65-F5344CB8AC3E}">
        <p14:creationId xmlns:p14="http://schemas.microsoft.com/office/powerpoint/2010/main" val="3440419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581" y="2174358"/>
            <a:ext cx="5286420" cy="271818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1、产品前景和项目范围没有达成</a:t>
            </a:r>
          </a:p>
          <a:p>
            <a:pPr indent="480048"/>
            <a:r>
              <a:rPr sz="2133" dirty="0">
                <a:solidFill>
                  <a:schemeClr val="bg1"/>
                </a:solidFill>
                <a:latin typeface="迷你简艺黑" panose="03000509000000000000" pitchFamily="65" charset="-122"/>
                <a:ea typeface="迷你简艺黑" panose="03000509000000000000" pitchFamily="65" charset="-122"/>
              </a:rPr>
              <a:t>明确的共识</a:t>
            </a:r>
            <a:endParaRPr lang="zh-CN" altLang="en-US" sz="2133" dirty="0">
              <a:solidFill>
                <a:schemeClr val="bg1"/>
              </a:solidFill>
              <a:latin typeface="迷你简艺黑" panose="03000509000000000000" pitchFamily="65" charset="-122"/>
              <a:ea typeface="迷你简艺黑" panose="03000509000000000000" pitchFamily="65" charset="-122"/>
              <a:sym typeface="+mn-ea"/>
            </a:endParaRPr>
          </a:p>
          <a:p>
            <a:pPr indent="480048"/>
            <a:r>
              <a:rPr sz="2133" dirty="0">
                <a:solidFill>
                  <a:schemeClr val="bg1"/>
                </a:solidFill>
                <a:latin typeface="迷你简艺黑" panose="03000509000000000000" pitchFamily="65" charset="-122"/>
                <a:ea typeface="迷你简艺黑" panose="03000509000000000000" pitchFamily="65" charset="-122"/>
              </a:rPr>
              <a:t>2、需求开发所需的时间分配不合理</a:t>
            </a:r>
          </a:p>
          <a:p>
            <a:pPr indent="480048"/>
            <a:r>
              <a:rPr sz="2133" dirty="0">
                <a:solidFill>
                  <a:schemeClr val="bg1"/>
                </a:solidFill>
                <a:latin typeface="迷你简艺黑" panose="03000509000000000000" pitchFamily="65" charset="-122"/>
                <a:ea typeface="迷你简艺黑" panose="03000509000000000000" pitchFamily="65" charset="-122"/>
              </a:rPr>
              <a:t>3、需求规格说明的不完整和不正确</a:t>
            </a:r>
          </a:p>
          <a:p>
            <a:pPr indent="480048"/>
            <a:r>
              <a:rPr sz="2133" dirty="0">
                <a:solidFill>
                  <a:schemeClr val="bg1"/>
                </a:solidFill>
                <a:latin typeface="迷你简艺黑" panose="03000509000000000000" pitchFamily="65" charset="-122"/>
                <a:ea typeface="迷你简艺黑" panose="03000509000000000000" pitchFamily="65" charset="-122"/>
              </a:rPr>
              <a:t>4、创新产品的需求不完全</a:t>
            </a:r>
          </a:p>
          <a:p>
            <a:pPr indent="480048"/>
            <a:r>
              <a:rPr sz="2133" dirty="0">
                <a:solidFill>
                  <a:schemeClr val="bg1"/>
                </a:solidFill>
                <a:latin typeface="迷你简艺黑" panose="03000509000000000000" pitchFamily="65" charset="-122"/>
                <a:ea typeface="迷你简艺黑" panose="03000509000000000000" pitchFamily="65" charset="-122"/>
              </a:rPr>
              <a:t>5、忽视非功能需求</a:t>
            </a:r>
          </a:p>
          <a:p>
            <a:pPr indent="480048"/>
            <a:r>
              <a:rPr sz="2133" dirty="0">
                <a:solidFill>
                  <a:schemeClr val="bg1"/>
                </a:solidFill>
                <a:latin typeface="迷你简艺黑" panose="03000509000000000000" pitchFamily="65" charset="-122"/>
                <a:ea typeface="迷你简艺黑" panose="03000509000000000000" pitchFamily="65" charset="-122"/>
              </a:rPr>
              <a:t>6、客户对产品需求意见不一致</a:t>
            </a:r>
          </a:p>
          <a:p>
            <a:pPr indent="480048"/>
            <a:r>
              <a:rPr sz="2133" dirty="0">
                <a:solidFill>
                  <a:schemeClr val="bg1"/>
                </a:solidFill>
                <a:latin typeface="迷你简艺黑" panose="03000509000000000000" pitchFamily="65" charset="-122"/>
                <a:ea typeface="迷你简艺黑" panose="03000509000000000000" pitchFamily="65" charset="-122"/>
              </a:rPr>
              <a:t>7、未加说明的需求</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49907" y="2139739"/>
            <a:ext cx="5214620" cy="3374642"/>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、在项目早期编写一份包括业务需求在内的前景和范围文档，并将它作为添加新需求和修改现有需求的指导</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、合理安排需求开发所需的时间。</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、强调市场调研、构建原型并成立客户小组，小组负责今早并经常获取对新产品前景的反馈信息</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0576435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429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与措施</a:t>
            </a:r>
            <a:endParaRPr lang="en-US" altLang="zh-CN"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414" y="2174453"/>
            <a:ext cx="10247207" cy="3374642"/>
          </a:xfrm>
          <a:prstGeom prst="rect">
            <a:avLst/>
          </a:prstGeom>
        </p:spPr>
        <p:txBody>
          <a:bodyPr wrap="square">
            <a:spAutoFit/>
          </a:bodyPr>
          <a:lstStyle/>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4</a:t>
            </a:r>
            <a:r>
              <a:rPr lang="zh-CN" altLang="en-US" sz="2133" dirty="0">
                <a:solidFill>
                  <a:schemeClr val="bg1"/>
                </a:solidFill>
                <a:latin typeface="迷你简艺黑" panose="03000509000000000000" pitchFamily="65" charset="-122"/>
                <a:ea typeface="迷你简艺黑" panose="03000509000000000000" pitchFamily="65" charset="-122"/>
                <a:sym typeface="+mn-ea"/>
              </a:rPr>
              <a:t>、向客户询问以获得相应的质量特性需求，例如性能、易使用性、完整性和可靠性需求。尽可能精确的在软件需求规格说明中，对这些非功能性需求及其验收标准编写文档。</a:t>
            </a: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5</a:t>
            </a:r>
            <a:r>
              <a:rPr lang="zh-CN" altLang="en-US" sz="2133" dirty="0">
                <a:solidFill>
                  <a:schemeClr val="bg1"/>
                </a:solidFill>
                <a:latin typeface="迷你简艺黑" panose="03000509000000000000" pitchFamily="65" charset="-122"/>
                <a:ea typeface="迷你简艺黑" panose="03000509000000000000" pitchFamily="65" charset="-122"/>
                <a:sym typeface="+mn-ea"/>
              </a:rPr>
              <a:t>、确定主要客户，并采用产品代言人的方法，保证有足够的客户代表的积极参与，确保由合适的人对需求做出权威性的决策。</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6</a:t>
            </a:r>
            <a:r>
              <a:rPr lang="zh-CN" altLang="en-US" sz="2133" dirty="0">
                <a:solidFill>
                  <a:schemeClr val="bg1"/>
                </a:solidFill>
                <a:latin typeface="迷你简艺黑" panose="03000509000000000000" pitchFamily="65" charset="-122"/>
                <a:ea typeface="迷你简艺黑" panose="03000509000000000000" pitchFamily="65" charset="-122"/>
                <a:sym typeface="+mn-ea"/>
              </a:rPr>
              <a:t>、尽量识别客户可能做出的任何假设。提出自由回答的问题来鼓励客户分享更多的想法、期望、主意、信息和关注点，而不是我们以其他方式所听到的。</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7</a:t>
            </a:r>
            <a:r>
              <a:rPr lang="zh-CN" altLang="en-US" sz="2133" dirty="0">
                <a:solidFill>
                  <a:schemeClr val="bg1"/>
                </a:solidFill>
                <a:latin typeface="迷你简艺黑" panose="03000509000000000000" pitchFamily="65" charset="-122"/>
                <a:ea typeface="迷你简艺黑" panose="03000509000000000000" pitchFamily="65" charset="-122"/>
                <a:sym typeface="+mn-ea"/>
              </a:rPr>
              <a:t>、通过逆向工程发现的需求编写成文档，让客户评审这些需求，以确保其正确定和相关性。</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zh-CN" altLang="en-US" sz="2133" dirty="0">
                <a:solidFill>
                  <a:schemeClr val="bg1"/>
                </a:solidFill>
                <a:latin typeface="迷你简艺黑" panose="03000509000000000000" pitchFamily="65" charset="-122"/>
                <a:ea typeface="迷你简艺黑" panose="03000509000000000000" pitchFamily="65" charset="-122"/>
                <a:sym typeface="+mn-ea"/>
              </a:rPr>
              <a:t>分析人员必须提炼出隐藏在客户提出的解决方案背后的真正意图。</a:t>
            </a:r>
            <a:endParaRPr lang="en-US" altLang="zh-CN" sz="1867"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7228814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需求分析方面的风险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80"/>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1、设定需求优先级引发的风险</a:t>
            </a:r>
          </a:p>
          <a:p>
            <a:pPr indent="480048"/>
            <a:r>
              <a:rPr sz="2133" dirty="0">
                <a:solidFill>
                  <a:schemeClr val="bg1"/>
                </a:solidFill>
                <a:latin typeface="迷你简艺黑" panose="03000509000000000000" pitchFamily="65" charset="-122"/>
                <a:ea typeface="迷你简艺黑" panose="03000509000000000000" pitchFamily="65" charset="-122"/>
              </a:rPr>
              <a:t>2、技术上难以实现的特性引发的风险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3、不熟悉的技术、方法、语言、工具或者硬件引发的风险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139739"/>
            <a:ext cx="6534573"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、要确保每个功能需求、特性或用例都设定了优先级，并安排在一个特定的系统版本或迭代中实现它们。</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、评估每个需求的可行性，确定哪些需求的实现时间可能比预期长，尽早采取措施。</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、为满足某些需求而采取新技术时，要考虑到学习曲线的问题，只有通过一定的学习时间才能达到适当的熟练程度。要尽早确认那些高风险的需求，并留出足够的时间用户从错误中学习经验，实验以及制作原型。</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7154302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3664373"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编写需求规格说明方面的风险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14588" y="2840779"/>
            <a:ext cx="4875953" cy="1733488"/>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1、需求理解引发的风险</a:t>
            </a:r>
          </a:p>
          <a:p>
            <a:pPr indent="480048"/>
            <a:r>
              <a:rPr sz="2133" dirty="0">
                <a:solidFill>
                  <a:schemeClr val="bg1"/>
                </a:solidFill>
                <a:latin typeface="迷你简艺黑" panose="03000509000000000000" pitchFamily="65" charset="-122"/>
                <a:ea typeface="迷你简艺黑" panose="03000509000000000000" pitchFamily="65" charset="-122"/>
              </a:rPr>
              <a:t>2、尽管问题待确定但迫于时间压               力而继续向前引发的风险</a:t>
            </a:r>
          </a:p>
          <a:p>
            <a:pPr indent="480048"/>
            <a:r>
              <a:rPr sz="2133" dirty="0">
                <a:solidFill>
                  <a:schemeClr val="bg1"/>
                </a:solidFill>
                <a:latin typeface="迷你简艺黑" panose="03000509000000000000" pitchFamily="65" charset="-122"/>
                <a:ea typeface="迷你简艺黑" panose="03000509000000000000" pitchFamily="65" charset="-122"/>
              </a:rPr>
              <a:t>3、具有二义性的术语引发的风险</a:t>
            </a:r>
          </a:p>
          <a:p>
            <a:pPr indent="480048"/>
            <a:r>
              <a:rPr sz="2133" dirty="0">
                <a:solidFill>
                  <a:schemeClr val="bg1"/>
                </a:solidFill>
                <a:latin typeface="迷你简艺黑" panose="03000509000000000000" pitchFamily="65" charset="-122"/>
                <a:ea typeface="迷你简艺黑" panose="03000509000000000000" pitchFamily="65" charset="-122"/>
              </a:rPr>
              <a:t>4、需求中包括设计引发的风险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8341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10460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891954" y="1989879"/>
            <a:ext cx="5773420" cy="4359335"/>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、对需求文档进行正式评审的团队应该包括开发人员、测试人员和客户，以减小需求的不同理解造成的风险。</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、应该记录下负责最终解释每个</a:t>
            </a:r>
            <a:r>
              <a:rPr lang="en-US" altLang="zh-CN" sz="2133" dirty="0">
                <a:solidFill>
                  <a:schemeClr val="bg1"/>
                </a:solidFill>
                <a:latin typeface="迷你简艺黑" panose="03000509000000000000" pitchFamily="65" charset="-122"/>
                <a:ea typeface="迷你简艺黑" panose="03000509000000000000" pitchFamily="65" charset="-122"/>
              </a:rPr>
              <a:t>TBD</a:t>
            </a:r>
            <a:r>
              <a:rPr lang="zh-CN" altLang="en-US" sz="2133" dirty="0">
                <a:solidFill>
                  <a:schemeClr val="bg1"/>
                </a:solidFill>
                <a:latin typeface="迷你简艺黑" panose="03000509000000000000" pitchFamily="65" charset="-122"/>
                <a:ea typeface="迷你简艺黑" panose="03000509000000000000" pitchFamily="65" charset="-122"/>
              </a:rPr>
              <a:t>的负责人的姓名和解决的截止日期。</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、创建一个数据字典来定义一些术语的条目和结构，对软件需求说明的评审可以帮助参与者对关键术语和概念达成一致的理解。</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、对需求的评审，可以确保强调的是需要解决的业务问题是什么，而不是规定如何解决。</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274627613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需求确认方面的风险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79"/>
            <a:ext cx="3518747" cy="1405256"/>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1、未经确认的需求引发的风险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2、审查熟练程度引发的风险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475866"/>
            <a:ext cx="6534573" cy="2389950"/>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、在构造设计开始之前，确认需求的正确性和质量，应该为质量保证活动预留出一定的时间并提供资源，要确保客户参与需求审查活动。</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、要对参与需求文档审查的所有团队成员进行培训，请组织内部有经验的审查人员或者外界的咨询顾问来评述早先的审查。</a:t>
            </a:r>
          </a:p>
        </p:txBody>
      </p:sp>
    </p:spTree>
    <p:custDataLst>
      <p:tags r:id="rId1"/>
    </p:custDataLst>
    <p:extLst>
      <p:ext uri="{BB962C8B-B14F-4D97-AF65-F5344CB8AC3E}">
        <p14:creationId xmlns:p14="http://schemas.microsoft.com/office/powerpoint/2010/main" val="154892900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719705"/>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1、变更需求引发的风险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2、需求变更过程引发的风险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3、为实现的需求引发的风险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4、扩大目标范围引发的风险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044441" y="2079626"/>
            <a:ext cx="7104380"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、应该推迟实现那些很可能还要发生变更的需求，待确定之后再实现，并在设计时要考虑到应该使系统易于修改。</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、需求变更过程要包括对提议的变更进行影响分析，组建变更控制委员会作出决策，使用工具支持预定义的过程。</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、需求跟踪矩阵有助于在设计、构造或者测试期间避免遗漏任何需求</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、应该制定分阶段或者增量的交付产品的实现计划。在初始版本中先实现核心功能，在以后的迭代中再逐步增加系统功能</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70494466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199716"/>
      </p:ext>
    </p:extLst>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04</a:t>
            </a:r>
            <a:endParaRPr lang="zh-CN" altLang="zh-CN" sz="1333" dirty="0"/>
          </a:p>
        </p:txBody>
      </p:sp>
      <p:sp>
        <p:nvSpPr>
          <p:cNvPr id="36" name="Rectangle 39"/>
          <p:cNvSpPr>
            <a:spLocks noChangeArrowheads="1"/>
          </p:cNvSpPr>
          <p:nvPr/>
        </p:nvSpPr>
        <p:spPr bwMode="auto">
          <a:xfrm>
            <a:off x="5039883" y="2770089"/>
            <a:ext cx="5184576"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733"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p>
        </p:txBody>
      </p:sp>
    </p:spTree>
    <p:extLst>
      <p:ext uri="{BB962C8B-B14F-4D97-AF65-F5344CB8AC3E}">
        <p14:creationId xmlns:p14="http://schemas.microsoft.com/office/powerpoint/2010/main" val="3264157980"/>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4519" y="1008137"/>
            <a:ext cx="3616960" cy="830997"/>
          </a:xfrm>
          <a:prstGeom prst="rect">
            <a:avLst/>
          </a:prstGeom>
          <a:noFill/>
          <a:effectLst/>
        </p:spPr>
        <p:txBody>
          <a:bodyPr wrap="square" rtlCol="0">
            <a:spAutoFit/>
          </a:bodyPr>
          <a:lstStyle/>
          <a:p>
            <a:r>
              <a:rPr lang="zh-CN" altLang="en-US" sz="4800" b="1" spc="213" dirty="0">
                <a:solidFill>
                  <a:schemeClr val="bg1"/>
                </a:solidFill>
                <a:latin typeface="迷你简艺黑" panose="03000509000000000000" pitchFamily="65" charset="-122"/>
                <a:ea typeface="迷你简艺黑" panose="03000509000000000000" pitchFamily="65" charset="-122"/>
              </a:rPr>
              <a:t>小组分工</a:t>
            </a:r>
          </a:p>
        </p:txBody>
      </p:sp>
      <p:sp>
        <p:nvSpPr>
          <p:cNvPr id="3" name="文本框 2"/>
          <p:cNvSpPr txBox="1"/>
          <p:nvPr/>
        </p:nvSpPr>
        <p:spPr>
          <a:xfrm>
            <a:off x="4684519" y="2990854"/>
            <a:ext cx="4120116" cy="1938992"/>
          </a:xfrm>
          <a:prstGeom prst="rect">
            <a:avLst/>
          </a:prstGeom>
          <a:noFill/>
        </p:spPr>
        <p:txBody>
          <a:bodyPr wrap="square" rtlCol="0" anchor="t">
            <a:spAutoFit/>
          </a:bodyPr>
          <a:lstStyle/>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任剑超：</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PPT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汇总</a:t>
            </a:r>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史晨鑫</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汪</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涛</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：风险</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仲</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叶</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邱英凡：概述</a:t>
            </a:r>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p:txBody>
      </p:sp>
    </p:spTree>
    <p:extLst>
      <p:ext uri="{BB962C8B-B14F-4D97-AF65-F5344CB8AC3E}">
        <p14:creationId xmlns:p14="http://schemas.microsoft.com/office/powerpoint/2010/main" val="186882737"/>
      </p:ext>
    </p:extLst>
  </p:cSld>
  <p:clrMapOvr>
    <a:masterClrMapping/>
  </p:clrMapOvr>
  <p:transition spd="slow">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4213" y="2269751"/>
            <a:ext cx="6207020" cy="2215991"/>
          </a:xfrm>
          <a:prstGeom prst="rect">
            <a:avLst/>
          </a:prstGeom>
          <a:noFill/>
        </p:spPr>
        <p:txBody>
          <a:bodyPr wrap="none" lIns="91440" tIns="45720" rIns="91440" bIns="45720">
            <a:spAutoFit/>
          </a:bodyPr>
          <a:lstStyle/>
          <a:p>
            <a:pPr algn="ctr"/>
            <a:r>
              <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a:t>
            </a:r>
            <a:r>
              <a:rPr lang="en-US" altLang="zh-CN"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KS</a:t>
            </a:r>
            <a:endPar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781377314"/>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12966" y="2057400"/>
            <a:ext cx="9265920" cy="262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介绍</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154476969"/>
      </p:ext>
    </p:extLst>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920577" y="879071"/>
            <a:ext cx="9894570" cy="467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目标</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需求方：对于软件工程课程学习网站有需求的学生和老师</a:t>
            </a:r>
          </a:p>
        </p:txBody>
      </p:sp>
    </p:spTree>
    <p:extLst>
      <p:ext uri="{BB962C8B-B14F-4D97-AF65-F5344CB8AC3E}">
        <p14:creationId xmlns:p14="http://schemas.microsoft.com/office/powerpoint/2010/main" val="2817846246"/>
      </p:ext>
    </p:extLst>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433022" y="1017963"/>
            <a:ext cx="9893935" cy="447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工作</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在项目开发初期，需求的获取十分重要，需要定义需求开发过程，编写前景和范围文档，确定用户群和他们的特点，为每类用户选择代言人，建立典型用户的中心小组，与用户代表沟通以确定用例，确定系统事件和响应，召开专门的需求获取讨论会，观察用户工作的过程，检查当前系统的问题报告来进一步完善需求，跨项目重用需求。</a:t>
            </a:r>
          </a:p>
          <a:p>
            <a:pPr defTabSz="1218565"/>
            <a:r>
              <a:rPr sz="2400" dirty="0">
                <a:solidFill>
                  <a:prstClr val="white"/>
                </a:solidFill>
                <a:latin typeface="迷你简艺黑" panose="03000509000000000000" pitchFamily="65" charset="-122"/>
                <a:ea typeface="迷你简艺黑" panose="03000509000000000000" pitchFamily="65" charset="-122"/>
              </a:rPr>
              <a:t>由于此课程重点在于需求的获取，因此这一部分会尤其详细些，当获取需求后，开始进行项目估算，进度计划，项目跟踪，完成策划这一部之后，开始进行建模分析与设计，接着构建项目，包括编码与测试，最后进行项目的最终部署，包括交付给客户，以及进行反馈。</a:t>
            </a:r>
          </a:p>
        </p:txBody>
      </p:sp>
    </p:spTree>
    <p:extLst>
      <p:ext uri="{BB962C8B-B14F-4D97-AF65-F5344CB8AC3E}">
        <p14:creationId xmlns:p14="http://schemas.microsoft.com/office/powerpoint/2010/main" val="2246006688"/>
      </p:ext>
    </p:extLst>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37697" y="297180"/>
            <a:ext cx="9894570" cy="642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项目需要转移用户的文件</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《项目章程》                                       《工程部署计划》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《可行性分析报告》                             《培训计划》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《总体项目计划》                                《系统维护计划》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《需求工程计划-初步》                  </a:t>
            </a:r>
            <a:r>
              <a:rPr lang="zh-CN" altLang="en-US" sz="4400" dirty="0">
                <a:solidFill>
                  <a:prstClr val="white"/>
                </a:solidFill>
                <a:latin typeface="迷你简艺黑" panose="03000509000000000000" pitchFamily="65" charset="-122"/>
                <a:ea typeface="迷你简艺黑" panose="03000509000000000000" pitchFamily="65" charset="-122"/>
              </a:rPr>
              <a:t> </a:t>
            </a:r>
            <a:r>
              <a:rPr lang="zh-CN" altLang="en-US" sz="2400" dirty="0">
                <a:solidFill>
                  <a:prstClr val="white"/>
                </a:solidFill>
                <a:latin typeface="迷你简艺黑" panose="03000509000000000000" pitchFamily="65" charset="-122"/>
                <a:ea typeface="迷你简艺黑" panose="03000509000000000000" pitchFamily="65" charset="-122"/>
                <a:sym typeface="+mn-ea"/>
              </a:rPr>
              <a:t>不需要移交的产品</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《前景与范围》                                        </a:t>
            </a:r>
            <a:r>
              <a:rPr lang="zh-CN" altLang="en-US" sz="2400" dirty="0">
                <a:solidFill>
                  <a:prstClr val="white"/>
                </a:solidFill>
                <a:latin typeface="迷你简艺黑" panose="03000509000000000000" pitchFamily="65" charset="-122"/>
                <a:ea typeface="迷你简艺黑" panose="03000509000000000000" pitchFamily="65" charset="-122"/>
                <a:sym typeface="+mn-ea"/>
              </a:rPr>
              <a:t>《</a:t>
            </a:r>
            <a:r>
              <a:rPr lang="zh-CN" altLang="en-US" sz="2400" dirty="0">
                <a:solidFill>
                  <a:prstClr val="white"/>
                </a:solidFill>
                <a:latin typeface="迷你简艺黑" panose="03000509000000000000" pitchFamily="65" charset="-122"/>
                <a:ea typeface="迷你简艺黑" panose="03000509000000000000" pitchFamily="65" charset="-122"/>
              </a:rPr>
              <a:t>人员分组表》</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《项目总体报告</a:t>
            </a:r>
            <a:r>
              <a:rPr lang="zh-CN" altLang="en-US" sz="2400" dirty="0">
                <a:solidFill>
                  <a:prstClr val="white"/>
                </a:solidFill>
                <a:latin typeface="迷你简艺黑" panose="03000509000000000000" pitchFamily="65" charset="-122"/>
                <a:ea typeface="迷你简艺黑" panose="03000509000000000000" pitchFamily="65" charset="-122"/>
                <a:sym typeface="+mn-ea"/>
              </a:rPr>
              <a:t>》                                     《概要设计说明书》</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《质量保证计划》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《数据库设计手册》</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《需求工程计划》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《代码与文档调整意见书》</a:t>
            </a:r>
            <a:r>
              <a:rPr lang="zh-CN" altLang="en-US" sz="2400" dirty="0">
                <a:solidFill>
                  <a:prstClr val="white"/>
                </a:solidFill>
                <a:latin typeface="迷你简艺黑" panose="03000509000000000000" pitchFamily="65" charset="-122"/>
                <a:ea typeface="迷你简艺黑" panose="03000509000000000000" pitchFamily="65" charset="-122"/>
              </a:rPr>
              <a:t>《软件需求规格说明书》                           </a:t>
            </a:r>
            <a:r>
              <a:rPr lang="zh-CN" altLang="en-US" sz="2400" dirty="0">
                <a:solidFill>
                  <a:prstClr val="white"/>
                </a:solidFill>
                <a:latin typeface="迷你简艺黑" panose="03000509000000000000" pitchFamily="65" charset="-122"/>
                <a:ea typeface="迷你简艺黑" panose="03000509000000000000" pitchFamily="65" charset="-122"/>
                <a:sym typeface="+mn-ea"/>
              </a:rPr>
              <a:t>《源代码文档》</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《系统设计计划》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《会议纪要》</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《需求变更控制文档》</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《用户手册》</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《软件概要设计说明》</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《系统编码与实现计划》</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《测试计划》</a:t>
            </a:r>
          </a:p>
        </p:txBody>
      </p:sp>
    </p:spTree>
    <p:extLst>
      <p:ext uri="{BB962C8B-B14F-4D97-AF65-F5344CB8AC3E}">
        <p14:creationId xmlns:p14="http://schemas.microsoft.com/office/powerpoint/2010/main" val="1159496121"/>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07735" y="140088"/>
            <a:ext cx="5184576"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项目验收标准</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4081145" y="139700"/>
          <a:ext cx="7522845" cy="6503670"/>
        </p:xfrm>
        <a:graphic>
          <a:graphicData uri="http://schemas.openxmlformats.org/drawingml/2006/table">
            <a:tbl>
              <a:tblPr firstRow="1" bandRow="1">
                <a:tableStyleId>{5940675A-B579-460E-94D1-54222C63F5DA}</a:tableStyleId>
              </a:tblPr>
              <a:tblGrid>
                <a:gridCol w="4361815">
                  <a:extLst>
                    <a:ext uri="{9D8B030D-6E8A-4147-A177-3AD203B41FA5}">
                      <a16:colId xmlns:a16="http://schemas.microsoft.com/office/drawing/2014/main" val="20000"/>
                    </a:ext>
                  </a:extLst>
                </a:gridCol>
                <a:gridCol w="3161030">
                  <a:extLst>
                    <a:ext uri="{9D8B030D-6E8A-4147-A177-3AD203B41FA5}">
                      <a16:colId xmlns:a16="http://schemas.microsoft.com/office/drawing/2014/main" val="20001"/>
                    </a:ext>
                  </a:extLst>
                </a:gridCol>
              </a:tblGrid>
              <a:tr h="62801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项目章程</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验收标准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配置管理计划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可行性分析报告</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14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项目总体计划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项目章程</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《QA</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226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项目管理计划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14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风险和问题跟踪表</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开发过程</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WBS》</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需求获取文档</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814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需求变更文档</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需求管理文件</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751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需求过程改进行动计划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941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系统设计与实现计划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9560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变更控制及影响说明</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系统测试计划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13459379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项目团队成员</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884853" y="1823951"/>
          <a:ext cx="7846695" cy="3419475"/>
        </p:xfrm>
        <a:graphic>
          <a:graphicData uri="http://schemas.openxmlformats.org/drawingml/2006/table">
            <a:tbl>
              <a:tblPr firstRow="1" bandRow="1">
                <a:tableStyleId>{5940675A-B579-460E-94D1-54222C63F5DA}</a:tableStyleId>
              </a:tblPr>
              <a:tblGrid>
                <a:gridCol w="1538605">
                  <a:extLst>
                    <a:ext uri="{9D8B030D-6E8A-4147-A177-3AD203B41FA5}">
                      <a16:colId xmlns:a16="http://schemas.microsoft.com/office/drawing/2014/main" val="20000"/>
                    </a:ext>
                  </a:extLst>
                </a:gridCol>
                <a:gridCol w="3154045">
                  <a:extLst>
                    <a:ext uri="{9D8B030D-6E8A-4147-A177-3AD203B41FA5}">
                      <a16:colId xmlns:a16="http://schemas.microsoft.com/office/drawing/2014/main" val="20001"/>
                    </a:ext>
                  </a:extLst>
                </a:gridCol>
                <a:gridCol w="1576705">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tblGrid>
              <a:tr h="7848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开发人员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学院</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专业</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组内地位</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任剑超</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组长</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史晨鑫</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仲叶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24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邱英凡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5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汪涛</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293225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1|0.8|0.7"/>
</p:tagLst>
</file>

<file path=ppt/tags/tag2.xml><?xml version="1.0" encoding="utf-8"?>
<p:tagLst xmlns:a="http://schemas.openxmlformats.org/drawingml/2006/main" xmlns:r="http://schemas.openxmlformats.org/officeDocument/2006/relationships" xmlns:p="http://schemas.openxmlformats.org/presentationml/2006/main">
  <p:tag name="TIMING" val="|5.1|0.8|0.7"/>
</p:tagLst>
</file>

<file path=ppt/tags/tag3.xml><?xml version="1.0" encoding="utf-8"?>
<p:tagLst xmlns:a="http://schemas.openxmlformats.org/drawingml/2006/main" xmlns:r="http://schemas.openxmlformats.org/officeDocument/2006/relationships" xmlns:p="http://schemas.openxmlformats.org/presentationml/2006/main">
  <p:tag name="TIMING" val="|5.1|0.8|0.7"/>
</p:tagLst>
</file>

<file path=ppt/tags/tag4.xml><?xml version="1.0" encoding="utf-8"?>
<p:tagLst xmlns:a="http://schemas.openxmlformats.org/drawingml/2006/main" xmlns:r="http://schemas.openxmlformats.org/officeDocument/2006/relationships" xmlns:p="http://schemas.openxmlformats.org/presentationml/2006/main">
  <p:tag name="TIMING" val="|5.1|0.8|0.7"/>
</p:tagLst>
</file>

<file path=ppt/tags/tag5.xml><?xml version="1.0" encoding="utf-8"?>
<p:tagLst xmlns:a="http://schemas.openxmlformats.org/drawingml/2006/main" xmlns:r="http://schemas.openxmlformats.org/officeDocument/2006/relationships" xmlns:p="http://schemas.openxmlformats.org/presentationml/2006/main">
  <p:tag name="TIMING" val="|5.1|0.8|0.7"/>
</p:tagLst>
</file>

<file path=ppt/tags/tag6.xml><?xml version="1.0" encoding="utf-8"?>
<p:tagLst xmlns:a="http://schemas.openxmlformats.org/drawingml/2006/main" xmlns:r="http://schemas.openxmlformats.org/officeDocument/2006/relationships" xmlns:p="http://schemas.openxmlformats.org/presentationml/2006/main">
  <p:tag name="TIMING" val="|5.1|0.8|0.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2196</Words>
  <Application>Microsoft Office PowerPoint</Application>
  <PresentationFormat>宽屏</PresentationFormat>
  <Paragraphs>279</Paragraphs>
  <Slides>32</Slides>
  <Notes>26</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等线</vt:lpstr>
      <vt:lpstr>方正正大黑简体</vt:lpstr>
      <vt:lpstr>迷你简艺黑</vt:lpstr>
      <vt:lpstr>宋体</vt:lpstr>
      <vt:lpstr>微软雅黑</vt:lpstr>
      <vt:lpstr>Arial</vt:lpstr>
      <vt:lpstr>Calibri</vt:lpstr>
      <vt:lpstr>Impact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5</cp:revision>
  <dcterms:created xsi:type="dcterms:W3CDTF">2017-11-01T13:58:00Z</dcterms:created>
  <dcterms:modified xsi:type="dcterms:W3CDTF">2017-11-02T04:31:48Z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