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7" r:id="rId4"/>
    <p:sldId id="261" r:id="rId5"/>
    <p:sldId id="262" r:id="rId7"/>
    <p:sldId id="263" r:id="rId8"/>
    <p:sldId id="264" r:id="rId9"/>
    <p:sldId id="286" r:id="rId10"/>
    <p:sldId id="289" r:id="rId11"/>
    <p:sldId id="311" r:id="rId12"/>
    <p:sldId id="312" r:id="rId13"/>
    <p:sldId id="313" r:id="rId14"/>
    <p:sldId id="287" r:id="rId15"/>
    <p:sldId id="288" r:id="rId16"/>
    <p:sldId id="314" r:id="rId17"/>
    <p:sldId id="315" r:id="rId18"/>
    <p:sldId id="316" r:id="rId19"/>
    <p:sldId id="317" r:id="rId20"/>
    <p:sldId id="318" r:id="rId21"/>
    <p:sldId id="320" r:id="rId22"/>
    <p:sldId id="321" r:id="rId23"/>
    <p:sldId id="342" r:id="rId24"/>
    <p:sldId id="343" r:id="rId25"/>
    <p:sldId id="267" r:id="rId26"/>
    <p:sldId id="345" r:id="rId27"/>
    <p:sldId id="268" r:id="rId28"/>
    <p:sldId id="346" r:id="rId29"/>
    <p:sldId id="347" r:id="rId30"/>
    <p:sldId id="348" r:id="rId31"/>
    <p:sldId id="349" r:id="rId32"/>
    <p:sldId id="272" r:id="rId33"/>
    <p:sldId id="365" r:id="rId34"/>
    <p:sldId id="271" r:id="rId35"/>
    <p:sldId id="270" r:id="rId36"/>
    <p:sldId id="364" r:id="rId37"/>
    <p:sldId id="366" r:id="rId38"/>
    <p:sldId id="367" r:id="rId39"/>
    <p:sldId id="368" r:id="rId40"/>
    <p:sldId id="276" r:id="rId41"/>
    <p:sldId id="274" r:id="rId42"/>
    <p:sldId id="369" r:id="rId43"/>
    <p:sldId id="280" r:id="rId44"/>
    <p:sldId id="370" r:id="rId45"/>
    <p:sldId id="371" r:id="rId46"/>
    <p:sldId id="372" r:id="rId47"/>
    <p:sldId id="373" r:id="rId48"/>
    <p:sldId id="375" r:id="rId49"/>
    <p:sldId id="376" r:id="rId50"/>
    <p:sldId id="377" r:id="rId51"/>
    <p:sldId id="378" r:id="rId52"/>
    <p:sldId id="379" r:id="rId53"/>
    <p:sldId id="380" r:id="rId54"/>
    <p:sldId id="381" r:id="rId55"/>
    <p:sldId id="374" r:id="rId56"/>
    <p:sldId id="282" r:id="rId57"/>
    <p:sldId id="285" r:id="rId5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595959"/>
    <a:srgbClr val="FF4A5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981"/>
    <p:restoredTop sz="94660"/>
  </p:normalViewPr>
  <p:slideViewPr>
    <p:cSldViewPr snapToGrid="0" showGuides="1">
      <p:cViewPr varScale="1">
        <p:scale>
          <a:sx n="73" d="100"/>
          <a:sy n="73" d="100"/>
        </p:scale>
        <p:origin x="498" y="78"/>
      </p:cViewPr>
      <p:guideLst>
        <p:guide orient="horz" pos="3168"/>
        <p:guide pos="3703"/>
        <p:guide pos="3602"/>
        <p:guide pos="1443"/>
      </p:guideLst>
    </p:cSldViewPr>
  </p:slideViewPr>
  <p:notesTextViewPr>
    <p:cViewPr>
      <p:scale>
        <a:sx n="1" d="1"/>
        <a:sy n="1" d="1"/>
      </p:scale>
      <p:origin x="0" y="0"/>
    </p:cViewPr>
  </p:notesTextViewPr>
  <p:sorterViewPr>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notesMaster" Target="notesMasters/notesMaster1.xml"/><Relationship Id="rId59" Type="http://schemas.openxmlformats.org/officeDocument/2006/relationships/presProps" Target="presProps.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3F5FCCD-8AC5-448E-A107-925F6BFA8991}" type="datetimeFigureOut">
              <a:rPr lang="zh-CN" altLang="en-US" strike="noStrike" noProof="1" smtClean="0">
                <a:latin typeface="+mn-lt"/>
                <a:ea typeface="+mn-ea"/>
                <a:cs typeface="+mn-cs"/>
              </a:rPr>
            </a:fld>
            <a:endParaRPr lang="zh-CN" altLang="en-US" strike="noStrike" noProof="1"/>
          </a:p>
        </p:txBody>
      </p:sp>
      <p:sp>
        <p:nvSpPr>
          <p:cNvPr id="1331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43667FE5-B077-44DA-ADE5-01AC645EB89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p:cNvSpPr>
          <p:nvPr>
            <p:ph type="sldImg"/>
          </p:nvPr>
        </p:nvSpPr>
        <p:spPr/>
      </p:sp>
      <p:sp>
        <p:nvSpPr>
          <p:cNvPr id="16386" name="备注占位符 2"/>
          <p:cNvSpPr>
            <a:spLocks noGrp="1"/>
          </p:cNvSpPr>
          <p:nvPr>
            <p:ph type="body"/>
          </p:nvPr>
        </p:nvSpPr>
        <p:spPr/>
        <p:txBody>
          <a:bodyPr lIns="91440" tIns="45720" rIns="91440" bIns="45720" anchor="t"/>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p:cNvSpPr>
          <p:nvPr>
            <p:ph type="sldImg"/>
          </p:nvPr>
        </p:nvSpPr>
        <p:spPr/>
      </p:sp>
      <p:sp>
        <p:nvSpPr>
          <p:cNvPr id="18434" name="备注占位符 2"/>
          <p:cNvSpPr>
            <a:spLocks noGrp="1"/>
          </p:cNvSpPr>
          <p:nvPr>
            <p:ph type="body"/>
          </p:nvPr>
        </p:nvSpPr>
        <p:spPr/>
        <p:txBody>
          <a:bodyPr lIns="91440" tIns="45720" rIns="91440" bIns="45720" anchor="t"/>
          <a:p>
            <a:pPr lvl="0"/>
            <a:endParaRPr lang="zh-CN" altLang="en-US"/>
          </a:p>
        </p:txBody>
      </p:sp>
      <p:sp>
        <p:nvSpPr>
          <p:cNvPr id="1843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实质上，封装包含两个含义：一层是把对象的全部属性和方法结合在一起形成一个不可分割的独立单位，对象的属性除了公有属性，只能由这个对象的方法来存取；</a:t>
            </a:r>
            <a:endParaRPr lang="zh-CN" altLang="en-US"/>
          </a:p>
          <a:p>
            <a:r>
              <a:rPr lang="zh-CN" altLang="en-US"/>
              <a:t>二层是极大可能的隐蔽了对象的内部实现细节，与外部的联系只能通过外部接口来实现。</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p:cNvSpPr>
          <p:nvPr>
            <p:ph type="sldImg"/>
          </p:nvPr>
        </p:nvSpPr>
        <p:spPr/>
      </p:sp>
      <p:sp>
        <p:nvSpPr>
          <p:cNvPr id="24578" name="备注占位符 2"/>
          <p:cNvSpPr>
            <a:spLocks noGrp="1"/>
          </p:cNvSpPr>
          <p:nvPr>
            <p:ph type="body"/>
          </p:nvPr>
        </p:nvSpPr>
        <p:spPr/>
        <p:txBody>
          <a:bodyPr lIns="91440" tIns="45720" rIns="91440" bIns="45720" anchor="t"/>
          <a:p>
            <a:pPr lvl="0"/>
            <a:endParaRPr lang="zh-CN" altLang="en-US"/>
          </a:p>
        </p:txBody>
      </p:sp>
      <p:sp>
        <p:nvSpPr>
          <p:cNvPr id="2457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p:cNvSpPr>
          <p:nvPr>
            <p:ph type="sldImg"/>
          </p:nvPr>
        </p:nvSpPr>
        <p:spPr/>
      </p:sp>
      <p:sp>
        <p:nvSpPr>
          <p:cNvPr id="30722" name="备注占位符 2"/>
          <p:cNvSpPr>
            <a:spLocks noGrp="1"/>
          </p:cNvSpPr>
          <p:nvPr>
            <p:ph type="body"/>
          </p:nvPr>
        </p:nvSpPr>
        <p:spPr/>
        <p:txBody>
          <a:bodyPr lIns="91440" tIns="45720" rIns="91440" bIns="45720" anchor="t"/>
          <a:p>
            <a:pPr lvl="0"/>
            <a:endParaRPr lang="zh-CN" altLang="en-US"/>
          </a:p>
        </p:txBody>
      </p:sp>
      <p:sp>
        <p:nvSpPr>
          <p:cNvPr id="307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2F2F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1268"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2292"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2F2F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F2F2F2"/>
        </a:solidFill>
        <a:effectLst/>
      </p:bgPr>
    </p:bg>
    <p:spTree>
      <p:nvGrpSpPr>
        <p:cNvPr id="1" name=""/>
        <p:cNvGrpSpPr/>
        <p:nvPr/>
      </p:nvGrpSpPr>
      <p:grpSpPr>
        <a:xfrm>
          <a:off x="0" y="0"/>
          <a:ext cx="0" cy="0"/>
          <a:chOff x="0" y="0"/>
          <a:chExt cx="0" cy="0"/>
        </a:xfrm>
      </p:grpSpPr>
      <p:cxnSp>
        <p:nvCxnSpPr>
          <p:cNvPr id="16" name="直接连接符 15"/>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3076" name="矩形 17"/>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5"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29282E"/>
        </a:solidFill>
        <a:effectLst/>
      </p:bgPr>
    </p:bg>
    <p:spTree>
      <p:nvGrpSpPr>
        <p:cNvPr id="1" name=""/>
        <p:cNvGrpSpPr/>
        <p:nvPr/>
      </p:nvGrpSpPr>
      <p:grpSpPr>
        <a:xfrm>
          <a:off x="0" y="0"/>
          <a:ext cx="0" cy="0"/>
          <a:chOff x="0" y="0"/>
          <a:chExt cx="0" cy="0"/>
        </a:xfrm>
      </p:grpSpPr>
      <p:pic>
        <p:nvPicPr>
          <p:cNvPr id="4098" name="图片 4"/>
          <p:cNvPicPr>
            <a:picLocks noChangeAspect="1"/>
          </p:cNvPicPr>
          <p:nvPr userDrawn="1"/>
        </p:nvPicPr>
        <p:blipFill>
          <a:blip r:embed="rId2"/>
          <a:stretch>
            <a:fillRect/>
          </a:stretch>
        </p:blipFill>
        <p:spPr>
          <a:xfrm>
            <a:off x="-33337" y="-390525"/>
            <a:ext cx="12211050" cy="7631113"/>
          </a:xfrm>
          <a:prstGeom prst="rect">
            <a:avLst/>
          </a:prstGeom>
          <a:noFill/>
          <a:ln w="9525">
            <a:noFill/>
          </a:ln>
        </p:spPr>
      </p:pic>
      <p:sp>
        <p:nvSpPr>
          <p:cNvPr id="7" name="矩形 6"/>
          <p:cNvSpPr/>
          <p:nvPr userDrawn="1"/>
        </p:nvSpPr>
        <p:spPr>
          <a:xfrm>
            <a:off x="-14287" y="-390525"/>
            <a:ext cx="12192000" cy="7631113"/>
          </a:xfrm>
          <a:prstGeom prst="rect">
            <a:avLst/>
          </a:prstGeom>
          <a:gradFill flip="none" rotWithShape="1">
            <a:gsLst>
              <a:gs pos="100000">
                <a:srgbClr val="29282E">
                  <a:alpha val="95000"/>
                </a:srgbClr>
              </a:gs>
              <a:gs pos="0">
                <a:srgbClr val="29282E">
                  <a:alpha val="9500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8" name="直接连接符 7"/>
          <p:cNvCxnSpPr/>
          <p:nvPr userDrawn="1"/>
        </p:nvCxnSpPr>
        <p:spPr>
          <a:xfrm>
            <a:off x="4565650" y="933450"/>
            <a:ext cx="3060700"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4102" name="矩形 9"/>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F2F2F2"/>
                </a:solidFill>
                <a:latin typeface="方正正纤黑简体" pitchFamily="2" charset="-122"/>
                <a:ea typeface="方正正纤黑简体" pitchFamily="2" charset="-122"/>
              </a:rPr>
              <a:t>在此添加标题 </a:t>
            </a:r>
            <a:endParaRPr lang="zh-CN" altLang="en-US" sz="2400" b="1" dirty="0">
              <a:solidFill>
                <a:srgbClr val="F2F2F2"/>
              </a:solidFill>
              <a:latin typeface="方正正纤黑简体" pitchFamily="2" charset="-122"/>
              <a:ea typeface="方正正纤黑简体" pitchFamily="2" charset="-122"/>
            </a:endParaRPr>
          </a:p>
        </p:txBody>
      </p:sp>
      <p:sp>
        <p:nvSpPr>
          <p:cNvPr id="11"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5124"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6148"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29282E"/>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8196"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F2F2F2"/>
        </a:solidFill>
        <a:effectLst/>
      </p:bgPr>
    </p:bg>
    <p:spTree>
      <p:nvGrpSpPr>
        <p:cNvPr id="1" name=""/>
        <p:cNvGrpSpPr/>
        <p:nvPr/>
      </p:nvGrpSpPr>
      <p:grpSpPr>
        <a:xfrm>
          <a:off x="0" y="0"/>
          <a:ext cx="0" cy="0"/>
          <a:chOff x="0" y="0"/>
          <a:chExt cx="0" cy="0"/>
        </a:xfrm>
      </p:grpSpPr>
      <p:cxnSp>
        <p:nvCxnSpPr>
          <p:cNvPr id="16" name="直接连接符 15"/>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3076" name="矩形 17"/>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5"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9220"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标题和内容">
    <p:bg>
      <p:bgPr>
        <a:solidFill>
          <a:srgbClr val="F2F2F2"/>
        </a:solidFill>
        <a:effectLst/>
      </p:bgPr>
    </p:bg>
    <p:spTree>
      <p:nvGrpSpPr>
        <p:cNvPr id="1" name=""/>
        <p:cNvGrpSpPr/>
        <p:nvPr/>
      </p:nvGrpSpPr>
      <p:grpSpPr>
        <a:xfrm>
          <a:off x="0" y="0"/>
          <a:ext cx="0" cy="0"/>
          <a:chOff x="0" y="0"/>
          <a:chExt cx="0" cy="0"/>
        </a:xfrm>
      </p:grpSpPr>
      <p:cxnSp>
        <p:nvCxnSpPr>
          <p:cNvPr id="9" name="直接连接符 8"/>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0244" name="矩形 10"/>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12"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1268"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2292"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29282E"/>
        </a:solidFill>
        <a:effectLst/>
      </p:bgPr>
    </p:bg>
    <p:spTree>
      <p:nvGrpSpPr>
        <p:cNvPr id="1" name=""/>
        <p:cNvGrpSpPr/>
        <p:nvPr/>
      </p:nvGrpSpPr>
      <p:grpSpPr>
        <a:xfrm>
          <a:off x="0" y="0"/>
          <a:ext cx="0" cy="0"/>
          <a:chOff x="0" y="0"/>
          <a:chExt cx="0" cy="0"/>
        </a:xfrm>
      </p:grpSpPr>
      <p:pic>
        <p:nvPicPr>
          <p:cNvPr id="4098" name="图片 4"/>
          <p:cNvPicPr>
            <a:picLocks noChangeAspect="1"/>
          </p:cNvPicPr>
          <p:nvPr userDrawn="1"/>
        </p:nvPicPr>
        <p:blipFill>
          <a:blip r:embed="rId2"/>
          <a:stretch>
            <a:fillRect/>
          </a:stretch>
        </p:blipFill>
        <p:spPr>
          <a:xfrm>
            <a:off x="-33337" y="-390525"/>
            <a:ext cx="12211050" cy="7631113"/>
          </a:xfrm>
          <a:prstGeom prst="rect">
            <a:avLst/>
          </a:prstGeom>
          <a:noFill/>
          <a:ln w="9525">
            <a:noFill/>
          </a:ln>
        </p:spPr>
      </p:pic>
      <p:sp>
        <p:nvSpPr>
          <p:cNvPr id="7" name="矩形 6"/>
          <p:cNvSpPr/>
          <p:nvPr userDrawn="1"/>
        </p:nvSpPr>
        <p:spPr>
          <a:xfrm>
            <a:off x="-14287" y="-390525"/>
            <a:ext cx="12192000" cy="7631113"/>
          </a:xfrm>
          <a:prstGeom prst="rect">
            <a:avLst/>
          </a:prstGeom>
          <a:gradFill flip="none" rotWithShape="1">
            <a:gsLst>
              <a:gs pos="100000">
                <a:srgbClr val="29282E">
                  <a:alpha val="95000"/>
                </a:srgbClr>
              </a:gs>
              <a:gs pos="0">
                <a:srgbClr val="29282E">
                  <a:alpha val="9500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8" name="直接连接符 7"/>
          <p:cNvCxnSpPr/>
          <p:nvPr userDrawn="1"/>
        </p:nvCxnSpPr>
        <p:spPr>
          <a:xfrm>
            <a:off x="4565650" y="933450"/>
            <a:ext cx="3060700"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4102" name="矩形 9"/>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F2F2F2"/>
                </a:solidFill>
                <a:latin typeface="方正正纤黑简体" pitchFamily="2" charset="-122"/>
                <a:ea typeface="方正正纤黑简体" pitchFamily="2" charset="-122"/>
              </a:rPr>
              <a:t>在此添加标题 </a:t>
            </a:r>
            <a:endParaRPr lang="zh-CN" altLang="en-US" sz="2400" b="1" dirty="0">
              <a:solidFill>
                <a:srgbClr val="F2F2F2"/>
              </a:solidFill>
              <a:latin typeface="方正正纤黑简体" pitchFamily="2" charset="-122"/>
              <a:ea typeface="方正正纤黑简体" pitchFamily="2" charset="-122"/>
            </a:endParaRPr>
          </a:p>
        </p:txBody>
      </p:sp>
      <p:sp>
        <p:nvSpPr>
          <p:cNvPr id="11"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5124"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6148"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29282E"/>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8196"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bg>
      <p:bgPr>
        <a:solidFill>
          <a:srgbClr val="F2F2F2"/>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9220" name="矩形 6"/>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8"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bg>
      <p:bgPr>
        <a:solidFill>
          <a:srgbClr val="F2F2F2"/>
        </a:solidFill>
        <a:effectLst/>
      </p:bgPr>
    </p:bg>
    <p:spTree>
      <p:nvGrpSpPr>
        <p:cNvPr id="1" name=""/>
        <p:cNvGrpSpPr/>
        <p:nvPr/>
      </p:nvGrpSpPr>
      <p:grpSpPr>
        <a:xfrm>
          <a:off x="0" y="0"/>
          <a:ext cx="0" cy="0"/>
          <a:chOff x="0" y="0"/>
          <a:chExt cx="0" cy="0"/>
        </a:xfrm>
      </p:grpSpPr>
      <p:cxnSp>
        <p:nvCxnSpPr>
          <p:cNvPr id="9" name="直接连接符 8"/>
          <p:cNvCxnSpPr/>
          <p:nvPr userDrawn="1"/>
        </p:nvCxnSpPr>
        <p:spPr>
          <a:xfrm>
            <a:off x="4565650" y="933450"/>
            <a:ext cx="3060700" cy="0"/>
          </a:xfrm>
          <a:prstGeom prst="line">
            <a:avLst/>
          </a:prstGeom>
          <a:ln w="19050">
            <a:solidFill>
              <a:srgbClr val="29282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5368925" y="933450"/>
            <a:ext cx="1422400" cy="0"/>
          </a:xfrm>
          <a:prstGeom prst="line">
            <a:avLst/>
          </a:prstGeom>
          <a:ln w="38100">
            <a:solidFill>
              <a:srgbClr val="FF4A53"/>
            </a:solidFill>
          </a:ln>
        </p:spPr>
        <p:style>
          <a:lnRef idx="1">
            <a:schemeClr val="accent1"/>
          </a:lnRef>
          <a:fillRef idx="0">
            <a:schemeClr val="accent1"/>
          </a:fillRef>
          <a:effectRef idx="0">
            <a:schemeClr val="accent1"/>
          </a:effectRef>
          <a:fontRef idx="minor">
            <a:schemeClr val="tx1"/>
          </a:fontRef>
        </p:style>
      </p:cxnSp>
      <p:sp>
        <p:nvSpPr>
          <p:cNvPr id="10244" name="矩形 10"/>
          <p:cNvSpPr/>
          <p:nvPr userDrawn="1"/>
        </p:nvSpPr>
        <p:spPr>
          <a:xfrm>
            <a:off x="5024438" y="501650"/>
            <a:ext cx="2166937" cy="461963"/>
          </a:xfrm>
          <a:prstGeom prst="rect">
            <a:avLst/>
          </a:prstGeom>
          <a:noFill/>
          <a:ln w="9525">
            <a:noFill/>
          </a:ln>
        </p:spPr>
        <p:txBody>
          <a:bodyPr wrap="none" anchor="t">
            <a:spAutoFit/>
          </a:bodyPr>
          <a:p>
            <a:pPr lvl="0" defTabSz="914400"/>
            <a:r>
              <a:rPr lang="zh-CN" altLang="en-US" sz="2400" b="1" dirty="0">
                <a:solidFill>
                  <a:srgbClr val="282828"/>
                </a:solidFill>
                <a:latin typeface="方正正纤黑简体" pitchFamily="2" charset="-122"/>
                <a:ea typeface="方正正纤黑简体" pitchFamily="2" charset="-122"/>
              </a:rPr>
              <a:t>在此添加标题 </a:t>
            </a:r>
            <a:endParaRPr lang="zh-CN" altLang="en-US" sz="2400" b="1" dirty="0">
              <a:solidFill>
                <a:srgbClr val="282828"/>
              </a:solidFill>
              <a:latin typeface="方正正纤黑简体" pitchFamily="2" charset="-122"/>
              <a:ea typeface="方正正纤黑简体" pitchFamily="2" charset="-122"/>
            </a:endParaRPr>
          </a:p>
        </p:txBody>
      </p:sp>
      <p:sp>
        <p:nvSpPr>
          <p:cNvPr id="12" name="等腰三角形 6"/>
          <p:cNvSpPr/>
          <p:nvPr userDrawn="1"/>
        </p:nvSpPr>
        <p:spPr>
          <a:xfrm flipV="1">
            <a:off x="5978525" y="1031875"/>
            <a:ext cx="234950" cy="96838"/>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p:txBody>
          <a:bodyPr/>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56912D39-DBC2-4D30-80BF-FF48638F6C94}"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EAF599FF-80C9-4443-A99C-FB8CF66CA1C1}"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1000"/>
    </mc:Choice>
    <mc:Fallback>
      <p:transition spd="slow"/>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oleObject" Target="../embeddings/Workbook4.xls"/><Relationship Id="rId5" Type="http://schemas.openxmlformats.org/officeDocument/2006/relationships/image" Target="../media/image6.png"/><Relationship Id="rId4" Type="http://schemas.openxmlformats.org/officeDocument/2006/relationships/oleObject" Target="../embeddings/Workbook3.xls"/><Relationship Id="rId3" Type="http://schemas.openxmlformats.org/officeDocument/2006/relationships/oleObject" Target="../embeddings/Workbook2.xls"/><Relationship Id="rId2" Type="http://schemas.openxmlformats.org/officeDocument/2006/relationships/image" Target="../media/image5.png"/><Relationship Id="rId1" Type="http://schemas.openxmlformats.org/officeDocument/2006/relationships/oleObject" Target="../embeddings/Workbook1.xls"/></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8"/>
          <p:cNvPicPr>
            <a:picLocks noChangeAspect="1"/>
          </p:cNvPicPr>
          <p:nvPr/>
        </p:nvPicPr>
        <p:blipFill>
          <a:blip r:embed="rId1"/>
          <a:srcRect t="9737" b="12234"/>
          <a:stretch>
            <a:fillRect/>
          </a:stretch>
        </p:blipFill>
        <p:spPr>
          <a:xfrm>
            <a:off x="0" y="-12700"/>
            <a:ext cx="12192000" cy="5875338"/>
          </a:xfrm>
          <a:prstGeom prst="rect">
            <a:avLst/>
          </a:prstGeom>
          <a:noFill/>
          <a:ln w="9525">
            <a:noFill/>
          </a:ln>
        </p:spPr>
      </p:pic>
      <p:sp>
        <p:nvSpPr>
          <p:cNvPr id="3" name="矩形 2"/>
          <p:cNvSpPr/>
          <p:nvPr/>
        </p:nvSpPr>
        <p:spPr>
          <a:xfrm>
            <a:off x="0" y="1588"/>
            <a:ext cx="12192000" cy="5861050"/>
          </a:xfrm>
          <a:prstGeom prst="rect">
            <a:avLst/>
          </a:prstGeom>
          <a:gradFill flip="none" rotWithShape="1">
            <a:gsLst>
              <a:gs pos="56000">
                <a:srgbClr val="29282E">
                  <a:alpha val="80000"/>
                </a:srgbClr>
              </a:gs>
              <a:gs pos="0">
                <a:srgbClr val="29282E">
                  <a:alpha val="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矩形 3"/>
          <p:cNvSpPr/>
          <p:nvPr/>
        </p:nvSpPr>
        <p:spPr>
          <a:xfrm>
            <a:off x="1497330" y="-12700"/>
            <a:ext cx="2416175" cy="6610350"/>
          </a:xfrm>
          <a:prstGeom prst="rect">
            <a:avLst/>
          </a:prstGeom>
          <a:solidFill>
            <a:srgbClr val="FF4A53"/>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文本框 4"/>
          <p:cNvSpPr txBox="1"/>
          <p:nvPr/>
        </p:nvSpPr>
        <p:spPr>
          <a:xfrm>
            <a:off x="1497293" y="223068"/>
            <a:ext cx="4220210" cy="3153410"/>
          </a:xfrm>
          <a:prstGeom prst="rect">
            <a:avLst/>
          </a:prstGeom>
          <a:noFill/>
        </p:spPr>
        <p:txBody>
          <a:bodyPr wrap="none" rtlCol="0">
            <a:spAutoFit/>
          </a:bodyPr>
          <a:lstStyle/>
          <a:p>
            <a:pPr fontAlgn="auto"/>
            <a:r>
              <a:rPr lang="en-US" sz="19900" b="1" noProof="1" dirty="0" smtClean="0">
                <a:gradFill flip="none" rotWithShape="1">
                  <a:gsLst>
                    <a:gs pos="43000">
                      <a:srgbClr val="282828"/>
                    </a:gs>
                    <a:gs pos="43000">
                      <a:srgbClr val="FF4A53"/>
                    </a:gs>
                  </a:gsLst>
                  <a:lin ang="0" scaled="1"/>
                  <a:tileRect/>
                </a:gradFill>
                <a:latin typeface="Agency FB" panose="020B0503020202020204" pitchFamily="34" charset="0"/>
                <a:ea typeface="+mn-ea"/>
                <a:cs typeface="+mn-cs"/>
              </a:rPr>
              <a:t>UML</a:t>
            </a:r>
            <a:r>
              <a:rPr lang="zh-CN" altLang="en-US" sz="4000" b="1" noProof="1" dirty="0" smtClean="0">
                <a:gradFill flip="none" rotWithShape="1">
                  <a:gsLst>
                    <a:gs pos="43000">
                      <a:srgbClr val="282828"/>
                    </a:gs>
                    <a:gs pos="43000">
                      <a:srgbClr val="FF4A53"/>
                    </a:gs>
                  </a:gsLst>
                  <a:lin ang="0" scaled="1"/>
                  <a:tileRect/>
                </a:gradFill>
                <a:latin typeface="Agency FB" panose="020B0503020202020204" pitchFamily="34" charset="0"/>
                <a:ea typeface="+mn-ea"/>
                <a:cs typeface="+mn-cs"/>
              </a:rPr>
              <a:t>之</a:t>
            </a:r>
            <a:endParaRPr lang="zh-CN" altLang="en-US" sz="4000" b="1" noProof="1" dirty="0" smtClean="0">
              <a:gradFill flip="none" rotWithShape="1">
                <a:gsLst>
                  <a:gs pos="43000">
                    <a:srgbClr val="282828"/>
                  </a:gs>
                  <a:gs pos="43000">
                    <a:srgbClr val="FF4A53"/>
                  </a:gs>
                </a:gsLst>
                <a:lin ang="0" scaled="1"/>
                <a:tileRect/>
              </a:gradFill>
              <a:latin typeface="Agency FB" panose="020B0503020202020204" pitchFamily="34" charset="0"/>
              <a:ea typeface="+mn-ea"/>
              <a:cs typeface="+mn-cs"/>
            </a:endParaRPr>
          </a:p>
        </p:txBody>
      </p:sp>
      <p:sp>
        <p:nvSpPr>
          <p:cNvPr id="8" name="TextBox 3"/>
          <p:cNvSpPr txBox="1"/>
          <p:nvPr/>
        </p:nvSpPr>
        <p:spPr>
          <a:xfrm>
            <a:off x="1463675" y="4294188"/>
            <a:ext cx="2462213" cy="1568450"/>
          </a:xfrm>
          <a:prstGeom prst="rect">
            <a:avLst/>
          </a:prstGeom>
          <a:noFill/>
          <a:ln w="9525">
            <a:noFill/>
          </a:ln>
        </p:spPr>
        <p:txBody>
          <a:bodyPr wrap="square" anchor="t">
            <a:spAutoFit/>
          </a:bodyPr>
          <a:p>
            <a:r>
              <a:rPr lang="zh-CN" altLang="en-US" sz="1600" b="1" dirty="0">
                <a:latin typeface="微软雅黑" panose="020B0503020204020204" pitchFamily="34" charset="-122"/>
                <a:ea typeface="微软雅黑" panose="020B0503020204020204" pitchFamily="34" charset="-122"/>
              </a:rPr>
              <a:t>小组：</a:t>
            </a:r>
            <a:r>
              <a:rPr lang="en-US" altLang="zh-CN" sz="1600" b="1" dirty="0">
                <a:latin typeface="微软雅黑" panose="020B0503020204020204" pitchFamily="34" charset="-122"/>
                <a:ea typeface="微软雅黑" panose="020B0503020204020204" pitchFamily="34" charset="-122"/>
              </a:rPr>
              <a:t>G09</a:t>
            </a:r>
            <a:r>
              <a:rPr lang="zh-CN" altLang="en-US" sz="1600" b="1" dirty="0">
                <a:latin typeface="微软雅黑" panose="020B0503020204020204" pitchFamily="34" charset="-122"/>
                <a:ea typeface="微软雅黑" panose="020B0503020204020204" pitchFamily="34" charset="-122"/>
              </a:rPr>
              <a:t>小组</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小组成员：童鑫、陈侃、王淑雯、黄依伦、平易成</a:t>
            </a:r>
            <a:endParaRPr lang="zh-CN" altLang="en-US" sz="1600" b="1" dirty="0">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讲演：王淑雯</a:t>
            </a:r>
            <a:endParaRPr lang="en-US" altLang="zh-CN" sz="16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683385" y="2972435"/>
            <a:ext cx="5529580" cy="1322070"/>
          </a:xfrm>
          <a:prstGeom prst="rect">
            <a:avLst/>
          </a:prstGeom>
          <a:noFill/>
        </p:spPr>
        <p:txBody>
          <a:bodyPr wrap="square" rtlCol="0">
            <a:spAutoFit/>
          </a:bodyPr>
          <a:p>
            <a:r>
              <a:rPr lang="zh-CN" altLang="en-US" sz="8000">
                <a:latin typeface="Agency FB" panose="020B0503020202020204" pitchFamily="34" charset="0"/>
                <a:cs typeface="Agency FB" panose="020B0503020202020204" pitchFamily="34" charset="0"/>
              </a:rPr>
              <a:t>建模</a:t>
            </a:r>
            <a:endParaRPr lang="zh-CN" altLang="en-US" sz="8000">
              <a:latin typeface="Agency FB" panose="020B0503020202020204" pitchFamily="34" charset="0"/>
              <a:cs typeface="Agency FB" panose="020B0503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4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ppt_x</p:attrName>
                                        </p:attrNameLst>
                                      </p:cBhvr>
                                      <p:tavLst>
                                        <p:tav tm="0">
                                          <p:val>
                                            <p:strVal val="#ppt_x"/>
                                          </p:val>
                                        </p:tav>
                                        <p:tav tm="100000">
                                          <p:val>
                                            <p:strVal val="#ppt_x"/>
                                          </p:val>
                                        </p:tav>
                                      </p:tavLst>
                                    </p:anim>
                                    <p:anim calcmode="lin" valueType="num">
                                      <p:cBhvr>
                                        <p:cTn id="12" dur="4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6435" y="1278890"/>
            <a:ext cx="8574405" cy="521970"/>
          </a:xfrm>
          <a:prstGeom prst="rect">
            <a:avLst/>
          </a:prstGeom>
          <a:noFill/>
        </p:spPr>
        <p:txBody>
          <a:bodyPr wrap="square" rtlCol="0">
            <a:spAutoFit/>
          </a:bodyPr>
          <a:p>
            <a:r>
              <a:rPr lang="zh-CN" altLang="en-US" sz="2800">
                <a:solidFill>
                  <a:schemeClr val="bg1"/>
                </a:solidFill>
              </a:rPr>
              <a:t>面向对象方法的特点：</a:t>
            </a:r>
            <a:endParaRPr lang="zh-CN" altLang="en-US" sz="2800">
              <a:solidFill>
                <a:schemeClr val="bg1"/>
              </a:solidFill>
            </a:endParaRPr>
          </a:p>
        </p:txBody>
      </p:sp>
      <p:sp>
        <p:nvSpPr>
          <p:cNvPr id="3" name="文本框 2"/>
          <p:cNvSpPr txBox="1"/>
          <p:nvPr/>
        </p:nvSpPr>
        <p:spPr>
          <a:xfrm>
            <a:off x="1276985" y="402590"/>
            <a:ext cx="2445385" cy="398780"/>
          </a:xfrm>
          <a:prstGeom prst="rect">
            <a:avLst/>
          </a:prstGeom>
          <a:noFill/>
        </p:spPr>
        <p:txBody>
          <a:bodyPr wrap="square" rtlCol="0">
            <a:spAutoFit/>
          </a:bodyPr>
          <a:p>
            <a:r>
              <a:rPr lang="en-US" altLang="zh-CN" sz="2000">
                <a:solidFill>
                  <a:schemeClr val="bg1"/>
                </a:solidFill>
              </a:rPr>
              <a:t>1.1</a:t>
            </a:r>
            <a:r>
              <a:rPr lang="zh-CN" altLang="en-US" sz="2000">
                <a:solidFill>
                  <a:schemeClr val="bg1"/>
                </a:solidFill>
              </a:rPr>
              <a:t>什么叫面向对象</a:t>
            </a:r>
            <a:endParaRPr lang="zh-CN" altLang="en-US" sz="2000">
              <a:solidFill>
                <a:schemeClr val="bg1"/>
              </a:solidFill>
            </a:endParaRPr>
          </a:p>
        </p:txBody>
      </p:sp>
      <p:sp>
        <p:nvSpPr>
          <p:cNvPr id="4" name="文本框 3"/>
          <p:cNvSpPr txBox="1"/>
          <p:nvPr/>
        </p:nvSpPr>
        <p:spPr>
          <a:xfrm>
            <a:off x="1810385" y="1946910"/>
            <a:ext cx="8075295" cy="2245360"/>
          </a:xfrm>
          <a:prstGeom prst="rect">
            <a:avLst/>
          </a:prstGeom>
          <a:noFill/>
        </p:spPr>
        <p:txBody>
          <a:bodyPr wrap="square" rtlCol="0">
            <a:spAutoFit/>
          </a:bodyPr>
          <a:p>
            <a:r>
              <a:rPr lang="en-US" sz="2800">
                <a:solidFill>
                  <a:schemeClr val="bg1"/>
                </a:solidFill>
              </a:rPr>
              <a:t>3. </a:t>
            </a:r>
            <a:r>
              <a:rPr lang="zh-CN" altLang="en-US" sz="2800">
                <a:solidFill>
                  <a:schemeClr val="bg1"/>
                </a:solidFill>
              </a:rPr>
              <a:t>按照子类和父类的关系，把若干个对象组成一个层次结构的系统。</a:t>
            </a:r>
            <a:endParaRPr lang="zh-CN" altLang="en-US" sz="2800">
              <a:solidFill>
                <a:schemeClr val="bg1"/>
              </a:solidFill>
            </a:endParaRPr>
          </a:p>
          <a:p>
            <a:endParaRPr lang="zh-CN" altLang="en-US" sz="2800">
              <a:solidFill>
                <a:schemeClr val="bg1"/>
              </a:solidFill>
            </a:endParaRPr>
          </a:p>
          <a:p>
            <a:endParaRPr lang="zh-CN" altLang="en-US" sz="2800">
              <a:solidFill>
                <a:schemeClr val="bg1"/>
              </a:solidFill>
            </a:endParaRPr>
          </a:p>
          <a:p>
            <a:r>
              <a:rPr lang="en-US" altLang="zh-CN" sz="2800">
                <a:solidFill>
                  <a:schemeClr val="bg1"/>
                </a:solidFill>
              </a:rPr>
              <a:t>4. </a:t>
            </a:r>
            <a:r>
              <a:rPr lang="zh-CN" altLang="en-US" sz="2800">
                <a:solidFill>
                  <a:schemeClr val="bg1"/>
                </a:solidFill>
              </a:rPr>
              <a:t>对象彼此之间仅能通过传递消息进行联系。</a:t>
            </a:r>
            <a:endParaRPr lang="zh-CN" altLang="en-US" sz="2800">
              <a:solidFill>
                <a:schemeClr val="bg1"/>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235710" y="1647190"/>
            <a:ext cx="1543050" cy="1757045"/>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grpSp>
          <p:nvGrpSpPr>
            <p:cNvPr id="20509" name="组合 56"/>
            <p:cNvGrpSpPr/>
            <p:nvPr/>
          </p:nvGrpSpPr>
          <p:grpSpPr>
            <a:xfrm>
              <a:off x="2664270" y="2018082"/>
              <a:ext cx="935834" cy="935834"/>
              <a:chOff x="3746609" y="2576692"/>
              <a:chExt cx="460375" cy="460375"/>
            </a:xfrm>
          </p:grpSpPr>
          <p:sp>
            <p:nvSpPr>
              <p:cNvPr id="20510"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1"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2"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3"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4"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5"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
        <p:nvSpPr>
          <p:cNvPr id="12" name="文本框 11"/>
          <p:cNvSpPr txBox="1"/>
          <p:nvPr/>
        </p:nvSpPr>
        <p:spPr>
          <a:xfrm>
            <a:off x="3195320" y="1647190"/>
            <a:ext cx="7600950" cy="1814830"/>
          </a:xfrm>
          <a:prstGeom prst="rect">
            <a:avLst/>
          </a:prstGeom>
          <a:noFill/>
        </p:spPr>
        <p:txBody>
          <a:bodyPr wrap="square" rtlCol="0">
            <a:spAutoFit/>
          </a:bodyPr>
          <a:p>
            <a:r>
              <a:rPr lang="en-US" altLang="zh-CN" sz="2800" b="1">
                <a:solidFill>
                  <a:schemeClr val="tx1"/>
                </a:solidFill>
              </a:rPr>
              <a:t>        </a:t>
            </a:r>
            <a:r>
              <a:rPr lang="zh-CN" altLang="en-US" sz="2800" b="1">
                <a:solidFill>
                  <a:schemeClr val="tx1"/>
                </a:solidFill>
              </a:rPr>
              <a:t>面向对象程序设计是一种新兴的程序设计方法，或者是一种新的程序设计规范，它使用对象、类、继承、封装、消息等基本概念来进行程序的设计。</a:t>
            </a:r>
            <a:endParaRPr lang="zh-CN" altLang="en-US" sz="2800" b="1">
              <a:solidFill>
                <a:schemeClr val="tx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tx1"/>
                </a:solidFill>
              </a:rPr>
              <a:t>1.2</a:t>
            </a:r>
            <a:r>
              <a:rPr lang="zh-CN" altLang="en-US" sz="2000">
                <a:solidFill>
                  <a:schemeClr val="tx1"/>
                </a:solidFill>
              </a:rPr>
              <a:t>面向对象程序设计</a:t>
            </a:r>
            <a:endParaRPr lang="zh-CN" altLang="en-US" sz="200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ppt_x</p:attrName>
                                        </p:attrNameLst>
                                      </p:cBhvr>
                                      <p:tavLst>
                                        <p:tav tm="0">
                                          <p:val>
                                            <p:strVal val="#ppt_x"/>
                                          </p:val>
                                        </p:tav>
                                        <p:tav tm="100000">
                                          <p:val>
                                            <p:strVal val="#ppt_x"/>
                                          </p:val>
                                        </p:tav>
                                      </p:tavLst>
                                    </p:anim>
                                    <p:anim calcmode="lin" valueType="num">
                                      <p:cBhvr>
                                        <p:cTn id="8" dur="4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amond(in)">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195320" y="1647190"/>
            <a:ext cx="7600950" cy="2676525"/>
          </a:xfrm>
          <a:prstGeom prst="rect">
            <a:avLst/>
          </a:prstGeom>
          <a:noFill/>
        </p:spPr>
        <p:txBody>
          <a:bodyPr wrap="square" rtlCol="0">
            <a:spAutoFit/>
          </a:bodyPr>
          <a:p>
            <a:r>
              <a:rPr lang="en-US" altLang="zh-CN" sz="2800" b="1">
                <a:solidFill>
                  <a:schemeClr val="tx1"/>
                </a:solidFill>
              </a:rPr>
              <a:t>         </a:t>
            </a:r>
            <a:r>
              <a:rPr lang="zh-CN" altLang="en-US" sz="2800" b="1">
                <a:solidFill>
                  <a:schemeClr val="tx1"/>
                </a:solidFill>
              </a:rPr>
              <a:t>对象是面向对象的基本构造单元</a:t>
            </a:r>
            <a:r>
              <a:rPr lang="en-US" altLang="zh-CN" sz="2800" b="1">
                <a:solidFill>
                  <a:schemeClr val="tx1"/>
                </a:solidFill>
              </a:rPr>
              <a:t>   </a:t>
            </a:r>
            <a:r>
              <a:rPr lang="zh-CN" altLang="en-US" sz="2800" b="1">
                <a:solidFill>
                  <a:schemeClr val="tx1"/>
                </a:solidFill>
              </a:rPr>
              <a:t>，是系统中用来描述客观事物的一个实体。</a:t>
            </a:r>
            <a:endParaRPr lang="zh-CN" altLang="en-US" sz="2800" b="1">
              <a:solidFill>
                <a:schemeClr val="tx1"/>
              </a:solidFill>
            </a:endParaRPr>
          </a:p>
          <a:p>
            <a:r>
              <a:rPr lang="zh-CN" altLang="en-US" sz="2800" b="1">
                <a:solidFill>
                  <a:schemeClr val="tx1"/>
                </a:solidFill>
              </a:rPr>
              <a:t>         一个对象由一组属性和对属性进行操作的的一组方法组成。</a:t>
            </a:r>
            <a:endParaRPr lang="zh-CN" altLang="en-US" sz="2800" b="1">
              <a:solidFill>
                <a:schemeClr val="tx1"/>
              </a:solidFill>
            </a:endParaRPr>
          </a:p>
          <a:p>
            <a:r>
              <a:rPr lang="zh-CN" altLang="en-US" sz="2800" b="1">
                <a:solidFill>
                  <a:schemeClr val="tx1"/>
                </a:solidFill>
              </a:rPr>
              <a:t>         对象不仅能表示具体的实体，也能表示抽象的规则、计划或事件，主要有</a:t>
            </a:r>
            <a:r>
              <a:rPr lang="en-US" altLang="zh-CN" sz="2800" b="1">
                <a:solidFill>
                  <a:schemeClr val="tx1"/>
                </a:solidFill>
              </a:rPr>
              <a:t>4</a:t>
            </a:r>
            <a:r>
              <a:rPr lang="zh-CN" altLang="en-US" sz="2800" b="1">
                <a:solidFill>
                  <a:schemeClr val="tx1"/>
                </a:solidFill>
              </a:rPr>
              <a:t>种对象类型。</a:t>
            </a:r>
            <a:r>
              <a:rPr lang="en-US" altLang="zh-CN" sz="2800" b="1">
                <a:solidFill>
                  <a:schemeClr val="tx1"/>
                </a:solidFill>
              </a:rPr>
              <a:t>    </a:t>
            </a:r>
            <a:endParaRPr lang="zh-CN" altLang="en-US" sz="2800" b="1">
              <a:solidFill>
                <a:schemeClr val="tx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tx1"/>
                </a:solidFill>
              </a:rPr>
              <a:t>1.2</a:t>
            </a:r>
            <a:r>
              <a:rPr lang="zh-CN" altLang="en-US" sz="2000">
                <a:solidFill>
                  <a:schemeClr val="tx1"/>
                </a:solidFill>
              </a:rPr>
              <a:t>面向对象程序设计</a:t>
            </a:r>
            <a:endParaRPr lang="zh-CN" altLang="en-US" sz="2000">
              <a:solidFill>
                <a:schemeClr val="tx1"/>
              </a:solidFill>
            </a:endParaRPr>
          </a:p>
        </p:txBody>
      </p:sp>
      <p:grpSp>
        <p:nvGrpSpPr>
          <p:cNvPr id="11" name="组合 10"/>
          <p:cNvGrpSpPr/>
          <p:nvPr/>
        </p:nvGrpSpPr>
        <p:grpSpPr>
          <a:xfrm>
            <a:off x="622300" y="3138805"/>
            <a:ext cx="1876425" cy="577850"/>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sp>
          <p:nvSpPr>
            <p:cNvPr id="20518" name="矩形 62"/>
            <p:cNvSpPr/>
            <p:nvPr/>
          </p:nvSpPr>
          <p:spPr>
            <a:xfrm>
              <a:off x="7002909" y="3960363"/>
              <a:ext cx="2040943" cy="460306"/>
            </a:xfrm>
            <a:prstGeom prst="rect">
              <a:avLst/>
            </a:prstGeom>
            <a:noFill/>
            <a:ln w="9525">
              <a:noFill/>
            </a:ln>
          </p:spPr>
          <p:txBody>
            <a:bodyPr wrap="square" anchor="ctr">
              <a:spAutoFit/>
            </a:bodyPr>
            <a:p>
              <a:r>
                <a:rPr lang="zh-CN" altLang="en-US" sz="2400" b="1" dirty="0">
                  <a:solidFill>
                    <a:schemeClr val="bg1"/>
                  </a:solidFill>
                  <a:latin typeface="方正正纤黑简体" pitchFamily="2" charset="-122"/>
                  <a:ea typeface="方正正纤黑简体" pitchFamily="2" charset="-122"/>
                </a:rPr>
                <a:t>对象</a:t>
              </a:r>
              <a:endParaRPr lang="zh-CN" altLang="en-US" sz="2400" b="1" dirty="0">
                <a:solidFill>
                  <a:schemeClr val="bg1"/>
                </a:solidFill>
                <a:latin typeface="方正正纤黑简体" pitchFamily="2" charset="-122"/>
                <a:ea typeface="方正正纤黑简体" pitchFamily="2" charset="-122"/>
              </a:endParaRPr>
            </a:p>
          </p:txBody>
        </p:sp>
      </p:grpSp>
      <p:grpSp>
        <p:nvGrpSpPr>
          <p:cNvPr id="6" name="组合 5"/>
          <p:cNvGrpSpPr/>
          <p:nvPr/>
        </p:nvGrpSpPr>
        <p:grpSpPr>
          <a:xfrm>
            <a:off x="760730" y="1249045"/>
            <a:ext cx="1543050" cy="1757045"/>
            <a:chOff x="2361160" y="1591608"/>
            <a:chExt cx="1542052" cy="1788780"/>
          </a:xfrm>
        </p:grpSpPr>
        <p:sp>
          <p:nvSpPr>
            <p:cNvPr id="8" name="六边形 7"/>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grpSp>
          <p:nvGrpSpPr>
            <p:cNvPr id="9" name="组合 56"/>
            <p:cNvGrpSpPr/>
            <p:nvPr/>
          </p:nvGrpSpPr>
          <p:grpSpPr>
            <a:xfrm>
              <a:off x="2664270" y="2018082"/>
              <a:ext cx="935834" cy="935834"/>
              <a:chOff x="3746609" y="2576692"/>
              <a:chExt cx="460375" cy="460375"/>
            </a:xfrm>
          </p:grpSpPr>
          <p:sp>
            <p:nvSpPr>
              <p:cNvPr id="10"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3"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4"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5"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6"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7"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400" fill="hold"/>
                                        <p:tgtEl>
                                          <p:spTgt spid="6"/>
                                        </p:tgtEl>
                                        <p:attrNameLst>
                                          <p:attrName>ppt_x</p:attrName>
                                        </p:attrNameLst>
                                      </p:cBhvr>
                                      <p:tavLst>
                                        <p:tav tm="0">
                                          <p:val>
                                            <p:strVal val="#ppt_x"/>
                                          </p:val>
                                        </p:tav>
                                        <p:tav tm="100000">
                                          <p:val>
                                            <p:strVal val="#ppt_x"/>
                                          </p:val>
                                        </p:tav>
                                      </p:tavLst>
                                    </p:anim>
                                    <p:anim calcmode="lin" valueType="num">
                                      <p:cBhvr>
                                        <p:cTn id="13" dur="4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137535" y="1136650"/>
            <a:ext cx="7600950" cy="521970"/>
          </a:xfrm>
          <a:prstGeom prst="rect">
            <a:avLst/>
          </a:prstGeom>
          <a:noFill/>
        </p:spPr>
        <p:txBody>
          <a:bodyPr wrap="square" rtlCol="0">
            <a:spAutoFit/>
          </a:bodyPr>
          <a:p>
            <a:r>
              <a:rPr lang="en-US" altLang="zh-CN" sz="2800" b="1">
                <a:solidFill>
                  <a:schemeClr val="tx1"/>
                </a:solidFill>
              </a:rPr>
              <a:t> </a:t>
            </a:r>
            <a:r>
              <a:rPr lang="en-US" sz="2800" b="1">
                <a:solidFill>
                  <a:schemeClr val="tx1"/>
                </a:solidFill>
              </a:rPr>
              <a:t>1. </a:t>
            </a:r>
            <a:r>
              <a:rPr lang="zh-CN" altLang="en-US" sz="2800" b="1">
                <a:solidFill>
                  <a:schemeClr val="tx1"/>
                </a:solidFill>
              </a:rPr>
              <a:t>有形的实体：指一切看得见、摸得着的实物。</a:t>
            </a:r>
            <a:r>
              <a:rPr lang="en-US" altLang="zh-CN" sz="2800" b="1">
                <a:solidFill>
                  <a:schemeClr val="tx1"/>
                </a:solidFill>
              </a:rPr>
              <a:t>    </a:t>
            </a:r>
            <a:endParaRPr lang="zh-CN" altLang="en-US" sz="2800" b="1">
              <a:solidFill>
                <a:schemeClr val="tx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tx1"/>
                </a:solidFill>
              </a:rPr>
              <a:t>1.2</a:t>
            </a:r>
            <a:r>
              <a:rPr lang="zh-CN" altLang="en-US" sz="2000">
                <a:solidFill>
                  <a:schemeClr val="tx1"/>
                </a:solidFill>
              </a:rPr>
              <a:t>面向对象程序设计</a:t>
            </a:r>
            <a:endParaRPr lang="zh-CN" altLang="en-US" sz="2000">
              <a:solidFill>
                <a:schemeClr val="tx1"/>
              </a:solidFill>
            </a:endParaRPr>
          </a:p>
        </p:txBody>
      </p:sp>
      <p:sp>
        <p:nvSpPr>
          <p:cNvPr id="5" name="文本框 4"/>
          <p:cNvSpPr txBox="1"/>
          <p:nvPr/>
        </p:nvSpPr>
        <p:spPr>
          <a:xfrm>
            <a:off x="3220720" y="2018665"/>
            <a:ext cx="7433945" cy="953135"/>
          </a:xfrm>
          <a:prstGeom prst="rect">
            <a:avLst/>
          </a:prstGeom>
          <a:noFill/>
        </p:spPr>
        <p:txBody>
          <a:bodyPr wrap="square" rtlCol="0">
            <a:spAutoFit/>
          </a:bodyPr>
          <a:p>
            <a:r>
              <a:rPr lang="en-US" altLang="zh-CN" sz="2800" b="1"/>
              <a:t>2. </a:t>
            </a:r>
            <a:r>
              <a:rPr lang="zh-CN" altLang="en-US" sz="2800" b="1"/>
              <a:t>作用：指人或组织，如医生、教师、学生等所起的作用。</a:t>
            </a:r>
            <a:endParaRPr lang="zh-CN" altLang="en-US" sz="2800" b="1"/>
          </a:p>
        </p:txBody>
      </p:sp>
      <p:sp>
        <p:nvSpPr>
          <p:cNvPr id="6" name="文本框 5"/>
          <p:cNvSpPr txBox="1"/>
          <p:nvPr/>
        </p:nvSpPr>
        <p:spPr>
          <a:xfrm>
            <a:off x="3220720" y="3107055"/>
            <a:ext cx="7035165" cy="953135"/>
          </a:xfrm>
          <a:prstGeom prst="rect">
            <a:avLst/>
          </a:prstGeom>
          <a:noFill/>
        </p:spPr>
        <p:txBody>
          <a:bodyPr wrap="square" rtlCol="0">
            <a:spAutoFit/>
          </a:bodyPr>
          <a:p>
            <a:r>
              <a:rPr lang="en-US" altLang="zh-CN" sz="2800" b="1"/>
              <a:t>3. </a:t>
            </a:r>
            <a:r>
              <a:rPr lang="zh-CN" altLang="en-US" sz="2800" b="1"/>
              <a:t>事件：在特定时间所发生的事件。如飞行、事故。</a:t>
            </a:r>
            <a:endParaRPr lang="zh-CN" altLang="en-US" sz="2800" b="1"/>
          </a:p>
        </p:txBody>
      </p:sp>
      <p:sp>
        <p:nvSpPr>
          <p:cNvPr id="8" name="文本框 7"/>
          <p:cNvSpPr txBox="1"/>
          <p:nvPr/>
        </p:nvSpPr>
        <p:spPr>
          <a:xfrm>
            <a:off x="3220720" y="4239895"/>
            <a:ext cx="7219315" cy="953135"/>
          </a:xfrm>
          <a:prstGeom prst="rect">
            <a:avLst/>
          </a:prstGeom>
          <a:noFill/>
        </p:spPr>
        <p:txBody>
          <a:bodyPr wrap="square" rtlCol="0">
            <a:spAutoFit/>
          </a:bodyPr>
          <a:p>
            <a:r>
              <a:rPr lang="en-US" altLang="zh-CN" sz="2800" b="1"/>
              <a:t>4. </a:t>
            </a:r>
            <a:r>
              <a:rPr lang="zh-CN" altLang="en-US" sz="2800" b="1"/>
              <a:t>性能说明：制造厂或企业，往往只对产品的性能进行全面的说明。</a:t>
            </a:r>
            <a:endParaRPr lang="zh-CN" altLang="en-US" sz="2800" b="1"/>
          </a:p>
        </p:txBody>
      </p:sp>
      <p:grpSp>
        <p:nvGrpSpPr>
          <p:cNvPr id="11" name="组合 10"/>
          <p:cNvGrpSpPr/>
          <p:nvPr/>
        </p:nvGrpSpPr>
        <p:grpSpPr>
          <a:xfrm>
            <a:off x="622300" y="3138805"/>
            <a:ext cx="1876425" cy="577850"/>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sp>
          <p:nvSpPr>
            <p:cNvPr id="20518" name="矩形 62"/>
            <p:cNvSpPr/>
            <p:nvPr/>
          </p:nvSpPr>
          <p:spPr>
            <a:xfrm>
              <a:off x="7002909" y="3960363"/>
              <a:ext cx="2040943" cy="460306"/>
            </a:xfrm>
            <a:prstGeom prst="rect">
              <a:avLst/>
            </a:prstGeom>
            <a:noFill/>
            <a:ln w="9525">
              <a:noFill/>
            </a:ln>
          </p:spPr>
          <p:txBody>
            <a:bodyPr wrap="square" anchor="ctr">
              <a:spAutoFit/>
            </a:bodyPr>
            <a:p>
              <a:r>
                <a:rPr lang="zh-CN" altLang="en-US" sz="2400" b="1" dirty="0">
                  <a:solidFill>
                    <a:schemeClr val="bg1"/>
                  </a:solidFill>
                  <a:latin typeface="方正正纤黑简体" pitchFamily="2" charset="-122"/>
                  <a:ea typeface="方正正纤黑简体" pitchFamily="2" charset="-122"/>
                </a:rPr>
                <a:t>对象</a:t>
              </a:r>
              <a:endParaRPr lang="zh-CN" altLang="en-US" sz="2400" b="1" dirty="0">
                <a:solidFill>
                  <a:schemeClr val="bg1"/>
                </a:solidFill>
                <a:latin typeface="方正正纤黑简体" pitchFamily="2" charset="-122"/>
                <a:ea typeface="方正正纤黑简体" pitchFamily="2" charset="-122"/>
              </a:endParaRPr>
            </a:p>
          </p:txBody>
        </p:sp>
      </p:grpSp>
      <p:grpSp>
        <p:nvGrpSpPr>
          <p:cNvPr id="9" name="组合 8"/>
          <p:cNvGrpSpPr/>
          <p:nvPr/>
        </p:nvGrpSpPr>
        <p:grpSpPr>
          <a:xfrm>
            <a:off x="760730" y="1249045"/>
            <a:ext cx="1543050" cy="1757045"/>
            <a:chOff x="2361160" y="1591608"/>
            <a:chExt cx="1542052" cy="1788780"/>
          </a:xfrm>
        </p:grpSpPr>
        <p:sp>
          <p:nvSpPr>
            <p:cNvPr id="10" name="六边形 9"/>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grpSp>
          <p:nvGrpSpPr>
            <p:cNvPr id="13" name="组合 56"/>
            <p:cNvGrpSpPr/>
            <p:nvPr/>
          </p:nvGrpSpPr>
          <p:grpSpPr>
            <a:xfrm>
              <a:off x="2664270" y="2018082"/>
              <a:ext cx="935834" cy="935834"/>
              <a:chOff x="3746609" y="2576692"/>
              <a:chExt cx="460375" cy="460375"/>
            </a:xfrm>
          </p:grpSpPr>
          <p:sp>
            <p:nvSpPr>
              <p:cNvPr id="14"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5"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6"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7"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8"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9"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ppt_x</p:attrName>
                                        </p:attrNameLst>
                                      </p:cBhvr>
                                      <p:tavLst>
                                        <p:tav tm="0">
                                          <p:val>
                                            <p:strVal val="#ppt_x"/>
                                          </p:val>
                                        </p:tav>
                                        <p:tav tm="100000">
                                          <p:val>
                                            <p:strVal val="#ppt_x"/>
                                          </p:val>
                                        </p:tav>
                                      </p:tavLst>
                                    </p:anim>
                                    <p:anim calcmode="lin" valueType="num">
                                      <p:cBhvr>
                                        <p:cTn id="8" dur="400" fill="hold"/>
                                        <p:tgtEl>
                                          <p:spTgt spid="9"/>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Par">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137535" y="1136650"/>
            <a:ext cx="7600950" cy="521970"/>
          </a:xfrm>
          <a:prstGeom prst="rect">
            <a:avLst/>
          </a:prstGeom>
          <a:noFill/>
        </p:spPr>
        <p:txBody>
          <a:bodyPr wrap="square" rtlCol="0">
            <a:spAutoFit/>
          </a:bodyPr>
          <a:p>
            <a:r>
              <a:rPr lang="en-US" altLang="zh-CN" sz="2800" b="1">
                <a:solidFill>
                  <a:schemeClr val="tx1"/>
                </a:solidFill>
              </a:rPr>
              <a:t> </a:t>
            </a:r>
            <a:r>
              <a:rPr lang="zh-CN" sz="2800" b="1">
                <a:solidFill>
                  <a:schemeClr val="tx1"/>
                </a:solidFill>
              </a:rPr>
              <a:t>对象还有如下特征：</a:t>
            </a:r>
            <a:r>
              <a:rPr lang="en-US" altLang="zh-CN" sz="2800" b="1">
                <a:solidFill>
                  <a:schemeClr val="tx1"/>
                </a:solidFill>
              </a:rPr>
              <a:t>    </a:t>
            </a:r>
            <a:endParaRPr lang="zh-CN" altLang="en-US" sz="2800" b="1">
              <a:solidFill>
                <a:schemeClr val="tx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tx1"/>
                </a:solidFill>
              </a:rPr>
              <a:t>1.2</a:t>
            </a:r>
            <a:r>
              <a:rPr lang="zh-CN" altLang="en-US" sz="2000">
                <a:solidFill>
                  <a:schemeClr val="tx1"/>
                </a:solidFill>
              </a:rPr>
              <a:t>面向对象程序设计</a:t>
            </a:r>
            <a:endParaRPr lang="zh-CN" altLang="en-US" sz="2000">
              <a:solidFill>
                <a:schemeClr val="tx1"/>
              </a:solidFill>
            </a:endParaRPr>
          </a:p>
        </p:txBody>
      </p:sp>
      <p:sp>
        <p:nvSpPr>
          <p:cNvPr id="5" name="文本框 4"/>
          <p:cNvSpPr txBox="1"/>
          <p:nvPr/>
        </p:nvSpPr>
        <p:spPr>
          <a:xfrm>
            <a:off x="3220720" y="2018665"/>
            <a:ext cx="7433945" cy="953135"/>
          </a:xfrm>
          <a:prstGeom prst="rect">
            <a:avLst/>
          </a:prstGeom>
          <a:noFill/>
        </p:spPr>
        <p:txBody>
          <a:bodyPr wrap="square" rtlCol="0">
            <a:spAutoFit/>
          </a:bodyPr>
          <a:p>
            <a:r>
              <a:rPr lang="en-US" sz="2800" b="1"/>
              <a:t>1. </a:t>
            </a:r>
            <a:r>
              <a:rPr lang="zh-CN" altLang="en-US" sz="2800" b="1"/>
              <a:t>模块性：指的是对象是一个独立存在的实体，对象之间的相互依赖性很小。</a:t>
            </a:r>
            <a:endParaRPr lang="zh-CN" altLang="en-US" sz="2800" b="1"/>
          </a:p>
        </p:txBody>
      </p:sp>
      <p:sp>
        <p:nvSpPr>
          <p:cNvPr id="6" name="文本框 5"/>
          <p:cNvSpPr txBox="1"/>
          <p:nvPr/>
        </p:nvSpPr>
        <p:spPr>
          <a:xfrm>
            <a:off x="3220720" y="3107055"/>
            <a:ext cx="7035165" cy="953135"/>
          </a:xfrm>
          <a:prstGeom prst="rect">
            <a:avLst/>
          </a:prstGeom>
          <a:noFill/>
        </p:spPr>
        <p:txBody>
          <a:bodyPr wrap="square" rtlCol="0">
            <a:spAutoFit/>
          </a:bodyPr>
          <a:p>
            <a:r>
              <a:rPr lang="en-US" sz="2800" b="1"/>
              <a:t>2. </a:t>
            </a:r>
            <a:r>
              <a:rPr lang="zh-CN" altLang="en-US" sz="2800" b="1"/>
              <a:t>继承：继承是利用已有的定义作为基础来建立新的定义，而不必重复定义它们。</a:t>
            </a:r>
            <a:endParaRPr lang="zh-CN" altLang="en-US" sz="2800" b="1"/>
          </a:p>
        </p:txBody>
      </p:sp>
      <p:sp>
        <p:nvSpPr>
          <p:cNvPr id="8" name="文本框 7"/>
          <p:cNvSpPr txBox="1"/>
          <p:nvPr/>
        </p:nvSpPr>
        <p:spPr>
          <a:xfrm>
            <a:off x="3220720" y="4239895"/>
            <a:ext cx="7219315" cy="953135"/>
          </a:xfrm>
          <a:prstGeom prst="rect">
            <a:avLst/>
          </a:prstGeom>
          <a:noFill/>
        </p:spPr>
        <p:txBody>
          <a:bodyPr wrap="square" rtlCol="0">
            <a:spAutoFit/>
          </a:bodyPr>
          <a:p>
            <a:r>
              <a:rPr lang="en-US" sz="2800" b="1"/>
              <a:t>3. </a:t>
            </a:r>
            <a:r>
              <a:rPr lang="zh-CN" altLang="en-US" sz="2800" b="1"/>
              <a:t>动态连接性：各个对象是通过传递消息来建立连接。</a:t>
            </a:r>
            <a:endParaRPr lang="zh-CN" altLang="en-US" sz="2800" b="1"/>
          </a:p>
        </p:txBody>
      </p:sp>
      <p:grpSp>
        <p:nvGrpSpPr>
          <p:cNvPr id="11" name="组合 10"/>
          <p:cNvGrpSpPr/>
          <p:nvPr/>
        </p:nvGrpSpPr>
        <p:grpSpPr>
          <a:xfrm>
            <a:off x="622300" y="3138805"/>
            <a:ext cx="1876425" cy="577850"/>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sp>
          <p:nvSpPr>
            <p:cNvPr id="20518" name="矩形 62"/>
            <p:cNvSpPr/>
            <p:nvPr/>
          </p:nvSpPr>
          <p:spPr>
            <a:xfrm>
              <a:off x="7002909" y="3960363"/>
              <a:ext cx="2040943" cy="460306"/>
            </a:xfrm>
            <a:prstGeom prst="rect">
              <a:avLst/>
            </a:prstGeom>
            <a:noFill/>
            <a:ln w="9525">
              <a:noFill/>
            </a:ln>
          </p:spPr>
          <p:txBody>
            <a:bodyPr wrap="square" anchor="ctr">
              <a:spAutoFit/>
            </a:bodyPr>
            <a:p>
              <a:r>
                <a:rPr lang="zh-CN" altLang="en-US" sz="2400" b="1" dirty="0">
                  <a:solidFill>
                    <a:schemeClr val="bg1"/>
                  </a:solidFill>
                  <a:latin typeface="方正正纤黑简体" pitchFamily="2" charset="-122"/>
                  <a:ea typeface="方正正纤黑简体" pitchFamily="2" charset="-122"/>
                </a:rPr>
                <a:t>对象</a:t>
              </a:r>
              <a:endParaRPr lang="zh-CN" altLang="en-US" sz="2400" b="1" dirty="0">
                <a:solidFill>
                  <a:schemeClr val="bg1"/>
                </a:solidFill>
                <a:latin typeface="方正正纤黑简体" pitchFamily="2" charset="-122"/>
                <a:ea typeface="方正正纤黑简体" pitchFamily="2" charset="-122"/>
              </a:endParaRPr>
            </a:p>
          </p:txBody>
        </p:sp>
      </p:grpSp>
      <p:grpSp>
        <p:nvGrpSpPr>
          <p:cNvPr id="9" name="组合 8"/>
          <p:cNvGrpSpPr/>
          <p:nvPr/>
        </p:nvGrpSpPr>
        <p:grpSpPr>
          <a:xfrm>
            <a:off x="760730" y="1249045"/>
            <a:ext cx="1543050" cy="1757045"/>
            <a:chOff x="2361160" y="1591608"/>
            <a:chExt cx="1542052" cy="1788780"/>
          </a:xfrm>
        </p:grpSpPr>
        <p:sp>
          <p:nvSpPr>
            <p:cNvPr id="10" name="六边形 9"/>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grpSp>
          <p:nvGrpSpPr>
            <p:cNvPr id="13" name="组合 56"/>
            <p:cNvGrpSpPr/>
            <p:nvPr/>
          </p:nvGrpSpPr>
          <p:grpSpPr>
            <a:xfrm>
              <a:off x="2664270" y="2018082"/>
              <a:ext cx="935834" cy="935834"/>
              <a:chOff x="3746609" y="2576692"/>
              <a:chExt cx="460375" cy="460375"/>
            </a:xfrm>
          </p:grpSpPr>
          <p:sp>
            <p:nvSpPr>
              <p:cNvPr id="14"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5"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6"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7"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8"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9"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ppt_x</p:attrName>
                                        </p:attrNameLst>
                                      </p:cBhvr>
                                      <p:tavLst>
                                        <p:tav tm="0">
                                          <p:val>
                                            <p:strVal val="#ppt_x"/>
                                          </p:val>
                                        </p:tav>
                                        <p:tav tm="100000">
                                          <p:val>
                                            <p:strVal val="#ppt_x"/>
                                          </p:val>
                                        </p:tav>
                                      </p:tavLst>
                                    </p:anim>
                                    <p:anim calcmode="lin" valueType="num">
                                      <p:cBhvr>
                                        <p:cTn id="8" dur="400" fill="hold"/>
                                        <p:tgtEl>
                                          <p:spTgt spid="9"/>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Par">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137535" y="801370"/>
            <a:ext cx="7600950" cy="1383665"/>
          </a:xfrm>
          <a:prstGeom prst="rect">
            <a:avLst/>
          </a:prstGeom>
          <a:noFill/>
        </p:spPr>
        <p:txBody>
          <a:bodyPr wrap="square" rtlCol="0">
            <a:spAutoFit/>
          </a:bodyPr>
          <a:p>
            <a:r>
              <a:rPr lang="en-US" altLang="zh-CN" sz="2800" b="1">
                <a:solidFill>
                  <a:schemeClr val="tx1"/>
                </a:solidFill>
              </a:rPr>
              <a:t>          </a:t>
            </a:r>
            <a:r>
              <a:rPr lang="zh-CN" sz="2800" b="1">
                <a:solidFill>
                  <a:schemeClr val="tx1"/>
                </a:solidFill>
              </a:rPr>
              <a:t>一个类定义了一组大体上相似的对象。一个类所包含的方法和数据描述一组对象的共同行为和属性</a:t>
            </a:r>
            <a:r>
              <a:rPr lang="en-US" altLang="zh-CN" sz="2800" b="1">
                <a:solidFill>
                  <a:schemeClr val="tx1"/>
                </a:solidFill>
              </a:rPr>
              <a:t>   </a:t>
            </a:r>
            <a:r>
              <a:rPr lang="zh-CN" altLang="en-US" sz="2800" b="1">
                <a:solidFill>
                  <a:schemeClr val="tx1"/>
                </a:solidFill>
              </a:rPr>
              <a:t>。</a:t>
            </a:r>
            <a:endParaRPr lang="zh-CN" altLang="en-US" sz="2800" b="1">
              <a:solidFill>
                <a:schemeClr val="tx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tx1"/>
                </a:solidFill>
              </a:rPr>
              <a:t>1.2</a:t>
            </a:r>
            <a:r>
              <a:rPr lang="zh-CN" altLang="en-US" sz="2000">
                <a:solidFill>
                  <a:schemeClr val="tx1"/>
                </a:solidFill>
              </a:rPr>
              <a:t>面向对象程序设计</a:t>
            </a:r>
            <a:endParaRPr lang="zh-CN" altLang="en-US" sz="2000">
              <a:solidFill>
                <a:schemeClr val="tx1"/>
              </a:solidFill>
            </a:endParaRPr>
          </a:p>
        </p:txBody>
      </p:sp>
      <p:sp>
        <p:nvSpPr>
          <p:cNvPr id="6" name="文本框 5"/>
          <p:cNvSpPr txBox="1"/>
          <p:nvPr/>
        </p:nvSpPr>
        <p:spPr>
          <a:xfrm>
            <a:off x="3137535" y="2117725"/>
            <a:ext cx="7035165" cy="1383665"/>
          </a:xfrm>
          <a:prstGeom prst="rect">
            <a:avLst/>
          </a:prstGeom>
          <a:noFill/>
        </p:spPr>
        <p:txBody>
          <a:bodyPr wrap="square" rtlCol="0">
            <a:spAutoFit/>
          </a:bodyPr>
          <a:p>
            <a:r>
              <a:rPr lang="en-US" altLang="zh-CN" sz="2800" b="1"/>
              <a:t>         </a:t>
            </a:r>
            <a:r>
              <a:rPr lang="zh-CN" sz="2800" b="1"/>
              <a:t>类是在对象之上的抽象，有了类似后，对象则是类的具体化，是类的实例。类可以有子类和父类，形成层次结构。</a:t>
            </a:r>
            <a:endParaRPr lang="zh-CN" sz="2800" b="1"/>
          </a:p>
        </p:txBody>
      </p:sp>
      <p:grpSp>
        <p:nvGrpSpPr>
          <p:cNvPr id="11" name="组合 10"/>
          <p:cNvGrpSpPr/>
          <p:nvPr/>
        </p:nvGrpSpPr>
        <p:grpSpPr>
          <a:xfrm>
            <a:off x="622300" y="3138805"/>
            <a:ext cx="1876425" cy="577850"/>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sp>
          <p:nvSpPr>
            <p:cNvPr id="20518" name="矩形 62"/>
            <p:cNvSpPr/>
            <p:nvPr/>
          </p:nvSpPr>
          <p:spPr>
            <a:xfrm>
              <a:off x="7546456" y="3959093"/>
              <a:ext cx="2040943" cy="460306"/>
            </a:xfrm>
            <a:prstGeom prst="rect">
              <a:avLst/>
            </a:prstGeom>
            <a:noFill/>
            <a:ln w="9525">
              <a:noFill/>
            </a:ln>
          </p:spPr>
          <p:txBody>
            <a:bodyPr wrap="square" anchor="ctr">
              <a:spAutoFit/>
            </a:bodyPr>
            <a:p>
              <a:r>
                <a:rPr lang="zh-CN" altLang="en-US" sz="2400" b="1" dirty="0">
                  <a:solidFill>
                    <a:schemeClr val="bg1"/>
                  </a:solidFill>
                  <a:latin typeface="方正正纤黑简体" pitchFamily="2" charset="-122"/>
                  <a:ea typeface="方正正纤黑简体" pitchFamily="2" charset="-122"/>
                </a:rPr>
                <a:t>类</a:t>
              </a:r>
              <a:endParaRPr lang="zh-CN" altLang="en-US" sz="2400" b="1" dirty="0">
                <a:solidFill>
                  <a:schemeClr val="bg1"/>
                </a:solidFill>
                <a:latin typeface="方正正纤黑简体" pitchFamily="2" charset="-122"/>
                <a:ea typeface="方正正纤黑简体" pitchFamily="2" charset="-122"/>
              </a:endParaRPr>
            </a:p>
          </p:txBody>
        </p:sp>
      </p:grpSp>
      <p:grpSp>
        <p:nvGrpSpPr>
          <p:cNvPr id="9" name="组合 8"/>
          <p:cNvGrpSpPr/>
          <p:nvPr/>
        </p:nvGrpSpPr>
        <p:grpSpPr>
          <a:xfrm>
            <a:off x="760730" y="1249045"/>
            <a:ext cx="1543050" cy="1757045"/>
            <a:chOff x="2361160" y="1591608"/>
            <a:chExt cx="1542052" cy="1788780"/>
          </a:xfrm>
        </p:grpSpPr>
        <p:sp>
          <p:nvSpPr>
            <p:cNvPr id="10" name="六边形 9"/>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grpSp>
          <p:nvGrpSpPr>
            <p:cNvPr id="13" name="组合 56"/>
            <p:cNvGrpSpPr/>
            <p:nvPr/>
          </p:nvGrpSpPr>
          <p:grpSpPr>
            <a:xfrm>
              <a:off x="2664270" y="2018082"/>
              <a:ext cx="935834" cy="935834"/>
              <a:chOff x="3746609" y="2576692"/>
              <a:chExt cx="460375" cy="460375"/>
            </a:xfrm>
          </p:grpSpPr>
          <p:sp>
            <p:nvSpPr>
              <p:cNvPr id="14"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5"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6"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7"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8"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9"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
        <p:nvSpPr>
          <p:cNvPr id="3" name="文本框 2"/>
          <p:cNvSpPr txBox="1"/>
          <p:nvPr/>
        </p:nvSpPr>
        <p:spPr>
          <a:xfrm>
            <a:off x="3205480" y="3433445"/>
            <a:ext cx="7647940" cy="1814830"/>
          </a:xfrm>
          <a:prstGeom prst="rect">
            <a:avLst/>
          </a:prstGeom>
          <a:noFill/>
        </p:spPr>
        <p:txBody>
          <a:bodyPr wrap="square" rtlCol="0">
            <a:spAutoFit/>
          </a:bodyPr>
          <a:p>
            <a:r>
              <a:rPr lang="en-US" altLang="zh-CN" sz="2800" b="1"/>
              <a:t>         </a:t>
            </a:r>
            <a:r>
              <a:rPr lang="zh-CN" altLang="en-US" sz="2800" b="1"/>
              <a:t>把一组对象的共同特性加以抽象并储存在一个类中，是面向对象技术最重要的一点；是否建立了一个丰富的类库，是衡量一个面向对象程序设计语言成熟与否的重要标志。</a:t>
            </a:r>
            <a:endParaRPr lang="zh-CN" altLang="en-US" sz="2800"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ppt_x</p:attrName>
                                        </p:attrNameLst>
                                      </p:cBhvr>
                                      <p:tavLst>
                                        <p:tav tm="0">
                                          <p:val>
                                            <p:strVal val="#ppt_x"/>
                                          </p:val>
                                        </p:tav>
                                        <p:tav tm="100000">
                                          <p:val>
                                            <p:strVal val="#ppt_x"/>
                                          </p:val>
                                        </p:tav>
                                      </p:tavLst>
                                    </p:anim>
                                    <p:anim calcmode="lin" valueType="num">
                                      <p:cBhvr>
                                        <p:cTn id="8" dur="400" fill="hold"/>
                                        <p:tgtEl>
                                          <p:spTgt spid="9"/>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137535" y="801370"/>
            <a:ext cx="7600950" cy="1814830"/>
          </a:xfrm>
          <a:prstGeom prst="rect">
            <a:avLst/>
          </a:prstGeom>
          <a:noFill/>
        </p:spPr>
        <p:txBody>
          <a:bodyPr wrap="square" rtlCol="0">
            <a:spAutoFit/>
          </a:bodyPr>
          <a:p>
            <a:r>
              <a:rPr lang="en-US" altLang="zh-CN" sz="2800" b="1">
                <a:solidFill>
                  <a:schemeClr val="tx1"/>
                </a:solidFill>
              </a:rPr>
              <a:t>         </a:t>
            </a:r>
            <a:r>
              <a:rPr lang="zh-CN" altLang="en-US" sz="2800" b="1">
                <a:solidFill>
                  <a:schemeClr val="tx1"/>
                </a:solidFill>
              </a:rPr>
              <a:t>封装就是把一个对象的方法和属性组合成一个独立的单位，并尽可能隐蔽对象的属性、方法和实现细节的过程，仅仅将接口进行对外公开。</a:t>
            </a:r>
            <a:endParaRPr lang="en-US" altLang="zh-CN" sz="2800" b="1">
              <a:solidFill>
                <a:schemeClr val="tx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tx1"/>
                </a:solidFill>
              </a:rPr>
              <a:t>1.2</a:t>
            </a:r>
            <a:r>
              <a:rPr lang="zh-CN" altLang="en-US" sz="2000">
                <a:solidFill>
                  <a:schemeClr val="tx1"/>
                </a:solidFill>
              </a:rPr>
              <a:t>面向对象程序设计</a:t>
            </a:r>
            <a:endParaRPr lang="zh-CN" altLang="en-US" sz="2000">
              <a:solidFill>
                <a:schemeClr val="tx1"/>
              </a:solidFill>
            </a:endParaRPr>
          </a:p>
        </p:txBody>
      </p:sp>
      <p:sp>
        <p:nvSpPr>
          <p:cNvPr id="6" name="文本框 5"/>
          <p:cNvSpPr txBox="1"/>
          <p:nvPr/>
        </p:nvSpPr>
        <p:spPr>
          <a:xfrm>
            <a:off x="3137535" y="2616200"/>
            <a:ext cx="7035165" cy="3969385"/>
          </a:xfrm>
          <a:prstGeom prst="rect">
            <a:avLst/>
          </a:prstGeom>
          <a:noFill/>
        </p:spPr>
        <p:txBody>
          <a:bodyPr wrap="square" rtlCol="0">
            <a:spAutoFit/>
          </a:bodyPr>
          <a:p>
            <a:r>
              <a:rPr lang="en-US" altLang="zh-CN" sz="2800" b="1"/>
              <a:t>         </a:t>
            </a:r>
            <a:r>
              <a:rPr lang="zh-CN" sz="2800" b="1"/>
              <a:t>在访问类的时候，根据封装的特点，对外访问时提供了以下四种访问控制机制：</a:t>
            </a:r>
            <a:endParaRPr lang="zh-CN" sz="2800" b="1"/>
          </a:p>
          <a:p>
            <a:r>
              <a:rPr lang="en-US" altLang="zh-CN" sz="2800" b="1"/>
              <a:t>1. public</a:t>
            </a:r>
            <a:r>
              <a:rPr lang="zh-CN" altLang="en-US" sz="2800" b="1"/>
              <a:t>：公有访问。最高一级的访问。</a:t>
            </a:r>
            <a:endParaRPr lang="zh-CN" altLang="en-US" sz="2800" b="1"/>
          </a:p>
          <a:p>
            <a:r>
              <a:rPr lang="en-US" altLang="zh-CN" sz="2800" b="1"/>
              <a:t>2.protected</a:t>
            </a:r>
            <a:r>
              <a:rPr lang="zh-CN" altLang="en-US" sz="2800" b="1"/>
              <a:t>：受保护的。只有同一个包中的类或子类可以进行公开访问。</a:t>
            </a:r>
            <a:endParaRPr lang="zh-CN" altLang="en-US" sz="2800" b="1"/>
          </a:p>
          <a:p>
            <a:r>
              <a:rPr lang="en-US" altLang="zh-CN" sz="2800" b="1"/>
              <a:t>3.private</a:t>
            </a:r>
            <a:r>
              <a:rPr lang="zh-CN" altLang="en-US" sz="2800" b="1"/>
              <a:t>：私有访问。最低一级的访问，只有在对象内部可以访问，不对外公开。</a:t>
            </a:r>
            <a:endParaRPr lang="zh-CN" altLang="en-US" sz="2800" b="1"/>
          </a:p>
          <a:p>
            <a:r>
              <a:rPr lang="en-US" altLang="zh-CN" sz="2800" b="1"/>
              <a:t>4.default</a:t>
            </a:r>
            <a:r>
              <a:rPr lang="zh-CN" altLang="en-US" sz="2800" b="1"/>
              <a:t>：默认的。属于当前目录（包）下的类都可以访问。</a:t>
            </a:r>
            <a:endParaRPr lang="zh-CN" altLang="en-US" sz="2800" b="1"/>
          </a:p>
        </p:txBody>
      </p:sp>
      <p:grpSp>
        <p:nvGrpSpPr>
          <p:cNvPr id="11" name="组合 10"/>
          <p:cNvGrpSpPr/>
          <p:nvPr/>
        </p:nvGrpSpPr>
        <p:grpSpPr>
          <a:xfrm>
            <a:off x="622300" y="3138805"/>
            <a:ext cx="1876425" cy="577850"/>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sp>
          <p:nvSpPr>
            <p:cNvPr id="20518" name="矩形 62"/>
            <p:cNvSpPr/>
            <p:nvPr/>
          </p:nvSpPr>
          <p:spPr>
            <a:xfrm>
              <a:off x="7239749" y="3960998"/>
              <a:ext cx="2040943" cy="460306"/>
            </a:xfrm>
            <a:prstGeom prst="rect">
              <a:avLst/>
            </a:prstGeom>
            <a:noFill/>
            <a:ln w="9525">
              <a:noFill/>
            </a:ln>
          </p:spPr>
          <p:txBody>
            <a:bodyPr wrap="square" anchor="ctr">
              <a:spAutoFit/>
            </a:bodyPr>
            <a:p>
              <a:r>
                <a:rPr lang="zh-CN" altLang="en-US" sz="2400" b="1" dirty="0">
                  <a:solidFill>
                    <a:schemeClr val="bg1"/>
                  </a:solidFill>
                  <a:latin typeface="方正正纤黑简体" pitchFamily="2" charset="-122"/>
                  <a:ea typeface="方正正纤黑简体" pitchFamily="2" charset="-122"/>
                </a:rPr>
                <a:t>封装</a:t>
              </a:r>
              <a:endParaRPr lang="zh-CN" altLang="en-US" sz="2400" b="1" dirty="0">
                <a:solidFill>
                  <a:schemeClr val="bg1"/>
                </a:solidFill>
                <a:latin typeface="方正正纤黑简体" pitchFamily="2" charset="-122"/>
                <a:ea typeface="方正正纤黑简体" pitchFamily="2" charset="-122"/>
              </a:endParaRPr>
            </a:p>
          </p:txBody>
        </p:sp>
      </p:grpSp>
      <p:grpSp>
        <p:nvGrpSpPr>
          <p:cNvPr id="9" name="组合 8"/>
          <p:cNvGrpSpPr/>
          <p:nvPr/>
        </p:nvGrpSpPr>
        <p:grpSpPr>
          <a:xfrm>
            <a:off x="760730" y="1249045"/>
            <a:ext cx="1543050" cy="1757045"/>
            <a:chOff x="2361160" y="1591608"/>
            <a:chExt cx="1542052" cy="1788780"/>
          </a:xfrm>
        </p:grpSpPr>
        <p:sp>
          <p:nvSpPr>
            <p:cNvPr id="10" name="六边形 9"/>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grpSp>
          <p:nvGrpSpPr>
            <p:cNvPr id="13" name="组合 56"/>
            <p:cNvGrpSpPr/>
            <p:nvPr/>
          </p:nvGrpSpPr>
          <p:grpSpPr>
            <a:xfrm>
              <a:off x="2664270" y="2018082"/>
              <a:ext cx="935834" cy="935834"/>
              <a:chOff x="3746609" y="2576692"/>
              <a:chExt cx="460375" cy="460375"/>
            </a:xfrm>
          </p:grpSpPr>
          <p:sp>
            <p:nvSpPr>
              <p:cNvPr id="14"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5"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6"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7"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8"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9"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ppt_x</p:attrName>
                                        </p:attrNameLst>
                                      </p:cBhvr>
                                      <p:tavLst>
                                        <p:tav tm="0">
                                          <p:val>
                                            <p:strVal val="#ppt_x"/>
                                          </p:val>
                                        </p:tav>
                                        <p:tav tm="100000">
                                          <p:val>
                                            <p:strVal val="#ppt_x"/>
                                          </p:val>
                                        </p:tav>
                                      </p:tavLst>
                                    </p:anim>
                                    <p:anim calcmode="lin" valueType="num">
                                      <p:cBhvr>
                                        <p:cTn id="8" dur="400" fill="hold"/>
                                        <p:tgtEl>
                                          <p:spTgt spid="9"/>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2997835" y="1249045"/>
            <a:ext cx="7600950" cy="521970"/>
          </a:xfrm>
          <a:prstGeom prst="rect">
            <a:avLst/>
          </a:prstGeom>
          <a:noFill/>
        </p:spPr>
        <p:txBody>
          <a:bodyPr wrap="square" rtlCol="0">
            <a:spAutoFit/>
          </a:bodyPr>
          <a:p>
            <a:r>
              <a:rPr lang="en-US" altLang="zh-CN" sz="2800" b="1">
                <a:solidFill>
                  <a:schemeClr val="tx1"/>
                </a:solidFill>
              </a:rPr>
              <a:t>     </a:t>
            </a:r>
            <a:r>
              <a:rPr lang="zh-CN" sz="2800" b="1">
                <a:solidFill>
                  <a:schemeClr val="tx1"/>
                </a:solidFill>
              </a:rPr>
              <a:t>封装的最大优点：</a:t>
            </a:r>
            <a:endParaRPr lang="zh-CN" sz="2800" b="1">
              <a:solidFill>
                <a:schemeClr val="tx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tx1"/>
                </a:solidFill>
              </a:rPr>
              <a:t>1.2</a:t>
            </a:r>
            <a:r>
              <a:rPr lang="zh-CN" altLang="en-US" sz="2000">
                <a:solidFill>
                  <a:schemeClr val="tx1"/>
                </a:solidFill>
              </a:rPr>
              <a:t>面向对象程序设计</a:t>
            </a:r>
            <a:endParaRPr lang="zh-CN" altLang="en-US" sz="2000">
              <a:solidFill>
                <a:schemeClr val="tx1"/>
              </a:solidFill>
            </a:endParaRPr>
          </a:p>
        </p:txBody>
      </p:sp>
      <p:sp>
        <p:nvSpPr>
          <p:cNvPr id="6" name="文本框 5"/>
          <p:cNvSpPr txBox="1"/>
          <p:nvPr/>
        </p:nvSpPr>
        <p:spPr>
          <a:xfrm>
            <a:off x="3280410" y="1991360"/>
            <a:ext cx="7035165" cy="3538220"/>
          </a:xfrm>
          <a:prstGeom prst="rect">
            <a:avLst/>
          </a:prstGeom>
          <a:noFill/>
        </p:spPr>
        <p:txBody>
          <a:bodyPr wrap="square" rtlCol="0">
            <a:spAutoFit/>
          </a:bodyPr>
          <a:p>
            <a:r>
              <a:rPr lang="en-US" altLang="zh-CN" sz="2800" b="1"/>
              <a:t>1.</a:t>
            </a:r>
            <a:r>
              <a:rPr lang="zh-CN" altLang="en-US" sz="2800" b="1"/>
              <a:t>方便了使用者对类和对象的操作，并降低了使用者错误使修改其属性的机率。</a:t>
            </a:r>
            <a:endParaRPr lang="zh-CN" altLang="en-US" sz="2800" b="1"/>
          </a:p>
          <a:p>
            <a:r>
              <a:rPr lang="en-US" altLang="zh-CN" sz="2800" b="1"/>
              <a:t>2.</a:t>
            </a:r>
            <a:r>
              <a:rPr lang="zh-CN" altLang="en-US" sz="2800" b="1"/>
              <a:t>体现了系统之间的松散耦合关系并提高了系统的独立性。</a:t>
            </a:r>
            <a:endParaRPr lang="zh-CN" altLang="en-US" sz="2800" b="1"/>
          </a:p>
          <a:p>
            <a:r>
              <a:rPr lang="en-US" altLang="zh-CN" sz="2800" b="1"/>
              <a:t>3.</a:t>
            </a:r>
            <a:r>
              <a:rPr lang="zh-CN" altLang="en-US" sz="2800" b="1"/>
              <a:t>提报了程序的复用性。</a:t>
            </a:r>
            <a:endParaRPr lang="zh-CN" altLang="en-US" sz="2800" b="1"/>
          </a:p>
          <a:p>
            <a:r>
              <a:rPr lang="en-US" altLang="zh-CN" sz="2800" b="1"/>
              <a:t>4.</a:t>
            </a:r>
            <a:r>
              <a:rPr lang="zh-CN" altLang="en-US" sz="2800" b="1"/>
              <a:t>针对大型的开发系统，降低了开发风险。如果整个系统开发失败，一些相对独立的子系统仍然存在可用价值。</a:t>
            </a:r>
            <a:endParaRPr lang="zh-CN" altLang="en-US" sz="2800" b="1"/>
          </a:p>
        </p:txBody>
      </p:sp>
      <p:grpSp>
        <p:nvGrpSpPr>
          <p:cNvPr id="11" name="组合 10"/>
          <p:cNvGrpSpPr/>
          <p:nvPr/>
        </p:nvGrpSpPr>
        <p:grpSpPr>
          <a:xfrm>
            <a:off x="622300" y="3138805"/>
            <a:ext cx="1876425" cy="577850"/>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sp>
          <p:nvSpPr>
            <p:cNvPr id="20518" name="矩形 62"/>
            <p:cNvSpPr/>
            <p:nvPr/>
          </p:nvSpPr>
          <p:spPr>
            <a:xfrm>
              <a:off x="7239749" y="3960998"/>
              <a:ext cx="2040943" cy="460306"/>
            </a:xfrm>
            <a:prstGeom prst="rect">
              <a:avLst/>
            </a:prstGeom>
            <a:noFill/>
            <a:ln w="9525">
              <a:noFill/>
            </a:ln>
          </p:spPr>
          <p:txBody>
            <a:bodyPr wrap="square" anchor="ctr">
              <a:spAutoFit/>
            </a:bodyPr>
            <a:p>
              <a:r>
                <a:rPr lang="zh-CN" altLang="en-US" sz="2400" b="1" dirty="0">
                  <a:solidFill>
                    <a:schemeClr val="bg1"/>
                  </a:solidFill>
                  <a:latin typeface="方正正纤黑简体" pitchFamily="2" charset="-122"/>
                  <a:ea typeface="方正正纤黑简体" pitchFamily="2" charset="-122"/>
                </a:rPr>
                <a:t>封装</a:t>
              </a:r>
              <a:endParaRPr lang="zh-CN" altLang="en-US" sz="2400" b="1" dirty="0">
                <a:solidFill>
                  <a:schemeClr val="bg1"/>
                </a:solidFill>
                <a:latin typeface="方正正纤黑简体" pitchFamily="2" charset="-122"/>
                <a:ea typeface="方正正纤黑简体" pitchFamily="2" charset="-122"/>
              </a:endParaRPr>
            </a:p>
          </p:txBody>
        </p:sp>
      </p:grpSp>
      <p:grpSp>
        <p:nvGrpSpPr>
          <p:cNvPr id="9" name="组合 8"/>
          <p:cNvGrpSpPr/>
          <p:nvPr/>
        </p:nvGrpSpPr>
        <p:grpSpPr>
          <a:xfrm>
            <a:off x="760730" y="1249045"/>
            <a:ext cx="1543050" cy="1757045"/>
            <a:chOff x="2361160" y="1591608"/>
            <a:chExt cx="1542052" cy="1788780"/>
          </a:xfrm>
        </p:grpSpPr>
        <p:sp>
          <p:nvSpPr>
            <p:cNvPr id="10" name="六边形 9"/>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grpSp>
          <p:nvGrpSpPr>
            <p:cNvPr id="13" name="组合 56"/>
            <p:cNvGrpSpPr/>
            <p:nvPr/>
          </p:nvGrpSpPr>
          <p:grpSpPr>
            <a:xfrm>
              <a:off x="2664270" y="2018082"/>
              <a:ext cx="935834" cy="935834"/>
              <a:chOff x="3746609" y="2576692"/>
              <a:chExt cx="460375" cy="460375"/>
            </a:xfrm>
          </p:grpSpPr>
          <p:sp>
            <p:nvSpPr>
              <p:cNvPr id="14"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5"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6"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7"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8"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9"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ppt_x</p:attrName>
                                        </p:attrNameLst>
                                      </p:cBhvr>
                                      <p:tavLst>
                                        <p:tav tm="0">
                                          <p:val>
                                            <p:strVal val="#ppt_x"/>
                                          </p:val>
                                        </p:tav>
                                        <p:tav tm="100000">
                                          <p:val>
                                            <p:strVal val="#ppt_x"/>
                                          </p:val>
                                        </p:tav>
                                      </p:tavLst>
                                    </p:anim>
                                    <p:anim calcmode="lin" valueType="num">
                                      <p:cBhvr>
                                        <p:cTn id="8" dur="400" fill="hold"/>
                                        <p:tgtEl>
                                          <p:spTgt spid="9"/>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2987040" y="801370"/>
            <a:ext cx="7600950" cy="3969385"/>
          </a:xfrm>
          <a:prstGeom prst="rect">
            <a:avLst/>
          </a:prstGeom>
          <a:noFill/>
        </p:spPr>
        <p:txBody>
          <a:bodyPr wrap="square" rtlCol="0">
            <a:spAutoFit/>
          </a:bodyPr>
          <a:p>
            <a:r>
              <a:rPr lang="zh-CN" sz="2800" b="1">
                <a:solidFill>
                  <a:schemeClr val="tx1"/>
                </a:solidFill>
              </a:rPr>
              <a:t>继承是一种一般类与特殊类的层次模型。继承性是指特殊类的对象具有其一般类的属性和方法，在其之上又增加了自己的特殊属性和方法。继承意味着在特殊类中不用重新定义在一般类中已经定义过的属性和方法，特殊类可以自动地、隐含的拥有其一般类的属性和方法。继承体现了类之间代码的重用性特点，提供了一种明确表达共性的方法。</a:t>
            </a:r>
            <a:endParaRPr lang="zh-CN" sz="2800" b="1">
              <a:solidFill>
                <a:schemeClr val="tx1"/>
              </a:solidFill>
            </a:endParaRPr>
          </a:p>
          <a:p>
            <a:r>
              <a:rPr lang="zh-CN" sz="2800" b="1">
                <a:solidFill>
                  <a:schemeClr val="tx1"/>
                </a:solidFill>
              </a:rPr>
              <a:t>继承的过程就是从一般到特殊的过程。</a:t>
            </a:r>
            <a:endParaRPr lang="zh-CN" sz="2800" b="1">
              <a:solidFill>
                <a:schemeClr val="tx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tx1"/>
                </a:solidFill>
              </a:rPr>
              <a:t>1.2</a:t>
            </a:r>
            <a:r>
              <a:rPr lang="zh-CN" altLang="en-US" sz="2000">
                <a:solidFill>
                  <a:schemeClr val="tx1"/>
                </a:solidFill>
              </a:rPr>
              <a:t>面向对象程序设计</a:t>
            </a:r>
            <a:endParaRPr lang="zh-CN" altLang="en-US" sz="2000">
              <a:solidFill>
                <a:schemeClr val="tx1"/>
              </a:solidFill>
            </a:endParaRPr>
          </a:p>
        </p:txBody>
      </p:sp>
      <p:grpSp>
        <p:nvGrpSpPr>
          <p:cNvPr id="11" name="组合 10"/>
          <p:cNvGrpSpPr/>
          <p:nvPr/>
        </p:nvGrpSpPr>
        <p:grpSpPr>
          <a:xfrm>
            <a:off x="622300" y="3138805"/>
            <a:ext cx="1876425" cy="577850"/>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sp>
          <p:nvSpPr>
            <p:cNvPr id="20518" name="矩形 62"/>
            <p:cNvSpPr/>
            <p:nvPr/>
          </p:nvSpPr>
          <p:spPr>
            <a:xfrm>
              <a:off x="7239749" y="3960998"/>
              <a:ext cx="2040943" cy="460306"/>
            </a:xfrm>
            <a:prstGeom prst="rect">
              <a:avLst/>
            </a:prstGeom>
            <a:noFill/>
            <a:ln w="9525">
              <a:noFill/>
            </a:ln>
          </p:spPr>
          <p:txBody>
            <a:bodyPr wrap="square" anchor="ctr">
              <a:spAutoFit/>
            </a:bodyPr>
            <a:p>
              <a:r>
                <a:rPr lang="zh-CN" altLang="en-US" sz="2400" b="1" dirty="0">
                  <a:solidFill>
                    <a:schemeClr val="bg1"/>
                  </a:solidFill>
                  <a:latin typeface="方正正纤黑简体" pitchFamily="2" charset="-122"/>
                  <a:ea typeface="方正正纤黑简体" pitchFamily="2" charset="-122"/>
                </a:rPr>
                <a:t>继承</a:t>
              </a:r>
              <a:endParaRPr lang="zh-CN" altLang="en-US" sz="2400" b="1" dirty="0">
                <a:solidFill>
                  <a:schemeClr val="bg1"/>
                </a:solidFill>
                <a:latin typeface="方正正纤黑简体" pitchFamily="2" charset="-122"/>
                <a:ea typeface="方正正纤黑简体" pitchFamily="2" charset="-122"/>
              </a:endParaRPr>
            </a:p>
          </p:txBody>
        </p:sp>
      </p:grpSp>
      <p:grpSp>
        <p:nvGrpSpPr>
          <p:cNvPr id="9" name="组合 8"/>
          <p:cNvGrpSpPr/>
          <p:nvPr/>
        </p:nvGrpSpPr>
        <p:grpSpPr>
          <a:xfrm>
            <a:off x="760730" y="1249045"/>
            <a:ext cx="1543050" cy="1757045"/>
            <a:chOff x="2361160" y="1591608"/>
            <a:chExt cx="1542052" cy="1788780"/>
          </a:xfrm>
        </p:grpSpPr>
        <p:sp>
          <p:nvSpPr>
            <p:cNvPr id="10" name="六边形 9"/>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grpSp>
          <p:nvGrpSpPr>
            <p:cNvPr id="13" name="组合 56"/>
            <p:cNvGrpSpPr/>
            <p:nvPr/>
          </p:nvGrpSpPr>
          <p:grpSpPr>
            <a:xfrm>
              <a:off x="2664270" y="2018082"/>
              <a:ext cx="935834" cy="935834"/>
              <a:chOff x="3746609" y="2576692"/>
              <a:chExt cx="460375" cy="460375"/>
            </a:xfrm>
          </p:grpSpPr>
          <p:sp>
            <p:nvSpPr>
              <p:cNvPr id="14"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5"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6"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7"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8"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9"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
        <p:nvSpPr>
          <p:cNvPr id="3" name="文本框 2"/>
          <p:cNvSpPr txBox="1"/>
          <p:nvPr/>
        </p:nvSpPr>
        <p:spPr>
          <a:xfrm>
            <a:off x="3113405" y="4755515"/>
            <a:ext cx="7352030" cy="1814830"/>
          </a:xfrm>
          <a:prstGeom prst="rect">
            <a:avLst/>
          </a:prstGeom>
          <a:noFill/>
        </p:spPr>
        <p:txBody>
          <a:bodyPr wrap="square" rtlCol="0">
            <a:spAutoFit/>
          </a:bodyPr>
          <a:p>
            <a:r>
              <a:rPr lang="zh-CN" altLang="en-US" sz="2800" b="1"/>
              <a:t>继承真实地反映了客观世界中事物的层次关系，通过类的继承，能够实现对问题的深入抽象描述，反映事物的发展过程。继承性是面向对象程序设计语言不同于其他语言的最主要的特点。</a:t>
            </a:r>
            <a:endParaRPr lang="zh-CN" altLang="en-US" sz="2800"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ppt_x</p:attrName>
                                        </p:attrNameLst>
                                      </p:cBhvr>
                                      <p:tavLst>
                                        <p:tav tm="0">
                                          <p:val>
                                            <p:strVal val="#ppt_x"/>
                                          </p:val>
                                        </p:tav>
                                        <p:tav tm="100000">
                                          <p:val>
                                            <p:strVal val="#ppt_x"/>
                                          </p:val>
                                        </p:tav>
                                      </p:tavLst>
                                    </p:anim>
                                    <p:anim calcmode="lin" valueType="num">
                                      <p:cBhvr>
                                        <p:cTn id="8" dur="400" fill="hold"/>
                                        <p:tgtEl>
                                          <p:spTgt spid="9"/>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2987040" y="801370"/>
            <a:ext cx="7600950" cy="3969385"/>
          </a:xfrm>
          <a:prstGeom prst="rect">
            <a:avLst/>
          </a:prstGeom>
          <a:noFill/>
        </p:spPr>
        <p:txBody>
          <a:bodyPr wrap="square" rtlCol="0">
            <a:spAutoFit/>
          </a:bodyPr>
          <a:p>
            <a:r>
              <a:rPr lang="en-US" altLang="zh-CN" sz="2800" b="1">
                <a:solidFill>
                  <a:schemeClr val="tx1"/>
                </a:solidFill>
              </a:rPr>
              <a:t>        </a:t>
            </a:r>
            <a:r>
              <a:rPr lang="zh-CN" sz="2800" b="1">
                <a:solidFill>
                  <a:schemeClr val="tx1"/>
                </a:solidFill>
              </a:rPr>
              <a:t>对象之间通过消息进行通信，多个对象之间通过传递消息来请求或提供服务，从而使一个软件具有更强大的功能。</a:t>
            </a:r>
            <a:endParaRPr lang="zh-CN" sz="2800" b="1">
              <a:solidFill>
                <a:schemeClr val="tx1"/>
              </a:solidFill>
            </a:endParaRPr>
          </a:p>
          <a:p>
            <a:r>
              <a:rPr lang="zh-CN" sz="2800" b="1">
                <a:solidFill>
                  <a:schemeClr val="tx1"/>
                </a:solidFill>
              </a:rPr>
              <a:t>  一个消息由以下几部分组成：</a:t>
            </a:r>
            <a:endParaRPr lang="zh-CN" sz="2800" b="1">
              <a:solidFill>
                <a:schemeClr val="tx1"/>
              </a:solidFill>
            </a:endParaRPr>
          </a:p>
          <a:p>
            <a:r>
              <a:rPr lang="zh-CN" sz="2800" b="1">
                <a:solidFill>
                  <a:schemeClr val="tx1"/>
                </a:solidFill>
              </a:rPr>
              <a:t>（</a:t>
            </a:r>
            <a:r>
              <a:rPr lang="en-US" altLang="zh-CN" sz="2800" b="1">
                <a:solidFill>
                  <a:schemeClr val="tx1"/>
                </a:solidFill>
              </a:rPr>
              <a:t>1</a:t>
            </a:r>
            <a:r>
              <a:rPr lang="zh-CN" altLang="en-US" sz="2800" b="1">
                <a:solidFill>
                  <a:schemeClr val="tx1"/>
                </a:solidFill>
              </a:rPr>
              <a:t>）提供服务的对象名。</a:t>
            </a:r>
            <a:endParaRPr lang="zh-CN" altLang="en-US" sz="2800" b="1">
              <a:solidFill>
                <a:schemeClr val="tx1"/>
              </a:solidFill>
            </a:endParaRPr>
          </a:p>
          <a:p>
            <a:r>
              <a:rPr lang="zh-CN" altLang="en-US" sz="2800" b="1">
                <a:solidFill>
                  <a:schemeClr val="tx1"/>
                </a:solidFill>
              </a:rPr>
              <a:t>（</a:t>
            </a:r>
            <a:r>
              <a:rPr lang="en-US" altLang="zh-CN" sz="2800" b="1">
                <a:solidFill>
                  <a:schemeClr val="tx1"/>
                </a:solidFill>
              </a:rPr>
              <a:t>2</a:t>
            </a:r>
            <a:r>
              <a:rPr lang="zh-CN" altLang="en-US" sz="2800" b="1">
                <a:solidFill>
                  <a:schemeClr val="tx1"/>
                </a:solidFill>
              </a:rPr>
              <a:t>）服务的标识，即方法名。</a:t>
            </a:r>
            <a:endParaRPr lang="zh-CN" altLang="en-US" sz="2800" b="1">
              <a:solidFill>
                <a:schemeClr val="tx1"/>
              </a:solidFill>
            </a:endParaRPr>
          </a:p>
          <a:p>
            <a:r>
              <a:rPr lang="zh-CN" altLang="en-US" sz="2800" b="1">
                <a:solidFill>
                  <a:schemeClr val="tx1"/>
                </a:solidFill>
              </a:rPr>
              <a:t>（</a:t>
            </a:r>
            <a:r>
              <a:rPr lang="en-US" altLang="zh-CN" sz="2800" b="1">
                <a:solidFill>
                  <a:schemeClr val="tx1"/>
                </a:solidFill>
              </a:rPr>
              <a:t>3</a:t>
            </a:r>
            <a:r>
              <a:rPr lang="zh-CN" altLang="en-US" sz="2800" b="1">
                <a:solidFill>
                  <a:schemeClr val="tx1"/>
                </a:solidFill>
              </a:rPr>
              <a:t>）输入信息，即实际参数。</a:t>
            </a:r>
            <a:endParaRPr lang="zh-CN" altLang="en-US" sz="2800" b="1">
              <a:solidFill>
                <a:schemeClr val="tx1"/>
              </a:solidFill>
            </a:endParaRPr>
          </a:p>
          <a:p>
            <a:r>
              <a:rPr lang="zh-CN" altLang="en-US" sz="2800" b="1">
                <a:solidFill>
                  <a:schemeClr val="tx1"/>
                </a:solidFill>
              </a:rPr>
              <a:t>（</a:t>
            </a:r>
            <a:r>
              <a:rPr lang="en-US" altLang="zh-CN" sz="2800" b="1">
                <a:solidFill>
                  <a:schemeClr val="tx1"/>
                </a:solidFill>
              </a:rPr>
              <a:t>4</a:t>
            </a:r>
            <a:r>
              <a:rPr lang="zh-CN" altLang="en-US" sz="2800" b="1">
                <a:solidFill>
                  <a:schemeClr val="tx1"/>
                </a:solidFill>
              </a:rPr>
              <a:t>）响应结果，即返回值或操作结果。</a:t>
            </a:r>
            <a:endParaRPr lang="zh-CN" sz="2800" b="1">
              <a:solidFill>
                <a:schemeClr val="tx1"/>
              </a:solidFill>
            </a:endParaRPr>
          </a:p>
          <a:p>
            <a:endParaRPr lang="zh-CN" sz="2800" b="1">
              <a:solidFill>
                <a:schemeClr val="tx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tx1"/>
                </a:solidFill>
              </a:rPr>
              <a:t>1.2</a:t>
            </a:r>
            <a:r>
              <a:rPr lang="zh-CN" altLang="en-US" sz="2000">
                <a:solidFill>
                  <a:schemeClr val="tx1"/>
                </a:solidFill>
              </a:rPr>
              <a:t>面向对象程序设计</a:t>
            </a:r>
            <a:endParaRPr lang="zh-CN" altLang="en-US" sz="2000">
              <a:solidFill>
                <a:schemeClr val="tx1"/>
              </a:solidFill>
            </a:endParaRPr>
          </a:p>
        </p:txBody>
      </p:sp>
      <p:grpSp>
        <p:nvGrpSpPr>
          <p:cNvPr id="11" name="组合 10"/>
          <p:cNvGrpSpPr/>
          <p:nvPr/>
        </p:nvGrpSpPr>
        <p:grpSpPr>
          <a:xfrm>
            <a:off x="622300" y="3138805"/>
            <a:ext cx="1876425" cy="577850"/>
            <a:chOff x="6325463" y="3900861"/>
            <a:chExt cx="3499307" cy="577764"/>
          </a:xfrm>
        </p:grpSpPr>
        <p:sp>
          <p:nvSpPr>
            <p:cNvPr id="62" name="矩形 61"/>
            <p:cNvSpPr/>
            <p:nvPr/>
          </p:nvSpPr>
          <p:spPr>
            <a:xfrm>
              <a:off x="6325463" y="3900861"/>
              <a:ext cx="3499307" cy="577764"/>
            </a:xfrm>
            <a:prstGeom prst="rect">
              <a:avLst/>
            </a:prstGeom>
            <a:solidFill>
              <a:srgbClr val="FF4A5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sp>
          <p:nvSpPr>
            <p:cNvPr id="20518" name="矩形 62"/>
            <p:cNvSpPr/>
            <p:nvPr/>
          </p:nvSpPr>
          <p:spPr>
            <a:xfrm>
              <a:off x="7239749" y="3960998"/>
              <a:ext cx="2040943" cy="460306"/>
            </a:xfrm>
            <a:prstGeom prst="rect">
              <a:avLst/>
            </a:prstGeom>
            <a:noFill/>
            <a:ln w="9525">
              <a:noFill/>
            </a:ln>
          </p:spPr>
          <p:txBody>
            <a:bodyPr wrap="square" anchor="ctr">
              <a:spAutoFit/>
            </a:bodyPr>
            <a:p>
              <a:r>
                <a:rPr lang="zh-CN" altLang="en-US" sz="2400" b="1" dirty="0">
                  <a:solidFill>
                    <a:schemeClr val="bg1"/>
                  </a:solidFill>
                  <a:latin typeface="方正正纤黑简体" pitchFamily="2" charset="-122"/>
                  <a:ea typeface="方正正纤黑简体" pitchFamily="2" charset="-122"/>
                </a:rPr>
                <a:t>多态</a:t>
              </a:r>
              <a:endParaRPr lang="zh-CN" altLang="en-US" sz="2400" b="1" dirty="0">
                <a:solidFill>
                  <a:schemeClr val="bg1"/>
                </a:solidFill>
                <a:latin typeface="方正正纤黑简体" pitchFamily="2" charset="-122"/>
                <a:ea typeface="方正正纤黑简体" pitchFamily="2" charset="-122"/>
              </a:endParaRPr>
            </a:p>
          </p:txBody>
        </p:sp>
      </p:grpSp>
      <p:grpSp>
        <p:nvGrpSpPr>
          <p:cNvPr id="9" name="组合 8"/>
          <p:cNvGrpSpPr/>
          <p:nvPr/>
        </p:nvGrpSpPr>
        <p:grpSpPr>
          <a:xfrm>
            <a:off x="760730" y="1249045"/>
            <a:ext cx="1543050" cy="1757045"/>
            <a:chOff x="2361160" y="1591608"/>
            <a:chExt cx="1542052" cy="1788780"/>
          </a:xfrm>
        </p:grpSpPr>
        <p:sp>
          <p:nvSpPr>
            <p:cNvPr id="10" name="六边形 9"/>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grpSp>
          <p:nvGrpSpPr>
            <p:cNvPr id="13" name="组合 56"/>
            <p:cNvGrpSpPr/>
            <p:nvPr/>
          </p:nvGrpSpPr>
          <p:grpSpPr>
            <a:xfrm>
              <a:off x="2664270" y="2018082"/>
              <a:ext cx="935834" cy="935834"/>
              <a:chOff x="3746609" y="2576692"/>
              <a:chExt cx="460375" cy="460375"/>
            </a:xfrm>
          </p:grpSpPr>
          <p:sp>
            <p:nvSpPr>
              <p:cNvPr id="14"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5"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6"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7"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8"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9"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ppt_x</p:attrName>
                                        </p:attrNameLst>
                                      </p:cBhvr>
                                      <p:tavLst>
                                        <p:tav tm="0">
                                          <p:val>
                                            <p:strVal val="#ppt_x"/>
                                          </p:val>
                                        </p:tav>
                                        <p:tav tm="100000">
                                          <p:val>
                                            <p:strVal val="#ppt_x"/>
                                          </p:val>
                                        </p:tav>
                                      </p:tavLst>
                                    </p:anim>
                                    <p:anim calcmode="lin" valueType="num">
                                      <p:cBhvr>
                                        <p:cTn id="8" dur="400" fill="hold"/>
                                        <p:tgtEl>
                                          <p:spTgt spid="9"/>
                                        </p:tgtEl>
                                        <p:attrNameLst>
                                          <p:attrName>ppt_y</p:attrName>
                                        </p:attrNameLst>
                                      </p:cBhvr>
                                      <p:tavLst>
                                        <p:tav tm="0">
                                          <p:val>
                                            <p:strVal val="1+#ppt_h/2"/>
                                          </p:val>
                                        </p:tav>
                                        <p:tav tm="100000">
                                          <p:val>
                                            <p:strVal val="#ppt_y"/>
                                          </p:val>
                                        </p:tav>
                                      </p:tavLst>
                                    </p:anim>
                                  </p:childTnLst>
                                </p:cTn>
                              </p:par>
                              <p:par>
                                <p:cTn id="9" presetID="1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1173163" y="1920875"/>
            <a:ext cx="4168775" cy="3016250"/>
            <a:chOff x="4118933" y="-147637"/>
            <a:chExt cx="4168784" cy="3016210"/>
          </a:xfrm>
        </p:grpSpPr>
        <p:grpSp>
          <p:nvGrpSpPr>
            <p:cNvPr id="15362" name="组合 5"/>
            <p:cNvGrpSpPr/>
            <p:nvPr/>
          </p:nvGrpSpPr>
          <p:grpSpPr>
            <a:xfrm>
              <a:off x="4118933" y="-147637"/>
              <a:ext cx="4168784" cy="3016210"/>
              <a:chOff x="2677826" y="3385458"/>
              <a:chExt cx="4168784" cy="3016210"/>
            </a:xfrm>
          </p:grpSpPr>
          <p:sp>
            <p:nvSpPr>
              <p:cNvPr id="15363" name="文本框 1"/>
              <p:cNvSpPr txBox="1"/>
              <p:nvPr/>
            </p:nvSpPr>
            <p:spPr>
              <a:xfrm>
                <a:off x="2785885" y="3385458"/>
                <a:ext cx="4060725" cy="3016210"/>
              </a:xfrm>
              <a:prstGeom prst="rect">
                <a:avLst/>
              </a:prstGeom>
              <a:noFill/>
              <a:ln w="9525">
                <a:noFill/>
              </a:ln>
            </p:spPr>
            <p:txBody>
              <a:bodyPr wrap="none" anchor="t">
                <a:spAutoFit/>
              </a:bodyPr>
              <a:p>
                <a:pPr algn="ctr"/>
                <a:r>
                  <a:rPr lang="en-US" altLang="zh-CN" sz="19000" b="1" dirty="0">
                    <a:solidFill>
                      <a:srgbClr val="FF4A53"/>
                    </a:solidFill>
                    <a:latin typeface="Agency FB" panose="020B0503020202020204" pitchFamily="34" charset="0"/>
                    <a:ea typeface="宋体" panose="02010600030101010101" pitchFamily="2" charset="-122"/>
                  </a:rPr>
                  <a:t>1234</a:t>
                </a:r>
                <a:endParaRPr lang="zh-CN" altLang="en-US" sz="19000" b="1" dirty="0">
                  <a:solidFill>
                    <a:srgbClr val="FF4A53"/>
                  </a:solidFill>
                  <a:latin typeface="Agency FB" panose="020B0503020202020204" pitchFamily="34" charset="0"/>
                  <a:ea typeface="宋体" panose="02010600030101010101" pitchFamily="2" charset="-122"/>
                </a:endParaRPr>
              </a:p>
            </p:txBody>
          </p:sp>
          <p:sp>
            <p:nvSpPr>
              <p:cNvPr id="3" name="矩形 2"/>
              <p:cNvSpPr/>
              <p:nvPr/>
            </p:nvSpPr>
            <p:spPr>
              <a:xfrm>
                <a:off x="2677826" y="5117400"/>
                <a:ext cx="4097968" cy="75952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5365" name="文本框 6"/>
            <p:cNvSpPr txBox="1"/>
            <p:nvPr/>
          </p:nvSpPr>
          <p:spPr>
            <a:xfrm>
              <a:off x="4271331" y="1336840"/>
              <a:ext cx="3884395" cy="1477327"/>
            </a:xfrm>
            <a:prstGeom prst="rect">
              <a:avLst/>
            </a:prstGeom>
            <a:noFill/>
            <a:ln w="9525">
              <a:noFill/>
            </a:ln>
          </p:spPr>
          <p:txBody>
            <a:bodyPr wrap="none" anchor="t">
              <a:spAutoFit/>
            </a:bodyPr>
            <a:p>
              <a:pPr algn="ctr"/>
              <a:r>
                <a:rPr lang="en-US" altLang="zh-CN" sz="9000" dirty="0">
                  <a:solidFill>
                    <a:srgbClr val="29282E"/>
                  </a:solidFill>
                  <a:latin typeface="Agency FB" panose="020B0503020202020204" pitchFamily="34" charset="0"/>
                  <a:ea typeface="宋体" panose="02010600030101010101" pitchFamily="2" charset="-122"/>
                </a:rPr>
                <a:t>CONTENTS</a:t>
              </a:r>
              <a:endParaRPr lang="zh-CN" altLang="en-US" sz="9000" dirty="0">
                <a:solidFill>
                  <a:srgbClr val="29282E"/>
                </a:solidFill>
                <a:latin typeface="Agency FB" panose="020B0503020202020204" pitchFamily="34" charset="0"/>
                <a:ea typeface="宋体" panose="02010600030101010101" pitchFamily="2" charset="-122"/>
              </a:endParaRPr>
            </a:p>
          </p:txBody>
        </p:sp>
      </p:grpSp>
      <p:grpSp>
        <p:nvGrpSpPr>
          <p:cNvPr id="4" name="组合 3"/>
          <p:cNvGrpSpPr/>
          <p:nvPr/>
        </p:nvGrpSpPr>
        <p:grpSpPr>
          <a:xfrm>
            <a:off x="6842125" y="596900"/>
            <a:ext cx="722313" cy="1108075"/>
            <a:chOff x="6841767" y="597577"/>
            <a:chExt cx="723276" cy="1107996"/>
          </a:xfrm>
        </p:grpSpPr>
        <p:sp>
          <p:nvSpPr>
            <p:cNvPr id="15367" name="文本框 8"/>
            <p:cNvSpPr txBox="1"/>
            <p:nvPr/>
          </p:nvSpPr>
          <p:spPr>
            <a:xfrm>
              <a:off x="6841767" y="597577"/>
              <a:ext cx="723276" cy="1107996"/>
            </a:xfrm>
            <a:prstGeom prst="rect">
              <a:avLst/>
            </a:prstGeom>
            <a:noFill/>
            <a:ln w="9525">
              <a:noFill/>
            </a:ln>
          </p:spPr>
          <p:txBody>
            <a:bodyPr wrap="none" anchor="t">
              <a:spAutoFit/>
            </a:bodyPr>
            <a:p>
              <a:pPr algn="ctr"/>
              <a:r>
                <a:rPr lang="en-US" altLang="zh-CN" sz="6600" dirty="0">
                  <a:solidFill>
                    <a:srgbClr val="29282E"/>
                  </a:solidFill>
                  <a:latin typeface="Agency FB" panose="020B0503020202020204" pitchFamily="34" charset="0"/>
                  <a:ea typeface="宋体" panose="02010600030101010101" pitchFamily="2" charset="-122"/>
                </a:rPr>
                <a:t>01</a:t>
              </a:r>
              <a:endParaRPr lang="zh-CN" altLang="en-US" sz="6600" dirty="0">
                <a:solidFill>
                  <a:srgbClr val="29282E"/>
                </a:solidFill>
                <a:latin typeface="Agency FB" panose="020B0503020202020204" pitchFamily="34" charset="0"/>
                <a:ea typeface="宋体" panose="02010600030101010101" pitchFamily="2" charset="-122"/>
              </a:endParaRPr>
            </a:p>
          </p:txBody>
        </p:sp>
        <p:sp>
          <p:nvSpPr>
            <p:cNvPr id="14" name="矩形 13"/>
            <p:cNvSpPr/>
            <p:nvPr/>
          </p:nvSpPr>
          <p:spPr>
            <a:xfrm>
              <a:off x="6980536" y="1321707"/>
              <a:ext cx="480895" cy="16637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6" name="文本框 15"/>
          <p:cNvSpPr txBox="1"/>
          <p:nvPr/>
        </p:nvSpPr>
        <p:spPr>
          <a:xfrm flipH="1">
            <a:off x="6872288" y="1289050"/>
            <a:ext cx="3424237" cy="521970"/>
          </a:xfrm>
          <a:prstGeom prst="rect">
            <a:avLst/>
          </a:prstGeom>
          <a:noFill/>
          <a:ln w="9525">
            <a:noFill/>
          </a:ln>
        </p:spPr>
        <p:txBody>
          <a:bodyPr wrap="square" anchor="t">
            <a:spAutoFit/>
          </a:bodyPr>
          <a:p>
            <a:r>
              <a:rPr lang="zh-CN" altLang="en-US" sz="2800" dirty="0">
                <a:solidFill>
                  <a:srgbClr val="353535"/>
                </a:solidFill>
                <a:latin typeface="张海山锐线体简" pitchFamily="2" charset="-122"/>
                <a:ea typeface="张海山锐线体简" pitchFamily="2" charset="-122"/>
              </a:rPr>
              <a:t>面向对象的基本知识</a:t>
            </a:r>
            <a:endParaRPr lang="zh-CN" altLang="en-US" sz="2800" dirty="0">
              <a:solidFill>
                <a:srgbClr val="353535"/>
              </a:solidFill>
              <a:latin typeface="张海山锐线体简" pitchFamily="2" charset="-122"/>
              <a:ea typeface="张海山锐线体简" pitchFamily="2" charset="-122"/>
            </a:endParaRPr>
          </a:p>
        </p:txBody>
      </p:sp>
      <p:cxnSp>
        <p:nvCxnSpPr>
          <p:cNvPr id="22" name="直接连接符 21"/>
          <p:cNvCxnSpPr/>
          <p:nvPr/>
        </p:nvCxnSpPr>
        <p:spPr>
          <a:xfrm>
            <a:off x="7594600" y="2568575"/>
            <a:ext cx="358775"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842125" y="2095500"/>
            <a:ext cx="817563" cy="1016000"/>
            <a:chOff x="6842108" y="2095882"/>
            <a:chExt cx="817853" cy="1015663"/>
          </a:xfrm>
        </p:grpSpPr>
        <p:sp>
          <p:nvSpPr>
            <p:cNvPr id="15372" name="文本框 20"/>
            <p:cNvSpPr txBox="1"/>
            <p:nvPr/>
          </p:nvSpPr>
          <p:spPr>
            <a:xfrm>
              <a:off x="6842108" y="2095882"/>
              <a:ext cx="817853" cy="1015663"/>
            </a:xfrm>
            <a:prstGeom prst="rect">
              <a:avLst/>
            </a:prstGeom>
            <a:noFill/>
            <a:ln w="9525">
              <a:noFill/>
            </a:ln>
          </p:spPr>
          <p:txBody>
            <a:bodyPr wrap="none" anchor="t">
              <a:spAutoFit/>
            </a:bodyPr>
            <a:p>
              <a:r>
                <a:rPr lang="en-US" altLang="zh-CN" sz="6000" dirty="0">
                  <a:solidFill>
                    <a:srgbClr val="29282E"/>
                  </a:solidFill>
                  <a:latin typeface="Agency FB" panose="020B0503020202020204" pitchFamily="34" charset="0"/>
                  <a:ea typeface="宋体" panose="02010600030101010101" pitchFamily="2" charset="-122"/>
                </a:rPr>
                <a:t>02</a:t>
              </a:r>
              <a:endParaRPr lang="zh-CN" altLang="en-US" sz="6000" dirty="0">
                <a:solidFill>
                  <a:srgbClr val="29282E"/>
                </a:solidFill>
                <a:latin typeface="Agency FB" panose="020B0503020202020204" pitchFamily="34" charset="0"/>
                <a:ea typeface="宋体" panose="02010600030101010101" pitchFamily="2" charset="-122"/>
              </a:endParaRPr>
            </a:p>
          </p:txBody>
        </p:sp>
        <p:sp>
          <p:nvSpPr>
            <p:cNvPr id="23" name="矩形 22"/>
            <p:cNvSpPr/>
            <p:nvPr/>
          </p:nvSpPr>
          <p:spPr>
            <a:xfrm>
              <a:off x="6975773" y="2734285"/>
              <a:ext cx="551698" cy="16637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0" name="文本框 19"/>
          <p:cNvSpPr txBox="1"/>
          <p:nvPr/>
        </p:nvSpPr>
        <p:spPr>
          <a:xfrm flipH="1">
            <a:off x="6872288" y="2701925"/>
            <a:ext cx="3424237" cy="521970"/>
          </a:xfrm>
          <a:prstGeom prst="rect">
            <a:avLst/>
          </a:prstGeom>
          <a:noFill/>
          <a:ln w="9525">
            <a:noFill/>
          </a:ln>
        </p:spPr>
        <p:txBody>
          <a:bodyPr wrap="square" anchor="t">
            <a:spAutoFit/>
          </a:bodyPr>
          <a:p>
            <a:r>
              <a:rPr lang="zh-CN" altLang="en-US" sz="2800" dirty="0">
                <a:solidFill>
                  <a:srgbClr val="353535"/>
                </a:solidFill>
                <a:latin typeface="张海山锐线体简" pitchFamily="2" charset="-122"/>
                <a:ea typeface="张海山锐线体简" pitchFamily="2" charset="-122"/>
              </a:rPr>
              <a:t>软件建模概述</a:t>
            </a:r>
            <a:endParaRPr lang="zh-CN" altLang="en-US" sz="2800" dirty="0">
              <a:solidFill>
                <a:srgbClr val="353535"/>
              </a:solidFill>
              <a:latin typeface="张海山锐线体简" pitchFamily="2" charset="-122"/>
              <a:ea typeface="张海山锐线体简" pitchFamily="2" charset="-122"/>
            </a:endParaRPr>
          </a:p>
        </p:txBody>
      </p:sp>
      <p:cxnSp>
        <p:nvCxnSpPr>
          <p:cNvPr id="27" name="直接连接符 26"/>
          <p:cNvCxnSpPr/>
          <p:nvPr/>
        </p:nvCxnSpPr>
        <p:spPr>
          <a:xfrm>
            <a:off x="7594600" y="3990975"/>
            <a:ext cx="358775"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846888" y="3592513"/>
            <a:ext cx="777875" cy="923925"/>
            <a:chOff x="6846267" y="3592494"/>
            <a:chExt cx="777777" cy="923330"/>
          </a:xfrm>
        </p:grpSpPr>
        <p:sp>
          <p:nvSpPr>
            <p:cNvPr id="15377" name="文本框 25"/>
            <p:cNvSpPr txBox="1"/>
            <p:nvPr/>
          </p:nvSpPr>
          <p:spPr>
            <a:xfrm>
              <a:off x="6846267" y="3592494"/>
              <a:ext cx="777777" cy="923330"/>
            </a:xfrm>
            <a:prstGeom prst="rect">
              <a:avLst/>
            </a:prstGeom>
            <a:noFill/>
            <a:ln w="9525">
              <a:noFill/>
            </a:ln>
          </p:spPr>
          <p:txBody>
            <a:bodyPr wrap="none" anchor="t">
              <a:spAutoFit/>
            </a:bodyPr>
            <a:p>
              <a:pPr algn="ctr"/>
              <a:r>
                <a:rPr lang="en-US" altLang="zh-CN" sz="5400" dirty="0">
                  <a:solidFill>
                    <a:srgbClr val="29282E"/>
                  </a:solidFill>
                  <a:latin typeface="Agency FB" panose="020B0503020202020204" pitchFamily="34" charset="0"/>
                  <a:ea typeface="宋体" panose="02010600030101010101" pitchFamily="2" charset="-122"/>
                </a:rPr>
                <a:t>03</a:t>
              </a:r>
              <a:endParaRPr lang="zh-CN" altLang="en-US" sz="5400" dirty="0">
                <a:solidFill>
                  <a:srgbClr val="29282E"/>
                </a:solidFill>
                <a:latin typeface="Agency FB" panose="020B0503020202020204" pitchFamily="34" charset="0"/>
                <a:ea typeface="宋体" panose="02010600030101010101" pitchFamily="2" charset="-122"/>
              </a:endParaRPr>
            </a:p>
          </p:txBody>
        </p:sp>
        <p:sp>
          <p:nvSpPr>
            <p:cNvPr id="28" name="矩形 27"/>
            <p:cNvSpPr/>
            <p:nvPr/>
          </p:nvSpPr>
          <p:spPr>
            <a:xfrm>
              <a:off x="6980536" y="4111198"/>
              <a:ext cx="546935" cy="2544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9" name="文本框 28"/>
          <p:cNvSpPr txBox="1"/>
          <p:nvPr/>
        </p:nvSpPr>
        <p:spPr>
          <a:xfrm flipH="1">
            <a:off x="6872288" y="4111625"/>
            <a:ext cx="3424237" cy="521970"/>
          </a:xfrm>
          <a:prstGeom prst="rect">
            <a:avLst/>
          </a:prstGeom>
          <a:noFill/>
          <a:ln w="9525">
            <a:noFill/>
          </a:ln>
        </p:spPr>
        <p:txBody>
          <a:bodyPr wrap="square" anchor="t">
            <a:spAutoFit/>
          </a:bodyPr>
          <a:p>
            <a:r>
              <a:rPr lang="en-US" altLang="zh-CN" sz="2800" dirty="0">
                <a:solidFill>
                  <a:srgbClr val="353535"/>
                </a:solidFill>
                <a:latin typeface="张海山锐线体简" pitchFamily="2" charset="-122"/>
                <a:ea typeface="张海山锐线体简" pitchFamily="2" charset="-122"/>
              </a:rPr>
              <a:t>UML</a:t>
            </a:r>
            <a:r>
              <a:rPr lang="zh-CN" altLang="en-US" sz="2800" dirty="0">
                <a:solidFill>
                  <a:srgbClr val="353535"/>
                </a:solidFill>
                <a:latin typeface="张海山锐线体简" pitchFamily="2" charset="-122"/>
                <a:ea typeface="张海山锐线体简" pitchFamily="2" charset="-122"/>
              </a:rPr>
              <a:t>建模工具</a:t>
            </a:r>
            <a:endParaRPr lang="zh-CN" altLang="en-US" sz="2800" dirty="0">
              <a:solidFill>
                <a:srgbClr val="353535"/>
              </a:solidFill>
              <a:latin typeface="张海山锐线体简" pitchFamily="2" charset="-122"/>
              <a:ea typeface="张海山锐线体简" pitchFamily="2" charset="-122"/>
            </a:endParaRPr>
          </a:p>
        </p:txBody>
      </p:sp>
      <p:cxnSp>
        <p:nvCxnSpPr>
          <p:cNvPr id="34" name="直接连接符 33"/>
          <p:cNvCxnSpPr/>
          <p:nvPr/>
        </p:nvCxnSpPr>
        <p:spPr>
          <a:xfrm>
            <a:off x="7594600" y="1143000"/>
            <a:ext cx="358775"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400" fill="hold"/>
                                        <p:tgtEl>
                                          <p:spTgt spid="4"/>
                                        </p:tgtEl>
                                        <p:attrNameLst>
                                          <p:attrName>ppt_x</p:attrName>
                                        </p:attrNameLst>
                                      </p:cBhvr>
                                      <p:tavLst>
                                        <p:tav tm="0">
                                          <p:val>
                                            <p:strVal val="#ppt_x"/>
                                          </p:val>
                                        </p:tav>
                                        <p:tav tm="100000">
                                          <p:val>
                                            <p:strVal val="#ppt_x"/>
                                          </p:val>
                                        </p:tav>
                                      </p:tavLst>
                                    </p:anim>
                                    <p:anim calcmode="lin" valueType="num">
                                      <p:cBhvr>
                                        <p:cTn id="13" dur="4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400"/>
                                        <p:tgtEl>
                                          <p:spTgt spid="34"/>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400" fill="hold"/>
                                        <p:tgtEl>
                                          <p:spTgt spid="16"/>
                                        </p:tgtEl>
                                        <p:attrNameLst>
                                          <p:attrName>ppt_x</p:attrName>
                                        </p:attrNameLst>
                                      </p:cBhvr>
                                      <p:tavLst>
                                        <p:tav tm="0">
                                          <p:val>
                                            <p:strVal val="1+#ppt_w/2"/>
                                          </p:val>
                                        </p:tav>
                                        <p:tav tm="100000">
                                          <p:val>
                                            <p:strVal val="#ppt_x"/>
                                          </p:val>
                                        </p:tav>
                                      </p:tavLst>
                                    </p:anim>
                                    <p:anim calcmode="lin" valueType="num">
                                      <p:cBhvr>
                                        <p:cTn id="21" dur="4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400" fill="hold"/>
                                        <p:tgtEl>
                                          <p:spTgt spid="5"/>
                                        </p:tgtEl>
                                        <p:attrNameLst>
                                          <p:attrName>ppt_x</p:attrName>
                                        </p:attrNameLst>
                                      </p:cBhvr>
                                      <p:tavLst>
                                        <p:tav tm="0">
                                          <p:val>
                                            <p:strVal val="#ppt_x"/>
                                          </p:val>
                                        </p:tav>
                                        <p:tav tm="100000">
                                          <p:val>
                                            <p:strVal val="#ppt_x"/>
                                          </p:val>
                                        </p:tav>
                                      </p:tavLst>
                                    </p:anim>
                                    <p:anim calcmode="lin" valueType="num">
                                      <p:cBhvr>
                                        <p:cTn id="26" dur="4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400"/>
                                        <p:tgtEl>
                                          <p:spTgt spid="22"/>
                                        </p:tgtEl>
                                      </p:cBhvr>
                                    </p:animEffect>
                                  </p:childTnLst>
                                </p:cTn>
                              </p:par>
                              <p:par>
                                <p:cTn id="31" presetID="2" presetClass="entr" presetSubtype="2"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400" fill="hold"/>
                                        <p:tgtEl>
                                          <p:spTgt spid="20"/>
                                        </p:tgtEl>
                                        <p:attrNameLst>
                                          <p:attrName>ppt_x</p:attrName>
                                        </p:attrNameLst>
                                      </p:cBhvr>
                                      <p:tavLst>
                                        <p:tav tm="0">
                                          <p:val>
                                            <p:strVal val="1+#ppt_w/2"/>
                                          </p:val>
                                        </p:tav>
                                        <p:tav tm="100000">
                                          <p:val>
                                            <p:strVal val="#ppt_x"/>
                                          </p:val>
                                        </p:tav>
                                      </p:tavLst>
                                    </p:anim>
                                    <p:anim calcmode="lin" valueType="num">
                                      <p:cBhvr>
                                        <p:cTn id="34" dur="400" fill="hold"/>
                                        <p:tgtEl>
                                          <p:spTgt spid="20"/>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4"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400" fill="hold"/>
                                        <p:tgtEl>
                                          <p:spTgt spid="10"/>
                                        </p:tgtEl>
                                        <p:attrNameLst>
                                          <p:attrName>ppt_x</p:attrName>
                                        </p:attrNameLst>
                                      </p:cBhvr>
                                      <p:tavLst>
                                        <p:tav tm="0">
                                          <p:val>
                                            <p:strVal val="#ppt_x"/>
                                          </p:val>
                                        </p:tav>
                                        <p:tav tm="100000">
                                          <p:val>
                                            <p:strVal val="#ppt_x"/>
                                          </p:val>
                                        </p:tav>
                                      </p:tavLst>
                                    </p:anim>
                                    <p:anim calcmode="lin" valueType="num">
                                      <p:cBhvr>
                                        <p:cTn id="39" dur="400" fill="hold"/>
                                        <p:tgtEl>
                                          <p:spTgt spid="10"/>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400"/>
                                        <p:tgtEl>
                                          <p:spTgt spid="27"/>
                                        </p:tgtEl>
                                      </p:cBhvr>
                                    </p:animEffect>
                                  </p:childTnLst>
                                </p:cTn>
                              </p:par>
                              <p:par>
                                <p:cTn id="44" presetID="2" presetClass="entr" presetSubtype="2"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p:cTn id="46" dur="400" fill="hold"/>
                                        <p:tgtEl>
                                          <p:spTgt spid="29"/>
                                        </p:tgtEl>
                                        <p:attrNameLst>
                                          <p:attrName>ppt_x</p:attrName>
                                        </p:attrNameLst>
                                      </p:cBhvr>
                                      <p:tavLst>
                                        <p:tav tm="0">
                                          <p:val>
                                            <p:strVal val="1+#ppt_w/2"/>
                                          </p:val>
                                        </p:tav>
                                        <p:tav tm="100000">
                                          <p:val>
                                            <p:strVal val="#ppt_x"/>
                                          </p:val>
                                        </p:tav>
                                      </p:tavLst>
                                    </p:anim>
                                    <p:anim calcmode="lin" valueType="num">
                                      <p:cBhvr>
                                        <p:cTn id="47" dur="4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2987040" y="801370"/>
            <a:ext cx="7600950" cy="1814830"/>
          </a:xfrm>
          <a:prstGeom prst="rect">
            <a:avLst/>
          </a:prstGeom>
          <a:noFill/>
        </p:spPr>
        <p:txBody>
          <a:bodyPr wrap="square" rtlCol="0">
            <a:spAutoFit/>
          </a:bodyPr>
          <a:p>
            <a:r>
              <a:rPr lang="en-US" altLang="zh-CN" sz="2800" b="1">
                <a:solidFill>
                  <a:schemeClr val="tx1"/>
                </a:solidFill>
              </a:rPr>
              <a:t>       </a:t>
            </a:r>
            <a:r>
              <a:rPr lang="zh-CN" altLang="en-US" sz="2800" b="1">
                <a:solidFill>
                  <a:schemeClr val="bg1"/>
                </a:solidFill>
              </a:rPr>
              <a:t>面向对象方法具有很强的类的概念，因此它能很直观的模拟人类对客观世界的认识方式，这样也能模拟人类在认知过程中的由一般到特殊或由特殊到一般的归纳功能。</a:t>
            </a:r>
            <a:endParaRPr lang="zh-CN" altLang="en-US" sz="2800" b="1">
              <a:solidFill>
                <a:schemeClr val="bg1"/>
              </a:solidFill>
            </a:endParaRPr>
          </a:p>
        </p:txBody>
      </p:sp>
      <p:sp>
        <p:nvSpPr>
          <p:cNvPr id="2" name="文本框 1"/>
          <p:cNvSpPr txBox="1"/>
          <p:nvPr/>
        </p:nvSpPr>
        <p:spPr>
          <a:xfrm>
            <a:off x="1276985" y="402590"/>
            <a:ext cx="2574925" cy="398780"/>
          </a:xfrm>
          <a:prstGeom prst="rect">
            <a:avLst/>
          </a:prstGeom>
          <a:noFill/>
        </p:spPr>
        <p:txBody>
          <a:bodyPr wrap="square" rtlCol="0">
            <a:spAutoFit/>
          </a:bodyPr>
          <a:p>
            <a:r>
              <a:rPr lang="en-US" sz="2000">
                <a:solidFill>
                  <a:schemeClr val="bg1"/>
                </a:solidFill>
              </a:rPr>
              <a:t>1.3</a:t>
            </a:r>
            <a:r>
              <a:rPr lang="zh-CN" altLang="en-US" sz="2000">
                <a:solidFill>
                  <a:schemeClr val="bg1"/>
                </a:solidFill>
              </a:rPr>
              <a:t>面向对象开发</a:t>
            </a:r>
            <a:endParaRPr lang="zh-CN" altLang="en-US" sz="2000">
              <a:solidFill>
                <a:schemeClr val="bg1"/>
              </a:solidFill>
            </a:endParaRPr>
          </a:p>
        </p:txBody>
      </p:sp>
      <p:grpSp>
        <p:nvGrpSpPr>
          <p:cNvPr id="9" name="组合 8"/>
          <p:cNvGrpSpPr/>
          <p:nvPr/>
        </p:nvGrpSpPr>
        <p:grpSpPr>
          <a:xfrm>
            <a:off x="760730" y="1249045"/>
            <a:ext cx="1543050" cy="1757045"/>
            <a:chOff x="2361160" y="1591608"/>
            <a:chExt cx="1542052" cy="1788780"/>
          </a:xfrm>
        </p:grpSpPr>
        <p:sp>
          <p:nvSpPr>
            <p:cNvPr id="10" name="六边形 9"/>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z="2400" strike="noStrike" noProof="1"/>
            </a:p>
          </p:txBody>
        </p:sp>
        <p:grpSp>
          <p:nvGrpSpPr>
            <p:cNvPr id="13" name="组合 56"/>
            <p:cNvGrpSpPr/>
            <p:nvPr/>
          </p:nvGrpSpPr>
          <p:grpSpPr>
            <a:xfrm>
              <a:off x="2664270" y="2018082"/>
              <a:ext cx="935834" cy="935834"/>
              <a:chOff x="3746609" y="2576692"/>
              <a:chExt cx="460375" cy="460375"/>
            </a:xfrm>
          </p:grpSpPr>
          <p:sp>
            <p:nvSpPr>
              <p:cNvPr id="14"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5"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6"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7"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8"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19"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
        <p:nvSpPr>
          <p:cNvPr id="3" name="文本框 2"/>
          <p:cNvSpPr txBox="1"/>
          <p:nvPr/>
        </p:nvSpPr>
        <p:spPr>
          <a:xfrm>
            <a:off x="3192780" y="2872740"/>
            <a:ext cx="7887335" cy="2245360"/>
          </a:xfrm>
          <a:prstGeom prst="rect">
            <a:avLst/>
          </a:prstGeom>
          <a:noFill/>
        </p:spPr>
        <p:txBody>
          <a:bodyPr wrap="square" rtlCol="0">
            <a:spAutoFit/>
          </a:bodyPr>
          <a:p>
            <a:r>
              <a:rPr lang="zh-CN" altLang="en-US" sz="2800" b="1">
                <a:solidFill>
                  <a:schemeClr val="bg1"/>
                </a:solidFill>
              </a:rPr>
              <a:t>面向对象开发过程有四个阶段：</a:t>
            </a:r>
            <a:endParaRPr lang="zh-CN" altLang="en-US" sz="2800" b="1">
              <a:solidFill>
                <a:schemeClr val="bg1"/>
              </a:solidFill>
            </a:endParaRPr>
          </a:p>
          <a:p>
            <a:r>
              <a:rPr lang="zh-CN" altLang="en-US" sz="2800" b="1">
                <a:solidFill>
                  <a:schemeClr val="bg1"/>
                </a:solidFill>
              </a:rPr>
              <a:t>（</a:t>
            </a:r>
            <a:r>
              <a:rPr lang="en-US" altLang="zh-CN" sz="2800" b="1">
                <a:solidFill>
                  <a:schemeClr val="bg1"/>
                </a:solidFill>
              </a:rPr>
              <a:t>1</a:t>
            </a:r>
            <a:r>
              <a:rPr lang="zh-CN" altLang="en-US" sz="2800" b="1">
                <a:solidFill>
                  <a:schemeClr val="bg1"/>
                </a:solidFill>
              </a:rPr>
              <a:t>）系统调查和需求分析，分析问题并求解。</a:t>
            </a:r>
            <a:endParaRPr lang="zh-CN" altLang="en-US" sz="2800" b="1">
              <a:solidFill>
                <a:schemeClr val="bg1"/>
              </a:solidFill>
            </a:endParaRPr>
          </a:p>
          <a:p>
            <a:r>
              <a:rPr lang="zh-CN" altLang="en-US" sz="2800" b="1">
                <a:solidFill>
                  <a:schemeClr val="bg1"/>
                </a:solidFill>
              </a:rPr>
              <a:t>（</a:t>
            </a:r>
            <a:r>
              <a:rPr lang="en-US" altLang="zh-CN" sz="2800" b="1">
                <a:solidFill>
                  <a:schemeClr val="bg1"/>
                </a:solidFill>
              </a:rPr>
              <a:t>2</a:t>
            </a:r>
            <a:r>
              <a:rPr lang="zh-CN" altLang="en-US" sz="2800" b="1">
                <a:solidFill>
                  <a:schemeClr val="bg1"/>
                </a:solidFill>
              </a:rPr>
              <a:t>）整理问题。</a:t>
            </a:r>
            <a:endParaRPr lang="zh-CN" altLang="en-US" sz="2800" b="1">
              <a:solidFill>
                <a:schemeClr val="bg1"/>
              </a:solidFill>
            </a:endParaRPr>
          </a:p>
          <a:p>
            <a:r>
              <a:rPr lang="zh-CN" altLang="en-US" sz="2800" b="1">
                <a:solidFill>
                  <a:schemeClr val="bg1"/>
                </a:solidFill>
              </a:rPr>
              <a:t>（</a:t>
            </a:r>
            <a:r>
              <a:rPr lang="en-US" altLang="zh-CN" sz="2800" b="1">
                <a:solidFill>
                  <a:schemeClr val="bg1"/>
                </a:solidFill>
              </a:rPr>
              <a:t>3</a:t>
            </a:r>
            <a:r>
              <a:rPr lang="zh-CN" altLang="en-US" sz="2800" b="1">
                <a:solidFill>
                  <a:schemeClr val="bg1"/>
                </a:solidFill>
              </a:rPr>
              <a:t>）程序实现。</a:t>
            </a:r>
            <a:endParaRPr lang="zh-CN" altLang="en-US" sz="2800" b="1">
              <a:solidFill>
                <a:schemeClr val="bg1"/>
              </a:solidFill>
            </a:endParaRPr>
          </a:p>
          <a:p>
            <a:r>
              <a:rPr lang="zh-CN" altLang="en-US" sz="2800" b="1">
                <a:solidFill>
                  <a:schemeClr val="bg1"/>
                </a:solidFill>
              </a:rPr>
              <a:t>（</a:t>
            </a:r>
            <a:r>
              <a:rPr lang="en-US" altLang="zh-CN" sz="2800" b="1">
                <a:solidFill>
                  <a:schemeClr val="bg1"/>
                </a:solidFill>
              </a:rPr>
              <a:t>4</a:t>
            </a:r>
            <a:r>
              <a:rPr lang="zh-CN" altLang="en-US" sz="2800" b="1">
                <a:solidFill>
                  <a:schemeClr val="bg1"/>
                </a:solidFill>
              </a:rPr>
              <a:t>）系统测试</a:t>
            </a:r>
            <a:r>
              <a:rPr lang="zh-CN" altLang="en-US" sz="2800" b="1"/>
              <a:t>。</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ppt_x</p:attrName>
                                        </p:attrNameLst>
                                      </p:cBhvr>
                                      <p:tavLst>
                                        <p:tav tm="0">
                                          <p:val>
                                            <p:strVal val="#ppt_x"/>
                                          </p:val>
                                        </p:tav>
                                        <p:tav tm="100000">
                                          <p:val>
                                            <p:strVal val="#ppt_x"/>
                                          </p:val>
                                        </p:tav>
                                      </p:tavLst>
                                    </p:anim>
                                    <p:anim calcmode="lin" valueType="num">
                                      <p:cBhvr>
                                        <p:cTn id="8" dur="4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2127250" y="1277620"/>
            <a:ext cx="7600950" cy="521970"/>
          </a:xfrm>
          <a:prstGeom prst="rect">
            <a:avLst/>
          </a:prstGeom>
          <a:noFill/>
        </p:spPr>
        <p:txBody>
          <a:bodyPr wrap="square" rtlCol="0">
            <a:spAutoFit/>
          </a:bodyPr>
          <a:p>
            <a:r>
              <a:rPr lang="en-US" altLang="zh-CN" sz="2800" b="1">
                <a:solidFill>
                  <a:schemeClr val="tx1"/>
                </a:solidFill>
              </a:rPr>
              <a:t>       </a:t>
            </a:r>
            <a:r>
              <a:rPr lang="zh-CN" altLang="en-US" sz="2800" b="1">
                <a:solidFill>
                  <a:schemeClr val="tx1"/>
                </a:solidFill>
              </a:rPr>
              <a:t>那么问题来了，对象的行为一般分为哪几类？</a:t>
            </a:r>
            <a:endParaRPr lang="zh-CN" altLang="en-US" sz="2800" b="1">
              <a:solidFill>
                <a:schemeClr val="tx1"/>
              </a:solidFill>
            </a:endParaRPr>
          </a:p>
        </p:txBody>
      </p:sp>
      <p:sp>
        <p:nvSpPr>
          <p:cNvPr id="3" name="文本框 2"/>
          <p:cNvSpPr txBox="1"/>
          <p:nvPr/>
        </p:nvSpPr>
        <p:spPr>
          <a:xfrm>
            <a:off x="2451735" y="2306320"/>
            <a:ext cx="7887335" cy="2676525"/>
          </a:xfrm>
          <a:prstGeom prst="rect">
            <a:avLst/>
          </a:prstGeom>
          <a:noFill/>
        </p:spPr>
        <p:txBody>
          <a:bodyPr wrap="square" rtlCol="0">
            <a:spAutoFit/>
          </a:bodyPr>
          <a:p>
            <a:r>
              <a:rPr lang="en-US" sz="2800" b="1"/>
              <a:t>1.</a:t>
            </a:r>
            <a:r>
              <a:rPr lang="zh-CN" altLang="en-US" sz="2800" b="1"/>
              <a:t>对象生命周期中的创建、维护、删除行为。</a:t>
            </a:r>
            <a:endParaRPr lang="zh-CN" altLang="en-US" sz="2800" b="1"/>
          </a:p>
          <a:p>
            <a:r>
              <a:rPr lang="en-US" altLang="zh-CN" sz="2800" b="1"/>
              <a:t>2.</a:t>
            </a:r>
            <a:r>
              <a:rPr lang="zh-CN" altLang="en-US" sz="2800" b="1"/>
              <a:t>计算性行为。比较典型的包括：利用基本的对象属性值计算派生出的属性值，记忆为了响应其他对象的请求，完成某些数据处理功能，并将结果返回</a:t>
            </a:r>
            <a:endParaRPr lang="zh-CN" altLang="en-US" sz="2800" b="1"/>
          </a:p>
          <a:p>
            <a:r>
              <a:rPr lang="en-US" altLang="zh-CN" sz="2800" b="1"/>
              <a:t>3.</a:t>
            </a:r>
            <a:r>
              <a:rPr lang="zh-CN" altLang="en-US" sz="2800" b="1"/>
              <a:t>监视性行为或称响应式行为。</a:t>
            </a:r>
            <a:endParaRPr lang="zh-CN" altLang="en-US" sz="2800"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4046538" y="947738"/>
            <a:ext cx="4098925" cy="4308475"/>
            <a:chOff x="2677826" y="2224316"/>
            <a:chExt cx="4097968" cy="4308872"/>
          </a:xfrm>
        </p:grpSpPr>
        <p:sp>
          <p:nvSpPr>
            <p:cNvPr id="23554" name="文本框 1"/>
            <p:cNvSpPr txBox="1"/>
            <p:nvPr/>
          </p:nvSpPr>
          <p:spPr>
            <a:xfrm>
              <a:off x="3129729" y="2224316"/>
              <a:ext cx="3373037" cy="4308872"/>
            </a:xfrm>
            <a:prstGeom prst="rect">
              <a:avLst/>
            </a:prstGeom>
            <a:noFill/>
            <a:ln w="9525">
              <a:noFill/>
            </a:ln>
          </p:spPr>
          <p:txBody>
            <a:bodyPr wrap="none" anchor="t">
              <a:spAutoFit/>
            </a:bodyPr>
            <a:p>
              <a:pPr algn="ctr"/>
              <a:r>
                <a:rPr lang="en-US" altLang="zh-CN" sz="27400" b="1" dirty="0">
                  <a:solidFill>
                    <a:srgbClr val="F2F2F2"/>
                  </a:solidFill>
                  <a:latin typeface="Agency FB" panose="020B0503020202020204" pitchFamily="34" charset="0"/>
                  <a:ea typeface="宋体" panose="02010600030101010101" pitchFamily="2" charset="-122"/>
                </a:rPr>
                <a:t>02</a:t>
              </a:r>
              <a:endParaRPr lang="zh-CN" altLang="en-US" sz="27400" b="1" dirty="0">
                <a:solidFill>
                  <a:srgbClr val="F2F2F2"/>
                </a:solidFill>
                <a:latin typeface="Agency FB" panose="020B0503020202020204" pitchFamily="34" charset="0"/>
                <a:ea typeface="宋体" panose="02010600030101010101" pitchFamily="2" charset="-122"/>
              </a:endParaRPr>
            </a:p>
          </p:txBody>
        </p:sp>
        <p:sp>
          <p:nvSpPr>
            <p:cNvPr id="3" name="矩形 2"/>
            <p:cNvSpPr/>
            <p:nvPr/>
          </p:nvSpPr>
          <p:spPr>
            <a:xfrm>
              <a:off x="2677826" y="5340556"/>
              <a:ext cx="4097968" cy="536368"/>
            </a:xfrm>
            <a:prstGeom prst="rect">
              <a:avLst/>
            </a:prstGeom>
            <a:solidFill>
              <a:srgbClr val="29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文本框 6"/>
          <p:cNvSpPr txBox="1"/>
          <p:nvPr/>
        </p:nvSpPr>
        <p:spPr>
          <a:xfrm>
            <a:off x="3709036" y="4125913"/>
            <a:ext cx="4773930" cy="1014730"/>
          </a:xfrm>
          <a:prstGeom prst="rect">
            <a:avLst/>
          </a:prstGeom>
          <a:noFill/>
          <a:ln w="9525">
            <a:noFill/>
          </a:ln>
        </p:spPr>
        <p:txBody>
          <a:bodyPr wrap="none" anchor="t">
            <a:spAutoFit/>
          </a:bodyPr>
          <a:p>
            <a:pPr algn="ctr"/>
            <a:r>
              <a:rPr lang="zh-CN" altLang="en-US" sz="6000" b="1" dirty="0">
                <a:solidFill>
                  <a:srgbClr val="FF4A53"/>
                </a:solidFill>
                <a:latin typeface="张海山锐线体简" pitchFamily="2" charset="-122"/>
                <a:ea typeface="张海山锐线体简" pitchFamily="2" charset="-122"/>
              </a:rPr>
              <a:t>软件建模概述</a:t>
            </a:r>
            <a:endParaRPr lang="zh-CN" altLang="en-US" sz="6000" b="1" dirty="0">
              <a:solidFill>
                <a:srgbClr val="FF4A53"/>
              </a:solidFill>
              <a:latin typeface="张海山锐线体简" pitchFamily="2" charset="-122"/>
              <a:ea typeface="张海山锐线体简"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100000">
                                          <p:val>
                                            <p:strVal val="#ppt_x"/>
                                          </p:val>
                                        </p:tav>
                                      </p:tavLst>
                                    </p:anim>
                                    <p:anim calcmode="lin" valueType="num">
                                      <p:cBhvr>
                                        <p:cTn id="8" dur="4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400" fill="hold"/>
                                        <p:tgtEl>
                                          <p:spTgt spid="7"/>
                                        </p:tgtEl>
                                        <p:attrNameLst>
                                          <p:attrName>ppt_x</p:attrName>
                                        </p:attrNameLst>
                                      </p:cBhvr>
                                      <p:tavLst>
                                        <p:tav tm="0">
                                          <p:val>
                                            <p:strVal val="1+#ppt_w/2"/>
                                          </p:val>
                                        </p:tav>
                                        <p:tav tm="100000">
                                          <p:val>
                                            <p:strVal val="#ppt_x"/>
                                          </p:val>
                                        </p:tav>
                                      </p:tavLst>
                                    </p:anim>
                                    <p:anim calcmode="lin" valueType="num">
                                      <p:cBhvr>
                                        <p:cTn id="13" dur="4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2971800"/>
            <a:ext cx="12192000" cy="1033463"/>
          </a:xfrm>
          <a:prstGeom prst="rect">
            <a:avLst/>
          </a:prstGeom>
          <a:solidFill>
            <a:srgbClr val="29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2" name="组合 1"/>
          <p:cNvGrpSpPr/>
          <p:nvPr/>
        </p:nvGrpSpPr>
        <p:grpSpPr>
          <a:xfrm>
            <a:off x="1600200" y="2068513"/>
            <a:ext cx="2187575" cy="1817687"/>
            <a:chOff x="1600920" y="2068284"/>
            <a:chExt cx="2186993" cy="1817914"/>
          </a:xfrm>
        </p:grpSpPr>
        <p:sp>
          <p:nvSpPr>
            <p:cNvPr id="4" name="椭圆 3"/>
            <p:cNvSpPr/>
            <p:nvPr/>
          </p:nvSpPr>
          <p:spPr>
            <a:xfrm>
              <a:off x="1785460"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1508" name="矩形 4"/>
            <p:cNvSpPr/>
            <p:nvPr/>
          </p:nvSpPr>
          <p:spPr>
            <a:xfrm>
              <a:off x="1600920" y="3056586"/>
              <a:ext cx="2186993" cy="460432"/>
            </a:xfrm>
            <a:prstGeom prst="rect">
              <a:avLst/>
            </a:prstGeom>
            <a:noFill/>
            <a:ln w="9525">
              <a:noFill/>
            </a:ln>
          </p:spPr>
          <p:txBody>
            <a:bodyPr wrap="square" anchor="ctr">
              <a:spAutoFit/>
            </a:bodyPr>
            <a:p>
              <a:pPr algn="ctr"/>
              <a:r>
                <a:rPr lang="en-US" altLang="zh-CN" sz="2400" b="1" dirty="0">
                  <a:solidFill>
                    <a:srgbClr val="F2F2F2"/>
                  </a:solidFill>
                  <a:latin typeface="方正正纤黑简体" pitchFamily="2" charset="-122"/>
                  <a:ea typeface="方正正纤黑简体" pitchFamily="2" charset="-122"/>
                </a:rPr>
                <a:t>2.1</a:t>
              </a:r>
              <a:endParaRPr lang="en-US" altLang="zh-CN" sz="2400" b="1" dirty="0">
                <a:solidFill>
                  <a:srgbClr val="F2F2F2"/>
                </a:solidFill>
                <a:latin typeface="方正正纤黑简体" pitchFamily="2" charset="-122"/>
                <a:ea typeface="方正正纤黑简体" pitchFamily="2" charset="-122"/>
              </a:endParaRPr>
            </a:p>
          </p:txBody>
        </p:sp>
        <p:sp>
          <p:nvSpPr>
            <p:cNvPr id="7" name="等腰三角形 6"/>
            <p:cNvSpPr/>
            <p:nvPr/>
          </p:nvSpPr>
          <p:spPr>
            <a:xfrm flipV="1">
              <a:off x="2577394"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21510" name="Group 12"/>
            <p:cNvGrpSpPr>
              <a:grpSpLocks noChangeAspect="1"/>
            </p:cNvGrpSpPr>
            <p:nvPr/>
          </p:nvGrpSpPr>
          <p:grpSpPr>
            <a:xfrm>
              <a:off x="2376007" y="2358742"/>
              <a:ext cx="636818" cy="636818"/>
              <a:chOff x="3695" y="2015"/>
              <a:chExt cx="290" cy="290"/>
            </a:xfrm>
          </p:grpSpPr>
          <p:sp>
            <p:nvSpPr>
              <p:cNvPr id="21511" name="Freeform 13"/>
              <p:cNvSpPr>
                <a:spLocks noEditPoints="1"/>
              </p:cNvSpPr>
              <p:nvPr/>
            </p:nvSpPr>
            <p:spPr>
              <a:xfrm>
                <a:off x="3695" y="2015"/>
                <a:ext cx="290" cy="290"/>
              </a:xfrm>
              <a:custGeom>
                <a:avLst/>
                <a:gdLst/>
                <a:ahLst/>
                <a:cxnLst>
                  <a:cxn ang="0">
                    <a:pos x="43" y="0"/>
                  </a:cxn>
                  <a:cxn ang="0">
                    <a:pos x="43" y="261"/>
                  </a:cxn>
                  <a:cxn ang="0">
                    <a:pos x="29" y="275"/>
                  </a:cxn>
                  <a:cxn ang="0">
                    <a:pos x="14" y="261"/>
                  </a:cxn>
                  <a:cxn ang="0">
                    <a:pos x="14" y="145"/>
                  </a:cxn>
                  <a:cxn ang="0">
                    <a:pos x="0" y="145"/>
                  </a:cxn>
                  <a:cxn ang="0">
                    <a:pos x="0" y="261"/>
                  </a:cxn>
                  <a:cxn ang="0">
                    <a:pos x="29" y="290"/>
                  </a:cxn>
                  <a:cxn ang="0">
                    <a:pos x="290" y="290"/>
                  </a:cxn>
                  <a:cxn ang="0">
                    <a:pos x="290" y="0"/>
                  </a:cxn>
                  <a:cxn ang="0">
                    <a:pos x="43" y="0"/>
                  </a:cxn>
                  <a:cxn ang="0">
                    <a:pos x="275" y="275"/>
                  </a:cxn>
                  <a:cxn ang="0">
                    <a:pos x="53" y="275"/>
                  </a:cxn>
                  <a:cxn ang="0">
                    <a:pos x="58" y="261"/>
                  </a:cxn>
                  <a:cxn ang="0">
                    <a:pos x="58" y="14"/>
                  </a:cxn>
                  <a:cxn ang="0">
                    <a:pos x="275" y="14"/>
                  </a:cxn>
                  <a:cxn ang="0">
                    <a:pos x="275" y="275"/>
                  </a:cxn>
                </a:cxnLst>
                <a:pathLst>
                  <a:path w="120" h="120">
                    <a:moveTo>
                      <a:pt x="18" y="0"/>
                    </a:moveTo>
                    <a:cubicBezTo>
                      <a:pt x="18" y="108"/>
                      <a:pt x="18" y="108"/>
                      <a:pt x="18" y="108"/>
                    </a:cubicBezTo>
                    <a:cubicBezTo>
                      <a:pt x="18" y="111"/>
                      <a:pt x="15" y="114"/>
                      <a:pt x="12" y="114"/>
                    </a:cubicBezTo>
                    <a:cubicBezTo>
                      <a:pt x="9" y="114"/>
                      <a:pt x="6" y="111"/>
                      <a:pt x="6" y="108"/>
                    </a:cubicBezTo>
                    <a:cubicBezTo>
                      <a:pt x="6" y="60"/>
                      <a:pt x="6" y="60"/>
                      <a:pt x="6" y="60"/>
                    </a:cubicBezTo>
                    <a:cubicBezTo>
                      <a:pt x="0" y="60"/>
                      <a:pt x="0" y="60"/>
                      <a:pt x="0" y="60"/>
                    </a:cubicBezTo>
                    <a:cubicBezTo>
                      <a:pt x="0" y="108"/>
                      <a:pt x="0" y="108"/>
                      <a:pt x="0" y="108"/>
                    </a:cubicBezTo>
                    <a:cubicBezTo>
                      <a:pt x="0" y="115"/>
                      <a:pt x="5" y="120"/>
                      <a:pt x="12" y="120"/>
                    </a:cubicBezTo>
                    <a:cubicBezTo>
                      <a:pt x="120" y="120"/>
                      <a:pt x="120" y="120"/>
                      <a:pt x="120" y="120"/>
                    </a:cubicBezTo>
                    <a:cubicBezTo>
                      <a:pt x="120" y="0"/>
                      <a:pt x="120" y="0"/>
                      <a:pt x="120" y="0"/>
                    </a:cubicBezTo>
                    <a:lnTo>
                      <a:pt x="18" y="0"/>
                    </a:lnTo>
                    <a:close/>
                    <a:moveTo>
                      <a:pt x="114" y="114"/>
                    </a:moveTo>
                    <a:cubicBezTo>
                      <a:pt x="22" y="114"/>
                      <a:pt x="22" y="114"/>
                      <a:pt x="22" y="114"/>
                    </a:cubicBezTo>
                    <a:cubicBezTo>
                      <a:pt x="23" y="112"/>
                      <a:pt x="24" y="110"/>
                      <a:pt x="24" y="108"/>
                    </a:cubicBezTo>
                    <a:cubicBezTo>
                      <a:pt x="24" y="6"/>
                      <a:pt x="24" y="6"/>
                      <a:pt x="24" y="6"/>
                    </a:cubicBezTo>
                    <a:cubicBezTo>
                      <a:pt x="114" y="6"/>
                      <a:pt x="114" y="6"/>
                      <a:pt x="114" y="6"/>
                    </a:cubicBezTo>
                    <a:lnTo>
                      <a:pt x="114" y="114"/>
                    </a:lnTo>
                    <a:close/>
                  </a:path>
                </a:pathLst>
              </a:custGeom>
              <a:solidFill>
                <a:srgbClr val="FFFFFF"/>
              </a:solidFill>
              <a:ln w="9525">
                <a:noFill/>
              </a:ln>
            </p:spPr>
            <p:txBody>
              <a:bodyPr/>
              <a:p>
                <a:endParaRPr lang="zh-CN" altLang="en-US"/>
              </a:p>
            </p:txBody>
          </p:sp>
          <p:sp>
            <p:nvSpPr>
              <p:cNvPr id="21512" name="Freeform 14"/>
              <p:cNvSpPr>
                <a:spLocks noEditPoints="1"/>
              </p:cNvSpPr>
              <p:nvPr/>
            </p:nvSpPr>
            <p:spPr>
              <a:xfrm>
                <a:off x="3768" y="2059"/>
                <a:ext cx="72" cy="72"/>
              </a:xfrm>
              <a:custGeom>
                <a:avLst/>
                <a:gdLst/>
                <a:ahLst/>
                <a:cxnLst>
                  <a:cxn ang="0">
                    <a:pos x="72" y="0"/>
                  </a:cxn>
                  <a:cxn ang="0">
                    <a:pos x="0" y="0"/>
                  </a:cxn>
                  <a:cxn ang="0">
                    <a:pos x="0" y="72"/>
                  </a:cxn>
                  <a:cxn ang="0">
                    <a:pos x="72" y="72"/>
                  </a:cxn>
                  <a:cxn ang="0">
                    <a:pos x="72" y="0"/>
                  </a:cxn>
                  <a:cxn ang="0">
                    <a:pos x="58" y="58"/>
                  </a:cxn>
                  <a:cxn ang="0">
                    <a:pos x="14" y="58"/>
                  </a:cxn>
                  <a:cxn ang="0">
                    <a:pos x="14" y="14"/>
                  </a:cxn>
                  <a:cxn ang="0">
                    <a:pos x="58" y="14"/>
                  </a:cxn>
                  <a:cxn ang="0">
                    <a:pos x="58" y="58"/>
                  </a:cxn>
                </a:cxnLst>
                <a:pathLst>
                  <a:path w="72" h="72">
                    <a:moveTo>
                      <a:pt x="72" y="0"/>
                    </a:moveTo>
                    <a:lnTo>
                      <a:pt x="0" y="0"/>
                    </a:lnTo>
                    <a:lnTo>
                      <a:pt x="0" y="72"/>
                    </a:lnTo>
                    <a:lnTo>
                      <a:pt x="72" y="72"/>
                    </a:lnTo>
                    <a:lnTo>
                      <a:pt x="72" y="0"/>
                    </a:lnTo>
                    <a:close/>
                    <a:moveTo>
                      <a:pt x="58" y="58"/>
                    </a:moveTo>
                    <a:lnTo>
                      <a:pt x="14" y="58"/>
                    </a:lnTo>
                    <a:lnTo>
                      <a:pt x="14" y="14"/>
                    </a:lnTo>
                    <a:lnTo>
                      <a:pt x="58" y="14"/>
                    </a:lnTo>
                    <a:lnTo>
                      <a:pt x="58" y="58"/>
                    </a:lnTo>
                    <a:close/>
                  </a:path>
                </a:pathLst>
              </a:custGeom>
              <a:solidFill>
                <a:srgbClr val="FFFFFF"/>
              </a:solidFill>
              <a:ln w="9525">
                <a:noFill/>
              </a:ln>
            </p:spPr>
            <p:txBody>
              <a:bodyPr/>
              <a:p>
                <a:endParaRPr lang="zh-CN" altLang="en-US"/>
              </a:p>
            </p:txBody>
          </p:sp>
          <p:sp>
            <p:nvSpPr>
              <p:cNvPr id="21513" name="Rectangle 15"/>
              <p:cNvSpPr/>
              <p:nvPr/>
            </p:nvSpPr>
            <p:spPr>
              <a:xfrm>
                <a:off x="3855" y="2059"/>
                <a:ext cx="101" cy="14"/>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sp>
            <p:nvSpPr>
              <p:cNvPr id="21514" name="Rectangle 16"/>
              <p:cNvSpPr/>
              <p:nvPr/>
            </p:nvSpPr>
            <p:spPr>
              <a:xfrm>
                <a:off x="3855" y="2102"/>
                <a:ext cx="101" cy="15"/>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sp>
            <p:nvSpPr>
              <p:cNvPr id="21515" name="Rectangle 17"/>
              <p:cNvSpPr/>
              <p:nvPr/>
            </p:nvSpPr>
            <p:spPr>
              <a:xfrm>
                <a:off x="3768" y="2146"/>
                <a:ext cx="188" cy="14"/>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sp>
            <p:nvSpPr>
              <p:cNvPr id="21516" name="Rectangle 18"/>
              <p:cNvSpPr/>
              <p:nvPr/>
            </p:nvSpPr>
            <p:spPr>
              <a:xfrm>
                <a:off x="3768" y="2204"/>
                <a:ext cx="188" cy="14"/>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sp>
            <p:nvSpPr>
              <p:cNvPr id="21517" name="Rectangle 19"/>
              <p:cNvSpPr/>
              <p:nvPr/>
            </p:nvSpPr>
            <p:spPr>
              <a:xfrm>
                <a:off x="3768" y="2247"/>
                <a:ext cx="87" cy="15"/>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grpSp>
      </p:grpSp>
      <p:sp>
        <p:nvSpPr>
          <p:cNvPr id="42" name="矩形 41"/>
          <p:cNvSpPr/>
          <p:nvPr/>
        </p:nvSpPr>
        <p:spPr>
          <a:xfrm>
            <a:off x="1228725" y="4484688"/>
            <a:ext cx="2932113" cy="521970"/>
          </a:xfrm>
          <a:prstGeom prst="rect">
            <a:avLst/>
          </a:prstGeom>
          <a:noFill/>
          <a:ln w="9525">
            <a:noFill/>
          </a:ln>
        </p:spPr>
        <p:txBody>
          <a:bodyPr wrap="square" anchor="t">
            <a:spAutoFit/>
          </a:bodyPr>
          <a:p>
            <a:pPr algn="dist"/>
            <a:r>
              <a:rPr lang="zh-CN" altLang="en-US" sz="2800" b="1" dirty="0">
                <a:solidFill>
                  <a:srgbClr val="282828"/>
                </a:solidFill>
                <a:latin typeface="张海山锐线体简" pitchFamily="2" charset="-122"/>
                <a:ea typeface="张海山锐线体简" pitchFamily="2" charset="-122"/>
              </a:rPr>
              <a:t>什么叫建模</a:t>
            </a:r>
            <a:endParaRPr lang="zh-CN" altLang="en-US" sz="2800" b="1" dirty="0">
              <a:solidFill>
                <a:srgbClr val="282828"/>
              </a:solidFill>
              <a:latin typeface="张海山锐线体简" pitchFamily="2" charset="-122"/>
              <a:ea typeface="张海山锐线体简" pitchFamily="2" charset="-122"/>
            </a:endParaRPr>
          </a:p>
        </p:txBody>
      </p:sp>
      <p:sp>
        <p:nvSpPr>
          <p:cNvPr id="46" name="矩形 45"/>
          <p:cNvSpPr/>
          <p:nvPr/>
        </p:nvSpPr>
        <p:spPr>
          <a:xfrm>
            <a:off x="4567238" y="4484688"/>
            <a:ext cx="2932112" cy="521970"/>
          </a:xfrm>
          <a:prstGeom prst="rect">
            <a:avLst/>
          </a:prstGeom>
          <a:noFill/>
          <a:ln w="9525">
            <a:noFill/>
          </a:ln>
        </p:spPr>
        <p:txBody>
          <a:bodyPr wrap="square" anchor="t">
            <a:spAutoFit/>
          </a:bodyPr>
          <a:p>
            <a:pPr algn="dist"/>
            <a:r>
              <a:rPr lang="zh-CN" altLang="en-US" sz="2800" b="1" dirty="0">
                <a:solidFill>
                  <a:srgbClr val="282828"/>
                </a:solidFill>
                <a:latin typeface="张海山锐线体简" pitchFamily="2" charset="-122"/>
                <a:ea typeface="张海山锐线体简" pitchFamily="2" charset="-122"/>
              </a:rPr>
              <a:t>软件建模的用途</a:t>
            </a:r>
            <a:endParaRPr lang="zh-CN" altLang="en-US" sz="2800" b="1" dirty="0">
              <a:solidFill>
                <a:srgbClr val="282828"/>
              </a:solidFill>
              <a:latin typeface="张海山锐线体简" pitchFamily="2" charset="-122"/>
              <a:ea typeface="张海山锐线体简" pitchFamily="2" charset="-122"/>
            </a:endParaRPr>
          </a:p>
        </p:txBody>
      </p:sp>
      <p:sp>
        <p:nvSpPr>
          <p:cNvPr id="47" name="矩形 46"/>
          <p:cNvSpPr/>
          <p:nvPr/>
        </p:nvSpPr>
        <p:spPr>
          <a:xfrm>
            <a:off x="8031163" y="4484688"/>
            <a:ext cx="2932112" cy="953135"/>
          </a:xfrm>
          <a:prstGeom prst="rect">
            <a:avLst/>
          </a:prstGeom>
          <a:noFill/>
          <a:ln w="9525">
            <a:noFill/>
          </a:ln>
        </p:spPr>
        <p:txBody>
          <a:bodyPr wrap="square" anchor="t">
            <a:spAutoFit/>
          </a:bodyPr>
          <a:p>
            <a:pPr algn="dist"/>
            <a:r>
              <a:rPr lang="zh-CN" altLang="en-US" sz="2800" b="1" dirty="0">
                <a:solidFill>
                  <a:srgbClr val="282828"/>
                </a:solidFill>
                <a:latin typeface="张海山锐线体简" pitchFamily="2" charset="-122"/>
                <a:ea typeface="张海山锐线体简" pitchFamily="2" charset="-122"/>
              </a:rPr>
              <a:t>软件建模建模的优点</a:t>
            </a:r>
            <a:endParaRPr lang="zh-CN" altLang="en-US" sz="2800" b="1" dirty="0">
              <a:solidFill>
                <a:srgbClr val="282828"/>
              </a:solidFill>
              <a:latin typeface="张海山锐线体简" pitchFamily="2" charset="-122"/>
              <a:ea typeface="张海山锐线体简" pitchFamily="2" charset="-122"/>
            </a:endParaRPr>
          </a:p>
        </p:txBody>
      </p:sp>
      <p:grpSp>
        <p:nvGrpSpPr>
          <p:cNvPr id="6" name="组合 5"/>
          <p:cNvGrpSpPr/>
          <p:nvPr/>
        </p:nvGrpSpPr>
        <p:grpSpPr>
          <a:xfrm>
            <a:off x="5002213" y="2068513"/>
            <a:ext cx="2187575" cy="1817687"/>
            <a:chOff x="5002503" y="2068284"/>
            <a:chExt cx="2186993" cy="1817914"/>
          </a:xfrm>
        </p:grpSpPr>
        <p:sp>
          <p:nvSpPr>
            <p:cNvPr id="18" name="椭圆 17"/>
            <p:cNvSpPr/>
            <p:nvPr/>
          </p:nvSpPr>
          <p:spPr>
            <a:xfrm>
              <a:off x="5187043"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1523" name="矩形 18"/>
            <p:cNvSpPr/>
            <p:nvPr/>
          </p:nvSpPr>
          <p:spPr>
            <a:xfrm>
              <a:off x="5002503" y="3056586"/>
              <a:ext cx="2186993" cy="460432"/>
            </a:xfrm>
            <a:prstGeom prst="rect">
              <a:avLst/>
            </a:prstGeom>
            <a:noFill/>
            <a:ln w="9525">
              <a:noFill/>
            </a:ln>
          </p:spPr>
          <p:txBody>
            <a:bodyPr wrap="square" anchor="ctr">
              <a:spAutoFit/>
            </a:bodyPr>
            <a:p>
              <a:pPr algn="ctr"/>
              <a:r>
                <a:rPr lang="en-US" altLang="zh-CN" sz="2400" b="1" dirty="0">
                  <a:solidFill>
                    <a:srgbClr val="F2F2F2"/>
                  </a:solidFill>
                  <a:latin typeface="方正正纤黑简体" pitchFamily="2" charset="-122"/>
                  <a:ea typeface="方正正纤黑简体" pitchFamily="2" charset="-122"/>
                </a:rPr>
                <a:t>2.2</a:t>
              </a:r>
              <a:endParaRPr lang="en-US" altLang="zh-CN" sz="2400" b="1" dirty="0">
                <a:solidFill>
                  <a:srgbClr val="F2F2F2"/>
                </a:solidFill>
                <a:latin typeface="方正正纤黑简体" pitchFamily="2" charset="-122"/>
                <a:ea typeface="方正正纤黑简体" pitchFamily="2" charset="-122"/>
              </a:endParaRPr>
            </a:p>
          </p:txBody>
        </p:sp>
        <p:sp>
          <p:nvSpPr>
            <p:cNvPr id="20" name="等腰三角形 6"/>
            <p:cNvSpPr/>
            <p:nvPr/>
          </p:nvSpPr>
          <p:spPr>
            <a:xfrm flipV="1">
              <a:off x="5978977"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21525" name="组合 42"/>
            <p:cNvGrpSpPr/>
            <p:nvPr/>
          </p:nvGrpSpPr>
          <p:grpSpPr>
            <a:xfrm>
              <a:off x="5777303" y="2358742"/>
              <a:ext cx="637200" cy="637200"/>
              <a:chOff x="3884615" y="4519611"/>
              <a:chExt cx="460374" cy="460377"/>
            </a:xfrm>
          </p:grpSpPr>
          <p:sp>
            <p:nvSpPr>
              <p:cNvPr id="21526" name="Freeform 5"/>
              <p:cNvSpPr>
                <a:spLocks noEditPoints="1"/>
              </p:cNvSpPr>
              <p:nvPr/>
            </p:nvSpPr>
            <p:spPr>
              <a:xfrm>
                <a:off x="3930651" y="4841876"/>
                <a:ext cx="69850" cy="69850"/>
              </a:xfrm>
              <a:custGeom>
                <a:avLst/>
                <a:gdLst/>
                <a:ahLst/>
                <a:cxnLst>
                  <a:cxn ang="0">
                    <a:pos x="34925" y="0"/>
                  </a:cxn>
                  <a:cxn ang="0">
                    <a:pos x="0" y="34925"/>
                  </a:cxn>
                  <a:cxn ang="0">
                    <a:pos x="34925" y="69850"/>
                  </a:cxn>
                  <a:cxn ang="0">
                    <a:pos x="69850" y="34925"/>
                  </a:cxn>
                  <a:cxn ang="0">
                    <a:pos x="34925" y="0"/>
                  </a:cxn>
                  <a:cxn ang="0">
                    <a:pos x="34925" y="46566"/>
                  </a:cxn>
                  <a:cxn ang="0">
                    <a:pos x="23283" y="34925"/>
                  </a:cxn>
                  <a:cxn ang="0">
                    <a:pos x="34925" y="23283"/>
                  </a:cxn>
                  <a:cxn ang="0">
                    <a:pos x="46566" y="34925"/>
                  </a:cxn>
                  <a:cxn ang="0">
                    <a:pos x="34925" y="46566"/>
                  </a:cxn>
                </a:cxnLst>
                <a:pathLst>
                  <a:path w="18" h="18">
                    <a:moveTo>
                      <a:pt x="9" y="0"/>
                    </a:moveTo>
                    <a:cubicBezTo>
                      <a:pt x="4" y="0"/>
                      <a:pt x="0" y="4"/>
                      <a:pt x="0" y="9"/>
                    </a:cubicBezTo>
                    <a:cubicBezTo>
                      <a:pt x="0" y="14"/>
                      <a:pt x="4" y="18"/>
                      <a:pt x="9" y="18"/>
                    </a:cubicBezTo>
                    <a:cubicBezTo>
                      <a:pt x="14" y="18"/>
                      <a:pt x="18" y="14"/>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solidFill>
                <a:srgbClr val="FFFFFF"/>
              </a:solidFill>
              <a:ln w="22225">
                <a:noFill/>
              </a:ln>
            </p:spPr>
            <p:txBody>
              <a:bodyPr/>
              <a:p>
                <a:endParaRPr lang="zh-CN" altLang="en-US"/>
              </a:p>
            </p:txBody>
          </p:sp>
          <p:sp>
            <p:nvSpPr>
              <p:cNvPr id="21527" name="Freeform 6"/>
              <p:cNvSpPr>
                <a:spLocks noEditPoints="1"/>
              </p:cNvSpPr>
              <p:nvPr/>
            </p:nvSpPr>
            <p:spPr>
              <a:xfrm>
                <a:off x="4068763" y="4819651"/>
                <a:ext cx="69850" cy="68263"/>
              </a:xfrm>
              <a:custGeom>
                <a:avLst/>
                <a:gdLst/>
                <a:ahLst/>
                <a:cxnLst>
                  <a:cxn ang="0">
                    <a:pos x="34925" y="68263"/>
                  </a:cxn>
                  <a:cxn ang="0">
                    <a:pos x="69850" y="34131"/>
                  </a:cxn>
                  <a:cxn ang="0">
                    <a:pos x="34925" y="0"/>
                  </a:cxn>
                  <a:cxn ang="0">
                    <a:pos x="0" y="34131"/>
                  </a:cxn>
                  <a:cxn ang="0">
                    <a:pos x="34925" y="68263"/>
                  </a:cxn>
                  <a:cxn ang="0">
                    <a:pos x="34925" y="22754"/>
                  </a:cxn>
                  <a:cxn ang="0">
                    <a:pos x="46566" y="34131"/>
                  </a:cxn>
                  <a:cxn ang="0">
                    <a:pos x="34925" y="45508"/>
                  </a:cxn>
                  <a:cxn ang="0">
                    <a:pos x="23283" y="34131"/>
                  </a:cxn>
                  <a:cxn ang="0">
                    <a:pos x="34925" y="22754"/>
                  </a:cxn>
                </a:cxnLst>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rgbClr val="FFFFFF"/>
              </a:solidFill>
              <a:ln w="22225">
                <a:noFill/>
              </a:ln>
            </p:spPr>
            <p:txBody>
              <a:bodyPr/>
              <a:p>
                <a:endParaRPr lang="zh-CN" altLang="en-US"/>
              </a:p>
            </p:txBody>
          </p:sp>
          <p:sp>
            <p:nvSpPr>
              <p:cNvPr id="21528" name="Freeform 7"/>
              <p:cNvSpPr>
                <a:spLocks noEditPoints="1"/>
              </p:cNvSpPr>
              <p:nvPr/>
            </p:nvSpPr>
            <p:spPr>
              <a:xfrm>
                <a:off x="3884615" y="4519611"/>
                <a:ext cx="300038" cy="460375"/>
              </a:xfrm>
              <a:custGeom>
                <a:avLst/>
                <a:gdLst/>
                <a:ahLst/>
                <a:cxnLst>
                  <a:cxn ang="0">
                    <a:pos x="276958" y="0"/>
                  </a:cxn>
                  <a:cxn ang="0">
                    <a:pos x="161558" y="0"/>
                  </a:cxn>
                  <a:cxn ang="0">
                    <a:pos x="138479" y="23018"/>
                  </a:cxn>
                  <a:cxn ang="0">
                    <a:pos x="138479" y="46037"/>
                  </a:cxn>
                  <a:cxn ang="0">
                    <a:pos x="23079" y="46037"/>
                  </a:cxn>
                  <a:cxn ang="0">
                    <a:pos x="0" y="69056"/>
                  </a:cxn>
                  <a:cxn ang="0">
                    <a:pos x="0" y="437356"/>
                  </a:cxn>
                  <a:cxn ang="0">
                    <a:pos x="23079" y="460375"/>
                  </a:cxn>
                  <a:cxn ang="0">
                    <a:pos x="138479" y="460375"/>
                  </a:cxn>
                  <a:cxn ang="0">
                    <a:pos x="150019" y="456538"/>
                  </a:cxn>
                  <a:cxn ang="0">
                    <a:pos x="161558" y="460375"/>
                  </a:cxn>
                  <a:cxn ang="0">
                    <a:pos x="276958" y="460375"/>
                  </a:cxn>
                  <a:cxn ang="0">
                    <a:pos x="300038" y="437356"/>
                  </a:cxn>
                  <a:cxn ang="0">
                    <a:pos x="300038" y="23018"/>
                  </a:cxn>
                  <a:cxn ang="0">
                    <a:pos x="276958" y="0"/>
                  </a:cxn>
                  <a:cxn ang="0">
                    <a:pos x="23079" y="437356"/>
                  </a:cxn>
                  <a:cxn ang="0">
                    <a:pos x="23079" y="69056"/>
                  </a:cxn>
                  <a:cxn ang="0">
                    <a:pos x="138479" y="69056"/>
                  </a:cxn>
                  <a:cxn ang="0">
                    <a:pos x="138479" y="437356"/>
                  </a:cxn>
                  <a:cxn ang="0">
                    <a:pos x="23079" y="437356"/>
                  </a:cxn>
                  <a:cxn ang="0">
                    <a:pos x="276958" y="437356"/>
                  </a:cxn>
                  <a:cxn ang="0">
                    <a:pos x="161558" y="437356"/>
                  </a:cxn>
                  <a:cxn ang="0">
                    <a:pos x="161558" y="115093"/>
                  </a:cxn>
                  <a:cxn ang="0">
                    <a:pos x="276958" y="115093"/>
                  </a:cxn>
                  <a:cxn ang="0">
                    <a:pos x="276958" y="437356"/>
                  </a:cxn>
                  <a:cxn ang="0">
                    <a:pos x="276958" y="92075"/>
                  </a:cxn>
                  <a:cxn ang="0">
                    <a:pos x="161558" y="92075"/>
                  </a:cxn>
                  <a:cxn ang="0">
                    <a:pos x="161558" y="23018"/>
                  </a:cxn>
                  <a:cxn ang="0">
                    <a:pos x="276958" y="23018"/>
                  </a:cxn>
                  <a:cxn ang="0">
                    <a:pos x="276958" y="92075"/>
                  </a:cxn>
                </a:cxnLst>
                <a:pathLst>
                  <a:path w="78" h="120">
                    <a:moveTo>
                      <a:pt x="72" y="0"/>
                    </a:moveTo>
                    <a:cubicBezTo>
                      <a:pt x="42" y="0"/>
                      <a:pt x="42" y="0"/>
                      <a:pt x="42" y="0"/>
                    </a:cubicBezTo>
                    <a:cubicBezTo>
                      <a:pt x="39" y="0"/>
                      <a:pt x="36" y="3"/>
                      <a:pt x="36" y="6"/>
                    </a:cubicBezTo>
                    <a:cubicBezTo>
                      <a:pt x="36" y="12"/>
                      <a:pt x="36" y="12"/>
                      <a:pt x="36" y="12"/>
                    </a:cubicBezTo>
                    <a:cubicBezTo>
                      <a:pt x="6" y="12"/>
                      <a:pt x="6" y="12"/>
                      <a:pt x="6" y="12"/>
                    </a:cubicBezTo>
                    <a:cubicBezTo>
                      <a:pt x="3" y="12"/>
                      <a:pt x="0" y="15"/>
                      <a:pt x="0" y="18"/>
                    </a:cubicBezTo>
                    <a:cubicBezTo>
                      <a:pt x="0" y="114"/>
                      <a:pt x="0" y="114"/>
                      <a:pt x="0" y="114"/>
                    </a:cubicBezTo>
                    <a:cubicBezTo>
                      <a:pt x="0" y="117"/>
                      <a:pt x="3" y="120"/>
                      <a:pt x="6" y="120"/>
                    </a:cubicBezTo>
                    <a:cubicBezTo>
                      <a:pt x="36" y="120"/>
                      <a:pt x="36" y="120"/>
                      <a:pt x="36" y="120"/>
                    </a:cubicBezTo>
                    <a:cubicBezTo>
                      <a:pt x="37" y="120"/>
                      <a:pt x="38" y="120"/>
                      <a:pt x="39" y="119"/>
                    </a:cubicBezTo>
                    <a:cubicBezTo>
                      <a:pt x="40" y="120"/>
                      <a:pt x="41" y="120"/>
                      <a:pt x="42" y="120"/>
                    </a:cubicBezTo>
                    <a:cubicBezTo>
                      <a:pt x="72" y="120"/>
                      <a:pt x="72" y="120"/>
                      <a:pt x="72" y="120"/>
                    </a:cubicBezTo>
                    <a:cubicBezTo>
                      <a:pt x="75" y="120"/>
                      <a:pt x="78" y="117"/>
                      <a:pt x="78" y="114"/>
                    </a:cubicBezTo>
                    <a:cubicBezTo>
                      <a:pt x="78" y="6"/>
                      <a:pt x="78" y="6"/>
                      <a:pt x="78" y="6"/>
                    </a:cubicBezTo>
                    <a:cubicBezTo>
                      <a:pt x="78" y="3"/>
                      <a:pt x="75" y="0"/>
                      <a:pt x="72" y="0"/>
                    </a:cubicBezTo>
                    <a:close/>
                    <a:moveTo>
                      <a:pt x="6" y="114"/>
                    </a:moveTo>
                    <a:cubicBezTo>
                      <a:pt x="6" y="18"/>
                      <a:pt x="6" y="18"/>
                      <a:pt x="6" y="18"/>
                    </a:cubicBezTo>
                    <a:cubicBezTo>
                      <a:pt x="36" y="18"/>
                      <a:pt x="36" y="18"/>
                      <a:pt x="36" y="18"/>
                    </a:cubicBezTo>
                    <a:cubicBezTo>
                      <a:pt x="36" y="114"/>
                      <a:pt x="36" y="114"/>
                      <a:pt x="36" y="114"/>
                    </a:cubicBezTo>
                    <a:lnTo>
                      <a:pt x="6" y="114"/>
                    </a:lnTo>
                    <a:close/>
                    <a:moveTo>
                      <a:pt x="72" y="114"/>
                    </a:moveTo>
                    <a:cubicBezTo>
                      <a:pt x="42" y="114"/>
                      <a:pt x="42" y="114"/>
                      <a:pt x="42" y="114"/>
                    </a:cubicBezTo>
                    <a:cubicBezTo>
                      <a:pt x="42" y="30"/>
                      <a:pt x="42" y="30"/>
                      <a:pt x="42" y="30"/>
                    </a:cubicBezTo>
                    <a:cubicBezTo>
                      <a:pt x="72" y="30"/>
                      <a:pt x="72" y="30"/>
                      <a:pt x="72" y="30"/>
                    </a:cubicBezTo>
                    <a:lnTo>
                      <a:pt x="72" y="114"/>
                    </a:lnTo>
                    <a:close/>
                    <a:moveTo>
                      <a:pt x="72" y="24"/>
                    </a:moveTo>
                    <a:cubicBezTo>
                      <a:pt x="42" y="24"/>
                      <a:pt x="42" y="24"/>
                      <a:pt x="42" y="24"/>
                    </a:cubicBezTo>
                    <a:cubicBezTo>
                      <a:pt x="42" y="6"/>
                      <a:pt x="42" y="6"/>
                      <a:pt x="42" y="6"/>
                    </a:cubicBezTo>
                    <a:cubicBezTo>
                      <a:pt x="72" y="6"/>
                      <a:pt x="72" y="6"/>
                      <a:pt x="72" y="6"/>
                    </a:cubicBezTo>
                    <a:lnTo>
                      <a:pt x="72" y="24"/>
                    </a:lnTo>
                    <a:close/>
                  </a:path>
                </a:pathLst>
              </a:custGeom>
              <a:solidFill>
                <a:srgbClr val="FFFFFF"/>
              </a:solidFill>
              <a:ln w="22225">
                <a:noFill/>
              </a:ln>
            </p:spPr>
            <p:txBody>
              <a:bodyPr/>
              <a:p>
                <a:endParaRPr lang="zh-CN" altLang="en-US"/>
              </a:p>
            </p:txBody>
          </p:sp>
          <p:sp>
            <p:nvSpPr>
              <p:cNvPr id="21529" name="Freeform 8"/>
              <p:cNvSpPr>
                <a:spLocks noEditPoints="1"/>
              </p:cNvSpPr>
              <p:nvPr/>
            </p:nvSpPr>
            <p:spPr>
              <a:xfrm>
                <a:off x="4184651" y="4538663"/>
                <a:ext cx="160338" cy="441325"/>
              </a:xfrm>
              <a:custGeom>
                <a:avLst/>
                <a:gdLst/>
                <a:ahLst/>
                <a:cxnLst>
                  <a:cxn ang="0">
                    <a:pos x="91621" y="19188"/>
                  </a:cxn>
                  <a:cxn ang="0">
                    <a:pos x="64898" y="3837"/>
                  </a:cxn>
                  <a:cxn ang="0">
                    <a:pos x="19087" y="11512"/>
                  </a:cxn>
                  <a:cxn ang="0">
                    <a:pos x="3817" y="38376"/>
                  </a:cxn>
                  <a:cxn ang="0">
                    <a:pos x="68716" y="422136"/>
                  </a:cxn>
                  <a:cxn ang="0">
                    <a:pos x="95439" y="441325"/>
                  </a:cxn>
                  <a:cxn ang="0">
                    <a:pos x="141250" y="433649"/>
                  </a:cxn>
                  <a:cxn ang="0">
                    <a:pos x="160338" y="406786"/>
                  </a:cxn>
                  <a:cxn ang="0">
                    <a:pos x="91621" y="19188"/>
                  </a:cxn>
                  <a:cxn ang="0">
                    <a:pos x="22905" y="34538"/>
                  </a:cxn>
                  <a:cxn ang="0">
                    <a:pos x="68716" y="23025"/>
                  </a:cxn>
                  <a:cxn ang="0">
                    <a:pos x="76351" y="69076"/>
                  </a:cxn>
                  <a:cxn ang="0">
                    <a:pos x="34358" y="76752"/>
                  </a:cxn>
                  <a:cxn ang="0">
                    <a:pos x="22905" y="34538"/>
                  </a:cxn>
                  <a:cxn ang="0">
                    <a:pos x="38175" y="99777"/>
                  </a:cxn>
                  <a:cxn ang="0">
                    <a:pos x="80169" y="92102"/>
                  </a:cxn>
                  <a:cxn ang="0">
                    <a:pos x="125979" y="341547"/>
                  </a:cxn>
                  <a:cxn ang="0">
                    <a:pos x="80169" y="349222"/>
                  </a:cxn>
                  <a:cxn ang="0">
                    <a:pos x="38175" y="99777"/>
                  </a:cxn>
                  <a:cxn ang="0">
                    <a:pos x="91621" y="418299"/>
                  </a:cxn>
                  <a:cxn ang="0">
                    <a:pos x="83986" y="372248"/>
                  </a:cxn>
                  <a:cxn ang="0">
                    <a:pos x="129797" y="364572"/>
                  </a:cxn>
                  <a:cxn ang="0">
                    <a:pos x="137432" y="410624"/>
                  </a:cxn>
                  <a:cxn ang="0">
                    <a:pos x="91621" y="418299"/>
                  </a:cxn>
                </a:cxnLst>
                <a:pathLst>
                  <a:path w="42" h="115">
                    <a:moveTo>
                      <a:pt x="24" y="5"/>
                    </a:moveTo>
                    <a:cubicBezTo>
                      <a:pt x="24" y="2"/>
                      <a:pt x="21" y="0"/>
                      <a:pt x="17" y="1"/>
                    </a:cubicBezTo>
                    <a:cubicBezTo>
                      <a:pt x="5" y="3"/>
                      <a:pt x="5" y="3"/>
                      <a:pt x="5" y="3"/>
                    </a:cubicBezTo>
                    <a:cubicBezTo>
                      <a:pt x="2" y="3"/>
                      <a:pt x="0" y="6"/>
                      <a:pt x="1" y="10"/>
                    </a:cubicBezTo>
                    <a:cubicBezTo>
                      <a:pt x="18" y="110"/>
                      <a:pt x="18" y="110"/>
                      <a:pt x="18" y="110"/>
                    </a:cubicBezTo>
                    <a:cubicBezTo>
                      <a:pt x="19" y="113"/>
                      <a:pt x="22" y="115"/>
                      <a:pt x="25" y="115"/>
                    </a:cubicBezTo>
                    <a:cubicBezTo>
                      <a:pt x="37" y="113"/>
                      <a:pt x="37" y="113"/>
                      <a:pt x="37" y="113"/>
                    </a:cubicBezTo>
                    <a:cubicBezTo>
                      <a:pt x="40" y="112"/>
                      <a:pt x="42" y="109"/>
                      <a:pt x="42" y="106"/>
                    </a:cubicBezTo>
                    <a:lnTo>
                      <a:pt x="24" y="5"/>
                    </a:lnTo>
                    <a:close/>
                    <a:moveTo>
                      <a:pt x="6" y="9"/>
                    </a:moveTo>
                    <a:cubicBezTo>
                      <a:pt x="18" y="6"/>
                      <a:pt x="18" y="6"/>
                      <a:pt x="18" y="6"/>
                    </a:cubicBezTo>
                    <a:cubicBezTo>
                      <a:pt x="20" y="18"/>
                      <a:pt x="20" y="18"/>
                      <a:pt x="20" y="18"/>
                    </a:cubicBezTo>
                    <a:cubicBezTo>
                      <a:pt x="9" y="20"/>
                      <a:pt x="9" y="20"/>
                      <a:pt x="9" y="20"/>
                    </a:cubicBezTo>
                    <a:lnTo>
                      <a:pt x="6" y="9"/>
                    </a:lnTo>
                    <a:close/>
                    <a:moveTo>
                      <a:pt x="10" y="26"/>
                    </a:moveTo>
                    <a:cubicBezTo>
                      <a:pt x="21" y="24"/>
                      <a:pt x="21" y="24"/>
                      <a:pt x="21" y="24"/>
                    </a:cubicBezTo>
                    <a:cubicBezTo>
                      <a:pt x="33" y="89"/>
                      <a:pt x="33" y="89"/>
                      <a:pt x="33" y="89"/>
                    </a:cubicBezTo>
                    <a:cubicBezTo>
                      <a:pt x="21" y="91"/>
                      <a:pt x="21" y="91"/>
                      <a:pt x="21" y="91"/>
                    </a:cubicBezTo>
                    <a:lnTo>
                      <a:pt x="10" y="26"/>
                    </a:lnTo>
                    <a:close/>
                    <a:moveTo>
                      <a:pt x="24" y="109"/>
                    </a:moveTo>
                    <a:cubicBezTo>
                      <a:pt x="22" y="97"/>
                      <a:pt x="22" y="97"/>
                      <a:pt x="22" y="97"/>
                    </a:cubicBezTo>
                    <a:cubicBezTo>
                      <a:pt x="34" y="95"/>
                      <a:pt x="34" y="95"/>
                      <a:pt x="34" y="95"/>
                    </a:cubicBezTo>
                    <a:cubicBezTo>
                      <a:pt x="36" y="107"/>
                      <a:pt x="36" y="107"/>
                      <a:pt x="36" y="107"/>
                    </a:cubicBezTo>
                    <a:lnTo>
                      <a:pt x="24" y="109"/>
                    </a:lnTo>
                    <a:close/>
                  </a:path>
                </a:pathLst>
              </a:custGeom>
              <a:solidFill>
                <a:srgbClr val="FFFFFF"/>
              </a:solidFill>
              <a:ln w="22225">
                <a:noFill/>
              </a:ln>
            </p:spPr>
            <p:txBody>
              <a:bodyPr/>
              <a:p>
                <a:endParaRPr lang="zh-CN" altLang="en-US"/>
              </a:p>
            </p:txBody>
          </p:sp>
          <p:sp>
            <p:nvSpPr>
              <p:cNvPr id="21530" name="Rectangle 9"/>
              <p:cNvSpPr/>
              <p:nvPr/>
            </p:nvSpPr>
            <p:spPr>
              <a:xfrm>
                <a:off x="3930651" y="4657726"/>
                <a:ext cx="69850" cy="23813"/>
              </a:xfrm>
              <a:prstGeom prst="rect">
                <a:avLst/>
              </a:prstGeom>
              <a:solidFill>
                <a:srgbClr val="FFFFFF"/>
              </a:solidFill>
              <a:ln w="22225">
                <a:noFill/>
              </a:ln>
            </p:spPr>
            <p:txBody>
              <a:bodyPr wrap="square" lIns="91440" tIns="45720" rIns="91440" bIns="45720" anchor="t"/>
              <a:p>
                <a:endParaRPr lang="zh-CN" altLang="en-US" sz="2400" b="1">
                  <a:latin typeface="Calibri" panose="020F0502020204030204" charset="0"/>
                  <a:ea typeface="宋体" panose="02010600030101010101" pitchFamily="2" charset="-122"/>
                </a:endParaRPr>
              </a:p>
            </p:txBody>
          </p:sp>
        </p:grpSp>
      </p:grpSp>
      <p:grpSp>
        <p:nvGrpSpPr>
          <p:cNvPr id="17" name="组合 16"/>
          <p:cNvGrpSpPr/>
          <p:nvPr/>
        </p:nvGrpSpPr>
        <p:grpSpPr>
          <a:xfrm>
            <a:off x="8404225" y="2070418"/>
            <a:ext cx="2187575" cy="1817687"/>
            <a:chOff x="8404087" y="2070189"/>
            <a:chExt cx="2186993" cy="1817914"/>
          </a:xfrm>
        </p:grpSpPr>
        <p:sp>
          <p:nvSpPr>
            <p:cNvPr id="30" name="椭圆 29"/>
            <p:cNvSpPr/>
            <p:nvPr/>
          </p:nvSpPr>
          <p:spPr>
            <a:xfrm>
              <a:off x="8587357" y="2070189"/>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1533" name="矩形 30"/>
            <p:cNvSpPr/>
            <p:nvPr/>
          </p:nvSpPr>
          <p:spPr>
            <a:xfrm>
              <a:off x="8404087" y="3056586"/>
              <a:ext cx="2186993" cy="460432"/>
            </a:xfrm>
            <a:prstGeom prst="rect">
              <a:avLst/>
            </a:prstGeom>
            <a:noFill/>
            <a:ln w="9525">
              <a:noFill/>
            </a:ln>
          </p:spPr>
          <p:txBody>
            <a:bodyPr wrap="square" anchor="ctr">
              <a:spAutoFit/>
            </a:bodyPr>
            <a:p>
              <a:pPr algn="ctr"/>
              <a:r>
                <a:rPr lang="en-US" altLang="zh-CN" sz="2400" b="1" dirty="0">
                  <a:solidFill>
                    <a:srgbClr val="F2F2F2"/>
                  </a:solidFill>
                  <a:latin typeface="方正正纤黑简体" pitchFamily="2" charset="-122"/>
                  <a:ea typeface="方正正纤黑简体" pitchFamily="2" charset="-122"/>
                </a:rPr>
                <a:t>2.3</a:t>
              </a:r>
              <a:endParaRPr lang="en-US" altLang="zh-CN" sz="2400" b="1" dirty="0">
                <a:solidFill>
                  <a:srgbClr val="F2F2F2"/>
                </a:solidFill>
                <a:latin typeface="方正正纤黑简体" pitchFamily="2" charset="-122"/>
                <a:ea typeface="方正正纤黑简体" pitchFamily="2" charset="-122"/>
              </a:endParaRPr>
            </a:p>
          </p:txBody>
        </p:sp>
        <p:sp>
          <p:nvSpPr>
            <p:cNvPr id="32" name="等腰三角形 6"/>
            <p:cNvSpPr/>
            <p:nvPr/>
          </p:nvSpPr>
          <p:spPr>
            <a:xfrm flipV="1">
              <a:off x="9380561"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21535" name="Group 22"/>
            <p:cNvGrpSpPr>
              <a:grpSpLocks noChangeAspect="1"/>
            </p:cNvGrpSpPr>
            <p:nvPr/>
          </p:nvGrpSpPr>
          <p:grpSpPr>
            <a:xfrm>
              <a:off x="9178982" y="2358742"/>
              <a:ext cx="637200" cy="637201"/>
              <a:chOff x="4143" y="2884"/>
              <a:chExt cx="291" cy="291"/>
            </a:xfrm>
          </p:grpSpPr>
          <p:sp>
            <p:nvSpPr>
              <p:cNvPr id="21536" name="Freeform 23"/>
              <p:cNvSpPr/>
              <p:nvPr/>
            </p:nvSpPr>
            <p:spPr>
              <a:xfrm>
                <a:off x="4143" y="3160"/>
                <a:ext cx="291" cy="15"/>
              </a:xfrm>
              <a:custGeom>
                <a:avLst/>
                <a:gdLst/>
                <a:ahLst/>
                <a:cxnLst>
                  <a:cxn ang="0">
                    <a:pos x="283" y="15"/>
                  </a:cxn>
                  <a:cxn ang="0">
                    <a:pos x="7" y="15"/>
                  </a:cxn>
                  <a:cxn ang="0">
                    <a:pos x="0" y="7"/>
                  </a:cxn>
                  <a:cxn ang="0">
                    <a:pos x="7" y="0"/>
                  </a:cxn>
                  <a:cxn ang="0">
                    <a:pos x="283" y="0"/>
                  </a:cxn>
                  <a:cxn ang="0">
                    <a:pos x="291" y="7"/>
                  </a:cxn>
                  <a:cxn ang="0">
                    <a:pos x="283" y="15"/>
                  </a:cxn>
                </a:cxnLst>
                <a:pathLst>
                  <a:path w="120" h="6">
                    <a:moveTo>
                      <a:pt x="117" y="6"/>
                    </a:moveTo>
                    <a:cubicBezTo>
                      <a:pt x="3" y="6"/>
                      <a:pt x="3" y="6"/>
                      <a:pt x="3" y="6"/>
                    </a:cubicBezTo>
                    <a:cubicBezTo>
                      <a:pt x="1" y="6"/>
                      <a:pt x="0" y="5"/>
                      <a:pt x="0" y="3"/>
                    </a:cubicBezTo>
                    <a:cubicBezTo>
                      <a:pt x="0" y="1"/>
                      <a:pt x="1" y="0"/>
                      <a:pt x="3" y="0"/>
                    </a:cubicBezTo>
                    <a:cubicBezTo>
                      <a:pt x="117" y="0"/>
                      <a:pt x="117" y="0"/>
                      <a:pt x="117" y="0"/>
                    </a:cubicBezTo>
                    <a:cubicBezTo>
                      <a:pt x="119" y="0"/>
                      <a:pt x="120" y="1"/>
                      <a:pt x="120" y="3"/>
                    </a:cubicBezTo>
                    <a:cubicBezTo>
                      <a:pt x="120" y="5"/>
                      <a:pt x="119" y="6"/>
                      <a:pt x="117" y="6"/>
                    </a:cubicBezTo>
                    <a:close/>
                  </a:path>
                </a:pathLst>
              </a:custGeom>
              <a:solidFill>
                <a:srgbClr val="FFFFFF"/>
              </a:solidFill>
              <a:ln w="22225">
                <a:noFill/>
              </a:ln>
            </p:spPr>
            <p:txBody>
              <a:bodyPr/>
              <a:p>
                <a:endParaRPr lang="zh-CN" altLang="en-US"/>
              </a:p>
            </p:txBody>
          </p:sp>
          <p:sp>
            <p:nvSpPr>
              <p:cNvPr id="21537" name="Freeform 24"/>
              <p:cNvSpPr>
                <a:spLocks noEditPoints="1"/>
              </p:cNvSpPr>
              <p:nvPr/>
            </p:nvSpPr>
            <p:spPr>
              <a:xfrm>
                <a:off x="4158" y="3044"/>
                <a:ext cx="43" cy="102"/>
              </a:xfrm>
              <a:custGeom>
                <a:avLst/>
                <a:gdLst/>
                <a:ahLst/>
                <a:cxnLst>
                  <a:cxn ang="0">
                    <a:pos x="28" y="0"/>
                  </a:cxn>
                  <a:cxn ang="0">
                    <a:pos x="14" y="0"/>
                  </a:cxn>
                  <a:cxn ang="0">
                    <a:pos x="0" y="14"/>
                  </a:cxn>
                  <a:cxn ang="0">
                    <a:pos x="0" y="87"/>
                  </a:cxn>
                  <a:cxn ang="0">
                    <a:pos x="14" y="102"/>
                  </a:cxn>
                  <a:cxn ang="0">
                    <a:pos x="28" y="102"/>
                  </a:cxn>
                  <a:cxn ang="0">
                    <a:pos x="43" y="87"/>
                  </a:cxn>
                  <a:cxn ang="0">
                    <a:pos x="43" y="14"/>
                  </a:cxn>
                  <a:cxn ang="0">
                    <a:pos x="28" y="0"/>
                  </a:cxn>
                  <a:cxn ang="0">
                    <a:pos x="14" y="87"/>
                  </a:cxn>
                  <a:cxn ang="0">
                    <a:pos x="14" y="14"/>
                  </a:cxn>
                  <a:cxn ang="0">
                    <a:pos x="28" y="14"/>
                  </a:cxn>
                  <a:cxn ang="0">
                    <a:pos x="28" y="87"/>
                  </a:cxn>
                  <a:cxn ang="0">
                    <a:pos x="14" y="87"/>
                  </a:cxn>
                </a:cxnLst>
                <a:pathLst>
                  <a:path w="18" h="42">
                    <a:moveTo>
                      <a:pt x="12" y="0"/>
                    </a:moveTo>
                    <a:cubicBezTo>
                      <a:pt x="6" y="0"/>
                      <a:pt x="6" y="0"/>
                      <a:pt x="6" y="0"/>
                    </a:cubicBezTo>
                    <a:cubicBezTo>
                      <a:pt x="3" y="0"/>
                      <a:pt x="0" y="3"/>
                      <a:pt x="0" y="6"/>
                    </a:cubicBezTo>
                    <a:cubicBezTo>
                      <a:pt x="0" y="36"/>
                      <a:pt x="0" y="36"/>
                      <a:pt x="0" y="36"/>
                    </a:cubicBezTo>
                    <a:cubicBezTo>
                      <a:pt x="0" y="39"/>
                      <a:pt x="3" y="42"/>
                      <a:pt x="6" y="42"/>
                    </a:cubicBezTo>
                    <a:cubicBezTo>
                      <a:pt x="12" y="42"/>
                      <a:pt x="12" y="42"/>
                      <a:pt x="12" y="42"/>
                    </a:cubicBezTo>
                    <a:cubicBezTo>
                      <a:pt x="15" y="42"/>
                      <a:pt x="18" y="39"/>
                      <a:pt x="18" y="36"/>
                    </a:cubicBezTo>
                    <a:cubicBezTo>
                      <a:pt x="18" y="6"/>
                      <a:pt x="18" y="6"/>
                      <a:pt x="18" y="6"/>
                    </a:cubicBezTo>
                    <a:cubicBezTo>
                      <a:pt x="18" y="3"/>
                      <a:pt x="15" y="0"/>
                      <a:pt x="12" y="0"/>
                    </a:cubicBezTo>
                    <a:close/>
                    <a:moveTo>
                      <a:pt x="6" y="36"/>
                    </a:moveTo>
                    <a:cubicBezTo>
                      <a:pt x="6" y="6"/>
                      <a:pt x="6" y="6"/>
                      <a:pt x="6" y="6"/>
                    </a:cubicBezTo>
                    <a:cubicBezTo>
                      <a:pt x="12" y="6"/>
                      <a:pt x="12" y="6"/>
                      <a:pt x="12" y="6"/>
                    </a:cubicBezTo>
                    <a:cubicBezTo>
                      <a:pt x="12" y="36"/>
                      <a:pt x="12" y="36"/>
                      <a:pt x="12" y="36"/>
                    </a:cubicBezTo>
                    <a:lnTo>
                      <a:pt x="6" y="36"/>
                    </a:lnTo>
                    <a:close/>
                  </a:path>
                </a:pathLst>
              </a:custGeom>
              <a:solidFill>
                <a:srgbClr val="FFFFFF"/>
              </a:solidFill>
              <a:ln w="22225">
                <a:noFill/>
              </a:ln>
            </p:spPr>
            <p:txBody>
              <a:bodyPr/>
              <a:p>
                <a:endParaRPr lang="zh-CN" altLang="en-US"/>
              </a:p>
            </p:txBody>
          </p:sp>
          <p:sp>
            <p:nvSpPr>
              <p:cNvPr id="21538" name="Freeform 25"/>
              <p:cNvSpPr>
                <a:spLocks noEditPoints="1"/>
              </p:cNvSpPr>
              <p:nvPr/>
            </p:nvSpPr>
            <p:spPr>
              <a:xfrm>
                <a:off x="4230" y="2957"/>
                <a:ext cx="44" cy="189"/>
              </a:xfrm>
              <a:custGeom>
                <a:avLst/>
                <a:gdLst/>
                <a:ahLst/>
                <a:cxnLst>
                  <a:cxn ang="0">
                    <a:pos x="29" y="0"/>
                  </a:cxn>
                  <a:cxn ang="0">
                    <a:pos x="14" y="0"/>
                  </a:cxn>
                  <a:cxn ang="0">
                    <a:pos x="0" y="14"/>
                  </a:cxn>
                  <a:cxn ang="0">
                    <a:pos x="0" y="174"/>
                  </a:cxn>
                  <a:cxn ang="0">
                    <a:pos x="14" y="189"/>
                  </a:cxn>
                  <a:cxn ang="0">
                    <a:pos x="29" y="189"/>
                  </a:cxn>
                  <a:cxn ang="0">
                    <a:pos x="44" y="174"/>
                  </a:cxn>
                  <a:cxn ang="0">
                    <a:pos x="44" y="14"/>
                  </a:cxn>
                  <a:cxn ang="0">
                    <a:pos x="29" y="0"/>
                  </a:cxn>
                  <a:cxn ang="0">
                    <a:pos x="14" y="174"/>
                  </a:cxn>
                  <a:cxn ang="0">
                    <a:pos x="14" y="14"/>
                  </a:cxn>
                  <a:cxn ang="0">
                    <a:pos x="29" y="14"/>
                  </a:cxn>
                  <a:cxn ang="0">
                    <a:pos x="29" y="174"/>
                  </a:cxn>
                  <a:cxn ang="0">
                    <a:pos x="14" y="174"/>
                  </a:cxn>
                </a:cxnLst>
                <a:pathLst>
                  <a:path w="18" h="78">
                    <a:moveTo>
                      <a:pt x="12" y="0"/>
                    </a:moveTo>
                    <a:cubicBezTo>
                      <a:pt x="6" y="0"/>
                      <a:pt x="6" y="0"/>
                      <a:pt x="6" y="0"/>
                    </a:cubicBezTo>
                    <a:cubicBezTo>
                      <a:pt x="3" y="0"/>
                      <a:pt x="0" y="3"/>
                      <a:pt x="0" y="6"/>
                    </a:cubicBezTo>
                    <a:cubicBezTo>
                      <a:pt x="0" y="72"/>
                      <a:pt x="0" y="72"/>
                      <a:pt x="0" y="72"/>
                    </a:cubicBezTo>
                    <a:cubicBezTo>
                      <a:pt x="0" y="75"/>
                      <a:pt x="3" y="78"/>
                      <a:pt x="6" y="78"/>
                    </a:cubicBezTo>
                    <a:cubicBezTo>
                      <a:pt x="12" y="78"/>
                      <a:pt x="12" y="78"/>
                      <a:pt x="12" y="78"/>
                    </a:cubicBezTo>
                    <a:cubicBezTo>
                      <a:pt x="15" y="78"/>
                      <a:pt x="18" y="75"/>
                      <a:pt x="18" y="72"/>
                    </a:cubicBezTo>
                    <a:cubicBezTo>
                      <a:pt x="18" y="6"/>
                      <a:pt x="18" y="6"/>
                      <a:pt x="18" y="6"/>
                    </a:cubicBezTo>
                    <a:cubicBezTo>
                      <a:pt x="18" y="3"/>
                      <a:pt x="15" y="0"/>
                      <a:pt x="12" y="0"/>
                    </a:cubicBezTo>
                    <a:close/>
                    <a:moveTo>
                      <a:pt x="6" y="72"/>
                    </a:moveTo>
                    <a:cubicBezTo>
                      <a:pt x="6" y="6"/>
                      <a:pt x="6" y="6"/>
                      <a:pt x="6" y="6"/>
                    </a:cubicBezTo>
                    <a:cubicBezTo>
                      <a:pt x="12" y="6"/>
                      <a:pt x="12" y="6"/>
                      <a:pt x="12" y="6"/>
                    </a:cubicBezTo>
                    <a:cubicBezTo>
                      <a:pt x="12" y="72"/>
                      <a:pt x="12" y="72"/>
                      <a:pt x="12" y="72"/>
                    </a:cubicBezTo>
                    <a:lnTo>
                      <a:pt x="6" y="72"/>
                    </a:lnTo>
                    <a:close/>
                  </a:path>
                </a:pathLst>
              </a:custGeom>
              <a:solidFill>
                <a:srgbClr val="FFFFFF"/>
              </a:solidFill>
              <a:ln w="22225">
                <a:noFill/>
              </a:ln>
            </p:spPr>
            <p:txBody>
              <a:bodyPr/>
              <a:p>
                <a:endParaRPr lang="zh-CN" altLang="en-US"/>
              </a:p>
            </p:txBody>
          </p:sp>
          <p:sp>
            <p:nvSpPr>
              <p:cNvPr id="21539" name="Freeform 26"/>
              <p:cNvSpPr>
                <a:spLocks noEditPoints="1"/>
              </p:cNvSpPr>
              <p:nvPr/>
            </p:nvSpPr>
            <p:spPr>
              <a:xfrm>
                <a:off x="4303" y="2986"/>
                <a:ext cx="44" cy="160"/>
              </a:xfrm>
              <a:custGeom>
                <a:avLst/>
                <a:gdLst/>
                <a:ahLst/>
                <a:cxnLst>
                  <a:cxn ang="0">
                    <a:pos x="29" y="0"/>
                  </a:cxn>
                  <a:cxn ang="0">
                    <a:pos x="14" y="0"/>
                  </a:cxn>
                  <a:cxn ang="0">
                    <a:pos x="0" y="14"/>
                  </a:cxn>
                  <a:cxn ang="0">
                    <a:pos x="0" y="145"/>
                  </a:cxn>
                  <a:cxn ang="0">
                    <a:pos x="14" y="160"/>
                  </a:cxn>
                  <a:cxn ang="0">
                    <a:pos x="29" y="160"/>
                  </a:cxn>
                  <a:cxn ang="0">
                    <a:pos x="44" y="145"/>
                  </a:cxn>
                  <a:cxn ang="0">
                    <a:pos x="44" y="14"/>
                  </a:cxn>
                  <a:cxn ang="0">
                    <a:pos x="29" y="0"/>
                  </a:cxn>
                  <a:cxn ang="0">
                    <a:pos x="14" y="145"/>
                  </a:cxn>
                  <a:cxn ang="0">
                    <a:pos x="14" y="14"/>
                  </a:cxn>
                  <a:cxn ang="0">
                    <a:pos x="29" y="14"/>
                  </a:cxn>
                  <a:cxn ang="0">
                    <a:pos x="29" y="145"/>
                  </a:cxn>
                  <a:cxn ang="0">
                    <a:pos x="14" y="145"/>
                  </a:cxn>
                </a:cxnLst>
                <a:pathLst>
                  <a:path w="18" h="66">
                    <a:moveTo>
                      <a:pt x="12" y="0"/>
                    </a:moveTo>
                    <a:cubicBezTo>
                      <a:pt x="6" y="0"/>
                      <a:pt x="6" y="0"/>
                      <a:pt x="6" y="0"/>
                    </a:cubicBez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close/>
                    <a:moveTo>
                      <a:pt x="6" y="60"/>
                    </a:moveTo>
                    <a:cubicBezTo>
                      <a:pt x="6" y="6"/>
                      <a:pt x="6" y="6"/>
                      <a:pt x="6" y="6"/>
                    </a:cubicBezTo>
                    <a:cubicBezTo>
                      <a:pt x="12" y="6"/>
                      <a:pt x="12" y="6"/>
                      <a:pt x="12" y="6"/>
                    </a:cubicBezTo>
                    <a:cubicBezTo>
                      <a:pt x="12" y="60"/>
                      <a:pt x="12" y="60"/>
                      <a:pt x="12" y="60"/>
                    </a:cubicBezTo>
                    <a:lnTo>
                      <a:pt x="6" y="60"/>
                    </a:lnTo>
                    <a:close/>
                  </a:path>
                </a:pathLst>
              </a:custGeom>
              <a:solidFill>
                <a:srgbClr val="FFFFFF"/>
              </a:solidFill>
              <a:ln w="22225">
                <a:noFill/>
              </a:ln>
            </p:spPr>
            <p:txBody>
              <a:bodyPr/>
              <a:p>
                <a:endParaRPr lang="zh-CN" altLang="en-US"/>
              </a:p>
            </p:txBody>
          </p:sp>
          <p:sp>
            <p:nvSpPr>
              <p:cNvPr id="21540" name="Freeform 27"/>
              <p:cNvSpPr>
                <a:spLocks noEditPoints="1"/>
              </p:cNvSpPr>
              <p:nvPr/>
            </p:nvSpPr>
            <p:spPr>
              <a:xfrm>
                <a:off x="4376" y="2884"/>
                <a:ext cx="43" cy="262"/>
              </a:xfrm>
              <a:custGeom>
                <a:avLst/>
                <a:gdLst/>
                <a:ahLst/>
                <a:cxnLst>
                  <a:cxn ang="0">
                    <a:pos x="28" y="0"/>
                  </a:cxn>
                  <a:cxn ang="0">
                    <a:pos x="14" y="0"/>
                  </a:cxn>
                  <a:cxn ang="0">
                    <a:pos x="0" y="14"/>
                  </a:cxn>
                  <a:cxn ang="0">
                    <a:pos x="0" y="247"/>
                  </a:cxn>
                  <a:cxn ang="0">
                    <a:pos x="14" y="262"/>
                  </a:cxn>
                  <a:cxn ang="0">
                    <a:pos x="28" y="262"/>
                  </a:cxn>
                  <a:cxn ang="0">
                    <a:pos x="43" y="247"/>
                  </a:cxn>
                  <a:cxn ang="0">
                    <a:pos x="43" y="14"/>
                  </a:cxn>
                  <a:cxn ang="0">
                    <a:pos x="28" y="0"/>
                  </a:cxn>
                  <a:cxn ang="0">
                    <a:pos x="14" y="247"/>
                  </a:cxn>
                  <a:cxn ang="0">
                    <a:pos x="14" y="14"/>
                  </a:cxn>
                  <a:cxn ang="0">
                    <a:pos x="28" y="14"/>
                  </a:cxn>
                  <a:cxn ang="0">
                    <a:pos x="28" y="247"/>
                  </a:cxn>
                  <a:cxn ang="0">
                    <a:pos x="14" y="247"/>
                  </a:cxn>
                </a:cxnLst>
                <a:pathLst>
                  <a:path w="18" h="108">
                    <a:moveTo>
                      <a:pt x="12" y="0"/>
                    </a:moveTo>
                    <a:cubicBezTo>
                      <a:pt x="6" y="0"/>
                      <a:pt x="6" y="0"/>
                      <a:pt x="6" y="0"/>
                    </a:cubicBezTo>
                    <a:cubicBezTo>
                      <a:pt x="3" y="0"/>
                      <a:pt x="0" y="3"/>
                      <a:pt x="0" y="6"/>
                    </a:cubicBezTo>
                    <a:cubicBezTo>
                      <a:pt x="0" y="102"/>
                      <a:pt x="0" y="102"/>
                      <a:pt x="0" y="102"/>
                    </a:cubicBezTo>
                    <a:cubicBezTo>
                      <a:pt x="0" y="105"/>
                      <a:pt x="3" y="108"/>
                      <a:pt x="6" y="108"/>
                    </a:cubicBezTo>
                    <a:cubicBezTo>
                      <a:pt x="12" y="108"/>
                      <a:pt x="12" y="108"/>
                      <a:pt x="12" y="108"/>
                    </a:cubicBezTo>
                    <a:cubicBezTo>
                      <a:pt x="15" y="108"/>
                      <a:pt x="18" y="105"/>
                      <a:pt x="18" y="102"/>
                    </a:cubicBezTo>
                    <a:cubicBezTo>
                      <a:pt x="18" y="6"/>
                      <a:pt x="18" y="6"/>
                      <a:pt x="18" y="6"/>
                    </a:cubicBezTo>
                    <a:cubicBezTo>
                      <a:pt x="18" y="3"/>
                      <a:pt x="15" y="0"/>
                      <a:pt x="12" y="0"/>
                    </a:cubicBezTo>
                    <a:close/>
                    <a:moveTo>
                      <a:pt x="6" y="102"/>
                    </a:moveTo>
                    <a:cubicBezTo>
                      <a:pt x="6" y="6"/>
                      <a:pt x="6" y="6"/>
                      <a:pt x="6" y="6"/>
                    </a:cubicBezTo>
                    <a:cubicBezTo>
                      <a:pt x="12" y="6"/>
                      <a:pt x="12" y="6"/>
                      <a:pt x="12" y="6"/>
                    </a:cubicBezTo>
                    <a:cubicBezTo>
                      <a:pt x="12" y="102"/>
                      <a:pt x="12" y="102"/>
                      <a:pt x="12" y="102"/>
                    </a:cubicBezTo>
                    <a:lnTo>
                      <a:pt x="6" y="102"/>
                    </a:lnTo>
                    <a:close/>
                  </a:path>
                </a:pathLst>
              </a:custGeom>
              <a:solidFill>
                <a:srgbClr val="FFFFFF"/>
              </a:solidFill>
              <a:ln w="22225">
                <a:noFill/>
              </a:ln>
            </p:spPr>
            <p:txBody>
              <a:bodyPr/>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400"/>
                                        <p:tgtEl>
                                          <p:spTgt spid="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100000">
                                          <p:val>
                                            <p:strVal val="#ppt_x"/>
                                          </p:val>
                                        </p:tav>
                                      </p:tavLst>
                                    </p:anim>
                                    <p:anim calcmode="lin" valueType="num">
                                      <p:cBhvr>
                                        <p:cTn id="12" dur="4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p:cTn id="15" dur="400" fill="hold"/>
                                        <p:tgtEl>
                                          <p:spTgt spid="42"/>
                                        </p:tgtEl>
                                        <p:attrNameLst>
                                          <p:attrName>ppt_x</p:attrName>
                                        </p:attrNameLst>
                                      </p:cBhvr>
                                      <p:tavLst>
                                        <p:tav tm="0">
                                          <p:val>
                                            <p:strVal val="#ppt_x"/>
                                          </p:val>
                                        </p:tav>
                                        <p:tav tm="100000">
                                          <p:val>
                                            <p:strVal val="#ppt_x"/>
                                          </p:val>
                                        </p:tav>
                                      </p:tavLst>
                                    </p:anim>
                                    <p:anim calcmode="lin" valueType="num">
                                      <p:cBhvr>
                                        <p:cTn id="16" dur="400" fill="hold"/>
                                        <p:tgtEl>
                                          <p:spTgt spid="42"/>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400" fill="hold"/>
                                        <p:tgtEl>
                                          <p:spTgt spid="6"/>
                                        </p:tgtEl>
                                        <p:attrNameLst>
                                          <p:attrName>ppt_x</p:attrName>
                                        </p:attrNameLst>
                                      </p:cBhvr>
                                      <p:tavLst>
                                        <p:tav tm="0">
                                          <p:val>
                                            <p:strVal val="#ppt_x"/>
                                          </p:val>
                                        </p:tav>
                                        <p:tav tm="100000">
                                          <p:val>
                                            <p:strVal val="#ppt_x"/>
                                          </p:val>
                                        </p:tav>
                                      </p:tavLst>
                                    </p:anim>
                                    <p:anim calcmode="lin" valueType="num">
                                      <p:cBhvr>
                                        <p:cTn id="21" dur="400" fill="hold"/>
                                        <p:tgtEl>
                                          <p:spTgt spid="6"/>
                                        </p:tgtEl>
                                        <p:attrNameLst>
                                          <p:attrName>ppt_y</p:attrName>
                                        </p:attrNameLst>
                                      </p:cBhvr>
                                      <p:tavLst>
                                        <p:tav tm="0">
                                          <p:val>
                                            <p:strVal val="0-#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p:cTn id="24" dur="400" fill="hold"/>
                                        <p:tgtEl>
                                          <p:spTgt spid="46"/>
                                        </p:tgtEl>
                                        <p:attrNameLst>
                                          <p:attrName>ppt_x</p:attrName>
                                        </p:attrNameLst>
                                      </p:cBhvr>
                                      <p:tavLst>
                                        <p:tav tm="0">
                                          <p:val>
                                            <p:strVal val="#ppt_x"/>
                                          </p:val>
                                        </p:tav>
                                        <p:tav tm="100000">
                                          <p:val>
                                            <p:strVal val="#ppt_x"/>
                                          </p:val>
                                        </p:tav>
                                      </p:tavLst>
                                    </p:anim>
                                    <p:anim calcmode="lin" valueType="num">
                                      <p:cBhvr>
                                        <p:cTn id="25" dur="400" fill="hold"/>
                                        <p:tgtEl>
                                          <p:spTgt spid="4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1"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400" fill="hold"/>
                                        <p:tgtEl>
                                          <p:spTgt spid="17"/>
                                        </p:tgtEl>
                                        <p:attrNameLst>
                                          <p:attrName>ppt_x</p:attrName>
                                        </p:attrNameLst>
                                      </p:cBhvr>
                                      <p:tavLst>
                                        <p:tav tm="0">
                                          <p:val>
                                            <p:strVal val="#ppt_x"/>
                                          </p:val>
                                        </p:tav>
                                        <p:tav tm="100000">
                                          <p:val>
                                            <p:strVal val="#ppt_x"/>
                                          </p:val>
                                        </p:tav>
                                      </p:tavLst>
                                    </p:anim>
                                    <p:anim calcmode="lin" valueType="num">
                                      <p:cBhvr>
                                        <p:cTn id="30" dur="4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400" fill="hold"/>
                                        <p:tgtEl>
                                          <p:spTgt spid="47"/>
                                        </p:tgtEl>
                                        <p:attrNameLst>
                                          <p:attrName>ppt_x</p:attrName>
                                        </p:attrNameLst>
                                      </p:cBhvr>
                                      <p:tavLst>
                                        <p:tav tm="0">
                                          <p:val>
                                            <p:strVal val="#ppt_x"/>
                                          </p:val>
                                        </p:tav>
                                        <p:tav tm="100000">
                                          <p:val>
                                            <p:strVal val="#ppt_x"/>
                                          </p:val>
                                        </p:tav>
                                      </p:tavLst>
                                    </p:anim>
                                    <p:anim calcmode="lin" valueType="num">
                                      <p:cBhvr>
                                        <p:cTn id="34" dur="4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2" grpId="0"/>
      <p:bldP spid="46" grpId="0"/>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任意多边形 23"/>
          <p:cNvSpPr/>
          <p:nvPr/>
        </p:nvSpPr>
        <p:spPr>
          <a:xfrm>
            <a:off x="8709025" y="5159375"/>
            <a:ext cx="2863850" cy="881063"/>
          </a:xfrm>
          <a:custGeom>
            <a:avLst/>
            <a:gdLst>
              <a:gd name="connsiteX0" fmla="*/ 0 w 3962400"/>
              <a:gd name="connsiteY0" fmla="*/ 0 h 1262743"/>
              <a:gd name="connsiteX1" fmla="*/ 3962400 w 3962400"/>
              <a:gd name="connsiteY1" fmla="*/ 1262743 h 1262743"/>
              <a:gd name="connsiteX0-1" fmla="*/ 0 w 3962400"/>
              <a:gd name="connsiteY0-2" fmla="*/ 0 h 1262743"/>
              <a:gd name="connsiteX1-3" fmla="*/ 3962400 w 3962400"/>
              <a:gd name="connsiteY1-4" fmla="*/ 1262743 h 1262743"/>
              <a:gd name="connsiteX0-5" fmla="*/ 0 w 3962400"/>
              <a:gd name="connsiteY0-6" fmla="*/ 0 h 1262743"/>
              <a:gd name="connsiteX1-7" fmla="*/ 3962400 w 3962400"/>
              <a:gd name="connsiteY1-8" fmla="*/ 1262743 h 1262743"/>
              <a:gd name="connsiteX0-9" fmla="*/ 0 w 3149600"/>
              <a:gd name="connsiteY0-10" fmla="*/ 0 h 899886"/>
              <a:gd name="connsiteX1-11" fmla="*/ 3149600 w 3149600"/>
              <a:gd name="connsiteY1-12" fmla="*/ 899886 h 899886"/>
              <a:gd name="connsiteX0-13" fmla="*/ 0 w 3149600"/>
              <a:gd name="connsiteY0-14" fmla="*/ 0 h 899886"/>
              <a:gd name="connsiteX1-15" fmla="*/ 3149600 w 3149600"/>
              <a:gd name="connsiteY1-16" fmla="*/ 899886 h 899886"/>
              <a:gd name="connsiteX0-17" fmla="*/ 0 w 2863850"/>
              <a:gd name="connsiteY0-18" fmla="*/ 0 h 880836"/>
              <a:gd name="connsiteX1-19" fmla="*/ 2863850 w 2863850"/>
              <a:gd name="connsiteY1-20" fmla="*/ 880836 h 880836"/>
            </a:gdLst>
            <a:ahLst/>
            <a:cxnLst>
              <a:cxn ang="0">
                <a:pos x="connsiteX0-1" y="connsiteY0-2"/>
              </a:cxn>
              <a:cxn ang="0">
                <a:pos x="connsiteX1-3" y="connsiteY1-4"/>
              </a:cxn>
            </a:cxnLst>
            <a:rect l="l" t="t" r="r" b="b"/>
            <a:pathLst>
              <a:path w="2863850" h="880836">
                <a:moveTo>
                  <a:pt x="0" y="0"/>
                </a:moveTo>
                <a:cubicBezTo>
                  <a:pt x="1538514" y="232228"/>
                  <a:pt x="1717221" y="329293"/>
                  <a:pt x="2863850" y="880836"/>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椭圆 2"/>
          <p:cNvSpPr/>
          <p:nvPr/>
        </p:nvSpPr>
        <p:spPr>
          <a:xfrm>
            <a:off x="4876800" y="140970"/>
            <a:ext cx="6797040" cy="5734685"/>
          </a:xfrm>
          <a:prstGeom prst="ellipse">
            <a:avLst/>
          </a:pr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椭圆 5"/>
          <p:cNvSpPr/>
          <p:nvPr/>
        </p:nvSpPr>
        <p:spPr>
          <a:xfrm>
            <a:off x="7530993" y="4208688"/>
            <a:ext cx="1866900" cy="1866900"/>
          </a:xfrm>
          <a:prstGeom prst="ellipse">
            <a:avLst/>
          </a:prstGeom>
          <a:blipFill>
            <a:blip r:embed="rId1">
              <a:grayscl/>
            </a:blip>
            <a:stretch>
              <a:fillRect t="-7000" r="-19000" b="-8000"/>
            </a:stretch>
          </a:blipFill>
          <a:ln w="76200" cmpd="sng">
            <a:solidFill>
              <a:srgbClr val="FF4A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椭圆 7"/>
          <p:cNvSpPr/>
          <p:nvPr/>
        </p:nvSpPr>
        <p:spPr>
          <a:xfrm>
            <a:off x="6758305" y="644525"/>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4926965" y="1268730"/>
            <a:ext cx="6696075" cy="2676525"/>
          </a:xfrm>
          <a:prstGeom prst="rect">
            <a:avLst/>
          </a:prstGeom>
          <a:noFill/>
          <a:ln w="9525">
            <a:noFill/>
          </a:ln>
        </p:spPr>
        <p:txBody>
          <a:bodyPr wrap="square" anchor="ctr">
            <a:spAutoFit/>
          </a:bodyPr>
          <a:p>
            <a:pPr algn="just"/>
            <a:r>
              <a:rPr lang="zh-CN" altLang="en-US" sz="2800" b="1" dirty="0">
                <a:solidFill>
                  <a:srgbClr val="29282E"/>
                </a:solidFill>
                <a:latin typeface="张海山锐线体简" pitchFamily="2" charset="-122"/>
                <a:ea typeface="张海山锐线体简" pitchFamily="2" charset="-122"/>
              </a:rPr>
              <a:t>模型是对现实存在的实体进行抽象和简化，模型提供了系统的蓝图可以包括详细的计划，也可以包括从很高层次考虑系统的总体计划。模型可以是结构性的，强调系统的组织。他也可以是行为性的，强调系统的动态方面。</a:t>
            </a:r>
            <a:endParaRPr lang="zh-CN" altLang="en-US" sz="2800" b="1" dirty="0">
              <a:solidFill>
                <a:srgbClr val="29282E"/>
              </a:solidFill>
              <a:latin typeface="张海山锐线体简" pitchFamily="2" charset="-122"/>
              <a:ea typeface="张海山锐线体简" pitchFamily="2" charset="-122"/>
            </a:endParaRPr>
          </a:p>
        </p:txBody>
      </p:sp>
      <p:sp>
        <p:nvSpPr>
          <p:cNvPr id="25607" name="矩形 9"/>
          <p:cNvSpPr/>
          <p:nvPr/>
        </p:nvSpPr>
        <p:spPr>
          <a:xfrm>
            <a:off x="4978400" y="465455"/>
            <a:ext cx="2540000" cy="460375"/>
          </a:xfrm>
          <a:prstGeom prst="rect">
            <a:avLst/>
          </a:prstGeom>
          <a:solidFill>
            <a:srgbClr val="F2F2F2"/>
          </a:solidFill>
          <a:ln w="9525">
            <a:noFill/>
          </a:ln>
        </p:spPr>
        <p:txBody>
          <a:bodyPr wrap="square" anchor="ctr">
            <a:spAutoFit/>
          </a:bodyPr>
          <a:p>
            <a:r>
              <a:rPr lang="zh-CN" altLang="en-US" sz="2400" b="1" dirty="0">
                <a:solidFill>
                  <a:srgbClr val="FF4A53"/>
                </a:solidFill>
                <a:latin typeface="方正正纤黑简体" pitchFamily="2" charset="-122"/>
                <a:ea typeface="方正正纤黑简体" pitchFamily="2" charset="-122"/>
              </a:rPr>
              <a:t>什么叫建模</a:t>
            </a:r>
            <a:endParaRPr lang="zh-CN" altLang="en-US" sz="2400" b="1" dirty="0">
              <a:solidFill>
                <a:srgbClr val="FF4A53"/>
              </a:solidFill>
              <a:latin typeface="方正正纤黑简体" pitchFamily="2" charset="-122"/>
              <a:ea typeface="方正正纤黑简体" pitchFamily="2" charset="-122"/>
            </a:endParaRPr>
          </a:p>
        </p:txBody>
      </p:sp>
      <p:sp>
        <p:nvSpPr>
          <p:cNvPr id="25" name="椭圆 24"/>
          <p:cNvSpPr/>
          <p:nvPr/>
        </p:nvSpPr>
        <p:spPr>
          <a:xfrm>
            <a:off x="11572875" y="60150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椭圆 27"/>
          <p:cNvSpPr/>
          <p:nvPr/>
        </p:nvSpPr>
        <p:spPr>
          <a:xfrm>
            <a:off x="4876800" y="643890"/>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任意多边形 3"/>
          <p:cNvSpPr/>
          <p:nvPr/>
        </p:nvSpPr>
        <p:spPr>
          <a:xfrm>
            <a:off x="1358900" y="4502150"/>
            <a:ext cx="4657725" cy="1643063"/>
          </a:xfrm>
          <a:custGeom>
            <a:avLst/>
            <a:gdLst>
              <a:gd name="connsiteX0" fmla="*/ 4733925 w 4733925"/>
              <a:gd name="connsiteY0" fmla="*/ 104775 h 628650"/>
              <a:gd name="connsiteX1" fmla="*/ 2771775 w 4733925"/>
              <a:gd name="connsiteY1" fmla="*/ 628650 h 628650"/>
              <a:gd name="connsiteX2" fmla="*/ 0 w 4733925"/>
              <a:gd name="connsiteY2" fmla="*/ 0 h 628650"/>
              <a:gd name="connsiteX0-1" fmla="*/ 4733925 w 4733925"/>
              <a:gd name="connsiteY0-2" fmla="*/ 104775 h 629252"/>
              <a:gd name="connsiteX1-3" fmla="*/ 2771775 w 4733925"/>
              <a:gd name="connsiteY1-4" fmla="*/ 628650 h 629252"/>
              <a:gd name="connsiteX2-5" fmla="*/ 0 w 4733925"/>
              <a:gd name="connsiteY2-6" fmla="*/ 0 h 629252"/>
              <a:gd name="connsiteX0-7" fmla="*/ 4733925 w 4733925"/>
              <a:gd name="connsiteY0-8" fmla="*/ 104775 h 629449"/>
              <a:gd name="connsiteX1-9" fmla="*/ 2771775 w 4733925"/>
              <a:gd name="connsiteY1-10" fmla="*/ 628650 h 629449"/>
              <a:gd name="connsiteX2-11" fmla="*/ 0 w 4733925"/>
              <a:gd name="connsiteY2-12" fmla="*/ 0 h 629449"/>
              <a:gd name="connsiteX0-13" fmla="*/ 4733925 w 4733925"/>
              <a:gd name="connsiteY0-14" fmla="*/ 104775 h 629449"/>
              <a:gd name="connsiteX1-15" fmla="*/ 2771775 w 4733925"/>
              <a:gd name="connsiteY1-16" fmla="*/ 628650 h 629449"/>
              <a:gd name="connsiteX2-17" fmla="*/ 0 w 4733925"/>
              <a:gd name="connsiteY2-18" fmla="*/ 0 h 629449"/>
              <a:gd name="connsiteX0-19" fmla="*/ 4657725 w 4657725"/>
              <a:gd name="connsiteY0-20" fmla="*/ 1095375 h 1662581"/>
              <a:gd name="connsiteX1-21" fmla="*/ 2695575 w 4657725"/>
              <a:gd name="connsiteY1-22" fmla="*/ 1619250 h 1662581"/>
              <a:gd name="connsiteX2-23" fmla="*/ 0 w 4657725"/>
              <a:gd name="connsiteY2-24" fmla="*/ 0 h 1662581"/>
              <a:gd name="connsiteX0-25" fmla="*/ 4657725 w 4657725"/>
              <a:gd name="connsiteY0-26" fmla="*/ 1095375 h 1662581"/>
              <a:gd name="connsiteX1-27" fmla="*/ 2695575 w 4657725"/>
              <a:gd name="connsiteY1-28" fmla="*/ 1619250 h 1662581"/>
              <a:gd name="connsiteX2-29" fmla="*/ 0 w 4657725"/>
              <a:gd name="connsiteY2-30" fmla="*/ 0 h 1662581"/>
              <a:gd name="connsiteX0-31" fmla="*/ 4657725 w 4657725"/>
              <a:gd name="connsiteY0-32" fmla="*/ 1095375 h 1643952"/>
              <a:gd name="connsiteX1-33" fmla="*/ 2695575 w 4657725"/>
              <a:gd name="connsiteY1-34" fmla="*/ 1619250 h 1643952"/>
              <a:gd name="connsiteX2-35" fmla="*/ 0 w 4657725"/>
              <a:gd name="connsiteY2-36" fmla="*/ 0 h 1643952"/>
            </a:gdLst>
            <a:ahLst/>
            <a:cxnLst>
              <a:cxn ang="0">
                <a:pos x="connsiteX0-1" y="connsiteY0-2"/>
              </a:cxn>
              <a:cxn ang="0">
                <a:pos x="connsiteX1-3" y="connsiteY1-4"/>
              </a:cxn>
              <a:cxn ang="0">
                <a:pos x="connsiteX2-5" y="connsiteY2-6"/>
              </a:cxn>
            </a:cxnLst>
            <a:rect l="l" t="t" r="r" b="b"/>
            <a:pathLst>
              <a:path w="4657725" h="1643952">
                <a:moveTo>
                  <a:pt x="4657725" y="1095375"/>
                </a:moveTo>
                <a:cubicBezTo>
                  <a:pt x="4089400" y="1365250"/>
                  <a:pt x="3452813" y="1744663"/>
                  <a:pt x="2695575" y="1619250"/>
                </a:cubicBezTo>
                <a:cubicBezTo>
                  <a:pt x="1938337" y="1493837"/>
                  <a:pt x="685800" y="676275"/>
                  <a:pt x="0" y="0"/>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椭圆 26"/>
          <p:cNvSpPr/>
          <p:nvPr/>
        </p:nvSpPr>
        <p:spPr>
          <a:xfrm>
            <a:off x="1296988" y="44275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椭圆 15"/>
          <p:cNvSpPr/>
          <p:nvPr/>
        </p:nvSpPr>
        <p:spPr>
          <a:xfrm>
            <a:off x="4028287" y="5236479"/>
            <a:ext cx="1162504" cy="1162504"/>
          </a:xfrm>
          <a:prstGeom prst="ellipse">
            <a:avLst/>
          </a:prstGeom>
          <a:blipFill>
            <a:blip r:embed="rId1">
              <a:grayscl/>
            </a:blip>
            <a:stretch>
              <a:fillRect t="-7000" r="-19000" b="-8000"/>
            </a:stretch>
          </a:blipFill>
          <a:ln w="508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椭圆 16"/>
          <p:cNvSpPr/>
          <p:nvPr/>
        </p:nvSpPr>
        <p:spPr>
          <a:xfrm>
            <a:off x="1692738" y="3730223"/>
            <a:ext cx="1764250" cy="1764250"/>
          </a:xfrm>
          <a:prstGeom prst="ellipse">
            <a:avLst/>
          </a:prstGeom>
          <a:blipFill>
            <a:blip r:embed="rId1">
              <a:grayscl/>
            </a:blip>
            <a:stretch>
              <a:fillRect t="-7000" r="-19000" b="-8000"/>
            </a:stretch>
          </a:blipFill>
          <a:ln w="635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4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400"/>
                                        <p:tgtEl>
                                          <p:spTgt spid="8"/>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400" fill="hold"/>
                                        <p:tgtEl>
                                          <p:spTgt spid="12"/>
                                        </p:tgtEl>
                                        <p:attrNameLst>
                                          <p:attrName>ppt_x</p:attrName>
                                        </p:attrNameLst>
                                      </p:cBhvr>
                                      <p:tavLst>
                                        <p:tav tm="0">
                                          <p:val>
                                            <p:strVal val="1+#ppt_w/2"/>
                                          </p:val>
                                        </p:tav>
                                        <p:tav tm="100000">
                                          <p:val>
                                            <p:strVal val="#ppt_x"/>
                                          </p:val>
                                        </p:tav>
                                      </p:tavLst>
                                    </p:anim>
                                    <p:anim calcmode="lin" valueType="num">
                                      <p:cBhvr>
                                        <p:cTn id="18" dur="400" fill="hold"/>
                                        <p:tgtEl>
                                          <p:spTgt spid="1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400"/>
                                        <p:tgtEl>
                                          <p:spTgt spid="2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400"/>
                                        <p:tgtEl>
                                          <p:spTgt spid="25"/>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400"/>
                                        <p:tgtEl>
                                          <p:spTgt spid="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right)">
                                      <p:cBhvr>
                                        <p:cTn id="32" dur="400"/>
                                        <p:tgtEl>
                                          <p:spTgt spid="4"/>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400"/>
                                        <p:tgtEl>
                                          <p:spTgt spid="27"/>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400"/>
                                        <p:tgtEl>
                                          <p:spTgt spid="16"/>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bldLvl="0" animBg="1"/>
      <p:bldP spid="6" grpId="0" animBg="1"/>
      <p:bldP spid="8" grpId="0" bldLvl="0" animBg="1"/>
      <p:bldP spid="12" grpId="0"/>
      <p:bldP spid="25" grpId="0" animBg="1"/>
      <p:bldP spid="28" grpId="0" bldLvl="0" animBg="1"/>
      <p:bldP spid="4" grpId="0" animBg="1"/>
      <p:bldP spid="27"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任意多边形 23"/>
          <p:cNvSpPr/>
          <p:nvPr/>
        </p:nvSpPr>
        <p:spPr>
          <a:xfrm>
            <a:off x="8709025" y="5159375"/>
            <a:ext cx="2863850" cy="881063"/>
          </a:xfrm>
          <a:custGeom>
            <a:avLst/>
            <a:gdLst>
              <a:gd name="connsiteX0" fmla="*/ 0 w 3962400"/>
              <a:gd name="connsiteY0" fmla="*/ 0 h 1262743"/>
              <a:gd name="connsiteX1" fmla="*/ 3962400 w 3962400"/>
              <a:gd name="connsiteY1" fmla="*/ 1262743 h 1262743"/>
              <a:gd name="connsiteX0-1" fmla="*/ 0 w 3962400"/>
              <a:gd name="connsiteY0-2" fmla="*/ 0 h 1262743"/>
              <a:gd name="connsiteX1-3" fmla="*/ 3962400 w 3962400"/>
              <a:gd name="connsiteY1-4" fmla="*/ 1262743 h 1262743"/>
              <a:gd name="connsiteX0-5" fmla="*/ 0 w 3962400"/>
              <a:gd name="connsiteY0-6" fmla="*/ 0 h 1262743"/>
              <a:gd name="connsiteX1-7" fmla="*/ 3962400 w 3962400"/>
              <a:gd name="connsiteY1-8" fmla="*/ 1262743 h 1262743"/>
              <a:gd name="connsiteX0-9" fmla="*/ 0 w 3149600"/>
              <a:gd name="connsiteY0-10" fmla="*/ 0 h 899886"/>
              <a:gd name="connsiteX1-11" fmla="*/ 3149600 w 3149600"/>
              <a:gd name="connsiteY1-12" fmla="*/ 899886 h 899886"/>
              <a:gd name="connsiteX0-13" fmla="*/ 0 w 3149600"/>
              <a:gd name="connsiteY0-14" fmla="*/ 0 h 899886"/>
              <a:gd name="connsiteX1-15" fmla="*/ 3149600 w 3149600"/>
              <a:gd name="connsiteY1-16" fmla="*/ 899886 h 899886"/>
              <a:gd name="connsiteX0-17" fmla="*/ 0 w 2863850"/>
              <a:gd name="connsiteY0-18" fmla="*/ 0 h 880836"/>
              <a:gd name="connsiteX1-19" fmla="*/ 2863850 w 2863850"/>
              <a:gd name="connsiteY1-20" fmla="*/ 880836 h 880836"/>
            </a:gdLst>
            <a:ahLst/>
            <a:cxnLst>
              <a:cxn ang="0">
                <a:pos x="connsiteX0-1" y="connsiteY0-2"/>
              </a:cxn>
              <a:cxn ang="0">
                <a:pos x="connsiteX1-3" y="connsiteY1-4"/>
              </a:cxn>
            </a:cxnLst>
            <a:rect l="l" t="t" r="r" b="b"/>
            <a:pathLst>
              <a:path w="2863850" h="880836">
                <a:moveTo>
                  <a:pt x="0" y="0"/>
                </a:moveTo>
                <a:cubicBezTo>
                  <a:pt x="1538514" y="232228"/>
                  <a:pt x="1717221" y="329293"/>
                  <a:pt x="2863850" y="880836"/>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椭圆 2"/>
          <p:cNvSpPr/>
          <p:nvPr/>
        </p:nvSpPr>
        <p:spPr>
          <a:xfrm>
            <a:off x="4876800" y="140970"/>
            <a:ext cx="6797040" cy="5734685"/>
          </a:xfrm>
          <a:prstGeom prst="ellipse">
            <a:avLst/>
          </a:pr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椭圆 5"/>
          <p:cNvSpPr/>
          <p:nvPr/>
        </p:nvSpPr>
        <p:spPr>
          <a:xfrm>
            <a:off x="7530993" y="4208688"/>
            <a:ext cx="1866900" cy="1866900"/>
          </a:xfrm>
          <a:prstGeom prst="ellipse">
            <a:avLst/>
          </a:prstGeom>
          <a:blipFill>
            <a:blip r:embed="rId1">
              <a:grayscl/>
            </a:blip>
            <a:stretch>
              <a:fillRect t="-7000" r="-19000" b="-8000"/>
            </a:stretch>
          </a:blipFill>
          <a:ln w="76200" cmpd="sng">
            <a:solidFill>
              <a:srgbClr val="FF4A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椭圆 7"/>
          <p:cNvSpPr/>
          <p:nvPr/>
        </p:nvSpPr>
        <p:spPr>
          <a:xfrm>
            <a:off x="6758305" y="644525"/>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4926965" y="1053148"/>
            <a:ext cx="6696075" cy="3107690"/>
          </a:xfrm>
          <a:prstGeom prst="rect">
            <a:avLst/>
          </a:prstGeom>
          <a:noFill/>
          <a:ln w="9525">
            <a:noFill/>
          </a:ln>
        </p:spPr>
        <p:txBody>
          <a:bodyPr wrap="square" anchor="ctr">
            <a:spAutoFit/>
          </a:bodyPr>
          <a:p>
            <a:pPr algn="just"/>
            <a:r>
              <a:rPr lang="zh-CN" altLang="en-US" sz="2800" b="1" dirty="0">
                <a:solidFill>
                  <a:srgbClr val="29282E"/>
                </a:solidFill>
                <a:latin typeface="张海山锐线体简" pitchFamily="2" charset="-122"/>
                <a:ea typeface="张海山锐线体简" pitchFamily="2" charset="-122"/>
              </a:rPr>
              <a:t>模型是为了能够更好的理解正在开发的系统。通过建模要达到以下四个目的：</a:t>
            </a:r>
            <a:endParaRPr lang="zh-CN" altLang="en-US" sz="2800" b="1" dirty="0">
              <a:solidFill>
                <a:srgbClr val="29282E"/>
              </a:solidFill>
              <a:latin typeface="张海山锐线体简" pitchFamily="2" charset="-122"/>
              <a:ea typeface="张海山锐线体简" pitchFamily="2" charset="-122"/>
            </a:endParaRPr>
          </a:p>
          <a:p>
            <a:pPr algn="just"/>
            <a:r>
              <a:rPr lang="en-US" altLang="zh-CN" sz="2800" b="1" dirty="0">
                <a:solidFill>
                  <a:srgbClr val="29282E"/>
                </a:solidFill>
                <a:latin typeface="张海山锐线体简" pitchFamily="2" charset="-122"/>
                <a:ea typeface="张海山锐线体简" pitchFamily="2" charset="-122"/>
              </a:rPr>
              <a:t>1.</a:t>
            </a:r>
            <a:r>
              <a:rPr lang="zh-CN" altLang="en-US" sz="2800" b="1" dirty="0">
                <a:solidFill>
                  <a:srgbClr val="29282E"/>
                </a:solidFill>
                <a:latin typeface="张海山锐线体简" pitchFamily="2" charset="-122"/>
                <a:ea typeface="张海山锐线体简" pitchFamily="2" charset="-122"/>
              </a:rPr>
              <a:t>模型有助于按照实际情况或按照所需要的样式对系统进行可视化。</a:t>
            </a:r>
            <a:endParaRPr lang="zh-CN" altLang="en-US" sz="2800" b="1" dirty="0">
              <a:solidFill>
                <a:srgbClr val="29282E"/>
              </a:solidFill>
              <a:latin typeface="张海山锐线体简" pitchFamily="2" charset="-122"/>
              <a:ea typeface="张海山锐线体简" pitchFamily="2" charset="-122"/>
            </a:endParaRPr>
          </a:p>
          <a:p>
            <a:pPr algn="just"/>
            <a:r>
              <a:rPr lang="en-US" altLang="zh-CN" sz="2800" b="1" dirty="0">
                <a:solidFill>
                  <a:srgbClr val="29282E"/>
                </a:solidFill>
                <a:latin typeface="张海山锐线体简" pitchFamily="2" charset="-122"/>
                <a:ea typeface="张海山锐线体简" pitchFamily="2" charset="-122"/>
              </a:rPr>
              <a:t>2.</a:t>
            </a:r>
            <a:r>
              <a:rPr lang="zh-CN" altLang="en-US" sz="2800" b="1" dirty="0">
                <a:solidFill>
                  <a:srgbClr val="29282E"/>
                </a:solidFill>
                <a:latin typeface="张海山锐线体简" pitchFamily="2" charset="-122"/>
                <a:ea typeface="张海山锐线体简" pitchFamily="2" charset="-122"/>
              </a:rPr>
              <a:t>模型能够规约系统的结构和行为。</a:t>
            </a:r>
            <a:endParaRPr lang="zh-CN" altLang="en-US" sz="2800" b="1" dirty="0">
              <a:solidFill>
                <a:srgbClr val="29282E"/>
              </a:solidFill>
              <a:latin typeface="张海山锐线体简" pitchFamily="2" charset="-122"/>
              <a:ea typeface="张海山锐线体简" pitchFamily="2" charset="-122"/>
            </a:endParaRPr>
          </a:p>
          <a:p>
            <a:pPr algn="just"/>
            <a:r>
              <a:rPr lang="en-US" altLang="zh-CN" sz="2800" b="1" dirty="0">
                <a:solidFill>
                  <a:srgbClr val="29282E"/>
                </a:solidFill>
                <a:latin typeface="张海山锐线体简" pitchFamily="2" charset="-122"/>
                <a:ea typeface="张海山锐线体简" pitchFamily="2" charset="-122"/>
              </a:rPr>
              <a:t>3.</a:t>
            </a:r>
            <a:r>
              <a:rPr lang="zh-CN" altLang="en-US" sz="2800" b="1" dirty="0">
                <a:solidFill>
                  <a:srgbClr val="29282E"/>
                </a:solidFill>
                <a:latin typeface="张海山锐线体简" pitchFamily="2" charset="-122"/>
                <a:ea typeface="张海山锐线体简" pitchFamily="2" charset="-122"/>
              </a:rPr>
              <a:t>模型给出了指导构造系统的模板。</a:t>
            </a:r>
            <a:endParaRPr lang="zh-CN" altLang="en-US" sz="2800" b="1" dirty="0">
              <a:solidFill>
                <a:srgbClr val="29282E"/>
              </a:solidFill>
              <a:latin typeface="张海山锐线体简" pitchFamily="2" charset="-122"/>
              <a:ea typeface="张海山锐线体简" pitchFamily="2" charset="-122"/>
            </a:endParaRPr>
          </a:p>
          <a:p>
            <a:pPr algn="just"/>
            <a:r>
              <a:rPr lang="en-US" altLang="zh-CN" sz="2800" b="1" dirty="0">
                <a:solidFill>
                  <a:srgbClr val="29282E"/>
                </a:solidFill>
                <a:latin typeface="张海山锐线体简" pitchFamily="2" charset="-122"/>
                <a:ea typeface="张海山锐线体简" pitchFamily="2" charset="-122"/>
              </a:rPr>
              <a:t>4.</a:t>
            </a:r>
            <a:r>
              <a:rPr lang="zh-CN" altLang="en-US" sz="2800" b="1" dirty="0">
                <a:solidFill>
                  <a:srgbClr val="29282E"/>
                </a:solidFill>
                <a:latin typeface="张海山锐线体简" pitchFamily="2" charset="-122"/>
                <a:ea typeface="张海山锐线体简" pitchFamily="2" charset="-122"/>
              </a:rPr>
              <a:t>模型对做出的决策进行文档化。</a:t>
            </a:r>
            <a:endParaRPr lang="zh-CN" altLang="en-US" sz="2800" b="1" dirty="0">
              <a:solidFill>
                <a:srgbClr val="29282E"/>
              </a:solidFill>
              <a:latin typeface="张海山锐线体简" pitchFamily="2" charset="-122"/>
              <a:ea typeface="张海山锐线体简" pitchFamily="2" charset="-122"/>
            </a:endParaRPr>
          </a:p>
        </p:txBody>
      </p:sp>
      <p:sp>
        <p:nvSpPr>
          <p:cNvPr id="25607" name="矩形 9"/>
          <p:cNvSpPr/>
          <p:nvPr/>
        </p:nvSpPr>
        <p:spPr>
          <a:xfrm>
            <a:off x="4978400" y="465455"/>
            <a:ext cx="2540000" cy="460375"/>
          </a:xfrm>
          <a:prstGeom prst="rect">
            <a:avLst/>
          </a:prstGeom>
          <a:solidFill>
            <a:srgbClr val="F2F2F2"/>
          </a:solidFill>
          <a:ln w="9525">
            <a:noFill/>
          </a:ln>
        </p:spPr>
        <p:txBody>
          <a:bodyPr wrap="square" anchor="ctr">
            <a:spAutoFit/>
          </a:bodyPr>
          <a:p>
            <a:r>
              <a:rPr lang="zh-CN" altLang="en-US" sz="2400" b="1" dirty="0">
                <a:solidFill>
                  <a:srgbClr val="FF4A53"/>
                </a:solidFill>
                <a:latin typeface="方正正纤黑简体" pitchFamily="2" charset="-122"/>
                <a:ea typeface="方正正纤黑简体" pitchFamily="2" charset="-122"/>
              </a:rPr>
              <a:t>什么叫建模</a:t>
            </a:r>
            <a:endParaRPr lang="zh-CN" altLang="en-US" sz="2400" b="1" dirty="0">
              <a:solidFill>
                <a:srgbClr val="FF4A53"/>
              </a:solidFill>
              <a:latin typeface="方正正纤黑简体" pitchFamily="2" charset="-122"/>
              <a:ea typeface="方正正纤黑简体" pitchFamily="2" charset="-122"/>
            </a:endParaRPr>
          </a:p>
        </p:txBody>
      </p:sp>
      <p:sp>
        <p:nvSpPr>
          <p:cNvPr id="25" name="椭圆 24"/>
          <p:cNvSpPr/>
          <p:nvPr/>
        </p:nvSpPr>
        <p:spPr>
          <a:xfrm>
            <a:off x="11572875" y="60150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椭圆 27"/>
          <p:cNvSpPr/>
          <p:nvPr/>
        </p:nvSpPr>
        <p:spPr>
          <a:xfrm>
            <a:off x="4876800" y="643890"/>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任意多边形 3"/>
          <p:cNvSpPr/>
          <p:nvPr/>
        </p:nvSpPr>
        <p:spPr>
          <a:xfrm>
            <a:off x="1358900" y="4502150"/>
            <a:ext cx="4657725" cy="1643063"/>
          </a:xfrm>
          <a:custGeom>
            <a:avLst/>
            <a:gdLst>
              <a:gd name="connsiteX0" fmla="*/ 4733925 w 4733925"/>
              <a:gd name="connsiteY0" fmla="*/ 104775 h 628650"/>
              <a:gd name="connsiteX1" fmla="*/ 2771775 w 4733925"/>
              <a:gd name="connsiteY1" fmla="*/ 628650 h 628650"/>
              <a:gd name="connsiteX2" fmla="*/ 0 w 4733925"/>
              <a:gd name="connsiteY2" fmla="*/ 0 h 628650"/>
              <a:gd name="connsiteX0-1" fmla="*/ 4733925 w 4733925"/>
              <a:gd name="connsiteY0-2" fmla="*/ 104775 h 629252"/>
              <a:gd name="connsiteX1-3" fmla="*/ 2771775 w 4733925"/>
              <a:gd name="connsiteY1-4" fmla="*/ 628650 h 629252"/>
              <a:gd name="connsiteX2-5" fmla="*/ 0 w 4733925"/>
              <a:gd name="connsiteY2-6" fmla="*/ 0 h 629252"/>
              <a:gd name="connsiteX0-7" fmla="*/ 4733925 w 4733925"/>
              <a:gd name="connsiteY0-8" fmla="*/ 104775 h 629449"/>
              <a:gd name="connsiteX1-9" fmla="*/ 2771775 w 4733925"/>
              <a:gd name="connsiteY1-10" fmla="*/ 628650 h 629449"/>
              <a:gd name="connsiteX2-11" fmla="*/ 0 w 4733925"/>
              <a:gd name="connsiteY2-12" fmla="*/ 0 h 629449"/>
              <a:gd name="connsiteX0-13" fmla="*/ 4733925 w 4733925"/>
              <a:gd name="connsiteY0-14" fmla="*/ 104775 h 629449"/>
              <a:gd name="connsiteX1-15" fmla="*/ 2771775 w 4733925"/>
              <a:gd name="connsiteY1-16" fmla="*/ 628650 h 629449"/>
              <a:gd name="connsiteX2-17" fmla="*/ 0 w 4733925"/>
              <a:gd name="connsiteY2-18" fmla="*/ 0 h 629449"/>
              <a:gd name="connsiteX0-19" fmla="*/ 4657725 w 4657725"/>
              <a:gd name="connsiteY0-20" fmla="*/ 1095375 h 1662581"/>
              <a:gd name="connsiteX1-21" fmla="*/ 2695575 w 4657725"/>
              <a:gd name="connsiteY1-22" fmla="*/ 1619250 h 1662581"/>
              <a:gd name="connsiteX2-23" fmla="*/ 0 w 4657725"/>
              <a:gd name="connsiteY2-24" fmla="*/ 0 h 1662581"/>
              <a:gd name="connsiteX0-25" fmla="*/ 4657725 w 4657725"/>
              <a:gd name="connsiteY0-26" fmla="*/ 1095375 h 1662581"/>
              <a:gd name="connsiteX1-27" fmla="*/ 2695575 w 4657725"/>
              <a:gd name="connsiteY1-28" fmla="*/ 1619250 h 1662581"/>
              <a:gd name="connsiteX2-29" fmla="*/ 0 w 4657725"/>
              <a:gd name="connsiteY2-30" fmla="*/ 0 h 1662581"/>
              <a:gd name="connsiteX0-31" fmla="*/ 4657725 w 4657725"/>
              <a:gd name="connsiteY0-32" fmla="*/ 1095375 h 1643952"/>
              <a:gd name="connsiteX1-33" fmla="*/ 2695575 w 4657725"/>
              <a:gd name="connsiteY1-34" fmla="*/ 1619250 h 1643952"/>
              <a:gd name="connsiteX2-35" fmla="*/ 0 w 4657725"/>
              <a:gd name="connsiteY2-36" fmla="*/ 0 h 1643952"/>
            </a:gdLst>
            <a:ahLst/>
            <a:cxnLst>
              <a:cxn ang="0">
                <a:pos x="connsiteX0-1" y="connsiteY0-2"/>
              </a:cxn>
              <a:cxn ang="0">
                <a:pos x="connsiteX1-3" y="connsiteY1-4"/>
              </a:cxn>
              <a:cxn ang="0">
                <a:pos x="connsiteX2-5" y="connsiteY2-6"/>
              </a:cxn>
            </a:cxnLst>
            <a:rect l="l" t="t" r="r" b="b"/>
            <a:pathLst>
              <a:path w="4657725" h="1643952">
                <a:moveTo>
                  <a:pt x="4657725" y="1095375"/>
                </a:moveTo>
                <a:cubicBezTo>
                  <a:pt x="4089400" y="1365250"/>
                  <a:pt x="3452813" y="1744663"/>
                  <a:pt x="2695575" y="1619250"/>
                </a:cubicBezTo>
                <a:cubicBezTo>
                  <a:pt x="1938337" y="1493837"/>
                  <a:pt x="685800" y="676275"/>
                  <a:pt x="0" y="0"/>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椭圆 26"/>
          <p:cNvSpPr/>
          <p:nvPr/>
        </p:nvSpPr>
        <p:spPr>
          <a:xfrm>
            <a:off x="1296988" y="44275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椭圆 15"/>
          <p:cNvSpPr/>
          <p:nvPr/>
        </p:nvSpPr>
        <p:spPr>
          <a:xfrm>
            <a:off x="4028287" y="5236479"/>
            <a:ext cx="1162504" cy="1162504"/>
          </a:xfrm>
          <a:prstGeom prst="ellipse">
            <a:avLst/>
          </a:prstGeom>
          <a:blipFill>
            <a:blip r:embed="rId1">
              <a:grayscl/>
            </a:blip>
            <a:stretch>
              <a:fillRect t="-7000" r="-19000" b="-8000"/>
            </a:stretch>
          </a:blipFill>
          <a:ln w="508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椭圆 16"/>
          <p:cNvSpPr/>
          <p:nvPr/>
        </p:nvSpPr>
        <p:spPr>
          <a:xfrm>
            <a:off x="1692738" y="3730223"/>
            <a:ext cx="1764250" cy="1764250"/>
          </a:xfrm>
          <a:prstGeom prst="ellipse">
            <a:avLst/>
          </a:prstGeom>
          <a:blipFill>
            <a:blip r:embed="rId1">
              <a:grayscl/>
            </a:blip>
            <a:stretch>
              <a:fillRect t="-7000" r="-19000" b="-8000"/>
            </a:stretch>
          </a:blipFill>
          <a:ln w="635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4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400"/>
                                        <p:tgtEl>
                                          <p:spTgt spid="8"/>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400" fill="hold"/>
                                        <p:tgtEl>
                                          <p:spTgt spid="12"/>
                                        </p:tgtEl>
                                        <p:attrNameLst>
                                          <p:attrName>ppt_x</p:attrName>
                                        </p:attrNameLst>
                                      </p:cBhvr>
                                      <p:tavLst>
                                        <p:tav tm="0">
                                          <p:val>
                                            <p:strVal val="1+#ppt_w/2"/>
                                          </p:val>
                                        </p:tav>
                                        <p:tav tm="100000">
                                          <p:val>
                                            <p:strVal val="#ppt_x"/>
                                          </p:val>
                                        </p:tav>
                                      </p:tavLst>
                                    </p:anim>
                                    <p:anim calcmode="lin" valueType="num">
                                      <p:cBhvr>
                                        <p:cTn id="18" dur="400" fill="hold"/>
                                        <p:tgtEl>
                                          <p:spTgt spid="1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400"/>
                                        <p:tgtEl>
                                          <p:spTgt spid="2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400"/>
                                        <p:tgtEl>
                                          <p:spTgt spid="25"/>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400"/>
                                        <p:tgtEl>
                                          <p:spTgt spid="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right)">
                                      <p:cBhvr>
                                        <p:cTn id="32" dur="400"/>
                                        <p:tgtEl>
                                          <p:spTgt spid="4"/>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400"/>
                                        <p:tgtEl>
                                          <p:spTgt spid="27"/>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400"/>
                                        <p:tgtEl>
                                          <p:spTgt spid="16"/>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3" grpId="0" bldLvl="0" animBg="1"/>
      <p:bldP spid="6" grpId="0" bldLvl="0" animBg="1"/>
      <p:bldP spid="8" grpId="0" bldLvl="0" animBg="1"/>
      <p:bldP spid="12" grpId="0"/>
      <p:bldP spid="25" grpId="0" bldLvl="0" animBg="1"/>
      <p:bldP spid="28" grpId="0" bldLvl="0" animBg="1"/>
      <p:bldP spid="4" grpId="0" bldLvl="0" animBg="1"/>
      <p:bldP spid="27" grpId="0" bldLvl="0" animBg="1"/>
      <p:bldP spid="16" grpId="0" bldLvl="0" animBg="1"/>
      <p:bldP spid="1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任意多边形 23"/>
          <p:cNvSpPr/>
          <p:nvPr/>
        </p:nvSpPr>
        <p:spPr>
          <a:xfrm>
            <a:off x="8709025" y="5159375"/>
            <a:ext cx="2863850" cy="881063"/>
          </a:xfrm>
          <a:custGeom>
            <a:avLst/>
            <a:gdLst>
              <a:gd name="connsiteX0" fmla="*/ 0 w 3962400"/>
              <a:gd name="connsiteY0" fmla="*/ 0 h 1262743"/>
              <a:gd name="connsiteX1" fmla="*/ 3962400 w 3962400"/>
              <a:gd name="connsiteY1" fmla="*/ 1262743 h 1262743"/>
              <a:gd name="connsiteX0-1" fmla="*/ 0 w 3962400"/>
              <a:gd name="connsiteY0-2" fmla="*/ 0 h 1262743"/>
              <a:gd name="connsiteX1-3" fmla="*/ 3962400 w 3962400"/>
              <a:gd name="connsiteY1-4" fmla="*/ 1262743 h 1262743"/>
              <a:gd name="connsiteX0-5" fmla="*/ 0 w 3962400"/>
              <a:gd name="connsiteY0-6" fmla="*/ 0 h 1262743"/>
              <a:gd name="connsiteX1-7" fmla="*/ 3962400 w 3962400"/>
              <a:gd name="connsiteY1-8" fmla="*/ 1262743 h 1262743"/>
              <a:gd name="connsiteX0-9" fmla="*/ 0 w 3149600"/>
              <a:gd name="connsiteY0-10" fmla="*/ 0 h 899886"/>
              <a:gd name="connsiteX1-11" fmla="*/ 3149600 w 3149600"/>
              <a:gd name="connsiteY1-12" fmla="*/ 899886 h 899886"/>
              <a:gd name="connsiteX0-13" fmla="*/ 0 w 3149600"/>
              <a:gd name="connsiteY0-14" fmla="*/ 0 h 899886"/>
              <a:gd name="connsiteX1-15" fmla="*/ 3149600 w 3149600"/>
              <a:gd name="connsiteY1-16" fmla="*/ 899886 h 899886"/>
              <a:gd name="connsiteX0-17" fmla="*/ 0 w 2863850"/>
              <a:gd name="connsiteY0-18" fmla="*/ 0 h 880836"/>
              <a:gd name="connsiteX1-19" fmla="*/ 2863850 w 2863850"/>
              <a:gd name="connsiteY1-20" fmla="*/ 880836 h 880836"/>
            </a:gdLst>
            <a:ahLst/>
            <a:cxnLst>
              <a:cxn ang="0">
                <a:pos x="connsiteX0-1" y="connsiteY0-2"/>
              </a:cxn>
              <a:cxn ang="0">
                <a:pos x="connsiteX1-3" y="connsiteY1-4"/>
              </a:cxn>
            </a:cxnLst>
            <a:rect l="l" t="t" r="r" b="b"/>
            <a:pathLst>
              <a:path w="2863850" h="880836">
                <a:moveTo>
                  <a:pt x="0" y="0"/>
                </a:moveTo>
                <a:cubicBezTo>
                  <a:pt x="1538514" y="232228"/>
                  <a:pt x="1717221" y="329293"/>
                  <a:pt x="2863850" y="880836"/>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椭圆 2"/>
          <p:cNvSpPr/>
          <p:nvPr/>
        </p:nvSpPr>
        <p:spPr>
          <a:xfrm>
            <a:off x="4876800" y="140970"/>
            <a:ext cx="6797040" cy="5734685"/>
          </a:xfrm>
          <a:prstGeom prst="ellipse">
            <a:avLst/>
          </a:pr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椭圆 5"/>
          <p:cNvSpPr/>
          <p:nvPr/>
        </p:nvSpPr>
        <p:spPr>
          <a:xfrm>
            <a:off x="7530993" y="4208688"/>
            <a:ext cx="1866900" cy="1866900"/>
          </a:xfrm>
          <a:prstGeom prst="ellipse">
            <a:avLst/>
          </a:prstGeom>
          <a:blipFill>
            <a:blip r:embed="rId1">
              <a:grayscl/>
            </a:blip>
            <a:stretch>
              <a:fillRect t="-7000" r="-19000" b="-8000"/>
            </a:stretch>
          </a:blipFill>
          <a:ln w="76200" cmpd="sng">
            <a:solidFill>
              <a:srgbClr val="FF4A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椭圆 7"/>
          <p:cNvSpPr/>
          <p:nvPr/>
        </p:nvSpPr>
        <p:spPr>
          <a:xfrm>
            <a:off x="6758305" y="644525"/>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4926965" y="1484313"/>
            <a:ext cx="6696075" cy="2245360"/>
          </a:xfrm>
          <a:prstGeom prst="rect">
            <a:avLst/>
          </a:prstGeom>
          <a:noFill/>
          <a:ln w="9525">
            <a:noFill/>
          </a:ln>
        </p:spPr>
        <p:txBody>
          <a:bodyPr wrap="square" anchor="ctr">
            <a:spAutoFit/>
          </a:bodyPr>
          <a:p>
            <a:pPr algn="just"/>
            <a:r>
              <a:rPr lang="zh-CN" altLang="en-US" sz="2800" b="1" dirty="0">
                <a:solidFill>
                  <a:srgbClr val="29282E"/>
                </a:solidFill>
                <a:latin typeface="张海山锐线体简" pitchFamily="2" charset="-122"/>
                <a:ea typeface="张海山锐线体简" pitchFamily="2" charset="-122"/>
              </a:rPr>
              <a:t>软件建模是捕捉系统本质的过程，把问题领域转移到解决领域的过程。软件建模是开发优秀软件的一个核心工作，其目的是要把设计的结构和系统的行为联系起来，并对系统的体系结构进行可视化和控制。</a:t>
            </a:r>
            <a:endParaRPr lang="zh-CN" altLang="en-US" sz="2800" b="1" dirty="0">
              <a:solidFill>
                <a:srgbClr val="29282E"/>
              </a:solidFill>
              <a:latin typeface="张海山锐线体简" pitchFamily="2" charset="-122"/>
              <a:ea typeface="张海山锐线体简" pitchFamily="2" charset="-122"/>
            </a:endParaRPr>
          </a:p>
        </p:txBody>
      </p:sp>
      <p:sp>
        <p:nvSpPr>
          <p:cNvPr id="25607" name="矩形 9"/>
          <p:cNvSpPr/>
          <p:nvPr/>
        </p:nvSpPr>
        <p:spPr>
          <a:xfrm>
            <a:off x="4978400" y="465455"/>
            <a:ext cx="2540000" cy="460375"/>
          </a:xfrm>
          <a:prstGeom prst="rect">
            <a:avLst/>
          </a:prstGeom>
          <a:solidFill>
            <a:srgbClr val="F2F2F2"/>
          </a:solidFill>
          <a:ln w="9525">
            <a:noFill/>
          </a:ln>
        </p:spPr>
        <p:txBody>
          <a:bodyPr wrap="square" anchor="ctr">
            <a:spAutoFit/>
          </a:bodyPr>
          <a:p>
            <a:r>
              <a:rPr lang="zh-CN" altLang="en-US" sz="2400" b="1" dirty="0">
                <a:solidFill>
                  <a:srgbClr val="FF4A53"/>
                </a:solidFill>
                <a:latin typeface="方正正纤黑简体" pitchFamily="2" charset="-122"/>
                <a:ea typeface="方正正纤黑简体" pitchFamily="2" charset="-122"/>
              </a:rPr>
              <a:t>什么叫建模</a:t>
            </a:r>
            <a:endParaRPr lang="zh-CN" altLang="en-US" sz="2400" b="1" dirty="0">
              <a:solidFill>
                <a:srgbClr val="FF4A53"/>
              </a:solidFill>
              <a:latin typeface="方正正纤黑简体" pitchFamily="2" charset="-122"/>
              <a:ea typeface="方正正纤黑简体" pitchFamily="2" charset="-122"/>
            </a:endParaRPr>
          </a:p>
        </p:txBody>
      </p:sp>
      <p:sp>
        <p:nvSpPr>
          <p:cNvPr id="25" name="椭圆 24"/>
          <p:cNvSpPr/>
          <p:nvPr/>
        </p:nvSpPr>
        <p:spPr>
          <a:xfrm>
            <a:off x="11572875" y="60150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椭圆 27"/>
          <p:cNvSpPr/>
          <p:nvPr/>
        </p:nvSpPr>
        <p:spPr>
          <a:xfrm>
            <a:off x="4876800" y="643890"/>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任意多边形 3"/>
          <p:cNvSpPr/>
          <p:nvPr/>
        </p:nvSpPr>
        <p:spPr>
          <a:xfrm>
            <a:off x="1358900" y="4502150"/>
            <a:ext cx="4657725" cy="1643063"/>
          </a:xfrm>
          <a:custGeom>
            <a:avLst/>
            <a:gdLst>
              <a:gd name="connsiteX0" fmla="*/ 4733925 w 4733925"/>
              <a:gd name="connsiteY0" fmla="*/ 104775 h 628650"/>
              <a:gd name="connsiteX1" fmla="*/ 2771775 w 4733925"/>
              <a:gd name="connsiteY1" fmla="*/ 628650 h 628650"/>
              <a:gd name="connsiteX2" fmla="*/ 0 w 4733925"/>
              <a:gd name="connsiteY2" fmla="*/ 0 h 628650"/>
              <a:gd name="connsiteX0-1" fmla="*/ 4733925 w 4733925"/>
              <a:gd name="connsiteY0-2" fmla="*/ 104775 h 629252"/>
              <a:gd name="connsiteX1-3" fmla="*/ 2771775 w 4733925"/>
              <a:gd name="connsiteY1-4" fmla="*/ 628650 h 629252"/>
              <a:gd name="connsiteX2-5" fmla="*/ 0 w 4733925"/>
              <a:gd name="connsiteY2-6" fmla="*/ 0 h 629252"/>
              <a:gd name="connsiteX0-7" fmla="*/ 4733925 w 4733925"/>
              <a:gd name="connsiteY0-8" fmla="*/ 104775 h 629449"/>
              <a:gd name="connsiteX1-9" fmla="*/ 2771775 w 4733925"/>
              <a:gd name="connsiteY1-10" fmla="*/ 628650 h 629449"/>
              <a:gd name="connsiteX2-11" fmla="*/ 0 w 4733925"/>
              <a:gd name="connsiteY2-12" fmla="*/ 0 h 629449"/>
              <a:gd name="connsiteX0-13" fmla="*/ 4733925 w 4733925"/>
              <a:gd name="connsiteY0-14" fmla="*/ 104775 h 629449"/>
              <a:gd name="connsiteX1-15" fmla="*/ 2771775 w 4733925"/>
              <a:gd name="connsiteY1-16" fmla="*/ 628650 h 629449"/>
              <a:gd name="connsiteX2-17" fmla="*/ 0 w 4733925"/>
              <a:gd name="connsiteY2-18" fmla="*/ 0 h 629449"/>
              <a:gd name="connsiteX0-19" fmla="*/ 4657725 w 4657725"/>
              <a:gd name="connsiteY0-20" fmla="*/ 1095375 h 1662581"/>
              <a:gd name="connsiteX1-21" fmla="*/ 2695575 w 4657725"/>
              <a:gd name="connsiteY1-22" fmla="*/ 1619250 h 1662581"/>
              <a:gd name="connsiteX2-23" fmla="*/ 0 w 4657725"/>
              <a:gd name="connsiteY2-24" fmla="*/ 0 h 1662581"/>
              <a:gd name="connsiteX0-25" fmla="*/ 4657725 w 4657725"/>
              <a:gd name="connsiteY0-26" fmla="*/ 1095375 h 1662581"/>
              <a:gd name="connsiteX1-27" fmla="*/ 2695575 w 4657725"/>
              <a:gd name="connsiteY1-28" fmla="*/ 1619250 h 1662581"/>
              <a:gd name="connsiteX2-29" fmla="*/ 0 w 4657725"/>
              <a:gd name="connsiteY2-30" fmla="*/ 0 h 1662581"/>
              <a:gd name="connsiteX0-31" fmla="*/ 4657725 w 4657725"/>
              <a:gd name="connsiteY0-32" fmla="*/ 1095375 h 1643952"/>
              <a:gd name="connsiteX1-33" fmla="*/ 2695575 w 4657725"/>
              <a:gd name="connsiteY1-34" fmla="*/ 1619250 h 1643952"/>
              <a:gd name="connsiteX2-35" fmla="*/ 0 w 4657725"/>
              <a:gd name="connsiteY2-36" fmla="*/ 0 h 1643952"/>
            </a:gdLst>
            <a:ahLst/>
            <a:cxnLst>
              <a:cxn ang="0">
                <a:pos x="connsiteX0-1" y="connsiteY0-2"/>
              </a:cxn>
              <a:cxn ang="0">
                <a:pos x="connsiteX1-3" y="connsiteY1-4"/>
              </a:cxn>
              <a:cxn ang="0">
                <a:pos x="connsiteX2-5" y="connsiteY2-6"/>
              </a:cxn>
            </a:cxnLst>
            <a:rect l="l" t="t" r="r" b="b"/>
            <a:pathLst>
              <a:path w="4657725" h="1643952">
                <a:moveTo>
                  <a:pt x="4657725" y="1095375"/>
                </a:moveTo>
                <a:cubicBezTo>
                  <a:pt x="4089400" y="1365250"/>
                  <a:pt x="3452813" y="1744663"/>
                  <a:pt x="2695575" y="1619250"/>
                </a:cubicBezTo>
                <a:cubicBezTo>
                  <a:pt x="1938337" y="1493837"/>
                  <a:pt x="685800" y="676275"/>
                  <a:pt x="0" y="0"/>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椭圆 26"/>
          <p:cNvSpPr/>
          <p:nvPr/>
        </p:nvSpPr>
        <p:spPr>
          <a:xfrm>
            <a:off x="1296988" y="44275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椭圆 15"/>
          <p:cNvSpPr/>
          <p:nvPr/>
        </p:nvSpPr>
        <p:spPr>
          <a:xfrm>
            <a:off x="4028287" y="5236479"/>
            <a:ext cx="1162504" cy="1162504"/>
          </a:xfrm>
          <a:prstGeom prst="ellipse">
            <a:avLst/>
          </a:prstGeom>
          <a:blipFill>
            <a:blip r:embed="rId1">
              <a:grayscl/>
            </a:blip>
            <a:stretch>
              <a:fillRect t="-7000" r="-19000" b="-8000"/>
            </a:stretch>
          </a:blipFill>
          <a:ln w="508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椭圆 16"/>
          <p:cNvSpPr/>
          <p:nvPr/>
        </p:nvSpPr>
        <p:spPr>
          <a:xfrm>
            <a:off x="1692738" y="3730223"/>
            <a:ext cx="1764250" cy="1764250"/>
          </a:xfrm>
          <a:prstGeom prst="ellipse">
            <a:avLst/>
          </a:prstGeom>
          <a:blipFill>
            <a:blip r:embed="rId1">
              <a:grayscl/>
            </a:blip>
            <a:stretch>
              <a:fillRect t="-7000" r="-19000" b="-8000"/>
            </a:stretch>
          </a:blipFill>
          <a:ln w="635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4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400"/>
                                        <p:tgtEl>
                                          <p:spTgt spid="8"/>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400" fill="hold"/>
                                        <p:tgtEl>
                                          <p:spTgt spid="12"/>
                                        </p:tgtEl>
                                        <p:attrNameLst>
                                          <p:attrName>ppt_x</p:attrName>
                                        </p:attrNameLst>
                                      </p:cBhvr>
                                      <p:tavLst>
                                        <p:tav tm="0">
                                          <p:val>
                                            <p:strVal val="1+#ppt_w/2"/>
                                          </p:val>
                                        </p:tav>
                                        <p:tav tm="100000">
                                          <p:val>
                                            <p:strVal val="#ppt_x"/>
                                          </p:val>
                                        </p:tav>
                                      </p:tavLst>
                                    </p:anim>
                                    <p:anim calcmode="lin" valueType="num">
                                      <p:cBhvr>
                                        <p:cTn id="18" dur="400" fill="hold"/>
                                        <p:tgtEl>
                                          <p:spTgt spid="1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400"/>
                                        <p:tgtEl>
                                          <p:spTgt spid="2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400"/>
                                        <p:tgtEl>
                                          <p:spTgt spid="25"/>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400"/>
                                        <p:tgtEl>
                                          <p:spTgt spid="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right)">
                                      <p:cBhvr>
                                        <p:cTn id="32" dur="400"/>
                                        <p:tgtEl>
                                          <p:spTgt spid="4"/>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400"/>
                                        <p:tgtEl>
                                          <p:spTgt spid="27"/>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400"/>
                                        <p:tgtEl>
                                          <p:spTgt spid="16"/>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3" grpId="0" bldLvl="0" animBg="1"/>
      <p:bldP spid="6" grpId="0" bldLvl="0" animBg="1"/>
      <p:bldP spid="8" grpId="0" bldLvl="0" animBg="1"/>
      <p:bldP spid="12" grpId="0"/>
      <p:bldP spid="25" grpId="0" bldLvl="0" animBg="1"/>
      <p:bldP spid="28" grpId="0" bldLvl="0" animBg="1"/>
      <p:bldP spid="4" grpId="0" bldLvl="0" animBg="1"/>
      <p:bldP spid="27" grpId="0" bldLvl="0" animBg="1"/>
      <p:bldP spid="16" grpId="0" bldLvl="0" animBg="1"/>
      <p:bldP spid="1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任意多边形 23"/>
          <p:cNvSpPr/>
          <p:nvPr/>
        </p:nvSpPr>
        <p:spPr>
          <a:xfrm>
            <a:off x="8709025" y="5159375"/>
            <a:ext cx="2863850" cy="881063"/>
          </a:xfrm>
          <a:custGeom>
            <a:avLst/>
            <a:gdLst>
              <a:gd name="connsiteX0" fmla="*/ 0 w 3962400"/>
              <a:gd name="connsiteY0" fmla="*/ 0 h 1262743"/>
              <a:gd name="connsiteX1" fmla="*/ 3962400 w 3962400"/>
              <a:gd name="connsiteY1" fmla="*/ 1262743 h 1262743"/>
              <a:gd name="connsiteX0-1" fmla="*/ 0 w 3962400"/>
              <a:gd name="connsiteY0-2" fmla="*/ 0 h 1262743"/>
              <a:gd name="connsiteX1-3" fmla="*/ 3962400 w 3962400"/>
              <a:gd name="connsiteY1-4" fmla="*/ 1262743 h 1262743"/>
              <a:gd name="connsiteX0-5" fmla="*/ 0 w 3962400"/>
              <a:gd name="connsiteY0-6" fmla="*/ 0 h 1262743"/>
              <a:gd name="connsiteX1-7" fmla="*/ 3962400 w 3962400"/>
              <a:gd name="connsiteY1-8" fmla="*/ 1262743 h 1262743"/>
              <a:gd name="connsiteX0-9" fmla="*/ 0 w 3149600"/>
              <a:gd name="connsiteY0-10" fmla="*/ 0 h 899886"/>
              <a:gd name="connsiteX1-11" fmla="*/ 3149600 w 3149600"/>
              <a:gd name="connsiteY1-12" fmla="*/ 899886 h 899886"/>
              <a:gd name="connsiteX0-13" fmla="*/ 0 w 3149600"/>
              <a:gd name="connsiteY0-14" fmla="*/ 0 h 899886"/>
              <a:gd name="connsiteX1-15" fmla="*/ 3149600 w 3149600"/>
              <a:gd name="connsiteY1-16" fmla="*/ 899886 h 899886"/>
              <a:gd name="connsiteX0-17" fmla="*/ 0 w 2863850"/>
              <a:gd name="connsiteY0-18" fmla="*/ 0 h 880836"/>
              <a:gd name="connsiteX1-19" fmla="*/ 2863850 w 2863850"/>
              <a:gd name="connsiteY1-20" fmla="*/ 880836 h 880836"/>
            </a:gdLst>
            <a:ahLst/>
            <a:cxnLst>
              <a:cxn ang="0">
                <a:pos x="connsiteX0-1" y="connsiteY0-2"/>
              </a:cxn>
              <a:cxn ang="0">
                <a:pos x="connsiteX1-3" y="connsiteY1-4"/>
              </a:cxn>
            </a:cxnLst>
            <a:rect l="l" t="t" r="r" b="b"/>
            <a:pathLst>
              <a:path w="2863850" h="880836">
                <a:moveTo>
                  <a:pt x="0" y="0"/>
                </a:moveTo>
                <a:cubicBezTo>
                  <a:pt x="1538514" y="232228"/>
                  <a:pt x="1717221" y="329293"/>
                  <a:pt x="2863850" y="880836"/>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椭圆 2"/>
          <p:cNvSpPr/>
          <p:nvPr/>
        </p:nvSpPr>
        <p:spPr>
          <a:xfrm>
            <a:off x="4876800" y="140970"/>
            <a:ext cx="6797040" cy="5734685"/>
          </a:xfrm>
          <a:prstGeom prst="ellipse">
            <a:avLst/>
          </a:pr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椭圆 5"/>
          <p:cNvSpPr/>
          <p:nvPr/>
        </p:nvSpPr>
        <p:spPr>
          <a:xfrm>
            <a:off x="7530993" y="4208688"/>
            <a:ext cx="1866900" cy="1866900"/>
          </a:xfrm>
          <a:prstGeom prst="ellipse">
            <a:avLst/>
          </a:prstGeom>
          <a:blipFill>
            <a:blip r:embed="rId1">
              <a:grayscl/>
            </a:blip>
            <a:stretch>
              <a:fillRect t="-7000" r="-19000" b="-8000"/>
            </a:stretch>
          </a:blipFill>
          <a:ln w="76200" cmpd="sng">
            <a:solidFill>
              <a:srgbClr val="FF4A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椭圆 7"/>
          <p:cNvSpPr/>
          <p:nvPr/>
        </p:nvSpPr>
        <p:spPr>
          <a:xfrm>
            <a:off x="6758305" y="644525"/>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4926965" y="1053148"/>
            <a:ext cx="6696075" cy="3107690"/>
          </a:xfrm>
          <a:prstGeom prst="rect">
            <a:avLst/>
          </a:prstGeom>
          <a:noFill/>
          <a:ln w="9525">
            <a:noFill/>
          </a:ln>
        </p:spPr>
        <p:txBody>
          <a:bodyPr wrap="square" anchor="ctr">
            <a:spAutoFit/>
          </a:bodyPr>
          <a:p>
            <a:pPr algn="just"/>
            <a:r>
              <a:rPr lang="zh-CN" altLang="en-US" sz="2800" b="1" dirty="0">
                <a:solidFill>
                  <a:srgbClr val="29282E"/>
                </a:solidFill>
                <a:latin typeface="张海山锐线体简" pitchFamily="2" charset="-122"/>
                <a:ea typeface="张海山锐线体简" pitchFamily="2" charset="-122"/>
              </a:rPr>
              <a:t>软件模型就是对复杂问题进行分层，从而更好的解决问题。这就是为什么要对软件进行建模的原因。有效的软件模型有利于分工与专业化生产，从而节省生产成本。为了降低软件的复杂程度，便于提早看到软件的将来，便与设计人员和开发人员交流从而使用了软件建模技术。</a:t>
            </a:r>
            <a:endParaRPr lang="zh-CN" altLang="en-US" sz="2800" b="1" dirty="0">
              <a:solidFill>
                <a:srgbClr val="29282E"/>
              </a:solidFill>
              <a:latin typeface="张海山锐线体简" pitchFamily="2" charset="-122"/>
              <a:ea typeface="张海山锐线体简" pitchFamily="2" charset="-122"/>
            </a:endParaRPr>
          </a:p>
        </p:txBody>
      </p:sp>
      <p:sp>
        <p:nvSpPr>
          <p:cNvPr id="25607" name="矩形 9"/>
          <p:cNvSpPr/>
          <p:nvPr/>
        </p:nvSpPr>
        <p:spPr>
          <a:xfrm>
            <a:off x="5191125" y="465455"/>
            <a:ext cx="2540000" cy="460375"/>
          </a:xfrm>
          <a:prstGeom prst="rect">
            <a:avLst/>
          </a:prstGeom>
          <a:solidFill>
            <a:srgbClr val="F2F2F2"/>
          </a:solidFill>
          <a:ln w="9525">
            <a:noFill/>
          </a:ln>
        </p:spPr>
        <p:txBody>
          <a:bodyPr wrap="square" anchor="ctr">
            <a:spAutoFit/>
          </a:bodyPr>
          <a:p>
            <a:r>
              <a:rPr lang="zh-CN" altLang="en-US" sz="2400" b="1" dirty="0">
                <a:solidFill>
                  <a:srgbClr val="FF4A53"/>
                </a:solidFill>
                <a:latin typeface="方正正纤黑简体" pitchFamily="2" charset="-122"/>
                <a:ea typeface="方正正纤黑简体" pitchFamily="2" charset="-122"/>
              </a:rPr>
              <a:t>软件建模用途</a:t>
            </a:r>
            <a:endParaRPr lang="zh-CN" altLang="en-US" sz="2400" b="1" dirty="0">
              <a:solidFill>
                <a:srgbClr val="FF4A53"/>
              </a:solidFill>
              <a:latin typeface="方正正纤黑简体" pitchFamily="2" charset="-122"/>
              <a:ea typeface="方正正纤黑简体" pitchFamily="2" charset="-122"/>
            </a:endParaRPr>
          </a:p>
        </p:txBody>
      </p:sp>
      <p:sp>
        <p:nvSpPr>
          <p:cNvPr id="25" name="椭圆 24"/>
          <p:cNvSpPr/>
          <p:nvPr/>
        </p:nvSpPr>
        <p:spPr>
          <a:xfrm>
            <a:off x="11572875" y="60150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椭圆 27"/>
          <p:cNvSpPr/>
          <p:nvPr/>
        </p:nvSpPr>
        <p:spPr>
          <a:xfrm>
            <a:off x="4876800" y="643890"/>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任意多边形 3"/>
          <p:cNvSpPr/>
          <p:nvPr/>
        </p:nvSpPr>
        <p:spPr>
          <a:xfrm>
            <a:off x="1358900" y="4502150"/>
            <a:ext cx="4657725" cy="1643063"/>
          </a:xfrm>
          <a:custGeom>
            <a:avLst/>
            <a:gdLst>
              <a:gd name="connsiteX0" fmla="*/ 4733925 w 4733925"/>
              <a:gd name="connsiteY0" fmla="*/ 104775 h 628650"/>
              <a:gd name="connsiteX1" fmla="*/ 2771775 w 4733925"/>
              <a:gd name="connsiteY1" fmla="*/ 628650 h 628650"/>
              <a:gd name="connsiteX2" fmla="*/ 0 w 4733925"/>
              <a:gd name="connsiteY2" fmla="*/ 0 h 628650"/>
              <a:gd name="connsiteX0-1" fmla="*/ 4733925 w 4733925"/>
              <a:gd name="connsiteY0-2" fmla="*/ 104775 h 629252"/>
              <a:gd name="connsiteX1-3" fmla="*/ 2771775 w 4733925"/>
              <a:gd name="connsiteY1-4" fmla="*/ 628650 h 629252"/>
              <a:gd name="connsiteX2-5" fmla="*/ 0 w 4733925"/>
              <a:gd name="connsiteY2-6" fmla="*/ 0 h 629252"/>
              <a:gd name="connsiteX0-7" fmla="*/ 4733925 w 4733925"/>
              <a:gd name="connsiteY0-8" fmla="*/ 104775 h 629449"/>
              <a:gd name="connsiteX1-9" fmla="*/ 2771775 w 4733925"/>
              <a:gd name="connsiteY1-10" fmla="*/ 628650 h 629449"/>
              <a:gd name="connsiteX2-11" fmla="*/ 0 w 4733925"/>
              <a:gd name="connsiteY2-12" fmla="*/ 0 h 629449"/>
              <a:gd name="connsiteX0-13" fmla="*/ 4733925 w 4733925"/>
              <a:gd name="connsiteY0-14" fmla="*/ 104775 h 629449"/>
              <a:gd name="connsiteX1-15" fmla="*/ 2771775 w 4733925"/>
              <a:gd name="connsiteY1-16" fmla="*/ 628650 h 629449"/>
              <a:gd name="connsiteX2-17" fmla="*/ 0 w 4733925"/>
              <a:gd name="connsiteY2-18" fmla="*/ 0 h 629449"/>
              <a:gd name="connsiteX0-19" fmla="*/ 4657725 w 4657725"/>
              <a:gd name="connsiteY0-20" fmla="*/ 1095375 h 1662581"/>
              <a:gd name="connsiteX1-21" fmla="*/ 2695575 w 4657725"/>
              <a:gd name="connsiteY1-22" fmla="*/ 1619250 h 1662581"/>
              <a:gd name="connsiteX2-23" fmla="*/ 0 w 4657725"/>
              <a:gd name="connsiteY2-24" fmla="*/ 0 h 1662581"/>
              <a:gd name="connsiteX0-25" fmla="*/ 4657725 w 4657725"/>
              <a:gd name="connsiteY0-26" fmla="*/ 1095375 h 1662581"/>
              <a:gd name="connsiteX1-27" fmla="*/ 2695575 w 4657725"/>
              <a:gd name="connsiteY1-28" fmla="*/ 1619250 h 1662581"/>
              <a:gd name="connsiteX2-29" fmla="*/ 0 w 4657725"/>
              <a:gd name="connsiteY2-30" fmla="*/ 0 h 1662581"/>
              <a:gd name="connsiteX0-31" fmla="*/ 4657725 w 4657725"/>
              <a:gd name="connsiteY0-32" fmla="*/ 1095375 h 1643952"/>
              <a:gd name="connsiteX1-33" fmla="*/ 2695575 w 4657725"/>
              <a:gd name="connsiteY1-34" fmla="*/ 1619250 h 1643952"/>
              <a:gd name="connsiteX2-35" fmla="*/ 0 w 4657725"/>
              <a:gd name="connsiteY2-36" fmla="*/ 0 h 1643952"/>
            </a:gdLst>
            <a:ahLst/>
            <a:cxnLst>
              <a:cxn ang="0">
                <a:pos x="connsiteX0-1" y="connsiteY0-2"/>
              </a:cxn>
              <a:cxn ang="0">
                <a:pos x="connsiteX1-3" y="connsiteY1-4"/>
              </a:cxn>
              <a:cxn ang="0">
                <a:pos x="connsiteX2-5" y="connsiteY2-6"/>
              </a:cxn>
            </a:cxnLst>
            <a:rect l="l" t="t" r="r" b="b"/>
            <a:pathLst>
              <a:path w="4657725" h="1643952">
                <a:moveTo>
                  <a:pt x="4657725" y="1095375"/>
                </a:moveTo>
                <a:cubicBezTo>
                  <a:pt x="4089400" y="1365250"/>
                  <a:pt x="3452813" y="1744663"/>
                  <a:pt x="2695575" y="1619250"/>
                </a:cubicBezTo>
                <a:cubicBezTo>
                  <a:pt x="1938337" y="1493837"/>
                  <a:pt x="685800" y="676275"/>
                  <a:pt x="0" y="0"/>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椭圆 26"/>
          <p:cNvSpPr/>
          <p:nvPr/>
        </p:nvSpPr>
        <p:spPr>
          <a:xfrm>
            <a:off x="1296988" y="44275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椭圆 15"/>
          <p:cNvSpPr/>
          <p:nvPr/>
        </p:nvSpPr>
        <p:spPr>
          <a:xfrm>
            <a:off x="4028287" y="5236479"/>
            <a:ext cx="1162504" cy="1162504"/>
          </a:xfrm>
          <a:prstGeom prst="ellipse">
            <a:avLst/>
          </a:prstGeom>
          <a:blipFill>
            <a:blip r:embed="rId1">
              <a:grayscl/>
            </a:blip>
            <a:stretch>
              <a:fillRect t="-7000" r="-19000" b="-8000"/>
            </a:stretch>
          </a:blipFill>
          <a:ln w="508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椭圆 16"/>
          <p:cNvSpPr/>
          <p:nvPr/>
        </p:nvSpPr>
        <p:spPr>
          <a:xfrm>
            <a:off x="1692738" y="3730223"/>
            <a:ext cx="1764250" cy="1764250"/>
          </a:xfrm>
          <a:prstGeom prst="ellipse">
            <a:avLst/>
          </a:prstGeom>
          <a:blipFill>
            <a:blip r:embed="rId1">
              <a:grayscl/>
            </a:blip>
            <a:stretch>
              <a:fillRect t="-7000" r="-19000" b="-8000"/>
            </a:stretch>
          </a:blipFill>
          <a:ln w="635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4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400"/>
                                        <p:tgtEl>
                                          <p:spTgt spid="8"/>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400" fill="hold"/>
                                        <p:tgtEl>
                                          <p:spTgt spid="12"/>
                                        </p:tgtEl>
                                        <p:attrNameLst>
                                          <p:attrName>ppt_x</p:attrName>
                                        </p:attrNameLst>
                                      </p:cBhvr>
                                      <p:tavLst>
                                        <p:tav tm="0">
                                          <p:val>
                                            <p:strVal val="1+#ppt_w/2"/>
                                          </p:val>
                                        </p:tav>
                                        <p:tav tm="100000">
                                          <p:val>
                                            <p:strVal val="#ppt_x"/>
                                          </p:val>
                                        </p:tav>
                                      </p:tavLst>
                                    </p:anim>
                                    <p:anim calcmode="lin" valueType="num">
                                      <p:cBhvr>
                                        <p:cTn id="18" dur="400" fill="hold"/>
                                        <p:tgtEl>
                                          <p:spTgt spid="1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400"/>
                                        <p:tgtEl>
                                          <p:spTgt spid="2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400"/>
                                        <p:tgtEl>
                                          <p:spTgt spid="25"/>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400"/>
                                        <p:tgtEl>
                                          <p:spTgt spid="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right)">
                                      <p:cBhvr>
                                        <p:cTn id="32" dur="400"/>
                                        <p:tgtEl>
                                          <p:spTgt spid="4"/>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400"/>
                                        <p:tgtEl>
                                          <p:spTgt spid="27"/>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400"/>
                                        <p:tgtEl>
                                          <p:spTgt spid="16"/>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3" grpId="0" bldLvl="0" animBg="1"/>
      <p:bldP spid="6" grpId="0" bldLvl="0" animBg="1"/>
      <p:bldP spid="8" grpId="0" bldLvl="0" animBg="1"/>
      <p:bldP spid="12" grpId="0"/>
      <p:bldP spid="25" grpId="0" bldLvl="0" animBg="1"/>
      <p:bldP spid="28" grpId="0" bldLvl="0" animBg="1"/>
      <p:bldP spid="4" grpId="0" bldLvl="0" animBg="1"/>
      <p:bldP spid="27" grpId="0" bldLvl="0" animBg="1"/>
      <p:bldP spid="16" grpId="0" bldLvl="0" animBg="1"/>
      <p:bldP spid="1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任意多边形 23"/>
          <p:cNvSpPr/>
          <p:nvPr/>
        </p:nvSpPr>
        <p:spPr>
          <a:xfrm>
            <a:off x="8709025" y="5159375"/>
            <a:ext cx="2863850" cy="881063"/>
          </a:xfrm>
          <a:custGeom>
            <a:avLst/>
            <a:gdLst>
              <a:gd name="connsiteX0" fmla="*/ 0 w 3962400"/>
              <a:gd name="connsiteY0" fmla="*/ 0 h 1262743"/>
              <a:gd name="connsiteX1" fmla="*/ 3962400 w 3962400"/>
              <a:gd name="connsiteY1" fmla="*/ 1262743 h 1262743"/>
              <a:gd name="connsiteX0-1" fmla="*/ 0 w 3962400"/>
              <a:gd name="connsiteY0-2" fmla="*/ 0 h 1262743"/>
              <a:gd name="connsiteX1-3" fmla="*/ 3962400 w 3962400"/>
              <a:gd name="connsiteY1-4" fmla="*/ 1262743 h 1262743"/>
              <a:gd name="connsiteX0-5" fmla="*/ 0 w 3962400"/>
              <a:gd name="connsiteY0-6" fmla="*/ 0 h 1262743"/>
              <a:gd name="connsiteX1-7" fmla="*/ 3962400 w 3962400"/>
              <a:gd name="connsiteY1-8" fmla="*/ 1262743 h 1262743"/>
              <a:gd name="connsiteX0-9" fmla="*/ 0 w 3149600"/>
              <a:gd name="connsiteY0-10" fmla="*/ 0 h 899886"/>
              <a:gd name="connsiteX1-11" fmla="*/ 3149600 w 3149600"/>
              <a:gd name="connsiteY1-12" fmla="*/ 899886 h 899886"/>
              <a:gd name="connsiteX0-13" fmla="*/ 0 w 3149600"/>
              <a:gd name="connsiteY0-14" fmla="*/ 0 h 899886"/>
              <a:gd name="connsiteX1-15" fmla="*/ 3149600 w 3149600"/>
              <a:gd name="connsiteY1-16" fmla="*/ 899886 h 899886"/>
              <a:gd name="connsiteX0-17" fmla="*/ 0 w 2863850"/>
              <a:gd name="connsiteY0-18" fmla="*/ 0 h 880836"/>
              <a:gd name="connsiteX1-19" fmla="*/ 2863850 w 2863850"/>
              <a:gd name="connsiteY1-20" fmla="*/ 880836 h 880836"/>
            </a:gdLst>
            <a:ahLst/>
            <a:cxnLst>
              <a:cxn ang="0">
                <a:pos x="connsiteX0-1" y="connsiteY0-2"/>
              </a:cxn>
              <a:cxn ang="0">
                <a:pos x="connsiteX1-3" y="connsiteY1-4"/>
              </a:cxn>
            </a:cxnLst>
            <a:rect l="l" t="t" r="r" b="b"/>
            <a:pathLst>
              <a:path w="2863850" h="880836">
                <a:moveTo>
                  <a:pt x="0" y="0"/>
                </a:moveTo>
                <a:cubicBezTo>
                  <a:pt x="1538514" y="232228"/>
                  <a:pt x="1717221" y="329293"/>
                  <a:pt x="2863850" y="880836"/>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椭圆 2"/>
          <p:cNvSpPr/>
          <p:nvPr/>
        </p:nvSpPr>
        <p:spPr>
          <a:xfrm>
            <a:off x="4876800" y="140970"/>
            <a:ext cx="6797040" cy="5734685"/>
          </a:xfrm>
          <a:prstGeom prst="ellipse">
            <a:avLst/>
          </a:pr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椭圆 5"/>
          <p:cNvSpPr/>
          <p:nvPr/>
        </p:nvSpPr>
        <p:spPr>
          <a:xfrm>
            <a:off x="7530993" y="4208688"/>
            <a:ext cx="1866900" cy="1866900"/>
          </a:xfrm>
          <a:prstGeom prst="ellipse">
            <a:avLst/>
          </a:prstGeom>
          <a:blipFill>
            <a:blip r:embed="rId1">
              <a:grayscl/>
            </a:blip>
            <a:stretch>
              <a:fillRect t="-7000" r="-19000" b="-8000"/>
            </a:stretch>
          </a:blipFill>
          <a:ln w="76200" cmpd="sng">
            <a:solidFill>
              <a:srgbClr val="FF4A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椭圆 7"/>
          <p:cNvSpPr/>
          <p:nvPr/>
        </p:nvSpPr>
        <p:spPr>
          <a:xfrm>
            <a:off x="6758305" y="644525"/>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3244850" y="925830"/>
            <a:ext cx="8710295" cy="3969385"/>
          </a:xfrm>
          <a:prstGeom prst="rect">
            <a:avLst/>
          </a:prstGeom>
          <a:noFill/>
          <a:ln w="9525">
            <a:noFill/>
          </a:ln>
        </p:spPr>
        <p:txBody>
          <a:bodyPr wrap="square" anchor="ctr">
            <a:spAutoFit/>
          </a:bodyPr>
          <a:p>
            <a:pPr algn="just"/>
            <a:r>
              <a:rPr lang="en-US" altLang="zh-CN" sz="2800" b="1" dirty="0">
                <a:solidFill>
                  <a:srgbClr val="29282E"/>
                </a:solidFill>
                <a:latin typeface="张海山锐线体简" pitchFamily="2" charset="-122"/>
                <a:ea typeface="张海山锐线体简" pitchFamily="2" charset="-122"/>
              </a:rPr>
              <a:t>1.</a:t>
            </a:r>
            <a:r>
              <a:rPr lang="zh-CN" altLang="en-US" sz="2800" b="1" dirty="0">
                <a:solidFill>
                  <a:srgbClr val="29282E"/>
                </a:solidFill>
                <a:latin typeface="张海山锐线体简" pitchFamily="2" charset="-122"/>
                <a:ea typeface="张海山锐线体简" pitchFamily="2" charset="-122"/>
              </a:rPr>
              <a:t>使用模型便于从整体上、宏观上把握问题，以便更好地解决问题。</a:t>
            </a:r>
            <a:endParaRPr lang="zh-CN" altLang="en-US" sz="2800" b="1" dirty="0">
              <a:solidFill>
                <a:srgbClr val="29282E"/>
              </a:solidFill>
              <a:latin typeface="张海山锐线体简" pitchFamily="2" charset="-122"/>
              <a:ea typeface="张海山锐线体简" pitchFamily="2" charset="-122"/>
            </a:endParaRPr>
          </a:p>
          <a:p>
            <a:pPr algn="just"/>
            <a:r>
              <a:rPr lang="en-US" altLang="zh-CN" sz="2800" b="1" dirty="0">
                <a:solidFill>
                  <a:srgbClr val="29282E"/>
                </a:solidFill>
                <a:latin typeface="张海山锐线体简" pitchFamily="2" charset="-122"/>
                <a:ea typeface="张海山锐线体简" pitchFamily="2" charset="-122"/>
              </a:rPr>
              <a:t>2.</a:t>
            </a:r>
            <a:r>
              <a:rPr lang="zh-CN" altLang="en-US" sz="2800" b="1" dirty="0">
                <a:solidFill>
                  <a:srgbClr val="29282E"/>
                </a:solidFill>
                <a:latin typeface="张海山锐线体简" pitchFamily="2" charset="-122"/>
                <a:ea typeface="张海山锐线体简" pitchFamily="2" charset="-122"/>
              </a:rPr>
              <a:t>软件建模可以加强软件工作人员之间的沟通，便于提早发现问题。</a:t>
            </a:r>
            <a:endParaRPr lang="zh-CN" altLang="en-US" sz="2800" b="1" dirty="0">
              <a:solidFill>
                <a:srgbClr val="29282E"/>
              </a:solidFill>
              <a:latin typeface="张海山锐线体简" pitchFamily="2" charset="-122"/>
              <a:ea typeface="张海山锐线体简" pitchFamily="2" charset="-122"/>
            </a:endParaRPr>
          </a:p>
          <a:p>
            <a:pPr algn="just"/>
            <a:r>
              <a:rPr lang="en-US" altLang="zh-CN" sz="2800" b="1" dirty="0">
                <a:solidFill>
                  <a:srgbClr val="29282E"/>
                </a:solidFill>
                <a:latin typeface="张海山锐线体简" pitchFamily="2" charset="-122"/>
                <a:ea typeface="张海山锐线体简" pitchFamily="2" charset="-122"/>
              </a:rPr>
              <a:t>3.</a:t>
            </a:r>
            <a:r>
              <a:rPr lang="zh-CN" altLang="en-US" sz="2800" b="1" dirty="0">
                <a:solidFill>
                  <a:srgbClr val="29282E"/>
                </a:solidFill>
                <a:latin typeface="张海山锐线体简" pitchFamily="2" charset="-122"/>
                <a:ea typeface="张海山锐线体简" pitchFamily="2" charset="-122"/>
              </a:rPr>
              <a:t>模型为代码生成提供依据，帮助人们按照实际情况对系统进行可视化。</a:t>
            </a:r>
            <a:endParaRPr lang="zh-CN" altLang="en-US" sz="2800" b="1" dirty="0">
              <a:solidFill>
                <a:srgbClr val="29282E"/>
              </a:solidFill>
              <a:latin typeface="张海山锐线体简" pitchFamily="2" charset="-122"/>
              <a:ea typeface="张海山锐线体简" pitchFamily="2" charset="-122"/>
            </a:endParaRPr>
          </a:p>
          <a:p>
            <a:pPr algn="just"/>
            <a:r>
              <a:rPr lang="en-US" altLang="zh-CN" sz="2800" b="1" dirty="0">
                <a:solidFill>
                  <a:srgbClr val="29282E"/>
                </a:solidFill>
                <a:latin typeface="张海山锐线体简" pitchFamily="2" charset="-122"/>
                <a:ea typeface="张海山锐线体简" pitchFamily="2" charset="-122"/>
              </a:rPr>
              <a:t>4.</a:t>
            </a:r>
            <a:r>
              <a:rPr lang="zh-CN" altLang="en-US" sz="2800" b="1" dirty="0">
                <a:solidFill>
                  <a:srgbClr val="29282E"/>
                </a:solidFill>
                <a:latin typeface="张海山锐线体简" pitchFamily="2" charset="-122"/>
                <a:ea typeface="张海山锐线体简" pitchFamily="2" charset="-122"/>
              </a:rPr>
              <a:t>模型允许人们详细说明系统的结构或行为，给出了一个指导人们构造系统的模板，并对人们做出的决策进行文档化。</a:t>
            </a:r>
            <a:endParaRPr lang="zh-CN" altLang="en-US" sz="2800" b="1" dirty="0">
              <a:solidFill>
                <a:srgbClr val="29282E"/>
              </a:solidFill>
              <a:latin typeface="张海山锐线体简" pitchFamily="2" charset="-122"/>
              <a:ea typeface="张海山锐线体简" pitchFamily="2" charset="-122"/>
            </a:endParaRPr>
          </a:p>
        </p:txBody>
      </p:sp>
      <p:sp>
        <p:nvSpPr>
          <p:cNvPr id="25607" name="矩形 9"/>
          <p:cNvSpPr/>
          <p:nvPr/>
        </p:nvSpPr>
        <p:spPr>
          <a:xfrm>
            <a:off x="4978400" y="465455"/>
            <a:ext cx="2540000" cy="460375"/>
          </a:xfrm>
          <a:prstGeom prst="rect">
            <a:avLst/>
          </a:prstGeom>
          <a:solidFill>
            <a:srgbClr val="F2F2F2"/>
          </a:solidFill>
          <a:ln w="9525">
            <a:noFill/>
          </a:ln>
        </p:spPr>
        <p:txBody>
          <a:bodyPr wrap="square" anchor="ctr">
            <a:spAutoFit/>
          </a:bodyPr>
          <a:p>
            <a:r>
              <a:rPr lang="zh-CN" altLang="en-US" sz="2400" b="1" dirty="0">
                <a:solidFill>
                  <a:srgbClr val="FF4A53"/>
                </a:solidFill>
                <a:latin typeface="方正正纤黑简体" pitchFamily="2" charset="-122"/>
                <a:ea typeface="方正正纤黑简体" pitchFamily="2" charset="-122"/>
              </a:rPr>
              <a:t>软件建模的优点</a:t>
            </a:r>
            <a:endParaRPr lang="zh-CN" altLang="en-US" sz="2400" b="1" dirty="0">
              <a:solidFill>
                <a:srgbClr val="FF4A53"/>
              </a:solidFill>
              <a:latin typeface="方正正纤黑简体" pitchFamily="2" charset="-122"/>
              <a:ea typeface="方正正纤黑简体" pitchFamily="2" charset="-122"/>
            </a:endParaRPr>
          </a:p>
        </p:txBody>
      </p:sp>
      <p:sp>
        <p:nvSpPr>
          <p:cNvPr id="25" name="椭圆 24"/>
          <p:cNvSpPr/>
          <p:nvPr/>
        </p:nvSpPr>
        <p:spPr>
          <a:xfrm>
            <a:off x="11572875" y="60150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椭圆 27"/>
          <p:cNvSpPr/>
          <p:nvPr/>
        </p:nvSpPr>
        <p:spPr>
          <a:xfrm>
            <a:off x="4876800" y="643890"/>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任意多边形 3"/>
          <p:cNvSpPr/>
          <p:nvPr/>
        </p:nvSpPr>
        <p:spPr>
          <a:xfrm>
            <a:off x="1358900" y="4502150"/>
            <a:ext cx="4657725" cy="1643063"/>
          </a:xfrm>
          <a:custGeom>
            <a:avLst/>
            <a:gdLst>
              <a:gd name="connsiteX0" fmla="*/ 4733925 w 4733925"/>
              <a:gd name="connsiteY0" fmla="*/ 104775 h 628650"/>
              <a:gd name="connsiteX1" fmla="*/ 2771775 w 4733925"/>
              <a:gd name="connsiteY1" fmla="*/ 628650 h 628650"/>
              <a:gd name="connsiteX2" fmla="*/ 0 w 4733925"/>
              <a:gd name="connsiteY2" fmla="*/ 0 h 628650"/>
              <a:gd name="connsiteX0-1" fmla="*/ 4733925 w 4733925"/>
              <a:gd name="connsiteY0-2" fmla="*/ 104775 h 629252"/>
              <a:gd name="connsiteX1-3" fmla="*/ 2771775 w 4733925"/>
              <a:gd name="connsiteY1-4" fmla="*/ 628650 h 629252"/>
              <a:gd name="connsiteX2-5" fmla="*/ 0 w 4733925"/>
              <a:gd name="connsiteY2-6" fmla="*/ 0 h 629252"/>
              <a:gd name="connsiteX0-7" fmla="*/ 4733925 w 4733925"/>
              <a:gd name="connsiteY0-8" fmla="*/ 104775 h 629449"/>
              <a:gd name="connsiteX1-9" fmla="*/ 2771775 w 4733925"/>
              <a:gd name="connsiteY1-10" fmla="*/ 628650 h 629449"/>
              <a:gd name="connsiteX2-11" fmla="*/ 0 w 4733925"/>
              <a:gd name="connsiteY2-12" fmla="*/ 0 h 629449"/>
              <a:gd name="connsiteX0-13" fmla="*/ 4733925 w 4733925"/>
              <a:gd name="connsiteY0-14" fmla="*/ 104775 h 629449"/>
              <a:gd name="connsiteX1-15" fmla="*/ 2771775 w 4733925"/>
              <a:gd name="connsiteY1-16" fmla="*/ 628650 h 629449"/>
              <a:gd name="connsiteX2-17" fmla="*/ 0 w 4733925"/>
              <a:gd name="connsiteY2-18" fmla="*/ 0 h 629449"/>
              <a:gd name="connsiteX0-19" fmla="*/ 4657725 w 4657725"/>
              <a:gd name="connsiteY0-20" fmla="*/ 1095375 h 1662581"/>
              <a:gd name="connsiteX1-21" fmla="*/ 2695575 w 4657725"/>
              <a:gd name="connsiteY1-22" fmla="*/ 1619250 h 1662581"/>
              <a:gd name="connsiteX2-23" fmla="*/ 0 w 4657725"/>
              <a:gd name="connsiteY2-24" fmla="*/ 0 h 1662581"/>
              <a:gd name="connsiteX0-25" fmla="*/ 4657725 w 4657725"/>
              <a:gd name="connsiteY0-26" fmla="*/ 1095375 h 1662581"/>
              <a:gd name="connsiteX1-27" fmla="*/ 2695575 w 4657725"/>
              <a:gd name="connsiteY1-28" fmla="*/ 1619250 h 1662581"/>
              <a:gd name="connsiteX2-29" fmla="*/ 0 w 4657725"/>
              <a:gd name="connsiteY2-30" fmla="*/ 0 h 1662581"/>
              <a:gd name="connsiteX0-31" fmla="*/ 4657725 w 4657725"/>
              <a:gd name="connsiteY0-32" fmla="*/ 1095375 h 1643952"/>
              <a:gd name="connsiteX1-33" fmla="*/ 2695575 w 4657725"/>
              <a:gd name="connsiteY1-34" fmla="*/ 1619250 h 1643952"/>
              <a:gd name="connsiteX2-35" fmla="*/ 0 w 4657725"/>
              <a:gd name="connsiteY2-36" fmla="*/ 0 h 1643952"/>
            </a:gdLst>
            <a:ahLst/>
            <a:cxnLst>
              <a:cxn ang="0">
                <a:pos x="connsiteX0-1" y="connsiteY0-2"/>
              </a:cxn>
              <a:cxn ang="0">
                <a:pos x="connsiteX1-3" y="connsiteY1-4"/>
              </a:cxn>
              <a:cxn ang="0">
                <a:pos x="connsiteX2-5" y="connsiteY2-6"/>
              </a:cxn>
            </a:cxnLst>
            <a:rect l="l" t="t" r="r" b="b"/>
            <a:pathLst>
              <a:path w="4657725" h="1643952">
                <a:moveTo>
                  <a:pt x="4657725" y="1095375"/>
                </a:moveTo>
                <a:cubicBezTo>
                  <a:pt x="4089400" y="1365250"/>
                  <a:pt x="3452813" y="1744663"/>
                  <a:pt x="2695575" y="1619250"/>
                </a:cubicBezTo>
                <a:cubicBezTo>
                  <a:pt x="1938337" y="1493837"/>
                  <a:pt x="685800" y="676275"/>
                  <a:pt x="0" y="0"/>
                </a:cubicBezTo>
              </a:path>
            </a:pathLst>
          </a:custGeom>
          <a:noFill/>
          <a:ln>
            <a:solidFill>
              <a:srgbClr val="282828">
                <a:alpha val="5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椭圆 26"/>
          <p:cNvSpPr/>
          <p:nvPr/>
        </p:nvSpPr>
        <p:spPr>
          <a:xfrm>
            <a:off x="1296988" y="442753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椭圆 15"/>
          <p:cNvSpPr/>
          <p:nvPr/>
        </p:nvSpPr>
        <p:spPr>
          <a:xfrm>
            <a:off x="4028287" y="5236479"/>
            <a:ext cx="1162504" cy="1162504"/>
          </a:xfrm>
          <a:prstGeom prst="ellipse">
            <a:avLst/>
          </a:prstGeom>
          <a:blipFill>
            <a:blip r:embed="rId1">
              <a:grayscl/>
            </a:blip>
            <a:stretch>
              <a:fillRect t="-7000" r="-19000" b="-8000"/>
            </a:stretch>
          </a:blipFill>
          <a:ln w="508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椭圆 16"/>
          <p:cNvSpPr/>
          <p:nvPr/>
        </p:nvSpPr>
        <p:spPr>
          <a:xfrm>
            <a:off x="1398733" y="3596873"/>
            <a:ext cx="1764250" cy="1764250"/>
          </a:xfrm>
          <a:prstGeom prst="ellipse">
            <a:avLst/>
          </a:prstGeom>
          <a:blipFill>
            <a:blip r:embed="rId1">
              <a:grayscl/>
            </a:blip>
            <a:stretch>
              <a:fillRect t="-7000" r="-19000" b="-8000"/>
            </a:stretch>
          </a:blipFill>
          <a:ln w="63500" cmpd="sng">
            <a:solidFill>
              <a:srgbClr val="29282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4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400"/>
                                        <p:tgtEl>
                                          <p:spTgt spid="8"/>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400" fill="hold"/>
                                        <p:tgtEl>
                                          <p:spTgt spid="12"/>
                                        </p:tgtEl>
                                        <p:attrNameLst>
                                          <p:attrName>ppt_x</p:attrName>
                                        </p:attrNameLst>
                                      </p:cBhvr>
                                      <p:tavLst>
                                        <p:tav tm="0">
                                          <p:val>
                                            <p:strVal val="1+#ppt_w/2"/>
                                          </p:val>
                                        </p:tav>
                                        <p:tav tm="100000">
                                          <p:val>
                                            <p:strVal val="#ppt_x"/>
                                          </p:val>
                                        </p:tav>
                                      </p:tavLst>
                                    </p:anim>
                                    <p:anim calcmode="lin" valueType="num">
                                      <p:cBhvr>
                                        <p:cTn id="18" dur="400" fill="hold"/>
                                        <p:tgtEl>
                                          <p:spTgt spid="1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400"/>
                                        <p:tgtEl>
                                          <p:spTgt spid="2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400"/>
                                        <p:tgtEl>
                                          <p:spTgt spid="25"/>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400"/>
                                        <p:tgtEl>
                                          <p:spTgt spid="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right)">
                                      <p:cBhvr>
                                        <p:cTn id="32" dur="400"/>
                                        <p:tgtEl>
                                          <p:spTgt spid="4"/>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400"/>
                                        <p:tgtEl>
                                          <p:spTgt spid="27"/>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400"/>
                                        <p:tgtEl>
                                          <p:spTgt spid="16"/>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3" grpId="0" bldLvl="0" animBg="1"/>
      <p:bldP spid="6" grpId="0" bldLvl="0" animBg="1"/>
      <p:bldP spid="8" grpId="0" bldLvl="0" animBg="1"/>
      <p:bldP spid="12" grpId="0"/>
      <p:bldP spid="25" grpId="0" bldLvl="0" animBg="1"/>
      <p:bldP spid="28" grpId="0" bldLvl="0" animBg="1"/>
      <p:bldP spid="4" grpId="0" bldLvl="0" animBg="1"/>
      <p:bldP spid="27" grpId="0" bldLvl="0" animBg="1"/>
      <p:bldP spid="16" grpId="0" bldLvl="0" animBg="1"/>
      <p:bldP spid="1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4046538" y="947738"/>
            <a:ext cx="4098925" cy="4308475"/>
            <a:chOff x="2677826" y="2224316"/>
            <a:chExt cx="4097968" cy="4308872"/>
          </a:xfrm>
        </p:grpSpPr>
        <p:sp>
          <p:nvSpPr>
            <p:cNvPr id="29698" name="文本框 1"/>
            <p:cNvSpPr txBox="1"/>
            <p:nvPr/>
          </p:nvSpPr>
          <p:spPr>
            <a:xfrm>
              <a:off x="3096066" y="2224316"/>
              <a:ext cx="3440362" cy="4308872"/>
            </a:xfrm>
            <a:prstGeom prst="rect">
              <a:avLst/>
            </a:prstGeom>
            <a:noFill/>
            <a:ln w="9525">
              <a:noFill/>
            </a:ln>
          </p:spPr>
          <p:txBody>
            <a:bodyPr wrap="none" anchor="t">
              <a:spAutoFit/>
            </a:bodyPr>
            <a:p>
              <a:pPr algn="ctr"/>
              <a:r>
                <a:rPr lang="en-US" altLang="zh-CN" sz="27400" b="1" dirty="0">
                  <a:solidFill>
                    <a:srgbClr val="FF4A53"/>
                  </a:solidFill>
                  <a:latin typeface="Agency FB" panose="020B0503020202020204" pitchFamily="34" charset="0"/>
                  <a:ea typeface="宋体" panose="02010600030101010101" pitchFamily="2" charset="-122"/>
                </a:rPr>
                <a:t>03</a:t>
              </a:r>
              <a:endParaRPr lang="zh-CN" altLang="en-US" sz="27400" b="1" dirty="0">
                <a:solidFill>
                  <a:srgbClr val="FF4A53"/>
                </a:solidFill>
                <a:latin typeface="Agency FB" panose="020B0503020202020204" pitchFamily="34" charset="0"/>
                <a:ea typeface="宋体" panose="02010600030101010101" pitchFamily="2" charset="-122"/>
              </a:endParaRPr>
            </a:p>
          </p:txBody>
        </p:sp>
        <p:sp>
          <p:nvSpPr>
            <p:cNvPr id="3" name="矩形 2"/>
            <p:cNvSpPr/>
            <p:nvPr/>
          </p:nvSpPr>
          <p:spPr>
            <a:xfrm>
              <a:off x="2677826" y="5340556"/>
              <a:ext cx="4097968" cy="5363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文本框 6"/>
          <p:cNvSpPr txBox="1"/>
          <p:nvPr/>
        </p:nvSpPr>
        <p:spPr>
          <a:xfrm>
            <a:off x="3897948" y="4125913"/>
            <a:ext cx="4396105" cy="1014730"/>
          </a:xfrm>
          <a:prstGeom prst="rect">
            <a:avLst/>
          </a:prstGeom>
          <a:noFill/>
          <a:ln w="9525">
            <a:noFill/>
          </a:ln>
        </p:spPr>
        <p:txBody>
          <a:bodyPr wrap="none" anchor="t">
            <a:spAutoFit/>
          </a:bodyPr>
          <a:p>
            <a:pPr algn="ctr"/>
            <a:r>
              <a:rPr lang="en-US" altLang="zh-CN" sz="6000" b="1" dirty="0">
                <a:solidFill>
                  <a:srgbClr val="353535"/>
                </a:solidFill>
                <a:latin typeface="张海山锐线体简" pitchFamily="2" charset="-122"/>
                <a:ea typeface="张海山锐线体简" pitchFamily="2" charset="-122"/>
              </a:rPr>
              <a:t>UML</a:t>
            </a:r>
            <a:r>
              <a:rPr lang="zh-CN" altLang="en-US" sz="6000" b="1" dirty="0">
                <a:solidFill>
                  <a:srgbClr val="353535"/>
                </a:solidFill>
                <a:latin typeface="张海山锐线体简" pitchFamily="2" charset="-122"/>
                <a:ea typeface="张海山锐线体简" pitchFamily="2" charset="-122"/>
              </a:rPr>
              <a:t>建模工具</a:t>
            </a:r>
            <a:endParaRPr lang="zh-CN" altLang="en-US" sz="6000" b="1" dirty="0">
              <a:solidFill>
                <a:srgbClr val="353535"/>
              </a:solidFill>
              <a:latin typeface="张海山锐线体简" pitchFamily="2" charset="-122"/>
              <a:ea typeface="张海山锐线体简"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100000">
                                          <p:val>
                                            <p:strVal val="#ppt_x"/>
                                          </p:val>
                                        </p:tav>
                                      </p:tavLst>
                                    </p:anim>
                                    <p:anim calcmode="lin" valueType="num">
                                      <p:cBhvr>
                                        <p:cTn id="8" dur="4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400" fill="hold"/>
                                        <p:tgtEl>
                                          <p:spTgt spid="7"/>
                                        </p:tgtEl>
                                        <p:attrNameLst>
                                          <p:attrName>ppt_x</p:attrName>
                                        </p:attrNameLst>
                                      </p:cBhvr>
                                      <p:tavLst>
                                        <p:tav tm="0">
                                          <p:val>
                                            <p:strVal val="1+#ppt_w/2"/>
                                          </p:val>
                                        </p:tav>
                                        <p:tav tm="100000">
                                          <p:val>
                                            <p:strVal val="#ppt_x"/>
                                          </p:val>
                                        </p:tav>
                                      </p:tavLst>
                                    </p:anim>
                                    <p:anim calcmode="lin" valueType="num">
                                      <p:cBhvr>
                                        <p:cTn id="13" dur="4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4046538" y="947738"/>
            <a:ext cx="4098925" cy="4308475"/>
            <a:chOff x="2677826" y="2224316"/>
            <a:chExt cx="4097968" cy="4308872"/>
          </a:xfrm>
        </p:grpSpPr>
        <p:sp>
          <p:nvSpPr>
            <p:cNvPr id="17410" name="文本框 1"/>
            <p:cNvSpPr txBox="1"/>
            <p:nvPr/>
          </p:nvSpPr>
          <p:spPr>
            <a:xfrm>
              <a:off x="3491205" y="2224316"/>
              <a:ext cx="2650083" cy="4308872"/>
            </a:xfrm>
            <a:prstGeom prst="rect">
              <a:avLst/>
            </a:prstGeom>
            <a:noFill/>
            <a:ln w="9525">
              <a:noFill/>
            </a:ln>
          </p:spPr>
          <p:txBody>
            <a:bodyPr wrap="none" anchor="t">
              <a:spAutoFit/>
            </a:bodyPr>
            <a:p>
              <a:pPr algn="ctr"/>
              <a:r>
                <a:rPr lang="en-US" altLang="zh-CN" sz="27400" b="1" dirty="0">
                  <a:solidFill>
                    <a:srgbClr val="FF4A53"/>
                  </a:solidFill>
                  <a:latin typeface="Agency FB" panose="020B0503020202020204" pitchFamily="34" charset="0"/>
                  <a:ea typeface="宋体" panose="02010600030101010101" pitchFamily="2" charset="-122"/>
                </a:rPr>
                <a:t>01</a:t>
              </a:r>
              <a:endParaRPr lang="zh-CN" altLang="en-US" sz="27400" b="1" dirty="0">
                <a:solidFill>
                  <a:srgbClr val="FF4A53"/>
                </a:solidFill>
                <a:latin typeface="Agency FB" panose="020B0503020202020204" pitchFamily="34" charset="0"/>
                <a:ea typeface="宋体" panose="02010600030101010101" pitchFamily="2" charset="-122"/>
              </a:endParaRPr>
            </a:p>
          </p:txBody>
        </p:sp>
        <p:sp>
          <p:nvSpPr>
            <p:cNvPr id="3" name="矩形 2"/>
            <p:cNvSpPr/>
            <p:nvPr/>
          </p:nvSpPr>
          <p:spPr>
            <a:xfrm>
              <a:off x="2677826" y="5340556"/>
              <a:ext cx="4097968" cy="53636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文本框 6"/>
          <p:cNvSpPr txBox="1"/>
          <p:nvPr/>
        </p:nvSpPr>
        <p:spPr>
          <a:xfrm>
            <a:off x="2560638" y="4150043"/>
            <a:ext cx="7069455" cy="1014730"/>
          </a:xfrm>
          <a:prstGeom prst="rect">
            <a:avLst/>
          </a:prstGeom>
          <a:noFill/>
          <a:ln w="9525">
            <a:noFill/>
          </a:ln>
        </p:spPr>
        <p:txBody>
          <a:bodyPr wrap="none" anchor="t">
            <a:spAutoFit/>
          </a:bodyPr>
          <a:p>
            <a:pPr algn="ctr"/>
            <a:r>
              <a:rPr lang="zh-CN" altLang="en-US" sz="6000" b="1" dirty="0">
                <a:solidFill>
                  <a:srgbClr val="353535"/>
                </a:solidFill>
                <a:latin typeface="张海山锐线体简" pitchFamily="2" charset="-122"/>
                <a:ea typeface="张海山锐线体简" pitchFamily="2" charset="-122"/>
              </a:rPr>
              <a:t>面向对象的基本知识</a:t>
            </a:r>
            <a:endParaRPr lang="zh-CN" altLang="en-US" sz="6000" b="1" dirty="0">
              <a:solidFill>
                <a:srgbClr val="353535"/>
              </a:solidFill>
              <a:latin typeface="张海山锐线体简" pitchFamily="2" charset="-122"/>
              <a:ea typeface="张海山锐线体简"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1+#ppt_w/2"/>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2971800"/>
            <a:ext cx="12192000" cy="1033463"/>
          </a:xfrm>
          <a:prstGeom prst="rect">
            <a:avLst/>
          </a:prstGeom>
          <a:solidFill>
            <a:srgbClr val="292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2" name="组合 1"/>
          <p:cNvGrpSpPr/>
          <p:nvPr/>
        </p:nvGrpSpPr>
        <p:grpSpPr>
          <a:xfrm>
            <a:off x="1600200" y="2068513"/>
            <a:ext cx="2187575" cy="1817687"/>
            <a:chOff x="1600920" y="2068284"/>
            <a:chExt cx="2186993" cy="1817914"/>
          </a:xfrm>
        </p:grpSpPr>
        <p:sp>
          <p:nvSpPr>
            <p:cNvPr id="4" name="椭圆 3"/>
            <p:cNvSpPr/>
            <p:nvPr/>
          </p:nvSpPr>
          <p:spPr>
            <a:xfrm>
              <a:off x="1785460"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1508" name="矩形 4"/>
            <p:cNvSpPr/>
            <p:nvPr/>
          </p:nvSpPr>
          <p:spPr>
            <a:xfrm>
              <a:off x="1600920" y="3056586"/>
              <a:ext cx="2186993" cy="460432"/>
            </a:xfrm>
            <a:prstGeom prst="rect">
              <a:avLst/>
            </a:prstGeom>
            <a:noFill/>
            <a:ln w="9525">
              <a:noFill/>
            </a:ln>
          </p:spPr>
          <p:txBody>
            <a:bodyPr wrap="square" anchor="ctr">
              <a:spAutoFit/>
            </a:bodyPr>
            <a:p>
              <a:pPr algn="ctr"/>
              <a:r>
                <a:rPr lang="en-US" altLang="zh-CN" sz="2400" b="1" dirty="0">
                  <a:solidFill>
                    <a:srgbClr val="F2F2F2"/>
                  </a:solidFill>
                  <a:latin typeface="方正正纤黑简体" pitchFamily="2" charset="-122"/>
                  <a:ea typeface="方正正纤黑简体" pitchFamily="2" charset="-122"/>
                </a:rPr>
                <a:t>2.1</a:t>
              </a:r>
              <a:endParaRPr lang="en-US" altLang="zh-CN" sz="2400" b="1" dirty="0">
                <a:solidFill>
                  <a:srgbClr val="F2F2F2"/>
                </a:solidFill>
                <a:latin typeface="方正正纤黑简体" pitchFamily="2" charset="-122"/>
                <a:ea typeface="方正正纤黑简体" pitchFamily="2" charset="-122"/>
              </a:endParaRPr>
            </a:p>
          </p:txBody>
        </p:sp>
        <p:sp>
          <p:nvSpPr>
            <p:cNvPr id="7" name="等腰三角形 6"/>
            <p:cNvSpPr/>
            <p:nvPr/>
          </p:nvSpPr>
          <p:spPr>
            <a:xfrm flipV="1">
              <a:off x="2577394"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21510" name="Group 12"/>
            <p:cNvGrpSpPr>
              <a:grpSpLocks noChangeAspect="1"/>
            </p:cNvGrpSpPr>
            <p:nvPr/>
          </p:nvGrpSpPr>
          <p:grpSpPr>
            <a:xfrm>
              <a:off x="2376007" y="2358742"/>
              <a:ext cx="636818" cy="636818"/>
              <a:chOff x="3695" y="2015"/>
              <a:chExt cx="290" cy="290"/>
            </a:xfrm>
          </p:grpSpPr>
          <p:sp>
            <p:nvSpPr>
              <p:cNvPr id="21511" name="Freeform 13"/>
              <p:cNvSpPr>
                <a:spLocks noEditPoints="1"/>
              </p:cNvSpPr>
              <p:nvPr/>
            </p:nvSpPr>
            <p:spPr>
              <a:xfrm>
                <a:off x="3695" y="2015"/>
                <a:ext cx="290" cy="290"/>
              </a:xfrm>
              <a:custGeom>
                <a:avLst/>
                <a:gdLst/>
                <a:ahLst/>
                <a:cxnLst>
                  <a:cxn ang="0">
                    <a:pos x="43" y="0"/>
                  </a:cxn>
                  <a:cxn ang="0">
                    <a:pos x="43" y="261"/>
                  </a:cxn>
                  <a:cxn ang="0">
                    <a:pos x="29" y="275"/>
                  </a:cxn>
                  <a:cxn ang="0">
                    <a:pos x="14" y="261"/>
                  </a:cxn>
                  <a:cxn ang="0">
                    <a:pos x="14" y="145"/>
                  </a:cxn>
                  <a:cxn ang="0">
                    <a:pos x="0" y="145"/>
                  </a:cxn>
                  <a:cxn ang="0">
                    <a:pos x="0" y="261"/>
                  </a:cxn>
                  <a:cxn ang="0">
                    <a:pos x="29" y="290"/>
                  </a:cxn>
                  <a:cxn ang="0">
                    <a:pos x="290" y="290"/>
                  </a:cxn>
                  <a:cxn ang="0">
                    <a:pos x="290" y="0"/>
                  </a:cxn>
                  <a:cxn ang="0">
                    <a:pos x="43" y="0"/>
                  </a:cxn>
                  <a:cxn ang="0">
                    <a:pos x="275" y="275"/>
                  </a:cxn>
                  <a:cxn ang="0">
                    <a:pos x="53" y="275"/>
                  </a:cxn>
                  <a:cxn ang="0">
                    <a:pos x="58" y="261"/>
                  </a:cxn>
                  <a:cxn ang="0">
                    <a:pos x="58" y="14"/>
                  </a:cxn>
                  <a:cxn ang="0">
                    <a:pos x="275" y="14"/>
                  </a:cxn>
                  <a:cxn ang="0">
                    <a:pos x="275" y="275"/>
                  </a:cxn>
                </a:cxnLst>
                <a:pathLst>
                  <a:path w="120" h="120">
                    <a:moveTo>
                      <a:pt x="18" y="0"/>
                    </a:moveTo>
                    <a:cubicBezTo>
                      <a:pt x="18" y="108"/>
                      <a:pt x="18" y="108"/>
                      <a:pt x="18" y="108"/>
                    </a:cubicBezTo>
                    <a:cubicBezTo>
                      <a:pt x="18" y="111"/>
                      <a:pt x="15" y="114"/>
                      <a:pt x="12" y="114"/>
                    </a:cubicBezTo>
                    <a:cubicBezTo>
                      <a:pt x="9" y="114"/>
                      <a:pt x="6" y="111"/>
                      <a:pt x="6" y="108"/>
                    </a:cubicBezTo>
                    <a:cubicBezTo>
                      <a:pt x="6" y="60"/>
                      <a:pt x="6" y="60"/>
                      <a:pt x="6" y="60"/>
                    </a:cubicBezTo>
                    <a:cubicBezTo>
                      <a:pt x="0" y="60"/>
                      <a:pt x="0" y="60"/>
                      <a:pt x="0" y="60"/>
                    </a:cubicBezTo>
                    <a:cubicBezTo>
                      <a:pt x="0" y="108"/>
                      <a:pt x="0" y="108"/>
                      <a:pt x="0" y="108"/>
                    </a:cubicBezTo>
                    <a:cubicBezTo>
                      <a:pt x="0" y="115"/>
                      <a:pt x="5" y="120"/>
                      <a:pt x="12" y="120"/>
                    </a:cubicBezTo>
                    <a:cubicBezTo>
                      <a:pt x="120" y="120"/>
                      <a:pt x="120" y="120"/>
                      <a:pt x="120" y="120"/>
                    </a:cubicBezTo>
                    <a:cubicBezTo>
                      <a:pt x="120" y="0"/>
                      <a:pt x="120" y="0"/>
                      <a:pt x="120" y="0"/>
                    </a:cubicBezTo>
                    <a:lnTo>
                      <a:pt x="18" y="0"/>
                    </a:lnTo>
                    <a:close/>
                    <a:moveTo>
                      <a:pt x="114" y="114"/>
                    </a:moveTo>
                    <a:cubicBezTo>
                      <a:pt x="22" y="114"/>
                      <a:pt x="22" y="114"/>
                      <a:pt x="22" y="114"/>
                    </a:cubicBezTo>
                    <a:cubicBezTo>
                      <a:pt x="23" y="112"/>
                      <a:pt x="24" y="110"/>
                      <a:pt x="24" y="108"/>
                    </a:cubicBezTo>
                    <a:cubicBezTo>
                      <a:pt x="24" y="6"/>
                      <a:pt x="24" y="6"/>
                      <a:pt x="24" y="6"/>
                    </a:cubicBezTo>
                    <a:cubicBezTo>
                      <a:pt x="114" y="6"/>
                      <a:pt x="114" y="6"/>
                      <a:pt x="114" y="6"/>
                    </a:cubicBezTo>
                    <a:lnTo>
                      <a:pt x="114" y="114"/>
                    </a:lnTo>
                    <a:close/>
                  </a:path>
                </a:pathLst>
              </a:custGeom>
              <a:solidFill>
                <a:srgbClr val="FFFFFF"/>
              </a:solidFill>
              <a:ln w="9525">
                <a:noFill/>
              </a:ln>
            </p:spPr>
            <p:txBody>
              <a:bodyPr/>
              <a:p>
                <a:endParaRPr lang="zh-CN" altLang="en-US"/>
              </a:p>
            </p:txBody>
          </p:sp>
          <p:sp>
            <p:nvSpPr>
              <p:cNvPr id="21512" name="Freeform 14"/>
              <p:cNvSpPr>
                <a:spLocks noEditPoints="1"/>
              </p:cNvSpPr>
              <p:nvPr/>
            </p:nvSpPr>
            <p:spPr>
              <a:xfrm>
                <a:off x="3768" y="2059"/>
                <a:ext cx="72" cy="72"/>
              </a:xfrm>
              <a:custGeom>
                <a:avLst/>
                <a:gdLst/>
                <a:ahLst/>
                <a:cxnLst>
                  <a:cxn ang="0">
                    <a:pos x="72" y="0"/>
                  </a:cxn>
                  <a:cxn ang="0">
                    <a:pos x="0" y="0"/>
                  </a:cxn>
                  <a:cxn ang="0">
                    <a:pos x="0" y="72"/>
                  </a:cxn>
                  <a:cxn ang="0">
                    <a:pos x="72" y="72"/>
                  </a:cxn>
                  <a:cxn ang="0">
                    <a:pos x="72" y="0"/>
                  </a:cxn>
                  <a:cxn ang="0">
                    <a:pos x="58" y="58"/>
                  </a:cxn>
                  <a:cxn ang="0">
                    <a:pos x="14" y="58"/>
                  </a:cxn>
                  <a:cxn ang="0">
                    <a:pos x="14" y="14"/>
                  </a:cxn>
                  <a:cxn ang="0">
                    <a:pos x="58" y="14"/>
                  </a:cxn>
                  <a:cxn ang="0">
                    <a:pos x="58" y="58"/>
                  </a:cxn>
                </a:cxnLst>
                <a:pathLst>
                  <a:path w="72" h="72">
                    <a:moveTo>
                      <a:pt x="72" y="0"/>
                    </a:moveTo>
                    <a:lnTo>
                      <a:pt x="0" y="0"/>
                    </a:lnTo>
                    <a:lnTo>
                      <a:pt x="0" y="72"/>
                    </a:lnTo>
                    <a:lnTo>
                      <a:pt x="72" y="72"/>
                    </a:lnTo>
                    <a:lnTo>
                      <a:pt x="72" y="0"/>
                    </a:lnTo>
                    <a:close/>
                    <a:moveTo>
                      <a:pt x="58" y="58"/>
                    </a:moveTo>
                    <a:lnTo>
                      <a:pt x="14" y="58"/>
                    </a:lnTo>
                    <a:lnTo>
                      <a:pt x="14" y="14"/>
                    </a:lnTo>
                    <a:lnTo>
                      <a:pt x="58" y="14"/>
                    </a:lnTo>
                    <a:lnTo>
                      <a:pt x="58" y="58"/>
                    </a:lnTo>
                    <a:close/>
                  </a:path>
                </a:pathLst>
              </a:custGeom>
              <a:solidFill>
                <a:srgbClr val="FFFFFF"/>
              </a:solidFill>
              <a:ln w="9525">
                <a:noFill/>
              </a:ln>
            </p:spPr>
            <p:txBody>
              <a:bodyPr/>
              <a:p>
                <a:endParaRPr lang="zh-CN" altLang="en-US"/>
              </a:p>
            </p:txBody>
          </p:sp>
          <p:sp>
            <p:nvSpPr>
              <p:cNvPr id="21513" name="Rectangle 15"/>
              <p:cNvSpPr/>
              <p:nvPr/>
            </p:nvSpPr>
            <p:spPr>
              <a:xfrm>
                <a:off x="3855" y="2059"/>
                <a:ext cx="101" cy="14"/>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sp>
            <p:nvSpPr>
              <p:cNvPr id="21514" name="Rectangle 16"/>
              <p:cNvSpPr/>
              <p:nvPr/>
            </p:nvSpPr>
            <p:spPr>
              <a:xfrm>
                <a:off x="3855" y="2102"/>
                <a:ext cx="101" cy="15"/>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sp>
            <p:nvSpPr>
              <p:cNvPr id="21515" name="Rectangle 17"/>
              <p:cNvSpPr/>
              <p:nvPr/>
            </p:nvSpPr>
            <p:spPr>
              <a:xfrm>
                <a:off x="3768" y="2146"/>
                <a:ext cx="188" cy="14"/>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sp>
            <p:nvSpPr>
              <p:cNvPr id="21516" name="Rectangle 18"/>
              <p:cNvSpPr/>
              <p:nvPr/>
            </p:nvSpPr>
            <p:spPr>
              <a:xfrm>
                <a:off x="3768" y="2204"/>
                <a:ext cx="188" cy="14"/>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sp>
            <p:nvSpPr>
              <p:cNvPr id="21517" name="Rectangle 19"/>
              <p:cNvSpPr/>
              <p:nvPr/>
            </p:nvSpPr>
            <p:spPr>
              <a:xfrm>
                <a:off x="3768" y="2247"/>
                <a:ext cx="87" cy="15"/>
              </a:xfrm>
              <a:prstGeom prst="rect">
                <a:avLst/>
              </a:prstGeom>
              <a:solidFill>
                <a:srgbClr val="FFFFFF"/>
              </a:solidFill>
              <a:ln w="9525">
                <a:noFill/>
              </a:ln>
            </p:spPr>
            <p:txBody>
              <a:bodyPr wrap="square" lIns="91440" tIns="45720" rIns="91440" bIns="45720" anchor="t"/>
              <a:p>
                <a:endParaRPr lang="zh-CN" altLang="en-US" b="1">
                  <a:latin typeface="Calibri" panose="020F0502020204030204" charset="0"/>
                  <a:ea typeface="宋体" panose="02010600030101010101" pitchFamily="2" charset="-122"/>
                </a:endParaRPr>
              </a:p>
            </p:txBody>
          </p:sp>
        </p:grpSp>
      </p:grpSp>
      <p:sp>
        <p:nvSpPr>
          <p:cNvPr id="42" name="矩形 41"/>
          <p:cNvSpPr/>
          <p:nvPr/>
        </p:nvSpPr>
        <p:spPr>
          <a:xfrm>
            <a:off x="1228725" y="4484688"/>
            <a:ext cx="2932113" cy="521970"/>
          </a:xfrm>
          <a:prstGeom prst="rect">
            <a:avLst/>
          </a:prstGeom>
          <a:noFill/>
          <a:ln w="9525">
            <a:noFill/>
          </a:ln>
        </p:spPr>
        <p:txBody>
          <a:bodyPr wrap="square" anchor="t">
            <a:spAutoFit/>
          </a:bodyPr>
          <a:p>
            <a:pPr algn="dist"/>
            <a:r>
              <a:rPr lang="zh-CN" altLang="en-US" sz="2800" b="1" dirty="0">
                <a:solidFill>
                  <a:srgbClr val="282828"/>
                </a:solidFill>
                <a:latin typeface="张海山锐线体简" pitchFamily="2" charset="-122"/>
                <a:ea typeface="张海山锐线体简" pitchFamily="2" charset="-122"/>
              </a:rPr>
              <a:t>建模的功能</a:t>
            </a:r>
            <a:endParaRPr lang="zh-CN" altLang="en-US" sz="2800" b="1" dirty="0">
              <a:solidFill>
                <a:srgbClr val="282828"/>
              </a:solidFill>
              <a:latin typeface="张海山锐线体简" pitchFamily="2" charset="-122"/>
              <a:ea typeface="张海山锐线体简" pitchFamily="2" charset="-122"/>
            </a:endParaRPr>
          </a:p>
        </p:txBody>
      </p:sp>
      <p:sp>
        <p:nvSpPr>
          <p:cNvPr id="46" name="矩形 45"/>
          <p:cNvSpPr/>
          <p:nvPr/>
        </p:nvSpPr>
        <p:spPr>
          <a:xfrm>
            <a:off x="4567238" y="4484688"/>
            <a:ext cx="2932112" cy="521970"/>
          </a:xfrm>
          <a:prstGeom prst="rect">
            <a:avLst/>
          </a:prstGeom>
          <a:noFill/>
          <a:ln w="9525">
            <a:noFill/>
          </a:ln>
        </p:spPr>
        <p:txBody>
          <a:bodyPr wrap="square" anchor="t">
            <a:spAutoFit/>
          </a:bodyPr>
          <a:p>
            <a:pPr algn="dist"/>
            <a:r>
              <a:rPr lang="en-US" altLang="zh-CN" sz="2800" b="1" dirty="0">
                <a:solidFill>
                  <a:srgbClr val="282828"/>
                </a:solidFill>
                <a:latin typeface="张海山锐线体简" pitchFamily="2" charset="-122"/>
                <a:ea typeface="张海山锐线体简" pitchFamily="2" charset="-122"/>
              </a:rPr>
              <a:t>Rational Rose</a:t>
            </a:r>
            <a:endParaRPr lang="en-US" altLang="zh-CN" sz="2800" b="1" dirty="0">
              <a:solidFill>
                <a:srgbClr val="282828"/>
              </a:solidFill>
              <a:latin typeface="张海山锐线体简" pitchFamily="2" charset="-122"/>
              <a:ea typeface="张海山锐线体简" pitchFamily="2" charset="-122"/>
            </a:endParaRPr>
          </a:p>
        </p:txBody>
      </p:sp>
      <p:sp>
        <p:nvSpPr>
          <p:cNvPr id="47" name="矩形 46"/>
          <p:cNvSpPr/>
          <p:nvPr/>
        </p:nvSpPr>
        <p:spPr>
          <a:xfrm>
            <a:off x="8031163" y="4484688"/>
            <a:ext cx="2932112" cy="521970"/>
          </a:xfrm>
          <a:prstGeom prst="rect">
            <a:avLst/>
          </a:prstGeom>
          <a:noFill/>
          <a:ln w="9525">
            <a:noFill/>
          </a:ln>
        </p:spPr>
        <p:txBody>
          <a:bodyPr wrap="square" anchor="t">
            <a:spAutoFit/>
          </a:bodyPr>
          <a:p>
            <a:pPr algn="dist"/>
            <a:r>
              <a:rPr lang="zh-CN" altLang="en-US" sz="2800" b="1" dirty="0">
                <a:solidFill>
                  <a:srgbClr val="282828"/>
                </a:solidFill>
                <a:latin typeface="张海山锐线体简" pitchFamily="2" charset="-122"/>
                <a:ea typeface="张海山锐线体简" pitchFamily="2" charset="-122"/>
              </a:rPr>
              <a:t>其他建模工具</a:t>
            </a:r>
            <a:endParaRPr lang="zh-CN" altLang="en-US" sz="2800" b="1" dirty="0">
              <a:solidFill>
                <a:srgbClr val="282828"/>
              </a:solidFill>
              <a:latin typeface="张海山锐线体简" pitchFamily="2" charset="-122"/>
              <a:ea typeface="张海山锐线体简" pitchFamily="2" charset="-122"/>
            </a:endParaRPr>
          </a:p>
        </p:txBody>
      </p:sp>
      <p:grpSp>
        <p:nvGrpSpPr>
          <p:cNvPr id="6" name="组合 5"/>
          <p:cNvGrpSpPr/>
          <p:nvPr/>
        </p:nvGrpSpPr>
        <p:grpSpPr>
          <a:xfrm>
            <a:off x="5002213" y="2068513"/>
            <a:ext cx="2187575" cy="1817687"/>
            <a:chOff x="5002503" y="2068284"/>
            <a:chExt cx="2186993" cy="1817914"/>
          </a:xfrm>
        </p:grpSpPr>
        <p:sp>
          <p:nvSpPr>
            <p:cNvPr id="18" name="椭圆 17"/>
            <p:cNvSpPr/>
            <p:nvPr/>
          </p:nvSpPr>
          <p:spPr>
            <a:xfrm>
              <a:off x="5187043" y="2068284"/>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1523" name="矩形 18"/>
            <p:cNvSpPr/>
            <p:nvPr/>
          </p:nvSpPr>
          <p:spPr>
            <a:xfrm>
              <a:off x="5002503" y="3056586"/>
              <a:ext cx="2186993" cy="460432"/>
            </a:xfrm>
            <a:prstGeom prst="rect">
              <a:avLst/>
            </a:prstGeom>
            <a:noFill/>
            <a:ln w="9525">
              <a:noFill/>
            </a:ln>
          </p:spPr>
          <p:txBody>
            <a:bodyPr wrap="square" anchor="ctr">
              <a:spAutoFit/>
            </a:bodyPr>
            <a:p>
              <a:pPr algn="ctr"/>
              <a:r>
                <a:rPr lang="en-US" altLang="zh-CN" sz="2400" b="1" dirty="0">
                  <a:solidFill>
                    <a:srgbClr val="F2F2F2"/>
                  </a:solidFill>
                  <a:latin typeface="方正正纤黑简体" pitchFamily="2" charset="-122"/>
                  <a:ea typeface="方正正纤黑简体" pitchFamily="2" charset="-122"/>
                </a:rPr>
                <a:t>2.2</a:t>
              </a:r>
              <a:endParaRPr lang="en-US" altLang="zh-CN" sz="2400" b="1" dirty="0">
                <a:solidFill>
                  <a:srgbClr val="F2F2F2"/>
                </a:solidFill>
                <a:latin typeface="方正正纤黑简体" pitchFamily="2" charset="-122"/>
                <a:ea typeface="方正正纤黑简体" pitchFamily="2" charset="-122"/>
              </a:endParaRPr>
            </a:p>
          </p:txBody>
        </p:sp>
        <p:sp>
          <p:nvSpPr>
            <p:cNvPr id="20" name="等腰三角形 6"/>
            <p:cNvSpPr/>
            <p:nvPr/>
          </p:nvSpPr>
          <p:spPr>
            <a:xfrm flipV="1">
              <a:off x="5978977"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21525" name="组合 42"/>
            <p:cNvGrpSpPr/>
            <p:nvPr/>
          </p:nvGrpSpPr>
          <p:grpSpPr>
            <a:xfrm>
              <a:off x="5777303" y="2358742"/>
              <a:ext cx="637200" cy="637200"/>
              <a:chOff x="3884615" y="4519611"/>
              <a:chExt cx="460374" cy="460377"/>
            </a:xfrm>
          </p:grpSpPr>
          <p:sp>
            <p:nvSpPr>
              <p:cNvPr id="21526" name="Freeform 5"/>
              <p:cNvSpPr>
                <a:spLocks noEditPoints="1"/>
              </p:cNvSpPr>
              <p:nvPr/>
            </p:nvSpPr>
            <p:spPr>
              <a:xfrm>
                <a:off x="3930651" y="4841876"/>
                <a:ext cx="69850" cy="69850"/>
              </a:xfrm>
              <a:custGeom>
                <a:avLst/>
                <a:gdLst/>
                <a:ahLst/>
                <a:cxnLst>
                  <a:cxn ang="0">
                    <a:pos x="34925" y="0"/>
                  </a:cxn>
                  <a:cxn ang="0">
                    <a:pos x="0" y="34925"/>
                  </a:cxn>
                  <a:cxn ang="0">
                    <a:pos x="34925" y="69850"/>
                  </a:cxn>
                  <a:cxn ang="0">
                    <a:pos x="69850" y="34925"/>
                  </a:cxn>
                  <a:cxn ang="0">
                    <a:pos x="34925" y="0"/>
                  </a:cxn>
                  <a:cxn ang="0">
                    <a:pos x="34925" y="46566"/>
                  </a:cxn>
                  <a:cxn ang="0">
                    <a:pos x="23283" y="34925"/>
                  </a:cxn>
                  <a:cxn ang="0">
                    <a:pos x="34925" y="23283"/>
                  </a:cxn>
                  <a:cxn ang="0">
                    <a:pos x="46566" y="34925"/>
                  </a:cxn>
                  <a:cxn ang="0">
                    <a:pos x="34925" y="46566"/>
                  </a:cxn>
                </a:cxnLst>
                <a:pathLst>
                  <a:path w="18" h="18">
                    <a:moveTo>
                      <a:pt x="9" y="0"/>
                    </a:moveTo>
                    <a:cubicBezTo>
                      <a:pt x="4" y="0"/>
                      <a:pt x="0" y="4"/>
                      <a:pt x="0" y="9"/>
                    </a:cubicBezTo>
                    <a:cubicBezTo>
                      <a:pt x="0" y="14"/>
                      <a:pt x="4" y="18"/>
                      <a:pt x="9" y="18"/>
                    </a:cubicBezTo>
                    <a:cubicBezTo>
                      <a:pt x="14" y="18"/>
                      <a:pt x="18" y="14"/>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solidFill>
                <a:srgbClr val="FFFFFF"/>
              </a:solidFill>
              <a:ln w="22225">
                <a:noFill/>
              </a:ln>
            </p:spPr>
            <p:txBody>
              <a:bodyPr/>
              <a:p>
                <a:endParaRPr lang="zh-CN" altLang="en-US"/>
              </a:p>
            </p:txBody>
          </p:sp>
          <p:sp>
            <p:nvSpPr>
              <p:cNvPr id="21527" name="Freeform 6"/>
              <p:cNvSpPr>
                <a:spLocks noEditPoints="1"/>
              </p:cNvSpPr>
              <p:nvPr/>
            </p:nvSpPr>
            <p:spPr>
              <a:xfrm>
                <a:off x="4068763" y="4819651"/>
                <a:ext cx="69850" cy="68263"/>
              </a:xfrm>
              <a:custGeom>
                <a:avLst/>
                <a:gdLst/>
                <a:ahLst/>
                <a:cxnLst>
                  <a:cxn ang="0">
                    <a:pos x="34925" y="68263"/>
                  </a:cxn>
                  <a:cxn ang="0">
                    <a:pos x="69850" y="34131"/>
                  </a:cxn>
                  <a:cxn ang="0">
                    <a:pos x="34925" y="0"/>
                  </a:cxn>
                  <a:cxn ang="0">
                    <a:pos x="0" y="34131"/>
                  </a:cxn>
                  <a:cxn ang="0">
                    <a:pos x="34925" y="68263"/>
                  </a:cxn>
                  <a:cxn ang="0">
                    <a:pos x="34925" y="22754"/>
                  </a:cxn>
                  <a:cxn ang="0">
                    <a:pos x="46566" y="34131"/>
                  </a:cxn>
                  <a:cxn ang="0">
                    <a:pos x="34925" y="45508"/>
                  </a:cxn>
                  <a:cxn ang="0">
                    <a:pos x="23283" y="34131"/>
                  </a:cxn>
                  <a:cxn ang="0">
                    <a:pos x="34925" y="22754"/>
                  </a:cxn>
                </a:cxnLst>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solidFill>
                <a:srgbClr val="FFFFFF"/>
              </a:solidFill>
              <a:ln w="22225">
                <a:noFill/>
              </a:ln>
            </p:spPr>
            <p:txBody>
              <a:bodyPr/>
              <a:p>
                <a:endParaRPr lang="zh-CN" altLang="en-US"/>
              </a:p>
            </p:txBody>
          </p:sp>
          <p:sp>
            <p:nvSpPr>
              <p:cNvPr id="21528" name="Freeform 7"/>
              <p:cNvSpPr>
                <a:spLocks noEditPoints="1"/>
              </p:cNvSpPr>
              <p:nvPr/>
            </p:nvSpPr>
            <p:spPr>
              <a:xfrm>
                <a:off x="3884615" y="4519611"/>
                <a:ext cx="300038" cy="460375"/>
              </a:xfrm>
              <a:custGeom>
                <a:avLst/>
                <a:gdLst/>
                <a:ahLst/>
                <a:cxnLst>
                  <a:cxn ang="0">
                    <a:pos x="276958" y="0"/>
                  </a:cxn>
                  <a:cxn ang="0">
                    <a:pos x="161558" y="0"/>
                  </a:cxn>
                  <a:cxn ang="0">
                    <a:pos x="138479" y="23018"/>
                  </a:cxn>
                  <a:cxn ang="0">
                    <a:pos x="138479" y="46037"/>
                  </a:cxn>
                  <a:cxn ang="0">
                    <a:pos x="23079" y="46037"/>
                  </a:cxn>
                  <a:cxn ang="0">
                    <a:pos x="0" y="69056"/>
                  </a:cxn>
                  <a:cxn ang="0">
                    <a:pos x="0" y="437356"/>
                  </a:cxn>
                  <a:cxn ang="0">
                    <a:pos x="23079" y="460375"/>
                  </a:cxn>
                  <a:cxn ang="0">
                    <a:pos x="138479" y="460375"/>
                  </a:cxn>
                  <a:cxn ang="0">
                    <a:pos x="150019" y="456538"/>
                  </a:cxn>
                  <a:cxn ang="0">
                    <a:pos x="161558" y="460375"/>
                  </a:cxn>
                  <a:cxn ang="0">
                    <a:pos x="276958" y="460375"/>
                  </a:cxn>
                  <a:cxn ang="0">
                    <a:pos x="300038" y="437356"/>
                  </a:cxn>
                  <a:cxn ang="0">
                    <a:pos x="300038" y="23018"/>
                  </a:cxn>
                  <a:cxn ang="0">
                    <a:pos x="276958" y="0"/>
                  </a:cxn>
                  <a:cxn ang="0">
                    <a:pos x="23079" y="437356"/>
                  </a:cxn>
                  <a:cxn ang="0">
                    <a:pos x="23079" y="69056"/>
                  </a:cxn>
                  <a:cxn ang="0">
                    <a:pos x="138479" y="69056"/>
                  </a:cxn>
                  <a:cxn ang="0">
                    <a:pos x="138479" y="437356"/>
                  </a:cxn>
                  <a:cxn ang="0">
                    <a:pos x="23079" y="437356"/>
                  </a:cxn>
                  <a:cxn ang="0">
                    <a:pos x="276958" y="437356"/>
                  </a:cxn>
                  <a:cxn ang="0">
                    <a:pos x="161558" y="437356"/>
                  </a:cxn>
                  <a:cxn ang="0">
                    <a:pos x="161558" y="115093"/>
                  </a:cxn>
                  <a:cxn ang="0">
                    <a:pos x="276958" y="115093"/>
                  </a:cxn>
                  <a:cxn ang="0">
                    <a:pos x="276958" y="437356"/>
                  </a:cxn>
                  <a:cxn ang="0">
                    <a:pos x="276958" y="92075"/>
                  </a:cxn>
                  <a:cxn ang="0">
                    <a:pos x="161558" y="92075"/>
                  </a:cxn>
                  <a:cxn ang="0">
                    <a:pos x="161558" y="23018"/>
                  </a:cxn>
                  <a:cxn ang="0">
                    <a:pos x="276958" y="23018"/>
                  </a:cxn>
                  <a:cxn ang="0">
                    <a:pos x="276958" y="92075"/>
                  </a:cxn>
                </a:cxnLst>
                <a:pathLst>
                  <a:path w="78" h="120">
                    <a:moveTo>
                      <a:pt x="72" y="0"/>
                    </a:moveTo>
                    <a:cubicBezTo>
                      <a:pt x="42" y="0"/>
                      <a:pt x="42" y="0"/>
                      <a:pt x="42" y="0"/>
                    </a:cubicBezTo>
                    <a:cubicBezTo>
                      <a:pt x="39" y="0"/>
                      <a:pt x="36" y="3"/>
                      <a:pt x="36" y="6"/>
                    </a:cubicBezTo>
                    <a:cubicBezTo>
                      <a:pt x="36" y="12"/>
                      <a:pt x="36" y="12"/>
                      <a:pt x="36" y="12"/>
                    </a:cubicBezTo>
                    <a:cubicBezTo>
                      <a:pt x="6" y="12"/>
                      <a:pt x="6" y="12"/>
                      <a:pt x="6" y="12"/>
                    </a:cubicBezTo>
                    <a:cubicBezTo>
                      <a:pt x="3" y="12"/>
                      <a:pt x="0" y="15"/>
                      <a:pt x="0" y="18"/>
                    </a:cubicBezTo>
                    <a:cubicBezTo>
                      <a:pt x="0" y="114"/>
                      <a:pt x="0" y="114"/>
                      <a:pt x="0" y="114"/>
                    </a:cubicBezTo>
                    <a:cubicBezTo>
                      <a:pt x="0" y="117"/>
                      <a:pt x="3" y="120"/>
                      <a:pt x="6" y="120"/>
                    </a:cubicBezTo>
                    <a:cubicBezTo>
                      <a:pt x="36" y="120"/>
                      <a:pt x="36" y="120"/>
                      <a:pt x="36" y="120"/>
                    </a:cubicBezTo>
                    <a:cubicBezTo>
                      <a:pt x="37" y="120"/>
                      <a:pt x="38" y="120"/>
                      <a:pt x="39" y="119"/>
                    </a:cubicBezTo>
                    <a:cubicBezTo>
                      <a:pt x="40" y="120"/>
                      <a:pt x="41" y="120"/>
                      <a:pt x="42" y="120"/>
                    </a:cubicBezTo>
                    <a:cubicBezTo>
                      <a:pt x="72" y="120"/>
                      <a:pt x="72" y="120"/>
                      <a:pt x="72" y="120"/>
                    </a:cubicBezTo>
                    <a:cubicBezTo>
                      <a:pt x="75" y="120"/>
                      <a:pt x="78" y="117"/>
                      <a:pt x="78" y="114"/>
                    </a:cubicBezTo>
                    <a:cubicBezTo>
                      <a:pt x="78" y="6"/>
                      <a:pt x="78" y="6"/>
                      <a:pt x="78" y="6"/>
                    </a:cubicBezTo>
                    <a:cubicBezTo>
                      <a:pt x="78" y="3"/>
                      <a:pt x="75" y="0"/>
                      <a:pt x="72" y="0"/>
                    </a:cubicBezTo>
                    <a:close/>
                    <a:moveTo>
                      <a:pt x="6" y="114"/>
                    </a:moveTo>
                    <a:cubicBezTo>
                      <a:pt x="6" y="18"/>
                      <a:pt x="6" y="18"/>
                      <a:pt x="6" y="18"/>
                    </a:cubicBezTo>
                    <a:cubicBezTo>
                      <a:pt x="36" y="18"/>
                      <a:pt x="36" y="18"/>
                      <a:pt x="36" y="18"/>
                    </a:cubicBezTo>
                    <a:cubicBezTo>
                      <a:pt x="36" y="114"/>
                      <a:pt x="36" y="114"/>
                      <a:pt x="36" y="114"/>
                    </a:cubicBezTo>
                    <a:lnTo>
                      <a:pt x="6" y="114"/>
                    </a:lnTo>
                    <a:close/>
                    <a:moveTo>
                      <a:pt x="72" y="114"/>
                    </a:moveTo>
                    <a:cubicBezTo>
                      <a:pt x="42" y="114"/>
                      <a:pt x="42" y="114"/>
                      <a:pt x="42" y="114"/>
                    </a:cubicBezTo>
                    <a:cubicBezTo>
                      <a:pt x="42" y="30"/>
                      <a:pt x="42" y="30"/>
                      <a:pt x="42" y="30"/>
                    </a:cubicBezTo>
                    <a:cubicBezTo>
                      <a:pt x="72" y="30"/>
                      <a:pt x="72" y="30"/>
                      <a:pt x="72" y="30"/>
                    </a:cubicBezTo>
                    <a:lnTo>
                      <a:pt x="72" y="114"/>
                    </a:lnTo>
                    <a:close/>
                    <a:moveTo>
                      <a:pt x="72" y="24"/>
                    </a:moveTo>
                    <a:cubicBezTo>
                      <a:pt x="42" y="24"/>
                      <a:pt x="42" y="24"/>
                      <a:pt x="42" y="24"/>
                    </a:cubicBezTo>
                    <a:cubicBezTo>
                      <a:pt x="42" y="6"/>
                      <a:pt x="42" y="6"/>
                      <a:pt x="42" y="6"/>
                    </a:cubicBezTo>
                    <a:cubicBezTo>
                      <a:pt x="72" y="6"/>
                      <a:pt x="72" y="6"/>
                      <a:pt x="72" y="6"/>
                    </a:cubicBezTo>
                    <a:lnTo>
                      <a:pt x="72" y="24"/>
                    </a:lnTo>
                    <a:close/>
                  </a:path>
                </a:pathLst>
              </a:custGeom>
              <a:solidFill>
                <a:srgbClr val="FFFFFF"/>
              </a:solidFill>
              <a:ln w="22225">
                <a:noFill/>
              </a:ln>
            </p:spPr>
            <p:txBody>
              <a:bodyPr/>
              <a:p>
                <a:endParaRPr lang="zh-CN" altLang="en-US"/>
              </a:p>
            </p:txBody>
          </p:sp>
          <p:sp>
            <p:nvSpPr>
              <p:cNvPr id="21529" name="Freeform 8"/>
              <p:cNvSpPr>
                <a:spLocks noEditPoints="1"/>
              </p:cNvSpPr>
              <p:nvPr/>
            </p:nvSpPr>
            <p:spPr>
              <a:xfrm>
                <a:off x="4184651" y="4538663"/>
                <a:ext cx="160338" cy="441325"/>
              </a:xfrm>
              <a:custGeom>
                <a:avLst/>
                <a:gdLst/>
                <a:ahLst/>
                <a:cxnLst>
                  <a:cxn ang="0">
                    <a:pos x="91621" y="19188"/>
                  </a:cxn>
                  <a:cxn ang="0">
                    <a:pos x="64898" y="3837"/>
                  </a:cxn>
                  <a:cxn ang="0">
                    <a:pos x="19087" y="11512"/>
                  </a:cxn>
                  <a:cxn ang="0">
                    <a:pos x="3817" y="38376"/>
                  </a:cxn>
                  <a:cxn ang="0">
                    <a:pos x="68716" y="422136"/>
                  </a:cxn>
                  <a:cxn ang="0">
                    <a:pos x="95439" y="441325"/>
                  </a:cxn>
                  <a:cxn ang="0">
                    <a:pos x="141250" y="433649"/>
                  </a:cxn>
                  <a:cxn ang="0">
                    <a:pos x="160338" y="406786"/>
                  </a:cxn>
                  <a:cxn ang="0">
                    <a:pos x="91621" y="19188"/>
                  </a:cxn>
                  <a:cxn ang="0">
                    <a:pos x="22905" y="34538"/>
                  </a:cxn>
                  <a:cxn ang="0">
                    <a:pos x="68716" y="23025"/>
                  </a:cxn>
                  <a:cxn ang="0">
                    <a:pos x="76351" y="69076"/>
                  </a:cxn>
                  <a:cxn ang="0">
                    <a:pos x="34358" y="76752"/>
                  </a:cxn>
                  <a:cxn ang="0">
                    <a:pos x="22905" y="34538"/>
                  </a:cxn>
                  <a:cxn ang="0">
                    <a:pos x="38175" y="99777"/>
                  </a:cxn>
                  <a:cxn ang="0">
                    <a:pos x="80169" y="92102"/>
                  </a:cxn>
                  <a:cxn ang="0">
                    <a:pos x="125979" y="341547"/>
                  </a:cxn>
                  <a:cxn ang="0">
                    <a:pos x="80169" y="349222"/>
                  </a:cxn>
                  <a:cxn ang="0">
                    <a:pos x="38175" y="99777"/>
                  </a:cxn>
                  <a:cxn ang="0">
                    <a:pos x="91621" y="418299"/>
                  </a:cxn>
                  <a:cxn ang="0">
                    <a:pos x="83986" y="372248"/>
                  </a:cxn>
                  <a:cxn ang="0">
                    <a:pos x="129797" y="364572"/>
                  </a:cxn>
                  <a:cxn ang="0">
                    <a:pos x="137432" y="410624"/>
                  </a:cxn>
                  <a:cxn ang="0">
                    <a:pos x="91621" y="418299"/>
                  </a:cxn>
                </a:cxnLst>
                <a:pathLst>
                  <a:path w="42" h="115">
                    <a:moveTo>
                      <a:pt x="24" y="5"/>
                    </a:moveTo>
                    <a:cubicBezTo>
                      <a:pt x="24" y="2"/>
                      <a:pt x="21" y="0"/>
                      <a:pt x="17" y="1"/>
                    </a:cubicBezTo>
                    <a:cubicBezTo>
                      <a:pt x="5" y="3"/>
                      <a:pt x="5" y="3"/>
                      <a:pt x="5" y="3"/>
                    </a:cubicBezTo>
                    <a:cubicBezTo>
                      <a:pt x="2" y="3"/>
                      <a:pt x="0" y="6"/>
                      <a:pt x="1" y="10"/>
                    </a:cubicBezTo>
                    <a:cubicBezTo>
                      <a:pt x="18" y="110"/>
                      <a:pt x="18" y="110"/>
                      <a:pt x="18" y="110"/>
                    </a:cubicBezTo>
                    <a:cubicBezTo>
                      <a:pt x="19" y="113"/>
                      <a:pt x="22" y="115"/>
                      <a:pt x="25" y="115"/>
                    </a:cubicBezTo>
                    <a:cubicBezTo>
                      <a:pt x="37" y="113"/>
                      <a:pt x="37" y="113"/>
                      <a:pt x="37" y="113"/>
                    </a:cubicBezTo>
                    <a:cubicBezTo>
                      <a:pt x="40" y="112"/>
                      <a:pt x="42" y="109"/>
                      <a:pt x="42" y="106"/>
                    </a:cubicBezTo>
                    <a:lnTo>
                      <a:pt x="24" y="5"/>
                    </a:lnTo>
                    <a:close/>
                    <a:moveTo>
                      <a:pt x="6" y="9"/>
                    </a:moveTo>
                    <a:cubicBezTo>
                      <a:pt x="18" y="6"/>
                      <a:pt x="18" y="6"/>
                      <a:pt x="18" y="6"/>
                    </a:cubicBezTo>
                    <a:cubicBezTo>
                      <a:pt x="20" y="18"/>
                      <a:pt x="20" y="18"/>
                      <a:pt x="20" y="18"/>
                    </a:cubicBezTo>
                    <a:cubicBezTo>
                      <a:pt x="9" y="20"/>
                      <a:pt x="9" y="20"/>
                      <a:pt x="9" y="20"/>
                    </a:cubicBezTo>
                    <a:lnTo>
                      <a:pt x="6" y="9"/>
                    </a:lnTo>
                    <a:close/>
                    <a:moveTo>
                      <a:pt x="10" y="26"/>
                    </a:moveTo>
                    <a:cubicBezTo>
                      <a:pt x="21" y="24"/>
                      <a:pt x="21" y="24"/>
                      <a:pt x="21" y="24"/>
                    </a:cubicBezTo>
                    <a:cubicBezTo>
                      <a:pt x="33" y="89"/>
                      <a:pt x="33" y="89"/>
                      <a:pt x="33" y="89"/>
                    </a:cubicBezTo>
                    <a:cubicBezTo>
                      <a:pt x="21" y="91"/>
                      <a:pt x="21" y="91"/>
                      <a:pt x="21" y="91"/>
                    </a:cubicBezTo>
                    <a:lnTo>
                      <a:pt x="10" y="26"/>
                    </a:lnTo>
                    <a:close/>
                    <a:moveTo>
                      <a:pt x="24" y="109"/>
                    </a:moveTo>
                    <a:cubicBezTo>
                      <a:pt x="22" y="97"/>
                      <a:pt x="22" y="97"/>
                      <a:pt x="22" y="97"/>
                    </a:cubicBezTo>
                    <a:cubicBezTo>
                      <a:pt x="34" y="95"/>
                      <a:pt x="34" y="95"/>
                      <a:pt x="34" y="95"/>
                    </a:cubicBezTo>
                    <a:cubicBezTo>
                      <a:pt x="36" y="107"/>
                      <a:pt x="36" y="107"/>
                      <a:pt x="36" y="107"/>
                    </a:cubicBezTo>
                    <a:lnTo>
                      <a:pt x="24" y="109"/>
                    </a:lnTo>
                    <a:close/>
                  </a:path>
                </a:pathLst>
              </a:custGeom>
              <a:solidFill>
                <a:srgbClr val="FFFFFF"/>
              </a:solidFill>
              <a:ln w="22225">
                <a:noFill/>
              </a:ln>
            </p:spPr>
            <p:txBody>
              <a:bodyPr/>
              <a:p>
                <a:endParaRPr lang="zh-CN" altLang="en-US"/>
              </a:p>
            </p:txBody>
          </p:sp>
          <p:sp>
            <p:nvSpPr>
              <p:cNvPr id="21530" name="Rectangle 9"/>
              <p:cNvSpPr/>
              <p:nvPr/>
            </p:nvSpPr>
            <p:spPr>
              <a:xfrm>
                <a:off x="3930651" y="4657726"/>
                <a:ext cx="69850" cy="23813"/>
              </a:xfrm>
              <a:prstGeom prst="rect">
                <a:avLst/>
              </a:prstGeom>
              <a:solidFill>
                <a:srgbClr val="FFFFFF"/>
              </a:solidFill>
              <a:ln w="22225">
                <a:noFill/>
              </a:ln>
            </p:spPr>
            <p:txBody>
              <a:bodyPr wrap="square" lIns="91440" tIns="45720" rIns="91440" bIns="45720" anchor="t"/>
              <a:p>
                <a:endParaRPr lang="zh-CN" altLang="en-US" sz="2400" b="1">
                  <a:latin typeface="Calibri" panose="020F0502020204030204" charset="0"/>
                  <a:ea typeface="宋体" panose="02010600030101010101" pitchFamily="2" charset="-122"/>
                </a:endParaRPr>
              </a:p>
            </p:txBody>
          </p:sp>
        </p:grpSp>
      </p:grpSp>
      <p:grpSp>
        <p:nvGrpSpPr>
          <p:cNvPr id="17" name="组合 16"/>
          <p:cNvGrpSpPr/>
          <p:nvPr/>
        </p:nvGrpSpPr>
        <p:grpSpPr>
          <a:xfrm>
            <a:off x="8404225" y="2070418"/>
            <a:ext cx="2187575" cy="1817687"/>
            <a:chOff x="8404087" y="2070189"/>
            <a:chExt cx="2186993" cy="1817914"/>
          </a:xfrm>
        </p:grpSpPr>
        <p:sp>
          <p:nvSpPr>
            <p:cNvPr id="30" name="椭圆 29"/>
            <p:cNvSpPr/>
            <p:nvPr/>
          </p:nvSpPr>
          <p:spPr>
            <a:xfrm>
              <a:off x="8587357" y="2070189"/>
              <a:ext cx="1817914" cy="1817914"/>
            </a:xfrm>
            <a:prstGeom prst="ellipse">
              <a:avLst/>
            </a:prstGeom>
            <a:solidFill>
              <a:srgbClr val="FF4A53"/>
            </a:soli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1533" name="矩形 30"/>
            <p:cNvSpPr/>
            <p:nvPr/>
          </p:nvSpPr>
          <p:spPr>
            <a:xfrm>
              <a:off x="8404087" y="3056586"/>
              <a:ext cx="2186993" cy="460432"/>
            </a:xfrm>
            <a:prstGeom prst="rect">
              <a:avLst/>
            </a:prstGeom>
            <a:noFill/>
            <a:ln w="9525">
              <a:noFill/>
            </a:ln>
          </p:spPr>
          <p:txBody>
            <a:bodyPr wrap="square" anchor="ctr">
              <a:spAutoFit/>
            </a:bodyPr>
            <a:p>
              <a:pPr algn="ctr"/>
              <a:r>
                <a:rPr lang="en-US" altLang="zh-CN" sz="2400" b="1" dirty="0">
                  <a:solidFill>
                    <a:srgbClr val="F2F2F2"/>
                  </a:solidFill>
                  <a:latin typeface="方正正纤黑简体" pitchFamily="2" charset="-122"/>
                  <a:ea typeface="方正正纤黑简体" pitchFamily="2" charset="-122"/>
                </a:rPr>
                <a:t>2.3</a:t>
              </a:r>
              <a:endParaRPr lang="en-US" altLang="zh-CN" sz="2400" b="1" dirty="0">
                <a:solidFill>
                  <a:srgbClr val="F2F2F2"/>
                </a:solidFill>
                <a:latin typeface="方正正纤黑简体" pitchFamily="2" charset="-122"/>
                <a:ea typeface="方正正纤黑简体" pitchFamily="2" charset="-122"/>
              </a:endParaRPr>
            </a:p>
          </p:txBody>
        </p:sp>
        <p:sp>
          <p:nvSpPr>
            <p:cNvPr id="32" name="等腰三角形 6"/>
            <p:cNvSpPr/>
            <p:nvPr/>
          </p:nvSpPr>
          <p:spPr>
            <a:xfrm flipV="1">
              <a:off x="9380561" y="3485222"/>
              <a:ext cx="234044" cy="96839"/>
            </a:xfrm>
            <a:custGeom>
              <a:avLst/>
              <a:gdLst>
                <a:gd name="connsiteX0" fmla="*/ 0 w 984940"/>
                <a:gd name="connsiteY0" fmla="*/ 740228 h 740228"/>
                <a:gd name="connsiteX1" fmla="*/ 492470 w 984940"/>
                <a:gd name="connsiteY1" fmla="*/ 0 h 740228"/>
                <a:gd name="connsiteX2" fmla="*/ 984940 w 984940"/>
                <a:gd name="connsiteY2" fmla="*/ 740228 h 740228"/>
                <a:gd name="connsiteX3" fmla="*/ 0 w 984940"/>
                <a:gd name="connsiteY3" fmla="*/ 740228 h 740228"/>
                <a:gd name="connsiteX0-1" fmla="*/ 0 w 984940"/>
                <a:gd name="connsiteY0-2" fmla="*/ 740228 h 831668"/>
                <a:gd name="connsiteX1-3" fmla="*/ 492470 w 984940"/>
                <a:gd name="connsiteY1-4" fmla="*/ 0 h 831668"/>
                <a:gd name="connsiteX2-5" fmla="*/ 984940 w 984940"/>
                <a:gd name="connsiteY2-6" fmla="*/ 740228 h 831668"/>
                <a:gd name="connsiteX3-7" fmla="*/ 91440 w 984940"/>
                <a:gd name="connsiteY3-8" fmla="*/ 831668 h 831668"/>
                <a:gd name="connsiteX0-9" fmla="*/ 0 w 984940"/>
                <a:gd name="connsiteY0-10" fmla="*/ 740228 h 740228"/>
                <a:gd name="connsiteX1-11" fmla="*/ 492470 w 984940"/>
                <a:gd name="connsiteY1-12" fmla="*/ 0 h 740228"/>
                <a:gd name="connsiteX2-13" fmla="*/ 984940 w 984940"/>
                <a:gd name="connsiteY2-14" fmla="*/ 740228 h 740228"/>
              </a:gdLst>
              <a:ahLst/>
              <a:cxnLst>
                <a:cxn ang="0">
                  <a:pos x="connsiteX0-1" y="connsiteY0-2"/>
                </a:cxn>
                <a:cxn ang="0">
                  <a:pos x="connsiteX1-3" y="connsiteY1-4"/>
                </a:cxn>
                <a:cxn ang="0">
                  <a:pos x="connsiteX2-5" y="connsiteY2-6"/>
                </a:cxn>
              </a:cxnLst>
              <a:rect l="l" t="t" r="r" b="b"/>
              <a:pathLst>
                <a:path w="984940" h="740228">
                  <a:moveTo>
                    <a:pt x="0" y="740228"/>
                  </a:moveTo>
                  <a:lnTo>
                    <a:pt x="492470" y="0"/>
                  </a:lnTo>
                  <a:lnTo>
                    <a:pt x="984940" y="740228"/>
                  </a:lnTo>
                </a:path>
              </a:pathLst>
            </a:cu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21535" name="Group 22"/>
            <p:cNvGrpSpPr>
              <a:grpSpLocks noChangeAspect="1"/>
            </p:cNvGrpSpPr>
            <p:nvPr/>
          </p:nvGrpSpPr>
          <p:grpSpPr>
            <a:xfrm>
              <a:off x="9178982" y="2358742"/>
              <a:ext cx="637200" cy="637201"/>
              <a:chOff x="4143" y="2884"/>
              <a:chExt cx="291" cy="291"/>
            </a:xfrm>
          </p:grpSpPr>
          <p:sp>
            <p:nvSpPr>
              <p:cNvPr id="21536" name="Freeform 23"/>
              <p:cNvSpPr/>
              <p:nvPr/>
            </p:nvSpPr>
            <p:spPr>
              <a:xfrm>
                <a:off x="4143" y="3160"/>
                <a:ext cx="291" cy="15"/>
              </a:xfrm>
              <a:custGeom>
                <a:avLst/>
                <a:gdLst/>
                <a:ahLst/>
                <a:cxnLst>
                  <a:cxn ang="0">
                    <a:pos x="283" y="15"/>
                  </a:cxn>
                  <a:cxn ang="0">
                    <a:pos x="7" y="15"/>
                  </a:cxn>
                  <a:cxn ang="0">
                    <a:pos x="0" y="7"/>
                  </a:cxn>
                  <a:cxn ang="0">
                    <a:pos x="7" y="0"/>
                  </a:cxn>
                  <a:cxn ang="0">
                    <a:pos x="283" y="0"/>
                  </a:cxn>
                  <a:cxn ang="0">
                    <a:pos x="291" y="7"/>
                  </a:cxn>
                  <a:cxn ang="0">
                    <a:pos x="283" y="15"/>
                  </a:cxn>
                </a:cxnLst>
                <a:pathLst>
                  <a:path w="120" h="6">
                    <a:moveTo>
                      <a:pt x="117" y="6"/>
                    </a:moveTo>
                    <a:cubicBezTo>
                      <a:pt x="3" y="6"/>
                      <a:pt x="3" y="6"/>
                      <a:pt x="3" y="6"/>
                    </a:cubicBezTo>
                    <a:cubicBezTo>
                      <a:pt x="1" y="6"/>
                      <a:pt x="0" y="5"/>
                      <a:pt x="0" y="3"/>
                    </a:cubicBezTo>
                    <a:cubicBezTo>
                      <a:pt x="0" y="1"/>
                      <a:pt x="1" y="0"/>
                      <a:pt x="3" y="0"/>
                    </a:cubicBezTo>
                    <a:cubicBezTo>
                      <a:pt x="117" y="0"/>
                      <a:pt x="117" y="0"/>
                      <a:pt x="117" y="0"/>
                    </a:cubicBezTo>
                    <a:cubicBezTo>
                      <a:pt x="119" y="0"/>
                      <a:pt x="120" y="1"/>
                      <a:pt x="120" y="3"/>
                    </a:cubicBezTo>
                    <a:cubicBezTo>
                      <a:pt x="120" y="5"/>
                      <a:pt x="119" y="6"/>
                      <a:pt x="117" y="6"/>
                    </a:cubicBezTo>
                    <a:close/>
                  </a:path>
                </a:pathLst>
              </a:custGeom>
              <a:solidFill>
                <a:srgbClr val="FFFFFF"/>
              </a:solidFill>
              <a:ln w="22225">
                <a:noFill/>
              </a:ln>
            </p:spPr>
            <p:txBody>
              <a:bodyPr/>
              <a:p>
                <a:endParaRPr lang="zh-CN" altLang="en-US"/>
              </a:p>
            </p:txBody>
          </p:sp>
          <p:sp>
            <p:nvSpPr>
              <p:cNvPr id="21537" name="Freeform 24"/>
              <p:cNvSpPr>
                <a:spLocks noEditPoints="1"/>
              </p:cNvSpPr>
              <p:nvPr/>
            </p:nvSpPr>
            <p:spPr>
              <a:xfrm>
                <a:off x="4158" y="3044"/>
                <a:ext cx="43" cy="102"/>
              </a:xfrm>
              <a:custGeom>
                <a:avLst/>
                <a:gdLst/>
                <a:ahLst/>
                <a:cxnLst>
                  <a:cxn ang="0">
                    <a:pos x="28" y="0"/>
                  </a:cxn>
                  <a:cxn ang="0">
                    <a:pos x="14" y="0"/>
                  </a:cxn>
                  <a:cxn ang="0">
                    <a:pos x="0" y="14"/>
                  </a:cxn>
                  <a:cxn ang="0">
                    <a:pos x="0" y="87"/>
                  </a:cxn>
                  <a:cxn ang="0">
                    <a:pos x="14" y="102"/>
                  </a:cxn>
                  <a:cxn ang="0">
                    <a:pos x="28" y="102"/>
                  </a:cxn>
                  <a:cxn ang="0">
                    <a:pos x="43" y="87"/>
                  </a:cxn>
                  <a:cxn ang="0">
                    <a:pos x="43" y="14"/>
                  </a:cxn>
                  <a:cxn ang="0">
                    <a:pos x="28" y="0"/>
                  </a:cxn>
                  <a:cxn ang="0">
                    <a:pos x="14" y="87"/>
                  </a:cxn>
                  <a:cxn ang="0">
                    <a:pos x="14" y="14"/>
                  </a:cxn>
                  <a:cxn ang="0">
                    <a:pos x="28" y="14"/>
                  </a:cxn>
                  <a:cxn ang="0">
                    <a:pos x="28" y="87"/>
                  </a:cxn>
                  <a:cxn ang="0">
                    <a:pos x="14" y="87"/>
                  </a:cxn>
                </a:cxnLst>
                <a:pathLst>
                  <a:path w="18" h="42">
                    <a:moveTo>
                      <a:pt x="12" y="0"/>
                    </a:moveTo>
                    <a:cubicBezTo>
                      <a:pt x="6" y="0"/>
                      <a:pt x="6" y="0"/>
                      <a:pt x="6" y="0"/>
                    </a:cubicBezTo>
                    <a:cubicBezTo>
                      <a:pt x="3" y="0"/>
                      <a:pt x="0" y="3"/>
                      <a:pt x="0" y="6"/>
                    </a:cubicBezTo>
                    <a:cubicBezTo>
                      <a:pt x="0" y="36"/>
                      <a:pt x="0" y="36"/>
                      <a:pt x="0" y="36"/>
                    </a:cubicBezTo>
                    <a:cubicBezTo>
                      <a:pt x="0" y="39"/>
                      <a:pt x="3" y="42"/>
                      <a:pt x="6" y="42"/>
                    </a:cubicBezTo>
                    <a:cubicBezTo>
                      <a:pt x="12" y="42"/>
                      <a:pt x="12" y="42"/>
                      <a:pt x="12" y="42"/>
                    </a:cubicBezTo>
                    <a:cubicBezTo>
                      <a:pt x="15" y="42"/>
                      <a:pt x="18" y="39"/>
                      <a:pt x="18" y="36"/>
                    </a:cubicBezTo>
                    <a:cubicBezTo>
                      <a:pt x="18" y="6"/>
                      <a:pt x="18" y="6"/>
                      <a:pt x="18" y="6"/>
                    </a:cubicBezTo>
                    <a:cubicBezTo>
                      <a:pt x="18" y="3"/>
                      <a:pt x="15" y="0"/>
                      <a:pt x="12" y="0"/>
                    </a:cubicBezTo>
                    <a:close/>
                    <a:moveTo>
                      <a:pt x="6" y="36"/>
                    </a:moveTo>
                    <a:cubicBezTo>
                      <a:pt x="6" y="6"/>
                      <a:pt x="6" y="6"/>
                      <a:pt x="6" y="6"/>
                    </a:cubicBezTo>
                    <a:cubicBezTo>
                      <a:pt x="12" y="6"/>
                      <a:pt x="12" y="6"/>
                      <a:pt x="12" y="6"/>
                    </a:cubicBezTo>
                    <a:cubicBezTo>
                      <a:pt x="12" y="36"/>
                      <a:pt x="12" y="36"/>
                      <a:pt x="12" y="36"/>
                    </a:cubicBezTo>
                    <a:lnTo>
                      <a:pt x="6" y="36"/>
                    </a:lnTo>
                    <a:close/>
                  </a:path>
                </a:pathLst>
              </a:custGeom>
              <a:solidFill>
                <a:srgbClr val="FFFFFF"/>
              </a:solidFill>
              <a:ln w="22225">
                <a:noFill/>
              </a:ln>
            </p:spPr>
            <p:txBody>
              <a:bodyPr/>
              <a:p>
                <a:endParaRPr lang="zh-CN" altLang="en-US"/>
              </a:p>
            </p:txBody>
          </p:sp>
          <p:sp>
            <p:nvSpPr>
              <p:cNvPr id="21538" name="Freeform 25"/>
              <p:cNvSpPr>
                <a:spLocks noEditPoints="1"/>
              </p:cNvSpPr>
              <p:nvPr/>
            </p:nvSpPr>
            <p:spPr>
              <a:xfrm>
                <a:off x="4230" y="2957"/>
                <a:ext cx="44" cy="189"/>
              </a:xfrm>
              <a:custGeom>
                <a:avLst/>
                <a:gdLst/>
                <a:ahLst/>
                <a:cxnLst>
                  <a:cxn ang="0">
                    <a:pos x="29" y="0"/>
                  </a:cxn>
                  <a:cxn ang="0">
                    <a:pos x="14" y="0"/>
                  </a:cxn>
                  <a:cxn ang="0">
                    <a:pos x="0" y="14"/>
                  </a:cxn>
                  <a:cxn ang="0">
                    <a:pos x="0" y="174"/>
                  </a:cxn>
                  <a:cxn ang="0">
                    <a:pos x="14" y="189"/>
                  </a:cxn>
                  <a:cxn ang="0">
                    <a:pos x="29" y="189"/>
                  </a:cxn>
                  <a:cxn ang="0">
                    <a:pos x="44" y="174"/>
                  </a:cxn>
                  <a:cxn ang="0">
                    <a:pos x="44" y="14"/>
                  </a:cxn>
                  <a:cxn ang="0">
                    <a:pos x="29" y="0"/>
                  </a:cxn>
                  <a:cxn ang="0">
                    <a:pos x="14" y="174"/>
                  </a:cxn>
                  <a:cxn ang="0">
                    <a:pos x="14" y="14"/>
                  </a:cxn>
                  <a:cxn ang="0">
                    <a:pos x="29" y="14"/>
                  </a:cxn>
                  <a:cxn ang="0">
                    <a:pos x="29" y="174"/>
                  </a:cxn>
                  <a:cxn ang="0">
                    <a:pos x="14" y="174"/>
                  </a:cxn>
                </a:cxnLst>
                <a:pathLst>
                  <a:path w="18" h="78">
                    <a:moveTo>
                      <a:pt x="12" y="0"/>
                    </a:moveTo>
                    <a:cubicBezTo>
                      <a:pt x="6" y="0"/>
                      <a:pt x="6" y="0"/>
                      <a:pt x="6" y="0"/>
                    </a:cubicBezTo>
                    <a:cubicBezTo>
                      <a:pt x="3" y="0"/>
                      <a:pt x="0" y="3"/>
                      <a:pt x="0" y="6"/>
                    </a:cubicBezTo>
                    <a:cubicBezTo>
                      <a:pt x="0" y="72"/>
                      <a:pt x="0" y="72"/>
                      <a:pt x="0" y="72"/>
                    </a:cubicBezTo>
                    <a:cubicBezTo>
                      <a:pt x="0" y="75"/>
                      <a:pt x="3" y="78"/>
                      <a:pt x="6" y="78"/>
                    </a:cubicBezTo>
                    <a:cubicBezTo>
                      <a:pt x="12" y="78"/>
                      <a:pt x="12" y="78"/>
                      <a:pt x="12" y="78"/>
                    </a:cubicBezTo>
                    <a:cubicBezTo>
                      <a:pt x="15" y="78"/>
                      <a:pt x="18" y="75"/>
                      <a:pt x="18" y="72"/>
                    </a:cubicBezTo>
                    <a:cubicBezTo>
                      <a:pt x="18" y="6"/>
                      <a:pt x="18" y="6"/>
                      <a:pt x="18" y="6"/>
                    </a:cubicBezTo>
                    <a:cubicBezTo>
                      <a:pt x="18" y="3"/>
                      <a:pt x="15" y="0"/>
                      <a:pt x="12" y="0"/>
                    </a:cubicBezTo>
                    <a:close/>
                    <a:moveTo>
                      <a:pt x="6" y="72"/>
                    </a:moveTo>
                    <a:cubicBezTo>
                      <a:pt x="6" y="6"/>
                      <a:pt x="6" y="6"/>
                      <a:pt x="6" y="6"/>
                    </a:cubicBezTo>
                    <a:cubicBezTo>
                      <a:pt x="12" y="6"/>
                      <a:pt x="12" y="6"/>
                      <a:pt x="12" y="6"/>
                    </a:cubicBezTo>
                    <a:cubicBezTo>
                      <a:pt x="12" y="72"/>
                      <a:pt x="12" y="72"/>
                      <a:pt x="12" y="72"/>
                    </a:cubicBezTo>
                    <a:lnTo>
                      <a:pt x="6" y="72"/>
                    </a:lnTo>
                    <a:close/>
                  </a:path>
                </a:pathLst>
              </a:custGeom>
              <a:solidFill>
                <a:srgbClr val="FFFFFF"/>
              </a:solidFill>
              <a:ln w="22225">
                <a:noFill/>
              </a:ln>
            </p:spPr>
            <p:txBody>
              <a:bodyPr/>
              <a:p>
                <a:endParaRPr lang="zh-CN" altLang="en-US"/>
              </a:p>
            </p:txBody>
          </p:sp>
          <p:sp>
            <p:nvSpPr>
              <p:cNvPr id="21539" name="Freeform 26"/>
              <p:cNvSpPr>
                <a:spLocks noEditPoints="1"/>
              </p:cNvSpPr>
              <p:nvPr/>
            </p:nvSpPr>
            <p:spPr>
              <a:xfrm>
                <a:off x="4303" y="2986"/>
                <a:ext cx="44" cy="160"/>
              </a:xfrm>
              <a:custGeom>
                <a:avLst/>
                <a:gdLst/>
                <a:ahLst/>
                <a:cxnLst>
                  <a:cxn ang="0">
                    <a:pos x="29" y="0"/>
                  </a:cxn>
                  <a:cxn ang="0">
                    <a:pos x="14" y="0"/>
                  </a:cxn>
                  <a:cxn ang="0">
                    <a:pos x="0" y="14"/>
                  </a:cxn>
                  <a:cxn ang="0">
                    <a:pos x="0" y="145"/>
                  </a:cxn>
                  <a:cxn ang="0">
                    <a:pos x="14" y="160"/>
                  </a:cxn>
                  <a:cxn ang="0">
                    <a:pos x="29" y="160"/>
                  </a:cxn>
                  <a:cxn ang="0">
                    <a:pos x="44" y="145"/>
                  </a:cxn>
                  <a:cxn ang="0">
                    <a:pos x="44" y="14"/>
                  </a:cxn>
                  <a:cxn ang="0">
                    <a:pos x="29" y="0"/>
                  </a:cxn>
                  <a:cxn ang="0">
                    <a:pos x="14" y="145"/>
                  </a:cxn>
                  <a:cxn ang="0">
                    <a:pos x="14" y="14"/>
                  </a:cxn>
                  <a:cxn ang="0">
                    <a:pos x="29" y="14"/>
                  </a:cxn>
                  <a:cxn ang="0">
                    <a:pos x="29" y="145"/>
                  </a:cxn>
                  <a:cxn ang="0">
                    <a:pos x="14" y="145"/>
                  </a:cxn>
                </a:cxnLst>
                <a:pathLst>
                  <a:path w="18" h="66">
                    <a:moveTo>
                      <a:pt x="12" y="0"/>
                    </a:moveTo>
                    <a:cubicBezTo>
                      <a:pt x="6" y="0"/>
                      <a:pt x="6" y="0"/>
                      <a:pt x="6" y="0"/>
                    </a:cubicBez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close/>
                    <a:moveTo>
                      <a:pt x="6" y="60"/>
                    </a:moveTo>
                    <a:cubicBezTo>
                      <a:pt x="6" y="6"/>
                      <a:pt x="6" y="6"/>
                      <a:pt x="6" y="6"/>
                    </a:cubicBezTo>
                    <a:cubicBezTo>
                      <a:pt x="12" y="6"/>
                      <a:pt x="12" y="6"/>
                      <a:pt x="12" y="6"/>
                    </a:cubicBezTo>
                    <a:cubicBezTo>
                      <a:pt x="12" y="60"/>
                      <a:pt x="12" y="60"/>
                      <a:pt x="12" y="60"/>
                    </a:cubicBezTo>
                    <a:lnTo>
                      <a:pt x="6" y="60"/>
                    </a:lnTo>
                    <a:close/>
                  </a:path>
                </a:pathLst>
              </a:custGeom>
              <a:solidFill>
                <a:srgbClr val="FFFFFF"/>
              </a:solidFill>
              <a:ln w="22225">
                <a:noFill/>
              </a:ln>
            </p:spPr>
            <p:txBody>
              <a:bodyPr/>
              <a:p>
                <a:endParaRPr lang="zh-CN" altLang="en-US"/>
              </a:p>
            </p:txBody>
          </p:sp>
          <p:sp>
            <p:nvSpPr>
              <p:cNvPr id="21540" name="Freeform 27"/>
              <p:cNvSpPr>
                <a:spLocks noEditPoints="1"/>
              </p:cNvSpPr>
              <p:nvPr/>
            </p:nvSpPr>
            <p:spPr>
              <a:xfrm>
                <a:off x="4376" y="2884"/>
                <a:ext cx="43" cy="262"/>
              </a:xfrm>
              <a:custGeom>
                <a:avLst/>
                <a:gdLst/>
                <a:ahLst/>
                <a:cxnLst>
                  <a:cxn ang="0">
                    <a:pos x="28" y="0"/>
                  </a:cxn>
                  <a:cxn ang="0">
                    <a:pos x="14" y="0"/>
                  </a:cxn>
                  <a:cxn ang="0">
                    <a:pos x="0" y="14"/>
                  </a:cxn>
                  <a:cxn ang="0">
                    <a:pos x="0" y="247"/>
                  </a:cxn>
                  <a:cxn ang="0">
                    <a:pos x="14" y="262"/>
                  </a:cxn>
                  <a:cxn ang="0">
                    <a:pos x="28" y="262"/>
                  </a:cxn>
                  <a:cxn ang="0">
                    <a:pos x="43" y="247"/>
                  </a:cxn>
                  <a:cxn ang="0">
                    <a:pos x="43" y="14"/>
                  </a:cxn>
                  <a:cxn ang="0">
                    <a:pos x="28" y="0"/>
                  </a:cxn>
                  <a:cxn ang="0">
                    <a:pos x="14" y="247"/>
                  </a:cxn>
                  <a:cxn ang="0">
                    <a:pos x="14" y="14"/>
                  </a:cxn>
                  <a:cxn ang="0">
                    <a:pos x="28" y="14"/>
                  </a:cxn>
                  <a:cxn ang="0">
                    <a:pos x="28" y="247"/>
                  </a:cxn>
                  <a:cxn ang="0">
                    <a:pos x="14" y="247"/>
                  </a:cxn>
                </a:cxnLst>
                <a:pathLst>
                  <a:path w="18" h="108">
                    <a:moveTo>
                      <a:pt x="12" y="0"/>
                    </a:moveTo>
                    <a:cubicBezTo>
                      <a:pt x="6" y="0"/>
                      <a:pt x="6" y="0"/>
                      <a:pt x="6" y="0"/>
                    </a:cubicBezTo>
                    <a:cubicBezTo>
                      <a:pt x="3" y="0"/>
                      <a:pt x="0" y="3"/>
                      <a:pt x="0" y="6"/>
                    </a:cubicBezTo>
                    <a:cubicBezTo>
                      <a:pt x="0" y="102"/>
                      <a:pt x="0" y="102"/>
                      <a:pt x="0" y="102"/>
                    </a:cubicBezTo>
                    <a:cubicBezTo>
                      <a:pt x="0" y="105"/>
                      <a:pt x="3" y="108"/>
                      <a:pt x="6" y="108"/>
                    </a:cubicBezTo>
                    <a:cubicBezTo>
                      <a:pt x="12" y="108"/>
                      <a:pt x="12" y="108"/>
                      <a:pt x="12" y="108"/>
                    </a:cubicBezTo>
                    <a:cubicBezTo>
                      <a:pt x="15" y="108"/>
                      <a:pt x="18" y="105"/>
                      <a:pt x="18" y="102"/>
                    </a:cubicBezTo>
                    <a:cubicBezTo>
                      <a:pt x="18" y="6"/>
                      <a:pt x="18" y="6"/>
                      <a:pt x="18" y="6"/>
                    </a:cubicBezTo>
                    <a:cubicBezTo>
                      <a:pt x="18" y="3"/>
                      <a:pt x="15" y="0"/>
                      <a:pt x="12" y="0"/>
                    </a:cubicBezTo>
                    <a:close/>
                    <a:moveTo>
                      <a:pt x="6" y="102"/>
                    </a:moveTo>
                    <a:cubicBezTo>
                      <a:pt x="6" y="6"/>
                      <a:pt x="6" y="6"/>
                      <a:pt x="6" y="6"/>
                    </a:cubicBezTo>
                    <a:cubicBezTo>
                      <a:pt x="12" y="6"/>
                      <a:pt x="12" y="6"/>
                      <a:pt x="12" y="6"/>
                    </a:cubicBezTo>
                    <a:cubicBezTo>
                      <a:pt x="12" y="102"/>
                      <a:pt x="12" y="102"/>
                      <a:pt x="12" y="102"/>
                    </a:cubicBezTo>
                    <a:lnTo>
                      <a:pt x="6" y="102"/>
                    </a:lnTo>
                    <a:close/>
                  </a:path>
                </a:pathLst>
              </a:custGeom>
              <a:solidFill>
                <a:srgbClr val="FFFFFF"/>
              </a:solidFill>
              <a:ln w="22225">
                <a:noFill/>
              </a:ln>
            </p:spPr>
            <p:txBody>
              <a:bodyPr/>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400"/>
                                        <p:tgtEl>
                                          <p:spTgt spid="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100000">
                                          <p:val>
                                            <p:strVal val="#ppt_x"/>
                                          </p:val>
                                        </p:tav>
                                      </p:tavLst>
                                    </p:anim>
                                    <p:anim calcmode="lin" valueType="num">
                                      <p:cBhvr>
                                        <p:cTn id="12" dur="4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p:cTn id="15" dur="400" fill="hold"/>
                                        <p:tgtEl>
                                          <p:spTgt spid="42"/>
                                        </p:tgtEl>
                                        <p:attrNameLst>
                                          <p:attrName>ppt_x</p:attrName>
                                        </p:attrNameLst>
                                      </p:cBhvr>
                                      <p:tavLst>
                                        <p:tav tm="0">
                                          <p:val>
                                            <p:strVal val="#ppt_x"/>
                                          </p:val>
                                        </p:tav>
                                        <p:tav tm="100000">
                                          <p:val>
                                            <p:strVal val="#ppt_x"/>
                                          </p:val>
                                        </p:tav>
                                      </p:tavLst>
                                    </p:anim>
                                    <p:anim calcmode="lin" valueType="num">
                                      <p:cBhvr>
                                        <p:cTn id="16" dur="400" fill="hold"/>
                                        <p:tgtEl>
                                          <p:spTgt spid="42"/>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400" fill="hold"/>
                                        <p:tgtEl>
                                          <p:spTgt spid="6"/>
                                        </p:tgtEl>
                                        <p:attrNameLst>
                                          <p:attrName>ppt_x</p:attrName>
                                        </p:attrNameLst>
                                      </p:cBhvr>
                                      <p:tavLst>
                                        <p:tav tm="0">
                                          <p:val>
                                            <p:strVal val="#ppt_x"/>
                                          </p:val>
                                        </p:tav>
                                        <p:tav tm="100000">
                                          <p:val>
                                            <p:strVal val="#ppt_x"/>
                                          </p:val>
                                        </p:tav>
                                      </p:tavLst>
                                    </p:anim>
                                    <p:anim calcmode="lin" valueType="num">
                                      <p:cBhvr>
                                        <p:cTn id="21" dur="400" fill="hold"/>
                                        <p:tgtEl>
                                          <p:spTgt spid="6"/>
                                        </p:tgtEl>
                                        <p:attrNameLst>
                                          <p:attrName>ppt_y</p:attrName>
                                        </p:attrNameLst>
                                      </p:cBhvr>
                                      <p:tavLst>
                                        <p:tav tm="0">
                                          <p:val>
                                            <p:strVal val="0-#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p:cTn id="24" dur="400" fill="hold"/>
                                        <p:tgtEl>
                                          <p:spTgt spid="46"/>
                                        </p:tgtEl>
                                        <p:attrNameLst>
                                          <p:attrName>ppt_x</p:attrName>
                                        </p:attrNameLst>
                                      </p:cBhvr>
                                      <p:tavLst>
                                        <p:tav tm="0">
                                          <p:val>
                                            <p:strVal val="#ppt_x"/>
                                          </p:val>
                                        </p:tav>
                                        <p:tav tm="100000">
                                          <p:val>
                                            <p:strVal val="#ppt_x"/>
                                          </p:val>
                                        </p:tav>
                                      </p:tavLst>
                                    </p:anim>
                                    <p:anim calcmode="lin" valueType="num">
                                      <p:cBhvr>
                                        <p:cTn id="25" dur="400" fill="hold"/>
                                        <p:tgtEl>
                                          <p:spTgt spid="4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1"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400" fill="hold"/>
                                        <p:tgtEl>
                                          <p:spTgt spid="17"/>
                                        </p:tgtEl>
                                        <p:attrNameLst>
                                          <p:attrName>ppt_x</p:attrName>
                                        </p:attrNameLst>
                                      </p:cBhvr>
                                      <p:tavLst>
                                        <p:tav tm="0">
                                          <p:val>
                                            <p:strVal val="#ppt_x"/>
                                          </p:val>
                                        </p:tav>
                                        <p:tav tm="100000">
                                          <p:val>
                                            <p:strVal val="#ppt_x"/>
                                          </p:val>
                                        </p:tav>
                                      </p:tavLst>
                                    </p:anim>
                                    <p:anim calcmode="lin" valueType="num">
                                      <p:cBhvr>
                                        <p:cTn id="30" dur="4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400" fill="hold"/>
                                        <p:tgtEl>
                                          <p:spTgt spid="47"/>
                                        </p:tgtEl>
                                        <p:attrNameLst>
                                          <p:attrName>ppt_x</p:attrName>
                                        </p:attrNameLst>
                                      </p:cBhvr>
                                      <p:tavLst>
                                        <p:tav tm="0">
                                          <p:val>
                                            <p:strVal val="#ppt_x"/>
                                          </p:val>
                                        </p:tav>
                                        <p:tav tm="100000">
                                          <p:val>
                                            <p:strVal val="#ppt_x"/>
                                          </p:val>
                                        </p:tav>
                                      </p:tavLst>
                                    </p:anim>
                                    <p:anim calcmode="lin" valueType="num">
                                      <p:cBhvr>
                                        <p:cTn id="34" dur="4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2" grpId="0"/>
      <p:bldP spid="46" grpId="0"/>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0" y="-34925"/>
            <a:ext cx="12192000" cy="2185670"/>
            <a:chOff x="-2" y="-43543"/>
            <a:chExt cx="12192001" cy="3262993"/>
          </a:xfrm>
        </p:grpSpPr>
        <p:pic>
          <p:nvPicPr>
            <p:cNvPr id="28674" name="图片 4"/>
            <p:cNvPicPr>
              <a:picLocks noChangeAspect="1"/>
            </p:cNvPicPr>
            <p:nvPr/>
          </p:nvPicPr>
          <p:blipFill>
            <a:blip r:embed="rId1"/>
            <a:srcRect t="44257" b="13268"/>
            <a:stretch>
              <a:fillRect/>
            </a:stretch>
          </p:blipFill>
          <p:spPr>
            <a:xfrm>
              <a:off x="-2" y="-43543"/>
              <a:ext cx="12192001" cy="3236686"/>
            </a:xfrm>
            <a:prstGeom prst="rect">
              <a:avLst/>
            </a:prstGeom>
            <a:noFill/>
            <a:ln w="9525">
              <a:noFill/>
            </a:ln>
          </p:spPr>
        </p:pic>
        <p:sp>
          <p:nvSpPr>
            <p:cNvPr id="3" name="矩形 2"/>
            <p:cNvSpPr/>
            <p:nvPr/>
          </p:nvSpPr>
          <p:spPr>
            <a:xfrm>
              <a:off x="-1" y="-43543"/>
              <a:ext cx="12192000" cy="326299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cxnSp>
        <p:nvCxnSpPr>
          <p:cNvPr id="6" name="直接连接符 5"/>
          <p:cNvCxnSpPr/>
          <p:nvPr/>
        </p:nvCxnSpPr>
        <p:spPr>
          <a:xfrm>
            <a:off x="4004310" y="1566545"/>
            <a:ext cx="4164330" cy="0"/>
          </a:xfrm>
          <a:prstGeom prst="line">
            <a:avLst/>
          </a:prstGeom>
          <a:ln w="28575">
            <a:solidFill>
              <a:srgbClr val="FF4A53"/>
            </a:solidFill>
          </a:ln>
        </p:spPr>
        <p:style>
          <a:lnRef idx="1">
            <a:schemeClr val="accent1"/>
          </a:lnRef>
          <a:fillRef idx="0">
            <a:schemeClr val="accent1"/>
          </a:fillRef>
          <a:effectRef idx="0">
            <a:schemeClr val="accent1"/>
          </a:effectRef>
          <a:fontRef idx="minor">
            <a:schemeClr val="tx1"/>
          </a:fontRef>
        </p:style>
      </p:cxnSp>
      <p:sp>
        <p:nvSpPr>
          <p:cNvPr id="28679" name="矩形 3"/>
          <p:cNvSpPr/>
          <p:nvPr/>
        </p:nvSpPr>
        <p:spPr>
          <a:xfrm flipH="1">
            <a:off x="3859530" y="904240"/>
            <a:ext cx="4472940" cy="521970"/>
          </a:xfrm>
          <a:prstGeom prst="rect">
            <a:avLst/>
          </a:prstGeom>
          <a:noFill/>
          <a:ln w="9525">
            <a:noFill/>
          </a:ln>
        </p:spPr>
        <p:txBody>
          <a:bodyPr wrap="none" anchor="t">
            <a:spAutoFit/>
          </a:bodyPr>
          <a:p>
            <a:pPr algn="ctr"/>
            <a:r>
              <a:rPr lang="zh-CN" altLang="en-US" sz="2800" b="1" dirty="0">
                <a:solidFill>
                  <a:srgbClr val="F2F2F2"/>
                </a:solidFill>
                <a:latin typeface="张海山锐线体简" pitchFamily="2" charset="-122"/>
                <a:ea typeface="张海山锐线体简" pitchFamily="2" charset="-122"/>
              </a:rPr>
              <a:t>软件建模工具应具有的功能</a:t>
            </a:r>
            <a:endParaRPr lang="zh-CN" altLang="en-US" sz="2800" b="1" dirty="0">
              <a:solidFill>
                <a:srgbClr val="F2F2F2"/>
              </a:solidFill>
              <a:latin typeface="张海山锐线体简" pitchFamily="2" charset="-122"/>
              <a:ea typeface="张海山锐线体简" pitchFamily="2" charset="-122"/>
            </a:endParaRPr>
          </a:p>
        </p:txBody>
      </p:sp>
      <p:grpSp>
        <p:nvGrpSpPr>
          <p:cNvPr id="13" name="组合 12"/>
          <p:cNvGrpSpPr/>
          <p:nvPr/>
        </p:nvGrpSpPr>
        <p:grpSpPr>
          <a:xfrm>
            <a:off x="383858" y="2515235"/>
            <a:ext cx="10330816" cy="1398815"/>
            <a:chOff x="629444" y="3604078"/>
            <a:chExt cx="10331973" cy="1398814"/>
          </a:xfrm>
        </p:grpSpPr>
        <p:sp>
          <p:nvSpPr>
            <p:cNvPr id="28682" name="矩形 9"/>
            <p:cNvSpPr/>
            <p:nvPr/>
          </p:nvSpPr>
          <p:spPr>
            <a:xfrm>
              <a:off x="1542042" y="3619228"/>
              <a:ext cx="9419375" cy="1383664"/>
            </a:xfrm>
            <a:prstGeom prst="rect">
              <a:avLst/>
            </a:prstGeom>
            <a:solidFill>
              <a:srgbClr val="F2F2F2"/>
            </a:solidFill>
            <a:ln w="9525">
              <a:noFill/>
            </a:ln>
          </p:spPr>
          <p:txBody>
            <a:bodyPr wrap="square" anchor="t">
              <a:spAutoFit/>
            </a:bodyPr>
            <a:p>
              <a:pPr algn="l"/>
              <a:r>
                <a:rPr lang="zh-CN" altLang="en-US" sz="2800" b="1"/>
                <a:t>1.绘图                 2.存储</a:t>
              </a:r>
              <a:endParaRPr lang="zh-CN" altLang="en-US" sz="2800" b="1"/>
            </a:p>
            <a:p>
              <a:pPr algn="l"/>
              <a:r>
                <a:rPr lang="zh-CN" altLang="en-US" sz="2800" b="1"/>
                <a:t>3.一致性检查    4.对模型进行组织</a:t>
              </a:r>
              <a:endParaRPr lang="zh-CN" altLang="en-US" sz="2800" b="1"/>
            </a:p>
            <a:p>
              <a:pPr algn="l"/>
              <a:r>
                <a:rPr lang="zh-CN" altLang="en-US" sz="2800" b="1"/>
                <a:t>5.导航                 6.写作支持</a:t>
              </a:r>
              <a:endParaRPr lang="zh-CN" altLang="en-US" sz="2800" b="1"/>
            </a:p>
          </p:txBody>
        </p:sp>
        <p:sp>
          <p:nvSpPr>
            <p:cNvPr id="9" name="矩形 8"/>
            <p:cNvSpPr/>
            <p:nvPr/>
          </p:nvSpPr>
          <p:spPr>
            <a:xfrm>
              <a:off x="629444" y="3604078"/>
              <a:ext cx="437493" cy="1398587"/>
            </a:xfrm>
            <a:prstGeom prst="rect">
              <a:avLst/>
            </a:prstGeom>
            <a:noFill/>
            <a:ln w="2540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矩形 16"/>
          <p:cNvSpPr/>
          <p:nvPr/>
        </p:nvSpPr>
        <p:spPr>
          <a:xfrm flipH="1">
            <a:off x="11161395" y="4246245"/>
            <a:ext cx="437515" cy="1398270"/>
          </a:xfrm>
          <a:prstGeom prst="rect">
            <a:avLst/>
          </a:prstGeom>
          <a:noFill/>
          <a:ln w="25400">
            <a:solidFill>
              <a:srgbClr val="FF4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文本框 3"/>
          <p:cNvSpPr txBox="1"/>
          <p:nvPr/>
        </p:nvSpPr>
        <p:spPr>
          <a:xfrm>
            <a:off x="3859530" y="4246245"/>
            <a:ext cx="8054340" cy="1383665"/>
          </a:xfrm>
          <a:prstGeom prst="rect">
            <a:avLst/>
          </a:prstGeom>
          <a:noFill/>
        </p:spPr>
        <p:txBody>
          <a:bodyPr wrap="square" rtlCol="0">
            <a:spAutoFit/>
          </a:bodyPr>
          <a:p>
            <a:r>
              <a:rPr lang="en-US" altLang="zh-CN" sz="2800" b="1"/>
              <a:t>7.</a:t>
            </a:r>
            <a:r>
              <a:rPr lang="zh-CN" altLang="en-US" sz="2800" b="1"/>
              <a:t>代码生成        </a:t>
            </a:r>
            <a:r>
              <a:rPr lang="en-US" altLang="zh-CN" sz="2800" b="1"/>
              <a:t>8.</a:t>
            </a:r>
            <a:r>
              <a:rPr lang="zh-CN" altLang="en-US" sz="2800" b="1"/>
              <a:t>逆向项目</a:t>
            </a:r>
            <a:endParaRPr lang="zh-CN" altLang="en-US" sz="2800" b="1"/>
          </a:p>
          <a:p>
            <a:r>
              <a:rPr lang="en-US" altLang="zh-CN" sz="2800" b="1"/>
              <a:t>9.</a:t>
            </a:r>
            <a:r>
              <a:rPr lang="zh-CN" altLang="en-US" sz="2800" b="1"/>
              <a:t>集成                 </a:t>
            </a:r>
            <a:r>
              <a:rPr lang="en-US" altLang="zh-CN" sz="2800" b="1"/>
              <a:t>10.</a:t>
            </a:r>
            <a:r>
              <a:rPr lang="zh-CN" altLang="en-US" sz="2800" b="1"/>
              <a:t>支持多种抽象和开发过程</a:t>
            </a:r>
            <a:endParaRPr lang="zh-CN" altLang="en-US" sz="2800" b="1"/>
          </a:p>
          <a:p>
            <a:r>
              <a:rPr lang="en-US" altLang="zh-CN" sz="2800" b="1"/>
              <a:t>11.</a:t>
            </a:r>
            <a:r>
              <a:rPr lang="zh-CN" altLang="en-US" sz="2800" b="1"/>
              <a:t>文档生成      </a:t>
            </a:r>
            <a:r>
              <a:rPr lang="en-US" altLang="zh-CN" sz="2800" b="1"/>
              <a:t>12.</a:t>
            </a:r>
            <a:r>
              <a:rPr lang="zh-CN" altLang="en-US" sz="2800" b="1"/>
              <a:t>脚本编程</a:t>
            </a:r>
            <a:endParaRPr lang="zh-CN" altLang="en-US" sz="2800"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4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4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400" fill="hold"/>
                                        <p:tgtEl>
                                          <p:spTgt spid="13"/>
                                        </p:tgtEl>
                                        <p:attrNameLst>
                                          <p:attrName>ppt_x</p:attrName>
                                        </p:attrNameLst>
                                      </p:cBhvr>
                                      <p:tavLst>
                                        <p:tav tm="0">
                                          <p:val>
                                            <p:strVal val="1+#ppt_w/2"/>
                                          </p:val>
                                        </p:tav>
                                        <p:tav tm="100000">
                                          <p:val>
                                            <p:strVal val="#ppt_x"/>
                                          </p:val>
                                        </p:tav>
                                      </p:tavLst>
                                    </p:anim>
                                    <p:anim calcmode="lin" valueType="num">
                                      <p:cBhvr>
                                        <p:cTn id="17" dur="400" fill="hold"/>
                                        <p:tgtEl>
                                          <p:spTgt spid="13"/>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7373938" y="1585595"/>
            <a:ext cx="2193925" cy="1463675"/>
            <a:chOff x="4897642" y="1585117"/>
            <a:chExt cx="2193970" cy="1462646"/>
          </a:xfrm>
        </p:grpSpPr>
        <p:graphicFrame>
          <p:nvGraphicFramePr>
            <p:cNvPr id="27650" name="对象 4"/>
            <p:cNvGraphicFramePr/>
            <p:nvPr/>
          </p:nvGraphicFramePr>
          <p:xfrm>
            <a:off x="4897642" y="1585117"/>
            <a:ext cx="2193970" cy="1462646"/>
          </p:xfrm>
          <a:graphic>
            <a:graphicData uri="http://schemas.openxmlformats.org/presentationml/2006/ole">
              <mc:AlternateContent xmlns:mc="http://schemas.openxmlformats.org/markup-compatibility/2006">
                <mc:Choice xmlns:v="urn:schemas-microsoft-com:vml" Requires="v">
                  <p:oleObj spid="_x0000_s3077" name="" r:id="rId1" imgW="2190750" imgH="1460500" progId="excel.sheet.8">
                    <p:embed/>
                  </p:oleObj>
                </mc:Choice>
                <mc:Fallback>
                  <p:oleObj name="" r:id="rId1" imgW="2190750" imgH="1460500" progId="excel.sheet.8">
                    <p:embed/>
                    <p:pic>
                      <p:nvPicPr>
                        <p:cNvPr id="0" name="图片 3076"/>
                        <p:cNvPicPr/>
                        <p:nvPr/>
                      </p:nvPicPr>
                      <p:blipFill>
                        <a:blip r:embed="rId2"/>
                        <a:stretch>
                          <a:fillRect/>
                        </a:stretch>
                      </p:blipFill>
                      <p:spPr>
                        <a:xfrm>
                          <a:off x="4897642" y="1585117"/>
                          <a:ext cx="2193970" cy="1462646"/>
                        </a:xfrm>
                        <a:prstGeom prst="rect">
                          <a:avLst/>
                        </a:prstGeom>
                        <a:noFill/>
                        <a:ln w="38100">
                          <a:noFill/>
                          <a:miter/>
                        </a:ln>
                      </p:spPr>
                    </p:pic>
                  </p:oleObj>
                </mc:Fallback>
              </mc:AlternateContent>
            </a:graphicData>
          </a:graphic>
        </p:graphicFrame>
        <p:sp>
          <p:nvSpPr>
            <p:cNvPr id="112" name="椭圆 111"/>
            <p:cNvSpPr/>
            <p:nvPr/>
          </p:nvSpPr>
          <p:spPr>
            <a:xfrm>
              <a:off x="5487650" y="1809464"/>
              <a:ext cx="1013954" cy="1013952"/>
            </a:xfrm>
            <a:prstGeom prst="ellipse">
              <a:avLst/>
            </a:prstGeom>
            <a:solidFill>
              <a:srgbClr val="29282E"/>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endParaRPr lang="zh-CN" altLang="en-US" sz="1200" strike="noStrike" noProof="1"/>
            </a:p>
          </p:txBody>
        </p:sp>
      </p:grpSp>
      <p:sp>
        <p:nvSpPr>
          <p:cNvPr id="27654" name="矩形 108"/>
          <p:cNvSpPr/>
          <p:nvPr/>
        </p:nvSpPr>
        <p:spPr>
          <a:xfrm>
            <a:off x="7101205" y="3005455"/>
            <a:ext cx="2740025" cy="398780"/>
          </a:xfrm>
          <a:prstGeom prst="rect">
            <a:avLst/>
          </a:prstGeom>
          <a:noFill/>
          <a:ln w="9525">
            <a:noFill/>
          </a:ln>
        </p:spPr>
        <p:txBody>
          <a:bodyPr wrap="square" anchor="t">
            <a:spAutoFit/>
          </a:bodyPr>
          <a:p>
            <a:pPr algn="ctr"/>
            <a:r>
              <a:rPr lang="en-US" altLang="zh-CN" sz="2000" b="1" dirty="0">
                <a:solidFill>
                  <a:srgbClr val="29282E"/>
                </a:solidFill>
                <a:latin typeface="方正正纤黑简体" pitchFamily="2" charset="-122"/>
                <a:ea typeface="方正正纤黑简体" pitchFamily="2" charset="-122"/>
              </a:rPr>
              <a:t>power designer</a:t>
            </a:r>
            <a:endParaRPr lang="en-US" altLang="zh-CN" sz="2000" b="1" dirty="0">
              <a:solidFill>
                <a:srgbClr val="29282E"/>
              </a:solidFill>
              <a:latin typeface="方正正纤黑简体" pitchFamily="2" charset="-122"/>
              <a:ea typeface="方正正纤黑简体" pitchFamily="2" charset="-122"/>
            </a:endParaRPr>
          </a:p>
        </p:txBody>
      </p:sp>
      <p:grpSp>
        <p:nvGrpSpPr>
          <p:cNvPr id="2" name="组合 1"/>
          <p:cNvGrpSpPr/>
          <p:nvPr/>
        </p:nvGrpSpPr>
        <p:grpSpPr>
          <a:xfrm>
            <a:off x="2875915" y="1585595"/>
            <a:ext cx="2193925" cy="1463675"/>
            <a:chOff x="1076757" y="1585117"/>
            <a:chExt cx="2193970" cy="1462646"/>
          </a:xfrm>
        </p:grpSpPr>
        <p:graphicFrame>
          <p:nvGraphicFramePr>
            <p:cNvPr id="27664" name="对象 15"/>
            <p:cNvGraphicFramePr/>
            <p:nvPr/>
          </p:nvGraphicFramePr>
          <p:xfrm>
            <a:off x="1076757" y="1585117"/>
            <a:ext cx="2193970" cy="1462646"/>
          </p:xfrm>
          <a:graphic>
            <a:graphicData uri="http://schemas.openxmlformats.org/presentationml/2006/ole">
              <mc:AlternateContent xmlns:mc="http://schemas.openxmlformats.org/markup-compatibility/2006">
                <mc:Choice xmlns:v="urn:schemas-microsoft-com:vml" Requires="v">
                  <p:oleObj spid="_x0000_s3081" name="" r:id="rId3" imgW="2190750" imgH="1460500" progId="excel.sheet.8">
                    <p:embed/>
                  </p:oleObj>
                </mc:Choice>
                <mc:Fallback>
                  <p:oleObj name="" r:id="rId3" imgW="2190750" imgH="1460500" progId="excel.sheet.8">
                    <p:embed/>
                    <p:pic>
                      <p:nvPicPr>
                        <p:cNvPr id="0" name="图片 3080"/>
                        <p:cNvPicPr/>
                        <p:nvPr/>
                      </p:nvPicPr>
                      <p:blipFill>
                        <a:blip r:embed="rId2"/>
                        <a:stretch>
                          <a:fillRect/>
                        </a:stretch>
                      </p:blipFill>
                      <p:spPr>
                        <a:xfrm>
                          <a:off x="1076757" y="1585117"/>
                          <a:ext cx="2193970" cy="1462646"/>
                        </a:xfrm>
                        <a:prstGeom prst="rect">
                          <a:avLst/>
                        </a:prstGeom>
                        <a:noFill/>
                        <a:ln w="38100">
                          <a:noFill/>
                          <a:miter/>
                        </a:ln>
                      </p:spPr>
                    </p:pic>
                  </p:oleObj>
                </mc:Fallback>
              </mc:AlternateContent>
            </a:graphicData>
          </a:graphic>
        </p:graphicFrame>
        <p:sp>
          <p:nvSpPr>
            <p:cNvPr id="122" name="椭圆 121"/>
            <p:cNvSpPr/>
            <p:nvPr/>
          </p:nvSpPr>
          <p:spPr>
            <a:xfrm>
              <a:off x="1666765" y="1809464"/>
              <a:ext cx="1013954" cy="1013952"/>
            </a:xfrm>
            <a:prstGeom prst="ellipse">
              <a:avLst/>
            </a:prstGeom>
            <a:solidFill>
              <a:srgbClr val="29282E"/>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endParaRPr lang="zh-CN" altLang="en-US" sz="1200" strike="noStrike" noProof="1"/>
            </a:p>
          </p:txBody>
        </p:sp>
      </p:grpSp>
      <p:sp>
        <p:nvSpPr>
          <p:cNvPr id="27668" name="矩形 123"/>
          <p:cNvSpPr/>
          <p:nvPr/>
        </p:nvSpPr>
        <p:spPr>
          <a:xfrm>
            <a:off x="2602865" y="3005455"/>
            <a:ext cx="2740025" cy="398780"/>
          </a:xfrm>
          <a:prstGeom prst="rect">
            <a:avLst/>
          </a:prstGeom>
          <a:noFill/>
          <a:ln w="9525">
            <a:noFill/>
          </a:ln>
        </p:spPr>
        <p:txBody>
          <a:bodyPr wrap="square" anchor="t">
            <a:spAutoFit/>
          </a:bodyPr>
          <a:p>
            <a:pPr algn="ctr"/>
            <a:r>
              <a:rPr lang="en-US" altLang="zh-CN" sz="2000" b="1" dirty="0">
                <a:solidFill>
                  <a:srgbClr val="29282E"/>
                </a:solidFill>
                <a:latin typeface="方正正纤黑简体" pitchFamily="2" charset="-122"/>
                <a:ea typeface="方正正纤黑简体" pitchFamily="2" charset="-122"/>
              </a:rPr>
              <a:t>Rational Rose</a:t>
            </a:r>
            <a:endParaRPr lang="en-US" altLang="zh-CN" sz="2000" b="1" dirty="0">
              <a:solidFill>
                <a:srgbClr val="29282E"/>
              </a:solidFill>
              <a:latin typeface="方正正纤黑简体" pitchFamily="2" charset="-122"/>
              <a:ea typeface="方正正纤黑简体" pitchFamily="2" charset="-122"/>
            </a:endParaRPr>
          </a:p>
        </p:txBody>
      </p:sp>
      <p:grpSp>
        <p:nvGrpSpPr>
          <p:cNvPr id="7" name="组合 6"/>
          <p:cNvGrpSpPr/>
          <p:nvPr/>
        </p:nvGrpSpPr>
        <p:grpSpPr>
          <a:xfrm>
            <a:off x="7373938" y="4074160"/>
            <a:ext cx="2193925" cy="1462088"/>
            <a:chOff x="4897642" y="4117660"/>
            <a:chExt cx="2193970" cy="1462646"/>
          </a:xfrm>
        </p:grpSpPr>
        <p:graphicFrame>
          <p:nvGraphicFramePr>
            <p:cNvPr id="27671" name="对象 16"/>
            <p:cNvGraphicFramePr/>
            <p:nvPr/>
          </p:nvGraphicFramePr>
          <p:xfrm>
            <a:off x="4897642" y="4117660"/>
            <a:ext cx="2193970" cy="1462646"/>
          </p:xfrm>
          <a:graphic>
            <a:graphicData uri="http://schemas.openxmlformats.org/presentationml/2006/ole">
              <mc:AlternateContent xmlns:mc="http://schemas.openxmlformats.org/markup-compatibility/2006">
                <mc:Choice xmlns:v="urn:schemas-microsoft-com:vml" Requires="v">
                  <p:oleObj spid="_x0000_s3080" name="" r:id="rId4" imgW="2190750" imgH="1460500" progId="excel.sheet.8">
                    <p:embed/>
                  </p:oleObj>
                </mc:Choice>
                <mc:Fallback>
                  <p:oleObj name="" r:id="rId4" imgW="2190750" imgH="1460500" progId="excel.sheet.8">
                    <p:embed/>
                    <p:pic>
                      <p:nvPicPr>
                        <p:cNvPr id="0" name="图片 3079"/>
                        <p:cNvPicPr/>
                        <p:nvPr/>
                      </p:nvPicPr>
                      <p:blipFill>
                        <a:blip r:embed="rId5"/>
                        <a:stretch>
                          <a:fillRect/>
                        </a:stretch>
                      </p:blipFill>
                      <p:spPr>
                        <a:xfrm>
                          <a:off x="4897642" y="4117660"/>
                          <a:ext cx="2193970" cy="1462646"/>
                        </a:xfrm>
                        <a:prstGeom prst="rect">
                          <a:avLst/>
                        </a:prstGeom>
                        <a:noFill/>
                        <a:ln w="38100">
                          <a:noFill/>
                          <a:miter/>
                        </a:ln>
                      </p:spPr>
                    </p:pic>
                  </p:oleObj>
                </mc:Fallback>
              </mc:AlternateContent>
            </a:graphicData>
          </a:graphic>
        </p:graphicFrame>
        <p:sp>
          <p:nvSpPr>
            <p:cNvPr id="127" name="椭圆 126"/>
            <p:cNvSpPr/>
            <p:nvPr/>
          </p:nvSpPr>
          <p:spPr>
            <a:xfrm>
              <a:off x="5487650" y="4342007"/>
              <a:ext cx="1013954" cy="1013952"/>
            </a:xfrm>
            <a:prstGeom prst="ellipse">
              <a:avLst/>
            </a:prstGeom>
            <a:solidFill>
              <a:srgbClr val="F2F2F2"/>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endParaRPr lang="zh-CN" altLang="en-US" sz="1200" strike="noStrike" noProof="1"/>
            </a:p>
          </p:txBody>
        </p:sp>
      </p:grpSp>
      <p:sp>
        <p:nvSpPr>
          <p:cNvPr id="27675" name="矩形 128"/>
          <p:cNvSpPr/>
          <p:nvPr/>
        </p:nvSpPr>
        <p:spPr>
          <a:xfrm>
            <a:off x="7101205" y="5514340"/>
            <a:ext cx="2740025" cy="398780"/>
          </a:xfrm>
          <a:prstGeom prst="rect">
            <a:avLst/>
          </a:prstGeom>
          <a:noFill/>
          <a:ln w="9525">
            <a:noFill/>
          </a:ln>
        </p:spPr>
        <p:txBody>
          <a:bodyPr wrap="square" anchor="t">
            <a:spAutoFit/>
          </a:bodyPr>
          <a:p>
            <a:pPr algn="ctr"/>
            <a:r>
              <a:rPr lang="en-US" altLang="zh-CN" sz="2000" b="1" dirty="0">
                <a:solidFill>
                  <a:srgbClr val="29282E"/>
                </a:solidFill>
                <a:latin typeface="方正正纤黑简体" pitchFamily="2" charset="-122"/>
                <a:ea typeface="方正正纤黑简体" pitchFamily="2" charset="-122"/>
              </a:rPr>
              <a:t>StarUML</a:t>
            </a:r>
            <a:endParaRPr lang="en-US" altLang="zh-CN" sz="2000" b="1" dirty="0">
              <a:solidFill>
                <a:srgbClr val="29282E"/>
              </a:solidFill>
              <a:latin typeface="方正正纤黑简体" pitchFamily="2" charset="-122"/>
              <a:ea typeface="方正正纤黑简体" pitchFamily="2" charset="-122"/>
            </a:endParaRPr>
          </a:p>
        </p:txBody>
      </p:sp>
      <p:grpSp>
        <p:nvGrpSpPr>
          <p:cNvPr id="6" name="组合 5"/>
          <p:cNvGrpSpPr/>
          <p:nvPr/>
        </p:nvGrpSpPr>
        <p:grpSpPr>
          <a:xfrm>
            <a:off x="2875915" y="4074795"/>
            <a:ext cx="2193925" cy="1462088"/>
            <a:chOff x="1076757" y="4117660"/>
            <a:chExt cx="2193970" cy="1462646"/>
          </a:xfrm>
        </p:grpSpPr>
        <p:graphicFrame>
          <p:nvGraphicFramePr>
            <p:cNvPr id="27685" name="对象 18"/>
            <p:cNvGraphicFramePr/>
            <p:nvPr/>
          </p:nvGraphicFramePr>
          <p:xfrm>
            <a:off x="1076757" y="4117660"/>
            <a:ext cx="2193970" cy="1462646"/>
          </p:xfrm>
          <a:graphic>
            <a:graphicData uri="http://schemas.openxmlformats.org/presentationml/2006/ole">
              <mc:AlternateContent xmlns:mc="http://schemas.openxmlformats.org/markup-compatibility/2006">
                <mc:Choice xmlns:v="urn:schemas-microsoft-com:vml" Requires="v">
                  <p:oleObj spid="_x0000_s3079" name="" r:id="rId6" imgW="2190750" imgH="1460500" progId="excel.sheet.8">
                    <p:embed/>
                  </p:oleObj>
                </mc:Choice>
                <mc:Fallback>
                  <p:oleObj name="" r:id="rId6" imgW="2190750" imgH="1460500" progId="excel.sheet.8">
                    <p:embed/>
                    <p:pic>
                      <p:nvPicPr>
                        <p:cNvPr id="0" name="图片 3078"/>
                        <p:cNvPicPr/>
                        <p:nvPr/>
                      </p:nvPicPr>
                      <p:blipFill>
                        <a:blip r:embed="rId5"/>
                        <a:stretch>
                          <a:fillRect/>
                        </a:stretch>
                      </p:blipFill>
                      <p:spPr>
                        <a:xfrm>
                          <a:off x="1076757" y="4117660"/>
                          <a:ext cx="2193970" cy="1462646"/>
                        </a:xfrm>
                        <a:prstGeom prst="rect">
                          <a:avLst/>
                        </a:prstGeom>
                        <a:noFill/>
                        <a:ln w="38100">
                          <a:noFill/>
                          <a:miter/>
                        </a:ln>
                      </p:spPr>
                    </p:pic>
                  </p:oleObj>
                </mc:Fallback>
              </mc:AlternateContent>
            </a:graphicData>
          </a:graphic>
        </p:graphicFrame>
        <p:sp>
          <p:nvSpPr>
            <p:cNvPr id="137" name="椭圆 136"/>
            <p:cNvSpPr/>
            <p:nvPr/>
          </p:nvSpPr>
          <p:spPr>
            <a:xfrm>
              <a:off x="1666765" y="4342007"/>
              <a:ext cx="1013954" cy="1013952"/>
            </a:xfrm>
            <a:prstGeom prst="ellipse">
              <a:avLst/>
            </a:prstGeom>
            <a:solidFill>
              <a:srgbClr val="F2F2F2"/>
            </a:solidFill>
            <a:ln w="88900">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endParaRPr lang="zh-CN" altLang="en-US" sz="1200" strike="noStrike" noProof="1"/>
            </a:p>
          </p:txBody>
        </p:sp>
      </p:grpSp>
      <p:grpSp>
        <p:nvGrpSpPr>
          <p:cNvPr id="12" name="组合 11"/>
          <p:cNvGrpSpPr/>
          <p:nvPr/>
        </p:nvGrpSpPr>
        <p:grpSpPr>
          <a:xfrm>
            <a:off x="2602865" y="5537200"/>
            <a:ext cx="2740025" cy="682919"/>
            <a:chOff x="905216" y="5537671"/>
            <a:chExt cx="2739798" cy="682426"/>
          </a:xfrm>
        </p:grpSpPr>
        <p:sp>
          <p:nvSpPr>
            <p:cNvPr id="27689" name="矩形 138"/>
            <p:cNvSpPr/>
            <p:nvPr/>
          </p:nvSpPr>
          <p:spPr>
            <a:xfrm>
              <a:off x="905216" y="5537671"/>
              <a:ext cx="2739798" cy="398492"/>
            </a:xfrm>
            <a:prstGeom prst="rect">
              <a:avLst/>
            </a:prstGeom>
            <a:noFill/>
            <a:ln w="9525">
              <a:noFill/>
            </a:ln>
          </p:spPr>
          <p:txBody>
            <a:bodyPr wrap="square" anchor="t">
              <a:spAutoFit/>
            </a:bodyPr>
            <a:p>
              <a:pPr algn="ctr"/>
              <a:r>
                <a:rPr lang="en-US" altLang="zh-CN" sz="2000" b="1" dirty="0">
                  <a:solidFill>
                    <a:srgbClr val="29282E"/>
                  </a:solidFill>
                  <a:latin typeface="方正正纤黑简体" pitchFamily="2" charset="-122"/>
                  <a:ea typeface="方正正纤黑简体" pitchFamily="2" charset="-122"/>
                </a:rPr>
                <a:t>visio</a:t>
              </a:r>
              <a:endParaRPr lang="en-US" altLang="zh-CN" sz="2000" b="1" dirty="0">
                <a:solidFill>
                  <a:srgbClr val="29282E"/>
                </a:solidFill>
                <a:latin typeface="方正正纤黑简体" pitchFamily="2" charset="-122"/>
                <a:ea typeface="方正正纤黑简体" pitchFamily="2" charset="-122"/>
              </a:endParaRPr>
            </a:p>
          </p:txBody>
        </p:sp>
        <p:sp>
          <p:nvSpPr>
            <p:cNvPr id="27690" name="矩形 139"/>
            <p:cNvSpPr/>
            <p:nvPr/>
          </p:nvSpPr>
          <p:spPr>
            <a:xfrm>
              <a:off x="949293" y="5913613"/>
              <a:ext cx="2651642" cy="306484"/>
            </a:xfrm>
            <a:prstGeom prst="rect">
              <a:avLst/>
            </a:prstGeom>
            <a:noFill/>
            <a:ln w="9525">
              <a:noFill/>
            </a:ln>
          </p:spPr>
          <p:txBody>
            <a:bodyPr wrap="square" anchor="t">
              <a:spAutoFit/>
            </a:bodyPr>
            <a:p>
              <a:pPr algn="ctr"/>
              <a:endParaRPr lang="zh-CN" altLang="en-US" sz="1400" dirty="0">
                <a:solidFill>
                  <a:srgbClr val="282828"/>
                </a:solidFill>
                <a:latin typeface="张海山锐线体简" pitchFamily="2" charset="-122"/>
                <a:ea typeface="张海山锐线体简"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400" fill="hold"/>
                                        <p:tgtEl>
                                          <p:spTgt spid="2"/>
                                        </p:tgtEl>
                                        <p:attrNameLst>
                                          <p:attrName>ppt_w</p:attrName>
                                        </p:attrNameLst>
                                      </p:cBhvr>
                                      <p:tavLst>
                                        <p:tav tm="0">
                                          <p:val>
                                            <p:fltVal val="0.000000"/>
                                          </p:val>
                                        </p:tav>
                                        <p:tav tm="100000">
                                          <p:val>
                                            <p:strVal val="#ppt_w"/>
                                          </p:val>
                                        </p:tav>
                                      </p:tavLst>
                                    </p:anim>
                                    <p:anim calcmode="lin" valueType="num">
                                      <p:cBhvr>
                                        <p:cTn id="8" dur="400" fill="hold"/>
                                        <p:tgtEl>
                                          <p:spTgt spid="2"/>
                                        </p:tgtEl>
                                        <p:attrNameLst>
                                          <p:attrName>ppt_h</p:attrName>
                                        </p:attrNameLst>
                                      </p:cBhvr>
                                      <p:tavLst>
                                        <p:tav tm="0">
                                          <p:val>
                                            <p:fltVal val="0.000000"/>
                                          </p:val>
                                        </p:tav>
                                        <p:tav tm="100000">
                                          <p:val>
                                            <p:strVal val="#ppt_h"/>
                                          </p:val>
                                        </p:tav>
                                      </p:tavLst>
                                    </p:anim>
                                    <p:animEffect transition="in" filter="fade">
                                      <p:cBhvr>
                                        <p:cTn id="9" dur="4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400" fill="hold"/>
                                        <p:tgtEl>
                                          <p:spTgt spid="3"/>
                                        </p:tgtEl>
                                        <p:attrNameLst>
                                          <p:attrName>ppt_w</p:attrName>
                                        </p:attrNameLst>
                                      </p:cBhvr>
                                      <p:tavLst>
                                        <p:tav tm="0">
                                          <p:val>
                                            <p:fltVal val="0.000000"/>
                                          </p:val>
                                        </p:tav>
                                        <p:tav tm="100000">
                                          <p:val>
                                            <p:strVal val="#ppt_w"/>
                                          </p:val>
                                        </p:tav>
                                      </p:tavLst>
                                    </p:anim>
                                    <p:anim calcmode="lin" valueType="num">
                                      <p:cBhvr>
                                        <p:cTn id="13" dur="400" fill="hold"/>
                                        <p:tgtEl>
                                          <p:spTgt spid="3"/>
                                        </p:tgtEl>
                                        <p:attrNameLst>
                                          <p:attrName>ppt_h</p:attrName>
                                        </p:attrNameLst>
                                      </p:cBhvr>
                                      <p:tavLst>
                                        <p:tav tm="0">
                                          <p:val>
                                            <p:fltVal val="0.000000"/>
                                          </p:val>
                                        </p:tav>
                                        <p:tav tm="100000">
                                          <p:val>
                                            <p:strVal val="#ppt_h"/>
                                          </p:val>
                                        </p:tav>
                                      </p:tavLst>
                                    </p:anim>
                                    <p:animEffect transition="in" filter="fade">
                                      <p:cBhvr>
                                        <p:cTn id="14" dur="400"/>
                                        <p:tgtEl>
                                          <p:spTgt spid="3"/>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400" fill="hold"/>
                                        <p:tgtEl>
                                          <p:spTgt spid="6"/>
                                        </p:tgtEl>
                                        <p:attrNameLst>
                                          <p:attrName>ppt_w</p:attrName>
                                        </p:attrNameLst>
                                      </p:cBhvr>
                                      <p:tavLst>
                                        <p:tav tm="0">
                                          <p:val>
                                            <p:fltVal val="0.000000"/>
                                          </p:val>
                                        </p:tav>
                                        <p:tav tm="100000">
                                          <p:val>
                                            <p:strVal val="#ppt_w"/>
                                          </p:val>
                                        </p:tav>
                                      </p:tavLst>
                                    </p:anim>
                                    <p:anim calcmode="lin" valueType="num">
                                      <p:cBhvr>
                                        <p:cTn id="19" dur="400" fill="hold"/>
                                        <p:tgtEl>
                                          <p:spTgt spid="6"/>
                                        </p:tgtEl>
                                        <p:attrNameLst>
                                          <p:attrName>ppt_h</p:attrName>
                                        </p:attrNameLst>
                                      </p:cBhvr>
                                      <p:tavLst>
                                        <p:tav tm="0">
                                          <p:val>
                                            <p:fltVal val="0.000000"/>
                                          </p:val>
                                        </p:tav>
                                        <p:tav tm="100000">
                                          <p:val>
                                            <p:strVal val="#ppt_h"/>
                                          </p:val>
                                        </p:tav>
                                      </p:tavLst>
                                    </p:anim>
                                    <p:animEffect transition="in" filter="fade">
                                      <p:cBhvr>
                                        <p:cTn id="20" dur="4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Par">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400" fill="hold"/>
                                        <p:tgtEl>
                                          <p:spTgt spid="12"/>
                                        </p:tgtEl>
                                        <p:attrNameLst>
                                          <p:attrName>ppt_x</p:attrName>
                                        </p:attrNameLst>
                                      </p:cBhvr>
                                      <p:tavLst>
                                        <p:tav tm="0">
                                          <p:val>
                                            <p:strVal val="#ppt_x"/>
                                          </p:val>
                                        </p:tav>
                                        <p:tav tm="100000">
                                          <p:val>
                                            <p:strVal val="#ppt_x"/>
                                          </p:val>
                                        </p:tav>
                                      </p:tavLst>
                                    </p:anim>
                                    <p:anim calcmode="lin" valueType="num">
                                      <p:cBhvr>
                                        <p:cTn id="26" dur="400" fill="hold"/>
                                        <p:tgtEl>
                                          <p:spTgt spid="12"/>
                                        </p:tgtEl>
                                        <p:attrNameLst>
                                          <p:attrName>ppt_y</p:attrName>
                                        </p:attrNameLst>
                                      </p:cBhvr>
                                      <p:tavLst>
                                        <p:tav tm="0">
                                          <p:val>
                                            <p:strVal val="1+#ppt_h/2"/>
                                          </p:val>
                                        </p:tav>
                                        <p:tav tm="100000">
                                          <p:val>
                                            <p:strVal val="#ppt_y"/>
                                          </p:val>
                                        </p:tav>
                                      </p:tavLst>
                                    </p:anim>
                                  </p:childTnLst>
                                </p:cTn>
                              </p:par>
                              <p:par>
                                <p:cTn id="27" presetID="53" presetClass="entr" presetSubtype="16"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400" fill="hold"/>
                                        <p:tgtEl>
                                          <p:spTgt spid="7"/>
                                        </p:tgtEl>
                                        <p:attrNameLst>
                                          <p:attrName>ppt_w</p:attrName>
                                        </p:attrNameLst>
                                      </p:cBhvr>
                                      <p:tavLst>
                                        <p:tav tm="0">
                                          <p:val>
                                            <p:fltVal val="0.000000"/>
                                          </p:val>
                                        </p:tav>
                                        <p:tav tm="100000">
                                          <p:val>
                                            <p:strVal val="#ppt_w"/>
                                          </p:val>
                                        </p:tav>
                                      </p:tavLst>
                                    </p:anim>
                                    <p:anim calcmode="lin" valueType="num">
                                      <p:cBhvr>
                                        <p:cTn id="30" dur="400" fill="hold"/>
                                        <p:tgtEl>
                                          <p:spTgt spid="7"/>
                                        </p:tgtEl>
                                        <p:attrNameLst>
                                          <p:attrName>ppt_h</p:attrName>
                                        </p:attrNameLst>
                                      </p:cBhvr>
                                      <p:tavLst>
                                        <p:tav tm="0">
                                          <p:val>
                                            <p:fltVal val="0.000000"/>
                                          </p:val>
                                        </p:tav>
                                        <p:tav tm="100000">
                                          <p:val>
                                            <p:strVal val="#ppt_h"/>
                                          </p:val>
                                        </p:tav>
                                      </p:tavLst>
                                    </p:anim>
                                    <p:animEffect transition="in" filter="fade">
                                      <p:cBhvr>
                                        <p:cTn id="31"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1125855" y="699453"/>
            <a:ext cx="10612755" cy="5262245"/>
          </a:xfrm>
          <a:prstGeom prst="rect">
            <a:avLst/>
          </a:prstGeom>
          <a:noFill/>
          <a:ln w="9525">
            <a:noFill/>
          </a:ln>
        </p:spPr>
        <p:txBody>
          <a:bodyPr wrap="square" anchor="ctr">
            <a:spAutoFit/>
          </a:bodyPr>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    </a:t>
            </a:r>
            <a:r>
              <a:rPr lang="en-US" altLang="zh-CN" sz="2800" b="1">
                <a:solidFill>
                  <a:srgbClr val="FF0000"/>
                </a:solidFill>
                <a:latin typeface="宋体" panose="02010600030101010101" pitchFamily="2" charset="-122"/>
                <a:cs typeface="宋体" panose="02010600030101010101" pitchFamily="2" charset="-122"/>
                <a:sym typeface="Calibri Light" panose="020F0302020204030204" charset="0"/>
              </a:rPr>
              <a:t>Rational Rose</a:t>
            </a:r>
            <a:r>
              <a:rPr lang="zh-CN" altLang="en-US" sz="2800" b="1">
                <a:latin typeface="宋体" panose="02010600030101010101" pitchFamily="2" charset="-122"/>
                <a:cs typeface="宋体" panose="02010600030101010101" pitchFamily="2" charset="-122"/>
                <a:sym typeface="Calibri Light" panose="020F0302020204030204" charset="0"/>
              </a:rPr>
              <a:t>是</a:t>
            </a:r>
            <a:r>
              <a:rPr lang="en-US" altLang="zh-CN" sz="2800" b="1">
                <a:latin typeface="宋体" panose="02010600030101010101" pitchFamily="2" charset="-122"/>
                <a:cs typeface="宋体" panose="02010600030101010101" pitchFamily="2" charset="-122"/>
                <a:sym typeface="Calibri Light" panose="020F0302020204030204" charset="0"/>
              </a:rPr>
              <a:t>Rational</a:t>
            </a:r>
            <a:r>
              <a:rPr lang="zh-CN" altLang="en-US" sz="2800" b="1">
                <a:latin typeface="宋体" panose="02010600030101010101" pitchFamily="2" charset="-122"/>
                <a:cs typeface="宋体" panose="02010600030101010101" pitchFamily="2" charset="-122"/>
                <a:sym typeface="Calibri Light" panose="020F0302020204030204" charset="0"/>
              </a:rPr>
              <a:t>公司出品的一种面向对象的统一建模语言的可视化建模工具。用于可视化建模和公司级水平软件应用的组件构造。</a:t>
            </a:r>
            <a:endParaRPr lang="en-US" altLang="zh-CN" sz="2800" b="1">
              <a:latin typeface="宋体" panose="02010600030101010101" pitchFamily="2" charset="-122"/>
              <a:cs typeface="宋体" panose="02010600030101010101" pitchFamily="2" charset="-122"/>
              <a:sym typeface="Calibri Light" panose="020F0302020204030204" charset="0"/>
            </a:endParaRPr>
          </a:p>
          <a:p>
            <a:pPr eaLnBrk="1" hangingPunct="1">
              <a:buFont typeface="Arial" panose="020B0604020202020204" pitchFamily="34" charset="0"/>
              <a:buNone/>
            </a:pPr>
            <a:r>
              <a:rPr lang="zh-CN" altLang="en-US" sz="2800" b="1">
                <a:latin typeface="宋体" panose="02010600030101010101" pitchFamily="2" charset="-122"/>
                <a:cs typeface="宋体" panose="02010600030101010101" pitchFamily="2" charset="-122"/>
                <a:sym typeface="Calibri Light" panose="020F0302020204030204" charset="0"/>
              </a:rPr>
              <a:t>   就像一个戏剧导演设计一个剧本一样，一个软件设计师使用</a:t>
            </a:r>
            <a:r>
              <a:rPr lang="en-US" altLang="zh-CN" sz="2800" b="1">
                <a:latin typeface="宋体" panose="02010600030101010101" pitchFamily="2" charset="-122"/>
                <a:cs typeface="宋体" panose="02010600030101010101" pitchFamily="2" charset="-122"/>
                <a:sym typeface="Calibri Light" panose="020F0302020204030204" charset="0"/>
              </a:rPr>
              <a:t>Rational Rose</a:t>
            </a:r>
            <a:r>
              <a:rPr lang="zh-CN" altLang="en-US" sz="2800" b="1">
                <a:latin typeface="宋体" panose="02010600030101010101" pitchFamily="2" charset="-122"/>
                <a:cs typeface="宋体" panose="02010600030101010101" pitchFamily="2" charset="-122"/>
                <a:sym typeface="Calibri Light" panose="020F0302020204030204" charset="0"/>
              </a:rPr>
              <a:t>，以演员（数字）、使用拖放式符号的程序表中的有用的案例元素（椭圆）、目标（矩形）和消息</a:t>
            </a:r>
            <a:r>
              <a:rPr lang="en-US" altLang="zh-CN" sz="2800" b="1">
                <a:latin typeface="宋体" panose="02010600030101010101" pitchFamily="2" charset="-122"/>
                <a:cs typeface="宋体" panose="02010600030101010101" pitchFamily="2" charset="-122"/>
                <a:sym typeface="Calibri Light" panose="020F0302020204030204" charset="0"/>
              </a:rPr>
              <a:t>/</a:t>
            </a:r>
            <a:r>
              <a:rPr lang="zh-CN" altLang="en-US" sz="2800" b="1">
                <a:latin typeface="宋体" panose="02010600030101010101" pitchFamily="2" charset="-122"/>
                <a:cs typeface="宋体" panose="02010600030101010101" pitchFamily="2" charset="-122"/>
                <a:sym typeface="Calibri Light" panose="020F0302020204030204" charset="0"/>
              </a:rPr>
              <a:t>关系（箭头）设计各种类，来创造（模型）一个应用的框架。当程序表被创建时，</a:t>
            </a:r>
            <a:r>
              <a:rPr lang="en-US" altLang="zh-CN" sz="2800" b="1">
                <a:latin typeface="宋体" panose="02010600030101010101" pitchFamily="2" charset="-122"/>
                <a:cs typeface="宋体" panose="02010600030101010101" pitchFamily="2" charset="-122"/>
                <a:sym typeface="Calibri Light" panose="020F0302020204030204" charset="0"/>
              </a:rPr>
              <a:t>Rational Rose</a:t>
            </a:r>
            <a:r>
              <a:rPr lang="zh-CN" altLang="en-US" sz="2800" b="1">
                <a:latin typeface="宋体" panose="02010600030101010101" pitchFamily="2" charset="-122"/>
                <a:cs typeface="宋体" panose="02010600030101010101" pitchFamily="2" charset="-122"/>
                <a:sym typeface="Calibri Light" panose="020F0302020204030204" charset="0"/>
              </a:rPr>
              <a:t>记录下这个程序表然后以设计师选择的</a:t>
            </a:r>
            <a:r>
              <a:rPr lang="en-US" altLang="zh-CN" sz="2800" b="1">
                <a:latin typeface="宋体" panose="02010600030101010101" pitchFamily="2" charset="-122"/>
                <a:cs typeface="宋体" panose="02010600030101010101" pitchFamily="2" charset="-122"/>
                <a:sym typeface="Calibri Light" panose="020F0302020204030204" charset="0"/>
              </a:rPr>
              <a:t>C++</a:t>
            </a:r>
            <a:r>
              <a:rPr lang="zh-CN" altLang="en-US" sz="2800" b="1">
                <a:latin typeface="宋体" panose="02010600030101010101" pitchFamily="2" charset="-122"/>
                <a:cs typeface="宋体" panose="02010600030101010101" pitchFamily="2" charset="-122"/>
                <a:sym typeface="Calibri Light" panose="020F0302020204030204" charset="0"/>
              </a:rPr>
              <a:t>， </a:t>
            </a:r>
            <a:r>
              <a:rPr lang="en-US" altLang="zh-CN" sz="2800" b="1">
                <a:latin typeface="宋体" panose="02010600030101010101" pitchFamily="2" charset="-122"/>
                <a:cs typeface="宋体" panose="02010600030101010101" pitchFamily="2" charset="-122"/>
                <a:sym typeface="Calibri Light" panose="020F0302020204030204" charset="0"/>
              </a:rPr>
              <a:t>Visual Basic</a:t>
            </a:r>
            <a:r>
              <a:rPr lang="zh-CN" altLang="en-US" sz="2800" b="1">
                <a:latin typeface="宋体" panose="02010600030101010101" pitchFamily="2" charset="-122"/>
                <a:cs typeface="宋体" panose="02010600030101010101" pitchFamily="2" charset="-122"/>
                <a:sym typeface="Calibri Light" panose="020F0302020204030204" charset="0"/>
              </a:rPr>
              <a:t>，</a:t>
            </a:r>
            <a:r>
              <a:rPr lang="en-US" altLang="zh-CN" sz="2800" b="1">
                <a:latin typeface="宋体" panose="02010600030101010101" pitchFamily="2" charset="-122"/>
                <a:cs typeface="宋体" panose="02010600030101010101" pitchFamily="2" charset="-122"/>
                <a:sym typeface="Calibri Light" panose="020F0302020204030204" charset="0"/>
              </a:rPr>
              <a:t>Java</a:t>
            </a:r>
            <a:r>
              <a:rPr lang="zh-CN" altLang="en-US" sz="2800" b="1">
                <a:latin typeface="宋体" panose="02010600030101010101" pitchFamily="2" charset="-122"/>
                <a:cs typeface="宋体" panose="02010600030101010101" pitchFamily="2" charset="-122"/>
                <a:sym typeface="Calibri Light" panose="020F0302020204030204" charset="0"/>
              </a:rPr>
              <a:t>， </a:t>
            </a:r>
            <a:r>
              <a:rPr lang="en-US" altLang="zh-CN" sz="2800" b="1">
                <a:latin typeface="宋体" panose="02010600030101010101" pitchFamily="2" charset="-122"/>
                <a:cs typeface="宋体" panose="02010600030101010101" pitchFamily="2" charset="-122"/>
                <a:sym typeface="Calibri Light" panose="020F0302020204030204" charset="0"/>
              </a:rPr>
              <a:t>Oracle</a:t>
            </a:r>
            <a:r>
              <a:rPr lang="zh-CN" altLang="en-US" sz="2800" b="1">
                <a:latin typeface="宋体" panose="02010600030101010101" pitchFamily="2" charset="-122"/>
                <a:cs typeface="宋体" panose="02010600030101010101" pitchFamily="2" charset="-122"/>
                <a:sym typeface="Calibri Light" panose="020F0302020204030204" charset="0"/>
              </a:rPr>
              <a:t>，</a:t>
            </a:r>
            <a:r>
              <a:rPr lang="en-US" altLang="zh-CN" sz="2800" b="1">
                <a:latin typeface="宋体" panose="02010600030101010101" pitchFamily="2" charset="-122"/>
                <a:cs typeface="宋体" panose="02010600030101010101" pitchFamily="2" charset="-122"/>
                <a:sym typeface="Calibri Light" panose="020F0302020204030204" charset="0"/>
              </a:rPr>
              <a:t>CORBA</a:t>
            </a:r>
            <a:r>
              <a:rPr lang="zh-CN" altLang="en-US" sz="2800" b="1">
                <a:latin typeface="宋体" panose="02010600030101010101" pitchFamily="2" charset="-122"/>
                <a:cs typeface="宋体" panose="02010600030101010101" pitchFamily="2" charset="-122"/>
                <a:sym typeface="Calibri Light" panose="020F0302020204030204" charset="0"/>
              </a:rPr>
              <a:t>或者数据定义语言（</a:t>
            </a:r>
            <a:r>
              <a:rPr lang="en-US" altLang="zh-CN" sz="2800" b="1">
                <a:latin typeface="宋体" panose="02010600030101010101" pitchFamily="2" charset="-122"/>
                <a:cs typeface="宋体" panose="02010600030101010101" pitchFamily="2" charset="-122"/>
                <a:sym typeface="Calibri Light" panose="020F0302020204030204" charset="0"/>
              </a:rPr>
              <a:t>Data Definition Language</a:t>
            </a:r>
            <a:r>
              <a:rPr lang="zh-CN" altLang="en-US" sz="2800" b="1">
                <a:latin typeface="宋体" panose="02010600030101010101" pitchFamily="2" charset="-122"/>
                <a:cs typeface="宋体" panose="02010600030101010101" pitchFamily="2" charset="-122"/>
                <a:sym typeface="Calibri Light" panose="020F0302020204030204" charset="0"/>
              </a:rPr>
              <a:t>）来产生代码。</a:t>
            </a:r>
            <a:endParaRPr lang="en-US" altLang="zh-CN" sz="2800" b="1">
              <a:latin typeface="宋体" panose="02010600030101010101" pitchFamily="2" charset="-122"/>
              <a:cs typeface="宋体" panose="02010600030101010101" pitchFamily="2" charset="-122"/>
              <a:sym typeface="Calibri Light" panose="020F0302020204030204" charset="0"/>
            </a:endParaRPr>
          </a:p>
          <a:p>
            <a:pPr eaLnBrk="1" hangingPunct="1">
              <a:buFont typeface="Arial" panose="020B0604020202020204" pitchFamily="34" charset="0"/>
              <a:buNone/>
            </a:pPr>
            <a:r>
              <a:rPr lang="zh-CN" altLang="en-US" sz="2800" b="1">
                <a:latin typeface="宋体" panose="02010600030101010101" pitchFamily="2" charset="-122"/>
                <a:cs typeface="宋体" panose="02010600030101010101" pitchFamily="2" charset="-122"/>
                <a:sym typeface="Calibri Light" panose="020F0302020204030204" charset="0"/>
              </a:rPr>
              <a:t>   </a:t>
            </a:r>
            <a:r>
              <a:rPr lang="en-US" altLang="zh-CN" sz="2800" b="1">
                <a:latin typeface="宋体" panose="02010600030101010101" pitchFamily="2" charset="-122"/>
                <a:cs typeface="宋体" panose="02010600030101010101" pitchFamily="2" charset="-122"/>
                <a:sym typeface="Calibri Light" panose="020F0302020204030204" charset="0"/>
              </a:rPr>
              <a:t>Rose</a:t>
            </a:r>
            <a:r>
              <a:rPr lang="zh-CN" altLang="en-US" sz="2800" b="1">
                <a:latin typeface="宋体" panose="02010600030101010101" pitchFamily="2" charset="-122"/>
                <a:cs typeface="宋体" panose="02010600030101010101" pitchFamily="2" charset="-122"/>
                <a:sym typeface="Calibri Light" panose="020F0302020204030204" charset="0"/>
              </a:rPr>
              <a:t>现在已经退出市场，不过仍有一些公司在使用。</a:t>
            </a:r>
            <a:r>
              <a:rPr lang="en-US" altLang="zh-CN" sz="2800" b="1">
                <a:latin typeface="宋体" panose="02010600030101010101" pitchFamily="2" charset="-122"/>
                <a:cs typeface="宋体" panose="02010600030101010101" pitchFamily="2" charset="-122"/>
                <a:sym typeface="Calibri Light" panose="020F0302020204030204" charset="0"/>
              </a:rPr>
              <a:t>IBM</a:t>
            </a:r>
            <a:r>
              <a:rPr lang="zh-CN" altLang="en-US" sz="2800" b="1">
                <a:latin typeface="宋体" panose="02010600030101010101" pitchFamily="2" charset="-122"/>
                <a:cs typeface="宋体" panose="02010600030101010101" pitchFamily="2" charset="-122"/>
                <a:sym typeface="Calibri Light" panose="020F0302020204030204" charset="0"/>
              </a:rPr>
              <a:t>推出了</a:t>
            </a:r>
            <a:r>
              <a:rPr lang="en-US" altLang="zh-CN" sz="2800" b="1">
                <a:latin typeface="宋体" panose="02010600030101010101" pitchFamily="2" charset="-122"/>
                <a:cs typeface="宋体" panose="02010600030101010101" pitchFamily="2" charset="-122"/>
                <a:sym typeface="Calibri Light" panose="020F0302020204030204" charset="0"/>
              </a:rPr>
              <a:t>Rational Software Architect</a:t>
            </a:r>
            <a:r>
              <a:rPr lang="zh-CN" altLang="en-US" sz="2800" b="1">
                <a:latin typeface="宋体" panose="02010600030101010101" pitchFamily="2" charset="-122"/>
                <a:cs typeface="宋体" panose="02010600030101010101" pitchFamily="2" charset="-122"/>
                <a:sym typeface="Calibri Light" panose="020F0302020204030204" charset="0"/>
              </a:rPr>
              <a:t>来替代</a:t>
            </a:r>
            <a:r>
              <a:rPr lang="en-US" altLang="zh-CN" sz="2800" b="1">
                <a:latin typeface="宋体" panose="02010600030101010101" pitchFamily="2" charset="-122"/>
                <a:cs typeface="宋体" panose="02010600030101010101" pitchFamily="2" charset="-122"/>
                <a:sym typeface="Calibri Light" panose="020F0302020204030204" charset="0"/>
              </a:rPr>
              <a:t>Rational Rose</a:t>
            </a:r>
            <a:r>
              <a:rPr lang="zh-CN" altLang="en-US" sz="2800" b="1">
                <a:latin typeface="宋体" panose="02010600030101010101" pitchFamily="2" charset="-122"/>
                <a:cs typeface="宋体" panose="02010600030101010101" pitchFamily="2" charset="-122"/>
                <a:sym typeface="Calibri Light" panose="020F0302020204030204" charset="0"/>
              </a:rPr>
              <a:t>。</a:t>
            </a:r>
            <a:endParaRPr lang="zh-CN" altLang="en-US" sz="2800" b="1" dirty="0">
              <a:solidFill>
                <a:srgbClr val="29282E"/>
              </a:solidFill>
              <a:latin typeface="宋体" panose="02010600030101010101" pitchFamily="2" charset="-122"/>
              <a:cs typeface="宋体" panose="02010600030101010101" pitchFamily="2" charset="-122"/>
            </a:endParaRPr>
          </a:p>
        </p:txBody>
      </p:sp>
      <p:sp>
        <p:nvSpPr>
          <p:cNvPr id="27" name="椭圆 26"/>
          <p:cNvSpPr/>
          <p:nvPr/>
        </p:nvSpPr>
        <p:spPr>
          <a:xfrm>
            <a:off x="1274128" y="943293"/>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400" fill="hold"/>
                                        <p:tgtEl>
                                          <p:spTgt spid="12"/>
                                        </p:tgtEl>
                                        <p:attrNameLst>
                                          <p:attrName>ppt_x</p:attrName>
                                        </p:attrNameLst>
                                      </p:cBhvr>
                                      <p:tavLst>
                                        <p:tav tm="0">
                                          <p:val>
                                            <p:strVal val="1+#ppt_w/2"/>
                                          </p:val>
                                        </p:tav>
                                        <p:tav tm="100000">
                                          <p:val>
                                            <p:strVal val="#ppt_x"/>
                                          </p:val>
                                        </p:tav>
                                      </p:tavLst>
                                    </p:anim>
                                    <p:anim calcmode="lin" valueType="num">
                                      <p:cBhvr>
                                        <p:cTn id="8" dur="4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4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991235" y="367030"/>
            <a:ext cx="10612755" cy="6123940"/>
          </a:xfrm>
          <a:prstGeom prst="rect">
            <a:avLst/>
          </a:prstGeom>
          <a:noFill/>
          <a:ln w="9525">
            <a:noFill/>
          </a:ln>
        </p:spPr>
        <p:txBody>
          <a:bodyPr wrap="square" anchor="ctr">
            <a:spAutoFit/>
          </a:bodyPr>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    </a:t>
            </a:r>
            <a:r>
              <a:rPr lang="en-US" altLang="zh-CN" sz="2800" b="1">
                <a:solidFill>
                  <a:srgbClr val="FF0000"/>
                </a:solidFill>
                <a:latin typeface="+mn-ea"/>
                <a:ea typeface="+mn-ea"/>
                <a:cs typeface="+mn-ea"/>
                <a:sym typeface="Calibri Light" panose="020F0302020204030204" charset="0"/>
              </a:rPr>
              <a:t>Rational Rose</a:t>
            </a:r>
            <a:r>
              <a:rPr lang="zh-CN" altLang="en-US" sz="2800" b="1">
                <a:latin typeface="+mn-ea"/>
                <a:ea typeface="+mn-ea"/>
                <a:cs typeface="+mn-ea"/>
                <a:sym typeface="Calibri Light" panose="020F0302020204030204" charset="0"/>
              </a:rPr>
              <a:t>包括了统一建模语言（</a:t>
            </a:r>
            <a:r>
              <a:rPr lang="en-US" altLang="zh-CN" sz="2800" b="1">
                <a:latin typeface="+mn-ea"/>
                <a:ea typeface="+mn-ea"/>
                <a:cs typeface="+mn-ea"/>
                <a:sym typeface="Calibri Light" panose="020F0302020204030204" charset="0"/>
              </a:rPr>
              <a:t>UML</a:t>
            </a:r>
            <a:r>
              <a:rPr lang="zh-CN" altLang="en-US" sz="2800" b="1">
                <a:latin typeface="+mn-ea"/>
                <a:ea typeface="+mn-ea"/>
                <a:cs typeface="+mn-ea"/>
                <a:sym typeface="Calibri Light" panose="020F0302020204030204" charset="0"/>
              </a:rPr>
              <a:t>），</a:t>
            </a:r>
            <a:r>
              <a:rPr lang="en-US" altLang="zh-CN" sz="2800" b="1">
                <a:latin typeface="+mn-ea"/>
                <a:ea typeface="+mn-ea"/>
                <a:cs typeface="+mn-ea"/>
                <a:sym typeface="Calibri Light" panose="020F0302020204030204" charset="0"/>
              </a:rPr>
              <a:t>OOSE</a:t>
            </a:r>
            <a:r>
              <a:rPr lang="zh-CN" altLang="en-US" sz="2800" b="1">
                <a:latin typeface="+mn-ea"/>
                <a:ea typeface="+mn-ea"/>
                <a:cs typeface="+mn-ea"/>
                <a:sym typeface="Calibri Light" panose="020F0302020204030204" charset="0"/>
              </a:rPr>
              <a:t>，以及</a:t>
            </a:r>
            <a:r>
              <a:rPr lang="en-US" altLang="zh-CN" sz="2800" b="1">
                <a:latin typeface="+mn-ea"/>
                <a:ea typeface="+mn-ea"/>
                <a:cs typeface="+mn-ea"/>
                <a:sym typeface="Calibri Light" panose="020F0302020204030204" charset="0"/>
              </a:rPr>
              <a:t>OMT</a:t>
            </a:r>
            <a:r>
              <a:rPr lang="zh-CN" altLang="en-US" sz="2800" b="1">
                <a:latin typeface="+mn-ea"/>
                <a:ea typeface="+mn-ea"/>
                <a:cs typeface="+mn-ea"/>
                <a:sym typeface="Calibri Light" panose="020F0302020204030204" charset="0"/>
              </a:rPr>
              <a:t>。其中统一建模语言（</a:t>
            </a:r>
            <a:r>
              <a:rPr lang="en-US" altLang="zh-CN" sz="2800" b="1">
                <a:latin typeface="+mn-ea"/>
                <a:ea typeface="+mn-ea"/>
                <a:cs typeface="+mn-ea"/>
                <a:sym typeface="Calibri Light" panose="020F0302020204030204" charset="0"/>
              </a:rPr>
              <a:t>UML</a:t>
            </a:r>
            <a:r>
              <a:rPr lang="zh-CN" altLang="en-US" sz="2800" b="1">
                <a:latin typeface="+mn-ea"/>
                <a:ea typeface="+mn-ea"/>
                <a:cs typeface="+mn-ea"/>
                <a:sym typeface="Calibri Light" panose="020F0302020204030204" charset="0"/>
              </a:rPr>
              <a:t>）由</a:t>
            </a:r>
            <a:r>
              <a:rPr lang="en-US" altLang="zh-CN" sz="2800" b="1">
                <a:latin typeface="+mn-ea"/>
                <a:ea typeface="+mn-ea"/>
                <a:cs typeface="+mn-ea"/>
                <a:sym typeface="Calibri Light" panose="020F0302020204030204" charset="0"/>
              </a:rPr>
              <a:t>Rational</a:t>
            </a:r>
            <a:r>
              <a:rPr lang="zh-CN" altLang="en-US" sz="2800" b="1">
                <a:latin typeface="+mn-ea"/>
                <a:ea typeface="+mn-ea"/>
                <a:cs typeface="+mn-ea"/>
                <a:sym typeface="Calibri Light" panose="020F0302020204030204" charset="0"/>
              </a:rPr>
              <a:t>公司</a:t>
            </a:r>
            <a:r>
              <a:rPr lang="en-US" altLang="zh-CN" sz="2800" b="1">
                <a:latin typeface="+mn-ea"/>
                <a:ea typeface="+mn-ea"/>
                <a:cs typeface="+mn-ea"/>
                <a:sym typeface="Calibri Light" panose="020F0302020204030204" charset="0"/>
              </a:rPr>
              <a:t>3</a:t>
            </a:r>
            <a:r>
              <a:rPr lang="zh-CN" altLang="en-US" sz="2800" b="1">
                <a:latin typeface="+mn-ea"/>
                <a:ea typeface="+mn-ea"/>
                <a:cs typeface="+mn-ea"/>
                <a:sym typeface="Calibri Light" panose="020F0302020204030204" charset="0"/>
              </a:rPr>
              <a:t>位世界级面向对象技术专家</a:t>
            </a:r>
            <a:r>
              <a:rPr lang="en-US" altLang="zh-CN" sz="2800" b="1">
                <a:latin typeface="+mn-ea"/>
                <a:ea typeface="+mn-ea"/>
                <a:cs typeface="+mn-ea"/>
                <a:sym typeface="Calibri Light" panose="020F0302020204030204" charset="0"/>
              </a:rPr>
              <a:t>Grady Booch</a:t>
            </a:r>
            <a:r>
              <a:rPr lang="zh-CN" altLang="en-US" sz="2800" b="1">
                <a:latin typeface="+mn-ea"/>
                <a:ea typeface="+mn-ea"/>
                <a:cs typeface="+mn-ea"/>
                <a:sym typeface="Calibri Light" panose="020F0302020204030204" charset="0"/>
              </a:rPr>
              <a:t>、</a:t>
            </a:r>
            <a:r>
              <a:rPr lang="en-US" altLang="zh-CN" sz="2800" b="1">
                <a:latin typeface="+mn-ea"/>
                <a:ea typeface="+mn-ea"/>
                <a:cs typeface="+mn-ea"/>
                <a:sym typeface="Calibri Light" panose="020F0302020204030204" charset="0"/>
              </a:rPr>
              <a:t>Ivar Jacobson</a:t>
            </a:r>
            <a:r>
              <a:rPr lang="zh-CN" altLang="en-US" sz="2800" b="1">
                <a:latin typeface="+mn-ea"/>
                <a:ea typeface="+mn-ea"/>
                <a:cs typeface="+mn-ea"/>
                <a:sym typeface="Calibri Light" panose="020F0302020204030204" charset="0"/>
              </a:rPr>
              <a:t>、和</a:t>
            </a:r>
            <a:r>
              <a:rPr lang="en-US" altLang="zh-CN" sz="2800" b="1">
                <a:latin typeface="+mn-ea"/>
                <a:ea typeface="+mn-ea"/>
                <a:cs typeface="+mn-ea"/>
                <a:sym typeface="Calibri Light" panose="020F0302020204030204" charset="0"/>
              </a:rPr>
              <a:t>Jim Rumbaugh</a:t>
            </a:r>
            <a:r>
              <a:rPr lang="zh-CN" altLang="en-US" sz="2800" b="1">
                <a:latin typeface="+mn-ea"/>
                <a:ea typeface="+mn-ea"/>
                <a:cs typeface="+mn-ea"/>
                <a:sym typeface="Calibri Light" panose="020F0302020204030204" charset="0"/>
              </a:rPr>
              <a:t>通过对早期面向对象研究和设计方法的进一步扩展而得来的，它为可视化建模软件奠定了坚实的理论基础。同时这样的渊源也使</a:t>
            </a:r>
            <a:r>
              <a:rPr lang="en-US" altLang="zh-CN" sz="2800" b="1">
                <a:latin typeface="+mn-ea"/>
                <a:ea typeface="+mn-ea"/>
                <a:cs typeface="+mn-ea"/>
                <a:sym typeface="Calibri Light" panose="020F0302020204030204" charset="0"/>
              </a:rPr>
              <a:t>Rational Rose</a:t>
            </a:r>
            <a:r>
              <a:rPr lang="zh-CN" altLang="en-US" sz="2800" b="1">
                <a:latin typeface="+mn-ea"/>
                <a:ea typeface="+mn-ea"/>
                <a:cs typeface="+mn-ea"/>
                <a:sym typeface="Calibri Light" panose="020F0302020204030204" charset="0"/>
              </a:rPr>
              <a:t>力挫当前市场上很多基于</a:t>
            </a:r>
            <a:r>
              <a:rPr lang="en-US" altLang="zh-CN" sz="2800" b="1">
                <a:latin typeface="+mn-ea"/>
                <a:ea typeface="+mn-ea"/>
                <a:cs typeface="+mn-ea"/>
                <a:sym typeface="Calibri Light" panose="020F0302020204030204" charset="0"/>
              </a:rPr>
              <a:t>UML</a:t>
            </a:r>
            <a:r>
              <a:rPr lang="zh-CN" altLang="en-US" sz="2800" b="1">
                <a:latin typeface="+mn-ea"/>
                <a:ea typeface="+mn-ea"/>
                <a:cs typeface="+mn-ea"/>
                <a:sym typeface="Calibri Light" panose="020F0302020204030204" charset="0"/>
              </a:rPr>
              <a:t>可视化建模的工具，例如</a:t>
            </a:r>
            <a:r>
              <a:rPr lang="en-US" altLang="zh-CN" sz="2800" b="1">
                <a:latin typeface="+mn-ea"/>
                <a:ea typeface="+mn-ea"/>
                <a:cs typeface="+mn-ea"/>
                <a:sym typeface="Calibri Light" panose="020F0302020204030204" charset="0"/>
              </a:rPr>
              <a:t>Microsoft</a:t>
            </a:r>
            <a:r>
              <a:rPr lang="zh-CN" altLang="en-US" sz="2800" b="1">
                <a:latin typeface="+mn-ea"/>
                <a:ea typeface="+mn-ea"/>
                <a:cs typeface="+mn-ea"/>
                <a:sym typeface="Calibri Light" panose="020F0302020204030204" charset="0"/>
              </a:rPr>
              <a:t>的</a:t>
            </a:r>
            <a:r>
              <a:rPr lang="en-US" altLang="zh-CN" sz="2800" b="1">
                <a:latin typeface="+mn-ea"/>
                <a:ea typeface="+mn-ea"/>
                <a:cs typeface="+mn-ea"/>
                <a:sym typeface="Calibri Light" panose="020F0302020204030204" charset="0"/>
              </a:rPr>
              <a:t>Visio2002</a:t>
            </a:r>
            <a:r>
              <a:rPr lang="zh-CN" altLang="en-US" sz="2800" b="1">
                <a:latin typeface="+mn-ea"/>
                <a:ea typeface="+mn-ea"/>
                <a:cs typeface="+mn-ea"/>
                <a:sym typeface="Calibri Light" panose="020F0302020204030204" charset="0"/>
              </a:rPr>
              <a:t>、</a:t>
            </a:r>
            <a:r>
              <a:rPr lang="en-US" altLang="zh-CN" sz="2800" b="1">
                <a:latin typeface="+mn-ea"/>
                <a:ea typeface="+mn-ea"/>
                <a:cs typeface="+mn-ea"/>
                <a:sym typeface="Calibri Light" panose="020F0302020204030204" charset="0"/>
              </a:rPr>
              <a:t>Oracle</a:t>
            </a:r>
            <a:r>
              <a:rPr lang="zh-CN" altLang="en-US" sz="2800" b="1">
                <a:latin typeface="+mn-ea"/>
                <a:ea typeface="+mn-ea"/>
                <a:cs typeface="+mn-ea"/>
                <a:sym typeface="Calibri Light" panose="020F0302020204030204" charset="0"/>
              </a:rPr>
              <a:t>的</a:t>
            </a:r>
            <a:r>
              <a:rPr lang="en-US" altLang="zh-CN" sz="2800" b="1">
                <a:latin typeface="+mn-ea"/>
                <a:ea typeface="+mn-ea"/>
                <a:cs typeface="+mn-ea"/>
                <a:sym typeface="Calibri Light" panose="020F0302020204030204" charset="0"/>
              </a:rPr>
              <a:t>Designer2000</a:t>
            </a:r>
            <a:r>
              <a:rPr lang="zh-CN" altLang="en-US" sz="2800" b="1">
                <a:latin typeface="+mn-ea"/>
                <a:ea typeface="+mn-ea"/>
                <a:cs typeface="+mn-ea"/>
                <a:sym typeface="Calibri Light" panose="020F0302020204030204" charset="0"/>
              </a:rPr>
              <a:t>等等。</a:t>
            </a:r>
            <a:endParaRPr lang="zh-CN" altLang="en-US" sz="2800" b="1">
              <a:latin typeface="+mn-ea"/>
              <a:ea typeface="+mn-ea"/>
              <a:cs typeface="+mn-ea"/>
              <a:sym typeface="Calibri Light" panose="020F0302020204030204" charset="0"/>
            </a:endParaRPr>
          </a:p>
          <a:p>
            <a:pPr eaLnBrk="1" hangingPunct="1">
              <a:buFont typeface="Arial" panose="020B0604020202020204" pitchFamily="34" charset="0"/>
              <a:buNone/>
            </a:pPr>
            <a:r>
              <a:rPr lang="zh-CN" altLang="en-US" sz="2800" b="1">
                <a:latin typeface="+mn-ea"/>
                <a:ea typeface="+mn-ea"/>
                <a:cs typeface="+mn-ea"/>
                <a:sym typeface="Calibri Light" panose="020F0302020204030204" charset="0"/>
              </a:rPr>
              <a:t>     </a:t>
            </a:r>
            <a:r>
              <a:rPr lang="en-US" altLang="zh-CN" sz="2800" b="1">
                <a:solidFill>
                  <a:srgbClr val="FF0000"/>
                </a:solidFill>
                <a:latin typeface="+mn-ea"/>
                <a:ea typeface="+mn-ea"/>
                <a:cs typeface="+mn-ea"/>
                <a:sym typeface="Calibri Light" panose="020F0302020204030204" charset="0"/>
              </a:rPr>
              <a:t>Rational Rose </a:t>
            </a:r>
            <a:r>
              <a:rPr lang="zh-CN" altLang="en-US" sz="2800" b="1">
                <a:latin typeface="+mn-ea"/>
                <a:ea typeface="+mn-ea"/>
                <a:cs typeface="+mn-ea"/>
                <a:sym typeface="Calibri Light" panose="020F0302020204030204" charset="0"/>
              </a:rPr>
              <a:t>是一个完全的、具有能满足所有建模环境（</a:t>
            </a:r>
            <a:r>
              <a:rPr lang="en-US" altLang="zh-CN" sz="2800" b="1">
                <a:latin typeface="+mn-ea"/>
                <a:ea typeface="+mn-ea"/>
                <a:cs typeface="+mn-ea"/>
                <a:sym typeface="Calibri Light" panose="020F0302020204030204" charset="0"/>
              </a:rPr>
              <a:t>Web</a:t>
            </a:r>
            <a:r>
              <a:rPr lang="zh-CN" altLang="en-US" sz="2800" b="1">
                <a:latin typeface="+mn-ea"/>
                <a:ea typeface="+mn-ea"/>
                <a:cs typeface="+mn-ea"/>
                <a:sym typeface="Calibri Light" panose="020F0302020204030204" charset="0"/>
              </a:rPr>
              <a:t>开发，数据建模，</a:t>
            </a:r>
            <a:r>
              <a:rPr lang="en-US" altLang="zh-CN" sz="2800" b="1">
                <a:latin typeface="+mn-ea"/>
                <a:ea typeface="+mn-ea"/>
                <a:cs typeface="+mn-ea"/>
                <a:sym typeface="Calibri Light" panose="020F0302020204030204" charset="0"/>
              </a:rPr>
              <a:t>Visual Studio</a:t>
            </a:r>
            <a:r>
              <a:rPr lang="zh-CN" altLang="en-US" sz="2800" b="1">
                <a:latin typeface="+mn-ea"/>
                <a:ea typeface="+mn-ea"/>
                <a:cs typeface="+mn-ea"/>
                <a:sym typeface="Calibri Light" panose="020F0302020204030204" charset="0"/>
              </a:rPr>
              <a:t>和 </a:t>
            </a:r>
            <a:r>
              <a:rPr lang="en-US" altLang="zh-CN" sz="2800" b="1">
                <a:latin typeface="+mn-ea"/>
                <a:ea typeface="+mn-ea"/>
                <a:cs typeface="+mn-ea"/>
                <a:sym typeface="Calibri Light" panose="020F0302020204030204" charset="0"/>
              </a:rPr>
              <a:t>C++ </a:t>
            </a:r>
            <a:r>
              <a:rPr lang="zh-CN" altLang="en-US" sz="2800" b="1">
                <a:latin typeface="+mn-ea"/>
                <a:ea typeface="+mn-ea"/>
                <a:cs typeface="+mn-ea"/>
                <a:sym typeface="Calibri Light" panose="020F0302020204030204" charset="0"/>
              </a:rPr>
              <a:t>）灵活性需求的一套解决方案。</a:t>
            </a:r>
            <a:r>
              <a:rPr lang="en-US" altLang="zh-CN" sz="2800" b="1">
                <a:latin typeface="+mn-ea"/>
                <a:ea typeface="+mn-ea"/>
                <a:cs typeface="+mn-ea"/>
                <a:sym typeface="Calibri Light" panose="020F0302020204030204" charset="0"/>
              </a:rPr>
              <a:t>Rose </a:t>
            </a:r>
            <a:r>
              <a:rPr lang="zh-CN" altLang="en-US" sz="2800" b="1">
                <a:latin typeface="+mn-ea"/>
                <a:ea typeface="+mn-ea"/>
                <a:cs typeface="+mn-ea"/>
                <a:sym typeface="Calibri Light" panose="020F0302020204030204" charset="0"/>
              </a:rPr>
              <a:t>允许开发人员，项目经理，系统工程师和分析人员在软件开发周期内在将需求和系统的体系架构转换成代码，消除浪费的消耗，对需求和系统的体系架构进行可视化，理解和精练。通过在软件开发周期内使用同一种建模工具可以确保更快更好的创建满足客户需求的可扩展的、灵活的并且可靠的应用系统。</a:t>
            </a:r>
            <a:endParaRPr lang="zh-CN" altLang="en-US" sz="2800" b="1" dirty="0">
              <a:solidFill>
                <a:srgbClr val="29282E"/>
              </a:solidFill>
              <a:latin typeface="+mn-ea"/>
              <a:ea typeface="+mn-ea"/>
              <a:cs typeface="+mn-ea"/>
            </a:endParaRPr>
          </a:p>
        </p:txBody>
      </p:sp>
      <p:sp>
        <p:nvSpPr>
          <p:cNvPr id="27" name="椭圆 26"/>
          <p:cNvSpPr/>
          <p:nvPr/>
        </p:nvSpPr>
        <p:spPr>
          <a:xfrm>
            <a:off x="1305243" y="612458"/>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400" fill="hold"/>
                                        <p:tgtEl>
                                          <p:spTgt spid="12"/>
                                        </p:tgtEl>
                                        <p:attrNameLst>
                                          <p:attrName>ppt_x</p:attrName>
                                        </p:attrNameLst>
                                      </p:cBhvr>
                                      <p:tavLst>
                                        <p:tav tm="0">
                                          <p:val>
                                            <p:strVal val="1+#ppt_w/2"/>
                                          </p:val>
                                        </p:tav>
                                        <p:tav tm="100000">
                                          <p:val>
                                            <p:strVal val="#ppt_x"/>
                                          </p:val>
                                        </p:tav>
                                      </p:tavLst>
                                    </p:anim>
                                    <p:anim calcmode="lin" valueType="num">
                                      <p:cBhvr>
                                        <p:cTn id="8" dur="4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4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991235" y="2306320"/>
            <a:ext cx="10612755" cy="2245360"/>
          </a:xfrm>
          <a:prstGeom prst="rect">
            <a:avLst/>
          </a:prstGeom>
          <a:noFill/>
          <a:ln w="9525">
            <a:noFill/>
          </a:ln>
        </p:spPr>
        <p:txBody>
          <a:bodyPr wrap="square" anchor="ctr">
            <a:spAutoFit/>
          </a:bodyPr>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    </a:t>
            </a:r>
            <a:r>
              <a:rPr lang="en-US" altLang="zh-CN" sz="2800" b="1">
                <a:solidFill>
                  <a:srgbClr val="FF0000"/>
                </a:solidFill>
                <a:latin typeface="+mn-ea"/>
                <a:ea typeface="+mn-ea"/>
                <a:cs typeface="+mn-ea"/>
                <a:sym typeface="Calibri Light" panose="020F0302020204030204" charset="0"/>
              </a:rPr>
              <a:t>Rational Rose</a:t>
            </a:r>
            <a:r>
              <a:rPr lang="zh-CN" altLang="en-US" sz="2800" b="1">
                <a:latin typeface="+mn-ea"/>
                <a:ea typeface="+mn-ea"/>
                <a:cs typeface="+mn-ea"/>
                <a:sym typeface="Calibri Light" panose="020F0302020204030204" charset="0"/>
              </a:rPr>
              <a:t>的两个最受欢迎的特征是他的提供反复式发展和来回旅程项目的能力。</a:t>
            </a:r>
            <a:endParaRPr lang="zh-CN" altLang="en-US" sz="2800" b="1">
              <a:latin typeface="+mn-ea"/>
              <a:ea typeface="+mn-ea"/>
              <a:cs typeface="+mn-ea"/>
              <a:sym typeface="Calibri Light" panose="020F0302020204030204" charset="0"/>
            </a:endParaRPr>
          </a:p>
          <a:p>
            <a:pPr eaLnBrk="1" hangingPunct="1">
              <a:buFont typeface="Arial" panose="020B0604020202020204" pitchFamily="34" charset="0"/>
              <a:buNone/>
            </a:pPr>
            <a:r>
              <a:rPr lang="en-US" altLang="zh-CN" sz="2800" b="1" dirty="0">
                <a:solidFill>
                  <a:srgbClr val="29282E"/>
                </a:solidFill>
                <a:latin typeface="+mn-ea"/>
                <a:ea typeface="+mn-ea"/>
                <a:cs typeface="+mn-ea"/>
                <a:sym typeface="Calibri Light" panose="020F0302020204030204" charset="0"/>
              </a:rPr>
              <a:t>    </a:t>
            </a:r>
            <a:r>
              <a:rPr lang="en-US" altLang="zh-CN" sz="2800" b="1">
                <a:solidFill>
                  <a:srgbClr val="FF0000"/>
                </a:solidFill>
                <a:latin typeface="+mn-ea"/>
                <a:ea typeface="+mn-ea"/>
                <a:cs typeface="+mn-ea"/>
                <a:sym typeface="Calibri Light" panose="020F0302020204030204" charset="0"/>
              </a:rPr>
              <a:t>Rational Rose</a:t>
            </a:r>
            <a:r>
              <a:rPr lang="zh-CN" altLang="en-US" sz="2800" b="1">
                <a:latin typeface="+mn-ea"/>
                <a:ea typeface="+mn-ea"/>
                <a:cs typeface="+mn-ea"/>
                <a:sym typeface="Calibri Light" panose="020F0302020204030204" charset="0"/>
              </a:rPr>
              <a:t>不是单纯的绘图工具，他专门支持</a:t>
            </a:r>
            <a:r>
              <a:rPr lang="en-US" altLang="zh-CN" sz="2800" b="1">
                <a:latin typeface="+mn-ea"/>
                <a:ea typeface="+mn-ea"/>
                <a:cs typeface="+mn-ea"/>
                <a:sym typeface="Calibri Light" panose="020F0302020204030204" charset="0"/>
              </a:rPr>
              <a:t>UML</a:t>
            </a:r>
            <a:r>
              <a:rPr lang="zh-CN" altLang="en-US" sz="2800" b="1">
                <a:latin typeface="+mn-ea"/>
                <a:ea typeface="+mn-ea"/>
                <a:cs typeface="+mn-ea"/>
                <a:sym typeface="Calibri Light" panose="020F0302020204030204" charset="0"/>
              </a:rPr>
              <a:t>的建模，有很强得校验功能，能检查出模型中的很多裸机错误，还支持多种语言的双向项目，特别是对当前比较流行的</a:t>
            </a:r>
            <a:r>
              <a:rPr lang="en-US" altLang="zh-CN" sz="2800" b="1">
                <a:latin typeface="+mn-ea"/>
                <a:ea typeface="+mn-ea"/>
                <a:cs typeface="+mn-ea"/>
                <a:sym typeface="Calibri Light" panose="020F0302020204030204" charset="0"/>
              </a:rPr>
              <a:t>java</a:t>
            </a:r>
            <a:r>
              <a:rPr lang="zh-CN" altLang="en-US" sz="2800" b="1">
                <a:latin typeface="+mn-ea"/>
                <a:ea typeface="+mn-ea"/>
                <a:cs typeface="+mn-ea"/>
                <a:sym typeface="Calibri Light" panose="020F0302020204030204" charset="0"/>
              </a:rPr>
              <a:t>的支持非常好。</a:t>
            </a:r>
            <a:endParaRPr lang="zh-CN" altLang="en-US" sz="2800" b="1" dirty="0">
              <a:solidFill>
                <a:srgbClr val="29282E"/>
              </a:solidFill>
              <a:latin typeface="+mn-ea"/>
              <a:ea typeface="+mn-ea"/>
              <a:cs typeface="+mn-ea"/>
              <a:sym typeface="Calibri Light" panose="020F0302020204030204" charset="0"/>
            </a:endParaRPr>
          </a:p>
        </p:txBody>
      </p:sp>
      <p:sp>
        <p:nvSpPr>
          <p:cNvPr id="27" name="椭圆 26"/>
          <p:cNvSpPr/>
          <p:nvPr/>
        </p:nvSpPr>
        <p:spPr>
          <a:xfrm>
            <a:off x="1415098" y="2515553"/>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400" fill="hold"/>
                                        <p:tgtEl>
                                          <p:spTgt spid="12"/>
                                        </p:tgtEl>
                                        <p:attrNameLst>
                                          <p:attrName>ppt_x</p:attrName>
                                        </p:attrNameLst>
                                      </p:cBhvr>
                                      <p:tavLst>
                                        <p:tav tm="0">
                                          <p:val>
                                            <p:strVal val="1+#ppt_w/2"/>
                                          </p:val>
                                        </p:tav>
                                        <p:tav tm="100000">
                                          <p:val>
                                            <p:strVal val="#ppt_x"/>
                                          </p:val>
                                        </p:tav>
                                      </p:tavLst>
                                    </p:anim>
                                    <p:anim calcmode="lin" valueType="num">
                                      <p:cBhvr>
                                        <p:cTn id="8" dur="4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4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789305" y="909003"/>
            <a:ext cx="10612755" cy="3969385"/>
          </a:xfrm>
          <a:prstGeom prst="rect">
            <a:avLst/>
          </a:prstGeom>
          <a:noFill/>
          <a:ln w="9525">
            <a:noFill/>
          </a:ln>
        </p:spPr>
        <p:txBody>
          <a:bodyPr wrap="square" anchor="ctr">
            <a:spAutoFit/>
          </a:bodyPr>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   </a:t>
            </a:r>
            <a:r>
              <a:rPr lang="zh-CN" altLang="en-US" sz="2800" b="1">
                <a:latin typeface="宋体" panose="02010600030101010101" pitchFamily="2" charset="-122"/>
                <a:cs typeface="宋体" panose="02010600030101010101" pitchFamily="2" charset="-122"/>
                <a:sym typeface="Calibri Light" panose="020F0302020204030204" charset="0"/>
              </a:rPr>
              <a:t>目前版本的</a:t>
            </a:r>
            <a:r>
              <a:rPr lang="en-US" altLang="zh-CN" sz="2800" b="1">
                <a:latin typeface="宋体" panose="02010600030101010101" pitchFamily="2" charset="-122"/>
                <a:cs typeface="宋体" panose="02010600030101010101" pitchFamily="2" charset="-122"/>
                <a:sym typeface="Calibri Light" panose="020F0302020204030204" charset="0"/>
              </a:rPr>
              <a:t>Rational Rose</a:t>
            </a:r>
            <a:r>
              <a:rPr lang="zh-CN" altLang="en-US" sz="2800" b="1">
                <a:latin typeface="宋体" panose="02010600030101010101" pitchFamily="2" charset="-122"/>
                <a:cs typeface="宋体" panose="02010600030101010101" pitchFamily="2" charset="-122"/>
                <a:sym typeface="Calibri Light" panose="020F0302020204030204" charset="0"/>
              </a:rPr>
              <a:t>可以用来做以下一些工作：</a:t>
            </a:r>
            <a:endParaRPr lang="en-US" altLang="zh-CN" sz="2800" b="1">
              <a:latin typeface="宋体" panose="02010600030101010101" pitchFamily="2" charset="-122"/>
              <a:cs typeface="宋体" panose="02010600030101010101" pitchFamily="2" charset="-122"/>
              <a:sym typeface="Calibri Light" panose="020F0302020204030204" charset="0"/>
            </a:endParaRPr>
          </a:p>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1</a:t>
            </a:r>
            <a:r>
              <a:rPr lang="zh-CN" altLang="en-US" sz="2800" b="1">
                <a:latin typeface="宋体" panose="02010600030101010101" pitchFamily="2" charset="-122"/>
                <a:cs typeface="宋体" panose="02010600030101010101" pitchFamily="2" charset="-122"/>
                <a:sym typeface="Calibri Light" panose="020F0302020204030204" charset="0"/>
              </a:rPr>
              <a:t>、对业务进行建模（工作流）；</a:t>
            </a:r>
            <a:endParaRPr lang="en-US" altLang="zh-CN" sz="2800" b="1">
              <a:latin typeface="宋体" panose="02010600030101010101" pitchFamily="2" charset="-122"/>
              <a:cs typeface="宋体" panose="02010600030101010101" pitchFamily="2" charset="-122"/>
              <a:sym typeface="Calibri Light" panose="020F0302020204030204" charset="0"/>
            </a:endParaRPr>
          </a:p>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2</a:t>
            </a:r>
            <a:r>
              <a:rPr lang="zh-CN" altLang="en-US" sz="2800" b="1">
                <a:latin typeface="宋体" panose="02010600030101010101" pitchFamily="2" charset="-122"/>
                <a:cs typeface="宋体" panose="02010600030101010101" pitchFamily="2" charset="-122"/>
                <a:sym typeface="Calibri Light" panose="020F0302020204030204" charset="0"/>
              </a:rPr>
              <a:t>、建立对象模型（表达信息系统内有哪些对象，它们之间是如何协作完成系统功能的）；</a:t>
            </a:r>
            <a:endParaRPr lang="en-US" altLang="zh-CN" sz="2800" b="1">
              <a:latin typeface="宋体" panose="02010600030101010101" pitchFamily="2" charset="-122"/>
              <a:cs typeface="宋体" panose="02010600030101010101" pitchFamily="2" charset="-122"/>
              <a:sym typeface="Calibri Light" panose="020F0302020204030204" charset="0"/>
            </a:endParaRPr>
          </a:p>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3</a:t>
            </a:r>
            <a:r>
              <a:rPr lang="zh-CN" altLang="en-US" sz="2800" b="1">
                <a:latin typeface="宋体" panose="02010600030101010101" pitchFamily="2" charset="-122"/>
                <a:cs typeface="宋体" panose="02010600030101010101" pitchFamily="2" charset="-122"/>
                <a:sym typeface="Calibri Light" panose="020F0302020204030204" charset="0"/>
              </a:rPr>
              <a:t>、对数据库进行建模，并可以在对象模型和数据模型之间进行正、逆向工程，相互同步；</a:t>
            </a:r>
            <a:endParaRPr lang="en-US" altLang="zh-CN" sz="2800" b="1">
              <a:latin typeface="宋体" panose="02010600030101010101" pitchFamily="2" charset="-122"/>
              <a:cs typeface="宋体" panose="02010600030101010101" pitchFamily="2" charset="-122"/>
              <a:sym typeface="Calibri Light" panose="020F0302020204030204" charset="0"/>
            </a:endParaRPr>
          </a:p>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4</a:t>
            </a:r>
            <a:r>
              <a:rPr lang="zh-CN" altLang="en-US" sz="2800" b="1">
                <a:latin typeface="宋体" panose="02010600030101010101" pitchFamily="2" charset="-122"/>
                <a:cs typeface="宋体" panose="02010600030101010101" pitchFamily="2" charset="-122"/>
                <a:sym typeface="Calibri Light" panose="020F0302020204030204" charset="0"/>
              </a:rPr>
              <a:t>、建立构件模型（表达信息系统的物理组成，如有什么文件、进程、线程、分布如何等等）；</a:t>
            </a:r>
            <a:endParaRPr lang="en-US" altLang="zh-CN" sz="2800" b="1">
              <a:latin typeface="宋体" panose="02010600030101010101" pitchFamily="2" charset="-122"/>
              <a:cs typeface="宋体" panose="02010600030101010101" pitchFamily="2" charset="-122"/>
              <a:sym typeface="Calibri Light" panose="020F0302020204030204" charset="0"/>
            </a:endParaRPr>
          </a:p>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5</a:t>
            </a:r>
            <a:r>
              <a:rPr lang="zh-CN" altLang="en-US" sz="2800" b="1">
                <a:latin typeface="宋体" panose="02010600030101010101" pitchFamily="2" charset="-122"/>
                <a:cs typeface="宋体" panose="02010600030101010101" pitchFamily="2" charset="-122"/>
                <a:sym typeface="Calibri Light" panose="020F0302020204030204" charset="0"/>
              </a:rPr>
              <a:t>、生成目标语言的框架代码，如</a:t>
            </a:r>
            <a:r>
              <a:rPr lang="en-US" altLang="zh-CN" sz="2800" b="1">
                <a:latin typeface="宋体" panose="02010600030101010101" pitchFamily="2" charset="-122"/>
                <a:cs typeface="宋体" panose="02010600030101010101" pitchFamily="2" charset="-122"/>
                <a:sym typeface="Calibri Light" panose="020F0302020204030204" charset="0"/>
              </a:rPr>
              <a:t>VB</a:t>
            </a:r>
            <a:r>
              <a:rPr lang="zh-CN" altLang="en-US" sz="2800" b="1">
                <a:latin typeface="宋体" panose="02010600030101010101" pitchFamily="2" charset="-122"/>
                <a:cs typeface="宋体" panose="02010600030101010101" pitchFamily="2" charset="-122"/>
                <a:sym typeface="Calibri Light" panose="020F0302020204030204" charset="0"/>
              </a:rPr>
              <a:t>、</a:t>
            </a:r>
            <a:r>
              <a:rPr lang="en-US" altLang="zh-CN" sz="2800" b="1">
                <a:latin typeface="宋体" panose="02010600030101010101" pitchFamily="2" charset="-122"/>
                <a:cs typeface="宋体" panose="02010600030101010101" pitchFamily="2" charset="-122"/>
                <a:sym typeface="Calibri Light" panose="020F0302020204030204" charset="0"/>
              </a:rPr>
              <a:t>JAVA</a:t>
            </a:r>
            <a:r>
              <a:rPr lang="zh-CN" altLang="en-US" sz="2800" b="1">
                <a:latin typeface="宋体" panose="02010600030101010101" pitchFamily="2" charset="-122"/>
                <a:cs typeface="宋体" panose="02010600030101010101" pitchFamily="2" charset="-122"/>
                <a:sym typeface="Calibri Light" panose="020F0302020204030204" charset="0"/>
              </a:rPr>
              <a:t>、</a:t>
            </a:r>
            <a:r>
              <a:rPr lang="en-US" altLang="zh-CN" sz="2800" b="1">
                <a:latin typeface="宋体" panose="02010600030101010101" pitchFamily="2" charset="-122"/>
                <a:cs typeface="宋体" panose="02010600030101010101" pitchFamily="2" charset="-122"/>
                <a:sym typeface="Calibri Light" panose="020F0302020204030204" charset="0"/>
              </a:rPr>
              <a:t>DELPHI</a:t>
            </a:r>
            <a:r>
              <a:rPr lang="zh-CN" altLang="en-US" sz="2800" b="1">
                <a:latin typeface="宋体" panose="02010600030101010101" pitchFamily="2" charset="-122"/>
                <a:cs typeface="宋体" panose="02010600030101010101" pitchFamily="2" charset="-122"/>
                <a:sym typeface="Calibri Light" panose="020F0302020204030204" charset="0"/>
              </a:rPr>
              <a:t>等。</a:t>
            </a:r>
            <a:endParaRPr lang="zh-CN" altLang="en-US" sz="2800" b="1" dirty="0">
              <a:solidFill>
                <a:srgbClr val="29282E"/>
              </a:solidFill>
              <a:latin typeface="宋体" panose="02010600030101010101" pitchFamily="2" charset="-122"/>
              <a:cs typeface="宋体" panose="02010600030101010101" pitchFamily="2" charset="-122"/>
              <a:sym typeface="Calibri Light" panose="020F0302020204030204" charset="0"/>
            </a:endParaRPr>
          </a:p>
        </p:txBody>
      </p:sp>
      <p:sp>
        <p:nvSpPr>
          <p:cNvPr id="27" name="椭圆 26"/>
          <p:cNvSpPr/>
          <p:nvPr/>
        </p:nvSpPr>
        <p:spPr>
          <a:xfrm>
            <a:off x="1030923" y="1178243"/>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400" fill="hold"/>
                                        <p:tgtEl>
                                          <p:spTgt spid="12"/>
                                        </p:tgtEl>
                                        <p:attrNameLst>
                                          <p:attrName>ppt_x</p:attrName>
                                        </p:attrNameLst>
                                      </p:cBhvr>
                                      <p:tavLst>
                                        <p:tav tm="0">
                                          <p:val>
                                            <p:strVal val="1+#ppt_w/2"/>
                                          </p:val>
                                        </p:tav>
                                        <p:tav tm="100000">
                                          <p:val>
                                            <p:strVal val="#ppt_x"/>
                                          </p:val>
                                        </p:tav>
                                      </p:tavLst>
                                    </p:anim>
                                    <p:anim calcmode="lin" valueType="num">
                                      <p:cBhvr>
                                        <p:cTn id="8" dur="4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4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 name="组合 67"/>
          <p:cNvGrpSpPr/>
          <p:nvPr/>
        </p:nvGrpSpPr>
        <p:grpSpPr>
          <a:xfrm>
            <a:off x="2965450" y="2370138"/>
            <a:ext cx="2382838" cy="2382837"/>
            <a:chOff x="2683872" y="1540949"/>
            <a:chExt cx="2596788" cy="2596788"/>
          </a:xfrm>
        </p:grpSpPr>
        <p:sp>
          <p:nvSpPr>
            <p:cNvPr id="62" name="椭圆 61"/>
            <p:cNvSpPr/>
            <p:nvPr/>
          </p:nvSpPr>
          <p:spPr>
            <a:xfrm>
              <a:off x="3182982" y="2040059"/>
              <a:ext cx="1598568" cy="1598568"/>
            </a:xfrm>
            <a:prstGeom prst="ellipse">
              <a:avLst/>
            </a:prstGeom>
            <a:noFill/>
            <a:ln w="6350">
              <a:solidFill>
                <a:srgbClr val="F2F2F2">
                  <a:alpha val="5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63" name="椭圆 62"/>
            <p:cNvSpPr/>
            <p:nvPr/>
          </p:nvSpPr>
          <p:spPr>
            <a:xfrm>
              <a:off x="2683872" y="1540949"/>
              <a:ext cx="2596788" cy="2596788"/>
            </a:xfrm>
            <a:prstGeom prst="ellipse">
              <a:avLst/>
            </a:prstGeom>
            <a:noFill/>
            <a:ln w="6350">
              <a:solidFill>
                <a:srgbClr val="F2F2F2">
                  <a:alpha val="2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64" name="椭圆 63"/>
            <p:cNvSpPr/>
            <p:nvPr/>
          </p:nvSpPr>
          <p:spPr>
            <a:xfrm>
              <a:off x="2828652" y="1685729"/>
              <a:ext cx="2307228" cy="2307228"/>
            </a:xfrm>
            <a:prstGeom prst="ellipse">
              <a:avLst/>
            </a:prstGeom>
            <a:noFill/>
            <a:ln w="6350">
              <a:solidFill>
                <a:srgbClr val="F2F2F2">
                  <a:alpha val="3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65" name="椭圆 64"/>
            <p:cNvSpPr/>
            <p:nvPr/>
          </p:nvSpPr>
          <p:spPr>
            <a:xfrm>
              <a:off x="2965812" y="1822889"/>
              <a:ext cx="2032908" cy="2032908"/>
            </a:xfrm>
            <a:prstGeom prst="ellipse">
              <a:avLst/>
            </a:prstGeom>
            <a:noFill/>
            <a:ln w="6350">
              <a:solidFill>
                <a:srgbClr val="F2F2F2">
                  <a:alpha val="4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66" name="椭圆 65"/>
            <p:cNvSpPr/>
            <p:nvPr/>
          </p:nvSpPr>
          <p:spPr>
            <a:xfrm>
              <a:off x="3080112" y="1937189"/>
              <a:ext cx="1804308" cy="1804308"/>
            </a:xfrm>
            <a:prstGeom prst="ellipse">
              <a:avLst/>
            </a:prstGeom>
            <a:noFill/>
            <a:ln w="6350">
              <a:solidFill>
                <a:srgbClr val="F2F2F2">
                  <a:alpha val="5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grpSp>
      <p:grpSp>
        <p:nvGrpSpPr>
          <p:cNvPr id="76" name="组合 75"/>
          <p:cNvGrpSpPr/>
          <p:nvPr/>
        </p:nvGrpSpPr>
        <p:grpSpPr>
          <a:xfrm>
            <a:off x="6810375" y="2370138"/>
            <a:ext cx="2382838" cy="2382837"/>
            <a:chOff x="2683872" y="1540949"/>
            <a:chExt cx="2596788" cy="2596788"/>
          </a:xfrm>
        </p:grpSpPr>
        <p:sp>
          <p:nvSpPr>
            <p:cNvPr id="77" name="椭圆 76"/>
            <p:cNvSpPr/>
            <p:nvPr/>
          </p:nvSpPr>
          <p:spPr>
            <a:xfrm>
              <a:off x="3182982" y="2040059"/>
              <a:ext cx="1598568" cy="1598568"/>
            </a:xfrm>
            <a:prstGeom prst="ellipse">
              <a:avLst/>
            </a:prstGeom>
            <a:noFill/>
            <a:ln w="6350">
              <a:solidFill>
                <a:srgbClr val="F2F2F2">
                  <a:alpha val="5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78" name="椭圆 77"/>
            <p:cNvSpPr/>
            <p:nvPr/>
          </p:nvSpPr>
          <p:spPr>
            <a:xfrm>
              <a:off x="2683872" y="1540949"/>
              <a:ext cx="2596788" cy="2596788"/>
            </a:xfrm>
            <a:prstGeom prst="ellipse">
              <a:avLst/>
            </a:prstGeom>
            <a:noFill/>
            <a:ln w="6350">
              <a:solidFill>
                <a:srgbClr val="F2F2F2">
                  <a:alpha val="2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79" name="椭圆 78"/>
            <p:cNvSpPr/>
            <p:nvPr/>
          </p:nvSpPr>
          <p:spPr>
            <a:xfrm>
              <a:off x="2828652" y="1685729"/>
              <a:ext cx="2307228" cy="2307228"/>
            </a:xfrm>
            <a:prstGeom prst="ellipse">
              <a:avLst/>
            </a:prstGeom>
            <a:noFill/>
            <a:ln w="6350">
              <a:solidFill>
                <a:srgbClr val="F2F2F2">
                  <a:alpha val="3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80" name="椭圆 79"/>
            <p:cNvSpPr/>
            <p:nvPr/>
          </p:nvSpPr>
          <p:spPr>
            <a:xfrm>
              <a:off x="2965812" y="1822889"/>
              <a:ext cx="2032908" cy="2032908"/>
            </a:xfrm>
            <a:prstGeom prst="ellipse">
              <a:avLst/>
            </a:prstGeom>
            <a:noFill/>
            <a:ln w="6350">
              <a:solidFill>
                <a:srgbClr val="F2F2F2">
                  <a:alpha val="4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81" name="椭圆 80"/>
            <p:cNvSpPr/>
            <p:nvPr/>
          </p:nvSpPr>
          <p:spPr>
            <a:xfrm>
              <a:off x="3080112" y="1937189"/>
              <a:ext cx="1804308" cy="1804308"/>
            </a:xfrm>
            <a:prstGeom prst="ellipse">
              <a:avLst/>
            </a:prstGeom>
            <a:noFill/>
            <a:ln w="6350">
              <a:solidFill>
                <a:srgbClr val="F2F2F2">
                  <a:alpha val="5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grpSp>
      <p:sp>
        <p:nvSpPr>
          <p:cNvPr id="82" name="加号 81"/>
          <p:cNvSpPr/>
          <p:nvPr/>
        </p:nvSpPr>
        <p:spPr>
          <a:xfrm>
            <a:off x="4013200" y="3379788"/>
            <a:ext cx="290513" cy="292100"/>
          </a:xfrm>
          <a:prstGeom prst="mathPlus">
            <a:avLst>
              <a:gd name="adj1" fmla="val 1008"/>
            </a:avLst>
          </a:pr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84" name="加号 83"/>
          <p:cNvSpPr/>
          <p:nvPr/>
        </p:nvSpPr>
        <p:spPr>
          <a:xfrm>
            <a:off x="7856538" y="3379788"/>
            <a:ext cx="292100" cy="292100"/>
          </a:xfrm>
          <a:prstGeom prst="mathPlus">
            <a:avLst>
              <a:gd name="adj1" fmla="val 1008"/>
            </a:avLst>
          </a:prstGeom>
          <a:noFill/>
          <a:ln w="254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2" name="文本框 1"/>
          <p:cNvSpPr txBox="1"/>
          <p:nvPr/>
        </p:nvSpPr>
        <p:spPr>
          <a:xfrm>
            <a:off x="1000125" y="3265170"/>
            <a:ext cx="2894965" cy="521970"/>
          </a:xfrm>
          <a:prstGeom prst="rect">
            <a:avLst/>
          </a:prstGeom>
          <a:noFill/>
        </p:spPr>
        <p:txBody>
          <a:bodyPr wrap="square" rtlCol="0">
            <a:spAutoFit/>
          </a:bodyPr>
          <a:p>
            <a:r>
              <a:rPr lang="en-US" altLang="zh-CN" sz="2800" b="1">
                <a:solidFill>
                  <a:schemeClr val="bg1"/>
                </a:solidFill>
              </a:rPr>
              <a:t>Rose</a:t>
            </a:r>
            <a:r>
              <a:rPr lang="en-US" altLang="zh-CN" sz="2800" b="1"/>
              <a:t> </a:t>
            </a:r>
            <a:r>
              <a:rPr lang="en-US" altLang="zh-CN" sz="2800" b="1">
                <a:solidFill>
                  <a:schemeClr val="bg1"/>
                </a:solidFill>
              </a:rPr>
              <a:t>Enterprise</a:t>
            </a:r>
            <a:endParaRPr lang="en-US" altLang="zh-CN" sz="2800" b="1">
              <a:solidFill>
                <a:schemeClr val="bg1"/>
              </a:solidFill>
            </a:endParaRPr>
          </a:p>
        </p:txBody>
      </p:sp>
      <p:sp>
        <p:nvSpPr>
          <p:cNvPr id="6" name="文本框 5"/>
          <p:cNvSpPr txBox="1"/>
          <p:nvPr/>
        </p:nvSpPr>
        <p:spPr>
          <a:xfrm>
            <a:off x="4719320" y="3300730"/>
            <a:ext cx="3028315" cy="521970"/>
          </a:xfrm>
          <a:prstGeom prst="rect">
            <a:avLst/>
          </a:prstGeom>
          <a:noFill/>
        </p:spPr>
        <p:txBody>
          <a:bodyPr wrap="square" rtlCol="0">
            <a:spAutoFit/>
          </a:bodyPr>
          <a:p>
            <a:r>
              <a:rPr lang="en-US" altLang="zh-CN" sz="2800" b="1">
                <a:solidFill>
                  <a:schemeClr val="bg1"/>
                </a:solidFill>
              </a:rPr>
              <a:t>Rose Professional</a:t>
            </a:r>
            <a:endParaRPr lang="en-US" altLang="zh-CN" sz="2800" b="1">
              <a:solidFill>
                <a:schemeClr val="bg1"/>
              </a:solidFill>
            </a:endParaRPr>
          </a:p>
        </p:txBody>
      </p:sp>
      <p:sp>
        <p:nvSpPr>
          <p:cNvPr id="8" name="文本框 7"/>
          <p:cNvSpPr txBox="1"/>
          <p:nvPr/>
        </p:nvSpPr>
        <p:spPr>
          <a:xfrm>
            <a:off x="8541385" y="3300095"/>
            <a:ext cx="3193415" cy="521970"/>
          </a:xfrm>
          <a:prstGeom prst="rect">
            <a:avLst/>
          </a:prstGeom>
          <a:noFill/>
        </p:spPr>
        <p:txBody>
          <a:bodyPr wrap="square" rtlCol="0">
            <a:spAutoFit/>
          </a:bodyPr>
          <a:p>
            <a:r>
              <a:rPr lang="en-US" altLang="zh-CN" sz="2800" b="1">
                <a:solidFill>
                  <a:schemeClr val="bg1"/>
                </a:solidFill>
              </a:rPr>
              <a:t>Rose Modeler</a:t>
            </a:r>
            <a:endParaRPr lang="en-US" altLang="zh-CN" sz="2800" b="1">
              <a:solidFill>
                <a:schemeClr val="bg1"/>
              </a:solidFill>
            </a:endParaRPr>
          </a:p>
        </p:txBody>
      </p:sp>
      <p:sp>
        <p:nvSpPr>
          <p:cNvPr id="9" name="文本框 8"/>
          <p:cNvSpPr txBox="1"/>
          <p:nvPr/>
        </p:nvSpPr>
        <p:spPr>
          <a:xfrm>
            <a:off x="1021715" y="4018280"/>
            <a:ext cx="2767965" cy="1814830"/>
          </a:xfrm>
          <a:prstGeom prst="rect">
            <a:avLst/>
          </a:prstGeom>
          <a:noFill/>
        </p:spPr>
        <p:txBody>
          <a:bodyPr wrap="square" rtlCol="0">
            <a:spAutoFit/>
          </a:bodyPr>
          <a:p>
            <a:r>
              <a:rPr lang="zh-CN" altLang="en-US" sz="2800" b="1">
                <a:solidFill>
                  <a:schemeClr val="bg1"/>
                </a:solidFill>
              </a:rPr>
              <a:t>支持用</a:t>
            </a:r>
            <a:r>
              <a:rPr lang="en-US" altLang="zh-CN" sz="2800" b="1">
                <a:solidFill>
                  <a:schemeClr val="bg1"/>
                </a:solidFill>
              </a:rPr>
              <a:t>C++</a:t>
            </a:r>
            <a:r>
              <a:rPr lang="zh-CN" altLang="en-US" sz="2800" b="1">
                <a:solidFill>
                  <a:schemeClr val="bg1"/>
                </a:solidFill>
              </a:rPr>
              <a:t>、</a:t>
            </a:r>
            <a:r>
              <a:rPr lang="en-US" altLang="zh-CN" sz="2800" b="1">
                <a:solidFill>
                  <a:schemeClr val="bg1"/>
                </a:solidFill>
              </a:rPr>
              <a:t>java</a:t>
            </a:r>
            <a:r>
              <a:rPr lang="zh-CN" altLang="en-US" sz="2800" b="1">
                <a:solidFill>
                  <a:schemeClr val="bg1"/>
                </a:solidFill>
              </a:rPr>
              <a:t>、</a:t>
            </a:r>
            <a:r>
              <a:rPr lang="en-US" altLang="zh-CN" sz="2800" b="1">
                <a:solidFill>
                  <a:schemeClr val="bg1"/>
                </a:solidFill>
              </a:rPr>
              <a:t>visual basic</a:t>
            </a:r>
            <a:r>
              <a:rPr lang="zh-CN" altLang="en-US" sz="2800" b="1">
                <a:solidFill>
                  <a:schemeClr val="bg1"/>
                </a:solidFill>
              </a:rPr>
              <a:t>和</a:t>
            </a:r>
            <a:r>
              <a:rPr lang="en-US" altLang="zh-CN" sz="2800" b="1">
                <a:solidFill>
                  <a:schemeClr val="bg1"/>
                </a:solidFill>
              </a:rPr>
              <a:t>Oracle</a:t>
            </a:r>
            <a:r>
              <a:rPr lang="zh-CN" altLang="en-US" sz="2800" b="1">
                <a:solidFill>
                  <a:schemeClr val="bg1"/>
                </a:solidFill>
              </a:rPr>
              <a:t>生成代码，支持逆向项目。</a:t>
            </a:r>
            <a:endParaRPr lang="zh-CN" altLang="en-US" sz="2800" b="1">
              <a:solidFill>
                <a:schemeClr val="bg1"/>
              </a:solidFill>
            </a:endParaRPr>
          </a:p>
        </p:txBody>
      </p:sp>
      <p:sp>
        <p:nvSpPr>
          <p:cNvPr id="10" name="文本框 9"/>
          <p:cNvSpPr txBox="1"/>
          <p:nvPr/>
        </p:nvSpPr>
        <p:spPr>
          <a:xfrm>
            <a:off x="4687570" y="4081145"/>
            <a:ext cx="3098800" cy="953135"/>
          </a:xfrm>
          <a:prstGeom prst="rect">
            <a:avLst/>
          </a:prstGeom>
          <a:noFill/>
        </p:spPr>
        <p:txBody>
          <a:bodyPr wrap="square" rtlCol="0">
            <a:spAutoFit/>
          </a:bodyPr>
          <a:p>
            <a:r>
              <a:rPr lang="zh-CN" altLang="en-US" sz="2800" b="1">
                <a:solidFill>
                  <a:schemeClr val="bg1"/>
                </a:solidFill>
              </a:rPr>
              <a:t>可以用一种语言生成代码。</a:t>
            </a:r>
            <a:endParaRPr lang="zh-CN" altLang="en-US" sz="2800" b="1">
              <a:solidFill>
                <a:schemeClr val="bg1"/>
              </a:solidFill>
            </a:endParaRPr>
          </a:p>
        </p:txBody>
      </p:sp>
      <p:sp>
        <p:nvSpPr>
          <p:cNvPr id="11" name="文本框 10"/>
          <p:cNvSpPr txBox="1"/>
          <p:nvPr/>
        </p:nvSpPr>
        <p:spPr>
          <a:xfrm>
            <a:off x="8368665" y="3907790"/>
            <a:ext cx="3020060" cy="2245360"/>
          </a:xfrm>
          <a:prstGeom prst="rect">
            <a:avLst/>
          </a:prstGeom>
          <a:noFill/>
        </p:spPr>
        <p:txBody>
          <a:bodyPr wrap="square" rtlCol="0">
            <a:spAutoFit/>
          </a:bodyPr>
          <a:p>
            <a:r>
              <a:rPr lang="zh-CN" altLang="en-US" sz="2800" b="1">
                <a:solidFill>
                  <a:schemeClr val="bg1"/>
                </a:solidFill>
              </a:rPr>
              <a:t>可以对系统生成模型，但不支持逆向项目，也不支持由模型转出代码。</a:t>
            </a:r>
            <a:endParaRPr lang="zh-CN" altLang="en-US" sz="2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400"/>
                                        <p:tgtEl>
                                          <p:spTgt spid="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400"/>
                                        <p:tgtEl>
                                          <p:spTgt spid="8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500"/>
                                        <p:tgtEl>
                                          <p:spTgt spid="68"/>
                                        </p:tgtEl>
                                      </p:cBhvr>
                                    </p:animEffect>
                                  </p:childTnLst>
                                </p:cTn>
                              </p:par>
                              <p:par>
                                <p:cTn id="15" presetID="10"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655320" y="461010"/>
            <a:ext cx="10878820" cy="5969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789305" y="1124585"/>
            <a:ext cx="10612755" cy="3538220"/>
          </a:xfrm>
          <a:prstGeom prst="rect">
            <a:avLst/>
          </a:prstGeom>
          <a:noFill/>
          <a:ln w="9525">
            <a:noFill/>
          </a:ln>
        </p:spPr>
        <p:txBody>
          <a:bodyPr wrap="square" anchor="ctr">
            <a:spAutoFit/>
          </a:bodyPr>
          <a:p>
            <a:pPr eaLnBrk="1" hangingPunct="1">
              <a:buFont typeface="Arial" panose="020B0604020202020204" pitchFamily="34" charset="0"/>
              <a:buNone/>
            </a:pPr>
            <a:r>
              <a:rPr lang="en-US" altLang="zh-CN" sz="2800" b="1">
                <a:latin typeface="宋体" panose="02010600030101010101" pitchFamily="2" charset="-122"/>
                <a:cs typeface="宋体" panose="02010600030101010101" pitchFamily="2" charset="-122"/>
                <a:sym typeface="Calibri Light" panose="020F0302020204030204" charset="0"/>
              </a:rPr>
              <a:t>   </a:t>
            </a:r>
            <a:r>
              <a:rPr lang="zh-CN" sz="2800" b="1">
                <a:latin typeface="宋体" panose="02010600030101010101" pitchFamily="2" charset="-122"/>
                <a:cs typeface="宋体" panose="02010600030101010101" pitchFamily="2" charset="-122"/>
                <a:sym typeface="Calibri Light" panose="020F0302020204030204" charset="0"/>
              </a:rPr>
              <a:t>从使用多角度分析，</a:t>
            </a:r>
            <a:r>
              <a:rPr lang="en-US" altLang="zh-CN" sz="2800" b="1">
                <a:solidFill>
                  <a:srgbClr val="FF0000"/>
                </a:solidFill>
                <a:latin typeface="宋体" panose="02010600030101010101" pitchFamily="2" charset="-122"/>
                <a:cs typeface="宋体" panose="02010600030101010101" pitchFamily="2" charset="-122"/>
                <a:sym typeface="Calibri Light" panose="020F0302020204030204" charset="0"/>
              </a:rPr>
              <a:t>Rational Rose</a:t>
            </a:r>
            <a:r>
              <a:rPr lang="zh-CN" altLang="en-US" sz="2800" b="1">
                <a:latin typeface="宋体" panose="02010600030101010101" pitchFamily="2" charset="-122"/>
                <a:cs typeface="宋体" panose="02010600030101010101" pitchFamily="2" charset="-122"/>
                <a:sym typeface="Calibri Light" panose="020F0302020204030204" charset="0"/>
              </a:rPr>
              <a:t>易于使用，支持会用多种构件和多种语言的复杂系统建模；利用双向项目技术可以实现迭代式开发；团队管理特性支持大型、复杂的项目和大型而且通常队员分散在各个不同地方的开发团队。</a:t>
            </a:r>
            <a:endParaRPr lang="zh-CN" altLang="en-US" sz="2800" b="1">
              <a:latin typeface="宋体" panose="02010600030101010101" pitchFamily="2" charset="-122"/>
              <a:cs typeface="宋体" panose="02010600030101010101" pitchFamily="2" charset="-122"/>
              <a:sym typeface="Calibri Light" panose="020F0302020204030204" charset="0"/>
            </a:endParaRPr>
          </a:p>
          <a:p>
            <a:pPr eaLnBrk="1" hangingPunct="1">
              <a:buFont typeface="Arial" panose="020B0604020202020204" pitchFamily="34" charset="0"/>
              <a:buNone/>
            </a:pPr>
            <a:r>
              <a:rPr lang="en-US" altLang="zh-CN" sz="2800" b="1" dirty="0">
                <a:solidFill>
                  <a:srgbClr val="29282E"/>
                </a:solidFill>
                <a:latin typeface="宋体" panose="02010600030101010101" pitchFamily="2" charset="-122"/>
                <a:cs typeface="宋体" panose="02010600030101010101" pitchFamily="2" charset="-122"/>
                <a:sym typeface="Calibri Light" panose="020F0302020204030204" charset="0"/>
              </a:rPr>
              <a:t>    </a:t>
            </a:r>
            <a:r>
              <a:rPr lang="en-US" altLang="zh-CN" sz="2800" b="1" dirty="0">
                <a:solidFill>
                  <a:srgbClr val="FF0000"/>
                </a:solidFill>
                <a:latin typeface="宋体" panose="02010600030101010101" pitchFamily="2" charset="-122"/>
                <a:cs typeface="宋体" panose="02010600030101010101" pitchFamily="2" charset="-122"/>
                <a:sym typeface="Calibri Light" panose="020F0302020204030204" charset="0"/>
              </a:rPr>
              <a:t>Rose</a:t>
            </a:r>
            <a:r>
              <a:rPr lang="zh-CN" altLang="en-US" sz="2800" b="1" dirty="0">
                <a:solidFill>
                  <a:srgbClr val="29282E"/>
                </a:solidFill>
                <a:latin typeface="宋体" panose="02010600030101010101" pitchFamily="2" charset="-122"/>
                <a:cs typeface="宋体" panose="02010600030101010101" pitchFamily="2" charset="-122"/>
                <a:sym typeface="Calibri Light" panose="020F0302020204030204" charset="0"/>
              </a:rPr>
              <a:t>只要是对开发过程中的各种语义、模块、对象以及流程、状态等描述，主要体现在能够从各个方面和角度来分析和设计，使软件的开发蓝图更清晰，内部结构更明确，但对数据库的开发管理和数据库端的迭代不是很理想。</a:t>
            </a:r>
            <a:endParaRPr lang="zh-CN" altLang="en-US" sz="2800" b="1" dirty="0">
              <a:solidFill>
                <a:srgbClr val="29282E"/>
              </a:solidFill>
              <a:latin typeface="宋体" panose="02010600030101010101" pitchFamily="2" charset="-122"/>
              <a:cs typeface="宋体" panose="02010600030101010101" pitchFamily="2" charset="-122"/>
              <a:sym typeface="Calibri Light" panose="020F0302020204030204" charset="0"/>
            </a:endParaRPr>
          </a:p>
        </p:txBody>
      </p:sp>
      <p:sp>
        <p:nvSpPr>
          <p:cNvPr id="27" name="椭圆 26"/>
          <p:cNvSpPr/>
          <p:nvPr/>
        </p:nvSpPr>
        <p:spPr>
          <a:xfrm>
            <a:off x="1030923" y="1335723"/>
            <a:ext cx="101600" cy="101600"/>
          </a:xfrm>
          <a:prstGeom prst="ellipse">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400" fill="hold"/>
                                        <p:tgtEl>
                                          <p:spTgt spid="12"/>
                                        </p:tgtEl>
                                        <p:attrNameLst>
                                          <p:attrName>ppt_x</p:attrName>
                                        </p:attrNameLst>
                                      </p:cBhvr>
                                      <p:tavLst>
                                        <p:tav tm="0">
                                          <p:val>
                                            <p:strVal val="1+#ppt_w/2"/>
                                          </p:val>
                                        </p:tav>
                                        <p:tav tm="100000">
                                          <p:val>
                                            <p:strVal val="#ppt_x"/>
                                          </p:val>
                                        </p:tav>
                                      </p:tavLst>
                                    </p:anim>
                                    <p:anim calcmode="lin" valueType="num">
                                      <p:cBhvr>
                                        <p:cTn id="8" dur="4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4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3776663"/>
            <a:ext cx="12192000" cy="3081338"/>
          </a:xfrm>
          <a:prstGeom prst="rect">
            <a:avLst/>
          </a:prstGeom>
          <a:solidFill>
            <a:srgbClr val="FF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4" name="组合 3"/>
          <p:cNvGrpSpPr/>
          <p:nvPr/>
        </p:nvGrpSpPr>
        <p:grpSpPr>
          <a:xfrm>
            <a:off x="5489575" y="3241675"/>
            <a:ext cx="1066800" cy="1066800"/>
            <a:chOff x="3664218" y="3241561"/>
            <a:chExt cx="1066800" cy="1066800"/>
          </a:xfrm>
        </p:grpSpPr>
        <p:sp>
          <p:nvSpPr>
            <p:cNvPr id="20" name="椭圆 19"/>
            <p:cNvSpPr/>
            <p:nvPr/>
          </p:nvSpPr>
          <p:spPr>
            <a:xfrm>
              <a:off x="3664218" y="3241561"/>
              <a:ext cx="1066800" cy="1066800"/>
            </a:xfrm>
            <a:prstGeom prst="ellipse">
              <a:avLst/>
            </a:prstGeom>
            <a:solidFill>
              <a:srgbClr val="282828"/>
            </a:solidFill>
            <a:ln w="101600">
              <a:solidFill>
                <a:schemeClr val="bg1"/>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1" name="文本框 20"/>
            <p:cNvSpPr txBox="1"/>
            <p:nvPr/>
          </p:nvSpPr>
          <p:spPr>
            <a:xfrm>
              <a:off x="3990925" y="3577951"/>
              <a:ext cx="413385" cy="398780"/>
            </a:xfrm>
            <a:prstGeom prst="rect">
              <a:avLst/>
            </a:prstGeom>
            <a:noFill/>
          </p:spPr>
          <p:txBody>
            <a:bodyPr wrap="none" rtlCol="0" anchor="ctr">
              <a:spAutoFit/>
            </a:bodyPr>
            <a:lstStyle/>
            <a:p>
              <a:pPr algn="ctr" fontAlgn="auto"/>
              <a:r>
                <a:rPr lang="en-US" sz="2000" spc="100" noProof="1" dirty="0">
                  <a:solidFill>
                    <a:schemeClr val="bg1"/>
                  </a:solidFill>
                  <a:latin typeface="Agency FB" panose="020B0503020202020204" pitchFamily="34" charset="0"/>
                  <a:ea typeface="+mn-ea"/>
                  <a:cs typeface="+mn-cs"/>
                </a:rPr>
                <a:t>1.2</a:t>
              </a:r>
              <a:endParaRPr lang="en-US" sz="2000" spc="100" noProof="1" dirty="0">
                <a:solidFill>
                  <a:schemeClr val="bg1"/>
                </a:solidFill>
                <a:latin typeface="Agency FB" panose="020B0503020202020204" pitchFamily="34" charset="0"/>
              </a:endParaRPr>
            </a:p>
          </p:txBody>
        </p:sp>
      </p:grpSp>
      <p:grpSp>
        <p:nvGrpSpPr>
          <p:cNvPr id="9" name="组合 8"/>
          <p:cNvGrpSpPr/>
          <p:nvPr/>
        </p:nvGrpSpPr>
        <p:grpSpPr>
          <a:xfrm>
            <a:off x="5370195" y="4305935"/>
            <a:ext cx="446088" cy="804863"/>
            <a:chOff x="3518644" y="4308361"/>
            <a:chExt cx="445294" cy="804862"/>
          </a:xfrm>
        </p:grpSpPr>
        <p:cxnSp>
          <p:nvCxnSpPr>
            <p:cNvPr id="22" name="直接连接符 21"/>
            <p:cNvCxnSpPr/>
            <p:nvPr/>
          </p:nvCxnSpPr>
          <p:spPr>
            <a:xfrm flipH="1">
              <a:off x="3582938" y="4308361"/>
              <a:ext cx="381000" cy="7167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3518644" y="5025116"/>
              <a:ext cx="88107" cy="88107"/>
            </a:xfrm>
            <a:prstGeom prst="ellipse">
              <a:avLst/>
            </a:prstGeom>
            <a:solidFill>
              <a:srgbClr val="FF4A53"/>
            </a:solidFill>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endParaRPr lang="zh-CN" altLang="en-US" strike="noStrike" noProof="1"/>
            </a:p>
          </p:txBody>
        </p:sp>
      </p:grpSp>
      <p:sp>
        <p:nvSpPr>
          <p:cNvPr id="19" name="矩形 18"/>
          <p:cNvSpPr/>
          <p:nvPr/>
        </p:nvSpPr>
        <p:spPr>
          <a:xfrm>
            <a:off x="3837940" y="5108258"/>
            <a:ext cx="3042920" cy="521970"/>
          </a:xfrm>
          <a:prstGeom prst="rect">
            <a:avLst/>
          </a:prstGeom>
          <a:noFill/>
          <a:ln w="9525">
            <a:noFill/>
          </a:ln>
        </p:spPr>
        <p:txBody>
          <a:bodyPr wrap="none" anchor="t">
            <a:spAutoFit/>
          </a:bodyPr>
          <a:p>
            <a:r>
              <a:rPr lang="zh-CN" altLang="en-US" sz="2800" b="1" dirty="0">
                <a:solidFill>
                  <a:schemeClr val="bg1"/>
                </a:solidFill>
                <a:latin typeface="张海山锐线体简" pitchFamily="2" charset="-122"/>
                <a:ea typeface="张海山锐线体简" pitchFamily="2" charset="-122"/>
              </a:rPr>
              <a:t>面向对象程序设计</a:t>
            </a:r>
            <a:endParaRPr lang="zh-CN" altLang="en-US" sz="2800" b="1" dirty="0">
              <a:solidFill>
                <a:schemeClr val="bg1"/>
              </a:solidFill>
              <a:latin typeface="张海山锐线体简" pitchFamily="2" charset="-122"/>
              <a:ea typeface="张海山锐线体简" pitchFamily="2" charset="-122"/>
            </a:endParaRPr>
          </a:p>
        </p:txBody>
      </p:sp>
      <p:grpSp>
        <p:nvGrpSpPr>
          <p:cNvPr id="2" name="组合 1"/>
          <p:cNvGrpSpPr/>
          <p:nvPr/>
        </p:nvGrpSpPr>
        <p:grpSpPr>
          <a:xfrm>
            <a:off x="2770823" y="3241675"/>
            <a:ext cx="1066800" cy="1066800"/>
            <a:chOff x="1579058" y="3244975"/>
            <a:chExt cx="1066800" cy="1066800"/>
          </a:xfrm>
        </p:grpSpPr>
        <p:sp>
          <p:nvSpPr>
            <p:cNvPr id="48" name="椭圆 47"/>
            <p:cNvSpPr/>
            <p:nvPr/>
          </p:nvSpPr>
          <p:spPr>
            <a:xfrm flipH="1" flipV="1">
              <a:off x="1579058" y="3244975"/>
              <a:ext cx="1066800" cy="1066800"/>
            </a:xfrm>
            <a:prstGeom prst="ellipse">
              <a:avLst/>
            </a:prstGeom>
            <a:solidFill>
              <a:srgbClr val="282828"/>
            </a:solidFill>
            <a:ln w="101600">
              <a:solidFill>
                <a:schemeClr val="bg1"/>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474" name="文本框 48"/>
            <p:cNvSpPr txBox="1"/>
            <p:nvPr/>
          </p:nvSpPr>
          <p:spPr>
            <a:xfrm flipH="1">
              <a:off x="1948629" y="3576605"/>
              <a:ext cx="327660" cy="398780"/>
            </a:xfrm>
            <a:prstGeom prst="rect">
              <a:avLst/>
            </a:prstGeom>
            <a:noFill/>
            <a:ln w="9525">
              <a:noFill/>
            </a:ln>
          </p:spPr>
          <p:txBody>
            <a:bodyPr wrap="none" anchor="ctr">
              <a:spAutoFit/>
            </a:bodyPr>
            <a:p>
              <a:pPr algn="ctr"/>
              <a:r>
                <a:rPr lang="en-US" sz="2000" dirty="0">
                  <a:solidFill>
                    <a:schemeClr val="bg1"/>
                  </a:solidFill>
                  <a:latin typeface="Agency FB" panose="020B0503020202020204" pitchFamily="34" charset="0"/>
                  <a:ea typeface="宋体" panose="02010600030101010101" pitchFamily="2" charset="-122"/>
                </a:rPr>
                <a:t>1.1</a:t>
              </a:r>
              <a:endParaRPr lang="en-US" sz="2000" dirty="0">
                <a:solidFill>
                  <a:schemeClr val="bg1"/>
                </a:solidFill>
                <a:latin typeface="Agency FB" panose="020B0503020202020204" pitchFamily="34" charset="0"/>
                <a:ea typeface="宋体" panose="02010600030101010101" pitchFamily="2" charset="-122"/>
              </a:endParaRPr>
            </a:p>
          </p:txBody>
        </p:sp>
      </p:grpSp>
      <p:grpSp>
        <p:nvGrpSpPr>
          <p:cNvPr id="8" name="组合 7"/>
          <p:cNvGrpSpPr/>
          <p:nvPr/>
        </p:nvGrpSpPr>
        <p:grpSpPr>
          <a:xfrm>
            <a:off x="3582035" y="2431733"/>
            <a:ext cx="444500" cy="804862"/>
            <a:chOff x="2346138" y="2440113"/>
            <a:chExt cx="445294" cy="804862"/>
          </a:xfrm>
        </p:grpSpPr>
        <p:cxnSp>
          <p:nvCxnSpPr>
            <p:cNvPr id="50" name="直接连接符 49"/>
            <p:cNvCxnSpPr/>
            <p:nvPr/>
          </p:nvCxnSpPr>
          <p:spPr>
            <a:xfrm flipV="1">
              <a:off x="2346138" y="2528220"/>
              <a:ext cx="381000" cy="716755"/>
            </a:xfrm>
            <a:prstGeom prst="line">
              <a:avLst/>
            </a:prstGeom>
            <a:ln w="12700">
              <a:solidFill>
                <a:srgbClr val="FF4A53"/>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flipH="1" flipV="1">
              <a:off x="2703325" y="2440113"/>
              <a:ext cx="88107" cy="88107"/>
            </a:xfrm>
            <a:prstGeom prst="ellipse">
              <a:avLst/>
            </a:prstGeom>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endParaRPr lang="zh-CN" altLang="en-US" strike="noStrike" noProof="1"/>
            </a:p>
          </p:txBody>
        </p:sp>
      </p:grpSp>
      <p:sp>
        <p:nvSpPr>
          <p:cNvPr id="47" name="矩形 46"/>
          <p:cNvSpPr/>
          <p:nvPr/>
        </p:nvSpPr>
        <p:spPr>
          <a:xfrm flipH="1">
            <a:off x="2957195" y="1914843"/>
            <a:ext cx="2685415" cy="521970"/>
          </a:xfrm>
          <a:prstGeom prst="rect">
            <a:avLst/>
          </a:prstGeom>
          <a:noFill/>
          <a:ln w="9525">
            <a:noFill/>
          </a:ln>
        </p:spPr>
        <p:txBody>
          <a:bodyPr wrap="none" anchor="t">
            <a:spAutoFit/>
          </a:bodyPr>
          <a:p>
            <a:r>
              <a:rPr lang="zh-CN" altLang="en-US" sz="2800" b="1" dirty="0">
                <a:solidFill>
                  <a:srgbClr val="FF4A53"/>
                </a:solidFill>
                <a:latin typeface="张海山锐线体简" pitchFamily="2" charset="-122"/>
                <a:ea typeface="张海山锐线体简" pitchFamily="2" charset="-122"/>
              </a:rPr>
              <a:t>什么叫面向对象</a:t>
            </a:r>
            <a:endParaRPr lang="zh-CN" altLang="en-US" sz="2800" b="1" dirty="0">
              <a:solidFill>
                <a:srgbClr val="FF4A53"/>
              </a:solidFill>
              <a:latin typeface="张海山锐线体简" pitchFamily="2" charset="-122"/>
              <a:ea typeface="张海山锐线体简" pitchFamily="2" charset="-122"/>
            </a:endParaRPr>
          </a:p>
        </p:txBody>
      </p:sp>
      <p:grpSp>
        <p:nvGrpSpPr>
          <p:cNvPr id="5" name="组合 4"/>
          <p:cNvGrpSpPr/>
          <p:nvPr/>
        </p:nvGrpSpPr>
        <p:grpSpPr>
          <a:xfrm>
            <a:off x="8083233" y="3239135"/>
            <a:ext cx="1066800" cy="1066800"/>
            <a:chOff x="5589258" y="3244975"/>
            <a:chExt cx="1066800" cy="1066800"/>
          </a:xfrm>
        </p:grpSpPr>
        <p:sp>
          <p:nvSpPr>
            <p:cNvPr id="55" name="椭圆 54"/>
            <p:cNvSpPr/>
            <p:nvPr/>
          </p:nvSpPr>
          <p:spPr>
            <a:xfrm flipH="1" flipV="1">
              <a:off x="5589258" y="3244975"/>
              <a:ext cx="1066800" cy="1066800"/>
            </a:xfrm>
            <a:prstGeom prst="ellipse">
              <a:avLst/>
            </a:prstGeom>
            <a:solidFill>
              <a:srgbClr val="282828"/>
            </a:solidFill>
            <a:ln w="101600">
              <a:solidFill>
                <a:schemeClr val="bg1"/>
              </a:solid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6" name="文本框 55"/>
            <p:cNvSpPr txBox="1"/>
            <p:nvPr/>
          </p:nvSpPr>
          <p:spPr>
            <a:xfrm flipH="1">
              <a:off x="5912475" y="3576605"/>
              <a:ext cx="421640" cy="398780"/>
            </a:xfrm>
            <a:prstGeom prst="rect">
              <a:avLst/>
            </a:prstGeom>
            <a:noFill/>
          </p:spPr>
          <p:txBody>
            <a:bodyPr wrap="none" rtlCol="0" anchor="ctr">
              <a:spAutoFit/>
            </a:bodyPr>
            <a:lstStyle/>
            <a:p>
              <a:pPr algn="ctr" fontAlgn="auto"/>
              <a:r>
                <a:rPr lang="en-US" altLang="zh-CN" sz="2000" spc="100" noProof="1" dirty="0">
                  <a:solidFill>
                    <a:schemeClr val="bg1"/>
                  </a:solidFill>
                  <a:latin typeface="Agency FB" panose="020B0503020202020204" pitchFamily="34" charset="0"/>
                  <a:ea typeface="+mn-ea"/>
                  <a:cs typeface="+mn-cs"/>
                </a:rPr>
                <a:t>1.3</a:t>
              </a:r>
              <a:endParaRPr lang="zh-CN" altLang="en-US" sz="2000" spc="100" noProof="1" dirty="0">
                <a:solidFill>
                  <a:schemeClr val="bg1"/>
                </a:solidFill>
                <a:latin typeface="Agency FB" panose="020B0503020202020204" pitchFamily="34" charset="0"/>
              </a:endParaRPr>
            </a:p>
          </p:txBody>
        </p:sp>
      </p:grpSp>
      <p:grpSp>
        <p:nvGrpSpPr>
          <p:cNvPr id="10" name="组合 9"/>
          <p:cNvGrpSpPr/>
          <p:nvPr/>
        </p:nvGrpSpPr>
        <p:grpSpPr>
          <a:xfrm>
            <a:off x="8705850" y="2436813"/>
            <a:ext cx="444500" cy="804862"/>
            <a:chOff x="6356338" y="2440113"/>
            <a:chExt cx="445294" cy="804862"/>
          </a:xfrm>
        </p:grpSpPr>
        <p:cxnSp>
          <p:nvCxnSpPr>
            <p:cNvPr id="57" name="直接连接符 56"/>
            <p:cNvCxnSpPr/>
            <p:nvPr/>
          </p:nvCxnSpPr>
          <p:spPr>
            <a:xfrm flipV="1">
              <a:off x="6356338" y="2528220"/>
              <a:ext cx="381000" cy="716755"/>
            </a:xfrm>
            <a:prstGeom prst="line">
              <a:avLst/>
            </a:prstGeom>
            <a:ln w="12700">
              <a:solidFill>
                <a:srgbClr val="FF4A53"/>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flipH="1" flipV="1">
              <a:off x="6713525" y="2440113"/>
              <a:ext cx="88107" cy="88107"/>
            </a:xfrm>
            <a:prstGeom prst="ellipse">
              <a:avLst/>
            </a:prstGeom>
            <a:ln w="12700">
              <a:solidFill>
                <a:srgbClr val="FF4A53"/>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endParaRPr lang="zh-CN" altLang="en-US" strike="noStrike" noProof="1"/>
            </a:p>
          </p:txBody>
        </p:sp>
      </p:grpSp>
      <p:sp>
        <p:nvSpPr>
          <p:cNvPr id="54" name="矩形 53"/>
          <p:cNvSpPr/>
          <p:nvPr/>
        </p:nvSpPr>
        <p:spPr>
          <a:xfrm flipH="1">
            <a:off x="8611235" y="2002473"/>
            <a:ext cx="2327910" cy="521970"/>
          </a:xfrm>
          <a:prstGeom prst="rect">
            <a:avLst/>
          </a:prstGeom>
          <a:noFill/>
          <a:ln w="9525">
            <a:noFill/>
          </a:ln>
        </p:spPr>
        <p:txBody>
          <a:bodyPr wrap="none" anchor="t">
            <a:spAutoFit/>
          </a:bodyPr>
          <a:p>
            <a:r>
              <a:rPr lang="zh-CN" altLang="en-US" sz="2800" b="1" dirty="0">
                <a:solidFill>
                  <a:srgbClr val="FF4A53"/>
                </a:solidFill>
                <a:latin typeface="张海山锐线体简" pitchFamily="2" charset="-122"/>
                <a:ea typeface="张海山锐线体简" pitchFamily="2" charset="-122"/>
              </a:rPr>
              <a:t>面向对象开发</a:t>
            </a:r>
            <a:endParaRPr lang="zh-CN" altLang="en-US" sz="2800" b="1" dirty="0">
              <a:solidFill>
                <a:srgbClr val="FF4A53"/>
              </a:solidFill>
              <a:latin typeface="张海山锐线体简" pitchFamily="2" charset="-122"/>
              <a:ea typeface="张海山锐线体简"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ppt_x</p:attrName>
                                        </p:attrNameLst>
                                      </p:cBhvr>
                                      <p:tavLst>
                                        <p:tav tm="0">
                                          <p:val>
                                            <p:strVal val="#ppt_x"/>
                                          </p:val>
                                        </p:tav>
                                        <p:tav tm="100000">
                                          <p:val>
                                            <p:strVal val="#ppt_x"/>
                                          </p:val>
                                        </p:tav>
                                      </p:tavLst>
                                    </p:anim>
                                    <p:anim calcmode="lin" valueType="num">
                                      <p:cBhvr>
                                        <p:cTn id="8" dur="4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400" fill="hold"/>
                                        <p:tgtEl>
                                          <p:spTgt spid="2"/>
                                        </p:tgtEl>
                                        <p:attrNameLst>
                                          <p:attrName>ppt_w</p:attrName>
                                        </p:attrNameLst>
                                      </p:cBhvr>
                                      <p:tavLst>
                                        <p:tav tm="0">
                                          <p:val>
                                            <p:fltVal val="0.000000"/>
                                          </p:val>
                                        </p:tav>
                                        <p:tav tm="100000">
                                          <p:val>
                                            <p:strVal val="#ppt_w"/>
                                          </p:val>
                                        </p:tav>
                                      </p:tavLst>
                                    </p:anim>
                                    <p:anim calcmode="lin" valueType="num">
                                      <p:cBhvr>
                                        <p:cTn id="13" dur="400" fill="hold"/>
                                        <p:tgtEl>
                                          <p:spTgt spid="2"/>
                                        </p:tgtEl>
                                        <p:attrNameLst>
                                          <p:attrName>ppt_h</p:attrName>
                                        </p:attrNameLst>
                                      </p:cBhvr>
                                      <p:tavLst>
                                        <p:tav tm="0">
                                          <p:val>
                                            <p:fltVal val="0.000000"/>
                                          </p:val>
                                        </p:tav>
                                        <p:tav tm="100000">
                                          <p:val>
                                            <p:strVal val="#ppt_h"/>
                                          </p:val>
                                        </p:tav>
                                      </p:tavLst>
                                    </p:anim>
                                    <p:animEffect transition="in" filter="fade">
                                      <p:cBhvr>
                                        <p:cTn id="14" dur="4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4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400"/>
                                        <p:tgtEl>
                                          <p:spTgt spid="47"/>
                                        </p:tgtEl>
                                        <p:attrNameLst>
                                          <p:attrName>ppt_y</p:attrName>
                                        </p:attrNameLst>
                                      </p:cBhvr>
                                      <p:tavLst>
                                        <p:tav tm="0">
                                          <p:val>
                                            <p:strVal val="#ppt_y+#ppt_h*1.125000"/>
                                          </p:val>
                                        </p:tav>
                                        <p:tav tm="100000">
                                          <p:val>
                                            <p:strVal val="#ppt_y"/>
                                          </p:val>
                                        </p:tav>
                                      </p:tavLst>
                                    </p:anim>
                                    <p:animEffect transition="in" filter="wipe(up)">
                                      <p:cBhvr>
                                        <p:cTn id="23" dur="400"/>
                                        <p:tgtEl>
                                          <p:spTgt spid="47"/>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400" fill="hold"/>
                                        <p:tgtEl>
                                          <p:spTgt spid="4"/>
                                        </p:tgtEl>
                                        <p:attrNameLst>
                                          <p:attrName>ppt_w</p:attrName>
                                        </p:attrNameLst>
                                      </p:cBhvr>
                                      <p:tavLst>
                                        <p:tav tm="0">
                                          <p:val>
                                            <p:fltVal val="0.000000"/>
                                          </p:val>
                                        </p:tav>
                                        <p:tav tm="100000">
                                          <p:val>
                                            <p:strVal val="#ppt_w"/>
                                          </p:val>
                                        </p:tav>
                                      </p:tavLst>
                                    </p:anim>
                                    <p:anim calcmode="lin" valueType="num">
                                      <p:cBhvr>
                                        <p:cTn id="28" dur="400" fill="hold"/>
                                        <p:tgtEl>
                                          <p:spTgt spid="4"/>
                                        </p:tgtEl>
                                        <p:attrNameLst>
                                          <p:attrName>ppt_h</p:attrName>
                                        </p:attrNameLst>
                                      </p:cBhvr>
                                      <p:tavLst>
                                        <p:tav tm="0">
                                          <p:val>
                                            <p:fltVal val="0.000000"/>
                                          </p:val>
                                        </p:tav>
                                        <p:tav tm="100000">
                                          <p:val>
                                            <p:strVal val="#ppt_h"/>
                                          </p:val>
                                        </p:tav>
                                      </p:tavLst>
                                    </p:anim>
                                    <p:animEffect transition="in" filter="fade">
                                      <p:cBhvr>
                                        <p:cTn id="29" dur="400"/>
                                        <p:tgtEl>
                                          <p:spTgt spid="4"/>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400"/>
                                        <p:tgtEl>
                                          <p:spTgt spid="9"/>
                                        </p:tgtEl>
                                      </p:cBhvr>
                                    </p:animEffect>
                                  </p:childTnLst>
                                </p:cTn>
                              </p:par>
                            </p:childTnLst>
                          </p:cTn>
                        </p:par>
                        <p:par>
                          <p:cTn id="34" fill="hold">
                            <p:stCondLst>
                              <p:cond delay="3000"/>
                            </p:stCondLst>
                            <p:childTnLst>
                              <p:par>
                                <p:cTn id="35" presetID="12" presetClass="entr" presetSubtype="1"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400"/>
                                        <p:tgtEl>
                                          <p:spTgt spid="19"/>
                                        </p:tgtEl>
                                        <p:attrNameLst>
                                          <p:attrName>ppt_y</p:attrName>
                                        </p:attrNameLst>
                                      </p:cBhvr>
                                      <p:tavLst>
                                        <p:tav tm="0">
                                          <p:val>
                                            <p:strVal val="#ppt_y-#ppt_h*1.125000"/>
                                          </p:val>
                                        </p:tav>
                                        <p:tav tm="100000">
                                          <p:val>
                                            <p:strVal val="#ppt_y"/>
                                          </p:val>
                                        </p:tav>
                                      </p:tavLst>
                                    </p:anim>
                                    <p:animEffect transition="in" filter="wipe(down)">
                                      <p:cBhvr>
                                        <p:cTn id="38" dur="400"/>
                                        <p:tgtEl>
                                          <p:spTgt spid="19"/>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400" fill="hold"/>
                                        <p:tgtEl>
                                          <p:spTgt spid="5"/>
                                        </p:tgtEl>
                                        <p:attrNameLst>
                                          <p:attrName>ppt_w</p:attrName>
                                        </p:attrNameLst>
                                      </p:cBhvr>
                                      <p:tavLst>
                                        <p:tav tm="0">
                                          <p:val>
                                            <p:fltVal val="0.000000"/>
                                          </p:val>
                                        </p:tav>
                                        <p:tav tm="100000">
                                          <p:val>
                                            <p:strVal val="#ppt_w"/>
                                          </p:val>
                                        </p:tav>
                                      </p:tavLst>
                                    </p:anim>
                                    <p:anim calcmode="lin" valueType="num">
                                      <p:cBhvr>
                                        <p:cTn id="43" dur="400" fill="hold"/>
                                        <p:tgtEl>
                                          <p:spTgt spid="5"/>
                                        </p:tgtEl>
                                        <p:attrNameLst>
                                          <p:attrName>ppt_h</p:attrName>
                                        </p:attrNameLst>
                                      </p:cBhvr>
                                      <p:tavLst>
                                        <p:tav tm="0">
                                          <p:val>
                                            <p:fltVal val="0.000000"/>
                                          </p:val>
                                        </p:tav>
                                        <p:tav tm="100000">
                                          <p:val>
                                            <p:strVal val="#ppt_h"/>
                                          </p:val>
                                        </p:tav>
                                      </p:tavLst>
                                    </p:anim>
                                    <p:animEffect transition="in" filter="fade">
                                      <p:cBhvr>
                                        <p:cTn id="44" dur="400"/>
                                        <p:tgtEl>
                                          <p:spTgt spid="5"/>
                                        </p:tgtEl>
                                      </p:cBhvr>
                                    </p:animEffect>
                                  </p:childTnLst>
                                </p:cTn>
                              </p:par>
                            </p:childTnLst>
                          </p:cTn>
                        </p:par>
                        <p:par>
                          <p:cTn id="45" fill="hold">
                            <p:stCondLst>
                              <p:cond delay="4000"/>
                            </p:stCondLst>
                            <p:childTnLst>
                              <p:par>
                                <p:cTn id="46" presetID="22" presetClass="entr" presetSubtype="4"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400"/>
                                        <p:tgtEl>
                                          <p:spTgt spid="10"/>
                                        </p:tgtEl>
                                      </p:cBhvr>
                                    </p:animEffect>
                                  </p:childTnLst>
                                </p:cTn>
                              </p:par>
                            </p:childTnLst>
                          </p:cTn>
                        </p:par>
                        <p:par>
                          <p:cTn id="49" fill="hold">
                            <p:stCondLst>
                              <p:cond delay="4500"/>
                            </p:stCondLst>
                            <p:childTnLst>
                              <p:par>
                                <p:cTn id="50" presetID="12" presetClass="entr" presetSubtype="4" fill="hold" grpId="0" nodeType="after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p:cTn id="52" dur="400"/>
                                        <p:tgtEl>
                                          <p:spTgt spid="54"/>
                                        </p:tgtEl>
                                        <p:attrNameLst>
                                          <p:attrName>ppt_y</p:attrName>
                                        </p:attrNameLst>
                                      </p:cBhvr>
                                      <p:tavLst>
                                        <p:tav tm="0">
                                          <p:val>
                                            <p:strVal val="#ppt_y+#ppt_h*1.125000"/>
                                          </p:val>
                                        </p:tav>
                                        <p:tav tm="100000">
                                          <p:val>
                                            <p:strVal val="#ppt_y"/>
                                          </p:val>
                                        </p:tav>
                                      </p:tavLst>
                                    </p:anim>
                                    <p:animEffect transition="in" filter="wipe(up)">
                                      <p:cBhvr>
                                        <p:cTn id="53" dur="4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p:bldP spid="47" grpId="0"/>
      <p:bldP spid="5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630238" y="3105150"/>
            <a:ext cx="893762" cy="893763"/>
            <a:chOff x="630073" y="3104531"/>
            <a:chExt cx="894519" cy="894519"/>
          </a:xfrm>
        </p:grpSpPr>
        <p:sp>
          <p:nvSpPr>
            <p:cNvPr id="7" name="椭圆 6"/>
            <p:cNvSpPr/>
            <p:nvPr/>
          </p:nvSpPr>
          <p:spPr>
            <a:xfrm>
              <a:off x="630073" y="3104531"/>
              <a:ext cx="894519" cy="894519"/>
            </a:xfrm>
            <a:prstGeom prst="ellipse">
              <a:avLst/>
            </a:prstGeom>
            <a:solidFill>
              <a:srgbClr val="FF4A53"/>
            </a:solidFill>
            <a:ln w="635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55" name="组合 54"/>
            <p:cNvGrpSpPr/>
            <p:nvPr/>
          </p:nvGrpSpPr>
          <p:grpSpPr>
            <a:xfrm>
              <a:off x="896090" y="3349513"/>
              <a:ext cx="405386" cy="405388"/>
              <a:chOff x="3884615" y="4519611"/>
              <a:chExt cx="460374" cy="460377"/>
            </a:xfrm>
            <a:solidFill>
              <a:schemeClr val="bg1"/>
            </a:solidFill>
          </p:grpSpPr>
          <p:sp>
            <p:nvSpPr>
              <p:cNvPr id="60" name="Freeform 5"/>
              <p:cNvSpPr>
                <a:spLocks noEditPoints="1"/>
              </p:cNvSpPr>
              <p:nvPr/>
            </p:nvSpPr>
            <p:spPr bwMode="auto">
              <a:xfrm>
                <a:off x="3930651" y="4841876"/>
                <a:ext cx="69850" cy="69850"/>
              </a:xfrm>
              <a:custGeom>
                <a:avLst/>
                <a:gdLst>
                  <a:gd name="T0" fmla="*/ 9 w 18"/>
                  <a:gd name="T1" fmla="*/ 0 h 18"/>
                  <a:gd name="T2" fmla="*/ 0 w 18"/>
                  <a:gd name="T3" fmla="*/ 9 h 18"/>
                  <a:gd name="T4" fmla="*/ 9 w 18"/>
                  <a:gd name="T5" fmla="*/ 18 h 18"/>
                  <a:gd name="T6" fmla="*/ 18 w 18"/>
                  <a:gd name="T7" fmla="*/ 9 h 18"/>
                  <a:gd name="T8" fmla="*/ 9 w 18"/>
                  <a:gd name="T9" fmla="*/ 0 h 18"/>
                  <a:gd name="T10" fmla="*/ 9 w 18"/>
                  <a:gd name="T11" fmla="*/ 12 h 18"/>
                  <a:gd name="T12" fmla="*/ 6 w 18"/>
                  <a:gd name="T13" fmla="*/ 9 h 18"/>
                  <a:gd name="T14" fmla="*/ 9 w 18"/>
                  <a:gd name="T15" fmla="*/ 6 h 18"/>
                  <a:gd name="T16" fmla="*/ 12 w 18"/>
                  <a:gd name="T17" fmla="*/ 9 h 18"/>
                  <a:gd name="T18" fmla="*/ 9 w 18"/>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0"/>
                    </a:moveTo>
                    <a:cubicBezTo>
                      <a:pt x="4" y="0"/>
                      <a:pt x="0" y="4"/>
                      <a:pt x="0" y="9"/>
                    </a:cubicBezTo>
                    <a:cubicBezTo>
                      <a:pt x="0" y="14"/>
                      <a:pt x="4" y="18"/>
                      <a:pt x="9" y="18"/>
                    </a:cubicBezTo>
                    <a:cubicBezTo>
                      <a:pt x="14" y="18"/>
                      <a:pt x="18" y="14"/>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grpFill/>
              <a:ln w="0">
                <a:noFill/>
                <a:round/>
              </a:ln>
            </p:spPr>
            <p:txBody>
              <a:bodyPr vert="horz" wrap="square" lIns="91440" tIns="45720" rIns="91440" bIns="45720" numCol="1" anchor="t" anchorCtr="0" compatLnSpc="1"/>
              <a:lstStyle/>
              <a:p>
                <a:pPr fontAlgn="auto"/>
                <a:endParaRPr lang="zh-CN" altLang="en-US" sz="2400" b="1" strike="noStrike" noProof="1"/>
              </a:p>
            </p:txBody>
          </p:sp>
          <p:sp>
            <p:nvSpPr>
              <p:cNvPr id="61" name="Freeform 6"/>
              <p:cNvSpPr>
                <a:spLocks noEditPoints="1"/>
              </p:cNvSpPr>
              <p:nvPr/>
            </p:nvSpPr>
            <p:spPr bwMode="auto">
              <a:xfrm>
                <a:off x="4068763" y="4819651"/>
                <a:ext cx="69850" cy="68263"/>
              </a:xfrm>
              <a:custGeom>
                <a:avLst/>
                <a:gdLst>
                  <a:gd name="T0" fmla="*/ 9 w 18"/>
                  <a:gd name="T1" fmla="*/ 18 h 18"/>
                  <a:gd name="T2" fmla="*/ 18 w 18"/>
                  <a:gd name="T3" fmla="*/ 9 h 18"/>
                  <a:gd name="T4" fmla="*/ 9 w 18"/>
                  <a:gd name="T5" fmla="*/ 0 h 18"/>
                  <a:gd name="T6" fmla="*/ 0 w 18"/>
                  <a:gd name="T7" fmla="*/ 9 h 18"/>
                  <a:gd name="T8" fmla="*/ 9 w 18"/>
                  <a:gd name="T9" fmla="*/ 18 h 18"/>
                  <a:gd name="T10" fmla="*/ 9 w 18"/>
                  <a:gd name="T11" fmla="*/ 6 h 18"/>
                  <a:gd name="T12" fmla="*/ 12 w 18"/>
                  <a:gd name="T13" fmla="*/ 9 h 18"/>
                  <a:gd name="T14" fmla="*/ 9 w 18"/>
                  <a:gd name="T15" fmla="*/ 12 h 18"/>
                  <a:gd name="T16" fmla="*/ 6 w 18"/>
                  <a:gd name="T17" fmla="*/ 9 h 18"/>
                  <a:gd name="T18" fmla="*/ 9 w 18"/>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grpFill/>
              <a:ln w="0">
                <a:noFill/>
                <a:round/>
              </a:ln>
            </p:spPr>
            <p:txBody>
              <a:bodyPr vert="horz" wrap="square" lIns="91440" tIns="45720" rIns="91440" bIns="45720" numCol="1" anchor="t" anchorCtr="0" compatLnSpc="1"/>
              <a:lstStyle/>
              <a:p>
                <a:pPr fontAlgn="auto"/>
                <a:endParaRPr lang="zh-CN" altLang="en-US" sz="2400" b="1" strike="noStrike" noProof="1"/>
              </a:p>
            </p:txBody>
          </p:sp>
          <p:sp>
            <p:nvSpPr>
              <p:cNvPr id="62" name="Freeform 7"/>
              <p:cNvSpPr>
                <a:spLocks noEditPoints="1"/>
              </p:cNvSpPr>
              <p:nvPr/>
            </p:nvSpPr>
            <p:spPr bwMode="auto">
              <a:xfrm>
                <a:off x="3884615" y="4519611"/>
                <a:ext cx="300038" cy="460375"/>
              </a:xfrm>
              <a:custGeom>
                <a:avLst/>
                <a:gdLst>
                  <a:gd name="T0" fmla="*/ 72 w 78"/>
                  <a:gd name="T1" fmla="*/ 0 h 120"/>
                  <a:gd name="T2" fmla="*/ 42 w 78"/>
                  <a:gd name="T3" fmla="*/ 0 h 120"/>
                  <a:gd name="T4" fmla="*/ 36 w 78"/>
                  <a:gd name="T5" fmla="*/ 6 h 120"/>
                  <a:gd name="T6" fmla="*/ 36 w 78"/>
                  <a:gd name="T7" fmla="*/ 12 h 120"/>
                  <a:gd name="T8" fmla="*/ 6 w 78"/>
                  <a:gd name="T9" fmla="*/ 12 h 120"/>
                  <a:gd name="T10" fmla="*/ 0 w 78"/>
                  <a:gd name="T11" fmla="*/ 18 h 120"/>
                  <a:gd name="T12" fmla="*/ 0 w 78"/>
                  <a:gd name="T13" fmla="*/ 114 h 120"/>
                  <a:gd name="T14" fmla="*/ 6 w 78"/>
                  <a:gd name="T15" fmla="*/ 120 h 120"/>
                  <a:gd name="T16" fmla="*/ 36 w 78"/>
                  <a:gd name="T17" fmla="*/ 120 h 120"/>
                  <a:gd name="T18" fmla="*/ 39 w 78"/>
                  <a:gd name="T19" fmla="*/ 119 h 120"/>
                  <a:gd name="T20" fmla="*/ 42 w 78"/>
                  <a:gd name="T21" fmla="*/ 120 h 120"/>
                  <a:gd name="T22" fmla="*/ 72 w 78"/>
                  <a:gd name="T23" fmla="*/ 120 h 120"/>
                  <a:gd name="T24" fmla="*/ 78 w 78"/>
                  <a:gd name="T25" fmla="*/ 114 h 120"/>
                  <a:gd name="T26" fmla="*/ 78 w 78"/>
                  <a:gd name="T27" fmla="*/ 6 h 120"/>
                  <a:gd name="T28" fmla="*/ 72 w 78"/>
                  <a:gd name="T29" fmla="*/ 0 h 120"/>
                  <a:gd name="T30" fmla="*/ 6 w 78"/>
                  <a:gd name="T31" fmla="*/ 114 h 120"/>
                  <a:gd name="T32" fmla="*/ 6 w 78"/>
                  <a:gd name="T33" fmla="*/ 18 h 120"/>
                  <a:gd name="T34" fmla="*/ 36 w 78"/>
                  <a:gd name="T35" fmla="*/ 18 h 120"/>
                  <a:gd name="T36" fmla="*/ 36 w 78"/>
                  <a:gd name="T37" fmla="*/ 114 h 120"/>
                  <a:gd name="T38" fmla="*/ 6 w 78"/>
                  <a:gd name="T39" fmla="*/ 114 h 120"/>
                  <a:gd name="T40" fmla="*/ 72 w 78"/>
                  <a:gd name="T41" fmla="*/ 114 h 120"/>
                  <a:gd name="T42" fmla="*/ 42 w 78"/>
                  <a:gd name="T43" fmla="*/ 114 h 120"/>
                  <a:gd name="T44" fmla="*/ 42 w 78"/>
                  <a:gd name="T45" fmla="*/ 30 h 120"/>
                  <a:gd name="T46" fmla="*/ 72 w 78"/>
                  <a:gd name="T47" fmla="*/ 30 h 120"/>
                  <a:gd name="T48" fmla="*/ 72 w 78"/>
                  <a:gd name="T49" fmla="*/ 114 h 120"/>
                  <a:gd name="T50" fmla="*/ 72 w 78"/>
                  <a:gd name="T51" fmla="*/ 24 h 120"/>
                  <a:gd name="T52" fmla="*/ 42 w 78"/>
                  <a:gd name="T53" fmla="*/ 24 h 120"/>
                  <a:gd name="T54" fmla="*/ 42 w 78"/>
                  <a:gd name="T55" fmla="*/ 6 h 120"/>
                  <a:gd name="T56" fmla="*/ 72 w 78"/>
                  <a:gd name="T57" fmla="*/ 6 h 120"/>
                  <a:gd name="T58" fmla="*/ 72 w 78"/>
                  <a:gd name="T59"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120">
                    <a:moveTo>
                      <a:pt x="72" y="0"/>
                    </a:moveTo>
                    <a:cubicBezTo>
                      <a:pt x="42" y="0"/>
                      <a:pt x="42" y="0"/>
                      <a:pt x="42" y="0"/>
                    </a:cubicBezTo>
                    <a:cubicBezTo>
                      <a:pt x="39" y="0"/>
                      <a:pt x="36" y="3"/>
                      <a:pt x="36" y="6"/>
                    </a:cubicBezTo>
                    <a:cubicBezTo>
                      <a:pt x="36" y="12"/>
                      <a:pt x="36" y="12"/>
                      <a:pt x="36" y="12"/>
                    </a:cubicBezTo>
                    <a:cubicBezTo>
                      <a:pt x="6" y="12"/>
                      <a:pt x="6" y="12"/>
                      <a:pt x="6" y="12"/>
                    </a:cubicBezTo>
                    <a:cubicBezTo>
                      <a:pt x="3" y="12"/>
                      <a:pt x="0" y="15"/>
                      <a:pt x="0" y="18"/>
                    </a:cubicBezTo>
                    <a:cubicBezTo>
                      <a:pt x="0" y="114"/>
                      <a:pt x="0" y="114"/>
                      <a:pt x="0" y="114"/>
                    </a:cubicBezTo>
                    <a:cubicBezTo>
                      <a:pt x="0" y="117"/>
                      <a:pt x="3" y="120"/>
                      <a:pt x="6" y="120"/>
                    </a:cubicBezTo>
                    <a:cubicBezTo>
                      <a:pt x="36" y="120"/>
                      <a:pt x="36" y="120"/>
                      <a:pt x="36" y="120"/>
                    </a:cubicBezTo>
                    <a:cubicBezTo>
                      <a:pt x="37" y="120"/>
                      <a:pt x="38" y="120"/>
                      <a:pt x="39" y="119"/>
                    </a:cubicBezTo>
                    <a:cubicBezTo>
                      <a:pt x="40" y="120"/>
                      <a:pt x="41" y="120"/>
                      <a:pt x="42" y="120"/>
                    </a:cubicBezTo>
                    <a:cubicBezTo>
                      <a:pt x="72" y="120"/>
                      <a:pt x="72" y="120"/>
                      <a:pt x="72" y="120"/>
                    </a:cubicBezTo>
                    <a:cubicBezTo>
                      <a:pt x="75" y="120"/>
                      <a:pt x="78" y="117"/>
                      <a:pt x="78" y="114"/>
                    </a:cubicBezTo>
                    <a:cubicBezTo>
                      <a:pt x="78" y="6"/>
                      <a:pt x="78" y="6"/>
                      <a:pt x="78" y="6"/>
                    </a:cubicBezTo>
                    <a:cubicBezTo>
                      <a:pt x="78" y="3"/>
                      <a:pt x="75" y="0"/>
                      <a:pt x="72" y="0"/>
                    </a:cubicBezTo>
                    <a:close/>
                    <a:moveTo>
                      <a:pt x="6" y="114"/>
                    </a:moveTo>
                    <a:cubicBezTo>
                      <a:pt x="6" y="18"/>
                      <a:pt x="6" y="18"/>
                      <a:pt x="6" y="18"/>
                    </a:cubicBezTo>
                    <a:cubicBezTo>
                      <a:pt x="36" y="18"/>
                      <a:pt x="36" y="18"/>
                      <a:pt x="36" y="18"/>
                    </a:cubicBezTo>
                    <a:cubicBezTo>
                      <a:pt x="36" y="114"/>
                      <a:pt x="36" y="114"/>
                      <a:pt x="36" y="114"/>
                    </a:cubicBezTo>
                    <a:lnTo>
                      <a:pt x="6" y="114"/>
                    </a:lnTo>
                    <a:close/>
                    <a:moveTo>
                      <a:pt x="72" y="114"/>
                    </a:moveTo>
                    <a:cubicBezTo>
                      <a:pt x="42" y="114"/>
                      <a:pt x="42" y="114"/>
                      <a:pt x="42" y="114"/>
                    </a:cubicBezTo>
                    <a:cubicBezTo>
                      <a:pt x="42" y="30"/>
                      <a:pt x="42" y="30"/>
                      <a:pt x="42" y="30"/>
                    </a:cubicBezTo>
                    <a:cubicBezTo>
                      <a:pt x="72" y="30"/>
                      <a:pt x="72" y="30"/>
                      <a:pt x="72" y="30"/>
                    </a:cubicBezTo>
                    <a:lnTo>
                      <a:pt x="72" y="114"/>
                    </a:lnTo>
                    <a:close/>
                    <a:moveTo>
                      <a:pt x="72" y="24"/>
                    </a:moveTo>
                    <a:cubicBezTo>
                      <a:pt x="42" y="24"/>
                      <a:pt x="42" y="24"/>
                      <a:pt x="42" y="24"/>
                    </a:cubicBezTo>
                    <a:cubicBezTo>
                      <a:pt x="42" y="6"/>
                      <a:pt x="42" y="6"/>
                      <a:pt x="42" y="6"/>
                    </a:cubicBezTo>
                    <a:cubicBezTo>
                      <a:pt x="72" y="6"/>
                      <a:pt x="72" y="6"/>
                      <a:pt x="72" y="6"/>
                    </a:cubicBezTo>
                    <a:lnTo>
                      <a:pt x="72" y="24"/>
                    </a:lnTo>
                    <a:close/>
                  </a:path>
                </a:pathLst>
              </a:custGeom>
              <a:grpFill/>
              <a:ln w="0">
                <a:noFill/>
                <a:round/>
              </a:ln>
            </p:spPr>
            <p:txBody>
              <a:bodyPr vert="horz" wrap="square" lIns="91440" tIns="45720" rIns="91440" bIns="45720" numCol="1" anchor="t" anchorCtr="0" compatLnSpc="1"/>
              <a:lstStyle/>
              <a:p>
                <a:pPr fontAlgn="auto"/>
                <a:endParaRPr lang="zh-CN" altLang="en-US" sz="2400" b="1" strike="noStrike" noProof="1"/>
              </a:p>
            </p:txBody>
          </p:sp>
          <p:sp>
            <p:nvSpPr>
              <p:cNvPr id="63" name="Freeform 8"/>
              <p:cNvSpPr>
                <a:spLocks noEditPoints="1"/>
              </p:cNvSpPr>
              <p:nvPr/>
            </p:nvSpPr>
            <p:spPr bwMode="auto">
              <a:xfrm>
                <a:off x="4184651" y="4538663"/>
                <a:ext cx="160338" cy="441325"/>
              </a:xfrm>
              <a:custGeom>
                <a:avLst/>
                <a:gdLst>
                  <a:gd name="T0" fmla="*/ 24 w 42"/>
                  <a:gd name="T1" fmla="*/ 5 h 115"/>
                  <a:gd name="T2" fmla="*/ 17 w 42"/>
                  <a:gd name="T3" fmla="*/ 1 h 115"/>
                  <a:gd name="T4" fmla="*/ 5 w 42"/>
                  <a:gd name="T5" fmla="*/ 3 h 115"/>
                  <a:gd name="T6" fmla="*/ 1 w 42"/>
                  <a:gd name="T7" fmla="*/ 10 h 115"/>
                  <a:gd name="T8" fmla="*/ 18 w 42"/>
                  <a:gd name="T9" fmla="*/ 110 h 115"/>
                  <a:gd name="T10" fmla="*/ 25 w 42"/>
                  <a:gd name="T11" fmla="*/ 115 h 115"/>
                  <a:gd name="T12" fmla="*/ 37 w 42"/>
                  <a:gd name="T13" fmla="*/ 113 h 115"/>
                  <a:gd name="T14" fmla="*/ 42 w 42"/>
                  <a:gd name="T15" fmla="*/ 106 h 115"/>
                  <a:gd name="T16" fmla="*/ 24 w 42"/>
                  <a:gd name="T17" fmla="*/ 5 h 115"/>
                  <a:gd name="T18" fmla="*/ 6 w 42"/>
                  <a:gd name="T19" fmla="*/ 9 h 115"/>
                  <a:gd name="T20" fmla="*/ 18 w 42"/>
                  <a:gd name="T21" fmla="*/ 6 h 115"/>
                  <a:gd name="T22" fmla="*/ 20 w 42"/>
                  <a:gd name="T23" fmla="*/ 18 h 115"/>
                  <a:gd name="T24" fmla="*/ 9 w 42"/>
                  <a:gd name="T25" fmla="*/ 20 h 115"/>
                  <a:gd name="T26" fmla="*/ 6 w 42"/>
                  <a:gd name="T27" fmla="*/ 9 h 115"/>
                  <a:gd name="T28" fmla="*/ 10 w 42"/>
                  <a:gd name="T29" fmla="*/ 26 h 115"/>
                  <a:gd name="T30" fmla="*/ 21 w 42"/>
                  <a:gd name="T31" fmla="*/ 24 h 115"/>
                  <a:gd name="T32" fmla="*/ 33 w 42"/>
                  <a:gd name="T33" fmla="*/ 89 h 115"/>
                  <a:gd name="T34" fmla="*/ 21 w 42"/>
                  <a:gd name="T35" fmla="*/ 91 h 115"/>
                  <a:gd name="T36" fmla="*/ 10 w 42"/>
                  <a:gd name="T37" fmla="*/ 26 h 115"/>
                  <a:gd name="T38" fmla="*/ 24 w 42"/>
                  <a:gd name="T39" fmla="*/ 109 h 115"/>
                  <a:gd name="T40" fmla="*/ 22 w 42"/>
                  <a:gd name="T41" fmla="*/ 97 h 115"/>
                  <a:gd name="T42" fmla="*/ 34 w 42"/>
                  <a:gd name="T43" fmla="*/ 95 h 115"/>
                  <a:gd name="T44" fmla="*/ 36 w 42"/>
                  <a:gd name="T45" fmla="*/ 107 h 115"/>
                  <a:gd name="T46" fmla="*/ 24 w 42"/>
                  <a:gd name="T47" fmla="*/ 10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 h="115">
                    <a:moveTo>
                      <a:pt x="24" y="5"/>
                    </a:moveTo>
                    <a:cubicBezTo>
                      <a:pt x="24" y="2"/>
                      <a:pt x="21" y="0"/>
                      <a:pt x="17" y="1"/>
                    </a:cubicBezTo>
                    <a:cubicBezTo>
                      <a:pt x="5" y="3"/>
                      <a:pt x="5" y="3"/>
                      <a:pt x="5" y="3"/>
                    </a:cubicBezTo>
                    <a:cubicBezTo>
                      <a:pt x="2" y="3"/>
                      <a:pt x="0" y="6"/>
                      <a:pt x="1" y="10"/>
                    </a:cubicBezTo>
                    <a:cubicBezTo>
                      <a:pt x="18" y="110"/>
                      <a:pt x="18" y="110"/>
                      <a:pt x="18" y="110"/>
                    </a:cubicBezTo>
                    <a:cubicBezTo>
                      <a:pt x="19" y="113"/>
                      <a:pt x="22" y="115"/>
                      <a:pt x="25" y="115"/>
                    </a:cubicBezTo>
                    <a:cubicBezTo>
                      <a:pt x="37" y="113"/>
                      <a:pt x="37" y="113"/>
                      <a:pt x="37" y="113"/>
                    </a:cubicBezTo>
                    <a:cubicBezTo>
                      <a:pt x="40" y="112"/>
                      <a:pt x="42" y="109"/>
                      <a:pt x="42" y="106"/>
                    </a:cubicBezTo>
                    <a:lnTo>
                      <a:pt x="24" y="5"/>
                    </a:lnTo>
                    <a:close/>
                    <a:moveTo>
                      <a:pt x="6" y="9"/>
                    </a:moveTo>
                    <a:cubicBezTo>
                      <a:pt x="18" y="6"/>
                      <a:pt x="18" y="6"/>
                      <a:pt x="18" y="6"/>
                    </a:cubicBezTo>
                    <a:cubicBezTo>
                      <a:pt x="20" y="18"/>
                      <a:pt x="20" y="18"/>
                      <a:pt x="20" y="18"/>
                    </a:cubicBezTo>
                    <a:cubicBezTo>
                      <a:pt x="9" y="20"/>
                      <a:pt x="9" y="20"/>
                      <a:pt x="9" y="20"/>
                    </a:cubicBezTo>
                    <a:lnTo>
                      <a:pt x="6" y="9"/>
                    </a:lnTo>
                    <a:close/>
                    <a:moveTo>
                      <a:pt x="10" y="26"/>
                    </a:moveTo>
                    <a:cubicBezTo>
                      <a:pt x="21" y="24"/>
                      <a:pt x="21" y="24"/>
                      <a:pt x="21" y="24"/>
                    </a:cubicBezTo>
                    <a:cubicBezTo>
                      <a:pt x="33" y="89"/>
                      <a:pt x="33" y="89"/>
                      <a:pt x="33" y="89"/>
                    </a:cubicBezTo>
                    <a:cubicBezTo>
                      <a:pt x="21" y="91"/>
                      <a:pt x="21" y="91"/>
                      <a:pt x="21" y="91"/>
                    </a:cubicBezTo>
                    <a:lnTo>
                      <a:pt x="10" y="26"/>
                    </a:lnTo>
                    <a:close/>
                    <a:moveTo>
                      <a:pt x="24" y="109"/>
                    </a:moveTo>
                    <a:cubicBezTo>
                      <a:pt x="22" y="97"/>
                      <a:pt x="22" y="97"/>
                      <a:pt x="22" y="97"/>
                    </a:cubicBezTo>
                    <a:cubicBezTo>
                      <a:pt x="34" y="95"/>
                      <a:pt x="34" y="95"/>
                      <a:pt x="34" y="95"/>
                    </a:cubicBezTo>
                    <a:cubicBezTo>
                      <a:pt x="36" y="107"/>
                      <a:pt x="36" y="107"/>
                      <a:pt x="36" y="107"/>
                    </a:cubicBezTo>
                    <a:lnTo>
                      <a:pt x="24" y="109"/>
                    </a:lnTo>
                    <a:close/>
                  </a:path>
                </a:pathLst>
              </a:custGeom>
              <a:grpFill/>
              <a:ln w="0">
                <a:noFill/>
                <a:round/>
              </a:ln>
            </p:spPr>
            <p:txBody>
              <a:bodyPr vert="horz" wrap="square" lIns="91440" tIns="45720" rIns="91440" bIns="45720" numCol="1" anchor="t" anchorCtr="0" compatLnSpc="1"/>
              <a:lstStyle/>
              <a:p>
                <a:pPr fontAlgn="auto"/>
                <a:endParaRPr lang="zh-CN" altLang="en-US" sz="2400" b="1" strike="noStrike" noProof="1"/>
              </a:p>
            </p:txBody>
          </p:sp>
          <p:sp>
            <p:nvSpPr>
              <p:cNvPr id="64" name="Rectangle 9"/>
              <p:cNvSpPr>
                <a:spLocks noChangeArrowheads="1"/>
              </p:cNvSpPr>
              <p:nvPr/>
            </p:nvSpPr>
            <p:spPr bwMode="auto">
              <a:xfrm>
                <a:off x="3930651" y="4657726"/>
                <a:ext cx="69850" cy="23813"/>
              </a:xfrm>
              <a:prstGeom prst="rect">
                <a:avLst/>
              </a:prstGeom>
              <a:grpFill/>
              <a:ln w="0">
                <a:noFill/>
                <a:miter lim="800000"/>
              </a:ln>
            </p:spPr>
            <p:txBody>
              <a:bodyPr vert="horz" wrap="square" lIns="91440" tIns="45720" rIns="91440" bIns="45720" numCol="1" anchor="t" anchorCtr="0" compatLnSpc="1"/>
              <a:lstStyle/>
              <a:p>
                <a:pPr fontAlgn="auto"/>
                <a:endParaRPr lang="zh-CN" altLang="en-US" sz="2400" b="1" strike="noStrike" noProof="1"/>
              </a:p>
            </p:txBody>
          </p:sp>
        </p:grpSp>
      </p:grpSp>
      <p:sp>
        <p:nvSpPr>
          <p:cNvPr id="4" name="文本框 3"/>
          <p:cNvSpPr txBox="1"/>
          <p:nvPr/>
        </p:nvSpPr>
        <p:spPr>
          <a:xfrm>
            <a:off x="1666875" y="420370"/>
            <a:ext cx="9831705" cy="6123940"/>
          </a:xfrm>
          <a:prstGeom prst="rect">
            <a:avLst/>
          </a:prstGeom>
          <a:noFill/>
        </p:spPr>
        <p:txBody>
          <a:bodyPr wrap="square" rtlCol="0">
            <a:spAutoFit/>
          </a:bodyPr>
          <a:p>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     </a:t>
            </a:r>
            <a:r>
              <a:rPr lang="en-US" altLang="zh-CN" sz="2800" b="1">
                <a:solidFill>
                  <a:srgbClr val="FF0000"/>
                </a:solidFill>
                <a:latin typeface="宋体" panose="02010600030101010101" pitchFamily="2" charset="-122"/>
                <a:cs typeface="宋体" panose="02010600030101010101" pitchFamily="2" charset="-122"/>
                <a:sym typeface="Calibri Light" panose="020F0302020204030204" charset="0"/>
              </a:rPr>
              <a:t>Visio</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提供了各种模板：业务流程的流程图、网络图、工作流程图、数据库模型图和软件图，这些模板用于可视化和简化业务流程、跟踪项目和资源、绘制组织结构图、映射网络、绘制建筑地图及优化系统。</a:t>
            </a:r>
            <a:endPar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endParaRPr>
          </a:p>
          <a:p>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     </a:t>
            </a:r>
            <a:r>
              <a:rPr lang="en-US" altLang="zh-CN" sz="2800" b="1">
                <a:solidFill>
                  <a:srgbClr val="FF0000"/>
                </a:solidFill>
                <a:latin typeface="宋体" panose="02010600030101010101" pitchFamily="2" charset="-122"/>
                <a:cs typeface="宋体" panose="02010600030101010101" pitchFamily="2" charset="-122"/>
                <a:sym typeface="Calibri Light" panose="020F0302020204030204" charset="0"/>
              </a:rPr>
              <a:t>Visio</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原来仅仅是一种画图工具，能够用来描述各种图形（从电路图到房屋结构图），也是到</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VISIO2000</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才开始引进软件分析设计功能到代码生成的全部功能，它可以说是目前最能够用图形方式来表达各种商业图形用途的工具（对软件开发中的</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UML</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支持仅仅是其中很少的一部分）。它跟微软的</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office</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产品的能够很好兼容。能够把图形直接复制或者内嵌到</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WORD</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的文档中。但是对于代码的生成更多是支持微软的产品如</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VB</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VC++</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C#</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MS SQL Server </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等（这也是微软的传统），所以它可以说用于图形语义的描述比较方便，但是用于软件开发过程的迭代开发则有点牵强</a:t>
            </a:r>
            <a:endPar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247896705312563929"/>
          <p:cNvPicPr>
            <a:picLocks noChangeAspect="1"/>
          </p:cNvPicPr>
          <p:nvPr/>
        </p:nvPicPr>
        <p:blipFill>
          <a:blip r:embed="rId1"/>
          <a:stretch>
            <a:fillRect/>
          </a:stretch>
        </p:blipFill>
        <p:spPr>
          <a:xfrm>
            <a:off x="751840" y="356870"/>
            <a:ext cx="10782300" cy="6082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630238" y="3105150"/>
            <a:ext cx="893762" cy="893763"/>
            <a:chOff x="630073" y="3104531"/>
            <a:chExt cx="894519" cy="894519"/>
          </a:xfrm>
        </p:grpSpPr>
        <p:sp>
          <p:nvSpPr>
            <p:cNvPr id="7" name="椭圆 6"/>
            <p:cNvSpPr/>
            <p:nvPr/>
          </p:nvSpPr>
          <p:spPr>
            <a:xfrm>
              <a:off x="630073" y="3104531"/>
              <a:ext cx="894519" cy="894519"/>
            </a:xfrm>
            <a:prstGeom prst="ellipse">
              <a:avLst/>
            </a:prstGeom>
            <a:solidFill>
              <a:srgbClr val="FF4A53"/>
            </a:solidFill>
            <a:ln w="635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55" name="组合 54"/>
            <p:cNvGrpSpPr/>
            <p:nvPr/>
          </p:nvGrpSpPr>
          <p:grpSpPr>
            <a:xfrm>
              <a:off x="896090" y="3349513"/>
              <a:ext cx="405386" cy="405388"/>
              <a:chOff x="3884615" y="4519611"/>
              <a:chExt cx="460374" cy="460377"/>
            </a:xfrm>
            <a:solidFill>
              <a:schemeClr val="bg1"/>
            </a:solidFill>
          </p:grpSpPr>
          <p:sp>
            <p:nvSpPr>
              <p:cNvPr id="60" name="Freeform 5"/>
              <p:cNvSpPr>
                <a:spLocks noEditPoints="1"/>
              </p:cNvSpPr>
              <p:nvPr/>
            </p:nvSpPr>
            <p:spPr bwMode="auto">
              <a:xfrm>
                <a:off x="3930651" y="4841876"/>
                <a:ext cx="69850" cy="69850"/>
              </a:xfrm>
              <a:custGeom>
                <a:avLst/>
                <a:gdLst>
                  <a:gd name="T0" fmla="*/ 9 w 18"/>
                  <a:gd name="T1" fmla="*/ 0 h 18"/>
                  <a:gd name="T2" fmla="*/ 0 w 18"/>
                  <a:gd name="T3" fmla="*/ 9 h 18"/>
                  <a:gd name="T4" fmla="*/ 9 w 18"/>
                  <a:gd name="T5" fmla="*/ 18 h 18"/>
                  <a:gd name="T6" fmla="*/ 18 w 18"/>
                  <a:gd name="T7" fmla="*/ 9 h 18"/>
                  <a:gd name="T8" fmla="*/ 9 w 18"/>
                  <a:gd name="T9" fmla="*/ 0 h 18"/>
                  <a:gd name="T10" fmla="*/ 9 w 18"/>
                  <a:gd name="T11" fmla="*/ 12 h 18"/>
                  <a:gd name="T12" fmla="*/ 6 w 18"/>
                  <a:gd name="T13" fmla="*/ 9 h 18"/>
                  <a:gd name="T14" fmla="*/ 9 w 18"/>
                  <a:gd name="T15" fmla="*/ 6 h 18"/>
                  <a:gd name="T16" fmla="*/ 12 w 18"/>
                  <a:gd name="T17" fmla="*/ 9 h 18"/>
                  <a:gd name="T18" fmla="*/ 9 w 18"/>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0"/>
                    </a:moveTo>
                    <a:cubicBezTo>
                      <a:pt x="4" y="0"/>
                      <a:pt x="0" y="4"/>
                      <a:pt x="0" y="9"/>
                    </a:cubicBezTo>
                    <a:cubicBezTo>
                      <a:pt x="0" y="14"/>
                      <a:pt x="4" y="18"/>
                      <a:pt x="9" y="18"/>
                    </a:cubicBezTo>
                    <a:cubicBezTo>
                      <a:pt x="14" y="18"/>
                      <a:pt x="18" y="14"/>
                      <a:pt x="18" y="9"/>
                    </a:cubicBezTo>
                    <a:cubicBezTo>
                      <a:pt x="18" y="4"/>
                      <a:pt x="14" y="0"/>
                      <a:pt x="9" y="0"/>
                    </a:cubicBezTo>
                    <a:close/>
                    <a:moveTo>
                      <a:pt x="9" y="12"/>
                    </a:moveTo>
                    <a:cubicBezTo>
                      <a:pt x="7" y="12"/>
                      <a:pt x="6" y="11"/>
                      <a:pt x="6" y="9"/>
                    </a:cubicBezTo>
                    <a:cubicBezTo>
                      <a:pt x="6" y="7"/>
                      <a:pt x="7" y="6"/>
                      <a:pt x="9" y="6"/>
                    </a:cubicBezTo>
                    <a:cubicBezTo>
                      <a:pt x="11" y="6"/>
                      <a:pt x="12" y="7"/>
                      <a:pt x="12" y="9"/>
                    </a:cubicBezTo>
                    <a:cubicBezTo>
                      <a:pt x="12" y="11"/>
                      <a:pt x="11" y="12"/>
                      <a:pt x="9" y="12"/>
                    </a:cubicBezTo>
                    <a:close/>
                  </a:path>
                </a:pathLst>
              </a:custGeom>
              <a:grpFill/>
              <a:ln w="0">
                <a:noFill/>
                <a:round/>
              </a:ln>
            </p:spPr>
            <p:txBody>
              <a:bodyPr vert="horz" wrap="square" lIns="91440" tIns="45720" rIns="91440" bIns="45720" numCol="1" anchor="t" anchorCtr="0" compatLnSpc="1"/>
              <a:lstStyle/>
              <a:p>
                <a:pPr fontAlgn="auto"/>
                <a:endParaRPr lang="zh-CN" altLang="en-US" sz="2400" b="1" strike="noStrike" noProof="1"/>
              </a:p>
            </p:txBody>
          </p:sp>
          <p:sp>
            <p:nvSpPr>
              <p:cNvPr id="61" name="Freeform 6"/>
              <p:cNvSpPr>
                <a:spLocks noEditPoints="1"/>
              </p:cNvSpPr>
              <p:nvPr/>
            </p:nvSpPr>
            <p:spPr bwMode="auto">
              <a:xfrm>
                <a:off x="4068763" y="4819651"/>
                <a:ext cx="69850" cy="68263"/>
              </a:xfrm>
              <a:custGeom>
                <a:avLst/>
                <a:gdLst>
                  <a:gd name="T0" fmla="*/ 9 w 18"/>
                  <a:gd name="T1" fmla="*/ 18 h 18"/>
                  <a:gd name="T2" fmla="*/ 18 w 18"/>
                  <a:gd name="T3" fmla="*/ 9 h 18"/>
                  <a:gd name="T4" fmla="*/ 9 w 18"/>
                  <a:gd name="T5" fmla="*/ 0 h 18"/>
                  <a:gd name="T6" fmla="*/ 0 w 18"/>
                  <a:gd name="T7" fmla="*/ 9 h 18"/>
                  <a:gd name="T8" fmla="*/ 9 w 18"/>
                  <a:gd name="T9" fmla="*/ 18 h 18"/>
                  <a:gd name="T10" fmla="*/ 9 w 18"/>
                  <a:gd name="T11" fmla="*/ 6 h 18"/>
                  <a:gd name="T12" fmla="*/ 12 w 18"/>
                  <a:gd name="T13" fmla="*/ 9 h 18"/>
                  <a:gd name="T14" fmla="*/ 9 w 18"/>
                  <a:gd name="T15" fmla="*/ 12 h 18"/>
                  <a:gd name="T16" fmla="*/ 6 w 18"/>
                  <a:gd name="T17" fmla="*/ 9 h 18"/>
                  <a:gd name="T18" fmla="*/ 9 w 18"/>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14" y="18"/>
                      <a:pt x="18" y="14"/>
                      <a:pt x="18" y="9"/>
                    </a:cubicBezTo>
                    <a:cubicBezTo>
                      <a:pt x="18" y="4"/>
                      <a:pt x="14" y="0"/>
                      <a:pt x="9" y="0"/>
                    </a:cubicBezTo>
                    <a:cubicBezTo>
                      <a:pt x="4" y="0"/>
                      <a:pt x="0" y="4"/>
                      <a:pt x="0" y="9"/>
                    </a:cubicBezTo>
                    <a:cubicBezTo>
                      <a:pt x="0" y="14"/>
                      <a:pt x="4" y="18"/>
                      <a:pt x="9" y="18"/>
                    </a:cubicBezTo>
                    <a:close/>
                    <a:moveTo>
                      <a:pt x="9" y="6"/>
                    </a:moveTo>
                    <a:cubicBezTo>
                      <a:pt x="11" y="6"/>
                      <a:pt x="12" y="7"/>
                      <a:pt x="12" y="9"/>
                    </a:cubicBezTo>
                    <a:cubicBezTo>
                      <a:pt x="12" y="11"/>
                      <a:pt x="11" y="12"/>
                      <a:pt x="9" y="12"/>
                    </a:cubicBezTo>
                    <a:cubicBezTo>
                      <a:pt x="7" y="12"/>
                      <a:pt x="6" y="11"/>
                      <a:pt x="6" y="9"/>
                    </a:cubicBezTo>
                    <a:cubicBezTo>
                      <a:pt x="6" y="7"/>
                      <a:pt x="7" y="6"/>
                      <a:pt x="9" y="6"/>
                    </a:cubicBezTo>
                    <a:close/>
                  </a:path>
                </a:pathLst>
              </a:custGeom>
              <a:grpFill/>
              <a:ln w="0">
                <a:noFill/>
                <a:round/>
              </a:ln>
            </p:spPr>
            <p:txBody>
              <a:bodyPr vert="horz" wrap="square" lIns="91440" tIns="45720" rIns="91440" bIns="45720" numCol="1" anchor="t" anchorCtr="0" compatLnSpc="1"/>
              <a:lstStyle/>
              <a:p>
                <a:pPr fontAlgn="auto"/>
                <a:endParaRPr lang="zh-CN" altLang="en-US" sz="2400" b="1" strike="noStrike" noProof="1"/>
              </a:p>
            </p:txBody>
          </p:sp>
          <p:sp>
            <p:nvSpPr>
              <p:cNvPr id="62" name="Freeform 7"/>
              <p:cNvSpPr>
                <a:spLocks noEditPoints="1"/>
              </p:cNvSpPr>
              <p:nvPr/>
            </p:nvSpPr>
            <p:spPr bwMode="auto">
              <a:xfrm>
                <a:off x="3884615" y="4519611"/>
                <a:ext cx="300038" cy="460375"/>
              </a:xfrm>
              <a:custGeom>
                <a:avLst/>
                <a:gdLst>
                  <a:gd name="T0" fmla="*/ 72 w 78"/>
                  <a:gd name="T1" fmla="*/ 0 h 120"/>
                  <a:gd name="T2" fmla="*/ 42 w 78"/>
                  <a:gd name="T3" fmla="*/ 0 h 120"/>
                  <a:gd name="T4" fmla="*/ 36 w 78"/>
                  <a:gd name="T5" fmla="*/ 6 h 120"/>
                  <a:gd name="T6" fmla="*/ 36 w 78"/>
                  <a:gd name="T7" fmla="*/ 12 h 120"/>
                  <a:gd name="T8" fmla="*/ 6 w 78"/>
                  <a:gd name="T9" fmla="*/ 12 h 120"/>
                  <a:gd name="T10" fmla="*/ 0 w 78"/>
                  <a:gd name="T11" fmla="*/ 18 h 120"/>
                  <a:gd name="T12" fmla="*/ 0 w 78"/>
                  <a:gd name="T13" fmla="*/ 114 h 120"/>
                  <a:gd name="T14" fmla="*/ 6 w 78"/>
                  <a:gd name="T15" fmla="*/ 120 h 120"/>
                  <a:gd name="T16" fmla="*/ 36 w 78"/>
                  <a:gd name="T17" fmla="*/ 120 h 120"/>
                  <a:gd name="T18" fmla="*/ 39 w 78"/>
                  <a:gd name="T19" fmla="*/ 119 h 120"/>
                  <a:gd name="T20" fmla="*/ 42 w 78"/>
                  <a:gd name="T21" fmla="*/ 120 h 120"/>
                  <a:gd name="T22" fmla="*/ 72 w 78"/>
                  <a:gd name="T23" fmla="*/ 120 h 120"/>
                  <a:gd name="T24" fmla="*/ 78 w 78"/>
                  <a:gd name="T25" fmla="*/ 114 h 120"/>
                  <a:gd name="T26" fmla="*/ 78 w 78"/>
                  <a:gd name="T27" fmla="*/ 6 h 120"/>
                  <a:gd name="T28" fmla="*/ 72 w 78"/>
                  <a:gd name="T29" fmla="*/ 0 h 120"/>
                  <a:gd name="T30" fmla="*/ 6 w 78"/>
                  <a:gd name="T31" fmla="*/ 114 h 120"/>
                  <a:gd name="T32" fmla="*/ 6 w 78"/>
                  <a:gd name="T33" fmla="*/ 18 h 120"/>
                  <a:gd name="T34" fmla="*/ 36 w 78"/>
                  <a:gd name="T35" fmla="*/ 18 h 120"/>
                  <a:gd name="T36" fmla="*/ 36 w 78"/>
                  <a:gd name="T37" fmla="*/ 114 h 120"/>
                  <a:gd name="T38" fmla="*/ 6 w 78"/>
                  <a:gd name="T39" fmla="*/ 114 h 120"/>
                  <a:gd name="T40" fmla="*/ 72 w 78"/>
                  <a:gd name="T41" fmla="*/ 114 h 120"/>
                  <a:gd name="T42" fmla="*/ 42 w 78"/>
                  <a:gd name="T43" fmla="*/ 114 h 120"/>
                  <a:gd name="T44" fmla="*/ 42 w 78"/>
                  <a:gd name="T45" fmla="*/ 30 h 120"/>
                  <a:gd name="T46" fmla="*/ 72 w 78"/>
                  <a:gd name="T47" fmla="*/ 30 h 120"/>
                  <a:gd name="T48" fmla="*/ 72 w 78"/>
                  <a:gd name="T49" fmla="*/ 114 h 120"/>
                  <a:gd name="T50" fmla="*/ 72 w 78"/>
                  <a:gd name="T51" fmla="*/ 24 h 120"/>
                  <a:gd name="T52" fmla="*/ 42 w 78"/>
                  <a:gd name="T53" fmla="*/ 24 h 120"/>
                  <a:gd name="T54" fmla="*/ 42 w 78"/>
                  <a:gd name="T55" fmla="*/ 6 h 120"/>
                  <a:gd name="T56" fmla="*/ 72 w 78"/>
                  <a:gd name="T57" fmla="*/ 6 h 120"/>
                  <a:gd name="T58" fmla="*/ 72 w 78"/>
                  <a:gd name="T59"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120">
                    <a:moveTo>
                      <a:pt x="72" y="0"/>
                    </a:moveTo>
                    <a:cubicBezTo>
                      <a:pt x="42" y="0"/>
                      <a:pt x="42" y="0"/>
                      <a:pt x="42" y="0"/>
                    </a:cubicBezTo>
                    <a:cubicBezTo>
                      <a:pt x="39" y="0"/>
                      <a:pt x="36" y="3"/>
                      <a:pt x="36" y="6"/>
                    </a:cubicBezTo>
                    <a:cubicBezTo>
                      <a:pt x="36" y="12"/>
                      <a:pt x="36" y="12"/>
                      <a:pt x="36" y="12"/>
                    </a:cubicBezTo>
                    <a:cubicBezTo>
                      <a:pt x="6" y="12"/>
                      <a:pt x="6" y="12"/>
                      <a:pt x="6" y="12"/>
                    </a:cubicBezTo>
                    <a:cubicBezTo>
                      <a:pt x="3" y="12"/>
                      <a:pt x="0" y="15"/>
                      <a:pt x="0" y="18"/>
                    </a:cubicBezTo>
                    <a:cubicBezTo>
                      <a:pt x="0" y="114"/>
                      <a:pt x="0" y="114"/>
                      <a:pt x="0" y="114"/>
                    </a:cubicBezTo>
                    <a:cubicBezTo>
                      <a:pt x="0" y="117"/>
                      <a:pt x="3" y="120"/>
                      <a:pt x="6" y="120"/>
                    </a:cubicBezTo>
                    <a:cubicBezTo>
                      <a:pt x="36" y="120"/>
                      <a:pt x="36" y="120"/>
                      <a:pt x="36" y="120"/>
                    </a:cubicBezTo>
                    <a:cubicBezTo>
                      <a:pt x="37" y="120"/>
                      <a:pt x="38" y="120"/>
                      <a:pt x="39" y="119"/>
                    </a:cubicBezTo>
                    <a:cubicBezTo>
                      <a:pt x="40" y="120"/>
                      <a:pt x="41" y="120"/>
                      <a:pt x="42" y="120"/>
                    </a:cubicBezTo>
                    <a:cubicBezTo>
                      <a:pt x="72" y="120"/>
                      <a:pt x="72" y="120"/>
                      <a:pt x="72" y="120"/>
                    </a:cubicBezTo>
                    <a:cubicBezTo>
                      <a:pt x="75" y="120"/>
                      <a:pt x="78" y="117"/>
                      <a:pt x="78" y="114"/>
                    </a:cubicBezTo>
                    <a:cubicBezTo>
                      <a:pt x="78" y="6"/>
                      <a:pt x="78" y="6"/>
                      <a:pt x="78" y="6"/>
                    </a:cubicBezTo>
                    <a:cubicBezTo>
                      <a:pt x="78" y="3"/>
                      <a:pt x="75" y="0"/>
                      <a:pt x="72" y="0"/>
                    </a:cubicBezTo>
                    <a:close/>
                    <a:moveTo>
                      <a:pt x="6" y="114"/>
                    </a:moveTo>
                    <a:cubicBezTo>
                      <a:pt x="6" y="18"/>
                      <a:pt x="6" y="18"/>
                      <a:pt x="6" y="18"/>
                    </a:cubicBezTo>
                    <a:cubicBezTo>
                      <a:pt x="36" y="18"/>
                      <a:pt x="36" y="18"/>
                      <a:pt x="36" y="18"/>
                    </a:cubicBezTo>
                    <a:cubicBezTo>
                      <a:pt x="36" y="114"/>
                      <a:pt x="36" y="114"/>
                      <a:pt x="36" y="114"/>
                    </a:cubicBezTo>
                    <a:lnTo>
                      <a:pt x="6" y="114"/>
                    </a:lnTo>
                    <a:close/>
                    <a:moveTo>
                      <a:pt x="72" y="114"/>
                    </a:moveTo>
                    <a:cubicBezTo>
                      <a:pt x="42" y="114"/>
                      <a:pt x="42" y="114"/>
                      <a:pt x="42" y="114"/>
                    </a:cubicBezTo>
                    <a:cubicBezTo>
                      <a:pt x="42" y="30"/>
                      <a:pt x="42" y="30"/>
                      <a:pt x="42" y="30"/>
                    </a:cubicBezTo>
                    <a:cubicBezTo>
                      <a:pt x="72" y="30"/>
                      <a:pt x="72" y="30"/>
                      <a:pt x="72" y="30"/>
                    </a:cubicBezTo>
                    <a:lnTo>
                      <a:pt x="72" y="114"/>
                    </a:lnTo>
                    <a:close/>
                    <a:moveTo>
                      <a:pt x="72" y="24"/>
                    </a:moveTo>
                    <a:cubicBezTo>
                      <a:pt x="42" y="24"/>
                      <a:pt x="42" y="24"/>
                      <a:pt x="42" y="24"/>
                    </a:cubicBezTo>
                    <a:cubicBezTo>
                      <a:pt x="42" y="6"/>
                      <a:pt x="42" y="6"/>
                      <a:pt x="42" y="6"/>
                    </a:cubicBezTo>
                    <a:cubicBezTo>
                      <a:pt x="72" y="6"/>
                      <a:pt x="72" y="6"/>
                      <a:pt x="72" y="6"/>
                    </a:cubicBezTo>
                    <a:lnTo>
                      <a:pt x="72" y="24"/>
                    </a:lnTo>
                    <a:close/>
                  </a:path>
                </a:pathLst>
              </a:custGeom>
              <a:grpFill/>
              <a:ln w="0">
                <a:noFill/>
                <a:round/>
              </a:ln>
            </p:spPr>
            <p:txBody>
              <a:bodyPr vert="horz" wrap="square" lIns="91440" tIns="45720" rIns="91440" bIns="45720" numCol="1" anchor="t" anchorCtr="0" compatLnSpc="1"/>
              <a:lstStyle/>
              <a:p>
                <a:pPr fontAlgn="auto"/>
                <a:endParaRPr lang="zh-CN" altLang="en-US" sz="2400" b="1" strike="noStrike" noProof="1"/>
              </a:p>
            </p:txBody>
          </p:sp>
          <p:sp>
            <p:nvSpPr>
              <p:cNvPr id="63" name="Freeform 8"/>
              <p:cNvSpPr>
                <a:spLocks noEditPoints="1"/>
              </p:cNvSpPr>
              <p:nvPr/>
            </p:nvSpPr>
            <p:spPr bwMode="auto">
              <a:xfrm>
                <a:off x="4184651" y="4538663"/>
                <a:ext cx="160338" cy="441325"/>
              </a:xfrm>
              <a:custGeom>
                <a:avLst/>
                <a:gdLst>
                  <a:gd name="T0" fmla="*/ 24 w 42"/>
                  <a:gd name="T1" fmla="*/ 5 h 115"/>
                  <a:gd name="T2" fmla="*/ 17 w 42"/>
                  <a:gd name="T3" fmla="*/ 1 h 115"/>
                  <a:gd name="T4" fmla="*/ 5 w 42"/>
                  <a:gd name="T5" fmla="*/ 3 h 115"/>
                  <a:gd name="T6" fmla="*/ 1 w 42"/>
                  <a:gd name="T7" fmla="*/ 10 h 115"/>
                  <a:gd name="T8" fmla="*/ 18 w 42"/>
                  <a:gd name="T9" fmla="*/ 110 h 115"/>
                  <a:gd name="T10" fmla="*/ 25 w 42"/>
                  <a:gd name="T11" fmla="*/ 115 h 115"/>
                  <a:gd name="T12" fmla="*/ 37 w 42"/>
                  <a:gd name="T13" fmla="*/ 113 h 115"/>
                  <a:gd name="T14" fmla="*/ 42 w 42"/>
                  <a:gd name="T15" fmla="*/ 106 h 115"/>
                  <a:gd name="T16" fmla="*/ 24 w 42"/>
                  <a:gd name="T17" fmla="*/ 5 h 115"/>
                  <a:gd name="T18" fmla="*/ 6 w 42"/>
                  <a:gd name="T19" fmla="*/ 9 h 115"/>
                  <a:gd name="T20" fmla="*/ 18 w 42"/>
                  <a:gd name="T21" fmla="*/ 6 h 115"/>
                  <a:gd name="T22" fmla="*/ 20 w 42"/>
                  <a:gd name="T23" fmla="*/ 18 h 115"/>
                  <a:gd name="T24" fmla="*/ 9 w 42"/>
                  <a:gd name="T25" fmla="*/ 20 h 115"/>
                  <a:gd name="T26" fmla="*/ 6 w 42"/>
                  <a:gd name="T27" fmla="*/ 9 h 115"/>
                  <a:gd name="T28" fmla="*/ 10 w 42"/>
                  <a:gd name="T29" fmla="*/ 26 h 115"/>
                  <a:gd name="T30" fmla="*/ 21 w 42"/>
                  <a:gd name="T31" fmla="*/ 24 h 115"/>
                  <a:gd name="T32" fmla="*/ 33 w 42"/>
                  <a:gd name="T33" fmla="*/ 89 h 115"/>
                  <a:gd name="T34" fmla="*/ 21 w 42"/>
                  <a:gd name="T35" fmla="*/ 91 h 115"/>
                  <a:gd name="T36" fmla="*/ 10 w 42"/>
                  <a:gd name="T37" fmla="*/ 26 h 115"/>
                  <a:gd name="T38" fmla="*/ 24 w 42"/>
                  <a:gd name="T39" fmla="*/ 109 h 115"/>
                  <a:gd name="T40" fmla="*/ 22 w 42"/>
                  <a:gd name="T41" fmla="*/ 97 h 115"/>
                  <a:gd name="T42" fmla="*/ 34 w 42"/>
                  <a:gd name="T43" fmla="*/ 95 h 115"/>
                  <a:gd name="T44" fmla="*/ 36 w 42"/>
                  <a:gd name="T45" fmla="*/ 107 h 115"/>
                  <a:gd name="T46" fmla="*/ 24 w 42"/>
                  <a:gd name="T47" fmla="*/ 10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 h="115">
                    <a:moveTo>
                      <a:pt x="24" y="5"/>
                    </a:moveTo>
                    <a:cubicBezTo>
                      <a:pt x="24" y="2"/>
                      <a:pt x="21" y="0"/>
                      <a:pt x="17" y="1"/>
                    </a:cubicBezTo>
                    <a:cubicBezTo>
                      <a:pt x="5" y="3"/>
                      <a:pt x="5" y="3"/>
                      <a:pt x="5" y="3"/>
                    </a:cubicBezTo>
                    <a:cubicBezTo>
                      <a:pt x="2" y="3"/>
                      <a:pt x="0" y="6"/>
                      <a:pt x="1" y="10"/>
                    </a:cubicBezTo>
                    <a:cubicBezTo>
                      <a:pt x="18" y="110"/>
                      <a:pt x="18" y="110"/>
                      <a:pt x="18" y="110"/>
                    </a:cubicBezTo>
                    <a:cubicBezTo>
                      <a:pt x="19" y="113"/>
                      <a:pt x="22" y="115"/>
                      <a:pt x="25" y="115"/>
                    </a:cubicBezTo>
                    <a:cubicBezTo>
                      <a:pt x="37" y="113"/>
                      <a:pt x="37" y="113"/>
                      <a:pt x="37" y="113"/>
                    </a:cubicBezTo>
                    <a:cubicBezTo>
                      <a:pt x="40" y="112"/>
                      <a:pt x="42" y="109"/>
                      <a:pt x="42" y="106"/>
                    </a:cubicBezTo>
                    <a:lnTo>
                      <a:pt x="24" y="5"/>
                    </a:lnTo>
                    <a:close/>
                    <a:moveTo>
                      <a:pt x="6" y="9"/>
                    </a:moveTo>
                    <a:cubicBezTo>
                      <a:pt x="18" y="6"/>
                      <a:pt x="18" y="6"/>
                      <a:pt x="18" y="6"/>
                    </a:cubicBezTo>
                    <a:cubicBezTo>
                      <a:pt x="20" y="18"/>
                      <a:pt x="20" y="18"/>
                      <a:pt x="20" y="18"/>
                    </a:cubicBezTo>
                    <a:cubicBezTo>
                      <a:pt x="9" y="20"/>
                      <a:pt x="9" y="20"/>
                      <a:pt x="9" y="20"/>
                    </a:cubicBezTo>
                    <a:lnTo>
                      <a:pt x="6" y="9"/>
                    </a:lnTo>
                    <a:close/>
                    <a:moveTo>
                      <a:pt x="10" y="26"/>
                    </a:moveTo>
                    <a:cubicBezTo>
                      <a:pt x="21" y="24"/>
                      <a:pt x="21" y="24"/>
                      <a:pt x="21" y="24"/>
                    </a:cubicBezTo>
                    <a:cubicBezTo>
                      <a:pt x="33" y="89"/>
                      <a:pt x="33" y="89"/>
                      <a:pt x="33" y="89"/>
                    </a:cubicBezTo>
                    <a:cubicBezTo>
                      <a:pt x="21" y="91"/>
                      <a:pt x="21" y="91"/>
                      <a:pt x="21" y="91"/>
                    </a:cubicBezTo>
                    <a:lnTo>
                      <a:pt x="10" y="26"/>
                    </a:lnTo>
                    <a:close/>
                    <a:moveTo>
                      <a:pt x="24" y="109"/>
                    </a:moveTo>
                    <a:cubicBezTo>
                      <a:pt x="22" y="97"/>
                      <a:pt x="22" y="97"/>
                      <a:pt x="22" y="97"/>
                    </a:cubicBezTo>
                    <a:cubicBezTo>
                      <a:pt x="34" y="95"/>
                      <a:pt x="34" y="95"/>
                      <a:pt x="34" y="95"/>
                    </a:cubicBezTo>
                    <a:cubicBezTo>
                      <a:pt x="36" y="107"/>
                      <a:pt x="36" y="107"/>
                      <a:pt x="36" y="107"/>
                    </a:cubicBezTo>
                    <a:lnTo>
                      <a:pt x="24" y="109"/>
                    </a:lnTo>
                    <a:close/>
                  </a:path>
                </a:pathLst>
              </a:custGeom>
              <a:grpFill/>
              <a:ln w="0">
                <a:noFill/>
                <a:round/>
              </a:ln>
            </p:spPr>
            <p:txBody>
              <a:bodyPr vert="horz" wrap="square" lIns="91440" tIns="45720" rIns="91440" bIns="45720" numCol="1" anchor="t" anchorCtr="0" compatLnSpc="1"/>
              <a:lstStyle/>
              <a:p>
                <a:pPr fontAlgn="auto"/>
                <a:endParaRPr lang="zh-CN" altLang="en-US" sz="2400" b="1" strike="noStrike" noProof="1"/>
              </a:p>
            </p:txBody>
          </p:sp>
          <p:sp>
            <p:nvSpPr>
              <p:cNvPr id="64" name="Rectangle 9"/>
              <p:cNvSpPr>
                <a:spLocks noChangeArrowheads="1"/>
              </p:cNvSpPr>
              <p:nvPr/>
            </p:nvSpPr>
            <p:spPr bwMode="auto">
              <a:xfrm>
                <a:off x="3930651" y="4657726"/>
                <a:ext cx="69850" cy="23813"/>
              </a:xfrm>
              <a:prstGeom prst="rect">
                <a:avLst/>
              </a:prstGeom>
              <a:grpFill/>
              <a:ln w="0">
                <a:noFill/>
                <a:miter lim="800000"/>
              </a:ln>
            </p:spPr>
            <p:txBody>
              <a:bodyPr vert="horz" wrap="square" lIns="91440" tIns="45720" rIns="91440" bIns="45720" numCol="1" anchor="t" anchorCtr="0" compatLnSpc="1"/>
              <a:lstStyle/>
              <a:p>
                <a:pPr fontAlgn="auto"/>
                <a:endParaRPr lang="zh-CN" altLang="en-US" sz="2400" b="1" strike="noStrike" noProof="1"/>
              </a:p>
            </p:txBody>
          </p:sp>
        </p:grpSp>
      </p:grpSp>
      <p:sp>
        <p:nvSpPr>
          <p:cNvPr id="4" name="文本框 3"/>
          <p:cNvSpPr txBox="1"/>
          <p:nvPr/>
        </p:nvSpPr>
        <p:spPr>
          <a:xfrm>
            <a:off x="1666875" y="656590"/>
            <a:ext cx="9831705" cy="5262245"/>
          </a:xfrm>
          <a:prstGeom prst="rect">
            <a:avLst/>
          </a:prstGeom>
          <a:noFill/>
        </p:spPr>
        <p:txBody>
          <a:bodyPr wrap="square" rtlCol="0">
            <a:spAutoFit/>
          </a:bodyPr>
          <a:p>
            <a:pPr eaLnBrk="1" hangingPunct="1">
              <a:buFont typeface="Arial" panose="020B0604020202020204" pitchFamily="34" charset="0"/>
              <a:buNone/>
            </a:pP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   </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 </a:t>
            </a:r>
            <a:r>
              <a:rPr lang="en-US" altLang="zh-CN" sz="2800" b="1">
                <a:solidFill>
                  <a:srgbClr val="FF0000"/>
                </a:solidFill>
                <a:latin typeface="宋体" panose="02010600030101010101" pitchFamily="2" charset="-122"/>
                <a:cs typeface="宋体" panose="02010600030101010101" pitchFamily="2" charset="-122"/>
                <a:sym typeface="Calibri Light" panose="020F0302020204030204" charset="0"/>
              </a:rPr>
              <a:t>PowerDesigner</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原来是对数据库建模而发展起来的一种数据库建模工具。直到</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7.0</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版才开始对面向对象的开发的支持，后来又引入了对</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UML</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的支持。但是由于</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PowerDesigner</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侧重不一样，所以它对数据库建模的支持很好，支持了能够看到的</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90%</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左右的数据库，对</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UML</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的建模使用到的各种图的支持比较滞后。但是在最近得到加强。所以使用它来进行</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UML</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开发的并不多，很多人都是用它来作为数据库的建模。如果使用</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UML</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分析，它的优点是生成代码时对</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Sybase</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的产品</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PowerBuilder</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的支持很好（其它</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UML</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建模工具则没有或者需要一定的插件），其他面向对象语言如 </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C++</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Java</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VB</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C#</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等支持也不错。但是它好像继承了</a:t>
            </a:r>
            <a:r>
              <a:rPr lang="en-US" altLang="zh-CN" sz="2800" b="1">
                <a:solidFill>
                  <a:schemeClr val="bg1"/>
                </a:solidFill>
                <a:latin typeface="宋体" panose="02010600030101010101" pitchFamily="2" charset="-122"/>
                <a:cs typeface="宋体" panose="02010600030101010101" pitchFamily="2" charset="-122"/>
                <a:sym typeface="Calibri Light" panose="020F0302020204030204" charset="0"/>
              </a:rPr>
              <a:t>Sybase</a:t>
            </a:r>
            <a:r>
              <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rPr>
              <a:t>公司的一贯传统，对中国的市场不是很看好，所以对中文的支持总是有这样或那样的问题。</a:t>
            </a:r>
            <a:endParaRPr lang="zh-CN" altLang="en-US" sz="2800" b="1">
              <a:solidFill>
                <a:schemeClr val="bg1"/>
              </a:solidFill>
              <a:latin typeface="宋体" panose="02010600030101010101" pitchFamily="2" charset="-122"/>
              <a:cs typeface="宋体" panose="02010600030101010101" pitchFamily="2" charset="-122"/>
              <a:sym typeface="Calibri Light" panose="020F03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498942707685358581"/>
          <p:cNvPicPr>
            <a:picLocks noChangeAspect="1"/>
          </p:cNvPicPr>
          <p:nvPr/>
        </p:nvPicPr>
        <p:blipFill>
          <a:blip r:embed="rId1"/>
          <a:stretch>
            <a:fillRect/>
          </a:stretch>
        </p:blipFill>
        <p:spPr>
          <a:xfrm>
            <a:off x="598170" y="487045"/>
            <a:ext cx="10884535" cy="5804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43685" y="881380"/>
            <a:ext cx="7465695" cy="521970"/>
          </a:xfrm>
          <a:prstGeom prst="rect">
            <a:avLst/>
          </a:prstGeom>
          <a:noFill/>
        </p:spPr>
        <p:txBody>
          <a:bodyPr wrap="square" rtlCol="0">
            <a:spAutoFit/>
          </a:bodyPr>
          <a:p>
            <a:r>
              <a:rPr lang="zh-CN" altLang="en-US" sz="2800" b="1">
                <a:solidFill>
                  <a:schemeClr val="bg1"/>
                </a:solidFill>
              </a:rPr>
              <a:t>Rational Rose、PowerDesign、visio的比较：</a:t>
            </a:r>
            <a:endParaRPr lang="zh-CN" altLang="en-US" sz="2800" b="1">
              <a:solidFill>
                <a:schemeClr val="bg1"/>
              </a:solidFill>
            </a:endParaRPr>
          </a:p>
        </p:txBody>
      </p:sp>
      <p:sp>
        <p:nvSpPr>
          <p:cNvPr id="7" name="文本框 6"/>
          <p:cNvSpPr txBox="1"/>
          <p:nvPr/>
        </p:nvSpPr>
        <p:spPr>
          <a:xfrm>
            <a:off x="1709420" y="1764030"/>
            <a:ext cx="8827135" cy="1814830"/>
          </a:xfrm>
          <a:prstGeom prst="rect">
            <a:avLst/>
          </a:prstGeom>
          <a:noFill/>
        </p:spPr>
        <p:txBody>
          <a:bodyPr wrap="square" rtlCol="0">
            <a:spAutoFit/>
          </a:bodyPr>
          <a:p>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出身</a:t>
            </a:r>
            <a:endParaRPr lang="zh-CN" altLang="en-US" sz="2800" b="1">
              <a:solidFill>
                <a:schemeClr val="bg1"/>
              </a:solidFill>
              <a:latin typeface="宋体" panose="02010600030101010101" pitchFamily="2" charset="-122"/>
            </a:endParaRPr>
          </a:p>
          <a:p>
            <a:r>
              <a:rPr lang="en-US" altLang="zh-CN" sz="2800" b="1">
                <a:solidFill>
                  <a:schemeClr val="bg1"/>
                </a:solidFill>
                <a:latin typeface="宋体" panose="02010600030101010101" pitchFamily="2" charset="-122"/>
              </a:rPr>
              <a:t>2.</a:t>
            </a:r>
            <a:r>
              <a:rPr lang="zh-CN" altLang="en-US" sz="2800" b="1">
                <a:solidFill>
                  <a:schemeClr val="bg1"/>
                </a:solidFill>
                <a:latin typeface="宋体" panose="02010600030101010101" pitchFamily="2" charset="-122"/>
              </a:rPr>
              <a:t>作图</a:t>
            </a:r>
            <a:endParaRPr lang="zh-CN" altLang="en-US" sz="2800" b="1">
              <a:solidFill>
                <a:schemeClr val="bg1"/>
              </a:solidFill>
              <a:latin typeface="宋体" panose="02010600030101010101" pitchFamily="2" charset="-122"/>
            </a:endParaRPr>
          </a:p>
          <a:p>
            <a:r>
              <a:rPr lang="en-US" altLang="zh-CN" sz="2800" b="1">
                <a:solidFill>
                  <a:schemeClr val="bg1"/>
                </a:solidFill>
                <a:latin typeface="宋体" panose="02010600030101010101" pitchFamily="2" charset="-122"/>
              </a:rPr>
              <a:t>3.Case文档与代码、Case文档与数据库之间的双向转换</a:t>
            </a:r>
            <a:endParaRPr lang="en-US" altLang="zh-CN" sz="2800" b="1">
              <a:solidFill>
                <a:schemeClr val="bg1"/>
              </a:solidFill>
              <a:latin typeface="宋体" panose="02010600030101010101" pitchFamily="2" charset="-122"/>
            </a:endParaRPr>
          </a:p>
          <a:p>
            <a:r>
              <a:rPr lang="en-US" altLang="zh-CN" sz="2800" b="1">
                <a:solidFill>
                  <a:schemeClr val="bg1"/>
                </a:solidFill>
                <a:latin typeface="宋体" panose="02010600030101010101" pitchFamily="2" charset="-122"/>
              </a:rPr>
              <a:t>4.</a:t>
            </a:r>
            <a:r>
              <a:rPr lang="zh-CN" altLang="en-US" sz="2800" b="1">
                <a:solidFill>
                  <a:schemeClr val="bg1"/>
                </a:solidFill>
                <a:latin typeface="宋体" panose="02010600030101010101" pitchFamily="2" charset="-122"/>
              </a:rPr>
              <a:t>支撑与协作</a:t>
            </a:r>
            <a:endParaRPr lang="zh-CN" altLang="en-US" sz="2800" b="1">
              <a:solidFill>
                <a:schemeClr val="bg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255" y="-63500"/>
            <a:ext cx="12081510" cy="6985635"/>
          </a:xfrm>
          <a:prstGeom prst="rect">
            <a:avLst/>
          </a:prstGeom>
          <a:noFill/>
        </p:spPr>
        <p:txBody>
          <a:bodyPr wrap="square" rtlCol="0">
            <a:spAutoFit/>
          </a:bodyPr>
          <a:p>
            <a:r>
              <a:rPr lang="en-US" altLang="zh-CN" sz="2800" b="1">
                <a:solidFill>
                  <a:schemeClr val="bg1"/>
                </a:solidFill>
                <a:latin typeface="宋体" panose="02010600030101010101" pitchFamily="2" charset="-122"/>
              </a:rPr>
              <a:t>1.</a:t>
            </a:r>
            <a:r>
              <a:rPr lang="zh-CN" altLang="en-US" sz="2800" b="1">
                <a:solidFill>
                  <a:schemeClr val="bg1"/>
                </a:solidFill>
                <a:latin typeface="宋体" panose="02010600030101010101" pitchFamily="2" charset="-122"/>
              </a:rPr>
              <a:t>出身</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ROSE(Rational Suite 2002 VS)</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诞生目的就是支持UML建模, 一开始没有对数据库端建模的支持. 对系统的代码框架生成有很好的支持。但对数据库的开发管理和数据库端的迭代不是很好。</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PowerDesigner(PowerDesigner 9.5)</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对数据库建模而发展起来的一种数据库建模工具. 直到7.0版才开始对面向对象的开发的支持，后来又引入了对UML的支持。支持了能够看到的90%左右的数据库, ，对UML的建模使用到的各种图的支持比较滞后。但是在最近得到加强。对中国的市场不是很看看好，所以对中文的支持总是有这样或那样的问题。</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VISIO(VS Visio 2002)</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原来仅仅是一种画图工具. 也是到VISIO2000才开始引进软件分析设计功能到代码生成的全部功能，它可以说是目前最能够用图形方式来表达各种商业图形用途的工具（对软件开发中的UML支持仅仅是其中很少的一部分）用于软件开发过程的迭代开发则有点牵强</a:t>
            </a:r>
            <a:endParaRPr lang="zh-CN" altLang="en-US" sz="2800" b="1">
              <a:solidFill>
                <a:schemeClr val="bg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30835" y="304800"/>
            <a:ext cx="7870825" cy="3538220"/>
          </a:xfrm>
          <a:prstGeom prst="rect">
            <a:avLst/>
          </a:prstGeom>
          <a:noFill/>
        </p:spPr>
        <p:txBody>
          <a:bodyPr wrap="square" rtlCol="0">
            <a:spAutoFit/>
          </a:bodyPr>
          <a:p>
            <a:r>
              <a:rPr lang="en-US" altLang="zh-CN" sz="2800" b="1">
                <a:solidFill>
                  <a:schemeClr val="bg1"/>
                </a:solidFill>
                <a:latin typeface="宋体" panose="02010600030101010101" pitchFamily="2" charset="-122"/>
              </a:rPr>
              <a:t>2.</a:t>
            </a:r>
            <a:r>
              <a:rPr lang="zh-CN" altLang="en-US" sz="2800" b="1">
                <a:solidFill>
                  <a:schemeClr val="bg1"/>
                </a:solidFill>
                <a:latin typeface="宋体" panose="02010600030101010101" pitchFamily="2" charset="-122"/>
              </a:rPr>
              <a:t>作图</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①系统框图/树图</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ROSE(Rational Suite 2002 VS)</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不支持</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PowerDesigner(PowerDesigner 9.5)</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支持一点点不好用</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VISIO(VS Visio 2002)</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最好</a:t>
            </a:r>
            <a:endParaRPr lang="zh-CN" altLang="en-US" sz="2800" b="1">
              <a:solidFill>
                <a:schemeClr val="bg1"/>
              </a:solidFill>
              <a:latin typeface="宋体" panose="02010600030101010101" pitchFamily="2" charset="-122"/>
            </a:endParaRPr>
          </a:p>
        </p:txBody>
      </p:sp>
      <p:sp>
        <p:nvSpPr>
          <p:cNvPr id="2" name="文本框 1"/>
          <p:cNvSpPr txBox="1"/>
          <p:nvPr/>
        </p:nvSpPr>
        <p:spPr>
          <a:xfrm>
            <a:off x="5902325" y="2886075"/>
            <a:ext cx="5480050" cy="3969385"/>
          </a:xfrm>
          <a:prstGeom prst="rect">
            <a:avLst/>
          </a:prstGeom>
          <a:noFill/>
        </p:spPr>
        <p:txBody>
          <a:bodyPr wrap="square" rtlCol="0">
            <a:spAutoFit/>
          </a:bodyPr>
          <a:p>
            <a:r>
              <a:rPr lang="zh-CN" altLang="en-US" sz="2800" b="1">
                <a:solidFill>
                  <a:schemeClr val="bg1"/>
                </a:solidFill>
              </a:rPr>
              <a:t>②ER图	</a:t>
            </a:r>
            <a:endParaRPr lang="zh-CN" altLang="en-US" sz="2800" b="1">
              <a:solidFill>
                <a:schemeClr val="bg1"/>
              </a:solidFill>
            </a:endParaRPr>
          </a:p>
          <a:p>
            <a:r>
              <a:rPr lang="zh-CN" altLang="en-US" sz="2800" b="1">
                <a:solidFill>
                  <a:srgbClr val="FF0000"/>
                </a:solidFill>
                <a:latin typeface="宋体" panose="02010600030101010101" pitchFamily="2" charset="-122"/>
                <a:sym typeface="+mn-ea"/>
              </a:rPr>
              <a:t>ROSE(Rational Suite 2002 VS)</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sym typeface="+mn-ea"/>
              </a:rPr>
              <a:t>业余</a:t>
            </a:r>
            <a:endParaRPr lang="zh-CN" altLang="en-US" sz="2800" b="1">
              <a:solidFill>
                <a:schemeClr val="bg1"/>
              </a:solidFill>
              <a:latin typeface="宋体" panose="02010600030101010101" pitchFamily="2" charset="-122"/>
              <a:sym typeface="+mn-ea"/>
            </a:endParaRPr>
          </a:p>
          <a:p>
            <a:r>
              <a:rPr lang="zh-CN" altLang="en-US" sz="2800" b="1">
                <a:solidFill>
                  <a:srgbClr val="FF0000"/>
                </a:solidFill>
                <a:latin typeface="宋体" panose="02010600030101010101" pitchFamily="2" charset="-122"/>
                <a:sym typeface="+mn-ea"/>
              </a:rPr>
              <a:t>PowerDesigner(PowerDesigner 9.5)</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sym typeface="+mn-ea"/>
              </a:rPr>
              <a:t>最好的</a:t>
            </a:r>
            <a:endParaRPr lang="zh-CN" altLang="en-US" sz="2800" b="1">
              <a:solidFill>
                <a:schemeClr val="bg1"/>
              </a:solidFill>
              <a:latin typeface="宋体" panose="02010600030101010101" pitchFamily="2" charset="-122"/>
              <a:sym typeface="+mn-ea"/>
            </a:endParaRPr>
          </a:p>
          <a:p>
            <a:r>
              <a:rPr lang="zh-CN" altLang="en-US" sz="2800" b="1">
                <a:solidFill>
                  <a:srgbClr val="FF0000"/>
                </a:solidFill>
                <a:latin typeface="宋体" panose="02010600030101010101" pitchFamily="2" charset="-122"/>
                <a:sym typeface="+mn-ea"/>
              </a:rPr>
              <a:t>VISIO(VS Visio 2002)</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sym typeface="+mn-ea"/>
              </a:rPr>
              <a:t>业余</a:t>
            </a:r>
            <a:endParaRPr lang="zh-CN" altLang="en-US" sz="2800" b="1">
              <a:solidFill>
                <a:schemeClr val="bg1"/>
              </a:solidFill>
              <a:latin typeface="宋体" panose="02010600030101010101" pitchFamily="2" charset="-122"/>
              <a:sym typeface="+mn-ea"/>
            </a:endParaRPr>
          </a:p>
          <a:p>
            <a:endParaRPr lang="zh-CN" altLang="en-US" sz="2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5245" y="66040"/>
            <a:ext cx="12044680" cy="6554470"/>
          </a:xfrm>
          <a:prstGeom prst="rect">
            <a:avLst/>
          </a:prstGeom>
          <a:noFill/>
        </p:spPr>
        <p:txBody>
          <a:bodyPr wrap="square" rtlCol="0">
            <a:spAutoFit/>
          </a:bodyPr>
          <a:p>
            <a:r>
              <a:rPr lang="en-US" altLang="zh-CN" sz="2800" b="1">
                <a:solidFill>
                  <a:schemeClr val="bg1"/>
                </a:solidFill>
                <a:latin typeface="宋体" panose="02010600030101010101" pitchFamily="2" charset="-122"/>
              </a:rPr>
              <a:t>2.</a:t>
            </a:r>
            <a:r>
              <a:rPr lang="zh-CN" altLang="en-US" sz="2800" b="1">
                <a:solidFill>
                  <a:schemeClr val="bg1"/>
                </a:solidFill>
                <a:latin typeface="宋体" panose="02010600030101010101" pitchFamily="2" charset="-122"/>
              </a:rPr>
              <a:t>作图</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③UML图</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ROSE(Rational Suite 2002 VS)</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Rose支持全系列的，而且很容易体现迭代、用例驱动等特性，相关性最好，缺点是图形质量差，逻辑检查与控制差，没有Name和Code的区分（PowerDesigner的特性）不太适合中国人，生成文档不好也不适合自定义，也没有设计对象的字典可以快速查找。</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PowerDesigner(PowerDesigner 9.5)</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PowerDesigner 9.5全支持，优点就是图形质量好，生成的文档容易自定义，逻辑检查与控制好，有设计对象的字典可以快速查找和快速在图形中定位，缺点就是相互之间的衔接稍微麻烦一点，对UML和RUP不熟练的人用了，体现不出来迭代和用例驱动，熟练的人用了还算比较好解决。</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VISIO(VS Visio 2002)</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Visio的图形质量是最好的，但是衔接和相关性也是最差的，逻辑检查和控制勉强能做一点点。</a:t>
            </a:r>
            <a:endParaRPr lang="zh-CN" altLang="en-US" sz="2800" b="1">
              <a:solidFill>
                <a:schemeClr val="bg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73660" y="375920"/>
            <a:ext cx="12044680" cy="3538220"/>
          </a:xfrm>
          <a:prstGeom prst="rect">
            <a:avLst/>
          </a:prstGeom>
          <a:noFill/>
        </p:spPr>
        <p:txBody>
          <a:bodyPr wrap="square" rtlCol="0">
            <a:spAutoFit/>
          </a:bodyPr>
          <a:p>
            <a:r>
              <a:rPr lang="en-US" altLang="zh-CN" sz="2800" b="1">
                <a:solidFill>
                  <a:schemeClr val="bg1"/>
                </a:solidFill>
                <a:latin typeface="宋体" panose="02010600030101010101" pitchFamily="2" charset="-122"/>
              </a:rPr>
              <a:t>2.</a:t>
            </a:r>
            <a:r>
              <a:rPr lang="zh-CN" altLang="en-US" sz="2800" b="1">
                <a:solidFill>
                  <a:schemeClr val="bg1"/>
                </a:solidFill>
                <a:latin typeface="宋体" panose="02010600030101010101" pitchFamily="2" charset="-122"/>
              </a:rPr>
              <a:t>作图</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④Gantt图</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ROSE(Rational Suite 2002 VS)</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不支持</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PowerDesigner(PowerDesigner 9.5)</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不支持</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VISIO(VS Visio 2002)</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Visio可以做还是用Project做好啦。</a:t>
            </a:r>
            <a:endParaRPr lang="zh-CN" altLang="en-US" sz="2800" b="1">
              <a:solidFill>
                <a:schemeClr val="bg1"/>
              </a:solidFill>
              <a:latin typeface="宋体" panose="02010600030101010101" pitchFamily="2" charset="-122"/>
            </a:endParaRPr>
          </a:p>
        </p:txBody>
      </p:sp>
      <p:sp>
        <p:nvSpPr>
          <p:cNvPr id="3" name="文本框 2"/>
          <p:cNvSpPr txBox="1"/>
          <p:nvPr/>
        </p:nvSpPr>
        <p:spPr>
          <a:xfrm>
            <a:off x="6177915" y="375920"/>
            <a:ext cx="5663565" cy="3969385"/>
          </a:xfrm>
          <a:prstGeom prst="rect">
            <a:avLst/>
          </a:prstGeom>
          <a:noFill/>
        </p:spPr>
        <p:txBody>
          <a:bodyPr wrap="square" rtlCol="0">
            <a:spAutoFit/>
          </a:bodyPr>
          <a:p>
            <a:r>
              <a:rPr lang="zh-CN" altLang="en-US" sz="2800" b="1">
                <a:solidFill>
                  <a:schemeClr val="bg1"/>
                </a:solidFill>
                <a:latin typeface="宋体" panose="02010600030101010101" pitchFamily="2" charset="-122"/>
                <a:sym typeface="+mn-ea"/>
              </a:rPr>
              <a:t>⑤任意流程图</a:t>
            </a:r>
            <a:endParaRPr lang="zh-CN" altLang="en-US" sz="2800" b="1">
              <a:solidFill>
                <a:schemeClr val="bg1"/>
              </a:solidFill>
              <a:latin typeface="宋体" panose="02010600030101010101" pitchFamily="2" charset="-122"/>
              <a:sym typeface="+mn-ea"/>
            </a:endParaRPr>
          </a:p>
          <a:p>
            <a:r>
              <a:rPr lang="zh-CN" altLang="en-US" sz="2800" b="1">
                <a:solidFill>
                  <a:srgbClr val="FF0000"/>
                </a:solidFill>
                <a:latin typeface="宋体" panose="02010600030101010101" pitchFamily="2" charset="-122"/>
                <a:sym typeface="+mn-ea"/>
              </a:rPr>
              <a:t>ROSE(Rational Suite 2002 VS)</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sym typeface="+mn-ea"/>
              </a:rPr>
              <a:t>不支持</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sym typeface="+mn-ea"/>
              </a:rPr>
              <a:t>PowerDesigner(PowerDesigner 9.5)</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sym typeface="+mn-ea"/>
              </a:rPr>
              <a:t>用起来还可以</a:t>
            </a:r>
            <a:endParaRPr lang="zh-CN" altLang="en-US" sz="2800" b="1">
              <a:solidFill>
                <a:schemeClr val="bg1"/>
              </a:solidFill>
              <a:latin typeface="宋体" panose="02010600030101010101" pitchFamily="2" charset="-122"/>
              <a:sym typeface="+mn-ea"/>
            </a:endParaRPr>
          </a:p>
          <a:p>
            <a:r>
              <a:rPr lang="zh-CN" altLang="en-US" sz="2800" b="1">
                <a:solidFill>
                  <a:srgbClr val="FF0000"/>
                </a:solidFill>
                <a:latin typeface="宋体" panose="02010600030101010101" pitchFamily="2" charset="-122"/>
                <a:sym typeface="+mn-ea"/>
              </a:rPr>
              <a:t>VISIO(VS Visio 2002)</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sym typeface="+mn-ea"/>
              </a:rPr>
              <a:t>Visio最好。</a:t>
            </a:r>
            <a:endParaRPr lang="zh-CN" altLang="en-US" sz="2800" b="1">
              <a:solidFill>
                <a:schemeClr val="bg1"/>
              </a:solidFill>
              <a:latin typeface="宋体" panose="02010600030101010101" pitchFamily="2" charset="-122"/>
            </a:endParaRPr>
          </a:p>
          <a:p>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69595" y="762000"/>
            <a:ext cx="12044680" cy="3538220"/>
          </a:xfrm>
          <a:prstGeom prst="rect">
            <a:avLst/>
          </a:prstGeom>
          <a:noFill/>
        </p:spPr>
        <p:txBody>
          <a:bodyPr wrap="square" rtlCol="0">
            <a:spAutoFit/>
          </a:bodyPr>
          <a:p>
            <a:r>
              <a:rPr lang="en-US" altLang="zh-CN" sz="2800" b="1">
                <a:solidFill>
                  <a:schemeClr val="bg1"/>
                </a:solidFill>
                <a:latin typeface="宋体" panose="02010600030101010101" pitchFamily="2" charset="-122"/>
              </a:rPr>
              <a:t>2.</a:t>
            </a:r>
            <a:r>
              <a:rPr lang="zh-CN" altLang="en-US" sz="2800" b="1">
                <a:solidFill>
                  <a:schemeClr val="bg1"/>
                </a:solidFill>
                <a:latin typeface="宋体" panose="02010600030101010101" pitchFamily="2" charset="-122"/>
              </a:rPr>
              <a:t>作图</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⑥其他任意的图表</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ROSE(Rational Suite 2002 VS)</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不支持</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PowerDesigner(PowerDesigner 9.5)</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支持，但是预定义的元素不多</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VISIO(VS Visio 2002)</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这一点Visio最好</a:t>
            </a:r>
            <a:endParaRPr lang="zh-CN" altLang="en-US" sz="2800" b="1">
              <a:solidFill>
                <a:schemeClr val="bg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235393" y="1616393"/>
            <a:ext cx="1543050" cy="1787525"/>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grpSp>
          <p:nvGrpSpPr>
            <p:cNvPr id="20509" name="组合 56"/>
            <p:cNvGrpSpPr/>
            <p:nvPr/>
          </p:nvGrpSpPr>
          <p:grpSpPr>
            <a:xfrm>
              <a:off x="2664270" y="2018082"/>
              <a:ext cx="935834" cy="935834"/>
              <a:chOff x="3746609" y="2576692"/>
              <a:chExt cx="460375" cy="460375"/>
            </a:xfrm>
          </p:grpSpPr>
          <p:sp>
            <p:nvSpPr>
              <p:cNvPr id="20510"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1"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2"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3"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4"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5"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
        <p:nvSpPr>
          <p:cNvPr id="12" name="文本框 11"/>
          <p:cNvSpPr txBox="1"/>
          <p:nvPr/>
        </p:nvSpPr>
        <p:spPr>
          <a:xfrm>
            <a:off x="3140710" y="1896110"/>
            <a:ext cx="7600950" cy="2614930"/>
          </a:xfrm>
          <a:prstGeom prst="rect">
            <a:avLst/>
          </a:prstGeom>
          <a:noFill/>
        </p:spPr>
        <p:txBody>
          <a:bodyPr wrap="square" rtlCol="0">
            <a:spAutoFit/>
          </a:bodyPr>
          <a:p>
            <a:r>
              <a:rPr lang="en-US" altLang="zh-CN"/>
              <a:t>       </a:t>
            </a:r>
            <a:r>
              <a:rPr lang="en-US" altLang="zh-CN" sz="2400" b="1">
                <a:solidFill>
                  <a:schemeClr val="bg1"/>
                </a:solidFill>
              </a:rPr>
              <a:t>  </a:t>
            </a:r>
            <a:r>
              <a:rPr lang="zh-CN" altLang="en-US" sz="2800" b="1">
                <a:solidFill>
                  <a:schemeClr val="bg1"/>
                </a:solidFill>
              </a:rPr>
              <a:t>在学习面向对象程序设计之前一般都会学习面向过程的程序设计，例如，使用面向过程的程序设计语言</a:t>
            </a:r>
            <a:r>
              <a:rPr lang="en-US" altLang="zh-CN" sz="2800" b="1">
                <a:solidFill>
                  <a:schemeClr val="bg1"/>
                </a:solidFill>
              </a:rPr>
              <a:t>C</a:t>
            </a:r>
            <a:r>
              <a:rPr lang="zh-CN" altLang="en-US" sz="2800" b="1">
                <a:solidFill>
                  <a:schemeClr val="bg1"/>
                </a:solidFill>
              </a:rPr>
              <a:t>语言，面向过程语言是按流程化的思想来组织的。而在这种方式下，如果软件项目庞大那程序的调试和维护将变得异常困难。</a:t>
            </a:r>
            <a:endParaRPr lang="zh-CN" altLang="en-US" sz="2400" b="1">
              <a:solidFill>
                <a:schemeClr val="bg1"/>
              </a:solidFill>
            </a:endParaRPr>
          </a:p>
          <a:p>
            <a:r>
              <a:rPr lang="zh-CN" altLang="en-US" sz="2400" b="1">
                <a:solidFill>
                  <a:schemeClr val="bg1"/>
                </a:solidFill>
              </a:rPr>
              <a:t>      </a:t>
            </a:r>
            <a:endParaRPr lang="zh-CN" altLang="en-US" sz="2400" b="1">
              <a:solidFill>
                <a:schemeClr val="bg1"/>
              </a:solidFill>
            </a:endParaRPr>
          </a:p>
        </p:txBody>
      </p:sp>
      <p:sp>
        <p:nvSpPr>
          <p:cNvPr id="13" name="文本框 12"/>
          <p:cNvSpPr txBox="1"/>
          <p:nvPr/>
        </p:nvSpPr>
        <p:spPr>
          <a:xfrm>
            <a:off x="1276985" y="402590"/>
            <a:ext cx="2445385" cy="398780"/>
          </a:xfrm>
          <a:prstGeom prst="rect">
            <a:avLst/>
          </a:prstGeom>
          <a:noFill/>
        </p:spPr>
        <p:txBody>
          <a:bodyPr wrap="square" rtlCol="0">
            <a:spAutoFit/>
          </a:bodyPr>
          <a:p>
            <a:r>
              <a:rPr lang="en-US" altLang="zh-CN" sz="2000">
                <a:solidFill>
                  <a:schemeClr val="bg1"/>
                </a:solidFill>
              </a:rPr>
              <a:t>1.1</a:t>
            </a:r>
            <a:r>
              <a:rPr lang="zh-CN" altLang="en-US" sz="2000">
                <a:solidFill>
                  <a:schemeClr val="bg1"/>
                </a:solidFill>
              </a:rPr>
              <a:t>什么叫面向对象</a:t>
            </a:r>
            <a:endParaRPr lang="zh-CN" altLang="en-US" sz="2000">
              <a:solidFill>
                <a:schemeClr val="bg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ppt_x</p:attrName>
                                        </p:attrNameLst>
                                      </p:cBhvr>
                                      <p:tavLst>
                                        <p:tav tm="0">
                                          <p:val>
                                            <p:strVal val="#ppt_x"/>
                                          </p:val>
                                        </p:tav>
                                        <p:tav tm="100000">
                                          <p:val>
                                            <p:strVal val="#ppt_x"/>
                                          </p:val>
                                        </p:tav>
                                      </p:tavLst>
                                    </p:anim>
                                    <p:anim calcmode="lin" valueType="num">
                                      <p:cBhvr>
                                        <p:cTn id="8" dur="4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amond(in)">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69595" y="762000"/>
            <a:ext cx="12044680" cy="3107690"/>
          </a:xfrm>
          <a:prstGeom prst="rect">
            <a:avLst/>
          </a:prstGeom>
          <a:noFill/>
        </p:spPr>
        <p:txBody>
          <a:bodyPr wrap="square" rtlCol="0">
            <a:spAutoFit/>
          </a:bodyPr>
          <a:p>
            <a:r>
              <a:rPr lang="en-US" altLang="zh-CN" sz="2800" b="1">
                <a:solidFill>
                  <a:schemeClr val="bg1"/>
                </a:solidFill>
                <a:latin typeface="宋体" panose="02010600030101010101" pitchFamily="2" charset="-122"/>
              </a:rPr>
              <a:t>3.</a:t>
            </a:r>
            <a:r>
              <a:rPr lang="zh-CN" altLang="en-US" sz="2800" b="1">
                <a:solidFill>
                  <a:schemeClr val="bg1"/>
                </a:solidFill>
                <a:latin typeface="宋体" panose="02010600030101010101" pitchFamily="2" charset="-122"/>
              </a:rPr>
              <a:t>Case文档与代码、Case文档与数据库之间的双向转换</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ROSE(Rational Suite 2002 VS)</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中间插件实现的</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PowerDesigner(PowerDesigner 9.5)</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最好,不需要插件</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VISIO(VS Visio 2002)</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Visio是通过VBA和宏实现的. Visio感觉不入流</a:t>
            </a:r>
            <a:endParaRPr lang="zh-CN" altLang="en-US" sz="2800" b="1">
              <a:solidFill>
                <a:schemeClr val="bg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69595" y="762000"/>
            <a:ext cx="12044680" cy="3107690"/>
          </a:xfrm>
          <a:prstGeom prst="rect">
            <a:avLst/>
          </a:prstGeom>
          <a:noFill/>
        </p:spPr>
        <p:txBody>
          <a:bodyPr wrap="square" rtlCol="0">
            <a:spAutoFit/>
          </a:bodyPr>
          <a:p>
            <a:r>
              <a:rPr lang="en-US" sz="2800" b="1">
                <a:solidFill>
                  <a:schemeClr val="bg1"/>
                </a:solidFill>
                <a:latin typeface="宋体" panose="02010600030101010101" pitchFamily="2" charset="-122"/>
              </a:rPr>
              <a:t>4.</a:t>
            </a:r>
            <a:r>
              <a:rPr sz="2800" b="1">
                <a:solidFill>
                  <a:schemeClr val="bg1"/>
                </a:solidFill>
                <a:latin typeface="宋体" panose="02010600030101010101" pitchFamily="2" charset="-122"/>
              </a:rPr>
              <a:t>支撑和协作</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ROSE(Rational Suite 2002 VS)</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Rose有相对最新最完整UML支持;RUP体系的支持</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PowerDesigner(PowerDesigner 9.5)</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对最新最完整UML支持稍微滞后; 无RUP体系的支持</a:t>
            </a:r>
            <a:endParaRPr lang="zh-CN" altLang="en-US" sz="2800" b="1">
              <a:solidFill>
                <a:schemeClr val="bg1"/>
              </a:solidFill>
              <a:latin typeface="宋体" panose="02010600030101010101" pitchFamily="2" charset="-122"/>
            </a:endParaRPr>
          </a:p>
          <a:p>
            <a:r>
              <a:rPr lang="zh-CN" altLang="en-US" sz="2800" b="1">
                <a:solidFill>
                  <a:srgbClr val="FF0000"/>
                </a:solidFill>
                <a:latin typeface="宋体" panose="02010600030101010101" pitchFamily="2" charset="-122"/>
              </a:rPr>
              <a:t>VISIO(VS Visio 2002)</a:t>
            </a:r>
            <a:endParaRPr lang="zh-CN" altLang="en-US" sz="2800" b="1">
              <a:solidFill>
                <a:schemeClr val="bg1"/>
              </a:solidFill>
              <a:latin typeface="宋体" panose="02010600030101010101" pitchFamily="2" charset="-122"/>
            </a:endParaRPr>
          </a:p>
          <a:p>
            <a:r>
              <a:rPr lang="zh-CN" altLang="en-US" sz="2800" b="1">
                <a:solidFill>
                  <a:schemeClr val="bg1"/>
                </a:solidFill>
                <a:latin typeface="宋体" panose="02010600030101010101" pitchFamily="2" charset="-122"/>
              </a:rPr>
              <a:t>对最新最完整UML支持稍微滞后;无RUP体系的支持</a:t>
            </a:r>
            <a:endParaRPr lang="zh-CN" altLang="en-US" sz="2800" b="1">
              <a:solidFill>
                <a:schemeClr val="bg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139190" y="789940"/>
            <a:ext cx="3071495" cy="521970"/>
          </a:xfrm>
          <a:prstGeom prst="rect">
            <a:avLst/>
          </a:prstGeom>
          <a:noFill/>
        </p:spPr>
        <p:txBody>
          <a:bodyPr wrap="square" rtlCol="0">
            <a:spAutoFit/>
          </a:bodyPr>
          <a:p>
            <a:r>
              <a:rPr lang="zh-CN" altLang="en-US" sz="2800" b="1">
                <a:solidFill>
                  <a:schemeClr val="bg1"/>
                </a:solidFill>
              </a:rPr>
              <a:t>参考资料：</a:t>
            </a:r>
            <a:endParaRPr lang="zh-CN" altLang="en-US" sz="2800" b="1">
              <a:solidFill>
                <a:schemeClr val="bg1"/>
              </a:solidFill>
            </a:endParaRPr>
          </a:p>
        </p:txBody>
      </p:sp>
      <p:sp>
        <p:nvSpPr>
          <p:cNvPr id="5" name="文本框 4"/>
          <p:cNvSpPr txBox="1"/>
          <p:nvPr/>
        </p:nvSpPr>
        <p:spPr>
          <a:xfrm>
            <a:off x="1856740" y="1856105"/>
            <a:ext cx="9928860" cy="521970"/>
          </a:xfrm>
          <a:prstGeom prst="rect">
            <a:avLst/>
          </a:prstGeom>
          <a:noFill/>
        </p:spPr>
        <p:txBody>
          <a:bodyPr wrap="square" rtlCol="0">
            <a:spAutoFit/>
          </a:bodyPr>
          <a:p>
            <a:r>
              <a:rPr lang="en-US" altLang="zh-CN" sz="2800" b="1">
                <a:solidFill>
                  <a:schemeClr val="bg1"/>
                </a:solidFill>
              </a:rPr>
              <a:t>UML2</a:t>
            </a:r>
            <a:r>
              <a:rPr lang="zh-CN" altLang="en-US" sz="2800" b="1">
                <a:solidFill>
                  <a:schemeClr val="bg1"/>
                </a:solidFill>
              </a:rPr>
              <a:t>基础、建模与设计教程    清华大学出版社  杨弘平等著</a:t>
            </a:r>
            <a:endParaRPr lang="zh-CN" altLang="en-US" sz="2800" b="1">
              <a:solidFill>
                <a:schemeClr val="bg1"/>
              </a:solidFill>
            </a:endParaRPr>
          </a:p>
        </p:txBody>
      </p:sp>
      <p:sp>
        <p:nvSpPr>
          <p:cNvPr id="6" name="文本框 5"/>
          <p:cNvSpPr txBox="1"/>
          <p:nvPr/>
        </p:nvSpPr>
        <p:spPr>
          <a:xfrm>
            <a:off x="1930400" y="2508885"/>
            <a:ext cx="9507220" cy="953135"/>
          </a:xfrm>
          <a:prstGeom prst="rect">
            <a:avLst/>
          </a:prstGeom>
          <a:noFill/>
        </p:spPr>
        <p:txBody>
          <a:bodyPr wrap="square" rtlCol="0">
            <a:spAutoFit/>
          </a:bodyPr>
          <a:p>
            <a:r>
              <a:rPr lang="en-US" altLang="zh-CN" sz="2800" b="1">
                <a:solidFill>
                  <a:schemeClr val="bg1"/>
                </a:solidFill>
              </a:rPr>
              <a:t>CSDN  </a:t>
            </a:r>
            <a:r>
              <a:rPr lang="zh-CN" altLang="en-US" sz="2800" b="1">
                <a:solidFill>
                  <a:schemeClr val="bg1"/>
                </a:solidFill>
              </a:rPr>
              <a:t>笑剑钝原创</a:t>
            </a:r>
            <a:r>
              <a:rPr lang="en-US" altLang="zh-CN" sz="2800" b="1">
                <a:solidFill>
                  <a:schemeClr val="bg1"/>
                </a:solidFill>
              </a:rPr>
              <a:t>https://blog.csdn.net/zhouzhong09/article/details/7741247</a:t>
            </a:r>
            <a:endParaRPr lang="en-US" altLang="zh-CN" sz="2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flipH="1">
            <a:off x="3122296" y="1920558"/>
            <a:ext cx="1097280" cy="368300"/>
          </a:xfrm>
          <a:prstGeom prst="rect">
            <a:avLst/>
          </a:prstGeom>
          <a:noFill/>
          <a:ln w="9525">
            <a:noFill/>
          </a:ln>
        </p:spPr>
        <p:txBody>
          <a:bodyPr wrap="none" anchor="t">
            <a:spAutoFit/>
          </a:bodyPr>
          <a:p>
            <a:pPr algn="ctr"/>
            <a:r>
              <a:rPr lang="zh-CN" altLang="en-US" dirty="0">
                <a:solidFill>
                  <a:srgbClr val="A6A6A6"/>
                </a:solidFill>
                <a:latin typeface="张海山锐线体简" pitchFamily="2" charset="-122"/>
                <a:ea typeface="张海山锐线体简" pitchFamily="2" charset="-122"/>
              </a:rPr>
              <a:t>平易成：</a:t>
            </a:r>
            <a:endParaRPr lang="zh-CN" altLang="en-US" dirty="0">
              <a:solidFill>
                <a:srgbClr val="A6A6A6"/>
              </a:solidFill>
              <a:latin typeface="张海山锐线体简" pitchFamily="2" charset="-122"/>
              <a:ea typeface="张海山锐线体简" pitchFamily="2" charset="-122"/>
            </a:endParaRPr>
          </a:p>
        </p:txBody>
      </p:sp>
      <p:sp>
        <p:nvSpPr>
          <p:cNvPr id="49" name="矩形 48"/>
          <p:cNvSpPr/>
          <p:nvPr/>
        </p:nvSpPr>
        <p:spPr>
          <a:xfrm flipH="1">
            <a:off x="2028508" y="1163003"/>
            <a:ext cx="2327910" cy="521970"/>
          </a:xfrm>
          <a:prstGeom prst="rect">
            <a:avLst/>
          </a:prstGeom>
          <a:noFill/>
          <a:ln w="9525">
            <a:noFill/>
          </a:ln>
        </p:spPr>
        <p:txBody>
          <a:bodyPr wrap="none" anchor="t">
            <a:spAutoFit/>
          </a:bodyPr>
          <a:p>
            <a:pPr algn="ctr"/>
            <a:r>
              <a:rPr lang="zh-CN" altLang="en-US" sz="2800" b="1" dirty="0">
                <a:solidFill>
                  <a:schemeClr val="bg1"/>
                </a:solidFill>
                <a:latin typeface="张海山锐线体简" pitchFamily="2" charset="-122"/>
                <a:ea typeface="张海山锐线体简" pitchFamily="2" charset="-122"/>
              </a:rPr>
              <a:t>小组分工评定</a:t>
            </a:r>
            <a:endParaRPr lang="zh-CN" altLang="en-US" sz="2800" b="1" dirty="0">
              <a:solidFill>
                <a:schemeClr val="bg1"/>
              </a:solidFill>
              <a:latin typeface="张海山锐线体简" pitchFamily="2" charset="-122"/>
              <a:ea typeface="张海山锐线体简" pitchFamily="2" charset="-122"/>
            </a:endParaRPr>
          </a:p>
        </p:txBody>
      </p:sp>
      <p:sp>
        <p:nvSpPr>
          <p:cNvPr id="85" name="椭圆 84"/>
          <p:cNvSpPr/>
          <p:nvPr/>
        </p:nvSpPr>
        <p:spPr>
          <a:xfrm>
            <a:off x="1914208" y="1367155"/>
            <a:ext cx="114300" cy="11430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p:bldP spid="8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09" name="图片 1"/>
          <p:cNvPicPr>
            <a:picLocks noChangeAspect="1"/>
          </p:cNvPicPr>
          <p:nvPr/>
        </p:nvPicPr>
        <p:blipFill>
          <a:blip r:embed="rId1"/>
          <a:srcRect t="9737" b="12234"/>
          <a:stretch>
            <a:fillRect/>
          </a:stretch>
        </p:blipFill>
        <p:spPr>
          <a:xfrm>
            <a:off x="0" y="-12700"/>
            <a:ext cx="12192000" cy="5875338"/>
          </a:xfrm>
          <a:prstGeom prst="rect">
            <a:avLst/>
          </a:prstGeom>
          <a:noFill/>
          <a:ln w="9525">
            <a:noFill/>
          </a:ln>
        </p:spPr>
      </p:pic>
      <p:sp>
        <p:nvSpPr>
          <p:cNvPr id="3" name="矩形 2"/>
          <p:cNvSpPr/>
          <p:nvPr/>
        </p:nvSpPr>
        <p:spPr>
          <a:xfrm>
            <a:off x="0" y="1588"/>
            <a:ext cx="12192000" cy="5861050"/>
          </a:xfrm>
          <a:prstGeom prst="rect">
            <a:avLst/>
          </a:prstGeom>
          <a:gradFill flip="none" rotWithShape="1">
            <a:gsLst>
              <a:gs pos="56000">
                <a:srgbClr val="29282E">
                  <a:alpha val="80000"/>
                </a:srgbClr>
              </a:gs>
              <a:gs pos="0">
                <a:srgbClr val="29282E">
                  <a:alpha val="0"/>
                </a:srgbClr>
              </a:gs>
            </a:gsLst>
            <a:lin ang="135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矩形 3"/>
          <p:cNvSpPr/>
          <p:nvPr/>
        </p:nvSpPr>
        <p:spPr>
          <a:xfrm>
            <a:off x="1485900" y="-12700"/>
            <a:ext cx="1828800" cy="6610350"/>
          </a:xfrm>
          <a:prstGeom prst="rect">
            <a:avLst/>
          </a:prstGeom>
          <a:solidFill>
            <a:srgbClr val="FF4A53"/>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文本框 10"/>
          <p:cNvSpPr txBox="1"/>
          <p:nvPr/>
        </p:nvSpPr>
        <p:spPr>
          <a:xfrm>
            <a:off x="1466063" y="1787362"/>
            <a:ext cx="7289175" cy="2215991"/>
          </a:xfrm>
          <a:prstGeom prst="rect">
            <a:avLst/>
          </a:prstGeom>
          <a:noFill/>
        </p:spPr>
        <p:txBody>
          <a:bodyPr wrap="none" rtlCol="0">
            <a:spAutoFit/>
          </a:bodyPr>
          <a:lstStyle/>
          <a:p>
            <a:pPr fontAlgn="auto"/>
            <a:r>
              <a:rPr lang="zh-CN" altLang="en-US" sz="13800" b="1" noProof="1" dirty="0" smtClean="0">
                <a:gradFill flip="none" rotWithShape="1">
                  <a:gsLst>
                    <a:gs pos="24000">
                      <a:srgbClr val="282828"/>
                    </a:gs>
                    <a:gs pos="27000">
                      <a:srgbClr val="FF4A53"/>
                    </a:gs>
                  </a:gsLst>
                  <a:lin ang="0" scaled="1"/>
                  <a:tileRect/>
                </a:gradFill>
                <a:latin typeface="张海山锐线体简" pitchFamily="2" charset="-122"/>
                <a:ea typeface="张海山锐线体简" pitchFamily="2" charset="-122"/>
                <a:cs typeface="+mn-cs"/>
              </a:rPr>
              <a:t>谢谢</a:t>
            </a:r>
            <a:r>
              <a:rPr lang="zh-CN" altLang="en-US" sz="13800" b="1" noProof="1" dirty="0" smtClean="0">
                <a:gradFill flip="none" rotWithShape="1">
                  <a:gsLst>
                    <a:gs pos="19000">
                      <a:srgbClr val="282828"/>
                    </a:gs>
                    <a:gs pos="19000">
                      <a:srgbClr val="FF4A53"/>
                    </a:gs>
                  </a:gsLst>
                  <a:lin ang="0" scaled="1"/>
                  <a:tileRect/>
                </a:gradFill>
                <a:latin typeface="张海山锐线体简" pitchFamily="2" charset="-122"/>
                <a:ea typeface="张海山锐线体简" pitchFamily="2" charset="-122"/>
                <a:cs typeface="+mn-cs"/>
              </a:rPr>
              <a:t>大家</a:t>
            </a:r>
            <a:endParaRPr lang="zh-CN" altLang="en-US" sz="13800" b="1" noProof="1" dirty="0">
              <a:gradFill flip="none" rotWithShape="1">
                <a:gsLst>
                  <a:gs pos="19000">
                    <a:srgbClr val="282828"/>
                  </a:gs>
                  <a:gs pos="19000">
                    <a:srgbClr val="FF4A53"/>
                  </a:gs>
                </a:gsLst>
                <a:lin ang="0" scaled="1"/>
                <a:tileRect/>
              </a:gradFill>
              <a:latin typeface="张海山锐线体简" pitchFamily="2" charset="-122"/>
              <a:ea typeface="张海山锐线体简" pitchFamily="2" charset="-122"/>
            </a:endParaRPr>
          </a:p>
        </p:txBody>
      </p:sp>
      <p:sp>
        <p:nvSpPr>
          <p:cNvPr id="43013" name="矩形 9"/>
          <p:cNvSpPr/>
          <p:nvPr/>
        </p:nvSpPr>
        <p:spPr>
          <a:xfrm>
            <a:off x="4332288" y="4486275"/>
            <a:ext cx="309562" cy="368300"/>
          </a:xfrm>
          <a:prstGeom prst="rect">
            <a:avLst/>
          </a:prstGeom>
          <a:noFill/>
          <a:ln w="9525">
            <a:noFill/>
          </a:ln>
        </p:spPr>
        <p:txBody>
          <a:bodyPr wrap="none" anchor="t">
            <a:spAutoFit/>
          </a:bodyPr>
          <a:p>
            <a:endParaRPr lang="zh-CN" altLang="en-US" dirty="0">
              <a:solidFill>
                <a:schemeClr val="bg2"/>
              </a:solidFill>
              <a:latin typeface="Calibri" panose="020F050202020403020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4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100000">
                                          <p:val>
                                            <p:strVal val="#ppt_x"/>
                                          </p:val>
                                        </p:tav>
                                      </p:tavLst>
                                    </p:anim>
                                    <p:anim calcmode="lin" valueType="num">
                                      <p:cBhvr>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235710" y="1647190"/>
            <a:ext cx="1543050" cy="1757045"/>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grpSp>
          <p:nvGrpSpPr>
            <p:cNvPr id="20509" name="组合 56"/>
            <p:cNvGrpSpPr/>
            <p:nvPr/>
          </p:nvGrpSpPr>
          <p:grpSpPr>
            <a:xfrm>
              <a:off x="2664270" y="2018082"/>
              <a:ext cx="935834" cy="935834"/>
              <a:chOff x="3746609" y="2576692"/>
              <a:chExt cx="460375" cy="460375"/>
            </a:xfrm>
          </p:grpSpPr>
          <p:sp>
            <p:nvSpPr>
              <p:cNvPr id="20510"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1"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2"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3"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4"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5"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
        <p:nvSpPr>
          <p:cNvPr id="12" name="文本框 11"/>
          <p:cNvSpPr txBox="1"/>
          <p:nvPr/>
        </p:nvSpPr>
        <p:spPr>
          <a:xfrm>
            <a:off x="3195320" y="1647190"/>
            <a:ext cx="7600950" cy="3538220"/>
          </a:xfrm>
          <a:prstGeom prst="rect">
            <a:avLst/>
          </a:prstGeom>
          <a:noFill/>
        </p:spPr>
        <p:txBody>
          <a:bodyPr wrap="square" rtlCol="0">
            <a:spAutoFit/>
          </a:bodyPr>
          <a:p>
            <a:r>
              <a:rPr lang="en-US" altLang="zh-CN"/>
              <a:t>  </a:t>
            </a:r>
            <a:r>
              <a:rPr lang="zh-CN" altLang="en-US" sz="2400" b="1">
                <a:solidFill>
                  <a:schemeClr val="bg1"/>
                </a:solidFill>
              </a:rPr>
              <a:t>       </a:t>
            </a:r>
            <a:r>
              <a:rPr lang="zh-CN" altLang="en-US" sz="2800" b="1">
                <a:solidFill>
                  <a:schemeClr val="bg1"/>
                </a:solidFill>
              </a:rPr>
              <a:t>而面向对象的程序设计思想是将数据以及对于数据的操作封装在了一个单独的数据结构中。这种模式更近似于现实世界，在这里，所有的对象都同时拥有属性及与这些属性相关的行为。对象之间的联系是通过消息来实现的，消息是对于请求对象执行某一处理或回答某些信息的行为。一个面向程序的执行就是靠对象间传递消息来完成的。</a:t>
            </a:r>
            <a:endParaRPr lang="zh-CN" altLang="en-US" sz="2800" b="1">
              <a:solidFill>
                <a:schemeClr val="bg1"/>
              </a:solidFill>
            </a:endParaRPr>
          </a:p>
        </p:txBody>
      </p:sp>
      <p:sp>
        <p:nvSpPr>
          <p:cNvPr id="2" name="文本框 1"/>
          <p:cNvSpPr txBox="1"/>
          <p:nvPr/>
        </p:nvSpPr>
        <p:spPr>
          <a:xfrm>
            <a:off x="1276985" y="402590"/>
            <a:ext cx="2445385" cy="398780"/>
          </a:xfrm>
          <a:prstGeom prst="rect">
            <a:avLst/>
          </a:prstGeom>
          <a:noFill/>
        </p:spPr>
        <p:txBody>
          <a:bodyPr wrap="square" rtlCol="0">
            <a:spAutoFit/>
          </a:bodyPr>
          <a:p>
            <a:r>
              <a:rPr lang="en-US" altLang="zh-CN" sz="2000">
                <a:solidFill>
                  <a:schemeClr val="bg1"/>
                </a:solidFill>
              </a:rPr>
              <a:t>1.1</a:t>
            </a:r>
            <a:r>
              <a:rPr lang="zh-CN" altLang="en-US" sz="2000">
                <a:solidFill>
                  <a:schemeClr val="bg1"/>
                </a:solidFill>
              </a:rPr>
              <a:t>什么叫面向对象</a:t>
            </a:r>
            <a:endParaRPr lang="zh-CN" altLang="en-US" sz="2000">
              <a:solidFill>
                <a:schemeClr val="bg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ppt_x</p:attrName>
                                        </p:attrNameLst>
                                      </p:cBhvr>
                                      <p:tavLst>
                                        <p:tav tm="0">
                                          <p:val>
                                            <p:strVal val="#ppt_x"/>
                                          </p:val>
                                        </p:tav>
                                        <p:tav tm="100000">
                                          <p:val>
                                            <p:strVal val="#ppt_x"/>
                                          </p:val>
                                        </p:tav>
                                      </p:tavLst>
                                    </p:anim>
                                    <p:anim calcmode="lin" valueType="num">
                                      <p:cBhvr>
                                        <p:cTn id="8" dur="4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amond(in)">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235710" y="1647190"/>
            <a:ext cx="1543050" cy="1757045"/>
            <a:chOff x="2361160" y="1591608"/>
            <a:chExt cx="1542052" cy="1788780"/>
          </a:xfrm>
        </p:grpSpPr>
        <p:sp>
          <p:nvSpPr>
            <p:cNvPr id="7" name="六边形 6"/>
            <p:cNvSpPr/>
            <p:nvPr/>
          </p:nvSpPr>
          <p:spPr>
            <a:xfrm rot="5400000">
              <a:off x="2237796" y="1714972"/>
              <a:ext cx="1788780" cy="1542052"/>
            </a:xfrm>
            <a:prstGeom prst="hexagon">
              <a:avLst/>
            </a:prstGeom>
            <a:solidFill>
              <a:srgbClr val="FF4A53"/>
            </a:solidFill>
            <a:ln w="19050">
              <a:solidFill>
                <a:srgbClr val="282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400" strike="noStrike" noProof="1"/>
            </a:p>
          </p:txBody>
        </p:sp>
        <p:grpSp>
          <p:nvGrpSpPr>
            <p:cNvPr id="20509" name="组合 56"/>
            <p:cNvGrpSpPr/>
            <p:nvPr/>
          </p:nvGrpSpPr>
          <p:grpSpPr>
            <a:xfrm>
              <a:off x="2664270" y="2018082"/>
              <a:ext cx="935834" cy="935834"/>
              <a:chOff x="3746609" y="2576692"/>
              <a:chExt cx="460375" cy="460375"/>
            </a:xfrm>
          </p:grpSpPr>
          <p:sp>
            <p:nvSpPr>
              <p:cNvPr id="20510" name="Freeform 5"/>
              <p:cNvSpPr/>
              <p:nvPr/>
            </p:nvSpPr>
            <p:spPr>
              <a:xfrm>
                <a:off x="3746609" y="3014842"/>
                <a:ext cx="460375" cy="22225"/>
              </a:xfrm>
              <a:custGeom>
                <a:avLst/>
                <a:gdLst/>
                <a:ahLst/>
                <a:cxnLst>
                  <a:cxn ang="0">
                    <a:pos x="448865" y="0"/>
                  </a:cxn>
                  <a:cxn ang="0">
                    <a:pos x="11509" y="0"/>
                  </a:cxn>
                  <a:cxn ang="0">
                    <a:pos x="0" y="11112"/>
                  </a:cxn>
                  <a:cxn ang="0">
                    <a:pos x="11509" y="22225"/>
                  </a:cxn>
                  <a:cxn ang="0">
                    <a:pos x="448865" y="22225"/>
                  </a:cxn>
                  <a:cxn ang="0">
                    <a:pos x="460375" y="11112"/>
                  </a:cxn>
                  <a:cxn ang="0">
                    <a:pos x="448865" y="0"/>
                  </a:cxn>
                </a:cxnLst>
                <a:pathLst>
                  <a:path w="120" h="6">
                    <a:moveTo>
                      <a:pt x="117" y="0"/>
                    </a:moveTo>
                    <a:cubicBezTo>
                      <a:pt x="3" y="0"/>
                      <a:pt x="3" y="0"/>
                      <a:pt x="3" y="0"/>
                    </a:cubicBezTo>
                    <a:cubicBezTo>
                      <a:pt x="1" y="0"/>
                      <a:pt x="0" y="1"/>
                      <a:pt x="0" y="3"/>
                    </a:cubicBezTo>
                    <a:cubicBezTo>
                      <a:pt x="0" y="5"/>
                      <a:pt x="1" y="6"/>
                      <a:pt x="3" y="6"/>
                    </a:cubicBezTo>
                    <a:cubicBezTo>
                      <a:pt x="117" y="6"/>
                      <a:pt x="117" y="6"/>
                      <a:pt x="117" y="6"/>
                    </a:cubicBezTo>
                    <a:cubicBezTo>
                      <a:pt x="119" y="6"/>
                      <a:pt x="120" y="5"/>
                      <a:pt x="120" y="3"/>
                    </a:cubicBezTo>
                    <a:cubicBezTo>
                      <a:pt x="120" y="1"/>
                      <a:pt x="119" y="0"/>
                      <a:pt x="117" y="0"/>
                    </a:cubicBez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1" name="Freeform 6"/>
              <p:cNvSpPr>
                <a:spLocks noEditPoints="1"/>
              </p:cNvSpPr>
              <p:nvPr/>
            </p:nvSpPr>
            <p:spPr>
              <a:xfrm>
                <a:off x="3770422"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2" name="Freeform 7"/>
              <p:cNvSpPr>
                <a:spLocks noEditPoints="1"/>
              </p:cNvSpPr>
              <p:nvPr/>
            </p:nvSpPr>
            <p:spPr>
              <a:xfrm>
                <a:off x="3884722"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3" name="Freeform 8"/>
              <p:cNvSpPr>
                <a:spLocks noEditPoints="1"/>
              </p:cNvSpPr>
              <p:nvPr/>
            </p:nvSpPr>
            <p:spPr>
              <a:xfrm>
                <a:off x="4000609" y="2738617"/>
                <a:ext cx="68263" cy="252413"/>
              </a:xfrm>
              <a:custGeom>
                <a:avLst/>
                <a:gdLst/>
                <a:ahLst/>
                <a:cxnLst>
                  <a:cxn ang="0">
                    <a:pos x="22754" y="0"/>
                  </a:cxn>
                  <a:cxn ang="0">
                    <a:pos x="0" y="22946"/>
                  </a:cxn>
                  <a:cxn ang="0">
                    <a:pos x="0" y="229466"/>
                  </a:cxn>
                  <a:cxn ang="0">
                    <a:pos x="22754" y="252413"/>
                  </a:cxn>
                  <a:cxn ang="0">
                    <a:pos x="45508" y="252413"/>
                  </a:cxn>
                  <a:cxn ang="0">
                    <a:pos x="68263" y="229466"/>
                  </a:cxn>
                  <a:cxn ang="0">
                    <a:pos x="68263" y="22946"/>
                  </a:cxn>
                  <a:cxn ang="0">
                    <a:pos x="45508" y="0"/>
                  </a:cxn>
                  <a:cxn ang="0">
                    <a:pos x="22754" y="0"/>
                  </a:cxn>
                  <a:cxn ang="0">
                    <a:pos x="45508" y="229466"/>
                  </a:cxn>
                  <a:cxn ang="0">
                    <a:pos x="22754" y="229466"/>
                  </a:cxn>
                  <a:cxn ang="0">
                    <a:pos x="22754" y="22946"/>
                  </a:cxn>
                  <a:cxn ang="0">
                    <a:pos x="45508" y="22946"/>
                  </a:cxn>
                  <a:cxn ang="0">
                    <a:pos x="45508"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4" name="Freeform 9"/>
              <p:cNvSpPr>
                <a:spLocks noEditPoints="1"/>
              </p:cNvSpPr>
              <p:nvPr/>
            </p:nvSpPr>
            <p:spPr>
              <a:xfrm>
                <a:off x="4114909" y="2738617"/>
                <a:ext cx="69850" cy="252413"/>
              </a:xfrm>
              <a:custGeom>
                <a:avLst/>
                <a:gdLst/>
                <a:ahLst/>
                <a:cxnLst>
                  <a:cxn ang="0">
                    <a:pos x="23283" y="0"/>
                  </a:cxn>
                  <a:cxn ang="0">
                    <a:pos x="0" y="22946"/>
                  </a:cxn>
                  <a:cxn ang="0">
                    <a:pos x="0" y="229466"/>
                  </a:cxn>
                  <a:cxn ang="0">
                    <a:pos x="23283" y="252413"/>
                  </a:cxn>
                  <a:cxn ang="0">
                    <a:pos x="46566" y="252413"/>
                  </a:cxn>
                  <a:cxn ang="0">
                    <a:pos x="69850" y="229466"/>
                  </a:cxn>
                  <a:cxn ang="0">
                    <a:pos x="69850" y="22946"/>
                  </a:cxn>
                  <a:cxn ang="0">
                    <a:pos x="46566" y="0"/>
                  </a:cxn>
                  <a:cxn ang="0">
                    <a:pos x="23283" y="0"/>
                  </a:cxn>
                  <a:cxn ang="0">
                    <a:pos x="46566" y="229466"/>
                  </a:cxn>
                  <a:cxn ang="0">
                    <a:pos x="23283" y="229466"/>
                  </a:cxn>
                  <a:cxn ang="0">
                    <a:pos x="23283" y="22946"/>
                  </a:cxn>
                  <a:cxn ang="0">
                    <a:pos x="46566" y="22946"/>
                  </a:cxn>
                  <a:cxn ang="0">
                    <a:pos x="46566" y="229466"/>
                  </a:cxn>
                </a:cxnLst>
                <a:pathLst>
                  <a:path w="18" h="66">
                    <a:moveTo>
                      <a:pt x="6" y="0"/>
                    </a:moveTo>
                    <a:cubicBezTo>
                      <a:pt x="3" y="0"/>
                      <a:pt x="0" y="3"/>
                      <a:pt x="0" y="6"/>
                    </a:cubicBezTo>
                    <a:cubicBezTo>
                      <a:pt x="0" y="60"/>
                      <a:pt x="0" y="60"/>
                      <a:pt x="0" y="60"/>
                    </a:cubicBezTo>
                    <a:cubicBezTo>
                      <a:pt x="0" y="63"/>
                      <a:pt x="3" y="66"/>
                      <a:pt x="6" y="66"/>
                    </a:cubicBezTo>
                    <a:cubicBezTo>
                      <a:pt x="12" y="66"/>
                      <a:pt x="12" y="66"/>
                      <a:pt x="12" y="66"/>
                    </a:cubicBezTo>
                    <a:cubicBezTo>
                      <a:pt x="15" y="66"/>
                      <a:pt x="18" y="63"/>
                      <a:pt x="18" y="60"/>
                    </a:cubicBezTo>
                    <a:cubicBezTo>
                      <a:pt x="18" y="6"/>
                      <a:pt x="18" y="6"/>
                      <a:pt x="18" y="6"/>
                    </a:cubicBezTo>
                    <a:cubicBezTo>
                      <a:pt x="18" y="3"/>
                      <a:pt x="15" y="0"/>
                      <a:pt x="12" y="0"/>
                    </a:cubicBezTo>
                    <a:lnTo>
                      <a:pt x="6" y="0"/>
                    </a:lnTo>
                    <a:close/>
                    <a:moveTo>
                      <a:pt x="12" y="60"/>
                    </a:moveTo>
                    <a:cubicBezTo>
                      <a:pt x="6" y="60"/>
                      <a:pt x="6" y="60"/>
                      <a:pt x="6" y="60"/>
                    </a:cubicBezTo>
                    <a:cubicBezTo>
                      <a:pt x="6" y="6"/>
                      <a:pt x="6" y="6"/>
                      <a:pt x="6" y="6"/>
                    </a:cubicBezTo>
                    <a:cubicBezTo>
                      <a:pt x="12" y="6"/>
                      <a:pt x="12" y="6"/>
                      <a:pt x="12" y="6"/>
                    </a:cubicBezTo>
                    <a:lnTo>
                      <a:pt x="12" y="60"/>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sp>
            <p:nvSpPr>
              <p:cNvPr id="20515" name="Freeform 10"/>
              <p:cNvSpPr>
                <a:spLocks noEditPoints="1"/>
              </p:cNvSpPr>
              <p:nvPr/>
            </p:nvSpPr>
            <p:spPr>
              <a:xfrm>
                <a:off x="3746609" y="2576692"/>
                <a:ext cx="460375" cy="138113"/>
              </a:xfrm>
              <a:custGeom>
                <a:avLst/>
                <a:gdLst/>
                <a:ahLst/>
                <a:cxnLst>
                  <a:cxn ang="0">
                    <a:pos x="23018" y="138113"/>
                  </a:cxn>
                  <a:cxn ang="0">
                    <a:pos x="437356" y="138113"/>
                  </a:cxn>
                  <a:cxn ang="0">
                    <a:pos x="460375" y="118930"/>
                  </a:cxn>
                  <a:cxn ang="0">
                    <a:pos x="445029" y="95911"/>
                  </a:cxn>
                  <a:cxn ang="0">
                    <a:pos x="237860" y="3836"/>
                  </a:cxn>
                  <a:cxn ang="0">
                    <a:pos x="230187" y="0"/>
                  </a:cxn>
                  <a:cxn ang="0">
                    <a:pos x="222514" y="3836"/>
                  </a:cxn>
                  <a:cxn ang="0">
                    <a:pos x="15345" y="95911"/>
                  </a:cxn>
                  <a:cxn ang="0">
                    <a:pos x="0" y="118930"/>
                  </a:cxn>
                  <a:cxn ang="0">
                    <a:pos x="23018" y="138113"/>
                  </a:cxn>
                  <a:cxn ang="0">
                    <a:pos x="230187" y="23018"/>
                  </a:cxn>
                  <a:cxn ang="0">
                    <a:pos x="437356" y="115094"/>
                  </a:cxn>
                  <a:cxn ang="0">
                    <a:pos x="23018" y="115094"/>
                  </a:cxn>
                  <a:cxn ang="0">
                    <a:pos x="230187" y="23018"/>
                  </a:cxn>
                </a:cxnLst>
                <a:pathLst>
                  <a:path w="120" h="36">
                    <a:moveTo>
                      <a:pt x="6" y="36"/>
                    </a:moveTo>
                    <a:cubicBezTo>
                      <a:pt x="114" y="36"/>
                      <a:pt x="114" y="36"/>
                      <a:pt x="114" y="36"/>
                    </a:cubicBezTo>
                    <a:cubicBezTo>
                      <a:pt x="117" y="36"/>
                      <a:pt x="119" y="34"/>
                      <a:pt x="120" y="31"/>
                    </a:cubicBezTo>
                    <a:cubicBezTo>
                      <a:pt x="120" y="28"/>
                      <a:pt x="119" y="26"/>
                      <a:pt x="116" y="25"/>
                    </a:cubicBezTo>
                    <a:cubicBezTo>
                      <a:pt x="62" y="1"/>
                      <a:pt x="62" y="1"/>
                      <a:pt x="62" y="1"/>
                    </a:cubicBezTo>
                    <a:cubicBezTo>
                      <a:pt x="62" y="0"/>
                      <a:pt x="61" y="0"/>
                      <a:pt x="60" y="0"/>
                    </a:cubicBezTo>
                    <a:cubicBezTo>
                      <a:pt x="59" y="0"/>
                      <a:pt x="58" y="0"/>
                      <a:pt x="58" y="1"/>
                    </a:cubicBezTo>
                    <a:cubicBezTo>
                      <a:pt x="4" y="25"/>
                      <a:pt x="4" y="25"/>
                      <a:pt x="4" y="25"/>
                    </a:cubicBezTo>
                    <a:cubicBezTo>
                      <a:pt x="1" y="26"/>
                      <a:pt x="0" y="28"/>
                      <a:pt x="0" y="31"/>
                    </a:cubicBezTo>
                    <a:cubicBezTo>
                      <a:pt x="1" y="34"/>
                      <a:pt x="3" y="36"/>
                      <a:pt x="6" y="36"/>
                    </a:cubicBezTo>
                    <a:close/>
                    <a:moveTo>
                      <a:pt x="60" y="6"/>
                    </a:moveTo>
                    <a:cubicBezTo>
                      <a:pt x="114" y="30"/>
                      <a:pt x="114" y="30"/>
                      <a:pt x="114" y="30"/>
                    </a:cubicBezTo>
                    <a:cubicBezTo>
                      <a:pt x="6" y="30"/>
                      <a:pt x="6" y="30"/>
                      <a:pt x="6" y="30"/>
                    </a:cubicBezTo>
                    <a:lnTo>
                      <a:pt x="60" y="6"/>
                    </a:lnTo>
                    <a:close/>
                  </a:path>
                </a:pathLst>
              </a:custGeom>
              <a:solidFill>
                <a:srgbClr val="282828"/>
              </a:solidFill>
              <a:ln w="22225" cap="flat" cmpd="sng">
                <a:solidFill>
                  <a:srgbClr val="FF4A53"/>
                </a:solidFill>
                <a:prstDash val="solid"/>
                <a:round/>
                <a:headEnd type="none" w="med" len="med"/>
                <a:tailEnd type="none" w="med" len="med"/>
              </a:ln>
            </p:spPr>
            <p:txBody>
              <a:bodyPr/>
              <a:p>
                <a:endParaRPr lang="zh-CN" altLang="en-US"/>
              </a:p>
            </p:txBody>
          </p:sp>
        </p:grpSp>
      </p:grpSp>
      <p:sp>
        <p:nvSpPr>
          <p:cNvPr id="12" name="文本框 11"/>
          <p:cNvSpPr txBox="1"/>
          <p:nvPr/>
        </p:nvSpPr>
        <p:spPr>
          <a:xfrm>
            <a:off x="3195320" y="1647190"/>
            <a:ext cx="7600950" cy="4399915"/>
          </a:xfrm>
          <a:prstGeom prst="rect">
            <a:avLst/>
          </a:prstGeom>
          <a:noFill/>
        </p:spPr>
        <p:txBody>
          <a:bodyPr wrap="square" rtlCol="0">
            <a:spAutoFit/>
          </a:bodyPr>
          <a:p>
            <a:r>
              <a:rPr lang="en-US" altLang="zh-CN"/>
              <a:t>  </a:t>
            </a:r>
            <a:r>
              <a:rPr lang="zh-CN" altLang="en-US" sz="2800" b="1">
                <a:solidFill>
                  <a:schemeClr val="bg1"/>
                </a:solidFill>
              </a:rPr>
              <a:t>       在不断地实践中，人们逐渐创造了软件工程的一种新途径</a:t>
            </a:r>
            <a:r>
              <a:rPr lang="en-US" altLang="zh-CN" sz="2800" b="1">
                <a:solidFill>
                  <a:schemeClr val="bg1"/>
                </a:solidFill>
              </a:rPr>
              <a:t>---</a:t>
            </a:r>
            <a:r>
              <a:rPr lang="zh-CN" altLang="en-US" sz="2800" b="1">
                <a:solidFill>
                  <a:schemeClr val="bg1"/>
                </a:solidFill>
              </a:rPr>
              <a:t>面向对象方法。</a:t>
            </a:r>
            <a:endParaRPr lang="zh-CN" altLang="en-US" sz="2800" b="1">
              <a:solidFill>
                <a:schemeClr val="bg1"/>
              </a:solidFill>
            </a:endParaRPr>
          </a:p>
          <a:p>
            <a:r>
              <a:rPr lang="zh-CN" altLang="en-US" sz="2800" b="1">
                <a:solidFill>
                  <a:schemeClr val="bg1"/>
                </a:solidFill>
              </a:rPr>
              <a:t>          面向对象方法的出发点和原则是尽可能模拟人类习惯思考问题的方式，使软件开发与过程尽可能接近人类认识世界、解决问题的方法和过程。由于客观世界的问题都是由客观世界中的实体及实体相互之间的关系构成的，因此把客观世界中的实体抽象为对象。也就是说</a:t>
            </a:r>
            <a:r>
              <a:rPr lang="en-US" altLang="zh-CN" sz="2800" b="1">
                <a:solidFill>
                  <a:schemeClr val="bg1"/>
                </a:solidFill>
              </a:rPr>
              <a:t>“</a:t>
            </a:r>
            <a:r>
              <a:rPr lang="zh-CN" altLang="en-US" sz="2800" b="1">
                <a:solidFill>
                  <a:schemeClr val="bg1"/>
                </a:solidFill>
              </a:rPr>
              <a:t>面向对象</a:t>
            </a:r>
            <a:r>
              <a:rPr lang="en-US" altLang="zh-CN" sz="2800" b="1">
                <a:solidFill>
                  <a:schemeClr val="bg1"/>
                </a:solidFill>
              </a:rPr>
              <a:t>”</a:t>
            </a:r>
            <a:r>
              <a:rPr lang="zh-CN" altLang="en-US" sz="2800" b="1">
                <a:solidFill>
                  <a:schemeClr val="bg1"/>
                </a:solidFill>
              </a:rPr>
              <a:t>是一种认识客观世界的世界观，是从结构组织角度模拟客观世界的一种方法。</a:t>
            </a:r>
            <a:endParaRPr lang="zh-CN" altLang="en-US" sz="2800" b="1">
              <a:solidFill>
                <a:schemeClr val="bg1"/>
              </a:solidFill>
            </a:endParaRPr>
          </a:p>
        </p:txBody>
      </p:sp>
      <p:sp>
        <p:nvSpPr>
          <p:cNvPr id="2" name="文本框 1"/>
          <p:cNvSpPr txBox="1"/>
          <p:nvPr/>
        </p:nvSpPr>
        <p:spPr>
          <a:xfrm>
            <a:off x="1276985" y="402590"/>
            <a:ext cx="2445385" cy="398780"/>
          </a:xfrm>
          <a:prstGeom prst="rect">
            <a:avLst/>
          </a:prstGeom>
          <a:noFill/>
        </p:spPr>
        <p:txBody>
          <a:bodyPr wrap="square" rtlCol="0">
            <a:spAutoFit/>
          </a:bodyPr>
          <a:p>
            <a:r>
              <a:rPr lang="en-US" altLang="zh-CN" sz="2000">
                <a:solidFill>
                  <a:schemeClr val="bg1"/>
                </a:solidFill>
              </a:rPr>
              <a:t>1.1</a:t>
            </a:r>
            <a:r>
              <a:rPr lang="zh-CN" altLang="en-US" sz="2000">
                <a:solidFill>
                  <a:schemeClr val="bg1"/>
                </a:solidFill>
              </a:rPr>
              <a:t>什么叫面向对象</a:t>
            </a:r>
            <a:endParaRPr lang="zh-CN" altLang="en-US" sz="2000">
              <a:solidFill>
                <a:schemeClr val="bg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ppt_x</p:attrName>
                                        </p:attrNameLst>
                                      </p:cBhvr>
                                      <p:tavLst>
                                        <p:tav tm="0">
                                          <p:val>
                                            <p:strVal val="#ppt_x"/>
                                          </p:val>
                                        </p:tav>
                                        <p:tav tm="100000">
                                          <p:val>
                                            <p:strVal val="#ppt_x"/>
                                          </p:val>
                                        </p:tav>
                                      </p:tavLst>
                                    </p:anim>
                                    <p:anim calcmode="lin" valueType="num">
                                      <p:cBhvr>
                                        <p:cTn id="8" dur="4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amond(in)">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6435" y="1278890"/>
            <a:ext cx="8574405" cy="521970"/>
          </a:xfrm>
          <a:prstGeom prst="rect">
            <a:avLst/>
          </a:prstGeom>
          <a:noFill/>
        </p:spPr>
        <p:txBody>
          <a:bodyPr wrap="square" rtlCol="0">
            <a:spAutoFit/>
          </a:bodyPr>
          <a:p>
            <a:r>
              <a:rPr lang="zh-CN" altLang="en-US" sz="2800" b="1">
                <a:solidFill>
                  <a:schemeClr val="bg1"/>
                </a:solidFill>
              </a:rPr>
              <a:t>面向对象方法的特点</a:t>
            </a:r>
            <a:r>
              <a:rPr lang="zh-CN" altLang="en-US" sz="2800">
                <a:solidFill>
                  <a:schemeClr val="bg1"/>
                </a:solidFill>
              </a:rPr>
              <a:t>：</a:t>
            </a:r>
            <a:endParaRPr lang="zh-CN" altLang="en-US" sz="2800">
              <a:solidFill>
                <a:schemeClr val="bg1"/>
              </a:solidFill>
            </a:endParaRPr>
          </a:p>
        </p:txBody>
      </p:sp>
      <p:sp>
        <p:nvSpPr>
          <p:cNvPr id="3" name="文本框 2"/>
          <p:cNvSpPr txBox="1"/>
          <p:nvPr/>
        </p:nvSpPr>
        <p:spPr>
          <a:xfrm>
            <a:off x="1276985" y="402590"/>
            <a:ext cx="2445385" cy="398780"/>
          </a:xfrm>
          <a:prstGeom prst="rect">
            <a:avLst/>
          </a:prstGeom>
          <a:noFill/>
        </p:spPr>
        <p:txBody>
          <a:bodyPr wrap="square" rtlCol="0">
            <a:spAutoFit/>
          </a:bodyPr>
          <a:p>
            <a:r>
              <a:rPr lang="en-US" altLang="zh-CN" sz="2000">
                <a:solidFill>
                  <a:schemeClr val="bg1"/>
                </a:solidFill>
              </a:rPr>
              <a:t>1.1</a:t>
            </a:r>
            <a:r>
              <a:rPr lang="zh-CN" altLang="en-US" sz="2000">
                <a:solidFill>
                  <a:schemeClr val="bg1"/>
                </a:solidFill>
              </a:rPr>
              <a:t>什么叫面向对象</a:t>
            </a:r>
            <a:endParaRPr lang="zh-CN" altLang="en-US" sz="2000">
              <a:solidFill>
                <a:schemeClr val="bg1"/>
              </a:solidFill>
            </a:endParaRPr>
          </a:p>
        </p:txBody>
      </p:sp>
      <p:sp>
        <p:nvSpPr>
          <p:cNvPr id="4" name="文本框 3"/>
          <p:cNvSpPr txBox="1"/>
          <p:nvPr/>
        </p:nvSpPr>
        <p:spPr>
          <a:xfrm>
            <a:off x="1762760" y="1993900"/>
            <a:ext cx="8075295" cy="2676525"/>
          </a:xfrm>
          <a:prstGeom prst="rect">
            <a:avLst/>
          </a:prstGeom>
          <a:noFill/>
        </p:spPr>
        <p:txBody>
          <a:bodyPr wrap="square" rtlCol="0">
            <a:spAutoFit/>
          </a:bodyPr>
          <a:p>
            <a:r>
              <a:rPr lang="en-US" altLang="zh-CN" sz="2800" b="1">
                <a:solidFill>
                  <a:schemeClr val="bg1"/>
                </a:solidFill>
                <a:latin typeface="宋体" panose="02010600030101010101" pitchFamily="2" charset="-122"/>
                <a:cs typeface="宋体" panose="02010600030101010101" pitchFamily="2" charset="-122"/>
              </a:rPr>
              <a:t>1. </a:t>
            </a:r>
            <a:r>
              <a:rPr lang="zh-CN" altLang="en-US" sz="2800" b="1">
                <a:solidFill>
                  <a:schemeClr val="bg1"/>
                </a:solidFill>
                <a:latin typeface="宋体" panose="02010600030101010101" pitchFamily="2" charset="-122"/>
                <a:cs typeface="宋体" panose="02010600030101010101" pitchFamily="2" charset="-122"/>
              </a:rPr>
              <a:t>认为客观世界都划分成各种对象类，任何事物都是对象，复杂的对象可以由比较简单的对象以某种方式组合而成。按照这种观点，可以认为整个世界就是一个最复杂的对象。因此，面向对象的软件系统是由对象组成的，软件中的任何元素都是对象，复杂的软件对象由比较简单的对象组合而成。</a:t>
            </a:r>
            <a:endParaRPr lang="en-US" altLang="zh-CN" sz="2800" b="1">
              <a:solidFill>
                <a:schemeClr val="bg1"/>
              </a:solidFill>
              <a:latin typeface="宋体" panose="02010600030101010101" pitchFamily="2" charset="-122"/>
              <a:cs typeface="宋体" panose="02010600030101010101" pitchFamily="2"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6435" y="1278890"/>
            <a:ext cx="8574405" cy="521970"/>
          </a:xfrm>
          <a:prstGeom prst="rect">
            <a:avLst/>
          </a:prstGeom>
          <a:noFill/>
        </p:spPr>
        <p:txBody>
          <a:bodyPr wrap="square" rtlCol="0">
            <a:spAutoFit/>
          </a:bodyPr>
          <a:p>
            <a:r>
              <a:rPr lang="zh-CN" altLang="en-US" sz="2800" b="1">
                <a:solidFill>
                  <a:schemeClr val="bg1"/>
                </a:solidFill>
              </a:rPr>
              <a:t>面向对象方法的特点：</a:t>
            </a:r>
            <a:endParaRPr lang="zh-CN" altLang="en-US" sz="2800" b="1">
              <a:solidFill>
                <a:schemeClr val="bg1"/>
              </a:solidFill>
            </a:endParaRPr>
          </a:p>
        </p:txBody>
      </p:sp>
      <p:sp>
        <p:nvSpPr>
          <p:cNvPr id="3" name="文本框 2"/>
          <p:cNvSpPr txBox="1"/>
          <p:nvPr/>
        </p:nvSpPr>
        <p:spPr>
          <a:xfrm>
            <a:off x="1276985" y="402590"/>
            <a:ext cx="2445385" cy="398780"/>
          </a:xfrm>
          <a:prstGeom prst="rect">
            <a:avLst/>
          </a:prstGeom>
          <a:noFill/>
        </p:spPr>
        <p:txBody>
          <a:bodyPr wrap="square" rtlCol="0">
            <a:spAutoFit/>
          </a:bodyPr>
          <a:p>
            <a:r>
              <a:rPr lang="en-US" altLang="zh-CN" sz="2000">
                <a:solidFill>
                  <a:schemeClr val="bg1"/>
                </a:solidFill>
              </a:rPr>
              <a:t>1.1</a:t>
            </a:r>
            <a:r>
              <a:rPr lang="zh-CN" altLang="en-US" sz="2000">
                <a:solidFill>
                  <a:schemeClr val="bg1"/>
                </a:solidFill>
              </a:rPr>
              <a:t>什么叫面向对象</a:t>
            </a:r>
            <a:endParaRPr lang="zh-CN" altLang="en-US" sz="2000">
              <a:solidFill>
                <a:schemeClr val="bg1"/>
              </a:solidFill>
            </a:endParaRPr>
          </a:p>
        </p:txBody>
      </p:sp>
      <p:sp>
        <p:nvSpPr>
          <p:cNvPr id="4" name="文本框 3"/>
          <p:cNvSpPr txBox="1"/>
          <p:nvPr/>
        </p:nvSpPr>
        <p:spPr>
          <a:xfrm>
            <a:off x="1762760" y="1993900"/>
            <a:ext cx="8075295" cy="2676525"/>
          </a:xfrm>
          <a:prstGeom prst="rect">
            <a:avLst/>
          </a:prstGeom>
          <a:noFill/>
        </p:spPr>
        <p:txBody>
          <a:bodyPr wrap="square" rtlCol="0">
            <a:spAutoFit/>
          </a:bodyPr>
          <a:p>
            <a:r>
              <a:rPr lang="en-US" sz="2800" b="1">
                <a:solidFill>
                  <a:schemeClr val="bg1"/>
                </a:solidFill>
              </a:rPr>
              <a:t>2. </a:t>
            </a:r>
            <a:r>
              <a:rPr lang="zh-CN" altLang="en-US" sz="2800" b="1">
                <a:solidFill>
                  <a:schemeClr val="bg1"/>
                </a:solidFill>
              </a:rPr>
              <a:t>把所有对象都划分为各种对象类，每个对象都定义了一组数据和一组方法，数据用于表示对象的静态属性，是对象的状态信息。因此每当建立该对象类的一个新实例时，就按照类中对于数据的定义为这个新对象生成一组专用的数据，以便描述该对象独特的属性值。</a:t>
            </a:r>
            <a:endParaRPr lang="zh-CN" altLang="en-US" sz="2800" b="1">
              <a:solidFill>
                <a:schemeClr val="bg1"/>
              </a:solidFill>
            </a:endParaRPr>
          </a:p>
        </p:txBody>
      </p:sp>
    </p:spTree>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800" b="1"/>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7814</Words>
  <Application>WPS 演示</Application>
  <PresentationFormat>宽屏</PresentationFormat>
  <Paragraphs>394</Paragraphs>
  <Slides>54</Slides>
  <Notes>5</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4</vt:i4>
      </vt:variant>
      <vt:variant>
        <vt:lpstr>幻灯片标题</vt:lpstr>
      </vt:variant>
      <vt:variant>
        <vt:i4>54</vt:i4>
      </vt:variant>
    </vt:vector>
  </HeadingPairs>
  <TitlesOfParts>
    <vt:vector size="79" baseType="lpstr">
      <vt:lpstr>Arial</vt:lpstr>
      <vt:lpstr>宋体</vt:lpstr>
      <vt:lpstr>Wingdings</vt:lpstr>
      <vt:lpstr>Calibri</vt:lpstr>
      <vt:lpstr>方正正纤黑简体</vt:lpstr>
      <vt:lpstr>Agency FB</vt:lpstr>
      <vt:lpstr>微软雅黑</vt:lpstr>
      <vt:lpstr>张海山锐线体简</vt:lpstr>
      <vt:lpstr>Arial Unicode MS</vt:lpstr>
      <vt:lpstr>Calibri Light</vt:lpstr>
      <vt:lpstr>黑体</vt:lpstr>
      <vt:lpstr>造字工房朗倩（非商用）细体</vt:lpstr>
      <vt:lpstr>华文楷体</vt:lpstr>
      <vt:lpstr>华文宋体</vt:lpstr>
      <vt:lpstr>仿宋</vt:lpstr>
      <vt:lpstr>幼圆</vt:lpstr>
      <vt:lpstr>华文彩云</vt:lpstr>
      <vt:lpstr>华文隶书</vt:lpstr>
      <vt:lpstr>华文新魏</vt:lpstr>
      <vt:lpstr>Office 主题</vt:lpstr>
      <vt:lpstr>1_Office 主题</vt:lpstr>
      <vt:lpstr>excel.sheet.8</vt:lpstr>
      <vt:lpstr>excel.sheet.8</vt:lpstr>
      <vt:lpstr>excel.sheet.8</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asus</cp:lastModifiedBy>
  <cp:revision>38</cp:revision>
  <dcterms:created xsi:type="dcterms:W3CDTF">2015-08-26T05:42:00Z</dcterms:created>
  <dcterms:modified xsi:type="dcterms:W3CDTF">2018-10-21T08:45:43Z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