
<file path=[Content_Types].xml><?xml version="1.0" encoding="utf-8"?>
<Types xmlns="http://schemas.openxmlformats.org/package/2006/content-types">
  <Default Extension="jpeg" ContentType="image/jpe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61" r:id="rId4"/>
    <p:sldId id="262" r:id="rId6"/>
    <p:sldId id="264" r:id="rId7"/>
    <p:sldId id="286" r:id="rId8"/>
    <p:sldId id="263" r:id="rId9"/>
    <p:sldId id="327" r:id="rId10"/>
    <p:sldId id="307" r:id="rId11"/>
    <p:sldId id="328" r:id="rId12"/>
    <p:sldId id="329" r:id="rId13"/>
    <p:sldId id="380" r:id="rId14"/>
    <p:sldId id="330" r:id="rId15"/>
    <p:sldId id="331" r:id="rId16"/>
    <p:sldId id="332" r:id="rId17"/>
    <p:sldId id="353" r:id="rId18"/>
    <p:sldId id="265" r:id="rId19"/>
    <p:sldId id="355" r:id="rId20"/>
    <p:sldId id="267" r:id="rId21"/>
    <p:sldId id="356" r:id="rId22"/>
    <p:sldId id="354" r:id="rId23"/>
    <p:sldId id="272" r:id="rId24"/>
    <p:sldId id="375" r:id="rId25"/>
    <p:sldId id="376" r:id="rId26"/>
    <p:sldId id="377" r:id="rId27"/>
    <p:sldId id="378"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4A5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3" d="100"/>
          <a:sy n="73" d="100"/>
        </p:scale>
        <p:origin x="498" y="78"/>
      </p:cViewPr>
      <p:guideLst>
        <p:guide orient="horz" pos="3168"/>
        <p:guide pos="3730"/>
        <p:guide pos="3638"/>
        <p:guide pos="14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no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0.54</c:v>
                </c:pt>
                <c:pt idx="1">
                  <c:v>0.46</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no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0.63</c:v>
                </c:pt>
                <c:pt idx="1">
                  <c:v>0.37</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solidFill>
                <a:schemeClr val="bg1">
                  <a:lumMod val="8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0.63</c:v>
                </c:pt>
                <c:pt idx="1">
                  <c:v>0.37</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FF4A53"/>
              </a:solidFill>
              <a:ln w="19050">
                <a:noFill/>
              </a:ln>
              <a:effectLst/>
            </c:spPr>
          </c:dPt>
          <c:dPt>
            <c:idx val="1"/>
            <c:bubble3D val="0"/>
            <c:spPr>
              <a:solidFill>
                <a:schemeClr val="bg1">
                  <a:lumMod val="8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0.54</c:v>
                </c:pt>
                <c:pt idx="1">
                  <c:v>0.46</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5FCCD-8AC5-448E-A107-925F6BFA89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67FE5-B077-44DA-ADE5-01AC645EB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94CC5-4496-4E77-B6BC-4ABCA40F05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2F2F2"/>
        </a:solidFill>
        <a:effectLst/>
      </p:bgPr>
    </p:bg>
    <p:spTree>
      <p:nvGrpSpPr>
        <p:cNvPr id="1" name=""/>
        <p:cNvGrpSpPr/>
        <p:nvPr/>
      </p:nvGrpSpPr>
      <p:grpSpPr>
        <a:xfrm>
          <a:off x="0" y="0"/>
          <a:ext cx="0" cy="0"/>
          <a:chOff x="0" y="0"/>
          <a:chExt cx="0" cy="0"/>
        </a:xfrm>
      </p:grpSpPr>
      <p:cxnSp>
        <p:nvCxnSpPr>
          <p:cNvPr id="16" name="直接连接符 15"/>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8" name="矩形 17"/>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5"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29282E"/>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79" y="-391015"/>
            <a:ext cx="12211158" cy="7631974"/>
          </a:xfrm>
          <a:prstGeom prst="rect">
            <a:avLst/>
          </a:prstGeom>
        </p:spPr>
      </p:pic>
      <p:sp>
        <p:nvSpPr>
          <p:cNvPr id="7" name="矩形 6"/>
          <p:cNvSpPr/>
          <p:nvPr userDrawn="1"/>
        </p:nvSpPr>
        <p:spPr>
          <a:xfrm>
            <a:off x="-13721" y="-391015"/>
            <a:ext cx="12192000" cy="7631974"/>
          </a:xfrm>
          <a:prstGeom prst="rect">
            <a:avLst/>
          </a:prstGeom>
          <a:gradFill flip="none" rotWithShape="1">
            <a:gsLst>
              <a:gs pos="100000">
                <a:srgbClr val="29282E">
                  <a:alpha val="95000"/>
                </a:srgbClr>
              </a:gs>
              <a:gs pos="0">
                <a:srgbClr val="29282E">
                  <a:alpha val="9500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4566000" y="934081"/>
            <a:ext cx="30600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F2F2F2"/>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F2F2F2"/>
              </a:solidFill>
              <a:latin typeface="方正正纤黑简体" panose="02000000000000000000" pitchFamily="2" charset="-122"/>
              <a:ea typeface="方正正纤黑简体" panose="02000000000000000000" pitchFamily="2" charset="-122"/>
              <a:cs typeface="+mn-cs"/>
            </a:endParaRPr>
          </a:p>
        </p:txBody>
      </p:sp>
      <p:sp>
        <p:nvSpPr>
          <p:cNvPr id="11"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29282E"/>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8"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lumMod val="95000"/>
          </a:schemeClr>
        </a:soli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4566000" y="934081"/>
            <a:ext cx="30600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5368749" y="934081"/>
            <a:ext cx="1422576"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5024232" y="501249"/>
            <a:ext cx="2167581" cy="461665"/>
          </a:xfrm>
          <a:prstGeom prst="rect">
            <a:avLst/>
          </a:prstGeom>
        </p:spPr>
        <p:txBody>
          <a:bodyPr wrap="none">
            <a:spAutoFit/>
          </a:bodyPr>
          <a:lstStyle/>
          <a:p>
            <a:pPr marL="0" algn="l" defTabSz="914400" rtl="0" eaLnBrk="1" latinLnBrk="0" hangingPunct="1"/>
            <a:r>
              <a:rPr lang="zh-CN" altLang="en-US" sz="2400" b="1" kern="1200" dirty="0" smtClean="0">
                <a:solidFill>
                  <a:srgbClr val="282828"/>
                </a:solidFill>
                <a:latin typeface="方正正纤黑简体" panose="02000000000000000000" pitchFamily="2" charset="-122"/>
                <a:ea typeface="方正正纤黑简体" panose="02000000000000000000" pitchFamily="2" charset="-122"/>
                <a:cs typeface="+mn-cs"/>
              </a:rPr>
              <a:t>在此添加标题 </a:t>
            </a:r>
            <a:endParaRPr lang="zh-CN" altLang="en-US" sz="2400" b="1" kern="1200" dirty="0">
              <a:solidFill>
                <a:srgbClr val="282828"/>
              </a:solidFill>
              <a:latin typeface="方正正纤黑简体" panose="02000000000000000000" pitchFamily="2" charset="-122"/>
              <a:ea typeface="方正正纤黑简体" panose="02000000000000000000" pitchFamily="2" charset="-122"/>
              <a:cs typeface="+mn-cs"/>
            </a:endParaRPr>
          </a:p>
        </p:txBody>
      </p:sp>
      <p:sp>
        <p:nvSpPr>
          <p:cNvPr id="12" name="等腰三角形 6"/>
          <p:cNvSpPr/>
          <p:nvPr userDrawn="1"/>
        </p:nvSpPr>
        <p:spPr>
          <a:xfrm flipV="1">
            <a:off x="5978977" y="1032308"/>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12D39-DBC2-4D30-80BF-FF48638F6C9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99FF-80C9-4443-A99C-FB8CF66CA1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9737" b="12235"/>
          <a:stretch>
            <a:fillRect/>
          </a:stretch>
        </p:blipFill>
        <p:spPr>
          <a:xfrm>
            <a:off x="0" y="-13448"/>
            <a:ext cx="12192000" cy="5876365"/>
          </a:xfrm>
          <a:prstGeom prst="rect">
            <a:avLst/>
          </a:prstGeom>
        </p:spPr>
      </p:pic>
      <p:sp>
        <p:nvSpPr>
          <p:cNvPr id="3" name="矩形 2"/>
          <p:cNvSpPr/>
          <p:nvPr/>
        </p:nvSpPr>
        <p:spPr>
          <a:xfrm>
            <a:off x="0" y="2080"/>
            <a:ext cx="12192000" cy="5860837"/>
          </a:xfrm>
          <a:prstGeom prst="rect">
            <a:avLst/>
          </a:prstGeom>
          <a:gradFill flip="none" rotWithShape="1">
            <a:gsLst>
              <a:gs pos="56000">
                <a:srgbClr val="29282E">
                  <a:alpha val="80000"/>
                </a:srgbClr>
              </a:gs>
              <a:gs pos="0">
                <a:srgbClr val="29282E">
                  <a:alpha val="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7475" y="-13335"/>
            <a:ext cx="3667760" cy="6610350"/>
          </a:xfrm>
          <a:prstGeom prst="rect">
            <a:avLst/>
          </a:prstGeom>
          <a:solidFill>
            <a:srgbClr val="FF4A53"/>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97294" y="628198"/>
            <a:ext cx="6304280" cy="1938020"/>
          </a:xfrm>
          <a:prstGeom prst="rect">
            <a:avLst/>
          </a:prstGeom>
          <a:noFill/>
        </p:spPr>
        <p:txBody>
          <a:bodyPr wrap="none" rtlCol="0">
            <a:spAutoFit/>
          </a:bodyPr>
          <a:lstStyle/>
          <a:p>
            <a:r>
              <a:rPr lang="zh-CN" altLang="en-US" sz="12000" b="1" dirty="0">
                <a:gradFill flip="none" rotWithShape="1">
                  <a:gsLst>
                    <a:gs pos="43000">
                      <a:srgbClr val="282828"/>
                    </a:gs>
                    <a:gs pos="43000">
                      <a:srgbClr val="FF4A53"/>
                    </a:gs>
                  </a:gsLst>
                  <a:lin ang="0" scaled="1"/>
                  <a:tileRect/>
                </a:gradFill>
                <a:latin typeface="Agency FB" panose="020B0503020202020204" pitchFamily="34" charset="0"/>
              </a:rPr>
              <a:t>软件需求</a:t>
            </a:r>
            <a:endParaRPr lang="zh-CN" altLang="en-US" sz="12000" b="1" dirty="0">
              <a:gradFill flip="none" rotWithShape="1">
                <a:gsLst>
                  <a:gs pos="43000">
                    <a:srgbClr val="282828"/>
                  </a:gs>
                  <a:gs pos="43000">
                    <a:srgbClr val="FF4A53"/>
                  </a:gs>
                </a:gsLst>
                <a:lin ang="0" scaled="1"/>
                <a:tileRect/>
              </a:gradFill>
              <a:latin typeface="Agency FB" panose="020B0503020202020204" pitchFamily="34" charset="0"/>
            </a:endParaRPr>
          </a:p>
        </p:txBody>
      </p:sp>
      <p:sp>
        <p:nvSpPr>
          <p:cNvPr id="7" name="文本框 6"/>
          <p:cNvSpPr txBox="1"/>
          <p:nvPr/>
        </p:nvSpPr>
        <p:spPr>
          <a:xfrm>
            <a:off x="3121781" y="3076956"/>
            <a:ext cx="3558540" cy="1106805"/>
          </a:xfrm>
          <a:prstGeom prst="rect">
            <a:avLst/>
          </a:prstGeom>
          <a:noFill/>
        </p:spPr>
        <p:txBody>
          <a:bodyPr wrap="none" rtlCol="0">
            <a:spAutoFit/>
          </a:bodyPr>
          <a:lstStyle/>
          <a:p>
            <a:r>
              <a:rPr lang="en-US" altLang="zh-CN" sz="66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rPr>
              <a:t>-UML</a:t>
            </a:r>
            <a:r>
              <a:rPr lang="zh-CN" altLang="en-US" sz="66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rPr>
              <a:t>概述</a:t>
            </a:r>
            <a:endParaRPr lang="zh-CN" altLang="en-US" sz="66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endParaRPr>
          </a:p>
        </p:txBody>
      </p:sp>
      <p:sp>
        <p:nvSpPr>
          <p:cNvPr id="8" name="TextBox 3"/>
          <p:cNvSpPr txBox="1">
            <a:spLocks noChangeArrowheads="1"/>
          </p:cNvSpPr>
          <p:nvPr/>
        </p:nvSpPr>
        <p:spPr bwMode="auto">
          <a:xfrm>
            <a:off x="1497294" y="4183701"/>
            <a:ext cx="27749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1600" b="1" dirty="0">
                <a:latin typeface="微软雅黑" panose="020B0503020204020204" pitchFamily="34" charset="-122"/>
                <a:ea typeface="微软雅黑" panose="020B0503020204020204" pitchFamily="34" charset="-122"/>
              </a:rPr>
              <a:t>汇报小组：</a:t>
            </a:r>
            <a:r>
              <a:rPr lang="en-US" altLang="zh-CN" sz="1600" b="1" dirty="0">
                <a:latin typeface="微软雅黑" panose="020B0503020204020204" pitchFamily="34" charset="-122"/>
                <a:ea typeface="微软雅黑" panose="020B0503020204020204" pitchFamily="34" charset="-122"/>
              </a:rPr>
              <a:t>G09</a:t>
            </a:r>
            <a:endParaRPr lang="en-US" altLang="zh-CN" sz="1600" b="1" dirty="0">
              <a:latin typeface="微软雅黑" panose="020B0503020204020204" pitchFamily="34" charset="-122"/>
              <a:ea typeface="微软雅黑" panose="020B0503020204020204" pitchFamily="34" charset="-122"/>
            </a:endParaRPr>
          </a:p>
          <a:p>
            <a:pPr eaLnBrk="1" hangingPunct="1"/>
            <a:endParaRPr lang="en-US" altLang="zh-CN" sz="1600" b="1" dirty="0">
              <a:latin typeface="微软雅黑" panose="020B0503020204020204" pitchFamily="34" charset="-122"/>
              <a:ea typeface="微软雅黑" panose="020B0503020204020204" pitchFamily="34" charset="-122"/>
            </a:endParaRPr>
          </a:p>
          <a:p>
            <a:pPr eaLnBrk="1" hangingPunct="1"/>
            <a:r>
              <a:rPr lang="zh-CN" altLang="en-US" sz="1600" b="1" dirty="0">
                <a:latin typeface="微软雅黑" panose="020B0503020204020204" pitchFamily="34" charset="-122"/>
                <a:ea typeface="微软雅黑" panose="020B0503020204020204" pitchFamily="34" charset="-122"/>
              </a:rPr>
              <a:t>小组成员：黄依伦、陈侃、王淑雯、童鑫、</a:t>
            </a:r>
            <a:r>
              <a:rPr lang="zh-CN" altLang="en-US" sz="1600" b="1" dirty="0">
                <a:latin typeface="微软雅黑" panose="020B0503020204020204" pitchFamily="34" charset="-122"/>
                <a:ea typeface="微软雅黑" panose="020B0503020204020204" pitchFamily="34" charset="-122"/>
                <a:sym typeface="+mn-ea"/>
              </a:rPr>
              <a:t>平易成</a:t>
            </a:r>
            <a:endParaRPr lang="zh-CN" altLang="en-US" sz="1600" b="1" dirty="0">
              <a:latin typeface="微软雅黑" panose="020B0503020204020204" pitchFamily="34" charset="-122"/>
              <a:ea typeface="微软雅黑" panose="020B0503020204020204" pitchFamily="34" charset="-122"/>
              <a:sym typeface="+mn-ea"/>
            </a:endParaRPr>
          </a:p>
          <a:p>
            <a:pPr eaLnBrk="1" hangingPunct="1"/>
            <a:endParaRPr lang="zh-CN" altLang="en-US" sz="1600" b="1" dirty="0">
              <a:latin typeface="微软雅黑" panose="020B0503020204020204" pitchFamily="34" charset="-122"/>
              <a:ea typeface="微软雅黑" panose="020B0503020204020204" pitchFamily="34" charset="-122"/>
            </a:endParaRPr>
          </a:p>
          <a:p>
            <a:pPr eaLnBrk="1" hangingPunct="1"/>
            <a:r>
              <a:rPr lang="zh-CN" altLang="en-US" sz="1600" b="1" dirty="0">
                <a:latin typeface="微软雅黑" panose="020B0503020204020204" pitchFamily="34" charset="-122"/>
                <a:ea typeface="微软雅黑" panose="020B0503020204020204" pitchFamily="34" charset="-122"/>
              </a:rPr>
              <a:t>讲演</a:t>
            </a:r>
            <a:r>
              <a:rPr lang="en-US" altLang="zh-CN" sz="1600" b="1" dirty="0">
                <a:latin typeface="微软雅黑" panose="020B0503020204020204" pitchFamily="34" charset="-122"/>
                <a:ea typeface="微软雅黑" panose="020B0503020204020204" pitchFamily="34" charset="-122"/>
              </a:rPr>
              <a:t>PPT</a:t>
            </a:r>
            <a:r>
              <a:rPr lang="zh-CN" altLang="en-US" sz="1600" b="1" dirty="0">
                <a:latin typeface="微软雅黑" panose="020B0503020204020204" pitchFamily="34" charset="-122"/>
                <a:ea typeface="微软雅黑" panose="020B0503020204020204" pitchFamily="34" charset="-122"/>
              </a:rPr>
              <a:t>：平易成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751"/>
    </mc:Choice>
    <mc:Fallback>
      <p:transition spd="slow" advTm="27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4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fill="hold"/>
                                        <p:tgtEl>
                                          <p:spTgt spid="5"/>
                                        </p:tgtEl>
                                        <p:attrNameLst>
                                          <p:attrName>ppt_x</p:attrName>
                                        </p:attrNameLst>
                                      </p:cBhvr>
                                      <p:tavLst>
                                        <p:tav tm="0">
                                          <p:val>
                                            <p:strVal val="#ppt_x"/>
                                          </p:val>
                                        </p:tav>
                                        <p:tav tm="100000">
                                          <p:val>
                                            <p:strVal val="#ppt_x"/>
                                          </p:val>
                                        </p:tav>
                                      </p:tavLst>
                                    </p:anim>
                                    <p:anim calcmode="lin" valueType="num">
                                      <p:cBhvr additive="base">
                                        <p:cTn id="12" dur="4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400" fill="hold"/>
                                        <p:tgtEl>
                                          <p:spTgt spid="7"/>
                                        </p:tgtEl>
                                        <p:attrNameLst>
                                          <p:attrName>ppt_x</p:attrName>
                                        </p:attrNameLst>
                                      </p:cBhvr>
                                      <p:tavLst>
                                        <p:tav tm="0">
                                          <p:val>
                                            <p:strVal val="#ppt_x"/>
                                          </p:val>
                                        </p:tav>
                                        <p:tav tm="100000">
                                          <p:val>
                                            <p:strVal val="#ppt_x"/>
                                          </p:val>
                                        </p:tav>
                                      </p:tavLst>
                                    </p:anim>
                                    <p:anim calcmode="lin" valueType="num">
                                      <p:cBhvr additive="base">
                                        <p:cTn id="17" dur="4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98231" y="1593083"/>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937242" y="2128388"/>
              <a:ext cx="763931" cy="912310"/>
              <a:chOff x="3316607" y="2325076"/>
              <a:chExt cx="611789" cy="730617"/>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413758" y="2760742"/>
                <a:ext cx="51463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类图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886673" y="1593083"/>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113412" y="2128388"/>
              <a:ext cx="872490" cy="912945"/>
              <a:chOff x="3289170" y="2325076"/>
              <a:chExt cx="698728" cy="731126"/>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289170" y="2761251"/>
                <a:ext cx="69872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构件图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3" name="组合 42"/>
          <p:cNvGrpSpPr/>
          <p:nvPr/>
        </p:nvGrpSpPr>
        <p:grpSpPr>
          <a:xfrm>
            <a:off x="7075116" y="1593083"/>
            <a:ext cx="1278177" cy="1269964"/>
            <a:chOff x="7099246" y="2128388"/>
            <a:chExt cx="1278177" cy="1269964"/>
          </a:xfrm>
        </p:grpSpPr>
        <p:sp>
          <p:nvSpPr>
            <p:cNvPr id="12" name="六边形 11"/>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5" name="组合 24"/>
            <p:cNvGrpSpPr/>
            <p:nvPr/>
          </p:nvGrpSpPr>
          <p:grpSpPr>
            <a:xfrm>
              <a:off x="7328480" y="2128388"/>
              <a:ext cx="880157" cy="902785"/>
              <a:chOff x="3310493" y="2325076"/>
              <a:chExt cx="704868" cy="722989"/>
            </a:xfrm>
          </p:grpSpPr>
          <p:sp>
            <p:nvSpPr>
              <p:cNvPr id="26" name="椭圆 2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10493" y="2325076"/>
                <a:ext cx="287818"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05</a:t>
                </a:r>
                <a:endParaRPr lang="zh-CN" altLang="en-US" sz="1600" dirty="0">
                  <a:solidFill>
                    <a:srgbClr val="FF4A53"/>
                  </a:solidFill>
                  <a:latin typeface="Agency FB" panose="020B0503020202020204" pitchFamily="34" charset="0"/>
                </a:endParaRPr>
              </a:p>
            </p:txBody>
          </p:sp>
          <p:sp>
            <p:nvSpPr>
              <p:cNvPr id="28" name="文本框 27"/>
              <p:cNvSpPr txBox="1"/>
              <p:nvPr/>
            </p:nvSpPr>
            <p:spPr>
              <a:xfrm>
                <a:off x="3316633" y="2753114"/>
                <a:ext cx="69872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用况图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792452" y="2211556"/>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4020601" y="2746861"/>
              <a:ext cx="872490" cy="899609"/>
              <a:chOff x="3299103" y="2325076"/>
              <a:chExt cx="698728" cy="720446"/>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299103" y="2750571"/>
                <a:ext cx="69872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对象图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5980895" y="2211556"/>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240851" y="2746861"/>
              <a:ext cx="872490" cy="1071694"/>
              <a:chOff x="3306967" y="2325076"/>
              <a:chExt cx="698728" cy="858259"/>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306967" y="2666663"/>
                <a:ext cx="69872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组合</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结构图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681599" y="3959694"/>
              <a:ext cx="278638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中的构造块：图</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grpSp>
        <p:nvGrpSpPr>
          <p:cNvPr id="13" name="组合 12"/>
          <p:cNvGrpSpPr/>
          <p:nvPr/>
        </p:nvGrpSpPr>
        <p:grpSpPr>
          <a:xfrm>
            <a:off x="8165411" y="2242737"/>
            <a:ext cx="1278177" cy="1269280"/>
            <a:chOff x="7099246" y="2129072"/>
            <a:chExt cx="1278177" cy="1269280"/>
          </a:xfrm>
        </p:grpSpPr>
        <p:sp>
          <p:nvSpPr>
            <p:cNvPr id="37" name="六边形 36"/>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38" name="组合 37"/>
            <p:cNvGrpSpPr/>
            <p:nvPr/>
          </p:nvGrpSpPr>
          <p:grpSpPr>
            <a:xfrm>
              <a:off x="7306883" y="2129072"/>
              <a:ext cx="901755" cy="902099"/>
              <a:chOff x="3293197" y="2325624"/>
              <a:chExt cx="722165" cy="722440"/>
            </a:xfrm>
          </p:grpSpPr>
          <p:sp>
            <p:nvSpPr>
              <p:cNvPr id="39" name="椭圆 38"/>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nvSpPr>
            <p:spPr>
              <a:xfrm>
                <a:off x="3293197" y="2325624"/>
                <a:ext cx="322412"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06</a:t>
                </a:r>
                <a:endParaRPr lang="zh-CN" altLang="en-US" sz="1600" dirty="0">
                  <a:solidFill>
                    <a:srgbClr val="FF4A53"/>
                  </a:solidFill>
                  <a:latin typeface="Agency FB" panose="020B0503020202020204" pitchFamily="34" charset="0"/>
                </a:endParaRPr>
              </a:p>
            </p:txBody>
          </p:sp>
          <p:sp>
            <p:nvSpPr>
              <p:cNvPr id="45" name="文本框 44"/>
              <p:cNvSpPr txBox="1"/>
              <p:nvPr/>
            </p:nvSpPr>
            <p:spPr>
              <a:xfrm>
                <a:off x="3316634" y="2753114"/>
                <a:ext cx="698728" cy="294950"/>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顺序图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7" name="组合 46"/>
          <p:cNvGrpSpPr/>
          <p:nvPr/>
        </p:nvGrpSpPr>
        <p:grpSpPr>
          <a:xfrm>
            <a:off x="2151496" y="3630847"/>
            <a:ext cx="1278177" cy="1278797"/>
            <a:chOff x="2722361" y="2129072"/>
            <a:chExt cx="1278177" cy="1278797"/>
          </a:xfrm>
        </p:grpSpPr>
        <p:sp>
          <p:nvSpPr>
            <p:cNvPr id="48" name="六边形 47"/>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49" name="组合 48"/>
            <p:cNvGrpSpPr/>
            <p:nvPr/>
          </p:nvGrpSpPr>
          <p:grpSpPr>
            <a:xfrm>
              <a:off x="2908008" y="2129072"/>
              <a:ext cx="908099" cy="911624"/>
              <a:chOff x="3293195" y="2325624"/>
              <a:chExt cx="727245" cy="730068"/>
            </a:xfrm>
          </p:grpSpPr>
          <p:sp>
            <p:nvSpPr>
              <p:cNvPr id="50" name="椭圆 4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3293195" y="2325624"/>
                <a:ext cx="322411"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07</a:t>
                </a:r>
                <a:endParaRPr lang="zh-CN" altLang="en-US" sz="1600" dirty="0">
                  <a:solidFill>
                    <a:srgbClr val="FF4A53"/>
                  </a:solidFill>
                  <a:latin typeface="Agency FB" panose="020B0503020202020204" pitchFamily="34" charset="0"/>
                </a:endParaRPr>
              </a:p>
            </p:txBody>
          </p:sp>
          <p:sp>
            <p:nvSpPr>
              <p:cNvPr id="52" name="文本框 51"/>
              <p:cNvSpPr txBox="1"/>
              <p:nvPr/>
            </p:nvSpPr>
            <p:spPr>
              <a:xfrm>
                <a:off x="3321712" y="2760742"/>
                <a:ext cx="698728" cy="294950"/>
              </a:xfrm>
              <a:prstGeom prst="rect">
                <a:avLst/>
              </a:prstGeom>
              <a:noFill/>
            </p:spPr>
            <p:txBody>
              <a:bodyPr wrap="none" rtlCol="0">
                <a:spAutoFit/>
              </a:bodyPr>
              <a:p>
                <a:pPr algn="ctr"/>
                <a:r>
                  <a:rPr lang="zh-CN" altLang="en-US" b="1" dirty="0">
                    <a:solidFill>
                      <a:srgbClr val="F2F2F2"/>
                    </a:solidFill>
                    <a:latin typeface="方正正纤黑简体" panose="02000000000000000000" pitchFamily="2" charset="-122"/>
                    <a:ea typeface="方正正纤黑简体" panose="02000000000000000000" pitchFamily="2" charset="-122"/>
                  </a:rPr>
                  <a:t>通信图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53" name="组合 52"/>
          <p:cNvGrpSpPr/>
          <p:nvPr/>
        </p:nvGrpSpPr>
        <p:grpSpPr>
          <a:xfrm>
            <a:off x="4339938" y="3630847"/>
            <a:ext cx="1278177" cy="1269282"/>
            <a:chOff x="4910803" y="2129072"/>
            <a:chExt cx="1278177" cy="1269282"/>
          </a:xfrm>
        </p:grpSpPr>
        <p:sp>
          <p:nvSpPr>
            <p:cNvPr id="54" name="六边形 53"/>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55" name="组合 54"/>
            <p:cNvGrpSpPr/>
            <p:nvPr/>
          </p:nvGrpSpPr>
          <p:grpSpPr>
            <a:xfrm>
              <a:off x="5113411" y="2129072"/>
              <a:ext cx="872490" cy="912261"/>
              <a:chOff x="3289169" y="2325624"/>
              <a:chExt cx="698728" cy="730578"/>
            </a:xfrm>
          </p:grpSpPr>
          <p:sp>
            <p:nvSpPr>
              <p:cNvPr id="56" name="椭圆 5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3293195" y="2325624"/>
                <a:ext cx="322412"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09</a:t>
                </a:r>
                <a:endParaRPr lang="zh-CN" altLang="en-US" sz="1600" dirty="0">
                  <a:solidFill>
                    <a:srgbClr val="FF4A53"/>
                  </a:solidFill>
                  <a:latin typeface="Agency FB" panose="020B0503020202020204" pitchFamily="34" charset="0"/>
                </a:endParaRPr>
              </a:p>
            </p:txBody>
          </p:sp>
          <p:sp>
            <p:nvSpPr>
              <p:cNvPr id="58" name="文本框 57"/>
              <p:cNvSpPr txBox="1"/>
              <p:nvPr/>
            </p:nvSpPr>
            <p:spPr>
              <a:xfrm>
                <a:off x="3289169" y="2761251"/>
                <a:ext cx="698728" cy="294951"/>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活动图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59" name="组合 58"/>
          <p:cNvGrpSpPr/>
          <p:nvPr/>
        </p:nvGrpSpPr>
        <p:grpSpPr>
          <a:xfrm>
            <a:off x="6528381" y="3630847"/>
            <a:ext cx="1278177" cy="1269280"/>
            <a:chOff x="7099246" y="2129072"/>
            <a:chExt cx="1278177" cy="1269280"/>
          </a:xfrm>
        </p:grpSpPr>
        <p:sp>
          <p:nvSpPr>
            <p:cNvPr id="60" name="六边形 59"/>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61" name="组合 60"/>
            <p:cNvGrpSpPr/>
            <p:nvPr/>
          </p:nvGrpSpPr>
          <p:grpSpPr>
            <a:xfrm>
              <a:off x="7306883" y="2129072"/>
              <a:ext cx="731260" cy="912894"/>
              <a:chOff x="3293197" y="2325624"/>
              <a:chExt cx="585625" cy="731085"/>
            </a:xfrm>
          </p:grpSpPr>
          <p:sp>
            <p:nvSpPr>
              <p:cNvPr id="62" name="椭圆 6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3293197"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11</a:t>
                </a:r>
                <a:endParaRPr lang="en-US" altLang="zh-CN" sz="1600" dirty="0">
                  <a:solidFill>
                    <a:srgbClr val="FF4A53"/>
                  </a:solidFill>
                  <a:latin typeface="Agency FB" panose="020B0503020202020204" pitchFamily="34" charset="0"/>
                </a:endParaRPr>
              </a:p>
            </p:txBody>
          </p:sp>
          <p:sp>
            <p:nvSpPr>
              <p:cNvPr id="64" name="文本框 63"/>
              <p:cNvSpPr txBox="1"/>
              <p:nvPr/>
            </p:nvSpPr>
            <p:spPr>
              <a:xfrm>
                <a:off x="3364184" y="2761759"/>
                <a:ext cx="514638" cy="294950"/>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包图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65" name="组合 64"/>
          <p:cNvGrpSpPr/>
          <p:nvPr/>
        </p:nvGrpSpPr>
        <p:grpSpPr>
          <a:xfrm>
            <a:off x="3245717" y="4249320"/>
            <a:ext cx="1278177" cy="1265504"/>
            <a:chOff x="3816582" y="2747545"/>
            <a:chExt cx="1278177" cy="1265504"/>
          </a:xfrm>
        </p:grpSpPr>
        <p:sp>
          <p:nvSpPr>
            <p:cNvPr id="66" name="六边形 65"/>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67" name="组合 66"/>
            <p:cNvGrpSpPr/>
            <p:nvPr/>
          </p:nvGrpSpPr>
          <p:grpSpPr>
            <a:xfrm>
              <a:off x="4013224" y="2747545"/>
              <a:ext cx="879868" cy="898925"/>
              <a:chOff x="3293195" y="2325624"/>
              <a:chExt cx="704637" cy="719898"/>
            </a:xfrm>
          </p:grpSpPr>
          <p:sp>
            <p:nvSpPr>
              <p:cNvPr id="68" name="椭圆 67"/>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文本框 68"/>
              <p:cNvSpPr txBox="1"/>
              <p:nvPr/>
            </p:nvSpPr>
            <p:spPr>
              <a:xfrm>
                <a:off x="3293195" y="2325624"/>
                <a:ext cx="322412" cy="270032"/>
              </a:xfrm>
              <a:prstGeom prst="rect">
                <a:avLst/>
              </a:prstGeom>
              <a:noFill/>
            </p:spPr>
            <p:txBody>
              <a:bodyPr wrap="none" rtlCol="0" anchor="ctr">
                <a:spAutoFit/>
              </a:bodyPr>
              <a:p>
                <a:pPr algn="ctr"/>
                <a:r>
                  <a:rPr lang="en-US" altLang="zh-CN" sz="1600" dirty="0" smtClean="0">
                    <a:solidFill>
                      <a:srgbClr val="FF4A53"/>
                    </a:solidFill>
                    <a:latin typeface="Agency FB" panose="020B0503020202020204" pitchFamily="34" charset="0"/>
                  </a:rPr>
                  <a:t>08</a:t>
                </a:r>
                <a:endParaRPr lang="zh-CN" altLang="en-US" sz="1600" dirty="0">
                  <a:solidFill>
                    <a:srgbClr val="FF4A53"/>
                  </a:solidFill>
                  <a:latin typeface="Agency FB" panose="020B0503020202020204" pitchFamily="34" charset="0"/>
                </a:endParaRPr>
              </a:p>
            </p:txBody>
          </p:sp>
          <p:sp>
            <p:nvSpPr>
              <p:cNvPr id="70" name="文本框 69"/>
              <p:cNvSpPr txBox="1"/>
              <p:nvPr/>
            </p:nvSpPr>
            <p:spPr>
              <a:xfrm>
                <a:off x="3299104" y="2750571"/>
                <a:ext cx="698728" cy="294951"/>
              </a:xfrm>
              <a:prstGeom prst="rect">
                <a:avLst/>
              </a:prstGeom>
              <a:noFill/>
            </p:spPr>
            <p:txBody>
              <a:bodyPr wrap="none" rtlCol="0">
                <a:spAutoFit/>
              </a:bodyPr>
              <a:p>
                <a:pPr algn="ctr"/>
                <a:r>
                  <a:rPr lang="zh-CN" altLang="en-US" b="1" dirty="0">
                    <a:solidFill>
                      <a:srgbClr val="F2F2F2"/>
                    </a:solidFill>
                    <a:latin typeface="方正正纤黑简体" panose="02000000000000000000" pitchFamily="2" charset="-122"/>
                    <a:ea typeface="方正正纤黑简体" panose="02000000000000000000" pitchFamily="2" charset="-122"/>
                  </a:rPr>
                  <a:t>状态图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71" name="组合 70"/>
          <p:cNvGrpSpPr/>
          <p:nvPr/>
        </p:nvGrpSpPr>
        <p:grpSpPr>
          <a:xfrm>
            <a:off x="5434160" y="4249320"/>
            <a:ext cx="1278177" cy="1265504"/>
            <a:chOff x="6005025" y="2747545"/>
            <a:chExt cx="1278177" cy="1265504"/>
          </a:xfrm>
        </p:grpSpPr>
        <p:sp>
          <p:nvSpPr>
            <p:cNvPr id="72" name="六边形 71"/>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73" name="组合 72"/>
            <p:cNvGrpSpPr/>
            <p:nvPr/>
          </p:nvGrpSpPr>
          <p:grpSpPr>
            <a:xfrm>
              <a:off x="6223654" y="2747545"/>
              <a:ext cx="872544" cy="898925"/>
              <a:chOff x="3293195" y="2325624"/>
              <a:chExt cx="698771" cy="719898"/>
            </a:xfrm>
          </p:grpSpPr>
          <p:sp>
            <p:nvSpPr>
              <p:cNvPr id="74" name="椭圆 7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3293195"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10</a:t>
                </a:r>
                <a:endParaRPr lang="en-US" altLang="zh-CN" sz="1600" dirty="0">
                  <a:solidFill>
                    <a:srgbClr val="FF4A53"/>
                  </a:solidFill>
                  <a:latin typeface="Agency FB" panose="020B0503020202020204" pitchFamily="34" charset="0"/>
                </a:endParaRPr>
              </a:p>
            </p:txBody>
          </p:sp>
          <p:sp>
            <p:nvSpPr>
              <p:cNvPr id="76" name="文本框 75"/>
              <p:cNvSpPr txBox="1"/>
              <p:nvPr/>
            </p:nvSpPr>
            <p:spPr>
              <a:xfrm>
                <a:off x="3293238" y="2750571"/>
                <a:ext cx="698728" cy="294951"/>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部署图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77" name="组合 76"/>
          <p:cNvGrpSpPr/>
          <p:nvPr/>
        </p:nvGrpSpPr>
        <p:grpSpPr>
          <a:xfrm>
            <a:off x="7616136" y="4246162"/>
            <a:ext cx="1278177" cy="1269280"/>
            <a:chOff x="7099246" y="2129072"/>
            <a:chExt cx="1278177" cy="1269280"/>
          </a:xfrm>
        </p:grpSpPr>
        <p:sp>
          <p:nvSpPr>
            <p:cNvPr id="78" name="六边形 77"/>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79" name="组合 78"/>
            <p:cNvGrpSpPr/>
            <p:nvPr/>
          </p:nvGrpSpPr>
          <p:grpSpPr>
            <a:xfrm>
              <a:off x="7306883" y="2129072"/>
              <a:ext cx="901755" cy="902100"/>
              <a:chOff x="3293197" y="2325624"/>
              <a:chExt cx="722165" cy="722441"/>
            </a:xfrm>
          </p:grpSpPr>
          <p:sp>
            <p:nvSpPr>
              <p:cNvPr id="80" name="椭圆 7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文本框 80"/>
              <p:cNvSpPr txBox="1"/>
              <p:nvPr/>
            </p:nvSpPr>
            <p:spPr>
              <a:xfrm>
                <a:off x="3293197"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12</a:t>
                </a:r>
                <a:endParaRPr lang="en-US" altLang="zh-CN" sz="1600" dirty="0">
                  <a:solidFill>
                    <a:srgbClr val="FF4A53"/>
                  </a:solidFill>
                  <a:latin typeface="Agency FB" panose="020B0503020202020204" pitchFamily="34" charset="0"/>
                </a:endParaRPr>
              </a:p>
            </p:txBody>
          </p:sp>
          <p:sp>
            <p:nvSpPr>
              <p:cNvPr id="82" name="文本框 81"/>
              <p:cNvSpPr txBox="1"/>
              <p:nvPr/>
            </p:nvSpPr>
            <p:spPr>
              <a:xfrm>
                <a:off x="3316634" y="2753114"/>
                <a:ext cx="698728" cy="294951"/>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定时图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83" name="组合 82"/>
          <p:cNvGrpSpPr/>
          <p:nvPr/>
        </p:nvGrpSpPr>
        <p:grpSpPr>
          <a:xfrm>
            <a:off x="8692461" y="3641642"/>
            <a:ext cx="1278177" cy="1269280"/>
            <a:chOff x="7099246" y="2129072"/>
            <a:chExt cx="1278177" cy="1269280"/>
          </a:xfrm>
        </p:grpSpPr>
        <p:sp>
          <p:nvSpPr>
            <p:cNvPr id="84" name="六边形 83"/>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nvGrpSpPr>
            <p:cNvPr id="85" name="组合 84"/>
            <p:cNvGrpSpPr/>
            <p:nvPr/>
          </p:nvGrpSpPr>
          <p:grpSpPr>
            <a:xfrm>
              <a:off x="7301223" y="2129072"/>
              <a:ext cx="872490" cy="1107204"/>
              <a:chOff x="3288664" y="2325624"/>
              <a:chExt cx="698728" cy="886697"/>
            </a:xfrm>
          </p:grpSpPr>
          <p:sp>
            <p:nvSpPr>
              <p:cNvPr id="86" name="椭圆 8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文本框 86"/>
              <p:cNvSpPr txBox="1"/>
              <p:nvPr/>
            </p:nvSpPr>
            <p:spPr>
              <a:xfrm>
                <a:off x="3293197" y="2325624"/>
                <a:ext cx="322412" cy="270032"/>
              </a:xfrm>
              <a:prstGeom prst="rect">
                <a:avLst/>
              </a:prstGeom>
              <a:noFill/>
            </p:spPr>
            <p:txBody>
              <a:bodyPr wrap="none" rtlCol="0" anchor="ctr">
                <a:spAutoFit/>
              </a:bodyPr>
              <a:p>
                <a:pPr algn="ctr"/>
                <a:r>
                  <a:rPr lang="en-US" altLang="zh-CN" sz="1600" dirty="0">
                    <a:solidFill>
                      <a:srgbClr val="FF4A53"/>
                    </a:solidFill>
                    <a:latin typeface="Agency FB" panose="020B0503020202020204" pitchFamily="34" charset="0"/>
                  </a:rPr>
                  <a:t>13</a:t>
                </a:r>
                <a:endParaRPr lang="en-US" altLang="zh-CN" sz="1600" dirty="0">
                  <a:solidFill>
                    <a:srgbClr val="FF4A53"/>
                  </a:solidFill>
                  <a:latin typeface="Agency FB" panose="020B0503020202020204" pitchFamily="34" charset="0"/>
                </a:endParaRPr>
              </a:p>
            </p:txBody>
          </p:sp>
          <p:sp>
            <p:nvSpPr>
              <p:cNvPr id="88" name="文本框 87"/>
              <p:cNvSpPr txBox="1"/>
              <p:nvPr/>
            </p:nvSpPr>
            <p:spPr>
              <a:xfrm>
                <a:off x="3288664" y="2695649"/>
                <a:ext cx="698728" cy="516672"/>
              </a:xfrm>
              <a:prstGeom prst="rect">
                <a:avLst/>
              </a:prstGeom>
              <a:noFill/>
            </p:spPr>
            <p:txBody>
              <a:bodyPr wrap="none" rtlCol="0">
                <a:spAutoFit/>
              </a:bodyPr>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较互</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概览图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3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3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3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300"/>
                                        <p:tgtEl>
                                          <p:spTgt spid="43"/>
                                        </p:tgtEl>
                                      </p:cBhvr>
                                    </p:animEffect>
                                  </p:childTnLst>
                                </p:cTn>
                              </p:par>
                              <p:par>
                                <p:cTn id="24" presetID="12" presetClass="entr" presetSubtype="8"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p:tgtEl>
                                          <p:spTgt spid="41"/>
                                        </p:tgtEl>
                                        <p:attrNameLst>
                                          <p:attrName>ppt_x</p:attrName>
                                        </p:attrNameLst>
                                      </p:cBhvr>
                                      <p:tavLst>
                                        <p:tav tm="0">
                                          <p:val>
                                            <p:strVal val="#ppt_x-#ppt_w*1.125000"/>
                                          </p:val>
                                        </p:tav>
                                        <p:tav tm="100000">
                                          <p:val>
                                            <p:strVal val="#ppt_x"/>
                                          </p:val>
                                        </p:tav>
                                      </p:tavLst>
                                    </p:anim>
                                    <p:animEffect transition="in" filter="wipe(right)">
                                      <p:cBhvr>
                                        <p:cTn id="27" dur="500"/>
                                        <p:tgtEl>
                                          <p:spTgt spid="4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300"/>
                                        <p:tgtEl>
                                          <p:spTgt spid="47"/>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300"/>
                                        <p:tgtEl>
                                          <p:spTgt spid="65"/>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300"/>
                                        <p:tgtEl>
                                          <p:spTgt spid="53"/>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300"/>
                                        <p:tgtEl>
                                          <p:spTgt spid="71"/>
                                        </p:tgtEl>
                                      </p:cBhvr>
                                    </p:animEffect>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300"/>
                                        <p:tgtEl>
                                          <p:spTgt spid="59"/>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300"/>
                                        <p:tgtEl>
                                          <p:spTgt spid="77"/>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3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628140" y="171987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640974" y="293023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六边形 10"/>
          <p:cNvSpPr/>
          <p:nvPr/>
        </p:nvSpPr>
        <p:spPr>
          <a:xfrm>
            <a:off x="2741612" y="350993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六边形 13"/>
          <p:cNvSpPr/>
          <p:nvPr/>
        </p:nvSpPr>
        <p:spPr>
          <a:xfrm>
            <a:off x="8193467" y="170199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六边形 14"/>
          <p:cNvSpPr/>
          <p:nvPr/>
        </p:nvSpPr>
        <p:spPr>
          <a:xfrm>
            <a:off x="9298383" y="230599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2722361" y="2128388"/>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809635" y="2128388"/>
              <a:ext cx="1102360" cy="933265"/>
              <a:chOff x="3214414" y="2325076"/>
              <a:chExt cx="882818" cy="747399"/>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214414" y="2777524"/>
                <a:ext cx="88281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用例视图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910803" y="2128388"/>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006100" y="2128388"/>
              <a:ext cx="1102360" cy="912945"/>
              <a:chOff x="3203230" y="2325076"/>
              <a:chExt cx="882818" cy="731126"/>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203230" y="2761251"/>
                <a:ext cx="88281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并发视图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3" name="组合 42"/>
          <p:cNvGrpSpPr/>
          <p:nvPr/>
        </p:nvGrpSpPr>
        <p:grpSpPr>
          <a:xfrm>
            <a:off x="7099246" y="2128388"/>
            <a:ext cx="1278177" cy="1269964"/>
            <a:chOff x="7099246" y="2128388"/>
            <a:chExt cx="1278177" cy="1269964"/>
          </a:xfrm>
        </p:grpSpPr>
        <p:sp>
          <p:nvSpPr>
            <p:cNvPr id="12" name="六边形 11"/>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5" name="组合 24"/>
            <p:cNvGrpSpPr/>
            <p:nvPr/>
          </p:nvGrpSpPr>
          <p:grpSpPr>
            <a:xfrm>
              <a:off x="7211050" y="2128388"/>
              <a:ext cx="1102360" cy="902785"/>
              <a:chOff x="3216450" y="2325076"/>
              <a:chExt cx="882818" cy="722989"/>
            </a:xfrm>
          </p:grpSpPr>
          <p:sp>
            <p:nvSpPr>
              <p:cNvPr id="26" name="椭圆 2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10493" y="2325076"/>
                <a:ext cx="287818"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05</a:t>
                </a:r>
                <a:endParaRPr lang="zh-CN" altLang="en-US" sz="1600" dirty="0">
                  <a:solidFill>
                    <a:srgbClr val="FF4A53"/>
                  </a:solidFill>
                  <a:latin typeface="Agency FB" panose="020B0503020202020204" pitchFamily="34" charset="0"/>
                </a:endParaRPr>
              </a:p>
            </p:txBody>
          </p:sp>
          <p:sp>
            <p:nvSpPr>
              <p:cNvPr id="28" name="文本框 27"/>
              <p:cNvSpPr txBox="1"/>
              <p:nvPr/>
            </p:nvSpPr>
            <p:spPr>
              <a:xfrm>
                <a:off x="3216450" y="2753114"/>
                <a:ext cx="88281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配置视图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816582" y="2746861"/>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3904059" y="2746861"/>
              <a:ext cx="1102360" cy="933265"/>
              <a:chOff x="3205771" y="2325076"/>
              <a:chExt cx="882818" cy="747399"/>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205771" y="2777524"/>
                <a:ext cx="88281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逻辑视图</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6005025" y="2746861"/>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108772" y="2746861"/>
              <a:ext cx="1102360" cy="866590"/>
              <a:chOff x="3201192" y="2325076"/>
              <a:chExt cx="882818" cy="694003"/>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201192" y="2724128"/>
                <a:ext cx="88281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组件视图</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7293739" y="3959694"/>
              <a:ext cx="156210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的视图</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3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300"/>
                                        <p:tgtEl>
                                          <p:spTgt spid="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300"/>
                                        <p:tgtEl>
                                          <p:spTgt spid="4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300"/>
                                        <p:tgtEl>
                                          <p:spTgt spid="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300"/>
                                        <p:tgtEl>
                                          <p:spTgt spid="15"/>
                                        </p:tgtEl>
                                      </p:cBhvr>
                                    </p:animEffect>
                                  </p:childTnLst>
                                </p:cTn>
                              </p:par>
                              <p:par>
                                <p:cTn id="44" presetID="12" presetClass="entr" presetSubtype="8"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p:tgtEl>
                                          <p:spTgt spid="41"/>
                                        </p:tgtEl>
                                        <p:attrNameLst>
                                          <p:attrName>ppt_x</p:attrName>
                                        </p:attrNameLst>
                                      </p:cBhvr>
                                      <p:tavLst>
                                        <p:tav tm="0">
                                          <p:val>
                                            <p:strVal val="#ppt_x-#ppt_w*1.125000"/>
                                          </p:val>
                                        </p:tav>
                                        <p:tav tm="100000">
                                          <p:val>
                                            <p:strVal val="#ppt_x"/>
                                          </p:val>
                                        </p:tav>
                                      </p:tavLst>
                                    </p:anim>
                                    <p:animEffect transition="in" filter="wipe(righ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1" grpId="0" bldLvl="0" animBg="1"/>
      <p:bldP spid="14" grpId="0" bldLvl="0" animBg="1"/>
      <p:bldP spid="1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376164" y="3959694"/>
              <a:ext cx="339852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中的公共机制：规约</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1630045"/>
          </a:xfrm>
          <a:prstGeom prst="rect">
            <a:avLst/>
          </a:prstGeom>
        </p:spPr>
        <p:txBody>
          <a:bodyPr wrap="square">
            <a:spAutoFit/>
          </a:bodyPr>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规约提供了对构造块的语法和予以的文字叙述。</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它提供了一个语义底板，包含了一个系统的各个模型的所有部分，各部分以一致的方式互相联系。因此，</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的图只不过是对底板的简单视觉投影，每一个图展现了系统的一个特定的关注方面</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376164" y="3959694"/>
              <a:ext cx="401066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中的公共机制：通用划分</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1630045"/>
          </a:xfrm>
          <a:prstGeom prst="rect">
            <a:avLst/>
          </a:prstGeom>
        </p:spPr>
        <p:txBody>
          <a:bodyPr wrap="square">
            <a:spAutoFit/>
          </a:bodyPr>
          <a:p>
            <a:pPr algn="l"/>
            <a:r>
              <a:rPr lang="en-US"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在对面向对象系统建模中，通常有几种划分方式</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对类和对象的划分</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接口和实现分离</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类型和角色的分离</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376164" y="3959694"/>
              <a:ext cx="401066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中的公共机制：扩展机制</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4399915"/>
          </a:xfrm>
          <a:prstGeom prst="rect">
            <a:avLst/>
          </a:prstGeom>
        </p:spPr>
        <p:txBody>
          <a:bodyPr wrap="square">
            <a:spAutoFit/>
          </a:bodyPr>
          <a:p>
            <a:pPr algn="l"/>
            <a:r>
              <a:rPr lang="en-US" sz="2000" dirty="0" smtClean="0">
                <a:solidFill>
                  <a:schemeClr val="bg1"/>
                </a:solidFill>
                <a:latin typeface="张海山锐线体简" panose="02000000000000000000" pitchFamily="2" charset="-122"/>
                <a:ea typeface="张海山锐线体简" panose="02000000000000000000" pitchFamily="2" charset="-122"/>
              </a:rPr>
              <a:t>	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提供了一种绘制软件蓝图的标准语言，但是一种闭合的语言即使表达能力再丰富，也难以表示出各种领域中的各种模型在不同时刻所有可能的细微差别。由于这个原因，</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是目标开放的，使人们能够以受控的方式来扩展该语言，</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的扩展机制包括：</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衍型</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标记值</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约束</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这三种扩展机制允许根据项目需求来塑造和培育</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。这些机制也使得</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适合于新的软件技术。可以增添新的构造快，修改已存在的构造快快的制约，甚至可以改变它们的语义。当然，以受控的方式进行扩展是最重要的，这样可以不偏离</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的目标。</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7652514" y="3959059"/>
              <a:ext cx="140716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体系结构</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2116455" y="1920875"/>
            <a:ext cx="7385685" cy="4707890"/>
          </a:xfrm>
          <a:prstGeom prst="rect">
            <a:avLst/>
          </a:prstGeom>
        </p:spPr>
        <p:txBody>
          <a:bodyPr wrap="square">
            <a:spAutoFit/>
          </a:bodyPr>
          <a:p>
            <a:pPr algn="l"/>
            <a:r>
              <a:rPr lang="en-US"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可视化、详述、构造和文档化一个软件密集型系统，要求从几个角度去观察系统。系统体系结构或许是最重要的制品，它而已驾驭不同的视点，并在整个项目的生命周期内空值系统的迭代和增量式开发。</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体系结构是一组有关下述内容的重要决策：</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软件系统的组织</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对组成系统的结构元素及其接口的选择</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像元素间的写作所描述的那样的行为</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4.</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将这些结构元素和行为元素组合到逐步增大的子系统中；</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5.</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指导这种组织的体系结构风格：静态和动态元素以及它们的接口、协作和组成</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软件体系结构不仅关心结构和行为，而且关心用法、功能、性能、弹性、复用、可理解性、经济与技术约束及其折中，以及审美的考虑</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5194"/>
    </mc:Choice>
    <mc:Fallback>
      <p:transition spd="slow" advTm="5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ppt_x</p:attrName>
                                        </p:attrNameLst>
                                      </p:cBhvr>
                                      <p:tavLst>
                                        <p:tav tm="0">
                                          <p:val>
                                            <p:strVal val="#ppt_x-#ppt_w*1.125000"/>
                                          </p:val>
                                        </p:tav>
                                        <p:tav tm="100000">
                                          <p:val>
                                            <p:strVal val="#ppt_x"/>
                                          </p:val>
                                        </p:tav>
                                      </p:tavLst>
                                    </p:anim>
                                    <p:animEffect transition="in" filter="wipe(righ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971797"/>
            <a:ext cx="12192000" cy="1034143"/>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0920" y="2068284"/>
            <a:ext cx="2186993" cy="1817914"/>
            <a:chOff x="1600920" y="2068284"/>
            <a:chExt cx="2186993" cy="1817914"/>
          </a:xfrm>
        </p:grpSpPr>
        <p:sp>
          <p:nvSpPr>
            <p:cNvPr id="4" name="椭圆 3"/>
            <p:cNvSpPr/>
            <p:nvPr/>
          </p:nvSpPr>
          <p:spPr>
            <a:xfrm>
              <a:off x="1785460"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00920" y="3087413"/>
              <a:ext cx="2186993" cy="398780"/>
            </a:xfrm>
            <a:prstGeom prst="rect">
              <a:avLst/>
            </a:prstGeom>
            <a:noFill/>
          </p:spPr>
          <p:txBody>
            <a:bodyPr wrap="square" anchor="ctr">
              <a:spAutoFit/>
            </a:bodyPr>
            <a:lstStyle/>
            <a:p>
              <a:pPr algn="ctr"/>
              <a:r>
                <a:rPr lang="zh-CN" altLang="en-US" sz="2000" b="1" dirty="0" smtClean="0">
                  <a:solidFill>
                    <a:srgbClr val="F2F2F2"/>
                  </a:solidFill>
                  <a:latin typeface="方正正纤黑简体" panose="02000000000000000000" pitchFamily="2" charset="-122"/>
                  <a:ea typeface="方正正纤黑简体" panose="02000000000000000000" pitchFamily="2" charset="-122"/>
                </a:rPr>
                <a:t>用况驱动的</a:t>
              </a:r>
              <a:endParaRPr lang="zh-CN" altLang="en-US" sz="2000" b="1" dirty="0" smtClean="0">
                <a:solidFill>
                  <a:srgbClr val="F2F2F2"/>
                </a:solidFill>
                <a:latin typeface="方正正纤黑简体" panose="02000000000000000000" pitchFamily="2" charset="-122"/>
                <a:ea typeface="方正正纤黑简体" panose="02000000000000000000" pitchFamily="2" charset="-122"/>
              </a:endParaRPr>
            </a:p>
          </p:txBody>
        </p:sp>
        <p:sp>
          <p:nvSpPr>
            <p:cNvPr id="7" name="等腰三角形 6"/>
            <p:cNvSpPr/>
            <p:nvPr/>
          </p:nvSpPr>
          <p:spPr>
            <a:xfrm flipV="1">
              <a:off x="2577394"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12"/>
            <p:cNvGrpSpPr>
              <a:grpSpLocks noChangeAspect="1"/>
            </p:cNvGrpSpPr>
            <p:nvPr/>
          </p:nvGrpSpPr>
          <p:grpSpPr bwMode="auto">
            <a:xfrm>
              <a:off x="2376007" y="2358742"/>
              <a:ext cx="636818" cy="636818"/>
              <a:chOff x="3695" y="2015"/>
              <a:chExt cx="290" cy="290"/>
            </a:xfrm>
          </p:grpSpPr>
          <p:sp>
            <p:nvSpPr>
              <p:cNvPr id="9" name="Freeform 13"/>
              <p:cNvSpPr>
                <a:spLocks noEditPoints="1"/>
              </p:cNvSpPr>
              <p:nvPr/>
            </p:nvSpPr>
            <p:spPr bwMode="auto">
              <a:xfrm>
                <a:off x="3695" y="2015"/>
                <a:ext cx="290" cy="290"/>
              </a:xfrm>
              <a:custGeom>
                <a:avLst/>
                <a:gdLst>
                  <a:gd name="T0" fmla="*/ 18 w 120"/>
                  <a:gd name="T1" fmla="*/ 0 h 120"/>
                  <a:gd name="T2" fmla="*/ 18 w 120"/>
                  <a:gd name="T3" fmla="*/ 108 h 120"/>
                  <a:gd name="T4" fmla="*/ 12 w 120"/>
                  <a:gd name="T5" fmla="*/ 114 h 120"/>
                  <a:gd name="T6" fmla="*/ 6 w 120"/>
                  <a:gd name="T7" fmla="*/ 108 h 120"/>
                  <a:gd name="T8" fmla="*/ 6 w 120"/>
                  <a:gd name="T9" fmla="*/ 60 h 120"/>
                  <a:gd name="T10" fmla="*/ 0 w 120"/>
                  <a:gd name="T11" fmla="*/ 60 h 120"/>
                  <a:gd name="T12" fmla="*/ 0 w 120"/>
                  <a:gd name="T13" fmla="*/ 108 h 120"/>
                  <a:gd name="T14" fmla="*/ 12 w 120"/>
                  <a:gd name="T15" fmla="*/ 120 h 120"/>
                  <a:gd name="T16" fmla="*/ 120 w 120"/>
                  <a:gd name="T17" fmla="*/ 120 h 120"/>
                  <a:gd name="T18" fmla="*/ 120 w 120"/>
                  <a:gd name="T19" fmla="*/ 0 h 120"/>
                  <a:gd name="T20" fmla="*/ 18 w 120"/>
                  <a:gd name="T21" fmla="*/ 0 h 120"/>
                  <a:gd name="T22" fmla="*/ 114 w 120"/>
                  <a:gd name="T23" fmla="*/ 114 h 120"/>
                  <a:gd name="T24" fmla="*/ 22 w 120"/>
                  <a:gd name="T25" fmla="*/ 114 h 120"/>
                  <a:gd name="T26" fmla="*/ 24 w 120"/>
                  <a:gd name="T27" fmla="*/ 108 h 120"/>
                  <a:gd name="T28" fmla="*/ 24 w 120"/>
                  <a:gd name="T29" fmla="*/ 6 h 120"/>
                  <a:gd name="T30" fmla="*/ 114 w 120"/>
                  <a:gd name="T31" fmla="*/ 6 h 120"/>
                  <a:gd name="T32" fmla="*/ 114 w 120"/>
                  <a:gd name="T33"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20">
                    <a:moveTo>
                      <a:pt x="18" y="0"/>
                    </a:moveTo>
                    <a:cubicBezTo>
                      <a:pt x="18" y="108"/>
                      <a:pt x="18" y="108"/>
                      <a:pt x="18" y="108"/>
                    </a:cubicBezTo>
                    <a:cubicBezTo>
                      <a:pt x="18" y="111"/>
                      <a:pt x="15" y="114"/>
                      <a:pt x="12" y="114"/>
                    </a:cubicBezTo>
                    <a:cubicBezTo>
                      <a:pt x="9" y="114"/>
                      <a:pt x="6" y="111"/>
                      <a:pt x="6" y="108"/>
                    </a:cubicBezTo>
                    <a:cubicBezTo>
                      <a:pt x="6" y="60"/>
                      <a:pt x="6" y="60"/>
                      <a:pt x="6" y="60"/>
                    </a:cubicBezTo>
                    <a:cubicBezTo>
                      <a:pt x="0" y="60"/>
                      <a:pt x="0" y="60"/>
                      <a:pt x="0" y="60"/>
                    </a:cubicBezTo>
                    <a:cubicBezTo>
                      <a:pt x="0" y="108"/>
                      <a:pt x="0" y="108"/>
                      <a:pt x="0" y="108"/>
                    </a:cubicBezTo>
                    <a:cubicBezTo>
                      <a:pt x="0" y="115"/>
                      <a:pt x="5" y="120"/>
                      <a:pt x="12" y="120"/>
                    </a:cubicBezTo>
                    <a:cubicBezTo>
                      <a:pt x="120" y="120"/>
                      <a:pt x="120" y="120"/>
                      <a:pt x="120" y="120"/>
                    </a:cubicBezTo>
                    <a:cubicBezTo>
                      <a:pt x="120" y="0"/>
                      <a:pt x="120" y="0"/>
                      <a:pt x="120" y="0"/>
                    </a:cubicBezTo>
                    <a:lnTo>
                      <a:pt x="18" y="0"/>
                    </a:lnTo>
                    <a:close/>
                    <a:moveTo>
                      <a:pt x="114" y="114"/>
                    </a:moveTo>
                    <a:cubicBezTo>
                      <a:pt x="22" y="114"/>
                      <a:pt x="22" y="114"/>
                      <a:pt x="22" y="114"/>
                    </a:cubicBezTo>
                    <a:cubicBezTo>
                      <a:pt x="23" y="112"/>
                      <a:pt x="24" y="110"/>
                      <a:pt x="24" y="108"/>
                    </a:cubicBezTo>
                    <a:cubicBezTo>
                      <a:pt x="24" y="6"/>
                      <a:pt x="24" y="6"/>
                      <a:pt x="24" y="6"/>
                    </a:cubicBezTo>
                    <a:cubicBezTo>
                      <a:pt x="114" y="6"/>
                      <a:pt x="114" y="6"/>
                      <a:pt x="114" y="6"/>
                    </a:cubicBezTo>
                    <a:lnTo>
                      <a:pt x="114" y="114"/>
                    </a:lnTo>
                    <a:close/>
                  </a:path>
                </a:pathLst>
              </a:custGeom>
              <a:solidFill>
                <a:srgbClr val="FFFFFF"/>
              </a:solidFill>
              <a:ln w="9525">
                <a:noFill/>
                <a:round/>
              </a:ln>
            </p:spPr>
            <p:txBody>
              <a:bodyPr vert="horz" wrap="square" lIns="91440" tIns="45720" rIns="91440" bIns="45720" numCol="1" anchor="t" anchorCtr="0" compatLnSpc="1"/>
              <a:lstStyle/>
              <a:p>
                <a:endParaRPr lang="zh-CN" altLang="en-US" b="1"/>
              </a:p>
            </p:txBody>
          </p:sp>
          <p:sp>
            <p:nvSpPr>
              <p:cNvPr id="10" name="Freeform 14"/>
              <p:cNvSpPr>
                <a:spLocks noEditPoints="1"/>
              </p:cNvSpPr>
              <p:nvPr/>
            </p:nvSpPr>
            <p:spPr bwMode="auto">
              <a:xfrm>
                <a:off x="3768" y="2059"/>
                <a:ext cx="72" cy="72"/>
              </a:xfrm>
              <a:custGeom>
                <a:avLst/>
                <a:gdLst>
                  <a:gd name="T0" fmla="*/ 72 w 72"/>
                  <a:gd name="T1" fmla="*/ 0 h 72"/>
                  <a:gd name="T2" fmla="*/ 0 w 72"/>
                  <a:gd name="T3" fmla="*/ 0 h 72"/>
                  <a:gd name="T4" fmla="*/ 0 w 72"/>
                  <a:gd name="T5" fmla="*/ 72 h 72"/>
                  <a:gd name="T6" fmla="*/ 72 w 72"/>
                  <a:gd name="T7" fmla="*/ 72 h 72"/>
                  <a:gd name="T8" fmla="*/ 72 w 72"/>
                  <a:gd name="T9" fmla="*/ 0 h 72"/>
                  <a:gd name="T10" fmla="*/ 58 w 72"/>
                  <a:gd name="T11" fmla="*/ 58 h 72"/>
                  <a:gd name="T12" fmla="*/ 14 w 72"/>
                  <a:gd name="T13" fmla="*/ 58 h 72"/>
                  <a:gd name="T14" fmla="*/ 14 w 72"/>
                  <a:gd name="T15" fmla="*/ 14 h 72"/>
                  <a:gd name="T16" fmla="*/ 58 w 72"/>
                  <a:gd name="T17" fmla="*/ 14 h 72"/>
                  <a:gd name="T18" fmla="*/ 58 w 72"/>
                  <a:gd name="T19"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72" y="0"/>
                    </a:moveTo>
                    <a:lnTo>
                      <a:pt x="0" y="0"/>
                    </a:lnTo>
                    <a:lnTo>
                      <a:pt x="0" y="72"/>
                    </a:lnTo>
                    <a:lnTo>
                      <a:pt x="72" y="72"/>
                    </a:lnTo>
                    <a:lnTo>
                      <a:pt x="72" y="0"/>
                    </a:lnTo>
                    <a:close/>
                    <a:moveTo>
                      <a:pt x="58" y="58"/>
                    </a:moveTo>
                    <a:lnTo>
                      <a:pt x="14" y="58"/>
                    </a:lnTo>
                    <a:lnTo>
                      <a:pt x="14" y="14"/>
                    </a:lnTo>
                    <a:lnTo>
                      <a:pt x="58" y="14"/>
                    </a:lnTo>
                    <a:lnTo>
                      <a:pt x="58" y="58"/>
                    </a:lnTo>
                    <a:close/>
                  </a:path>
                </a:pathLst>
              </a:custGeom>
              <a:solidFill>
                <a:srgbClr val="FFFFFF"/>
              </a:solidFill>
              <a:ln w="9525">
                <a:noFill/>
                <a:round/>
              </a:ln>
            </p:spPr>
            <p:txBody>
              <a:bodyPr vert="horz" wrap="square" lIns="91440" tIns="45720" rIns="91440" bIns="45720" numCol="1" anchor="t" anchorCtr="0" compatLnSpc="1"/>
              <a:lstStyle/>
              <a:p>
                <a:endParaRPr lang="zh-CN" altLang="en-US" b="1"/>
              </a:p>
            </p:txBody>
          </p:sp>
          <p:sp>
            <p:nvSpPr>
              <p:cNvPr id="11" name="Rectangle 15"/>
              <p:cNvSpPr>
                <a:spLocks noChangeArrowheads="1"/>
              </p:cNvSpPr>
              <p:nvPr/>
            </p:nvSpPr>
            <p:spPr bwMode="auto">
              <a:xfrm>
                <a:off x="3855" y="2059"/>
                <a:ext cx="101" cy="14"/>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2" name="Rectangle 16"/>
              <p:cNvSpPr>
                <a:spLocks noChangeArrowheads="1"/>
              </p:cNvSpPr>
              <p:nvPr/>
            </p:nvSpPr>
            <p:spPr bwMode="auto">
              <a:xfrm>
                <a:off x="3855" y="2102"/>
                <a:ext cx="101" cy="15"/>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3" name="Rectangle 17"/>
              <p:cNvSpPr>
                <a:spLocks noChangeArrowheads="1"/>
              </p:cNvSpPr>
              <p:nvPr/>
            </p:nvSpPr>
            <p:spPr bwMode="auto">
              <a:xfrm>
                <a:off x="3768" y="2146"/>
                <a:ext cx="188" cy="14"/>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4" name="Rectangle 18"/>
              <p:cNvSpPr>
                <a:spLocks noChangeArrowheads="1"/>
              </p:cNvSpPr>
              <p:nvPr/>
            </p:nvSpPr>
            <p:spPr bwMode="auto">
              <a:xfrm>
                <a:off x="3768" y="2204"/>
                <a:ext cx="188" cy="14"/>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sp>
            <p:nvSpPr>
              <p:cNvPr id="15" name="Rectangle 19"/>
              <p:cNvSpPr>
                <a:spLocks noChangeArrowheads="1"/>
              </p:cNvSpPr>
              <p:nvPr/>
            </p:nvSpPr>
            <p:spPr bwMode="auto">
              <a:xfrm>
                <a:off x="3768" y="2247"/>
                <a:ext cx="87" cy="15"/>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b="1"/>
              </a:p>
            </p:txBody>
          </p:sp>
        </p:grpSp>
      </p:grpSp>
      <p:sp>
        <p:nvSpPr>
          <p:cNvPr id="42" name="矩形 41"/>
          <p:cNvSpPr/>
          <p:nvPr/>
        </p:nvSpPr>
        <p:spPr>
          <a:xfrm>
            <a:off x="1227965" y="4485307"/>
            <a:ext cx="2932901" cy="1938020"/>
          </a:xfrm>
          <a:prstGeom prst="rect">
            <a:avLst/>
          </a:prstGeom>
        </p:spPr>
        <p:txBody>
          <a:bodyPr wrap="square">
            <a:spAutoFit/>
          </a:bodyPr>
          <a:lstStyle/>
          <a:p>
            <a:pPr algn="ctr"/>
            <a:r>
              <a:rPr lang="zh-CN" altLang="en-US" sz="2000" dirty="0">
                <a:solidFill>
                  <a:srgbClr val="282828"/>
                </a:solidFill>
                <a:latin typeface="张海山锐线体简" panose="02000000000000000000" pitchFamily="2" charset="-122"/>
                <a:ea typeface="张海山锐线体简" panose="02000000000000000000" pitchFamily="2" charset="-122"/>
              </a:rPr>
              <a:t>把用况作为一种基本的制品，用于监理所要求的系统行为、验证和确认系统的体系结构、则是以及在项目组成员间进行交流</a:t>
            </a:r>
            <a:endParaRPr lang="zh-CN" altLang="en-US" sz="2000" dirty="0">
              <a:solidFill>
                <a:srgbClr val="282828"/>
              </a:solidFill>
              <a:latin typeface="张海山锐线体简" panose="02000000000000000000" pitchFamily="2" charset="-122"/>
              <a:ea typeface="张海山锐线体简" panose="02000000000000000000" pitchFamily="2" charset="-122"/>
            </a:endParaRPr>
          </a:p>
        </p:txBody>
      </p:sp>
      <p:sp>
        <p:nvSpPr>
          <p:cNvPr id="46" name="矩形 45"/>
          <p:cNvSpPr/>
          <p:nvPr/>
        </p:nvSpPr>
        <p:spPr>
          <a:xfrm>
            <a:off x="4566963" y="4485307"/>
            <a:ext cx="2932901" cy="1322070"/>
          </a:xfrm>
          <a:prstGeom prst="rect">
            <a:avLst/>
          </a:prstGeom>
        </p:spPr>
        <p:txBody>
          <a:bodyPr wrap="square">
            <a:spAutoFit/>
          </a:bodyPr>
          <a:lstStyle/>
          <a:p>
            <a:pPr algn="ctr"/>
            <a:r>
              <a:rPr lang="zh-CN" altLang="en-US" sz="2000" dirty="0" smtClean="0">
                <a:solidFill>
                  <a:srgbClr val="282828"/>
                </a:solidFill>
                <a:latin typeface="张海山锐线体简" panose="02000000000000000000" pitchFamily="2" charset="-122"/>
                <a:ea typeface="张海山锐线体简" panose="02000000000000000000" pitchFamily="2" charset="-122"/>
              </a:rPr>
              <a:t>以系统的体系结构作为一种基本制品，对被开发的系统进行概念化、构造、管理和演化</a:t>
            </a:r>
            <a:endParaRPr lang="zh-CN" altLang="en-US" sz="2000" dirty="0" smtClean="0">
              <a:solidFill>
                <a:srgbClr val="282828"/>
              </a:solidFill>
              <a:latin typeface="张海山锐线体简" panose="02000000000000000000" pitchFamily="2" charset="-122"/>
              <a:ea typeface="张海山锐线体简" panose="02000000000000000000" pitchFamily="2" charset="-122"/>
            </a:endParaRPr>
          </a:p>
        </p:txBody>
      </p:sp>
      <p:sp>
        <p:nvSpPr>
          <p:cNvPr id="47" name="矩形 46"/>
          <p:cNvSpPr/>
          <p:nvPr/>
        </p:nvSpPr>
        <p:spPr>
          <a:xfrm>
            <a:off x="8031132" y="4485307"/>
            <a:ext cx="2932901" cy="1630045"/>
          </a:xfrm>
          <a:prstGeom prst="rect">
            <a:avLst/>
          </a:prstGeom>
        </p:spPr>
        <p:txBody>
          <a:bodyPr wrap="square">
            <a:spAutoFit/>
          </a:bodyPr>
          <a:lstStyle/>
          <a:p>
            <a:pPr algn="ctr"/>
            <a:r>
              <a:rPr lang="zh-CN" altLang="en-US" sz="2000" dirty="0" smtClean="0">
                <a:solidFill>
                  <a:srgbClr val="282828"/>
                </a:solidFill>
                <a:latin typeface="张海山锐线体简" panose="02000000000000000000" pitchFamily="2" charset="-122"/>
                <a:ea typeface="张海山锐线体简" panose="02000000000000000000" pitchFamily="2" charset="-122"/>
              </a:rPr>
              <a:t>是风险驱动的，这意味着每个新的发布都致力于处理和降低对于项目成功影响最为显著的风险</a:t>
            </a:r>
            <a:endParaRPr lang="zh-CN" altLang="en-US" sz="2000" dirty="0" smtClean="0">
              <a:solidFill>
                <a:srgbClr val="282828"/>
              </a:solidFill>
              <a:latin typeface="张海山锐线体简" panose="02000000000000000000" pitchFamily="2" charset="-122"/>
              <a:ea typeface="张海山锐线体简" panose="02000000000000000000" pitchFamily="2" charset="-122"/>
            </a:endParaRPr>
          </a:p>
        </p:txBody>
      </p:sp>
      <p:grpSp>
        <p:nvGrpSpPr>
          <p:cNvPr id="6" name="组合 5"/>
          <p:cNvGrpSpPr/>
          <p:nvPr/>
        </p:nvGrpSpPr>
        <p:grpSpPr>
          <a:xfrm>
            <a:off x="5002503" y="2068284"/>
            <a:ext cx="2186993" cy="1817914"/>
            <a:chOff x="5002503" y="2068284"/>
            <a:chExt cx="2186993" cy="1817914"/>
          </a:xfrm>
        </p:grpSpPr>
        <p:sp>
          <p:nvSpPr>
            <p:cNvPr id="18" name="椭圆 17"/>
            <p:cNvSpPr/>
            <p:nvPr/>
          </p:nvSpPr>
          <p:spPr>
            <a:xfrm>
              <a:off x="5187043"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002503" y="2933425"/>
              <a:ext cx="2186993" cy="706755"/>
            </a:xfrm>
            <a:prstGeom prst="rect">
              <a:avLst/>
            </a:prstGeom>
            <a:noFill/>
          </p:spPr>
          <p:txBody>
            <a:bodyPr wrap="square" anchor="ctr">
              <a:spAutoFit/>
            </a:bodyPr>
            <a:lstStyle/>
            <a:p>
              <a:pPr algn="ctr"/>
              <a:r>
                <a:rPr lang="zh-CN" altLang="en-US" sz="2000" b="1" dirty="0" smtClean="0">
                  <a:solidFill>
                    <a:srgbClr val="F2F2F2"/>
                  </a:solidFill>
                  <a:latin typeface="方正正纤黑简体" panose="02000000000000000000" pitchFamily="2" charset="-122"/>
                  <a:ea typeface="方正正纤黑简体" panose="02000000000000000000" pitchFamily="2" charset="-122"/>
                </a:rPr>
                <a:t>以体系结构为中心的</a:t>
              </a:r>
              <a:endParaRPr lang="zh-CN" altLang="en-US" sz="2000" b="1" dirty="0" smtClean="0">
                <a:solidFill>
                  <a:srgbClr val="F2F2F2"/>
                </a:solidFill>
                <a:latin typeface="方正正纤黑简体" panose="02000000000000000000" pitchFamily="2" charset="-122"/>
                <a:ea typeface="方正正纤黑简体" panose="02000000000000000000" pitchFamily="2" charset="-122"/>
              </a:endParaRPr>
            </a:p>
          </p:txBody>
        </p:sp>
        <p:sp>
          <p:nvSpPr>
            <p:cNvPr id="20" name="等腰三角形 6"/>
            <p:cNvSpPr/>
            <p:nvPr/>
          </p:nvSpPr>
          <p:spPr>
            <a:xfrm flipV="1">
              <a:off x="5978977"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777303" y="2358742"/>
              <a:ext cx="637200" cy="637200"/>
              <a:chOff x="3884615" y="4519611"/>
              <a:chExt cx="460374" cy="460377"/>
            </a:xfrm>
          </p:grpSpPr>
          <p:sp>
            <p:nvSpPr>
              <p:cNvPr id="44" name="Freeform 5"/>
              <p:cNvSpPr>
                <a:spLocks noEditPoints="1"/>
              </p:cNvSpPr>
              <p:nvPr/>
            </p:nvSpPr>
            <p:spPr bwMode="auto">
              <a:xfrm>
                <a:off x="3930651" y="4841876"/>
                <a:ext cx="69850" cy="69850"/>
              </a:xfrm>
              <a:custGeom>
                <a:avLst/>
                <a:gdLst>
                  <a:gd name="T0" fmla="*/ 9 w 18"/>
                  <a:gd name="T1" fmla="*/ 0 h 18"/>
                  <a:gd name="T2" fmla="*/ 0 w 18"/>
                  <a:gd name="T3" fmla="*/ 9 h 18"/>
                  <a:gd name="T4" fmla="*/ 9 w 18"/>
                  <a:gd name="T5" fmla="*/ 18 h 18"/>
                  <a:gd name="T6" fmla="*/ 18 w 18"/>
                  <a:gd name="T7" fmla="*/ 9 h 18"/>
                  <a:gd name="T8" fmla="*/ 9 w 18"/>
                  <a:gd name="T9" fmla="*/ 0 h 18"/>
                  <a:gd name="T10" fmla="*/ 9 w 18"/>
                  <a:gd name="T11" fmla="*/ 12 h 18"/>
                  <a:gd name="T12" fmla="*/ 6 w 18"/>
                  <a:gd name="T13" fmla="*/ 9 h 18"/>
                  <a:gd name="T14" fmla="*/ 9 w 18"/>
                  <a:gd name="T15" fmla="*/ 6 h 18"/>
                  <a:gd name="T16" fmla="*/ 12 w 18"/>
                  <a:gd name="T17" fmla="*/ 9 h 18"/>
                  <a:gd name="T18" fmla="*/ 9 w 18"/>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45" name="Freeform 6"/>
              <p:cNvSpPr>
                <a:spLocks noEditPoints="1"/>
              </p:cNvSpPr>
              <p:nvPr/>
            </p:nvSpPr>
            <p:spPr bwMode="auto">
              <a:xfrm>
                <a:off x="4068763" y="4819651"/>
                <a:ext cx="69850" cy="68263"/>
              </a:xfrm>
              <a:custGeom>
                <a:avLst/>
                <a:gdLst>
                  <a:gd name="T0" fmla="*/ 9 w 18"/>
                  <a:gd name="T1" fmla="*/ 18 h 18"/>
                  <a:gd name="T2" fmla="*/ 18 w 18"/>
                  <a:gd name="T3" fmla="*/ 9 h 18"/>
                  <a:gd name="T4" fmla="*/ 9 w 18"/>
                  <a:gd name="T5" fmla="*/ 0 h 18"/>
                  <a:gd name="T6" fmla="*/ 0 w 18"/>
                  <a:gd name="T7" fmla="*/ 9 h 18"/>
                  <a:gd name="T8" fmla="*/ 9 w 18"/>
                  <a:gd name="T9" fmla="*/ 18 h 18"/>
                  <a:gd name="T10" fmla="*/ 9 w 18"/>
                  <a:gd name="T11" fmla="*/ 6 h 18"/>
                  <a:gd name="T12" fmla="*/ 12 w 18"/>
                  <a:gd name="T13" fmla="*/ 9 h 18"/>
                  <a:gd name="T14" fmla="*/ 9 w 18"/>
                  <a:gd name="T15" fmla="*/ 12 h 18"/>
                  <a:gd name="T16" fmla="*/ 6 w 18"/>
                  <a:gd name="T17" fmla="*/ 9 h 18"/>
                  <a:gd name="T18" fmla="*/ 9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48" name="Freeform 7"/>
              <p:cNvSpPr>
                <a:spLocks noEditPoints="1"/>
              </p:cNvSpPr>
              <p:nvPr/>
            </p:nvSpPr>
            <p:spPr bwMode="auto">
              <a:xfrm>
                <a:off x="3884615" y="4519611"/>
                <a:ext cx="300038" cy="460375"/>
              </a:xfrm>
              <a:custGeom>
                <a:avLst/>
                <a:gdLst>
                  <a:gd name="T0" fmla="*/ 72 w 78"/>
                  <a:gd name="T1" fmla="*/ 0 h 120"/>
                  <a:gd name="T2" fmla="*/ 42 w 78"/>
                  <a:gd name="T3" fmla="*/ 0 h 120"/>
                  <a:gd name="T4" fmla="*/ 36 w 78"/>
                  <a:gd name="T5" fmla="*/ 6 h 120"/>
                  <a:gd name="T6" fmla="*/ 36 w 78"/>
                  <a:gd name="T7" fmla="*/ 12 h 120"/>
                  <a:gd name="T8" fmla="*/ 6 w 78"/>
                  <a:gd name="T9" fmla="*/ 12 h 120"/>
                  <a:gd name="T10" fmla="*/ 0 w 78"/>
                  <a:gd name="T11" fmla="*/ 18 h 120"/>
                  <a:gd name="T12" fmla="*/ 0 w 78"/>
                  <a:gd name="T13" fmla="*/ 114 h 120"/>
                  <a:gd name="T14" fmla="*/ 6 w 78"/>
                  <a:gd name="T15" fmla="*/ 120 h 120"/>
                  <a:gd name="T16" fmla="*/ 36 w 78"/>
                  <a:gd name="T17" fmla="*/ 120 h 120"/>
                  <a:gd name="T18" fmla="*/ 39 w 78"/>
                  <a:gd name="T19" fmla="*/ 119 h 120"/>
                  <a:gd name="T20" fmla="*/ 42 w 78"/>
                  <a:gd name="T21" fmla="*/ 120 h 120"/>
                  <a:gd name="T22" fmla="*/ 72 w 78"/>
                  <a:gd name="T23" fmla="*/ 120 h 120"/>
                  <a:gd name="T24" fmla="*/ 78 w 78"/>
                  <a:gd name="T25" fmla="*/ 114 h 120"/>
                  <a:gd name="T26" fmla="*/ 78 w 78"/>
                  <a:gd name="T27" fmla="*/ 6 h 120"/>
                  <a:gd name="T28" fmla="*/ 72 w 78"/>
                  <a:gd name="T29" fmla="*/ 0 h 120"/>
                  <a:gd name="T30" fmla="*/ 6 w 78"/>
                  <a:gd name="T31" fmla="*/ 114 h 120"/>
                  <a:gd name="T32" fmla="*/ 6 w 78"/>
                  <a:gd name="T33" fmla="*/ 18 h 120"/>
                  <a:gd name="T34" fmla="*/ 36 w 78"/>
                  <a:gd name="T35" fmla="*/ 18 h 120"/>
                  <a:gd name="T36" fmla="*/ 36 w 78"/>
                  <a:gd name="T37" fmla="*/ 114 h 120"/>
                  <a:gd name="T38" fmla="*/ 6 w 78"/>
                  <a:gd name="T39" fmla="*/ 114 h 120"/>
                  <a:gd name="T40" fmla="*/ 72 w 78"/>
                  <a:gd name="T41" fmla="*/ 114 h 120"/>
                  <a:gd name="T42" fmla="*/ 42 w 78"/>
                  <a:gd name="T43" fmla="*/ 114 h 120"/>
                  <a:gd name="T44" fmla="*/ 42 w 78"/>
                  <a:gd name="T45" fmla="*/ 30 h 120"/>
                  <a:gd name="T46" fmla="*/ 72 w 78"/>
                  <a:gd name="T47" fmla="*/ 30 h 120"/>
                  <a:gd name="T48" fmla="*/ 72 w 78"/>
                  <a:gd name="T49" fmla="*/ 114 h 120"/>
                  <a:gd name="T50" fmla="*/ 72 w 78"/>
                  <a:gd name="T51" fmla="*/ 24 h 120"/>
                  <a:gd name="T52" fmla="*/ 42 w 78"/>
                  <a:gd name="T53" fmla="*/ 24 h 120"/>
                  <a:gd name="T54" fmla="*/ 42 w 78"/>
                  <a:gd name="T55" fmla="*/ 6 h 120"/>
                  <a:gd name="T56" fmla="*/ 72 w 78"/>
                  <a:gd name="T57" fmla="*/ 6 h 120"/>
                  <a:gd name="T58" fmla="*/ 72 w 78"/>
                  <a:gd name="T5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49" name="Freeform 8"/>
              <p:cNvSpPr>
                <a:spLocks noEditPoints="1"/>
              </p:cNvSpPr>
              <p:nvPr/>
            </p:nvSpPr>
            <p:spPr bwMode="auto">
              <a:xfrm>
                <a:off x="4184651" y="4538663"/>
                <a:ext cx="160338" cy="441325"/>
              </a:xfrm>
              <a:custGeom>
                <a:avLst/>
                <a:gdLst>
                  <a:gd name="T0" fmla="*/ 24 w 42"/>
                  <a:gd name="T1" fmla="*/ 5 h 115"/>
                  <a:gd name="T2" fmla="*/ 17 w 42"/>
                  <a:gd name="T3" fmla="*/ 1 h 115"/>
                  <a:gd name="T4" fmla="*/ 5 w 42"/>
                  <a:gd name="T5" fmla="*/ 3 h 115"/>
                  <a:gd name="T6" fmla="*/ 1 w 42"/>
                  <a:gd name="T7" fmla="*/ 10 h 115"/>
                  <a:gd name="T8" fmla="*/ 18 w 42"/>
                  <a:gd name="T9" fmla="*/ 110 h 115"/>
                  <a:gd name="T10" fmla="*/ 25 w 42"/>
                  <a:gd name="T11" fmla="*/ 115 h 115"/>
                  <a:gd name="T12" fmla="*/ 37 w 42"/>
                  <a:gd name="T13" fmla="*/ 113 h 115"/>
                  <a:gd name="T14" fmla="*/ 42 w 42"/>
                  <a:gd name="T15" fmla="*/ 106 h 115"/>
                  <a:gd name="T16" fmla="*/ 24 w 42"/>
                  <a:gd name="T17" fmla="*/ 5 h 115"/>
                  <a:gd name="T18" fmla="*/ 6 w 42"/>
                  <a:gd name="T19" fmla="*/ 9 h 115"/>
                  <a:gd name="T20" fmla="*/ 18 w 42"/>
                  <a:gd name="T21" fmla="*/ 6 h 115"/>
                  <a:gd name="T22" fmla="*/ 20 w 42"/>
                  <a:gd name="T23" fmla="*/ 18 h 115"/>
                  <a:gd name="T24" fmla="*/ 9 w 42"/>
                  <a:gd name="T25" fmla="*/ 20 h 115"/>
                  <a:gd name="T26" fmla="*/ 6 w 42"/>
                  <a:gd name="T27" fmla="*/ 9 h 115"/>
                  <a:gd name="T28" fmla="*/ 10 w 42"/>
                  <a:gd name="T29" fmla="*/ 26 h 115"/>
                  <a:gd name="T30" fmla="*/ 21 w 42"/>
                  <a:gd name="T31" fmla="*/ 24 h 115"/>
                  <a:gd name="T32" fmla="*/ 33 w 42"/>
                  <a:gd name="T33" fmla="*/ 89 h 115"/>
                  <a:gd name="T34" fmla="*/ 21 w 42"/>
                  <a:gd name="T35" fmla="*/ 91 h 115"/>
                  <a:gd name="T36" fmla="*/ 10 w 42"/>
                  <a:gd name="T37" fmla="*/ 26 h 115"/>
                  <a:gd name="T38" fmla="*/ 24 w 42"/>
                  <a:gd name="T39" fmla="*/ 109 h 115"/>
                  <a:gd name="T40" fmla="*/ 22 w 42"/>
                  <a:gd name="T41" fmla="*/ 97 h 115"/>
                  <a:gd name="T42" fmla="*/ 34 w 42"/>
                  <a:gd name="T43" fmla="*/ 95 h 115"/>
                  <a:gd name="T44" fmla="*/ 36 w 42"/>
                  <a:gd name="T45" fmla="*/ 107 h 115"/>
                  <a:gd name="T46" fmla="*/ 24 w 42"/>
                  <a:gd name="T47" fmla="*/ 10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0" name="Rectangle 9"/>
              <p:cNvSpPr>
                <a:spLocks noChangeArrowheads="1"/>
              </p:cNvSpPr>
              <p:nvPr/>
            </p:nvSpPr>
            <p:spPr bwMode="auto">
              <a:xfrm>
                <a:off x="3930651" y="4657726"/>
                <a:ext cx="69850" cy="23813"/>
              </a:xfrm>
              <a:prstGeom prst="rect">
                <a:avLst/>
              </a:prstGeom>
              <a:solidFill>
                <a:srgbClr val="FFFFFF"/>
              </a:solidFill>
              <a:ln w="22225">
                <a:noFill/>
                <a:miter lim="800000"/>
              </a:ln>
            </p:spPr>
            <p:txBody>
              <a:bodyPr vert="horz" wrap="square" lIns="91440" tIns="45720" rIns="91440" bIns="45720" numCol="1" anchor="t" anchorCtr="0" compatLnSpc="1"/>
              <a:lstStyle/>
              <a:p>
                <a:endParaRPr lang="zh-CN" altLang="en-US" sz="2400" b="1"/>
              </a:p>
            </p:txBody>
          </p:sp>
        </p:grpSp>
      </p:grpSp>
      <p:grpSp>
        <p:nvGrpSpPr>
          <p:cNvPr id="17" name="组合 16"/>
          <p:cNvGrpSpPr/>
          <p:nvPr/>
        </p:nvGrpSpPr>
        <p:grpSpPr>
          <a:xfrm>
            <a:off x="8404087" y="2068284"/>
            <a:ext cx="2186993" cy="1817914"/>
            <a:chOff x="8404087" y="2068284"/>
            <a:chExt cx="2186993" cy="1817914"/>
          </a:xfrm>
        </p:grpSpPr>
        <p:sp>
          <p:nvSpPr>
            <p:cNvPr id="30" name="椭圆 29"/>
            <p:cNvSpPr/>
            <p:nvPr/>
          </p:nvSpPr>
          <p:spPr>
            <a:xfrm>
              <a:off x="8588627"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04087" y="3087413"/>
              <a:ext cx="2186993" cy="398780"/>
            </a:xfrm>
            <a:prstGeom prst="rect">
              <a:avLst/>
            </a:prstGeom>
            <a:noFill/>
          </p:spPr>
          <p:txBody>
            <a:bodyPr wrap="square" anchor="ctr">
              <a:spAutoFit/>
            </a:bodyPr>
            <a:lstStyle/>
            <a:p>
              <a:pPr algn="ctr"/>
              <a:r>
                <a:rPr lang="zh-CN" altLang="en-US" sz="2000" b="1" dirty="0" smtClean="0">
                  <a:solidFill>
                    <a:srgbClr val="F2F2F2"/>
                  </a:solidFill>
                  <a:latin typeface="方正正纤黑简体" panose="02000000000000000000" pitchFamily="2" charset="-122"/>
                  <a:ea typeface="方正正纤黑简体" panose="02000000000000000000" pitchFamily="2" charset="-122"/>
                </a:rPr>
                <a:t>迭代的和增量的</a:t>
              </a:r>
              <a:endParaRPr lang="zh-CN" altLang="en-US" sz="2000" b="1" dirty="0" smtClean="0">
                <a:solidFill>
                  <a:srgbClr val="F2F2F2"/>
                </a:solidFill>
                <a:latin typeface="方正正纤黑简体" panose="02000000000000000000" pitchFamily="2" charset="-122"/>
                <a:ea typeface="方正正纤黑简体" panose="02000000000000000000" pitchFamily="2" charset="-122"/>
              </a:endParaRPr>
            </a:p>
          </p:txBody>
        </p:sp>
        <p:sp>
          <p:nvSpPr>
            <p:cNvPr id="32" name="等腰三角形 6"/>
            <p:cNvSpPr/>
            <p:nvPr/>
          </p:nvSpPr>
          <p:spPr>
            <a:xfrm flipV="1">
              <a:off x="9380561"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Group 22"/>
            <p:cNvGrpSpPr>
              <a:grpSpLocks noChangeAspect="1"/>
            </p:cNvGrpSpPr>
            <p:nvPr/>
          </p:nvGrpSpPr>
          <p:grpSpPr bwMode="auto">
            <a:xfrm>
              <a:off x="9178982" y="2358742"/>
              <a:ext cx="637200" cy="637201"/>
              <a:chOff x="4143" y="2884"/>
              <a:chExt cx="291" cy="291"/>
            </a:xfrm>
          </p:grpSpPr>
          <p:sp>
            <p:nvSpPr>
              <p:cNvPr id="52" name="Freeform 23"/>
              <p:cNvSpPr/>
              <p:nvPr/>
            </p:nvSpPr>
            <p:spPr bwMode="auto">
              <a:xfrm>
                <a:off x="4143" y="3160"/>
                <a:ext cx="291" cy="15"/>
              </a:xfrm>
              <a:custGeom>
                <a:avLst/>
                <a:gdLst>
                  <a:gd name="T0" fmla="*/ 117 w 120"/>
                  <a:gd name="T1" fmla="*/ 6 h 6"/>
                  <a:gd name="T2" fmla="*/ 3 w 120"/>
                  <a:gd name="T3" fmla="*/ 6 h 6"/>
                  <a:gd name="T4" fmla="*/ 0 w 120"/>
                  <a:gd name="T5" fmla="*/ 3 h 6"/>
                  <a:gd name="T6" fmla="*/ 3 w 120"/>
                  <a:gd name="T7" fmla="*/ 0 h 6"/>
                  <a:gd name="T8" fmla="*/ 117 w 120"/>
                  <a:gd name="T9" fmla="*/ 0 h 6"/>
                  <a:gd name="T10" fmla="*/ 120 w 120"/>
                  <a:gd name="T11" fmla="*/ 3 h 6"/>
                  <a:gd name="T12" fmla="*/ 117 w 12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3" name="Freeform 24"/>
              <p:cNvSpPr>
                <a:spLocks noEditPoints="1"/>
              </p:cNvSpPr>
              <p:nvPr/>
            </p:nvSpPr>
            <p:spPr bwMode="auto">
              <a:xfrm>
                <a:off x="4158" y="3044"/>
                <a:ext cx="43" cy="102"/>
              </a:xfrm>
              <a:custGeom>
                <a:avLst/>
                <a:gdLst>
                  <a:gd name="T0" fmla="*/ 12 w 18"/>
                  <a:gd name="T1" fmla="*/ 0 h 42"/>
                  <a:gd name="T2" fmla="*/ 6 w 18"/>
                  <a:gd name="T3" fmla="*/ 0 h 42"/>
                  <a:gd name="T4" fmla="*/ 0 w 18"/>
                  <a:gd name="T5" fmla="*/ 6 h 42"/>
                  <a:gd name="T6" fmla="*/ 0 w 18"/>
                  <a:gd name="T7" fmla="*/ 36 h 42"/>
                  <a:gd name="T8" fmla="*/ 6 w 18"/>
                  <a:gd name="T9" fmla="*/ 42 h 42"/>
                  <a:gd name="T10" fmla="*/ 12 w 18"/>
                  <a:gd name="T11" fmla="*/ 42 h 42"/>
                  <a:gd name="T12" fmla="*/ 18 w 18"/>
                  <a:gd name="T13" fmla="*/ 36 h 42"/>
                  <a:gd name="T14" fmla="*/ 18 w 18"/>
                  <a:gd name="T15" fmla="*/ 6 h 42"/>
                  <a:gd name="T16" fmla="*/ 12 w 18"/>
                  <a:gd name="T17" fmla="*/ 0 h 42"/>
                  <a:gd name="T18" fmla="*/ 6 w 18"/>
                  <a:gd name="T19" fmla="*/ 36 h 42"/>
                  <a:gd name="T20" fmla="*/ 6 w 18"/>
                  <a:gd name="T21" fmla="*/ 6 h 42"/>
                  <a:gd name="T22" fmla="*/ 12 w 18"/>
                  <a:gd name="T23" fmla="*/ 6 h 42"/>
                  <a:gd name="T24" fmla="*/ 12 w 18"/>
                  <a:gd name="T25" fmla="*/ 36 h 42"/>
                  <a:gd name="T26" fmla="*/ 6 w 18"/>
                  <a:gd name="T2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4" name="Freeform 25"/>
              <p:cNvSpPr>
                <a:spLocks noEditPoints="1"/>
              </p:cNvSpPr>
              <p:nvPr/>
            </p:nvSpPr>
            <p:spPr bwMode="auto">
              <a:xfrm>
                <a:off x="4230" y="2957"/>
                <a:ext cx="44" cy="189"/>
              </a:xfrm>
              <a:custGeom>
                <a:avLst/>
                <a:gdLst>
                  <a:gd name="T0" fmla="*/ 12 w 18"/>
                  <a:gd name="T1" fmla="*/ 0 h 78"/>
                  <a:gd name="T2" fmla="*/ 6 w 18"/>
                  <a:gd name="T3" fmla="*/ 0 h 78"/>
                  <a:gd name="T4" fmla="*/ 0 w 18"/>
                  <a:gd name="T5" fmla="*/ 6 h 78"/>
                  <a:gd name="T6" fmla="*/ 0 w 18"/>
                  <a:gd name="T7" fmla="*/ 72 h 78"/>
                  <a:gd name="T8" fmla="*/ 6 w 18"/>
                  <a:gd name="T9" fmla="*/ 78 h 78"/>
                  <a:gd name="T10" fmla="*/ 12 w 18"/>
                  <a:gd name="T11" fmla="*/ 78 h 78"/>
                  <a:gd name="T12" fmla="*/ 18 w 18"/>
                  <a:gd name="T13" fmla="*/ 72 h 78"/>
                  <a:gd name="T14" fmla="*/ 18 w 18"/>
                  <a:gd name="T15" fmla="*/ 6 h 78"/>
                  <a:gd name="T16" fmla="*/ 12 w 18"/>
                  <a:gd name="T17" fmla="*/ 0 h 78"/>
                  <a:gd name="T18" fmla="*/ 6 w 18"/>
                  <a:gd name="T19" fmla="*/ 72 h 78"/>
                  <a:gd name="T20" fmla="*/ 6 w 18"/>
                  <a:gd name="T21" fmla="*/ 6 h 78"/>
                  <a:gd name="T22" fmla="*/ 12 w 18"/>
                  <a:gd name="T23" fmla="*/ 6 h 78"/>
                  <a:gd name="T24" fmla="*/ 12 w 18"/>
                  <a:gd name="T25" fmla="*/ 72 h 78"/>
                  <a:gd name="T26" fmla="*/ 6 w 18"/>
                  <a:gd name="T2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5" name="Freeform 26"/>
              <p:cNvSpPr>
                <a:spLocks noEditPoints="1"/>
              </p:cNvSpPr>
              <p:nvPr/>
            </p:nvSpPr>
            <p:spPr bwMode="auto">
              <a:xfrm>
                <a:off x="4303" y="2986"/>
                <a:ext cx="44" cy="160"/>
              </a:xfrm>
              <a:custGeom>
                <a:avLst/>
                <a:gdLst>
                  <a:gd name="T0" fmla="*/ 12 w 18"/>
                  <a:gd name="T1" fmla="*/ 0 h 66"/>
                  <a:gd name="T2" fmla="*/ 6 w 18"/>
                  <a:gd name="T3" fmla="*/ 0 h 66"/>
                  <a:gd name="T4" fmla="*/ 0 w 18"/>
                  <a:gd name="T5" fmla="*/ 6 h 66"/>
                  <a:gd name="T6" fmla="*/ 0 w 18"/>
                  <a:gd name="T7" fmla="*/ 60 h 66"/>
                  <a:gd name="T8" fmla="*/ 6 w 18"/>
                  <a:gd name="T9" fmla="*/ 66 h 66"/>
                  <a:gd name="T10" fmla="*/ 12 w 18"/>
                  <a:gd name="T11" fmla="*/ 66 h 66"/>
                  <a:gd name="T12" fmla="*/ 18 w 18"/>
                  <a:gd name="T13" fmla="*/ 60 h 66"/>
                  <a:gd name="T14" fmla="*/ 18 w 18"/>
                  <a:gd name="T15" fmla="*/ 6 h 66"/>
                  <a:gd name="T16" fmla="*/ 12 w 18"/>
                  <a:gd name="T17" fmla="*/ 0 h 66"/>
                  <a:gd name="T18" fmla="*/ 6 w 18"/>
                  <a:gd name="T19" fmla="*/ 60 h 66"/>
                  <a:gd name="T20" fmla="*/ 6 w 18"/>
                  <a:gd name="T21" fmla="*/ 6 h 66"/>
                  <a:gd name="T22" fmla="*/ 12 w 18"/>
                  <a:gd name="T23" fmla="*/ 6 h 66"/>
                  <a:gd name="T24" fmla="*/ 12 w 18"/>
                  <a:gd name="T25" fmla="*/ 60 h 66"/>
                  <a:gd name="T26" fmla="*/ 6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sp>
            <p:nvSpPr>
              <p:cNvPr id="56" name="Freeform 27"/>
              <p:cNvSpPr>
                <a:spLocks noEditPoints="1"/>
              </p:cNvSpPr>
              <p:nvPr/>
            </p:nvSpPr>
            <p:spPr bwMode="auto">
              <a:xfrm>
                <a:off x="4376" y="2884"/>
                <a:ext cx="43" cy="262"/>
              </a:xfrm>
              <a:custGeom>
                <a:avLst/>
                <a:gdLst>
                  <a:gd name="T0" fmla="*/ 12 w 18"/>
                  <a:gd name="T1" fmla="*/ 0 h 108"/>
                  <a:gd name="T2" fmla="*/ 6 w 18"/>
                  <a:gd name="T3" fmla="*/ 0 h 108"/>
                  <a:gd name="T4" fmla="*/ 0 w 18"/>
                  <a:gd name="T5" fmla="*/ 6 h 108"/>
                  <a:gd name="T6" fmla="*/ 0 w 18"/>
                  <a:gd name="T7" fmla="*/ 102 h 108"/>
                  <a:gd name="T8" fmla="*/ 6 w 18"/>
                  <a:gd name="T9" fmla="*/ 108 h 108"/>
                  <a:gd name="T10" fmla="*/ 12 w 18"/>
                  <a:gd name="T11" fmla="*/ 108 h 108"/>
                  <a:gd name="T12" fmla="*/ 18 w 18"/>
                  <a:gd name="T13" fmla="*/ 102 h 108"/>
                  <a:gd name="T14" fmla="*/ 18 w 18"/>
                  <a:gd name="T15" fmla="*/ 6 h 108"/>
                  <a:gd name="T16" fmla="*/ 12 w 18"/>
                  <a:gd name="T17" fmla="*/ 0 h 108"/>
                  <a:gd name="T18" fmla="*/ 6 w 18"/>
                  <a:gd name="T19" fmla="*/ 102 h 108"/>
                  <a:gd name="T20" fmla="*/ 6 w 18"/>
                  <a:gd name="T21" fmla="*/ 6 h 108"/>
                  <a:gd name="T22" fmla="*/ 12 w 18"/>
                  <a:gd name="T23" fmla="*/ 6 h 108"/>
                  <a:gd name="T24" fmla="*/ 12 w 18"/>
                  <a:gd name="T25" fmla="*/ 102 h 108"/>
                  <a:gd name="T26" fmla="*/ 6 w 18"/>
                  <a:gd name="T27"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solidFill>
                <a:srgbClr val="FFFFFF"/>
              </a:solidFill>
              <a:ln w="22225">
                <a:noFill/>
                <a:round/>
              </a:ln>
            </p:spPr>
            <p:txBody>
              <a:bodyPr vert="horz" wrap="square" lIns="91440" tIns="45720" rIns="91440" bIns="45720" numCol="1" anchor="t" anchorCtr="0" compatLnSpc="1"/>
              <a:lstStyle/>
              <a:p>
                <a:endParaRPr lang="zh-CN" altLang="en-US" sz="2400" b="1"/>
              </a:p>
            </p:txBody>
          </p:sp>
        </p:grpSp>
      </p:grpSp>
      <p:grpSp>
        <p:nvGrpSpPr>
          <p:cNvPr id="41" name="组合 40"/>
          <p:cNvGrpSpPr/>
          <p:nvPr/>
        </p:nvGrpSpPr>
        <p:grpSpPr>
          <a:xfrm>
            <a:off x="4059148" y="600131"/>
            <a:ext cx="4061460" cy="577850"/>
            <a:chOff x="6325463" y="3900861"/>
            <a:chExt cx="4061460" cy="577850"/>
          </a:xfrm>
        </p:grpSpPr>
        <p:sp>
          <p:nvSpPr>
            <p:cNvPr id="16" name="矩形 15"/>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1" name="矩形 20"/>
            <p:cNvSpPr/>
            <p:nvPr/>
          </p:nvSpPr>
          <p:spPr>
            <a:xfrm>
              <a:off x="7047359" y="3959059"/>
              <a:ext cx="263144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软件开发生命周期</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992"/>
    </mc:Choice>
    <mc:Fallback>
      <p:transition spd="slow" advTm="49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400"/>
                                        <p:tgtEl>
                                          <p:spTgt spid="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400" fill="hold"/>
                                        <p:tgtEl>
                                          <p:spTgt spid="2"/>
                                        </p:tgtEl>
                                        <p:attrNameLst>
                                          <p:attrName>ppt_x</p:attrName>
                                        </p:attrNameLst>
                                      </p:cBhvr>
                                      <p:tavLst>
                                        <p:tav tm="0">
                                          <p:val>
                                            <p:strVal val="#ppt_x"/>
                                          </p:val>
                                        </p:tav>
                                        <p:tav tm="100000">
                                          <p:val>
                                            <p:strVal val="#ppt_x"/>
                                          </p:val>
                                        </p:tav>
                                      </p:tavLst>
                                    </p:anim>
                                    <p:anim calcmode="lin" valueType="num">
                                      <p:cBhvr additive="base">
                                        <p:cTn id="12" dur="4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400" fill="hold"/>
                                        <p:tgtEl>
                                          <p:spTgt spid="42"/>
                                        </p:tgtEl>
                                        <p:attrNameLst>
                                          <p:attrName>ppt_x</p:attrName>
                                        </p:attrNameLst>
                                      </p:cBhvr>
                                      <p:tavLst>
                                        <p:tav tm="0">
                                          <p:val>
                                            <p:strVal val="#ppt_x"/>
                                          </p:val>
                                        </p:tav>
                                        <p:tav tm="100000">
                                          <p:val>
                                            <p:strVal val="#ppt_x"/>
                                          </p:val>
                                        </p:tav>
                                      </p:tavLst>
                                    </p:anim>
                                    <p:anim calcmode="lin" valueType="num">
                                      <p:cBhvr additive="base">
                                        <p:cTn id="16" dur="400" fill="hold"/>
                                        <p:tgtEl>
                                          <p:spTgt spid="4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400" fill="hold"/>
                                        <p:tgtEl>
                                          <p:spTgt spid="6"/>
                                        </p:tgtEl>
                                        <p:attrNameLst>
                                          <p:attrName>ppt_x</p:attrName>
                                        </p:attrNameLst>
                                      </p:cBhvr>
                                      <p:tavLst>
                                        <p:tav tm="0">
                                          <p:val>
                                            <p:strVal val="#ppt_x"/>
                                          </p:val>
                                        </p:tav>
                                        <p:tav tm="100000">
                                          <p:val>
                                            <p:strVal val="#ppt_x"/>
                                          </p:val>
                                        </p:tav>
                                      </p:tavLst>
                                    </p:anim>
                                    <p:anim calcmode="lin" valueType="num">
                                      <p:cBhvr additive="base">
                                        <p:cTn id="21" dur="4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400" fill="hold"/>
                                        <p:tgtEl>
                                          <p:spTgt spid="46"/>
                                        </p:tgtEl>
                                        <p:attrNameLst>
                                          <p:attrName>ppt_x</p:attrName>
                                        </p:attrNameLst>
                                      </p:cBhvr>
                                      <p:tavLst>
                                        <p:tav tm="0">
                                          <p:val>
                                            <p:strVal val="#ppt_x"/>
                                          </p:val>
                                        </p:tav>
                                        <p:tav tm="100000">
                                          <p:val>
                                            <p:strVal val="#ppt_x"/>
                                          </p:val>
                                        </p:tav>
                                      </p:tavLst>
                                    </p:anim>
                                    <p:anim calcmode="lin" valueType="num">
                                      <p:cBhvr additive="base">
                                        <p:cTn id="25" dur="400" fill="hold"/>
                                        <p:tgtEl>
                                          <p:spTgt spid="4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400" fill="hold"/>
                                        <p:tgtEl>
                                          <p:spTgt spid="17"/>
                                        </p:tgtEl>
                                        <p:attrNameLst>
                                          <p:attrName>ppt_x</p:attrName>
                                        </p:attrNameLst>
                                      </p:cBhvr>
                                      <p:tavLst>
                                        <p:tav tm="0">
                                          <p:val>
                                            <p:strVal val="#ppt_x"/>
                                          </p:val>
                                        </p:tav>
                                        <p:tav tm="100000">
                                          <p:val>
                                            <p:strVal val="#ppt_x"/>
                                          </p:val>
                                        </p:tav>
                                      </p:tavLst>
                                    </p:anim>
                                    <p:anim calcmode="lin" valueType="num">
                                      <p:cBhvr additive="base">
                                        <p:cTn id="30" dur="4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400" fill="hold"/>
                                        <p:tgtEl>
                                          <p:spTgt spid="47"/>
                                        </p:tgtEl>
                                        <p:attrNameLst>
                                          <p:attrName>ppt_x</p:attrName>
                                        </p:attrNameLst>
                                      </p:cBhvr>
                                      <p:tavLst>
                                        <p:tav tm="0">
                                          <p:val>
                                            <p:strVal val="#ppt_x"/>
                                          </p:val>
                                        </p:tav>
                                        <p:tav tm="100000">
                                          <p:val>
                                            <p:strVal val="#ppt_x"/>
                                          </p:val>
                                        </p:tav>
                                      </p:tavLst>
                                    </p:anim>
                                    <p:anim calcmode="lin" valueType="num">
                                      <p:cBhvr additive="base">
                                        <p:cTn id="34" dur="400" fill="hold"/>
                                        <p:tgtEl>
                                          <p:spTgt spid="47"/>
                                        </p:tgtEl>
                                        <p:attrNameLst>
                                          <p:attrName>ppt_y</p:attrName>
                                        </p:attrNameLst>
                                      </p:cBhvr>
                                      <p:tavLst>
                                        <p:tav tm="0">
                                          <p:val>
                                            <p:strVal val="1+#ppt_h/2"/>
                                          </p:val>
                                        </p:tav>
                                        <p:tav tm="100000">
                                          <p:val>
                                            <p:strVal val="#ppt_y"/>
                                          </p:val>
                                        </p:tav>
                                      </p:tavLst>
                                    </p:anim>
                                  </p:childTnLst>
                                </p:cTn>
                              </p:par>
                              <p:par>
                                <p:cTn id="35" presetID="12" presetClass="entr" presetSubtype="8"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p:tgtEl>
                                          <p:spTgt spid="41"/>
                                        </p:tgtEl>
                                        <p:attrNameLst>
                                          <p:attrName>ppt_x</p:attrName>
                                        </p:attrNameLst>
                                      </p:cBhvr>
                                      <p:tavLst>
                                        <p:tav tm="0">
                                          <p:val>
                                            <p:strVal val="#ppt_x-#ppt_w*1.125000"/>
                                          </p:val>
                                        </p:tav>
                                        <p:tav tm="100000">
                                          <p:val>
                                            <p:strVal val="#ppt_x"/>
                                          </p:val>
                                        </p:tav>
                                      </p:tavLst>
                                    </p:anim>
                                    <p:animEffect transition="in" filter="wipe(right)">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p:bldP spid="46"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01600" y="4251228"/>
            <a:ext cx="12598400" cy="0"/>
          </a:xfrm>
          <a:prstGeom prst="line">
            <a:avLst/>
          </a:prstGeom>
          <a:ln w="12700">
            <a:solidFill>
              <a:schemeClr val="bg1">
                <a:lumMod val="85000"/>
                <a:alpha val="5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3796362" y="2773381"/>
            <a:ext cx="79324" cy="1486851"/>
            <a:chOff x="2876838" y="2837757"/>
            <a:chExt cx="64194" cy="1203252"/>
          </a:xfrm>
        </p:grpSpPr>
        <p:cxnSp>
          <p:nvCxnSpPr>
            <p:cNvPr id="28" name="直接连接符 27"/>
            <p:cNvCxnSpPr/>
            <p:nvPr/>
          </p:nvCxnSpPr>
          <p:spPr>
            <a:xfrm flipV="1">
              <a:off x="2908935" y="2904331"/>
              <a:ext cx="0" cy="113667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876838" y="2837757"/>
              <a:ext cx="64194" cy="64194"/>
            </a:xfrm>
            <a:prstGeom prst="ellipse">
              <a:avLst/>
            </a:prstGeom>
            <a:solidFill>
              <a:srgbClr val="FF4A53"/>
            </a:solidFill>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grpSp>
        <p:nvGrpSpPr>
          <p:cNvPr id="46" name="组合 45"/>
          <p:cNvGrpSpPr/>
          <p:nvPr/>
        </p:nvGrpSpPr>
        <p:grpSpPr>
          <a:xfrm flipH="1" flipV="1">
            <a:off x="4954663" y="4251977"/>
            <a:ext cx="79324" cy="1404302"/>
            <a:chOff x="2876838" y="2837757"/>
            <a:chExt cx="64194" cy="1136448"/>
          </a:xfrm>
        </p:grpSpPr>
        <p:cxnSp>
          <p:nvCxnSpPr>
            <p:cNvPr id="48" name="直接连接符 47"/>
            <p:cNvCxnSpPr/>
            <p:nvPr/>
          </p:nvCxnSpPr>
          <p:spPr>
            <a:xfrm flipH="1" flipV="1">
              <a:off x="2908935" y="2904331"/>
              <a:ext cx="0" cy="10698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876838" y="2837757"/>
              <a:ext cx="64194" cy="64194"/>
            </a:xfrm>
            <a:prstGeom prst="ellipse">
              <a:avLst/>
            </a:prstGeom>
            <a:solidFill>
              <a:schemeClr val="bg1">
                <a:lumMod val="95000"/>
              </a:schemeClr>
            </a:solidFill>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47" name="文本框 46"/>
          <p:cNvSpPr txBox="1"/>
          <p:nvPr/>
        </p:nvSpPr>
        <p:spPr>
          <a:xfrm flipH="1">
            <a:off x="5029834" y="5407222"/>
            <a:ext cx="1783080" cy="645160"/>
          </a:xfrm>
          <a:prstGeom prst="rect">
            <a:avLst/>
          </a:prstGeom>
          <a:noFill/>
        </p:spPr>
        <p:txBody>
          <a:bodyPr wrap="none" rtlCol="0">
            <a:spAutoFit/>
          </a:bodyPr>
          <a:lstStyle/>
          <a:p>
            <a:r>
              <a:rPr lang="zh-CN" altLang="en-US" dirty="0" smtClean="0">
                <a:solidFill>
                  <a:srgbClr val="F2F2F2"/>
                </a:solidFill>
                <a:latin typeface="张海山锐线体简" panose="02000000000000000000" pitchFamily="2" charset="-122"/>
                <a:ea typeface="张海山锐线体简" panose="02000000000000000000" pitchFamily="2" charset="-122"/>
              </a:rPr>
              <a:t>细化：定义产品</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r>
              <a:rPr lang="zh-CN" altLang="en-US" dirty="0" smtClean="0">
                <a:solidFill>
                  <a:srgbClr val="F2F2F2"/>
                </a:solidFill>
                <a:latin typeface="张海山锐线体简" panose="02000000000000000000" pitchFamily="2" charset="-122"/>
                <a:ea typeface="张海山锐线体简" panose="02000000000000000000" pitchFamily="2" charset="-122"/>
              </a:rPr>
              <a:t>需求和体系结构</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grpSp>
        <p:nvGrpSpPr>
          <p:cNvPr id="51" name="组合 50"/>
          <p:cNvGrpSpPr/>
          <p:nvPr/>
        </p:nvGrpSpPr>
        <p:grpSpPr>
          <a:xfrm flipH="1" flipV="1">
            <a:off x="8332419" y="4251779"/>
            <a:ext cx="79324" cy="1534040"/>
            <a:chOff x="2876838" y="2837757"/>
            <a:chExt cx="64194" cy="1241440"/>
          </a:xfrm>
        </p:grpSpPr>
        <p:cxnSp>
          <p:nvCxnSpPr>
            <p:cNvPr id="53" name="直接连接符 52"/>
            <p:cNvCxnSpPr/>
            <p:nvPr/>
          </p:nvCxnSpPr>
          <p:spPr>
            <a:xfrm flipH="1" flipV="1">
              <a:off x="2908935" y="2904331"/>
              <a:ext cx="0" cy="117486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2876838" y="2837757"/>
              <a:ext cx="64194" cy="64194"/>
            </a:xfrm>
            <a:prstGeom prst="ellipse">
              <a:avLst/>
            </a:prstGeom>
            <a:solidFill>
              <a:schemeClr val="bg1">
                <a:lumMod val="95000"/>
              </a:schemeClr>
            </a:solidFill>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52" name="文本框 51"/>
          <p:cNvSpPr txBox="1"/>
          <p:nvPr/>
        </p:nvSpPr>
        <p:spPr>
          <a:xfrm flipH="1">
            <a:off x="8407590" y="5536762"/>
            <a:ext cx="1783080" cy="645160"/>
          </a:xfrm>
          <a:prstGeom prst="rect">
            <a:avLst/>
          </a:prstGeom>
          <a:noFill/>
        </p:spPr>
        <p:txBody>
          <a:bodyPr wrap="none" rtlCol="0">
            <a:spAutoFit/>
          </a:bodyPr>
          <a:lstStyle/>
          <a:p>
            <a:r>
              <a:rPr lang="zh-CN" altLang="en-US" dirty="0" smtClean="0">
                <a:solidFill>
                  <a:srgbClr val="F2F2F2"/>
                </a:solidFill>
                <a:latin typeface="张海山锐线体简" panose="02000000000000000000" pitchFamily="2" charset="-122"/>
                <a:ea typeface="张海山锐线体简" panose="02000000000000000000" pitchFamily="2" charset="-122"/>
              </a:rPr>
              <a:t>移交：软件交付</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r>
              <a:rPr lang="zh-CN" altLang="en-US" dirty="0" smtClean="0">
                <a:solidFill>
                  <a:srgbClr val="F2F2F2"/>
                </a:solidFill>
                <a:latin typeface="张海山锐线体简" panose="02000000000000000000" pitchFamily="2" charset="-122"/>
                <a:ea typeface="张海山锐线体简" panose="02000000000000000000" pitchFamily="2" charset="-122"/>
              </a:rPr>
              <a:t>给用户</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cxnSp>
        <p:nvCxnSpPr>
          <p:cNvPr id="9" name="直接连接符 8"/>
          <p:cNvCxnSpPr/>
          <p:nvPr/>
        </p:nvCxnSpPr>
        <p:spPr>
          <a:xfrm>
            <a:off x="1525181"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66880"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10512"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955153"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86443"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28142"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71774" y="4251978"/>
            <a:ext cx="1144043" cy="0"/>
          </a:xfrm>
          <a:prstGeom prst="line">
            <a:avLst/>
          </a:prstGeom>
          <a:ln w="19050">
            <a:solidFill>
              <a:srgbClr val="FF4A5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16415" y="4251978"/>
            <a:ext cx="1144043"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798965" y="2680153"/>
            <a:ext cx="2011680" cy="1198880"/>
          </a:xfrm>
          <a:prstGeom prst="rect">
            <a:avLst/>
          </a:prstGeom>
          <a:noFill/>
        </p:spPr>
        <p:txBody>
          <a:bodyPr wrap="none" rtlCol="0">
            <a:spAutoFit/>
          </a:bodyPr>
          <a:lstStyle/>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初始：至少在内部</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奠定足够的基础，</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以保证能进入细化</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阶段</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grpSp>
        <p:nvGrpSpPr>
          <p:cNvPr id="31" name="组合 30"/>
          <p:cNvGrpSpPr/>
          <p:nvPr/>
        </p:nvGrpSpPr>
        <p:grpSpPr>
          <a:xfrm>
            <a:off x="6666754" y="3247727"/>
            <a:ext cx="79324" cy="1004251"/>
            <a:chOff x="2876838" y="2837757"/>
            <a:chExt cx="64194" cy="812702"/>
          </a:xfrm>
        </p:grpSpPr>
        <p:cxnSp>
          <p:nvCxnSpPr>
            <p:cNvPr id="33" name="直接连接符 32"/>
            <p:cNvCxnSpPr/>
            <p:nvPr/>
          </p:nvCxnSpPr>
          <p:spPr>
            <a:xfrm flipV="1">
              <a:off x="2908935" y="2904331"/>
              <a:ext cx="0" cy="74612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876838" y="2837757"/>
              <a:ext cx="64194" cy="64194"/>
            </a:xfrm>
            <a:prstGeom prst="ellipse">
              <a:avLst/>
            </a:prstGeom>
            <a:solidFill>
              <a:srgbClr val="FF4A53"/>
            </a:solidFill>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32" name="文本框 31"/>
          <p:cNvSpPr txBox="1"/>
          <p:nvPr/>
        </p:nvSpPr>
        <p:spPr>
          <a:xfrm>
            <a:off x="4883987" y="2852873"/>
            <a:ext cx="1783080" cy="1198880"/>
          </a:xfrm>
          <a:prstGeom prst="rect">
            <a:avLst/>
          </a:prstGeom>
          <a:noFill/>
        </p:spPr>
        <p:txBody>
          <a:bodyPr wrap="none" rtlCol="0">
            <a:spAutoFit/>
          </a:bodyPr>
          <a:lstStyle/>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构造：软件从可</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执行的体系结构</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基线发展到移交</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a:p>
            <a:pPr algn="l"/>
            <a:r>
              <a:rPr lang="zh-CN" altLang="en-US" dirty="0" smtClean="0">
                <a:solidFill>
                  <a:srgbClr val="F2F2F2"/>
                </a:solidFill>
                <a:latin typeface="张海山锐线体简" panose="02000000000000000000" pitchFamily="2" charset="-122"/>
                <a:ea typeface="张海山锐线体简" panose="02000000000000000000" pitchFamily="2" charset="-122"/>
              </a:rPr>
              <a:t>给用户</a:t>
            </a:r>
            <a:endParaRPr lang="zh-CN" altLang="en-US" dirty="0" smtClean="0">
              <a:solidFill>
                <a:srgbClr val="F2F2F2"/>
              </a:solidFill>
              <a:latin typeface="张海山锐线体简" panose="02000000000000000000" pitchFamily="2" charset="-122"/>
              <a:ea typeface="张海山锐线体简" panose="02000000000000000000" pitchFamily="2" charset="-122"/>
            </a:endParaRPr>
          </a:p>
        </p:txBody>
      </p:sp>
      <p:grpSp>
        <p:nvGrpSpPr>
          <p:cNvPr id="2" name="组合 1"/>
          <p:cNvGrpSpPr/>
          <p:nvPr/>
        </p:nvGrpSpPr>
        <p:grpSpPr>
          <a:xfrm>
            <a:off x="630073" y="3804301"/>
            <a:ext cx="894519" cy="894519"/>
            <a:chOff x="630073" y="3104531"/>
            <a:chExt cx="894519" cy="894519"/>
          </a:xfrm>
        </p:grpSpPr>
        <p:sp>
          <p:nvSpPr>
            <p:cNvPr id="7" name="椭圆 6"/>
            <p:cNvSpPr/>
            <p:nvPr/>
          </p:nvSpPr>
          <p:spPr>
            <a:xfrm>
              <a:off x="630073" y="3104531"/>
              <a:ext cx="894519" cy="894519"/>
            </a:xfrm>
            <a:prstGeom prst="ellipse">
              <a:avLst/>
            </a:prstGeom>
            <a:solidFill>
              <a:srgbClr val="FF4A53"/>
            </a:solidFill>
            <a:ln w="635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896090" y="3349513"/>
              <a:ext cx="405386" cy="405388"/>
              <a:chOff x="3884615" y="4519611"/>
              <a:chExt cx="460374" cy="460377"/>
            </a:xfrm>
            <a:solidFill>
              <a:schemeClr val="bg1"/>
            </a:solidFill>
          </p:grpSpPr>
          <p:sp>
            <p:nvSpPr>
              <p:cNvPr id="60" name="Freeform 5"/>
              <p:cNvSpPr>
                <a:spLocks noEditPoints="1"/>
              </p:cNvSpPr>
              <p:nvPr/>
            </p:nvSpPr>
            <p:spPr bwMode="auto">
              <a:xfrm>
                <a:off x="3930651" y="4841876"/>
                <a:ext cx="69850" cy="69850"/>
              </a:xfrm>
              <a:custGeom>
                <a:avLst/>
                <a:gdLst>
                  <a:gd name="T0" fmla="*/ 9 w 18"/>
                  <a:gd name="T1" fmla="*/ 0 h 18"/>
                  <a:gd name="T2" fmla="*/ 0 w 18"/>
                  <a:gd name="T3" fmla="*/ 9 h 18"/>
                  <a:gd name="T4" fmla="*/ 9 w 18"/>
                  <a:gd name="T5" fmla="*/ 18 h 18"/>
                  <a:gd name="T6" fmla="*/ 18 w 18"/>
                  <a:gd name="T7" fmla="*/ 9 h 18"/>
                  <a:gd name="T8" fmla="*/ 9 w 18"/>
                  <a:gd name="T9" fmla="*/ 0 h 18"/>
                  <a:gd name="T10" fmla="*/ 9 w 18"/>
                  <a:gd name="T11" fmla="*/ 12 h 18"/>
                  <a:gd name="T12" fmla="*/ 6 w 18"/>
                  <a:gd name="T13" fmla="*/ 9 h 18"/>
                  <a:gd name="T14" fmla="*/ 9 w 18"/>
                  <a:gd name="T15" fmla="*/ 6 h 18"/>
                  <a:gd name="T16" fmla="*/ 12 w 18"/>
                  <a:gd name="T17" fmla="*/ 9 h 18"/>
                  <a:gd name="T18" fmla="*/ 9 w 18"/>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1" name="Freeform 6"/>
              <p:cNvSpPr>
                <a:spLocks noEditPoints="1"/>
              </p:cNvSpPr>
              <p:nvPr/>
            </p:nvSpPr>
            <p:spPr bwMode="auto">
              <a:xfrm>
                <a:off x="4068763" y="4819651"/>
                <a:ext cx="69850" cy="68263"/>
              </a:xfrm>
              <a:custGeom>
                <a:avLst/>
                <a:gdLst>
                  <a:gd name="T0" fmla="*/ 9 w 18"/>
                  <a:gd name="T1" fmla="*/ 18 h 18"/>
                  <a:gd name="T2" fmla="*/ 18 w 18"/>
                  <a:gd name="T3" fmla="*/ 9 h 18"/>
                  <a:gd name="T4" fmla="*/ 9 w 18"/>
                  <a:gd name="T5" fmla="*/ 0 h 18"/>
                  <a:gd name="T6" fmla="*/ 0 w 18"/>
                  <a:gd name="T7" fmla="*/ 9 h 18"/>
                  <a:gd name="T8" fmla="*/ 9 w 18"/>
                  <a:gd name="T9" fmla="*/ 18 h 18"/>
                  <a:gd name="T10" fmla="*/ 9 w 18"/>
                  <a:gd name="T11" fmla="*/ 6 h 18"/>
                  <a:gd name="T12" fmla="*/ 12 w 18"/>
                  <a:gd name="T13" fmla="*/ 9 h 18"/>
                  <a:gd name="T14" fmla="*/ 9 w 18"/>
                  <a:gd name="T15" fmla="*/ 12 h 18"/>
                  <a:gd name="T16" fmla="*/ 6 w 18"/>
                  <a:gd name="T17" fmla="*/ 9 h 18"/>
                  <a:gd name="T18" fmla="*/ 9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2" name="Freeform 7"/>
              <p:cNvSpPr>
                <a:spLocks noEditPoints="1"/>
              </p:cNvSpPr>
              <p:nvPr/>
            </p:nvSpPr>
            <p:spPr bwMode="auto">
              <a:xfrm>
                <a:off x="3884615" y="4519611"/>
                <a:ext cx="300038" cy="460375"/>
              </a:xfrm>
              <a:custGeom>
                <a:avLst/>
                <a:gdLst>
                  <a:gd name="T0" fmla="*/ 72 w 78"/>
                  <a:gd name="T1" fmla="*/ 0 h 120"/>
                  <a:gd name="T2" fmla="*/ 42 w 78"/>
                  <a:gd name="T3" fmla="*/ 0 h 120"/>
                  <a:gd name="T4" fmla="*/ 36 w 78"/>
                  <a:gd name="T5" fmla="*/ 6 h 120"/>
                  <a:gd name="T6" fmla="*/ 36 w 78"/>
                  <a:gd name="T7" fmla="*/ 12 h 120"/>
                  <a:gd name="T8" fmla="*/ 6 w 78"/>
                  <a:gd name="T9" fmla="*/ 12 h 120"/>
                  <a:gd name="T10" fmla="*/ 0 w 78"/>
                  <a:gd name="T11" fmla="*/ 18 h 120"/>
                  <a:gd name="T12" fmla="*/ 0 w 78"/>
                  <a:gd name="T13" fmla="*/ 114 h 120"/>
                  <a:gd name="T14" fmla="*/ 6 w 78"/>
                  <a:gd name="T15" fmla="*/ 120 h 120"/>
                  <a:gd name="T16" fmla="*/ 36 w 78"/>
                  <a:gd name="T17" fmla="*/ 120 h 120"/>
                  <a:gd name="T18" fmla="*/ 39 w 78"/>
                  <a:gd name="T19" fmla="*/ 119 h 120"/>
                  <a:gd name="T20" fmla="*/ 42 w 78"/>
                  <a:gd name="T21" fmla="*/ 120 h 120"/>
                  <a:gd name="T22" fmla="*/ 72 w 78"/>
                  <a:gd name="T23" fmla="*/ 120 h 120"/>
                  <a:gd name="T24" fmla="*/ 78 w 78"/>
                  <a:gd name="T25" fmla="*/ 114 h 120"/>
                  <a:gd name="T26" fmla="*/ 78 w 78"/>
                  <a:gd name="T27" fmla="*/ 6 h 120"/>
                  <a:gd name="T28" fmla="*/ 72 w 78"/>
                  <a:gd name="T29" fmla="*/ 0 h 120"/>
                  <a:gd name="T30" fmla="*/ 6 w 78"/>
                  <a:gd name="T31" fmla="*/ 114 h 120"/>
                  <a:gd name="T32" fmla="*/ 6 w 78"/>
                  <a:gd name="T33" fmla="*/ 18 h 120"/>
                  <a:gd name="T34" fmla="*/ 36 w 78"/>
                  <a:gd name="T35" fmla="*/ 18 h 120"/>
                  <a:gd name="T36" fmla="*/ 36 w 78"/>
                  <a:gd name="T37" fmla="*/ 114 h 120"/>
                  <a:gd name="T38" fmla="*/ 6 w 78"/>
                  <a:gd name="T39" fmla="*/ 114 h 120"/>
                  <a:gd name="T40" fmla="*/ 72 w 78"/>
                  <a:gd name="T41" fmla="*/ 114 h 120"/>
                  <a:gd name="T42" fmla="*/ 42 w 78"/>
                  <a:gd name="T43" fmla="*/ 114 h 120"/>
                  <a:gd name="T44" fmla="*/ 42 w 78"/>
                  <a:gd name="T45" fmla="*/ 30 h 120"/>
                  <a:gd name="T46" fmla="*/ 72 w 78"/>
                  <a:gd name="T47" fmla="*/ 30 h 120"/>
                  <a:gd name="T48" fmla="*/ 72 w 78"/>
                  <a:gd name="T49" fmla="*/ 114 h 120"/>
                  <a:gd name="T50" fmla="*/ 72 w 78"/>
                  <a:gd name="T51" fmla="*/ 24 h 120"/>
                  <a:gd name="T52" fmla="*/ 42 w 78"/>
                  <a:gd name="T53" fmla="*/ 24 h 120"/>
                  <a:gd name="T54" fmla="*/ 42 w 78"/>
                  <a:gd name="T55" fmla="*/ 6 h 120"/>
                  <a:gd name="T56" fmla="*/ 72 w 78"/>
                  <a:gd name="T57" fmla="*/ 6 h 120"/>
                  <a:gd name="T58" fmla="*/ 72 w 78"/>
                  <a:gd name="T5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3" name="Freeform 8"/>
              <p:cNvSpPr>
                <a:spLocks noEditPoints="1"/>
              </p:cNvSpPr>
              <p:nvPr/>
            </p:nvSpPr>
            <p:spPr bwMode="auto">
              <a:xfrm>
                <a:off x="4184651" y="4538663"/>
                <a:ext cx="160338" cy="441325"/>
              </a:xfrm>
              <a:custGeom>
                <a:avLst/>
                <a:gdLst>
                  <a:gd name="T0" fmla="*/ 24 w 42"/>
                  <a:gd name="T1" fmla="*/ 5 h 115"/>
                  <a:gd name="T2" fmla="*/ 17 w 42"/>
                  <a:gd name="T3" fmla="*/ 1 h 115"/>
                  <a:gd name="T4" fmla="*/ 5 w 42"/>
                  <a:gd name="T5" fmla="*/ 3 h 115"/>
                  <a:gd name="T6" fmla="*/ 1 w 42"/>
                  <a:gd name="T7" fmla="*/ 10 h 115"/>
                  <a:gd name="T8" fmla="*/ 18 w 42"/>
                  <a:gd name="T9" fmla="*/ 110 h 115"/>
                  <a:gd name="T10" fmla="*/ 25 w 42"/>
                  <a:gd name="T11" fmla="*/ 115 h 115"/>
                  <a:gd name="T12" fmla="*/ 37 w 42"/>
                  <a:gd name="T13" fmla="*/ 113 h 115"/>
                  <a:gd name="T14" fmla="*/ 42 w 42"/>
                  <a:gd name="T15" fmla="*/ 106 h 115"/>
                  <a:gd name="T16" fmla="*/ 24 w 42"/>
                  <a:gd name="T17" fmla="*/ 5 h 115"/>
                  <a:gd name="T18" fmla="*/ 6 w 42"/>
                  <a:gd name="T19" fmla="*/ 9 h 115"/>
                  <a:gd name="T20" fmla="*/ 18 w 42"/>
                  <a:gd name="T21" fmla="*/ 6 h 115"/>
                  <a:gd name="T22" fmla="*/ 20 w 42"/>
                  <a:gd name="T23" fmla="*/ 18 h 115"/>
                  <a:gd name="T24" fmla="*/ 9 w 42"/>
                  <a:gd name="T25" fmla="*/ 20 h 115"/>
                  <a:gd name="T26" fmla="*/ 6 w 42"/>
                  <a:gd name="T27" fmla="*/ 9 h 115"/>
                  <a:gd name="T28" fmla="*/ 10 w 42"/>
                  <a:gd name="T29" fmla="*/ 26 h 115"/>
                  <a:gd name="T30" fmla="*/ 21 w 42"/>
                  <a:gd name="T31" fmla="*/ 24 h 115"/>
                  <a:gd name="T32" fmla="*/ 33 w 42"/>
                  <a:gd name="T33" fmla="*/ 89 h 115"/>
                  <a:gd name="T34" fmla="*/ 21 w 42"/>
                  <a:gd name="T35" fmla="*/ 91 h 115"/>
                  <a:gd name="T36" fmla="*/ 10 w 42"/>
                  <a:gd name="T37" fmla="*/ 26 h 115"/>
                  <a:gd name="T38" fmla="*/ 24 w 42"/>
                  <a:gd name="T39" fmla="*/ 109 h 115"/>
                  <a:gd name="T40" fmla="*/ 22 w 42"/>
                  <a:gd name="T41" fmla="*/ 97 h 115"/>
                  <a:gd name="T42" fmla="*/ 34 w 42"/>
                  <a:gd name="T43" fmla="*/ 95 h 115"/>
                  <a:gd name="T44" fmla="*/ 36 w 42"/>
                  <a:gd name="T45" fmla="*/ 107 h 115"/>
                  <a:gd name="T46" fmla="*/ 24 w 42"/>
                  <a:gd name="T47" fmla="*/ 10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4" name="Rectangle 9"/>
              <p:cNvSpPr>
                <a:spLocks noChangeArrowheads="1"/>
              </p:cNvSpPr>
              <p:nvPr/>
            </p:nvSpPr>
            <p:spPr bwMode="auto">
              <a:xfrm>
                <a:off x="3930651" y="4657726"/>
                <a:ext cx="69850" cy="23813"/>
              </a:xfrm>
              <a:prstGeom prst="rect">
                <a:avLst/>
              </a:prstGeom>
              <a:grpFill/>
              <a:ln w="0">
                <a:noFill/>
                <a:miter lim="800000"/>
              </a:ln>
            </p:spPr>
            <p:txBody>
              <a:bodyPr vert="horz" wrap="square" lIns="91440" tIns="45720" rIns="91440" bIns="45720" numCol="1" anchor="t" anchorCtr="0" compatLnSpc="1"/>
              <a:lstStyle/>
              <a:p>
                <a:endParaRPr lang="zh-CN" altLang="en-US" sz="2400" b="1"/>
              </a:p>
            </p:txBody>
          </p:sp>
        </p:grpSp>
      </p:grpSp>
      <p:grpSp>
        <p:nvGrpSpPr>
          <p:cNvPr id="3" name="组合 2"/>
          <p:cNvGrpSpPr/>
          <p:nvPr/>
        </p:nvGrpSpPr>
        <p:grpSpPr>
          <a:xfrm>
            <a:off x="10660894" y="3807243"/>
            <a:ext cx="894519" cy="894519"/>
            <a:chOff x="10660894" y="3107473"/>
            <a:chExt cx="894519" cy="894519"/>
          </a:xfrm>
        </p:grpSpPr>
        <p:sp>
          <p:nvSpPr>
            <p:cNvPr id="17" name="椭圆 16"/>
            <p:cNvSpPr/>
            <p:nvPr/>
          </p:nvSpPr>
          <p:spPr>
            <a:xfrm>
              <a:off x="10660894" y="3107473"/>
              <a:ext cx="894519" cy="894519"/>
            </a:xfrm>
            <a:prstGeom prst="ellipse">
              <a:avLst/>
            </a:prstGeom>
            <a:solidFill>
              <a:srgbClr val="F2F2F2"/>
            </a:solidFill>
            <a:ln w="635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Group 22"/>
            <p:cNvGrpSpPr>
              <a:grpSpLocks noChangeAspect="1"/>
            </p:cNvGrpSpPr>
            <p:nvPr/>
          </p:nvGrpSpPr>
          <p:grpSpPr bwMode="auto">
            <a:xfrm>
              <a:off x="10870392" y="3348113"/>
              <a:ext cx="406785" cy="406786"/>
              <a:chOff x="4143" y="2884"/>
              <a:chExt cx="291" cy="291"/>
            </a:xfrm>
            <a:solidFill>
              <a:srgbClr val="595959"/>
            </a:solidFill>
          </p:grpSpPr>
          <p:sp>
            <p:nvSpPr>
              <p:cNvPr id="66" name="Freeform 23"/>
              <p:cNvSpPr/>
              <p:nvPr/>
            </p:nvSpPr>
            <p:spPr bwMode="auto">
              <a:xfrm>
                <a:off x="4143" y="3160"/>
                <a:ext cx="291" cy="15"/>
              </a:xfrm>
              <a:custGeom>
                <a:avLst/>
                <a:gdLst>
                  <a:gd name="T0" fmla="*/ 117 w 120"/>
                  <a:gd name="T1" fmla="*/ 6 h 6"/>
                  <a:gd name="T2" fmla="*/ 3 w 120"/>
                  <a:gd name="T3" fmla="*/ 6 h 6"/>
                  <a:gd name="T4" fmla="*/ 0 w 120"/>
                  <a:gd name="T5" fmla="*/ 3 h 6"/>
                  <a:gd name="T6" fmla="*/ 3 w 120"/>
                  <a:gd name="T7" fmla="*/ 0 h 6"/>
                  <a:gd name="T8" fmla="*/ 117 w 120"/>
                  <a:gd name="T9" fmla="*/ 0 h 6"/>
                  <a:gd name="T10" fmla="*/ 120 w 120"/>
                  <a:gd name="T11" fmla="*/ 3 h 6"/>
                  <a:gd name="T12" fmla="*/ 117 w 12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7" name="Freeform 24"/>
              <p:cNvSpPr>
                <a:spLocks noEditPoints="1"/>
              </p:cNvSpPr>
              <p:nvPr/>
            </p:nvSpPr>
            <p:spPr bwMode="auto">
              <a:xfrm>
                <a:off x="4158" y="3044"/>
                <a:ext cx="43" cy="102"/>
              </a:xfrm>
              <a:custGeom>
                <a:avLst/>
                <a:gdLst>
                  <a:gd name="T0" fmla="*/ 12 w 18"/>
                  <a:gd name="T1" fmla="*/ 0 h 42"/>
                  <a:gd name="T2" fmla="*/ 6 w 18"/>
                  <a:gd name="T3" fmla="*/ 0 h 42"/>
                  <a:gd name="T4" fmla="*/ 0 w 18"/>
                  <a:gd name="T5" fmla="*/ 6 h 42"/>
                  <a:gd name="T6" fmla="*/ 0 w 18"/>
                  <a:gd name="T7" fmla="*/ 36 h 42"/>
                  <a:gd name="T8" fmla="*/ 6 w 18"/>
                  <a:gd name="T9" fmla="*/ 42 h 42"/>
                  <a:gd name="T10" fmla="*/ 12 w 18"/>
                  <a:gd name="T11" fmla="*/ 42 h 42"/>
                  <a:gd name="T12" fmla="*/ 18 w 18"/>
                  <a:gd name="T13" fmla="*/ 36 h 42"/>
                  <a:gd name="T14" fmla="*/ 18 w 18"/>
                  <a:gd name="T15" fmla="*/ 6 h 42"/>
                  <a:gd name="T16" fmla="*/ 12 w 18"/>
                  <a:gd name="T17" fmla="*/ 0 h 42"/>
                  <a:gd name="T18" fmla="*/ 6 w 18"/>
                  <a:gd name="T19" fmla="*/ 36 h 42"/>
                  <a:gd name="T20" fmla="*/ 6 w 18"/>
                  <a:gd name="T21" fmla="*/ 6 h 42"/>
                  <a:gd name="T22" fmla="*/ 12 w 18"/>
                  <a:gd name="T23" fmla="*/ 6 h 42"/>
                  <a:gd name="T24" fmla="*/ 12 w 18"/>
                  <a:gd name="T25" fmla="*/ 36 h 42"/>
                  <a:gd name="T26" fmla="*/ 6 w 18"/>
                  <a:gd name="T2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8" name="Freeform 25"/>
              <p:cNvSpPr>
                <a:spLocks noEditPoints="1"/>
              </p:cNvSpPr>
              <p:nvPr/>
            </p:nvSpPr>
            <p:spPr bwMode="auto">
              <a:xfrm>
                <a:off x="4230" y="2957"/>
                <a:ext cx="44" cy="189"/>
              </a:xfrm>
              <a:custGeom>
                <a:avLst/>
                <a:gdLst>
                  <a:gd name="T0" fmla="*/ 12 w 18"/>
                  <a:gd name="T1" fmla="*/ 0 h 78"/>
                  <a:gd name="T2" fmla="*/ 6 w 18"/>
                  <a:gd name="T3" fmla="*/ 0 h 78"/>
                  <a:gd name="T4" fmla="*/ 0 w 18"/>
                  <a:gd name="T5" fmla="*/ 6 h 78"/>
                  <a:gd name="T6" fmla="*/ 0 w 18"/>
                  <a:gd name="T7" fmla="*/ 72 h 78"/>
                  <a:gd name="T8" fmla="*/ 6 w 18"/>
                  <a:gd name="T9" fmla="*/ 78 h 78"/>
                  <a:gd name="T10" fmla="*/ 12 w 18"/>
                  <a:gd name="T11" fmla="*/ 78 h 78"/>
                  <a:gd name="T12" fmla="*/ 18 w 18"/>
                  <a:gd name="T13" fmla="*/ 72 h 78"/>
                  <a:gd name="T14" fmla="*/ 18 w 18"/>
                  <a:gd name="T15" fmla="*/ 6 h 78"/>
                  <a:gd name="T16" fmla="*/ 12 w 18"/>
                  <a:gd name="T17" fmla="*/ 0 h 78"/>
                  <a:gd name="T18" fmla="*/ 6 w 18"/>
                  <a:gd name="T19" fmla="*/ 72 h 78"/>
                  <a:gd name="T20" fmla="*/ 6 w 18"/>
                  <a:gd name="T21" fmla="*/ 6 h 78"/>
                  <a:gd name="T22" fmla="*/ 12 w 18"/>
                  <a:gd name="T23" fmla="*/ 6 h 78"/>
                  <a:gd name="T24" fmla="*/ 12 w 18"/>
                  <a:gd name="T25" fmla="*/ 72 h 78"/>
                  <a:gd name="T26" fmla="*/ 6 w 18"/>
                  <a:gd name="T27"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69" name="Freeform 26"/>
              <p:cNvSpPr>
                <a:spLocks noEditPoints="1"/>
              </p:cNvSpPr>
              <p:nvPr/>
            </p:nvSpPr>
            <p:spPr bwMode="auto">
              <a:xfrm>
                <a:off x="4303" y="2986"/>
                <a:ext cx="44" cy="160"/>
              </a:xfrm>
              <a:custGeom>
                <a:avLst/>
                <a:gdLst>
                  <a:gd name="T0" fmla="*/ 12 w 18"/>
                  <a:gd name="T1" fmla="*/ 0 h 66"/>
                  <a:gd name="T2" fmla="*/ 6 w 18"/>
                  <a:gd name="T3" fmla="*/ 0 h 66"/>
                  <a:gd name="T4" fmla="*/ 0 w 18"/>
                  <a:gd name="T5" fmla="*/ 6 h 66"/>
                  <a:gd name="T6" fmla="*/ 0 w 18"/>
                  <a:gd name="T7" fmla="*/ 60 h 66"/>
                  <a:gd name="T8" fmla="*/ 6 w 18"/>
                  <a:gd name="T9" fmla="*/ 66 h 66"/>
                  <a:gd name="T10" fmla="*/ 12 w 18"/>
                  <a:gd name="T11" fmla="*/ 66 h 66"/>
                  <a:gd name="T12" fmla="*/ 18 w 18"/>
                  <a:gd name="T13" fmla="*/ 60 h 66"/>
                  <a:gd name="T14" fmla="*/ 18 w 18"/>
                  <a:gd name="T15" fmla="*/ 6 h 66"/>
                  <a:gd name="T16" fmla="*/ 12 w 18"/>
                  <a:gd name="T17" fmla="*/ 0 h 66"/>
                  <a:gd name="T18" fmla="*/ 6 w 18"/>
                  <a:gd name="T19" fmla="*/ 60 h 66"/>
                  <a:gd name="T20" fmla="*/ 6 w 18"/>
                  <a:gd name="T21" fmla="*/ 6 h 66"/>
                  <a:gd name="T22" fmla="*/ 12 w 18"/>
                  <a:gd name="T23" fmla="*/ 6 h 66"/>
                  <a:gd name="T24" fmla="*/ 12 w 18"/>
                  <a:gd name="T25" fmla="*/ 60 h 66"/>
                  <a:gd name="T26" fmla="*/ 6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grpFill/>
              <a:ln w="0">
                <a:noFill/>
                <a:round/>
              </a:ln>
            </p:spPr>
            <p:txBody>
              <a:bodyPr vert="horz" wrap="square" lIns="91440" tIns="45720" rIns="91440" bIns="45720" numCol="1" anchor="t" anchorCtr="0" compatLnSpc="1"/>
              <a:lstStyle/>
              <a:p>
                <a:endParaRPr lang="zh-CN" altLang="en-US" sz="2400" b="1"/>
              </a:p>
            </p:txBody>
          </p:sp>
          <p:sp>
            <p:nvSpPr>
              <p:cNvPr id="70" name="Freeform 27"/>
              <p:cNvSpPr>
                <a:spLocks noEditPoints="1"/>
              </p:cNvSpPr>
              <p:nvPr/>
            </p:nvSpPr>
            <p:spPr bwMode="auto">
              <a:xfrm>
                <a:off x="4376" y="2884"/>
                <a:ext cx="43" cy="262"/>
              </a:xfrm>
              <a:custGeom>
                <a:avLst/>
                <a:gdLst>
                  <a:gd name="T0" fmla="*/ 12 w 18"/>
                  <a:gd name="T1" fmla="*/ 0 h 108"/>
                  <a:gd name="T2" fmla="*/ 6 w 18"/>
                  <a:gd name="T3" fmla="*/ 0 h 108"/>
                  <a:gd name="T4" fmla="*/ 0 w 18"/>
                  <a:gd name="T5" fmla="*/ 6 h 108"/>
                  <a:gd name="T6" fmla="*/ 0 w 18"/>
                  <a:gd name="T7" fmla="*/ 102 h 108"/>
                  <a:gd name="T8" fmla="*/ 6 w 18"/>
                  <a:gd name="T9" fmla="*/ 108 h 108"/>
                  <a:gd name="T10" fmla="*/ 12 w 18"/>
                  <a:gd name="T11" fmla="*/ 108 h 108"/>
                  <a:gd name="T12" fmla="*/ 18 w 18"/>
                  <a:gd name="T13" fmla="*/ 102 h 108"/>
                  <a:gd name="T14" fmla="*/ 18 w 18"/>
                  <a:gd name="T15" fmla="*/ 6 h 108"/>
                  <a:gd name="T16" fmla="*/ 12 w 18"/>
                  <a:gd name="T17" fmla="*/ 0 h 108"/>
                  <a:gd name="T18" fmla="*/ 6 w 18"/>
                  <a:gd name="T19" fmla="*/ 102 h 108"/>
                  <a:gd name="T20" fmla="*/ 6 w 18"/>
                  <a:gd name="T21" fmla="*/ 6 h 108"/>
                  <a:gd name="T22" fmla="*/ 12 w 18"/>
                  <a:gd name="T23" fmla="*/ 6 h 108"/>
                  <a:gd name="T24" fmla="*/ 12 w 18"/>
                  <a:gd name="T25" fmla="*/ 102 h 108"/>
                  <a:gd name="T26" fmla="*/ 6 w 18"/>
                  <a:gd name="T27"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grpFill/>
              <a:ln w="0">
                <a:noFill/>
                <a:round/>
              </a:ln>
            </p:spPr>
            <p:txBody>
              <a:bodyPr vert="horz" wrap="square" lIns="91440" tIns="45720" rIns="91440" bIns="45720" numCol="1" anchor="t" anchorCtr="0" compatLnSpc="1"/>
              <a:lstStyle/>
              <a:p>
                <a:endParaRPr lang="zh-CN" altLang="en-US" sz="2400" b="1"/>
              </a:p>
            </p:txBody>
          </p:sp>
        </p:grpSp>
      </p:grpSp>
      <p:sp>
        <p:nvSpPr>
          <p:cNvPr id="4" name="矩形 3"/>
          <p:cNvSpPr/>
          <p:nvPr/>
        </p:nvSpPr>
        <p:spPr>
          <a:xfrm>
            <a:off x="1160145" y="1622425"/>
            <a:ext cx="9664065" cy="706755"/>
          </a:xfrm>
          <a:prstGeom prst="rect">
            <a:avLst/>
          </a:prstGeom>
        </p:spPr>
        <p:txBody>
          <a:bodyPr wrap="square">
            <a:spAutoFit/>
          </a:bodyPr>
          <a:p>
            <a:pPr algn="l"/>
            <a:r>
              <a:rPr lang="zh-CN" altLang="en-US" sz="2000" dirty="0">
                <a:solidFill>
                  <a:schemeClr val="bg1"/>
                </a:solidFill>
                <a:latin typeface="张海山锐线体简" panose="02000000000000000000" pitchFamily="2" charset="-122"/>
                <a:ea typeface="张海山锐线体简" panose="02000000000000000000" pitchFamily="2" charset="-122"/>
              </a:rPr>
              <a:t>贯穿所有四个阶段的要素是迭代。迭代是一组明确的工作任务，具有产生能运行、测试和评价的可执行系统的基准计划和评价准则</a:t>
            </a:r>
            <a:endParaRPr lang="zh-CN" altLang="en-US" sz="2000" dirty="0">
              <a:solidFill>
                <a:schemeClr val="bg1"/>
              </a:solidFill>
              <a:latin typeface="张海山锐线体简" panose="02000000000000000000" pitchFamily="2" charset="-122"/>
              <a:ea typeface="张海山锐线体简" panose="02000000000000000000" pitchFamily="2" charset="-122"/>
            </a:endParaRPr>
          </a:p>
        </p:txBody>
      </p:sp>
      <p:grpSp>
        <p:nvGrpSpPr>
          <p:cNvPr id="5" name="组合 4"/>
          <p:cNvGrpSpPr/>
          <p:nvPr/>
        </p:nvGrpSpPr>
        <p:grpSpPr>
          <a:xfrm>
            <a:off x="4059148" y="600131"/>
            <a:ext cx="4061460" cy="577850"/>
            <a:chOff x="6325463" y="3900861"/>
            <a:chExt cx="4061460" cy="577850"/>
          </a:xfrm>
        </p:grpSpPr>
        <p:sp>
          <p:nvSpPr>
            <p:cNvPr id="8" name="矩形 7"/>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1" name="矩形 20"/>
            <p:cNvSpPr/>
            <p:nvPr/>
          </p:nvSpPr>
          <p:spPr>
            <a:xfrm>
              <a:off x="7047359" y="3959059"/>
              <a:ext cx="263144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软件开发生命周期</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8806"/>
    </mc:Choice>
    <mc:Fallback>
      <p:transition spd="slow" advTm="88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3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300"/>
                                        <p:tgtEl>
                                          <p:spTgt spid="1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3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300"/>
                                        <p:tgtEl>
                                          <p:spTgt spid="14"/>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300"/>
                                        <p:tgtEl>
                                          <p:spTgt spid="1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300"/>
                                        <p:tgtEl>
                                          <p:spTgt spid="1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300"/>
                                        <p:tgtEl>
                                          <p:spTgt spid="3"/>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400"/>
                                        <p:tgtEl>
                                          <p:spTgt spid="26"/>
                                        </p:tgtEl>
                                      </p:cBhvr>
                                    </p:animEffect>
                                  </p:childTnLst>
                                </p:cTn>
                              </p:par>
                            </p:childTnLst>
                          </p:cTn>
                        </p:par>
                        <p:par>
                          <p:cTn id="52" fill="hold">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right)">
                                      <p:cBhvr>
                                        <p:cTn id="55" dur="400"/>
                                        <p:tgtEl>
                                          <p:spTgt spid="27"/>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400"/>
                                        <p:tgtEl>
                                          <p:spTgt spid="4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left)">
                                      <p:cBhvr>
                                        <p:cTn id="63" dur="400"/>
                                        <p:tgtEl>
                                          <p:spTgt spid="47"/>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400"/>
                                        <p:tgtEl>
                                          <p:spTgt spid="31"/>
                                        </p:tgtEl>
                                      </p:cBhvr>
                                    </p:animEffect>
                                  </p:childTnLst>
                                </p:cTn>
                              </p:par>
                            </p:childTnLst>
                          </p:cTn>
                        </p:par>
                        <p:par>
                          <p:cTn id="68" fill="hold">
                            <p:stCondLst>
                              <p:cond delay="8000"/>
                            </p:stCondLst>
                            <p:childTnLst>
                              <p:par>
                                <p:cTn id="69" presetID="22" presetClass="entr" presetSubtype="2"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right)">
                                      <p:cBhvr>
                                        <p:cTn id="71" dur="400"/>
                                        <p:tgtEl>
                                          <p:spTgt spid="32"/>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up)">
                                      <p:cBhvr>
                                        <p:cTn id="75" dur="400"/>
                                        <p:tgtEl>
                                          <p:spTgt spid="51"/>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400"/>
                                        <p:tgtEl>
                                          <p:spTgt spid="52"/>
                                        </p:tgtEl>
                                      </p:cBhvr>
                                    </p:animEffect>
                                  </p:childTnLst>
                                </p:cTn>
                              </p:par>
                              <p:par>
                                <p:cTn id="80" presetID="2" presetClass="entr" presetSubtype="4"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400" fill="hold"/>
                                        <p:tgtEl>
                                          <p:spTgt spid="4"/>
                                        </p:tgtEl>
                                        <p:attrNameLst>
                                          <p:attrName>ppt_x</p:attrName>
                                        </p:attrNameLst>
                                      </p:cBhvr>
                                      <p:tavLst>
                                        <p:tav tm="0">
                                          <p:val>
                                            <p:strVal val="#ppt_x"/>
                                          </p:val>
                                        </p:tav>
                                        <p:tav tm="100000">
                                          <p:val>
                                            <p:strVal val="#ppt_x"/>
                                          </p:val>
                                        </p:tav>
                                      </p:tavLst>
                                    </p:anim>
                                    <p:anim calcmode="lin" valueType="num">
                                      <p:cBhvr additive="base">
                                        <p:cTn id="83" dur="400" fill="hold"/>
                                        <p:tgtEl>
                                          <p:spTgt spid="4"/>
                                        </p:tgtEl>
                                        <p:attrNameLst>
                                          <p:attrName>ppt_y</p:attrName>
                                        </p:attrNameLst>
                                      </p:cBhvr>
                                      <p:tavLst>
                                        <p:tav tm="0">
                                          <p:val>
                                            <p:strVal val="1+#ppt_h/2"/>
                                          </p:val>
                                        </p:tav>
                                        <p:tav tm="100000">
                                          <p:val>
                                            <p:strVal val="#ppt_y"/>
                                          </p:val>
                                        </p:tav>
                                      </p:tavLst>
                                    </p:anim>
                                  </p:childTnLst>
                                </p:cTn>
                              </p:par>
                              <p:par>
                                <p:cTn id="84" presetID="12" presetClass="entr" presetSubtype="8" fill="hold" nodeType="with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p:tgtEl>
                                          <p:spTgt spid="5"/>
                                        </p:tgtEl>
                                        <p:attrNameLst>
                                          <p:attrName>ppt_x</p:attrName>
                                        </p:attrNameLst>
                                      </p:cBhvr>
                                      <p:tavLst>
                                        <p:tav tm="0">
                                          <p:val>
                                            <p:strVal val="#ppt_x-#ppt_w*1.125000"/>
                                          </p:val>
                                        </p:tav>
                                        <p:tav tm="100000">
                                          <p:val>
                                            <p:strVal val="#ppt_x"/>
                                          </p:val>
                                        </p:tav>
                                      </p:tavLst>
                                    </p:anim>
                                    <p:animEffect transition="in" filter="wipe(right)">
                                      <p:cBhvr>
                                        <p:cTn id="8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p:bldP spid="27" grpId="0"/>
      <p:bldP spid="3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47015" y="947760"/>
            <a:ext cx="4097971" cy="4308872"/>
            <a:chOff x="2677826" y="2224316"/>
            <a:chExt cx="4097968" cy="4308872"/>
          </a:xfrm>
        </p:grpSpPr>
        <p:sp>
          <p:nvSpPr>
            <p:cNvPr id="2" name="文本框 1"/>
            <p:cNvSpPr txBox="1"/>
            <p:nvPr/>
          </p:nvSpPr>
          <p:spPr>
            <a:xfrm>
              <a:off x="3129729" y="2224316"/>
              <a:ext cx="3373037" cy="4308872"/>
            </a:xfrm>
            <a:prstGeom prst="rect">
              <a:avLst/>
            </a:prstGeom>
            <a:noFill/>
          </p:spPr>
          <p:txBody>
            <a:bodyPr wrap="none" rtlCol="0">
              <a:spAutoFit/>
            </a:bodyPr>
            <a:lstStyle/>
            <a:p>
              <a:pPr algn="ctr"/>
              <a:r>
                <a:rPr lang="en-US" altLang="zh-CN" sz="27400" b="1" dirty="0" smtClean="0">
                  <a:solidFill>
                    <a:srgbClr val="F2F2F2"/>
                  </a:solidFill>
                  <a:latin typeface="Agency FB" panose="020B0503020202020204" pitchFamily="34" charset="0"/>
                </a:rPr>
                <a:t>02</a:t>
              </a:r>
              <a:endParaRPr lang="zh-CN" altLang="en-US" sz="27400" b="1" dirty="0">
                <a:solidFill>
                  <a:srgbClr val="F2F2F2"/>
                </a:solidFill>
                <a:latin typeface="Agency FB" panose="020B0503020202020204" pitchFamily="34" charset="0"/>
              </a:endParaRPr>
            </a:p>
          </p:txBody>
        </p:sp>
        <p:sp>
          <p:nvSpPr>
            <p:cNvPr id="3" name="矩形 2"/>
            <p:cNvSpPr/>
            <p:nvPr/>
          </p:nvSpPr>
          <p:spPr>
            <a:xfrm>
              <a:off x="2677826" y="5340556"/>
              <a:ext cx="4097968" cy="536368"/>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474211" y="4125247"/>
            <a:ext cx="3243580" cy="1014730"/>
          </a:xfrm>
          <a:prstGeom prst="rect">
            <a:avLst/>
          </a:prstGeom>
          <a:noFill/>
        </p:spPr>
        <p:txBody>
          <a:bodyPr vert="horz" wrap="none" rtlCol="0">
            <a:spAutoFit/>
          </a:bodyPr>
          <a:lstStyle/>
          <a:p>
            <a:pPr algn="ctr"/>
            <a:r>
              <a:rPr lang="zh-CN" altLang="en-US" sz="6000" b="1" dirty="0">
                <a:solidFill>
                  <a:srgbClr val="FF4A53"/>
                </a:solidFill>
                <a:latin typeface="张海山锐线体简" panose="02000000000000000000" pitchFamily="2" charset="-122"/>
                <a:ea typeface="张海山锐线体简" panose="02000000000000000000" pitchFamily="2" charset="-122"/>
              </a:rPr>
              <a:t>建模工具</a:t>
            </a:r>
            <a:endParaRPr lang="zh-CN" altLang="en-US" sz="6000" b="1" dirty="0">
              <a:solidFill>
                <a:srgbClr val="FF4A53"/>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811"/>
    </mc:Choice>
    <mc:Fallback>
      <p:transition spd="slow" advTm="28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ppt_x"/>
                                          </p:val>
                                        </p:tav>
                                        <p:tav tm="100000">
                                          <p:val>
                                            <p:strVal val="#ppt_x"/>
                                          </p:val>
                                        </p:tav>
                                      </p:tavLst>
                                    </p:anim>
                                    <p:anim calcmode="lin" valueType="num">
                                      <p:cBhvr additive="base">
                                        <p:cTn id="8" dur="4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1+#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371209" y="3959059"/>
              <a:ext cx="140716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建模工具</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16928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面向对象的软件建模工具应该具有以下功能：</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绘图</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存储</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一致性检查</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4.</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对模型进行组织</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5.</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导航</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6.</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写作支持</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7.</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代码生成</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8.</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逆向项目</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9.</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集成</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10.</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支持多种抽象层和开发过程</a:t>
            </a:r>
            <a:r>
              <a:rPr lang="en-US" altLang="zh-CN" sz="2000" dirty="0" smtClean="0">
                <a:solidFill>
                  <a:schemeClr val="tx1"/>
                </a:solidFill>
                <a:latin typeface="张海山锐线体简" panose="02000000000000000000" pitchFamily="2" charset="-122"/>
                <a:ea typeface="张海山锐线体简" panose="02000000000000000000" pitchFamily="2" charset="-122"/>
              </a:rPr>
              <a:t>	11.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文档生成</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脚本编程</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72533" y="1920895"/>
            <a:ext cx="4097970" cy="3014980"/>
            <a:chOff x="4118933" y="-147637"/>
            <a:chExt cx="4097968" cy="3014980"/>
          </a:xfrm>
        </p:grpSpPr>
        <p:grpSp>
          <p:nvGrpSpPr>
            <p:cNvPr id="6" name="组合 5"/>
            <p:cNvGrpSpPr/>
            <p:nvPr/>
          </p:nvGrpSpPr>
          <p:grpSpPr>
            <a:xfrm>
              <a:off x="4118933" y="-147637"/>
              <a:ext cx="4097968" cy="3014980"/>
              <a:chOff x="2677826" y="3385458"/>
              <a:chExt cx="4097968" cy="3014980"/>
            </a:xfrm>
          </p:grpSpPr>
          <p:sp>
            <p:nvSpPr>
              <p:cNvPr id="2" name="文本框 1"/>
              <p:cNvSpPr txBox="1"/>
              <p:nvPr/>
            </p:nvSpPr>
            <p:spPr>
              <a:xfrm>
                <a:off x="2899501" y="3385458"/>
                <a:ext cx="3833493" cy="3014980"/>
              </a:xfrm>
              <a:prstGeom prst="rect">
                <a:avLst/>
              </a:prstGeom>
              <a:noFill/>
            </p:spPr>
            <p:txBody>
              <a:bodyPr wrap="none" rtlCol="0">
                <a:spAutoFit/>
              </a:bodyPr>
              <a:lstStyle/>
              <a:p>
                <a:pPr algn="ctr"/>
                <a:r>
                  <a:rPr lang="en-US" altLang="zh-CN" sz="19000" b="1" dirty="0" smtClean="0">
                    <a:solidFill>
                      <a:srgbClr val="FF4A53"/>
                    </a:solidFill>
                    <a:latin typeface="Agency FB" panose="020B0503020202020204" pitchFamily="34" charset="0"/>
                  </a:rPr>
                  <a:t>123</a:t>
                </a:r>
                <a:endParaRPr lang="zh-CN" altLang="en-US" sz="19000" b="1" dirty="0">
                  <a:solidFill>
                    <a:srgbClr val="FF4A53"/>
                  </a:solidFill>
                  <a:latin typeface="Agency FB" panose="020B0503020202020204" pitchFamily="34" charset="0"/>
                </a:endParaRPr>
              </a:p>
            </p:txBody>
          </p:sp>
          <p:sp>
            <p:nvSpPr>
              <p:cNvPr id="3" name="矩形 2"/>
              <p:cNvSpPr/>
              <p:nvPr/>
            </p:nvSpPr>
            <p:spPr>
              <a:xfrm>
                <a:off x="2677826" y="5117400"/>
                <a:ext cx="4097968" cy="75952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271331" y="1336840"/>
              <a:ext cx="3884395" cy="1477327"/>
            </a:xfrm>
            <a:prstGeom prst="rect">
              <a:avLst/>
            </a:prstGeom>
            <a:noFill/>
          </p:spPr>
          <p:txBody>
            <a:bodyPr vert="horz" wrap="none" rtlCol="0">
              <a:spAutoFit/>
            </a:bodyPr>
            <a:lstStyle/>
            <a:p>
              <a:pPr algn="ctr"/>
              <a:r>
                <a:rPr lang="en-US" altLang="zh-CN" sz="9000" dirty="0">
                  <a:solidFill>
                    <a:srgbClr val="29282E"/>
                  </a:solidFill>
                  <a:latin typeface="Agency FB" panose="020B0503020202020204" pitchFamily="34" charset="0"/>
                </a:rPr>
                <a:t>CONTENTS</a:t>
              </a:r>
              <a:endParaRPr lang="zh-CN" altLang="en-US" sz="9000" dirty="0">
                <a:solidFill>
                  <a:srgbClr val="29282E"/>
                </a:solidFill>
                <a:latin typeface="Agency FB" panose="020B0503020202020204" pitchFamily="34" charset="0"/>
              </a:endParaRPr>
            </a:p>
          </p:txBody>
        </p:sp>
      </p:grpSp>
      <p:grpSp>
        <p:nvGrpSpPr>
          <p:cNvPr id="4" name="组合 3"/>
          <p:cNvGrpSpPr/>
          <p:nvPr/>
        </p:nvGrpSpPr>
        <p:grpSpPr>
          <a:xfrm>
            <a:off x="6841767" y="597577"/>
            <a:ext cx="723276" cy="1107996"/>
            <a:chOff x="6841767" y="597577"/>
            <a:chExt cx="723276" cy="1107996"/>
          </a:xfrm>
        </p:grpSpPr>
        <p:sp>
          <p:nvSpPr>
            <p:cNvPr id="9" name="文本框 8"/>
            <p:cNvSpPr txBox="1"/>
            <p:nvPr/>
          </p:nvSpPr>
          <p:spPr>
            <a:xfrm>
              <a:off x="6841767" y="597577"/>
              <a:ext cx="723276" cy="1107996"/>
            </a:xfrm>
            <a:prstGeom prst="rect">
              <a:avLst/>
            </a:prstGeom>
            <a:noFill/>
          </p:spPr>
          <p:txBody>
            <a:bodyPr wrap="none" rtlCol="0">
              <a:spAutoFit/>
            </a:bodyPr>
            <a:lstStyle/>
            <a:p>
              <a:pPr algn="ctr"/>
              <a:r>
                <a:rPr lang="en-US" altLang="zh-CN" sz="6600" dirty="0" smtClean="0">
                  <a:solidFill>
                    <a:srgbClr val="29282E"/>
                  </a:solidFill>
                  <a:latin typeface="Agency FB" panose="020B0503020202020204" pitchFamily="34" charset="0"/>
                </a:rPr>
                <a:t>01</a:t>
              </a:r>
              <a:endParaRPr lang="zh-CN" altLang="en-US" sz="6600" dirty="0">
                <a:solidFill>
                  <a:srgbClr val="29282E"/>
                </a:solidFill>
                <a:latin typeface="Agency FB" panose="020B0503020202020204" pitchFamily="34" charset="0"/>
              </a:endParaRPr>
            </a:p>
          </p:txBody>
        </p:sp>
        <p:sp>
          <p:nvSpPr>
            <p:cNvPr id="14" name="矩形 13"/>
            <p:cNvSpPr/>
            <p:nvPr/>
          </p:nvSpPr>
          <p:spPr>
            <a:xfrm>
              <a:off x="6980536" y="1321707"/>
              <a:ext cx="480895" cy="1663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flipH="1">
            <a:off x="6871807" y="1289322"/>
            <a:ext cx="3424263" cy="521970"/>
          </a:xfrm>
          <a:prstGeom prst="rect">
            <a:avLst/>
          </a:prstGeom>
          <a:noFill/>
        </p:spPr>
        <p:txBody>
          <a:bodyPr wrap="square" rtlCol="0">
            <a:spAutoFit/>
          </a:bodyPr>
          <a:lstStyle/>
          <a:p>
            <a:r>
              <a:rPr lang="zh-CN" altLang="en-US" sz="2800" dirty="0">
                <a:solidFill>
                  <a:srgbClr val="353535"/>
                </a:solidFill>
                <a:latin typeface="张海山锐线体简" panose="02000000000000000000" pitchFamily="2" charset="-122"/>
                <a:ea typeface="张海山锐线体简" panose="02000000000000000000" pitchFamily="2" charset="-122"/>
              </a:rPr>
              <a:t>什么是</a:t>
            </a:r>
            <a:r>
              <a:rPr lang="en-US" altLang="zh-CN" sz="2800" dirty="0">
                <a:solidFill>
                  <a:srgbClr val="353535"/>
                </a:solidFill>
                <a:latin typeface="张海山锐线体简" panose="02000000000000000000" pitchFamily="2" charset="-122"/>
                <a:ea typeface="张海山锐线体简" panose="02000000000000000000" pitchFamily="2" charset="-122"/>
              </a:rPr>
              <a:t>UML</a:t>
            </a:r>
            <a:r>
              <a:rPr lang="zh-CN" altLang="en-US" sz="2800" dirty="0">
                <a:solidFill>
                  <a:srgbClr val="353535"/>
                </a:solidFill>
                <a:latin typeface="张海山锐线体简" panose="02000000000000000000" pitchFamily="2" charset="-122"/>
                <a:ea typeface="张海山锐线体简" panose="02000000000000000000" pitchFamily="2" charset="-122"/>
              </a:rPr>
              <a:t>？</a:t>
            </a:r>
            <a:endParaRPr lang="zh-CN" altLang="en-US" sz="2800" dirty="0">
              <a:solidFill>
                <a:srgbClr val="353535"/>
              </a:solidFill>
              <a:latin typeface="张海山锐线体简" panose="02000000000000000000" pitchFamily="2" charset="-122"/>
              <a:ea typeface="张海山锐线体简" panose="02000000000000000000" pitchFamily="2" charset="-122"/>
            </a:endParaRPr>
          </a:p>
        </p:txBody>
      </p:sp>
      <p:cxnSp>
        <p:nvCxnSpPr>
          <p:cNvPr id="27" name="直接连接符 26"/>
          <p:cNvCxnSpPr/>
          <p:nvPr/>
        </p:nvCxnSpPr>
        <p:spPr>
          <a:xfrm>
            <a:off x="7563671" y="3390078"/>
            <a:ext cx="36000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743666" y="2991784"/>
            <a:ext cx="922020" cy="922020"/>
            <a:chOff x="6774146" y="3592494"/>
            <a:chExt cx="922020" cy="922020"/>
          </a:xfrm>
        </p:grpSpPr>
        <p:sp>
          <p:nvSpPr>
            <p:cNvPr id="26" name="文本框 25"/>
            <p:cNvSpPr txBox="1"/>
            <p:nvPr/>
          </p:nvSpPr>
          <p:spPr>
            <a:xfrm>
              <a:off x="6774146" y="3592494"/>
              <a:ext cx="922020" cy="922020"/>
            </a:xfrm>
            <a:prstGeom prst="rect">
              <a:avLst/>
            </a:prstGeom>
            <a:noFill/>
          </p:spPr>
          <p:txBody>
            <a:bodyPr wrap="none" rtlCol="0">
              <a:spAutoFit/>
            </a:bodyPr>
            <a:lstStyle/>
            <a:p>
              <a:pPr algn="ctr"/>
              <a:r>
                <a:rPr lang="en-US" altLang="zh-CN" sz="5400" dirty="0" smtClean="0">
                  <a:solidFill>
                    <a:srgbClr val="29282E"/>
                  </a:solidFill>
                  <a:latin typeface="Agency FB" panose="020B0503020202020204" pitchFamily="34" charset="0"/>
                </a:rPr>
                <a:t>02</a:t>
              </a:r>
              <a:endParaRPr lang="zh-CN" altLang="en-US" sz="5400" dirty="0">
                <a:solidFill>
                  <a:srgbClr val="29282E"/>
                </a:solidFill>
                <a:latin typeface="Agency FB" panose="020B0503020202020204" pitchFamily="34" charset="0"/>
              </a:endParaRPr>
            </a:p>
          </p:txBody>
        </p:sp>
        <p:sp>
          <p:nvSpPr>
            <p:cNvPr id="28" name="矩形 27"/>
            <p:cNvSpPr/>
            <p:nvPr/>
          </p:nvSpPr>
          <p:spPr>
            <a:xfrm>
              <a:off x="6980536" y="4111198"/>
              <a:ext cx="546935" cy="2544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flipH="1">
            <a:off x="6841327" y="3510488"/>
            <a:ext cx="3424263" cy="521970"/>
          </a:xfrm>
          <a:prstGeom prst="rect">
            <a:avLst/>
          </a:prstGeom>
          <a:noFill/>
        </p:spPr>
        <p:txBody>
          <a:bodyPr wrap="square" rtlCol="0">
            <a:spAutoFit/>
          </a:bodyPr>
          <a:lstStyle/>
          <a:p>
            <a:r>
              <a:rPr lang="zh-CN" altLang="en-US" sz="2800" dirty="0">
                <a:solidFill>
                  <a:srgbClr val="353535"/>
                </a:solidFill>
                <a:latin typeface="张海山锐线体简" panose="02000000000000000000" pitchFamily="2" charset="-122"/>
                <a:ea typeface="张海山锐线体简" panose="02000000000000000000" pitchFamily="2" charset="-122"/>
              </a:rPr>
              <a:t>建模工具</a:t>
            </a:r>
            <a:endParaRPr lang="zh-CN" altLang="en-US" sz="2800" dirty="0">
              <a:solidFill>
                <a:srgbClr val="353535"/>
              </a:solidFill>
              <a:latin typeface="张海山锐线体简" panose="02000000000000000000" pitchFamily="2" charset="-122"/>
              <a:ea typeface="张海山锐线体简" panose="02000000000000000000" pitchFamily="2" charset="-122"/>
            </a:endParaRPr>
          </a:p>
        </p:txBody>
      </p:sp>
      <p:cxnSp>
        <p:nvCxnSpPr>
          <p:cNvPr id="31" name="直接连接符 30"/>
          <p:cNvCxnSpPr/>
          <p:nvPr/>
        </p:nvCxnSpPr>
        <p:spPr>
          <a:xfrm>
            <a:off x="7593516" y="5421146"/>
            <a:ext cx="36000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841473" y="4935538"/>
            <a:ext cx="1004570" cy="1014730"/>
            <a:chOff x="6842108" y="4917758"/>
            <a:chExt cx="1004570" cy="1014730"/>
          </a:xfrm>
        </p:grpSpPr>
        <p:sp>
          <p:nvSpPr>
            <p:cNvPr id="30" name="文本框 29"/>
            <p:cNvSpPr txBox="1"/>
            <p:nvPr/>
          </p:nvSpPr>
          <p:spPr>
            <a:xfrm>
              <a:off x="6842108" y="4917758"/>
              <a:ext cx="1004570" cy="1014730"/>
            </a:xfrm>
            <a:prstGeom prst="rect">
              <a:avLst/>
            </a:prstGeom>
            <a:noFill/>
          </p:spPr>
          <p:txBody>
            <a:bodyPr wrap="none" rtlCol="0">
              <a:spAutoFit/>
            </a:bodyPr>
            <a:lstStyle/>
            <a:p>
              <a:r>
                <a:rPr lang="en-US" altLang="zh-CN" sz="6000" dirty="0" smtClean="0">
                  <a:solidFill>
                    <a:srgbClr val="29282E"/>
                  </a:solidFill>
                  <a:latin typeface="Agency FB" panose="020B0503020202020204" pitchFamily="34" charset="0"/>
                </a:rPr>
                <a:t>03</a:t>
              </a:r>
              <a:endParaRPr lang="zh-CN" altLang="en-US" sz="6000" dirty="0">
                <a:solidFill>
                  <a:srgbClr val="29282E"/>
                </a:solidFill>
                <a:latin typeface="Agency FB" panose="020B0503020202020204" pitchFamily="34" charset="0"/>
              </a:endParaRPr>
            </a:p>
          </p:txBody>
        </p:sp>
        <p:sp>
          <p:nvSpPr>
            <p:cNvPr id="32" name="矩形 31"/>
            <p:cNvSpPr/>
            <p:nvPr/>
          </p:nvSpPr>
          <p:spPr>
            <a:xfrm>
              <a:off x="6975774" y="5556161"/>
              <a:ext cx="551698" cy="1663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flipH="1">
            <a:off x="6871172" y="5541556"/>
            <a:ext cx="3424263" cy="521970"/>
          </a:xfrm>
          <a:prstGeom prst="rect">
            <a:avLst/>
          </a:prstGeom>
          <a:noFill/>
        </p:spPr>
        <p:txBody>
          <a:bodyPr wrap="square" rtlCol="0">
            <a:spAutoFit/>
          </a:bodyPr>
          <a:lstStyle/>
          <a:p>
            <a:r>
              <a:rPr lang="zh-CN" altLang="en-US" sz="2800" dirty="0">
                <a:solidFill>
                  <a:srgbClr val="353535"/>
                </a:solidFill>
                <a:latin typeface="张海山锐线体简" panose="02000000000000000000" pitchFamily="2" charset="-122"/>
                <a:ea typeface="张海山锐线体简" panose="02000000000000000000" pitchFamily="2" charset="-122"/>
              </a:rPr>
              <a:t>用例和用例图</a:t>
            </a:r>
            <a:endParaRPr lang="en-US" altLang="zh-CN" sz="2800" dirty="0">
              <a:solidFill>
                <a:srgbClr val="353535"/>
              </a:solidFill>
              <a:latin typeface="张海山锐线体简" panose="02000000000000000000" pitchFamily="2" charset="-122"/>
              <a:ea typeface="张海山锐线体简" panose="02000000000000000000" pitchFamily="2" charset="-122"/>
            </a:endParaRPr>
          </a:p>
        </p:txBody>
      </p:sp>
      <p:cxnSp>
        <p:nvCxnSpPr>
          <p:cNvPr id="34" name="直接连接符 33"/>
          <p:cNvCxnSpPr/>
          <p:nvPr/>
        </p:nvCxnSpPr>
        <p:spPr>
          <a:xfrm>
            <a:off x="7594151" y="1143512"/>
            <a:ext cx="36000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784"/>
    </mc:Choice>
    <mc:Fallback>
      <p:transition spd="slow" advTm="57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400" fill="hold"/>
                                        <p:tgtEl>
                                          <p:spTgt spid="4"/>
                                        </p:tgtEl>
                                        <p:attrNameLst>
                                          <p:attrName>ppt_x</p:attrName>
                                        </p:attrNameLst>
                                      </p:cBhvr>
                                      <p:tavLst>
                                        <p:tav tm="0">
                                          <p:val>
                                            <p:strVal val="#ppt_x"/>
                                          </p:val>
                                        </p:tav>
                                        <p:tav tm="100000">
                                          <p:val>
                                            <p:strVal val="#ppt_x"/>
                                          </p:val>
                                        </p:tav>
                                      </p:tavLst>
                                    </p:anim>
                                    <p:anim calcmode="lin" valueType="num">
                                      <p:cBhvr additive="base">
                                        <p:cTn id="13" dur="4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400"/>
                                        <p:tgtEl>
                                          <p:spTgt spid="34"/>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1+#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400" fill="hold"/>
                                        <p:tgtEl>
                                          <p:spTgt spid="10"/>
                                        </p:tgtEl>
                                        <p:attrNameLst>
                                          <p:attrName>ppt_x</p:attrName>
                                        </p:attrNameLst>
                                      </p:cBhvr>
                                      <p:tavLst>
                                        <p:tav tm="0">
                                          <p:val>
                                            <p:strVal val="#ppt_x"/>
                                          </p:val>
                                        </p:tav>
                                        <p:tav tm="100000">
                                          <p:val>
                                            <p:strVal val="#ppt_x"/>
                                          </p:val>
                                        </p:tav>
                                      </p:tavLst>
                                    </p:anim>
                                    <p:anim calcmode="lin" valueType="num">
                                      <p:cBhvr additive="base">
                                        <p:cTn id="26" dur="4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400"/>
                                        <p:tgtEl>
                                          <p:spTgt spid="27"/>
                                        </p:tgtEl>
                                      </p:cBhvr>
                                    </p:animEffect>
                                  </p:childTnLst>
                                </p:cTn>
                              </p:par>
                              <p:par>
                                <p:cTn id="31" presetID="2" presetClass="entr" presetSubtype="2"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400" fill="hold"/>
                                        <p:tgtEl>
                                          <p:spTgt spid="29"/>
                                        </p:tgtEl>
                                        <p:attrNameLst>
                                          <p:attrName>ppt_x</p:attrName>
                                        </p:attrNameLst>
                                      </p:cBhvr>
                                      <p:tavLst>
                                        <p:tav tm="0">
                                          <p:val>
                                            <p:strVal val="1+#ppt_w/2"/>
                                          </p:val>
                                        </p:tav>
                                        <p:tav tm="100000">
                                          <p:val>
                                            <p:strVal val="#ppt_x"/>
                                          </p:val>
                                        </p:tav>
                                      </p:tavLst>
                                    </p:anim>
                                    <p:anim calcmode="lin" valueType="num">
                                      <p:cBhvr additive="base">
                                        <p:cTn id="34" dur="4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400" fill="hold"/>
                                        <p:tgtEl>
                                          <p:spTgt spid="11"/>
                                        </p:tgtEl>
                                        <p:attrNameLst>
                                          <p:attrName>ppt_x</p:attrName>
                                        </p:attrNameLst>
                                      </p:cBhvr>
                                      <p:tavLst>
                                        <p:tav tm="0">
                                          <p:val>
                                            <p:strVal val="#ppt_x"/>
                                          </p:val>
                                        </p:tav>
                                        <p:tav tm="100000">
                                          <p:val>
                                            <p:strVal val="#ppt_x"/>
                                          </p:val>
                                        </p:tav>
                                      </p:tavLst>
                                    </p:anim>
                                    <p:anim calcmode="lin" valueType="num">
                                      <p:cBhvr additive="base">
                                        <p:cTn id="39" dur="400" fill="hold"/>
                                        <p:tgtEl>
                                          <p:spTgt spid="11"/>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400"/>
                                        <p:tgtEl>
                                          <p:spTgt spid="31"/>
                                        </p:tgtEl>
                                      </p:cBhvr>
                                    </p:animEffect>
                                  </p:childTnLst>
                                </p:cTn>
                              </p:par>
                              <p:par>
                                <p:cTn id="44" presetID="2" presetClass="entr" presetSubtype="2"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400" fill="hold"/>
                                        <p:tgtEl>
                                          <p:spTgt spid="33"/>
                                        </p:tgtEl>
                                        <p:attrNameLst>
                                          <p:attrName>ppt_x</p:attrName>
                                        </p:attrNameLst>
                                      </p:cBhvr>
                                      <p:tavLst>
                                        <p:tav tm="0">
                                          <p:val>
                                            <p:strVal val="1+#ppt_w/2"/>
                                          </p:val>
                                        </p:tav>
                                        <p:tav tm="100000">
                                          <p:val>
                                            <p:strVal val="#ppt_x"/>
                                          </p:val>
                                        </p:tav>
                                      </p:tavLst>
                                    </p:anim>
                                    <p:anim calcmode="lin" valueType="num">
                                      <p:cBhvr additive="base">
                                        <p:cTn id="47" dur="4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9"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99938" y="1587657"/>
            <a:ext cx="2193970" cy="1462646"/>
            <a:chOff x="8797138" y="1585117"/>
            <a:chExt cx="2193970" cy="1462646"/>
          </a:xfrm>
        </p:grpSpPr>
        <p:graphicFrame>
          <p:nvGraphicFramePr>
            <p:cNvPr id="118" name="图表 117"/>
            <p:cNvGraphicFramePr/>
            <p:nvPr/>
          </p:nvGraphicFramePr>
          <p:xfrm>
            <a:off x="8797138" y="1585117"/>
            <a:ext cx="2193970" cy="1462646"/>
          </p:xfrm>
          <a:graphic>
            <a:graphicData uri="http://schemas.openxmlformats.org/drawingml/2006/chart">
              <c:chart xmlns:c="http://schemas.openxmlformats.org/drawingml/2006/chart" xmlns:r="http://schemas.openxmlformats.org/officeDocument/2006/relationships" r:id="rId1"/>
            </a:graphicData>
          </a:graphic>
        </p:graphicFrame>
        <p:sp>
          <p:nvSpPr>
            <p:cNvPr id="119" name="椭圆 118"/>
            <p:cNvSpPr/>
            <p:nvPr/>
          </p:nvSpPr>
          <p:spPr>
            <a:xfrm>
              <a:off x="9387146" y="1809464"/>
              <a:ext cx="1013954" cy="1013952"/>
            </a:xfrm>
            <a:prstGeom prst="ellipse">
              <a:avLst/>
            </a:prstGeom>
            <a:solidFill>
              <a:srgbClr val="29282E"/>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20" name="文本框 119"/>
            <p:cNvSpPr txBox="1"/>
            <p:nvPr/>
          </p:nvSpPr>
          <p:spPr>
            <a:xfrm>
              <a:off x="9739182" y="2118661"/>
              <a:ext cx="309880" cy="398780"/>
            </a:xfrm>
            <a:prstGeom prst="rect">
              <a:avLst/>
            </a:prstGeom>
            <a:noFill/>
          </p:spPr>
          <p:txBody>
            <a:bodyPr wrap="none" rtlCol="0">
              <a:spAutoFit/>
            </a:bodyPr>
            <a:lstStyle/>
            <a:p>
              <a:pPr algn="ctr"/>
              <a:endParaRPr lang="zh-CN" altLang="en-US" sz="2000" dirty="0">
                <a:solidFill>
                  <a:schemeClr val="bg1"/>
                </a:solidFill>
                <a:latin typeface="Agency FB" panose="020B0503020202020204" pitchFamily="34" charset="0"/>
              </a:endParaRPr>
            </a:p>
          </p:txBody>
        </p:sp>
      </p:grpSp>
      <p:sp>
        <p:nvSpPr>
          <p:cNvPr id="116" name="矩形 115"/>
          <p:cNvSpPr/>
          <p:nvPr/>
        </p:nvSpPr>
        <p:spPr>
          <a:xfrm>
            <a:off x="5628640" y="3007360"/>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PowerDesigner</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2" name="组合 1"/>
          <p:cNvGrpSpPr/>
          <p:nvPr/>
        </p:nvGrpSpPr>
        <p:grpSpPr>
          <a:xfrm>
            <a:off x="1076757" y="1585117"/>
            <a:ext cx="2193970" cy="1462646"/>
            <a:chOff x="1076757" y="1585117"/>
            <a:chExt cx="2193970" cy="1462646"/>
          </a:xfrm>
        </p:grpSpPr>
        <p:graphicFrame>
          <p:nvGraphicFramePr>
            <p:cNvPr id="121" name="图表 120"/>
            <p:cNvGraphicFramePr/>
            <p:nvPr/>
          </p:nvGraphicFramePr>
          <p:xfrm>
            <a:off x="1076757" y="1585117"/>
            <a:ext cx="2193970" cy="1462646"/>
          </p:xfrm>
          <a:graphic>
            <a:graphicData uri="http://schemas.openxmlformats.org/drawingml/2006/chart">
              <c:chart xmlns:c="http://schemas.openxmlformats.org/drawingml/2006/chart" xmlns:r="http://schemas.openxmlformats.org/officeDocument/2006/relationships" r:id="rId2"/>
            </a:graphicData>
          </a:graphic>
        </p:graphicFrame>
        <p:sp>
          <p:nvSpPr>
            <p:cNvPr id="122" name="椭圆 121"/>
            <p:cNvSpPr/>
            <p:nvPr/>
          </p:nvSpPr>
          <p:spPr>
            <a:xfrm>
              <a:off x="1666765" y="1809464"/>
              <a:ext cx="1013954" cy="1013952"/>
            </a:xfrm>
            <a:prstGeom prst="ellipse">
              <a:avLst/>
            </a:prstGeom>
            <a:solidFill>
              <a:srgbClr val="29282E"/>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23" name="文本框 122"/>
            <p:cNvSpPr txBox="1"/>
            <p:nvPr/>
          </p:nvSpPr>
          <p:spPr>
            <a:xfrm>
              <a:off x="2018802" y="2118661"/>
              <a:ext cx="309880" cy="398780"/>
            </a:xfrm>
            <a:prstGeom prst="rect">
              <a:avLst/>
            </a:prstGeom>
            <a:noFill/>
          </p:spPr>
          <p:txBody>
            <a:bodyPr wrap="none" rtlCol="0">
              <a:spAutoFit/>
            </a:bodyPr>
            <a:lstStyle/>
            <a:p>
              <a:pPr algn="ctr"/>
              <a:endParaRPr lang="zh-CN" altLang="en-US" sz="2000" dirty="0">
                <a:solidFill>
                  <a:schemeClr val="bg1"/>
                </a:solidFill>
                <a:latin typeface="Agency FB" panose="020B0503020202020204" pitchFamily="34" charset="0"/>
              </a:endParaRPr>
            </a:p>
          </p:txBody>
        </p:sp>
      </p:grpSp>
      <p:sp>
        <p:nvSpPr>
          <p:cNvPr id="124" name="矩形 123"/>
          <p:cNvSpPr/>
          <p:nvPr/>
        </p:nvSpPr>
        <p:spPr>
          <a:xfrm>
            <a:off x="905510" y="3004820"/>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Rational Rose</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7" name="组合 6"/>
          <p:cNvGrpSpPr/>
          <p:nvPr/>
        </p:nvGrpSpPr>
        <p:grpSpPr>
          <a:xfrm>
            <a:off x="3333637" y="4120200"/>
            <a:ext cx="2193970" cy="1462646"/>
            <a:chOff x="4897642" y="4117660"/>
            <a:chExt cx="2193970" cy="1462646"/>
          </a:xfrm>
        </p:grpSpPr>
        <p:graphicFrame>
          <p:nvGraphicFramePr>
            <p:cNvPr id="126" name="图表 125"/>
            <p:cNvGraphicFramePr/>
            <p:nvPr/>
          </p:nvGraphicFramePr>
          <p:xfrm>
            <a:off x="4897642" y="4117660"/>
            <a:ext cx="2193970" cy="1462646"/>
          </p:xfrm>
          <a:graphic>
            <a:graphicData uri="http://schemas.openxmlformats.org/drawingml/2006/chart">
              <c:chart xmlns:c="http://schemas.openxmlformats.org/drawingml/2006/chart" xmlns:r="http://schemas.openxmlformats.org/officeDocument/2006/relationships" r:id="rId3"/>
            </a:graphicData>
          </a:graphic>
        </p:graphicFrame>
        <p:sp>
          <p:nvSpPr>
            <p:cNvPr id="127" name="椭圆 126"/>
            <p:cNvSpPr/>
            <p:nvPr/>
          </p:nvSpPr>
          <p:spPr>
            <a:xfrm>
              <a:off x="5487650" y="4342007"/>
              <a:ext cx="1013954" cy="1013952"/>
            </a:xfrm>
            <a:prstGeom prst="ellipse">
              <a:avLst/>
            </a:prstGeom>
            <a:solidFill>
              <a:srgbClr val="F2F2F2"/>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28" name="文本框 127"/>
            <p:cNvSpPr txBox="1"/>
            <p:nvPr/>
          </p:nvSpPr>
          <p:spPr>
            <a:xfrm>
              <a:off x="5839686" y="4651204"/>
              <a:ext cx="309880" cy="398780"/>
            </a:xfrm>
            <a:prstGeom prst="rect">
              <a:avLst/>
            </a:prstGeom>
            <a:noFill/>
          </p:spPr>
          <p:txBody>
            <a:bodyPr wrap="none" rtlCol="0">
              <a:spAutoFit/>
            </a:bodyPr>
            <a:lstStyle/>
            <a:p>
              <a:pPr algn="ctr"/>
              <a:endParaRPr lang="zh-CN" altLang="en-US" sz="2000" dirty="0">
                <a:solidFill>
                  <a:srgbClr val="29282E"/>
                </a:solidFill>
                <a:latin typeface="Agency FB" panose="020B0503020202020204" pitchFamily="34" charset="0"/>
              </a:endParaRPr>
            </a:p>
          </p:txBody>
        </p:sp>
      </p:grpSp>
      <p:sp>
        <p:nvSpPr>
          <p:cNvPr id="129" name="矩形 128"/>
          <p:cNvSpPr/>
          <p:nvPr/>
        </p:nvSpPr>
        <p:spPr>
          <a:xfrm>
            <a:off x="3162300" y="5540375"/>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Visio</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8" name="组合 7"/>
          <p:cNvGrpSpPr/>
          <p:nvPr/>
        </p:nvGrpSpPr>
        <p:grpSpPr>
          <a:xfrm>
            <a:off x="8324063" y="4077655"/>
            <a:ext cx="2193970" cy="1462646"/>
            <a:chOff x="8797138" y="4117660"/>
            <a:chExt cx="2193970" cy="1462646"/>
          </a:xfrm>
        </p:grpSpPr>
        <p:graphicFrame>
          <p:nvGraphicFramePr>
            <p:cNvPr id="131" name="图表 130"/>
            <p:cNvGraphicFramePr/>
            <p:nvPr/>
          </p:nvGraphicFramePr>
          <p:xfrm>
            <a:off x="8797138" y="4117660"/>
            <a:ext cx="2193970" cy="1462646"/>
          </p:xfrm>
          <a:graphic>
            <a:graphicData uri="http://schemas.openxmlformats.org/drawingml/2006/chart">
              <c:chart xmlns:c="http://schemas.openxmlformats.org/drawingml/2006/chart" xmlns:r="http://schemas.openxmlformats.org/officeDocument/2006/relationships" r:id="rId4"/>
            </a:graphicData>
          </a:graphic>
        </p:graphicFrame>
        <p:sp>
          <p:nvSpPr>
            <p:cNvPr id="132" name="椭圆 131"/>
            <p:cNvSpPr/>
            <p:nvPr/>
          </p:nvSpPr>
          <p:spPr>
            <a:xfrm>
              <a:off x="9387146" y="4342007"/>
              <a:ext cx="1013954" cy="1013952"/>
            </a:xfrm>
            <a:prstGeom prst="ellipse">
              <a:avLst/>
            </a:prstGeom>
            <a:solidFill>
              <a:srgbClr val="F2F2F2"/>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33" name="文本框 132"/>
            <p:cNvSpPr txBox="1"/>
            <p:nvPr/>
          </p:nvSpPr>
          <p:spPr>
            <a:xfrm>
              <a:off x="9739182" y="4651204"/>
              <a:ext cx="309880" cy="398780"/>
            </a:xfrm>
            <a:prstGeom prst="rect">
              <a:avLst/>
            </a:prstGeom>
            <a:noFill/>
          </p:spPr>
          <p:txBody>
            <a:bodyPr wrap="none" rtlCol="0">
              <a:spAutoFit/>
            </a:bodyPr>
            <a:lstStyle/>
            <a:p>
              <a:pPr algn="ctr"/>
              <a:endParaRPr lang="zh-CN" altLang="en-US" sz="2000" dirty="0">
                <a:solidFill>
                  <a:srgbClr val="29282E"/>
                </a:solidFill>
                <a:latin typeface="Agency FB" panose="020B0503020202020204" pitchFamily="34" charset="0"/>
              </a:endParaRPr>
            </a:p>
          </p:txBody>
        </p:sp>
      </p:grpSp>
      <p:sp>
        <p:nvSpPr>
          <p:cNvPr id="134" name="矩形 133"/>
          <p:cNvSpPr/>
          <p:nvPr/>
        </p:nvSpPr>
        <p:spPr>
          <a:xfrm>
            <a:off x="8152765" y="5497830"/>
            <a:ext cx="2740025" cy="398780"/>
          </a:xfrm>
          <a:prstGeom prst="rect">
            <a:avLst/>
          </a:prstGeom>
        </p:spPr>
        <p:txBody>
          <a:bodyPr wrap="square">
            <a:spAutoFit/>
          </a:bodyPr>
          <a:lstStyle/>
          <a:p>
            <a:pPr algn="ctr"/>
            <a:r>
              <a:rPr lang="en-US" altLang="zh-CN" sz="2000" b="1" dirty="0" smtClean="0">
                <a:solidFill>
                  <a:srgbClr val="29282E"/>
                </a:solidFill>
                <a:latin typeface="方正正纤黑简体" panose="02000000000000000000" pitchFamily="2" charset="-122"/>
                <a:ea typeface="方正正纤黑简体" panose="02000000000000000000" pitchFamily="2" charset="-122"/>
              </a:rPr>
              <a:t>StarUML</a:t>
            </a:r>
            <a:endParaRPr lang="en-US" altLang="zh-CN" sz="2000" b="1" dirty="0" smtClean="0">
              <a:solidFill>
                <a:srgbClr val="29282E"/>
              </a:solidFill>
              <a:latin typeface="方正正纤黑简体" panose="02000000000000000000" pitchFamily="2" charset="-122"/>
              <a:ea typeface="方正正纤黑简体" panose="02000000000000000000" pitchFamily="2" charset="-122"/>
            </a:endParaRPr>
          </a:p>
        </p:txBody>
      </p:sp>
      <p:grpSp>
        <p:nvGrpSpPr>
          <p:cNvPr id="41" name="组合 40"/>
          <p:cNvGrpSpPr/>
          <p:nvPr/>
        </p:nvGrpSpPr>
        <p:grpSpPr>
          <a:xfrm>
            <a:off x="4059148" y="600131"/>
            <a:ext cx="4061460" cy="577850"/>
            <a:chOff x="6325463" y="3900861"/>
            <a:chExt cx="4061460" cy="577850"/>
          </a:xfrm>
        </p:grpSpPr>
        <p:sp>
          <p:nvSpPr>
            <p:cNvPr id="44" name="矩形 43"/>
            <p:cNvSpPr/>
            <p:nvPr/>
          </p:nvSpPr>
          <p:spPr>
            <a:xfrm>
              <a:off x="6325463" y="3900861"/>
              <a:ext cx="4061460" cy="577850"/>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7122924" y="3959059"/>
              <a:ext cx="248031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常用</a:t>
              </a:r>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建模工具</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194"/>
    </mc:Choice>
    <mc:Fallback>
      <p:transition spd="slow" advTm="5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ppt_w</p:attrName>
                                        </p:attrNameLst>
                                      </p:cBhvr>
                                      <p:tavLst>
                                        <p:tav tm="0">
                                          <p:val>
                                            <p:fltVal val="0"/>
                                          </p:val>
                                        </p:tav>
                                        <p:tav tm="100000">
                                          <p:val>
                                            <p:strVal val="#ppt_w"/>
                                          </p:val>
                                        </p:tav>
                                      </p:tavLst>
                                    </p:anim>
                                    <p:anim calcmode="lin" valueType="num">
                                      <p:cBhvr>
                                        <p:cTn id="8" dur="400" fill="hold"/>
                                        <p:tgtEl>
                                          <p:spTgt spid="2"/>
                                        </p:tgtEl>
                                        <p:attrNameLst>
                                          <p:attrName>ppt_h</p:attrName>
                                        </p:attrNameLst>
                                      </p:cBhvr>
                                      <p:tavLst>
                                        <p:tav tm="0">
                                          <p:val>
                                            <p:fltVal val="0"/>
                                          </p:val>
                                        </p:tav>
                                        <p:tav tm="100000">
                                          <p:val>
                                            <p:strVal val="#ppt_h"/>
                                          </p:val>
                                        </p:tav>
                                      </p:tavLst>
                                    </p:anim>
                                    <p:animEffect transition="in" filter="fade">
                                      <p:cBhvr>
                                        <p:cTn id="9" dur="4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400" fill="hold"/>
                                        <p:tgtEl>
                                          <p:spTgt spid="4"/>
                                        </p:tgtEl>
                                        <p:attrNameLst>
                                          <p:attrName>ppt_w</p:attrName>
                                        </p:attrNameLst>
                                      </p:cBhvr>
                                      <p:tavLst>
                                        <p:tav tm="0">
                                          <p:val>
                                            <p:fltVal val="0"/>
                                          </p:val>
                                        </p:tav>
                                        <p:tav tm="100000">
                                          <p:val>
                                            <p:strVal val="#ppt_w"/>
                                          </p:val>
                                        </p:tav>
                                      </p:tavLst>
                                    </p:anim>
                                    <p:anim calcmode="lin" valueType="num">
                                      <p:cBhvr>
                                        <p:cTn id="13" dur="400" fill="hold"/>
                                        <p:tgtEl>
                                          <p:spTgt spid="4"/>
                                        </p:tgtEl>
                                        <p:attrNameLst>
                                          <p:attrName>ppt_h</p:attrName>
                                        </p:attrNameLst>
                                      </p:cBhvr>
                                      <p:tavLst>
                                        <p:tav tm="0">
                                          <p:val>
                                            <p:fltVal val="0"/>
                                          </p:val>
                                        </p:tav>
                                        <p:tav tm="100000">
                                          <p:val>
                                            <p:strVal val="#ppt_h"/>
                                          </p:val>
                                        </p:tav>
                                      </p:tavLst>
                                    </p:anim>
                                    <p:animEffect transition="in" filter="fade">
                                      <p:cBhvr>
                                        <p:cTn id="14" dur="4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400" fill="hold"/>
                                        <p:tgtEl>
                                          <p:spTgt spid="7"/>
                                        </p:tgtEl>
                                        <p:attrNameLst>
                                          <p:attrName>ppt_w</p:attrName>
                                        </p:attrNameLst>
                                      </p:cBhvr>
                                      <p:tavLst>
                                        <p:tav tm="0">
                                          <p:val>
                                            <p:fltVal val="0"/>
                                          </p:val>
                                        </p:tav>
                                        <p:tav tm="100000">
                                          <p:val>
                                            <p:strVal val="#ppt_w"/>
                                          </p:val>
                                        </p:tav>
                                      </p:tavLst>
                                    </p:anim>
                                    <p:anim calcmode="lin" valueType="num">
                                      <p:cBhvr>
                                        <p:cTn id="18" dur="400" fill="hold"/>
                                        <p:tgtEl>
                                          <p:spTgt spid="7"/>
                                        </p:tgtEl>
                                        <p:attrNameLst>
                                          <p:attrName>ppt_h</p:attrName>
                                        </p:attrNameLst>
                                      </p:cBhvr>
                                      <p:tavLst>
                                        <p:tav tm="0">
                                          <p:val>
                                            <p:fltVal val="0"/>
                                          </p:val>
                                        </p:tav>
                                        <p:tav tm="100000">
                                          <p:val>
                                            <p:strVal val="#ppt_h"/>
                                          </p:val>
                                        </p:tav>
                                      </p:tavLst>
                                    </p:anim>
                                    <p:animEffect transition="in" filter="fade">
                                      <p:cBhvr>
                                        <p:cTn id="19" dur="4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400" fill="hold"/>
                                        <p:tgtEl>
                                          <p:spTgt spid="8"/>
                                        </p:tgtEl>
                                        <p:attrNameLst>
                                          <p:attrName>ppt_w</p:attrName>
                                        </p:attrNameLst>
                                      </p:cBhvr>
                                      <p:tavLst>
                                        <p:tav tm="0">
                                          <p:val>
                                            <p:fltVal val="0"/>
                                          </p:val>
                                        </p:tav>
                                        <p:tav tm="100000">
                                          <p:val>
                                            <p:strVal val="#ppt_w"/>
                                          </p:val>
                                        </p:tav>
                                      </p:tavLst>
                                    </p:anim>
                                    <p:anim calcmode="lin" valueType="num">
                                      <p:cBhvr>
                                        <p:cTn id="23" dur="400" fill="hold"/>
                                        <p:tgtEl>
                                          <p:spTgt spid="8"/>
                                        </p:tgtEl>
                                        <p:attrNameLst>
                                          <p:attrName>ppt_h</p:attrName>
                                        </p:attrNameLst>
                                      </p:cBhvr>
                                      <p:tavLst>
                                        <p:tav tm="0">
                                          <p:val>
                                            <p:fltVal val="0"/>
                                          </p:val>
                                        </p:tav>
                                        <p:tav tm="100000">
                                          <p:val>
                                            <p:strVal val="#ppt_h"/>
                                          </p:val>
                                        </p:tav>
                                      </p:tavLst>
                                    </p:anim>
                                    <p:animEffect transition="in" filter="fade">
                                      <p:cBhvr>
                                        <p:cTn id="24" dur="400"/>
                                        <p:tgtEl>
                                          <p:spTgt spid="8"/>
                                        </p:tgtEl>
                                      </p:cBhvr>
                                    </p:animEffect>
                                  </p:childTnLst>
                                </p:cTn>
                              </p:par>
                              <p:par>
                                <p:cTn id="25" presetID="12" presetClass="entr" presetSubtype="8"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p:tgtEl>
                                          <p:spTgt spid="41"/>
                                        </p:tgtEl>
                                        <p:attrNameLst>
                                          <p:attrName>ppt_x</p:attrName>
                                        </p:attrNameLst>
                                      </p:cBhvr>
                                      <p:tavLst>
                                        <p:tav tm="0">
                                          <p:val>
                                            <p:strVal val="#ppt_x-#ppt_w*1.125000"/>
                                          </p:val>
                                        </p:tav>
                                        <p:tav tm="100000">
                                          <p:val>
                                            <p:strVal val="#ppt_x"/>
                                          </p:val>
                                        </p:tav>
                                      </p:tavLst>
                                    </p:anim>
                                    <p:animEffect transition="in" filter="wipe(right)">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47015" y="947760"/>
            <a:ext cx="4097971" cy="4308872"/>
            <a:chOff x="2677826" y="2224316"/>
            <a:chExt cx="4097968" cy="4308872"/>
          </a:xfrm>
        </p:grpSpPr>
        <p:sp>
          <p:nvSpPr>
            <p:cNvPr id="2" name="文本框 1"/>
            <p:cNvSpPr txBox="1"/>
            <p:nvPr/>
          </p:nvSpPr>
          <p:spPr>
            <a:xfrm>
              <a:off x="3096066" y="2224316"/>
              <a:ext cx="3440362" cy="4308872"/>
            </a:xfrm>
            <a:prstGeom prst="rect">
              <a:avLst/>
            </a:prstGeom>
            <a:noFill/>
          </p:spPr>
          <p:txBody>
            <a:bodyPr wrap="none" rtlCol="0">
              <a:spAutoFit/>
            </a:bodyPr>
            <a:lstStyle/>
            <a:p>
              <a:pPr algn="ctr"/>
              <a:r>
                <a:rPr lang="en-US" altLang="zh-CN" sz="27400" b="1" dirty="0" smtClean="0">
                  <a:solidFill>
                    <a:srgbClr val="FF4A53"/>
                  </a:solidFill>
                  <a:latin typeface="Agency FB" panose="020B0503020202020204" pitchFamily="34" charset="0"/>
                </a:rPr>
                <a:t>03</a:t>
              </a:r>
              <a:endParaRPr lang="zh-CN" altLang="en-US" sz="27400" b="1" dirty="0">
                <a:solidFill>
                  <a:srgbClr val="FF4A53"/>
                </a:solidFill>
                <a:latin typeface="Agency FB" panose="020B0503020202020204" pitchFamily="34" charset="0"/>
              </a:endParaRPr>
            </a:p>
          </p:txBody>
        </p:sp>
        <p:sp>
          <p:nvSpPr>
            <p:cNvPr id="3" name="矩形 2"/>
            <p:cNvSpPr/>
            <p:nvPr/>
          </p:nvSpPr>
          <p:spPr>
            <a:xfrm>
              <a:off x="2677826" y="5340556"/>
              <a:ext cx="4097968" cy="5363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709036" y="4125247"/>
            <a:ext cx="4773930" cy="1014730"/>
          </a:xfrm>
          <a:prstGeom prst="rect">
            <a:avLst/>
          </a:prstGeom>
          <a:noFill/>
        </p:spPr>
        <p:txBody>
          <a:bodyPr vert="horz" wrap="none" rtlCol="0">
            <a:spAutoFit/>
          </a:bodyPr>
          <a:lstStyle/>
          <a:p>
            <a:pPr algn="ctr"/>
            <a:r>
              <a:rPr lang="zh-CN" altLang="en-US" sz="6000" b="1" dirty="0">
                <a:solidFill>
                  <a:srgbClr val="353535"/>
                </a:solidFill>
                <a:latin typeface="张海山锐线体简" panose="02000000000000000000" pitchFamily="2" charset="-122"/>
                <a:ea typeface="张海山锐线体简" panose="02000000000000000000" pitchFamily="2" charset="-122"/>
              </a:rPr>
              <a:t>用例和用例图</a:t>
            </a:r>
            <a:endParaRPr lang="zh-CN" altLang="en-US" sz="6000" b="1" dirty="0">
              <a:solidFill>
                <a:srgbClr val="353535"/>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781"/>
    </mc:Choice>
    <mc:Fallback>
      <p:transition spd="slow" advTm="27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ppt_x"/>
                                          </p:val>
                                        </p:tav>
                                        <p:tav tm="100000">
                                          <p:val>
                                            <p:strVal val="#ppt_x"/>
                                          </p:val>
                                        </p:tav>
                                      </p:tavLst>
                                    </p:anim>
                                    <p:anim calcmode="lin" valueType="num">
                                      <p:cBhvr additive="base">
                                        <p:cTn id="8" dur="4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1+#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6606669" y="3959694"/>
              <a:ext cx="293751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用例和用例图的概念</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255333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用例模型的基本组成部分有用例、角色（或参与者和系统）。</a:t>
            </a:r>
            <a:r>
              <a:rPr lang="zh-CN" altLang="en-US" sz="2000" dirty="0" smtClean="0">
                <a:latin typeface="张海山锐线体简" panose="02000000000000000000" pitchFamily="2" charset="-122"/>
                <a:ea typeface="张海山锐线体简" panose="02000000000000000000" pitchFamily="2" charset="-122"/>
                <a:sym typeface="+mn-ea"/>
              </a:rPr>
              <a:t>用例用于描述分析人员理解系统的行为，它是对系统功能的宏观的、整体的描述，一个完整的系统通常包括许多用例，每个用例具体说明应完成的功能；参与者是指那些与系统进行交互的外部实体，通常它是系统的一个用户，但它也可以是其他系统或硬件设备，总是凡是需要与系统进行较互的任何实体都可以称为参与者，用例往往必须向参与者传递一些数值，这些数值是参与者在系统中获得的信息。</a:t>
            </a:r>
            <a:endParaRPr lang="zh-CN" altLang="en-US" sz="2000" dirty="0" smtClean="0">
              <a:latin typeface="张海山锐线体简" panose="02000000000000000000" pitchFamily="2" charset="-122"/>
              <a:ea typeface="张海山锐线体简" panose="02000000000000000000" pitchFamily="2"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3900" y="2335828"/>
            <a:ext cx="1542052" cy="1788780"/>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7" name="组合 56"/>
            <p:cNvGrpSpPr/>
            <p:nvPr/>
          </p:nvGrpSpPr>
          <p:grpSpPr>
            <a:xfrm>
              <a:off x="2664270" y="2018082"/>
              <a:ext cx="935834" cy="935834"/>
              <a:chOff x="3746609" y="2576692"/>
              <a:chExt cx="460375" cy="460375"/>
            </a:xfrm>
          </p:grpSpPr>
          <p:sp>
            <p:nvSpPr>
              <p:cNvPr id="51" name="Freeform 5"/>
              <p:cNvSpPr/>
              <p:nvPr/>
            </p:nvSpPr>
            <p:spPr bwMode="auto">
              <a:xfrm>
                <a:off x="3746609" y="3014842"/>
                <a:ext cx="460375" cy="22225"/>
              </a:xfrm>
              <a:custGeom>
                <a:avLst/>
                <a:gdLst>
                  <a:gd name="T0" fmla="*/ 117 w 120"/>
                  <a:gd name="T1" fmla="*/ 0 h 6"/>
                  <a:gd name="T2" fmla="*/ 3 w 120"/>
                  <a:gd name="T3" fmla="*/ 0 h 6"/>
                  <a:gd name="T4" fmla="*/ 0 w 120"/>
                  <a:gd name="T5" fmla="*/ 3 h 6"/>
                  <a:gd name="T6" fmla="*/ 3 w 120"/>
                  <a:gd name="T7" fmla="*/ 6 h 6"/>
                  <a:gd name="T8" fmla="*/ 117 w 120"/>
                  <a:gd name="T9" fmla="*/ 6 h 6"/>
                  <a:gd name="T10" fmla="*/ 120 w 120"/>
                  <a:gd name="T11" fmla="*/ 3 h 6"/>
                  <a:gd name="T12" fmla="*/ 117 w 1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2" name="Freeform 6"/>
              <p:cNvSpPr>
                <a:spLocks noEditPoints="1"/>
              </p:cNvSpPr>
              <p:nvPr/>
            </p:nvSpPr>
            <p:spPr bwMode="auto">
              <a:xfrm>
                <a:off x="3770422"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3" name="Freeform 7"/>
              <p:cNvSpPr>
                <a:spLocks noEditPoints="1"/>
              </p:cNvSpPr>
              <p:nvPr/>
            </p:nvSpPr>
            <p:spPr bwMode="auto">
              <a:xfrm>
                <a:off x="3884722"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4" name="Freeform 8"/>
              <p:cNvSpPr>
                <a:spLocks noEditPoints="1"/>
              </p:cNvSpPr>
              <p:nvPr/>
            </p:nvSpPr>
            <p:spPr bwMode="auto">
              <a:xfrm>
                <a:off x="4000609"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5" name="Freeform 9"/>
              <p:cNvSpPr>
                <a:spLocks noEditPoints="1"/>
              </p:cNvSpPr>
              <p:nvPr/>
            </p:nvSpPr>
            <p:spPr bwMode="auto">
              <a:xfrm>
                <a:off x="4114909"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6" name="Freeform 10"/>
              <p:cNvSpPr>
                <a:spLocks noEditPoints="1"/>
              </p:cNvSpPr>
              <p:nvPr/>
            </p:nvSpPr>
            <p:spPr bwMode="auto">
              <a:xfrm>
                <a:off x="3746609" y="2576692"/>
                <a:ext cx="460375" cy="138113"/>
              </a:xfrm>
              <a:custGeom>
                <a:avLst/>
                <a:gdLst>
                  <a:gd name="T0" fmla="*/ 6 w 120"/>
                  <a:gd name="T1" fmla="*/ 36 h 36"/>
                  <a:gd name="T2" fmla="*/ 114 w 120"/>
                  <a:gd name="T3" fmla="*/ 36 h 36"/>
                  <a:gd name="T4" fmla="*/ 120 w 120"/>
                  <a:gd name="T5" fmla="*/ 31 h 36"/>
                  <a:gd name="T6" fmla="*/ 116 w 120"/>
                  <a:gd name="T7" fmla="*/ 25 h 36"/>
                  <a:gd name="T8" fmla="*/ 62 w 120"/>
                  <a:gd name="T9" fmla="*/ 1 h 36"/>
                  <a:gd name="T10" fmla="*/ 60 w 120"/>
                  <a:gd name="T11" fmla="*/ 0 h 36"/>
                  <a:gd name="T12" fmla="*/ 58 w 120"/>
                  <a:gd name="T13" fmla="*/ 1 h 36"/>
                  <a:gd name="T14" fmla="*/ 4 w 120"/>
                  <a:gd name="T15" fmla="*/ 25 h 36"/>
                  <a:gd name="T16" fmla="*/ 0 w 120"/>
                  <a:gd name="T17" fmla="*/ 31 h 36"/>
                  <a:gd name="T18" fmla="*/ 6 w 120"/>
                  <a:gd name="T19" fmla="*/ 36 h 36"/>
                  <a:gd name="T20" fmla="*/ 60 w 120"/>
                  <a:gd name="T21" fmla="*/ 6 h 36"/>
                  <a:gd name="T22" fmla="*/ 114 w 120"/>
                  <a:gd name="T23" fmla="*/ 30 h 36"/>
                  <a:gd name="T24" fmla="*/ 6 w 120"/>
                  <a:gd name="T25" fmla="*/ 30 h 36"/>
                  <a:gd name="T26" fmla="*/ 60 w 120"/>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gr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a:off x="6606669" y="3959694"/>
              <a:ext cx="2937510" cy="460375"/>
            </a:xfrm>
            <a:prstGeom prst="rect">
              <a:avLst/>
            </a:prstGeom>
          </p:spPr>
          <p:txBody>
            <a:bodyPr wrap="none" anchor="ctr">
              <a:spAutoFit/>
            </a:bodyPr>
            <a:lstStyle/>
            <a:p>
              <a:r>
                <a:rPr lang="zh-CN" altLang="en-US" sz="2400" b="1" dirty="0">
                  <a:solidFill>
                    <a:schemeClr val="bg1"/>
                  </a:solidFill>
                  <a:latin typeface="方正正纤黑简体" panose="02000000000000000000" pitchFamily="2" charset="-122"/>
                  <a:ea typeface="方正正纤黑简体" panose="02000000000000000000" pitchFamily="2" charset="-122"/>
                </a:rPr>
                <a:t>使用用例的主要目的</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2553335"/>
          </a:xfrm>
          <a:prstGeom prst="rect">
            <a:avLst/>
          </a:prstGeom>
        </p:spPr>
        <p:txBody>
          <a:bodyPr wrap="square">
            <a:spAutoFit/>
          </a:bodyPr>
          <a:lstStyle/>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明确系统应具备什么功能，这些功能是否满足看客户的基本需求，并与系统开发人员达成一致</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为系统的功能提供清晰一致的描述，用例应用于系统开发的整个过程，为后阶段的系统设计和开发工作打下良好基础</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为系统测试打下基础，可用于验证最终实现的系统所完成的功能是否符合用户的最初需求</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4.</a:t>
            </a:r>
            <a:r>
              <a:rPr lang="zh-CN" altLang="en-US" sz="2000" dirty="0" smtClean="0">
                <a:solidFill>
                  <a:schemeClr val="bg1"/>
                </a:solidFill>
                <a:latin typeface="张海山锐线体简" panose="02000000000000000000" pitchFamily="2" charset="-122"/>
                <a:ea typeface="张海山锐线体简" panose="02000000000000000000" pitchFamily="2" charset="-122"/>
              </a:rPr>
              <a:t>通过从需求的功能用例出发跟踪进入到系统中具体实现的类</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和方法</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527"/>
    </mc:Choice>
    <mc:Fallback>
      <p:transition spd="slow" advTm="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524879" y="3959694"/>
              <a:ext cx="110109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用例图</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16928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用例图是显示一组用例、参与者以及它们之间关系的一种图。</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它在</a:t>
            </a:r>
            <a:r>
              <a:rPr lang="en-US" altLang="zh-CN" sz="2000" dirty="0" smtClean="0">
                <a:solidFill>
                  <a:schemeClr val="tx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中是非常特别的图形元素，它描述了用户希望如何使用一个系统。通过用例图知道谁是系统相关的用户，他们希望系统提供什么样的服务，以及他们需要为系统提供的服务。</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用例图从用户的角度来描述对软件产品的需求，分析产品所需的功能和动态行为。用例图常用来对需求进行建模，用例图在系统的整个分析、设计和开发阶段是非常重要的，它的正确与否直接影响到用户对最终实现的产品的满意度。用例图被广泛使用在各种开发活动中，但它最常用与描述系统以及子系统</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3900" y="2335828"/>
            <a:ext cx="1542052" cy="1788780"/>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7" name="组合 56"/>
            <p:cNvGrpSpPr/>
            <p:nvPr/>
          </p:nvGrpSpPr>
          <p:grpSpPr>
            <a:xfrm>
              <a:off x="2664270" y="2018082"/>
              <a:ext cx="935834" cy="935834"/>
              <a:chOff x="3746609" y="2576692"/>
              <a:chExt cx="460375" cy="460375"/>
            </a:xfrm>
          </p:grpSpPr>
          <p:sp>
            <p:nvSpPr>
              <p:cNvPr id="51" name="Freeform 5"/>
              <p:cNvSpPr/>
              <p:nvPr/>
            </p:nvSpPr>
            <p:spPr bwMode="auto">
              <a:xfrm>
                <a:off x="3746609" y="3014842"/>
                <a:ext cx="460375" cy="22225"/>
              </a:xfrm>
              <a:custGeom>
                <a:avLst/>
                <a:gdLst>
                  <a:gd name="T0" fmla="*/ 117 w 120"/>
                  <a:gd name="T1" fmla="*/ 0 h 6"/>
                  <a:gd name="T2" fmla="*/ 3 w 120"/>
                  <a:gd name="T3" fmla="*/ 0 h 6"/>
                  <a:gd name="T4" fmla="*/ 0 w 120"/>
                  <a:gd name="T5" fmla="*/ 3 h 6"/>
                  <a:gd name="T6" fmla="*/ 3 w 120"/>
                  <a:gd name="T7" fmla="*/ 6 h 6"/>
                  <a:gd name="T8" fmla="*/ 117 w 120"/>
                  <a:gd name="T9" fmla="*/ 6 h 6"/>
                  <a:gd name="T10" fmla="*/ 120 w 120"/>
                  <a:gd name="T11" fmla="*/ 3 h 6"/>
                  <a:gd name="T12" fmla="*/ 117 w 1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2" name="Freeform 6"/>
              <p:cNvSpPr>
                <a:spLocks noEditPoints="1"/>
              </p:cNvSpPr>
              <p:nvPr/>
            </p:nvSpPr>
            <p:spPr bwMode="auto">
              <a:xfrm>
                <a:off x="3770422"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3" name="Freeform 7"/>
              <p:cNvSpPr>
                <a:spLocks noEditPoints="1"/>
              </p:cNvSpPr>
              <p:nvPr/>
            </p:nvSpPr>
            <p:spPr bwMode="auto">
              <a:xfrm>
                <a:off x="3884722"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4" name="Freeform 8"/>
              <p:cNvSpPr>
                <a:spLocks noEditPoints="1"/>
              </p:cNvSpPr>
              <p:nvPr/>
            </p:nvSpPr>
            <p:spPr bwMode="auto">
              <a:xfrm>
                <a:off x="4000609"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5" name="Freeform 9"/>
              <p:cNvSpPr>
                <a:spLocks noEditPoints="1"/>
              </p:cNvSpPr>
              <p:nvPr/>
            </p:nvSpPr>
            <p:spPr bwMode="auto">
              <a:xfrm>
                <a:off x="4114909"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6" name="Freeform 10"/>
              <p:cNvSpPr>
                <a:spLocks noEditPoints="1"/>
              </p:cNvSpPr>
              <p:nvPr/>
            </p:nvSpPr>
            <p:spPr bwMode="auto">
              <a:xfrm>
                <a:off x="3746609" y="2576692"/>
                <a:ext cx="460375" cy="138113"/>
              </a:xfrm>
              <a:custGeom>
                <a:avLst/>
                <a:gdLst>
                  <a:gd name="T0" fmla="*/ 6 w 120"/>
                  <a:gd name="T1" fmla="*/ 36 h 36"/>
                  <a:gd name="T2" fmla="*/ 114 w 120"/>
                  <a:gd name="T3" fmla="*/ 36 h 36"/>
                  <a:gd name="T4" fmla="*/ 120 w 120"/>
                  <a:gd name="T5" fmla="*/ 31 h 36"/>
                  <a:gd name="T6" fmla="*/ 116 w 120"/>
                  <a:gd name="T7" fmla="*/ 25 h 36"/>
                  <a:gd name="T8" fmla="*/ 62 w 120"/>
                  <a:gd name="T9" fmla="*/ 1 h 36"/>
                  <a:gd name="T10" fmla="*/ 60 w 120"/>
                  <a:gd name="T11" fmla="*/ 0 h 36"/>
                  <a:gd name="T12" fmla="*/ 58 w 120"/>
                  <a:gd name="T13" fmla="*/ 1 h 36"/>
                  <a:gd name="T14" fmla="*/ 4 w 120"/>
                  <a:gd name="T15" fmla="*/ 25 h 36"/>
                  <a:gd name="T16" fmla="*/ 0 w 120"/>
                  <a:gd name="T17" fmla="*/ 31 h 36"/>
                  <a:gd name="T18" fmla="*/ 6 w 120"/>
                  <a:gd name="T19" fmla="*/ 36 h 36"/>
                  <a:gd name="T20" fmla="*/ 60 w 120"/>
                  <a:gd name="T21" fmla="*/ 6 h 36"/>
                  <a:gd name="T22" fmla="*/ 114 w 120"/>
                  <a:gd name="T23" fmla="*/ 30 h 36"/>
                  <a:gd name="T24" fmla="*/ 6 w 120"/>
                  <a:gd name="T25" fmla="*/ 30 h 36"/>
                  <a:gd name="T26" fmla="*/ 60 w 120"/>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gr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a:off x="6759069" y="3959694"/>
              <a:ext cx="2631440" cy="460375"/>
            </a:xfrm>
            <a:prstGeom prst="rect">
              <a:avLst/>
            </a:prstGeom>
          </p:spPr>
          <p:txBody>
            <a:bodyPr wrap="none" anchor="ctr">
              <a:spAutoFit/>
            </a:bodyPr>
            <a:lstStyle/>
            <a:p>
              <a:r>
                <a:rPr lang="zh-CN" altLang="en-US" sz="2400" b="1" dirty="0">
                  <a:solidFill>
                    <a:schemeClr val="bg1"/>
                  </a:solidFill>
                  <a:latin typeface="方正正纤黑简体" panose="02000000000000000000" pitchFamily="2" charset="-122"/>
                  <a:ea typeface="方正正纤黑简体" panose="02000000000000000000" pitchFamily="2" charset="-122"/>
                </a:rPr>
                <a:t>用例图的主要作用</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1322070"/>
          </a:xfrm>
          <a:prstGeom prst="rect">
            <a:avLst/>
          </a:prstGeom>
        </p:spPr>
        <p:txBody>
          <a:bodyPr wrap="square">
            <a:spAutoFit/>
          </a:bodyPr>
          <a:lstStyle/>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a:t>
            </a:r>
            <a:r>
              <a:rPr lang="en-US" sz="2000" dirty="0" smtClean="0">
                <a:solidFill>
                  <a:schemeClr val="bg1"/>
                </a:solidFill>
                <a:latin typeface="张海山锐线体简" panose="02000000000000000000" pitchFamily="2" charset="-122"/>
                <a:ea typeface="张海山锐线体简" panose="02000000000000000000" pitchFamily="2" charset="-122"/>
              </a:rPr>
              <a:t>1.</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用来描述将要开发系统的功能需求和系统的使用场景</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2.</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作为设计和开发过程的基础，促成各阶段开发工作的进展</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3.</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用于验证与确认系统需求</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527"/>
    </mc:Choice>
    <mc:Fallback>
      <p:transition spd="slow" advTm="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9737" b="12235"/>
          <a:stretch>
            <a:fillRect/>
          </a:stretch>
        </p:blipFill>
        <p:spPr>
          <a:xfrm>
            <a:off x="0" y="-13448"/>
            <a:ext cx="12192000" cy="5876365"/>
          </a:xfrm>
          <a:prstGeom prst="rect">
            <a:avLst/>
          </a:prstGeom>
        </p:spPr>
      </p:pic>
      <p:sp>
        <p:nvSpPr>
          <p:cNvPr id="3" name="矩形 2"/>
          <p:cNvSpPr/>
          <p:nvPr/>
        </p:nvSpPr>
        <p:spPr>
          <a:xfrm>
            <a:off x="0" y="2080"/>
            <a:ext cx="12192000" cy="5860837"/>
          </a:xfrm>
          <a:prstGeom prst="rect">
            <a:avLst/>
          </a:prstGeom>
          <a:gradFill flip="none" rotWithShape="1">
            <a:gsLst>
              <a:gs pos="56000">
                <a:srgbClr val="29282E">
                  <a:alpha val="80000"/>
                </a:srgbClr>
              </a:gs>
              <a:gs pos="0">
                <a:srgbClr val="29282E">
                  <a:alpha val="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85900" y="-13446"/>
            <a:ext cx="1828800" cy="6610350"/>
          </a:xfrm>
          <a:prstGeom prst="rect">
            <a:avLst/>
          </a:prstGeom>
          <a:solidFill>
            <a:srgbClr val="FF4A53"/>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66063" y="1787362"/>
            <a:ext cx="7289175" cy="2215991"/>
          </a:xfrm>
          <a:prstGeom prst="rect">
            <a:avLst/>
          </a:prstGeom>
          <a:noFill/>
        </p:spPr>
        <p:txBody>
          <a:bodyPr wrap="none" rtlCol="0">
            <a:spAutoFit/>
          </a:bodyPr>
          <a:lstStyle/>
          <a:p>
            <a:r>
              <a:rPr lang="zh-CN" altLang="en-US" sz="13800" b="1" dirty="0" smtClean="0">
                <a:gradFill flip="none" rotWithShape="1">
                  <a:gsLst>
                    <a:gs pos="24000">
                      <a:srgbClr val="282828"/>
                    </a:gs>
                    <a:gs pos="27000">
                      <a:srgbClr val="FF4A53"/>
                    </a:gs>
                  </a:gsLst>
                  <a:lin ang="0" scaled="1"/>
                  <a:tileRect/>
                </a:gradFill>
                <a:latin typeface="张海山锐线体简" panose="02000000000000000000" pitchFamily="2" charset="-122"/>
                <a:ea typeface="张海山锐线体简" panose="02000000000000000000" pitchFamily="2" charset="-122"/>
              </a:rPr>
              <a:t>谢谢</a:t>
            </a:r>
            <a:r>
              <a:rPr lang="zh-CN" altLang="en-US" sz="13800" b="1" dirty="0" smtClean="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rPr>
              <a:t>大家</a:t>
            </a:r>
            <a:endParaRPr lang="zh-CN" altLang="en-US" sz="13800" b="1" dirty="0">
              <a:gradFill flip="none" rotWithShape="1">
                <a:gsLst>
                  <a:gs pos="19000">
                    <a:srgbClr val="282828"/>
                  </a:gs>
                  <a:gs pos="19000">
                    <a:srgbClr val="FF4A53"/>
                  </a:gs>
                </a:gsLst>
                <a:lin ang="0" scaled="1"/>
                <a:tileRect/>
              </a:gradFill>
              <a:latin typeface="张海山锐线体简" panose="02000000000000000000" pitchFamily="2" charset="-122"/>
              <a:ea typeface="张海山锐线体简" panose="02000000000000000000" pitchFamily="2" charset="-122"/>
            </a:endParaRPr>
          </a:p>
        </p:txBody>
      </p:sp>
      <p:sp>
        <p:nvSpPr>
          <p:cNvPr id="10" name="矩形 9"/>
          <p:cNvSpPr/>
          <p:nvPr/>
        </p:nvSpPr>
        <p:spPr>
          <a:xfrm>
            <a:off x="4331568" y="4485913"/>
            <a:ext cx="30988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chemeClr val="bg2"/>
              </a:solidFill>
            </a:endParaRPr>
          </a:p>
        </p:txBody>
      </p:sp>
      <p:sp>
        <p:nvSpPr>
          <p:cNvPr id="7" name="矩形 6"/>
          <p:cNvSpPr/>
          <p:nvPr/>
        </p:nvSpPr>
        <p:spPr>
          <a:xfrm>
            <a:off x="922972" y="4003353"/>
            <a:ext cx="2954655" cy="461665"/>
          </a:xfrm>
          <a:prstGeom prst="rect">
            <a:avLst/>
          </a:prstGeom>
          <a:noFill/>
        </p:spPr>
        <p:txBody>
          <a:bodyPr wrap="none" lIns="91440" tIns="45720" rIns="91440" bIns="45720">
            <a:spAutoFit/>
          </a:bodyPr>
          <a:lstStyle/>
          <a:p>
            <a:pPr algn="ctr"/>
            <a:r>
              <a:rPr lang="zh-CN" altLang="en-US" sz="24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千图</a:t>
            </a:r>
            <a:r>
              <a:rPr lang="zh-CN" altLang="en-US" sz="240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网感谢一路有你</a:t>
            </a:r>
            <a:endParaRPr lang="zh-CN" altLang="en-US" sz="24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5212"/>
    </mc:Choice>
    <mc:Fallback>
      <p:transition spd="slow" advTm="52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4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47015" y="947760"/>
            <a:ext cx="4097971" cy="4308872"/>
            <a:chOff x="2677826" y="2224316"/>
            <a:chExt cx="4097968" cy="4308872"/>
          </a:xfrm>
        </p:grpSpPr>
        <p:sp>
          <p:nvSpPr>
            <p:cNvPr id="2" name="文本框 1"/>
            <p:cNvSpPr txBox="1"/>
            <p:nvPr/>
          </p:nvSpPr>
          <p:spPr>
            <a:xfrm>
              <a:off x="3491205" y="2224316"/>
              <a:ext cx="2650083" cy="4308872"/>
            </a:xfrm>
            <a:prstGeom prst="rect">
              <a:avLst/>
            </a:prstGeom>
            <a:noFill/>
          </p:spPr>
          <p:txBody>
            <a:bodyPr wrap="none" rtlCol="0">
              <a:spAutoFit/>
            </a:bodyPr>
            <a:lstStyle/>
            <a:p>
              <a:pPr algn="ctr"/>
              <a:r>
                <a:rPr lang="en-US" altLang="zh-CN" sz="27400" b="1" dirty="0" smtClean="0">
                  <a:solidFill>
                    <a:srgbClr val="FF4A53"/>
                  </a:solidFill>
                  <a:latin typeface="Agency FB" panose="020B0503020202020204" pitchFamily="34" charset="0"/>
                </a:rPr>
                <a:t>01</a:t>
              </a:r>
              <a:endParaRPr lang="zh-CN" altLang="en-US" sz="27400" b="1" dirty="0">
                <a:solidFill>
                  <a:srgbClr val="FF4A53"/>
                </a:solidFill>
                <a:latin typeface="Agency FB" panose="020B0503020202020204" pitchFamily="34" charset="0"/>
              </a:endParaRPr>
            </a:p>
          </p:txBody>
        </p:sp>
        <p:sp>
          <p:nvSpPr>
            <p:cNvPr id="3" name="矩形 2"/>
            <p:cNvSpPr/>
            <p:nvPr/>
          </p:nvSpPr>
          <p:spPr>
            <a:xfrm>
              <a:off x="2677826" y="5340556"/>
              <a:ext cx="4097968" cy="5363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897948" y="4125247"/>
            <a:ext cx="4396105" cy="1014730"/>
          </a:xfrm>
          <a:prstGeom prst="rect">
            <a:avLst/>
          </a:prstGeom>
          <a:noFill/>
        </p:spPr>
        <p:txBody>
          <a:bodyPr vert="horz" wrap="none" rtlCol="0">
            <a:spAutoFit/>
          </a:bodyPr>
          <a:lstStyle/>
          <a:p>
            <a:pPr algn="ctr"/>
            <a:r>
              <a:rPr lang="zh-CN" altLang="en-US" sz="6000" b="1" dirty="0">
                <a:solidFill>
                  <a:srgbClr val="353535"/>
                </a:solidFill>
                <a:latin typeface="张海山锐线体简" panose="02000000000000000000" pitchFamily="2" charset="-122"/>
                <a:ea typeface="张海山锐线体简" panose="02000000000000000000" pitchFamily="2" charset="-122"/>
              </a:rPr>
              <a:t>什么是</a:t>
            </a:r>
            <a:r>
              <a:rPr lang="en-US" altLang="zh-CN" sz="6000" b="1" dirty="0">
                <a:solidFill>
                  <a:srgbClr val="353535"/>
                </a:solidFill>
                <a:latin typeface="张海山锐线体简" panose="02000000000000000000" pitchFamily="2" charset="-122"/>
                <a:ea typeface="张海山锐线体简" panose="02000000000000000000" pitchFamily="2" charset="-122"/>
              </a:rPr>
              <a:t>UML</a:t>
            </a:r>
            <a:r>
              <a:rPr lang="zh-CN" altLang="en-US" sz="6000" b="1" dirty="0">
                <a:solidFill>
                  <a:srgbClr val="353535"/>
                </a:solidFill>
                <a:latin typeface="张海山锐线体简" panose="02000000000000000000" pitchFamily="2" charset="-122"/>
                <a:ea typeface="张海山锐线体简" panose="02000000000000000000" pitchFamily="2" charset="-122"/>
              </a:rPr>
              <a:t>？</a:t>
            </a:r>
            <a:endParaRPr lang="zh-CN" altLang="en-US" sz="6000" b="1" dirty="0">
              <a:solidFill>
                <a:srgbClr val="353535"/>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62"/>
    </mc:Choice>
    <mc:Fallback>
      <p:transition spd="slow" advTm="20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3900" y="2335828"/>
            <a:ext cx="1542052" cy="1788780"/>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7" name="组合 56"/>
            <p:cNvGrpSpPr/>
            <p:nvPr/>
          </p:nvGrpSpPr>
          <p:grpSpPr>
            <a:xfrm>
              <a:off x="2664270" y="2018082"/>
              <a:ext cx="935834" cy="935834"/>
              <a:chOff x="3746609" y="2576692"/>
              <a:chExt cx="460375" cy="460375"/>
            </a:xfrm>
          </p:grpSpPr>
          <p:sp>
            <p:nvSpPr>
              <p:cNvPr id="51" name="Freeform 5"/>
              <p:cNvSpPr/>
              <p:nvPr/>
            </p:nvSpPr>
            <p:spPr bwMode="auto">
              <a:xfrm>
                <a:off x="3746609" y="3014842"/>
                <a:ext cx="460375" cy="22225"/>
              </a:xfrm>
              <a:custGeom>
                <a:avLst/>
                <a:gdLst>
                  <a:gd name="T0" fmla="*/ 117 w 120"/>
                  <a:gd name="T1" fmla="*/ 0 h 6"/>
                  <a:gd name="T2" fmla="*/ 3 w 120"/>
                  <a:gd name="T3" fmla="*/ 0 h 6"/>
                  <a:gd name="T4" fmla="*/ 0 w 120"/>
                  <a:gd name="T5" fmla="*/ 3 h 6"/>
                  <a:gd name="T6" fmla="*/ 3 w 120"/>
                  <a:gd name="T7" fmla="*/ 6 h 6"/>
                  <a:gd name="T8" fmla="*/ 117 w 120"/>
                  <a:gd name="T9" fmla="*/ 6 h 6"/>
                  <a:gd name="T10" fmla="*/ 120 w 120"/>
                  <a:gd name="T11" fmla="*/ 3 h 6"/>
                  <a:gd name="T12" fmla="*/ 117 w 1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2" name="Freeform 6"/>
              <p:cNvSpPr>
                <a:spLocks noEditPoints="1"/>
              </p:cNvSpPr>
              <p:nvPr/>
            </p:nvSpPr>
            <p:spPr bwMode="auto">
              <a:xfrm>
                <a:off x="3770422"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3" name="Freeform 7"/>
              <p:cNvSpPr>
                <a:spLocks noEditPoints="1"/>
              </p:cNvSpPr>
              <p:nvPr/>
            </p:nvSpPr>
            <p:spPr bwMode="auto">
              <a:xfrm>
                <a:off x="3884722"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4" name="Freeform 8"/>
              <p:cNvSpPr>
                <a:spLocks noEditPoints="1"/>
              </p:cNvSpPr>
              <p:nvPr/>
            </p:nvSpPr>
            <p:spPr bwMode="auto">
              <a:xfrm>
                <a:off x="4000609" y="2738617"/>
                <a:ext cx="68263"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5" name="Freeform 9"/>
              <p:cNvSpPr>
                <a:spLocks noEditPoints="1"/>
              </p:cNvSpPr>
              <p:nvPr/>
            </p:nvSpPr>
            <p:spPr bwMode="auto">
              <a:xfrm>
                <a:off x="4114909" y="2738617"/>
                <a:ext cx="69850" cy="252413"/>
              </a:xfrm>
              <a:custGeom>
                <a:avLst/>
                <a:gdLst>
                  <a:gd name="T0" fmla="*/ 6 w 18"/>
                  <a:gd name="T1" fmla="*/ 0 h 66"/>
                  <a:gd name="T2" fmla="*/ 0 w 18"/>
                  <a:gd name="T3" fmla="*/ 6 h 66"/>
                  <a:gd name="T4" fmla="*/ 0 w 18"/>
                  <a:gd name="T5" fmla="*/ 60 h 66"/>
                  <a:gd name="T6" fmla="*/ 6 w 18"/>
                  <a:gd name="T7" fmla="*/ 66 h 66"/>
                  <a:gd name="T8" fmla="*/ 12 w 18"/>
                  <a:gd name="T9" fmla="*/ 66 h 66"/>
                  <a:gd name="T10" fmla="*/ 18 w 18"/>
                  <a:gd name="T11" fmla="*/ 60 h 66"/>
                  <a:gd name="T12" fmla="*/ 18 w 18"/>
                  <a:gd name="T13" fmla="*/ 6 h 66"/>
                  <a:gd name="T14" fmla="*/ 12 w 18"/>
                  <a:gd name="T15" fmla="*/ 0 h 66"/>
                  <a:gd name="T16" fmla="*/ 6 w 18"/>
                  <a:gd name="T17" fmla="*/ 0 h 66"/>
                  <a:gd name="T18" fmla="*/ 12 w 18"/>
                  <a:gd name="T19" fmla="*/ 60 h 66"/>
                  <a:gd name="T20" fmla="*/ 6 w 18"/>
                  <a:gd name="T21" fmla="*/ 60 h 66"/>
                  <a:gd name="T22" fmla="*/ 6 w 18"/>
                  <a:gd name="T23" fmla="*/ 6 h 66"/>
                  <a:gd name="T24" fmla="*/ 12 w 18"/>
                  <a:gd name="T25" fmla="*/ 6 h 66"/>
                  <a:gd name="T26" fmla="*/ 12 w 18"/>
                  <a:gd name="T2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sp>
            <p:nvSpPr>
              <p:cNvPr id="56" name="Freeform 10"/>
              <p:cNvSpPr>
                <a:spLocks noEditPoints="1"/>
              </p:cNvSpPr>
              <p:nvPr/>
            </p:nvSpPr>
            <p:spPr bwMode="auto">
              <a:xfrm>
                <a:off x="3746609" y="2576692"/>
                <a:ext cx="460375" cy="138113"/>
              </a:xfrm>
              <a:custGeom>
                <a:avLst/>
                <a:gdLst>
                  <a:gd name="T0" fmla="*/ 6 w 120"/>
                  <a:gd name="T1" fmla="*/ 36 h 36"/>
                  <a:gd name="T2" fmla="*/ 114 w 120"/>
                  <a:gd name="T3" fmla="*/ 36 h 36"/>
                  <a:gd name="T4" fmla="*/ 120 w 120"/>
                  <a:gd name="T5" fmla="*/ 31 h 36"/>
                  <a:gd name="T6" fmla="*/ 116 w 120"/>
                  <a:gd name="T7" fmla="*/ 25 h 36"/>
                  <a:gd name="T8" fmla="*/ 62 w 120"/>
                  <a:gd name="T9" fmla="*/ 1 h 36"/>
                  <a:gd name="T10" fmla="*/ 60 w 120"/>
                  <a:gd name="T11" fmla="*/ 0 h 36"/>
                  <a:gd name="T12" fmla="*/ 58 w 120"/>
                  <a:gd name="T13" fmla="*/ 1 h 36"/>
                  <a:gd name="T14" fmla="*/ 4 w 120"/>
                  <a:gd name="T15" fmla="*/ 25 h 36"/>
                  <a:gd name="T16" fmla="*/ 0 w 120"/>
                  <a:gd name="T17" fmla="*/ 31 h 36"/>
                  <a:gd name="T18" fmla="*/ 6 w 120"/>
                  <a:gd name="T19" fmla="*/ 36 h 36"/>
                  <a:gd name="T20" fmla="*/ 60 w 120"/>
                  <a:gd name="T21" fmla="*/ 6 h 36"/>
                  <a:gd name="T22" fmla="*/ 114 w 120"/>
                  <a:gd name="T23" fmla="*/ 30 h 36"/>
                  <a:gd name="T24" fmla="*/ 6 w 120"/>
                  <a:gd name="T25" fmla="*/ 30 h 36"/>
                  <a:gd name="T26" fmla="*/ 60 w 120"/>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a:solidFill>
                  <a:srgbClr val="FF4A53"/>
                </a:solidFill>
                <a:round/>
              </a:ln>
            </p:spPr>
            <p:txBody>
              <a:bodyPr vert="horz" wrap="square" lIns="91440" tIns="45720" rIns="91440" bIns="45720" numCol="1" anchor="t" anchorCtr="0" compatLnSpc="1"/>
              <a:lstStyle/>
              <a:p>
                <a:endParaRPr lang="zh-CN" altLang="en-US" sz="2400"/>
              </a:p>
            </p:txBody>
          </p:sp>
        </p:gr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矩形 62"/>
            <p:cNvSpPr/>
            <p:nvPr/>
          </p:nvSpPr>
          <p:spPr>
            <a:xfrm>
              <a:off x="7002909" y="3960329"/>
              <a:ext cx="2174240" cy="460375"/>
            </a:xfrm>
            <a:prstGeom prst="rect">
              <a:avLst/>
            </a:prstGeom>
          </p:spPr>
          <p:txBody>
            <a:bodyPr wrap="none" anchor="ctr">
              <a:spAutoFit/>
            </a:bodyPr>
            <a:lstStyle/>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的简单介绍</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169285"/>
          </a:xfrm>
          <a:prstGeom prst="rect">
            <a:avLst/>
          </a:prstGeom>
        </p:spPr>
        <p:txBody>
          <a:bodyPr wrap="square">
            <a:spAutoFit/>
          </a:bodyPr>
          <a:lstStyle/>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UML(Unifi Modeling Language</a:t>
            </a:r>
            <a:r>
              <a:rPr lang="zh-CN" altLang="en-US" sz="2000" dirty="0" smtClean="0">
                <a:solidFill>
                  <a:schemeClr val="bg1"/>
                </a:solidFill>
                <a:latin typeface="张海山锐线体简" panose="02000000000000000000" pitchFamily="2" charset="-122"/>
                <a:ea typeface="张海山锐线体简" panose="02000000000000000000" pitchFamily="2" charset="-122"/>
              </a:rPr>
              <a:t>，统一建模语言</a:t>
            </a:r>
            <a:r>
              <a:rPr lang="en-US" altLang="zh-CN" sz="2000" dirty="0" smtClean="0">
                <a:solidFill>
                  <a:schemeClr val="bg1"/>
                </a:solidFill>
                <a:latin typeface="张海山锐线体简" panose="02000000000000000000" pitchFamily="2" charset="-122"/>
                <a:ea typeface="张海山锐线体简" panose="02000000000000000000" pitchFamily="2" charset="-122"/>
              </a:rPr>
              <a:t>)</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是一种能够描述问题、描述解决方案、起到沟通作用的语言。通俗来讲，它是一种用文本、图形和符号的集合来描述现实生活中各类事物、活动及其关系的语言。</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bg1"/>
                </a:solidFill>
                <a:latin typeface="张海山锐线体简" panose="02000000000000000000" pitchFamily="2" charset="-122"/>
                <a:ea typeface="张海山锐线体简" panose="02000000000000000000" pitchFamily="2" charset="-122"/>
              </a:rPr>
              <a:t>	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是一种很好的工具，可以贯穿软件开发周期中的每一个阶段，它最适于数据建模、业务建模、对象建模和组建建模。</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作为一种模型语言，它使开发人员专注于建立产品的模型和结构，而不是选用什么程序语言和算法实现。而模型建立之后，模型可以被</a:t>
            </a:r>
            <a:r>
              <a:rPr lang="en-US" altLang="zh-CN" sz="2000" dirty="0" smtClean="0">
                <a:solidFill>
                  <a:schemeClr val="bg1"/>
                </a:solidFill>
                <a:latin typeface="张海山锐线体简" panose="02000000000000000000" pitchFamily="2" charset="-122"/>
                <a:ea typeface="张海山锐线体简" panose="02000000000000000000" pitchFamily="2" charset="-122"/>
              </a:rPr>
              <a:t>UML</a:t>
            </a:r>
            <a:r>
              <a:rPr lang="zh-CN" altLang="en-US" sz="2000" dirty="0" smtClean="0">
                <a:solidFill>
                  <a:schemeClr val="bg1"/>
                </a:solidFill>
                <a:latin typeface="张海山锐线体简" panose="02000000000000000000" pitchFamily="2" charset="-122"/>
                <a:ea typeface="张海山锐线体简" panose="02000000000000000000" pitchFamily="2" charset="-122"/>
              </a:rPr>
              <a:t>工具转化成制定的程序语言代码。</a:t>
            </a:r>
            <a:endParaRPr lang="zh-CN" altLang="en-US" sz="2000" dirty="0" smtClean="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527"/>
    </mc:Choice>
    <mc:Fallback>
      <p:transition spd="slow" advTm="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002909" y="3960329"/>
              <a:ext cx="2325370" cy="460375"/>
            </a:xfrm>
            <a:prstGeom prst="rect">
              <a:avLst/>
            </a:prstGeom>
          </p:spPr>
          <p:txBody>
            <a:bodyPr wrap="none" anchor="ctr">
              <a:spAutoFit/>
            </a:bodyPr>
            <a:p>
              <a:r>
                <a:rPr lang="zh-CN" altLang="en-US" sz="2400" b="1" dirty="0">
                  <a:solidFill>
                    <a:schemeClr val="bg1"/>
                  </a:solidFill>
                  <a:latin typeface="方正正纤黑简体" panose="02000000000000000000" pitchFamily="2" charset="-122"/>
                  <a:ea typeface="方正正纤黑简体" panose="02000000000000000000" pitchFamily="2" charset="-122"/>
                </a:rPr>
                <a:t>为什么要建模？</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3476625"/>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最基本的一个理由：建模是为了能够更好地理解正在开发的系统。</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因为不能完整地理解一个复杂的系统，所以要对它建模</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模型是对现实的简化。</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通过建模，要达到以下目的：</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模型有助于按照实际情况或按照所需要的样式对系统进行可视化</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2.</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模型能够规约系统的结构或行为</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模型给出了知道结构系统的模板</a:t>
            </a:r>
            <a:endParaRPr lang="en-US" altLang="zh-CN"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4.</a:t>
            </a:r>
            <a:r>
              <a:rPr lang="zh-CN" altLang="en-US" sz="2000" dirty="0" smtClean="0">
                <a:solidFill>
                  <a:schemeClr val="tx1"/>
                </a:solidFill>
                <a:latin typeface="张海山锐线体简" panose="02000000000000000000" pitchFamily="2" charset="-122"/>
                <a:ea typeface="张海山锐线体简" panose="02000000000000000000" pitchFamily="2" charset="-122"/>
              </a:rPr>
              <a:t>模型对做出的决策进行文档化</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77341"/>
            <a:ext cx="12192000" cy="3080659"/>
          </a:xfrm>
          <a:prstGeom prst="rect">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401956" y="4311536"/>
            <a:ext cx="445294" cy="804862"/>
            <a:chOff x="7419986" y="4308361"/>
            <a:chExt cx="445294" cy="804862"/>
          </a:xfrm>
        </p:grpSpPr>
        <p:cxnSp>
          <p:nvCxnSpPr>
            <p:cNvPr id="29" name="直接连接符 28"/>
            <p:cNvCxnSpPr/>
            <p:nvPr/>
          </p:nvCxnSpPr>
          <p:spPr>
            <a:xfrm flipH="1">
              <a:off x="7484280" y="4308361"/>
              <a:ext cx="381000" cy="7167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419986" y="5025116"/>
              <a:ext cx="88107" cy="88107"/>
            </a:xfrm>
            <a:prstGeom prst="ellipse">
              <a:avLst/>
            </a:prstGeom>
            <a:solidFill>
              <a:srgbClr val="FF4A53"/>
            </a:solidFill>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 name="组合 1"/>
          <p:cNvGrpSpPr/>
          <p:nvPr/>
        </p:nvGrpSpPr>
        <p:grpSpPr>
          <a:xfrm>
            <a:off x="1579058" y="3244975"/>
            <a:ext cx="1066800" cy="1066800"/>
            <a:chOff x="1579058" y="3244975"/>
            <a:chExt cx="1066800" cy="1066800"/>
          </a:xfrm>
        </p:grpSpPr>
        <p:sp>
          <p:nvSpPr>
            <p:cNvPr id="48" name="椭圆 47"/>
            <p:cNvSpPr/>
            <p:nvPr/>
          </p:nvSpPr>
          <p:spPr>
            <a:xfrm flipH="1" flipV="1">
              <a:off x="15790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flipH="1">
              <a:off x="1952438" y="3576605"/>
              <a:ext cx="320040" cy="398780"/>
            </a:xfrm>
            <a:prstGeom prst="rect">
              <a:avLst/>
            </a:prstGeom>
            <a:noFill/>
          </p:spPr>
          <p:txBody>
            <a:bodyPr wrap="none" rtlCol="0" anchor="ctr">
              <a:spAutoFit/>
            </a:bodyPr>
            <a:lstStyle/>
            <a:p>
              <a:pPr algn="ctr"/>
              <a:r>
                <a:rPr lang="en-US" altLang="zh-CN" sz="2000" dirty="0">
                  <a:solidFill>
                    <a:schemeClr val="bg1"/>
                  </a:solidFill>
                  <a:latin typeface="Agency FB" panose="020B0503020202020204" pitchFamily="34" charset="0"/>
                </a:rPr>
                <a:t>1</a:t>
              </a:r>
              <a:endParaRPr lang="en-US" altLang="zh-CN" sz="2000" dirty="0">
                <a:solidFill>
                  <a:schemeClr val="bg1"/>
                </a:solidFill>
                <a:latin typeface="Agency FB" panose="020B0503020202020204" pitchFamily="34" charset="0"/>
              </a:endParaRPr>
            </a:p>
          </p:txBody>
        </p:sp>
      </p:grpSp>
      <p:grpSp>
        <p:nvGrpSpPr>
          <p:cNvPr id="8" name="组合 7"/>
          <p:cNvGrpSpPr/>
          <p:nvPr/>
        </p:nvGrpSpPr>
        <p:grpSpPr>
          <a:xfrm>
            <a:off x="2346138" y="2440113"/>
            <a:ext cx="445294" cy="804862"/>
            <a:chOff x="2346138" y="2440113"/>
            <a:chExt cx="445294" cy="804862"/>
          </a:xfrm>
        </p:grpSpPr>
        <p:cxnSp>
          <p:nvCxnSpPr>
            <p:cNvPr id="50" name="直接连接符 49"/>
            <p:cNvCxnSpPr/>
            <p:nvPr/>
          </p:nvCxnSpPr>
          <p:spPr>
            <a:xfrm flipV="1">
              <a:off x="2346138" y="2528220"/>
              <a:ext cx="381000" cy="716755"/>
            </a:xfrm>
            <a:prstGeom prst="line">
              <a:avLst/>
            </a:prstGeom>
            <a:ln w="12700">
              <a:solidFill>
                <a:srgbClr val="FF4A53"/>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flipH="1" flipV="1">
              <a:off x="2703325" y="2440113"/>
              <a:ext cx="88107" cy="88107"/>
            </a:xfrm>
            <a:prstGeom prst="ellipse">
              <a:avLst/>
            </a:prstGeom>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矩形 46"/>
          <p:cNvSpPr/>
          <p:nvPr/>
        </p:nvSpPr>
        <p:spPr>
          <a:xfrm flipH="1">
            <a:off x="1579009" y="1795430"/>
            <a:ext cx="2941320" cy="645160"/>
          </a:xfrm>
          <a:prstGeom prst="rect">
            <a:avLst/>
          </a:prstGeom>
        </p:spPr>
        <p:txBody>
          <a:bodyPr wrap="none">
            <a:spAutoFit/>
          </a:bodyPr>
          <a:lstStyle/>
          <a:p>
            <a:r>
              <a:rPr lang="zh-CN" altLang="en-US" b="1" dirty="0" smtClean="0">
                <a:solidFill>
                  <a:srgbClr val="FF4A53"/>
                </a:solidFill>
                <a:latin typeface="张海山锐线体简" panose="02000000000000000000" pitchFamily="2" charset="-122"/>
                <a:ea typeface="张海山锐线体简" panose="02000000000000000000" pitchFamily="2" charset="-122"/>
              </a:rPr>
              <a:t>统一了</a:t>
            </a:r>
            <a:r>
              <a:rPr lang="en-US" altLang="zh-CN" b="1" dirty="0" smtClean="0">
                <a:solidFill>
                  <a:srgbClr val="FF4A53"/>
                </a:solidFill>
                <a:latin typeface="张海山锐线体简" panose="02000000000000000000" pitchFamily="2" charset="-122"/>
                <a:ea typeface="张海山锐线体简" panose="02000000000000000000" pitchFamily="2" charset="-122"/>
              </a:rPr>
              <a:t>Booch</a:t>
            </a:r>
            <a:r>
              <a:rPr lang="zh-CN" altLang="en-US" b="1" dirty="0" smtClean="0">
                <a:solidFill>
                  <a:srgbClr val="FF4A53"/>
                </a:solidFill>
                <a:latin typeface="张海山锐线体简" panose="02000000000000000000" pitchFamily="2" charset="-122"/>
                <a:ea typeface="张海山锐线体简" panose="02000000000000000000" pitchFamily="2" charset="-122"/>
              </a:rPr>
              <a:t>、</a:t>
            </a:r>
            <a:r>
              <a:rPr lang="en-US" altLang="zh-CN" b="1" dirty="0" smtClean="0">
                <a:solidFill>
                  <a:srgbClr val="FF4A53"/>
                </a:solidFill>
                <a:latin typeface="张海山锐线体简" panose="02000000000000000000" pitchFamily="2" charset="-122"/>
                <a:ea typeface="张海山锐线体简" panose="02000000000000000000" pitchFamily="2" charset="-122"/>
              </a:rPr>
              <a:t>OMT</a:t>
            </a:r>
            <a:r>
              <a:rPr lang="zh-CN" altLang="en-US" b="1" dirty="0" smtClean="0">
                <a:solidFill>
                  <a:srgbClr val="FF4A53"/>
                </a:solidFill>
                <a:latin typeface="张海山锐线体简" panose="02000000000000000000" pitchFamily="2" charset="-122"/>
                <a:ea typeface="张海山锐线体简" panose="02000000000000000000" pitchFamily="2" charset="-122"/>
              </a:rPr>
              <a:t>和</a:t>
            </a:r>
            <a:r>
              <a:rPr lang="en-US" altLang="zh-CN" b="1" dirty="0" smtClean="0">
                <a:solidFill>
                  <a:srgbClr val="FF4A53"/>
                </a:solidFill>
                <a:latin typeface="张海山锐线体简" panose="02000000000000000000" pitchFamily="2" charset="-122"/>
                <a:ea typeface="张海山锐线体简" panose="02000000000000000000" pitchFamily="2" charset="-122"/>
              </a:rPr>
              <a:t>OOSE</a:t>
            </a:r>
            <a:endParaRPr lang="en-US" altLang="zh-CN" b="1" dirty="0" smtClean="0">
              <a:solidFill>
                <a:srgbClr val="FF4A53"/>
              </a:solidFill>
              <a:latin typeface="张海山锐线体简" panose="02000000000000000000" pitchFamily="2" charset="-122"/>
              <a:ea typeface="张海山锐线体简" panose="02000000000000000000" pitchFamily="2" charset="-122"/>
            </a:endParaRPr>
          </a:p>
          <a:p>
            <a:r>
              <a:rPr lang="zh-CN" altLang="en-US" b="1" dirty="0" smtClean="0">
                <a:solidFill>
                  <a:srgbClr val="FF4A53"/>
                </a:solidFill>
                <a:latin typeface="张海山锐线体简" panose="02000000000000000000" pitchFamily="2" charset="-122"/>
                <a:ea typeface="张海山锐线体简" panose="02000000000000000000" pitchFamily="2" charset="-122"/>
              </a:rPr>
              <a:t>等方法中的基本概念和符号</a:t>
            </a:r>
            <a:endParaRPr lang="zh-CN" altLang="en-US" b="1" dirty="0" smtClean="0">
              <a:solidFill>
                <a:srgbClr val="FF4A53"/>
              </a:solidFill>
              <a:latin typeface="张海山锐线体简" panose="02000000000000000000" pitchFamily="2" charset="-122"/>
              <a:ea typeface="张海山锐线体简" panose="02000000000000000000" pitchFamily="2" charset="-122"/>
            </a:endParaRPr>
          </a:p>
        </p:txBody>
      </p:sp>
      <p:grpSp>
        <p:nvGrpSpPr>
          <p:cNvPr id="5" name="组合 4"/>
          <p:cNvGrpSpPr/>
          <p:nvPr/>
        </p:nvGrpSpPr>
        <p:grpSpPr>
          <a:xfrm>
            <a:off x="5589258" y="3244975"/>
            <a:ext cx="1066800" cy="1066800"/>
            <a:chOff x="5589258" y="3244975"/>
            <a:chExt cx="1066800" cy="1066800"/>
          </a:xfrm>
        </p:grpSpPr>
        <p:sp>
          <p:nvSpPr>
            <p:cNvPr id="55" name="椭圆 54"/>
            <p:cNvSpPr/>
            <p:nvPr/>
          </p:nvSpPr>
          <p:spPr>
            <a:xfrm flipH="1" flipV="1">
              <a:off x="55892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5956289" y="3576605"/>
              <a:ext cx="332740" cy="398780"/>
            </a:xfrm>
            <a:prstGeom prst="rect">
              <a:avLst/>
            </a:prstGeom>
            <a:noFill/>
          </p:spPr>
          <p:txBody>
            <a:bodyPr wrap="none" rtlCol="0" anchor="ctr">
              <a:spAutoFit/>
            </a:bodyPr>
            <a:lstStyle/>
            <a:p>
              <a:pPr algn="ctr"/>
              <a:r>
                <a:rPr lang="en-US" altLang="zh-CN" sz="2000" spc="100" dirty="0">
                  <a:solidFill>
                    <a:schemeClr val="bg1"/>
                  </a:solidFill>
                  <a:latin typeface="Agency FB" panose="020B0503020202020204" pitchFamily="34" charset="0"/>
                </a:rPr>
                <a:t>2</a:t>
              </a:r>
              <a:endParaRPr lang="zh-CN" altLang="en-US" sz="2000" spc="100" dirty="0">
                <a:solidFill>
                  <a:schemeClr val="bg1"/>
                </a:solidFill>
                <a:latin typeface="Agency FB" panose="020B0503020202020204" pitchFamily="34" charset="0"/>
              </a:endParaRPr>
            </a:p>
          </p:txBody>
        </p:sp>
      </p:grpSp>
      <p:grpSp>
        <p:nvGrpSpPr>
          <p:cNvPr id="7" name="组合 6"/>
          <p:cNvGrpSpPr/>
          <p:nvPr/>
        </p:nvGrpSpPr>
        <p:grpSpPr>
          <a:xfrm>
            <a:off x="9599458" y="3244975"/>
            <a:ext cx="1066800" cy="1066800"/>
            <a:chOff x="9599458" y="3244975"/>
            <a:chExt cx="1066800" cy="1066800"/>
          </a:xfrm>
        </p:grpSpPr>
        <p:sp>
          <p:nvSpPr>
            <p:cNvPr id="62" name="椭圆 61"/>
            <p:cNvSpPr/>
            <p:nvPr/>
          </p:nvSpPr>
          <p:spPr>
            <a:xfrm flipH="1" flipV="1">
              <a:off x="95994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flipH="1">
              <a:off x="9966490" y="3576605"/>
              <a:ext cx="332740" cy="398780"/>
            </a:xfrm>
            <a:prstGeom prst="rect">
              <a:avLst/>
            </a:prstGeom>
            <a:noFill/>
          </p:spPr>
          <p:txBody>
            <a:bodyPr wrap="none" rtlCol="0" anchor="ctr">
              <a:spAutoFit/>
            </a:bodyPr>
            <a:lstStyle/>
            <a:p>
              <a:pPr algn="ctr"/>
              <a:r>
                <a:rPr lang="en-US" altLang="zh-CN" sz="2000" spc="100" dirty="0">
                  <a:solidFill>
                    <a:schemeClr val="bg1"/>
                  </a:solidFill>
                  <a:latin typeface="Agency FB" panose="020B0503020202020204" pitchFamily="34" charset="0"/>
                </a:rPr>
                <a:t>2</a:t>
              </a:r>
              <a:endParaRPr lang="zh-CN" altLang="en-US" sz="2000" spc="100" dirty="0">
                <a:solidFill>
                  <a:schemeClr val="bg1"/>
                </a:solidFill>
                <a:latin typeface="Agency FB" panose="020B0503020202020204" pitchFamily="34" charset="0"/>
              </a:endParaRPr>
            </a:p>
          </p:txBody>
        </p:sp>
      </p:grpSp>
      <p:grpSp>
        <p:nvGrpSpPr>
          <p:cNvPr id="12" name="组合 11"/>
          <p:cNvGrpSpPr/>
          <p:nvPr/>
        </p:nvGrpSpPr>
        <p:grpSpPr>
          <a:xfrm>
            <a:off x="10366538" y="2440113"/>
            <a:ext cx="445294" cy="804862"/>
            <a:chOff x="10366538" y="2440113"/>
            <a:chExt cx="445294" cy="804862"/>
          </a:xfrm>
        </p:grpSpPr>
        <p:cxnSp>
          <p:nvCxnSpPr>
            <p:cNvPr id="64" name="直接连接符 63"/>
            <p:cNvCxnSpPr/>
            <p:nvPr/>
          </p:nvCxnSpPr>
          <p:spPr>
            <a:xfrm flipV="1">
              <a:off x="10366538" y="2528220"/>
              <a:ext cx="381000" cy="716755"/>
            </a:xfrm>
            <a:prstGeom prst="line">
              <a:avLst/>
            </a:prstGeom>
            <a:ln w="12700">
              <a:solidFill>
                <a:srgbClr val="FF4A53"/>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flipH="1" flipV="1">
              <a:off x="10723725" y="2440113"/>
              <a:ext cx="88107" cy="88107"/>
            </a:xfrm>
            <a:prstGeom prst="ellipse">
              <a:avLst/>
            </a:prstGeom>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1" name="矩形 60"/>
          <p:cNvSpPr/>
          <p:nvPr/>
        </p:nvSpPr>
        <p:spPr>
          <a:xfrm flipH="1">
            <a:off x="9775939" y="1795430"/>
            <a:ext cx="2138680" cy="645160"/>
          </a:xfrm>
          <a:prstGeom prst="rect">
            <a:avLst/>
          </a:prstGeom>
        </p:spPr>
        <p:txBody>
          <a:bodyPr wrap="none">
            <a:spAutoFit/>
          </a:bodyPr>
          <a:lstStyle/>
          <a:p>
            <a:r>
              <a:rPr lang="en-US" altLang="zh-CN" b="1" dirty="0">
                <a:solidFill>
                  <a:srgbClr val="FF4A53"/>
                </a:solidFill>
                <a:latin typeface="张海山锐线体简" panose="02000000000000000000" pitchFamily="2" charset="-122"/>
                <a:ea typeface="张海山锐线体简" panose="02000000000000000000" pitchFamily="2" charset="-122"/>
              </a:rPr>
              <a:t>UML</a:t>
            </a:r>
            <a:r>
              <a:rPr lang="zh-CN" altLang="en-US" b="1" dirty="0">
                <a:solidFill>
                  <a:srgbClr val="FF4A53"/>
                </a:solidFill>
                <a:latin typeface="张海山锐线体简" panose="02000000000000000000" pitchFamily="2" charset="-122"/>
                <a:ea typeface="张海山锐线体简" panose="02000000000000000000" pitchFamily="2" charset="-122"/>
              </a:rPr>
              <a:t>在演变过程中提</a:t>
            </a:r>
            <a:endParaRPr lang="zh-CN" altLang="en-US" b="1" dirty="0">
              <a:solidFill>
                <a:srgbClr val="FF4A53"/>
              </a:solidFill>
              <a:latin typeface="张海山锐线体简" panose="02000000000000000000" pitchFamily="2" charset="-122"/>
              <a:ea typeface="张海山锐线体简" panose="02000000000000000000" pitchFamily="2" charset="-122"/>
            </a:endParaRPr>
          </a:p>
          <a:p>
            <a:r>
              <a:rPr lang="zh-CN" altLang="en-US" b="1" dirty="0">
                <a:solidFill>
                  <a:srgbClr val="FF4A53"/>
                </a:solidFill>
                <a:latin typeface="张海山锐线体简" panose="02000000000000000000" pitchFamily="2" charset="-122"/>
                <a:ea typeface="张海山锐线体简" panose="02000000000000000000" pitchFamily="2" charset="-122"/>
              </a:rPr>
              <a:t>出了新的概念</a:t>
            </a:r>
            <a:endParaRPr lang="zh-CN" altLang="en-US" b="1" dirty="0">
              <a:solidFill>
                <a:srgbClr val="FF4A53"/>
              </a:solidFill>
              <a:latin typeface="张海山锐线体简" panose="02000000000000000000" pitchFamily="2" charset="-122"/>
              <a:ea typeface="张海山锐线体简" panose="02000000000000000000" pitchFamily="2" charset="-122"/>
            </a:endParaRPr>
          </a:p>
        </p:txBody>
      </p:sp>
      <p:grpSp>
        <p:nvGrpSpPr>
          <p:cNvPr id="4" name="组合 3"/>
          <p:cNvGrpSpPr/>
          <p:nvPr/>
        </p:nvGrpSpPr>
        <p:grpSpPr>
          <a:xfrm>
            <a:off x="4059148" y="600131"/>
            <a:ext cx="3499307" cy="577764"/>
            <a:chOff x="6325463" y="3900861"/>
            <a:chExt cx="3499307" cy="577764"/>
          </a:xfrm>
        </p:grpSpPr>
        <p:sp>
          <p:nvSpPr>
            <p:cNvPr id="6" name="矩形 5"/>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9" name="矩形 8"/>
            <p:cNvSpPr/>
            <p:nvPr/>
          </p:nvSpPr>
          <p:spPr>
            <a:xfrm>
              <a:off x="7294374" y="3959059"/>
              <a:ext cx="156210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的特点</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10" name="矩形 9"/>
          <p:cNvSpPr/>
          <p:nvPr/>
        </p:nvSpPr>
        <p:spPr>
          <a:xfrm flipH="1">
            <a:off x="4031729" y="5235225"/>
            <a:ext cx="2828290" cy="645160"/>
          </a:xfrm>
          <a:prstGeom prst="rect">
            <a:avLst/>
          </a:prstGeom>
        </p:spPr>
        <p:txBody>
          <a:bodyPr wrap="none">
            <a:spAutoFit/>
          </a:bodyPr>
          <a:p>
            <a:r>
              <a:rPr lang="en-US" altLang="zh-CN" b="1" dirty="0">
                <a:solidFill>
                  <a:schemeClr val="bg1"/>
                </a:solidFill>
                <a:latin typeface="张海山锐线体简" panose="02000000000000000000" pitchFamily="2" charset="-122"/>
                <a:ea typeface="张海山锐线体简" panose="02000000000000000000" pitchFamily="2" charset="-122"/>
              </a:rPr>
              <a:t>UML</a:t>
            </a:r>
            <a:r>
              <a:rPr lang="zh-CN" altLang="en-US" b="1" dirty="0">
                <a:solidFill>
                  <a:schemeClr val="bg1"/>
                </a:solidFill>
                <a:latin typeface="张海山锐线体简" panose="02000000000000000000" pitchFamily="2" charset="-122"/>
                <a:ea typeface="张海山锐线体简" panose="02000000000000000000" pitchFamily="2" charset="-122"/>
              </a:rPr>
              <a:t>吸取了面向对象领域中</a:t>
            </a:r>
            <a:endParaRPr lang="zh-CN" altLang="en-US" b="1" dirty="0">
              <a:solidFill>
                <a:schemeClr val="bg1"/>
              </a:solidFill>
              <a:latin typeface="张海山锐线体简" panose="02000000000000000000" pitchFamily="2" charset="-122"/>
              <a:ea typeface="张海山锐线体简" panose="02000000000000000000" pitchFamily="2" charset="-122"/>
            </a:endParaRPr>
          </a:p>
          <a:p>
            <a:r>
              <a:rPr lang="zh-CN" altLang="en-US" b="1" dirty="0">
                <a:solidFill>
                  <a:schemeClr val="bg1"/>
                </a:solidFill>
                <a:latin typeface="张海山锐线体简" panose="02000000000000000000" pitchFamily="2" charset="-122"/>
                <a:ea typeface="张海山锐线体简" panose="02000000000000000000" pitchFamily="2" charset="-122"/>
              </a:rPr>
              <a:t>各种优秀的思想</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7471"/>
    </mc:Choice>
    <mc:Fallback>
      <p:transition spd="slow" advTm="74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400" fill="hold"/>
                                        <p:tgtEl>
                                          <p:spTgt spid="3"/>
                                        </p:tgtEl>
                                        <p:attrNameLst>
                                          <p:attrName>ppt_x</p:attrName>
                                        </p:attrNameLst>
                                      </p:cBhvr>
                                      <p:tavLst>
                                        <p:tav tm="0">
                                          <p:val>
                                            <p:strVal val="#ppt_x"/>
                                          </p:val>
                                        </p:tav>
                                        <p:tav tm="100000">
                                          <p:val>
                                            <p:strVal val="#ppt_x"/>
                                          </p:val>
                                        </p:tav>
                                      </p:tavLst>
                                    </p:anim>
                                    <p:anim calcmode="lin" valueType="num">
                                      <p:cBhvr additive="base">
                                        <p:cTn id="8" dur="4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400" fill="hold"/>
                                        <p:tgtEl>
                                          <p:spTgt spid="2"/>
                                        </p:tgtEl>
                                        <p:attrNameLst>
                                          <p:attrName>ppt_w</p:attrName>
                                        </p:attrNameLst>
                                      </p:cBhvr>
                                      <p:tavLst>
                                        <p:tav tm="0">
                                          <p:val>
                                            <p:fltVal val="0"/>
                                          </p:val>
                                        </p:tav>
                                        <p:tav tm="100000">
                                          <p:val>
                                            <p:strVal val="#ppt_w"/>
                                          </p:val>
                                        </p:tav>
                                      </p:tavLst>
                                    </p:anim>
                                    <p:anim calcmode="lin" valueType="num">
                                      <p:cBhvr>
                                        <p:cTn id="13" dur="400" fill="hold"/>
                                        <p:tgtEl>
                                          <p:spTgt spid="2"/>
                                        </p:tgtEl>
                                        <p:attrNameLst>
                                          <p:attrName>ppt_h</p:attrName>
                                        </p:attrNameLst>
                                      </p:cBhvr>
                                      <p:tavLst>
                                        <p:tav tm="0">
                                          <p:val>
                                            <p:fltVal val="0"/>
                                          </p:val>
                                        </p:tav>
                                        <p:tav tm="100000">
                                          <p:val>
                                            <p:strVal val="#ppt_h"/>
                                          </p:val>
                                        </p:tav>
                                      </p:tavLst>
                                    </p:anim>
                                    <p:animEffect transition="in" filter="fade">
                                      <p:cBhvr>
                                        <p:cTn id="14" dur="4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4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400"/>
                                        <p:tgtEl>
                                          <p:spTgt spid="47"/>
                                        </p:tgtEl>
                                        <p:attrNameLst>
                                          <p:attrName>ppt_y</p:attrName>
                                        </p:attrNameLst>
                                      </p:cBhvr>
                                      <p:tavLst>
                                        <p:tav tm="0">
                                          <p:val>
                                            <p:strVal val="#ppt_y+#ppt_h*1.125000"/>
                                          </p:val>
                                        </p:tav>
                                        <p:tav tm="100000">
                                          <p:val>
                                            <p:strVal val="#ppt_y"/>
                                          </p:val>
                                        </p:tav>
                                      </p:tavLst>
                                    </p:anim>
                                    <p:animEffect transition="in" filter="wipe(up)">
                                      <p:cBhvr>
                                        <p:cTn id="23" dur="400"/>
                                        <p:tgtEl>
                                          <p:spTgt spid="47"/>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400" fill="hold"/>
                                        <p:tgtEl>
                                          <p:spTgt spid="5"/>
                                        </p:tgtEl>
                                        <p:attrNameLst>
                                          <p:attrName>ppt_w</p:attrName>
                                        </p:attrNameLst>
                                      </p:cBhvr>
                                      <p:tavLst>
                                        <p:tav tm="0">
                                          <p:val>
                                            <p:fltVal val="0"/>
                                          </p:val>
                                        </p:tav>
                                        <p:tav tm="100000">
                                          <p:val>
                                            <p:strVal val="#ppt_w"/>
                                          </p:val>
                                        </p:tav>
                                      </p:tavLst>
                                    </p:anim>
                                    <p:anim calcmode="lin" valueType="num">
                                      <p:cBhvr>
                                        <p:cTn id="28" dur="400" fill="hold"/>
                                        <p:tgtEl>
                                          <p:spTgt spid="5"/>
                                        </p:tgtEl>
                                        <p:attrNameLst>
                                          <p:attrName>ppt_h</p:attrName>
                                        </p:attrNameLst>
                                      </p:cBhvr>
                                      <p:tavLst>
                                        <p:tav tm="0">
                                          <p:val>
                                            <p:fltVal val="0"/>
                                          </p:val>
                                        </p:tav>
                                        <p:tav tm="100000">
                                          <p:val>
                                            <p:strVal val="#ppt_h"/>
                                          </p:val>
                                        </p:tav>
                                      </p:tavLst>
                                    </p:anim>
                                    <p:animEffect transition="in" filter="fade">
                                      <p:cBhvr>
                                        <p:cTn id="29" dur="400"/>
                                        <p:tgtEl>
                                          <p:spTgt spid="5"/>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400"/>
                                        <p:tgtEl>
                                          <p:spTgt spid="11"/>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400" fill="hold"/>
                                        <p:tgtEl>
                                          <p:spTgt spid="7"/>
                                        </p:tgtEl>
                                        <p:attrNameLst>
                                          <p:attrName>ppt_w</p:attrName>
                                        </p:attrNameLst>
                                      </p:cBhvr>
                                      <p:tavLst>
                                        <p:tav tm="0">
                                          <p:val>
                                            <p:fltVal val="0"/>
                                          </p:val>
                                        </p:tav>
                                        <p:tav tm="100000">
                                          <p:val>
                                            <p:strVal val="#ppt_w"/>
                                          </p:val>
                                        </p:tav>
                                      </p:tavLst>
                                    </p:anim>
                                    <p:anim calcmode="lin" valueType="num">
                                      <p:cBhvr>
                                        <p:cTn id="38" dur="400" fill="hold"/>
                                        <p:tgtEl>
                                          <p:spTgt spid="7"/>
                                        </p:tgtEl>
                                        <p:attrNameLst>
                                          <p:attrName>ppt_h</p:attrName>
                                        </p:attrNameLst>
                                      </p:cBhvr>
                                      <p:tavLst>
                                        <p:tav tm="0">
                                          <p:val>
                                            <p:fltVal val="0"/>
                                          </p:val>
                                        </p:tav>
                                        <p:tav tm="100000">
                                          <p:val>
                                            <p:strVal val="#ppt_h"/>
                                          </p:val>
                                        </p:tav>
                                      </p:tavLst>
                                    </p:anim>
                                    <p:animEffect transition="in" filter="fade">
                                      <p:cBhvr>
                                        <p:cTn id="39" dur="400"/>
                                        <p:tgtEl>
                                          <p:spTgt spid="7"/>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400"/>
                                        <p:tgtEl>
                                          <p:spTgt spid="12"/>
                                        </p:tgtEl>
                                      </p:cBhvr>
                                    </p:animEffect>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400"/>
                                        <p:tgtEl>
                                          <p:spTgt spid="61"/>
                                        </p:tgtEl>
                                        <p:attrNameLst>
                                          <p:attrName>ppt_y</p:attrName>
                                        </p:attrNameLst>
                                      </p:cBhvr>
                                      <p:tavLst>
                                        <p:tav tm="0">
                                          <p:val>
                                            <p:strVal val="#ppt_y+#ppt_h*1.125000"/>
                                          </p:val>
                                        </p:tav>
                                        <p:tav tm="100000">
                                          <p:val>
                                            <p:strVal val="#ppt_y"/>
                                          </p:val>
                                        </p:tav>
                                      </p:tavLst>
                                    </p:anim>
                                    <p:animEffect transition="in" filter="wipe(up)">
                                      <p:cBhvr>
                                        <p:cTn id="48" dur="400"/>
                                        <p:tgtEl>
                                          <p:spTgt spid="61"/>
                                        </p:tgtEl>
                                      </p:cBhvr>
                                    </p:animEffect>
                                  </p:childTnLst>
                                </p:cTn>
                              </p:par>
                              <p:par>
                                <p:cTn id="49" presetID="12" presetClass="entr" presetSubtype="8"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p:tgtEl>
                                          <p:spTgt spid="4"/>
                                        </p:tgtEl>
                                        <p:attrNameLst>
                                          <p:attrName>ppt_x</p:attrName>
                                        </p:attrNameLst>
                                      </p:cBhvr>
                                      <p:tavLst>
                                        <p:tav tm="0">
                                          <p:val>
                                            <p:strVal val="#ppt_x-#ppt_w*1.125000"/>
                                          </p:val>
                                        </p:tav>
                                        <p:tav tm="100000">
                                          <p:val>
                                            <p:strVal val="#ppt_x"/>
                                          </p:val>
                                        </p:tav>
                                      </p:tavLst>
                                    </p:anim>
                                    <p:animEffect transition="in" filter="wipe(right)">
                                      <p:cBhvr>
                                        <p:cTn id="52" dur="500"/>
                                        <p:tgtEl>
                                          <p:spTgt spid="4"/>
                                        </p:tgtEl>
                                      </p:cBhvr>
                                    </p:animEffect>
                                  </p:childTnLst>
                                </p:cTn>
                              </p:par>
                            </p:childTnLst>
                          </p:cTn>
                        </p:par>
                        <p:par>
                          <p:cTn id="53" fill="hold">
                            <p:stCondLst>
                              <p:cond delay="4500"/>
                            </p:stCondLst>
                            <p:childTnLst>
                              <p:par>
                                <p:cTn id="54" presetID="12" presetClass="entr" presetSubtype="4"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400"/>
                                        <p:tgtEl>
                                          <p:spTgt spid="10"/>
                                        </p:tgtEl>
                                        <p:attrNameLst>
                                          <p:attrName>ppt_y</p:attrName>
                                        </p:attrNameLst>
                                      </p:cBhvr>
                                      <p:tavLst>
                                        <p:tav tm="0">
                                          <p:val>
                                            <p:strVal val="#ppt_y+#ppt_h*1.125000"/>
                                          </p:val>
                                        </p:tav>
                                        <p:tav tm="100000">
                                          <p:val>
                                            <p:strVal val="#ppt_y"/>
                                          </p:val>
                                        </p:tav>
                                      </p:tavLst>
                                    </p:anim>
                                    <p:animEffect transition="in" filter="wipe(up)">
                                      <p:cBhvr>
                                        <p:cTn id="57"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7" grpId="0"/>
      <p:bldP spid="6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4276" y="2850845"/>
            <a:ext cx="1278177" cy="1273939"/>
            <a:chOff x="2722361" y="2133930"/>
            <a:chExt cx="1278177" cy="1273939"/>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椭圆 4"/>
            <p:cNvSpPr/>
            <p:nvPr/>
          </p:nvSpPr>
          <p:spPr>
            <a:xfrm>
              <a:off x="2937242" y="2133930"/>
              <a:ext cx="344123" cy="3441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 name="组合 10"/>
          <p:cNvGrpSpPr/>
          <p:nvPr/>
        </p:nvGrpSpPr>
        <p:grpSpPr>
          <a:xfrm>
            <a:off x="4059148" y="600131"/>
            <a:ext cx="3499307" cy="577764"/>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63" name="矩形 62"/>
            <p:cNvSpPr/>
            <p:nvPr/>
          </p:nvSpPr>
          <p:spPr>
            <a:xfrm>
              <a:off x="7002909" y="3960329"/>
              <a:ext cx="217424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的概念模型</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
        <p:nvSpPr>
          <p:cNvPr id="68" name="矩形 67"/>
          <p:cNvSpPr/>
          <p:nvPr/>
        </p:nvSpPr>
        <p:spPr>
          <a:xfrm>
            <a:off x="3468370" y="1747520"/>
            <a:ext cx="7385685" cy="1938020"/>
          </a:xfrm>
          <a:prstGeom prst="rect">
            <a:avLst/>
          </a:prstGeom>
        </p:spPr>
        <p:txBody>
          <a:bodyPr wrap="square">
            <a:spAutoFit/>
          </a:bodyPr>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a:t>
            </a:r>
            <a:r>
              <a:rPr lang="zh-CN" altLang="en-US" sz="2000" dirty="0" smtClean="0">
                <a:solidFill>
                  <a:schemeClr val="tx1"/>
                </a:solidFill>
                <a:latin typeface="张海山锐线体简" panose="02000000000000000000" pitchFamily="2" charset="-122"/>
                <a:ea typeface="张海山锐线体简" panose="02000000000000000000" pitchFamily="2" charset="-122"/>
              </a:rPr>
              <a:t>建模的</a:t>
            </a:r>
            <a:r>
              <a:rPr lang="en-US" altLang="zh-CN" sz="2000" dirty="0" smtClean="0">
                <a:solidFill>
                  <a:schemeClr val="tx1"/>
                </a:solidFill>
                <a:latin typeface="张海山锐线体简" panose="02000000000000000000" pitchFamily="2" charset="-122"/>
                <a:ea typeface="张海山锐线体简" panose="02000000000000000000" pitchFamily="2" charset="-122"/>
              </a:rPr>
              <a:t>3</a:t>
            </a:r>
            <a:r>
              <a:rPr lang="zh-CN" altLang="en-US" sz="2000" dirty="0" smtClean="0">
                <a:solidFill>
                  <a:schemeClr val="tx1"/>
                </a:solidFill>
                <a:latin typeface="张海山锐线体简" panose="02000000000000000000" pitchFamily="2" charset="-122"/>
                <a:ea typeface="张海山锐线体简" panose="02000000000000000000" pitchFamily="2" charset="-122"/>
              </a:rPr>
              <a:t>个要素：</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1.UML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的基本构造块</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2.UML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规则</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a:p>
            <a:pPr algn="l"/>
            <a:r>
              <a:rPr lang="en-US" altLang="zh-CN" sz="2000" dirty="0" smtClean="0">
                <a:solidFill>
                  <a:schemeClr val="tx1"/>
                </a:solidFill>
                <a:latin typeface="张海山锐线体简" panose="02000000000000000000" pitchFamily="2" charset="-122"/>
                <a:ea typeface="张海山锐线体简" panose="02000000000000000000" pitchFamily="2" charset="-122"/>
              </a:rPr>
              <a:t>	3.UML</a:t>
            </a:r>
            <a:r>
              <a:rPr lang="zh-CN" altLang="en-US" sz="2000" dirty="0" smtClean="0">
                <a:solidFill>
                  <a:schemeClr val="tx1"/>
                </a:solidFill>
                <a:latin typeface="张海山锐线体简" panose="02000000000000000000" pitchFamily="2" charset="-122"/>
                <a:ea typeface="张海山锐线体简" panose="02000000000000000000" pitchFamily="2" charset="-122"/>
              </a:rPr>
              <a:t>的公共机制</a:t>
            </a:r>
            <a:endParaRPr lang="zh-CN" altLang="en-US" sz="2000" dirty="0" smtClean="0">
              <a:solidFill>
                <a:schemeClr val="tx1"/>
              </a:solidFill>
              <a:latin typeface="张海山锐线体简" panose="02000000000000000000" pitchFamily="2" charset="-122"/>
              <a:ea typeface="张海山锐线体简"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88"/>
    </mc:Choice>
    <mc:Fallback>
      <p:transition spd="slow" advTm="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p:tgtEl>
                                          <p:spTgt spid="11"/>
                                        </p:tgtEl>
                                        <p:attrNameLst>
                                          <p:attrName>ppt_x</p:attrName>
                                        </p:attrNameLst>
                                      </p:cBhvr>
                                      <p:tavLst>
                                        <p:tav tm="0">
                                          <p:val>
                                            <p:strVal val="#ppt_x-#ppt_w*1.125000"/>
                                          </p:val>
                                        </p:tav>
                                        <p:tav tm="100000">
                                          <p:val>
                                            <p:strVal val="#ppt_x"/>
                                          </p:val>
                                        </p:tav>
                                      </p:tavLst>
                                    </p:anim>
                                    <p:animEffect transition="in" filter="wipe(right)">
                                      <p:cBhvr>
                                        <p:cTn id="11" dur="500"/>
                                        <p:tgtEl>
                                          <p:spTgt spid="1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 calcmode="lin" valueType="num">
                                      <p:cBhvr additive="base">
                                        <p:cTn id="14" dur="500"/>
                                        <p:tgtEl>
                                          <p:spTgt spid="68"/>
                                        </p:tgtEl>
                                        <p:attrNameLst>
                                          <p:attrName>ppt_x</p:attrName>
                                        </p:attrNameLst>
                                      </p:cBhvr>
                                      <p:tavLst>
                                        <p:tav tm="0">
                                          <p:val>
                                            <p:strVal val="#ppt_x-#ppt_w*1.125000"/>
                                          </p:val>
                                        </p:tav>
                                        <p:tav tm="100000">
                                          <p:val>
                                            <p:strVal val="#ppt_x"/>
                                          </p:val>
                                        </p:tav>
                                      </p:tavLst>
                                    </p:anim>
                                    <p:animEffect transition="in" filter="wipe(right)">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628140" y="171987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640974" y="293023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六边形 10"/>
          <p:cNvSpPr/>
          <p:nvPr/>
        </p:nvSpPr>
        <p:spPr>
          <a:xfrm>
            <a:off x="2741612" y="350993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六边形 13"/>
          <p:cNvSpPr/>
          <p:nvPr/>
        </p:nvSpPr>
        <p:spPr>
          <a:xfrm>
            <a:off x="8193467" y="170199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六边形 14"/>
          <p:cNvSpPr/>
          <p:nvPr/>
        </p:nvSpPr>
        <p:spPr>
          <a:xfrm>
            <a:off x="9298383" y="230599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2722361" y="2128388"/>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925201" y="2128388"/>
              <a:ext cx="872490" cy="1071694"/>
              <a:chOff x="3306964" y="2325076"/>
              <a:chExt cx="698728" cy="858259"/>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306964" y="2666663"/>
                <a:ext cx="698728" cy="516672"/>
              </a:xfrm>
              <a:prstGeom prst="rect">
                <a:avLst/>
              </a:prstGeom>
              <a:noFill/>
            </p:spPr>
            <p:txBody>
              <a:bodyPr wrap="none" rtlCol="0">
                <a:spAutoFit/>
              </a:bodyPr>
              <a:lstStyle/>
              <a:p>
                <a:pPr algn="ctr"/>
                <a:r>
                  <a:rPr lang="en-US" altLang="zh-CN" b="1" dirty="0">
                    <a:solidFill>
                      <a:srgbClr val="F2F2F2"/>
                    </a:solidFill>
                    <a:latin typeface="方正正纤黑简体" panose="02000000000000000000" pitchFamily="2" charset="-122"/>
                    <a:ea typeface="方正正纤黑简体" panose="02000000000000000000" pitchFamily="2" charset="-122"/>
                  </a:rPr>
                  <a:t>UML</a:t>
                </a:r>
                <a:r>
                  <a:rPr lang="zh-CN" altLang="en-US" b="1" dirty="0">
                    <a:solidFill>
                      <a:srgbClr val="F2F2F2"/>
                    </a:solidFill>
                    <a:latin typeface="方正正纤黑简体" panose="02000000000000000000" pitchFamily="2" charset="-122"/>
                    <a:ea typeface="方正正纤黑简体" panose="02000000000000000000" pitchFamily="2" charset="-122"/>
                  </a:rPr>
                  <a:t>中</a:t>
                </a:r>
                <a:endParaRPr lang="zh-CN" altLang="en-US" b="1" dirty="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a:solidFill>
                      <a:srgbClr val="F2F2F2"/>
                    </a:solidFill>
                    <a:latin typeface="方正正纤黑简体" panose="02000000000000000000" pitchFamily="2" charset="-122"/>
                    <a:ea typeface="方正正纤黑简体" panose="02000000000000000000" pitchFamily="2" charset="-122"/>
                  </a:rPr>
                  <a:t>的事物</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910803" y="2128388"/>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139235" y="2128388"/>
              <a:ext cx="753959" cy="1071694"/>
              <a:chOff x="3309850" y="2325076"/>
              <a:chExt cx="603803" cy="858259"/>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399015" y="2666663"/>
                <a:ext cx="51463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行为</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事物</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3" name="组合 42"/>
          <p:cNvGrpSpPr/>
          <p:nvPr/>
        </p:nvGrpSpPr>
        <p:grpSpPr>
          <a:xfrm>
            <a:off x="7099246" y="2128388"/>
            <a:ext cx="1278177" cy="1269964"/>
            <a:chOff x="7099246" y="2128388"/>
            <a:chExt cx="1278177" cy="1269964"/>
          </a:xfrm>
        </p:grpSpPr>
        <p:sp>
          <p:nvSpPr>
            <p:cNvPr id="12" name="六边形 11"/>
            <p:cNvSpPr/>
            <p:nvPr/>
          </p:nvSpPr>
          <p:spPr>
            <a:xfrm>
              <a:off x="7099246" y="2296475"/>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5" name="组合 24"/>
            <p:cNvGrpSpPr/>
            <p:nvPr/>
          </p:nvGrpSpPr>
          <p:grpSpPr>
            <a:xfrm>
              <a:off x="7328480" y="2128388"/>
              <a:ext cx="753153" cy="1071694"/>
              <a:chOff x="3310493" y="2325076"/>
              <a:chExt cx="603158" cy="858259"/>
            </a:xfrm>
          </p:grpSpPr>
          <p:sp>
            <p:nvSpPr>
              <p:cNvPr id="26" name="椭圆 25"/>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10493" y="2325076"/>
                <a:ext cx="287818"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05</a:t>
                </a:r>
                <a:endParaRPr lang="zh-CN" altLang="en-US" sz="1600" dirty="0">
                  <a:solidFill>
                    <a:srgbClr val="FF4A53"/>
                  </a:solidFill>
                  <a:latin typeface="Agency FB" panose="020B0503020202020204" pitchFamily="34" charset="0"/>
                </a:endParaRPr>
              </a:p>
            </p:txBody>
          </p:sp>
          <p:sp>
            <p:nvSpPr>
              <p:cNvPr id="28" name="文本框 27"/>
              <p:cNvSpPr txBox="1"/>
              <p:nvPr/>
            </p:nvSpPr>
            <p:spPr>
              <a:xfrm>
                <a:off x="3399013" y="2666663"/>
                <a:ext cx="51463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注释</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事物</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816582" y="2746861"/>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4037226" y="2746861"/>
              <a:ext cx="750753" cy="1071694"/>
              <a:chOff x="3312417" y="2325076"/>
              <a:chExt cx="601236" cy="858259"/>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399015" y="2666663"/>
                <a:ext cx="514638" cy="516672"/>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构造</a:t>
                </a:r>
                <a:endParaRPr lang="zh-CN" altLang="en-US" b="1" dirty="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a:solidFill>
                      <a:srgbClr val="F2F2F2"/>
                    </a:solidFill>
                    <a:latin typeface="方正正纤黑简体" panose="02000000000000000000" pitchFamily="2" charset="-122"/>
                    <a:ea typeface="方正正纤黑简体" panose="02000000000000000000" pitchFamily="2" charset="-122"/>
                  </a:rPr>
                  <a:t>事物</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6005025" y="2746861"/>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248458" y="2746861"/>
              <a:ext cx="749949" cy="1071694"/>
              <a:chOff x="3313059" y="2325076"/>
              <a:chExt cx="600592" cy="858259"/>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399013" y="2666663"/>
                <a:ext cx="514638" cy="516672"/>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分组</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事物</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529199" y="3959059"/>
              <a:ext cx="309245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中的构造块：事物</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3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300"/>
                                        <p:tgtEl>
                                          <p:spTgt spid="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300"/>
                                        <p:tgtEl>
                                          <p:spTgt spid="4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300"/>
                                        <p:tgtEl>
                                          <p:spTgt spid="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300"/>
                                        <p:tgtEl>
                                          <p:spTgt spid="15"/>
                                        </p:tgtEl>
                                      </p:cBhvr>
                                    </p:animEffect>
                                  </p:childTnLst>
                                </p:cTn>
                              </p:par>
                              <p:par>
                                <p:cTn id="44" presetID="12" presetClass="entr" presetSubtype="8"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p:tgtEl>
                                          <p:spTgt spid="41"/>
                                        </p:tgtEl>
                                        <p:attrNameLst>
                                          <p:attrName>ppt_x</p:attrName>
                                        </p:attrNameLst>
                                      </p:cBhvr>
                                      <p:tavLst>
                                        <p:tav tm="0">
                                          <p:val>
                                            <p:strVal val="#ppt_x-#ppt_w*1.125000"/>
                                          </p:val>
                                        </p:tav>
                                        <p:tav tm="100000">
                                          <p:val>
                                            <p:strVal val="#ppt_x"/>
                                          </p:val>
                                        </p:tav>
                                      </p:tavLst>
                                    </p:anim>
                                    <p:animEffect transition="in" filter="wipe(righ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1" grpId="0" bldLvl="0" animBg="1"/>
      <p:bldP spid="14" grpId="0" bldLvl="0" animBg="1"/>
      <p:bldP spid="1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628140" y="1719871"/>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640974" y="2930232"/>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六边形 10"/>
          <p:cNvSpPr/>
          <p:nvPr/>
        </p:nvSpPr>
        <p:spPr>
          <a:xfrm>
            <a:off x="2741612" y="350993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六边形 13"/>
          <p:cNvSpPr/>
          <p:nvPr/>
        </p:nvSpPr>
        <p:spPr>
          <a:xfrm>
            <a:off x="7065707" y="2305876"/>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六边形 14"/>
          <p:cNvSpPr/>
          <p:nvPr/>
        </p:nvSpPr>
        <p:spPr>
          <a:xfrm>
            <a:off x="8137603" y="2878127"/>
            <a:ext cx="1278177" cy="1101877"/>
          </a:xfrm>
          <a:prstGeom prst="hexagon">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p:cNvGrpSpPr/>
          <p:nvPr/>
        </p:nvGrpSpPr>
        <p:grpSpPr>
          <a:xfrm>
            <a:off x="2722361" y="2128388"/>
            <a:ext cx="1278177" cy="1279481"/>
            <a:chOff x="2722361" y="2128388"/>
            <a:chExt cx="1278177" cy="1279481"/>
          </a:xfrm>
        </p:grpSpPr>
        <p:sp>
          <p:nvSpPr>
            <p:cNvPr id="10" name="六边形 9"/>
            <p:cNvSpPr/>
            <p:nvPr/>
          </p:nvSpPr>
          <p:spPr>
            <a:xfrm>
              <a:off x="2722361" y="230599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2937242" y="2128388"/>
              <a:ext cx="744880" cy="933265"/>
              <a:chOff x="3316607" y="2325076"/>
              <a:chExt cx="596532" cy="747399"/>
            </a:xfrm>
          </p:grpSpPr>
          <p:sp>
            <p:nvSpPr>
              <p:cNvPr id="5" name="椭圆 4"/>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7822" y="2325076"/>
                <a:ext cx="25315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01</a:t>
                </a:r>
                <a:endParaRPr lang="zh-CN" altLang="en-US" sz="1600" dirty="0">
                  <a:solidFill>
                    <a:srgbClr val="FF4A53"/>
                  </a:solidFill>
                  <a:latin typeface="Agency FB" panose="020B0503020202020204" pitchFamily="34" charset="0"/>
                </a:endParaRPr>
              </a:p>
            </p:txBody>
          </p:sp>
          <p:sp>
            <p:nvSpPr>
              <p:cNvPr id="16" name="文本框 15"/>
              <p:cNvSpPr txBox="1"/>
              <p:nvPr/>
            </p:nvSpPr>
            <p:spPr>
              <a:xfrm>
                <a:off x="3398501" y="2777524"/>
                <a:ext cx="51463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依赖</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8" name="组合 17"/>
          <p:cNvGrpSpPr/>
          <p:nvPr/>
        </p:nvGrpSpPr>
        <p:grpSpPr>
          <a:xfrm>
            <a:off x="4910803" y="2128388"/>
            <a:ext cx="1278177" cy="1269966"/>
            <a:chOff x="4910803" y="2128388"/>
            <a:chExt cx="1278177" cy="1269966"/>
          </a:xfrm>
        </p:grpSpPr>
        <p:sp>
          <p:nvSpPr>
            <p:cNvPr id="8" name="六边形 7"/>
            <p:cNvSpPr/>
            <p:nvPr/>
          </p:nvSpPr>
          <p:spPr>
            <a:xfrm>
              <a:off x="4910803" y="2296477"/>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1" name="组合 20"/>
            <p:cNvGrpSpPr/>
            <p:nvPr/>
          </p:nvGrpSpPr>
          <p:grpSpPr>
            <a:xfrm>
              <a:off x="5139235" y="2128388"/>
              <a:ext cx="732890" cy="912542"/>
              <a:chOff x="3309850" y="2325076"/>
              <a:chExt cx="586930" cy="730803"/>
            </a:xfrm>
          </p:grpSpPr>
          <p:sp>
            <p:nvSpPr>
              <p:cNvPr id="22" name="椭圆 21"/>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309850" y="2325076"/>
                <a:ext cx="289101"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03</a:t>
                </a:r>
                <a:endParaRPr lang="zh-CN" altLang="en-US" sz="1600" dirty="0">
                  <a:solidFill>
                    <a:srgbClr val="FF4A53"/>
                  </a:solidFill>
                  <a:latin typeface="Agency FB" panose="020B0503020202020204" pitchFamily="34" charset="0"/>
                </a:endParaRPr>
              </a:p>
            </p:txBody>
          </p:sp>
          <p:sp>
            <p:nvSpPr>
              <p:cNvPr id="24" name="文本框 23"/>
              <p:cNvSpPr txBox="1"/>
              <p:nvPr/>
            </p:nvSpPr>
            <p:spPr>
              <a:xfrm>
                <a:off x="3382142" y="2760928"/>
                <a:ext cx="51463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泛化</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7" name="组合 16"/>
          <p:cNvGrpSpPr/>
          <p:nvPr/>
        </p:nvGrpSpPr>
        <p:grpSpPr>
          <a:xfrm>
            <a:off x="3816582" y="2746861"/>
            <a:ext cx="1278177" cy="1266188"/>
            <a:chOff x="3816582" y="2746861"/>
            <a:chExt cx="1278177" cy="1266188"/>
          </a:xfrm>
        </p:grpSpPr>
        <p:sp>
          <p:nvSpPr>
            <p:cNvPr id="7" name="六边形 6"/>
            <p:cNvSpPr/>
            <p:nvPr/>
          </p:nvSpPr>
          <p:spPr>
            <a:xfrm>
              <a:off x="3816582"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合 28"/>
            <p:cNvGrpSpPr/>
            <p:nvPr/>
          </p:nvGrpSpPr>
          <p:grpSpPr>
            <a:xfrm>
              <a:off x="4037226" y="2746861"/>
              <a:ext cx="739958" cy="900245"/>
              <a:chOff x="3312417" y="2325076"/>
              <a:chExt cx="592591" cy="720955"/>
            </a:xfrm>
          </p:grpSpPr>
          <p:sp>
            <p:nvSpPr>
              <p:cNvPr id="30" name="椭圆 29"/>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312417" y="2325076"/>
                <a:ext cx="283966"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02</a:t>
                </a:r>
                <a:endParaRPr lang="zh-CN" altLang="en-US" sz="1600" dirty="0">
                  <a:solidFill>
                    <a:srgbClr val="FF4A53"/>
                  </a:solidFill>
                  <a:latin typeface="Agency FB" panose="020B0503020202020204" pitchFamily="34" charset="0"/>
                </a:endParaRPr>
              </a:p>
            </p:txBody>
          </p:sp>
          <p:sp>
            <p:nvSpPr>
              <p:cNvPr id="32" name="文本框 31"/>
              <p:cNvSpPr txBox="1"/>
              <p:nvPr/>
            </p:nvSpPr>
            <p:spPr>
              <a:xfrm>
                <a:off x="3390370" y="2751080"/>
                <a:ext cx="514638" cy="294951"/>
              </a:xfrm>
              <a:prstGeom prst="rect">
                <a:avLst/>
              </a:prstGeom>
              <a:noFill/>
            </p:spPr>
            <p:txBody>
              <a:bodyPr wrap="none" rtlCol="0">
                <a:spAutoFit/>
              </a:bodyPr>
              <a:lstStyle/>
              <a:p>
                <a:pPr algn="ctr"/>
                <a:r>
                  <a:rPr lang="zh-CN" altLang="en-US" b="1" dirty="0">
                    <a:solidFill>
                      <a:srgbClr val="F2F2F2"/>
                    </a:solidFill>
                    <a:latin typeface="方正正纤黑简体" panose="02000000000000000000" pitchFamily="2" charset="-122"/>
                    <a:ea typeface="方正正纤黑简体" panose="02000000000000000000" pitchFamily="2" charset="-122"/>
                  </a:rPr>
                  <a:t>关联</a:t>
                </a:r>
                <a:endParaRPr lang="zh-CN" altLang="en-US" b="1" dirty="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19" name="组合 18"/>
          <p:cNvGrpSpPr/>
          <p:nvPr/>
        </p:nvGrpSpPr>
        <p:grpSpPr>
          <a:xfrm>
            <a:off x="6005025" y="2746861"/>
            <a:ext cx="1278177" cy="1266188"/>
            <a:chOff x="6005025" y="2746861"/>
            <a:chExt cx="1278177" cy="1266188"/>
          </a:xfrm>
        </p:grpSpPr>
        <p:sp>
          <p:nvSpPr>
            <p:cNvPr id="9" name="六边形 8"/>
            <p:cNvSpPr/>
            <p:nvPr/>
          </p:nvSpPr>
          <p:spPr>
            <a:xfrm>
              <a:off x="6005025" y="2911172"/>
              <a:ext cx="1278177" cy="1101877"/>
            </a:xfrm>
            <a:prstGeom prst="hexagon">
              <a:avLst/>
            </a:prstGeom>
            <a:solidFill>
              <a:srgbClr val="FF4A53"/>
            </a:solidFill>
            <a:ln w="1905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3" name="组合 32"/>
            <p:cNvGrpSpPr/>
            <p:nvPr/>
          </p:nvGrpSpPr>
          <p:grpSpPr>
            <a:xfrm>
              <a:off x="6248458" y="2746861"/>
              <a:ext cx="697934" cy="900245"/>
              <a:chOff x="3313059" y="2325076"/>
              <a:chExt cx="558936" cy="720955"/>
            </a:xfrm>
          </p:grpSpPr>
          <p:sp>
            <p:nvSpPr>
              <p:cNvPr id="34" name="椭圆 33"/>
              <p:cNvSpPr/>
              <p:nvPr/>
            </p:nvSpPr>
            <p:spPr>
              <a:xfrm>
                <a:off x="3316607" y="2329514"/>
                <a:ext cx="275589" cy="27558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313059" y="2325076"/>
                <a:ext cx="282682" cy="271129"/>
              </a:xfrm>
              <a:prstGeom prst="rect">
                <a:avLst/>
              </a:prstGeom>
              <a:noFill/>
            </p:spPr>
            <p:txBody>
              <a:bodyPr wrap="none" rtlCol="0" anchor="ctr">
                <a:spAutoFit/>
              </a:bodyPr>
              <a:lstStyle/>
              <a:p>
                <a:pPr algn="ctr"/>
                <a:r>
                  <a:rPr lang="en-US" altLang="zh-CN" sz="1600" dirty="0" smtClean="0">
                    <a:solidFill>
                      <a:srgbClr val="FF4A53"/>
                    </a:solidFill>
                    <a:latin typeface="Agency FB" panose="020B0503020202020204" pitchFamily="34" charset="0"/>
                  </a:rPr>
                  <a:t>04</a:t>
                </a:r>
                <a:endParaRPr lang="zh-CN" altLang="en-US" sz="1600" dirty="0">
                  <a:solidFill>
                    <a:srgbClr val="FF4A53"/>
                  </a:solidFill>
                  <a:latin typeface="Agency FB" panose="020B0503020202020204" pitchFamily="34" charset="0"/>
                </a:endParaRPr>
              </a:p>
            </p:txBody>
          </p:sp>
          <p:sp>
            <p:nvSpPr>
              <p:cNvPr id="36" name="文本框 35"/>
              <p:cNvSpPr txBox="1"/>
              <p:nvPr/>
            </p:nvSpPr>
            <p:spPr>
              <a:xfrm>
                <a:off x="3357357" y="2751080"/>
                <a:ext cx="514638" cy="294951"/>
              </a:xfrm>
              <a:prstGeom prst="rect">
                <a:avLst/>
              </a:prstGeom>
              <a:noFill/>
            </p:spPr>
            <p:txBody>
              <a:bodyPr wrap="none" rtlCol="0">
                <a:spAutoFit/>
              </a:bodyPr>
              <a:lstStyle/>
              <a:p>
                <a:pPr algn="ctr"/>
                <a:r>
                  <a:rPr lang="zh-CN" altLang="en-US" b="1" dirty="0" smtClean="0">
                    <a:solidFill>
                      <a:srgbClr val="F2F2F2"/>
                    </a:solidFill>
                    <a:latin typeface="方正正纤黑简体" panose="02000000000000000000" pitchFamily="2" charset="-122"/>
                    <a:ea typeface="方正正纤黑简体" panose="02000000000000000000" pitchFamily="2" charset="-122"/>
                  </a:rPr>
                  <a:t>实现</a:t>
                </a:r>
                <a:endParaRPr lang="zh-CN" altLang="en-US" b="1" dirty="0" smtClean="0">
                  <a:solidFill>
                    <a:srgbClr val="F2F2F2"/>
                  </a:solidFill>
                  <a:latin typeface="方正正纤黑简体" panose="02000000000000000000" pitchFamily="2" charset="-122"/>
                  <a:ea typeface="方正正纤黑简体" panose="02000000000000000000" pitchFamily="2" charset="-122"/>
                </a:endParaRPr>
              </a:p>
            </p:txBody>
          </p:sp>
        </p:grpSp>
      </p:grpSp>
      <p:grpSp>
        <p:nvGrpSpPr>
          <p:cNvPr id="41" name="组合 40"/>
          <p:cNvGrpSpPr/>
          <p:nvPr/>
        </p:nvGrpSpPr>
        <p:grpSpPr>
          <a:xfrm>
            <a:off x="4059148" y="600131"/>
            <a:ext cx="3499307" cy="577764"/>
            <a:chOff x="6325463" y="3900861"/>
            <a:chExt cx="3499307" cy="577764"/>
          </a:xfrm>
        </p:grpSpPr>
        <p:sp>
          <p:nvSpPr>
            <p:cNvPr id="44" name="矩形 43"/>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6" name="矩形 45"/>
            <p:cNvSpPr/>
            <p:nvPr/>
          </p:nvSpPr>
          <p:spPr>
            <a:xfrm>
              <a:off x="6529199" y="3959059"/>
              <a:ext cx="3092450" cy="460375"/>
            </a:xfrm>
            <a:prstGeom prst="rect">
              <a:avLst/>
            </a:prstGeom>
          </p:spPr>
          <p:txBody>
            <a:bodyPr wrap="none" anchor="ctr">
              <a:spAutoFit/>
            </a:bodyPr>
            <a:p>
              <a:r>
                <a:rPr lang="en-US" altLang="zh-CN" sz="2400" b="1" dirty="0">
                  <a:solidFill>
                    <a:schemeClr val="bg1"/>
                  </a:solidFill>
                  <a:latin typeface="方正正纤黑简体" panose="02000000000000000000" pitchFamily="2" charset="-122"/>
                  <a:ea typeface="方正正纤黑简体" panose="02000000000000000000" pitchFamily="2" charset="-122"/>
                </a:rPr>
                <a:t>UML</a:t>
              </a:r>
              <a:r>
                <a:rPr lang="zh-CN" altLang="en-US" sz="2400" b="1" dirty="0">
                  <a:solidFill>
                    <a:schemeClr val="bg1"/>
                  </a:solidFill>
                  <a:latin typeface="方正正纤黑简体" panose="02000000000000000000" pitchFamily="2" charset="-122"/>
                  <a:ea typeface="方正正纤黑简体" panose="02000000000000000000" pitchFamily="2" charset="-122"/>
                </a:rPr>
                <a:t>中的构造块：关系</a:t>
              </a:r>
              <a:endParaRPr lang="zh-CN" altLang="en-US" sz="2400" b="1" dirty="0">
                <a:solidFill>
                  <a:schemeClr val="bg1"/>
                </a:solidFill>
                <a:latin typeface="方正正纤黑简体" panose="02000000000000000000" pitchFamily="2" charset="-122"/>
                <a:ea typeface="方正正纤黑简体" panose="02000000000000000000"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09"/>
    </mc:Choice>
    <mc:Fallback>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3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300"/>
                                        <p:tgtEl>
                                          <p:spTgt spid="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300"/>
                                        <p:tgtEl>
                                          <p:spTgt spid="1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300"/>
                                        <p:tgtEl>
                                          <p:spTgt spid="15"/>
                                        </p:tgtEl>
                                      </p:cBhvr>
                                    </p:animEffect>
                                  </p:childTnLst>
                                </p:cTn>
                              </p:par>
                              <p:par>
                                <p:cTn id="40" presetID="12" presetClass="entr" presetSubtype="8"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p:tgtEl>
                                          <p:spTgt spid="41"/>
                                        </p:tgtEl>
                                        <p:attrNameLst>
                                          <p:attrName>ppt_x</p:attrName>
                                        </p:attrNameLst>
                                      </p:cBhvr>
                                      <p:tavLst>
                                        <p:tav tm="0">
                                          <p:val>
                                            <p:strVal val="#ppt_x-#ppt_w*1.125000"/>
                                          </p:val>
                                        </p:tav>
                                        <p:tav tm="100000">
                                          <p:val>
                                            <p:strVal val="#ppt_x"/>
                                          </p:val>
                                        </p:tav>
                                      </p:tavLst>
                                    </p:anim>
                                    <p:animEffect transition="in" filter="wipe(right)">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1" grpId="0" bldLvl="0" animBg="1"/>
      <p:bldP spid="14" grpId="0" bldLvl="0" animBg="1"/>
      <p:bldP spid="15" grpId="0" bldLvl="0" animBg="1"/>
    </p:bldLst>
  </p:timing>
</p:sld>
</file>

<file path=ppt/tags/tag1.xml><?xml version="1.0" encoding="utf-8"?>
<p:tagLst xmlns:p="http://schemas.openxmlformats.org/presentationml/2006/main">
  <p:tag name="TIMING" val="|2|0.7"/>
</p:tagLst>
</file>

<file path=ppt/tags/tag10.xml><?xml version="1.0" encoding="utf-8"?>
<p:tagLst xmlns:p="http://schemas.openxmlformats.org/presentationml/2006/main">
  <p:tag name="TIMING" val="|1.4"/>
</p:tagLst>
</file>

<file path=ppt/tags/tag11.xml><?xml version="1.0" encoding="utf-8"?>
<p:tagLst xmlns:p="http://schemas.openxmlformats.org/presentationml/2006/main">
  <p:tag name="TIMING" val="|2|0.7"/>
</p:tagLst>
</file>

<file path=ppt/tags/tag12.xml><?xml version="1.0" encoding="utf-8"?>
<p:tagLst xmlns:p="http://schemas.openxmlformats.org/presentationml/2006/main">
  <p:tag name="TIMING" val="|2|0.7"/>
</p:tagLst>
</file>

<file path=ppt/tags/tag13.xml><?xml version="1.0" encoding="utf-8"?>
<p:tagLst xmlns:p="http://schemas.openxmlformats.org/presentationml/2006/main">
  <p:tag name="TIMING" val="|2|0.7"/>
</p:tagLst>
</file>

<file path=ppt/tags/tag14.xml><?xml version="1.0" encoding="utf-8"?>
<p:tagLst xmlns:p="http://schemas.openxmlformats.org/presentationml/2006/main">
  <p:tag name="TIMING" val="|1.6"/>
</p:tagLst>
</file>

<file path=ppt/tags/tag2.xml><?xml version="1.0" encoding="utf-8"?>
<p:tagLst xmlns:p="http://schemas.openxmlformats.org/presentationml/2006/main">
  <p:tag name="TIMING" val="|2|0.7"/>
</p:tagLst>
</file>

<file path=ppt/tags/tag3.xml><?xml version="1.0" encoding="utf-8"?>
<p:tagLst xmlns:p="http://schemas.openxmlformats.org/presentationml/2006/main">
  <p:tag name="TIMING" val="|8.9"/>
</p:tagLst>
</file>

<file path=ppt/tags/tag4.xml><?xml version="1.0" encoding="utf-8"?>
<p:tagLst xmlns:p="http://schemas.openxmlformats.org/presentationml/2006/main">
  <p:tag name="TIMING" val="|8.9"/>
</p:tagLst>
</file>

<file path=ppt/tags/tag5.xml><?xml version="1.0" encoding="utf-8"?>
<p:tagLst xmlns:p="http://schemas.openxmlformats.org/presentationml/2006/main">
  <p:tag name="TIMING" val="|8.9"/>
</p:tagLst>
</file>

<file path=ppt/tags/tag6.xml><?xml version="1.0" encoding="utf-8"?>
<p:tagLst xmlns:p="http://schemas.openxmlformats.org/presentationml/2006/main">
  <p:tag name="TIMING" val="|8.9"/>
</p:tagLst>
</file>

<file path=ppt/tags/tag7.xml><?xml version="1.0" encoding="utf-8"?>
<p:tagLst xmlns:p="http://schemas.openxmlformats.org/presentationml/2006/main">
  <p:tag name="TIMING" val="|8.9"/>
</p:tagLst>
</file>

<file path=ppt/tags/tag8.xml><?xml version="1.0" encoding="utf-8"?>
<p:tagLst xmlns:p="http://schemas.openxmlformats.org/presentationml/2006/main">
  <p:tag name="TIMING" val="|8.9"/>
</p:tagLst>
</file>

<file path=ppt/tags/tag9.xml><?xml version="1.0" encoding="utf-8"?>
<p:tagLst xmlns:p="http://schemas.openxmlformats.org/presentationml/2006/main">
  <p:tag name="TIMING" val="|8.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2877</Words>
  <Application>WPS 演示</Application>
  <PresentationFormat>宽屏</PresentationFormat>
  <Paragraphs>319</Paragraphs>
  <Slides>26</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宋体</vt:lpstr>
      <vt:lpstr>Wingdings</vt:lpstr>
      <vt:lpstr>方正正纤黑简体</vt:lpstr>
      <vt:lpstr>Agency FB</vt:lpstr>
      <vt:lpstr>张海山锐线体简</vt:lpstr>
      <vt:lpstr>微软雅黑</vt:lpstr>
      <vt:lpstr>Calibri</vt:lpstr>
      <vt:lpstr>Yu Gothic UI</vt:lpstr>
      <vt:lpstr>Arial Unicode MS</vt:lpstr>
      <vt:lpstr>Calibri Light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pyc</cp:lastModifiedBy>
  <cp:revision>34</cp:revision>
  <dcterms:created xsi:type="dcterms:W3CDTF">2015-08-26T05:42:00Z</dcterms:created>
  <dcterms:modified xsi:type="dcterms:W3CDTF">2018-10-14T08:33:36Z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