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7" r:id="rId2"/>
    <p:sldId id="303" r:id="rId3"/>
    <p:sldId id="271" r:id="rId4"/>
    <p:sldId id="258" r:id="rId5"/>
    <p:sldId id="282" r:id="rId6"/>
    <p:sldId id="314" r:id="rId7"/>
    <p:sldId id="315" r:id="rId8"/>
    <p:sldId id="316" r:id="rId9"/>
    <p:sldId id="317" r:id="rId10"/>
    <p:sldId id="318" r:id="rId11"/>
    <p:sldId id="319" r:id="rId12"/>
    <p:sldId id="320" r:id="rId13"/>
    <p:sldId id="306" r:id="rId14"/>
    <p:sldId id="321" r:id="rId15"/>
    <p:sldId id="322" r:id="rId16"/>
    <p:sldId id="323" r:id="rId17"/>
    <p:sldId id="324" r:id="rId18"/>
    <p:sldId id="325" r:id="rId19"/>
    <p:sldId id="326" r:id="rId20"/>
    <p:sldId id="327" r:id="rId21"/>
    <p:sldId id="307" r:id="rId22"/>
    <p:sldId id="328" r:id="rId23"/>
    <p:sldId id="298"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orient="horz" pos="2160">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865"/>
    <a:srgbClr val="610303"/>
    <a:srgbClr val="31C2DF"/>
    <a:srgbClr val="82B0CC"/>
    <a:srgbClr val="4D8FB7"/>
    <a:srgbClr val="666666"/>
    <a:srgbClr val="8E8E8E"/>
    <a:srgbClr val="E2E9E9"/>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72" autoAdjust="0"/>
    <p:restoredTop sz="94660" autoAdjust="0"/>
  </p:normalViewPr>
  <p:slideViewPr>
    <p:cSldViewPr snapToGrid="0">
      <p:cViewPr>
        <p:scale>
          <a:sx n="123" d="100"/>
          <a:sy n="123" d="100"/>
        </p:scale>
        <p:origin x="-378" y="2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FB1FE-9661-484F-A3F4-A28076CBD086}"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CB6D9-8422-47B9-A6AD-378C452C6559}" type="slidenum">
              <a:rPr lang="zh-CN" altLang="en-US" smtClean="0"/>
              <a:t>‹#›</a:t>
            </a:fld>
            <a:endParaRPr lang="zh-CN" altLang="en-US"/>
          </a:p>
        </p:txBody>
      </p:sp>
    </p:spTree>
    <p:extLst>
      <p:ext uri="{BB962C8B-B14F-4D97-AF65-F5344CB8AC3E}">
        <p14:creationId xmlns:p14="http://schemas.microsoft.com/office/powerpoint/2010/main" val="3460227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a:t>
            </a:fld>
            <a:endParaRPr lang="zh-CN" altLang="en-US"/>
          </a:p>
        </p:txBody>
      </p:sp>
    </p:spTree>
    <p:extLst>
      <p:ext uri="{BB962C8B-B14F-4D97-AF65-F5344CB8AC3E}">
        <p14:creationId xmlns:p14="http://schemas.microsoft.com/office/powerpoint/2010/main" val="3563648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10</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11</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12</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13</a:t>
            </a:fld>
            <a:endParaRPr lang="zh-CN" altLang="en-US"/>
          </a:p>
        </p:txBody>
      </p:sp>
    </p:spTree>
    <p:extLst>
      <p:ext uri="{BB962C8B-B14F-4D97-AF65-F5344CB8AC3E}">
        <p14:creationId xmlns:p14="http://schemas.microsoft.com/office/powerpoint/2010/main" val="835797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14</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15</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16</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17</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18</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19</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a:t>
            </a:fld>
            <a:endParaRPr lang="zh-CN" altLang="en-US"/>
          </a:p>
        </p:txBody>
      </p:sp>
    </p:spTree>
    <p:extLst>
      <p:ext uri="{BB962C8B-B14F-4D97-AF65-F5344CB8AC3E}">
        <p14:creationId xmlns:p14="http://schemas.microsoft.com/office/powerpoint/2010/main" val="3632878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20</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21</a:t>
            </a:fld>
            <a:endParaRPr lang="zh-CN" altLang="en-US"/>
          </a:p>
        </p:txBody>
      </p:sp>
    </p:spTree>
    <p:extLst>
      <p:ext uri="{BB962C8B-B14F-4D97-AF65-F5344CB8AC3E}">
        <p14:creationId xmlns:p14="http://schemas.microsoft.com/office/powerpoint/2010/main" val="3385382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22</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23</a:t>
            </a:fld>
            <a:endParaRPr lang="zh-CN" altLang="en-US"/>
          </a:p>
        </p:txBody>
      </p:sp>
    </p:spTree>
    <p:extLst>
      <p:ext uri="{BB962C8B-B14F-4D97-AF65-F5344CB8AC3E}">
        <p14:creationId xmlns:p14="http://schemas.microsoft.com/office/powerpoint/2010/main" val="2091547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a:t>
            </a:fld>
            <a:endParaRPr lang="zh-CN" altLang="en-US"/>
          </a:p>
        </p:txBody>
      </p:sp>
    </p:spTree>
    <p:extLst>
      <p:ext uri="{BB962C8B-B14F-4D97-AF65-F5344CB8AC3E}">
        <p14:creationId xmlns:p14="http://schemas.microsoft.com/office/powerpoint/2010/main" val="124759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a:t>
            </a:fld>
            <a:endParaRPr lang="zh-CN" altLang="en-US"/>
          </a:p>
        </p:txBody>
      </p:sp>
    </p:spTree>
    <p:extLst>
      <p:ext uri="{BB962C8B-B14F-4D97-AF65-F5344CB8AC3E}">
        <p14:creationId xmlns:p14="http://schemas.microsoft.com/office/powerpoint/2010/main" val="280751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6</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7</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8</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9</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3111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2628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4344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p:nvSpPr>
        <p:spPr>
          <a:xfrm>
            <a:off x="1300292" y="1679761"/>
            <a:ext cx="9655728" cy="2585323"/>
          </a:xfrm>
          <a:prstGeom prst="rect">
            <a:avLst/>
          </a:prstGeom>
          <a:solidFill>
            <a:srgbClr val="314865"/>
          </a:solidFill>
          <a:ln>
            <a:solidFill>
              <a:schemeClr val="tx1">
                <a:lumMod val="75000"/>
                <a:lumOff val="25000"/>
              </a:schemeClr>
            </a:solidFill>
          </a:ln>
        </p:spPr>
        <p:txBody>
          <a:bodyPr wrap="square" anchor="ctr">
            <a:spAutoFit/>
          </a:bodyPr>
          <a:lstStyle/>
          <a:p>
            <a:pPr algn="ctr"/>
            <a:r>
              <a:rPr lang="zh-CN" altLang="en-US" sz="5400" b="1" dirty="0" smtClean="0">
                <a:solidFill>
                  <a:schemeClr val="bg1"/>
                </a:solidFill>
                <a:effectLst>
                  <a:outerShdw blurRad="38100" dist="38100" dir="2700000" algn="tl">
                    <a:srgbClr val="000000">
                      <a:alpha val="43137"/>
                    </a:srgbClr>
                  </a:outerShdw>
                </a:effectLst>
                <a:latin typeface="Arial"/>
                <a:ea typeface="微软雅黑"/>
                <a:sym typeface="Arial"/>
              </a:rPr>
              <a:t>需求工程项目计划中的范围管理计划与愿景与范围文档含义及其区别</a:t>
            </a:r>
            <a:endParaRPr lang="zh-CN" altLang="en-US" sz="5400" b="1" dirty="0">
              <a:solidFill>
                <a:schemeClr val="bg1"/>
              </a:solidFill>
              <a:effectLst>
                <a:outerShdw blurRad="38100" dist="38100" dir="2700000" algn="tl">
                  <a:srgbClr val="000000">
                    <a:alpha val="43137"/>
                  </a:srgbClr>
                </a:outerShdw>
              </a:effectLst>
              <a:latin typeface="Arial"/>
              <a:ea typeface="微软雅黑"/>
              <a:sym typeface="Arial"/>
            </a:endParaRPr>
          </a:p>
        </p:txBody>
      </p:sp>
      <p:sp>
        <p:nvSpPr>
          <p:cNvPr id="22" name="TextBox 7">
            <a:extLst>
              <a:ext uri="{FF2B5EF4-FFF2-40B4-BE49-F238E27FC236}">
                <a16:creationId xmlns:a16="http://schemas.microsoft.com/office/drawing/2014/main" xmlns="" id="{C23E139E-6490-4619-BC23-1278360B5935}"/>
              </a:ext>
            </a:extLst>
          </p:cNvPr>
          <p:cNvSpPr>
            <a:spLocks noChangeArrowheads="1"/>
          </p:cNvSpPr>
          <p:nvPr/>
        </p:nvSpPr>
        <p:spPr bwMode="auto">
          <a:xfrm>
            <a:off x="4399256" y="4950086"/>
            <a:ext cx="26816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b="1" dirty="0">
                <a:solidFill>
                  <a:schemeClr val="tx1">
                    <a:lumMod val="50000"/>
                    <a:lumOff val="50000"/>
                  </a:schemeClr>
                </a:solidFill>
                <a:latin typeface="Arial"/>
                <a:ea typeface="微软雅黑"/>
                <a:sym typeface="Arial"/>
              </a:rPr>
              <a:t>汇报时间：</a:t>
            </a:r>
            <a:r>
              <a:rPr lang="en-US" altLang="zh-CN" b="1" dirty="0" smtClean="0">
                <a:solidFill>
                  <a:schemeClr val="tx1">
                    <a:lumMod val="50000"/>
                    <a:lumOff val="50000"/>
                  </a:schemeClr>
                </a:solidFill>
                <a:latin typeface="Arial"/>
                <a:ea typeface="微软雅黑"/>
                <a:sym typeface="Arial"/>
              </a:rPr>
              <a:t>2018</a:t>
            </a:r>
            <a:r>
              <a:rPr lang="zh-CN" altLang="en-US" b="1" dirty="0" smtClean="0">
                <a:solidFill>
                  <a:schemeClr val="tx1">
                    <a:lumMod val="50000"/>
                    <a:lumOff val="50000"/>
                  </a:schemeClr>
                </a:solidFill>
                <a:latin typeface="Arial"/>
                <a:ea typeface="微软雅黑"/>
                <a:sym typeface="Arial"/>
              </a:rPr>
              <a:t>年</a:t>
            </a:r>
            <a:r>
              <a:rPr lang="en-US" altLang="zh-CN" b="1" dirty="0">
                <a:solidFill>
                  <a:schemeClr val="tx1">
                    <a:lumMod val="50000"/>
                    <a:lumOff val="50000"/>
                  </a:schemeClr>
                </a:solidFill>
                <a:latin typeface="Arial"/>
                <a:ea typeface="微软雅黑"/>
                <a:sym typeface="Arial"/>
              </a:rPr>
              <a:t>12</a:t>
            </a:r>
            <a:r>
              <a:rPr lang="zh-CN" altLang="en-US" b="1" dirty="0">
                <a:solidFill>
                  <a:schemeClr val="tx1">
                    <a:lumMod val="50000"/>
                    <a:lumOff val="50000"/>
                  </a:schemeClr>
                </a:solidFill>
                <a:latin typeface="Arial"/>
                <a:ea typeface="微软雅黑"/>
                <a:sym typeface="Arial"/>
              </a:rPr>
              <a:t>月      </a:t>
            </a:r>
            <a:r>
              <a:rPr lang="zh-CN" altLang="en-US" b="1" dirty="0" smtClean="0">
                <a:solidFill>
                  <a:schemeClr val="tx1">
                    <a:lumMod val="50000"/>
                    <a:lumOff val="50000"/>
                  </a:schemeClr>
                </a:solidFill>
                <a:latin typeface="Arial"/>
                <a:ea typeface="微软雅黑"/>
                <a:sym typeface="Arial"/>
              </a:rPr>
              <a:t>汇报小组：</a:t>
            </a:r>
            <a:r>
              <a:rPr lang="en-US" altLang="zh-CN" b="1" dirty="0" smtClean="0">
                <a:solidFill>
                  <a:schemeClr val="tx1">
                    <a:lumMod val="50000"/>
                    <a:lumOff val="50000"/>
                  </a:schemeClr>
                </a:solidFill>
                <a:latin typeface="Arial"/>
                <a:ea typeface="微软雅黑"/>
                <a:sym typeface="Arial"/>
              </a:rPr>
              <a:t>G10</a:t>
            </a:r>
            <a:r>
              <a:rPr lang="zh-CN" altLang="en-US" b="1" dirty="0" smtClean="0">
                <a:solidFill>
                  <a:schemeClr val="tx1">
                    <a:lumMod val="50000"/>
                    <a:lumOff val="50000"/>
                  </a:schemeClr>
                </a:solidFill>
                <a:latin typeface="Arial"/>
                <a:ea typeface="微软雅黑"/>
                <a:sym typeface="Arial"/>
              </a:rPr>
              <a:t>小组</a:t>
            </a:r>
            <a:endParaRPr lang="zh-CN" altLang="en-US" b="1" dirty="0">
              <a:solidFill>
                <a:schemeClr val="tx1">
                  <a:lumMod val="50000"/>
                  <a:lumOff val="50000"/>
                </a:schemeClr>
              </a:solidFill>
              <a:latin typeface="Arial"/>
              <a:ea typeface="微软雅黑"/>
              <a:sym typeface="Arial"/>
            </a:endParaRPr>
          </a:p>
        </p:txBody>
      </p:sp>
      <p:cxnSp>
        <p:nvCxnSpPr>
          <p:cNvPr id="23" name="直接连接符 22">
            <a:extLst>
              <a:ext uri="{FF2B5EF4-FFF2-40B4-BE49-F238E27FC236}">
                <a16:creationId xmlns:a16="http://schemas.microsoft.com/office/drawing/2014/main" xmlns="" id="{A5C28C4B-295F-427E-97BE-5B976946F29D}"/>
              </a:ext>
            </a:extLst>
          </p:cNvPr>
          <p:cNvCxnSpPr/>
          <p:nvPr/>
        </p:nvCxnSpPr>
        <p:spPr>
          <a:xfrm flipH="1">
            <a:off x="3675005"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0C2FDB96-8147-4A79-9269-76F1E31F645A}"/>
              </a:ext>
            </a:extLst>
          </p:cNvPr>
          <p:cNvCxnSpPr/>
          <p:nvPr/>
        </p:nvCxnSpPr>
        <p:spPr>
          <a:xfrm>
            <a:off x="7203396"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 name="等腰三角形 1">
            <a:extLst>
              <a:ext uri="{FF2B5EF4-FFF2-40B4-BE49-F238E27FC236}">
                <a16:creationId xmlns:a16="http://schemas.microsoft.com/office/drawing/2014/main" xmlns="" id="{F0AE1546-F1A7-4AD3-A1CF-E0FC1F37E09A}"/>
              </a:ext>
            </a:extLst>
          </p:cNvPr>
          <p:cNvSpPr/>
          <p:nvPr/>
        </p:nvSpPr>
        <p:spPr>
          <a:xfrm rot="4499273">
            <a:off x="1511166" y="231006"/>
            <a:ext cx="1607419" cy="1385706"/>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9" name="等腰三角形 198">
            <a:extLst>
              <a:ext uri="{FF2B5EF4-FFF2-40B4-BE49-F238E27FC236}">
                <a16:creationId xmlns:a16="http://schemas.microsoft.com/office/drawing/2014/main" xmlns=""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a16="http://schemas.microsoft.com/office/drawing/2014/main" xmlns=""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等腰三角形 200">
            <a:extLst>
              <a:ext uri="{FF2B5EF4-FFF2-40B4-BE49-F238E27FC236}">
                <a16:creationId xmlns:a16="http://schemas.microsoft.com/office/drawing/2014/main" xmlns="" id="{6E2EAD45-83C8-4B49-A507-241CE4DE8969}"/>
              </a:ext>
            </a:extLst>
          </p:cNvPr>
          <p:cNvSpPr/>
          <p:nvPr/>
        </p:nvSpPr>
        <p:spPr>
          <a:xfrm rot="7947741">
            <a:off x="400932" y="1199831"/>
            <a:ext cx="1209165" cy="104238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336103185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19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00"/>
                                        </p:tgtEl>
                                        <p:attrNameLst>
                                          <p:attrName>r</p:attrName>
                                        </p:attrNameLst>
                                      </p:cBhvr>
                                    </p:animRot>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16" presetClass="entr" presetSubtype="37" fill="hold" grpId="0" nodeType="withEffect">
                                  <p:stCondLst>
                                    <p:cond delay="1100"/>
                                  </p:stCondLst>
                                  <p:childTnLst>
                                    <p:set>
                                      <p:cBhvr>
                                        <p:cTn id="18" dur="1" fill="hold">
                                          <p:stCondLst>
                                            <p:cond delay="0"/>
                                          </p:stCondLst>
                                        </p:cTn>
                                        <p:tgtEl>
                                          <p:spTgt spid="22"/>
                                        </p:tgtEl>
                                        <p:attrNameLst>
                                          <p:attrName>style.visibility</p:attrName>
                                        </p:attrNameLst>
                                      </p:cBhvr>
                                      <p:to>
                                        <p:strVal val="visible"/>
                                      </p:to>
                                    </p:set>
                                    <p:animEffect transition="in" filter="barn(outVertical)">
                                      <p:cBhvr>
                                        <p:cTn id="19" dur="1000"/>
                                        <p:tgtEl>
                                          <p:spTgt spid="22"/>
                                        </p:tgtEl>
                                      </p:cBhvr>
                                    </p:animEffect>
                                  </p:childTnLst>
                                </p:cTn>
                              </p:par>
                            </p:childTnLst>
                          </p:cTn>
                        </p:par>
                        <p:par>
                          <p:cTn id="20" fill="hold">
                            <p:stCondLst>
                              <p:cond delay="2100"/>
                            </p:stCondLst>
                            <p:childTnLst>
                              <p:par>
                                <p:cTn id="21" presetID="22" presetClass="entr" presetSubtype="2"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P spid="2" grpId="0" animBg="1"/>
      <p:bldP spid="199" grpId="0" animBg="1"/>
      <p:bldP spid="200" grpId="0" animBg="1"/>
      <p:bldP spid="20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40390"/>
            <a:ext cx="2804616" cy="587150"/>
            <a:chOff x="164616" y="-40390"/>
            <a:chExt cx="2804616" cy="58715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40390"/>
              <a:ext cx="2434746" cy="584775"/>
            </a:xfrm>
            <a:prstGeom prst="rect">
              <a:avLst/>
            </a:prstGeom>
            <a:noFill/>
          </p:spPr>
          <p:txBody>
            <a:bodyPr wrap="square" rtlCol="0">
              <a:spAutoFit/>
            </a:bodyPr>
            <a:lstStyle/>
            <a:p>
              <a:pPr algn="dist"/>
              <a:r>
                <a:rPr lang="zh-CN" altLang="en-US" sz="1600" b="1" dirty="0">
                  <a:solidFill>
                    <a:srgbClr val="314865"/>
                  </a:solidFill>
                  <a:effectLst>
                    <a:innerShdw blurRad="63500" dist="50800" dir="13500000">
                      <a:prstClr val="black">
                        <a:alpha val="50000"/>
                      </a:prstClr>
                    </a:innerShdw>
                  </a:effectLst>
                  <a:latin typeface="Arial"/>
                  <a:sym typeface="Arial"/>
                </a:rPr>
                <a:t>需求工程项目计划中的范围管理计划</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0"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b="1" dirty="0">
                <a:solidFill>
                  <a:srgbClr val="314865"/>
                </a:solidFill>
                <a:latin typeface="Arial"/>
                <a:sym typeface="Arial"/>
              </a:rPr>
              <a:t>项目范围管理计划包括：</a:t>
            </a:r>
            <a:endParaRPr lang="zh-CN" altLang="en-US" b="1" dirty="0">
              <a:solidFill>
                <a:srgbClr val="314865"/>
              </a:solidFill>
              <a:latin typeface="Arial"/>
              <a:ea typeface="微软雅黑"/>
              <a:sym typeface="Arial"/>
            </a:endParaRPr>
          </a:p>
        </p:txBody>
      </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212445" y="1960536"/>
            <a:ext cx="4435097" cy="2270500"/>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sz="1400" b="1" dirty="0">
                <a:solidFill>
                  <a:srgbClr val="314865"/>
                </a:solidFill>
                <a:latin typeface="Arial"/>
                <a:sym typeface="Arial"/>
              </a:rPr>
              <a:t>1.</a:t>
            </a:r>
            <a:r>
              <a:rPr lang="zh-CN" altLang="en-US" sz="1400" b="1" dirty="0">
                <a:solidFill>
                  <a:srgbClr val="314865"/>
                </a:solidFill>
                <a:latin typeface="Arial"/>
                <a:sym typeface="Arial"/>
              </a:rPr>
              <a:t>范围进程</a:t>
            </a:r>
          </a:p>
          <a:p>
            <a:pPr algn="ctr">
              <a:buNone/>
            </a:pPr>
            <a:r>
              <a:rPr lang="zh-CN" altLang="en-US" sz="1400" b="1" dirty="0" smtClean="0">
                <a:solidFill>
                  <a:srgbClr val="314865"/>
                </a:solidFill>
                <a:latin typeface="Arial"/>
                <a:sym typeface="Arial"/>
              </a:rPr>
              <a:t>               范围</a:t>
            </a:r>
            <a:r>
              <a:rPr lang="zh-CN" altLang="en-US" sz="1400" b="1" dirty="0">
                <a:solidFill>
                  <a:srgbClr val="314865"/>
                </a:solidFill>
                <a:latin typeface="Arial"/>
                <a:sym typeface="Arial"/>
              </a:rPr>
              <a:t>，程序将包括定义，就如何范围，为发展项目，将记录在案。它将处理的性质，功能和技术要求和区</a:t>
            </a:r>
            <a:r>
              <a:rPr lang="en-US" altLang="zh-CN" sz="1400" b="1" dirty="0">
                <a:solidFill>
                  <a:srgbClr val="314865"/>
                </a:solidFill>
                <a:latin typeface="Arial"/>
                <a:sym typeface="Arial"/>
              </a:rPr>
              <a:t>/</a:t>
            </a:r>
            <a:r>
              <a:rPr lang="zh-CN" altLang="en-US" sz="1400" b="1" dirty="0">
                <a:solidFill>
                  <a:srgbClr val="314865"/>
                </a:solidFill>
                <a:latin typeface="Arial"/>
                <a:sym typeface="Arial"/>
              </a:rPr>
              <a:t>个人负责制定这些规定。 它也将包括详细说明如何以及何时范围可能还会修改之前和之后，项目基准确定。这个过程包括信息时，范围应</a:t>
            </a:r>
            <a:r>
              <a:rPr lang="en-US" altLang="zh-CN" sz="1400" b="1" dirty="0">
                <a:solidFill>
                  <a:srgbClr val="314865"/>
                </a:solidFill>
                <a:latin typeface="Arial"/>
                <a:sym typeface="Arial"/>
              </a:rPr>
              <a:t>baselined</a:t>
            </a:r>
            <a:r>
              <a:rPr lang="zh-CN" altLang="en-US" sz="1400" b="1" dirty="0">
                <a:solidFill>
                  <a:srgbClr val="314865"/>
                </a:solidFill>
                <a:latin typeface="Arial"/>
                <a:sym typeface="Arial"/>
              </a:rPr>
              <a:t>当某些类型的文件（例如，变化控制原木，功能和技术要求单据）应予更新。</a:t>
            </a:r>
            <a:endParaRPr lang="zh-CN" altLang="en-US" sz="1400" b="1" dirty="0">
              <a:solidFill>
                <a:srgbClr val="314865"/>
              </a:solidFill>
              <a:latin typeface="Arial"/>
              <a:ea typeface="微软雅黑"/>
              <a:sym typeface="Arial"/>
            </a:endParaRPr>
          </a:p>
        </p:txBody>
      </p:sp>
      <p:sp>
        <p:nvSpPr>
          <p:cNvPr id="15" name="Text Placeholder 1">
            <a:extLst>
              <a:ext uri="{FF2B5EF4-FFF2-40B4-BE49-F238E27FC236}">
                <a16:creationId xmlns:a16="http://schemas.microsoft.com/office/drawing/2014/main" xmlns="" id="{B6936467-3733-4DD6-BAFE-EE1E96D9669C}"/>
              </a:ext>
            </a:extLst>
          </p:cNvPr>
          <p:cNvSpPr txBox="1">
            <a:spLocks/>
          </p:cNvSpPr>
          <p:nvPr/>
        </p:nvSpPr>
        <p:spPr>
          <a:xfrm>
            <a:off x="6773393" y="1960536"/>
            <a:ext cx="4435097" cy="2270500"/>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sz="1400" b="1" dirty="0">
                <a:solidFill>
                  <a:srgbClr val="314865"/>
                </a:solidFill>
                <a:latin typeface="Arial"/>
                <a:sym typeface="Arial"/>
              </a:rPr>
              <a:t>2.</a:t>
            </a:r>
            <a:r>
              <a:rPr lang="zh-CN" altLang="en-US" sz="1400" b="1" dirty="0">
                <a:solidFill>
                  <a:srgbClr val="314865"/>
                </a:solidFill>
                <a:latin typeface="Arial"/>
                <a:sym typeface="Arial"/>
              </a:rPr>
              <a:t>职责范围</a:t>
            </a:r>
          </a:p>
          <a:p>
            <a:pPr algn="ctr">
              <a:buNone/>
            </a:pPr>
            <a:r>
              <a:rPr lang="zh-CN" altLang="en-US" sz="1400" b="1" dirty="0" smtClean="0">
                <a:solidFill>
                  <a:srgbClr val="314865"/>
                </a:solidFill>
                <a:latin typeface="Arial"/>
                <a:sym typeface="Arial"/>
              </a:rPr>
              <a:t>              责任</a:t>
            </a:r>
            <a:r>
              <a:rPr lang="zh-CN" altLang="en-US" sz="1400" b="1" dirty="0">
                <a:solidFill>
                  <a:srgbClr val="314865"/>
                </a:solidFill>
                <a:latin typeface="Arial"/>
                <a:sym typeface="Arial"/>
              </a:rPr>
              <a:t>应当体现谁负责的范围定义（功能和技术） ，更新和实时信息采集项目和任务绩效。 这也可以包括由谁负责的范围，文件和谁进行数据输入。</a:t>
            </a:r>
            <a:endParaRPr lang="zh-CN" altLang="en-US" sz="1400" b="1" dirty="0">
              <a:solidFill>
                <a:srgbClr val="314865"/>
              </a:solidFill>
              <a:latin typeface="Arial"/>
              <a:ea typeface="微软雅黑"/>
              <a:sym typeface="Arial"/>
            </a:endParaRPr>
          </a:p>
        </p:txBody>
      </p:sp>
      <p:sp>
        <p:nvSpPr>
          <p:cNvPr id="16" name="Text Placeholder 1">
            <a:extLst>
              <a:ext uri="{FF2B5EF4-FFF2-40B4-BE49-F238E27FC236}">
                <a16:creationId xmlns:a16="http://schemas.microsoft.com/office/drawing/2014/main" xmlns="" id="{B6936467-3733-4DD6-BAFE-EE1E96D9669C}"/>
              </a:ext>
            </a:extLst>
          </p:cNvPr>
          <p:cNvSpPr txBox="1">
            <a:spLocks/>
          </p:cNvSpPr>
          <p:nvPr/>
        </p:nvSpPr>
        <p:spPr>
          <a:xfrm>
            <a:off x="299693" y="4587500"/>
            <a:ext cx="4435097" cy="2270500"/>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sz="1400" b="1" dirty="0">
                <a:solidFill>
                  <a:srgbClr val="314865"/>
                </a:solidFill>
                <a:latin typeface="Arial"/>
                <a:sym typeface="Arial"/>
              </a:rPr>
              <a:t>3.</a:t>
            </a:r>
            <a:r>
              <a:rPr lang="zh-CN" altLang="en-US" sz="1400" b="1" dirty="0">
                <a:solidFill>
                  <a:srgbClr val="314865"/>
                </a:solidFill>
                <a:latin typeface="Arial"/>
                <a:sym typeface="Arial"/>
              </a:rPr>
              <a:t>范围声明</a:t>
            </a:r>
          </a:p>
          <a:p>
            <a:pPr algn="ctr">
              <a:buNone/>
            </a:pPr>
            <a:r>
              <a:rPr lang="zh-CN" altLang="en-US" sz="1400" b="1" dirty="0" smtClean="0">
                <a:solidFill>
                  <a:srgbClr val="314865"/>
                </a:solidFill>
                <a:latin typeface="Arial"/>
                <a:sym typeface="Arial"/>
              </a:rPr>
              <a:t>        无论</a:t>
            </a:r>
            <a:r>
              <a:rPr lang="zh-CN" altLang="en-US" sz="1400" b="1" dirty="0">
                <a:solidFill>
                  <a:srgbClr val="314865"/>
                </a:solidFill>
                <a:latin typeface="Arial"/>
                <a:sym typeface="Arial"/>
              </a:rPr>
              <a:t>是参照或全部范围的声明，应纳入本文件。</a:t>
            </a:r>
            <a:endParaRPr lang="zh-CN" altLang="en-US" sz="1400" b="1" dirty="0">
              <a:solidFill>
                <a:srgbClr val="314865"/>
              </a:solidFill>
              <a:latin typeface="Arial"/>
              <a:ea typeface="微软雅黑"/>
              <a:sym typeface="Arial"/>
            </a:endParaRPr>
          </a:p>
        </p:txBody>
      </p:sp>
      <p:sp>
        <p:nvSpPr>
          <p:cNvPr id="17" name="Text Placeholder 1">
            <a:extLst>
              <a:ext uri="{FF2B5EF4-FFF2-40B4-BE49-F238E27FC236}">
                <a16:creationId xmlns:a16="http://schemas.microsoft.com/office/drawing/2014/main" xmlns="" id="{B6936467-3733-4DD6-BAFE-EE1E96D9669C}"/>
              </a:ext>
            </a:extLst>
          </p:cNvPr>
          <p:cNvSpPr txBox="1">
            <a:spLocks/>
          </p:cNvSpPr>
          <p:nvPr/>
        </p:nvSpPr>
        <p:spPr>
          <a:xfrm>
            <a:off x="6773394" y="4587500"/>
            <a:ext cx="4435097" cy="2270500"/>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sz="1400" b="1" dirty="0">
                <a:solidFill>
                  <a:srgbClr val="314865"/>
                </a:solidFill>
                <a:latin typeface="Arial"/>
                <a:sym typeface="Arial"/>
              </a:rPr>
              <a:t>4.</a:t>
            </a:r>
            <a:r>
              <a:rPr lang="zh-CN" altLang="en-US" sz="1400" b="1" dirty="0">
                <a:solidFill>
                  <a:srgbClr val="314865"/>
                </a:solidFill>
                <a:latin typeface="Arial"/>
                <a:sym typeface="Arial"/>
              </a:rPr>
              <a:t>变更控制</a:t>
            </a:r>
          </a:p>
          <a:p>
            <a:pPr algn="ctr">
              <a:buNone/>
            </a:pPr>
            <a:r>
              <a:rPr lang="zh-CN" altLang="en-US" sz="1400" b="1" dirty="0" smtClean="0">
                <a:solidFill>
                  <a:srgbClr val="314865"/>
                </a:solidFill>
                <a:latin typeface="Arial"/>
                <a:sym typeface="Arial"/>
              </a:rPr>
              <a:t>              再次</a:t>
            </a:r>
            <a:r>
              <a:rPr lang="zh-CN" altLang="en-US" sz="1400" b="1" dirty="0">
                <a:solidFill>
                  <a:srgbClr val="314865"/>
                </a:solidFill>
                <a:latin typeface="Arial"/>
                <a:sym typeface="Arial"/>
              </a:rPr>
              <a:t>，无论是由参考或在整体上，变更控制过程应包含在范围管理计划。</a:t>
            </a:r>
            <a:endParaRPr lang="zh-CN" altLang="en-US" sz="1400" b="1" dirty="0">
              <a:solidFill>
                <a:srgbClr val="314865"/>
              </a:solidFill>
              <a:latin typeface="Arial"/>
              <a:ea typeface="微软雅黑"/>
              <a:sym typeface="Arial"/>
            </a:endParaRPr>
          </a:p>
        </p:txBody>
      </p:sp>
    </p:spTree>
    <p:extLst>
      <p:ext uri="{BB962C8B-B14F-4D97-AF65-F5344CB8AC3E}">
        <p14:creationId xmlns:p14="http://schemas.microsoft.com/office/powerpoint/2010/main" val="352279057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 calcmode="lin" valueType="num">
                                      <p:cBhvr additive="base">
                                        <p:cTn id="27" dur="500" fill="hold"/>
                                        <p:tgtEl>
                                          <p:spTgt spid="15">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anim calcmode="lin" valueType="num">
                                      <p:cBhvr additive="base">
                                        <p:cTn id="32"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additive="base">
                                        <p:cTn id="37" dur="500" fill="hold"/>
                                        <p:tgtEl>
                                          <p:spTgt spid="16">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 calcmode="lin" valueType="num">
                                      <p:cBhvr additive="base">
                                        <p:cTn id="4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7">
                                            <p:txEl>
                                              <p:pRg st="1" end="1"/>
                                            </p:txEl>
                                          </p:spTgt>
                                        </p:tgtEl>
                                        <p:attrNameLst>
                                          <p:attrName>style.visibility</p:attrName>
                                        </p:attrNameLst>
                                      </p:cBhvr>
                                      <p:to>
                                        <p:strVal val="visible"/>
                                      </p:to>
                                    </p:set>
                                    <p:anim calcmode="lin" valueType="num">
                                      <p:cBhvr additive="base">
                                        <p:cTn id="47" dur="500" fill="hold"/>
                                        <p:tgtEl>
                                          <p:spTgt spid="17">
                                            <p:txEl>
                                              <p:pRg st="1" end="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5" grpId="0" build="p"/>
      <p:bldP spid="16" grpId="0" build="p"/>
      <p:bldP spid="1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40390"/>
            <a:ext cx="2804616" cy="587150"/>
            <a:chOff x="164616" y="-40390"/>
            <a:chExt cx="2804616" cy="58715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40390"/>
              <a:ext cx="2434746" cy="584775"/>
            </a:xfrm>
            <a:prstGeom prst="rect">
              <a:avLst/>
            </a:prstGeom>
            <a:noFill/>
          </p:spPr>
          <p:txBody>
            <a:bodyPr wrap="square" rtlCol="0">
              <a:spAutoFit/>
            </a:bodyPr>
            <a:lstStyle/>
            <a:p>
              <a:pPr algn="dist"/>
              <a:r>
                <a:rPr lang="zh-CN" altLang="en-US" sz="1600" b="1" dirty="0">
                  <a:solidFill>
                    <a:srgbClr val="314865"/>
                  </a:solidFill>
                  <a:effectLst>
                    <a:innerShdw blurRad="63500" dist="50800" dir="13500000">
                      <a:prstClr val="black">
                        <a:alpha val="50000"/>
                      </a:prstClr>
                    </a:innerShdw>
                  </a:effectLst>
                  <a:latin typeface="Arial"/>
                  <a:sym typeface="Arial"/>
                </a:rPr>
                <a:t>需求工程项目计划中的范围管理计划</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0"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b="1" dirty="0">
                <a:solidFill>
                  <a:srgbClr val="314865"/>
                </a:solidFill>
                <a:latin typeface="Arial"/>
                <a:sym typeface="Arial"/>
              </a:rPr>
              <a:t>项目范围管理</a:t>
            </a:r>
            <a:r>
              <a:rPr lang="zh-CN" altLang="en-US" b="1" dirty="0" smtClean="0">
                <a:solidFill>
                  <a:srgbClr val="314865"/>
                </a:solidFill>
                <a:latin typeface="Arial"/>
                <a:sym typeface="Arial"/>
              </a:rPr>
              <a:t>计划</a:t>
            </a:r>
            <a:r>
              <a:rPr lang="zh-CN" altLang="en-US" b="1" dirty="0">
                <a:solidFill>
                  <a:srgbClr val="314865"/>
                </a:solidFill>
                <a:latin typeface="Arial"/>
                <a:sym typeface="Arial"/>
              </a:rPr>
              <a:t>制定依据</a:t>
            </a:r>
            <a:r>
              <a:rPr lang="zh-CN" altLang="en-US" b="1" dirty="0" smtClean="0">
                <a:solidFill>
                  <a:srgbClr val="314865"/>
                </a:solidFill>
                <a:latin typeface="Arial"/>
                <a:sym typeface="Arial"/>
              </a:rPr>
              <a:t>：</a:t>
            </a:r>
            <a:endParaRPr lang="zh-CN" altLang="en-US" b="1" dirty="0">
              <a:solidFill>
                <a:srgbClr val="314865"/>
              </a:solidFill>
              <a:latin typeface="Arial"/>
              <a:ea typeface="微软雅黑"/>
              <a:sym typeface="Arial"/>
            </a:endParaRPr>
          </a:p>
        </p:txBody>
      </p:sp>
      <p:sp>
        <p:nvSpPr>
          <p:cNvPr id="17" name="Text Placeholder 1">
            <a:extLst>
              <a:ext uri="{FF2B5EF4-FFF2-40B4-BE49-F238E27FC236}">
                <a16:creationId xmlns:a16="http://schemas.microsoft.com/office/drawing/2014/main" xmlns="" id="{B6936467-3733-4DD6-BAFE-EE1E96D9669C}"/>
              </a:ext>
            </a:extLst>
          </p:cNvPr>
          <p:cNvSpPr txBox="1">
            <a:spLocks/>
          </p:cNvSpPr>
          <p:nvPr/>
        </p:nvSpPr>
        <p:spPr>
          <a:xfrm>
            <a:off x="2719953" y="2154265"/>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sz="2400" b="1" dirty="0" smtClean="0">
                <a:solidFill>
                  <a:srgbClr val="314865"/>
                </a:solidFill>
                <a:latin typeface="Arial"/>
                <a:sym typeface="Arial"/>
              </a:rPr>
              <a:t>1.</a:t>
            </a:r>
            <a:r>
              <a:rPr lang="zh-CN" altLang="en-US" sz="2400" b="1" dirty="0" smtClean="0">
                <a:solidFill>
                  <a:srgbClr val="314865"/>
                </a:solidFill>
                <a:latin typeface="Arial"/>
                <a:sym typeface="Arial"/>
              </a:rPr>
              <a:t>制定</a:t>
            </a:r>
            <a:r>
              <a:rPr lang="zh-CN" altLang="en-US" sz="2400" b="1" dirty="0">
                <a:solidFill>
                  <a:srgbClr val="314865"/>
                </a:solidFill>
                <a:latin typeface="Arial"/>
                <a:sym typeface="Arial"/>
              </a:rPr>
              <a:t>项目范围计划的依据有：事业环境因素、组织过程资产、项目章程、项目初步范围说明书和项目管理计划。</a:t>
            </a:r>
          </a:p>
          <a:p>
            <a:pPr algn="ctr">
              <a:buNone/>
            </a:pPr>
            <a:r>
              <a:rPr lang="en-US" altLang="zh-CN" sz="2400" b="1" dirty="0" smtClean="0">
                <a:solidFill>
                  <a:srgbClr val="314865"/>
                </a:solidFill>
                <a:latin typeface="Arial"/>
                <a:sym typeface="Arial"/>
              </a:rPr>
              <a:t>2.</a:t>
            </a:r>
            <a:r>
              <a:rPr lang="zh-CN" altLang="en-US" sz="2400" b="1" dirty="0" smtClean="0">
                <a:solidFill>
                  <a:srgbClr val="314865"/>
                </a:solidFill>
                <a:latin typeface="Arial"/>
                <a:sym typeface="Arial"/>
              </a:rPr>
              <a:t>事业</a:t>
            </a:r>
            <a:r>
              <a:rPr lang="zh-CN" altLang="en-US" sz="2400" b="1" dirty="0">
                <a:solidFill>
                  <a:srgbClr val="314865"/>
                </a:solidFill>
                <a:latin typeface="Arial"/>
                <a:sym typeface="Arial"/>
              </a:rPr>
              <a:t>环境因素的例子有组织文化、基础设施、工具、人力资源、人事方针，以及市场状况，所有这些都会影响项目范围的管理方式。</a:t>
            </a:r>
          </a:p>
          <a:p>
            <a:pPr algn="ctr">
              <a:buNone/>
            </a:pPr>
            <a:r>
              <a:rPr lang="en-US" altLang="zh-CN" sz="2400" b="1" dirty="0" smtClean="0">
                <a:solidFill>
                  <a:srgbClr val="314865"/>
                </a:solidFill>
                <a:latin typeface="Arial"/>
                <a:sym typeface="Arial"/>
              </a:rPr>
              <a:t>3.</a:t>
            </a:r>
            <a:r>
              <a:rPr lang="zh-CN" altLang="en-US" sz="2400" b="1" dirty="0" smtClean="0">
                <a:solidFill>
                  <a:srgbClr val="314865"/>
                </a:solidFill>
                <a:latin typeface="Arial"/>
                <a:sym typeface="Arial"/>
              </a:rPr>
              <a:t>组织</a:t>
            </a:r>
            <a:r>
              <a:rPr lang="zh-CN" altLang="en-US" sz="2400" b="1" dirty="0">
                <a:solidFill>
                  <a:srgbClr val="314865"/>
                </a:solidFill>
                <a:latin typeface="Arial"/>
                <a:sym typeface="Arial"/>
              </a:rPr>
              <a:t>过程资产是能够影响项目范围管理方式的正式和非正式的方针、程序和指导原则。</a:t>
            </a:r>
          </a:p>
        </p:txBody>
      </p:sp>
    </p:spTree>
    <p:extLst>
      <p:ext uri="{BB962C8B-B14F-4D97-AF65-F5344CB8AC3E}">
        <p14:creationId xmlns:p14="http://schemas.microsoft.com/office/powerpoint/2010/main" val="424338000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additive="base">
                                        <p:cTn id="1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 calcmode="lin" valueType="num">
                                      <p:cBhvr additive="base">
                                        <p:cTn id="17" dur="500" fill="hold"/>
                                        <p:tgtEl>
                                          <p:spTgt spid="17">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 calcmode="lin" valueType="num">
                                      <p:cBhvr additive="base">
                                        <p:cTn id="22" dur="500" fill="hold"/>
                                        <p:tgtEl>
                                          <p:spTgt spid="17">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40390"/>
            <a:ext cx="2804616" cy="587150"/>
            <a:chOff x="164616" y="-40390"/>
            <a:chExt cx="2804616" cy="58715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40390"/>
              <a:ext cx="2434746" cy="584775"/>
            </a:xfrm>
            <a:prstGeom prst="rect">
              <a:avLst/>
            </a:prstGeom>
            <a:noFill/>
          </p:spPr>
          <p:txBody>
            <a:bodyPr wrap="square" rtlCol="0">
              <a:spAutoFit/>
            </a:bodyPr>
            <a:lstStyle/>
            <a:p>
              <a:pPr algn="dist"/>
              <a:r>
                <a:rPr lang="zh-CN" altLang="en-US" sz="1600" b="1" dirty="0">
                  <a:solidFill>
                    <a:srgbClr val="314865"/>
                  </a:solidFill>
                  <a:effectLst>
                    <a:innerShdw blurRad="63500" dist="50800" dir="13500000">
                      <a:prstClr val="black">
                        <a:alpha val="50000"/>
                      </a:prstClr>
                    </a:innerShdw>
                  </a:effectLst>
                  <a:latin typeface="Arial"/>
                  <a:sym typeface="Arial"/>
                </a:rPr>
                <a:t>需求工程项目计划中的范围管理计划</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0"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b="1" dirty="0">
                <a:solidFill>
                  <a:srgbClr val="314865"/>
                </a:solidFill>
                <a:latin typeface="Arial"/>
                <a:sym typeface="Arial"/>
              </a:rPr>
              <a:t>项目范围管理</a:t>
            </a:r>
            <a:r>
              <a:rPr lang="zh-CN" altLang="en-US" b="1" dirty="0" smtClean="0">
                <a:solidFill>
                  <a:srgbClr val="314865"/>
                </a:solidFill>
                <a:latin typeface="Arial"/>
                <a:sym typeface="Arial"/>
              </a:rPr>
              <a:t>计划工具与技术：</a:t>
            </a:r>
            <a:endParaRPr lang="zh-CN" altLang="en-US" b="1" dirty="0">
              <a:solidFill>
                <a:srgbClr val="314865"/>
              </a:solidFill>
              <a:latin typeface="Arial"/>
              <a:ea typeface="微软雅黑"/>
              <a:sym typeface="Arial"/>
            </a:endParaRPr>
          </a:p>
        </p:txBody>
      </p:sp>
      <p:sp>
        <p:nvSpPr>
          <p:cNvPr id="17" name="Text Placeholder 1">
            <a:extLst>
              <a:ext uri="{FF2B5EF4-FFF2-40B4-BE49-F238E27FC236}">
                <a16:creationId xmlns:a16="http://schemas.microsoft.com/office/drawing/2014/main" xmlns="" id="{B6936467-3733-4DD6-BAFE-EE1E96D9669C}"/>
              </a:ext>
            </a:extLst>
          </p:cNvPr>
          <p:cNvSpPr txBox="1">
            <a:spLocks/>
          </p:cNvSpPr>
          <p:nvPr/>
        </p:nvSpPr>
        <p:spPr>
          <a:xfrm>
            <a:off x="2719953" y="2154265"/>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sz="2400" b="1" dirty="0">
                <a:solidFill>
                  <a:srgbClr val="314865"/>
                </a:solidFill>
                <a:latin typeface="Arial"/>
                <a:sym typeface="Arial"/>
              </a:rPr>
              <a:t>制定项目范围计划的工具和技术有专家判断和样板、表格、标准等</a:t>
            </a:r>
            <a:r>
              <a:rPr lang="zh-CN" altLang="en-US" sz="2400" b="1" dirty="0" smtClean="0">
                <a:solidFill>
                  <a:srgbClr val="314865"/>
                </a:solidFill>
                <a:latin typeface="Arial"/>
                <a:sym typeface="Arial"/>
              </a:rPr>
              <a:t>：</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1</a:t>
            </a:r>
            <a:r>
              <a:rPr lang="zh-CN" altLang="en-US" sz="2400" b="1" dirty="0">
                <a:solidFill>
                  <a:srgbClr val="314865"/>
                </a:solidFill>
                <a:latin typeface="Arial"/>
                <a:sym typeface="Arial"/>
              </a:rPr>
              <a:t>．专家</a:t>
            </a:r>
            <a:r>
              <a:rPr lang="zh-CN" altLang="en-US" sz="2400" b="1" dirty="0" smtClean="0">
                <a:solidFill>
                  <a:srgbClr val="314865"/>
                </a:solidFill>
                <a:latin typeface="Arial"/>
                <a:sym typeface="Arial"/>
              </a:rPr>
              <a:t>判断：在</a:t>
            </a:r>
            <a:r>
              <a:rPr lang="zh-CN" altLang="en-US" sz="2400" b="1" dirty="0">
                <a:solidFill>
                  <a:srgbClr val="314865"/>
                </a:solidFill>
                <a:latin typeface="Arial"/>
                <a:sym typeface="Arial"/>
              </a:rPr>
              <a:t>制定项目范围管理计划时，利用专家就以往同等项目的范围管理方式所做出的判断。</a:t>
            </a:r>
          </a:p>
          <a:p>
            <a:pPr algn="ctr">
              <a:buNone/>
            </a:pPr>
            <a:r>
              <a:rPr lang="en-US" altLang="zh-CN" sz="2400" b="1" dirty="0">
                <a:solidFill>
                  <a:srgbClr val="314865"/>
                </a:solidFill>
                <a:latin typeface="Arial"/>
                <a:sym typeface="Arial"/>
              </a:rPr>
              <a:t>2</a:t>
            </a:r>
            <a:r>
              <a:rPr lang="zh-CN" altLang="en-US" sz="2400" b="1" dirty="0">
                <a:solidFill>
                  <a:srgbClr val="314865"/>
                </a:solidFill>
                <a:latin typeface="Arial"/>
                <a:sym typeface="Arial"/>
              </a:rPr>
              <a:t>．样板、表格、</a:t>
            </a:r>
            <a:r>
              <a:rPr lang="zh-CN" altLang="en-US" sz="2400" b="1" dirty="0" smtClean="0">
                <a:solidFill>
                  <a:srgbClr val="314865"/>
                </a:solidFill>
                <a:latin typeface="Arial"/>
                <a:sym typeface="Arial"/>
              </a:rPr>
              <a:t>标准</a:t>
            </a:r>
            <a:r>
              <a:rPr lang="zh-CN" altLang="en-US" sz="2400" b="1" dirty="0">
                <a:solidFill>
                  <a:srgbClr val="314865"/>
                </a:solidFill>
                <a:latin typeface="Arial"/>
                <a:sym typeface="Arial"/>
              </a:rPr>
              <a:t>：</a:t>
            </a:r>
            <a:r>
              <a:rPr lang="zh-CN" altLang="en-US" sz="2400" b="1" dirty="0" smtClean="0">
                <a:solidFill>
                  <a:srgbClr val="314865"/>
                </a:solidFill>
                <a:latin typeface="Arial"/>
                <a:sym typeface="Arial"/>
              </a:rPr>
              <a:t>样板</a:t>
            </a:r>
            <a:r>
              <a:rPr lang="zh-CN" altLang="en-US" sz="2400" b="1" dirty="0">
                <a:solidFill>
                  <a:srgbClr val="314865"/>
                </a:solidFill>
                <a:latin typeface="Arial"/>
                <a:sym typeface="Arial"/>
              </a:rPr>
              <a:t>可能包括工作分解结构样板、范围管理计划样板与项目范围变更控制表格。</a:t>
            </a:r>
          </a:p>
        </p:txBody>
      </p:sp>
    </p:spTree>
    <p:extLst>
      <p:ext uri="{BB962C8B-B14F-4D97-AF65-F5344CB8AC3E}">
        <p14:creationId xmlns:p14="http://schemas.microsoft.com/office/powerpoint/2010/main" val="371453125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additive="base">
                                        <p:cTn id="1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 calcmode="lin" valueType="num">
                                      <p:cBhvr additive="base">
                                        <p:cTn id="17" dur="500" fill="hold"/>
                                        <p:tgtEl>
                                          <p:spTgt spid="17">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 calcmode="lin" valueType="num">
                                      <p:cBhvr additive="base">
                                        <p:cTn id="22" dur="500" fill="hold"/>
                                        <p:tgtEl>
                                          <p:spTgt spid="17">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a:ea typeface="微软雅黑"/>
                <a:cs typeface="Times New Roman" panose="02020603050405020304" pitchFamily="18" charset="0"/>
                <a:sym typeface="Arial"/>
              </a:rPr>
              <a:t>02</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663"/>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a:solidFill>
                  <a:srgbClr val="314865"/>
                </a:solidFill>
                <a:effectLst>
                  <a:innerShdw blurRad="63500" dist="50800" dir="13500000">
                    <a:prstClr val="black">
                      <a:alpha val="50000"/>
                    </a:prstClr>
                  </a:innerShdw>
                </a:effectLst>
                <a:latin typeface="Arial"/>
                <a:sym typeface="Arial"/>
              </a:rPr>
              <a:t>愿景与范围文档</a:t>
            </a:r>
            <a:endParaRPr lang="zh-CN" altLang="en-US" sz="6600" b="1" dirty="0">
              <a:solidFill>
                <a:srgbClr val="314865"/>
              </a:solidFill>
              <a:effectLst>
                <a:innerShdw blurRad="63500" dist="50800" dir="13500000">
                  <a:prstClr val="black">
                    <a:alpha val="50000"/>
                  </a:prstClr>
                </a:innerShdw>
              </a:effectLst>
              <a:latin typeface="Arial"/>
              <a:ea typeface="微软雅黑"/>
              <a:sym typeface="Arial"/>
            </a:endParaRPr>
          </a:p>
        </p:txBody>
      </p:sp>
      <p:grpSp>
        <p:nvGrpSpPr>
          <p:cNvPr id="18" name="组合 17">
            <a:extLst>
              <a:ext uri="{FF2B5EF4-FFF2-40B4-BE49-F238E27FC236}">
                <a16:creationId xmlns:a16="http://schemas.microsoft.com/office/drawing/2014/main" xmlns="" id="{1C01247D-0162-49DD-86DF-3BC7B90EA4BC}"/>
              </a:ext>
            </a:extLst>
          </p:cNvPr>
          <p:cNvGrpSpPr/>
          <p:nvPr/>
        </p:nvGrpSpPr>
        <p:grpSpPr>
          <a:xfrm>
            <a:off x="7781759" y="937931"/>
            <a:ext cx="2758272" cy="837788"/>
            <a:chOff x="4602145" y="211015"/>
            <a:chExt cx="2758272" cy="837788"/>
          </a:xfrm>
        </p:grpSpPr>
        <p:sp>
          <p:nvSpPr>
            <p:cNvPr id="20" name="流程图: 终止 19">
              <a:extLst>
                <a:ext uri="{FF2B5EF4-FFF2-40B4-BE49-F238E27FC236}">
                  <a16:creationId xmlns:a16="http://schemas.microsoft.com/office/drawing/2014/main" xmlns=""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流程图: 终止 21">
              <a:extLst>
                <a:ext uri="{FF2B5EF4-FFF2-40B4-BE49-F238E27FC236}">
                  <a16:creationId xmlns:a16="http://schemas.microsoft.com/office/drawing/2014/main" xmlns=""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流程图: 终止 22">
              <a:extLst>
                <a:ext uri="{FF2B5EF4-FFF2-40B4-BE49-F238E27FC236}">
                  <a16:creationId xmlns:a16="http://schemas.microsoft.com/office/drawing/2014/main" xmlns=""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4" name="矩形 23">
            <a:extLst>
              <a:ext uri="{FF2B5EF4-FFF2-40B4-BE49-F238E27FC236}">
                <a16:creationId xmlns:a16="http://schemas.microsoft.com/office/drawing/2014/main" xmlns=""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xmlns=""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139473976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14:presetBounceEnd="60000">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14:bounceEnd="60000">
                                          <p:cBhvr additive="base">
                                            <p:cTn id="20"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Text Placeholder 1">
            <a:extLst>
              <a:ext uri="{FF2B5EF4-FFF2-40B4-BE49-F238E27FC236}">
                <a16:creationId xmlns:a16="http://schemas.microsoft.com/office/drawing/2014/main" xmlns="" id="{B6936467-3733-4DD6-BAFE-EE1E96D9669C}"/>
              </a:ext>
            </a:extLst>
          </p:cNvPr>
          <p:cNvSpPr txBox="1">
            <a:spLocks/>
          </p:cNvSpPr>
          <p:nvPr/>
        </p:nvSpPr>
        <p:spPr>
          <a:xfrm>
            <a:off x="2969232" y="1410347"/>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sz="2400" b="1" dirty="0">
                <a:solidFill>
                  <a:srgbClr val="314865"/>
                </a:solidFill>
                <a:latin typeface="Arial"/>
                <a:sym typeface="Arial"/>
              </a:rPr>
              <a:t> </a:t>
            </a:r>
            <a:r>
              <a:rPr lang="zh-CN" altLang="en-US" sz="2400" b="1" dirty="0" smtClean="0">
                <a:solidFill>
                  <a:srgbClr val="314865"/>
                </a:solidFill>
                <a:latin typeface="Arial"/>
                <a:sym typeface="Arial"/>
              </a:rPr>
              <a:t>          </a:t>
            </a:r>
            <a:r>
              <a:rPr lang="zh-CN" altLang="en-US" sz="2400" b="1" dirty="0" smtClean="0">
                <a:solidFill>
                  <a:srgbClr val="FF0000"/>
                </a:solidFill>
                <a:latin typeface="Arial"/>
                <a:sym typeface="Arial"/>
              </a:rPr>
              <a:t>愿景和范围文档</a:t>
            </a:r>
            <a:r>
              <a:rPr lang="zh-CN" altLang="en-US" sz="2400" b="1" dirty="0" smtClean="0">
                <a:solidFill>
                  <a:srgbClr val="314865"/>
                </a:solidFill>
                <a:latin typeface="Arial"/>
                <a:sym typeface="Arial"/>
              </a:rPr>
              <a:t>将业务需求集合合为一个独立的</a:t>
            </a:r>
            <a:r>
              <a:rPr lang="zh-CN" altLang="en-US" sz="2400" b="1" dirty="0" smtClean="0">
                <a:solidFill>
                  <a:srgbClr val="FF0000"/>
                </a:solidFill>
                <a:latin typeface="Arial"/>
                <a:sym typeface="Arial"/>
              </a:rPr>
              <a:t>交付物</a:t>
            </a:r>
            <a:r>
              <a:rPr lang="zh-CN" altLang="en-US" sz="2400" b="1" dirty="0" smtClean="0">
                <a:solidFill>
                  <a:srgbClr val="314865"/>
                </a:solidFill>
                <a:latin typeface="Arial"/>
                <a:sym typeface="Arial"/>
              </a:rPr>
              <a:t>，为后续的开发工作奠定</a:t>
            </a:r>
            <a:r>
              <a:rPr lang="zh-CN" altLang="en-US" sz="2400" b="1" dirty="0" smtClean="0">
                <a:solidFill>
                  <a:srgbClr val="FF0000"/>
                </a:solidFill>
                <a:latin typeface="Arial"/>
                <a:sym typeface="Arial"/>
              </a:rPr>
              <a:t>基础</a:t>
            </a:r>
            <a:r>
              <a:rPr lang="zh-CN" altLang="en-US" sz="2400" b="1" dirty="0" smtClean="0">
                <a:solidFill>
                  <a:srgbClr val="314865"/>
                </a:solidFill>
                <a:latin typeface="Arial"/>
                <a:sym typeface="Arial"/>
              </a:rPr>
              <a:t>。愿景和范围文档的</a:t>
            </a:r>
            <a:r>
              <a:rPr lang="zh-CN" altLang="en-US" sz="2400" b="1" dirty="0" smtClean="0">
                <a:solidFill>
                  <a:srgbClr val="FF0000"/>
                </a:solidFill>
                <a:latin typeface="Arial"/>
                <a:sym typeface="Arial"/>
              </a:rPr>
              <a:t>所有者</a:t>
            </a:r>
            <a:r>
              <a:rPr lang="zh-CN" altLang="en-US" sz="2400" b="1" dirty="0" smtClean="0">
                <a:solidFill>
                  <a:srgbClr val="314865"/>
                </a:solidFill>
                <a:latin typeface="Arial"/>
                <a:sym typeface="Arial"/>
              </a:rPr>
              <a:t>是项目的执行发起人、出资方或某个类似的角色。业务分析师可以和这个人一起明确业务需求并记录下愿景和范围文档。业务需求的</a:t>
            </a:r>
            <a:r>
              <a:rPr lang="zh-CN" altLang="en-US" sz="2400" b="1" dirty="0" smtClean="0">
                <a:solidFill>
                  <a:srgbClr val="FF0000"/>
                </a:solidFill>
                <a:latin typeface="Arial"/>
                <a:sym typeface="Arial"/>
              </a:rPr>
              <a:t>来源</a:t>
            </a:r>
            <a:r>
              <a:rPr lang="zh-CN" altLang="en-US" sz="2400" b="1" dirty="0" smtClean="0">
                <a:solidFill>
                  <a:srgbClr val="314865"/>
                </a:solidFill>
                <a:latin typeface="Arial"/>
                <a:sym typeface="Arial"/>
              </a:rPr>
              <a:t>应当是清楚知道项目动机的人。这些人可能包括客户或开发组织的高级管理人员、项目规划师、产品经理、主题专家或者市场部门的成员。</a:t>
            </a:r>
            <a:endParaRPr lang="zh-CN" altLang="en-US" sz="2400" b="1" dirty="0">
              <a:solidFill>
                <a:srgbClr val="314865"/>
              </a:solidFill>
              <a:latin typeface="Arial"/>
              <a:sym typeface="Arial"/>
            </a:endParaRPr>
          </a:p>
        </p:txBody>
      </p:sp>
    </p:spTree>
    <p:extLst>
      <p:ext uri="{BB962C8B-B14F-4D97-AF65-F5344CB8AC3E}">
        <p14:creationId xmlns:p14="http://schemas.microsoft.com/office/powerpoint/2010/main" val="18775711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Text Placeholder 1">
            <a:extLst>
              <a:ext uri="{FF2B5EF4-FFF2-40B4-BE49-F238E27FC236}">
                <a16:creationId xmlns:a16="http://schemas.microsoft.com/office/drawing/2014/main" xmlns="" id="{B6936467-3733-4DD6-BAFE-EE1E96D9669C}"/>
              </a:ext>
            </a:extLst>
          </p:cNvPr>
          <p:cNvSpPr txBox="1">
            <a:spLocks/>
          </p:cNvSpPr>
          <p:nvPr/>
        </p:nvSpPr>
        <p:spPr>
          <a:xfrm>
            <a:off x="-1769087" y="1991535"/>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sym typeface="Arial"/>
              </a:rPr>
              <a:t>       1.</a:t>
            </a:r>
            <a:r>
              <a:rPr lang="zh-CN" altLang="en-US" b="1" dirty="0" smtClean="0">
                <a:solidFill>
                  <a:srgbClr val="314865"/>
                </a:solidFill>
                <a:latin typeface="Arial"/>
                <a:sym typeface="Arial"/>
              </a:rPr>
              <a:t>业务需求</a:t>
            </a:r>
            <a:endParaRPr lang="en-US" altLang="zh-CN"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1.1</a:t>
            </a:r>
            <a:r>
              <a:rPr lang="zh-CN" altLang="en-US" sz="2400" b="1" dirty="0">
                <a:solidFill>
                  <a:srgbClr val="314865"/>
                </a:solidFill>
                <a:latin typeface="Arial"/>
                <a:sym typeface="Arial"/>
              </a:rPr>
              <a:t>背景</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1.2</a:t>
            </a:r>
            <a:r>
              <a:rPr lang="zh-CN" altLang="en-US" sz="2400" b="1" dirty="0" smtClean="0">
                <a:solidFill>
                  <a:srgbClr val="314865"/>
                </a:solidFill>
                <a:latin typeface="Arial"/>
                <a:sym typeface="Arial"/>
              </a:rPr>
              <a:t>业务机遇</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1.3</a:t>
            </a:r>
            <a:r>
              <a:rPr lang="zh-CN" altLang="en-US" sz="2400" b="1" dirty="0" smtClean="0">
                <a:solidFill>
                  <a:srgbClr val="314865"/>
                </a:solidFill>
                <a:latin typeface="Arial"/>
                <a:sym typeface="Arial"/>
              </a:rPr>
              <a:t>业务目标</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1.4</a:t>
            </a:r>
            <a:r>
              <a:rPr lang="zh-CN" altLang="en-US" sz="2400" b="1" dirty="0">
                <a:solidFill>
                  <a:srgbClr val="314865"/>
                </a:solidFill>
                <a:latin typeface="Arial"/>
                <a:sym typeface="Arial"/>
              </a:rPr>
              <a:t>成功</a:t>
            </a:r>
            <a:r>
              <a:rPr lang="zh-CN" altLang="en-US" sz="2400" b="1" dirty="0" smtClean="0">
                <a:solidFill>
                  <a:srgbClr val="314865"/>
                </a:solidFill>
                <a:latin typeface="Arial"/>
                <a:sym typeface="Arial"/>
              </a:rPr>
              <a:t>的标准</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1.5</a:t>
            </a:r>
            <a:r>
              <a:rPr lang="zh-CN" altLang="en-US" sz="2400" b="1" dirty="0" smtClean="0">
                <a:solidFill>
                  <a:srgbClr val="314865"/>
                </a:solidFill>
                <a:latin typeface="Arial"/>
                <a:sym typeface="Arial"/>
              </a:rPr>
              <a:t>愿景声明</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1.6</a:t>
            </a:r>
            <a:r>
              <a:rPr lang="zh-CN" altLang="en-US" sz="2400" b="1" dirty="0" smtClean="0">
                <a:solidFill>
                  <a:srgbClr val="314865"/>
                </a:solidFill>
                <a:latin typeface="Arial"/>
                <a:sym typeface="Arial"/>
              </a:rPr>
              <a:t>业务风险</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1.7</a:t>
            </a:r>
            <a:r>
              <a:rPr lang="zh-CN" altLang="en-US" sz="2400" b="1" dirty="0" smtClean="0">
                <a:solidFill>
                  <a:srgbClr val="314865"/>
                </a:solidFill>
                <a:latin typeface="Arial"/>
                <a:sym typeface="Arial"/>
              </a:rPr>
              <a:t>业务假设和依赖</a:t>
            </a:r>
            <a:endParaRPr lang="en-US" altLang="zh-CN" sz="2400" b="1" dirty="0" smtClean="0">
              <a:solidFill>
                <a:srgbClr val="314865"/>
              </a:solidFill>
              <a:latin typeface="Arial"/>
              <a:sym typeface="Arial"/>
            </a:endParaRPr>
          </a:p>
          <a:p>
            <a:pPr algn="ctr">
              <a:buNone/>
            </a:pPr>
            <a:endParaRPr lang="zh-CN" altLang="en-US" sz="2400" b="1" dirty="0">
              <a:solidFill>
                <a:srgbClr val="314865"/>
              </a:solidFill>
              <a:latin typeface="Arial"/>
              <a:sym typeface="Arial"/>
            </a:endParaRPr>
          </a:p>
        </p:txBody>
      </p:sp>
      <p:sp>
        <p:nvSpPr>
          <p:cNvPr id="9"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b="1" dirty="0" smtClean="0">
                <a:solidFill>
                  <a:srgbClr val="314865"/>
                </a:solidFill>
                <a:latin typeface="Arial"/>
                <a:sym typeface="Arial"/>
              </a:rPr>
              <a:t>愿景和范围文档内容应包括：</a:t>
            </a:r>
            <a:endParaRPr lang="zh-CN" altLang="en-US" b="1" dirty="0">
              <a:solidFill>
                <a:srgbClr val="314865"/>
              </a:solidFill>
              <a:latin typeface="Arial"/>
              <a:ea typeface="微软雅黑"/>
              <a:sym typeface="Arial"/>
            </a:endParaRPr>
          </a:p>
        </p:txBody>
      </p:sp>
      <p:sp>
        <p:nvSpPr>
          <p:cNvPr id="10" name="Text Placeholder 1">
            <a:extLst>
              <a:ext uri="{FF2B5EF4-FFF2-40B4-BE49-F238E27FC236}">
                <a16:creationId xmlns:a16="http://schemas.microsoft.com/office/drawing/2014/main" xmlns="" id="{B6936467-3733-4DD6-BAFE-EE1E96D9669C}"/>
              </a:ext>
            </a:extLst>
          </p:cNvPr>
          <p:cNvSpPr txBox="1">
            <a:spLocks/>
          </p:cNvSpPr>
          <p:nvPr/>
        </p:nvSpPr>
        <p:spPr>
          <a:xfrm>
            <a:off x="2126571" y="1131372"/>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sym typeface="Arial"/>
              </a:rPr>
              <a:t>      2.</a:t>
            </a:r>
            <a:r>
              <a:rPr lang="zh-CN" altLang="en-US" b="1" dirty="0" smtClean="0">
                <a:solidFill>
                  <a:srgbClr val="314865"/>
                </a:solidFill>
                <a:latin typeface="Arial"/>
                <a:sym typeface="Arial"/>
              </a:rPr>
              <a:t>范围和限制</a:t>
            </a:r>
            <a:endParaRPr lang="en-US" altLang="zh-CN" b="1" dirty="0">
              <a:solidFill>
                <a:srgbClr val="314865"/>
              </a:solidFill>
              <a:latin typeface="Arial"/>
              <a:sym typeface="Arial"/>
            </a:endParaRPr>
          </a:p>
          <a:p>
            <a:pPr algn="ctr">
              <a:buNone/>
            </a:pPr>
            <a:r>
              <a:rPr lang="en-US" altLang="zh-CN" sz="2400" b="1" dirty="0" smtClean="0">
                <a:solidFill>
                  <a:srgbClr val="314865"/>
                </a:solidFill>
                <a:latin typeface="Arial"/>
                <a:sym typeface="Arial"/>
              </a:rPr>
              <a:t>2.1</a:t>
            </a:r>
            <a:r>
              <a:rPr lang="zh-CN" altLang="en-US" sz="2400" b="1" dirty="0" smtClean="0">
                <a:solidFill>
                  <a:srgbClr val="314865"/>
                </a:solidFill>
                <a:latin typeface="Arial"/>
                <a:sym typeface="Arial"/>
              </a:rPr>
              <a:t>主要特性</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2.2</a:t>
            </a:r>
            <a:r>
              <a:rPr lang="zh-CN" altLang="en-US" sz="2400" b="1" dirty="0" smtClean="0">
                <a:solidFill>
                  <a:srgbClr val="314865"/>
                </a:solidFill>
                <a:latin typeface="Arial"/>
                <a:sym typeface="Arial"/>
              </a:rPr>
              <a:t>最初版本的范围</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2.3</a:t>
            </a:r>
            <a:r>
              <a:rPr lang="zh-CN" altLang="en-US" sz="2400" b="1" dirty="0" smtClean="0">
                <a:solidFill>
                  <a:srgbClr val="314865"/>
                </a:solidFill>
                <a:latin typeface="Arial"/>
                <a:sym typeface="Arial"/>
              </a:rPr>
              <a:t>后续版本的范围</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2.4</a:t>
            </a:r>
            <a:r>
              <a:rPr lang="zh-CN" altLang="en-US" sz="2400" b="1" dirty="0" smtClean="0">
                <a:solidFill>
                  <a:srgbClr val="314865"/>
                </a:solidFill>
                <a:latin typeface="Arial"/>
                <a:sym typeface="Arial"/>
              </a:rPr>
              <a:t>限制和排除</a:t>
            </a:r>
            <a:endParaRPr lang="zh-CN" altLang="en-US" sz="2400" b="1" dirty="0">
              <a:solidFill>
                <a:srgbClr val="314865"/>
              </a:solidFill>
              <a:latin typeface="Arial"/>
              <a:sym typeface="Arial"/>
            </a:endParaRPr>
          </a:p>
        </p:txBody>
      </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6087108" y="1123619"/>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sym typeface="Arial"/>
              </a:rPr>
              <a:t>      3.</a:t>
            </a:r>
            <a:r>
              <a:rPr lang="zh-CN" altLang="en-US" b="1" dirty="0">
                <a:solidFill>
                  <a:srgbClr val="314865"/>
                </a:solidFill>
                <a:latin typeface="Arial"/>
                <a:sym typeface="Arial"/>
              </a:rPr>
              <a:t>业务背景</a:t>
            </a:r>
            <a:endParaRPr lang="en-US" altLang="zh-CN" b="1" dirty="0">
              <a:solidFill>
                <a:srgbClr val="314865"/>
              </a:solidFill>
              <a:latin typeface="Arial"/>
              <a:sym typeface="Arial"/>
            </a:endParaRPr>
          </a:p>
          <a:p>
            <a:pPr algn="ctr">
              <a:buNone/>
            </a:pPr>
            <a:r>
              <a:rPr lang="en-US" altLang="zh-CN" sz="2400" b="1" dirty="0" smtClean="0">
                <a:solidFill>
                  <a:srgbClr val="314865"/>
                </a:solidFill>
                <a:latin typeface="Arial"/>
                <a:sym typeface="Arial"/>
              </a:rPr>
              <a:t>        3.1</a:t>
            </a:r>
            <a:r>
              <a:rPr lang="zh-CN" altLang="en-US" sz="2400" b="1" dirty="0">
                <a:solidFill>
                  <a:srgbClr val="314865"/>
                </a:solidFill>
                <a:latin typeface="Arial"/>
                <a:sym typeface="Arial"/>
              </a:rPr>
              <a:t>干系人简介</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3.2</a:t>
            </a:r>
            <a:r>
              <a:rPr lang="zh-CN" altLang="en-US" sz="2400" b="1" dirty="0">
                <a:solidFill>
                  <a:srgbClr val="314865"/>
                </a:solidFill>
                <a:latin typeface="Arial"/>
                <a:sym typeface="Arial"/>
              </a:rPr>
              <a:t>项目优先级</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3.3</a:t>
            </a:r>
            <a:r>
              <a:rPr lang="zh-CN" altLang="en-US" sz="2400" b="1" dirty="0">
                <a:solidFill>
                  <a:srgbClr val="314865"/>
                </a:solidFill>
                <a:latin typeface="Arial"/>
                <a:sym typeface="Arial"/>
              </a:rPr>
              <a:t>部署</a:t>
            </a:r>
            <a:r>
              <a:rPr lang="zh-CN" altLang="en-US" sz="2400" b="1" dirty="0" smtClean="0">
                <a:solidFill>
                  <a:srgbClr val="314865"/>
                </a:solidFill>
                <a:latin typeface="Arial"/>
                <a:sym typeface="Arial"/>
              </a:rPr>
              <a:t>的注意事项</a:t>
            </a:r>
            <a:endParaRPr lang="en-US" altLang="zh-CN" sz="2400" b="1" dirty="0" smtClean="0">
              <a:solidFill>
                <a:srgbClr val="314865"/>
              </a:solidFill>
              <a:latin typeface="Arial"/>
              <a:sym typeface="Arial"/>
            </a:endParaRPr>
          </a:p>
          <a:p>
            <a:pPr algn="ctr">
              <a:buNone/>
            </a:pPr>
            <a:endParaRPr lang="en-US" altLang="zh-CN" sz="2400" b="1" dirty="0" smtClean="0">
              <a:solidFill>
                <a:srgbClr val="314865"/>
              </a:solidFill>
              <a:latin typeface="Arial"/>
              <a:sym typeface="Arial"/>
            </a:endParaRPr>
          </a:p>
        </p:txBody>
      </p:sp>
    </p:spTree>
    <p:extLst>
      <p:ext uri="{BB962C8B-B14F-4D97-AF65-F5344CB8AC3E}">
        <p14:creationId xmlns:p14="http://schemas.microsoft.com/office/powerpoint/2010/main" val="386774406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additive="base">
                                        <p:cTn id="13" dur="500" fill="hold"/>
                                        <p:tgtEl>
                                          <p:spTgt spid="1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additive="base">
                                        <p:cTn id="19" dur="500" fill="hold"/>
                                        <p:tgtEl>
                                          <p:spTgt spid="1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additive="base">
                                        <p:cTn id="25" dur="500" fill="hold"/>
                                        <p:tgtEl>
                                          <p:spTgt spid="1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
                                            <p:txEl>
                                              <p:pRg st="4" end="4"/>
                                            </p:txEl>
                                          </p:spTgt>
                                        </p:tgtEl>
                                        <p:attrNameLst>
                                          <p:attrName>style.visibility</p:attrName>
                                        </p:attrNameLst>
                                      </p:cBhvr>
                                      <p:to>
                                        <p:strVal val="visible"/>
                                      </p:to>
                                    </p:set>
                                    <p:anim calcmode="lin" valueType="num">
                                      <p:cBhvr additive="base">
                                        <p:cTn id="31" dur="500" fill="hold"/>
                                        <p:tgtEl>
                                          <p:spTgt spid="1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 calcmode="lin" valueType="num">
                                      <p:cBhvr additive="base">
                                        <p:cTn id="37" dur="500" fill="hold"/>
                                        <p:tgtEl>
                                          <p:spTgt spid="1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7">
                                            <p:txEl>
                                              <p:pRg st="6" end="6"/>
                                            </p:txEl>
                                          </p:spTgt>
                                        </p:tgtEl>
                                        <p:attrNameLst>
                                          <p:attrName>style.visibility</p:attrName>
                                        </p:attrNameLst>
                                      </p:cBhvr>
                                      <p:to>
                                        <p:strVal val="visible"/>
                                      </p:to>
                                    </p:set>
                                    <p:anim calcmode="lin" valueType="num">
                                      <p:cBhvr additive="base">
                                        <p:cTn id="43" dur="500" fill="hold"/>
                                        <p:tgtEl>
                                          <p:spTgt spid="1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7">
                                            <p:txEl>
                                              <p:pRg st="7" end="7"/>
                                            </p:txEl>
                                          </p:spTgt>
                                        </p:tgtEl>
                                        <p:attrNameLst>
                                          <p:attrName>style.visibility</p:attrName>
                                        </p:attrNameLst>
                                      </p:cBhvr>
                                      <p:to>
                                        <p:strVal val="visible"/>
                                      </p:to>
                                    </p:set>
                                    <p:anim calcmode="lin" valueType="num">
                                      <p:cBhvr additive="base">
                                        <p:cTn id="49" dur="500" fill="hold"/>
                                        <p:tgtEl>
                                          <p:spTgt spid="1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7">
                                            <p:txEl>
                                              <p:pRg st="7" end="7"/>
                                            </p:txEl>
                                          </p:spTgt>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9">
                                            <p:txEl>
                                              <p:pRg st="0" end="0"/>
                                            </p:txEl>
                                          </p:spTgt>
                                        </p:tgtEl>
                                        <p:attrNameLst>
                                          <p:attrName>style.visibility</p:attrName>
                                        </p:attrNameLst>
                                      </p:cBhvr>
                                      <p:to>
                                        <p:strVal val="visible"/>
                                      </p:to>
                                    </p:set>
                                    <p:anim calcmode="lin" valueType="num">
                                      <p:cBhvr additive="base">
                                        <p:cTn id="5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0">
                                            <p:txEl>
                                              <p:pRg st="0" end="0"/>
                                            </p:txEl>
                                          </p:spTgt>
                                        </p:tgtEl>
                                        <p:attrNameLst>
                                          <p:attrName>style.visibility</p:attrName>
                                        </p:attrNameLst>
                                      </p:cBhvr>
                                      <p:to>
                                        <p:strVal val="visible"/>
                                      </p:to>
                                    </p:set>
                                    <p:anim calcmode="lin" valueType="num">
                                      <p:cBhvr additive="base">
                                        <p:cTn id="59"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10">
                                            <p:txEl>
                                              <p:pRg st="1" end="1"/>
                                            </p:txEl>
                                          </p:spTgt>
                                        </p:tgtEl>
                                        <p:attrNameLst>
                                          <p:attrName>style.visibility</p:attrName>
                                        </p:attrNameLst>
                                      </p:cBhvr>
                                      <p:to>
                                        <p:strVal val="visible"/>
                                      </p:to>
                                    </p:set>
                                    <p:anim calcmode="lin" valueType="num">
                                      <p:cBhvr additive="base">
                                        <p:cTn id="64"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10">
                                            <p:txEl>
                                              <p:pRg st="2" end="2"/>
                                            </p:txEl>
                                          </p:spTgt>
                                        </p:tgtEl>
                                        <p:attrNameLst>
                                          <p:attrName>style.visibility</p:attrName>
                                        </p:attrNameLst>
                                      </p:cBhvr>
                                      <p:to>
                                        <p:strVal val="visible"/>
                                      </p:to>
                                    </p:set>
                                    <p:anim calcmode="lin" valueType="num">
                                      <p:cBhvr additive="base">
                                        <p:cTn id="70" dur="50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10">
                                            <p:txEl>
                                              <p:pRg st="3" end="3"/>
                                            </p:txEl>
                                          </p:spTgt>
                                        </p:tgtEl>
                                        <p:attrNameLst>
                                          <p:attrName>style.visibility</p:attrName>
                                        </p:attrNameLst>
                                      </p:cBhvr>
                                      <p:to>
                                        <p:strVal val="visible"/>
                                      </p:to>
                                    </p:set>
                                    <p:anim calcmode="lin" valueType="num">
                                      <p:cBhvr additive="base">
                                        <p:cTn id="76"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grpId="0" nodeType="clickEffect">
                                  <p:stCondLst>
                                    <p:cond delay="0"/>
                                  </p:stCondLst>
                                  <p:childTnLst>
                                    <p:set>
                                      <p:cBhvr>
                                        <p:cTn id="81" dur="1" fill="hold">
                                          <p:stCondLst>
                                            <p:cond delay="0"/>
                                          </p:stCondLst>
                                        </p:cTn>
                                        <p:tgtEl>
                                          <p:spTgt spid="10">
                                            <p:txEl>
                                              <p:pRg st="4" end="4"/>
                                            </p:txEl>
                                          </p:spTgt>
                                        </p:tgtEl>
                                        <p:attrNameLst>
                                          <p:attrName>style.visibility</p:attrName>
                                        </p:attrNameLst>
                                      </p:cBhvr>
                                      <p:to>
                                        <p:strVal val="visible"/>
                                      </p:to>
                                    </p:set>
                                    <p:anim calcmode="lin" valueType="num">
                                      <p:cBhvr additive="base">
                                        <p:cTn id="82" dur="500" fill="hold"/>
                                        <p:tgtEl>
                                          <p:spTgt spid="10">
                                            <p:txEl>
                                              <p:pRg st="4" end="4"/>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par>
                          <p:cTn id="84" fill="hold">
                            <p:stCondLst>
                              <p:cond delay="500"/>
                            </p:stCondLst>
                            <p:childTnLst>
                              <p:par>
                                <p:cTn id="85" presetID="2" presetClass="entr" presetSubtype="2" fill="hold" grpId="0" nodeType="afterEffect">
                                  <p:stCondLst>
                                    <p:cond delay="0"/>
                                  </p:stCondLst>
                                  <p:childTnLst>
                                    <p:set>
                                      <p:cBhvr>
                                        <p:cTn id="86" dur="1" fill="hold">
                                          <p:stCondLst>
                                            <p:cond delay="0"/>
                                          </p:stCondLst>
                                        </p:cTn>
                                        <p:tgtEl>
                                          <p:spTgt spid="11">
                                            <p:txEl>
                                              <p:pRg st="0" end="0"/>
                                            </p:txEl>
                                          </p:spTgt>
                                        </p:tgtEl>
                                        <p:attrNameLst>
                                          <p:attrName>style.visibility</p:attrName>
                                        </p:attrNameLst>
                                      </p:cBhvr>
                                      <p:to>
                                        <p:strVal val="visible"/>
                                      </p:to>
                                    </p:set>
                                    <p:anim calcmode="lin" valueType="num">
                                      <p:cBhvr additive="base">
                                        <p:cTn id="8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89" fill="hold">
                            <p:stCondLst>
                              <p:cond delay="1000"/>
                            </p:stCondLst>
                            <p:childTnLst>
                              <p:par>
                                <p:cTn id="90" presetID="2" presetClass="entr" presetSubtype="2" fill="hold" grpId="0" nodeType="afterEffect">
                                  <p:stCondLst>
                                    <p:cond delay="0"/>
                                  </p:stCondLst>
                                  <p:childTnLst>
                                    <p:set>
                                      <p:cBhvr>
                                        <p:cTn id="91" dur="1" fill="hold">
                                          <p:stCondLst>
                                            <p:cond delay="0"/>
                                          </p:stCondLst>
                                        </p:cTn>
                                        <p:tgtEl>
                                          <p:spTgt spid="11">
                                            <p:txEl>
                                              <p:pRg st="1" end="1"/>
                                            </p:txEl>
                                          </p:spTgt>
                                        </p:tgtEl>
                                        <p:attrNameLst>
                                          <p:attrName>style.visibility</p:attrName>
                                        </p:attrNameLst>
                                      </p:cBhvr>
                                      <p:to>
                                        <p:strVal val="visible"/>
                                      </p:to>
                                    </p:set>
                                    <p:anim calcmode="lin" valueType="num">
                                      <p:cBhvr additive="base">
                                        <p:cTn id="92"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grpId="0" nodeType="clickEffect">
                                  <p:stCondLst>
                                    <p:cond delay="0"/>
                                  </p:stCondLst>
                                  <p:childTnLst>
                                    <p:set>
                                      <p:cBhvr>
                                        <p:cTn id="97" dur="1" fill="hold">
                                          <p:stCondLst>
                                            <p:cond delay="0"/>
                                          </p:stCondLst>
                                        </p:cTn>
                                        <p:tgtEl>
                                          <p:spTgt spid="11">
                                            <p:txEl>
                                              <p:pRg st="2" end="2"/>
                                            </p:txEl>
                                          </p:spTgt>
                                        </p:tgtEl>
                                        <p:attrNameLst>
                                          <p:attrName>style.visibility</p:attrName>
                                        </p:attrNameLst>
                                      </p:cBhvr>
                                      <p:to>
                                        <p:strVal val="visible"/>
                                      </p:to>
                                    </p:set>
                                    <p:anim calcmode="lin" valueType="num">
                                      <p:cBhvr additive="base">
                                        <p:cTn id="98"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2" fill="hold" grpId="0" nodeType="clickEffect">
                                  <p:stCondLst>
                                    <p:cond delay="0"/>
                                  </p:stCondLst>
                                  <p:childTnLst>
                                    <p:set>
                                      <p:cBhvr>
                                        <p:cTn id="103" dur="1" fill="hold">
                                          <p:stCondLst>
                                            <p:cond delay="0"/>
                                          </p:stCondLst>
                                        </p:cTn>
                                        <p:tgtEl>
                                          <p:spTgt spid="11">
                                            <p:txEl>
                                              <p:pRg st="3" end="3"/>
                                            </p:txEl>
                                          </p:spTgt>
                                        </p:tgtEl>
                                        <p:attrNameLst>
                                          <p:attrName>style.visibility</p:attrName>
                                        </p:attrNameLst>
                                      </p:cBhvr>
                                      <p:to>
                                        <p:strVal val="visible"/>
                                      </p:to>
                                    </p:set>
                                    <p:anim calcmode="lin" valueType="num">
                                      <p:cBhvr additive="base">
                                        <p:cTn id="104"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9" grpId="0" build="p"/>
      <p:bldP spid="10" grpId="0" build="p"/>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9" name="Text Placeholder 1">
            <a:extLst>
              <a:ext uri="{FF2B5EF4-FFF2-40B4-BE49-F238E27FC236}">
                <a16:creationId xmlns:a16="http://schemas.microsoft.com/office/drawing/2014/main" xmlns="" id="{B6936467-3733-4DD6-BAFE-EE1E96D9669C}"/>
              </a:ext>
            </a:extLst>
          </p:cNvPr>
          <p:cNvSpPr txBox="1">
            <a:spLocks/>
          </p:cNvSpPr>
          <p:nvPr/>
        </p:nvSpPr>
        <p:spPr>
          <a:xfrm>
            <a:off x="2069024" y="1534333"/>
            <a:ext cx="8516318" cy="440151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b="1" dirty="0" smtClean="0">
                <a:solidFill>
                  <a:srgbClr val="314865"/>
                </a:solidFill>
                <a:latin typeface="Arial"/>
                <a:sym typeface="Arial"/>
              </a:rPr>
              <a:t>          愿景和范围文档只是在</a:t>
            </a:r>
            <a:r>
              <a:rPr lang="zh-CN" altLang="en-US" b="1" dirty="0" smtClean="0">
                <a:solidFill>
                  <a:srgbClr val="FF0000"/>
                </a:solidFill>
                <a:latin typeface="Arial"/>
                <a:sym typeface="Arial"/>
              </a:rPr>
              <a:t>高层面</a:t>
            </a:r>
            <a:r>
              <a:rPr lang="zh-CN" altLang="en-US" b="1" dirty="0" smtClean="0">
                <a:solidFill>
                  <a:srgbClr val="314865"/>
                </a:solidFill>
                <a:latin typeface="Arial"/>
                <a:sym typeface="Arial"/>
              </a:rPr>
              <a:t>上定义范围，团队定义的每个版本基线体现的是范围的细节。大多数新项目都有一个完整的愿景和范围文档以及一个</a:t>
            </a:r>
            <a:r>
              <a:rPr lang="en-US" altLang="zh-CN" b="1" dirty="0" smtClean="0">
                <a:solidFill>
                  <a:srgbClr val="314865"/>
                </a:solidFill>
                <a:latin typeface="Arial"/>
                <a:sym typeface="Arial"/>
              </a:rPr>
              <a:t>SRS</a:t>
            </a:r>
            <a:r>
              <a:rPr lang="zh-CN" altLang="en-US" b="1" dirty="0" smtClean="0">
                <a:solidFill>
                  <a:srgbClr val="314865"/>
                </a:solidFill>
                <a:latin typeface="Arial"/>
                <a:sym typeface="Arial"/>
              </a:rPr>
              <a:t>。每个迭代、版本或针对老产品的增强型项目都可能将其范围声明归入项目的需求文档，不需要创建一个独立的愿景和范围文档。</a:t>
            </a:r>
            <a:endParaRPr lang="zh-CN" altLang="en-US" b="1" dirty="0">
              <a:solidFill>
                <a:srgbClr val="314865"/>
              </a:solidFill>
              <a:latin typeface="Arial"/>
              <a:ea typeface="微软雅黑"/>
              <a:sym typeface="Arial"/>
            </a:endParaRPr>
          </a:p>
        </p:txBody>
      </p:sp>
    </p:spTree>
    <p:extLst>
      <p:ext uri="{BB962C8B-B14F-4D97-AF65-F5344CB8AC3E}">
        <p14:creationId xmlns:p14="http://schemas.microsoft.com/office/powerpoint/2010/main" val="14274223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9"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ea typeface="微软雅黑"/>
                <a:sym typeface="Arial"/>
              </a:rPr>
              <a:t>1.</a:t>
            </a:r>
            <a:r>
              <a:rPr lang="zh-CN" altLang="en-US" b="1" dirty="0" smtClean="0">
                <a:solidFill>
                  <a:srgbClr val="314865"/>
                </a:solidFill>
                <a:latin typeface="Arial"/>
                <a:ea typeface="微软雅黑"/>
                <a:sym typeface="Arial"/>
              </a:rPr>
              <a:t>业务需求</a:t>
            </a:r>
            <a:endParaRPr lang="zh-CN" altLang="en-US" b="1" dirty="0">
              <a:solidFill>
                <a:srgbClr val="314865"/>
              </a:solidFill>
              <a:latin typeface="Arial"/>
              <a:ea typeface="微软雅黑"/>
              <a:sym typeface="Arial"/>
            </a:endParaRPr>
          </a:p>
        </p:txBody>
      </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3181177" y="1712562"/>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sz="2400" b="1" dirty="0" smtClean="0">
                <a:solidFill>
                  <a:srgbClr val="314865"/>
                </a:solidFill>
                <a:latin typeface="Arial"/>
                <a:sym typeface="Arial"/>
              </a:rPr>
              <a:t>           项目启动往往基于一个想法：创造或是修改一个产品，为某些人提供有价值的好处和一个合理的投资回报。业务需求描述新系统能为其出资方、买家以及用户提供的主要收益。业务需求直接影响着用户需求的实现和顺序。</a:t>
            </a:r>
            <a:endParaRPr lang="en-US" altLang="zh-CN" sz="2400" b="1" dirty="0" smtClean="0">
              <a:solidFill>
                <a:srgbClr val="314865"/>
              </a:solidFill>
              <a:latin typeface="Arial"/>
              <a:sym typeface="Arial"/>
            </a:endParaRPr>
          </a:p>
        </p:txBody>
      </p:sp>
    </p:spTree>
    <p:extLst>
      <p:ext uri="{BB962C8B-B14F-4D97-AF65-F5344CB8AC3E}">
        <p14:creationId xmlns:p14="http://schemas.microsoft.com/office/powerpoint/2010/main" val="417570023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9"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ea typeface="微软雅黑"/>
                <a:sym typeface="Arial"/>
              </a:rPr>
              <a:t>2.</a:t>
            </a:r>
            <a:r>
              <a:rPr lang="zh-CN" altLang="en-US" b="1" dirty="0" smtClean="0">
                <a:solidFill>
                  <a:srgbClr val="314865"/>
                </a:solidFill>
                <a:latin typeface="Arial"/>
                <a:ea typeface="微软雅黑"/>
                <a:sym typeface="Arial"/>
              </a:rPr>
              <a:t>范围和限制</a:t>
            </a:r>
            <a:endParaRPr lang="zh-CN" altLang="en-US" b="1" dirty="0">
              <a:solidFill>
                <a:srgbClr val="314865"/>
              </a:solidFill>
              <a:latin typeface="Arial"/>
              <a:ea typeface="微软雅黑"/>
              <a:sym typeface="Arial"/>
            </a:endParaRPr>
          </a:p>
        </p:txBody>
      </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3181177" y="1712562"/>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sz="2400" b="1" dirty="0" smtClean="0">
                <a:solidFill>
                  <a:srgbClr val="314865"/>
                </a:solidFill>
                <a:latin typeface="Arial"/>
                <a:sym typeface="Arial"/>
              </a:rPr>
              <a:t>           控制范围蔓延的第一步是定义项目的范围。</a:t>
            </a:r>
            <a:r>
              <a:rPr lang="zh-CN" altLang="en-US" sz="2400" b="1" dirty="0" smtClean="0">
                <a:solidFill>
                  <a:srgbClr val="FF0000"/>
                </a:solidFill>
                <a:latin typeface="Arial"/>
                <a:sym typeface="Arial"/>
              </a:rPr>
              <a:t>范围</a:t>
            </a:r>
            <a:r>
              <a:rPr lang="zh-CN" altLang="en-US" sz="2400" b="1" dirty="0" smtClean="0">
                <a:solidFill>
                  <a:srgbClr val="314865"/>
                </a:solidFill>
                <a:latin typeface="Arial"/>
                <a:sym typeface="Arial"/>
              </a:rPr>
              <a:t>对提议解决方案的概念和适用领域进行描述。</a:t>
            </a:r>
            <a:r>
              <a:rPr lang="zh-CN" altLang="en-US" sz="2400" b="1" dirty="0" smtClean="0">
                <a:solidFill>
                  <a:srgbClr val="FF0000"/>
                </a:solidFill>
                <a:latin typeface="Arial"/>
                <a:sym typeface="Arial"/>
              </a:rPr>
              <a:t>限制</a:t>
            </a:r>
            <a:r>
              <a:rPr lang="zh-CN" altLang="en-US" sz="2400" b="1" dirty="0" smtClean="0">
                <a:solidFill>
                  <a:srgbClr val="314865"/>
                </a:solidFill>
                <a:latin typeface="Arial"/>
                <a:sym typeface="Arial"/>
              </a:rPr>
              <a:t>则指出产品不包括的某些性能。范围和限制会帮助干系人建立</a:t>
            </a:r>
            <a:r>
              <a:rPr lang="zh-CN" altLang="en-US" sz="2400" b="1" dirty="0" smtClean="0">
                <a:solidFill>
                  <a:srgbClr val="FF0000"/>
                </a:solidFill>
                <a:latin typeface="Arial"/>
                <a:sym typeface="Arial"/>
              </a:rPr>
              <a:t>现实的期望</a:t>
            </a:r>
            <a:r>
              <a:rPr lang="zh-CN" altLang="en-US" sz="2400" b="1" dirty="0" smtClean="0">
                <a:solidFill>
                  <a:srgbClr val="314865"/>
                </a:solidFill>
                <a:latin typeface="Arial"/>
                <a:sym typeface="Arial"/>
              </a:rPr>
              <a:t>，因为有时客户所要求的特性不是过于昂贵，就是超出预期的项目范围。</a:t>
            </a:r>
            <a:endParaRPr lang="en-US" altLang="zh-CN" sz="2400" b="1" dirty="0" smtClean="0">
              <a:solidFill>
                <a:srgbClr val="314865"/>
              </a:solidFill>
              <a:latin typeface="Arial"/>
              <a:sym typeface="Arial"/>
            </a:endParaRPr>
          </a:p>
        </p:txBody>
      </p:sp>
    </p:spTree>
    <p:extLst>
      <p:ext uri="{BB962C8B-B14F-4D97-AF65-F5344CB8AC3E}">
        <p14:creationId xmlns:p14="http://schemas.microsoft.com/office/powerpoint/2010/main" val="380777784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9"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ea typeface="微软雅黑"/>
                <a:sym typeface="Arial"/>
              </a:rPr>
              <a:t>2.</a:t>
            </a:r>
            <a:r>
              <a:rPr lang="zh-CN" altLang="en-US" b="1" dirty="0" smtClean="0">
                <a:solidFill>
                  <a:srgbClr val="314865"/>
                </a:solidFill>
                <a:latin typeface="Arial"/>
                <a:ea typeface="微软雅黑"/>
                <a:sym typeface="Arial"/>
              </a:rPr>
              <a:t>范围和限制</a:t>
            </a:r>
            <a:endParaRPr lang="zh-CN" altLang="en-US" b="1" dirty="0">
              <a:solidFill>
                <a:srgbClr val="314865"/>
              </a:solidFill>
              <a:latin typeface="Arial"/>
              <a:ea typeface="微软雅黑"/>
              <a:sym typeface="Arial"/>
            </a:endParaRPr>
          </a:p>
        </p:txBody>
      </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3181177" y="1712562"/>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sz="2400" b="1" dirty="0" smtClean="0">
                <a:solidFill>
                  <a:srgbClr val="314865"/>
                </a:solidFill>
                <a:latin typeface="Arial"/>
                <a:sym typeface="Arial"/>
              </a:rPr>
              <a:t>           范围的展示方式多种多样。在</a:t>
            </a:r>
            <a:r>
              <a:rPr lang="zh-CN" altLang="en-US" sz="2400" b="1" dirty="0" smtClean="0">
                <a:solidFill>
                  <a:srgbClr val="FF0000"/>
                </a:solidFill>
                <a:latin typeface="Arial"/>
                <a:sym typeface="Arial"/>
              </a:rPr>
              <a:t>最高层面</a:t>
            </a:r>
            <a:r>
              <a:rPr lang="zh-CN" altLang="en-US" sz="2400" b="1" dirty="0" smtClean="0">
                <a:solidFill>
                  <a:srgbClr val="314865"/>
                </a:solidFill>
                <a:latin typeface="Arial"/>
                <a:sym typeface="Arial"/>
              </a:rPr>
              <a:t>上，范围定义的客户确定要实现哪些</a:t>
            </a:r>
            <a:r>
              <a:rPr lang="zh-CN" altLang="en-US" sz="2400" b="1" dirty="0" smtClean="0">
                <a:solidFill>
                  <a:srgbClr val="FF0000"/>
                </a:solidFill>
                <a:latin typeface="Arial"/>
                <a:sym typeface="Arial"/>
              </a:rPr>
              <a:t>业务目标</a:t>
            </a:r>
            <a:r>
              <a:rPr lang="zh-CN" altLang="en-US" sz="2400" b="1" dirty="0" smtClean="0">
                <a:solidFill>
                  <a:srgbClr val="314865"/>
                </a:solidFill>
                <a:latin typeface="Arial"/>
                <a:sym typeface="Arial"/>
              </a:rPr>
              <a:t>。在</a:t>
            </a:r>
            <a:r>
              <a:rPr lang="zh-CN" altLang="en-US" sz="2400" b="1" dirty="0" smtClean="0">
                <a:solidFill>
                  <a:srgbClr val="FF0000"/>
                </a:solidFill>
                <a:latin typeface="Arial"/>
                <a:sym typeface="Arial"/>
              </a:rPr>
              <a:t>较低层面</a:t>
            </a:r>
            <a:r>
              <a:rPr lang="zh-CN" altLang="en-US" sz="2400" b="1" dirty="0" smtClean="0">
                <a:solidFill>
                  <a:srgbClr val="314865"/>
                </a:solidFill>
                <a:latin typeface="Arial"/>
                <a:sym typeface="Arial"/>
              </a:rPr>
              <a:t>上，范围定义的是</a:t>
            </a:r>
            <a:r>
              <a:rPr lang="zh-CN" altLang="en-US" sz="2400" b="1" dirty="0" smtClean="0">
                <a:solidFill>
                  <a:srgbClr val="FF0000"/>
                </a:solidFill>
                <a:latin typeface="Arial"/>
                <a:sym typeface="Arial"/>
              </a:rPr>
              <a:t>特性</a:t>
            </a:r>
            <a:r>
              <a:rPr lang="zh-CN" altLang="en-US" sz="2400" b="1" dirty="0" smtClean="0">
                <a:solidFill>
                  <a:srgbClr val="314865"/>
                </a:solidFill>
                <a:latin typeface="Arial"/>
                <a:sym typeface="Arial"/>
              </a:rPr>
              <a:t>、</a:t>
            </a:r>
            <a:r>
              <a:rPr lang="zh-CN" altLang="en-US" sz="2400" b="1" dirty="0" smtClean="0">
                <a:solidFill>
                  <a:srgbClr val="FF0000"/>
                </a:solidFill>
                <a:latin typeface="Arial"/>
                <a:sym typeface="Arial"/>
              </a:rPr>
              <a:t>用户故事</a:t>
            </a:r>
            <a:r>
              <a:rPr lang="zh-CN" altLang="en-US" sz="2400" b="1" dirty="0" smtClean="0">
                <a:solidFill>
                  <a:srgbClr val="314865"/>
                </a:solidFill>
                <a:latin typeface="Arial"/>
                <a:sym typeface="Arial"/>
              </a:rPr>
              <a:t>、</a:t>
            </a:r>
            <a:r>
              <a:rPr lang="zh-CN" altLang="en-US" sz="2400" b="1" dirty="0" smtClean="0">
                <a:solidFill>
                  <a:srgbClr val="FF0000"/>
                </a:solidFill>
                <a:latin typeface="Arial"/>
                <a:sym typeface="Arial"/>
              </a:rPr>
              <a:t>用例或事件和响应</a:t>
            </a:r>
            <a:r>
              <a:rPr lang="zh-CN" altLang="en-US" sz="2400" b="1" dirty="0" smtClean="0">
                <a:solidFill>
                  <a:srgbClr val="314865"/>
                </a:solidFill>
                <a:latin typeface="Arial"/>
                <a:sym typeface="Arial"/>
              </a:rPr>
              <a:t>。范围最终是在计划某个具体的版本或迭代时通过一组功能需求定义的。在每个层面，范围必须限定要在其上一级的边界范围之内。</a:t>
            </a:r>
            <a:endParaRPr lang="en-US" altLang="zh-CN" sz="2400" b="1" dirty="0" smtClean="0">
              <a:solidFill>
                <a:srgbClr val="314865"/>
              </a:solidFill>
              <a:latin typeface="Arial"/>
              <a:sym typeface="Arial"/>
            </a:endParaRPr>
          </a:p>
        </p:txBody>
      </p:sp>
    </p:spTree>
    <p:extLst>
      <p:ext uri="{BB962C8B-B14F-4D97-AF65-F5344CB8AC3E}">
        <p14:creationId xmlns:p14="http://schemas.microsoft.com/office/powerpoint/2010/main" val="192384454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99" name="等腰三角形 198">
            <a:extLst>
              <a:ext uri="{FF2B5EF4-FFF2-40B4-BE49-F238E27FC236}">
                <a16:creationId xmlns:a16="http://schemas.microsoft.com/office/drawing/2014/main" xmlns=""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a16="http://schemas.microsoft.com/office/drawing/2014/main" xmlns=""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TextBox 22">
            <a:extLst>
              <a:ext uri="{FF2B5EF4-FFF2-40B4-BE49-F238E27FC236}">
                <a16:creationId xmlns:a16="http://schemas.microsoft.com/office/drawing/2014/main" xmlns="" id="{ECCBB4D1-68C5-49B9-BE84-A8CA0AB85FB8}"/>
              </a:ext>
            </a:extLst>
          </p:cNvPr>
          <p:cNvSpPr txBox="1"/>
          <p:nvPr/>
        </p:nvSpPr>
        <p:spPr>
          <a:xfrm>
            <a:off x="3347381" y="1736497"/>
            <a:ext cx="6206480" cy="2554545"/>
          </a:xfrm>
          <a:prstGeom prst="rect">
            <a:avLst/>
          </a:prstGeom>
          <a:noFill/>
        </p:spPr>
        <p:txBody>
          <a:bodyPr wrap="square" rtlCol="0">
            <a:spAutoFit/>
          </a:bodyPr>
          <a:lstStyle/>
          <a:p>
            <a:pPr>
              <a:lnSpc>
                <a:spcPct val="200000"/>
              </a:lnSpc>
            </a:pPr>
            <a:r>
              <a:rPr lang="en-US" altLang="zh-CN" sz="1600" dirty="0">
                <a:solidFill>
                  <a:schemeClr val="bg2">
                    <a:lumMod val="50000"/>
                  </a:schemeClr>
                </a:solidFill>
                <a:latin typeface="Arial"/>
                <a:ea typeface="微软雅黑"/>
                <a:sym typeface="Arial"/>
              </a:rPr>
              <a:t>       </a:t>
            </a:r>
            <a:r>
              <a:rPr lang="zh-CN" altLang="en-US" sz="1600" dirty="0" smtClean="0">
                <a:solidFill>
                  <a:schemeClr val="bg2">
                    <a:lumMod val="50000"/>
                  </a:schemeClr>
                </a:solidFill>
                <a:latin typeface="Arial"/>
                <a:ea typeface="微软雅黑"/>
                <a:sym typeface="Arial"/>
              </a:rPr>
              <a:t>在上周</a:t>
            </a:r>
            <a:r>
              <a:rPr lang="en-US" altLang="zh-CN" sz="1600" dirty="0" smtClean="0">
                <a:solidFill>
                  <a:schemeClr val="bg2">
                    <a:lumMod val="50000"/>
                  </a:schemeClr>
                </a:solidFill>
                <a:latin typeface="Arial"/>
                <a:ea typeface="微软雅黑"/>
                <a:sym typeface="Arial"/>
              </a:rPr>
              <a:t>G10</a:t>
            </a:r>
            <a:r>
              <a:rPr lang="zh-CN" altLang="en-US" sz="1600" dirty="0" smtClean="0">
                <a:solidFill>
                  <a:schemeClr val="bg2">
                    <a:lumMod val="50000"/>
                  </a:schemeClr>
                </a:solidFill>
                <a:latin typeface="Arial"/>
                <a:ea typeface="微软雅黑"/>
                <a:sym typeface="Arial"/>
              </a:rPr>
              <a:t>小组课上答辩的时候因为分</a:t>
            </a:r>
            <a:r>
              <a:rPr lang="zh-CN" altLang="en-US" sz="1600" dirty="0">
                <a:solidFill>
                  <a:schemeClr val="bg2">
                    <a:lumMod val="50000"/>
                  </a:schemeClr>
                </a:solidFill>
                <a:latin typeface="Arial"/>
                <a:sym typeface="Arial"/>
              </a:rPr>
              <a:t>不清楚需求工程项目计划中的范围管理计划与愿景与范围</a:t>
            </a:r>
            <a:r>
              <a:rPr lang="zh-CN" altLang="en-US" sz="1600" dirty="0" smtClean="0">
                <a:solidFill>
                  <a:schemeClr val="bg2">
                    <a:lumMod val="50000"/>
                  </a:schemeClr>
                </a:solidFill>
                <a:latin typeface="Arial"/>
                <a:sym typeface="Arial"/>
              </a:rPr>
              <a:t>文档的区别导致需求工程项目计划出了很大的问题，所以</a:t>
            </a:r>
            <a:r>
              <a:rPr lang="en-US" altLang="zh-CN" sz="1600" dirty="0" smtClean="0">
                <a:solidFill>
                  <a:schemeClr val="bg2">
                    <a:lumMod val="50000"/>
                  </a:schemeClr>
                </a:solidFill>
                <a:latin typeface="Arial"/>
                <a:sym typeface="Arial"/>
              </a:rPr>
              <a:t>G10</a:t>
            </a:r>
            <a:r>
              <a:rPr lang="zh-CN" altLang="en-US" sz="1600" dirty="0" smtClean="0">
                <a:solidFill>
                  <a:schemeClr val="bg2">
                    <a:lumMod val="50000"/>
                  </a:schemeClr>
                </a:solidFill>
                <a:latin typeface="Arial"/>
                <a:sym typeface="Arial"/>
              </a:rPr>
              <a:t>小组在杨枨老师的建议下翻阅书本网上查找资料制作了此</a:t>
            </a:r>
            <a:r>
              <a:rPr lang="en-US" altLang="zh-CN" sz="1600" dirty="0" smtClean="0">
                <a:solidFill>
                  <a:schemeClr val="bg2">
                    <a:lumMod val="50000"/>
                  </a:schemeClr>
                </a:solidFill>
                <a:latin typeface="Arial"/>
                <a:sym typeface="Arial"/>
              </a:rPr>
              <a:t>PPT</a:t>
            </a:r>
            <a:r>
              <a:rPr lang="zh-CN" altLang="en-US" sz="1600" dirty="0">
                <a:solidFill>
                  <a:schemeClr val="bg2">
                    <a:lumMod val="50000"/>
                  </a:schemeClr>
                </a:solidFill>
                <a:latin typeface="Arial"/>
                <a:sym typeface="Arial"/>
              </a:rPr>
              <a:t>来在课上向同学们及老师解释需求工程项目计划中的范围管理计划与愿景与范围</a:t>
            </a:r>
            <a:r>
              <a:rPr lang="zh-CN" altLang="en-US" sz="1600" dirty="0" smtClean="0">
                <a:solidFill>
                  <a:schemeClr val="bg2">
                    <a:lumMod val="50000"/>
                  </a:schemeClr>
                </a:solidFill>
                <a:latin typeface="Arial"/>
                <a:sym typeface="Arial"/>
              </a:rPr>
              <a:t>文档及其区别。</a:t>
            </a:r>
            <a:endParaRPr lang="zh-CN" altLang="en-US" sz="1600" dirty="0">
              <a:solidFill>
                <a:schemeClr val="bg2">
                  <a:lumMod val="50000"/>
                </a:schemeClr>
              </a:solidFill>
              <a:latin typeface="Arial"/>
              <a:ea typeface="微软雅黑"/>
              <a:sym typeface="Arial"/>
            </a:endParaRPr>
          </a:p>
        </p:txBody>
      </p:sp>
      <p:sp>
        <p:nvSpPr>
          <p:cNvPr id="13" name="TextBox 22">
            <a:extLst>
              <a:ext uri="{FF2B5EF4-FFF2-40B4-BE49-F238E27FC236}">
                <a16:creationId xmlns:a16="http://schemas.microsoft.com/office/drawing/2014/main" xmlns="" id="{B4FEAA99-D303-4879-8764-04AE45FAB133}"/>
              </a:ext>
            </a:extLst>
          </p:cNvPr>
          <p:cNvSpPr txBox="1"/>
          <p:nvPr/>
        </p:nvSpPr>
        <p:spPr>
          <a:xfrm>
            <a:off x="1079854" y="859334"/>
            <a:ext cx="790043" cy="1754326"/>
          </a:xfrm>
          <a:prstGeom prst="rect">
            <a:avLst/>
          </a:prstGeom>
          <a:solidFill>
            <a:srgbClr val="314865"/>
          </a:solidFill>
        </p:spPr>
        <p:txBody>
          <a:bodyPr wrap="square" rtlCol="0">
            <a:spAutoFit/>
          </a:bodyPr>
          <a:lstStyle/>
          <a:p>
            <a:pPr algn="ctr">
              <a:buFont typeface="Wingdings" panose="05000000000000000000" pitchFamily="2" charset="2"/>
              <a:buNone/>
            </a:pPr>
            <a:r>
              <a:rPr lang="zh-CN" altLang="en-US" sz="5400" b="1" dirty="0">
                <a:solidFill>
                  <a:schemeClr val="bg1"/>
                </a:solidFill>
                <a:effectLst>
                  <a:outerShdw blurRad="38100" dist="38100" dir="2700000" algn="tl">
                    <a:srgbClr val="000000">
                      <a:alpha val="43137"/>
                    </a:srgbClr>
                  </a:outerShdw>
                </a:effectLst>
                <a:latin typeface="Arial"/>
                <a:ea typeface="微软雅黑"/>
                <a:sym typeface="Arial"/>
              </a:rPr>
              <a:t>序言</a:t>
            </a:r>
          </a:p>
        </p:txBody>
      </p:sp>
    </p:spTree>
    <p:extLst>
      <p:ext uri="{BB962C8B-B14F-4D97-AF65-F5344CB8AC3E}">
        <p14:creationId xmlns:p14="http://schemas.microsoft.com/office/powerpoint/2010/main" val="348264837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9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0"/>
                                        </p:tgtEl>
                                        <p:attrNameLst>
                                          <p:attrName>r</p:attrName>
                                        </p:attrNameLst>
                                      </p:cBhvr>
                                    </p:animRot>
                                  </p:childTnLst>
                                </p:cTn>
                              </p:par>
                              <p:par>
                                <p:cTn id="9" presetID="3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par>
                                <p:cTn id="15" presetID="31"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P spid="11"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9"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ea typeface="微软雅黑"/>
                <a:sym typeface="Arial"/>
              </a:rPr>
              <a:t>3.</a:t>
            </a:r>
            <a:r>
              <a:rPr lang="zh-CN" altLang="en-US" b="1" dirty="0" smtClean="0">
                <a:solidFill>
                  <a:srgbClr val="314865"/>
                </a:solidFill>
                <a:latin typeface="Arial"/>
                <a:ea typeface="微软雅黑"/>
                <a:sym typeface="Arial"/>
              </a:rPr>
              <a:t>业务背景</a:t>
            </a:r>
            <a:endParaRPr lang="zh-CN" altLang="en-US" b="1" dirty="0">
              <a:solidFill>
                <a:srgbClr val="314865"/>
              </a:solidFill>
              <a:latin typeface="Arial"/>
              <a:ea typeface="微软雅黑"/>
              <a:sym typeface="Arial"/>
            </a:endParaRPr>
          </a:p>
        </p:txBody>
      </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3049442" y="1642819"/>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sz="2400" b="1" dirty="0" smtClean="0">
                <a:solidFill>
                  <a:srgbClr val="314865"/>
                </a:solidFill>
                <a:latin typeface="Arial"/>
                <a:sym typeface="Arial"/>
              </a:rPr>
              <a:t>           业务背景提出主要干系人类别的简介、项目优先级的管理和在规划解决方案部署时需要考虑的一些因素。</a:t>
            </a:r>
            <a:endParaRPr lang="en-US" altLang="zh-CN" sz="2400" b="1" dirty="0" smtClean="0">
              <a:solidFill>
                <a:srgbClr val="314865"/>
              </a:solidFill>
              <a:latin typeface="Arial"/>
              <a:sym typeface="Arial"/>
            </a:endParaRPr>
          </a:p>
        </p:txBody>
      </p:sp>
    </p:spTree>
    <p:extLst>
      <p:ext uri="{BB962C8B-B14F-4D97-AF65-F5344CB8AC3E}">
        <p14:creationId xmlns:p14="http://schemas.microsoft.com/office/powerpoint/2010/main" val="411338243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a:ea typeface="微软雅黑"/>
                <a:cs typeface="Times New Roman" panose="02020603050405020304" pitchFamily="18" charset="0"/>
                <a:sym typeface="Arial"/>
              </a:rPr>
              <a:t>03</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663"/>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a:ea typeface="微软雅黑"/>
                <a:sym typeface="Arial"/>
              </a:rPr>
              <a:t>上述两者之间的区别</a:t>
            </a:r>
            <a:endParaRPr lang="zh-CN" altLang="en-US" sz="6600" b="1" dirty="0">
              <a:solidFill>
                <a:srgbClr val="314865"/>
              </a:solidFill>
              <a:effectLst>
                <a:innerShdw blurRad="63500" dist="50800" dir="13500000">
                  <a:prstClr val="black">
                    <a:alpha val="50000"/>
                  </a:prstClr>
                </a:innerShdw>
              </a:effectLst>
              <a:latin typeface="Arial"/>
              <a:ea typeface="微软雅黑"/>
              <a:sym typeface="Arial"/>
            </a:endParaRPr>
          </a:p>
        </p:txBody>
      </p:sp>
      <p:grpSp>
        <p:nvGrpSpPr>
          <p:cNvPr id="18" name="组合 17">
            <a:extLst>
              <a:ext uri="{FF2B5EF4-FFF2-40B4-BE49-F238E27FC236}">
                <a16:creationId xmlns:a16="http://schemas.microsoft.com/office/drawing/2014/main" xmlns="" id="{1C01247D-0162-49DD-86DF-3BC7B90EA4BC}"/>
              </a:ext>
            </a:extLst>
          </p:cNvPr>
          <p:cNvGrpSpPr/>
          <p:nvPr/>
        </p:nvGrpSpPr>
        <p:grpSpPr>
          <a:xfrm>
            <a:off x="7781759" y="937931"/>
            <a:ext cx="2758272" cy="837788"/>
            <a:chOff x="4602145" y="211015"/>
            <a:chExt cx="2758272" cy="837788"/>
          </a:xfrm>
        </p:grpSpPr>
        <p:sp>
          <p:nvSpPr>
            <p:cNvPr id="20" name="流程图: 终止 19">
              <a:extLst>
                <a:ext uri="{FF2B5EF4-FFF2-40B4-BE49-F238E27FC236}">
                  <a16:creationId xmlns:a16="http://schemas.microsoft.com/office/drawing/2014/main" xmlns=""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流程图: 终止 21">
              <a:extLst>
                <a:ext uri="{FF2B5EF4-FFF2-40B4-BE49-F238E27FC236}">
                  <a16:creationId xmlns:a16="http://schemas.microsoft.com/office/drawing/2014/main" xmlns=""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流程图: 终止 22">
              <a:extLst>
                <a:ext uri="{FF2B5EF4-FFF2-40B4-BE49-F238E27FC236}">
                  <a16:creationId xmlns:a16="http://schemas.microsoft.com/office/drawing/2014/main" xmlns=""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4" name="矩形 23">
            <a:extLst>
              <a:ext uri="{FF2B5EF4-FFF2-40B4-BE49-F238E27FC236}">
                <a16:creationId xmlns:a16="http://schemas.microsoft.com/office/drawing/2014/main" xmlns=""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xmlns=""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86954253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14:presetBounceEnd="60000">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14:bounceEnd="60000">
                                          <p:cBhvr additive="base">
                                            <p:cTn id="20"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两者之间区别</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134171" y="1539497"/>
            <a:ext cx="5248612"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sz="2400" b="1" dirty="0" smtClean="0">
                <a:solidFill>
                  <a:srgbClr val="314865"/>
                </a:solidFill>
                <a:latin typeface="Arial"/>
                <a:sym typeface="Arial"/>
              </a:rPr>
              <a:t>           项目</a:t>
            </a:r>
            <a:r>
              <a:rPr lang="zh-CN" altLang="en-US" sz="2400" b="1" dirty="0">
                <a:solidFill>
                  <a:srgbClr val="314865"/>
                </a:solidFill>
                <a:latin typeface="Arial"/>
                <a:sym typeface="Arial"/>
              </a:rPr>
              <a:t>范围管理计划是一种</a:t>
            </a:r>
            <a:r>
              <a:rPr lang="zh-CN" altLang="en-US" sz="2400" b="1" dirty="0">
                <a:solidFill>
                  <a:srgbClr val="FF0000"/>
                </a:solidFill>
                <a:latin typeface="Arial"/>
                <a:sym typeface="Arial"/>
              </a:rPr>
              <a:t>规划工具</a:t>
            </a:r>
            <a:r>
              <a:rPr lang="zh-CN" altLang="en-US" sz="2400" b="1" dirty="0">
                <a:solidFill>
                  <a:srgbClr val="314865"/>
                </a:solidFill>
                <a:latin typeface="Arial"/>
                <a:sym typeface="Arial"/>
              </a:rPr>
              <a:t>，说明项目团队如何确定项目范围，制定详细的项目范围说明书，确定与制作工作分解结构，核实项目范围，以及控制项目范围。</a:t>
            </a:r>
            <a:endParaRPr lang="en-US" altLang="zh-CN" sz="2400" b="1" dirty="0" smtClean="0">
              <a:solidFill>
                <a:srgbClr val="314865"/>
              </a:solidFill>
              <a:latin typeface="Arial"/>
              <a:sym typeface="Arial"/>
            </a:endParaRPr>
          </a:p>
        </p:txBody>
      </p:sp>
      <p:sp>
        <p:nvSpPr>
          <p:cNvPr id="10" name="Text Placeholder 1">
            <a:extLst>
              <a:ext uri="{FF2B5EF4-FFF2-40B4-BE49-F238E27FC236}">
                <a16:creationId xmlns:a16="http://schemas.microsoft.com/office/drawing/2014/main" xmlns="" id="{B6936467-3733-4DD6-BAFE-EE1E96D9669C}"/>
              </a:ext>
            </a:extLst>
          </p:cNvPr>
          <p:cNvSpPr txBox="1">
            <a:spLocks/>
          </p:cNvSpPr>
          <p:nvPr/>
        </p:nvSpPr>
        <p:spPr>
          <a:xfrm>
            <a:off x="6462791" y="1784886"/>
            <a:ext cx="5204997"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sz="2400" b="1" dirty="0" smtClean="0">
                <a:solidFill>
                  <a:srgbClr val="314865"/>
                </a:solidFill>
                <a:latin typeface="Arial"/>
                <a:sym typeface="Arial"/>
              </a:rPr>
              <a:t>           愿</a:t>
            </a:r>
            <a:r>
              <a:rPr lang="zh-CN" altLang="en-US" sz="2400" b="1" dirty="0">
                <a:solidFill>
                  <a:srgbClr val="314865"/>
                </a:solidFill>
                <a:latin typeface="Arial"/>
                <a:sym typeface="Arial"/>
              </a:rPr>
              <a:t>景和范围文档将业务需求集合合为一个独立的</a:t>
            </a:r>
            <a:r>
              <a:rPr lang="zh-CN" altLang="en-US" sz="2400" b="1" dirty="0">
                <a:solidFill>
                  <a:srgbClr val="FF0000"/>
                </a:solidFill>
                <a:latin typeface="Arial"/>
                <a:sym typeface="Arial"/>
              </a:rPr>
              <a:t>交付物</a:t>
            </a:r>
            <a:r>
              <a:rPr lang="zh-CN" altLang="en-US" sz="2400" b="1" dirty="0">
                <a:solidFill>
                  <a:srgbClr val="314865"/>
                </a:solidFill>
                <a:latin typeface="Arial"/>
                <a:sym typeface="Arial"/>
              </a:rPr>
              <a:t>，为后续的开发工作奠定基础</a:t>
            </a:r>
            <a:r>
              <a:rPr lang="zh-CN" altLang="en-US" sz="2400" b="1" dirty="0" smtClean="0">
                <a:solidFill>
                  <a:srgbClr val="314865"/>
                </a:solidFill>
                <a:latin typeface="Arial"/>
                <a:sym typeface="Arial"/>
              </a:rPr>
              <a:t>。</a:t>
            </a:r>
            <a:r>
              <a:rPr lang="zh-CN" altLang="en-US" sz="2400" b="1" dirty="0">
                <a:solidFill>
                  <a:srgbClr val="314865"/>
                </a:solidFill>
                <a:latin typeface="Arial"/>
                <a:sym typeface="Arial"/>
              </a:rPr>
              <a:t>愿景和范围文档只是在</a:t>
            </a:r>
            <a:r>
              <a:rPr lang="zh-CN" altLang="en-US" sz="2400" b="1" dirty="0">
                <a:solidFill>
                  <a:srgbClr val="FF0000"/>
                </a:solidFill>
                <a:latin typeface="Arial"/>
                <a:sym typeface="Arial"/>
              </a:rPr>
              <a:t>高层面</a:t>
            </a:r>
            <a:r>
              <a:rPr lang="zh-CN" altLang="en-US" sz="2400" b="1" dirty="0">
                <a:solidFill>
                  <a:srgbClr val="314865"/>
                </a:solidFill>
                <a:latin typeface="Arial"/>
                <a:sym typeface="Arial"/>
              </a:rPr>
              <a:t>上定义范围，团队定义的每个版本基线体现的是范围的细节。</a:t>
            </a:r>
            <a:endParaRPr lang="en-US" altLang="zh-CN" sz="2400" b="1" dirty="0" smtClean="0">
              <a:solidFill>
                <a:srgbClr val="314865"/>
              </a:solidFill>
              <a:latin typeface="Arial"/>
              <a:sym typeface="Arial"/>
            </a:endParaRPr>
          </a:p>
        </p:txBody>
      </p:sp>
    </p:spTree>
    <p:extLst>
      <p:ext uri="{BB962C8B-B14F-4D97-AF65-F5344CB8AC3E}">
        <p14:creationId xmlns:p14="http://schemas.microsoft.com/office/powerpoint/2010/main" val="18431517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xmlns="" id="{F3ED1043-FFC5-49CC-9203-938CA2EB22E8}"/>
              </a:ext>
            </a:extLst>
          </p:cNvPr>
          <p:cNvSpPr/>
          <p:nvPr/>
        </p:nvSpPr>
        <p:spPr>
          <a:xfrm>
            <a:off x="1300292" y="1889864"/>
            <a:ext cx="9655728" cy="1107996"/>
          </a:xfrm>
          <a:prstGeom prst="rect">
            <a:avLst/>
          </a:prstGeom>
          <a:solidFill>
            <a:srgbClr val="314865"/>
          </a:solidFill>
          <a:ln>
            <a:solidFill>
              <a:schemeClr val="tx1">
                <a:lumMod val="75000"/>
                <a:lumOff val="25000"/>
              </a:schemeClr>
            </a:solidFill>
          </a:ln>
        </p:spPr>
        <p:txBody>
          <a:bodyPr wrap="square">
            <a:spAutoFit/>
          </a:bodyPr>
          <a:lstStyle/>
          <a:p>
            <a:pPr algn="ctr"/>
            <a:r>
              <a:rPr lang="zh-CN" altLang="en-US" sz="6600" b="1" dirty="0" smtClean="0">
                <a:solidFill>
                  <a:schemeClr val="bg1"/>
                </a:solidFill>
                <a:effectLst>
                  <a:outerShdw blurRad="38100" dist="38100" dir="2700000" algn="tl">
                    <a:srgbClr val="000000">
                      <a:alpha val="43137"/>
                    </a:srgbClr>
                  </a:outerShdw>
                </a:effectLst>
                <a:latin typeface="Arial"/>
                <a:ea typeface="微软雅黑"/>
                <a:sym typeface="Arial"/>
              </a:rPr>
              <a:t>谢谢观看</a:t>
            </a:r>
            <a:endParaRPr lang="zh-CN" altLang="en-US" sz="6600" b="1" dirty="0">
              <a:solidFill>
                <a:schemeClr val="bg1"/>
              </a:solidFill>
              <a:effectLst>
                <a:outerShdw blurRad="38100" dist="38100" dir="2700000" algn="tl">
                  <a:srgbClr val="000000">
                    <a:alpha val="43137"/>
                  </a:srgbClr>
                </a:outerShdw>
              </a:effectLst>
              <a:latin typeface="Arial"/>
              <a:ea typeface="微软雅黑"/>
              <a:sym typeface="Arial"/>
            </a:endParaRPr>
          </a:p>
        </p:txBody>
      </p:sp>
      <p:sp>
        <p:nvSpPr>
          <p:cNvPr id="21" name="TextBox 7">
            <a:extLst>
              <a:ext uri="{FF2B5EF4-FFF2-40B4-BE49-F238E27FC236}">
                <a16:creationId xmlns:a16="http://schemas.microsoft.com/office/drawing/2014/main" xmlns="" id="{25A5A9FB-67A9-4116-8DD2-084065604DAF}"/>
              </a:ext>
            </a:extLst>
          </p:cNvPr>
          <p:cNvSpPr>
            <a:spLocks noChangeArrowheads="1"/>
          </p:cNvSpPr>
          <p:nvPr/>
        </p:nvSpPr>
        <p:spPr bwMode="auto">
          <a:xfrm>
            <a:off x="4399256" y="4463525"/>
            <a:ext cx="26816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dirty="0">
                <a:solidFill>
                  <a:schemeClr val="tx1">
                    <a:lumMod val="50000"/>
                    <a:lumOff val="50000"/>
                  </a:schemeClr>
                </a:solidFill>
                <a:latin typeface="Arial"/>
                <a:ea typeface="微软雅黑"/>
                <a:sym typeface="Arial"/>
              </a:rPr>
              <a:t>汇报时间：</a:t>
            </a:r>
            <a:r>
              <a:rPr lang="en-US" altLang="zh-CN" dirty="0" smtClean="0">
                <a:solidFill>
                  <a:schemeClr val="tx1">
                    <a:lumMod val="50000"/>
                    <a:lumOff val="50000"/>
                  </a:schemeClr>
                </a:solidFill>
                <a:latin typeface="Arial"/>
                <a:ea typeface="微软雅黑"/>
                <a:sym typeface="Arial"/>
              </a:rPr>
              <a:t>2018</a:t>
            </a:r>
            <a:r>
              <a:rPr lang="zh-CN" altLang="en-US" dirty="0" smtClean="0">
                <a:solidFill>
                  <a:schemeClr val="tx1">
                    <a:lumMod val="50000"/>
                    <a:lumOff val="50000"/>
                  </a:schemeClr>
                </a:solidFill>
                <a:latin typeface="Arial"/>
                <a:ea typeface="微软雅黑"/>
                <a:sym typeface="Arial"/>
              </a:rPr>
              <a:t>年</a:t>
            </a:r>
            <a:r>
              <a:rPr lang="en-US" altLang="zh-CN" dirty="0">
                <a:solidFill>
                  <a:schemeClr val="tx1">
                    <a:lumMod val="50000"/>
                    <a:lumOff val="50000"/>
                  </a:schemeClr>
                </a:solidFill>
                <a:latin typeface="Arial"/>
                <a:ea typeface="微软雅黑"/>
                <a:sym typeface="Arial"/>
              </a:rPr>
              <a:t>12</a:t>
            </a:r>
            <a:r>
              <a:rPr lang="zh-CN" altLang="en-US" dirty="0">
                <a:solidFill>
                  <a:schemeClr val="tx1">
                    <a:lumMod val="50000"/>
                    <a:lumOff val="50000"/>
                  </a:schemeClr>
                </a:solidFill>
                <a:latin typeface="Arial"/>
                <a:ea typeface="微软雅黑"/>
                <a:sym typeface="Arial"/>
              </a:rPr>
              <a:t>月      汇报人</a:t>
            </a:r>
            <a:r>
              <a:rPr lang="zh-CN" altLang="en-US" dirty="0" smtClean="0">
                <a:solidFill>
                  <a:schemeClr val="tx1">
                    <a:lumMod val="50000"/>
                    <a:lumOff val="50000"/>
                  </a:schemeClr>
                </a:solidFill>
                <a:latin typeface="Arial"/>
                <a:ea typeface="微软雅黑"/>
                <a:sym typeface="Arial"/>
              </a:rPr>
              <a:t>：</a:t>
            </a:r>
            <a:r>
              <a:rPr lang="en-US" altLang="zh-CN" dirty="0" smtClean="0">
                <a:solidFill>
                  <a:schemeClr val="tx1">
                    <a:lumMod val="50000"/>
                    <a:lumOff val="50000"/>
                  </a:schemeClr>
                </a:solidFill>
                <a:latin typeface="Arial"/>
                <a:ea typeface="微软雅黑"/>
                <a:sym typeface="Arial"/>
              </a:rPr>
              <a:t>G10</a:t>
            </a:r>
            <a:r>
              <a:rPr lang="zh-CN" altLang="en-US" dirty="0" smtClean="0">
                <a:solidFill>
                  <a:schemeClr val="tx1">
                    <a:lumMod val="50000"/>
                    <a:lumOff val="50000"/>
                  </a:schemeClr>
                </a:solidFill>
                <a:latin typeface="Arial"/>
                <a:ea typeface="微软雅黑"/>
                <a:sym typeface="Arial"/>
              </a:rPr>
              <a:t>小组</a:t>
            </a:r>
            <a:endParaRPr lang="zh-CN" altLang="en-US" dirty="0">
              <a:solidFill>
                <a:schemeClr val="tx1">
                  <a:lumMod val="50000"/>
                  <a:lumOff val="50000"/>
                </a:schemeClr>
              </a:solidFill>
              <a:latin typeface="Arial"/>
              <a:ea typeface="微软雅黑"/>
              <a:sym typeface="Arial"/>
            </a:endParaRPr>
          </a:p>
        </p:txBody>
      </p:sp>
      <p:cxnSp>
        <p:nvCxnSpPr>
          <p:cNvPr id="22" name="直接连接符 21">
            <a:extLst>
              <a:ext uri="{FF2B5EF4-FFF2-40B4-BE49-F238E27FC236}">
                <a16:creationId xmlns:a16="http://schemas.microsoft.com/office/drawing/2014/main" xmlns="" id="{7D0364DE-B9D6-4057-B178-80C7A0E51A16}"/>
              </a:ext>
            </a:extLst>
          </p:cNvPr>
          <p:cNvCxnSpPr/>
          <p:nvPr/>
        </p:nvCxnSpPr>
        <p:spPr>
          <a:xfrm flipH="1">
            <a:off x="3675005"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2DC210A7-5B32-4DBC-9293-C27F8DB83F20}"/>
              </a:ext>
            </a:extLst>
          </p:cNvPr>
          <p:cNvCxnSpPr/>
          <p:nvPr/>
        </p:nvCxnSpPr>
        <p:spPr>
          <a:xfrm>
            <a:off x="7203396"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5660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outVertical)">
                                      <p:cBhvr>
                                        <p:cTn id="12" dur="1000"/>
                                        <p:tgtEl>
                                          <p:spTgt spid="21"/>
                                        </p:tgtEl>
                                      </p:cBhvr>
                                    </p:animEffect>
                                  </p:childTnLst>
                                </p:cTn>
                              </p:par>
                            </p:childTnLst>
                          </p:cTn>
                        </p:par>
                        <p:par>
                          <p:cTn id="13" fill="hold">
                            <p:stCondLst>
                              <p:cond delay="1500"/>
                            </p:stCondLst>
                            <p:childTnLst>
                              <p:par>
                                <p:cTn id="14" presetID="22" presetClass="entr" presetSubtype="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right)">
                                      <p:cBhvr>
                                        <p:cTn id="16" dur="500"/>
                                        <p:tgtEl>
                                          <p:spTgt spid="22"/>
                                        </p:tgtEl>
                                      </p:cBhvr>
                                    </p:animEffect>
                                  </p:childTnLst>
                                </p:cTn>
                              </p:par>
                              <p:par>
                                <p:cTn id="17" presetID="22" presetClass="entr" presetSubtype="8"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xmlns="" id="{BC30D2CB-87AC-4C73-ABE3-7A9188B6EE04}"/>
              </a:ext>
            </a:extLst>
          </p:cNvPr>
          <p:cNvGrpSpPr/>
          <p:nvPr/>
        </p:nvGrpSpPr>
        <p:grpSpPr>
          <a:xfrm>
            <a:off x="799845" y="852473"/>
            <a:ext cx="2758272" cy="837788"/>
            <a:chOff x="4602145" y="211015"/>
            <a:chExt cx="2758272" cy="837788"/>
          </a:xfrm>
        </p:grpSpPr>
        <p:sp>
          <p:nvSpPr>
            <p:cNvPr id="30" name="流程图: 终止 29">
              <a:extLst>
                <a:ext uri="{FF2B5EF4-FFF2-40B4-BE49-F238E27FC236}">
                  <a16:creationId xmlns:a16="http://schemas.microsoft.com/office/drawing/2014/main" xmlns="" id="{1F50B518-101A-4D4B-BCC9-8CAD6D51AA42}"/>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1" name="流程图: 终止 30">
              <a:extLst>
                <a:ext uri="{FF2B5EF4-FFF2-40B4-BE49-F238E27FC236}">
                  <a16:creationId xmlns:a16="http://schemas.microsoft.com/office/drawing/2014/main" xmlns="" id="{D33146DD-C177-44DF-A10D-386B11E14434}"/>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2" name="流程图: 终止 31">
              <a:extLst>
                <a:ext uri="{FF2B5EF4-FFF2-40B4-BE49-F238E27FC236}">
                  <a16:creationId xmlns:a16="http://schemas.microsoft.com/office/drawing/2014/main" xmlns="" id="{40F766B3-FA08-4C7A-BC77-51C0708A3093}"/>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3" name="矩形 12"/>
          <p:cNvSpPr/>
          <p:nvPr/>
        </p:nvSpPr>
        <p:spPr>
          <a:xfrm>
            <a:off x="1434874" y="0"/>
            <a:ext cx="1343025" cy="216039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MH_Others_1"/>
          <p:cNvSpPr txBox="1"/>
          <p:nvPr>
            <p:custDataLst>
              <p:tags r:id="rId1"/>
            </p:custDataLst>
          </p:nvPr>
        </p:nvSpPr>
        <p:spPr>
          <a:xfrm>
            <a:off x="1434874" y="0"/>
            <a:ext cx="1343025" cy="1661993"/>
          </a:xfrm>
          <a:prstGeom prst="rect">
            <a:avLst/>
          </a:prstGeom>
          <a:noFill/>
        </p:spPr>
        <p:txBody>
          <a:bodyPr vert="horz" wrap="square" lIns="0" tIns="0" rIns="0" bIns="0" rtlCol="0" anchor="ctr" anchorCtr="0">
            <a:spAutoFit/>
          </a:bodyPr>
          <a:lstStyle/>
          <a:p>
            <a:pPr algn="ctr"/>
            <a:r>
              <a:rPr lang="zh-CN" altLang="en-US" sz="5400" b="1" dirty="0">
                <a:solidFill>
                  <a:schemeClr val="bg1"/>
                </a:solidFill>
                <a:latin typeface="Arial"/>
                <a:ea typeface="微软雅黑"/>
                <a:sym typeface="Arial"/>
              </a:rPr>
              <a:t>目 </a:t>
            </a:r>
            <a:endParaRPr lang="en-US" altLang="zh-CN" sz="5400" b="1" dirty="0">
              <a:solidFill>
                <a:schemeClr val="bg1"/>
              </a:solidFill>
              <a:latin typeface="Arial"/>
              <a:ea typeface="微软雅黑"/>
              <a:sym typeface="Arial"/>
            </a:endParaRPr>
          </a:p>
          <a:p>
            <a:pPr algn="ctr"/>
            <a:r>
              <a:rPr lang="zh-CN" altLang="en-US" sz="5400" b="1" dirty="0">
                <a:solidFill>
                  <a:schemeClr val="bg1"/>
                </a:solidFill>
                <a:latin typeface="Arial"/>
                <a:ea typeface="微软雅黑"/>
                <a:sym typeface="Arial"/>
              </a:rPr>
              <a:t>录</a:t>
            </a:r>
          </a:p>
        </p:txBody>
      </p:sp>
      <p:sp>
        <p:nvSpPr>
          <p:cNvPr id="12" name="MH_Others_1">
            <a:extLst>
              <a:ext uri="{FF2B5EF4-FFF2-40B4-BE49-F238E27FC236}">
                <a16:creationId xmlns:a16="http://schemas.microsoft.com/office/drawing/2014/main" xmlns="" id="{953E86C6-52A6-4837-B1B4-CF0C4F6C78ED}"/>
              </a:ext>
            </a:extLst>
          </p:cNvPr>
          <p:cNvSpPr txBox="1"/>
          <p:nvPr>
            <p:custDataLst>
              <p:tags r:id="rId2"/>
            </p:custDataLst>
          </p:nvPr>
        </p:nvSpPr>
        <p:spPr>
          <a:xfrm>
            <a:off x="1451418" y="1766523"/>
            <a:ext cx="1343025" cy="276999"/>
          </a:xfrm>
          <a:prstGeom prst="rect">
            <a:avLst/>
          </a:prstGeom>
          <a:noFill/>
        </p:spPr>
        <p:txBody>
          <a:bodyPr vert="horz" wrap="square" lIns="0" tIns="0" rIns="0" bIns="0" rtlCol="0" anchor="ctr" anchorCtr="0">
            <a:spAutoFit/>
          </a:bodyPr>
          <a:lstStyle/>
          <a:p>
            <a:pPr algn="ctr"/>
            <a:r>
              <a:rPr lang="en-US" altLang="zh-CN" dirty="0">
                <a:solidFill>
                  <a:schemeClr val="bg1">
                    <a:lumMod val="95000"/>
                  </a:schemeClr>
                </a:solidFill>
                <a:latin typeface="Arial"/>
                <a:ea typeface="微软雅黑"/>
                <a:sym typeface="Arial"/>
              </a:rPr>
              <a:t>CONTENTS</a:t>
            </a:r>
            <a:endParaRPr lang="zh-CN" altLang="en-US" dirty="0">
              <a:solidFill>
                <a:schemeClr val="bg1">
                  <a:lumMod val="95000"/>
                </a:schemeClr>
              </a:solidFill>
              <a:latin typeface="Arial"/>
              <a:ea typeface="微软雅黑"/>
              <a:sym typeface="Arial"/>
            </a:endParaRPr>
          </a:p>
        </p:txBody>
      </p:sp>
      <p:sp>
        <p:nvSpPr>
          <p:cNvPr id="66" name="矩形 65">
            <a:extLst>
              <a:ext uri="{FF2B5EF4-FFF2-40B4-BE49-F238E27FC236}">
                <a16:creationId xmlns:a16="http://schemas.microsoft.com/office/drawing/2014/main" xmlns="" id="{061EEED9-162E-49FD-9987-4E4FD65F699B}"/>
              </a:ext>
            </a:extLst>
          </p:cNvPr>
          <p:cNvSpPr/>
          <p:nvPr/>
        </p:nvSpPr>
        <p:spPr>
          <a:xfrm>
            <a:off x="6600056" y="1236156"/>
            <a:ext cx="3890506" cy="830997"/>
          </a:xfrm>
          <a:prstGeom prst="rect">
            <a:avLst/>
          </a:prstGeom>
          <a:ln w="19050">
            <a:solidFill>
              <a:schemeClr val="bg1">
                <a:lumMod val="65000"/>
              </a:schemeClr>
            </a:solidFill>
            <a:prstDash val="lgDashDot"/>
          </a:ln>
        </p:spPr>
        <p:txBody>
          <a:bodyPr wrap="square">
            <a:spAutoFit/>
          </a:bodyPr>
          <a:lstStyle/>
          <a:p>
            <a:pPr algn="dist"/>
            <a:r>
              <a:rPr lang="zh-CN" altLang="en-US" sz="2400" dirty="0">
                <a:solidFill>
                  <a:schemeClr val="tx1">
                    <a:lumMod val="65000"/>
                    <a:lumOff val="35000"/>
                  </a:schemeClr>
                </a:solidFill>
                <a:latin typeface="Arial"/>
                <a:sym typeface="Arial"/>
              </a:rPr>
              <a:t>需求工程项目计划中的范围管理计划</a:t>
            </a:r>
          </a:p>
        </p:txBody>
      </p:sp>
      <p:sp>
        <p:nvSpPr>
          <p:cNvPr id="67" name="矩形 66">
            <a:extLst>
              <a:ext uri="{FF2B5EF4-FFF2-40B4-BE49-F238E27FC236}">
                <a16:creationId xmlns:a16="http://schemas.microsoft.com/office/drawing/2014/main" xmlns="" id="{D49A541B-3A72-4249-92C0-186D8B630A37}"/>
              </a:ext>
            </a:extLst>
          </p:cNvPr>
          <p:cNvSpPr/>
          <p:nvPr/>
        </p:nvSpPr>
        <p:spPr>
          <a:xfrm>
            <a:off x="6600056" y="2325665"/>
            <a:ext cx="3890506" cy="461665"/>
          </a:xfrm>
          <a:prstGeom prst="rect">
            <a:avLst/>
          </a:prstGeom>
          <a:ln w="19050">
            <a:solidFill>
              <a:schemeClr val="bg1">
                <a:lumMod val="65000"/>
              </a:schemeClr>
            </a:solidFill>
            <a:prstDash val="lgDashDot"/>
          </a:ln>
        </p:spPr>
        <p:txBody>
          <a:bodyPr wrap="square">
            <a:spAutoFit/>
          </a:bodyPr>
          <a:lstStyle/>
          <a:p>
            <a:pPr algn="dist">
              <a:spcBef>
                <a:spcPct val="20000"/>
              </a:spcBef>
              <a:buClr>
                <a:schemeClr val="hlink"/>
              </a:buClr>
              <a:buSzPct val="65000"/>
            </a:pPr>
            <a:r>
              <a:rPr lang="zh-CN" altLang="en-US" sz="2400" dirty="0">
                <a:solidFill>
                  <a:schemeClr val="tx1">
                    <a:lumMod val="65000"/>
                    <a:lumOff val="35000"/>
                  </a:schemeClr>
                </a:solidFill>
                <a:latin typeface="Arial"/>
                <a:sym typeface="Arial"/>
              </a:rPr>
              <a:t>愿景与范围文档</a:t>
            </a:r>
          </a:p>
        </p:txBody>
      </p:sp>
      <p:sp>
        <p:nvSpPr>
          <p:cNvPr id="68" name="矩形 67">
            <a:extLst>
              <a:ext uri="{FF2B5EF4-FFF2-40B4-BE49-F238E27FC236}">
                <a16:creationId xmlns:a16="http://schemas.microsoft.com/office/drawing/2014/main" xmlns="" id="{8AD56D4C-4D0A-42B0-BDD5-369237F9F7C4}"/>
              </a:ext>
            </a:extLst>
          </p:cNvPr>
          <p:cNvSpPr/>
          <p:nvPr/>
        </p:nvSpPr>
        <p:spPr>
          <a:xfrm>
            <a:off x="6600056" y="3415175"/>
            <a:ext cx="3890506" cy="461665"/>
          </a:xfrm>
          <a:prstGeom prst="rect">
            <a:avLst/>
          </a:prstGeom>
          <a:ln w="19050">
            <a:solidFill>
              <a:schemeClr val="bg1">
                <a:lumMod val="65000"/>
              </a:schemeClr>
            </a:solidFill>
            <a:prstDash val="lgDashDot"/>
          </a:ln>
        </p:spPr>
        <p:txBody>
          <a:bodyPr wrap="square">
            <a:spAutoFit/>
          </a:bodyPr>
          <a:lstStyle/>
          <a:p>
            <a:pPr algn="dist">
              <a:spcBef>
                <a:spcPct val="20000"/>
              </a:spcBef>
              <a:buClr>
                <a:schemeClr val="hlink"/>
              </a:buClr>
              <a:buSzPct val="65000"/>
            </a:pPr>
            <a:r>
              <a:rPr lang="zh-CN" altLang="en-US" sz="2400" dirty="0">
                <a:solidFill>
                  <a:schemeClr val="tx1">
                    <a:lumMod val="65000"/>
                    <a:lumOff val="35000"/>
                  </a:schemeClr>
                </a:solidFill>
                <a:latin typeface="Arial"/>
                <a:sym typeface="Arial"/>
              </a:rPr>
              <a:t>上述两者之间的区别</a:t>
            </a:r>
          </a:p>
        </p:txBody>
      </p:sp>
      <p:grpSp>
        <p:nvGrpSpPr>
          <p:cNvPr id="15" name="组合 14">
            <a:extLst>
              <a:ext uri="{FF2B5EF4-FFF2-40B4-BE49-F238E27FC236}">
                <a16:creationId xmlns:a16="http://schemas.microsoft.com/office/drawing/2014/main" xmlns="" id="{FDA92C32-63E7-4E24-8A92-4C415829099E}"/>
              </a:ext>
            </a:extLst>
          </p:cNvPr>
          <p:cNvGrpSpPr/>
          <p:nvPr/>
        </p:nvGrpSpPr>
        <p:grpSpPr>
          <a:xfrm>
            <a:off x="4343050" y="1160643"/>
            <a:ext cx="1752950" cy="605880"/>
            <a:chOff x="4343050" y="1160643"/>
            <a:chExt cx="1752950" cy="605880"/>
          </a:xfrm>
          <a:effectLst>
            <a:outerShdw blurRad="50800" dist="50800" dir="5400000" algn="t" rotWithShape="0">
              <a:prstClr val="black">
                <a:alpha val="15000"/>
              </a:prstClr>
            </a:outerShdw>
          </a:effectLst>
        </p:grpSpPr>
        <p:grpSp>
          <p:nvGrpSpPr>
            <p:cNvPr id="3" name="组合 2">
              <a:extLst>
                <a:ext uri="{FF2B5EF4-FFF2-40B4-BE49-F238E27FC236}">
                  <a16:creationId xmlns:a16="http://schemas.microsoft.com/office/drawing/2014/main" xmlns="" id="{E081EDAF-9224-4BBC-99B8-CA89797F8142}"/>
                </a:ext>
              </a:extLst>
            </p:cNvPr>
            <p:cNvGrpSpPr/>
            <p:nvPr/>
          </p:nvGrpSpPr>
          <p:grpSpPr>
            <a:xfrm>
              <a:off x="4343050" y="1160643"/>
              <a:ext cx="1752950" cy="605880"/>
              <a:chOff x="4602145" y="211015"/>
              <a:chExt cx="2298560" cy="794460"/>
            </a:xfrm>
          </p:grpSpPr>
          <p:sp>
            <p:nvSpPr>
              <p:cNvPr id="24" name="流程图: 终止 23">
                <a:extLst>
                  <a:ext uri="{FF2B5EF4-FFF2-40B4-BE49-F238E27FC236}">
                    <a16:creationId xmlns:a16="http://schemas.microsoft.com/office/drawing/2014/main" xmlns="" id="{E593CA49-1B4F-4102-9C0A-C5814E36A2E7}"/>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2" name="流程图: 终止 1">
                <a:extLst>
                  <a:ext uri="{FF2B5EF4-FFF2-40B4-BE49-F238E27FC236}">
                    <a16:creationId xmlns:a16="http://schemas.microsoft.com/office/drawing/2014/main" xmlns="" id="{85C17F0F-F8A1-4947-BD89-CA01697C3C21}"/>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23" name="流程图: 终止 22">
                <a:extLst>
                  <a:ext uri="{FF2B5EF4-FFF2-40B4-BE49-F238E27FC236}">
                    <a16:creationId xmlns:a16="http://schemas.microsoft.com/office/drawing/2014/main" xmlns="" id="{6601980E-509B-4019-A4F8-CA09B5FA2B1F}"/>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4" name="文本框 13">
              <a:extLst>
                <a:ext uri="{FF2B5EF4-FFF2-40B4-BE49-F238E27FC236}">
                  <a16:creationId xmlns:a16="http://schemas.microsoft.com/office/drawing/2014/main" xmlns="" id="{E9B6CAA7-DF84-484E-9C28-56061792A35A}"/>
                </a:ext>
              </a:extLst>
            </p:cNvPr>
            <p:cNvSpPr txBox="1"/>
            <p:nvPr/>
          </p:nvSpPr>
          <p:spPr>
            <a:xfrm>
              <a:off x="4872741" y="1179527"/>
              <a:ext cx="698643" cy="523220"/>
            </a:xfrm>
            <a:prstGeom prst="rect">
              <a:avLst/>
            </a:prstGeom>
            <a:noFill/>
          </p:spPr>
          <p:txBody>
            <a:bodyPr wrap="square" rtlCol="0">
              <a:spAutoFit/>
            </a:bodyPr>
            <a:lstStyle/>
            <a:p>
              <a:pPr algn="ctr"/>
              <a:r>
                <a:rPr lang="en-US" altLang="zh-CN" sz="2800" b="1" dirty="0">
                  <a:solidFill>
                    <a:srgbClr val="314865"/>
                  </a:solidFill>
                  <a:latin typeface="Arial"/>
                  <a:ea typeface="微软雅黑"/>
                  <a:sym typeface="Arial"/>
                </a:rPr>
                <a:t>01</a:t>
              </a:r>
              <a:endParaRPr lang="zh-CN" altLang="en-US" sz="2800" b="1" dirty="0">
                <a:solidFill>
                  <a:srgbClr val="314865"/>
                </a:solidFill>
                <a:latin typeface="Arial"/>
                <a:ea typeface="微软雅黑"/>
                <a:sym typeface="Arial"/>
              </a:endParaRPr>
            </a:p>
          </p:txBody>
        </p:sp>
      </p:grpSp>
      <p:grpSp>
        <p:nvGrpSpPr>
          <p:cNvPr id="16" name="组合 15">
            <a:extLst>
              <a:ext uri="{FF2B5EF4-FFF2-40B4-BE49-F238E27FC236}">
                <a16:creationId xmlns:a16="http://schemas.microsoft.com/office/drawing/2014/main" xmlns="" id="{9D09F04C-D1E2-48A7-948D-10734D5B5B83}"/>
              </a:ext>
            </a:extLst>
          </p:cNvPr>
          <p:cNvGrpSpPr/>
          <p:nvPr/>
        </p:nvGrpSpPr>
        <p:grpSpPr>
          <a:xfrm>
            <a:off x="4343050" y="2250972"/>
            <a:ext cx="1752950" cy="605880"/>
            <a:chOff x="4343050" y="2250972"/>
            <a:chExt cx="1752950" cy="605880"/>
          </a:xfrm>
          <a:effectLst>
            <a:outerShdw blurRad="50800" dist="50800" dir="5400000" algn="t" rotWithShape="0">
              <a:prstClr val="black">
                <a:alpha val="15000"/>
              </a:prstClr>
            </a:outerShdw>
          </a:effectLst>
        </p:grpSpPr>
        <p:grpSp>
          <p:nvGrpSpPr>
            <p:cNvPr id="50" name="组合 49">
              <a:extLst>
                <a:ext uri="{FF2B5EF4-FFF2-40B4-BE49-F238E27FC236}">
                  <a16:creationId xmlns:a16="http://schemas.microsoft.com/office/drawing/2014/main" xmlns="" id="{452CD3E0-E59B-429A-9C9B-89DCBBE90DDA}"/>
                </a:ext>
              </a:extLst>
            </p:cNvPr>
            <p:cNvGrpSpPr/>
            <p:nvPr/>
          </p:nvGrpSpPr>
          <p:grpSpPr>
            <a:xfrm>
              <a:off x="4343050" y="2250972"/>
              <a:ext cx="1752950" cy="605880"/>
              <a:chOff x="4602145" y="211015"/>
              <a:chExt cx="2298560" cy="794460"/>
            </a:xfrm>
          </p:grpSpPr>
          <p:sp>
            <p:nvSpPr>
              <p:cNvPr id="51" name="流程图: 终止 50">
                <a:extLst>
                  <a:ext uri="{FF2B5EF4-FFF2-40B4-BE49-F238E27FC236}">
                    <a16:creationId xmlns:a16="http://schemas.microsoft.com/office/drawing/2014/main" xmlns="" id="{0ED95970-BEFA-46BA-88DE-16B99B3BFFDE}"/>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2" name="流程图: 终止 51">
                <a:extLst>
                  <a:ext uri="{FF2B5EF4-FFF2-40B4-BE49-F238E27FC236}">
                    <a16:creationId xmlns:a16="http://schemas.microsoft.com/office/drawing/2014/main" xmlns="" id="{E01DE3AB-3071-40DB-AB57-34B1917EE399}"/>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3" name="流程图: 终止 52">
                <a:extLst>
                  <a:ext uri="{FF2B5EF4-FFF2-40B4-BE49-F238E27FC236}">
                    <a16:creationId xmlns:a16="http://schemas.microsoft.com/office/drawing/2014/main" xmlns="" id="{B8B9DA37-53AA-412F-959E-17838283E9DF}"/>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71" name="文本框 70">
              <a:extLst>
                <a:ext uri="{FF2B5EF4-FFF2-40B4-BE49-F238E27FC236}">
                  <a16:creationId xmlns:a16="http://schemas.microsoft.com/office/drawing/2014/main" xmlns="" id="{84E060EF-CF74-4B6E-BAE1-3A7519A03AF0}"/>
                </a:ext>
              </a:extLst>
            </p:cNvPr>
            <p:cNvSpPr txBox="1"/>
            <p:nvPr/>
          </p:nvSpPr>
          <p:spPr>
            <a:xfrm>
              <a:off x="4872741" y="2291691"/>
              <a:ext cx="698643" cy="523220"/>
            </a:xfrm>
            <a:prstGeom prst="rect">
              <a:avLst/>
            </a:prstGeom>
            <a:noFill/>
          </p:spPr>
          <p:txBody>
            <a:bodyPr wrap="square" rtlCol="0">
              <a:spAutoFit/>
            </a:bodyPr>
            <a:lstStyle/>
            <a:p>
              <a:pPr algn="ctr"/>
              <a:r>
                <a:rPr lang="en-US" altLang="zh-CN" sz="2800" b="1" dirty="0">
                  <a:solidFill>
                    <a:srgbClr val="314865"/>
                  </a:solidFill>
                  <a:latin typeface="Arial"/>
                  <a:ea typeface="微软雅黑"/>
                  <a:sym typeface="Arial"/>
                </a:rPr>
                <a:t>02</a:t>
              </a:r>
              <a:endParaRPr lang="zh-CN" altLang="en-US" sz="2800" b="1" dirty="0">
                <a:solidFill>
                  <a:srgbClr val="314865"/>
                </a:solidFill>
                <a:latin typeface="Arial"/>
                <a:ea typeface="微软雅黑"/>
                <a:sym typeface="Arial"/>
              </a:endParaRPr>
            </a:p>
          </p:txBody>
        </p:sp>
      </p:grpSp>
      <p:grpSp>
        <p:nvGrpSpPr>
          <p:cNvPr id="17" name="组合 16">
            <a:extLst>
              <a:ext uri="{FF2B5EF4-FFF2-40B4-BE49-F238E27FC236}">
                <a16:creationId xmlns:a16="http://schemas.microsoft.com/office/drawing/2014/main" xmlns="" id="{482C3D2D-4753-4361-A716-85DEDDA72901}"/>
              </a:ext>
            </a:extLst>
          </p:cNvPr>
          <p:cNvGrpSpPr/>
          <p:nvPr/>
        </p:nvGrpSpPr>
        <p:grpSpPr>
          <a:xfrm>
            <a:off x="4343050" y="3341301"/>
            <a:ext cx="1752950" cy="605880"/>
            <a:chOff x="4343050" y="3341301"/>
            <a:chExt cx="1752950" cy="605880"/>
          </a:xfrm>
          <a:effectLst>
            <a:outerShdw blurRad="50800" dist="50800" dir="5400000" algn="t" rotWithShape="0">
              <a:prstClr val="black">
                <a:alpha val="15000"/>
              </a:prstClr>
            </a:outerShdw>
          </a:effectLst>
        </p:grpSpPr>
        <p:grpSp>
          <p:nvGrpSpPr>
            <p:cNvPr id="54" name="组合 53">
              <a:extLst>
                <a:ext uri="{FF2B5EF4-FFF2-40B4-BE49-F238E27FC236}">
                  <a16:creationId xmlns:a16="http://schemas.microsoft.com/office/drawing/2014/main" xmlns="" id="{8CCAD882-888A-4D70-8C8E-C6D636F1B8D4}"/>
                </a:ext>
              </a:extLst>
            </p:cNvPr>
            <p:cNvGrpSpPr/>
            <p:nvPr/>
          </p:nvGrpSpPr>
          <p:grpSpPr>
            <a:xfrm>
              <a:off x="4343050" y="3341301"/>
              <a:ext cx="1752950" cy="605880"/>
              <a:chOff x="4602145" y="211015"/>
              <a:chExt cx="2298560" cy="794460"/>
            </a:xfrm>
          </p:grpSpPr>
          <p:sp>
            <p:nvSpPr>
              <p:cNvPr id="55" name="流程图: 终止 54">
                <a:extLst>
                  <a:ext uri="{FF2B5EF4-FFF2-40B4-BE49-F238E27FC236}">
                    <a16:creationId xmlns:a16="http://schemas.microsoft.com/office/drawing/2014/main" xmlns="" id="{49B8D226-DCF4-4FA6-89FC-0D0CEE67A1AC}"/>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6" name="流程图: 终止 55">
                <a:extLst>
                  <a:ext uri="{FF2B5EF4-FFF2-40B4-BE49-F238E27FC236}">
                    <a16:creationId xmlns:a16="http://schemas.microsoft.com/office/drawing/2014/main" xmlns="" id="{B1E1DF72-638B-4928-A36A-9216C161FB72}"/>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7" name="流程图: 终止 56">
                <a:extLst>
                  <a:ext uri="{FF2B5EF4-FFF2-40B4-BE49-F238E27FC236}">
                    <a16:creationId xmlns:a16="http://schemas.microsoft.com/office/drawing/2014/main" xmlns="" id="{D42FA9AC-B76A-4619-832B-7DD3F712616C}"/>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72" name="文本框 71">
              <a:extLst>
                <a:ext uri="{FF2B5EF4-FFF2-40B4-BE49-F238E27FC236}">
                  <a16:creationId xmlns:a16="http://schemas.microsoft.com/office/drawing/2014/main" xmlns="" id="{79DFB905-101D-47A2-8467-36821BCA9595}"/>
                </a:ext>
              </a:extLst>
            </p:cNvPr>
            <p:cNvSpPr txBox="1"/>
            <p:nvPr/>
          </p:nvSpPr>
          <p:spPr>
            <a:xfrm>
              <a:off x="4872741" y="3403855"/>
              <a:ext cx="698643" cy="523220"/>
            </a:xfrm>
            <a:prstGeom prst="rect">
              <a:avLst/>
            </a:prstGeom>
            <a:noFill/>
          </p:spPr>
          <p:txBody>
            <a:bodyPr wrap="square" rtlCol="0">
              <a:spAutoFit/>
            </a:bodyPr>
            <a:lstStyle/>
            <a:p>
              <a:pPr algn="ctr"/>
              <a:r>
                <a:rPr lang="en-US" altLang="zh-CN" sz="2800" b="1" dirty="0">
                  <a:solidFill>
                    <a:srgbClr val="314865"/>
                  </a:solidFill>
                  <a:latin typeface="Arial"/>
                  <a:ea typeface="微软雅黑"/>
                  <a:sym typeface="Arial"/>
                </a:rPr>
                <a:t>03</a:t>
              </a:r>
              <a:endParaRPr lang="zh-CN" altLang="en-US" sz="2800" b="1" dirty="0">
                <a:solidFill>
                  <a:srgbClr val="314865"/>
                </a:solidFill>
                <a:latin typeface="Arial"/>
                <a:ea typeface="微软雅黑"/>
                <a:sym typeface="Arial"/>
              </a:endParaRPr>
            </a:p>
          </p:txBody>
        </p:sp>
      </p:grpSp>
    </p:spTree>
    <p:extLst>
      <p:ext uri="{BB962C8B-B14F-4D97-AF65-F5344CB8AC3E}">
        <p14:creationId xmlns:p14="http://schemas.microsoft.com/office/powerpoint/2010/main" val="125089430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 by="(-#ppt_w*2)" calcmode="lin" valueType="num">
                                          <p:cBhvr rctx="PPT">
                                            <p:cTn id="12" dur="500" autoRev="1" fill="hold">
                                              <p:stCondLst>
                                                <p:cond delay="0"/>
                                              </p:stCondLst>
                                            </p:cTn>
                                            <p:tgtEl>
                                              <p:spTgt spid="22"/>
                                            </p:tgtEl>
                                            <p:attrNameLst>
                                              <p:attrName>ppt_w</p:attrName>
                                            </p:attrNameLst>
                                          </p:cBhvr>
                                        </p:anim>
                                        <p:anim by="(#ppt_w*0.50)" calcmode="lin" valueType="num">
                                          <p:cBhvr>
                                            <p:cTn id="13" dur="500" decel="50000" autoRev="1" fill="hold">
                                              <p:stCondLst>
                                                <p:cond delay="0"/>
                                              </p:stCondLst>
                                            </p:cTn>
                                            <p:tgtEl>
                                              <p:spTgt spid="22"/>
                                            </p:tgtEl>
                                            <p:attrNameLst>
                                              <p:attrName>ppt_x</p:attrName>
                                            </p:attrNameLst>
                                          </p:cBhvr>
                                        </p:anim>
                                        <p:anim from="(-#ppt_h/2)" to="(#ppt_y)" calcmode="lin" valueType="num">
                                          <p:cBhvr>
                                            <p:cTn id="14" dur="1000" fill="hold">
                                              <p:stCondLst>
                                                <p:cond delay="0"/>
                                              </p:stCondLst>
                                            </p:cTn>
                                            <p:tgtEl>
                                              <p:spTgt spid="22"/>
                                            </p:tgtEl>
                                            <p:attrNameLst>
                                              <p:attrName>ppt_y</p:attrName>
                                            </p:attrNameLst>
                                          </p:cBhvr>
                                        </p:anim>
                                        <p:animRot by="21600000">
                                          <p:cBhvr>
                                            <p:cTn id="15" dur="1000" fill="hold">
                                              <p:stCondLst>
                                                <p:cond delay="0"/>
                                              </p:stCondLst>
                                            </p:cTn>
                                            <p:tgtEl>
                                              <p:spTgt spid="22"/>
                                            </p:tgtEl>
                                            <p:attrNameLst>
                                              <p:attrName>r</p:attrName>
                                            </p:attrNameLst>
                                          </p:cBhvr>
                                        </p:animRot>
                                      </p:childTnLst>
                                    </p:cTn>
                                  </p:par>
                                </p:childTnLst>
                              </p:cTn>
                            </p:par>
                            <p:par>
                              <p:cTn id="16" fill="hold">
                                <p:stCondLst>
                                  <p:cond delay="1600"/>
                                </p:stCondLst>
                                <p:childTnLst>
                                  <p:par>
                                    <p:cTn id="17" presetID="56" presetClass="entr" presetSubtype="0" fill="hold" grpId="0" nodeType="afterEffect">
                                      <p:stCondLst>
                                        <p:cond delay="0"/>
                                      </p:stCondLst>
                                      <p:iterate type="lt">
                                        <p:tmPct val="4286"/>
                                      </p:iterate>
                                      <p:childTnLst>
                                        <p:set>
                                          <p:cBhvr>
                                            <p:cTn id="18" dur="1" fill="hold">
                                              <p:stCondLst>
                                                <p:cond delay="0"/>
                                              </p:stCondLst>
                                            </p:cTn>
                                            <p:tgtEl>
                                              <p:spTgt spid="12"/>
                                            </p:tgtEl>
                                            <p:attrNameLst>
                                              <p:attrName>style.visibility</p:attrName>
                                            </p:attrNameLst>
                                          </p:cBhvr>
                                          <p:to>
                                            <p:strVal val="visible"/>
                                          </p:to>
                                        </p:set>
                                        <p:anim by="(-#ppt_w*2)" calcmode="lin" valueType="num">
                                          <p:cBhvr rctx="PPT">
                                            <p:cTn id="19" dur="500" autoRev="1" fill="hold">
                                              <p:stCondLst>
                                                <p:cond delay="0"/>
                                              </p:stCondLst>
                                            </p:cTn>
                                            <p:tgtEl>
                                              <p:spTgt spid="12"/>
                                            </p:tgtEl>
                                            <p:attrNameLst>
                                              <p:attrName>ppt_w</p:attrName>
                                            </p:attrNameLst>
                                          </p:cBhvr>
                                        </p:anim>
                                        <p:anim by="(#ppt_w*0.50)" calcmode="lin" valueType="num">
                                          <p:cBhvr>
                                            <p:cTn id="20" dur="500" decel="50000" autoRev="1" fill="hold">
                                              <p:stCondLst>
                                                <p:cond delay="0"/>
                                              </p:stCondLst>
                                            </p:cTn>
                                            <p:tgtEl>
                                              <p:spTgt spid="12"/>
                                            </p:tgtEl>
                                            <p:attrNameLst>
                                              <p:attrName>ppt_x</p:attrName>
                                            </p:attrNameLst>
                                          </p:cBhvr>
                                        </p:anim>
                                        <p:anim from="(-#ppt_h/2)" to="(#ppt_y)" calcmode="lin" valueType="num">
                                          <p:cBhvr>
                                            <p:cTn id="21" dur="1000" fill="hold">
                                              <p:stCondLst>
                                                <p:cond delay="0"/>
                                              </p:stCondLst>
                                            </p:cTn>
                                            <p:tgtEl>
                                              <p:spTgt spid="12"/>
                                            </p:tgtEl>
                                            <p:attrNameLst>
                                              <p:attrName>ppt_y</p:attrName>
                                            </p:attrNameLst>
                                          </p:cBhvr>
                                        </p:anim>
                                        <p:animRot by="21600000">
                                          <p:cBhvr>
                                            <p:cTn id="22" dur="1000" fill="hold">
                                              <p:stCondLst>
                                                <p:cond delay="0"/>
                                              </p:stCondLst>
                                            </p:cTn>
                                            <p:tgtEl>
                                              <p:spTgt spid="12"/>
                                            </p:tgtEl>
                                            <p:attrNameLst>
                                              <p:attrName>r</p:attrName>
                                            </p:attrNameLst>
                                          </p:cBhvr>
                                        </p:animRot>
                                      </p:childTnLst>
                                    </p:cTn>
                                  </p:par>
                                </p:childTnLst>
                              </p:cTn>
                            </p:par>
                            <p:par>
                              <p:cTn id="23" fill="hold">
                                <p:stCondLst>
                                  <p:cond delay="2900"/>
                                </p:stCondLst>
                                <p:childTnLst>
                                  <p:par>
                                    <p:cTn id="24" presetID="2" presetClass="entr" presetSubtype="4" fill="hold" nodeType="afterEffect" p14:presetBounceEnd="56000">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14:bounceEnd="56000">
                                          <p:cBhvr additive="base">
                                            <p:cTn id="26" dur="500" fill="hold"/>
                                            <p:tgtEl>
                                              <p:spTgt spid="15"/>
                                            </p:tgtEl>
                                            <p:attrNameLst>
                                              <p:attrName>ppt_x</p:attrName>
                                            </p:attrNameLst>
                                          </p:cBhvr>
                                          <p:tavLst>
                                            <p:tav tm="0">
                                              <p:val>
                                                <p:strVal val="#ppt_x"/>
                                              </p:val>
                                            </p:tav>
                                            <p:tav tm="100000">
                                              <p:val>
                                                <p:strVal val="#ppt_x"/>
                                              </p:val>
                                            </p:tav>
                                          </p:tavLst>
                                        </p:anim>
                                        <p:anim calcmode="lin" valueType="num" p14:bounceEnd="56000">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3400"/>
                                </p:stCondLst>
                                <p:childTnLst>
                                  <p:par>
                                    <p:cTn id="29" presetID="2" presetClass="entr" presetSubtype="4" fill="hold" nodeType="afterEffect" p14:presetBounceEnd="56000">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14:bounceEnd="56000">
                                          <p:cBhvr additive="base">
                                            <p:cTn id="31" dur="500" fill="hold"/>
                                            <p:tgtEl>
                                              <p:spTgt spid="16"/>
                                            </p:tgtEl>
                                            <p:attrNameLst>
                                              <p:attrName>ppt_x</p:attrName>
                                            </p:attrNameLst>
                                          </p:cBhvr>
                                          <p:tavLst>
                                            <p:tav tm="0">
                                              <p:val>
                                                <p:strVal val="#ppt_x"/>
                                              </p:val>
                                            </p:tav>
                                            <p:tav tm="100000">
                                              <p:val>
                                                <p:strVal val="#ppt_x"/>
                                              </p:val>
                                            </p:tav>
                                          </p:tavLst>
                                        </p:anim>
                                        <p:anim calcmode="lin" valueType="num" p14:bounceEnd="56000">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par>
                              <p:cTn id="33" fill="hold">
                                <p:stCondLst>
                                  <p:cond delay="3900"/>
                                </p:stCondLst>
                                <p:childTnLst>
                                  <p:par>
                                    <p:cTn id="34" presetID="2" presetClass="entr" presetSubtype="4" fill="hold" nodeType="afterEffect" p14:presetBounceEnd="56000">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14:bounceEnd="56000">
                                          <p:cBhvr additive="base">
                                            <p:cTn id="36" dur="500" fill="hold"/>
                                            <p:tgtEl>
                                              <p:spTgt spid="17"/>
                                            </p:tgtEl>
                                            <p:attrNameLst>
                                              <p:attrName>ppt_x</p:attrName>
                                            </p:attrNameLst>
                                          </p:cBhvr>
                                          <p:tavLst>
                                            <p:tav tm="0">
                                              <p:val>
                                                <p:strVal val="#ppt_x"/>
                                              </p:val>
                                            </p:tav>
                                            <p:tav tm="100000">
                                              <p:val>
                                                <p:strVal val="#ppt_x"/>
                                              </p:val>
                                            </p:tav>
                                          </p:tavLst>
                                        </p:anim>
                                        <p:anim calcmode="lin" valueType="num" p14:bounceEnd="56000">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par>
                              <p:cTn id="38" fill="hold">
                                <p:stCondLst>
                                  <p:cond delay="4400"/>
                                </p:stCondLst>
                                <p:childTnLst>
                                  <p:par>
                                    <p:cTn id="39" presetID="22" presetClass="entr" presetSubtype="8" fill="hold" grpId="0" nodeType="after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left)">
                                          <p:cBhvr>
                                            <p:cTn id="41" dur="500"/>
                                            <p:tgtEl>
                                              <p:spTgt spid="66"/>
                                            </p:tgtEl>
                                          </p:cBhvr>
                                        </p:animEffect>
                                      </p:childTnLst>
                                    </p:cTn>
                                  </p:par>
                                </p:childTnLst>
                              </p:cTn>
                            </p:par>
                            <p:par>
                              <p:cTn id="42" fill="hold">
                                <p:stCondLst>
                                  <p:cond delay="4900"/>
                                </p:stCondLst>
                                <p:childTnLst>
                                  <p:par>
                                    <p:cTn id="43" presetID="22" presetClass="entr" presetSubtype="8" fill="hold" grpId="0" nodeType="after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left)">
                                          <p:cBhvr>
                                            <p:cTn id="45" dur="500"/>
                                            <p:tgtEl>
                                              <p:spTgt spid="67"/>
                                            </p:tgtEl>
                                          </p:cBhvr>
                                        </p:animEffect>
                                      </p:childTnLst>
                                    </p:cTn>
                                  </p:par>
                                </p:childTnLst>
                              </p:cTn>
                            </p:par>
                            <p:par>
                              <p:cTn id="46" fill="hold">
                                <p:stCondLst>
                                  <p:cond delay="5400"/>
                                </p:stCondLst>
                                <p:childTnLst>
                                  <p:par>
                                    <p:cTn id="47" presetID="22" presetClass="entr" presetSubtype="8" fill="hold" grpId="0"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12" grpId="0"/>
          <p:bldP spid="66" grpId="0" animBg="1"/>
          <p:bldP spid="67" grpId="0" animBg="1"/>
          <p:bldP spid="6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 by="(-#ppt_w*2)" calcmode="lin" valueType="num">
                                          <p:cBhvr rctx="PPT">
                                            <p:cTn id="12" dur="500" autoRev="1" fill="hold">
                                              <p:stCondLst>
                                                <p:cond delay="0"/>
                                              </p:stCondLst>
                                            </p:cTn>
                                            <p:tgtEl>
                                              <p:spTgt spid="22"/>
                                            </p:tgtEl>
                                            <p:attrNameLst>
                                              <p:attrName>ppt_w</p:attrName>
                                            </p:attrNameLst>
                                          </p:cBhvr>
                                        </p:anim>
                                        <p:anim by="(#ppt_w*0.50)" calcmode="lin" valueType="num">
                                          <p:cBhvr>
                                            <p:cTn id="13" dur="500" decel="50000" autoRev="1" fill="hold">
                                              <p:stCondLst>
                                                <p:cond delay="0"/>
                                              </p:stCondLst>
                                            </p:cTn>
                                            <p:tgtEl>
                                              <p:spTgt spid="22"/>
                                            </p:tgtEl>
                                            <p:attrNameLst>
                                              <p:attrName>ppt_x</p:attrName>
                                            </p:attrNameLst>
                                          </p:cBhvr>
                                        </p:anim>
                                        <p:anim from="(-#ppt_h/2)" to="(#ppt_y)" calcmode="lin" valueType="num">
                                          <p:cBhvr>
                                            <p:cTn id="14" dur="1000" fill="hold">
                                              <p:stCondLst>
                                                <p:cond delay="0"/>
                                              </p:stCondLst>
                                            </p:cTn>
                                            <p:tgtEl>
                                              <p:spTgt spid="22"/>
                                            </p:tgtEl>
                                            <p:attrNameLst>
                                              <p:attrName>ppt_y</p:attrName>
                                            </p:attrNameLst>
                                          </p:cBhvr>
                                        </p:anim>
                                        <p:animRot by="21600000">
                                          <p:cBhvr>
                                            <p:cTn id="15" dur="1000" fill="hold">
                                              <p:stCondLst>
                                                <p:cond delay="0"/>
                                              </p:stCondLst>
                                            </p:cTn>
                                            <p:tgtEl>
                                              <p:spTgt spid="22"/>
                                            </p:tgtEl>
                                            <p:attrNameLst>
                                              <p:attrName>r</p:attrName>
                                            </p:attrNameLst>
                                          </p:cBhvr>
                                        </p:animRot>
                                      </p:childTnLst>
                                    </p:cTn>
                                  </p:par>
                                </p:childTnLst>
                              </p:cTn>
                            </p:par>
                            <p:par>
                              <p:cTn id="16" fill="hold">
                                <p:stCondLst>
                                  <p:cond delay="1600"/>
                                </p:stCondLst>
                                <p:childTnLst>
                                  <p:par>
                                    <p:cTn id="17" presetID="56" presetClass="entr" presetSubtype="0" fill="hold" grpId="0" nodeType="afterEffect">
                                      <p:stCondLst>
                                        <p:cond delay="0"/>
                                      </p:stCondLst>
                                      <p:iterate type="lt">
                                        <p:tmPct val="4286"/>
                                      </p:iterate>
                                      <p:childTnLst>
                                        <p:set>
                                          <p:cBhvr>
                                            <p:cTn id="18" dur="1" fill="hold">
                                              <p:stCondLst>
                                                <p:cond delay="0"/>
                                              </p:stCondLst>
                                            </p:cTn>
                                            <p:tgtEl>
                                              <p:spTgt spid="12"/>
                                            </p:tgtEl>
                                            <p:attrNameLst>
                                              <p:attrName>style.visibility</p:attrName>
                                            </p:attrNameLst>
                                          </p:cBhvr>
                                          <p:to>
                                            <p:strVal val="visible"/>
                                          </p:to>
                                        </p:set>
                                        <p:anim by="(-#ppt_w*2)" calcmode="lin" valueType="num">
                                          <p:cBhvr rctx="PPT">
                                            <p:cTn id="19" dur="500" autoRev="1" fill="hold">
                                              <p:stCondLst>
                                                <p:cond delay="0"/>
                                              </p:stCondLst>
                                            </p:cTn>
                                            <p:tgtEl>
                                              <p:spTgt spid="12"/>
                                            </p:tgtEl>
                                            <p:attrNameLst>
                                              <p:attrName>ppt_w</p:attrName>
                                            </p:attrNameLst>
                                          </p:cBhvr>
                                        </p:anim>
                                        <p:anim by="(#ppt_w*0.50)" calcmode="lin" valueType="num">
                                          <p:cBhvr>
                                            <p:cTn id="20" dur="500" decel="50000" autoRev="1" fill="hold">
                                              <p:stCondLst>
                                                <p:cond delay="0"/>
                                              </p:stCondLst>
                                            </p:cTn>
                                            <p:tgtEl>
                                              <p:spTgt spid="12"/>
                                            </p:tgtEl>
                                            <p:attrNameLst>
                                              <p:attrName>ppt_x</p:attrName>
                                            </p:attrNameLst>
                                          </p:cBhvr>
                                        </p:anim>
                                        <p:anim from="(-#ppt_h/2)" to="(#ppt_y)" calcmode="lin" valueType="num">
                                          <p:cBhvr>
                                            <p:cTn id="21" dur="1000" fill="hold">
                                              <p:stCondLst>
                                                <p:cond delay="0"/>
                                              </p:stCondLst>
                                            </p:cTn>
                                            <p:tgtEl>
                                              <p:spTgt spid="12"/>
                                            </p:tgtEl>
                                            <p:attrNameLst>
                                              <p:attrName>ppt_y</p:attrName>
                                            </p:attrNameLst>
                                          </p:cBhvr>
                                        </p:anim>
                                        <p:animRot by="21600000">
                                          <p:cBhvr>
                                            <p:cTn id="22" dur="1000" fill="hold">
                                              <p:stCondLst>
                                                <p:cond delay="0"/>
                                              </p:stCondLst>
                                            </p:cTn>
                                            <p:tgtEl>
                                              <p:spTgt spid="12"/>
                                            </p:tgtEl>
                                            <p:attrNameLst>
                                              <p:attrName>r</p:attrName>
                                            </p:attrNameLst>
                                          </p:cBhvr>
                                        </p:animRot>
                                      </p:childTnLst>
                                    </p:cTn>
                                  </p:par>
                                </p:childTnLst>
                              </p:cTn>
                            </p:par>
                            <p:par>
                              <p:cTn id="23" fill="hold">
                                <p:stCondLst>
                                  <p:cond delay="2900"/>
                                </p:stCondLst>
                                <p:childTnLst>
                                  <p:par>
                                    <p:cTn id="24" presetID="2" presetClass="entr" presetSubtype="4"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3400"/>
                                </p:stCondLst>
                                <p:childTnLst>
                                  <p:par>
                                    <p:cTn id="29" presetID="2" presetClass="entr" presetSubtype="4"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par>
                              <p:cTn id="33" fill="hold">
                                <p:stCondLst>
                                  <p:cond delay="3900"/>
                                </p:stCondLst>
                                <p:childTnLst>
                                  <p:par>
                                    <p:cTn id="34" presetID="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par>
                              <p:cTn id="38" fill="hold">
                                <p:stCondLst>
                                  <p:cond delay="4400"/>
                                </p:stCondLst>
                                <p:childTnLst>
                                  <p:par>
                                    <p:cTn id="39" presetID="22" presetClass="entr" presetSubtype="8" fill="hold" grpId="0" nodeType="after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left)">
                                          <p:cBhvr>
                                            <p:cTn id="41" dur="500"/>
                                            <p:tgtEl>
                                              <p:spTgt spid="66"/>
                                            </p:tgtEl>
                                          </p:cBhvr>
                                        </p:animEffect>
                                      </p:childTnLst>
                                    </p:cTn>
                                  </p:par>
                                </p:childTnLst>
                              </p:cTn>
                            </p:par>
                            <p:par>
                              <p:cTn id="42" fill="hold">
                                <p:stCondLst>
                                  <p:cond delay="4900"/>
                                </p:stCondLst>
                                <p:childTnLst>
                                  <p:par>
                                    <p:cTn id="43" presetID="22" presetClass="entr" presetSubtype="8" fill="hold" grpId="0" nodeType="after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left)">
                                          <p:cBhvr>
                                            <p:cTn id="45" dur="500"/>
                                            <p:tgtEl>
                                              <p:spTgt spid="67"/>
                                            </p:tgtEl>
                                          </p:cBhvr>
                                        </p:animEffect>
                                      </p:childTnLst>
                                    </p:cTn>
                                  </p:par>
                                </p:childTnLst>
                              </p:cTn>
                            </p:par>
                            <p:par>
                              <p:cTn id="46" fill="hold">
                                <p:stCondLst>
                                  <p:cond delay="5400"/>
                                </p:stCondLst>
                                <p:childTnLst>
                                  <p:par>
                                    <p:cTn id="47" presetID="22" presetClass="entr" presetSubtype="8" fill="hold" grpId="0"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12" grpId="0"/>
          <p:bldP spid="66" grpId="0" animBg="1"/>
          <p:bldP spid="67" grpId="0" animBg="1"/>
          <p:bldP spid="68"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a:ea typeface="微软雅黑"/>
                <a:cs typeface="Times New Roman" panose="02020603050405020304" pitchFamily="18" charset="0"/>
                <a:sym typeface="Arial"/>
              </a:rPr>
              <a:t>01</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2031325"/>
          </a:xfrm>
          <a:prstGeom prst="rect">
            <a:avLst/>
          </a:prstGeom>
        </p:spPr>
        <p:txBody>
          <a:bodyPr wrap="square" lIns="0" tIns="0" rIns="0" bIns="0">
            <a:spAutoFit/>
          </a:bodyPr>
          <a:lstStyle/>
          <a:p>
            <a:pPr algn="dist"/>
            <a:r>
              <a:rPr lang="zh-CN" altLang="en-US" sz="6600" b="1" dirty="0">
                <a:solidFill>
                  <a:srgbClr val="314865"/>
                </a:solidFill>
                <a:effectLst>
                  <a:innerShdw blurRad="63500" dist="50800" dir="13500000">
                    <a:prstClr val="black">
                      <a:alpha val="50000"/>
                    </a:prstClr>
                  </a:innerShdw>
                </a:effectLst>
                <a:latin typeface="Arial"/>
                <a:sym typeface="Arial"/>
              </a:rPr>
              <a:t>需求工程项目计划中的范围管理计划</a:t>
            </a:r>
            <a:endParaRPr lang="zh-CN" altLang="en-US" sz="6600" b="1" dirty="0">
              <a:solidFill>
                <a:srgbClr val="314865"/>
              </a:solidFill>
              <a:effectLst>
                <a:innerShdw blurRad="63500" dist="50800" dir="13500000">
                  <a:prstClr val="black">
                    <a:alpha val="50000"/>
                  </a:prstClr>
                </a:innerShdw>
              </a:effectLst>
              <a:latin typeface="Arial"/>
              <a:ea typeface="微软雅黑"/>
              <a:sym typeface="Arial"/>
            </a:endParaRPr>
          </a:p>
        </p:txBody>
      </p:sp>
      <p:grpSp>
        <p:nvGrpSpPr>
          <p:cNvPr id="18" name="组合 17">
            <a:extLst>
              <a:ext uri="{FF2B5EF4-FFF2-40B4-BE49-F238E27FC236}">
                <a16:creationId xmlns:a16="http://schemas.microsoft.com/office/drawing/2014/main" xmlns="" id="{1C01247D-0162-49DD-86DF-3BC7B90EA4BC}"/>
              </a:ext>
            </a:extLst>
          </p:cNvPr>
          <p:cNvGrpSpPr/>
          <p:nvPr/>
        </p:nvGrpSpPr>
        <p:grpSpPr>
          <a:xfrm>
            <a:off x="7781759" y="937931"/>
            <a:ext cx="2758272" cy="837788"/>
            <a:chOff x="4602145" y="211015"/>
            <a:chExt cx="2758272" cy="837788"/>
          </a:xfrm>
        </p:grpSpPr>
        <p:sp>
          <p:nvSpPr>
            <p:cNvPr id="20" name="流程图: 终止 19">
              <a:extLst>
                <a:ext uri="{FF2B5EF4-FFF2-40B4-BE49-F238E27FC236}">
                  <a16:creationId xmlns:a16="http://schemas.microsoft.com/office/drawing/2014/main" xmlns=""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流程图: 终止 21">
              <a:extLst>
                <a:ext uri="{FF2B5EF4-FFF2-40B4-BE49-F238E27FC236}">
                  <a16:creationId xmlns:a16="http://schemas.microsoft.com/office/drawing/2014/main" xmlns=""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流程图: 终止 22">
              <a:extLst>
                <a:ext uri="{FF2B5EF4-FFF2-40B4-BE49-F238E27FC236}">
                  <a16:creationId xmlns:a16="http://schemas.microsoft.com/office/drawing/2014/main" xmlns=""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4" name="矩形 23">
            <a:extLst>
              <a:ext uri="{FF2B5EF4-FFF2-40B4-BE49-F238E27FC236}">
                <a16:creationId xmlns:a16="http://schemas.microsoft.com/office/drawing/2014/main" xmlns=""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xmlns=""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256029525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14:presetBounceEnd="60000">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14:bounceEnd="60000">
                                          <p:cBhvr additive="base">
                                            <p:cTn id="20"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1">
            <a:extLst>
              <a:ext uri="{FF2B5EF4-FFF2-40B4-BE49-F238E27FC236}">
                <a16:creationId xmlns:a16="http://schemas.microsoft.com/office/drawing/2014/main" xmlns="" id="{B6936467-3733-4DD6-BAFE-EE1E96D9669C}"/>
              </a:ext>
            </a:extLst>
          </p:cNvPr>
          <p:cNvSpPr txBox="1">
            <a:spLocks/>
          </p:cNvSpPr>
          <p:nvPr/>
        </p:nvSpPr>
        <p:spPr>
          <a:xfrm>
            <a:off x="1668145" y="1859797"/>
            <a:ext cx="8367764" cy="3031636"/>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b="1" dirty="0" smtClean="0">
                <a:solidFill>
                  <a:srgbClr val="314865"/>
                </a:solidFill>
                <a:latin typeface="Arial"/>
                <a:sym typeface="Arial"/>
              </a:rPr>
              <a:t>           </a:t>
            </a:r>
            <a:r>
              <a:rPr lang="zh-CN" altLang="en-US" b="1" dirty="0" smtClean="0">
                <a:solidFill>
                  <a:srgbClr val="FF0000"/>
                </a:solidFill>
                <a:latin typeface="Arial"/>
                <a:sym typeface="Arial"/>
              </a:rPr>
              <a:t>项目</a:t>
            </a:r>
            <a:r>
              <a:rPr lang="zh-CN" altLang="en-US" b="1" dirty="0">
                <a:solidFill>
                  <a:srgbClr val="FF0000"/>
                </a:solidFill>
                <a:latin typeface="Arial"/>
                <a:sym typeface="Arial"/>
              </a:rPr>
              <a:t>范围管理</a:t>
            </a:r>
            <a:r>
              <a:rPr lang="zh-CN" altLang="en-US" b="1" dirty="0">
                <a:solidFill>
                  <a:srgbClr val="314865"/>
                </a:solidFill>
                <a:latin typeface="Arial"/>
                <a:sym typeface="Arial"/>
              </a:rPr>
              <a:t>，实质上是指一种功能管理，它是对项目所要完成的工作范围进行管理和控制的过程和活动。 </a:t>
            </a:r>
            <a:r>
              <a:rPr lang="en-US" altLang="zh-CN" b="1" dirty="0">
                <a:solidFill>
                  <a:srgbClr val="314865"/>
                </a:solidFill>
                <a:latin typeface="Arial"/>
                <a:sym typeface="Arial"/>
              </a:rPr>
              <a:t>[1] </a:t>
            </a:r>
            <a:endParaRPr lang="zh-CN" altLang="en-US" b="1" dirty="0">
              <a:solidFill>
                <a:srgbClr val="314865"/>
              </a:solidFill>
              <a:latin typeface="Arial"/>
              <a:ea typeface="微软雅黑"/>
              <a:sym typeface="Arial"/>
            </a:endParaRPr>
          </a:p>
        </p:txBody>
      </p:sp>
      <p:grpSp>
        <p:nvGrpSpPr>
          <p:cNvPr id="6" name="组合 5">
            <a:extLst>
              <a:ext uri="{FF2B5EF4-FFF2-40B4-BE49-F238E27FC236}">
                <a16:creationId xmlns:a16="http://schemas.microsoft.com/office/drawing/2014/main" xmlns="" id="{0BA7B217-D3E3-4A48-9765-4785921F83A6}"/>
              </a:ext>
            </a:extLst>
          </p:cNvPr>
          <p:cNvGrpSpPr/>
          <p:nvPr/>
        </p:nvGrpSpPr>
        <p:grpSpPr>
          <a:xfrm>
            <a:off x="164616" y="-40390"/>
            <a:ext cx="2804616" cy="587150"/>
            <a:chOff x="164616" y="-40390"/>
            <a:chExt cx="2804616" cy="58715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40390"/>
              <a:ext cx="2434746" cy="584775"/>
            </a:xfrm>
            <a:prstGeom prst="rect">
              <a:avLst/>
            </a:prstGeom>
            <a:noFill/>
          </p:spPr>
          <p:txBody>
            <a:bodyPr wrap="square" rtlCol="0">
              <a:spAutoFit/>
            </a:bodyPr>
            <a:lstStyle/>
            <a:p>
              <a:pPr algn="dist"/>
              <a:r>
                <a:rPr lang="zh-CN" altLang="en-US" sz="1600" b="1" dirty="0">
                  <a:solidFill>
                    <a:srgbClr val="314865"/>
                  </a:solidFill>
                  <a:effectLst>
                    <a:innerShdw blurRad="63500" dist="50800" dir="13500000">
                      <a:prstClr val="black">
                        <a:alpha val="50000"/>
                      </a:prstClr>
                    </a:innerShdw>
                  </a:effectLst>
                  <a:latin typeface="Arial"/>
                  <a:sym typeface="Arial"/>
                </a:rPr>
                <a:t>需求工程项目计划中的范围管理计划</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72215434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additive="base">
                                        <p:cTn id="7"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1">
            <a:extLst>
              <a:ext uri="{FF2B5EF4-FFF2-40B4-BE49-F238E27FC236}">
                <a16:creationId xmlns:a16="http://schemas.microsoft.com/office/drawing/2014/main" xmlns="" id="{B6936467-3733-4DD6-BAFE-EE1E96D9669C}"/>
              </a:ext>
            </a:extLst>
          </p:cNvPr>
          <p:cNvSpPr txBox="1">
            <a:spLocks/>
          </p:cNvSpPr>
          <p:nvPr/>
        </p:nvSpPr>
        <p:spPr>
          <a:xfrm>
            <a:off x="875654" y="875654"/>
            <a:ext cx="10538848" cy="5447653"/>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b="1" dirty="0" smtClean="0">
                <a:solidFill>
                  <a:srgbClr val="314865"/>
                </a:solidFill>
                <a:latin typeface="Arial"/>
                <a:sym typeface="Arial"/>
              </a:rPr>
              <a:t>          项目</a:t>
            </a:r>
            <a:r>
              <a:rPr lang="zh-CN" altLang="en-US" b="1" dirty="0">
                <a:solidFill>
                  <a:srgbClr val="314865"/>
                </a:solidFill>
                <a:latin typeface="Arial"/>
                <a:sym typeface="Arial"/>
              </a:rPr>
              <a:t>范围的管理也就是对项目应该包括什么和不应该包括什么进行相应的</a:t>
            </a:r>
            <a:r>
              <a:rPr lang="zh-CN" altLang="en-US" b="1" dirty="0">
                <a:solidFill>
                  <a:srgbClr val="FF0000"/>
                </a:solidFill>
                <a:latin typeface="Arial"/>
                <a:sym typeface="Arial"/>
              </a:rPr>
              <a:t>定义</a:t>
            </a:r>
            <a:r>
              <a:rPr lang="zh-CN" altLang="en-US" b="1" dirty="0">
                <a:solidFill>
                  <a:srgbClr val="314865"/>
                </a:solidFill>
                <a:latin typeface="Arial"/>
                <a:sym typeface="Arial"/>
              </a:rPr>
              <a:t>和</a:t>
            </a:r>
            <a:r>
              <a:rPr lang="zh-CN" altLang="en-US" b="1" dirty="0">
                <a:solidFill>
                  <a:srgbClr val="FF0000"/>
                </a:solidFill>
                <a:latin typeface="Arial"/>
                <a:sym typeface="Arial"/>
              </a:rPr>
              <a:t>控制</a:t>
            </a:r>
            <a:r>
              <a:rPr lang="zh-CN" altLang="en-US" b="1" dirty="0">
                <a:solidFill>
                  <a:srgbClr val="314865"/>
                </a:solidFill>
                <a:latin typeface="Arial"/>
                <a:sym typeface="Arial"/>
              </a:rPr>
              <a:t>。它包括用以保证项目能按要求的范围完成所涉及的所有过程，包括：</a:t>
            </a:r>
            <a:r>
              <a:rPr lang="zh-CN" altLang="en-US" b="1" dirty="0">
                <a:solidFill>
                  <a:srgbClr val="FF0000"/>
                </a:solidFill>
                <a:latin typeface="Arial"/>
                <a:sym typeface="Arial"/>
              </a:rPr>
              <a:t>确定项目的需求</a:t>
            </a:r>
            <a:r>
              <a:rPr lang="zh-CN" altLang="en-US" b="1" dirty="0">
                <a:solidFill>
                  <a:srgbClr val="314865"/>
                </a:solidFill>
                <a:latin typeface="Arial"/>
                <a:sym typeface="Arial"/>
              </a:rPr>
              <a:t>、</a:t>
            </a:r>
            <a:r>
              <a:rPr lang="zh-CN" altLang="en-US" b="1" dirty="0">
                <a:solidFill>
                  <a:srgbClr val="FF0000"/>
                </a:solidFill>
                <a:latin typeface="Arial"/>
                <a:sym typeface="Arial"/>
              </a:rPr>
              <a:t>定义规划项目的范围</a:t>
            </a:r>
            <a:r>
              <a:rPr lang="zh-CN" altLang="en-US" b="1" dirty="0">
                <a:solidFill>
                  <a:srgbClr val="314865"/>
                </a:solidFill>
                <a:latin typeface="Arial"/>
                <a:sym typeface="Arial"/>
              </a:rPr>
              <a:t>、</a:t>
            </a:r>
            <a:r>
              <a:rPr lang="zh-CN" altLang="en-US" b="1" dirty="0">
                <a:solidFill>
                  <a:srgbClr val="FF0000"/>
                </a:solidFill>
                <a:latin typeface="Arial"/>
                <a:sym typeface="Arial"/>
              </a:rPr>
              <a:t>范围管理的实施</a:t>
            </a:r>
            <a:r>
              <a:rPr lang="zh-CN" altLang="en-US" b="1" dirty="0">
                <a:solidFill>
                  <a:srgbClr val="314865"/>
                </a:solidFill>
                <a:latin typeface="Arial"/>
                <a:sym typeface="Arial"/>
              </a:rPr>
              <a:t>、</a:t>
            </a:r>
            <a:r>
              <a:rPr lang="zh-CN" altLang="en-US" b="1" dirty="0">
                <a:solidFill>
                  <a:srgbClr val="FF0000"/>
                </a:solidFill>
                <a:latin typeface="Arial"/>
                <a:sym typeface="Arial"/>
              </a:rPr>
              <a:t>范围的变更控制管理</a:t>
            </a:r>
            <a:r>
              <a:rPr lang="zh-CN" altLang="en-US" b="1" dirty="0">
                <a:solidFill>
                  <a:srgbClr val="314865"/>
                </a:solidFill>
                <a:latin typeface="Arial"/>
                <a:sym typeface="Arial"/>
              </a:rPr>
              <a:t>以及</a:t>
            </a:r>
            <a:r>
              <a:rPr lang="zh-CN" altLang="en-US" b="1" dirty="0">
                <a:solidFill>
                  <a:srgbClr val="FF0000"/>
                </a:solidFill>
                <a:latin typeface="Arial"/>
                <a:sym typeface="Arial"/>
              </a:rPr>
              <a:t>范围核实</a:t>
            </a:r>
            <a:r>
              <a:rPr lang="zh-CN" altLang="en-US" b="1" dirty="0">
                <a:solidFill>
                  <a:srgbClr val="314865"/>
                </a:solidFill>
                <a:latin typeface="Arial"/>
                <a:sym typeface="Arial"/>
              </a:rPr>
              <a:t>等</a:t>
            </a:r>
            <a:r>
              <a:rPr lang="zh-CN" altLang="en-US" b="1" dirty="0" smtClean="0">
                <a:solidFill>
                  <a:srgbClr val="314865"/>
                </a:solidFill>
                <a:latin typeface="Arial"/>
                <a:sym typeface="Arial"/>
              </a:rPr>
              <a:t>。项目</a:t>
            </a:r>
            <a:r>
              <a:rPr lang="zh-CN" altLang="en-US" b="1" dirty="0">
                <a:solidFill>
                  <a:srgbClr val="314865"/>
                </a:solidFill>
                <a:latin typeface="Arial"/>
                <a:sym typeface="Arial"/>
              </a:rPr>
              <a:t>范围是指产生项目产品所包括的所有工作及产生这些产品所用的过程。</a:t>
            </a:r>
            <a:r>
              <a:rPr lang="zh-CN" altLang="en-US" b="1" dirty="0">
                <a:solidFill>
                  <a:srgbClr val="FF0000"/>
                </a:solidFill>
                <a:latin typeface="Arial"/>
                <a:sym typeface="Arial"/>
              </a:rPr>
              <a:t>项目干系人</a:t>
            </a:r>
            <a:r>
              <a:rPr lang="zh-CN" altLang="en-US" b="1" dirty="0">
                <a:solidFill>
                  <a:srgbClr val="314865"/>
                </a:solidFill>
                <a:latin typeface="Arial"/>
                <a:sym typeface="Arial"/>
              </a:rPr>
              <a:t>必须在项目要产生什么样的产品方面达成共识，也要在如何生产这些</a:t>
            </a:r>
            <a:r>
              <a:rPr lang="zh-CN" altLang="en-US" b="1" dirty="0" smtClean="0">
                <a:solidFill>
                  <a:srgbClr val="314865"/>
                </a:solidFill>
                <a:latin typeface="Arial"/>
                <a:sym typeface="Arial"/>
              </a:rPr>
              <a:t>产品方面</a:t>
            </a:r>
            <a:r>
              <a:rPr lang="zh-CN" altLang="en-US" b="1" dirty="0">
                <a:solidFill>
                  <a:srgbClr val="314865"/>
                </a:solidFill>
                <a:latin typeface="Arial"/>
                <a:sym typeface="Arial"/>
              </a:rPr>
              <a:t>达成一定的共识。</a:t>
            </a:r>
            <a:endParaRPr lang="zh-CN" altLang="en-US" b="1" dirty="0">
              <a:solidFill>
                <a:srgbClr val="314865"/>
              </a:solidFill>
              <a:latin typeface="Arial"/>
              <a:ea typeface="微软雅黑"/>
              <a:sym typeface="Arial"/>
            </a:endParaRPr>
          </a:p>
        </p:txBody>
      </p:sp>
      <p:grpSp>
        <p:nvGrpSpPr>
          <p:cNvPr id="6" name="组合 5">
            <a:extLst>
              <a:ext uri="{FF2B5EF4-FFF2-40B4-BE49-F238E27FC236}">
                <a16:creationId xmlns:a16="http://schemas.microsoft.com/office/drawing/2014/main" xmlns="" id="{0BA7B217-D3E3-4A48-9765-4785921F83A6}"/>
              </a:ext>
            </a:extLst>
          </p:cNvPr>
          <p:cNvGrpSpPr/>
          <p:nvPr/>
        </p:nvGrpSpPr>
        <p:grpSpPr>
          <a:xfrm>
            <a:off x="164616" y="-40390"/>
            <a:ext cx="2804616" cy="587150"/>
            <a:chOff x="164616" y="-40390"/>
            <a:chExt cx="2804616" cy="58715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40390"/>
              <a:ext cx="2434746" cy="584775"/>
            </a:xfrm>
            <a:prstGeom prst="rect">
              <a:avLst/>
            </a:prstGeom>
            <a:noFill/>
          </p:spPr>
          <p:txBody>
            <a:bodyPr wrap="square" rtlCol="0">
              <a:spAutoFit/>
            </a:bodyPr>
            <a:lstStyle/>
            <a:p>
              <a:pPr algn="dist"/>
              <a:r>
                <a:rPr lang="zh-CN" altLang="en-US" sz="1600" b="1" dirty="0">
                  <a:solidFill>
                    <a:srgbClr val="314865"/>
                  </a:solidFill>
                  <a:effectLst>
                    <a:innerShdw blurRad="63500" dist="50800" dir="13500000">
                      <a:prstClr val="black">
                        <a:alpha val="50000"/>
                      </a:prstClr>
                    </a:innerShdw>
                  </a:effectLst>
                  <a:latin typeface="Arial"/>
                  <a:sym typeface="Arial"/>
                </a:rPr>
                <a:t>需求工程项目计划中的范围管理计划</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337036370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additive="base">
                                        <p:cTn id="7"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40390"/>
            <a:ext cx="2804616" cy="587150"/>
            <a:chOff x="164616" y="-40390"/>
            <a:chExt cx="2804616" cy="58715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40390"/>
              <a:ext cx="2434746" cy="584775"/>
            </a:xfrm>
            <a:prstGeom prst="rect">
              <a:avLst/>
            </a:prstGeom>
            <a:noFill/>
          </p:spPr>
          <p:txBody>
            <a:bodyPr wrap="square" rtlCol="0">
              <a:spAutoFit/>
            </a:bodyPr>
            <a:lstStyle/>
            <a:p>
              <a:pPr algn="dist"/>
              <a:r>
                <a:rPr lang="zh-CN" altLang="en-US" sz="1600" b="1" dirty="0">
                  <a:solidFill>
                    <a:srgbClr val="314865"/>
                  </a:solidFill>
                  <a:effectLst>
                    <a:innerShdw blurRad="63500" dist="50800" dir="13500000">
                      <a:prstClr val="black">
                        <a:alpha val="50000"/>
                      </a:prstClr>
                    </a:innerShdw>
                  </a:effectLst>
                  <a:latin typeface="Arial"/>
                  <a:sym typeface="Arial"/>
                </a:rPr>
                <a:t>需求工程项目计划中的范围管理计划</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967" y="1231954"/>
            <a:ext cx="8990013"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Placeholder 1">
            <a:extLst>
              <a:ext uri="{FF2B5EF4-FFF2-40B4-BE49-F238E27FC236}">
                <a16:creationId xmlns:a16="http://schemas.microsoft.com/office/drawing/2014/main" xmlns="" id="{B6936467-3733-4DD6-BAFE-EE1E96D9669C}"/>
              </a:ext>
            </a:extLst>
          </p:cNvPr>
          <p:cNvSpPr txBox="1">
            <a:spLocks/>
          </p:cNvSpPr>
          <p:nvPr/>
        </p:nvSpPr>
        <p:spPr>
          <a:xfrm>
            <a:off x="1737887" y="4122550"/>
            <a:ext cx="8367764" cy="3031636"/>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b="1" dirty="0">
                <a:solidFill>
                  <a:srgbClr val="314865"/>
                </a:solidFill>
                <a:latin typeface="Arial"/>
                <a:sym typeface="Arial"/>
              </a:rPr>
              <a:t>项目范围管理内容细分</a:t>
            </a:r>
            <a:endParaRPr lang="zh-CN" altLang="en-US" b="1" dirty="0">
              <a:solidFill>
                <a:srgbClr val="314865"/>
              </a:solidFill>
              <a:latin typeface="Arial"/>
              <a:ea typeface="微软雅黑"/>
              <a:sym typeface="Arial"/>
            </a:endParaRPr>
          </a:p>
        </p:txBody>
      </p:sp>
    </p:spTree>
    <p:extLst>
      <p:ext uri="{BB962C8B-B14F-4D97-AF65-F5344CB8AC3E}">
        <p14:creationId xmlns:p14="http://schemas.microsoft.com/office/powerpoint/2010/main" val="272555333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40390"/>
            <a:ext cx="2804616" cy="587150"/>
            <a:chOff x="164616" y="-40390"/>
            <a:chExt cx="2804616" cy="58715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40390"/>
              <a:ext cx="2434746" cy="584775"/>
            </a:xfrm>
            <a:prstGeom prst="rect">
              <a:avLst/>
            </a:prstGeom>
            <a:noFill/>
          </p:spPr>
          <p:txBody>
            <a:bodyPr wrap="square" rtlCol="0">
              <a:spAutoFit/>
            </a:bodyPr>
            <a:lstStyle/>
            <a:p>
              <a:pPr algn="dist"/>
              <a:r>
                <a:rPr lang="zh-CN" altLang="en-US" sz="1600" b="1" dirty="0">
                  <a:solidFill>
                    <a:srgbClr val="314865"/>
                  </a:solidFill>
                  <a:effectLst>
                    <a:innerShdw blurRad="63500" dist="50800" dir="13500000">
                      <a:prstClr val="black">
                        <a:alpha val="50000"/>
                      </a:prstClr>
                    </a:innerShdw>
                  </a:effectLst>
                  <a:latin typeface="Arial"/>
                  <a:sym typeface="Arial"/>
                </a:rPr>
                <a:t>需求工程项目计划中的范围管理计划</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0" name="Text Placeholder 1">
            <a:extLst>
              <a:ext uri="{FF2B5EF4-FFF2-40B4-BE49-F238E27FC236}">
                <a16:creationId xmlns:a16="http://schemas.microsoft.com/office/drawing/2014/main" xmlns="" id="{B6936467-3733-4DD6-BAFE-EE1E96D9669C}"/>
              </a:ext>
            </a:extLst>
          </p:cNvPr>
          <p:cNvSpPr txBox="1">
            <a:spLocks/>
          </p:cNvSpPr>
          <p:nvPr/>
        </p:nvSpPr>
        <p:spPr>
          <a:xfrm>
            <a:off x="1916117" y="2038028"/>
            <a:ext cx="8367764" cy="3031636"/>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b="1" dirty="0" smtClean="0">
                <a:solidFill>
                  <a:srgbClr val="FF0000"/>
                </a:solidFill>
                <a:latin typeface="Arial"/>
                <a:sym typeface="Arial"/>
              </a:rPr>
              <a:t>          范围</a:t>
            </a:r>
            <a:r>
              <a:rPr lang="zh-CN" altLang="en-US" b="1" dirty="0">
                <a:solidFill>
                  <a:srgbClr val="FF0000"/>
                </a:solidFill>
                <a:latin typeface="Arial"/>
                <a:sym typeface="Arial"/>
              </a:rPr>
              <a:t>计划</a:t>
            </a:r>
            <a:r>
              <a:rPr lang="zh-CN" altLang="en-US" b="1" dirty="0">
                <a:solidFill>
                  <a:srgbClr val="314865"/>
                </a:solidFill>
                <a:latin typeface="Arial"/>
                <a:sym typeface="Arial"/>
              </a:rPr>
              <a:t>是指进一步形成各种</a:t>
            </a:r>
            <a:r>
              <a:rPr lang="zh-CN" altLang="en-US" b="1" dirty="0">
                <a:solidFill>
                  <a:srgbClr val="FF0000"/>
                </a:solidFill>
                <a:latin typeface="Arial"/>
                <a:sym typeface="Arial"/>
              </a:rPr>
              <a:t>文档</a:t>
            </a:r>
            <a:r>
              <a:rPr lang="zh-CN" altLang="en-US" b="1" dirty="0">
                <a:solidFill>
                  <a:srgbClr val="314865"/>
                </a:solidFill>
                <a:latin typeface="Arial"/>
                <a:sym typeface="Arial"/>
              </a:rPr>
              <a:t>，为将来</a:t>
            </a:r>
            <a:r>
              <a:rPr lang="zh-CN" altLang="en-US" b="1" dirty="0">
                <a:solidFill>
                  <a:srgbClr val="FF0000"/>
                </a:solidFill>
                <a:latin typeface="Arial"/>
                <a:sym typeface="Arial"/>
              </a:rPr>
              <a:t>项目决策</a:t>
            </a:r>
            <a:r>
              <a:rPr lang="zh-CN" altLang="en-US" b="1" dirty="0">
                <a:solidFill>
                  <a:srgbClr val="314865"/>
                </a:solidFill>
                <a:latin typeface="Arial"/>
                <a:sym typeface="Arial"/>
              </a:rPr>
              <a:t>提供基础，这些文档中包括用以衡量一个项目或项目阶段是否已经顺利完成的标准等。作为范围计划过程的输出，项目组要制定一个</a:t>
            </a:r>
            <a:r>
              <a:rPr lang="zh-CN" altLang="en-US" b="1" dirty="0">
                <a:solidFill>
                  <a:srgbClr val="FF0000"/>
                </a:solidFill>
                <a:latin typeface="Arial"/>
                <a:sym typeface="Arial"/>
              </a:rPr>
              <a:t>范围说明书</a:t>
            </a:r>
            <a:r>
              <a:rPr lang="zh-CN" altLang="en-US" b="1" dirty="0">
                <a:solidFill>
                  <a:srgbClr val="314865"/>
                </a:solidFill>
                <a:latin typeface="Arial"/>
                <a:sym typeface="Arial"/>
              </a:rPr>
              <a:t>和</a:t>
            </a:r>
            <a:r>
              <a:rPr lang="zh-CN" altLang="en-US" b="1" dirty="0">
                <a:solidFill>
                  <a:srgbClr val="FF0000"/>
                </a:solidFill>
                <a:latin typeface="Arial"/>
                <a:sym typeface="Arial"/>
              </a:rPr>
              <a:t>范围管理计划</a:t>
            </a:r>
            <a:r>
              <a:rPr lang="zh-CN" altLang="en-US" b="1" dirty="0">
                <a:solidFill>
                  <a:srgbClr val="314865"/>
                </a:solidFill>
                <a:latin typeface="Arial"/>
                <a:sym typeface="Arial"/>
              </a:rPr>
              <a:t>。</a:t>
            </a:r>
            <a:endParaRPr lang="zh-CN" altLang="en-US" b="1" dirty="0">
              <a:solidFill>
                <a:srgbClr val="314865"/>
              </a:solidFill>
              <a:latin typeface="Arial"/>
              <a:ea typeface="微软雅黑"/>
              <a:sym typeface="Arial"/>
            </a:endParaRPr>
          </a:p>
        </p:txBody>
      </p:sp>
    </p:spTree>
    <p:extLst>
      <p:ext uri="{BB962C8B-B14F-4D97-AF65-F5344CB8AC3E}">
        <p14:creationId xmlns:p14="http://schemas.microsoft.com/office/powerpoint/2010/main" val="226024461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40390"/>
            <a:ext cx="2804616" cy="587150"/>
            <a:chOff x="164616" y="-40390"/>
            <a:chExt cx="2804616" cy="58715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40390"/>
              <a:ext cx="2434746" cy="584775"/>
            </a:xfrm>
            <a:prstGeom prst="rect">
              <a:avLst/>
            </a:prstGeom>
            <a:noFill/>
          </p:spPr>
          <p:txBody>
            <a:bodyPr wrap="square" rtlCol="0">
              <a:spAutoFit/>
            </a:bodyPr>
            <a:lstStyle/>
            <a:p>
              <a:pPr algn="dist"/>
              <a:r>
                <a:rPr lang="zh-CN" altLang="en-US" sz="1600" b="1" dirty="0">
                  <a:solidFill>
                    <a:srgbClr val="314865"/>
                  </a:solidFill>
                  <a:effectLst>
                    <a:innerShdw blurRad="63500" dist="50800" dir="13500000">
                      <a:prstClr val="black">
                        <a:alpha val="50000"/>
                      </a:prstClr>
                    </a:innerShdw>
                  </a:effectLst>
                  <a:latin typeface="Arial"/>
                  <a:sym typeface="Arial"/>
                </a:rPr>
                <a:t>需求工程项目计划中的范围管理计划</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0" name="Text Placeholder 1">
            <a:extLst>
              <a:ext uri="{FF2B5EF4-FFF2-40B4-BE49-F238E27FC236}">
                <a16:creationId xmlns:a16="http://schemas.microsoft.com/office/drawing/2014/main" xmlns="" id="{B6936467-3733-4DD6-BAFE-EE1E96D9669C}"/>
              </a:ext>
            </a:extLst>
          </p:cNvPr>
          <p:cNvSpPr txBox="1">
            <a:spLocks/>
          </p:cNvSpPr>
          <p:nvPr/>
        </p:nvSpPr>
        <p:spPr>
          <a:xfrm>
            <a:off x="1309607" y="1224366"/>
            <a:ext cx="9779430" cy="5253926"/>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b="1" dirty="0" smtClean="0">
                <a:solidFill>
                  <a:srgbClr val="314865"/>
                </a:solidFill>
                <a:latin typeface="Arial"/>
                <a:sym typeface="Arial"/>
              </a:rPr>
              <a:t>          项目</a:t>
            </a:r>
            <a:r>
              <a:rPr lang="zh-CN" altLang="en-US" b="1" dirty="0">
                <a:solidFill>
                  <a:srgbClr val="314865"/>
                </a:solidFill>
                <a:latin typeface="Arial"/>
                <a:sym typeface="Arial"/>
              </a:rPr>
              <a:t>范围管理计划是一种</a:t>
            </a:r>
            <a:r>
              <a:rPr lang="zh-CN" altLang="en-US" b="1" dirty="0">
                <a:solidFill>
                  <a:srgbClr val="FF0000"/>
                </a:solidFill>
                <a:latin typeface="Arial"/>
                <a:sym typeface="Arial"/>
              </a:rPr>
              <a:t>规划工具</a:t>
            </a:r>
            <a:r>
              <a:rPr lang="zh-CN" altLang="en-US" b="1" dirty="0">
                <a:solidFill>
                  <a:srgbClr val="314865"/>
                </a:solidFill>
                <a:latin typeface="Arial"/>
                <a:sym typeface="Arial"/>
              </a:rPr>
              <a:t>，说明项目团队如何确定项目范围，制定详细的</a:t>
            </a:r>
            <a:r>
              <a:rPr lang="zh-CN" altLang="en-US" b="1" dirty="0">
                <a:solidFill>
                  <a:srgbClr val="FF0000"/>
                </a:solidFill>
                <a:latin typeface="Arial"/>
                <a:sym typeface="Arial"/>
              </a:rPr>
              <a:t>项目范围说明书</a:t>
            </a:r>
            <a:r>
              <a:rPr lang="zh-CN" altLang="en-US" b="1" dirty="0">
                <a:solidFill>
                  <a:srgbClr val="314865"/>
                </a:solidFill>
                <a:latin typeface="Arial"/>
                <a:sym typeface="Arial"/>
              </a:rPr>
              <a:t>，确定与制作</a:t>
            </a:r>
            <a:r>
              <a:rPr lang="zh-CN" altLang="en-US" b="1" dirty="0">
                <a:solidFill>
                  <a:srgbClr val="FF0000"/>
                </a:solidFill>
                <a:latin typeface="Arial"/>
                <a:sym typeface="Arial"/>
              </a:rPr>
              <a:t>工作分解结构</a:t>
            </a:r>
            <a:r>
              <a:rPr lang="zh-CN" altLang="en-US" b="1" dirty="0">
                <a:solidFill>
                  <a:srgbClr val="314865"/>
                </a:solidFill>
                <a:latin typeface="Arial"/>
                <a:sym typeface="Arial"/>
              </a:rPr>
              <a:t>，</a:t>
            </a:r>
            <a:r>
              <a:rPr lang="zh-CN" altLang="en-US" b="1" dirty="0">
                <a:solidFill>
                  <a:srgbClr val="FF0000"/>
                </a:solidFill>
                <a:latin typeface="Arial"/>
                <a:sym typeface="Arial"/>
              </a:rPr>
              <a:t>核实项目范围</a:t>
            </a:r>
            <a:r>
              <a:rPr lang="zh-CN" altLang="en-US" b="1" dirty="0">
                <a:solidFill>
                  <a:srgbClr val="314865"/>
                </a:solidFill>
                <a:latin typeface="Arial"/>
                <a:sym typeface="Arial"/>
              </a:rPr>
              <a:t>，以及</a:t>
            </a:r>
            <a:r>
              <a:rPr lang="zh-CN" altLang="en-US" b="1" dirty="0">
                <a:solidFill>
                  <a:srgbClr val="FF0000"/>
                </a:solidFill>
                <a:latin typeface="Arial"/>
                <a:sym typeface="Arial"/>
              </a:rPr>
              <a:t>控制项目范围</a:t>
            </a:r>
            <a:r>
              <a:rPr lang="zh-CN" altLang="en-US" b="1" dirty="0">
                <a:solidFill>
                  <a:srgbClr val="314865"/>
                </a:solidFill>
                <a:latin typeface="Arial"/>
                <a:sym typeface="Arial"/>
              </a:rPr>
              <a:t>。制定项目范围管理计划与确定项目范围的细节从</a:t>
            </a:r>
            <a:r>
              <a:rPr lang="zh-CN" altLang="en-US" b="1" dirty="0">
                <a:solidFill>
                  <a:srgbClr val="FF0000"/>
                </a:solidFill>
                <a:latin typeface="Arial"/>
                <a:sym typeface="Arial"/>
              </a:rPr>
              <a:t>分析项目章程</a:t>
            </a:r>
            <a:r>
              <a:rPr lang="zh-CN" altLang="en-US" b="1" dirty="0">
                <a:solidFill>
                  <a:srgbClr val="314865"/>
                </a:solidFill>
                <a:latin typeface="Arial"/>
                <a:sym typeface="Arial"/>
              </a:rPr>
              <a:t>、</a:t>
            </a:r>
            <a:r>
              <a:rPr lang="zh-CN" altLang="en-US" b="1" dirty="0">
                <a:solidFill>
                  <a:srgbClr val="FF0000"/>
                </a:solidFill>
                <a:latin typeface="Arial"/>
                <a:sym typeface="Arial"/>
              </a:rPr>
              <a:t>项目初步范围说明书</a:t>
            </a:r>
            <a:r>
              <a:rPr lang="zh-CN" altLang="en-US" b="1" dirty="0">
                <a:solidFill>
                  <a:srgbClr val="314865"/>
                </a:solidFill>
                <a:latin typeface="Arial"/>
                <a:sym typeface="Arial"/>
              </a:rPr>
              <a:t>与项目管理计划最近批准的</a:t>
            </a:r>
            <a:r>
              <a:rPr lang="zh-CN" altLang="en-US" b="1" dirty="0">
                <a:solidFill>
                  <a:srgbClr val="FF0000"/>
                </a:solidFill>
                <a:latin typeface="Arial"/>
                <a:sym typeface="Arial"/>
              </a:rPr>
              <a:t>版本提供的信息</a:t>
            </a:r>
            <a:r>
              <a:rPr lang="zh-CN" altLang="en-US" b="1" dirty="0">
                <a:solidFill>
                  <a:srgbClr val="314865"/>
                </a:solidFill>
                <a:latin typeface="Arial"/>
                <a:sym typeface="Arial"/>
              </a:rPr>
              <a:t>，组织过程资产中的</a:t>
            </a:r>
            <a:r>
              <a:rPr lang="zh-CN" altLang="en-US" b="1" dirty="0">
                <a:solidFill>
                  <a:srgbClr val="FF0000"/>
                </a:solidFill>
                <a:latin typeface="Arial"/>
                <a:sym typeface="Arial"/>
              </a:rPr>
              <a:t>历史信息</a:t>
            </a:r>
            <a:r>
              <a:rPr lang="zh-CN" altLang="en-US" b="1" dirty="0">
                <a:solidFill>
                  <a:srgbClr val="314865"/>
                </a:solidFill>
                <a:latin typeface="Arial"/>
                <a:sym typeface="Arial"/>
              </a:rPr>
              <a:t>，以及任何有关的事业</a:t>
            </a:r>
            <a:r>
              <a:rPr lang="zh-CN" altLang="en-US" b="1" dirty="0" smtClean="0">
                <a:solidFill>
                  <a:srgbClr val="314865"/>
                </a:solidFill>
                <a:latin typeface="Arial"/>
                <a:sym typeface="Arial"/>
              </a:rPr>
              <a:t>环   境</a:t>
            </a:r>
            <a:r>
              <a:rPr lang="zh-CN" altLang="en-US" b="1" dirty="0">
                <a:solidFill>
                  <a:srgbClr val="314865"/>
                </a:solidFill>
                <a:latin typeface="Arial"/>
                <a:sym typeface="Arial"/>
              </a:rPr>
              <a:t>因素开始。项目范围管理计划是“</a:t>
            </a:r>
            <a:r>
              <a:rPr lang="zh-CN" altLang="en-US" b="1" dirty="0">
                <a:solidFill>
                  <a:srgbClr val="FF0000"/>
                </a:solidFill>
                <a:latin typeface="Arial"/>
                <a:sym typeface="Arial"/>
              </a:rPr>
              <a:t>制定范围计划</a:t>
            </a:r>
            <a:r>
              <a:rPr lang="zh-CN" altLang="en-US" b="1" dirty="0">
                <a:solidFill>
                  <a:srgbClr val="314865"/>
                </a:solidFill>
                <a:latin typeface="Arial"/>
                <a:sym typeface="Arial"/>
              </a:rPr>
              <a:t>”过程的主要成果。</a:t>
            </a:r>
            <a:endParaRPr lang="zh-CN" altLang="en-US" b="1" dirty="0">
              <a:solidFill>
                <a:srgbClr val="314865"/>
              </a:solidFill>
              <a:latin typeface="Arial"/>
              <a:ea typeface="微软雅黑"/>
              <a:sym typeface="Arial"/>
            </a:endParaRPr>
          </a:p>
        </p:txBody>
      </p:sp>
    </p:spTree>
    <p:extLst>
      <p:ext uri="{BB962C8B-B14F-4D97-AF65-F5344CB8AC3E}">
        <p14:creationId xmlns:p14="http://schemas.microsoft.com/office/powerpoint/2010/main" val="388820113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17工作总结与2018工作规划PPT模板"/>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1602</Words>
  <Application>Microsoft Office PowerPoint</Application>
  <PresentationFormat>自定义</PresentationFormat>
  <Paragraphs>112</Paragraphs>
  <Slides>23</Slides>
  <Notes>23</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2017工作总结与2018工作规划PPT模板</dc:title>
  <dc:creator>carrie_xie</dc:creator>
  <cp:lastModifiedBy>DELL。</cp:lastModifiedBy>
  <cp:revision>93</cp:revision>
  <dcterms:created xsi:type="dcterms:W3CDTF">2013-07-01T03:05:36Z</dcterms:created>
  <dcterms:modified xsi:type="dcterms:W3CDTF">2018-12-09T06:24:55Z</dcterms:modified>
</cp:coreProperties>
</file>