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0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366" r:id="rId4"/>
    <p:sldId id="367" r:id="rId5"/>
    <p:sldId id="282" r:id="rId6"/>
    <p:sldId id="301" r:id="rId7"/>
    <p:sldId id="356" r:id="rId8"/>
    <p:sldId id="357" r:id="rId9"/>
    <p:sldId id="358" r:id="rId10"/>
    <p:sldId id="286" r:id="rId11"/>
    <p:sldId id="287" r:id="rId12"/>
    <p:sldId id="305" r:id="rId13"/>
    <p:sldId id="290" r:id="rId14"/>
    <p:sldId id="308" r:id="rId15"/>
    <p:sldId id="359" r:id="rId16"/>
    <p:sldId id="360" r:id="rId17"/>
    <p:sldId id="361" r:id="rId18"/>
    <p:sldId id="362" r:id="rId19"/>
    <p:sldId id="294" r:id="rId20"/>
    <p:sldId id="309" r:id="rId21"/>
    <p:sldId id="363" r:id="rId22"/>
    <p:sldId id="364" r:id="rId23"/>
    <p:sldId id="365" r:id="rId24"/>
    <p:sldId id="29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D28C79"/>
    <a:srgbClr val="FFFFFF"/>
    <a:srgbClr val="AC6672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2698" y="1896233"/>
            <a:ext cx="7927300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需求变更评审</a:t>
            </a:r>
            <a:endParaRPr kumimoji="1" lang="en-US" altLang="zh-CN" sz="6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PRD2018-G10</a:t>
            </a:r>
            <a:r>
              <a:rPr kumimoji="1" lang="zh-CN" altLang="en-US" sz="6600" b="1" dirty="0">
                <a:solidFill>
                  <a:schemeClr val="bg1"/>
                </a:solidFill>
              </a:rPr>
              <a:t>小组</a:t>
            </a:r>
          </a:p>
        </p:txBody>
      </p:sp>
      <p:sp>
        <p:nvSpPr>
          <p:cNvPr id="6" name="矩形 5"/>
          <p:cNvSpPr/>
          <p:nvPr/>
        </p:nvSpPr>
        <p:spPr>
          <a:xfrm>
            <a:off x="778933" y="1866900"/>
            <a:ext cx="10617199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2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7850" y="2921169"/>
            <a:ext cx="5570752" cy="101566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需求变更申请书</a:t>
            </a:r>
          </a:p>
        </p:txBody>
      </p:sp>
    </p:spTree>
    <p:extLst>
      <p:ext uri="{BB962C8B-B14F-4D97-AF65-F5344CB8AC3E}">
        <p14:creationId xmlns:p14="http://schemas.microsoft.com/office/powerpoint/2010/main" val="390635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0983" y="30245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需求变更申请书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5929D9-77B6-4DEF-A217-1E1E3EE88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38999"/>
              </p:ext>
            </p:extLst>
          </p:nvPr>
        </p:nvGraphicFramePr>
        <p:xfrm>
          <a:off x="1524000" y="1143001"/>
          <a:ext cx="8915396" cy="578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4970">
                  <a:extLst>
                    <a:ext uri="{9D8B030D-6E8A-4147-A177-3AD203B41FA5}">
                      <a16:colId xmlns:a16="http://schemas.microsoft.com/office/drawing/2014/main" val="2668535416"/>
                    </a:ext>
                  </a:extLst>
                </a:gridCol>
                <a:gridCol w="1027596">
                  <a:extLst>
                    <a:ext uri="{9D8B030D-6E8A-4147-A177-3AD203B41FA5}">
                      <a16:colId xmlns:a16="http://schemas.microsoft.com/office/drawing/2014/main" val="1461703913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3161970371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1832607062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56511867"/>
                    </a:ext>
                  </a:extLst>
                </a:gridCol>
                <a:gridCol w="1018099">
                  <a:extLst>
                    <a:ext uri="{9D8B030D-6E8A-4147-A177-3AD203B41FA5}">
                      <a16:colId xmlns:a16="http://schemas.microsoft.com/office/drawing/2014/main" val="10822991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41690701"/>
                    </a:ext>
                  </a:extLst>
                </a:gridCol>
                <a:gridCol w="978592">
                  <a:extLst>
                    <a:ext uri="{9D8B030D-6E8A-4147-A177-3AD203B41FA5}">
                      <a16:colId xmlns:a16="http://schemas.microsoft.com/office/drawing/2014/main" val="2296783192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740469938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635127127"/>
                    </a:ext>
                  </a:extLst>
                </a:gridCol>
                <a:gridCol w="386490">
                  <a:extLst>
                    <a:ext uri="{9D8B030D-6E8A-4147-A177-3AD203B41FA5}">
                      <a16:colId xmlns:a16="http://schemas.microsoft.com/office/drawing/2014/main" val="2134645408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1010947721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2270113330"/>
                    </a:ext>
                  </a:extLst>
                </a:gridCol>
                <a:gridCol w="386490">
                  <a:extLst>
                    <a:ext uri="{9D8B030D-6E8A-4147-A177-3AD203B41FA5}">
                      <a16:colId xmlns:a16="http://schemas.microsoft.com/office/drawing/2014/main" val="2096919963"/>
                    </a:ext>
                  </a:extLst>
                </a:gridCol>
                <a:gridCol w="790148">
                  <a:extLst>
                    <a:ext uri="{9D8B030D-6E8A-4147-A177-3AD203B41FA5}">
                      <a16:colId xmlns:a16="http://schemas.microsoft.com/office/drawing/2014/main" val="977819983"/>
                    </a:ext>
                  </a:extLst>
                </a:gridCol>
                <a:gridCol w="888996">
                  <a:extLst>
                    <a:ext uri="{9D8B030D-6E8A-4147-A177-3AD203B41FA5}">
                      <a16:colId xmlns:a16="http://schemas.microsoft.com/office/drawing/2014/main" val="1174100347"/>
                    </a:ext>
                  </a:extLst>
                </a:gridCol>
              </a:tblGrid>
              <a:tr h="23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问题提出人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杨枨老师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提出时间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</a:t>
                      </a:r>
                      <a:r>
                        <a:rPr lang="zh-CN" sz="1600" kern="100">
                          <a:effectLst/>
                        </a:rPr>
                        <a:t>年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月</a:t>
                      </a: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58263025"/>
                  </a:ext>
                </a:extLst>
              </a:tr>
              <a:tr h="46308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用户方负责人意见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rowSpan="2"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建议更变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CCB</a:t>
                      </a:r>
                      <a:r>
                        <a:rPr lang="zh-CN" sz="1600" kern="100">
                          <a:effectLst/>
                        </a:rPr>
                        <a:t>主席签名：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刘祺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363893048"/>
                  </a:ext>
                </a:extLst>
              </a:tr>
              <a:tr h="2315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审批时间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2019</a:t>
                      </a:r>
                      <a:r>
                        <a:rPr lang="zh-CN" sz="1600" kern="100">
                          <a:effectLst/>
                        </a:rPr>
                        <a:t>年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月</a:t>
                      </a: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zh-CN" sz="1600" kern="100">
                          <a:effectLst/>
                        </a:rPr>
                        <a:t>日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908889812"/>
                  </a:ext>
                </a:extLst>
              </a:tr>
              <a:tr h="926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rc-1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模块名称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管理员轮播图管理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所属子系统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后台中心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4080593340"/>
                  </a:ext>
                </a:extLst>
              </a:tr>
              <a:tr h="85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管理员要求后台添加管理编辑网站首页动图的功能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55141085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变更原因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客户从管理员处获取了小组没有提前确认过的需求，因此需要作出变更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需求紧急程度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紧急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2075973806"/>
                  </a:ext>
                </a:extLst>
              </a:tr>
              <a:tr h="662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经双方确认后的需求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251970074"/>
                  </a:ext>
                </a:extLst>
              </a:tr>
              <a:tr h="23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影响分析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见《</a:t>
                      </a:r>
                      <a:r>
                        <a:rPr lang="en-US" sz="1600" kern="100">
                          <a:effectLst/>
                        </a:rPr>
                        <a:t>PRD2018-G10-</a:t>
                      </a:r>
                      <a:r>
                        <a:rPr lang="zh-CN" sz="1600" kern="100">
                          <a:effectLst/>
                        </a:rPr>
                        <a:t>需求变更影响分析》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59150248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答复意见及建议解决方案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699521898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工作量评估（人天）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预计解决时间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月</a:t>
                      </a:r>
                      <a:r>
                        <a:rPr lang="en-US" sz="1600" kern="100" dirty="0">
                          <a:effectLst/>
                        </a:rPr>
                        <a:t>9</a:t>
                      </a:r>
                      <a:r>
                        <a:rPr lang="zh-CN" sz="1600" kern="100" dirty="0">
                          <a:effectLst/>
                        </a:rPr>
                        <a:t>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zh-CN" sz="1600" kern="100" dirty="0">
                          <a:effectLst/>
                        </a:rPr>
                        <a:t>实际解决时间</a:t>
                      </a:r>
                      <a:endParaRPr lang="zh-CN" altLang="en-US" dirty="0"/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4235169336"/>
                  </a:ext>
                </a:extLst>
              </a:tr>
              <a:tr h="77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审核人：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需求确认人：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需求确认时间：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9676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7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需求变更申请书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A863-E0B6-46E1-B816-1A61A6E33E08}"/>
              </a:ext>
            </a:extLst>
          </p:cNvPr>
          <p:cNvSpPr/>
          <p:nvPr/>
        </p:nvSpPr>
        <p:spPr>
          <a:xfrm>
            <a:off x="470763" y="1113235"/>
            <a:ext cx="11111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流程说明：</a:t>
            </a:r>
            <a:endParaRPr lang="zh-CN" altLang="zh-CN" sz="4000" b="1" dirty="0"/>
          </a:p>
        </p:txBody>
      </p:sp>
      <p:pic>
        <p:nvPicPr>
          <p:cNvPr id="5" name="图片 4" descr="C:\Users\杰宝\AppData\Local\Temp\WeChat Files\b516b1855d03c8ee906c188cf6740c1.jpg">
            <a:extLst>
              <a:ext uri="{FF2B5EF4-FFF2-40B4-BE49-F238E27FC236}">
                <a16:creationId xmlns:a16="http://schemas.microsoft.com/office/drawing/2014/main" id="{983AEC3F-6394-4097-B1B0-0E38A2FE2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80" y="1113235"/>
            <a:ext cx="3738419" cy="5423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63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73E73-823F-44F9-A1E6-4C50ACD6EB05}"/>
              </a:ext>
            </a:extLst>
          </p:cNvPr>
          <p:cNvSpPr/>
          <p:nvPr/>
        </p:nvSpPr>
        <p:spPr>
          <a:xfrm>
            <a:off x="5912100" y="2921169"/>
            <a:ext cx="6340193" cy="101566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</p:spTree>
    <p:extLst>
      <p:ext uri="{BB962C8B-B14F-4D97-AF65-F5344CB8AC3E}">
        <p14:creationId xmlns:p14="http://schemas.microsoft.com/office/powerpoint/2010/main" val="151599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7F367-E1F6-42CC-9752-A5B1CDF2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21" y="2168335"/>
            <a:ext cx="558242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7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31523-E396-486C-B3B6-21A6EB3E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" y="1647534"/>
            <a:ext cx="552527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33260-9784-4229-AF6C-1CDF28A3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43" y="1120343"/>
            <a:ext cx="5148657" cy="56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9C41C-426B-4944-9E92-BC45C776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1642813"/>
            <a:ext cx="547763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1745F-AF1A-4FEA-940B-C1DA9B8E5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06" y="1373229"/>
            <a:ext cx="52775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1807" y="2861704"/>
            <a:ext cx="6340193" cy="11726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6000" b="1" dirty="0">
                <a:solidFill>
                  <a:srgbClr val="FFFFFF"/>
                </a:solidFill>
                <a:latin typeface="Century Gothic"/>
              </a:rPr>
              <a:t>需求分析影响清单</a:t>
            </a:r>
          </a:p>
        </p:txBody>
      </p:sp>
    </p:spTree>
    <p:extLst>
      <p:ext uri="{BB962C8B-B14F-4D97-AF65-F5344CB8AC3E}">
        <p14:creationId xmlns:p14="http://schemas.microsoft.com/office/powerpoint/2010/main" val="208302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88179" y="222192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586557" y="243259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项目会议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88179" y="312997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586557" y="334064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需求变更申请书</a:t>
            </a:r>
          </a:p>
        </p:txBody>
      </p:sp>
      <p:sp>
        <p:nvSpPr>
          <p:cNvPr id="7" name="椭圆 6"/>
          <p:cNvSpPr/>
          <p:nvPr/>
        </p:nvSpPr>
        <p:spPr>
          <a:xfrm>
            <a:off x="1488179" y="493247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86557" y="514315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需求分析影响清单</a:t>
            </a:r>
          </a:p>
        </p:txBody>
      </p:sp>
      <p:sp>
        <p:nvSpPr>
          <p:cNvPr id="9" name="椭圆 8"/>
          <p:cNvSpPr/>
          <p:nvPr/>
        </p:nvSpPr>
        <p:spPr>
          <a:xfrm>
            <a:off x="1488179" y="402442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586557" y="423510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441C91-4963-456C-AE9B-0D275191CEA5}"/>
              </a:ext>
            </a:extLst>
          </p:cNvPr>
          <p:cNvSpPr/>
          <p:nvPr/>
        </p:nvSpPr>
        <p:spPr>
          <a:xfrm>
            <a:off x="7117552" y="222192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859A09-8609-4904-8BA9-49FE7586204C}"/>
              </a:ext>
            </a:extLst>
          </p:cNvPr>
          <p:cNvSpPr txBox="1"/>
          <p:nvPr/>
        </p:nvSpPr>
        <p:spPr>
          <a:xfrm>
            <a:off x="8215930" y="243259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9730B0-6445-4CF9-999D-FA0D69272ED3}"/>
              </a:ext>
            </a:extLst>
          </p:cNvPr>
          <p:cNvSpPr/>
          <p:nvPr/>
        </p:nvSpPr>
        <p:spPr>
          <a:xfrm>
            <a:off x="7117552" y="312997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75BEA5-D222-4AA6-9F63-7785F64BEF0D}"/>
              </a:ext>
            </a:extLst>
          </p:cNvPr>
          <p:cNvSpPr txBox="1"/>
          <p:nvPr/>
        </p:nvSpPr>
        <p:spPr>
          <a:xfrm>
            <a:off x="8215930" y="334064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需求变更申请书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8D9B261-D94F-4F0F-AB89-2178F32F50C0}"/>
              </a:ext>
            </a:extLst>
          </p:cNvPr>
          <p:cNvSpPr/>
          <p:nvPr/>
        </p:nvSpPr>
        <p:spPr>
          <a:xfrm>
            <a:off x="7117552" y="493247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91EA5D-23DE-4CDB-ADF4-F81894938AE9}"/>
              </a:ext>
            </a:extLst>
          </p:cNvPr>
          <p:cNvSpPr txBox="1"/>
          <p:nvPr/>
        </p:nvSpPr>
        <p:spPr>
          <a:xfrm>
            <a:off x="8215930" y="514315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需求分析影响清单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E1BA20-6540-4759-97C6-0499AEC1FD09}"/>
              </a:ext>
            </a:extLst>
          </p:cNvPr>
          <p:cNvSpPr/>
          <p:nvPr/>
        </p:nvSpPr>
        <p:spPr>
          <a:xfrm>
            <a:off x="7117552" y="402442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F19F86-A5C4-4ECA-95A2-3B6343738D78}"/>
              </a:ext>
            </a:extLst>
          </p:cNvPr>
          <p:cNvSpPr txBox="1"/>
          <p:nvPr/>
        </p:nvSpPr>
        <p:spPr>
          <a:xfrm>
            <a:off x="8215930" y="423510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</p:spTree>
    <p:extLst>
      <p:ext uri="{BB962C8B-B14F-4D97-AF65-F5344CB8AC3E}">
        <p14:creationId xmlns:p14="http://schemas.microsoft.com/office/powerpoint/2010/main" val="62683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E29A1-5259-4950-83A1-D0939C93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1" y="2190577"/>
            <a:ext cx="553479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4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9B24C-D2EE-4DED-8EC3-5E199335F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7" y="1176602"/>
            <a:ext cx="4676994" cy="56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9CF39-4E40-409C-8B10-BC225D0A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9" y="1217302"/>
            <a:ext cx="4146046" cy="50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629FD-5CDB-417A-9752-F5DE760B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95" y="1168400"/>
            <a:ext cx="3565505" cy="4968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E829DD-0514-4FC7-99A2-98C6AFFE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50" y="3224051"/>
            <a:ext cx="4513689" cy="18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8831" y="2215445"/>
            <a:ext cx="5285801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7213" y="4559176"/>
            <a:ext cx="252459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Business summary template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621269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2921169"/>
            <a:ext cx="5738418" cy="101566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项目会议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2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61956" y="26494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项目会议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CD8BEA-881B-424C-8CFD-1747FB32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69" y="900427"/>
            <a:ext cx="354360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621269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2921169"/>
            <a:ext cx="5738418" cy="101566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6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3182D-0981-4D3B-9F1B-FB7F9636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2" y="1314282"/>
            <a:ext cx="5563376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627626-93CC-4E17-9469-32173270A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2" y="4484788"/>
            <a:ext cx="469648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B8E13E-192C-4540-B3A7-AE371B30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32" y="1534791"/>
            <a:ext cx="543000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F0A045-23D9-4DA6-8B9E-7830C45E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05" y="1125568"/>
            <a:ext cx="3570287" cy="560045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22F679C4-931D-431C-90FF-43642159B3FE}"/>
              </a:ext>
            </a:extLst>
          </p:cNvPr>
          <p:cNvSpPr txBox="1">
            <a:spLocks/>
          </p:cNvSpPr>
          <p:nvPr/>
        </p:nvSpPr>
        <p:spPr>
          <a:xfrm>
            <a:off x="985981" y="1604200"/>
            <a:ext cx="4365911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latin typeface="Century Gothic"/>
              </a:rPr>
              <a:t>跨职能流程图：</a:t>
            </a:r>
          </a:p>
        </p:txBody>
      </p:sp>
    </p:spTree>
    <p:extLst>
      <p:ext uri="{BB962C8B-B14F-4D97-AF65-F5344CB8AC3E}">
        <p14:creationId xmlns:p14="http://schemas.microsoft.com/office/powerpoint/2010/main" val="131393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02234-D040-4A0C-86D6-B073957B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55" y="1234616"/>
            <a:ext cx="3499145" cy="5437861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785C551-D28D-45D9-BFBE-37751B7F2A7F}"/>
              </a:ext>
            </a:extLst>
          </p:cNvPr>
          <p:cNvSpPr txBox="1">
            <a:spLocks/>
          </p:cNvSpPr>
          <p:nvPr/>
        </p:nvSpPr>
        <p:spPr>
          <a:xfrm>
            <a:off x="1730089" y="1375600"/>
            <a:ext cx="4365911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latin typeface="Century Gothic"/>
              </a:rPr>
              <a:t>批准签字：</a:t>
            </a:r>
          </a:p>
        </p:txBody>
      </p:sp>
    </p:spTree>
    <p:extLst>
      <p:ext uri="{BB962C8B-B14F-4D97-AF65-F5344CB8AC3E}">
        <p14:creationId xmlns:p14="http://schemas.microsoft.com/office/powerpoint/2010/main" val="287172784"/>
      </p:ext>
    </p:extLst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宽屏</PresentationFormat>
  <Paragraphs>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Calibri</vt:lpstr>
      <vt:lpstr>Century Gothic</vt:lpstr>
      <vt:lpstr>Courier New</vt:lpstr>
      <vt:lpstr>Times New Roman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xch752</cp:lastModifiedBy>
  <cp:revision>55</cp:revision>
  <dcterms:created xsi:type="dcterms:W3CDTF">2015-08-18T05:03:53Z</dcterms:created>
  <dcterms:modified xsi:type="dcterms:W3CDTF">2019-01-11T09:42:42Z</dcterms:modified>
  <cp:category>https://dxpu.taobao.com/</cp:category>
</cp:coreProperties>
</file>