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7">
  <p:sldMasterIdLst>
    <p:sldMasterId id="2147483648" r:id="rId2"/>
  </p:sldMasterIdLst>
  <p:notesMasterIdLst>
    <p:notesMasterId r:id="rId79"/>
  </p:notesMasterIdLst>
  <p:handoutMasterIdLst>
    <p:handoutMasterId r:id="rId80"/>
  </p:handoutMasterIdLst>
  <p:sldIdLst>
    <p:sldId id="257" r:id="rId3"/>
    <p:sldId id="263" r:id="rId4"/>
    <p:sldId id="269" r:id="rId5"/>
    <p:sldId id="343" r:id="rId6"/>
    <p:sldId id="261" r:id="rId7"/>
    <p:sldId id="262" r:id="rId8"/>
    <p:sldId id="259" r:id="rId9"/>
    <p:sldId id="314" r:id="rId10"/>
    <p:sldId id="315" r:id="rId11"/>
    <p:sldId id="344" r:id="rId12"/>
    <p:sldId id="345" r:id="rId13"/>
    <p:sldId id="369" r:id="rId14"/>
    <p:sldId id="370" r:id="rId15"/>
    <p:sldId id="371" r:id="rId16"/>
    <p:sldId id="372" r:id="rId17"/>
    <p:sldId id="373" r:id="rId18"/>
    <p:sldId id="374" r:id="rId19"/>
    <p:sldId id="376" r:id="rId20"/>
    <p:sldId id="377" r:id="rId21"/>
    <p:sldId id="378" r:id="rId22"/>
    <p:sldId id="272" r:id="rId23"/>
    <p:sldId id="274" r:id="rId24"/>
    <p:sldId id="380" r:id="rId25"/>
    <p:sldId id="365" r:id="rId26"/>
    <p:sldId id="275" r:id="rId27"/>
    <p:sldId id="405" r:id="rId28"/>
    <p:sldId id="277" r:id="rId29"/>
    <p:sldId id="296" r:id="rId30"/>
    <p:sldId id="336" r:id="rId31"/>
    <p:sldId id="381" r:id="rId32"/>
    <p:sldId id="382" r:id="rId33"/>
    <p:sldId id="406" r:id="rId34"/>
    <p:sldId id="407" r:id="rId35"/>
    <p:sldId id="383" r:id="rId36"/>
    <p:sldId id="384" r:id="rId37"/>
    <p:sldId id="385" r:id="rId38"/>
    <p:sldId id="408" r:id="rId39"/>
    <p:sldId id="279" r:id="rId40"/>
    <p:sldId id="280" r:id="rId41"/>
    <p:sldId id="386" r:id="rId42"/>
    <p:sldId id="387" r:id="rId43"/>
    <p:sldId id="288" r:id="rId44"/>
    <p:sldId id="289" r:id="rId45"/>
    <p:sldId id="388" r:id="rId46"/>
    <p:sldId id="389" r:id="rId47"/>
    <p:sldId id="292" r:id="rId48"/>
    <p:sldId id="293" r:id="rId49"/>
    <p:sldId id="305" r:id="rId50"/>
    <p:sldId id="390" r:id="rId51"/>
    <p:sldId id="391" r:id="rId52"/>
    <p:sldId id="392" r:id="rId53"/>
    <p:sldId id="308" r:id="rId54"/>
    <p:sldId id="394" r:id="rId55"/>
    <p:sldId id="395" r:id="rId56"/>
    <p:sldId id="301" r:id="rId57"/>
    <p:sldId id="321" r:id="rId58"/>
    <p:sldId id="353" r:id="rId59"/>
    <p:sldId id="396" r:id="rId60"/>
    <p:sldId id="397" r:id="rId61"/>
    <p:sldId id="398" r:id="rId62"/>
    <p:sldId id="399" r:id="rId63"/>
    <p:sldId id="400" r:id="rId64"/>
    <p:sldId id="316" r:id="rId65"/>
    <p:sldId id="401" r:id="rId66"/>
    <p:sldId id="402" r:id="rId67"/>
    <p:sldId id="403" r:id="rId68"/>
    <p:sldId id="368" r:id="rId69"/>
    <p:sldId id="367" r:id="rId70"/>
    <p:sldId id="410" r:id="rId71"/>
    <p:sldId id="411" r:id="rId72"/>
    <p:sldId id="412" r:id="rId73"/>
    <p:sldId id="413" r:id="rId74"/>
    <p:sldId id="414" r:id="rId75"/>
    <p:sldId id="409" r:id="rId76"/>
    <p:sldId id="379" r:id="rId77"/>
    <p:sldId id="318" r:id="rId78"/>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未知用户"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FFD8"/>
    <a:srgbClr val="86B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82424" autoAdjust="0"/>
  </p:normalViewPr>
  <p:slideViewPr>
    <p:cSldViewPr snapToGrid="0">
      <p:cViewPr>
        <p:scale>
          <a:sx n="95" d="100"/>
          <a:sy n="95" d="100"/>
        </p:scale>
        <p:origin x="-139" y="106"/>
      </p:cViewPr>
      <p:guideLst>
        <p:guide orient="horz" pos="2160"/>
        <p:guide pos="3840"/>
      </p:guideLst>
    </p:cSldViewPr>
  </p:slideViewPr>
  <p:notesTextViewPr>
    <p:cViewPr>
      <p:scale>
        <a:sx n="1" d="1"/>
        <a:sy n="1" d="1"/>
      </p:scale>
      <p:origin x="0" y="0"/>
    </p:cViewPr>
  </p:notesTextViewPr>
  <p:sorterViewPr>
    <p:cViewPr>
      <p:scale>
        <a:sx n="100" d="100"/>
        <a:sy n="100" d="100"/>
      </p:scale>
      <p:origin x="0" y="1422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11/22/2018</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2018/11/22</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16</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17</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18</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19</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22</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23</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24</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25</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26</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27</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39</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5</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6</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7</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97217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dirty="0"/>
              <a:t>单击此处编辑母版标题样式</a:t>
            </a:r>
            <a:endParaRPr lang="zh-CN" dirty="0"/>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2018/11/22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rPr smtClean="0"/>
              <a:t>‹#›</a:t>
            </a:fld>
            <a:endParaRPr 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2018/11/22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2018/11/22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en-US" altLang="zh-CN" dirty="0"/>
              <a:t/>
            </a:r>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11/22/2018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2018/11/22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en-US" altLang="zh-CN" dirty="0"/>
              <a:t/>
            </a:r>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11/22/2018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11/22/2018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2018/11/22</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2018/11/22</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2018/11/22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2018/11/22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2018/11/22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2018/11/22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2018/11/22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2018/11/22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2018/11/22</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2018/11/22</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2018/11/22</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2018/11/22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11/22/2018</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a:xfrm>
            <a:off x="1203081" y="4865612"/>
            <a:ext cx="8825658" cy="861420"/>
          </a:xfrm>
        </p:spPr>
        <p:txBody>
          <a:bodyPr/>
          <a:lstStyle/>
          <a:p>
            <a:r>
              <a:rPr lang="zh-CN" altLang="en-US" dirty="0"/>
              <a:t>组长：李俊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组员：黄浩峰 叶忠杰 夏昌灏 吴荣欣</a:t>
            </a:r>
            <a:endParaRPr lang="zh-CN" dirty="0">
              <a:latin typeface="Microsoft YaHei UI" panose="020B0503020204020204" pitchFamily="34" charset="-122"/>
              <a:ea typeface="Microsoft YaHei UI" panose="020B0503020204020204" pitchFamily="34" charset="-122"/>
            </a:endParaRPr>
          </a:p>
        </p:txBody>
      </p:sp>
      <p:pic>
        <p:nvPicPr>
          <p:cNvPr id="1026" name="Picture 2" descr="C:\Users\HP\Desktop\图标修正.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128" y="810125"/>
            <a:ext cx="2899609" cy="2899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latin typeface="+mn-ea"/>
                <a:ea typeface="+mn-ea"/>
              </a:rPr>
              <a:t>需求的</a:t>
            </a:r>
            <a:r>
              <a:rPr lang="zh-CN" altLang="en-US" sz="2400" dirty="0">
                <a:solidFill>
                  <a:srgbClr val="FF0000"/>
                </a:solidFill>
                <a:latin typeface="+mn-ea"/>
                <a:ea typeface="+mn-ea"/>
              </a:rPr>
              <a:t>获取</a:t>
            </a:r>
            <a:r>
              <a:rPr lang="zh-CN" altLang="en-US" sz="2400" dirty="0">
                <a:latin typeface="+mn-ea"/>
                <a:ea typeface="+mn-ea"/>
              </a:rPr>
              <a:t>对于一个项目的开发是极为重要的，我们所必须要做的，就是定义需求开发过程，编写前景的范围文档，确定我们的目标用户，以及他们身上的特质，为每类用户选择</a:t>
            </a:r>
            <a:r>
              <a:rPr lang="zh-CN" altLang="en-US" sz="2400" dirty="0">
                <a:solidFill>
                  <a:srgbClr val="FF0000"/>
                </a:solidFill>
                <a:latin typeface="+mn-ea"/>
                <a:ea typeface="+mn-ea"/>
              </a:rPr>
              <a:t>用户代言人</a:t>
            </a:r>
            <a:r>
              <a:rPr lang="zh-CN" altLang="en-US" sz="2400" dirty="0">
                <a:latin typeface="+mn-ea"/>
                <a:ea typeface="+mn-ea"/>
              </a:rPr>
              <a:t>，建立典型的</a:t>
            </a:r>
            <a:r>
              <a:rPr lang="zh-CN" altLang="en-US" sz="2400" dirty="0">
                <a:solidFill>
                  <a:srgbClr val="FF0000"/>
                </a:solidFill>
                <a:latin typeface="+mn-ea"/>
                <a:ea typeface="+mn-ea"/>
              </a:rPr>
              <a:t>用户小组</a:t>
            </a:r>
            <a:r>
              <a:rPr lang="zh-CN" altLang="en-US" sz="2400" dirty="0">
                <a:latin typeface="+mn-ea"/>
                <a:ea typeface="+mn-ea"/>
              </a:rPr>
              <a:t>，和用户代表接触，交流，确定用例系统事件和响应，召开专门的的需求获取研讨会，调研用户的工作流程，在检查当前的系统，进一步完善需求，跨项目重用需求。</a:t>
            </a:r>
            <a:endParaRPr lang="en-US" altLang="zh-CN" sz="2400" dirty="0">
              <a:latin typeface="+mn-ea"/>
              <a:ea typeface="+mn-ea"/>
            </a:endParaRPr>
          </a:p>
          <a:p>
            <a:r>
              <a:rPr lang="zh-CN" altLang="en-US" sz="2400" dirty="0">
                <a:latin typeface="+mn-ea"/>
                <a:ea typeface="+mn-ea"/>
              </a:rPr>
              <a:t>需求的获取，也是这门课程的重点，因此将会把注意力集中在这部分，得到了需求以后，开始项目的估计，进度计划，项目跟踪，完成策划这一步后，开始建模与设计。</a:t>
            </a:r>
            <a:endParaRPr lang="zh-CN" sz="2400" dirty="0">
              <a:latin typeface="+mn-ea"/>
              <a:ea typeface="+mn-ea"/>
            </a:endParaRPr>
          </a:p>
        </p:txBody>
      </p:sp>
    </p:spTree>
    <p:extLst>
      <p:ext uri="{BB962C8B-B14F-4D97-AF65-F5344CB8AC3E}">
        <p14:creationId xmlns:p14="http://schemas.microsoft.com/office/powerpoint/2010/main" val="398434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zh-CN" dirty="0"/>
              <a:t>产品</a:t>
            </a:r>
          </a:p>
        </p:txBody>
      </p:sp>
      <p:sp>
        <p:nvSpPr>
          <p:cNvPr id="3" name="矩形 2"/>
          <p:cNvSpPr>
            <a:spLocks noGrp="1"/>
          </p:cNvSpPr>
          <p:nvPr>
            <p:ph idx="1"/>
          </p:nvPr>
        </p:nvSpPr>
        <p:spPr/>
        <p:txBody>
          <a:bodyPr>
            <a:normAutofit/>
          </a:bodyPr>
          <a:lstStyle/>
          <a:p>
            <a:r>
              <a:rPr lang="zh-CN" altLang="zh-CN" sz="2400" dirty="0">
                <a:latin typeface="+mn-ea"/>
                <a:ea typeface="+mn-ea"/>
              </a:rPr>
              <a:t>项目名称：软件工程系列课程教学辅助网站</a:t>
            </a:r>
            <a:r>
              <a:rPr lang="en-US" altLang="zh-CN" sz="2400" dirty="0">
                <a:latin typeface="+mn-ea"/>
                <a:ea typeface="+mn-ea"/>
              </a:rPr>
              <a:t>   </a:t>
            </a:r>
            <a:endParaRPr lang="zh-CN" altLang="zh-CN" sz="2400" dirty="0">
              <a:latin typeface="+mn-ea"/>
              <a:ea typeface="+mn-ea"/>
            </a:endParaRPr>
          </a:p>
          <a:p>
            <a:r>
              <a:rPr lang="zh-CN" altLang="zh-CN" sz="2400" dirty="0" smtClean="0">
                <a:latin typeface="+mn-ea"/>
                <a:ea typeface="+mn-ea"/>
              </a:rPr>
              <a:t>主要</a:t>
            </a:r>
            <a:r>
              <a:rPr lang="zh-CN" altLang="zh-CN" sz="2400" dirty="0">
                <a:latin typeface="+mn-ea"/>
                <a:ea typeface="+mn-ea"/>
              </a:rPr>
              <a:t>功能：教师可对学生资料、成绩以及所选课程进行修改管理；学生可通过查询获取自身成绩，自主选择相关课程。</a:t>
            </a:r>
          </a:p>
        </p:txBody>
      </p:sp>
    </p:spTree>
    <p:extLst>
      <p:ext uri="{BB962C8B-B14F-4D97-AF65-F5344CB8AC3E}">
        <p14:creationId xmlns:p14="http://schemas.microsoft.com/office/powerpoint/2010/main" val="174604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9600" dirty="0"/>
              <a:t>第</a:t>
            </a:r>
            <a:r>
              <a:rPr lang="en-US" altLang="zh-CN" sz="9600" dirty="0"/>
              <a:t>3</a:t>
            </a:r>
            <a:r>
              <a:rPr lang="zh-CN" altLang="en-US" sz="9600" dirty="0"/>
              <a:t>章 </a:t>
            </a:r>
            <a:r>
              <a:rPr lang="en-US" altLang="zh-CN" sz="9600" dirty="0"/>
              <a:t/>
            </a:r>
            <a:br>
              <a:rPr lang="en-US" altLang="zh-CN" sz="9600" dirty="0"/>
            </a:br>
            <a:r>
              <a:rPr lang="zh-CN" altLang="en-US" sz="9600" dirty="0" smtClean="0"/>
              <a:t>可行性分析</a:t>
            </a:r>
            <a:endParaRPr lang="zh-CN" altLang="en-US" sz="9600" dirty="0"/>
          </a:p>
        </p:txBody>
      </p:sp>
      <p:sp>
        <p:nvSpPr>
          <p:cNvPr id="3" name="文本占位符 2"/>
          <p:cNvSpPr>
            <a:spLocks noGrp="1"/>
          </p:cNvSpPr>
          <p:nvPr>
            <p:ph type="body" sz="half" idx="2"/>
          </p:nvPr>
        </p:nvSpPr>
        <p:spPr>
          <a:xfrm>
            <a:off x="7534443" y="4985084"/>
            <a:ext cx="7999315" cy="1074057"/>
          </a:xfrm>
        </p:spPr>
        <p:txBody>
          <a:bodyPr/>
          <a:lstStyle/>
          <a:p>
            <a:r>
              <a:rPr lang="zh-CN" altLang="en-US" dirty="0" smtClean="0"/>
              <a:t>引用资料</a:t>
            </a:r>
            <a:r>
              <a:rPr lang="en-US" altLang="zh-CN" dirty="0"/>
              <a:t>5</a:t>
            </a:r>
            <a:endParaRPr lang="zh-CN" altLang="en-US" dirty="0"/>
          </a:p>
        </p:txBody>
      </p:sp>
    </p:spTree>
    <p:extLst>
      <p:ext uri="{BB962C8B-B14F-4D97-AF65-F5344CB8AC3E}">
        <p14:creationId xmlns:p14="http://schemas.microsoft.com/office/powerpoint/2010/main" val="268288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3.1 </a:t>
            </a:r>
            <a:r>
              <a:rPr lang="zh-CN" altLang="en-US" dirty="0" smtClean="0"/>
              <a:t>技术可行性</a:t>
            </a:r>
            <a:endParaRPr lang="zh-CN" altLang="en-US" dirty="0"/>
          </a:p>
        </p:txBody>
      </p:sp>
      <p:sp>
        <p:nvSpPr>
          <p:cNvPr id="3" name="TextBox 2"/>
          <p:cNvSpPr txBox="1"/>
          <p:nvPr/>
        </p:nvSpPr>
        <p:spPr>
          <a:xfrm>
            <a:off x="850233" y="1798969"/>
            <a:ext cx="9737556" cy="830997"/>
          </a:xfrm>
          <a:prstGeom prst="rect">
            <a:avLst/>
          </a:prstGeom>
          <a:noFill/>
        </p:spPr>
        <p:txBody>
          <a:bodyPr wrap="square" rtlCol="0">
            <a:spAutoFit/>
          </a:bodyPr>
          <a:lstStyle/>
          <a:p>
            <a:r>
              <a:rPr lang="zh-CN" altLang="en-US" sz="2400" dirty="0" smtClean="0">
                <a:latin typeface="+mn-ea"/>
              </a:rPr>
              <a:t>本课程只涉及原型的制作，所以使用墨刀，可以完成需要，但鉴于墨刀的价格提高了，所以以</a:t>
            </a:r>
            <a:r>
              <a:rPr lang="en-US" altLang="zh-CN" sz="2400" dirty="0" smtClean="0">
                <a:latin typeface="+mn-ea"/>
              </a:rPr>
              <a:t>AXURE RP</a:t>
            </a:r>
            <a:r>
              <a:rPr lang="zh-CN" altLang="en-US" sz="2400" dirty="0" smtClean="0">
                <a:latin typeface="+mn-ea"/>
              </a:rPr>
              <a:t>作为备选工具</a:t>
            </a:r>
            <a:endParaRPr lang="zh-CN" altLang="en-US" sz="2400" dirty="0">
              <a:latin typeface="+mn-ea"/>
            </a:endParaRPr>
          </a:p>
        </p:txBody>
      </p:sp>
    </p:spTree>
    <p:extLst>
      <p:ext uri="{BB962C8B-B14F-4D97-AF65-F5344CB8AC3E}">
        <p14:creationId xmlns:p14="http://schemas.microsoft.com/office/powerpoint/2010/main" val="323241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3.2 </a:t>
            </a:r>
            <a:r>
              <a:rPr lang="zh-CN" altLang="en-US" dirty="0" smtClean="0"/>
              <a:t>操作可行性</a:t>
            </a:r>
            <a:endParaRPr lang="zh-CN" altLang="en-US" dirty="0"/>
          </a:p>
        </p:txBody>
      </p:sp>
      <p:sp>
        <p:nvSpPr>
          <p:cNvPr id="3" name="TextBox 2"/>
          <p:cNvSpPr txBox="1"/>
          <p:nvPr/>
        </p:nvSpPr>
        <p:spPr>
          <a:xfrm>
            <a:off x="1106907" y="1935328"/>
            <a:ext cx="9192125" cy="3477875"/>
          </a:xfrm>
          <a:prstGeom prst="rect">
            <a:avLst/>
          </a:prstGeom>
          <a:noFill/>
        </p:spPr>
        <p:txBody>
          <a:bodyPr wrap="square" rtlCol="0">
            <a:spAutoFit/>
          </a:bodyPr>
          <a:lstStyle/>
          <a:p>
            <a:r>
              <a:rPr lang="zh-CN" altLang="zh-CN" sz="2400" dirty="0">
                <a:latin typeface="+mn-ea"/>
              </a:rPr>
              <a:t>网站界面简洁明了，美观大方，用户可以通过</a:t>
            </a:r>
            <a:r>
              <a:rPr lang="zh-CN" altLang="zh-CN" sz="2400" dirty="0">
                <a:solidFill>
                  <a:srgbClr val="FF0000"/>
                </a:solidFill>
                <a:latin typeface="+mn-ea"/>
              </a:rPr>
              <a:t>网站标识</a:t>
            </a:r>
            <a:r>
              <a:rPr lang="zh-CN" altLang="zh-CN" sz="2400" dirty="0">
                <a:latin typeface="+mn-ea"/>
              </a:rPr>
              <a:t>引导一步一步进行注册登录等操作。</a:t>
            </a:r>
          </a:p>
          <a:p>
            <a:r>
              <a:rPr lang="en-US" altLang="zh-CN" sz="2400" dirty="0">
                <a:latin typeface="+mn-ea"/>
              </a:rPr>
              <a:t>	</a:t>
            </a:r>
            <a:endParaRPr lang="zh-CN" altLang="zh-CN" sz="2400" dirty="0">
              <a:latin typeface="+mn-ea"/>
            </a:endParaRPr>
          </a:p>
          <a:p>
            <a:r>
              <a:rPr lang="en-US" altLang="zh-CN" sz="2400" dirty="0">
                <a:latin typeface="+mn-ea"/>
              </a:rPr>
              <a:t>1.</a:t>
            </a:r>
            <a:r>
              <a:rPr lang="zh-CN" altLang="zh-CN" sz="2400" dirty="0">
                <a:latin typeface="+mn-ea"/>
              </a:rPr>
              <a:t>用户（学生与教师及游客）可以自主完成注册、登陆、注销</a:t>
            </a:r>
          </a:p>
          <a:p>
            <a:r>
              <a:rPr lang="en-US" altLang="zh-CN" sz="2400" dirty="0">
                <a:latin typeface="+mn-ea"/>
              </a:rPr>
              <a:t>2.</a:t>
            </a:r>
            <a:r>
              <a:rPr lang="zh-CN" altLang="zh-CN" sz="2400" dirty="0">
                <a:latin typeface="+mn-ea"/>
              </a:rPr>
              <a:t>所有用户可以自行阅览网站上的资料，并且下载文档资料</a:t>
            </a:r>
          </a:p>
          <a:p>
            <a:r>
              <a:rPr lang="en-US" altLang="zh-CN" sz="2400" dirty="0">
                <a:latin typeface="+mn-ea"/>
              </a:rPr>
              <a:t>3.</a:t>
            </a:r>
            <a:r>
              <a:rPr lang="zh-CN" altLang="zh-CN" sz="2400" dirty="0">
                <a:latin typeface="+mn-ea"/>
              </a:rPr>
              <a:t>学生与教师之间可以方便的通过账号来添加、删除好友，进行沟通交流</a:t>
            </a:r>
          </a:p>
          <a:p>
            <a:r>
              <a:rPr lang="en-US" altLang="zh-CN" sz="2400" dirty="0">
                <a:latin typeface="+mn-ea"/>
              </a:rPr>
              <a:t>4.</a:t>
            </a:r>
            <a:r>
              <a:rPr lang="zh-CN" altLang="zh-CN" sz="2400" dirty="0">
                <a:latin typeface="+mn-ea"/>
              </a:rPr>
              <a:t>教师可以通过</a:t>
            </a:r>
            <a:r>
              <a:rPr lang="zh-CN" altLang="zh-CN" sz="2400" dirty="0">
                <a:solidFill>
                  <a:srgbClr val="FF0000"/>
                </a:solidFill>
                <a:latin typeface="+mn-ea"/>
              </a:rPr>
              <a:t>消息发布栏</a:t>
            </a:r>
            <a:r>
              <a:rPr lang="zh-CN" altLang="zh-CN" sz="2400" dirty="0">
                <a:latin typeface="+mn-ea"/>
              </a:rPr>
              <a:t>发布通知</a:t>
            </a:r>
          </a:p>
          <a:p>
            <a:endParaRPr lang="zh-CN" altLang="en-US" sz="2800" dirty="0"/>
          </a:p>
        </p:txBody>
      </p:sp>
    </p:spTree>
    <p:extLst>
      <p:ext uri="{BB962C8B-B14F-4D97-AF65-F5344CB8AC3E}">
        <p14:creationId xmlns:p14="http://schemas.microsoft.com/office/powerpoint/2010/main" val="64293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3.3 </a:t>
            </a:r>
            <a:r>
              <a:rPr lang="zh-CN" altLang="en-US" dirty="0"/>
              <a:t>法律</a:t>
            </a:r>
            <a:r>
              <a:rPr lang="zh-CN" altLang="en-US" dirty="0" smtClean="0"/>
              <a:t>可行性</a:t>
            </a:r>
            <a:endParaRPr lang="zh-CN" altLang="en-US" dirty="0"/>
          </a:p>
        </p:txBody>
      </p:sp>
      <p:sp>
        <p:nvSpPr>
          <p:cNvPr id="3" name="TextBox 2"/>
          <p:cNvSpPr txBox="1"/>
          <p:nvPr/>
        </p:nvSpPr>
        <p:spPr>
          <a:xfrm>
            <a:off x="753981" y="1718759"/>
            <a:ext cx="9192125" cy="1261884"/>
          </a:xfrm>
          <a:prstGeom prst="rect">
            <a:avLst/>
          </a:prstGeom>
          <a:noFill/>
        </p:spPr>
        <p:txBody>
          <a:bodyPr wrap="square" rtlCol="0">
            <a:spAutoFit/>
          </a:bodyPr>
          <a:lstStyle/>
          <a:p>
            <a:r>
              <a:rPr lang="zh-CN" altLang="zh-CN" sz="2400" dirty="0"/>
              <a:t>本项目作为课程作业，仅作研究用途，不投入商用，无主观收集用户数据及隐私之意，遵循现有法律法规。</a:t>
            </a:r>
          </a:p>
          <a:p>
            <a:endParaRPr lang="zh-CN" altLang="en-US" sz="2800" dirty="0"/>
          </a:p>
        </p:txBody>
      </p:sp>
      <p:sp>
        <p:nvSpPr>
          <p:cNvPr id="4" name="矩形 3"/>
          <p:cNvSpPr/>
          <p:nvPr/>
        </p:nvSpPr>
        <p:spPr>
          <a:xfrm>
            <a:off x="753981" y="3121835"/>
            <a:ext cx="3627916" cy="707886"/>
          </a:xfrm>
          <a:prstGeom prst="rect">
            <a:avLst/>
          </a:prstGeom>
        </p:spPr>
        <p:txBody>
          <a:bodyPr wrap="none">
            <a:spAutoFit/>
          </a:bodyPr>
          <a:lstStyle/>
          <a:p>
            <a:r>
              <a:rPr lang="en-US" altLang="zh-CN" sz="4000" dirty="0">
                <a:latin typeface="Microsoft YaHei UI" panose="020B0503020204020204" pitchFamily="34" charset="-122"/>
                <a:ea typeface="Microsoft YaHei UI" panose="020B0503020204020204" pitchFamily="34" charset="-122"/>
              </a:rPr>
              <a:t>3</a:t>
            </a:r>
            <a:r>
              <a:rPr lang="en-US" altLang="zh-CN" sz="4000" dirty="0" smtClean="0">
                <a:latin typeface="Microsoft YaHei UI" panose="020B0503020204020204" pitchFamily="34" charset="-122"/>
                <a:ea typeface="Microsoft YaHei UI" panose="020B0503020204020204" pitchFamily="34" charset="-122"/>
              </a:rPr>
              <a:t>. 4</a:t>
            </a:r>
            <a:r>
              <a:rPr lang="zh-CN" altLang="en-US" sz="4000" dirty="0" smtClean="0">
                <a:latin typeface="Microsoft YaHei UI" panose="020B0503020204020204" pitchFamily="34" charset="-122"/>
                <a:ea typeface="Microsoft YaHei UI" panose="020B0503020204020204" pitchFamily="34" charset="-122"/>
              </a:rPr>
              <a:t>经济可行性</a:t>
            </a:r>
            <a:endParaRPr lang="zh-CN" altLang="en-US" sz="4000" dirty="0">
              <a:latin typeface="Microsoft YaHei UI" panose="020B0503020204020204" pitchFamily="34" charset="-122"/>
              <a:ea typeface="Microsoft YaHei UI" panose="020B0503020204020204" pitchFamily="34" charset="-122"/>
            </a:endParaRPr>
          </a:p>
        </p:txBody>
      </p:sp>
      <p:sp>
        <p:nvSpPr>
          <p:cNvPr id="5" name="矩形 4"/>
          <p:cNvSpPr/>
          <p:nvPr/>
        </p:nvSpPr>
        <p:spPr>
          <a:xfrm>
            <a:off x="826168" y="4366830"/>
            <a:ext cx="7956884" cy="830997"/>
          </a:xfrm>
          <a:prstGeom prst="rect">
            <a:avLst/>
          </a:prstGeom>
        </p:spPr>
        <p:txBody>
          <a:bodyPr wrap="square">
            <a:spAutoFit/>
          </a:bodyPr>
          <a:lstStyle/>
          <a:p>
            <a:r>
              <a:rPr lang="zh-CN" altLang="en-US" sz="2400" dirty="0" smtClean="0">
                <a:latin typeface="+mn-ea"/>
              </a:rPr>
              <a:t>因为本项目是强制进行的，为了学习的需要，所以经济可行性分析不成问题</a:t>
            </a:r>
            <a:endParaRPr lang="zh-CN" altLang="zh-CN" sz="2400" dirty="0">
              <a:latin typeface="+mn-ea"/>
            </a:endParaRPr>
          </a:p>
        </p:txBody>
      </p:sp>
    </p:spTree>
    <p:extLst>
      <p:ext uri="{BB962C8B-B14F-4D97-AF65-F5344CB8AC3E}">
        <p14:creationId xmlns:p14="http://schemas.microsoft.com/office/powerpoint/2010/main" val="220670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3.5 </a:t>
            </a:r>
            <a:r>
              <a:rPr lang="zh-CN" altLang="en-US" dirty="0" smtClean="0"/>
              <a:t>使用方面可行性</a:t>
            </a:r>
            <a:endParaRPr lang="zh-CN" altLang="en-US" dirty="0"/>
          </a:p>
        </p:txBody>
      </p:sp>
      <p:sp>
        <p:nvSpPr>
          <p:cNvPr id="3" name="TextBox 2"/>
          <p:cNvSpPr txBox="1"/>
          <p:nvPr/>
        </p:nvSpPr>
        <p:spPr>
          <a:xfrm>
            <a:off x="866275" y="1919286"/>
            <a:ext cx="9192125" cy="3108543"/>
          </a:xfrm>
          <a:prstGeom prst="rect">
            <a:avLst/>
          </a:prstGeom>
          <a:noFill/>
        </p:spPr>
        <p:txBody>
          <a:bodyPr wrap="square" rtlCol="0">
            <a:spAutoFit/>
          </a:bodyPr>
          <a:lstStyle/>
          <a:p>
            <a:r>
              <a:rPr lang="zh-CN" altLang="zh-CN" sz="2400" dirty="0"/>
              <a:t>教师能够更好，更容易地得到学生的反馈，调整自己的进度或方法</a:t>
            </a:r>
          </a:p>
          <a:p>
            <a:r>
              <a:rPr lang="zh-CN" altLang="zh-CN" sz="2400" dirty="0"/>
              <a:t>教师可以方便地点评学生作业</a:t>
            </a:r>
          </a:p>
          <a:p>
            <a:r>
              <a:rPr lang="zh-CN" altLang="zh-CN" sz="2400" dirty="0"/>
              <a:t>有助于提高教师知名度和影响力，方便同学了解教师</a:t>
            </a:r>
          </a:p>
          <a:p>
            <a:r>
              <a:rPr lang="zh-CN" altLang="zh-CN" sz="2400" dirty="0"/>
              <a:t>学生的获得资料更加容易，更加丰富</a:t>
            </a:r>
          </a:p>
          <a:p>
            <a:r>
              <a:rPr lang="zh-CN" altLang="zh-CN" sz="2400" dirty="0"/>
              <a:t>学生能够有针对性地进行补课，如果有缺课的话</a:t>
            </a:r>
          </a:p>
          <a:p>
            <a:r>
              <a:rPr lang="zh-CN" altLang="zh-CN" sz="2400" dirty="0"/>
              <a:t>学生可以方便地向老师提出疑问 并且可以迅速的得到解答</a:t>
            </a:r>
          </a:p>
          <a:p>
            <a:r>
              <a:rPr lang="zh-CN" altLang="zh-CN" sz="2400" dirty="0"/>
              <a:t>游客可以有机会了解这门课的情况，教师的情况</a:t>
            </a:r>
          </a:p>
          <a:p>
            <a:endParaRPr lang="zh-CN" altLang="en-US" sz="2800" dirty="0"/>
          </a:p>
        </p:txBody>
      </p:sp>
    </p:spTree>
    <p:extLst>
      <p:ext uri="{BB962C8B-B14F-4D97-AF65-F5344CB8AC3E}">
        <p14:creationId xmlns:p14="http://schemas.microsoft.com/office/powerpoint/2010/main" val="18610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3.6 SWOT</a:t>
            </a:r>
            <a:r>
              <a:rPr lang="zh-CN" altLang="en-US" dirty="0" smtClean="0"/>
              <a:t>分析法</a:t>
            </a:r>
            <a:endParaRPr lang="zh-CN" altLang="en-US" dirty="0"/>
          </a:p>
        </p:txBody>
      </p:sp>
      <p:sp>
        <p:nvSpPr>
          <p:cNvPr id="3" name="TextBox 2"/>
          <p:cNvSpPr txBox="1"/>
          <p:nvPr/>
        </p:nvSpPr>
        <p:spPr>
          <a:xfrm>
            <a:off x="866274" y="1921540"/>
            <a:ext cx="9192125" cy="2369880"/>
          </a:xfrm>
          <a:prstGeom prst="rect">
            <a:avLst/>
          </a:prstGeom>
          <a:noFill/>
        </p:spPr>
        <p:txBody>
          <a:bodyPr wrap="square" rtlCol="0">
            <a:spAutoFit/>
          </a:bodyPr>
          <a:lstStyle/>
          <a:p>
            <a:r>
              <a:rPr lang="zh-CN" altLang="zh-CN" sz="2400" dirty="0">
                <a:latin typeface="+mn-ea"/>
              </a:rPr>
              <a:t>优势：</a:t>
            </a:r>
            <a:r>
              <a:rPr lang="en-US" altLang="zh-CN" sz="2400" dirty="0">
                <a:latin typeface="+mn-ea"/>
              </a:rPr>
              <a:t>1.</a:t>
            </a:r>
            <a:r>
              <a:rPr lang="zh-CN" altLang="zh-CN" sz="2400" dirty="0">
                <a:latin typeface="+mn-ea"/>
              </a:rPr>
              <a:t>杨枨老师是资深的教师，所以更懂老师对学生授课所需要什么样的辅助工具，这对我们了解真正的需求有很大帮助</a:t>
            </a:r>
          </a:p>
          <a:p>
            <a:r>
              <a:rPr lang="en-US" altLang="zh-CN" sz="2400" dirty="0">
                <a:latin typeface="+mn-ea"/>
              </a:rPr>
              <a:t>	  </a:t>
            </a:r>
            <a:r>
              <a:rPr lang="en-US" altLang="zh-CN" sz="2400" dirty="0" smtClean="0">
                <a:latin typeface="+mn-ea"/>
              </a:rPr>
              <a:t>	 2</a:t>
            </a:r>
            <a:r>
              <a:rPr lang="en-US" altLang="zh-CN" sz="2400" dirty="0">
                <a:latin typeface="+mn-ea"/>
              </a:rPr>
              <a:t>.</a:t>
            </a:r>
            <a:r>
              <a:rPr lang="zh-CN" altLang="zh-CN" sz="2400" dirty="0">
                <a:latin typeface="+mn-ea"/>
              </a:rPr>
              <a:t>小组成员都有自己擅长的地方，有想要做好这个项目的内在驱动力，再加上本项目对技术层面的要求是最低的，我们有信心完成</a:t>
            </a:r>
          </a:p>
          <a:p>
            <a:endParaRPr lang="zh-CN" altLang="en-US" sz="2800" dirty="0"/>
          </a:p>
        </p:txBody>
      </p:sp>
    </p:spTree>
    <p:extLst>
      <p:ext uri="{BB962C8B-B14F-4D97-AF65-F5344CB8AC3E}">
        <p14:creationId xmlns:p14="http://schemas.microsoft.com/office/powerpoint/2010/main" val="27367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3.6 SWOT</a:t>
            </a:r>
            <a:r>
              <a:rPr lang="zh-CN" altLang="en-US" dirty="0" smtClean="0"/>
              <a:t>分析法</a:t>
            </a:r>
            <a:endParaRPr lang="zh-CN" altLang="en-US" dirty="0"/>
          </a:p>
        </p:txBody>
      </p:sp>
      <p:sp>
        <p:nvSpPr>
          <p:cNvPr id="3" name="TextBox 2"/>
          <p:cNvSpPr txBox="1"/>
          <p:nvPr/>
        </p:nvSpPr>
        <p:spPr>
          <a:xfrm>
            <a:off x="866275" y="1919285"/>
            <a:ext cx="9192125" cy="2000548"/>
          </a:xfrm>
          <a:prstGeom prst="rect">
            <a:avLst/>
          </a:prstGeom>
          <a:noFill/>
        </p:spPr>
        <p:txBody>
          <a:bodyPr wrap="square" rtlCol="0">
            <a:spAutoFit/>
          </a:bodyPr>
          <a:lstStyle/>
          <a:p>
            <a:r>
              <a:rPr lang="zh-CN" altLang="zh-CN" sz="2400" dirty="0">
                <a:latin typeface="+mn-ea"/>
              </a:rPr>
              <a:t>劣势：</a:t>
            </a:r>
            <a:r>
              <a:rPr lang="en-US" altLang="zh-CN" sz="2400" dirty="0">
                <a:latin typeface="+mn-ea"/>
              </a:rPr>
              <a:t>1</a:t>
            </a:r>
            <a:r>
              <a:rPr lang="zh-CN" altLang="zh-CN" sz="2400" dirty="0">
                <a:latin typeface="+mn-ea"/>
              </a:rPr>
              <a:t>项目时间紧迫</a:t>
            </a:r>
            <a:r>
              <a:rPr lang="en-US" altLang="zh-CN" sz="2400" dirty="0">
                <a:latin typeface="+mn-ea"/>
              </a:rPr>
              <a:t>,</a:t>
            </a:r>
            <a:r>
              <a:rPr lang="zh-CN" altLang="zh-CN" sz="2400" dirty="0">
                <a:latin typeface="+mn-ea"/>
              </a:rPr>
              <a:t>项目任务下达者要求严格</a:t>
            </a:r>
            <a:r>
              <a:rPr lang="en-US" altLang="zh-CN" sz="2400" dirty="0">
                <a:latin typeface="+mn-ea"/>
              </a:rPr>
              <a:t>,</a:t>
            </a:r>
            <a:r>
              <a:rPr lang="zh-CN" altLang="zh-CN" sz="2400" dirty="0">
                <a:latin typeface="+mn-ea"/>
              </a:rPr>
              <a:t>团队合作默契度</a:t>
            </a:r>
            <a:r>
              <a:rPr lang="zh-CN" altLang="zh-CN" sz="2400" dirty="0" smtClean="0">
                <a:latin typeface="+mn-ea"/>
              </a:rPr>
              <a:t>要</a:t>
            </a:r>
            <a:r>
              <a:rPr lang="en-US" altLang="zh-CN" sz="2400" dirty="0" smtClean="0">
                <a:latin typeface="+mn-ea"/>
              </a:rPr>
              <a:t>		 </a:t>
            </a:r>
            <a:r>
              <a:rPr lang="zh-CN" altLang="zh-CN" sz="2400" dirty="0" smtClean="0">
                <a:latin typeface="+mn-ea"/>
              </a:rPr>
              <a:t>求</a:t>
            </a:r>
            <a:r>
              <a:rPr lang="zh-CN" altLang="zh-CN" sz="2400" dirty="0">
                <a:latin typeface="+mn-ea"/>
              </a:rPr>
              <a:t>高</a:t>
            </a:r>
            <a:r>
              <a:rPr lang="en-US" altLang="zh-CN" sz="2400" dirty="0">
                <a:latin typeface="+mn-ea"/>
              </a:rPr>
              <a:t>,</a:t>
            </a:r>
            <a:r>
              <a:rPr lang="zh-CN" altLang="zh-CN" sz="2400" dirty="0">
                <a:latin typeface="+mn-ea"/>
              </a:rPr>
              <a:t>缺乏实战考验</a:t>
            </a:r>
          </a:p>
          <a:p>
            <a:r>
              <a:rPr lang="en-US" altLang="zh-CN" sz="2400" dirty="0" smtClean="0">
                <a:latin typeface="+mn-ea"/>
              </a:rPr>
              <a:t>		</a:t>
            </a:r>
            <a:r>
              <a:rPr lang="en-US" altLang="zh-CN" sz="2400" dirty="0" smtClean="0">
                <a:latin typeface="+mn-ea"/>
              </a:rPr>
              <a:t>2</a:t>
            </a:r>
            <a:r>
              <a:rPr lang="zh-CN" altLang="zh-CN" sz="2400" dirty="0">
                <a:latin typeface="+mn-ea"/>
              </a:rPr>
              <a:t>自我管理能力和主动学习</a:t>
            </a:r>
            <a:r>
              <a:rPr lang="en-US" altLang="zh-CN" sz="2400" dirty="0">
                <a:latin typeface="+mn-ea"/>
              </a:rPr>
              <a:t>,</a:t>
            </a:r>
            <a:r>
              <a:rPr lang="zh-CN" altLang="zh-CN" sz="2400" dirty="0">
                <a:latin typeface="+mn-ea"/>
              </a:rPr>
              <a:t>遇到突发问题的处理能力</a:t>
            </a:r>
          </a:p>
          <a:p>
            <a:r>
              <a:rPr lang="en-US" altLang="zh-CN" sz="2400" dirty="0" smtClean="0">
                <a:latin typeface="+mn-ea"/>
              </a:rPr>
              <a:t>      </a:t>
            </a:r>
            <a:r>
              <a:rPr lang="en-US" altLang="zh-CN" sz="2400" dirty="0" smtClean="0">
                <a:latin typeface="+mn-ea"/>
              </a:rPr>
              <a:t>3</a:t>
            </a:r>
            <a:r>
              <a:rPr lang="zh-CN" altLang="zh-CN" sz="2400" dirty="0">
                <a:latin typeface="+mn-ea"/>
              </a:rPr>
              <a:t>竞品的使用习惯根深蒂固</a:t>
            </a:r>
            <a:r>
              <a:rPr lang="en-US" altLang="zh-CN" sz="2400" dirty="0">
                <a:latin typeface="+mn-ea"/>
              </a:rPr>
              <a:t>,</a:t>
            </a:r>
            <a:r>
              <a:rPr lang="zh-CN" altLang="zh-CN" sz="2400" dirty="0">
                <a:latin typeface="+mn-ea"/>
              </a:rPr>
              <a:t>创造更方便快捷的交流方式</a:t>
            </a:r>
          </a:p>
          <a:p>
            <a:endParaRPr lang="zh-CN" altLang="en-US" sz="2800" dirty="0"/>
          </a:p>
        </p:txBody>
      </p:sp>
    </p:spTree>
    <p:extLst>
      <p:ext uri="{BB962C8B-B14F-4D97-AF65-F5344CB8AC3E}">
        <p14:creationId xmlns:p14="http://schemas.microsoft.com/office/powerpoint/2010/main" val="216733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3.6 SWOT</a:t>
            </a:r>
            <a:r>
              <a:rPr lang="zh-CN" altLang="en-US" dirty="0" smtClean="0"/>
              <a:t>分析法</a:t>
            </a:r>
            <a:endParaRPr lang="zh-CN" altLang="en-US" dirty="0"/>
          </a:p>
        </p:txBody>
      </p:sp>
      <p:sp>
        <p:nvSpPr>
          <p:cNvPr id="3" name="TextBox 2"/>
          <p:cNvSpPr txBox="1"/>
          <p:nvPr/>
        </p:nvSpPr>
        <p:spPr>
          <a:xfrm>
            <a:off x="866275" y="1919285"/>
            <a:ext cx="9192125" cy="2000548"/>
          </a:xfrm>
          <a:prstGeom prst="rect">
            <a:avLst/>
          </a:prstGeom>
          <a:noFill/>
        </p:spPr>
        <p:txBody>
          <a:bodyPr wrap="square" rtlCol="0">
            <a:spAutoFit/>
          </a:bodyPr>
          <a:lstStyle/>
          <a:p>
            <a:r>
              <a:rPr lang="zh-CN" altLang="zh-CN" sz="2400" dirty="0">
                <a:latin typeface="+mn-ea"/>
              </a:rPr>
              <a:t>机会：</a:t>
            </a:r>
            <a:r>
              <a:rPr lang="en-US" altLang="zh-CN" sz="2400" dirty="0">
                <a:latin typeface="+mn-ea"/>
              </a:rPr>
              <a:t>1.</a:t>
            </a:r>
            <a:r>
              <a:rPr lang="zh-CN" altLang="zh-CN" sz="2400" dirty="0">
                <a:latin typeface="+mn-ea"/>
              </a:rPr>
              <a:t>越来越多的人开始关注</a:t>
            </a:r>
            <a:r>
              <a:rPr lang="en-US" altLang="zh-CN" sz="2400" dirty="0">
                <a:latin typeface="+mn-ea"/>
              </a:rPr>
              <a:t>it</a:t>
            </a:r>
            <a:r>
              <a:rPr lang="zh-CN" altLang="zh-CN" sz="2400" dirty="0">
                <a:latin typeface="+mn-ea"/>
              </a:rPr>
              <a:t>行业，软件工程作为典型的</a:t>
            </a:r>
            <a:r>
              <a:rPr lang="en-US" altLang="zh-CN" sz="2400" dirty="0">
                <a:latin typeface="+mn-ea"/>
              </a:rPr>
              <a:t>it</a:t>
            </a:r>
            <a:r>
              <a:rPr lang="zh-CN" altLang="zh-CN" sz="2400" dirty="0">
                <a:latin typeface="+mn-ea"/>
              </a:rPr>
              <a:t>专业，会吸引大量学生，辅助教学网站能很好满足他们的学习欲望。</a:t>
            </a:r>
          </a:p>
          <a:p>
            <a:r>
              <a:rPr lang="en-US" altLang="zh-CN" sz="2400" dirty="0" smtClean="0">
                <a:latin typeface="+mn-ea"/>
              </a:rPr>
              <a:t>		  2</a:t>
            </a:r>
            <a:r>
              <a:rPr lang="en-US" altLang="zh-CN" sz="2400" dirty="0">
                <a:latin typeface="+mn-ea"/>
              </a:rPr>
              <a:t>. </a:t>
            </a:r>
            <a:r>
              <a:rPr lang="zh-CN" altLang="zh-CN" sz="2400" dirty="0">
                <a:latin typeface="+mn-ea"/>
              </a:rPr>
              <a:t>本小组的成员可以通过这个项目汲取经验，为之后步入社会做准备</a:t>
            </a:r>
          </a:p>
          <a:p>
            <a:endParaRPr lang="zh-CN" altLang="en-US" sz="2800" dirty="0"/>
          </a:p>
        </p:txBody>
      </p:sp>
    </p:spTree>
    <p:extLst>
      <p:ext uri="{BB962C8B-B14F-4D97-AF65-F5344CB8AC3E}">
        <p14:creationId xmlns:p14="http://schemas.microsoft.com/office/powerpoint/2010/main" val="18538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850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a:t>
            </a:r>
            <a:r>
              <a:rPr lang="zh-CN" altLang="en-US" dirty="0" smtClean="0"/>
              <a:t>概述</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第</a:t>
            </a:r>
            <a:r>
              <a:rPr lang="en-US" altLang="zh-CN" dirty="0" smtClean="0">
                <a:latin typeface="Microsoft YaHei UI" panose="020B0503020204020204" pitchFamily="34" charset="-122"/>
                <a:ea typeface="Microsoft YaHei UI" panose="020B0503020204020204" pitchFamily="34" charset="-122"/>
              </a:rPr>
              <a:t>3</a:t>
            </a:r>
            <a:r>
              <a:rPr lang="zh-CN" altLang="en-US" dirty="0" smtClean="0">
                <a:latin typeface="Microsoft YaHei UI" panose="020B0503020204020204" pitchFamily="34" charset="-122"/>
                <a:ea typeface="Microsoft YaHei UI" panose="020B0503020204020204" pitchFamily="34" charset="-122"/>
              </a:rPr>
              <a:t>章 可行性分析</a:t>
            </a:r>
            <a:endParaRPr lang="en-US" altLang="zh-CN" dirty="0">
              <a:latin typeface="Microsoft YaHei UI" panose="020B0503020204020204" pitchFamily="34" charset="-122"/>
              <a:ea typeface="Microsoft YaHei UI" panose="020B0503020204020204" pitchFamily="34" charset="-122"/>
            </a:endParaRPr>
          </a:p>
          <a:p>
            <a:r>
              <a:rPr lang="zh-CN" altLang="en-US" dirty="0" smtClean="0"/>
              <a:t>第</a:t>
            </a:r>
            <a:r>
              <a:rPr lang="en-US" altLang="zh-CN" dirty="0"/>
              <a:t>4</a:t>
            </a:r>
            <a:r>
              <a:rPr lang="zh-CN" altLang="en-US" dirty="0" smtClean="0"/>
              <a:t>章 </a:t>
            </a:r>
            <a:r>
              <a:rPr lang="zh-CN" altLang="zh-CN" dirty="0"/>
              <a:t>实施计划</a:t>
            </a:r>
            <a:endParaRPr lang="en-US" altLang="zh-CN" dirty="0"/>
          </a:p>
          <a:p>
            <a:r>
              <a:rPr lang="zh-CN" altLang="en-US" dirty="0" smtClean="0">
                <a:latin typeface="Microsoft YaHei UI" panose="020B0503020204020204" pitchFamily="34" charset="-122"/>
                <a:ea typeface="Microsoft YaHei UI" panose="020B0503020204020204" pitchFamily="34" charset="-122"/>
              </a:rPr>
              <a:t>第</a:t>
            </a:r>
            <a:r>
              <a:rPr lang="en-US" altLang="zh-CN" dirty="0"/>
              <a:t>5</a:t>
            </a:r>
            <a:r>
              <a:rPr lang="zh-CN" altLang="en-US" dirty="0" smtClean="0">
                <a:latin typeface="Microsoft YaHei UI" panose="020B0503020204020204" pitchFamily="34" charset="-122"/>
                <a:ea typeface="Microsoft YaHei UI" panose="020B0503020204020204" pitchFamily="34" charset="-122"/>
              </a:rPr>
              <a:t>章 </a:t>
            </a:r>
            <a:r>
              <a:rPr lang="zh-CN" altLang="zh-CN" dirty="0"/>
              <a:t>范围管理计划</a:t>
            </a:r>
            <a:endParaRPr lang="en-US" altLang="zh-CN" dirty="0"/>
          </a:p>
          <a:p>
            <a:r>
              <a:rPr lang="zh-CN" altLang="en-US" dirty="0" smtClean="0">
                <a:latin typeface="Microsoft YaHei UI" panose="020B0503020204020204" pitchFamily="34" charset="-122"/>
                <a:ea typeface="Microsoft YaHei UI" panose="020B0503020204020204" pitchFamily="34" charset="-122"/>
              </a:rPr>
              <a:t>第</a:t>
            </a:r>
            <a:r>
              <a:rPr lang="en-US" altLang="zh-CN" dirty="0"/>
              <a:t>6</a:t>
            </a:r>
            <a:r>
              <a:rPr lang="zh-CN" altLang="en-US" dirty="0" smtClean="0">
                <a:latin typeface="Microsoft YaHei UI" panose="020B0503020204020204" pitchFamily="34" charset="-122"/>
                <a:ea typeface="Microsoft YaHei UI" panose="020B0503020204020204" pitchFamily="34" charset="-122"/>
              </a:rPr>
              <a:t>章 </a:t>
            </a:r>
            <a:r>
              <a:rPr lang="zh-CN" altLang="en-US" dirty="0">
                <a:latin typeface="Microsoft YaHei UI" panose="020B0503020204020204" pitchFamily="34" charset="-122"/>
                <a:ea typeface="Microsoft YaHei UI" panose="020B0503020204020204" pitchFamily="34" charset="-122"/>
              </a:rPr>
              <a:t>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smtClean="0"/>
              <a:t>第</a:t>
            </a:r>
            <a:r>
              <a:rPr lang="en-US" altLang="zh-CN" dirty="0"/>
              <a:t>7</a:t>
            </a:r>
            <a:r>
              <a:rPr lang="zh-CN" altLang="en-US" dirty="0" smtClean="0"/>
              <a:t>章 </a:t>
            </a:r>
            <a:r>
              <a:rPr lang="zh-CN" altLang="en-US" dirty="0"/>
              <a:t>沟通管理计划</a:t>
            </a:r>
            <a:endParaRPr lang="en-US" altLang="zh-CN" dirty="0"/>
          </a:p>
          <a:p>
            <a:r>
              <a:rPr lang="zh-CN" altLang="en-US" dirty="0" smtClean="0">
                <a:latin typeface="Microsoft YaHei UI" panose="020B0503020204020204" pitchFamily="34" charset="-122"/>
                <a:ea typeface="Microsoft YaHei UI" panose="020B0503020204020204" pitchFamily="34" charset="-122"/>
              </a:rPr>
              <a:t>第</a:t>
            </a:r>
            <a:r>
              <a:rPr lang="en-US" altLang="zh-CN" dirty="0"/>
              <a:t>8</a:t>
            </a:r>
            <a:r>
              <a:rPr lang="zh-CN" altLang="en-US" dirty="0" smtClean="0">
                <a:latin typeface="Microsoft YaHei UI" panose="020B0503020204020204" pitchFamily="34" charset="-122"/>
                <a:ea typeface="Microsoft YaHei UI" panose="020B0503020204020204" pitchFamily="34" charset="-122"/>
              </a:rPr>
              <a:t>章 </a:t>
            </a:r>
            <a:r>
              <a:rPr lang="zh-CN" altLang="en-US" dirty="0">
                <a:latin typeface="Microsoft YaHei UI" panose="020B0503020204020204" pitchFamily="34" charset="-122"/>
                <a:ea typeface="Microsoft YaHei UI" panose="020B0503020204020204" pitchFamily="34" charset="-122"/>
              </a:rPr>
              <a:t>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smtClean="0"/>
              <a:t>第</a:t>
            </a:r>
            <a:r>
              <a:rPr lang="en-US" altLang="zh-CN" dirty="0"/>
              <a:t>9</a:t>
            </a:r>
            <a:r>
              <a:rPr lang="zh-CN" altLang="en-US" dirty="0" smtClean="0"/>
              <a:t>章 </a:t>
            </a:r>
            <a:r>
              <a:rPr lang="zh-CN" altLang="zh-CN" dirty="0"/>
              <a:t>配置管理系统</a:t>
            </a:r>
            <a:endParaRPr lang="en-US" altLang="zh-CN" dirty="0"/>
          </a:p>
          <a:p>
            <a:r>
              <a:rPr lang="zh-CN" altLang="en-US" dirty="0" smtClean="0"/>
              <a:t>第</a:t>
            </a:r>
            <a:r>
              <a:rPr lang="en-US" altLang="zh-CN" dirty="0" smtClean="0"/>
              <a:t>10</a:t>
            </a:r>
            <a:r>
              <a:rPr lang="zh-CN" altLang="en-US" dirty="0" smtClean="0"/>
              <a:t>章 </a:t>
            </a:r>
            <a:r>
              <a:rPr lang="zh-CN" altLang="zh-CN" dirty="0"/>
              <a:t>人力资源管理计划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smtClean="0"/>
              <a:t>11</a:t>
            </a:r>
            <a:r>
              <a:rPr lang="zh-CN" altLang="en-US" dirty="0" smtClean="0"/>
              <a:t>章 </a:t>
            </a:r>
            <a:r>
              <a:rPr lang="zh-CN" altLang="zh-CN" dirty="0" smtClean="0"/>
              <a:t> </a:t>
            </a:r>
            <a:r>
              <a:rPr lang="zh-CN" altLang="zh-CN" dirty="0"/>
              <a:t>成本管理</a:t>
            </a:r>
            <a:r>
              <a:rPr lang="zh-CN" altLang="zh-CN" dirty="0" smtClean="0"/>
              <a:t>计划</a:t>
            </a:r>
            <a:endParaRPr lang="en-US" altLang="zh-CN" dirty="0" smtClean="0"/>
          </a:p>
          <a:p>
            <a:r>
              <a:rPr lang="zh-CN" altLang="en-US" dirty="0"/>
              <a:t>第</a:t>
            </a:r>
            <a:r>
              <a:rPr lang="en-US" altLang="zh-CN" dirty="0" smtClean="0"/>
              <a:t>12</a:t>
            </a:r>
            <a:r>
              <a:rPr lang="zh-CN" altLang="en-US" dirty="0" smtClean="0"/>
              <a:t>章 </a:t>
            </a:r>
            <a:r>
              <a:rPr lang="zh-CN" altLang="zh-CN" dirty="0" smtClean="0"/>
              <a:t> </a:t>
            </a:r>
            <a:r>
              <a:rPr lang="zh-CN" altLang="en-US" dirty="0" smtClean="0"/>
              <a:t>分工绩效</a:t>
            </a:r>
            <a:endParaRPr lang="zh-CN" altLang="zh-CN" dirty="0"/>
          </a:p>
          <a:p>
            <a:pPr marL="0" indent="0">
              <a:buNone/>
            </a:pP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3.6 SWOT</a:t>
            </a:r>
            <a:r>
              <a:rPr lang="zh-CN" altLang="en-US" dirty="0" smtClean="0"/>
              <a:t>分析法</a:t>
            </a:r>
            <a:endParaRPr lang="zh-CN" altLang="en-US" dirty="0"/>
          </a:p>
        </p:txBody>
      </p:sp>
      <p:sp>
        <p:nvSpPr>
          <p:cNvPr id="3" name="TextBox 2"/>
          <p:cNvSpPr txBox="1"/>
          <p:nvPr/>
        </p:nvSpPr>
        <p:spPr>
          <a:xfrm>
            <a:off x="1179096" y="2368464"/>
            <a:ext cx="9192125" cy="1815882"/>
          </a:xfrm>
          <a:prstGeom prst="rect">
            <a:avLst/>
          </a:prstGeom>
          <a:noFill/>
        </p:spPr>
        <p:txBody>
          <a:bodyPr wrap="square" rtlCol="0">
            <a:spAutoFit/>
          </a:bodyPr>
          <a:lstStyle/>
          <a:p>
            <a:r>
              <a:rPr lang="zh-CN" altLang="zh-CN" sz="2800" dirty="0">
                <a:latin typeface="+mn-ea"/>
              </a:rPr>
              <a:t>威胁：虽然我们</a:t>
            </a:r>
            <a:r>
              <a:rPr lang="en-US" altLang="zh-CN" sz="2800" dirty="0">
                <a:latin typeface="+mn-ea"/>
              </a:rPr>
              <a:t>G10</a:t>
            </a:r>
            <a:r>
              <a:rPr lang="zh-CN" altLang="zh-CN" sz="2800" dirty="0">
                <a:latin typeface="+mn-ea"/>
              </a:rPr>
              <a:t>小组选的题目是三个题目中难度最小的一个，但是同题目的小组数量众多并且我们小组与其他小组相比无论是技术层面还是过往经历都不占优势，需要多花时间与精力来出色完成项目</a:t>
            </a:r>
            <a:endParaRPr lang="zh-CN" altLang="en-US" sz="2800" dirty="0">
              <a:latin typeface="+mn-ea"/>
            </a:endParaRPr>
          </a:p>
        </p:txBody>
      </p:sp>
    </p:spTree>
    <p:extLst>
      <p:ext uri="{BB962C8B-B14F-4D97-AF65-F5344CB8AC3E}">
        <p14:creationId xmlns:p14="http://schemas.microsoft.com/office/powerpoint/2010/main" val="2728399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实施计划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 </a:t>
            </a:r>
            <a:r>
              <a:rPr lang="en-US" altLang="zh-CN" dirty="0" smtClean="0"/>
              <a:t>  </a:t>
            </a:r>
            <a:r>
              <a:rPr lang="en-US" altLang="zh-CN" dirty="0" smtClean="0"/>
              <a:t>WBS</a:t>
            </a:r>
            <a:endParaRPr lang="zh-CN"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074" y="1315453"/>
            <a:ext cx="9938084" cy="4928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79944" y="905653"/>
            <a:ext cx="1107996" cy="369332"/>
          </a:xfrm>
          <a:prstGeom prst="rect">
            <a:avLst/>
          </a:prstGeom>
          <a:noFill/>
        </p:spPr>
        <p:txBody>
          <a:bodyPr wrap="none" rtlCol="0">
            <a:spAutoFit/>
          </a:bodyPr>
          <a:lstStyle/>
          <a:p>
            <a:r>
              <a:rPr lang="zh-CN" altLang="en-US" dirty="0" smtClean="0"/>
              <a:t>详见文档</a:t>
            </a:r>
            <a:endParaRPr lang="zh-CN" altLang="en-US" dirty="0"/>
          </a:p>
        </p:txBody>
      </p:sp>
    </p:spTree>
    <p:extLst>
      <p:ext uri="{BB962C8B-B14F-4D97-AF65-F5344CB8AC3E}">
        <p14:creationId xmlns:p14="http://schemas.microsoft.com/office/powerpoint/2010/main" val="194784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 WBS</a:t>
            </a:r>
            <a:endParaRPr lang="zh-CN" altLang="zh-C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4" y="1295219"/>
            <a:ext cx="9970168" cy="4764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629815" y="846040"/>
            <a:ext cx="1107996" cy="369332"/>
          </a:xfrm>
          <a:prstGeom prst="rect">
            <a:avLst/>
          </a:prstGeom>
        </p:spPr>
        <p:txBody>
          <a:bodyPr wrap="none">
            <a:spAutoFit/>
          </a:bodyPr>
          <a:lstStyle/>
          <a:p>
            <a:r>
              <a:rPr lang="zh-CN" altLang="en-US" dirty="0"/>
              <a:t>详见文档</a:t>
            </a:r>
            <a:endParaRPr lang="zh-CN" altLang="en-US" dirty="0"/>
          </a:p>
        </p:txBody>
      </p:sp>
    </p:spTree>
    <p:extLst>
      <p:ext uri="{BB962C8B-B14F-4D97-AF65-F5344CB8AC3E}">
        <p14:creationId xmlns:p14="http://schemas.microsoft.com/office/powerpoint/2010/main" val="201800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  OBS</a:t>
            </a:r>
            <a:endParaRPr lang="zh-CN" altLang="zh-C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358" y="1387643"/>
            <a:ext cx="9873916" cy="490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714035" y="856439"/>
            <a:ext cx="1107996" cy="369332"/>
          </a:xfrm>
          <a:prstGeom prst="rect">
            <a:avLst/>
          </a:prstGeom>
        </p:spPr>
        <p:txBody>
          <a:bodyPr wrap="none">
            <a:spAutoFit/>
          </a:bodyPr>
          <a:lstStyle/>
          <a:p>
            <a:r>
              <a:rPr lang="zh-CN" altLang="en-US" dirty="0" smtClean="0"/>
              <a:t>逻辑结构</a:t>
            </a:r>
            <a:endParaRPr lang="zh-CN" altLang="en-US" dirty="0"/>
          </a:p>
        </p:txBody>
      </p:sp>
    </p:spTree>
    <p:extLst>
      <p:ext uri="{BB962C8B-B14F-4D97-AF65-F5344CB8AC3E}">
        <p14:creationId xmlns:p14="http://schemas.microsoft.com/office/powerpoint/2010/main" val="242004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zh-CN" dirty="0" smtClean="0"/>
              <a:t>甘</a:t>
            </a:r>
            <a:r>
              <a:rPr lang="zh-CN" altLang="zh-CN" dirty="0"/>
              <a:t>特图</a:t>
            </a:r>
          </a:p>
        </p:txBody>
      </p:sp>
      <p:sp>
        <p:nvSpPr>
          <p:cNvPr id="3" name="矩形 2"/>
          <p:cNvSpPr/>
          <p:nvPr/>
        </p:nvSpPr>
        <p:spPr>
          <a:xfrm>
            <a:off x="2766717" y="841847"/>
            <a:ext cx="1107996" cy="369332"/>
          </a:xfrm>
          <a:prstGeom prst="rect">
            <a:avLst/>
          </a:prstGeom>
        </p:spPr>
        <p:txBody>
          <a:bodyPr wrap="none">
            <a:spAutoFit/>
          </a:bodyPr>
          <a:lstStyle/>
          <a:p>
            <a:r>
              <a:rPr lang="zh-CN" altLang="en-US" dirty="0"/>
              <a:t>详见文档</a:t>
            </a:r>
            <a:endParaRPr lang="zh-CN" altLang="en-US" dirty="0"/>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16" y="1402674"/>
            <a:ext cx="11138234" cy="4757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3731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zh-CN" dirty="0" smtClean="0"/>
              <a:t>甘</a:t>
            </a:r>
            <a:r>
              <a:rPr lang="zh-CN" altLang="zh-CN" dirty="0"/>
              <a:t>特图</a:t>
            </a:r>
          </a:p>
        </p:txBody>
      </p:sp>
      <p:sp>
        <p:nvSpPr>
          <p:cNvPr id="3" name="矩形 2"/>
          <p:cNvSpPr/>
          <p:nvPr/>
        </p:nvSpPr>
        <p:spPr>
          <a:xfrm>
            <a:off x="2750676" y="894166"/>
            <a:ext cx="1107996" cy="369332"/>
          </a:xfrm>
          <a:prstGeom prst="rect">
            <a:avLst/>
          </a:prstGeom>
        </p:spPr>
        <p:txBody>
          <a:bodyPr wrap="none">
            <a:spAutoFit/>
          </a:bodyPr>
          <a:lstStyle/>
          <a:p>
            <a:r>
              <a:rPr lang="zh-CN" altLang="en-US" dirty="0"/>
              <a:t>详见文档</a:t>
            </a:r>
            <a:endParaRPr lang="zh-CN" altLang="en-US" dirty="0"/>
          </a:p>
        </p:txBody>
      </p:sp>
      <p:pic>
        <p:nvPicPr>
          <p:cNvPr id="378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59" y="1323474"/>
            <a:ext cx="11444360" cy="486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4646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a:xfrm>
            <a:off x="277143" y="404592"/>
            <a:ext cx="9404723" cy="1400530"/>
          </a:xfrm>
        </p:spPr>
        <p:txBody>
          <a:bodyPr/>
          <a:lstStyle/>
          <a:p>
            <a:r>
              <a:rPr lang="en-US" altLang="zh-CN" dirty="0" smtClean="0"/>
              <a:t>		</a:t>
            </a:r>
            <a:r>
              <a:rPr lang="zh-CN" altLang="zh-CN" dirty="0" smtClean="0"/>
              <a:t>里程碑</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05978432"/>
              </p:ext>
            </p:extLst>
          </p:nvPr>
        </p:nvGraphicFramePr>
        <p:xfrm>
          <a:off x="1219201" y="1243265"/>
          <a:ext cx="9281412" cy="4412405"/>
        </p:xfrm>
        <a:graphic>
          <a:graphicData uri="http://schemas.openxmlformats.org/drawingml/2006/table">
            <a:tbl>
              <a:tblPr firstRow="1" firstCol="1" bandRow="1">
                <a:tableStyleId>{5C22544A-7EE6-4342-B048-85BDC9FD1C3A}</a:tableStyleId>
              </a:tblPr>
              <a:tblGrid>
                <a:gridCol w="1201688"/>
                <a:gridCol w="1213394"/>
                <a:gridCol w="6866330"/>
              </a:tblGrid>
              <a:tr h="255792">
                <a:tc>
                  <a:txBody>
                    <a:bodyPr/>
                    <a:lstStyle/>
                    <a:p>
                      <a:pPr algn="l">
                        <a:spcAft>
                          <a:spcPts val="0"/>
                        </a:spcAft>
                      </a:pPr>
                      <a:r>
                        <a:rPr lang="zh-CN" sz="1050" kern="0" dirty="0">
                          <a:effectLst/>
                        </a:rPr>
                        <a:t>开始时间</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050" kern="0" dirty="0">
                          <a:effectLst/>
                        </a:rPr>
                        <a:t>结束时间</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200" kern="0">
                          <a:effectLst/>
                        </a:rPr>
                        <a:t>内容</a:t>
                      </a:r>
                      <a:endParaRPr lang="zh-CN" sz="1050" kern="100">
                        <a:effectLst/>
                        <a:latin typeface="Calibri"/>
                        <a:ea typeface="宋体"/>
                        <a:cs typeface="Times New Roman"/>
                      </a:endParaRPr>
                    </a:p>
                  </a:txBody>
                  <a:tcPr marL="68580" marR="68580" marT="0" marB="0"/>
                </a:tc>
              </a:tr>
              <a:tr h="447635">
                <a:tc>
                  <a:txBody>
                    <a:bodyPr/>
                    <a:lstStyle/>
                    <a:p>
                      <a:pPr algn="l">
                        <a:spcAft>
                          <a:spcPts val="0"/>
                        </a:spcAft>
                      </a:pPr>
                      <a:r>
                        <a:rPr lang="en-US" sz="1050" kern="0">
                          <a:effectLst/>
                        </a:rPr>
                        <a:t>2018/10/02</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2018/11/25</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dirty="0">
                          <a:effectLst/>
                        </a:rPr>
                        <a:t>《软件需求工程项目计划》</a:t>
                      </a:r>
                      <a:endParaRPr lang="zh-CN" sz="1050" kern="100" dirty="0">
                        <a:effectLst/>
                        <a:latin typeface="Calibri"/>
                        <a:ea typeface="宋体"/>
                        <a:cs typeface="Times New Roman"/>
                      </a:endParaRPr>
                    </a:p>
                  </a:txBody>
                  <a:tcPr marL="68580" marR="68580" marT="0" marB="0"/>
                </a:tc>
              </a:tr>
              <a:tr h="447635">
                <a:tc>
                  <a:txBody>
                    <a:bodyPr/>
                    <a:lstStyle/>
                    <a:p>
                      <a:pPr algn="l">
                        <a:spcAft>
                          <a:spcPts val="0"/>
                        </a:spcAft>
                      </a:pPr>
                      <a:r>
                        <a:rPr lang="en-US" sz="1050" kern="0">
                          <a:effectLst/>
                        </a:rPr>
                        <a:t>2018/10/10</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2018/10/14</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dirty="0">
                          <a:effectLst/>
                        </a:rPr>
                        <a:t>《项目可行性报告》</a:t>
                      </a:r>
                      <a:endParaRPr lang="zh-CN" sz="1050" kern="100" dirty="0">
                        <a:effectLst/>
                        <a:latin typeface="Calibri"/>
                        <a:ea typeface="宋体"/>
                        <a:cs typeface="Times New Roman"/>
                      </a:endParaRPr>
                    </a:p>
                  </a:txBody>
                  <a:tcPr marL="68580" marR="68580" marT="0" marB="0"/>
                </a:tc>
              </a:tr>
              <a:tr h="511584">
                <a:tc>
                  <a:txBody>
                    <a:bodyPr/>
                    <a:lstStyle/>
                    <a:p>
                      <a:pPr algn="l">
                        <a:spcAft>
                          <a:spcPts val="0"/>
                        </a:spcAft>
                      </a:pPr>
                      <a:r>
                        <a:rPr lang="en-US" sz="1050" kern="0">
                          <a:effectLst/>
                        </a:rPr>
                        <a:t>2018/10/19</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2018/10/21</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dirty="0">
                          <a:effectLst/>
                        </a:rPr>
                        <a:t>《项目章程》、《项目总体计划》、</a:t>
                      </a:r>
                      <a:endParaRPr lang="zh-CN" sz="1050" kern="100" dirty="0">
                        <a:effectLst/>
                      </a:endParaRPr>
                    </a:p>
                    <a:p>
                      <a:pPr algn="l">
                        <a:spcAft>
                          <a:spcPts val="0"/>
                        </a:spcAft>
                      </a:pPr>
                      <a:r>
                        <a:rPr lang="zh-CN" sz="1200" kern="0" dirty="0">
                          <a:effectLst/>
                        </a:rPr>
                        <a:t>《需求工程计划</a:t>
                      </a:r>
                      <a:r>
                        <a:rPr lang="en-US" sz="1200" kern="0" dirty="0">
                          <a:effectLst/>
                        </a:rPr>
                        <a:t>-</a:t>
                      </a:r>
                      <a:r>
                        <a:rPr lang="zh-CN" sz="1200" kern="0" dirty="0">
                          <a:effectLst/>
                        </a:rPr>
                        <a:t>初步》</a:t>
                      </a:r>
                      <a:endParaRPr lang="zh-CN" sz="1050" kern="100" dirty="0">
                        <a:effectLst/>
                        <a:latin typeface="Calibri"/>
                        <a:ea typeface="宋体"/>
                        <a:cs typeface="Times New Roman"/>
                      </a:endParaRPr>
                    </a:p>
                  </a:txBody>
                  <a:tcPr marL="68580" marR="68580" marT="0" marB="0"/>
                </a:tc>
              </a:tr>
              <a:tr h="447635">
                <a:tc>
                  <a:txBody>
                    <a:bodyPr/>
                    <a:lstStyle/>
                    <a:p>
                      <a:pPr algn="l">
                        <a:spcAft>
                          <a:spcPts val="0"/>
                        </a:spcAft>
                      </a:pPr>
                      <a:r>
                        <a:rPr lang="en-US" sz="1050" kern="0">
                          <a:effectLst/>
                        </a:rPr>
                        <a:t>2018/10/24</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2018/10/28</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《质量保证计划》</a:t>
                      </a:r>
                      <a:endParaRPr lang="zh-CN" sz="1050" kern="100">
                        <a:effectLst/>
                        <a:latin typeface="Calibri"/>
                        <a:ea typeface="宋体"/>
                        <a:cs typeface="Times New Roman"/>
                      </a:endParaRPr>
                    </a:p>
                  </a:txBody>
                  <a:tcPr marL="68580" marR="68580" marT="0" marB="0"/>
                </a:tc>
              </a:tr>
              <a:tr h="447635">
                <a:tc>
                  <a:txBody>
                    <a:bodyPr/>
                    <a:lstStyle/>
                    <a:p>
                      <a:pPr algn="l">
                        <a:spcAft>
                          <a:spcPts val="0"/>
                        </a:spcAft>
                      </a:pPr>
                      <a:r>
                        <a:rPr lang="en-US" sz="1050" kern="0">
                          <a:effectLst/>
                        </a:rPr>
                        <a:t>2018/10/31</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2018/11/04</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《需求工程计划》</a:t>
                      </a:r>
                      <a:endParaRPr lang="zh-CN" sz="1050" kern="100">
                        <a:effectLst/>
                        <a:latin typeface="Calibri"/>
                        <a:ea typeface="宋体"/>
                        <a:cs typeface="Times New Roman"/>
                      </a:endParaRPr>
                    </a:p>
                  </a:txBody>
                  <a:tcPr marL="68580" marR="68580" marT="0" marB="0"/>
                </a:tc>
              </a:tr>
              <a:tr h="447635">
                <a:tc>
                  <a:txBody>
                    <a:bodyPr/>
                    <a:lstStyle/>
                    <a:p>
                      <a:pPr algn="l">
                        <a:spcAft>
                          <a:spcPts val="0"/>
                        </a:spcAft>
                      </a:pPr>
                      <a:r>
                        <a:rPr lang="en-US" sz="1050" kern="0">
                          <a:effectLst/>
                        </a:rPr>
                        <a:t>2018/11/21</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 </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《需求规格说明书》</a:t>
                      </a:r>
                      <a:endParaRPr lang="zh-CN" sz="1050" kern="100">
                        <a:effectLst/>
                        <a:latin typeface="Calibri"/>
                        <a:ea typeface="宋体"/>
                        <a:cs typeface="Times New Roman"/>
                      </a:endParaRPr>
                    </a:p>
                  </a:txBody>
                  <a:tcPr marL="68580" marR="68580" marT="0" marB="0"/>
                </a:tc>
              </a:tr>
              <a:tr h="447635">
                <a:tc>
                  <a:txBody>
                    <a:bodyPr/>
                    <a:lstStyle/>
                    <a:p>
                      <a:pPr algn="l">
                        <a:spcAft>
                          <a:spcPts val="0"/>
                        </a:spcAft>
                      </a:pPr>
                      <a:r>
                        <a:rPr lang="en-US" sz="1050" kern="0">
                          <a:effectLst/>
                        </a:rPr>
                        <a:t>2018/12/8</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 </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《软件需求变更文档》</a:t>
                      </a:r>
                      <a:endParaRPr lang="zh-CN" sz="1050" kern="100">
                        <a:effectLst/>
                        <a:latin typeface="Calibri"/>
                        <a:ea typeface="宋体"/>
                        <a:cs typeface="Times New Roman"/>
                      </a:endParaRPr>
                    </a:p>
                  </a:txBody>
                  <a:tcPr marL="68580" marR="68580" marT="0" marB="0"/>
                </a:tc>
              </a:tr>
              <a:tr h="511584">
                <a:tc>
                  <a:txBody>
                    <a:bodyPr/>
                    <a:lstStyle/>
                    <a:p>
                      <a:pPr algn="l">
                        <a:spcAft>
                          <a:spcPts val="0"/>
                        </a:spcAft>
                      </a:pPr>
                      <a:r>
                        <a:rPr lang="zh-CN" sz="1050" kern="0">
                          <a:effectLst/>
                        </a:rPr>
                        <a:t>无</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050" kern="0">
                          <a:effectLst/>
                        </a:rPr>
                        <a:t>无</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a:effectLst/>
                        </a:rPr>
                        <a:t>《软件概要设计说明》、《测试计划》、《安装部署计划》、《培训计划》、《系统维护计划》</a:t>
                      </a:r>
                      <a:endParaRPr lang="zh-CN" sz="1050" kern="100">
                        <a:effectLst/>
                        <a:latin typeface="Calibri"/>
                        <a:ea typeface="宋体"/>
                        <a:cs typeface="Times New Roman"/>
                      </a:endParaRPr>
                    </a:p>
                  </a:txBody>
                  <a:tcPr marL="68580" marR="68580" marT="0" marB="0"/>
                </a:tc>
              </a:tr>
              <a:tr h="447635">
                <a:tc>
                  <a:txBody>
                    <a:bodyPr/>
                    <a:lstStyle/>
                    <a:p>
                      <a:pPr algn="l">
                        <a:spcAft>
                          <a:spcPts val="0"/>
                        </a:spcAft>
                      </a:pPr>
                      <a:r>
                        <a:rPr lang="en-US" sz="1050" kern="0">
                          <a:effectLst/>
                        </a:rPr>
                        <a:t>2018/11/24</a:t>
                      </a:r>
                      <a:endParaRPr lang="zh-CN" sz="1050" kern="100">
                        <a:effectLst/>
                        <a:latin typeface="Calibri"/>
                        <a:ea typeface="宋体"/>
                        <a:cs typeface="Times New Roman"/>
                      </a:endParaRPr>
                    </a:p>
                  </a:txBody>
                  <a:tcPr marL="68580" marR="68580" marT="0" marB="0"/>
                </a:tc>
                <a:tc>
                  <a:txBody>
                    <a:bodyPr/>
                    <a:lstStyle/>
                    <a:p>
                      <a:pPr algn="l">
                        <a:spcAft>
                          <a:spcPts val="0"/>
                        </a:spcAft>
                      </a:pPr>
                      <a:r>
                        <a:rPr lang="en-US" sz="1050" kern="0">
                          <a:effectLst/>
                        </a:rPr>
                        <a:t>2019/01/27</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200" kern="0" dirty="0">
                          <a:effectLst/>
                        </a:rPr>
                        <a:t>《项目总结报告》</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841360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5</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范围管理计划</a:t>
            </a:r>
            <a:r>
              <a:rPr lang="en-US" altLang="zh-CN" sz="9600" dirty="0"/>
              <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4" name="矩形 3"/>
          <p:cNvSpPr/>
          <p:nvPr/>
        </p:nvSpPr>
        <p:spPr>
          <a:xfrm>
            <a:off x="1507956" y="1197668"/>
            <a:ext cx="7371347" cy="5324535"/>
          </a:xfrm>
          <a:prstGeom prst="rect">
            <a:avLst/>
          </a:prstGeom>
        </p:spPr>
        <p:txBody>
          <a:bodyPr wrap="square">
            <a:spAutoFit/>
          </a:bodyPr>
          <a:lstStyle/>
          <a:p>
            <a:r>
              <a:rPr lang="en-US" altLang="zh-CN" sz="2000" b="1" dirty="0"/>
              <a:t>1.1</a:t>
            </a:r>
            <a:r>
              <a:rPr lang="zh-CN" altLang="zh-CN" sz="2000" b="1" dirty="0"/>
              <a:t>业务背景</a:t>
            </a:r>
          </a:p>
          <a:p>
            <a:r>
              <a:rPr lang="zh-CN" altLang="zh-CN" sz="2000" dirty="0"/>
              <a:t>软件工程系列课程教学辅助网站</a:t>
            </a:r>
            <a:r>
              <a:rPr lang="en-US" altLang="zh-CN" sz="2000" dirty="0"/>
              <a:t>,</a:t>
            </a:r>
            <a:r>
              <a:rPr lang="zh-CN" altLang="zh-CN" sz="2000" dirty="0"/>
              <a:t>有利于师生互动</a:t>
            </a:r>
            <a:r>
              <a:rPr lang="en-US" altLang="zh-CN" sz="2000" dirty="0"/>
              <a:t>,</a:t>
            </a:r>
            <a:r>
              <a:rPr lang="zh-CN" altLang="zh-CN" sz="2000" dirty="0"/>
              <a:t>使学生在学习过程中自助得到便捷的帮助</a:t>
            </a:r>
          </a:p>
          <a:p>
            <a:r>
              <a:rPr lang="en-US" altLang="zh-CN" sz="2000" b="1" dirty="0"/>
              <a:t>1.2</a:t>
            </a:r>
            <a:r>
              <a:rPr lang="zh-CN" altLang="zh-CN" sz="2000" b="1" dirty="0"/>
              <a:t>业务机遇</a:t>
            </a:r>
          </a:p>
          <a:p>
            <a:pPr latinLnBrk="1"/>
            <a:r>
              <a:rPr lang="zh-CN" altLang="zh-CN" sz="2000" dirty="0"/>
              <a:t>为了帮助师生在更好的进行教学过程</a:t>
            </a:r>
            <a:r>
              <a:rPr lang="en-US" altLang="zh-CN" sz="2000" dirty="0"/>
              <a:t>,</a:t>
            </a:r>
            <a:r>
              <a:rPr lang="zh-CN" altLang="zh-CN" sz="2000" dirty="0"/>
              <a:t>需要</a:t>
            </a:r>
            <a:r>
              <a:rPr lang="en-US" altLang="zh-CN" sz="2000" dirty="0"/>
              <a:t>G10</a:t>
            </a:r>
            <a:r>
              <a:rPr lang="zh-CN" altLang="zh-CN" sz="2000" dirty="0"/>
              <a:t>小组参照现有</a:t>
            </a:r>
            <a:r>
              <a:rPr lang="en-US" altLang="zh-CN" sz="2000" dirty="0"/>
              <a:t>bb</a:t>
            </a:r>
            <a:r>
              <a:rPr lang="zh-CN" altLang="zh-CN" sz="2000" dirty="0"/>
              <a:t>平台提供更有创造性的解决方案</a:t>
            </a:r>
            <a:r>
              <a:rPr lang="en-US" altLang="zh-CN" sz="2000" dirty="0"/>
              <a:t>,</a:t>
            </a:r>
            <a:r>
              <a:rPr lang="zh-CN" altLang="zh-CN" sz="2000" dirty="0"/>
              <a:t>这种创新将会给</a:t>
            </a:r>
            <a:r>
              <a:rPr lang="en-US" altLang="zh-CN" sz="2000" dirty="0"/>
              <a:t>G10</a:t>
            </a:r>
            <a:r>
              <a:rPr lang="zh-CN" altLang="zh-CN" sz="2000" dirty="0"/>
              <a:t>小组带来巨大的机遇</a:t>
            </a:r>
            <a:r>
              <a:rPr lang="en-US" altLang="zh-CN" sz="2000" dirty="0"/>
              <a:t>.</a:t>
            </a:r>
            <a:endParaRPr lang="zh-CN" altLang="zh-CN" sz="2000" dirty="0"/>
          </a:p>
          <a:p>
            <a:pPr latinLnBrk="1"/>
            <a:r>
              <a:rPr lang="en-US" altLang="zh-CN" sz="2000" dirty="0"/>
              <a:t/>
            </a:r>
            <a:br>
              <a:rPr lang="en-US" altLang="zh-CN" sz="2000" dirty="0"/>
            </a:br>
            <a:r>
              <a:rPr lang="zh-CN" altLang="zh-CN" sz="2000" dirty="0"/>
              <a:t>机遇一：移动互联网的发展</a:t>
            </a:r>
            <a:r>
              <a:rPr lang="en-US" altLang="zh-CN" sz="2000" dirty="0"/>
              <a:t/>
            </a:r>
            <a:br>
              <a:rPr lang="en-US" altLang="zh-CN" sz="2000" dirty="0"/>
            </a:br>
            <a:r>
              <a:rPr lang="zh-CN" altLang="zh-CN" sz="2000" dirty="0"/>
              <a:t>随着智能移动终端的发展</a:t>
            </a:r>
            <a:r>
              <a:rPr lang="en-US" altLang="zh-CN" sz="2000" dirty="0"/>
              <a:t>,</a:t>
            </a:r>
            <a:r>
              <a:rPr lang="zh-CN" altLang="zh-CN" sz="2000" dirty="0"/>
              <a:t>人们的使用习惯从网页端转向</a:t>
            </a:r>
            <a:r>
              <a:rPr lang="en-US" altLang="zh-CN" sz="2000" dirty="0"/>
              <a:t>app,</a:t>
            </a:r>
            <a:r>
              <a:rPr lang="zh-CN" altLang="zh-CN" sz="2000" dirty="0"/>
              <a:t>这种随身携带 可及时查看的特性将会是未来用户的需求热点</a:t>
            </a:r>
            <a:r>
              <a:rPr lang="en-US" altLang="zh-CN" sz="2000" dirty="0"/>
              <a:t>.</a:t>
            </a:r>
            <a:r>
              <a:rPr lang="zh-CN" altLang="zh-CN" sz="2000" dirty="0"/>
              <a:t>如何将移动端做好</a:t>
            </a:r>
            <a:r>
              <a:rPr lang="en-US" altLang="zh-CN" sz="2000" dirty="0"/>
              <a:t>,</a:t>
            </a:r>
            <a:r>
              <a:rPr lang="zh-CN" altLang="zh-CN" sz="2000" dirty="0"/>
              <a:t>将是可以创新的重点方向</a:t>
            </a:r>
            <a:r>
              <a:rPr lang="en-US" altLang="zh-CN" sz="2000" dirty="0"/>
              <a:t>.</a:t>
            </a:r>
            <a:endParaRPr lang="zh-CN" altLang="zh-CN" sz="2000" dirty="0"/>
          </a:p>
          <a:p>
            <a:pPr latinLnBrk="1"/>
            <a:r>
              <a:rPr lang="en-US" altLang="zh-CN" sz="2000" dirty="0"/>
              <a:t/>
            </a:r>
            <a:br>
              <a:rPr lang="en-US" altLang="zh-CN" sz="2000" dirty="0"/>
            </a:br>
            <a:r>
              <a:rPr lang="zh-CN" altLang="zh-CN" sz="2000" dirty="0"/>
              <a:t>机遇二：班级容量较大</a:t>
            </a:r>
          </a:p>
          <a:p>
            <a:r>
              <a:rPr lang="zh-CN" altLang="zh-CN" sz="2000" dirty="0"/>
              <a:t>现有班级人员在</a:t>
            </a:r>
            <a:r>
              <a:rPr lang="en-US" altLang="zh-CN" sz="2000" dirty="0"/>
              <a:t>50</a:t>
            </a:r>
            <a:r>
              <a:rPr lang="zh-CN" altLang="zh-CN" sz="2000" dirty="0"/>
              <a:t>左右</a:t>
            </a:r>
            <a:r>
              <a:rPr lang="en-US" altLang="zh-CN" sz="2000" dirty="0"/>
              <a:t>,</a:t>
            </a:r>
            <a:r>
              <a:rPr lang="zh-CN" altLang="zh-CN" sz="2000" dirty="0"/>
              <a:t>任课教师与学生无法做到面对面的交流</a:t>
            </a:r>
            <a:r>
              <a:rPr lang="en-US" altLang="zh-CN" sz="2000" dirty="0"/>
              <a:t>,</a:t>
            </a:r>
            <a:r>
              <a:rPr lang="zh-CN" altLang="zh-CN" sz="2000" dirty="0"/>
              <a:t>通过本项目</a:t>
            </a:r>
            <a:r>
              <a:rPr lang="en-US" altLang="zh-CN" sz="2000" dirty="0"/>
              <a:t>,</a:t>
            </a:r>
            <a:r>
              <a:rPr lang="zh-CN" altLang="zh-CN" sz="2000" dirty="0"/>
              <a:t>可以帮助任课教师有效地进行管理与情况调查</a:t>
            </a:r>
            <a:r>
              <a:rPr lang="en-US" altLang="zh-CN" sz="2000" dirty="0"/>
              <a:t>.</a:t>
            </a:r>
            <a:br>
              <a:rPr lang="en-US" altLang="zh-CN" sz="2000" dirty="0"/>
            </a:br>
            <a:endParaRPr lang="zh-CN" altLang="en-US" sz="2000" dirty="0"/>
          </a:p>
        </p:txBody>
      </p:sp>
    </p:spTree>
    <p:extLst>
      <p:ext uri="{BB962C8B-B14F-4D97-AF65-F5344CB8AC3E}">
        <p14:creationId xmlns:p14="http://schemas.microsoft.com/office/powerpoint/2010/main" val="3197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4" name="矩形 3"/>
          <p:cNvSpPr/>
          <p:nvPr/>
        </p:nvSpPr>
        <p:spPr>
          <a:xfrm>
            <a:off x="1483893" y="1125477"/>
            <a:ext cx="7371347" cy="5816977"/>
          </a:xfrm>
          <a:prstGeom prst="rect">
            <a:avLst/>
          </a:prstGeom>
        </p:spPr>
        <p:txBody>
          <a:bodyPr wrap="square">
            <a:spAutoFit/>
          </a:bodyPr>
          <a:lstStyle/>
          <a:p>
            <a:pPr latinLnBrk="1"/>
            <a:r>
              <a:rPr lang="en-US" altLang="zh-CN" sz="2400" b="1" dirty="0">
                <a:latin typeface="+mn-ea"/>
              </a:rPr>
              <a:t>1.3</a:t>
            </a:r>
            <a:r>
              <a:rPr lang="zh-CN" altLang="zh-CN" sz="2400" b="1" dirty="0">
                <a:latin typeface="+mn-ea"/>
              </a:rPr>
              <a:t>业务目标</a:t>
            </a:r>
            <a:endParaRPr lang="zh-CN" altLang="zh-CN" sz="2400" dirty="0">
              <a:latin typeface="+mn-ea"/>
            </a:endParaRPr>
          </a:p>
          <a:p>
            <a:r>
              <a:rPr lang="en-US" altLang="zh-CN" sz="2400" b="1" dirty="0">
                <a:latin typeface="+mn-ea"/>
              </a:rPr>
              <a:t>1.3.1</a:t>
            </a:r>
            <a:r>
              <a:rPr lang="zh-CN" altLang="zh-CN" sz="2400" b="1" dirty="0">
                <a:latin typeface="+mn-ea"/>
              </a:rPr>
              <a:t>财务目标</a:t>
            </a:r>
          </a:p>
          <a:p>
            <a:r>
              <a:rPr lang="zh-CN" altLang="zh-CN" sz="2400" dirty="0">
                <a:latin typeface="+mn-ea"/>
              </a:rPr>
              <a:t>无</a:t>
            </a:r>
          </a:p>
          <a:p>
            <a:r>
              <a:rPr lang="zh-CN" altLang="zh-CN" sz="2400" dirty="0">
                <a:latin typeface="+mn-ea"/>
              </a:rPr>
              <a:t>说明</a:t>
            </a:r>
            <a:r>
              <a:rPr lang="en-US" altLang="zh-CN" sz="2400" dirty="0">
                <a:latin typeface="+mn-ea"/>
              </a:rPr>
              <a:t>:</a:t>
            </a:r>
            <a:r>
              <a:rPr lang="zh-CN" altLang="zh-CN" sz="2400" dirty="0">
                <a:latin typeface="+mn-ea"/>
              </a:rPr>
              <a:t>本项目为实验性项目</a:t>
            </a:r>
            <a:r>
              <a:rPr lang="en-US" altLang="zh-CN" sz="2400" dirty="0">
                <a:latin typeface="+mn-ea"/>
              </a:rPr>
              <a:t>,</a:t>
            </a:r>
            <a:r>
              <a:rPr lang="zh-CN" altLang="zh-CN" sz="2400" dirty="0">
                <a:latin typeface="+mn-ea"/>
              </a:rPr>
              <a:t>不设财务目标</a:t>
            </a:r>
            <a:r>
              <a:rPr lang="en-US" altLang="zh-CN" sz="2400" dirty="0">
                <a:latin typeface="+mn-ea"/>
              </a:rPr>
              <a:t>.</a:t>
            </a:r>
            <a:endParaRPr lang="zh-CN" altLang="zh-CN" sz="2400" dirty="0">
              <a:latin typeface="+mn-ea"/>
            </a:endParaRPr>
          </a:p>
          <a:p>
            <a:r>
              <a:rPr lang="en-US" altLang="zh-CN" sz="2400" b="1" dirty="0">
                <a:latin typeface="+mn-ea"/>
              </a:rPr>
              <a:t>1.3.2</a:t>
            </a:r>
            <a:r>
              <a:rPr lang="zh-CN" altLang="zh-CN" sz="2400" b="1" dirty="0">
                <a:latin typeface="+mn-ea"/>
              </a:rPr>
              <a:t>非财务目标</a:t>
            </a:r>
          </a:p>
          <a:p>
            <a:r>
              <a:rPr lang="en-US" altLang="zh-CN" sz="2400" dirty="0">
                <a:latin typeface="+mn-ea"/>
              </a:rPr>
              <a:t>1</a:t>
            </a:r>
            <a:r>
              <a:rPr lang="zh-CN" altLang="zh-CN" sz="2400" dirty="0">
                <a:latin typeface="+mn-ea"/>
              </a:rPr>
              <a:t>以课程为单元</a:t>
            </a:r>
            <a:r>
              <a:rPr lang="en-US" altLang="zh-CN" sz="2400" dirty="0">
                <a:latin typeface="+mn-ea"/>
              </a:rPr>
              <a:t>,</a:t>
            </a:r>
            <a:r>
              <a:rPr lang="zh-CN" altLang="zh-CN" sz="2400" dirty="0">
                <a:latin typeface="+mn-ea"/>
              </a:rPr>
              <a:t>模板的通用性</a:t>
            </a:r>
            <a:r>
              <a:rPr lang="en-US" altLang="zh-CN" sz="2400" dirty="0">
                <a:latin typeface="+mn-ea"/>
              </a:rPr>
              <a:t>\</a:t>
            </a:r>
            <a:r>
              <a:rPr lang="zh-CN" altLang="zh-CN" sz="2400" dirty="0">
                <a:latin typeface="+mn-ea"/>
              </a:rPr>
              <a:t>可复制性</a:t>
            </a:r>
          </a:p>
          <a:p>
            <a:r>
              <a:rPr lang="en-US" altLang="zh-CN" sz="2400" dirty="0">
                <a:latin typeface="+mn-ea"/>
              </a:rPr>
              <a:t>2</a:t>
            </a:r>
            <a:r>
              <a:rPr lang="zh-CN" altLang="zh-CN" sz="2400" dirty="0">
                <a:latin typeface="+mn-ea"/>
              </a:rPr>
              <a:t>学生能够通过平台方便快捷的获取课程内容更新</a:t>
            </a:r>
            <a:r>
              <a:rPr lang="en-US" altLang="zh-CN" sz="2400" dirty="0">
                <a:latin typeface="+mn-ea"/>
              </a:rPr>
              <a:t>\</a:t>
            </a:r>
            <a:r>
              <a:rPr lang="zh-CN" altLang="zh-CN" sz="2400" dirty="0">
                <a:latin typeface="+mn-ea"/>
              </a:rPr>
              <a:t>课程相关资料获取</a:t>
            </a:r>
            <a:r>
              <a:rPr lang="en-US" altLang="zh-CN" sz="2400" dirty="0">
                <a:latin typeface="+mn-ea"/>
              </a:rPr>
              <a:t>\</a:t>
            </a:r>
            <a:r>
              <a:rPr lang="zh-CN" altLang="zh-CN" sz="2400" dirty="0">
                <a:latin typeface="+mn-ea"/>
              </a:rPr>
              <a:t>作业提交</a:t>
            </a:r>
          </a:p>
          <a:p>
            <a:r>
              <a:rPr lang="en-US" altLang="zh-CN" sz="2400" dirty="0">
                <a:latin typeface="+mn-ea"/>
              </a:rPr>
              <a:t>3</a:t>
            </a:r>
            <a:r>
              <a:rPr lang="zh-CN" altLang="zh-CN" sz="2400" dirty="0">
                <a:latin typeface="+mn-ea"/>
              </a:rPr>
              <a:t>任课教师能够通过平台方便快捷的发布相关课程</a:t>
            </a:r>
            <a:r>
              <a:rPr lang="zh-CN" altLang="zh-CN" sz="2400" dirty="0" smtClean="0">
                <a:latin typeface="+mn-ea"/>
              </a:rPr>
              <a:t>资料查看</a:t>
            </a:r>
            <a:r>
              <a:rPr lang="zh-CN" altLang="zh-CN" sz="2400" dirty="0">
                <a:latin typeface="+mn-ea"/>
              </a:rPr>
              <a:t>及点评学生作业提交情况</a:t>
            </a:r>
          </a:p>
          <a:p>
            <a:r>
              <a:rPr lang="en-US" altLang="zh-CN" sz="2400" b="1" dirty="0">
                <a:latin typeface="+mn-ea"/>
              </a:rPr>
              <a:t>1.4</a:t>
            </a:r>
            <a:r>
              <a:rPr lang="zh-CN" altLang="zh-CN" sz="2400" b="1" dirty="0">
                <a:latin typeface="+mn-ea"/>
              </a:rPr>
              <a:t>成功的定义</a:t>
            </a:r>
          </a:p>
          <a:p>
            <a:r>
              <a:rPr lang="en-US" altLang="zh-CN" sz="2400" dirty="0">
                <a:latin typeface="+mn-ea"/>
              </a:rPr>
              <a:t>1</a:t>
            </a:r>
            <a:r>
              <a:rPr lang="zh-CN" altLang="zh-CN" sz="2400" dirty="0">
                <a:latin typeface="+mn-ea"/>
              </a:rPr>
              <a:t>无重大逻辑性错误</a:t>
            </a:r>
            <a:r>
              <a:rPr lang="en-US" altLang="zh-CN" sz="2400" dirty="0">
                <a:latin typeface="+mn-ea"/>
              </a:rPr>
              <a:t>\</a:t>
            </a:r>
            <a:r>
              <a:rPr lang="zh-CN" altLang="zh-CN" sz="2400" dirty="0">
                <a:latin typeface="+mn-ea"/>
              </a:rPr>
              <a:t>功能缺陷</a:t>
            </a:r>
          </a:p>
          <a:p>
            <a:r>
              <a:rPr lang="en-US" altLang="zh-CN" sz="2400" dirty="0">
                <a:latin typeface="+mn-ea"/>
              </a:rPr>
              <a:t>2</a:t>
            </a:r>
            <a:r>
              <a:rPr lang="zh-CN" altLang="zh-CN" sz="2400" dirty="0">
                <a:latin typeface="+mn-ea"/>
              </a:rPr>
              <a:t>得到用户代表的认可</a:t>
            </a:r>
          </a:p>
          <a:p>
            <a:r>
              <a:rPr lang="en-US" altLang="zh-CN" sz="2400" dirty="0">
                <a:latin typeface="+mn-ea"/>
              </a:rPr>
              <a:t>3</a:t>
            </a:r>
            <a:r>
              <a:rPr lang="zh-CN" altLang="zh-CN" sz="2400" dirty="0">
                <a:latin typeface="+mn-ea"/>
              </a:rPr>
              <a:t>学生不会因为平台而产生任何不良情绪</a:t>
            </a:r>
          </a:p>
          <a:p>
            <a:r>
              <a:rPr lang="en-US" altLang="zh-CN" dirty="0"/>
              <a:t/>
            </a:r>
            <a:br>
              <a:rPr lang="en-US" altLang="zh-CN" dirty="0"/>
            </a:br>
            <a:endParaRPr lang="zh-CN" altLang="en-US" dirty="0"/>
          </a:p>
        </p:txBody>
      </p:sp>
    </p:spTree>
    <p:extLst>
      <p:ext uri="{BB962C8B-B14F-4D97-AF65-F5344CB8AC3E}">
        <p14:creationId xmlns:p14="http://schemas.microsoft.com/office/powerpoint/2010/main" val="2909572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4" name="矩形 3"/>
          <p:cNvSpPr/>
          <p:nvPr/>
        </p:nvSpPr>
        <p:spPr>
          <a:xfrm>
            <a:off x="1483893" y="1125477"/>
            <a:ext cx="7371347" cy="5816977"/>
          </a:xfrm>
          <a:prstGeom prst="rect">
            <a:avLst/>
          </a:prstGeom>
        </p:spPr>
        <p:txBody>
          <a:bodyPr wrap="square">
            <a:spAutoFit/>
          </a:bodyPr>
          <a:lstStyle/>
          <a:p>
            <a:pPr latinLnBrk="1"/>
            <a:r>
              <a:rPr lang="en-US" altLang="zh-CN" sz="2400" b="1" dirty="0">
                <a:latin typeface="+mn-ea"/>
              </a:rPr>
              <a:t>1.3</a:t>
            </a:r>
            <a:r>
              <a:rPr lang="zh-CN" altLang="zh-CN" sz="2400" b="1" dirty="0">
                <a:latin typeface="+mn-ea"/>
              </a:rPr>
              <a:t>业务目标</a:t>
            </a:r>
            <a:endParaRPr lang="zh-CN" altLang="zh-CN" sz="2400" dirty="0">
              <a:latin typeface="+mn-ea"/>
            </a:endParaRPr>
          </a:p>
          <a:p>
            <a:r>
              <a:rPr lang="en-US" altLang="zh-CN" sz="2400" b="1" dirty="0">
                <a:latin typeface="+mn-ea"/>
              </a:rPr>
              <a:t>1.3.1</a:t>
            </a:r>
            <a:r>
              <a:rPr lang="zh-CN" altLang="zh-CN" sz="2400" b="1" dirty="0">
                <a:latin typeface="+mn-ea"/>
              </a:rPr>
              <a:t>财务目标</a:t>
            </a:r>
          </a:p>
          <a:p>
            <a:r>
              <a:rPr lang="zh-CN" altLang="zh-CN" sz="2400" dirty="0">
                <a:latin typeface="+mn-ea"/>
              </a:rPr>
              <a:t>无</a:t>
            </a:r>
          </a:p>
          <a:p>
            <a:r>
              <a:rPr lang="zh-CN" altLang="zh-CN" sz="2400" dirty="0">
                <a:latin typeface="+mn-ea"/>
              </a:rPr>
              <a:t>说明</a:t>
            </a:r>
            <a:r>
              <a:rPr lang="en-US" altLang="zh-CN" sz="2400" dirty="0">
                <a:latin typeface="+mn-ea"/>
              </a:rPr>
              <a:t>:</a:t>
            </a:r>
            <a:r>
              <a:rPr lang="zh-CN" altLang="zh-CN" sz="2400" dirty="0">
                <a:latin typeface="+mn-ea"/>
              </a:rPr>
              <a:t>本项目为实验性项目</a:t>
            </a:r>
            <a:r>
              <a:rPr lang="en-US" altLang="zh-CN" sz="2400" dirty="0">
                <a:latin typeface="+mn-ea"/>
              </a:rPr>
              <a:t>,</a:t>
            </a:r>
            <a:r>
              <a:rPr lang="zh-CN" altLang="zh-CN" sz="2400" dirty="0">
                <a:latin typeface="+mn-ea"/>
              </a:rPr>
              <a:t>不设财务目标</a:t>
            </a:r>
            <a:r>
              <a:rPr lang="en-US" altLang="zh-CN" sz="2400" dirty="0">
                <a:latin typeface="+mn-ea"/>
              </a:rPr>
              <a:t>.</a:t>
            </a:r>
            <a:endParaRPr lang="zh-CN" altLang="zh-CN" sz="2400" dirty="0">
              <a:latin typeface="+mn-ea"/>
            </a:endParaRPr>
          </a:p>
          <a:p>
            <a:r>
              <a:rPr lang="en-US" altLang="zh-CN" sz="2400" b="1" dirty="0">
                <a:latin typeface="+mn-ea"/>
              </a:rPr>
              <a:t>1.3.2</a:t>
            </a:r>
            <a:r>
              <a:rPr lang="zh-CN" altLang="zh-CN" sz="2400" b="1" dirty="0">
                <a:latin typeface="+mn-ea"/>
              </a:rPr>
              <a:t>非财务目标</a:t>
            </a:r>
          </a:p>
          <a:p>
            <a:r>
              <a:rPr lang="en-US" altLang="zh-CN" sz="2400" dirty="0">
                <a:latin typeface="+mn-ea"/>
              </a:rPr>
              <a:t>1</a:t>
            </a:r>
            <a:r>
              <a:rPr lang="zh-CN" altLang="zh-CN" sz="2400" dirty="0">
                <a:latin typeface="+mn-ea"/>
              </a:rPr>
              <a:t>以课程为单元</a:t>
            </a:r>
            <a:r>
              <a:rPr lang="en-US" altLang="zh-CN" sz="2400" dirty="0">
                <a:latin typeface="+mn-ea"/>
              </a:rPr>
              <a:t>,</a:t>
            </a:r>
            <a:r>
              <a:rPr lang="zh-CN" altLang="zh-CN" sz="2400" dirty="0">
                <a:latin typeface="+mn-ea"/>
              </a:rPr>
              <a:t>模板的通用性</a:t>
            </a:r>
            <a:r>
              <a:rPr lang="en-US" altLang="zh-CN" sz="2400" dirty="0">
                <a:latin typeface="+mn-ea"/>
              </a:rPr>
              <a:t>\</a:t>
            </a:r>
            <a:r>
              <a:rPr lang="zh-CN" altLang="zh-CN" sz="2400" dirty="0">
                <a:latin typeface="+mn-ea"/>
              </a:rPr>
              <a:t>可复制性</a:t>
            </a:r>
          </a:p>
          <a:p>
            <a:r>
              <a:rPr lang="en-US" altLang="zh-CN" sz="2400" dirty="0">
                <a:latin typeface="+mn-ea"/>
              </a:rPr>
              <a:t>2</a:t>
            </a:r>
            <a:r>
              <a:rPr lang="zh-CN" altLang="zh-CN" sz="2400" dirty="0">
                <a:latin typeface="+mn-ea"/>
              </a:rPr>
              <a:t>学生能够通过平台方便快捷的获取课程内容更新</a:t>
            </a:r>
            <a:r>
              <a:rPr lang="en-US" altLang="zh-CN" sz="2400" dirty="0">
                <a:latin typeface="+mn-ea"/>
              </a:rPr>
              <a:t>\</a:t>
            </a:r>
            <a:r>
              <a:rPr lang="zh-CN" altLang="zh-CN" sz="2400" dirty="0">
                <a:latin typeface="+mn-ea"/>
              </a:rPr>
              <a:t>课程相关资料获取</a:t>
            </a:r>
            <a:r>
              <a:rPr lang="en-US" altLang="zh-CN" sz="2400" dirty="0">
                <a:latin typeface="+mn-ea"/>
              </a:rPr>
              <a:t>\</a:t>
            </a:r>
            <a:r>
              <a:rPr lang="zh-CN" altLang="zh-CN" sz="2400" dirty="0">
                <a:latin typeface="+mn-ea"/>
              </a:rPr>
              <a:t>作业提交</a:t>
            </a:r>
          </a:p>
          <a:p>
            <a:r>
              <a:rPr lang="en-US" altLang="zh-CN" sz="2400" dirty="0">
                <a:latin typeface="+mn-ea"/>
              </a:rPr>
              <a:t>3</a:t>
            </a:r>
            <a:r>
              <a:rPr lang="zh-CN" altLang="zh-CN" sz="2400" dirty="0">
                <a:latin typeface="+mn-ea"/>
              </a:rPr>
              <a:t>任课教师能够通过平台方便快捷的发布相关课程</a:t>
            </a:r>
            <a:r>
              <a:rPr lang="zh-CN" altLang="zh-CN" sz="2400" dirty="0" smtClean="0">
                <a:latin typeface="+mn-ea"/>
              </a:rPr>
              <a:t>资料查看</a:t>
            </a:r>
            <a:r>
              <a:rPr lang="zh-CN" altLang="zh-CN" sz="2400" dirty="0">
                <a:latin typeface="+mn-ea"/>
              </a:rPr>
              <a:t>及点评学生作业提交情况</a:t>
            </a:r>
          </a:p>
          <a:p>
            <a:r>
              <a:rPr lang="en-US" altLang="zh-CN" sz="2400" b="1" dirty="0">
                <a:latin typeface="+mn-ea"/>
              </a:rPr>
              <a:t>1.4</a:t>
            </a:r>
            <a:r>
              <a:rPr lang="zh-CN" altLang="zh-CN" sz="2400" b="1" dirty="0">
                <a:latin typeface="+mn-ea"/>
              </a:rPr>
              <a:t>成功的定义</a:t>
            </a:r>
          </a:p>
          <a:p>
            <a:r>
              <a:rPr lang="en-US" altLang="zh-CN" sz="2400" dirty="0">
                <a:latin typeface="+mn-ea"/>
              </a:rPr>
              <a:t>1</a:t>
            </a:r>
            <a:r>
              <a:rPr lang="zh-CN" altLang="zh-CN" sz="2400" dirty="0">
                <a:latin typeface="+mn-ea"/>
              </a:rPr>
              <a:t>无重大逻辑性错误</a:t>
            </a:r>
            <a:r>
              <a:rPr lang="en-US" altLang="zh-CN" sz="2400" dirty="0">
                <a:latin typeface="+mn-ea"/>
              </a:rPr>
              <a:t>\</a:t>
            </a:r>
            <a:r>
              <a:rPr lang="zh-CN" altLang="zh-CN" sz="2400" dirty="0">
                <a:latin typeface="+mn-ea"/>
              </a:rPr>
              <a:t>功能缺陷</a:t>
            </a:r>
          </a:p>
          <a:p>
            <a:r>
              <a:rPr lang="en-US" altLang="zh-CN" sz="2400" dirty="0">
                <a:latin typeface="+mn-ea"/>
              </a:rPr>
              <a:t>2</a:t>
            </a:r>
            <a:r>
              <a:rPr lang="zh-CN" altLang="zh-CN" sz="2400" dirty="0">
                <a:latin typeface="+mn-ea"/>
              </a:rPr>
              <a:t>得到用户代表的认可</a:t>
            </a:r>
          </a:p>
          <a:p>
            <a:r>
              <a:rPr lang="en-US" altLang="zh-CN" sz="2400" dirty="0">
                <a:latin typeface="+mn-ea"/>
              </a:rPr>
              <a:t>3</a:t>
            </a:r>
            <a:r>
              <a:rPr lang="zh-CN" altLang="zh-CN" sz="2400" dirty="0">
                <a:latin typeface="+mn-ea"/>
              </a:rPr>
              <a:t>学生不会因为平台而产生任何不良情绪</a:t>
            </a:r>
          </a:p>
          <a:p>
            <a:r>
              <a:rPr lang="en-US" altLang="zh-CN" dirty="0"/>
              <a:t/>
            </a:r>
            <a:br>
              <a:rPr lang="en-US" altLang="zh-CN" dirty="0"/>
            </a:br>
            <a:endParaRPr lang="zh-CN" altLang="en-US" dirty="0"/>
          </a:p>
        </p:txBody>
      </p:sp>
    </p:spTree>
    <p:extLst>
      <p:ext uri="{BB962C8B-B14F-4D97-AF65-F5344CB8AC3E}">
        <p14:creationId xmlns:p14="http://schemas.microsoft.com/office/powerpoint/2010/main" val="177597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4" name="矩形 3"/>
          <p:cNvSpPr/>
          <p:nvPr/>
        </p:nvSpPr>
        <p:spPr>
          <a:xfrm>
            <a:off x="1403683" y="1105398"/>
            <a:ext cx="7371347" cy="1477328"/>
          </a:xfrm>
          <a:prstGeom prst="rect">
            <a:avLst/>
          </a:prstGeom>
        </p:spPr>
        <p:txBody>
          <a:bodyPr wrap="square">
            <a:spAutoFit/>
          </a:bodyPr>
          <a:lstStyle/>
          <a:p>
            <a:r>
              <a:rPr lang="en-US" altLang="zh-CN" sz="2400" b="1" dirty="0">
                <a:latin typeface="+mn-ea"/>
              </a:rPr>
              <a:t>1.5</a:t>
            </a:r>
            <a:r>
              <a:rPr lang="zh-CN" altLang="zh-CN" sz="2400" b="1" dirty="0">
                <a:latin typeface="+mn-ea"/>
              </a:rPr>
              <a:t>愿景说明</a:t>
            </a:r>
          </a:p>
          <a:p>
            <a:r>
              <a:rPr lang="zh-CN" altLang="zh-CN" sz="2400" dirty="0">
                <a:latin typeface="+mn-ea"/>
              </a:rPr>
              <a:t>针对学生</a:t>
            </a:r>
            <a:r>
              <a:rPr lang="en-US" altLang="zh-CN" sz="2400" dirty="0">
                <a:latin typeface="+mn-ea"/>
              </a:rPr>
              <a:t>,</a:t>
            </a:r>
            <a:r>
              <a:rPr lang="zh-CN" altLang="zh-CN" sz="2400" dirty="0">
                <a:latin typeface="+mn-ea"/>
              </a:rPr>
              <a:t>他们需要一个全面</a:t>
            </a:r>
            <a:r>
              <a:rPr lang="en-US" altLang="zh-CN" sz="2400" dirty="0">
                <a:latin typeface="+mn-ea"/>
              </a:rPr>
              <a:t>\</a:t>
            </a:r>
            <a:r>
              <a:rPr lang="zh-CN" altLang="zh-CN" sz="2400" dirty="0">
                <a:latin typeface="+mn-ea"/>
              </a:rPr>
              <a:t>便捷的平台来获取课程信息</a:t>
            </a:r>
            <a:r>
              <a:rPr lang="en-US" altLang="zh-CN" sz="2400" dirty="0">
                <a:latin typeface="+mn-ea"/>
              </a:rPr>
              <a:t>\</a:t>
            </a:r>
            <a:r>
              <a:rPr lang="zh-CN" altLang="zh-CN" sz="2400" dirty="0">
                <a:latin typeface="+mn-ea"/>
              </a:rPr>
              <a:t>内容来开展以学期为单位的学习</a:t>
            </a:r>
            <a:r>
              <a:rPr lang="en-US" altLang="zh-CN" sz="2400" dirty="0">
                <a:latin typeface="+mn-ea"/>
              </a:rPr>
              <a:t>,</a:t>
            </a:r>
            <a:r>
              <a:rPr lang="en-US" altLang="zh-CN" dirty="0"/>
              <a:t/>
            </a:r>
            <a:br>
              <a:rPr lang="en-US" altLang="zh-CN" dirty="0"/>
            </a:br>
            <a:endParaRPr lang="zh-CN" altLang="en-US" dirty="0"/>
          </a:p>
        </p:txBody>
      </p:sp>
      <p:sp>
        <p:nvSpPr>
          <p:cNvPr id="5" name="矩形 4"/>
          <p:cNvSpPr/>
          <p:nvPr/>
        </p:nvSpPr>
        <p:spPr>
          <a:xfrm>
            <a:off x="1502898" y="2446368"/>
            <a:ext cx="2507418" cy="461665"/>
          </a:xfrm>
          <a:prstGeom prst="rect">
            <a:avLst/>
          </a:prstGeom>
        </p:spPr>
        <p:txBody>
          <a:bodyPr wrap="none">
            <a:spAutoFit/>
          </a:bodyPr>
          <a:lstStyle/>
          <a:p>
            <a:r>
              <a:rPr lang="en-US" altLang="zh-CN" sz="2400" b="1" dirty="0">
                <a:latin typeface="+mn-ea"/>
              </a:rPr>
              <a:t>1.6</a:t>
            </a:r>
            <a:r>
              <a:rPr lang="zh-CN" altLang="zh-CN" sz="2400" b="1" dirty="0">
                <a:latin typeface="+mn-ea"/>
              </a:rPr>
              <a:t>业务风险分析</a:t>
            </a:r>
          </a:p>
        </p:txBody>
      </p:sp>
      <p:graphicFrame>
        <p:nvGraphicFramePr>
          <p:cNvPr id="6" name="表格 5"/>
          <p:cNvGraphicFramePr>
            <a:graphicFrameLocks noGrp="1"/>
          </p:cNvGraphicFramePr>
          <p:nvPr>
            <p:extLst>
              <p:ext uri="{D42A27DB-BD31-4B8C-83A1-F6EECF244321}">
                <p14:modId xmlns:p14="http://schemas.microsoft.com/office/powerpoint/2010/main" val="1977270843"/>
              </p:ext>
            </p:extLst>
          </p:nvPr>
        </p:nvGraphicFramePr>
        <p:xfrm>
          <a:off x="1502898" y="3109913"/>
          <a:ext cx="8341892" cy="2392529"/>
        </p:xfrm>
        <a:graphic>
          <a:graphicData uri="http://schemas.openxmlformats.org/drawingml/2006/table">
            <a:tbl>
              <a:tblPr firstRow="1" firstCol="1" bandRow="1">
                <a:tableStyleId>{5C22544A-7EE6-4342-B048-85BDC9FD1C3A}</a:tableStyleId>
              </a:tblPr>
              <a:tblGrid>
                <a:gridCol w="2779978"/>
                <a:gridCol w="2780957"/>
                <a:gridCol w="2780957"/>
              </a:tblGrid>
              <a:tr h="265836">
                <a:tc>
                  <a:txBody>
                    <a:bodyPr/>
                    <a:lstStyle/>
                    <a:p>
                      <a:pPr algn="just">
                        <a:spcAft>
                          <a:spcPts val="0"/>
                        </a:spcAft>
                      </a:pPr>
                      <a:r>
                        <a:rPr lang="zh-CN" sz="1050" kern="100" dirty="0">
                          <a:effectLst/>
                        </a:rPr>
                        <a:t>风险类型</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原因</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预案</a:t>
                      </a:r>
                      <a:endParaRPr lang="zh-CN" sz="1050" kern="100">
                        <a:effectLst/>
                        <a:latin typeface="Calibri"/>
                        <a:ea typeface="宋体"/>
                        <a:cs typeface="Times New Roman"/>
                      </a:endParaRPr>
                    </a:p>
                  </a:txBody>
                  <a:tcPr marL="68580" marR="68580" marT="0" marB="0"/>
                </a:tc>
              </a:tr>
              <a:tr h="797511">
                <a:tc>
                  <a:txBody>
                    <a:bodyPr/>
                    <a:lstStyle/>
                    <a:p>
                      <a:pPr algn="just">
                        <a:spcAft>
                          <a:spcPts val="0"/>
                        </a:spcAft>
                      </a:pPr>
                      <a:r>
                        <a:rPr lang="zh-CN" sz="1050" kern="100">
                          <a:effectLst/>
                        </a:rPr>
                        <a:t>技术风险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原型制作工具墨刀的功能性不够完善</a:t>
                      </a:r>
                      <a:r>
                        <a:rPr lang="en-US" sz="1050" kern="100">
                          <a:effectLst/>
                        </a:rPr>
                        <a:t>,</a:t>
                      </a:r>
                      <a:r>
                        <a:rPr lang="zh-CN" sz="1050" kern="100">
                          <a:effectLst/>
                        </a:rPr>
                        <a:t>不合理商业化日渐严重</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Axure RP</a:t>
                      </a:r>
                      <a:r>
                        <a:rPr lang="zh-CN" sz="1050" kern="100">
                          <a:effectLst/>
                        </a:rPr>
                        <a:t>作为备选方案</a:t>
                      </a:r>
                      <a:endParaRPr lang="zh-CN" sz="1050" kern="100">
                        <a:effectLst/>
                        <a:latin typeface="Calibri"/>
                        <a:ea typeface="宋体"/>
                        <a:cs typeface="Times New Roman"/>
                      </a:endParaRPr>
                    </a:p>
                  </a:txBody>
                  <a:tcPr marL="68580" marR="68580" marT="0" marB="0"/>
                </a:tc>
              </a:tr>
              <a:tr h="265836">
                <a:tc>
                  <a:txBody>
                    <a:bodyPr/>
                    <a:lstStyle/>
                    <a:p>
                      <a:pPr algn="just">
                        <a:spcAft>
                          <a:spcPts val="0"/>
                        </a:spcAft>
                      </a:pPr>
                      <a:r>
                        <a:rPr lang="zh-CN" sz="1050" kern="100">
                          <a:effectLst/>
                        </a:rPr>
                        <a:t>技术风险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r>
                        <a:rPr lang="zh-CN" altLang="en-US" sz="1050" kern="100" dirty="0" smtClean="0">
                          <a:effectLst/>
                        </a:rPr>
                        <a:t>无</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r>
                        <a:rPr lang="zh-CN" altLang="en-US" sz="1050" kern="100" dirty="0" smtClean="0">
                          <a:effectLst/>
                        </a:rPr>
                        <a:t>无</a:t>
                      </a:r>
                      <a:endParaRPr lang="zh-CN" sz="1050" kern="100" dirty="0">
                        <a:effectLst/>
                        <a:latin typeface="Calibri"/>
                        <a:ea typeface="宋体"/>
                        <a:cs typeface="Times New Roman"/>
                      </a:endParaRPr>
                    </a:p>
                  </a:txBody>
                  <a:tcPr marL="68580" marR="68580" marT="0" marB="0"/>
                </a:tc>
              </a:tr>
              <a:tr h="531673">
                <a:tc>
                  <a:txBody>
                    <a:bodyPr/>
                    <a:lstStyle/>
                    <a:p>
                      <a:pPr algn="just">
                        <a:spcAft>
                          <a:spcPts val="0"/>
                        </a:spcAft>
                      </a:pPr>
                      <a:r>
                        <a:rPr lang="zh-CN" sz="1050" kern="100">
                          <a:effectLst/>
                        </a:rPr>
                        <a:t>学生用户不当使用的风险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弱密码</a:t>
                      </a:r>
                      <a:r>
                        <a:rPr lang="en-US" sz="1050" kern="100">
                          <a:effectLst/>
                        </a:rPr>
                        <a:t>,</a:t>
                      </a:r>
                      <a:r>
                        <a:rPr lang="zh-CN" sz="1050" kern="100">
                          <a:effectLst/>
                        </a:rPr>
                        <a:t>用户登陆其他账户抄袭拷贝</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采用强密码及复杂验证码</a:t>
                      </a:r>
                      <a:endParaRPr lang="zh-CN" sz="1050" kern="100">
                        <a:effectLst/>
                        <a:latin typeface="Calibri"/>
                        <a:ea typeface="宋体"/>
                        <a:cs typeface="Times New Roman"/>
                      </a:endParaRPr>
                    </a:p>
                  </a:txBody>
                  <a:tcPr marL="68580" marR="68580" marT="0" marB="0"/>
                </a:tc>
              </a:tr>
              <a:tr h="531673">
                <a:tc>
                  <a:txBody>
                    <a:bodyPr/>
                    <a:lstStyle/>
                    <a:p>
                      <a:pPr algn="just">
                        <a:spcAft>
                          <a:spcPts val="0"/>
                        </a:spcAft>
                      </a:pPr>
                      <a:r>
                        <a:rPr lang="zh-CN" sz="1050" kern="100">
                          <a:effectLst/>
                        </a:rPr>
                        <a:t>教师用户不采用的风险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对原</a:t>
                      </a:r>
                      <a:r>
                        <a:rPr lang="en-US" sz="1050" kern="100">
                          <a:effectLst/>
                        </a:rPr>
                        <a:t>bb</a:t>
                      </a:r>
                      <a:r>
                        <a:rPr lang="zh-CN" sz="1050" kern="100">
                          <a:effectLst/>
                        </a:rPr>
                        <a:t>平台的较为满意</a:t>
                      </a:r>
                      <a:r>
                        <a:rPr lang="en-US" sz="1050" kern="100">
                          <a:effectLst/>
                        </a:rPr>
                        <a:t>,</a:t>
                      </a:r>
                      <a:r>
                        <a:rPr lang="zh-CN" sz="1050" kern="100">
                          <a:effectLst/>
                        </a:rPr>
                        <a:t>对新事物的接受能力</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遵从用户习惯</a:t>
                      </a:r>
                      <a:endParaRPr lang="zh-CN" sz="1050" kern="100" dirty="0">
                        <a:effectLst/>
                        <a:latin typeface="Calibri"/>
                        <a:ea typeface="宋体"/>
                        <a:cs typeface="Times New Roman"/>
                      </a:endParaRPr>
                    </a:p>
                  </a:txBody>
                  <a:tcPr marL="68580" marR="68580" marT="0" marB="0"/>
                </a:tc>
              </a:tr>
            </a:tbl>
          </a:graphicData>
        </a:graphic>
      </p:graphicFrame>
      <p:sp>
        <p:nvSpPr>
          <p:cNvPr id="7" name="Rectangle 1"/>
          <p:cNvSpPr>
            <a:spLocks noChangeArrowheads="1"/>
          </p:cNvSpPr>
          <p:nvPr/>
        </p:nvSpPr>
        <p:spPr bwMode="auto">
          <a:xfrm>
            <a:off x="2871788" y="3109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8293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5.1 </a:t>
            </a:r>
            <a:r>
              <a:rPr lang="zh-CN" altLang="en-US" dirty="0" smtClean="0"/>
              <a:t>业务需求</a:t>
            </a:r>
            <a:endParaRPr lang="zh-CN" altLang="zh-CN" dirty="0"/>
          </a:p>
        </p:txBody>
      </p:sp>
      <p:sp>
        <p:nvSpPr>
          <p:cNvPr id="7" name="Rectangle 1"/>
          <p:cNvSpPr>
            <a:spLocks noChangeArrowheads="1"/>
          </p:cNvSpPr>
          <p:nvPr/>
        </p:nvSpPr>
        <p:spPr bwMode="auto">
          <a:xfrm>
            <a:off x="2871788" y="3109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1652336" y="1866157"/>
            <a:ext cx="6096000" cy="1938992"/>
          </a:xfrm>
          <a:prstGeom prst="rect">
            <a:avLst/>
          </a:prstGeom>
        </p:spPr>
        <p:txBody>
          <a:bodyPr>
            <a:spAutoFit/>
          </a:bodyPr>
          <a:lstStyle/>
          <a:p>
            <a:r>
              <a:rPr lang="en-US" altLang="zh-CN" sz="2400" b="1" dirty="0">
                <a:latin typeface="+mn-ea"/>
              </a:rPr>
              <a:t>1.7</a:t>
            </a:r>
            <a:r>
              <a:rPr lang="zh-CN" altLang="zh-CN" sz="2400" b="1" dirty="0">
                <a:latin typeface="+mn-ea"/>
              </a:rPr>
              <a:t>业务假设与依赖</a:t>
            </a:r>
          </a:p>
          <a:p>
            <a:r>
              <a:rPr lang="en-US" altLang="zh-CN" sz="2400" dirty="0">
                <a:latin typeface="+mn-ea"/>
              </a:rPr>
              <a:t>1</a:t>
            </a:r>
            <a:r>
              <a:rPr lang="zh-CN" altLang="zh-CN" sz="2400" dirty="0">
                <a:latin typeface="+mn-ea"/>
              </a:rPr>
              <a:t>系统适用于体育课</a:t>
            </a:r>
            <a:r>
              <a:rPr lang="en-US" altLang="zh-CN" sz="2400" dirty="0">
                <a:latin typeface="+mn-ea"/>
              </a:rPr>
              <a:t>\</a:t>
            </a:r>
            <a:r>
              <a:rPr lang="zh-CN" altLang="zh-CN" sz="2400" dirty="0">
                <a:latin typeface="+mn-ea"/>
              </a:rPr>
              <a:t>理论课</a:t>
            </a:r>
            <a:r>
              <a:rPr lang="en-US" altLang="zh-CN" sz="2400" dirty="0">
                <a:latin typeface="+mn-ea"/>
              </a:rPr>
              <a:t>\</a:t>
            </a:r>
            <a:r>
              <a:rPr lang="zh-CN" altLang="zh-CN" sz="2400" dirty="0">
                <a:latin typeface="+mn-ea"/>
              </a:rPr>
              <a:t>实验课</a:t>
            </a:r>
            <a:r>
              <a:rPr lang="en-US" altLang="zh-CN" sz="2400" dirty="0">
                <a:latin typeface="+mn-ea"/>
              </a:rPr>
              <a:t>\</a:t>
            </a:r>
            <a:r>
              <a:rPr lang="zh-CN" altLang="zh-CN" sz="2400" dirty="0">
                <a:latin typeface="+mn-ea"/>
              </a:rPr>
              <a:t>短学期</a:t>
            </a:r>
            <a:r>
              <a:rPr lang="en-US" altLang="zh-CN" sz="2400" dirty="0">
                <a:latin typeface="+mn-ea"/>
              </a:rPr>
              <a:t>\</a:t>
            </a:r>
            <a:r>
              <a:rPr lang="zh-CN" altLang="zh-CN" sz="2400" dirty="0">
                <a:latin typeface="+mn-ea"/>
              </a:rPr>
              <a:t>等多种常见课程</a:t>
            </a:r>
          </a:p>
          <a:p>
            <a:r>
              <a:rPr lang="en-US" altLang="zh-CN" sz="2400" dirty="0">
                <a:latin typeface="+mn-ea"/>
              </a:rPr>
              <a:t>2</a:t>
            </a:r>
            <a:r>
              <a:rPr lang="zh-CN" altLang="zh-CN" sz="2400" dirty="0">
                <a:latin typeface="+mn-ea"/>
              </a:rPr>
              <a:t>系统基本符合用户习惯</a:t>
            </a:r>
            <a:r>
              <a:rPr lang="en-US" altLang="zh-CN" sz="2400" dirty="0">
                <a:latin typeface="+mn-ea"/>
              </a:rPr>
              <a:t>,</a:t>
            </a:r>
            <a:r>
              <a:rPr lang="zh-CN" altLang="zh-CN" sz="2400" dirty="0">
                <a:latin typeface="+mn-ea"/>
              </a:rPr>
              <a:t>得到学生</a:t>
            </a:r>
            <a:r>
              <a:rPr lang="en-US" altLang="zh-CN" sz="2400" dirty="0">
                <a:latin typeface="+mn-ea"/>
              </a:rPr>
              <a:t>\</a:t>
            </a:r>
            <a:r>
              <a:rPr lang="zh-CN" altLang="zh-CN" sz="2400" dirty="0">
                <a:latin typeface="+mn-ea"/>
              </a:rPr>
              <a:t>教师认可</a:t>
            </a:r>
          </a:p>
        </p:txBody>
      </p:sp>
    </p:spTree>
    <p:extLst>
      <p:ext uri="{BB962C8B-B14F-4D97-AF65-F5344CB8AC3E}">
        <p14:creationId xmlns:p14="http://schemas.microsoft.com/office/powerpoint/2010/main" val="4247573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5.2 </a:t>
            </a:r>
            <a:r>
              <a:rPr lang="zh-CN" altLang="en-US" dirty="0" smtClean="0"/>
              <a:t>范围与限制</a:t>
            </a:r>
            <a:endParaRPr lang="zh-CN" altLang="zh-CN" dirty="0"/>
          </a:p>
        </p:txBody>
      </p:sp>
      <p:sp>
        <p:nvSpPr>
          <p:cNvPr id="3" name="矩形 2"/>
          <p:cNvSpPr/>
          <p:nvPr/>
        </p:nvSpPr>
        <p:spPr>
          <a:xfrm>
            <a:off x="10189531" y="6003576"/>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1</a:t>
            </a:r>
            <a:endParaRPr lang="zh-CN" altLang="en-US" dirty="0">
              <a:latin typeface="+mn-ea"/>
            </a:endParaRPr>
          </a:p>
        </p:txBody>
      </p:sp>
      <p:sp>
        <p:nvSpPr>
          <p:cNvPr id="5" name="矩形 4"/>
          <p:cNvSpPr/>
          <p:nvPr/>
        </p:nvSpPr>
        <p:spPr>
          <a:xfrm>
            <a:off x="1475439" y="1170529"/>
            <a:ext cx="4206601" cy="461665"/>
          </a:xfrm>
          <a:prstGeom prst="rect">
            <a:avLst/>
          </a:prstGeom>
        </p:spPr>
        <p:txBody>
          <a:bodyPr wrap="none">
            <a:spAutoFit/>
          </a:bodyPr>
          <a:lstStyle/>
          <a:p>
            <a:r>
              <a:rPr lang="zh-CN" altLang="zh-CN" sz="2400" b="1" dirty="0" smtClean="0"/>
              <a:t>首发</a:t>
            </a:r>
            <a:r>
              <a:rPr lang="zh-CN" altLang="zh-CN" sz="2400" b="1" dirty="0"/>
              <a:t>版本范围与后续版本范围</a:t>
            </a:r>
          </a:p>
        </p:txBody>
      </p:sp>
      <p:pic>
        <p:nvPicPr>
          <p:cNvPr id="6" name="图片 5"/>
          <p:cNvPicPr/>
          <p:nvPr/>
        </p:nvPicPr>
        <p:blipFill>
          <a:blip r:embed="rId2"/>
          <a:stretch>
            <a:fillRect/>
          </a:stretch>
        </p:blipFill>
        <p:spPr>
          <a:xfrm>
            <a:off x="1090863" y="1806892"/>
            <a:ext cx="9496926" cy="4088582"/>
          </a:xfrm>
          <a:prstGeom prst="rect">
            <a:avLst/>
          </a:prstGeom>
          <a:noFill/>
          <a:ln w="9525">
            <a:noFill/>
          </a:ln>
        </p:spPr>
      </p:pic>
    </p:spTree>
    <p:extLst>
      <p:ext uri="{BB962C8B-B14F-4D97-AF65-F5344CB8AC3E}">
        <p14:creationId xmlns:p14="http://schemas.microsoft.com/office/powerpoint/2010/main" val="2020232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5.3 </a:t>
            </a:r>
            <a:r>
              <a:rPr lang="zh-CN" altLang="zh-CN" b="1" dirty="0" smtClean="0"/>
              <a:t>业务</a:t>
            </a:r>
            <a:r>
              <a:rPr lang="zh-CN" altLang="zh-CN" b="1" dirty="0"/>
              <a:t>背景</a:t>
            </a:r>
          </a:p>
        </p:txBody>
      </p:sp>
      <p:sp>
        <p:nvSpPr>
          <p:cNvPr id="3" name="矩形 2"/>
          <p:cNvSpPr/>
          <p:nvPr/>
        </p:nvSpPr>
        <p:spPr>
          <a:xfrm>
            <a:off x="10189531" y="6003576"/>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1</a:t>
            </a:r>
            <a:endParaRPr lang="zh-CN" altLang="en-US" dirty="0">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3355229125"/>
              </p:ext>
            </p:extLst>
          </p:nvPr>
        </p:nvGraphicFramePr>
        <p:xfrm>
          <a:off x="946484" y="1755024"/>
          <a:ext cx="10475495" cy="3667250"/>
        </p:xfrm>
        <a:graphic>
          <a:graphicData uri="http://schemas.openxmlformats.org/drawingml/2006/table">
            <a:tbl>
              <a:tblPr firstRow="1" firstCol="1" bandRow="1">
                <a:tableStyleId>{5C22544A-7EE6-4342-B048-85BDC9FD1C3A}</a:tableStyleId>
              </a:tblPr>
              <a:tblGrid>
                <a:gridCol w="1178015"/>
                <a:gridCol w="1506335"/>
                <a:gridCol w="1727677"/>
                <a:gridCol w="1727677"/>
                <a:gridCol w="4335791"/>
              </a:tblGrid>
              <a:tr h="366725">
                <a:tc>
                  <a:txBody>
                    <a:bodyPr/>
                    <a:lstStyle/>
                    <a:p>
                      <a:pPr algn="ctr">
                        <a:spcAft>
                          <a:spcPts val="0"/>
                        </a:spcAft>
                      </a:pPr>
                      <a:r>
                        <a:rPr lang="zh-CN" sz="1050" kern="100" dirty="0">
                          <a:effectLst/>
                        </a:rPr>
                        <a:t>姓名</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050" kern="100" dirty="0">
                          <a:effectLst/>
                        </a:rPr>
                        <a:t>权力</a:t>
                      </a:r>
                      <a:r>
                        <a:rPr lang="en-US" sz="1050" kern="100" dirty="0">
                          <a:effectLst/>
                        </a:rPr>
                        <a:t>/</a:t>
                      </a:r>
                      <a:r>
                        <a:rPr lang="zh-CN" sz="1050" kern="100" dirty="0">
                          <a:effectLst/>
                        </a:rPr>
                        <a:t>兴趣</a:t>
                      </a:r>
                      <a:endParaRPr lang="zh-CN" sz="1050" kern="100" dirty="0">
                        <a:effectLst/>
                        <a:latin typeface="Calibri"/>
                        <a:ea typeface="宋体"/>
                        <a:cs typeface="Times New Roman"/>
                      </a:endParaRPr>
                    </a:p>
                  </a:txBody>
                  <a:tcPr marL="68580" marR="68580" marT="0" marB="0"/>
                </a:tc>
                <a:tc>
                  <a:txBody>
                    <a:bodyPr/>
                    <a:lstStyle/>
                    <a:p>
                      <a:pPr algn="l">
                        <a:spcAft>
                          <a:spcPts val="0"/>
                        </a:spcAft>
                        <a:tabLst>
                          <a:tab pos="340360" algn="l"/>
                        </a:tabLst>
                      </a:pPr>
                      <a:r>
                        <a:rPr lang="en-US" sz="1050" kern="100">
                          <a:effectLst/>
                        </a:rPr>
                        <a:t>	</a:t>
                      </a:r>
                      <a:r>
                        <a:rPr lang="zh-CN" sz="1050" kern="100">
                          <a:effectLst/>
                        </a:rPr>
                        <a:t>兴趣</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状态或态度</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733450">
                <a:tc>
                  <a:txBody>
                    <a:bodyPr/>
                    <a:lstStyle/>
                    <a:p>
                      <a:pPr algn="ctr">
                        <a:spcAft>
                          <a:spcPts val="0"/>
                        </a:spcAft>
                      </a:pPr>
                      <a:r>
                        <a:rPr lang="zh-CN" sz="1050" kern="100" dirty="0">
                          <a:effectLst/>
                        </a:rPr>
                        <a:t>杨枨</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领导</a:t>
                      </a:r>
                      <a:r>
                        <a:rPr lang="en-US" sz="1050" kern="100">
                          <a:effectLst/>
                        </a:rPr>
                        <a:t>--</a:t>
                      </a:r>
                      <a:r>
                        <a:rPr lang="zh-CN" sz="1050" kern="100">
                          <a:effectLst/>
                        </a:rPr>
                        <a:t>强烈支持</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366725">
                <a:tc>
                  <a:txBody>
                    <a:bodyPr/>
                    <a:lstStyle/>
                    <a:p>
                      <a:pPr algn="ctr">
                        <a:spcAft>
                          <a:spcPts val="0"/>
                        </a:spcAft>
                      </a:pPr>
                      <a:r>
                        <a:rPr lang="zh-CN" sz="1050" kern="100">
                          <a:effectLst/>
                        </a:rPr>
                        <a:t>侯宏仑</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领导</a:t>
                      </a:r>
                      <a:r>
                        <a:rPr lang="en-US" sz="1050" kern="100">
                          <a:effectLst/>
                        </a:rPr>
                        <a:t>--</a:t>
                      </a:r>
                      <a:r>
                        <a:rPr lang="zh-CN" sz="1050" kern="100">
                          <a:effectLst/>
                        </a:rPr>
                        <a:t>中性</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733450">
                <a:tc>
                  <a:txBody>
                    <a:bodyPr/>
                    <a:lstStyle/>
                    <a:p>
                      <a:pPr algn="ctr">
                        <a:spcAft>
                          <a:spcPts val="0"/>
                        </a:spcAft>
                      </a:pPr>
                      <a:r>
                        <a:rPr lang="zh-CN" sz="1050" kern="100">
                          <a:effectLst/>
                        </a:rPr>
                        <a:t>李俊</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领导</a:t>
                      </a:r>
                      <a:r>
                        <a:rPr lang="en-US" sz="1050" kern="100">
                          <a:effectLst/>
                        </a:rPr>
                        <a:t>--</a:t>
                      </a:r>
                      <a:r>
                        <a:rPr lang="zh-CN" sz="1050" kern="100">
                          <a:effectLst/>
                        </a:rPr>
                        <a:t>强烈支持</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366725">
                <a:tc>
                  <a:txBody>
                    <a:bodyPr/>
                    <a:lstStyle/>
                    <a:p>
                      <a:pPr algn="just">
                        <a:spcAft>
                          <a:spcPts val="0"/>
                        </a:spcAft>
                      </a:pPr>
                      <a:r>
                        <a:rPr lang="zh-CN" sz="1050" kern="100">
                          <a:effectLst/>
                        </a:rPr>
                        <a:t>夏昌灏</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中</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支持</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366725">
                <a:tc>
                  <a:txBody>
                    <a:bodyPr/>
                    <a:lstStyle/>
                    <a:p>
                      <a:pPr algn="just">
                        <a:spcAft>
                          <a:spcPts val="0"/>
                        </a:spcAft>
                      </a:pPr>
                      <a:r>
                        <a:rPr lang="zh-CN" sz="1050" kern="100">
                          <a:effectLst/>
                        </a:rPr>
                        <a:t>吴荣欣</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中</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支持</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366725">
                <a:tc>
                  <a:txBody>
                    <a:bodyPr/>
                    <a:lstStyle/>
                    <a:p>
                      <a:pPr algn="just">
                        <a:spcAft>
                          <a:spcPts val="0"/>
                        </a:spcAft>
                      </a:pPr>
                      <a:r>
                        <a:rPr lang="zh-CN" sz="1050" kern="100">
                          <a:effectLst/>
                        </a:rPr>
                        <a:t>黄浩峰</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中</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支持</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366725">
                <a:tc>
                  <a:txBody>
                    <a:bodyPr/>
                    <a:lstStyle/>
                    <a:p>
                      <a:pPr algn="just">
                        <a:spcAft>
                          <a:spcPts val="0"/>
                        </a:spcAft>
                      </a:pPr>
                      <a:r>
                        <a:rPr lang="zh-CN" sz="1050" kern="100">
                          <a:effectLst/>
                        </a:rPr>
                        <a:t>吴荣欣</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中</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高</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dirty="0">
                          <a:effectLst/>
                        </a:rPr>
                        <a:t>支持</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bl>
          </a:graphicData>
        </a:graphic>
      </p:graphicFrame>
      <p:sp>
        <p:nvSpPr>
          <p:cNvPr id="10" name="Rectangle 2"/>
          <p:cNvSpPr>
            <a:spLocks noChangeArrowheads="1"/>
          </p:cNvSpPr>
          <p:nvPr/>
        </p:nvSpPr>
        <p:spPr bwMode="auto">
          <a:xfrm>
            <a:off x="1484145" y="1157093"/>
            <a:ext cx="173156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1pPr>
            <a:lvl2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2pPr>
            <a:lvl3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3pPr>
            <a:lvl4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4pPr>
            <a:lvl5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5pPr>
            <a:lvl6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6pPr>
            <a:lvl7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7pPr>
            <a:lvl8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8pPr>
            <a:lvl9pPr fontAlgn="base">
              <a:spcBef>
                <a:spcPct val="0"/>
              </a:spcBef>
              <a:spcAft>
                <a:spcPct val="0"/>
              </a:spcAft>
              <a:tabLst>
                <a:tab pos="339725" algn="l"/>
              </a:tabLs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39725" algn="l"/>
              </a:tabLst>
            </a:pPr>
            <a:r>
              <a:rPr kumimoji="0" lang="zh-CN" altLang="en-US" sz="2400" b="1" i="0" u="none" strike="noStrike" cap="none" normalizeH="0" baseline="0" dirty="0" smtClean="0" bmk="">
                <a:ln>
                  <a:noFill/>
                </a:ln>
                <a:solidFill>
                  <a:schemeClr val="tx1"/>
                </a:solidFill>
                <a:effectLst/>
                <a:latin typeface="宋体" pitchFamily="2" charset="-122"/>
                <a:ea typeface="宋体" pitchFamily="2" charset="-122"/>
                <a:cs typeface="宋体" pitchFamily="2" charset="-122"/>
              </a:rPr>
              <a:t>干系人资料</a:t>
            </a:r>
            <a:endParaRPr kumimoji="0" lang="zh-CN" altLang="en-US" sz="2400" b="1" i="0" u="none" strike="noStrike" cap="none" normalizeH="0" baseline="0" dirty="0" smtClean="0">
              <a:ln>
                <a:noFill/>
              </a:ln>
              <a:solidFill>
                <a:schemeClr val="tx1"/>
              </a:solidFill>
              <a:effectLst/>
              <a:latin typeface="宋体" pitchFamily="2" charset="-122"/>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339725" algn="l"/>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203273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5.3 </a:t>
            </a:r>
            <a:r>
              <a:rPr lang="zh-CN" altLang="zh-CN" b="1" dirty="0" smtClean="0"/>
              <a:t>业务</a:t>
            </a:r>
            <a:r>
              <a:rPr lang="zh-CN" altLang="zh-CN" b="1" dirty="0"/>
              <a:t>背景</a:t>
            </a:r>
          </a:p>
        </p:txBody>
      </p:sp>
      <p:sp>
        <p:nvSpPr>
          <p:cNvPr id="3" name="矩形 2"/>
          <p:cNvSpPr/>
          <p:nvPr/>
        </p:nvSpPr>
        <p:spPr>
          <a:xfrm>
            <a:off x="10189531" y="6003576"/>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1</a:t>
            </a:r>
            <a:endParaRPr lang="zh-CN" altLang="en-US"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649263015"/>
              </p:ext>
            </p:extLst>
          </p:nvPr>
        </p:nvGraphicFramePr>
        <p:xfrm>
          <a:off x="826169" y="1604209"/>
          <a:ext cx="10090484" cy="4211053"/>
        </p:xfrm>
        <a:graphic>
          <a:graphicData uri="http://schemas.openxmlformats.org/drawingml/2006/table">
            <a:tbl>
              <a:tblPr firstRow="1" firstCol="1" bandRow="1">
                <a:tableStyleId>{5C22544A-7EE6-4342-B048-85BDC9FD1C3A}</a:tableStyleId>
              </a:tblPr>
              <a:tblGrid>
                <a:gridCol w="2522621"/>
                <a:gridCol w="2522621"/>
                <a:gridCol w="2522621"/>
                <a:gridCol w="2522621"/>
              </a:tblGrid>
              <a:tr h="263191">
                <a:tc>
                  <a:txBody>
                    <a:bodyPr/>
                    <a:lstStyle/>
                    <a:p>
                      <a:pPr algn="just">
                        <a:spcAft>
                          <a:spcPts val="0"/>
                        </a:spcAft>
                      </a:pPr>
                      <a:r>
                        <a:rPr lang="zh-CN" sz="1050" kern="100" dirty="0">
                          <a:effectLst/>
                        </a:rPr>
                        <a:t>维度</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约束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驱动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自由度</a:t>
                      </a:r>
                      <a:endParaRPr lang="zh-CN" sz="1050" kern="100">
                        <a:effectLst/>
                        <a:latin typeface="Calibri"/>
                        <a:ea typeface="宋体"/>
                        <a:cs typeface="Times New Roman"/>
                      </a:endParaRPr>
                    </a:p>
                  </a:txBody>
                  <a:tcPr marL="68580" marR="68580" marT="0" marB="0"/>
                </a:tc>
              </a:tr>
              <a:tr h="526381">
                <a:tc>
                  <a:txBody>
                    <a:bodyPr/>
                    <a:lstStyle/>
                    <a:p>
                      <a:pPr algn="just">
                        <a:spcAft>
                          <a:spcPts val="0"/>
                        </a:spcAft>
                      </a:pPr>
                      <a:r>
                        <a:rPr lang="zh-CN" sz="1050" kern="100" dirty="0">
                          <a:effectLst/>
                        </a:rPr>
                        <a:t>特性</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1.0</a:t>
                      </a:r>
                      <a:r>
                        <a:rPr lang="zh-CN" sz="1050" kern="100" dirty="0">
                          <a:effectLst/>
                        </a:rPr>
                        <a:t>版本中所有已发布功能必须可操作</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526381">
                <a:tc>
                  <a:txBody>
                    <a:bodyPr/>
                    <a:lstStyle/>
                    <a:p>
                      <a:pPr algn="just">
                        <a:spcAft>
                          <a:spcPts val="0"/>
                        </a:spcAft>
                      </a:pPr>
                      <a:r>
                        <a:rPr lang="zh-CN" sz="1050" kern="100">
                          <a:effectLst/>
                        </a:rPr>
                        <a:t>质量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满足验收标准的所有条目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1315954">
                <a:tc>
                  <a:txBody>
                    <a:bodyPr/>
                    <a:lstStyle/>
                    <a:p>
                      <a:pPr algn="just">
                        <a:spcAft>
                          <a:spcPts val="0"/>
                        </a:spcAft>
                      </a:pPr>
                      <a:r>
                        <a:rPr lang="zh-CN" sz="1050" kern="100">
                          <a:effectLst/>
                        </a:rPr>
                        <a:t>排期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1.0</a:t>
                      </a:r>
                      <a:r>
                        <a:rPr lang="zh-CN" sz="1050" kern="100">
                          <a:effectLst/>
                        </a:rPr>
                        <a:t>版本将在</a:t>
                      </a:r>
                      <a:r>
                        <a:rPr lang="en-US" sz="1050" kern="100">
                          <a:effectLst/>
                        </a:rPr>
                        <a:t>2019</a:t>
                      </a:r>
                      <a:r>
                        <a:rPr lang="zh-CN" sz="1050" kern="100">
                          <a:effectLst/>
                        </a:rPr>
                        <a:t>年</a:t>
                      </a:r>
                      <a:r>
                        <a:rPr lang="en-US" sz="1050" kern="100">
                          <a:effectLst/>
                        </a:rPr>
                        <a:t>1</a:t>
                      </a:r>
                      <a:r>
                        <a:rPr lang="zh-CN" sz="1050" kern="100">
                          <a:effectLst/>
                        </a:rPr>
                        <a:t>月</a:t>
                      </a:r>
                      <a:r>
                        <a:rPr lang="en-US" sz="1050" kern="100">
                          <a:effectLst/>
                        </a:rPr>
                        <a:t>13</a:t>
                      </a:r>
                      <a:r>
                        <a:rPr lang="zh-CN" sz="1050" kern="100">
                          <a:effectLst/>
                        </a:rPr>
                        <a:t>日上线，无助教，老师评审的情况下可接受</a:t>
                      </a:r>
                      <a:r>
                        <a:rPr lang="en-US" sz="1050" kern="100">
                          <a:effectLst/>
                        </a:rPr>
                        <a:t>1</a:t>
                      </a:r>
                      <a:r>
                        <a:rPr lang="zh-CN" sz="1050" kern="100">
                          <a:effectLst/>
                        </a:rPr>
                        <a:t>周的延期</a:t>
                      </a:r>
                      <a:endParaRPr lang="zh-CN" sz="1050" kern="100">
                        <a:effectLst/>
                        <a:latin typeface="Calibri"/>
                        <a:ea typeface="宋体"/>
                        <a:cs typeface="Times New Roman"/>
                      </a:endParaRPr>
                    </a:p>
                  </a:txBody>
                  <a:tcPr marL="68580" marR="68580" marT="0" marB="0"/>
                </a:tc>
              </a:tr>
              <a:tr h="789573">
                <a:tc>
                  <a:txBody>
                    <a:bodyPr/>
                    <a:lstStyle/>
                    <a:p>
                      <a:pPr algn="just">
                        <a:spcAft>
                          <a:spcPts val="0"/>
                        </a:spcAft>
                      </a:pPr>
                      <a:r>
                        <a:rPr lang="zh-CN" sz="1050" kern="100">
                          <a:effectLst/>
                        </a:rPr>
                        <a:t>成本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在无赞助方的情况下可接受</a:t>
                      </a:r>
                      <a:r>
                        <a:rPr lang="en-US" sz="1050" kern="100">
                          <a:effectLst/>
                        </a:rPr>
                        <a:t>10%</a:t>
                      </a:r>
                      <a:r>
                        <a:rPr lang="zh-CN" sz="1050" kern="100">
                          <a:effectLst/>
                        </a:rPr>
                        <a:t>的超支</a:t>
                      </a:r>
                      <a:endParaRPr lang="zh-CN" sz="1050" kern="100">
                        <a:effectLst/>
                        <a:latin typeface="Calibri"/>
                        <a:ea typeface="宋体"/>
                        <a:cs typeface="Times New Roman"/>
                      </a:endParaRPr>
                    </a:p>
                  </a:txBody>
                  <a:tcPr marL="68580" marR="68580" marT="0" marB="0"/>
                </a:tc>
              </a:tr>
              <a:tr h="789573">
                <a:tc>
                  <a:txBody>
                    <a:bodyPr/>
                    <a:lstStyle/>
                    <a:p>
                      <a:pPr algn="just">
                        <a:spcAft>
                          <a:spcPts val="0"/>
                        </a:spcAft>
                      </a:pPr>
                      <a:r>
                        <a:rPr lang="zh-CN" sz="1050" kern="100">
                          <a:effectLst/>
                        </a:rPr>
                        <a:t>人员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团队包括一名项目经理，四名项目成员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1244349" y="1117990"/>
            <a:ext cx="173156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bmk="">
                <a:ln>
                  <a:noFill/>
                </a:ln>
                <a:solidFill>
                  <a:schemeClr val="tx1"/>
                </a:solidFill>
                <a:effectLst/>
                <a:latin typeface="宋体" pitchFamily="2" charset="-122"/>
                <a:ea typeface="宋体" pitchFamily="2" charset="-122"/>
                <a:cs typeface="宋体" pitchFamily="2" charset="-122"/>
              </a:rPr>
              <a:t>项目优先级</a:t>
            </a:r>
            <a:endParaRPr kumimoji="0" lang="zh-CN" altLang="en-US" sz="2400" b="1" i="0" u="none" strike="noStrike" cap="none" normalizeH="0" baseline="0" dirty="0" smtClean="0">
              <a:ln>
                <a:noFill/>
              </a:ln>
              <a:solidFill>
                <a:schemeClr val="tx1"/>
              </a:solidFill>
              <a:effectLst/>
              <a:latin typeface="宋体" pitchFamily="2" charset="-122"/>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20187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smtClean="0"/>
              <a:t>5.3 </a:t>
            </a:r>
            <a:r>
              <a:rPr lang="zh-CN" altLang="zh-CN" b="1" dirty="0" smtClean="0"/>
              <a:t>业务</a:t>
            </a:r>
            <a:r>
              <a:rPr lang="zh-CN" altLang="zh-CN" b="1" dirty="0"/>
              <a:t>背景</a:t>
            </a:r>
          </a:p>
        </p:txBody>
      </p:sp>
      <p:sp>
        <p:nvSpPr>
          <p:cNvPr id="3" name="矩形 2"/>
          <p:cNvSpPr/>
          <p:nvPr/>
        </p:nvSpPr>
        <p:spPr>
          <a:xfrm>
            <a:off x="10189531" y="6003576"/>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1</a:t>
            </a:r>
            <a:endParaRPr lang="zh-CN" altLang="en-US" dirty="0">
              <a:latin typeface="+mn-ea"/>
            </a:endParaRPr>
          </a:p>
        </p:txBody>
      </p:sp>
      <p:sp>
        <p:nvSpPr>
          <p:cNvPr id="5" name="Rectangle 1"/>
          <p:cNvSpPr>
            <a:spLocks noChangeArrowheads="1"/>
          </p:cNvSpPr>
          <p:nvPr/>
        </p:nvSpPr>
        <p:spPr bwMode="auto">
          <a:xfrm>
            <a:off x="1244349" y="125649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pPr>
            <a:r>
              <a:rPr lang="zh-CN" altLang="zh-CN" sz="2400" dirty="0"/>
              <a:t>部署考虑</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164182067"/>
              </p:ext>
            </p:extLst>
          </p:nvPr>
        </p:nvGraphicFramePr>
        <p:xfrm>
          <a:off x="1098884" y="1852860"/>
          <a:ext cx="9753599" cy="3998316"/>
        </p:xfrm>
        <a:graphic>
          <a:graphicData uri="http://schemas.openxmlformats.org/drawingml/2006/table">
            <a:tbl>
              <a:tblPr firstRow="1" firstCol="1" bandRow="1">
                <a:tableStyleId>{5C22544A-7EE6-4342-B048-85BDC9FD1C3A}</a:tableStyleId>
              </a:tblPr>
              <a:tblGrid>
                <a:gridCol w="3874201"/>
                <a:gridCol w="5879398"/>
              </a:tblGrid>
              <a:tr h="571188">
                <a:tc>
                  <a:txBody>
                    <a:bodyPr/>
                    <a:lstStyle/>
                    <a:p>
                      <a:pPr algn="ctr">
                        <a:spcAft>
                          <a:spcPts val="0"/>
                        </a:spcAft>
                      </a:pPr>
                      <a:r>
                        <a:rPr lang="zh-CN" sz="1050" kern="100">
                          <a:effectLst/>
                        </a:rPr>
                        <a:t>过程域</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方法与工具</a:t>
                      </a:r>
                      <a:endParaRPr lang="zh-CN" sz="1050" kern="10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配置管理</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GitHub</a:t>
                      </a:r>
                      <a:endParaRPr lang="zh-CN" sz="1050" kern="10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制作文档</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Microsoft office 2010</a:t>
                      </a:r>
                      <a:endParaRPr lang="zh-CN" sz="1050" kern="10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用于界面原型开发</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dirty="0">
                          <a:effectLst/>
                        </a:rPr>
                        <a:t>墨刀</a:t>
                      </a:r>
                      <a:endParaRPr lang="zh-CN" sz="1050" kern="100" dirty="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用于图制作</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Visio2016</a:t>
                      </a:r>
                      <a:endParaRPr lang="zh-CN" sz="1050" kern="10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用于</a:t>
                      </a:r>
                      <a:r>
                        <a:rPr lang="en-US" sz="1050" kern="100">
                          <a:effectLst/>
                        </a:rPr>
                        <a:t>app</a:t>
                      </a:r>
                      <a:r>
                        <a:rPr lang="zh-CN" sz="1050" kern="100">
                          <a:effectLst/>
                        </a:rPr>
                        <a:t>开发</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HBuilder</a:t>
                      </a:r>
                      <a:endParaRPr lang="zh-CN" sz="1050" kern="100">
                        <a:effectLst/>
                        <a:latin typeface="Calibri"/>
                        <a:ea typeface="宋体"/>
                        <a:cs typeface="Times New Roman"/>
                      </a:endParaRPr>
                    </a:p>
                  </a:txBody>
                  <a:tcPr marL="68580" marR="68580" marT="0" marB="0"/>
                </a:tc>
              </a:tr>
              <a:tr h="571188">
                <a:tc>
                  <a:txBody>
                    <a:bodyPr/>
                    <a:lstStyle/>
                    <a:p>
                      <a:pPr algn="ctr">
                        <a:spcAft>
                          <a:spcPts val="0"/>
                        </a:spcAft>
                      </a:pPr>
                      <a:r>
                        <a:rPr lang="zh-CN" sz="1050" kern="100">
                          <a:effectLst/>
                        </a:rPr>
                        <a:t>用于甘特图制作</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dirty="0">
                          <a:effectLst/>
                        </a:rPr>
                        <a:t>Microsoft Project 2016</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8187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42362" y="849686"/>
            <a:ext cx="1210588" cy="707886"/>
          </a:xfrm>
          <a:prstGeom prst="rect">
            <a:avLst/>
          </a:prstGeom>
        </p:spPr>
        <p:txBody>
          <a:bodyPr wrap="none">
            <a:spAutoFit/>
          </a:bodyPr>
          <a:lstStyle/>
          <a:p>
            <a:r>
              <a:rPr lang="zh-CN" altLang="zh-CN" sz="4000" dirty="0"/>
              <a:t>职责</a:t>
            </a:r>
            <a:endParaRPr lang="zh-CN" altLang="en-US" sz="4000" dirty="0"/>
          </a:p>
        </p:txBody>
      </p:sp>
      <p:graphicFrame>
        <p:nvGraphicFramePr>
          <p:cNvPr id="7" name="表格 6"/>
          <p:cNvGraphicFramePr>
            <a:graphicFrameLocks noGrp="1"/>
          </p:cNvGraphicFramePr>
          <p:nvPr>
            <p:extLst>
              <p:ext uri="{D42A27DB-BD31-4B8C-83A1-F6EECF244321}">
                <p14:modId xmlns:p14="http://schemas.microsoft.com/office/powerpoint/2010/main" val="538031667"/>
              </p:ext>
            </p:extLst>
          </p:nvPr>
        </p:nvGraphicFramePr>
        <p:xfrm>
          <a:off x="994611" y="1748590"/>
          <a:ext cx="9373485" cy="3930740"/>
        </p:xfrm>
        <a:graphic>
          <a:graphicData uri="http://schemas.openxmlformats.org/drawingml/2006/table">
            <a:tbl>
              <a:tblPr>
                <a:tableStyleId>{5C22544A-7EE6-4342-B048-85BDC9FD1C3A}</a:tableStyleId>
              </a:tblPr>
              <a:tblGrid>
                <a:gridCol w="910731"/>
                <a:gridCol w="2573803"/>
                <a:gridCol w="5888951"/>
              </a:tblGrid>
              <a:tr h="245671">
                <a:tc>
                  <a:txBody>
                    <a:bodyPr/>
                    <a:lstStyle/>
                    <a:p>
                      <a:pPr algn="ctr">
                        <a:spcAft>
                          <a:spcPts val="0"/>
                        </a:spcAft>
                      </a:pPr>
                      <a:r>
                        <a:rPr lang="zh-CN" sz="1050" kern="100">
                          <a:effectLst/>
                        </a:rPr>
                        <a:t>序号</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a:effectLst/>
                        </a:rPr>
                        <a:t>角色</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a:effectLst/>
                        </a:rPr>
                        <a:t>职责描述</a:t>
                      </a:r>
                      <a:endParaRPr lang="zh-CN" sz="1050" kern="100">
                        <a:effectLst/>
                        <a:latin typeface="Times New Roman"/>
                        <a:ea typeface="宋体"/>
                      </a:endParaRPr>
                    </a:p>
                  </a:txBody>
                  <a:tcPr marL="68580" marR="68580" marT="0" marB="0" anchor="ctr"/>
                </a:tc>
              </a:tr>
              <a:tr h="737014">
                <a:tc>
                  <a:txBody>
                    <a:bodyPr/>
                    <a:lstStyle/>
                    <a:p>
                      <a:pPr algn="ctr">
                        <a:spcAft>
                          <a:spcPts val="0"/>
                        </a:spcAft>
                      </a:pPr>
                      <a:r>
                        <a:rPr lang="en-US" sz="1050" kern="100">
                          <a:effectLst/>
                        </a:rPr>
                        <a:t>1</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a:effectLst/>
                        </a:rPr>
                        <a:t>项目经理</a:t>
                      </a:r>
                      <a:endParaRPr lang="zh-CN" sz="1050" kern="100">
                        <a:effectLst/>
                        <a:latin typeface="Times New Roman"/>
                        <a:ea typeface="宋体"/>
                      </a:endParaRPr>
                    </a:p>
                  </a:txBody>
                  <a:tcPr marL="68580" marR="68580" marT="0" marB="0" anchor="ctr"/>
                </a:tc>
                <a:tc>
                  <a:txBody>
                    <a:bodyPr/>
                    <a:lstStyle/>
                    <a:p>
                      <a:pPr indent="266700" algn="just">
                        <a:spcAft>
                          <a:spcPts val="0"/>
                        </a:spcAft>
                      </a:pPr>
                      <a:r>
                        <a:rPr lang="zh-CN" sz="1050" kern="100">
                          <a:effectLst/>
                        </a:rPr>
                        <a:t>负责项目管理工作，安排项目资源，对项目的规模、进度、工作量、质量、费用、风险、缺陷等进行控制，保证项目按计划运行，实现课程下达的项目目标</a:t>
                      </a:r>
                      <a:endParaRPr lang="zh-CN" sz="1050" kern="100">
                        <a:effectLst/>
                        <a:latin typeface="Times New Roman"/>
                        <a:ea typeface="宋体"/>
                      </a:endParaRPr>
                    </a:p>
                  </a:txBody>
                  <a:tcPr marL="68580" marR="68580" marT="0" marB="0"/>
                </a:tc>
              </a:tr>
              <a:tr h="491342">
                <a:tc>
                  <a:txBody>
                    <a:bodyPr/>
                    <a:lstStyle/>
                    <a:p>
                      <a:pPr algn="ctr">
                        <a:spcAft>
                          <a:spcPts val="0"/>
                        </a:spcAft>
                      </a:pPr>
                      <a:r>
                        <a:rPr lang="en-US" sz="1050" kern="100">
                          <a:effectLst/>
                        </a:rPr>
                        <a:t>2</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a:effectLst/>
                        </a:rPr>
                        <a:t>原型设计负责人</a:t>
                      </a:r>
                      <a:endParaRPr lang="zh-CN" sz="1050" kern="100">
                        <a:effectLst/>
                        <a:latin typeface="Times New Roman"/>
                        <a:ea typeface="宋体"/>
                      </a:endParaRPr>
                    </a:p>
                  </a:txBody>
                  <a:tcPr marL="68580" marR="68580" marT="0" marB="0" anchor="ctr"/>
                </a:tc>
                <a:tc>
                  <a:txBody>
                    <a:bodyPr/>
                    <a:lstStyle/>
                    <a:p>
                      <a:pPr indent="266700" algn="just">
                        <a:spcAft>
                          <a:spcPts val="0"/>
                        </a:spcAft>
                      </a:pPr>
                      <a:r>
                        <a:rPr lang="zh-CN" sz="1050" kern="100">
                          <a:effectLst/>
                        </a:rPr>
                        <a:t>负责对获得的需求进行整理和分析，进行可行性分析，确定需求优先级，建立模型，确定合格标准。</a:t>
                      </a:r>
                      <a:endParaRPr lang="zh-CN" sz="1050" kern="100">
                        <a:effectLst/>
                        <a:latin typeface="Times New Roman"/>
                        <a:ea typeface="宋体"/>
                      </a:endParaRPr>
                    </a:p>
                  </a:txBody>
                  <a:tcPr marL="68580" marR="68580" marT="0" marB="0"/>
                </a:tc>
              </a:tr>
              <a:tr h="982687">
                <a:tc>
                  <a:txBody>
                    <a:bodyPr/>
                    <a:lstStyle/>
                    <a:p>
                      <a:pPr algn="ctr">
                        <a:spcAft>
                          <a:spcPts val="0"/>
                        </a:spcAft>
                      </a:pPr>
                      <a:r>
                        <a:rPr lang="en-US" sz="1050" kern="100">
                          <a:effectLst/>
                        </a:rPr>
                        <a:t>3</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a:effectLst/>
                        </a:rPr>
                        <a:t>技术支持负责人</a:t>
                      </a:r>
                      <a:endParaRPr lang="zh-CN" sz="1050" kern="100">
                        <a:effectLst/>
                        <a:latin typeface="Times New Roman"/>
                        <a:ea typeface="宋体"/>
                      </a:endParaRPr>
                    </a:p>
                  </a:txBody>
                  <a:tcPr marL="68580" marR="68580" marT="0" marB="0" anchor="ctr"/>
                </a:tc>
                <a:tc>
                  <a:txBody>
                    <a:bodyPr/>
                    <a:lstStyle/>
                    <a:p>
                      <a:pPr indent="266700" algn="just">
                        <a:spcAft>
                          <a:spcPts val="0"/>
                        </a:spcAft>
                      </a:pPr>
                      <a:r>
                        <a:rPr lang="zh-CN" sz="1050" kern="100">
                          <a:effectLst/>
                        </a:rPr>
                        <a:t>负责对已有计划的调整调度，以实现计划的顺利执行，并对已完成的任务进行审核评价。风险的评估与管理；</a:t>
                      </a:r>
                    </a:p>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491342">
                <a:tc>
                  <a:txBody>
                    <a:bodyPr/>
                    <a:lstStyle/>
                    <a:p>
                      <a:pPr algn="ctr">
                        <a:spcAft>
                          <a:spcPts val="0"/>
                        </a:spcAft>
                      </a:pPr>
                      <a:r>
                        <a:rPr lang="en-US" sz="1050" kern="100">
                          <a:effectLst/>
                        </a:rPr>
                        <a:t>4</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a:effectLst/>
                        </a:rPr>
                        <a:t>配置管理人员</a:t>
                      </a:r>
                      <a:endParaRPr lang="zh-CN" sz="1050" kern="100">
                        <a:effectLst/>
                        <a:latin typeface="Times New Roman"/>
                        <a:ea typeface="宋体"/>
                      </a:endParaRPr>
                    </a:p>
                  </a:txBody>
                  <a:tcPr marL="68580" marR="68580" marT="0" marB="0" anchor="ctr"/>
                </a:tc>
                <a:tc>
                  <a:txBody>
                    <a:bodyPr/>
                    <a:lstStyle/>
                    <a:p>
                      <a:pPr indent="266700" algn="just">
                        <a:spcAft>
                          <a:spcPts val="0"/>
                        </a:spcAft>
                      </a:pPr>
                      <a:r>
                        <a:rPr lang="zh-CN" sz="1050" kern="100">
                          <a:effectLst/>
                        </a:rPr>
                        <a:t>负责对设备以及评审时的网络环境等的管理，确保在评审时不出现低级的设备问题。</a:t>
                      </a:r>
                      <a:endParaRPr lang="zh-CN" sz="1050" kern="100">
                        <a:effectLst/>
                        <a:latin typeface="Times New Roman"/>
                        <a:ea typeface="宋体"/>
                      </a:endParaRPr>
                    </a:p>
                  </a:txBody>
                  <a:tcPr marL="68580" marR="68580" marT="0" marB="0"/>
                </a:tc>
              </a:tr>
              <a:tr h="491342">
                <a:tc>
                  <a:txBody>
                    <a:bodyPr/>
                    <a:lstStyle/>
                    <a:p>
                      <a:pPr algn="ctr">
                        <a:spcAft>
                          <a:spcPts val="0"/>
                        </a:spcAft>
                      </a:pPr>
                      <a:r>
                        <a:rPr lang="en-US" sz="1050" kern="100">
                          <a:effectLst/>
                        </a:rPr>
                        <a:t>5</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a:effectLst/>
                        </a:rPr>
                        <a:t>文档管理负责人</a:t>
                      </a:r>
                      <a:endParaRPr lang="zh-CN" sz="1050" kern="100">
                        <a:effectLst/>
                        <a:latin typeface="Times New Roman"/>
                        <a:ea typeface="宋体"/>
                      </a:endParaRPr>
                    </a:p>
                  </a:txBody>
                  <a:tcPr marL="68580" marR="68580" marT="0" marB="0" anchor="ctr"/>
                </a:tc>
                <a:tc>
                  <a:txBody>
                    <a:bodyPr/>
                    <a:lstStyle/>
                    <a:p>
                      <a:pPr indent="266700" algn="just">
                        <a:spcAft>
                          <a:spcPts val="0"/>
                        </a:spcAft>
                      </a:pPr>
                      <a:r>
                        <a:rPr lang="zh-CN" sz="1050" kern="100">
                          <a:effectLst/>
                        </a:rPr>
                        <a:t>负责对已完成的文档进行整合、管理并标注版本，在</a:t>
                      </a:r>
                      <a:r>
                        <a:rPr lang="en-US" sz="1050" kern="100">
                          <a:effectLst/>
                        </a:rPr>
                        <a:t>Git</a:t>
                      </a:r>
                      <a:r>
                        <a:rPr lang="zh-CN" sz="1050" kern="100">
                          <a:effectLst/>
                        </a:rPr>
                        <a:t>上上传文件进行版本控制。</a:t>
                      </a:r>
                      <a:endParaRPr lang="zh-CN" sz="1050" kern="100">
                        <a:effectLst/>
                        <a:latin typeface="Times New Roman"/>
                        <a:ea typeface="宋体"/>
                      </a:endParaRPr>
                    </a:p>
                  </a:txBody>
                  <a:tcPr marL="68580" marR="68580" marT="0" marB="0"/>
                </a:tc>
              </a:tr>
              <a:tr h="491342">
                <a:tc>
                  <a:txBody>
                    <a:bodyPr/>
                    <a:lstStyle/>
                    <a:p>
                      <a:pPr algn="ctr">
                        <a:spcAft>
                          <a:spcPts val="0"/>
                        </a:spcAft>
                      </a:pPr>
                      <a:r>
                        <a:rPr lang="en-US" sz="1050" kern="100">
                          <a:effectLst/>
                        </a:rPr>
                        <a:t>6</a:t>
                      </a:r>
                      <a:endParaRPr lang="zh-CN" sz="1050" kern="100">
                        <a:effectLst/>
                        <a:latin typeface="Times New Roman"/>
                        <a:ea typeface="宋体"/>
                      </a:endParaRPr>
                    </a:p>
                  </a:txBody>
                  <a:tcPr marL="68580" marR="68580" marT="0" marB="0" anchor="ctr"/>
                </a:tc>
                <a:tc>
                  <a:txBody>
                    <a:bodyPr/>
                    <a:lstStyle/>
                    <a:p>
                      <a:pPr algn="ctr">
                        <a:spcAft>
                          <a:spcPts val="0"/>
                        </a:spcAft>
                      </a:pPr>
                      <a:r>
                        <a:rPr lang="zh-CN" sz="1050" kern="100">
                          <a:effectLst/>
                        </a:rPr>
                        <a:t>会议记录负责人</a:t>
                      </a:r>
                      <a:endParaRPr lang="zh-CN" sz="1050" kern="100">
                        <a:effectLst/>
                        <a:latin typeface="Times New Roman"/>
                        <a:ea typeface="宋体"/>
                      </a:endParaRPr>
                    </a:p>
                  </a:txBody>
                  <a:tcPr marL="68580" marR="68580" marT="0" marB="0" anchor="ctr"/>
                </a:tc>
                <a:tc>
                  <a:txBody>
                    <a:bodyPr/>
                    <a:lstStyle/>
                    <a:p>
                      <a:pPr indent="266700" algn="just">
                        <a:spcAft>
                          <a:spcPts val="0"/>
                        </a:spcAft>
                      </a:pPr>
                      <a:r>
                        <a:rPr lang="zh-CN" sz="1050" kern="100" dirty="0">
                          <a:effectLst/>
                        </a:rPr>
                        <a:t>负责在每一次的会议上录音并在录音后撰写会议纪要，并上传至非受控文档的分支中。</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83160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zh-CN" dirty="0"/>
              <a:t>项目说明</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5400" dirty="0">
                <a:latin typeface="+mn-ea"/>
                <a:ea typeface="+mn-ea"/>
              </a:rPr>
              <a:t>软件工程系列课程教学辅助网站</a:t>
            </a:r>
            <a:r>
              <a:rPr lang="en-US" altLang="zh-CN" sz="5400" dirty="0">
                <a:latin typeface="+mn-ea"/>
                <a:ea typeface="+mn-ea"/>
              </a:rPr>
              <a:t>,</a:t>
            </a:r>
            <a:r>
              <a:rPr lang="zh-CN" altLang="en-US" sz="5400" dirty="0">
                <a:latin typeface="+mn-ea"/>
                <a:ea typeface="+mn-ea"/>
              </a:rPr>
              <a:t>有利于师生互动</a:t>
            </a:r>
            <a:r>
              <a:rPr lang="en-US" altLang="zh-CN" sz="5400" dirty="0">
                <a:latin typeface="+mn-ea"/>
                <a:ea typeface="+mn-ea"/>
              </a:rPr>
              <a:t>,</a:t>
            </a:r>
            <a:r>
              <a:rPr lang="zh-CN" altLang="en-US" sz="5400" dirty="0">
                <a:latin typeface="+mn-ea"/>
                <a:ea typeface="+mn-ea"/>
              </a:rPr>
              <a:t>使学生在学习过程中自助得到便捷的帮助</a:t>
            </a:r>
            <a:endParaRPr lang="zh-CN" sz="5400" dirty="0">
              <a:latin typeface="+mn-ea"/>
              <a:ea typeface="+mn-ea"/>
            </a:endParaRPr>
          </a:p>
        </p:txBody>
      </p:sp>
    </p:spTree>
    <p:extLst>
      <p:ext uri="{BB962C8B-B14F-4D97-AF65-F5344CB8AC3E}">
        <p14:creationId xmlns:p14="http://schemas.microsoft.com/office/powerpoint/2010/main" val="260844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4087" y="340714"/>
            <a:ext cx="4698722" cy="584775"/>
          </a:xfrm>
          <a:prstGeom prst="rect">
            <a:avLst/>
          </a:prstGeom>
        </p:spPr>
        <p:txBody>
          <a:bodyPr wrap="none">
            <a:spAutoFit/>
          </a:bodyPr>
          <a:lstStyle/>
          <a:p>
            <a:r>
              <a:rPr lang="zh-CN" altLang="zh-CN" sz="3200" dirty="0"/>
              <a:t>过程与产品质量检查计划</a:t>
            </a:r>
            <a:endParaRPr lang="zh-CN" altLang="en-US" sz="3200" dirty="0"/>
          </a:p>
        </p:txBody>
      </p:sp>
      <p:graphicFrame>
        <p:nvGraphicFramePr>
          <p:cNvPr id="5" name="表格 4"/>
          <p:cNvGraphicFramePr>
            <a:graphicFrameLocks noGrp="1"/>
          </p:cNvGraphicFramePr>
          <p:nvPr>
            <p:extLst>
              <p:ext uri="{D42A27DB-BD31-4B8C-83A1-F6EECF244321}">
                <p14:modId xmlns:p14="http://schemas.microsoft.com/office/powerpoint/2010/main" val="2984995241"/>
              </p:ext>
            </p:extLst>
          </p:nvPr>
        </p:nvGraphicFramePr>
        <p:xfrm>
          <a:off x="1002681" y="1034716"/>
          <a:ext cx="9240255" cy="5148981"/>
        </p:xfrm>
        <a:graphic>
          <a:graphicData uri="http://schemas.openxmlformats.org/drawingml/2006/table">
            <a:tbl>
              <a:tblPr>
                <a:tableStyleId>{5C22544A-7EE6-4342-B048-85BDC9FD1C3A}</a:tableStyleId>
              </a:tblPr>
              <a:tblGrid>
                <a:gridCol w="2773659"/>
                <a:gridCol w="2876036"/>
                <a:gridCol w="1103977"/>
                <a:gridCol w="2486583"/>
              </a:tblGrid>
              <a:tr h="403122">
                <a:tc gridSpan="4">
                  <a:txBody>
                    <a:bodyPr/>
                    <a:lstStyle/>
                    <a:p>
                      <a:pPr algn="ctr">
                        <a:spcAft>
                          <a:spcPts val="0"/>
                        </a:spcAft>
                      </a:pPr>
                      <a:r>
                        <a:rPr lang="zh-CN" sz="900" kern="100" dirty="0">
                          <a:effectLst/>
                        </a:rPr>
                        <a:t>过程与产品质量检查计划</a:t>
                      </a:r>
                      <a:endParaRPr lang="zh-CN" sz="900" kern="100" dirty="0">
                        <a:effectLst/>
                        <a:latin typeface="Times New Roman"/>
                        <a:ea typeface="宋体"/>
                      </a:endParaRPr>
                    </a:p>
                  </a:txBody>
                  <a:tcPr marL="58006" marR="5800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8196">
                <a:tc>
                  <a:txBody>
                    <a:bodyPr/>
                    <a:lstStyle/>
                    <a:p>
                      <a:pPr algn="ctr">
                        <a:spcAft>
                          <a:spcPts val="0"/>
                        </a:spcAft>
                        <a:tabLst>
                          <a:tab pos="2637155" algn="ctr"/>
                          <a:tab pos="5274310" algn="r"/>
                          <a:tab pos="266700" algn="l"/>
                        </a:tabLst>
                      </a:pPr>
                      <a:r>
                        <a:rPr lang="zh-CN" sz="900" kern="100">
                          <a:effectLst/>
                        </a:rPr>
                        <a:t>本项目质量保证员：</a:t>
                      </a:r>
                      <a:endParaRPr lang="zh-CN" sz="800" kern="100">
                        <a:effectLst/>
                        <a:latin typeface="Times New Roman"/>
                        <a:ea typeface="宋体"/>
                      </a:endParaRPr>
                    </a:p>
                  </a:txBody>
                  <a:tcPr marL="58006" marR="58006" marT="0" marB="0"/>
                </a:tc>
                <a:tc gridSpan="3">
                  <a:txBody>
                    <a:bodyPr/>
                    <a:lstStyle/>
                    <a:p>
                      <a:pPr algn="just">
                        <a:spcAft>
                          <a:spcPts val="0"/>
                        </a:spcAft>
                      </a:pPr>
                      <a:r>
                        <a:rPr lang="en-US" sz="900" kern="100">
                          <a:effectLst/>
                        </a:rPr>
                        <a:t> </a:t>
                      </a:r>
                      <a:endParaRPr lang="zh-CN" sz="900" kern="100">
                        <a:effectLst/>
                        <a:latin typeface="Times New Roman"/>
                        <a:ea typeface="宋体"/>
                      </a:endParaRPr>
                    </a:p>
                  </a:txBody>
                  <a:tcPr marL="58006" marR="58006" marT="0" marB="0"/>
                </a:tc>
                <a:tc hMerge="1">
                  <a:txBody>
                    <a:bodyPr/>
                    <a:lstStyle/>
                    <a:p>
                      <a:endParaRPr lang="zh-CN" altLang="en-US"/>
                    </a:p>
                  </a:txBody>
                  <a:tcPr/>
                </a:tc>
                <a:tc hMerge="1">
                  <a:txBody>
                    <a:bodyPr/>
                    <a:lstStyle/>
                    <a:p>
                      <a:endParaRPr lang="zh-CN" altLang="en-US"/>
                    </a:p>
                  </a:txBody>
                  <a:tcPr/>
                </a:tc>
              </a:tr>
              <a:tr h="316390">
                <a:tc>
                  <a:txBody>
                    <a:bodyPr/>
                    <a:lstStyle/>
                    <a:p>
                      <a:pPr algn="ctr">
                        <a:spcAft>
                          <a:spcPts val="0"/>
                        </a:spcAft>
                      </a:pPr>
                      <a:r>
                        <a:rPr lang="zh-CN" sz="900" kern="100">
                          <a:effectLst/>
                        </a:rPr>
                        <a:t>主要过程域</a:t>
                      </a:r>
                      <a:endParaRPr lang="zh-CN" sz="900" kern="100">
                        <a:effectLst/>
                        <a:latin typeface="Times New Roman"/>
                        <a:ea typeface="宋体"/>
                      </a:endParaRPr>
                    </a:p>
                  </a:txBody>
                  <a:tcPr marL="58006" marR="58006" marT="0" marB="0"/>
                </a:tc>
                <a:tc>
                  <a:txBody>
                    <a:bodyPr/>
                    <a:lstStyle/>
                    <a:p>
                      <a:pPr algn="ctr">
                        <a:spcAft>
                          <a:spcPts val="0"/>
                        </a:spcAft>
                      </a:pPr>
                      <a:r>
                        <a:rPr lang="zh-CN" sz="900" kern="100">
                          <a:effectLst/>
                        </a:rPr>
                        <a:t>主要工作成果</a:t>
                      </a:r>
                      <a:endParaRPr lang="zh-CN" sz="900" kern="100">
                        <a:effectLst/>
                        <a:latin typeface="Times New Roman"/>
                        <a:ea typeface="宋体"/>
                      </a:endParaRPr>
                    </a:p>
                  </a:txBody>
                  <a:tcPr marL="58006" marR="58006" marT="0" marB="0"/>
                </a:tc>
                <a:tc>
                  <a:txBody>
                    <a:bodyPr/>
                    <a:lstStyle/>
                    <a:p>
                      <a:pPr algn="ctr">
                        <a:spcAft>
                          <a:spcPts val="0"/>
                        </a:spcAft>
                      </a:pPr>
                      <a:r>
                        <a:rPr lang="zh-CN" sz="900" kern="100">
                          <a:effectLst/>
                        </a:rPr>
                        <a:t>检查时间</a:t>
                      </a:r>
                      <a:endParaRPr lang="zh-CN" sz="900" kern="100">
                        <a:effectLst/>
                        <a:latin typeface="Times New Roman"/>
                        <a:ea typeface="宋体"/>
                      </a:endParaRPr>
                    </a:p>
                  </a:txBody>
                  <a:tcPr marL="58006" marR="58006" marT="0" marB="0"/>
                </a:tc>
                <a:tc>
                  <a:txBody>
                    <a:bodyPr/>
                    <a:lstStyle/>
                    <a:p>
                      <a:pPr algn="ctr">
                        <a:spcAft>
                          <a:spcPts val="0"/>
                        </a:spcAft>
                      </a:pPr>
                      <a:r>
                        <a:rPr lang="zh-CN" sz="900" kern="100">
                          <a:effectLst/>
                        </a:rPr>
                        <a:t>参加人员</a:t>
                      </a:r>
                      <a:endParaRPr lang="zh-CN" sz="900" kern="100">
                        <a:effectLst/>
                        <a:latin typeface="Times New Roman"/>
                        <a:ea typeface="宋体"/>
                      </a:endParaRPr>
                    </a:p>
                  </a:txBody>
                  <a:tcPr marL="58006" marR="58006" marT="0" marB="0"/>
                </a:tc>
              </a:tr>
              <a:tr h="1265561">
                <a:tc>
                  <a:txBody>
                    <a:bodyPr/>
                    <a:lstStyle/>
                    <a:p>
                      <a:pPr algn="ctr">
                        <a:spcAft>
                          <a:spcPts val="0"/>
                        </a:spcAft>
                      </a:pPr>
                      <a:r>
                        <a:rPr lang="zh-CN" sz="900" kern="100">
                          <a:effectLst/>
                        </a:rPr>
                        <a:t>策划过程</a:t>
                      </a:r>
                      <a:endParaRPr lang="zh-CN" sz="900" kern="100">
                        <a:effectLst/>
                        <a:latin typeface="Times New Roman"/>
                        <a:ea typeface="宋体"/>
                      </a:endParaRPr>
                    </a:p>
                  </a:txBody>
                  <a:tcPr marL="58006" marR="58006" marT="0" marB="0" anchor="ctr"/>
                </a:tc>
                <a:tc>
                  <a:txBody>
                    <a:bodyPr/>
                    <a:lstStyle/>
                    <a:p>
                      <a:pPr algn="ctr">
                        <a:spcAft>
                          <a:spcPts val="0"/>
                        </a:spcAft>
                      </a:pPr>
                      <a:r>
                        <a:rPr lang="zh-CN" sz="900" kern="100">
                          <a:effectLst/>
                        </a:rPr>
                        <a:t>《软件需求工程项目计划》</a:t>
                      </a:r>
                    </a:p>
                    <a:p>
                      <a:pPr algn="just">
                        <a:spcAft>
                          <a:spcPts val="0"/>
                        </a:spcAft>
                      </a:pPr>
                      <a:r>
                        <a:rPr lang="zh-CN" sz="900" kern="100">
                          <a:effectLst/>
                        </a:rPr>
                        <a:t>《可行性分析报告》</a:t>
                      </a:r>
                    </a:p>
                    <a:p>
                      <a:pPr algn="just">
                        <a:spcAft>
                          <a:spcPts val="0"/>
                        </a:spcAft>
                      </a:pPr>
                      <a:r>
                        <a:rPr lang="zh-CN" sz="900" kern="100">
                          <a:effectLst/>
                        </a:rPr>
                        <a:t>《质量保证计划》</a:t>
                      </a:r>
                    </a:p>
                    <a:p>
                      <a:pPr algn="just">
                        <a:spcAft>
                          <a:spcPts val="0"/>
                        </a:spcAft>
                      </a:pPr>
                      <a:r>
                        <a:rPr lang="zh-CN" sz="900" kern="100">
                          <a:effectLst/>
                        </a:rPr>
                        <a:t>《项目章程》</a:t>
                      </a:r>
                    </a:p>
                    <a:p>
                      <a:pPr algn="l">
                        <a:spcAft>
                          <a:spcPts val="0"/>
                        </a:spcAft>
                      </a:pPr>
                      <a:r>
                        <a:rPr lang="zh-CN" sz="900" kern="100">
                          <a:effectLst/>
                        </a:rPr>
                        <a:t>《项目总体计划》</a:t>
                      </a:r>
                    </a:p>
                    <a:p>
                      <a:pPr algn="just">
                        <a:spcAft>
                          <a:spcPts val="0"/>
                        </a:spcAft>
                      </a:pPr>
                      <a:r>
                        <a:rPr lang="en-US" sz="900" kern="100">
                          <a:effectLst/>
                        </a:rPr>
                        <a:t> </a:t>
                      </a:r>
                      <a:endParaRPr lang="zh-CN" sz="900" kern="100">
                        <a:effectLst/>
                      </a:endParaRPr>
                    </a:p>
                    <a:p>
                      <a:pPr algn="just">
                        <a:spcAft>
                          <a:spcPts val="0"/>
                        </a:spcAft>
                      </a:pPr>
                      <a:r>
                        <a:rPr lang="zh-CN" sz="900" kern="100">
                          <a:effectLst/>
                        </a:rPr>
                        <a:t>《质量保证计划》</a:t>
                      </a:r>
                    </a:p>
                    <a:p>
                      <a:pPr algn="just">
                        <a:spcAft>
                          <a:spcPts val="0"/>
                        </a:spcAft>
                      </a:pPr>
                      <a:r>
                        <a:rPr lang="zh-CN" sz="900" kern="100">
                          <a:effectLst/>
                        </a:rPr>
                        <a:t>《需求工程计划》</a:t>
                      </a:r>
                      <a:r>
                        <a:rPr lang="en-US" sz="900" kern="100">
                          <a:effectLst/>
                        </a:rPr>
                        <a:t>   </a:t>
                      </a:r>
                      <a:endParaRPr lang="zh-CN" sz="900" kern="100">
                        <a:effectLst/>
                        <a:latin typeface="Times New Roman"/>
                        <a:ea typeface="宋体"/>
                      </a:endParaRPr>
                    </a:p>
                  </a:txBody>
                  <a:tcPr marL="58006" marR="58006" marT="0" marB="0" anchor="ctr"/>
                </a:tc>
                <a:tc>
                  <a:txBody>
                    <a:bodyPr/>
                    <a:lstStyle/>
                    <a:p>
                      <a:pPr algn="ctr">
                        <a:spcAft>
                          <a:spcPts val="0"/>
                        </a:spcAft>
                        <a:tabLst>
                          <a:tab pos="2637155" algn="ctr"/>
                          <a:tab pos="5274310" algn="r"/>
                          <a:tab pos="266700" algn="l"/>
                        </a:tabLst>
                      </a:pPr>
                      <a:r>
                        <a:rPr lang="en-US" sz="900" kern="100">
                          <a:effectLst/>
                        </a:rPr>
                        <a:t> </a:t>
                      </a:r>
                      <a:endParaRPr lang="zh-CN" sz="800" kern="100">
                        <a:effectLst/>
                        <a:latin typeface="Times New Roman"/>
                        <a:ea typeface="宋体"/>
                      </a:endParaRPr>
                    </a:p>
                  </a:txBody>
                  <a:tcPr marL="58006" marR="58006" marT="0" marB="0" anchor="ctr"/>
                </a:tc>
                <a:tc>
                  <a:txBody>
                    <a:bodyPr/>
                    <a:lstStyle/>
                    <a:p>
                      <a:pPr algn="ctr">
                        <a:spcAft>
                          <a:spcPts val="0"/>
                        </a:spcAft>
                      </a:pPr>
                      <a:r>
                        <a:rPr lang="zh-CN" sz="900" kern="100">
                          <a:effectLst/>
                        </a:rPr>
                        <a:t>杨枨老师、侯宏仑老师、</a:t>
                      </a:r>
                    </a:p>
                    <a:p>
                      <a:pPr algn="ctr">
                        <a:spcAft>
                          <a:spcPts val="0"/>
                        </a:spcAft>
                      </a:pPr>
                      <a:r>
                        <a:rPr lang="zh-CN" sz="900" kern="100">
                          <a:effectLst/>
                        </a:rPr>
                        <a:t>李俊、黄浩峰、夏昌灏、 </a:t>
                      </a:r>
                    </a:p>
                    <a:p>
                      <a:pPr algn="ctr">
                        <a:spcAft>
                          <a:spcPts val="0"/>
                        </a:spcAft>
                      </a:pPr>
                      <a:r>
                        <a:rPr lang="zh-CN" sz="900" kern="100">
                          <a:effectLst/>
                        </a:rPr>
                        <a:t>吴荣欣、叶忠杰</a:t>
                      </a:r>
                      <a:endParaRPr lang="zh-CN" sz="900" kern="100">
                        <a:effectLst/>
                        <a:latin typeface="Times New Roman"/>
                        <a:ea typeface="宋体"/>
                      </a:endParaRPr>
                    </a:p>
                  </a:txBody>
                  <a:tcPr marL="58006" marR="58006" marT="0" marB="0" anchor="ctr"/>
                </a:tc>
              </a:tr>
              <a:tr h="474586">
                <a:tc>
                  <a:txBody>
                    <a:bodyPr/>
                    <a:lstStyle/>
                    <a:p>
                      <a:pPr algn="ctr">
                        <a:spcAft>
                          <a:spcPts val="0"/>
                        </a:spcAft>
                      </a:pPr>
                      <a:r>
                        <a:rPr lang="zh-CN" sz="900" kern="100">
                          <a:effectLst/>
                        </a:rPr>
                        <a:t>需求过程</a:t>
                      </a:r>
                      <a:endParaRPr lang="zh-CN" sz="900" kern="100">
                        <a:effectLst/>
                        <a:latin typeface="Times New Roman"/>
                        <a:ea typeface="宋体"/>
                      </a:endParaRPr>
                    </a:p>
                  </a:txBody>
                  <a:tcPr marL="58006" marR="58006" marT="0" marB="0" anchor="ctr"/>
                </a:tc>
                <a:tc>
                  <a:txBody>
                    <a:bodyPr/>
                    <a:lstStyle/>
                    <a:p>
                      <a:pPr indent="133350" algn="just">
                        <a:spcAft>
                          <a:spcPts val="0"/>
                        </a:spcAft>
                      </a:pPr>
                      <a:r>
                        <a:rPr lang="zh-CN" sz="900" kern="100">
                          <a:effectLst/>
                        </a:rPr>
                        <a:t>《需求规格说明书》</a:t>
                      </a:r>
                      <a:endParaRPr lang="zh-CN" sz="900" kern="100">
                        <a:effectLst/>
                        <a:latin typeface="Times New Roman"/>
                        <a:ea typeface="宋体"/>
                      </a:endParaRPr>
                    </a:p>
                  </a:txBody>
                  <a:tcPr marL="58006" marR="58006" marT="0" marB="0" anchor="ctr"/>
                </a:tc>
                <a:tc>
                  <a:txBody>
                    <a:bodyPr/>
                    <a:lstStyle/>
                    <a:p>
                      <a:pPr algn="ctr">
                        <a:spcAft>
                          <a:spcPts val="0"/>
                        </a:spcAft>
                        <a:tabLst>
                          <a:tab pos="2637155" algn="ctr"/>
                          <a:tab pos="5274310" algn="r"/>
                          <a:tab pos="266700" algn="l"/>
                        </a:tabLst>
                      </a:pPr>
                      <a:r>
                        <a:rPr lang="en-US" sz="900" kern="100">
                          <a:effectLst/>
                        </a:rPr>
                        <a:t> </a:t>
                      </a:r>
                      <a:endParaRPr lang="zh-CN" sz="800" kern="100">
                        <a:effectLst/>
                        <a:latin typeface="Times New Roman"/>
                        <a:ea typeface="宋体"/>
                      </a:endParaRPr>
                    </a:p>
                  </a:txBody>
                  <a:tcPr marL="58006" marR="58006" marT="0" marB="0" anchor="ctr"/>
                </a:tc>
                <a:tc>
                  <a:txBody>
                    <a:bodyPr/>
                    <a:lstStyle/>
                    <a:p>
                      <a:pPr algn="ctr">
                        <a:spcAft>
                          <a:spcPts val="0"/>
                        </a:spcAft>
                      </a:pPr>
                      <a:r>
                        <a:rPr lang="zh-CN" sz="900" kern="100">
                          <a:effectLst/>
                        </a:rPr>
                        <a:t>杨枨老师、侯宏仑老师、</a:t>
                      </a:r>
                    </a:p>
                    <a:p>
                      <a:pPr algn="ctr">
                        <a:spcAft>
                          <a:spcPts val="0"/>
                        </a:spcAft>
                      </a:pPr>
                      <a:r>
                        <a:rPr lang="zh-CN" sz="900" kern="100">
                          <a:effectLst/>
                        </a:rPr>
                        <a:t>李俊、黄浩峰、夏昌灏、 </a:t>
                      </a:r>
                    </a:p>
                    <a:p>
                      <a:pPr algn="ctr">
                        <a:spcAft>
                          <a:spcPts val="0"/>
                        </a:spcAft>
                      </a:pPr>
                      <a:r>
                        <a:rPr lang="zh-CN" sz="900" kern="100">
                          <a:effectLst/>
                        </a:rPr>
                        <a:t>吴荣欣、叶忠杰</a:t>
                      </a:r>
                      <a:endParaRPr lang="zh-CN" sz="900" kern="100">
                        <a:effectLst/>
                        <a:latin typeface="Times New Roman"/>
                        <a:ea typeface="宋体"/>
                      </a:endParaRPr>
                    </a:p>
                  </a:txBody>
                  <a:tcPr marL="58006" marR="58006" marT="0" marB="0" anchor="ctr"/>
                </a:tc>
              </a:tr>
              <a:tr h="790978">
                <a:tc>
                  <a:txBody>
                    <a:bodyPr/>
                    <a:lstStyle/>
                    <a:p>
                      <a:pPr algn="ctr">
                        <a:spcAft>
                          <a:spcPts val="0"/>
                        </a:spcAft>
                      </a:pPr>
                      <a:r>
                        <a:rPr lang="zh-CN" sz="900" kern="100">
                          <a:effectLst/>
                        </a:rPr>
                        <a:t>设计过程</a:t>
                      </a:r>
                      <a:endParaRPr lang="zh-CN" sz="900" kern="100">
                        <a:effectLst/>
                        <a:latin typeface="Times New Roman"/>
                        <a:ea typeface="宋体"/>
                      </a:endParaRPr>
                    </a:p>
                  </a:txBody>
                  <a:tcPr marL="58006" marR="58006" marT="0" marB="0" anchor="ctr"/>
                </a:tc>
                <a:tc>
                  <a:txBody>
                    <a:bodyPr/>
                    <a:lstStyle/>
                    <a:p>
                      <a:pPr indent="333375" algn="just">
                        <a:spcAft>
                          <a:spcPts val="0"/>
                        </a:spcAft>
                      </a:pPr>
                      <a:r>
                        <a:rPr lang="zh-CN" sz="900" kern="100">
                          <a:effectLst/>
                        </a:rPr>
                        <a:t>《测试用例》</a:t>
                      </a:r>
                    </a:p>
                    <a:p>
                      <a:pPr algn="ctr">
                        <a:spcAft>
                          <a:spcPts val="0"/>
                        </a:spcAft>
                      </a:pPr>
                      <a:r>
                        <a:rPr lang="zh-CN" sz="900" kern="100">
                          <a:effectLst/>
                        </a:rPr>
                        <a:t>《模块开发说明》</a:t>
                      </a:r>
                    </a:p>
                    <a:p>
                      <a:pPr algn="just">
                        <a:spcAft>
                          <a:spcPts val="0"/>
                        </a:spcAft>
                      </a:pPr>
                      <a:r>
                        <a:rPr lang="zh-CN" sz="900" kern="0">
                          <a:effectLst/>
                        </a:rPr>
                        <a:t>《系统设计说明书》（含概要设计、详细设计、应用集成技术规范）</a:t>
                      </a:r>
                      <a:endParaRPr lang="zh-CN" sz="900" kern="100">
                        <a:effectLst/>
                        <a:latin typeface="Times New Roman"/>
                        <a:ea typeface="宋体"/>
                      </a:endParaRPr>
                    </a:p>
                  </a:txBody>
                  <a:tcPr marL="58006" marR="58006" marT="0" marB="0" anchor="ctr"/>
                </a:tc>
                <a:tc>
                  <a:txBody>
                    <a:bodyPr/>
                    <a:lstStyle/>
                    <a:p>
                      <a:pPr algn="ctr">
                        <a:spcAft>
                          <a:spcPts val="0"/>
                        </a:spcAft>
                        <a:tabLst>
                          <a:tab pos="2637155" algn="ctr"/>
                          <a:tab pos="5274310" algn="r"/>
                          <a:tab pos="266700" algn="l"/>
                        </a:tabLst>
                      </a:pPr>
                      <a:r>
                        <a:rPr lang="en-US" sz="900" kern="100">
                          <a:effectLst/>
                        </a:rPr>
                        <a:t> </a:t>
                      </a:r>
                      <a:endParaRPr lang="zh-CN" sz="800" kern="100">
                        <a:effectLst/>
                        <a:latin typeface="Times New Roman"/>
                        <a:ea typeface="宋体"/>
                      </a:endParaRPr>
                    </a:p>
                  </a:txBody>
                  <a:tcPr marL="58006" marR="58006" marT="0" marB="0" anchor="ctr"/>
                </a:tc>
                <a:tc>
                  <a:txBody>
                    <a:bodyPr/>
                    <a:lstStyle/>
                    <a:p>
                      <a:pPr algn="ctr">
                        <a:spcAft>
                          <a:spcPts val="0"/>
                        </a:spcAft>
                      </a:pPr>
                      <a:r>
                        <a:rPr lang="en-US" sz="900" kern="100">
                          <a:effectLst/>
                        </a:rPr>
                        <a:t> </a:t>
                      </a:r>
                      <a:endParaRPr lang="zh-CN" sz="900" kern="100">
                        <a:effectLst/>
                        <a:latin typeface="Times New Roman"/>
                        <a:ea typeface="宋体"/>
                      </a:endParaRPr>
                    </a:p>
                  </a:txBody>
                  <a:tcPr marL="58006" marR="58006" marT="0" marB="0" anchor="ctr"/>
                </a:tc>
              </a:tr>
              <a:tr h="632781">
                <a:tc>
                  <a:txBody>
                    <a:bodyPr/>
                    <a:lstStyle/>
                    <a:p>
                      <a:pPr algn="ctr">
                        <a:spcAft>
                          <a:spcPts val="0"/>
                        </a:spcAft>
                      </a:pPr>
                      <a:r>
                        <a:rPr lang="zh-CN" sz="900" kern="100">
                          <a:effectLst/>
                        </a:rPr>
                        <a:t>编码过程</a:t>
                      </a:r>
                      <a:endParaRPr lang="zh-CN" sz="900" kern="100">
                        <a:effectLst/>
                        <a:latin typeface="Times New Roman"/>
                        <a:ea typeface="宋体"/>
                      </a:endParaRPr>
                    </a:p>
                  </a:txBody>
                  <a:tcPr marL="58006" marR="58006" marT="0" marB="0" anchor="ctr"/>
                </a:tc>
                <a:tc>
                  <a:txBody>
                    <a:bodyPr/>
                    <a:lstStyle/>
                    <a:p>
                      <a:pPr algn="ctr">
                        <a:spcAft>
                          <a:spcPts val="0"/>
                        </a:spcAft>
                      </a:pPr>
                      <a:r>
                        <a:rPr lang="zh-CN" sz="900" kern="100">
                          <a:effectLst/>
                        </a:rPr>
                        <a:t>源代码</a:t>
                      </a:r>
                    </a:p>
                    <a:p>
                      <a:pPr algn="ctr">
                        <a:spcAft>
                          <a:spcPts val="0"/>
                        </a:spcAft>
                      </a:pPr>
                      <a:r>
                        <a:rPr lang="zh-CN" sz="900" kern="100">
                          <a:effectLst/>
                        </a:rPr>
                        <a:t>《单元测试记录单表》</a:t>
                      </a:r>
                    </a:p>
                    <a:p>
                      <a:pPr algn="ctr">
                        <a:spcAft>
                          <a:spcPts val="0"/>
                        </a:spcAft>
                      </a:pPr>
                      <a:r>
                        <a:rPr lang="zh-CN" sz="900" kern="100">
                          <a:effectLst/>
                        </a:rPr>
                        <a:t>《产品申请测试提交单》</a:t>
                      </a:r>
                    </a:p>
                    <a:p>
                      <a:pPr algn="ctr">
                        <a:spcAft>
                          <a:spcPts val="0"/>
                        </a:spcAft>
                      </a:pPr>
                      <a:r>
                        <a:rPr lang="zh-CN" sz="900" kern="100">
                          <a:effectLst/>
                        </a:rPr>
                        <a:t>《项目周总结报告》</a:t>
                      </a:r>
                      <a:endParaRPr lang="zh-CN" sz="900" kern="100">
                        <a:effectLst/>
                        <a:latin typeface="Times New Roman"/>
                        <a:ea typeface="宋体"/>
                      </a:endParaRPr>
                    </a:p>
                  </a:txBody>
                  <a:tcPr marL="58006" marR="58006" marT="0" marB="0" anchor="ctr"/>
                </a:tc>
                <a:tc>
                  <a:txBody>
                    <a:bodyPr/>
                    <a:lstStyle/>
                    <a:p>
                      <a:pPr algn="ctr">
                        <a:spcAft>
                          <a:spcPts val="0"/>
                        </a:spcAft>
                        <a:tabLst>
                          <a:tab pos="2637155" algn="ctr"/>
                          <a:tab pos="5274310" algn="r"/>
                          <a:tab pos="266700" algn="l"/>
                        </a:tabLst>
                      </a:pPr>
                      <a:r>
                        <a:rPr lang="en-US" sz="900" kern="100">
                          <a:effectLst/>
                        </a:rPr>
                        <a:t> </a:t>
                      </a:r>
                      <a:endParaRPr lang="zh-CN" sz="800" kern="100">
                        <a:effectLst/>
                        <a:latin typeface="Times New Roman"/>
                        <a:ea typeface="宋体"/>
                      </a:endParaRPr>
                    </a:p>
                  </a:txBody>
                  <a:tcPr marL="58006" marR="58006" marT="0" marB="0" anchor="ctr"/>
                </a:tc>
                <a:tc>
                  <a:txBody>
                    <a:bodyPr/>
                    <a:lstStyle/>
                    <a:p>
                      <a:pPr algn="ctr">
                        <a:spcAft>
                          <a:spcPts val="0"/>
                        </a:spcAft>
                      </a:pPr>
                      <a:r>
                        <a:rPr lang="en-US" sz="900" kern="100">
                          <a:effectLst/>
                        </a:rPr>
                        <a:t> </a:t>
                      </a:r>
                      <a:endParaRPr lang="zh-CN" sz="900" kern="100">
                        <a:effectLst/>
                        <a:latin typeface="Times New Roman"/>
                        <a:ea typeface="宋体"/>
                      </a:endParaRPr>
                    </a:p>
                  </a:txBody>
                  <a:tcPr marL="58006" marR="58006" marT="0" marB="0" anchor="ctr"/>
                </a:tc>
              </a:tr>
              <a:tr h="632781">
                <a:tc>
                  <a:txBody>
                    <a:bodyPr/>
                    <a:lstStyle/>
                    <a:p>
                      <a:pPr algn="ctr">
                        <a:spcAft>
                          <a:spcPts val="0"/>
                        </a:spcAft>
                      </a:pPr>
                      <a:r>
                        <a:rPr lang="zh-CN" sz="900" kern="100">
                          <a:effectLst/>
                        </a:rPr>
                        <a:t>测试过程</a:t>
                      </a:r>
                      <a:endParaRPr lang="zh-CN" sz="900" kern="100">
                        <a:effectLst/>
                        <a:latin typeface="Times New Roman"/>
                        <a:ea typeface="宋体"/>
                      </a:endParaRPr>
                    </a:p>
                  </a:txBody>
                  <a:tcPr marL="58006" marR="58006" marT="0" marB="0" anchor="ctr"/>
                </a:tc>
                <a:tc>
                  <a:txBody>
                    <a:bodyPr/>
                    <a:lstStyle/>
                    <a:p>
                      <a:pPr indent="266700" algn="just">
                        <a:spcAft>
                          <a:spcPts val="0"/>
                        </a:spcAft>
                      </a:pPr>
                      <a:r>
                        <a:rPr lang="zh-CN" sz="900" kern="100">
                          <a:effectLst/>
                        </a:rPr>
                        <a:t>《</a:t>
                      </a:r>
                      <a:r>
                        <a:rPr lang="en-US" sz="900" kern="100">
                          <a:effectLst/>
                        </a:rPr>
                        <a:t>BUG</a:t>
                      </a:r>
                      <a:r>
                        <a:rPr lang="zh-CN" sz="900" kern="100">
                          <a:effectLst/>
                        </a:rPr>
                        <a:t>记录表》</a:t>
                      </a:r>
                    </a:p>
                    <a:p>
                      <a:pPr algn="ctr">
                        <a:spcAft>
                          <a:spcPts val="0"/>
                        </a:spcAft>
                      </a:pPr>
                      <a:r>
                        <a:rPr lang="zh-CN" sz="900" kern="100">
                          <a:effectLst/>
                        </a:rPr>
                        <a:t>《系统测试报告》</a:t>
                      </a:r>
                    </a:p>
                    <a:p>
                      <a:pPr algn="ctr">
                        <a:spcAft>
                          <a:spcPts val="0"/>
                        </a:spcAft>
                      </a:pPr>
                      <a:r>
                        <a:rPr lang="zh-CN" sz="900" kern="100">
                          <a:effectLst/>
                        </a:rPr>
                        <a:t>《性能测试方案》</a:t>
                      </a:r>
                    </a:p>
                    <a:p>
                      <a:pPr algn="ctr">
                        <a:spcAft>
                          <a:spcPts val="0"/>
                        </a:spcAft>
                      </a:pPr>
                      <a:r>
                        <a:rPr lang="zh-CN" sz="900" kern="100">
                          <a:effectLst/>
                        </a:rPr>
                        <a:t>《性能测试报告》</a:t>
                      </a:r>
                      <a:endParaRPr lang="zh-CN" sz="900" kern="100">
                        <a:effectLst/>
                        <a:latin typeface="Times New Roman"/>
                        <a:ea typeface="宋体"/>
                      </a:endParaRPr>
                    </a:p>
                  </a:txBody>
                  <a:tcPr marL="58006" marR="58006" marT="0" marB="0" anchor="ctr"/>
                </a:tc>
                <a:tc>
                  <a:txBody>
                    <a:bodyPr/>
                    <a:lstStyle/>
                    <a:p>
                      <a:pPr algn="ctr">
                        <a:spcAft>
                          <a:spcPts val="0"/>
                        </a:spcAft>
                        <a:tabLst>
                          <a:tab pos="2637155" algn="ctr"/>
                          <a:tab pos="5274310" algn="r"/>
                          <a:tab pos="266700" algn="l"/>
                        </a:tabLst>
                      </a:pPr>
                      <a:r>
                        <a:rPr lang="en-US" sz="900" kern="100">
                          <a:effectLst/>
                        </a:rPr>
                        <a:t> </a:t>
                      </a:r>
                      <a:endParaRPr lang="zh-CN" sz="800" kern="100">
                        <a:effectLst/>
                        <a:latin typeface="Times New Roman"/>
                        <a:ea typeface="宋体"/>
                      </a:endParaRPr>
                    </a:p>
                  </a:txBody>
                  <a:tcPr marL="58006" marR="58006" marT="0" marB="0" anchor="ctr"/>
                </a:tc>
                <a:tc>
                  <a:txBody>
                    <a:bodyPr/>
                    <a:lstStyle/>
                    <a:p>
                      <a:pPr algn="ctr">
                        <a:spcAft>
                          <a:spcPts val="0"/>
                        </a:spcAft>
                      </a:pPr>
                      <a:r>
                        <a:rPr lang="en-US" sz="900" kern="100">
                          <a:effectLst/>
                        </a:rPr>
                        <a:t> </a:t>
                      </a:r>
                      <a:endParaRPr lang="zh-CN" sz="900" kern="100">
                        <a:effectLst/>
                        <a:latin typeface="Times New Roman"/>
                        <a:ea typeface="宋体"/>
                      </a:endParaRPr>
                    </a:p>
                  </a:txBody>
                  <a:tcPr marL="58006" marR="58006" marT="0" marB="0" anchor="ctr"/>
                </a:tc>
              </a:tr>
              <a:tr h="474586">
                <a:tc>
                  <a:txBody>
                    <a:bodyPr/>
                    <a:lstStyle/>
                    <a:p>
                      <a:pPr algn="ctr">
                        <a:spcAft>
                          <a:spcPts val="0"/>
                        </a:spcAft>
                      </a:pPr>
                      <a:r>
                        <a:rPr lang="zh-CN" sz="900" kern="100">
                          <a:effectLst/>
                        </a:rPr>
                        <a:t>配置过程</a:t>
                      </a:r>
                      <a:endParaRPr lang="zh-CN" sz="900" kern="100">
                        <a:effectLst/>
                        <a:latin typeface="Times New Roman"/>
                        <a:ea typeface="宋体"/>
                      </a:endParaRPr>
                    </a:p>
                  </a:txBody>
                  <a:tcPr marL="58006" marR="58006" marT="0" marB="0" anchor="ctr"/>
                </a:tc>
                <a:tc>
                  <a:txBody>
                    <a:bodyPr/>
                    <a:lstStyle/>
                    <a:p>
                      <a:pPr algn="ctr">
                        <a:spcAft>
                          <a:spcPts val="0"/>
                        </a:spcAft>
                      </a:pPr>
                      <a:r>
                        <a:rPr lang="zh-CN" sz="900" kern="100">
                          <a:effectLst/>
                        </a:rPr>
                        <a:t>《文档命名标识》</a:t>
                      </a:r>
                    </a:p>
                    <a:p>
                      <a:pPr algn="ctr">
                        <a:spcAft>
                          <a:spcPts val="0"/>
                        </a:spcAft>
                      </a:pPr>
                      <a:r>
                        <a:rPr lang="zh-CN" sz="900" kern="100">
                          <a:effectLst/>
                        </a:rPr>
                        <a:t>《产品发布证明》</a:t>
                      </a:r>
                    </a:p>
                    <a:p>
                      <a:pPr algn="ctr">
                        <a:spcAft>
                          <a:spcPts val="0"/>
                        </a:spcAft>
                      </a:pPr>
                      <a:r>
                        <a:rPr lang="zh-CN" sz="900" kern="100">
                          <a:effectLst/>
                        </a:rPr>
                        <a:t>《配置审计报告》</a:t>
                      </a:r>
                      <a:endParaRPr lang="zh-CN" sz="900" kern="100">
                        <a:effectLst/>
                        <a:latin typeface="Times New Roman"/>
                        <a:ea typeface="宋体"/>
                      </a:endParaRPr>
                    </a:p>
                  </a:txBody>
                  <a:tcPr marL="58006" marR="58006" marT="0" marB="0" anchor="ctr"/>
                </a:tc>
                <a:tc>
                  <a:txBody>
                    <a:bodyPr/>
                    <a:lstStyle/>
                    <a:p>
                      <a:pPr algn="ctr">
                        <a:spcAft>
                          <a:spcPts val="0"/>
                        </a:spcAft>
                        <a:tabLst>
                          <a:tab pos="2637155" algn="ctr"/>
                          <a:tab pos="5274310" algn="r"/>
                          <a:tab pos="266700" algn="l"/>
                        </a:tabLst>
                      </a:pPr>
                      <a:r>
                        <a:rPr lang="en-US" sz="900" kern="100">
                          <a:effectLst/>
                        </a:rPr>
                        <a:t> </a:t>
                      </a:r>
                      <a:endParaRPr lang="zh-CN" sz="800" kern="100">
                        <a:effectLst/>
                        <a:latin typeface="Times New Roman"/>
                        <a:ea typeface="宋体"/>
                      </a:endParaRPr>
                    </a:p>
                  </a:txBody>
                  <a:tcPr marL="58006" marR="58006" marT="0" marB="0" anchor="ctr"/>
                </a:tc>
                <a:tc>
                  <a:txBody>
                    <a:bodyPr/>
                    <a:lstStyle/>
                    <a:p>
                      <a:pPr algn="ctr">
                        <a:spcAft>
                          <a:spcPts val="0"/>
                        </a:spcAft>
                      </a:pPr>
                      <a:r>
                        <a:rPr lang="en-US" sz="900" kern="100" dirty="0">
                          <a:effectLst/>
                        </a:rPr>
                        <a:t> </a:t>
                      </a:r>
                      <a:endParaRPr lang="zh-CN" sz="900" kern="100" dirty="0">
                        <a:effectLst/>
                        <a:latin typeface="Times New Roman"/>
                        <a:ea typeface="宋体"/>
                      </a:endParaRPr>
                    </a:p>
                  </a:txBody>
                  <a:tcPr marL="58006" marR="58006" marT="0" marB="0" anchor="ctr"/>
                </a:tc>
              </a:tr>
            </a:tbl>
          </a:graphicData>
        </a:graphic>
      </p:graphicFrame>
      <p:sp>
        <p:nvSpPr>
          <p:cNvPr id="6" name="Rectangle 1"/>
          <p:cNvSpPr>
            <a:spLocks noChangeArrowheads="1"/>
          </p:cNvSpPr>
          <p:nvPr/>
        </p:nvSpPr>
        <p:spPr bwMode="auto">
          <a:xfrm>
            <a:off x="1798052" y="63153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1pPr>
            <a:lvl2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2pPr>
            <a:lvl3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3pPr>
            <a:lvl4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4pPr>
            <a:lvl5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5pPr>
            <a:lvl6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6pPr>
            <a:lvl7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7pPr>
            <a:lvl8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8pPr>
            <a:lvl9pPr fontAlgn="base">
              <a:spcBef>
                <a:spcPct val="0"/>
              </a:spcBef>
              <a:spcAft>
                <a:spcPct val="0"/>
              </a:spcAft>
              <a:tabLst>
                <a:tab pos="2124075" algn="l"/>
              </a:tabLs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124075" algn="l"/>
              </a:tabLst>
            </a:pPr>
            <a:r>
              <a:rPr kumimoji="0" lang="zh-CN" altLang="zh-CN" sz="1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注：因本课程不涉及软件的具体实现开发，所以后四个过程没有质量检查计划</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94841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9580" y="1038545"/>
            <a:ext cx="4815742" cy="707886"/>
          </a:xfrm>
          <a:prstGeom prst="rect">
            <a:avLst/>
          </a:prstGeom>
        </p:spPr>
        <p:txBody>
          <a:bodyPr wrap="none">
            <a:spAutoFit/>
          </a:bodyPr>
          <a:lstStyle/>
          <a:p>
            <a:r>
              <a:rPr lang="zh-CN" altLang="zh-CN" sz="4000" b="1" dirty="0"/>
              <a:t>参与技术评审的计划</a:t>
            </a:r>
          </a:p>
        </p:txBody>
      </p:sp>
      <p:graphicFrame>
        <p:nvGraphicFramePr>
          <p:cNvPr id="5" name="表格 4"/>
          <p:cNvGraphicFramePr>
            <a:graphicFrameLocks noGrp="1"/>
          </p:cNvGraphicFramePr>
          <p:nvPr>
            <p:extLst>
              <p:ext uri="{D42A27DB-BD31-4B8C-83A1-F6EECF244321}">
                <p14:modId xmlns:p14="http://schemas.microsoft.com/office/powerpoint/2010/main" val="2615947156"/>
              </p:ext>
            </p:extLst>
          </p:nvPr>
        </p:nvGraphicFramePr>
        <p:xfrm>
          <a:off x="1099580" y="2277978"/>
          <a:ext cx="9635327" cy="3323973"/>
        </p:xfrm>
        <a:graphic>
          <a:graphicData uri="http://schemas.openxmlformats.org/drawingml/2006/table">
            <a:tbl>
              <a:tblPr>
                <a:tableStyleId>{5C22544A-7EE6-4342-B048-85BDC9FD1C3A}</a:tableStyleId>
              </a:tblPr>
              <a:tblGrid>
                <a:gridCol w="2770238"/>
                <a:gridCol w="1568849"/>
                <a:gridCol w="1584251"/>
                <a:gridCol w="1564447"/>
                <a:gridCol w="2147542"/>
              </a:tblGrid>
              <a:tr h="502826">
                <a:tc gridSpan="5">
                  <a:txBody>
                    <a:bodyPr/>
                    <a:lstStyle/>
                    <a:p>
                      <a:pPr algn="ctr">
                        <a:spcAft>
                          <a:spcPts val="0"/>
                        </a:spcAft>
                      </a:pPr>
                      <a:r>
                        <a:rPr lang="zh-CN" sz="900" kern="100" dirty="0">
                          <a:effectLst/>
                        </a:rPr>
                        <a:t>质量保证人员参与技术评审计划</a:t>
                      </a:r>
                      <a:endParaRPr lang="zh-CN" sz="1050" kern="100" dirty="0">
                        <a:effectLst/>
                        <a:latin typeface="Times New Roman"/>
                        <a:ea typeface="宋体"/>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05153">
                <a:tc>
                  <a:txBody>
                    <a:bodyPr/>
                    <a:lstStyle/>
                    <a:p>
                      <a:pPr algn="ctr">
                        <a:spcAft>
                          <a:spcPts val="0"/>
                        </a:spcAft>
                        <a:tabLst>
                          <a:tab pos="2124710" algn="l"/>
                        </a:tabLst>
                      </a:pPr>
                      <a:r>
                        <a:rPr lang="zh-CN" sz="900" kern="100">
                          <a:effectLst/>
                        </a:rPr>
                        <a:t>工作成果名称</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900" kern="100">
                          <a:effectLst/>
                        </a:rPr>
                        <a:t>技术评审方式</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900" kern="100">
                          <a:effectLst/>
                        </a:rPr>
                        <a:t>预计评审时间</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900" kern="100">
                          <a:effectLst/>
                        </a:rPr>
                        <a:t>质量保证人员</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900" kern="100">
                          <a:effectLst/>
                        </a:rPr>
                        <a:t>主要技术评审人员</a:t>
                      </a:r>
                      <a:endParaRPr lang="zh-CN" sz="1050" kern="100">
                        <a:effectLst/>
                        <a:latin typeface="Times New Roman"/>
                        <a:ea typeface="宋体"/>
                      </a:endParaRPr>
                    </a:p>
                  </a:txBody>
                  <a:tcPr marL="68580" marR="68580" marT="0" marB="0"/>
                </a:tc>
              </a:tr>
              <a:tr h="771998">
                <a:tc>
                  <a:txBody>
                    <a:bodyPr/>
                    <a:lstStyle/>
                    <a:p>
                      <a:pPr algn="just">
                        <a:lnSpc>
                          <a:spcPct val="150000"/>
                        </a:lnSpc>
                        <a:spcAft>
                          <a:spcPts val="0"/>
                        </a:spcAft>
                        <a:tabLst>
                          <a:tab pos="2124710" algn="l"/>
                        </a:tabLst>
                      </a:pPr>
                      <a:r>
                        <a:rPr lang="zh-CN" sz="1050" kern="100">
                          <a:effectLst/>
                        </a:rPr>
                        <a:t>《软件需求规格说明书》</a:t>
                      </a:r>
                      <a:endParaRPr lang="zh-CN" sz="1050" kern="100">
                        <a:effectLst/>
                        <a:latin typeface="Times New Roman"/>
                        <a:ea typeface="宋体"/>
                      </a:endParaRPr>
                    </a:p>
                  </a:txBody>
                  <a:tcPr marL="68580" marR="68580" marT="0" marB="0"/>
                </a:tc>
                <a:tc>
                  <a:txBody>
                    <a:bodyPr/>
                    <a:lstStyle/>
                    <a:p>
                      <a:pPr algn="ctr">
                        <a:lnSpc>
                          <a:spcPct val="150000"/>
                        </a:lnSpc>
                        <a:spcAft>
                          <a:spcPts val="0"/>
                        </a:spcAft>
                      </a:pPr>
                      <a:r>
                        <a:rPr lang="zh-CN" sz="1050" kern="100" dirty="0">
                          <a:effectLst/>
                        </a:rPr>
                        <a:t>正式评审</a:t>
                      </a:r>
                      <a:endParaRPr lang="zh-CN" sz="1050" kern="100" dirty="0">
                        <a:effectLst/>
                        <a:latin typeface="Times New Roman"/>
                        <a:ea typeface="宋体"/>
                      </a:endParaRPr>
                    </a:p>
                  </a:txBody>
                  <a:tcPr marL="68580" marR="68580" marT="0" marB="0"/>
                </a:tc>
                <a:tc>
                  <a:txBody>
                    <a:bodyPr/>
                    <a:lstStyle/>
                    <a:p>
                      <a:pPr algn="just">
                        <a:spcAft>
                          <a:spcPts val="0"/>
                        </a:spcAft>
                      </a:pPr>
                      <a:r>
                        <a:rPr lang="en-US" sz="1050" kern="100">
                          <a:effectLst/>
                        </a:rPr>
                        <a:t>2019/1/25</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1050" kern="100">
                          <a:effectLst/>
                        </a:rPr>
                        <a:t>李俊</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1050" kern="100">
                          <a:effectLst/>
                        </a:rPr>
                        <a:t>项目下达者</a:t>
                      </a:r>
                      <a:endParaRPr lang="zh-CN" sz="1050" kern="100">
                        <a:effectLst/>
                        <a:latin typeface="Times New Roman"/>
                        <a:ea typeface="宋体"/>
                      </a:endParaRPr>
                    </a:p>
                  </a:txBody>
                  <a:tcPr marL="68580" marR="68580" marT="0" marB="0"/>
                </a:tc>
              </a:tr>
              <a:tr h="771998">
                <a:tc>
                  <a:txBody>
                    <a:bodyPr/>
                    <a:lstStyle/>
                    <a:p>
                      <a:pPr algn="just">
                        <a:spcAft>
                          <a:spcPts val="0"/>
                        </a:spcAft>
                        <a:tabLst>
                          <a:tab pos="2124710" algn="l"/>
                        </a:tabLst>
                      </a:pPr>
                      <a:r>
                        <a:rPr lang="zh-CN" sz="1050" kern="100">
                          <a:effectLst/>
                        </a:rPr>
                        <a:t>《需求变更文档》</a:t>
                      </a:r>
                      <a:endParaRPr lang="zh-CN" sz="1050" kern="100">
                        <a:effectLst/>
                        <a:latin typeface="Times New Roman"/>
                        <a:ea typeface="宋体"/>
                      </a:endParaRPr>
                    </a:p>
                  </a:txBody>
                  <a:tcPr marL="68580" marR="68580" marT="0" marB="0"/>
                </a:tc>
                <a:tc>
                  <a:txBody>
                    <a:bodyPr/>
                    <a:lstStyle/>
                    <a:p>
                      <a:pPr algn="ctr">
                        <a:lnSpc>
                          <a:spcPct val="150000"/>
                        </a:lnSpc>
                        <a:spcAft>
                          <a:spcPts val="0"/>
                        </a:spcAft>
                      </a:pPr>
                      <a:r>
                        <a:rPr lang="zh-CN" sz="1050" kern="100">
                          <a:effectLst/>
                        </a:rPr>
                        <a:t>正式评审</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2019/1/25</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1050" kern="100">
                          <a:effectLst/>
                        </a:rPr>
                        <a:t>李俊</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1050" kern="100">
                          <a:effectLst/>
                        </a:rPr>
                        <a:t>项目下达者</a:t>
                      </a:r>
                      <a:endParaRPr lang="zh-CN" sz="1050" kern="100">
                        <a:effectLst/>
                        <a:latin typeface="Times New Roman"/>
                        <a:ea typeface="宋体"/>
                      </a:endParaRPr>
                    </a:p>
                  </a:txBody>
                  <a:tcPr marL="68580" marR="68580" marT="0" marB="0"/>
                </a:tc>
              </a:tr>
              <a:tr h="771998">
                <a:tc>
                  <a:txBody>
                    <a:bodyPr/>
                    <a:lstStyle/>
                    <a:p>
                      <a:pPr algn="just">
                        <a:spcAft>
                          <a:spcPts val="0"/>
                        </a:spcAft>
                        <a:tabLst>
                          <a:tab pos="2124710" algn="l"/>
                        </a:tabLst>
                      </a:pPr>
                      <a:r>
                        <a:rPr lang="zh-CN" sz="1050" kern="100">
                          <a:effectLst/>
                        </a:rPr>
                        <a:t>《项目总结报告》</a:t>
                      </a:r>
                      <a:endParaRPr lang="zh-CN" sz="1050" kern="100">
                        <a:effectLst/>
                        <a:latin typeface="Times New Roman"/>
                        <a:ea typeface="宋体"/>
                      </a:endParaRPr>
                    </a:p>
                  </a:txBody>
                  <a:tcPr marL="68580" marR="68580" marT="0" marB="0"/>
                </a:tc>
                <a:tc>
                  <a:txBody>
                    <a:bodyPr/>
                    <a:lstStyle/>
                    <a:p>
                      <a:pPr algn="ctr">
                        <a:lnSpc>
                          <a:spcPct val="150000"/>
                        </a:lnSpc>
                        <a:spcAft>
                          <a:spcPts val="0"/>
                        </a:spcAft>
                      </a:pPr>
                      <a:r>
                        <a:rPr lang="zh-CN" sz="1050" kern="100" dirty="0">
                          <a:effectLst/>
                        </a:rPr>
                        <a:t>正式评审</a:t>
                      </a:r>
                      <a:endParaRPr lang="zh-CN" sz="1050" kern="100" dirty="0">
                        <a:effectLst/>
                        <a:latin typeface="Times New Roman"/>
                        <a:ea typeface="宋体"/>
                      </a:endParaRPr>
                    </a:p>
                  </a:txBody>
                  <a:tcPr marL="68580" marR="68580" marT="0" marB="0"/>
                </a:tc>
                <a:tc>
                  <a:txBody>
                    <a:bodyPr/>
                    <a:lstStyle/>
                    <a:p>
                      <a:pPr algn="just">
                        <a:spcAft>
                          <a:spcPts val="0"/>
                        </a:spcAft>
                      </a:pPr>
                      <a:r>
                        <a:rPr lang="en-US" sz="1050" kern="100" dirty="0">
                          <a:effectLst/>
                        </a:rPr>
                        <a:t>2019/1/25</a:t>
                      </a:r>
                      <a:endParaRPr lang="zh-CN" sz="1050" kern="100" dirty="0">
                        <a:effectLst/>
                        <a:latin typeface="Times New Roman"/>
                        <a:ea typeface="宋体"/>
                      </a:endParaRPr>
                    </a:p>
                  </a:txBody>
                  <a:tcPr marL="68580" marR="68580" marT="0" marB="0"/>
                </a:tc>
                <a:tc>
                  <a:txBody>
                    <a:bodyPr/>
                    <a:lstStyle/>
                    <a:p>
                      <a:pPr algn="ctr">
                        <a:spcAft>
                          <a:spcPts val="0"/>
                        </a:spcAft>
                        <a:tabLst>
                          <a:tab pos="2124710" algn="l"/>
                        </a:tabLst>
                      </a:pPr>
                      <a:r>
                        <a:rPr lang="zh-CN" sz="1050" kern="100">
                          <a:effectLst/>
                        </a:rPr>
                        <a:t>李俊</a:t>
                      </a:r>
                      <a:endParaRPr lang="zh-CN" sz="1050" kern="100">
                        <a:effectLst/>
                        <a:latin typeface="Times New Roman"/>
                        <a:ea typeface="宋体"/>
                      </a:endParaRPr>
                    </a:p>
                  </a:txBody>
                  <a:tcPr marL="68580" marR="68580" marT="0" marB="0"/>
                </a:tc>
                <a:tc>
                  <a:txBody>
                    <a:bodyPr/>
                    <a:lstStyle/>
                    <a:p>
                      <a:pPr algn="ctr">
                        <a:spcAft>
                          <a:spcPts val="0"/>
                        </a:spcAft>
                        <a:tabLst>
                          <a:tab pos="2124710" algn="l"/>
                        </a:tabLst>
                      </a:pPr>
                      <a:r>
                        <a:rPr lang="zh-CN" sz="1050" kern="100" dirty="0">
                          <a:effectLst/>
                        </a:rPr>
                        <a:t>项目下达者</a:t>
                      </a:r>
                      <a:endParaRPr lang="zh-CN" sz="1050" kern="100" dirty="0">
                        <a:effectLst/>
                        <a:latin typeface="Times New Roman"/>
                        <a:ea typeface="宋体"/>
                      </a:endParaRPr>
                    </a:p>
                  </a:txBody>
                  <a:tcPr marL="68580" marR="68580" marT="0" marB="0"/>
                </a:tc>
              </a:tr>
            </a:tbl>
          </a:graphicData>
        </a:graphic>
      </p:graphicFrame>
      <p:sp>
        <p:nvSpPr>
          <p:cNvPr id="6" name="Rectangle 1"/>
          <p:cNvSpPr>
            <a:spLocks noChangeArrowheads="1"/>
          </p:cNvSpPr>
          <p:nvPr/>
        </p:nvSpPr>
        <p:spPr bwMode="auto">
          <a:xfrm>
            <a:off x="2795588" y="3652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8041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en-US" altLang="zh-CN" dirty="0" smtClean="0"/>
              <a:t>	</a:t>
            </a:r>
            <a:r>
              <a:rPr lang="zh-CN" altLang="en-US" dirty="0" smtClean="0"/>
              <a:t>干系</a:t>
            </a:r>
            <a:r>
              <a:rPr lang="zh-CN" altLang="en-US" dirty="0"/>
              <a:t>人联系</a:t>
            </a:r>
          </a:p>
        </p:txBody>
      </p:sp>
      <p:graphicFrame>
        <p:nvGraphicFramePr>
          <p:cNvPr id="2" name="表格 1"/>
          <p:cNvGraphicFramePr>
            <a:graphicFrameLocks noGrp="1"/>
          </p:cNvGraphicFramePr>
          <p:nvPr>
            <p:extLst>
              <p:ext uri="{D42A27DB-BD31-4B8C-83A1-F6EECF244321}">
                <p14:modId xmlns:p14="http://schemas.microsoft.com/office/powerpoint/2010/main" val="4270380784"/>
              </p:ext>
            </p:extLst>
          </p:nvPr>
        </p:nvGraphicFramePr>
        <p:xfrm>
          <a:off x="1628274" y="1419725"/>
          <a:ext cx="7952121" cy="4311744"/>
        </p:xfrm>
        <a:graphic>
          <a:graphicData uri="http://schemas.openxmlformats.org/drawingml/2006/table">
            <a:tbl>
              <a:tblPr firstRow="1" firstCol="1" bandRow="1">
                <a:tableStyleId>{5C22544A-7EE6-4342-B048-85BDC9FD1C3A}</a:tableStyleId>
              </a:tblPr>
              <a:tblGrid>
                <a:gridCol w="1359921"/>
                <a:gridCol w="1338774"/>
                <a:gridCol w="1442068"/>
                <a:gridCol w="1132996"/>
                <a:gridCol w="2678362"/>
              </a:tblGrid>
              <a:tr h="253632">
                <a:tc>
                  <a:txBody>
                    <a:bodyPr/>
                    <a:lstStyle/>
                    <a:p>
                      <a:pPr algn="just">
                        <a:spcAft>
                          <a:spcPts val="0"/>
                        </a:spcAft>
                      </a:pPr>
                      <a:r>
                        <a:rPr lang="zh-CN" sz="1400" kern="100">
                          <a:effectLst/>
                        </a:rPr>
                        <a:t>积极干系人</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职位</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联系方式</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所在地</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项目角色</a:t>
                      </a:r>
                      <a:endParaRPr lang="zh-CN" sz="1050" kern="100">
                        <a:effectLst/>
                        <a:latin typeface="Calibri"/>
                        <a:ea typeface="宋体"/>
                        <a:cs typeface="Times New Roman"/>
                      </a:endParaRPr>
                    </a:p>
                  </a:txBody>
                  <a:tcPr marL="68580" marR="68580" marT="0" marB="0" anchor="ctr"/>
                </a:tc>
              </a:tr>
              <a:tr h="507264">
                <a:tc>
                  <a:txBody>
                    <a:bodyPr/>
                    <a:lstStyle/>
                    <a:p>
                      <a:pPr algn="just">
                        <a:spcAft>
                          <a:spcPts val="0"/>
                        </a:spcAft>
                      </a:pPr>
                      <a:r>
                        <a:rPr lang="zh-CN" sz="1400" kern="100">
                          <a:effectLst/>
                        </a:rPr>
                        <a:t>李俊</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en-US" sz="1400" kern="100">
                          <a:effectLst/>
                        </a:rPr>
                        <a:t>G10</a:t>
                      </a:r>
                      <a:r>
                        <a:rPr lang="zh-CN" sz="1400" kern="100">
                          <a:effectLst/>
                        </a:rPr>
                        <a:t>组长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15988127765</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弘毅</a:t>
                      </a:r>
                      <a:r>
                        <a:rPr lang="en-US" sz="1400" kern="100">
                          <a:effectLst/>
                        </a:rPr>
                        <a:t>1-611</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项目经理</a:t>
                      </a:r>
                      <a:endParaRPr lang="zh-CN" sz="1050" kern="100">
                        <a:effectLst/>
                        <a:latin typeface="Calibri"/>
                        <a:ea typeface="宋体"/>
                        <a:cs typeface="Times New Roman"/>
                      </a:endParaRPr>
                    </a:p>
                  </a:txBody>
                  <a:tcPr marL="68580" marR="68580" marT="0" marB="0" anchor="ctr"/>
                </a:tc>
              </a:tr>
              <a:tr h="507264">
                <a:tc>
                  <a:txBody>
                    <a:bodyPr/>
                    <a:lstStyle/>
                    <a:p>
                      <a:pPr algn="just">
                        <a:spcAft>
                          <a:spcPts val="0"/>
                        </a:spcAft>
                      </a:pPr>
                      <a:r>
                        <a:rPr lang="zh-CN" sz="1400" kern="100">
                          <a:effectLst/>
                        </a:rPr>
                        <a:t>黄浩峰</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18967144915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a:ea typeface="宋体"/>
                        <a:cs typeface="Times New Roman"/>
                      </a:endParaRPr>
                    </a:p>
                  </a:txBody>
                  <a:tcPr marL="68580" marR="68580" marT="0" marB="0" anchor="ctr"/>
                </a:tc>
              </a:tr>
              <a:tr h="507264">
                <a:tc>
                  <a:txBody>
                    <a:bodyPr/>
                    <a:lstStyle/>
                    <a:p>
                      <a:pPr algn="just">
                        <a:spcAft>
                          <a:spcPts val="0"/>
                        </a:spcAft>
                      </a:pPr>
                      <a:r>
                        <a:rPr lang="zh-CN" sz="1400" kern="100">
                          <a:effectLst/>
                        </a:rPr>
                        <a:t>叶忠杰</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18806819300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明德</a:t>
                      </a:r>
                      <a:r>
                        <a:rPr lang="en-US" sz="1400" kern="100">
                          <a:effectLst/>
                        </a:rPr>
                        <a:t>3-309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a:ea typeface="宋体"/>
                        <a:cs typeface="Times New Roman"/>
                      </a:endParaRPr>
                    </a:p>
                  </a:txBody>
                  <a:tcPr marL="68580" marR="68580" marT="0" marB="0" anchor="ctr"/>
                </a:tc>
              </a:tr>
              <a:tr h="507264">
                <a:tc>
                  <a:txBody>
                    <a:bodyPr/>
                    <a:lstStyle/>
                    <a:p>
                      <a:pPr algn="just">
                        <a:spcAft>
                          <a:spcPts val="0"/>
                        </a:spcAft>
                      </a:pPr>
                      <a:r>
                        <a:rPr lang="zh-CN" sz="1400" kern="100">
                          <a:effectLst/>
                        </a:rPr>
                        <a:t>吴荣欣</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13396717714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a:ea typeface="宋体"/>
                        <a:cs typeface="Times New Roman"/>
                      </a:endParaRPr>
                    </a:p>
                  </a:txBody>
                  <a:tcPr marL="68580" marR="68580" marT="0" marB="0" anchor="ctr"/>
                </a:tc>
              </a:tr>
              <a:tr h="507264">
                <a:tc>
                  <a:txBody>
                    <a:bodyPr/>
                    <a:lstStyle/>
                    <a:p>
                      <a:pPr algn="just">
                        <a:spcAft>
                          <a:spcPts val="0"/>
                        </a:spcAft>
                      </a:pPr>
                      <a:r>
                        <a:rPr lang="zh-CN" sz="1400" kern="100">
                          <a:effectLst/>
                        </a:rPr>
                        <a:t>夏昌灏</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17367073386</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a:ea typeface="宋体"/>
                        <a:cs typeface="Times New Roman"/>
                      </a:endParaRPr>
                    </a:p>
                  </a:txBody>
                  <a:tcPr marL="68580" marR="68580" marT="0" marB="0" anchor="ctr"/>
                </a:tc>
              </a:tr>
              <a:tr h="507264">
                <a:tc>
                  <a:txBody>
                    <a:bodyPr/>
                    <a:lstStyle/>
                    <a:p>
                      <a:pPr algn="just">
                        <a:spcAft>
                          <a:spcPts val="0"/>
                        </a:spcAft>
                      </a:pPr>
                      <a:r>
                        <a:rPr lang="zh-CN" sz="1400" kern="100">
                          <a:effectLst/>
                        </a:rPr>
                        <a:t>杨枨</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软件需求课程教师</a:t>
                      </a:r>
                      <a:endParaRPr lang="zh-CN" sz="1050" kern="100">
                        <a:effectLst/>
                        <a:latin typeface="Calibri"/>
                        <a:ea typeface="宋体"/>
                        <a:cs typeface="Times New Roman"/>
                      </a:endParaRPr>
                    </a:p>
                  </a:txBody>
                  <a:tcPr marL="68580" marR="68580" marT="0" marB="0"/>
                </a:tc>
                <a:tc>
                  <a:txBody>
                    <a:bodyPr/>
                    <a:lstStyle/>
                    <a:p>
                      <a:pPr algn="just">
                        <a:lnSpc>
                          <a:spcPts val="1200"/>
                        </a:lnSpc>
                        <a:spcAft>
                          <a:spcPts val="0"/>
                        </a:spcAft>
                      </a:pPr>
                      <a:r>
                        <a:rPr lang="en-US" sz="1400" u="none" strike="noStrike" kern="100">
                          <a:effectLst/>
                          <a:hlinkClick r:id="rId2"/>
                        </a:rPr>
                        <a:t>yangc@zucc.edu.cn</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理</a:t>
                      </a:r>
                      <a:r>
                        <a:rPr lang="en-US" sz="1400" kern="100">
                          <a:effectLst/>
                        </a:rPr>
                        <a:t>4-506</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项目发起人、客户（用户）代表</a:t>
                      </a:r>
                      <a:endParaRPr lang="zh-CN" sz="1050" kern="100">
                        <a:effectLst/>
                        <a:latin typeface="Calibri"/>
                        <a:ea typeface="宋体"/>
                        <a:cs typeface="Times New Roman"/>
                      </a:endParaRPr>
                    </a:p>
                  </a:txBody>
                  <a:tcPr marL="68580" marR="68580" marT="0" marB="0" anchor="ctr"/>
                </a:tc>
              </a:tr>
              <a:tr h="507264">
                <a:tc>
                  <a:txBody>
                    <a:bodyPr/>
                    <a:lstStyle/>
                    <a:p>
                      <a:pPr algn="just">
                        <a:spcAft>
                          <a:spcPts val="0"/>
                        </a:spcAft>
                      </a:pPr>
                      <a:r>
                        <a:rPr lang="zh-CN" sz="1400" kern="100">
                          <a:effectLst/>
                        </a:rPr>
                        <a:t>侯宏仑</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项目管理课程教师</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ubilabs@zucc.edu.cn</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理</a:t>
                      </a:r>
                      <a:r>
                        <a:rPr lang="en-US" sz="1400" kern="100">
                          <a:effectLst/>
                        </a:rPr>
                        <a:t>4-501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a:effectLst/>
                        </a:rPr>
                        <a:t>项目发起人</a:t>
                      </a:r>
                      <a:endParaRPr lang="zh-CN" sz="1050" kern="100">
                        <a:effectLst/>
                        <a:latin typeface="Calibri"/>
                        <a:ea typeface="宋体"/>
                        <a:cs typeface="Times New Roman"/>
                      </a:endParaRPr>
                    </a:p>
                  </a:txBody>
                  <a:tcPr marL="68580" marR="68580" marT="0" marB="0" anchor="ctr"/>
                </a:tc>
              </a:tr>
              <a:tr h="507264">
                <a:tc>
                  <a:txBody>
                    <a:bodyPr/>
                    <a:lstStyle/>
                    <a:p>
                      <a:pPr algn="just">
                        <a:spcAft>
                          <a:spcPts val="0"/>
                        </a:spcAft>
                      </a:pPr>
                      <a:r>
                        <a:rPr lang="zh-CN" sz="1400" kern="100">
                          <a:effectLst/>
                        </a:rPr>
                        <a:t>余奇超</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非本专业大三学生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15167026647</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100">
                          <a:effectLst/>
                        </a:rPr>
                        <a:t>明德</a:t>
                      </a:r>
                      <a:r>
                        <a:rPr lang="en-US" sz="1400" kern="100">
                          <a:effectLst/>
                        </a:rPr>
                        <a:t>3-309</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100" dirty="0">
                          <a:effectLst/>
                        </a:rPr>
                        <a:t>用户代表</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68249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9239" y="340423"/>
            <a:ext cx="9404723" cy="1400530"/>
          </a:xfrm>
        </p:spPr>
        <p:txBody>
          <a:bodyPr/>
          <a:lstStyle/>
          <a:p>
            <a:pPr lvl="1"/>
            <a:r>
              <a:rPr lang="zh-CN" altLang="zh-CN" sz="3200" b="1" dirty="0" smtClean="0">
                <a:latin typeface="+mn-ea"/>
                <a:ea typeface="+mn-ea"/>
              </a:rPr>
              <a:t>开发</a:t>
            </a:r>
            <a:r>
              <a:rPr lang="zh-CN" altLang="zh-CN" sz="3200" b="1" dirty="0">
                <a:latin typeface="+mn-ea"/>
                <a:ea typeface="+mn-ea"/>
              </a:rPr>
              <a:t>者与客户、用户代表沟通计划</a:t>
            </a:r>
          </a:p>
        </p:txBody>
      </p:sp>
      <p:sp>
        <p:nvSpPr>
          <p:cNvPr id="3" name="矩形 2"/>
          <p:cNvSpPr/>
          <p:nvPr/>
        </p:nvSpPr>
        <p:spPr>
          <a:xfrm>
            <a:off x="1363580" y="1053041"/>
            <a:ext cx="6096000" cy="1938992"/>
          </a:xfrm>
          <a:prstGeom prst="rect">
            <a:avLst/>
          </a:prstGeom>
        </p:spPr>
        <p:txBody>
          <a:bodyPr>
            <a:spAutoFit/>
          </a:bodyPr>
          <a:lstStyle/>
          <a:p>
            <a:r>
              <a:rPr lang="zh-CN" altLang="zh-CN" sz="2000" dirty="0">
                <a:latin typeface="+mn-ea"/>
              </a:rPr>
              <a:t>客户、用户：杨枨老师</a:t>
            </a:r>
            <a:r>
              <a:rPr lang="en-US" altLang="zh-CN" sz="2000" dirty="0">
                <a:latin typeface="+mn-ea"/>
              </a:rPr>
              <a:t>/</a:t>
            </a:r>
            <a:r>
              <a:rPr lang="zh-CN" altLang="zh-CN" sz="2000" dirty="0">
                <a:latin typeface="+mn-ea"/>
              </a:rPr>
              <a:t>侯宏仑老师、余奇超</a:t>
            </a:r>
          </a:p>
          <a:p>
            <a:r>
              <a:rPr lang="zh-CN" altLang="zh-CN" sz="2000" dirty="0">
                <a:latin typeface="+mn-ea"/>
              </a:rPr>
              <a:t>沟通人：</a:t>
            </a:r>
            <a:r>
              <a:rPr lang="en-US" altLang="zh-CN" sz="2000" dirty="0">
                <a:latin typeface="+mn-ea"/>
              </a:rPr>
              <a:t>G-10</a:t>
            </a:r>
            <a:r>
              <a:rPr lang="zh-CN" altLang="zh-CN" sz="2000" dirty="0">
                <a:latin typeface="+mn-ea"/>
              </a:rPr>
              <a:t>全组成员</a:t>
            </a:r>
          </a:p>
          <a:p>
            <a:r>
              <a:rPr lang="zh-CN" altLang="zh-CN" sz="2000" dirty="0">
                <a:latin typeface="+mn-ea"/>
              </a:rPr>
              <a:t>沟通途径：</a:t>
            </a:r>
            <a:r>
              <a:rPr lang="en-US" altLang="zh-CN" sz="2000" dirty="0">
                <a:latin typeface="+mn-ea"/>
              </a:rPr>
              <a:t>1.</a:t>
            </a:r>
            <a:r>
              <a:rPr lang="zh-CN" altLang="zh-CN" sz="2000" dirty="0">
                <a:latin typeface="+mn-ea"/>
              </a:rPr>
              <a:t>正式沟通：电子邮件发出邀请面谈</a:t>
            </a:r>
            <a:r>
              <a:rPr lang="en-US" altLang="zh-CN" sz="2000" dirty="0">
                <a:latin typeface="+mn-ea"/>
              </a:rPr>
              <a:t>.</a:t>
            </a:r>
            <a:endParaRPr lang="zh-CN" altLang="zh-CN" sz="2000" dirty="0">
              <a:latin typeface="+mn-ea"/>
            </a:endParaRPr>
          </a:p>
          <a:p>
            <a:r>
              <a:rPr lang="en-US" altLang="zh-CN" sz="2000" dirty="0">
                <a:latin typeface="+mn-ea"/>
              </a:rPr>
              <a:t>          2.</a:t>
            </a:r>
            <a:r>
              <a:rPr lang="zh-CN" altLang="zh-CN" sz="2000" dirty="0">
                <a:latin typeface="+mn-ea"/>
              </a:rPr>
              <a:t>非正式沟通：课上或课下的指导、邮件或者微信沟通。</a:t>
            </a:r>
          </a:p>
          <a:p>
            <a:r>
              <a:rPr lang="en-US" altLang="zh-CN" sz="2000" dirty="0">
                <a:latin typeface="+mn-ea"/>
              </a:rPr>
              <a:t>          3.</a:t>
            </a:r>
            <a:r>
              <a:rPr lang="zh-CN" altLang="zh-CN" sz="2000" dirty="0">
                <a:latin typeface="+mn-ea"/>
              </a:rPr>
              <a:t>非正式沟通提交作业：邮箱发送。</a:t>
            </a:r>
            <a:endParaRPr lang="zh-CN" altLang="en-US" sz="2000"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783328866"/>
              </p:ext>
            </p:extLst>
          </p:nvPr>
        </p:nvGraphicFramePr>
        <p:xfrm>
          <a:off x="1363580" y="3192379"/>
          <a:ext cx="7558288" cy="2242311"/>
        </p:xfrm>
        <a:graphic>
          <a:graphicData uri="http://schemas.openxmlformats.org/drawingml/2006/table">
            <a:tbl>
              <a:tblPr firstRow="1" firstCol="1" bandRow="1">
                <a:tableStyleId>{5C22544A-7EE6-4342-B048-85BDC9FD1C3A}</a:tableStyleId>
              </a:tblPr>
              <a:tblGrid>
                <a:gridCol w="862442"/>
                <a:gridCol w="876991"/>
                <a:gridCol w="910131"/>
                <a:gridCol w="903663"/>
                <a:gridCol w="863250"/>
                <a:gridCol w="833344"/>
                <a:gridCol w="822836"/>
                <a:gridCol w="1485631"/>
              </a:tblGrid>
              <a:tr h="640660">
                <a:tc>
                  <a:txBody>
                    <a:bodyPr/>
                    <a:lstStyle/>
                    <a:p>
                      <a:pPr algn="just">
                        <a:spcAft>
                          <a:spcPts val="0"/>
                        </a:spcAft>
                      </a:pPr>
                      <a:r>
                        <a:rPr lang="zh-CN" sz="1400" kern="0" dirty="0">
                          <a:effectLst/>
                        </a:rPr>
                        <a:t>沟通计划</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沟通方式</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a:effectLst/>
                        </a:rPr>
                        <a:t>沟通地点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沟通时间</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参与人员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产出</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频度</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目的</a:t>
                      </a:r>
                      <a:endParaRPr lang="zh-CN" sz="1050" kern="100">
                        <a:effectLst/>
                        <a:latin typeface="Calibri"/>
                        <a:ea typeface="宋体"/>
                        <a:cs typeface="Times New Roman"/>
                      </a:endParaRPr>
                    </a:p>
                  </a:txBody>
                  <a:tcPr marL="68580" marR="68580" marT="0" marB="0"/>
                </a:tc>
              </a:tr>
              <a:tr h="1601651">
                <a:tc>
                  <a:txBody>
                    <a:bodyPr/>
                    <a:lstStyle/>
                    <a:p>
                      <a:pPr algn="just">
                        <a:spcAft>
                          <a:spcPts val="0"/>
                        </a:spcAft>
                      </a:pPr>
                      <a:r>
                        <a:rPr lang="zh-CN" sz="1400" kern="0">
                          <a:effectLst/>
                        </a:rPr>
                        <a:t>需求访谈</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座谈开会</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理四</a:t>
                      </a:r>
                      <a:r>
                        <a:rPr lang="en-US" sz="1400" kern="0">
                          <a:effectLst/>
                        </a:rPr>
                        <a:t>506</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视情况决定</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全体组员</a:t>
                      </a:r>
                      <a:r>
                        <a:rPr lang="en-US" sz="1400" kern="0">
                          <a:effectLst/>
                        </a:rPr>
                        <a:t>/</a:t>
                      </a:r>
                      <a:r>
                        <a:rPr lang="zh-CN" sz="1400" kern="0">
                          <a:effectLst/>
                        </a:rPr>
                        <a:t>客户</a:t>
                      </a:r>
                      <a:r>
                        <a:rPr lang="en-US" sz="1400" kern="0">
                          <a:effectLst/>
                        </a:rPr>
                        <a:t>/</a:t>
                      </a:r>
                      <a:r>
                        <a:rPr lang="zh-CN" sz="1400" kern="0">
                          <a:effectLst/>
                        </a:rPr>
                        <a:t>项目下达者</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会议纪要</a:t>
                      </a:r>
                      <a:r>
                        <a:rPr lang="en-US" sz="1400" kern="0">
                          <a:effectLst/>
                        </a:rPr>
                        <a:t>/</a:t>
                      </a:r>
                      <a:r>
                        <a:rPr lang="zh-CN" sz="1400" kern="0">
                          <a:effectLst/>
                        </a:rPr>
                        <a:t>录音文件</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项目开发期</a:t>
                      </a:r>
                      <a:r>
                        <a:rPr lang="en-US" sz="1400" kern="0">
                          <a:effectLst/>
                        </a:rPr>
                        <a:t>3-5</a:t>
                      </a:r>
                      <a:r>
                        <a:rPr lang="zh-CN" sz="1400" kern="0">
                          <a:effectLst/>
                        </a:rPr>
                        <a:t>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获取客户，用户代表的需求。</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71994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52180" y="428944"/>
            <a:ext cx="5277407" cy="707886"/>
          </a:xfrm>
          <a:prstGeom prst="rect">
            <a:avLst/>
          </a:prstGeom>
        </p:spPr>
        <p:txBody>
          <a:bodyPr wrap="none">
            <a:spAutoFit/>
          </a:bodyPr>
          <a:lstStyle/>
          <a:p>
            <a:pPr lvl="1"/>
            <a:r>
              <a:rPr lang="zh-CN" altLang="zh-CN" sz="4000" b="1" dirty="0"/>
              <a:t>开发者内部沟通计划</a:t>
            </a:r>
          </a:p>
        </p:txBody>
      </p:sp>
      <p:graphicFrame>
        <p:nvGraphicFramePr>
          <p:cNvPr id="5" name="表格 4"/>
          <p:cNvGraphicFramePr>
            <a:graphicFrameLocks noGrp="1"/>
          </p:cNvGraphicFramePr>
          <p:nvPr>
            <p:extLst>
              <p:ext uri="{D42A27DB-BD31-4B8C-83A1-F6EECF244321}">
                <p14:modId xmlns:p14="http://schemas.microsoft.com/office/powerpoint/2010/main" val="1558187190"/>
              </p:ext>
            </p:extLst>
          </p:nvPr>
        </p:nvGraphicFramePr>
        <p:xfrm>
          <a:off x="1299411" y="1620671"/>
          <a:ext cx="7668377" cy="3384883"/>
        </p:xfrm>
        <a:graphic>
          <a:graphicData uri="http://schemas.openxmlformats.org/drawingml/2006/table">
            <a:tbl>
              <a:tblPr firstRow="1" firstCol="1" bandRow="1">
                <a:tableStyleId>{5C22544A-7EE6-4342-B048-85BDC9FD1C3A}</a:tableStyleId>
              </a:tblPr>
              <a:tblGrid>
                <a:gridCol w="1016269"/>
                <a:gridCol w="920853"/>
                <a:gridCol w="1013569"/>
                <a:gridCol w="1127888"/>
                <a:gridCol w="839840"/>
                <a:gridCol w="928054"/>
                <a:gridCol w="916353"/>
                <a:gridCol w="905551"/>
              </a:tblGrid>
              <a:tr h="1084711">
                <a:tc>
                  <a:txBody>
                    <a:bodyPr/>
                    <a:lstStyle/>
                    <a:p>
                      <a:pPr algn="just">
                        <a:spcAft>
                          <a:spcPts val="0"/>
                        </a:spcAft>
                      </a:pPr>
                      <a:r>
                        <a:rPr lang="zh-CN" sz="1400" kern="0" dirty="0">
                          <a:effectLst/>
                        </a:rPr>
                        <a:t>沟通计划</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a:effectLst/>
                        </a:rPr>
                        <a:t>沟通方式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沟通地点</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沟通时间</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400" kern="0">
                          <a:effectLst/>
                        </a:rPr>
                        <a:t>参与人员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产出</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频度</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目的</a:t>
                      </a:r>
                      <a:endParaRPr lang="zh-CN" sz="1050" kern="100">
                        <a:effectLst/>
                        <a:latin typeface="Calibri"/>
                        <a:ea typeface="宋体"/>
                        <a:cs typeface="Times New Roman"/>
                      </a:endParaRPr>
                    </a:p>
                  </a:txBody>
                  <a:tcPr marL="68580" marR="68580" marT="0" marB="0"/>
                </a:tc>
              </a:tr>
              <a:tr h="2300172">
                <a:tc>
                  <a:txBody>
                    <a:bodyPr/>
                    <a:lstStyle/>
                    <a:p>
                      <a:pPr algn="just">
                        <a:spcAft>
                          <a:spcPts val="0"/>
                        </a:spcAft>
                      </a:pPr>
                      <a:r>
                        <a:rPr lang="zh-CN" sz="1400" kern="0">
                          <a:effectLst/>
                        </a:rPr>
                        <a:t>周常会议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座谈开会</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400" kern="0">
                          <a:effectLst/>
                        </a:rPr>
                        <a:t>cc</a:t>
                      </a:r>
                      <a:r>
                        <a:rPr lang="zh-CN" sz="1400" kern="0">
                          <a:effectLst/>
                        </a:rPr>
                        <a:t>咖啡厅或者全家，具体看情况</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每周六晚，若个别组员时间冲突视情况调整。</a:t>
                      </a:r>
                      <a:endParaRPr lang="zh-CN" sz="1050" kern="100">
                        <a:effectLst/>
                      </a:endParaRPr>
                    </a:p>
                    <a:p>
                      <a:pPr algn="just">
                        <a:spcAft>
                          <a:spcPts val="0"/>
                        </a:spcAft>
                      </a:pPr>
                      <a:r>
                        <a:rPr lang="en-US" sz="1400" kern="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全体组员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会议纪要</a:t>
                      </a:r>
                      <a:r>
                        <a:rPr lang="en-US" sz="1400" kern="0">
                          <a:effectLst/>
                        </a:rPr>
                        <a:t>/</a:t>
                      </a:r>
                      <a:r>
                        <a:rPr lang="zh-CN" sz="1400" kern="0">
                          <a:effectLst/>
                        </a:rPr>
                        <a:t>录音文件</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每周</a:t>
                      </a:r>
                      <a:r>
                        <a:rPr lang="en-US" sz="1400" kern="0">
                          <a:effectLst/>
                        </a:rPr>
                        <a:t>1</a:t>
                      </a:r>
                      <a:r>
                        <a:rPr lang="zh-CN" sz="1400" kern="0">
                          <a:effectLst/>
                        </a:rPr>
                        <a:t>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总结工作，下达新任务。进行组内评审。</a:t>
                      </a:r>
                      <a:endParaRPr lang="zh-CN" sz="1050" kern="100" dirty="0">
                        <a:effectLst/>
                        <a:latin typeface="Calibri"/>
                        <a:ea typeface="宋体"/>
                        <a:cs typeface="Times New Roman"/>
                      </a:endParaRPr>
                    </a:p>
                  </a:txBody>
                  <a:tcPr marL="68580" marR="68580" marT="0" marB="0"/>
                </a:tc>
              </a:tr>
            </a:tbl>
          </a:graphicData>
        </a:graphic>
      </p:graphicFrame>
      <p:sp>
        <p:nvSpPr>
          <p:cNvPr id="6" name="Rectangle 1"/>
          <p:cNvSpPr>
            <a:spLocks noChangeArrowheads="1"/>
          </p:cNvSpPr>
          <p:nvPr/>
        </p:nvSpPr>
        <p:spPr bwMode="auto">
          <a:xfrm>
            <a:off x="2871788" y="3084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74019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8</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pPr lvl="1"/>
            <a:r>
              <a:rPr lang="en-US" altLang="zh-CN" sz="4000" dirty="0" smtClean="0">
                <a:latin typeface="+mn-ea"/>
                <a:ea typeface="+mn-ea"/>
              </a:rPr>
              <a:t>	</a:t>
            </a:r>
            <a:r>
              <a:rPr lang="zh-CN" altLang="zh-CN" sz="4000" dirty="0" smtClean="0">
                <a:latin typeface="+mn-ea"/>
                <a:ea typeface="+mn-ea"/>
              </a:rPr>
              <a:t>项目</a:t>
            </a:r>
            <a:r>
              <a:rPr lang="zh-CN" altLang="zh-CN" sz="4000" dirty="0">
                <a:latin typeface="+mn-ea"/>
                <a:ea typeface="+mn-ea"/>
              </a:rPr>
              <a:t>风险类别定义</a:t>
            </a:r>
            <a:endParaRPr lang="zh-CN" altLang="zh-CN" sz="4000" kern="1200" dirty="0">
              <a:latin typeface="+mn-ea"/>
              <a:ea typeface="+mn-ea"/>
              <a:cs typeface="+mj-cs"/>
            </a:endParaRPr>
          </a:p>
        </p:txBody>
      </p:sp>
      <p:sp>
        <p:nvSpPr>
          <p:cNvPr id="3" name="文本框 5"/>
          <p:cNvSpPr txBox="1"/>
          <p:nvPr/>
        </p:nvSpPr>
        <p:spPr>
          <a:xfrm>
            <a:off x="1728716" y="2069601"/>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116054855"/>
              </p:ext>
            </p:extLst>
          </p:nvPr>
        </p:nvGraphicFramePr>
        <p:xfrm>
          <a:off x="1299411" y="1716506"/>
          <a:ext cx="6940868" cy="4090458"/>
        </p:xfrm>
        <a:graphic>
          <a:graphicData uri="http://schemas.openxmlformats.org/drawingml/2006/table">
            <a:tbl>
              <a:tblPr firstRow="1" firstCol="1" bandRow="1">
                <a:tableStyleId>{5C22544A-7EE6-4342-B048-85BDC9FD1C3A}</a:tableStyleId>
              </a:tblPr>
              <a:tblGrid>
                <a:gridCol w="1422827"/>
                <a:gridCol w="5518041"/>
              </a:tblGrid>
              <a:tr h="553452">
                <a:tc>
                  <a:txBody>
                    <a:bodyPr/>
                    <a:lstStyle/>
                    <a:p>
                      <a:pPr algn="just">
                        <a:spcAft>
                          <a:spcPts val="0"/>
                        </a:spcAft>
                      </a:pPr>
                      <a:r>
                        <a:rPr lang="zh-CN" sz="1400" kern="0">
                          <a:effectLst/>
                        </a:rPr>
                        <a:t>风险类别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描述</a:t>
                      </a:r>
                      <a:endParaRPr lang="zh-CN" sz="1050" kern="100">
                        <a:effectLst/>
                        <a:latin typeface="Calibri"/>
                        <a:ea typeface="宋体"/>
                        <a:cs typeface="Times New Roman"/>
                      </a:endParaRPr>
                    </a:p>
                  </a:txBody>
                  <a:tcPr marL="68580" marR="68580" marT="0" marB="0"/>
                </a:tc>
              </a:tr>
              <a:tr h="643092">
                <a:tc>
                  <a:txBody>
                    <a:bodyPr/>
                    <a:lstStyle/>
                    <a:p>
                      <a:pPr algn="just">
                        <a:spcAft>
                          <a:spcPts val="0"/>
                        </a:spcAft>
                      </a:pPr>
                      <a:r>
                        <a:rPr lang="zh-CN" sz="1400" kern="0">
                          <a:effectLst/>
                        </a:rPr>
                        <a:t>技术风险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指开发人员在设计、实现、接口、验证，维护等方面会遇到技术性问题等。</a:t>
                      </a:r>
                      <a:endParaRPr lang="zh-CN" sz="1050" kern="100">
                        <a:effectLst/>
                        <a:latin typeface="Calibri"/>
                        <a:ea typeface="宋体"/>
                        <a:cs typeface="Times New Roman"/>
                      </a:endParaRPr>
                    </a:p>
                  </a:txBody>
                  <a:tcPr marL="68580" marR="68580" marT="0" marB="0"/>
                </a:tc>
              </a:tr>
              <a:tr h="321546">
                <a:tc>
                  <a:txBody>
                    <a:bodyPr/>
                    <a:lstStyle/>
                    <a:p>
                      <a:pPr algn="just">
                        <a:spcAft>
                          <a:spcPts val="0"/>
                        </a:spcAft>
                      </a:pPr>
                      <a:r>
                        <a:rPr lang="zh-CN" sz="1400" kern="0">
                          <a:effectLst/>
                        </a:rPr>
                        <a:t>需求风险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指用户临时增加、改变需求或对需求不满意等。</a:t>
                      </a:r>
                      <a:endParaRPr lang="zh-CN" sz="1050" kern="100">
                        <a:effectLst/>
                        <a:latin typeface="Calibri"/>
                        <a:ea typeface="宋体"/>
                        <a:cs typeface="Times New Roman"/>
                      </a:endParaRPr>
                    </a:p>
                  </a:txBody>
                  <a:tcPr marL="68580" marR="68580" marT="0" marB="0"/>
                </a:tc>
              </a:tr>
              <a:tr h="643092">
                <a:tc>
                  <a:txBody>
                    <a:bodyPr/>
                    <a:lstStyle/>
                    <a:p>
                      <a:pPr algn="just">
                        <a:spcAft>
                          <a:spcPts val="0"/>
                        </a:spcAft>
                      </a:pPr>
                      <a:r>
                        <a:rPr lang="zh-CN" sz="1400" kern="0">
                          <a:effectLst/>
                        </a:rPr>
                        <a:t>人员风险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指开发人员的临时无法参与开发等，以及开发人员配置改变等。</a:t>
                      </a:r>
                      <a:endParaRPr lang="zh-CN" sz="1050" kern="100">
                        <a:effectLst/>
                        <a:latin typeface="Calibri"/>
                        <a:ea typeface="宋体"/>
                        <a:cs typeface="Times New Roman"/>
                      </a:endParaRPr>
                    </a:p>
                  </a:txBody>
                  <a:tcPr marL="68580" marR="68580" marT="0" marB="0"/>
                </a:tc>
              </a:tr>
              <a:tr h="643092">
                <a:tc>
                  <a:txBody>
                    <a:bodyPr/>
                    <a:lstStyle/>
                    <a:p>
                      <a:pPr algn="just">
                        <a:spcAft>
                          <a:spcPts val="0"/>
                        </a:spcAft>
                      </a:pPr>
                      <a:r>
                        <a:rPr lang="zh-CN" sz="1400" kern="0">
                          <a:effectLst/>
                        </a:rPr>
                        <a:t>工具风险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指开发过程中的工具无法达到开发的要求，以及变更开发工具等。</a:t>
                      </a:r>
                      <a:endParaRPr lang="zh-CN" sz="1050" kern="100">
                        <a:effectLst/>
                        <a:latin typeface="Calibri"/>
                        <a:ea typeface="宋体"/>
                        <a:cs typeface="Times New Roman"/>
                      </a:endParaRPr>
                    </a:p>
                  </a:txBody>
                  <a:tcPr marL="68580" marR="68580" marT="0" marB="0"/>
                </a:tc>
              </a:tr>
              <a:tr h="643092">
                <a:tc>
                  <a:txBody>
                    <a:bodyPr/>
                    <a:lstStyle/>
                    <a:p>
                      <a:pPr algn="just">
                        <a:spcAft>
                          <a:spcPts val="0"/>
                        </a:spcAft>
                      </a:pPr>
                      <a:r>
                        <a:rPr lang="zh-CN" sz="1400" kern="0">
                          <a:effectLst/>
                        </a:rPr>
                        <a:t>任务风险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指开发人员对任务的不明确，以及开发人员没有及时完成自己的任务，团队合作配合问题等。</a:t>
                      </a:r>
                      <a:endParaRPr lang="zh-CN" sz="1050" kern="100">
                        <a:effectLst/>
                        <a:latin typeface="Calibri"/>
                        <a:ea typeface="宋体"/>
                        <a:cs typeface="Times New Roman"/>
                      </a:endParaRPr>
                    </a:p>
                  </a:txBody>
                  <a:tcPr marL="68580" marR="68580" marT="0" marB="0"/>
                </a:tc>
              </a:tr>
              <a:tr h="643092">
                <a:tc>
                  <a:txBody>
                    <a:bodyPr/>
                    <a:lstStyle/>
                    <a:p>
                      <a:pPr algn="just">
                        <a:spcAft>
                          <a:spcPts val="0"/>
                        </a:spcAft>
                      </a:pPr>
                      <a:r>
                        <a:rPr lang="zh-CN" sz="1400" kern="0">
                          <a:effectLst/>
                        </a:rPr>
                        <a:t>沟通风险</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指客户与需求分析师，开发组内人员，项目经理与开发人员等在沟通上产生问题等。</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763457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sz="4000" dirty="0">
                <a:latin typeface="+mn-ea"/>
                <a:ea typeface="+mn-ea"/>
              </a:rPr>
              <a:t>	</a:t>
            </a:r>
            <a:r>
              <a:rPr lang="en-US" altLang="zh-CN" sz="4000" dirty="0" smtClean="0">
                <a:latin typeface="+mn-ea"/>
                <a:ea typeface="+mn-ea"/>
              </a:rPr>
              <a:t>	</a:t>
            </a:r>
            <a:r>
              <a:rPr lang="zh-CN" altLang="en-US" sz="4000" dirty="0" smtClean="0">
                <a:latin typeface="+mn-ea"/>
                <a:ea typeface="+mn-ea"/>
              </a:rPr>
              <a:t>风险</a:t>
            </a:r>
            <a:r>
              <a:rPr lang="zh-CN" altLang="en-US" sz="4000" dirty="0">
                <a:latin typeface="+mn-ea"/>
                <a:ea typeface="+mn-ea"/>
              </a:rPr>
              <a:t>概率与影响的定义</a:t>
            </a:r>
          </a:p>
        </p:txBody>
      </p:sp>
      <p:graphicFrame>
        <p:nvGraphicFramePr>
          <p:cNvPr id="7" name="表格 6"/>
          <p:cNvGraphicFramePr>
            <a:graphicFrameLocks noGrp="1"/>
          </p:cNvGraphicFramePr>
          <p:nvPr>
            <p:extLst>
              <p:ext uri="{D42A27DB-BD31-4B8C-83A1-F6EECF244321}">
                <p14:modId xmlns:p14="http://schemas.microsoft.com/office/powerpoint/2010/main" val="1971287896"/>
              </p:ext>
            </p:extLst>
          </p:nvPr>
        </p:nvGraphicFramePr>
        <p:xfrm>
          <a:off x="1668631" y="2205789"/>
          <a:ext cx="6397040" cy="899962"/>
        </p:xfrm>
        <a:graphic>
          <a:graphicData uri="http://schemas.openxmlformats.org/drawingml/2006/table">
            <a:tbl>
              <a:tblPr firstRow="1" firstCol="1" bandRow="1">
                <a:tableStyleId>{5C22544A-7EE6-4342-B048-85BDC9FD1C3A}</a:tableStyleId>
              </a:tblPr>
              <a:tblGrid>
                <a:gridCol w="1598885"/>
                <a:gridCol w="1598885"/>
                <a:gridCol w="1599635"/>
                <a:gridCol w="1599635"/>
              </a:tblGrid>
              <a:tr h="449981">
                <a:tc>
                  <a:txBody>
                    <a:bodyPr/>
                    <a:lstStyle/>
                    <a:p>
                      <a:pPr algn="l">
                        <a:spcAft>
                          <a:spcPts val="0"/>
                        </a:spcAft>
                      </a:pPr>
                      <a:r>
                        <a:rPr lang="zh-CN" sz="1400" kern="0" dirty="0">
                          <a:effectLst/>
                        </a:rPr>
                        <a:t>可能性等级</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400" kern="0" dirty="0">
                          <a:effectLst/>
                        </a:rPr>
                        <a:t>高</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400" kern="0">
                          <a:effectLst/>
                        </a:rPr>
                        <a:t>中</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400" kern="0">
                          <a:effectLst/>
                        </a:rPr>
                        <a:t>低</a:t>
                      </a:r>
                      <a:endParaRPr lang="zh-CN" sz="1050" kern="100">
                        <a:effectLst/>
                        <a:latin typeface="Calibri"/>
                        <a:ea typeface="宋体"/>
                        <a:cs typeface="Times New Roman"/>
                      </a:endParaRPr>
                    </a:p>
                  </a:txBody>
                  <a:tcPr marL="68580" marR="68580" marT="0" marB="0"/>
                </a:tc>
              </a:tr>
              <a:tr h="449981">
                <a:tc>
                  <a:txBody>
                    <a:bodyPr/>
                    <a:lstStyle/>
                    <a:p>
                      <a:pPr algn="l">
                        <a:spcAft>
                          <a:spcPts val="0"/>
                        </a:spcAft>
                      </a:pPr>
                      <a:r>
                        <a:rPr lang="zh-CN" sz="1400" kern="0">
                          <a:effectLst/>
                        </a:rPr>
                        <a:t>范围</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400" kern="0">
                          <a:effectLst/>
                        </a:rPr>
                        <a:t>概率超过</a:t>
                      </a:r>
                      <a:r>
                        <a:rPr lang="en-US" sz="1400" kern="0">
                          <a:effectLst/>
                        </a:rPr>
                        <a:t>50%</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400" kern="0">
                          <a:effectLst/>
                        </a:rPr>
                        <a:t>概率</a:t>
                      </a:r>
                      <a:r>
                        <a:rPr lang="en-US" sz="1400" kern="0">
                          <a:effectLst/>
                        </a:rPr>
                        <a:t>10%</a:t>
                      </a:r>
                      <a:r>
                        <a:rPr lang="zh-CN" sz="1400" kern="0">
                          <a:effectLst/>
                        </a:rPr>
                        <a:t>到</a:t>
                      </a:r>
                      <a:r>
                        <a:rPr lang="en-US" sz="1400" kern="0">
                          <a:effectLst/>
                        </a:rPr>
                        <a:t>50%</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400" kern="0" dirty="0">
                          <a:effectLst/>
                        </a:rPr>
                        <a:t>概率低于</a:t>
                      </a:r>
                      <a:r>
                        <a:rPr lang="en-US" sz="1400" kern="0" dirty="0">
                          <a:effectLst/>
                        </a:rPr>
                        <a:t>10%</a:t>
                      </a:r>
                      <a:endParaRPr lang="zh-CN" sz="1050" kern="100" dirty="0">
                        <a:effectLst/>
                        <a:latin typeface="Calibri"/>
                        <a:ea typeface="宋体"/>
                        <a:cs typeface="Times New Roman"/>
                      </a:endParaRPr>
                    </a:p>
                  </a:txBody>
                  <a:tcPr marL="68580" marR="68580" marT="0" marB="0"/>
                </a:tc>
              </a:tr>
            </a:tbl>
          </a:graphicData>
        </a:graphic>
      </p:graphicFrame>
      <p:sp>
        <p:nvSpPr>
          <p:cNvPr id="8" name="Rectangle 2"/>
          <p:cNvSpPr>
            <a:spLocks noChangeArrowheads="1"/>
          </p:cNvSpPr>
          <p:nvPr/>
        </p:nvSpPr>
        <p:spPr bwMode="auto">
          <a:xfrm>
            <a:off x="1548314" y="1472305"/>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宋体" pitchFamily="2" charset="-122"/>
                <a:ea typeface="宋体" pitchFamily="2" charset="-122"/>
                <a:cs typeface="Calibri" pitchFamily="34" charset="0"/>
              </a:rPr>
              <a:t>风险可能性的定性描述及其相应的范围值：</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950343403"/>
              </p:ext>
            </p:extLst>
          </p:nvPr>
        </p:nvGraphicFramePr>
        <p:xfrm>
          <a:off x="1724779" y="3986463"/>
          <a:ext cx="6444914" cy="1427371"/>
        </p:xfrm>
        <a:graphic>
          <a:graphicData uri="http://schemas.openxmlformats.org/drawingml/2006/table">
            <a:tbl>
              <a:tblPr firstRow="1" firstCol="1" bandRow="1">
                <a:tableStyleId>{5C22544A-7EE6-4342-B048-85BDC9FD1C3A}</a:tableStyleId>
              </a:tblPr>
              <a:tblGrid>
                <a:gridCol w="1610851"/>
                <a:gridCol w="1610851"/>
                <a:gridCol w="1611606"/>
                <a:gridCol w="1611606"/>
              </a:tblGrid>
              <a:tr h="285474">
                <a:tc>
                  <a:txBody>
                    <a:bodyPr/>
                    <a:lstStyle/>
                    <a:p>
                      <a:pPr algn="l">
                        <a:spcAft>
                          <a:spcPts val="0"/>
                        </a:spcAft>
                      </a:pPr>
                      <a:r>
                        <a:rPr lang="zh-CN" sz="1400" kern="0" dirty="0">
                          <a:effectLst/>
                        </a:rPr>
                        <a:t>影响等级</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400" kern="0" dirty="0">
                          <a:effectLst/>
                        </a:rPr>
                        <a:t>高</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400" kern="0">
                          <a:effectLst/>
                        </a:rPr>
                        <a:t>中</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400" kern="0">
                          <a:effectLst/>
                        </a:rPr>
                        <a:t>低</a:t>
                      </a:r>
                      <a:endParaRPr lang="zh-CN" sz="1050" kern="100">
                        <a:effectLst/>
                        <a:latin typeface="Calibri"/>
                        <a:ea typeface="宋体"/>
                        <a:cs typeface="Times New Roman"/>
                      </a:endParaRPr>
                    </a:p>
                  </a:txBody>
                  <a:tcPr marL="68580" marR="68580" marT="0" marB="0"/>
                </a:tc>
              </a:tr>
              <a:tr h="1141897">
                <a:tc>
                  <a:txBody>
                    <a:bodyPr/>
                    <a:lstStyle/>
                    <a:p>
                      <a:pPr algn="l">
                        <a:spcAft>
                          <a:spcPts val="0"/>
                        </a:spcAft>
                      </a:pPr>
                      <a:r>
                        <a:rPr lang="zh-CN" sz="1400" kern="0" dirty="0">
                          <a:effectLst/>
                        </a:rPr>
                        <a:t>范围</a:t>
                      </a:r>
                      <a:endParaRPr lang="zh-CN" sz="1050" kern="100" dirty="0">
                        <a:effectLst/>
                        <a:latin typeface="Calibri"/>
                        <a:ea typeface="宋体"/>
                        <a:cs typeface="Times New Roman"/>
                      </a:endParaRPr>
                    </a:p>
                  </a:txBody>
                  <a:tcPr marL="68580" marR="68580" marT="0" marB="0"/>
                </a:tc>
                <a:tc>
                  <a:txBody>
                    <a:bodyPr/>
                    <a:lstStyle/>
                    <a:p>
                      <a:pPr algn="l">
                        <a:spcAft>
                          <a:spcPts val="0"/>
                        </a:spcAft>
                      </a:pPr>
                      <a:r>
                        <a:rPr lang="zh-CN" sz="1400" kern="0">
                          <a:effectLst/>
                        </a:rPr>
                        <a:t>超出预算</a:t>
                      </a:r>
                      <a:r>
                        <a:rPr lang="en-US" sz="1400" kern="0">
                          <a:effectLst/>
                        </a:rPr>
                        <a:t>30%</a:t>
                      </a:r>
                      <a:endParaRPr lang="zh-CN" sz="1050" kern="100">
                        <a:effectLst/>
                      </a:endParaRPr>
                    </a:p>
                    <a:p>
                      <a:pPr algn="l">
                        <a:spcAft>
                          <a:spcPts val="0"/>
                        </a:spcAft>
                      </a:pPr>
                      <a:r>
                        <a:rPr lang="zh-CN" sz="1400" kern="0">
                          <a:effectLst/>
                        </a:rPr>
                        <a:t>延期</a:t>
                      </a:r>
                      <a:r>
                        <a:rPr lang="en-US" sz="1400" kern="0">
                          <a:effectLst/>
                        </a:rPr>
                        <a:t>2</a:t>
                      </a:r>
                      <a:r>
                        <a:rPr lang="zh-CN" sz="1400" kern="0">
                          <a:effectLst/>
                        </a:rPr>
                        <a:t>个月以上</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400" kern="0">
                          <a:effectLst/>
                        </a:rPr>
                        <a:t>超出预算</a:t>
                      </a:r>
                      <a:r>
                        <a:rPr lang="en-US" sz="1400" kern="0">
                          <a:effectLst/>
                        </a:rPr>
                        <a:t>10%-30%</a:t>
                      </a:r>
                      <a:endParaRPr lang="zh-CN" sz="1050" kern="100">
                        <a:effectLst/>
                      </a:endParaRPr>
                    </a:p>
                    <a:p>
                      <a:pPr algn="l">
                        <a:spcAft>
                          <a:spcPts val="0"/>
                        </a:spcAft>
                      </a:pPr>
                      <a:r>
                        <a:rPr lang="zh-CN" sz="1400" kern="0">
                          <a:effectLst/>
                        </a:rPr>
                        <a:t>延期一个月到两个月</a:t>
                      </a:r>
                      <a:endParaRPr lang="zh-CN" sz="1050" kern="100">
                        <a:effectLst/>
                        <a:latin typeface="Calibri"/>
                        <a:ea typeface="宋体"/>
                        <a:cs typeface="Times New Roman"/>
                      </a:endParaRPr>
                    </a:p>
                  </a:txBody>
                  <a:tcPr marL="68580" marR="68580" marT="0" marB="0"/>
                </a:tc>
                <a:tc>
                  <a:txBody>
                    <a:bodyPr/>
                    <a:lstStyle/>
                    <a:p>
                      <a:pPr algn="l">
                        <a:spcAft>
                          <a:spcPts val="0"/>
                        </a:spcAft>
                      </a:pPr>
                      <a:r>
                        <a:rPr lang="zh-CN" sz="1400" kern="0" dirty="0">
                          <a:effectLst/>
                        </a:rPr>
                        <a:t>超出预算</a:t>
                      </a:r>
                      <a:r>
                        <a:rPr lang="en-US" sz="1400" kern="0" dirty="0">
                          <a:effectLst/>
                        </a:rPr>
                        <a:t>10%</a:t>
                      </a:r>
                      <a:r>
                        <a:rPr lang="zh-CN" sz="1400" kern="0" dirty="0">
                          <a:effectLst/>
                        </a:rPr>
                        <a:t>以下</a:t>
                      </a:r>
                      <a:endParaRPr lang="zh-CN" sz="1050" kern="100" dirty="0">
                        <a:effectLst/>
                      </a:endParaRPr>
                    </a:p>
                    <a:p>
                      <a:pPr algn="l">
                        <a:spcAft>
                          <a:spcPts val="0"/>
                        </a:spcAft>
                      </a:pPr>
                      <a:r>
                        <a:rPr lang="zh-CN" sz="1400" kern="0" dirty="0">
                          <a:effectLst/>
                        </a:rPr>
                        <a:t>延期一个月以内</a:t>
                      </a:r>
                      <a:endParaRPr lang="zh-CN" sz="1050" kern="100" dirty="0">
                        <a:effectLst/>
                        <a:latin typeface="Calibri"/>
                        <a:ea typeface="宋体"/>
                        <a:cs typeface="Times New Roman"/>
                      </a:endParaRPr>
                    </a:p>
                  </a:txBody>
                  <a:tcPr marL="68580" marR="68580" marT="0" marB="0"/>
                </a:tc>
              </a:tr>
            </a:tbl>
          </a:graphicData>
        </a:graphic>
      </p:graphicFrame>
      <p:sp>
        <p:nvSpPr>
          <p:cNvPr id="10" name="Rectangle 3"/>
          <p:cNvSpPr>
            <a:spLocks noChangeArrowheads="1"/>
          </p:cNvSpPr>
          <p:nvPr/>
        </p:nvSpPr>
        <p:spPr bwMode="auto">
          <a:xfrm>
            <a:off x="1604463" y="3349100"/>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宋体" pitchFamily="2" charset="-122"/>
                <a:ea typeface="宋体" pitchFamily="2" charset="-122"/>
                <a:cs typeface="Calibri" pitchFamily="34" charset="0"/>
              </a:rPr>
              <a:t>对成本影响的定性描述及其相应的范围值：</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28188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26675" y="239813"/>
            <a:ext cx="2236510" cy="707886"/>
          </a:xfrm>
          <a:prstGeom prst="rect">
            <a:avLst/>
          </a:prstGeom>
        </p:spPr>
        <p:txBody>
          <a:bodyPr wrap="none">
            <a:spAutoFit/>
          </a:bodyPr>
          <a:lstStyle/>
          <a:p>
            <a:r>
              <a:rPr lang="zh-CN" altLang="zh-CN" sz="4000" dirty="0"/>
              <a:t>风险评估</a:t>
            </a:r>
            <a:endParaRPr lang="zh-CN" altLang="en-US" sz="4000" dirty="0"/>
          </a:p>
        </p:txBody>
      </p:sp>
      <p:graphicFrame>
        <p:nvGraphicFramePr>
          <p:cNvPr id="5" name="表格 4"/>
          <p:cNvGraphicFramePr>
            <a:graphicFrameLocks noGrp="1"/>
          </p:cNvGraphicFramePr>
          <p:nvPr>
            <p:extLst>
              <p:ext uri="{D42A27DB-BD31-4B8C-83A1-F6EECF244321}">
                <p14:modId xmlns:p14="http://schemas.microsoft.com/office/powerpoint/2010/main" val="3274081468"/>
              </p:ext>
            </p:extLst>
          </p:nvPr>
        </p:nvGraphicFramePr>
        <p:xfrm>
          <a:off x="577516" y="1088994"/>
          <a:ext cx="11229473" cy="5429935"/>
        </p:xfrm>
        <a:graphic>
          <a:graphicData uri="http://schemas.openxmlformats.org/drawingml/2006/table">
            <a:tbl>
              <a:tblPr firstRow="1" firstCol="1" bandRow="1">
                <a:tableStyleId>{5C22544A-7EE6-4342-B048-85BDC9FD1C3A}</a:tableStyleId>
              </a:tblPr>
              <a:tblGrid>
                <a:gridCol w="2433264"/>
                <a:gridCol w="1114889"/>
                <a:gridCol w="1246728"/>
                <a:gridCol w="1519001"/>
                <a:gridCol w="4915591"/>
              </a:tblGrid>
              <a:tr h="475111">
                <a:tc>
                  <a:txBody>
                    <a:bodyPr/>
                    <a:lstStyle/>
                    <a:p>
                      <a:pPr algn="ctr">
                        <a:spcAft>
                          <a:spcPts val="0"/>
                        </a:spcAft>
                      </a:pPr>
                      <a:r>
                        <a:rPr lang="zh-CN" sz="800" kern="100" dirty="0">
                          <a:effectLst/>
                        </a:rPr>
                        <a:t>风险</a:t>
                      </a:r>
                      <a:endParaRPr lang="zh-CN" sz="600" kern="100" dirty="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优先级</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影响等级</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可能性等级</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类别</a:t>
                      </a:r>
                      <a:endParaRPr lang="zh-CN" sz="600" kern="100">
                        <a:effectLst/>
                        <a:latin typeface="Calibri"/>
                        <a:ea typeface="宋体"/>
                        <a:cs typeface="Times New Roman"/>
                      </a:endParaRPr>
                    </a:p>
                  </a:txBody>
                  <a:tcPr marL="38382" marR="38382" marT="0" marB="0" anchor="ctr"/>
                </a:tc>
              </a:tr>
              <a:tr h="336884">
                <a:tc>
                  <a:txBody>
                    <a:bodyPr/>
                    <a:lstStyle/>
                    <a:p>
                      <a:pPr algn="just">
                        <a:spcAft>
                          <a:spcPts val="0"/>
                        </a:spcAft>
                      </a:pPr>
                      <a:r>
                        <a:rPr lang="en-US" sz="800" kern="100" dirty="0">
                          <a:effectLst/>
                        </a:rPr>
                        <a:t>1.</a:t>
                      </a:r>
                      <a:r>
                        <a:rPr lang="zh-CN" sz="800" kern="100" dirty="0">
                          <a:effectLst/>
                        </a:rPr>
                        <a:t>开发人员请假</a:t>
                      </a:r>
                      <a:endParaRPr lang="zh-CN" sz="600" kern="100" dirty="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人员风险</a:t>
                      </a:r>
                      <a:endParaRPr lang="zh-CN" sz="600" kern="100">
                        <a:effectLst/>
                        <a:latin typeface="Calibri"/>
                        <a:ea typeface="宋体"/>
                        <a:cs typeface="Times New Roman"/>
                      </a:endParaRPr>
                    </a:p>
                  </a:txBody>
                  <a:tcPr marL="38382" marR="38382" marT="0" marB="0" anchor="ctr"/>
                </a:tc>
              </a:tr>
              <a:tr h="274958">
                <a:tc>
                  <a:txBody>
                    <a:bodyPr/>
                    <a:lstStyle/>
                    <a:p>
                      <a:pPr algn="just">
                        <a:spcAft>
                          <a:spcPts val="0"/>
                        </a:spcAft>
                      </a:pPr>
                      <a:r>
                        <a:rPr lang="en-US" sz="800" kern="100">
                          <a:effectLst/>
                        </a:rPr>
                        <a:t>2.</a:t>
                      </a:r>
                      <a:r>
                        <a:rPr lang="zh-CN" sz="800" kern="100">
                          <a:effectLst/>
                        </a:rPr>
                        <a:t>项目成员不能实现项目</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任务风险</a:t>
                      </a:r>
                      <a:endParaRPr lang="zh-CN" sz="600" kern="100">
                        <a:effectLst/>
                        <a:latin typeface="Calibri"/>
                        <a:ea typeface="宋体"/>
                        <a:cs typeface="Times New Roman"/>
                      </a:endParaRPr>
                    </a:p>
                  </a:txBody>
                  <a:tcPr marL="38382" marR="38382" marT="0" marB="0" anchor="ctr"/>
                </a:tc>
              </a:tr>
              <a:tr h="274958">
                <a:tc>
                  <a:txBody>
                    <a:bodyPr/>
                    <a:lstStyle/>
                    <a:p>
                      <a:pPr algn="just">
                        <a:spcAft>
                          <a:spcPts val="0"/>
                        </a:spcAft>
                      </a:pPr>
                      <a:r>
                        <a:rPr lang="en-US" sz="800" kern="100">
                          <a:effectLst/>
                        </a:rPr>
                        <a:t>3.Git</a:t>
                      </a:r>
                      <a:r>
                        <a:rPr lang="zh-CN" sz="800" kern="100">
                          <a:effectLst/>
                        </a:rPr>
                        <a:t>远端仓库崩溃</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工具风险</a:t>
                      </a:r>
                      <a:endParaRPr lang="zh-CN" sz="600" kern="100">
                        <a:effectLst/>
                        <a:latin typeface="Calibri"/>
                        <a:ea typeface="宋体"/>
                        <a:cs typeface="Times New Roman"/>
                      </a:endParaRPr>
                    </a:p>
                  </a:txBody>
                  <a:tcPr marL="38382" marR="38382" marT="0" marB="0" anchor="ctr"/>
                </a:tc>
              </a:tr>
              <a:tr h="277088">
                <a:tc>
                  <a:txBody>
                    <a:bodyPr/>
                    <a:lstStyle/>
                    <a:p>
                      <a:pPr algn="just">
                        <a:spcAft>
                          <a:spcPts val="0"/>
                        </a:spcAft>
                      </a:pPr>
                      <a:r>
                        <a:rPr lang="en-US" sz="800" kern="100">
                          <a:effectLst/>
                        </a:rPr>
                        <a:t>4.</a:t>
                      </a:r>
                      <a:r>
                        <a:rPr lang="zh-CN" sz="800" kern="100">
                          <a:effectLst/>
                        </a:rPr>
                        <a:t>客户提出难以理解的无理的需求</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需求风险</a:t>
                      </a:r>
                      <a:endParaRPr lang="zh-CN" sz="600" kern="100">
                        <a:effectLst/>
                        <a:latin typeface="Calibri"/>
                        <a:ea typeface="宋体"/>
                        <a:cs typeface="Times New Roman"/>
                      </a:endParaRPr>
                    </a:p>
                  </a:txBody>
                  <a:tcPr marL="38382" marR="38382" marT="0" marB="0" anchor="ctr"/>
                </a:tc>
              </a:tr>
              <a:tr h="422387">
                <a:tc>
                  <a:txBody>
                    <a:bodyPr/>
                    <a:lstStyle/>
                    <a:p>
                      <a:pPr algn="just">
                        <a:spcAft>
                          <a:spcPts val="0"/>
                        </a:spcAft>
                      </a:pPr>
                      <a:r>
                        <a:rPr lang="en-US" sz="800" kern="100">
                          <a:effectLst/>
                        </a:rPr>
                        <a:t>5.</a:t>
                      </a:r>
                      <a:r>
                        <a:rPr lang="zh-CN" sz="800" kern="100">
                          <a:effectLst/>
                        </a:rPr>
                        <a:t>项目文件结构不符合规范或要求</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技术风险</a:t>
                      </a:r>
                      <a:endParaRPr lang="zh-CN" sz="600" kern="100">
                        <a:effectLst/>
                        <a:latin typeface="Calibri"/>
                        <a:ea typeface="宋体"/>
                        <a:cs typeface="Times New Roman"/>
                      </a:endParaRPr>
                    </a:p>
                  </a:txBody>
                  <a:tcPr marL="38382" marR="38382" marT="0" marB="0" anchor="ctr"/>
                </a:tc>
              </a:tr>
              <a:tr h="412439">
                <a:tc>
                  <a:txBody>
                    <a:bodyPr/>
                    <a:lstStyle/>
                    <a:p>
                      <a:pPr algn="just">
                        <a:spcAft>
                          <a:spcPts val="0"/>
                        </a:spcAft>
                      </a:pPr>
                      <a:r>
                        <a:rPr lang="en-US" sz="800" kern="100">
                          <a:effectLst/>
                        </a:rPr>
                        <a:t>6.</a:t>
                      </a:r>
                      <a:r>
                        <a:rPr lang="zh-CN" sz="800" kern="100">
                          <a:effectLst/>
                        </a:rPr>
                        <a:t>对接下来的计划和任务理解不够充分明确</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dirty="0">
                          <a:effectLst/>
                        </a:rPr>
                        <a:t>任务风险</a:t>
                      </a:r>
                      <a:endParaRPr lang="zh-CN" sz="600" kern="100" dirty="0">
                        <a:effectLst/>
                        <a:latin typeface="Calibri"/>
                        <a:ea typeface="宋体"/>
                        <a:cs typeface="Times New Roman"/>
                      </a:endParaRPr>
                    </a:p>
                  </a:txBody>
                  <a:tcPr marL="38382" marR="38382" marT="0" marB="0" anchor="ctr"/>
                </a:tc>
              </a:tr>
              <a:tr h="274958">
                <a:tc>
                  <a:txBody>
                    <a:bodyPr/>
                    <a:lstStyle/>
                    <a:p>
                      <a:pPr algn="just">
                        <a:spcAft>
                          <a:spcPts val="0"/>
                        </a:spcAft>
                      </a:pPr>
                      <a:r>
                        <a:rPr lang="en-US" sz="800" kern="100">
                          <a:effectLst/>
                        </a:rPr>
                        <a:t>7.</a:t>
                      </a:r>
                      <a:r>
                        <a:rPr lang="zh-CN" sz="800" kern="100">
                          <a:effectLst/>
                        </a:rPr>
                        <a:t>开发组内沟通的缺乏实时性</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沟通风险</a:t>
                      </a:r>
                      <a:endParaRPr lang="zh-CN" sz="600" kern="100">
                        <a:effectLst/>
                        <a:latin typeface="Calibri"/>
                        <a:ea typeface="宋体"/>
                        <a:cs typeface="Times New Roman"/>
                      </a:endParaRPr>
                    </a:p>
                  </a:txBody>
                  <a:tcPr marL="38382" marR="38382" marT="0" marB="0" anchor="ctr"/>
                </a:tc>
              </a:tr>
              <a:tr h="277088">
                <a:tc>
                  <a:txBody>
                    <a:bodyPr/>
                    <a:lstStyle/>
                    <a:p>
                      <a:pPr algn="just">
                        <a:spcAft>
                          <a:spcPts val="0"/>
                        </a:spcAft>
                      </a:pPr>
                      <a:r>
                        <a:rPr lang="en-US" sz="800" kern="100">
                          <a:effectLst/>
                        </a:rPr>
                        <a:t>8.</a:t>
                      </a:r>
                      <a:r>
                        <a:rPr lang="zh-CN" sz="800" kern="100">
                          <a:effectLst/>
                        </a:rPr>
                        <a:t>缺少关于开发教学辅助网站的经验</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技术风险</a:t>
                      </a:r>
                      <a:endParaRPr lang="zh-CN" sz="600" kern="100">
                        <a:effectLst/>
                        <a:latin typeface="Calibri"/>
                        <a:ea typeface="宋体"/>
                        <a:cs typeface="Times New Roman"/>
                      </a:endParaRPr>
                    </a:p>
                  </a:txBody>
                  <a:tcPr marL="38382" marR="38382" marT="0" marB="0" anchor="ctr"/>
                </a:tc>
              </a:tr>
              <a:tr h="274958">
                <a:tc>
                  <a:txBody>
                    <a:bodyPr/>
                    <a:lstStyle/>
                    <a:p>
                      <a:pPr algn="just">
                        <a:spcAft>
                          <a:spcPts val="0"/>
                        </a:spcAft>
                      </a:pPr>
                      <a:r>
                        <a:rPr lang="en-US" sz="800" kern="100">
                          <a:effectLst/>
                        </a:rPr>
                        <a:t>9.</a:t>
                      </a:r>
                      <a:r>
                        <a:rPr lang="zh-CN" sz="800" kern="100">
                          <a:effectLst/>
                        </a:rPr>
                        <a:t>成员的空闲时间不确定</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人员风险</a:t>
                      </a:r>
                      <a:endParaRPr lang="zh-CN" sz="600" kern="100">
                        <a:effectLst/>
                        <a:latin typeface="Calibri"/>
                        <a:ea typeface="宋体"/>
                        <a:cs typeface="Times New Roman"/>
                      </a:endParaRPr>
                    </a:p>
                  </a:txBody>
                  <a:tcPr marL="38382" marR="38382" marT="0" marB="0" anchor="ctr"/>
                </a:tc>
              </a:tr>
              <a:tr h="412439">
                <a:tc>
                  <a:txBody>
                    <a:bodyPr/>
                    <a:lstStyle/>
                    <a:p>
                      <a:pPr algn="just">
                        <a:spcAft>
                          <a:spcPts val="0"/>
                        </a:spcAft>
                      </a:pPr>
                      <a:r>
                        <a:rPr lang="en-US" sz="800" kern="100">
                          <a:effectLst/>
                        </a:rPr>
                        <a:t>10.</a:t>
                      </a:r>
                      <a:r>
                        <a:rPr lang="zh-CN" sz="800" kern="100">
                          <a:effectLst/>
                        </a:rPr>
                        <a:t>团队成员的能力和素质，影响项目质量和进度 </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技术风险</a:t>
                      </a:r>
                      <a:endParaRPr lang="zh-CN" sz="600" kern="100">
                        <a:effectLst/>
                        <a:latin typeface="Calibri"/>
                        <a:ea typeface="宋体"/>
                        <a:cs typeface="Times New Roman"/>
                      </a:endParaRPr>
                    </a:p>
                  </a:txBody>
                  <a:tcPr marL="38382" marR="38382" marT="0" marB="0" anchor="ctr"/>
                </a:tc>
              </a:tr>
              <a:tr h="277088">
                <a:tc>
                  <a:txBody>
                    <a:bodyPr/>
                    <a:lstStyle/>
                    <a:p>
                      <a:pPr algn="just">
                        <a:spcAft>
                          <a:spcPts val="0"/>
                        </a:spcAft>
                      </a:pPr>
                      <a:r>
                        <a:rPr lang="en-US" sz="800" kern="100">
                          <a:effectLst/>
                        </a:rPr>
                        <a:t>11.</a:t>
                      </a:r>
                      <a:r>
                        <a:rPr lang="zh-CN" sz="800" kern="100">
                          <a:effectLst/>
                        </a:rPr>
                        <a:t>团队成员是否能共同为项目服务</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任务风险</a:t>
                      </a:r>
                      <a:endParaRPr lang="zh-CN" sz="600" kern="100">
                        <a:effectLst/>
                        <a:latin typeface="Calibri"/>
                        <a:ea typeface="宋体"/>
                        <a:cs typeface="Times New Roman"/>
                      </a:endParaRPr>
                    </a:p>
                  </a:txBody>
                  <a:tcPr marL="38382" marR="38382" marT="0" marB="0" anchor="ctr"/>
                </a:tc>
              </a:tr>
              <a:tr h="412439">
                <a:tc>
                  <a:txBody>
                    <a:bodyPr/>
                    <a:lstStyle/>
                    <a:p>
                      <a:pPr algn="just">
                        <a:spcAft>
                          <a:spcPts val="0"/>
                        </a:spcAft>
                      </a:pPr>
                      <a:r>
                        <a:rPr lang="en-US" sz="800" kern="100">
                          <a:effectLst/>
                        </a:rPr>
                        <a:t>12.</a:t>
                      </a:r>
                      <a:r>
                        <a:rPr lang="zh-CN" sz="800" kern="100">
                          <a:effectLst/>
                        </a:rPr>
                        <a:t>各类工具是否到位，版本是否适合该项目</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工具风险</a:t>
                      </a:r>
                      <a:endParaRPr lang="zh-CN" sz="600" kern="100">
                        <a:effectLst/>
                        <a:latin typeface="Calibri"/>
                        <a:ea typeface="宋体"/>
                        <a:cs typeface="Times New Roman"/>
                      </a:endParaRPr>
                    </a:p>
                  </a:txBody>
                  <a:tcPr marL="38382" marR="38382" marT="0" marB="0" anchor="ctr"/>
                </a:tc>
              </a:tr>
              <a:tr h="277088">
                <a:tc>
                  <a:txBody>
                    <a:bodyPr/>
                    <a:lstStyle/>
                    <a:p>
                      <a:pPr algn="just">
                        <a:spcAft>
                          <a:spcPts val="0"/>
                        </a:spcAft>
                      </a:pPr>
                      <a:r>
                        <a:rPr lang="en-US" sz="800" kern="100">
                          <a:effectLst/>
                        </a:rPr>
                        <a:t>13.</a:t>
                      </a:r>
                      <a:r>
                        <a:rPr lang="zh-CN" sz="800" kern="100">
                          <a:effectLst/>
                        </a:rPr>
                        <a:t>对工具、方法、技术理解的不够</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技术风险</a:t>
                      </a:r>
                      <a:endParaRPr lang="zh-CN" sz="600" kern="100">
                        <a:effectLst/>
                        <a:latin typeface="Calibri"/>
                        <a:ea typeface="宋体"/>
                        <a:cs typeface="Times New Roman"/>
                      </a:endParaRPr>
                    </a:p>
                  </a:txBody>
                  <a:tcPr marL="38382" marR="38382" marT="0" marB="0" anchor="ctr"/>
                </a:tc>
              </a:tr>
              <a:tr h="274958">
                <a:tc>
                  <a:txBody>
                    <a:bodyPr/>
                    <a:lstStyle/>
                    <a:p>
                      <a:pPr algn="just">
                        <a:spcAft>
                          <a:spcPts val="0"/>
                        </a:spcAft>
                      </a:pPr>
                      <a:r>
                        <a:rPr lang="en-US" sz="800" kern="100">
                          <a:effectLst/>
                        </a:rPr>
                        <a:t>14.</a:t>
                      </a:r>
                      <a:r>
                        <a:rPr lang="zh-CN" sz="800" kern="100">
                          <a:effectLst/>
                        </a:rPr>
                        <a:t>用户不满意界面原型</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需求风险</a:t>
                      </a:r>
                      <a:endParaRPr lang="zh-CN" sz="600" kern="100">
                        <a:effectLst/>
                        <a:latin typeface="Calibri"/>
                        <a:ea typeface="宋体"/>
                        <a:cs typeface="Times New Roman"/>
                      </a:endParaRPr>
                    </a:p>
                  </a:txBody>
                  <a:tcPr marL="38382" marR="38382" marT="0" marB="0" anchor="ctr"/>
                </a:tc>
              </a:tr>
              <a:tr h="475094">
                <a:tc>
                  <a:txBody>
                    <a:bodyPr/>
                    <a:lstStyle/>
                    <a:p>
                      <a:pPr algn="just">
                        <a:spcAft>
                          <a:spcPts val="0"/>
                        </a:spcAft>
                      </a:pPr>
                      <a:r>
                        <a:rPr lang="en-US" sz="800" kern="100">
                          <a:effectLst/>
                        </a:rPr>
                        <a:t>15.</a:t>
                      </a:r>
                      <a:r>
                        <a:rPr lang="zh-CN" sz="800" kern="100">
                          <a:effectLst/>
                        </a:rPr>
                        <a:t>硬件等不稳定而造成数据等丢失</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高</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中</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a:effectLst/>
                        </a:rPr>
                        <a:t>低</a:t>
                      </a:r>
                      <a:endParaRPr lang="zh-CN" sz="600" kern="100">
                        <a:effectLst/>
                        <a:latin typeface="Calibri"/>
                        <a:ea typeface="宋体"/>
                        <a:cs typeface="Times New Roman"/>
                      </a:endParaRPr>
                    </a:p>
                  </a:txBody>
                  <a:tcPr marL="38382" marR="38382" marT="0" marB="0" anchor="ctr"/>
                </a:tc>
                <a:tc>
                  <a:txBody>
                    <a:bodyPr/>
                    <a:lstStyle/>
                    <a:p>
                      <a:pPr algn="ctr">
                        <a:spcAft>
                          <a:spcPts val="0"/>
                        </a:spcAft>
                      </a:pPr>
                      <a:r>
                        <a:rPr lang="zh-CN" sz="800" kern="100" dirty="0">
                          <a:effectLst/>
                        </a:rPr>
                        <a:t>工具风险</a:t>
                      </a:r>
                      <a:endParaRPr lang="zh-CN" sz="600" kern="100" dirty="0">
                        <a:effectLst/>
                        <a:latin typeface="Calibri"/>
                        <a:ea typeface="宋体"/>
                        <a:cs typeface="Times New Roman"/>
                      </a:endParaRPr>
                    </a:p>
                  </a:txBody>
                  <a:tcPr marL="38382" marR="38382" marT="0" marB="0" anchor="ctr"/>
                </a:tc>
              </a:tr>
            </a:tbl>
          </a:graphicData>
        </a:graphic>
      </p:graphicFrame>
    </p:spTree>
    <p:extLst>
      <p:ext uri="{BB962C8B-B14F-4D97-AF65-F5344CB8AC3E}">
        <p14:creationId xmlns:p14="http://schemas.microsoft.com/office/powerpoint/2010/main" val="475950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.2</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5400" dirty="0">
                <a:latin typeface="+mn-ea"/>
                <a:ea typeface="+mn-ea"/>
              </a:rPr>
              <a:t>为了把软件工程化，以更有效地开发需求，开发软件并实现有效的管理。</a:t>
            </a:r>
            <a:endParaRPr lang="zh-CN" sz="5400" dirty="0">
              <a:latin typeface="+mn-ea"/>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6270" y="461029"/>
            <a:ext cx="2242922" cy="707886"/>
          </a:xfrm>
          <a:prstGeom prst="rect">
            <a:avLst/>
          </a:prstGeom>
        </p:spPr>
        <p:txBody>
          <a:bodyPr wrap="none">
            <a:spAutoFit/>
          </a:bodyPr>
          <a:lstStyle/>
          <a:p>
            <a:r>
              <a:rPr lang="zh-CN" altLang="zh-CN" sz="4000" dirty="0"/>
              <a:t>风险策划</a:t>
            </a:r>
          </a:p>
        </p:txBody>
      </p:sp>
      <p:graphicFrame>
        <p:nvGraphicFramePr>
          <p:cNvPr id="3" name="表格 2"/>
          <p:cNvGraphicFramePr>
            <a:graphicFrameLocks noGrp="1"/>
          </p:cNvGraphicFramePr>
          <p:nvPr>
            <p:extLst>
              <p:ext uri="{D42A27DB-BD31-4B8C-83A1-F6EECF244321}">
                <p14:modId xmlns:p14="http://schemas.microsoft.com/office/powerpoint/2010/main" val="3787733515"/>
              </p:ext>
            </p:extLst>
          </p:nvPr>
        </p:nvGraphicFramePr>
        <p:xfrm>
          <a:off x="1034717" y="1363579"/>
          <a:ext cx="8999619" cy="5181276"/>
        </p:xfrm>
        <a:graphic>
          <a:graphicData uri="http://schemas.openxmlformats.org/drawingml/2006/table">
            <a:tbl>
              <a:tblPr firstRow="1" firstCol="1" bandRow="1">
                <a:tableStyleId>{5C22544A-7EE6-4342-B048-85BDC9FD1C3A}</a:tableStyleId>
              </a:tblPr>
              <a:tblGrid>
                <a:gridCol w="2506127"/>
                <a:gridCol w="3246746"/>
                <a:gridCol w="3246746"/>
              </a:tblGrid>
              <a:tr h="625643">
                <a:tc>
                  <a:txBody>
                    <a:bodyPr/>
                    <a:lstStyle/>
                    <a:p>
                      <a:pPr indent="279400" algn="just">
                        <a:spcAft>
                          <a:spcPts val="0"/>
                        </a:spcAft>
                      </a:pPr>
                      <a:r>
                        <a:rPr lang="zh-CN" sz="900" kern="100" dirty="0">
                          <a:effectLst/>
                        </a:rPr>
                        <a:t>风险</a:t>
                      </a:r>
                      <a:endParaRPr lang="zh-CN" sz="700" kern="100" dirty="0">
                        <a:effectLst/>
                        <a:latin typeface="Calibri"/>
                        <a:ea typeface="宋体"/>
                        <a:cs typeface="Times New Roman"/>
                      </a:endParaRPr>
                    </a:p>
                  </a:txBody>
                  <a:tcPr marL="46448" marR="46448" marT="0" marB="0" anchor="ctr"/>
                </a:tc>
                <a:tc>
                  <a:txBody>
                    <a:bodyPr/>
                    <a:lstStyle/>
                    <a:p>
                      <a:pPr indent="279400" algn="just">
                        <a:spcAft>
                          <a:spcPts val="0"/>
                        </a:spcAft>
                      </a:pPr>
                      <a:r>
                        <a:rPr lang="zh-CN" sz="900" kern="100">
                          <a:effectLst/>
                        </a:rPr>
                        <a:t>风险规避</a:t>
                      </a:r>
                      <a:endParaRPr lang="zh-CN" sz="700" kern="100">
                        <a:effectLst/>
                        <a:latin typeface="Calibri"/>
                        <a:ea typeface="宋体"/>
                        <a:cs typeface="Times New Roman"/>
                      </a:endParaRPr>
                    </a:p>
                  </a:txBody>
                  <a:tcPr marL="46448" marR="46448" marT="0" marB="0" anchor="ctr"/>
                </a:tc>
                <a:tc>
                  <a:txBody>
                    <a:bodyPr/>
                    <a:lstStyle/>
                    <a:p>
                      <a:pPr indent="279400" algn="just">
                        <a:spcAft>
                          <a:spcPts val="0"/>
                        </a:spcAft>
                      </a:pPr>
                      <a:r>
                        <a:rPr lang="zh-CN" sz="900" kern="100">
                          <a:effectLst/>
                        </a:rPr>
                        <a:t>风险控制</a:t>
                      </a:r>
                      <a:endParaRPr lang="zh-CN" sz="700" kern="100">
                        <a:effectLst/>
                        <a:latin typeface="Calibri"/>
                        <a:ea typeface="宋体"/>
                        <a:cs typeface="Times New Roman"/>
                      </a:endParaRPr>
                    </a:p>
                  </a:txBody>
                  <a:tcPr marL="46448" marR="46448" marT="0" marB="0" anchor="ctr"/>
                </a:tc>
              </a:tr>
              <a:tr h="617621">
                <a:tc>
                  <a:txBody>
                    <a:bodyPr/>
                    <a:lstStyle/>
                    <a:p>
                      <a:pPr algn="just">
                        <a:spcAft>
                          <a:spcPts val="0"/>
                        </a:spcAft>
                      </a:pPr>
                      <a:r>
                        <a:rPr lang="en-US" sz="900" kern="100">
                          <a:effectLst/>
                        </a:rPr>
                        <a:t>1. </a:t>
                      </a:r>
                      <a:r>
                        <a:rPr lang="zh-CN" sz="900" kern="100">
                          <a:effectLst/>
                        </a:rPr>
                        <a:t>开发人员请假</a:t>
                      </a:r>
                      <a:endParaRPr lang="zh-CN" sz="700" kern="100">
                        <a:effectLst/>
                        <a:latin typeface="Calibri"/>
                        <a:ea typeface="宋体"/>
                        <a:cs typeface="Times New Roman"/>
                      </a:endParaRPr>
                    </a:p>
                  </a:txBody>
                  <a:tcPr marL="46448" marR="46448" marT="0" marB="0" anchor="ctr"/>
                </a:tc>
                <a:tc>
                  <a:txBody>
                    <a:bodyPr/>
                    <a:lstStyle/>
                    <a:p>
                      <a:pPr indent="355600" algn="just">
                        <a:spcAft>
                          <a:spcPts val="0"/>
                        </a:spcAft>
                      </a:pPr>
                      <a:r>
                        <a:rPr lang="zh-CN" sz="900" kern="100">
                          <a:effectLst/>
                        </a:rPr>
                        <a:t>建立规范合理的考勤制度</a:t>
                      </a:r>
                      <a:endParaRPr lang="zh-CN" sz="700" kern="100">
                        <a:effectLst/>
                        <a:latin typeface="Calibri"/>
                        <a:ea typeface="宋体"/>
                        <a:cs typeface="Times New Roman"/>
                      </a:endParaRPr>
                    </a:p>
                  </a:txBody>
                  <a:tcPr marL="46448" marR="46448" marT="0" marB="0" anchor="ctr"/>
                </a:tc>
                <a:tc>
                  <a:txBody>
                    <a:bodyPr/>
                    <a:lstStyle/>
                    <a:p>
                      <a:pPr algn="just">
                        <a:spcAft>
                          <a:spcPts val="0"/>
                        </a:spcAft>
                      </a:pPr>
                      <a:r>
                        <a:rPr lang="en-US" sz="900" kern="100">
                          <a:effectLst/>
                        </a:rPr>
                        <a:t>    </a:t>
                      </a:r>
                      <a:r>
                        <a:rPr lang="zh-CN" sz="900" kern="100">
                          <a:effectLst/>
                        </a:rPr>
                        <a:t>将请假人员的任务分配给有空闲的组内人员，或者依据情况重新分配所有人任务</a:t>
                      </a:r>
                      <a:endParaRPr lang="zh-CN" sz="700" kern="100">
                        <a:effectLst/>
                        <a:latin typeface="Calibri"/>
                        <a:ea typeface="宋体"/>
                        <a:cs typeface="Times New Roman"/>
                      </a:endParaRPr>
                    </a:p>
                  </a:txBody>
                  <a:tcPr marL="46448" marR="46448" marT="0" marB="0" anchor="ctr"/>
                </a:tc>
              </a:tr>
              <a:tr h="593558">
                <a:tc>
                  <a:txBody>
                    <a:bodyPr/>
                    <a:lstStyle/>
                    <a:p>
                      <a:pPr algn="just">
                        <a:spcAft>
                          <a:spcPts val="0"/>
                        </a:spcAft>
                      </a:pPr>
                      <a:r>
                        <a:rPr lang="en-US" sz="900" kern="100">
                          <a:effectLst/>
                        </a:rPr>
                        <a:t>2. </a:t>
                      </a:r>
                      <a:r>
                        <a:rPr lang="zh-CN" sz="900" kern="100">
                          <a:effectLst/>
                        </a:rPr>
                        <a:t>项目成员不能实现项目</a:t>
                      </a:r>
                      <a:endParaRPr lang="zh-CN" sz="700" kern="100">
                        <a:effectLst/>
                        <a:latin typeface="Calibri"/>
                        <a:ea typeface="宋体"/>
                        <a:cs typeface="Times New Roman"/>
                      </a:endParaRPr>
                    </a:p>
                  </a:txBody>
                  <a:tcPr marL="46448" marR="46448" marT="0" marB="0" anchor="ctr"/>
                </a:tc>
                <a:tc>
                  <a:txBody>
                    <a:bodyPr/>
                    <a:lstStyle/>
                    <a:p>
                      <a:pPr indent="355600" algn="just">
                        <a:spcAft>
                          <a:spcPts val="0"/>
                        </a:spcAft>
                      </a:pPr>
                      <a:r>
                        <a:rPr lang="zh-CN" sz="900" kern="100">
                          <a:effectLst/>
                        </a:rPr>
                        <a:t>在项目开始前，</a:t>
                      </a:r>
                      <a:r>
                        <a:rPr lang="en-US" sz="900" kern="100">
                          <a:effectLst/>
                        </a:rPr>
                        <a:t>PM</a:t>
                      </a:r>
                      <a:r>
                        <a:rPr lang="zh-CN" sz="900" kern="100">
                          <a:effectLst/>
                        </a:rPr>
                        <a:t>对组内成员的能力进行把控并且进行合理培训</a:t>
                      </a:r>
                      <a:endParaRPr lang="zh-CN" sz="700" kern="100">
                        <a:effectLst/>
                        <a:latin typeface="Calibri"/>
                        <a:ea typeface="宋体"/>
                        <a:cs typeface="Times New Roman"/>
                      </a:endParaRPr>
                    </a:p>
                  </a:txBody>
                  <a:tcPr marL="46448" marR="46448" marT="0" marB="0" anchor="ctr"/>
                </a:tc>
                <a:tc>
                  <a:txBody>
                    <a:bodyPr/>
                    <a:lstStyle/>
                    <a:p>
                      <a:pPr algn="just">
                        <a:spcAft>
                          <a:spcPts val="0"/>
                        </a:spcAft>
                      </a:pPr>
                      <a:r>
                        <a:rPr lang="en-US" sz="900" kern="100">
                          <a:effectLst/>
                        </a:rPr>
                        <a:t>    </a:t>
                      </a:r>
                      <a:r>
                        <a:rPr lang="zh-CN" sz="900" kern="100">
                          <a:effectLst/>
                        </a:rPr>
                        <a:t>制定合理的培训计划，及时掌握成员的开发进度</a:t>
                      </a:r>
                      <a:endParaRPr lang="zh-CN" sz="700" kern="100">
                        <a:effectLst/>
                        <a:latin typeface="Calibri"/>
                        <a:ea typeface="宋体"/>
                        <a:cs typeface="Times New Roman"/>
                      </a:endParaRPr>
                    </a:p>
                  </a:txBody>
                  <a:tcPr marL="46448" marR="46448" marT="0" marB="0" anchor="ctr"/>
                </a:tc>
              </a:tr>
              <a:tr h="351387">
                <a:tc>
                  <a:txBody>
                    <a:bodyPr/>
                    <a:lstStyle/>
                    <a:p>
                      <a:pPr algn="just">
                        <a:spcAft>
                          <a:spcPts val="0"/>
                        </a:spcAft>
                      </a:pPr>
                      <a:r>
                        <a:rPr lang="en-US" sz="900" kern="100">
                          <a:effectLst/>
                        </a:rPr>
                        <a:t>3. Git</a:t>
                      </a:r>
                      <a:r>
                        <a:rPr lang="zh-CN" sz="900" kern="100">
                          <a:effectLst/>
                        </a:rPr>
                        <a:t>远端仓库崩溃</a:t>
                      </a:r>
                      <a:endParaRPr lang="zh-CN" sz="700" kern="100">
                        <a:effectLst/>
                        <a:latin typeface="Calibri"/>
                        <a:ea typeface="宋体"/>
                        <a:cs typeface="Times New Roman"/>
                      </a:endParaRPr>
                    </a:p>
                  </a:txBody>
                  <a:tcPr marL="46448" marR="46448" marT="0" marB="0" anchor="ctr"/>
                </a:tc>
                <a:tc>
                  <a:txBody>
                    <a:bodyPr/>
                    <a:lstStyle/>
                    <a:p>
                      <a:pPr algn="just">
                        <a:spcAft>
                          <a:spcPts val="0"/>
                        </a:spcAft>
                      </a:pPr>
                      <a:r>
                        <a:rPr lang="zh-CN" sz="900" kern="100">
                          <a:effectLst/>
                        </a:rPr>
                        <a:t>备份文件</a:t>
                      </a:r>
                      <a:endParaRPr lang="zh-CN" sz="700" kern="100">
                        <a:effectLst/>
                        <a:latin typeface="Calibri"/>
                        <a:ea typeface="宋体"/>
                        <a:cs typeface="Times New Roman"/>
                      </a:endParaRPr>
                    </a:p>
                  </a:txBody>
                  <a:tcPr marL="46448" marR="46448" marT="0" marB="0" anchor="ctr"/>
                </a:tc>
                <a:tc>
                  <a:txBody>
                    <a:bodyPr/>
                    <a:lstStyle/>
                    <a:p>
                      <a:pPr algn="just">
                        <a:spcAft>
                          <a:spcPts val="0"/>
                        </a:spcAft>
                      </a:pPr>
                      <a:r>
                        <a:rPr lang="zh-CN" sz="900" kern="100">
                          <a:effectLst/>
                        </a:rPr>
                        <a:t>创建新的库</a:t>
                      </a:r>
                      <a:endParaRPr lang="zh-CN" sz="700" kern="100">
                        <a:effectLst/>
                        <a:latin typeface="Calibri"/>
                        <a:ea typeface="宋体"/>
                        <a:cs typeface="Times New Roman"/>
                      </a:endParaRPr>
                    </a:p>
                  </a:txBody>
                  <a:tcPr marL="46448" marR="46448" marT="0" marB="0" anchor="ctr"/>
                </a:tc>
              </a:tr>
              <a:tr h="533355">
                <a:tc>
                  <a:txBody>
                    <a:bodyPr/>
                    <a:lstStyle/>
                    <a:p>
                      <a:pPr algn="just">
                        <a:spcAft>
                          <a:spcPts val="0"/>
                        </a:spcAft>
                      </a:pPr>
                      <a:r>
                        <a:rPr lang="en-US" sz="900" kern="100">
                          <a:effectLst/>
                        </a:rPr>
                        <a:t>4. </a:t>
                      </a:r>
                      <a:r>
                        <a:rPr lang="zh-CN" sz="900" kern="100">
                          <a:effectLst/>
                        </a:rPr>
                        <a:t>客户提出难以理解的无理的需求</a:t>
                      </a:r>
                      <a:endParaRPr lang="zh-CN" sz="700" kern="100">
                        <a:effectLst/>
                        <a:latin typeface="Calibri"/>
                        <a:ea typeface="宋体"/>
                        <a:cs typeface="Times New Roman"/>
                      </a:endParaRPr>
                    </a:p>
                  </a:txBody>
                  <a:tcPr marL="46448" marR="46448" marT="0" marB="0" anchor="ctr"/>
                </a:tc>
                <a:tc>
                  <a:txBody>
                    <a:bodyPr/>
                    <a:lstStyle/>
                    <a:p>
                      <a:pPr algn="just">
                        <a:spcAft>
                          <a:spcPts val="0"/>
                        </a:spcAft>
                      </a:pPr>
                      <a:r>
                        <a:rPr lang="zh-CN" sz="900" kern="100">
                          <a:effectLst/>
                        </a:rPr>
                        <a:t>无法规避</a:t>
                      </a:r>
                      <a:endParaRPr lang="zh-CN" sz="700" kern="100">
                        <a:effectLst/>
                        <a:latin typeface="Calibri"/>
                        <a:ea typeface="宋体"/>
                        <a:cs typeface="Times New Roman"/>
                      </a:endParaRPr>
                    </a:p>
                  </a:txBody>
                  <a:tcPr marL="46448" marR="46448" marT="0" marB="0" anchor="ctr"/>
                </a:tc>
                <a:tc>
                  <a:txBody>
                    <a:bodyPr/>
                    <a:lstStyle/>
                    <a:p>
                      <a:pPr indent="355600" algn="just">
                        <a:spcAft>
                          <a:spcPts val="0"/>
                        </a:spcAft>
                      </a:pPr>
                      <a:r>
                        <a:rPr lang="zh-CN" sz="900" kern="100">
                          <a:effectLst/>
                        </a:rPr>
                        <a:t>说服客户，晓之以理，帮助客户改成合理的需求</a:t>
                      </a:r>
                      <a:endParaRPr lang="zh-CN" sz="700" kern="100">
                        <a:effectLst/>
                        <a:latin typeface="Calibri"/>
                        <a:ea typeface="宋体"/>
                        <a:cs typeface="Times New Roman"/>
                      </a:endParaRPr>
                    </a:p>
                  </a:txBody>
                  <a:tcPr marL="46448" marR="46448" marT="0" marB="0" anchor="ctr"/>
                </a:tc>
              </a:tr>
              <a:tr h="527081">
                <a:tc>
                  <a:txBody>
                    <a:bodyPr/>
                    <a:lstStyle/>
                    <a:p>
                      <a:pPr algn="just">
                        <a:spcAft>
                          <a:spcPts val="0"/>
                        </a:spcAft>
                      </a:pPr>
                      <a:r>
                        <a:rPr lang="en-US" sz="900" kern="100">
                          <a:effectLst/>
                        </a:rPr>
                        <a:t>5. </a:t>
                      </a:r>
                      <a:r>
                        <a:rPr lang="zh-CN" sz="900" kern="100">
                          <a:effectLst/>
                        </a:rPr>
                        <a:t>项目文件结构不符合规范或要求</a:t>
                      </a:r>
                      <a:endParaRPr lang="zh-CN" sz="700" kern="100">
                        <a:effectLst/>
                        <a:latin typeface="Calibri"/>
                        <a:ea typeface="宋体"/>
                        <a:cs typeface="Times New Roman"/>
                      </a:endParaRPr>
                    </a:p>
                  </a:txBody>
                  <a:tcPr marL="46448" marR="46448" marT="0" marB="0" anchor="ctr"/>
                </a:tc>
                <a:tc>
                  <a:txBody>
                    <a:bodyPr/>
                    <a:lstStyle/>
                    <a:p>
                      <a:pPr algn="just">
                        <a:spcAft>
                          <a:spcPts val="0"/>
                        </a:spcAft>
                      </a:pPr>
                      <a:r>
                        <a:rPr lang="zh-CN" sz="900" kern="100">
                          <a:effectLst/>
                        </a:rPr>
                        <a:t>上网寻找规范文件</a:t>
                      </a:r>
                      <a:endParaRPr lang="zh-CN" sz="700" kern="100">
                        <a:effectLst/>
                        <a:latin typeface="Calibri"/>
                        <a:ea typeface="宋体"/>
                        <a:cs typeface="Times New Roman"/>
                      </a:endParaRPr>
                    </a:p>
                  </a:txBody>
                  <a:tcPr marL="46448" marR="46448" marT="0" marB="0" anchor="ctr"/>
                </a:tc>
                <a:tc>
                  <a:txBody>
                    <a:bodyPr/>
                    <a:lstStyle/>
                    <a:p>
                      <a:pPr algn="just">
                        <a:spcAft>
                          <a:spcPts val="0"/>
                        </a:spcAft>
                      </a:pPr>
                      <a:r>
                        <a:rPr lang="zh-CN" sz="900" kern="100">
                          <a:effectLst/>
                        </a:rPr>
                        <a:t>修改文件结构</a:t>
                      </a:r>
                      <a:endParaRPr lang="zh-CN" sz="700" kern="100">
                        <a:effectLst/>
                        <a:latin typeface="Calibri"/>
                        <a:ea typeface="宋体"/>
                        <a:cs typeface="Times New Roman"/>
                      </a:endParaRPr>
                    </a:p>
                  </a:txBody>
                  <a:tcPr marL="46448" marR="46448" marT="0" marB="0" anchor="ctr"/>
                </a:tc>
              </a:tr>
              <a:tr h="702775">
                <a:tc>
                  <a:txBody>
                    <a:bodyPr/>
                    <a:lstStyle/>
                    <a:p>
                      <a:pPr algn="just">
                        <a:spcAft>
                          <a:spcPts val="0"/>
                        </a:spcAft>
                      </a:pPr>
                      <a:r>
                        <a:rPr lang="en-US" sz="900" kern="100">
                          <a:effectLst/>
                        </a:rPr>
                        <a:t>6. </a:t>
                      </a:r>
                      <a:r>
                        <a:rPr lang="zh-CN" sz="900" kern="100">
                          <a:effectLst/>
                        </a:rPr>
                        <a:t>对接下来的计划和任务理解不够充分明确</a:t>
                      </a:r>
                      <a:endParaRPr lang="zh-CN" sz="700" kern="100">
                        <a:effectLst/>
                        <a:latin typeface="Calibri"/>
                        <a:ea typeface="宋体"/>
                        <a:cs typeface="Times New Roman"/>
                      </a:endParaRPr>
                    </a:p>
                  </a:txBody>
                  <a:tcPr marL="46448" marR="46448" marT="0" marB="0" anchor="ctr"/>
                </a:tc>
                <a:tc>
                  <a:txBody>
                    <a:bodyPr/>
                    <a:lstStyle/>
                    <a:p>
                      <a:pPr indent="355600" algn="just">
                        <a:spcAft>
                          <a:spcPts val="0"/>
                        </a:spcAft>
                      </a:pPr>
                      <a:r>
                        <a:rPr lang="zh-CN" sz="900" kern="100">
                          <a:effectLst/>
                        </a:rPr>
                        <a:t>每次的任务向老师确认，并且合理分配任务，确保组员都有合适的任务</a:t>
                      </a:r>
                      <a:endParaRPr lang="zh-CN" sz="700" kern="100">
                        <a:effectLst/>
                        <a:latin typeface="Calibri"/>
                        <a:ea typeface="宋体"/>
                        <a:cs typeface="Times New Roman"/>
                      </a:endParaRPr>
                    </a:p>
                  </a:txBody>
                  <a:tcPr marL="46448" marR="46448" marT="0" marB="0" anchor="ctr"/>
                </a:tc>
                <a:tc>
                  <a:txBody>
                    <a:bodyPr/>
                    <a:lstStyle/>
                    <a:p>
                      <a:pPr indent="355600" algn="just">
                        <a:spcAft>
                          <a:spcPts val="0"/>
                        </a:spcAft>
                      </a:pPr>
                      <a:r>
                        <a:rPr lang="zh-CN" sz="900" kern="100">
                          <a:effectLst/>
                        </a:rPr>
                        <a:t>马上确定个人任务，并开始进程</a:t>
                      </a:r>
                      <a:endParaRPr lang="zh-CN" sz="700" kern="100">
                        <a:effectLst/>
                        <a:latin typeface="Calibri"/>
                        <a:ea typeface="宋体"/>
                        <a:cs typeface="Times New Roman"/>
                      </a:endParaRPr>
                    </a:p>
                  </a:txBody>
                  <a:tcPr marL="46448" marR="46448" marT="0" marB="0" anchor="ctr"/>
                </a:tc>
              </a:tr>
              <a:tr h="702775">
                <a:tc>
                  <a:txBody>
                    <a:bodyPr/>
                    <a:lstStyle/>
                    <a:p>
                      <a:pPr algn="just">
                        <a:spcAft>
                          <a:spcPts val="0"/>
                        </a:spcAft>
                      </a:pPr>
                      <a:r>
                        <a:rPr lang="en-US" sz="900" kern="100">
                          <a:effectLst/>
                        </a:rPr>
                        <a:t>7. </a:t>
                      </a:r>
                      <a:r>
                        <a:rPr lang="zh-CN" sz="900" kern="100">
                          <a:effectLst/>
                        </a:rPr>
                        <a:t>开发组内沟通的缺乏实时性</a:t>
                      </a:r>
                      <a:endParaRPr lang="zh-CN" sz="700" kern="100">
                        <a:effectLst/>
                        <a:latin typeface="Calibri"/>
                        <a:ea typeface="宋体"/>
                        <a:cs typeface="Times New Roman"/>
                      </a:endParaRPr>
                    </a:p>
                  </a:txBody>
                  <a:tcPr marL="46448" marR="46448" marT="0" marB="0" anchor="ctr"/>
                </a:tc>
                <a:tc>
                  <a:txBody>
                    <a:bodyPr/>
                    <a:lstStyle/>
                    <a:p>
                      <a:pPr indent="355600" algn="just">
                        <a:spcAft>
                          <a:spcPts val="0"/>
                        </a:spcAft>
                      </a:pPr>
                      <a:r>
                        <a:rPr lang="zh-CN" sz="900" kern="100">
                          <a:effectLst/>
                        </a:rPr>
                        <a:t>建立组内条约，规定交流时间，发布紧急任务时记得</a:t>
                      </a:r>
                      <a:r>
                        <a:rPr lang="en-US" sz="900" kern="100">
                          <a:effectLst/>
                        </a:rPr>
                        <a:t>@</a:t>
                      </a:r>
                      <a:r>
                        <a:rPr lang="zh-CN" sz="900" kern="100">
                          <a:effectLst/>
                        </a:rPr>
                        <a:t>全部人员</a:t>
                      </a:r>
                      <a:endParaRPr lang="zh-CN" sz="700" kern="100">
                        <a:effectLst/>
                        <a:latin typeface="Calibri"/>
                        <a:ea typeface="宋体"/>
                        <a:cs typeface="Times New Roman"/>
                      </a:endParaRPr>
                    </a:p>
                  </a:txBody>
                  <a:tcPr marL="46448" marR="46448" marT="0" marB="0" anchor="ctr"/>
                </a:tc>
                <a:tc>
                  <a:txBody>
                    <a:bodyPr/>
                    <a:lstStyle/>
                    <a:p>
                      <a:pPr indent="355600" algn="just">
                        <a:spcAft>
                          <a:spcPts val="0"/>
                        </a:spcAft>
                      </a:pPr>
                      <a:r>
                        <a:rPr lang="zh-CN" sz="900" kern="100">
                          <a:effectLst/>
                        </a:rPr>
                        <a:t>要求组内群的信息，事无巨细，立马查看并且回复</a:t>
                      </a:r>
                      <a:endParaRPr lang="zh-CN" sz="700" kern="100">
                        <a:effectLst/>
                        <a:latin typeface="Calibri"/>
                        <a:ea typeface="宋体"/>
                        <a:cs typeface="Times New Roman"/>
                      </a:endParaRPr>
                    </a:p>
                  </a:txBody>
                  <a:tcPr marL="46448" marR="46448" marT="0" marB="0" anchor="ctr"/>
                </a:tc>
              </a:tr>
              <a:tr h="527081">
                <a:tc>
                  <a:txBody>
                    <a:bodyPr/>
                    <a:lstStyle/>
                    <a:p>
                      <a:pPr algn="just">
                        <a:spcAft>
                          <a:spcPts val="0"/>
                        </a:spcAft>
                      </a:pPr>
                      <a:r>
                        <a:rPr lang="en-US" sz="900" kern="100">
                          <a:effectLst/>
                        </a:rPr>
                        <a:t>8. </a:t>
                      </a:r>
                      <a:r>
                        <a:rPr lang="zh-CN" sz="900" kern="100">
                          <a:effectLst/>
                        </a:rPr>
                        <a:t>缺少关于开发教学辅助网站的经验</a:t>
                      </a:r>
                      <a:endParaRPr lang="zh-CN" sz="700" kern="100">
                        <a:effectLst/>
                        <a:latin typeface="Calibri"/>
                        <a:ea typeface="宋体"/>
                        <a:cs typeface="Times New Roman"/>
                      </a:endParaRPr>
                    </a:p>
                  </a:txBody>
                  <a:tcPr marL="46448" marR="46448" marT="0" marB="0" anchor="ctr"/>
                </a:tc>
                <a:tc>
                  <a:txBody>
                    <a:bodyPr/>
                    <a:lstStyle/>
                    <a:p>
                      <a:pPr indent="355600" algn="just">
                        <a:spcAft>
                          <a:spcPts val="0"/>
                        </a:spcAft>
                      </a:pPr>
                      <a:r>
                        <a:rPr lang="zh-CN" sz="900" kern="100">
                          <a:effectLst/>
                        </a:rPr>
                        <a:t>向有关经验的开发者进行访谈，并且学习</a:t>
                      </a:r>
                      <a:endParaRPr lang="zh-CN" sz="700" kern="100">
                        <a:effectLst/>
                        <a:latin typeface="Calibri"/>
                        <a:ea typeface="宋体"/>
                        <a:cs typeface="Times New Roman"/>
                      </a:endParaRPr>
                    </a:p>
                  </a:txBody>
                  <a:tcPr marL="46448" marR="46448" marT="0" marB="0" anchor="ctr"/>
                </a:tc>
                <a:tc>
                  <a:txBody>
                    <a:bodyPr/>
                    <a:lstStyle/>
                    <a:p>
                      <a:pPr algn="just">
                        <a:spcAft>
                          <a:spcPts val="0"/>
                        </a:spcAft>
                      </a:pPr>
                      <a:r>
                        <a:rPr lang="zh-CN" sz="900" kern="100" dirty="0">
                          <a:effectLst/>
                        </a:rPr>
                        <a:t>向有经验者学习</a:t>
                      </a:r>
                      <a:endParaRPr lang="zh-CN" sz="700" kern="100" dirty="0">
                        <a:effectLst/>
                        <a:latin typeface="Calibri"/>
                        <a:ea typeface="宋体"/>
                        <a:cs typeface="Times New Roman"/>
                      </a:endParaRPr>
                    </a:p>
                  </a:txBody>
                  <a:tcPr marL="46448" marR="46448" marT="0" marB="0" anchor="ctr"/>
                </a:tc>
              </a:tr>
            </a:tbl>
          </a:graphicData>
        </a:graphic>
      </p:graphicFrame>
    </p:spTree>
    <p:extLst>
      <p:ext uri="{BB962C8B-B14F-4D97-AF65-F5344CB8AC3E}">
        <p14:creationId xmlns:p14="http://schemas.microsoft.com/office/powerpoint/2010/main" val="42915910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7954" y="878124"/>
            <a:ext cx="1114408" cy="369332"/>
          </a:xfrm>
          <a:prstGeom prst="rect">
            <a:avLst/>
          </a:prstGeom>
        </p:spPr>
        <p:txBody>
          <a:bodyPr wrap="none">
            <a:spAutoFit/>
          </a:bodyPr>
          <a:lstStyle/>
          <a:p>
            <a:r>
              <a:rPr lang="zh-CN" altLang="zh-CN" b="1" dirty="0"/>
              <a:t>风险策划</a:t>
            </a:r>
          </a:p>
        </p:txBody>
      </p:sp>
      <p:graphicFrame>
        <p:nvGraphicFramePr>
          <p:cNvPr id="4" name="表格 3"/>
          <p:cNvGraphicFramePr>
            <a:graphicFrameLocks noGrp="1"/>
          </p:cNvGraphicFramePr>
          <p:nvPr>
            <p:extLst>
              <p:ext uri="{D42A27DB-BD31-4B8C-83A1-F6EECF244321}">
                <p14:modId xmlns:p14="http://schemas.microsoft.com/office/powerpoint/2010/main" val="2424914958"/>
              </p:ext>
            </p:extLst>
          </p:nvPr>
        </p:nvGraphicFramePr>
        <p:xfrm>
          <a:off x="2053390" y="1507957"/>
          <a:ext cx="5858935" cy="4684296"/>
        </p:xfrm>
        <a:graphic>
          <a:graphicData uri="http://schemas.openxmlformats.org/drawingml/2006/table">
            <a:tbl>
              <a:tblPr firstRow="1" firstCol="1" bandRow="1">
                <a:tableStyleId>{5C22544A-7EE6-4342-B048-85BDC9FD1C3A}</a:tableStyleId>
              </a:tblPr>
              <a:tblGrid>
                <a:gridCol w="1631539"/>
                <a:gridCol w="2113698"/>
                <a:gridCol w="2113698"/>
              </a:tblGrid>
              <a:tr h="390358">
                <a:tc>
                  <a:txBody>
                    <a:bodyPr/>
                    <a:lstStyle/>
                    <a:p>
                      <a:pPr algn="just">
                        <a:spcAft>
                          <a:spcPts val="0"/>
                        </a:spcAft>
                      </a:pPr>
                      <a:r>
                        <a:rPr lang="en-US" sz="1100" kern="100">
                          <a:effectLst/>
                        </a:rPr>
                        <a:t>9. </a:t>
                      </a:r>
                      <a:r>
                        <a:rPr lang="zh-CN" sz="1100" kern="100">
                          <a:effectLst/>
                        </a:rPr>
                        <a:t>成员的空闲时间不确定</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每周进行例会，安排工作表</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每周进行例会，安排工作表</a:t>
                      </a:r>
                      <a:endParaRPr lang="zh-CN" sz="900" kern="100">
                        <a:effectLst/>
                        <a:latin typeface="Calibri"/>
                        <a:ea typeface="宋体"/>
                        <a:cs typeface="Times New Roman"/>
                      </a:endParaRPr>
                    </a:p>
                  </a:txBody>
                  <a:tcPr marL="56193" marR="56193" marT="0" marB="0" anchor="ctr"/>
                </a:tc>
              </a:tr>
              <a:tr h="780716">
                <a:tc>
                  <a:txBody>
                    <a:bodyPr/>
                    <a:lstStyle/>
                    <a:p>
                      <a:pPr algn="just">
                        <a:spcAft>
                          <a:spcPts val="0"/>
                        </a:spcAft>
                      </a:pPr>
                      <a:r>
                        <a:rPr lang="en-US" sz="1100" kern="100">
                          <a:effectLst/>
                        </a:rPr>
                        <a:t>10. </a:t>
                      </a:r>
                      <a:r>
                        <a:rPr lang="zh-CN" sz="1100" kern="100">
                          <a:effectLst/>
                        </a:rPr>
                        <a:t>团队成员的能力和素质，影响项目质量和进度 </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主动了解各个组员，并且进行</a:t>
                      </a:r>
                      <a:r>
                        <a:rPr lang="en-US" sz="1100" kern="100">
                          <a:effectLst/>
                        </a:rPr>
                        <a:t>team build</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对组员进行针对性的培训，并且安排相应工作</a:t>
                      </a:r>
                      <a:endParaRPr lang="zh-CN" sz="900" kern="100">
                        <a:effectLst/>
                        <a:latin typeface="Calibri"/>
                        <a:ea typeface="宋体"/>
                        <a:cs typeface="Times New Roman"/>
                      </a:endParaRPr>
                    </a:p>
                  </a:txBody>
                  <a:tcPr marL="56193" marR="56193" marT="0" marB="0" anchor="ctr"/>
                </a:tc>
              </a:tr>
              <a:tr h="780716">
                <a:tc>
                  <a:txBody>
                    <a:bodyPr/>
                    <a:lstStyle/>
                    <a:p>
                      <a:pPr algn="just">
                        <a:spcAft>
                          <a:spcPts val="0"/>
                        </a:spcAft>
                      </a:pPr>
                      <a:r>
                        <a:rPr lang="en-US" sz="1100" kern="100">
                          <a:effectLst/>
                        </a:rPr>
                        <a:t>11. </a:t>
                      </a:r>
                      <a:r>
                        <a:rPr lang="zh-CN" sz="1100" kern="100">
                          <a:effectLst/>
                        </a:rPr>
                        <a:t>团队成员是否能共同为项目服务</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项目开始前，对各个组员进行沟通，讲清楚目标，任务等</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和成员进行完整的沟通，采用公平、公正、公开的考评制度</a:t>
                      </a:r>
                      <a:endParaRPr lang="zh-CN" sz="900" kern="100">
                        <a:effectLst/>
                        <a:latin typeface="Calibri"/>
                        <a:ea typeface="宋体"/>
                        <a:cs typeface="Times New Roman"/>
                      </a:endParaRPr>
                    </a:p>
                  </a:txBody>
                  <a:tcPr marL="56193" marR="56193" marT="0" marB="0" anchor="ctr"/>
                </a:tc>
              </a:tr>
              <a:tr h="975895">
                <a:tc>
                  <a:txBody>
                    <a:bodyPr/>
                    <a:lstStyle/>
                    <a:p>
                      <a:pPr algn="just">
                        <a:spcAft>
                          <a:spcPts val="0"/>
                        </a:spcAft>
                      </a:pPr>
                      <a:r>
                        <a:rPr lang="en-US" sz="1100" kern="100">
                          <a:effectLst/>
                        </a:rPr>
                        <a:t>12. </a:t>
                      </a:r>
                      <a:r>
                        <a:rPr lang="zh-CN" sz="1100" kern="100">
                          <a:effectLst/>
                        </a:rPr>
                        <a:t>各类工具是否到位，版本是否适合该项目</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征求老师的意见或者有经验人士的意见，并且在项目的启动阶段就落实好各项工具的来源</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升级工具或者使用可以替代的工具</a:t>
                      </a:r>
                      <a:endParaRPr lang="zh-CN" sz="900" kern="100">
                        <a:effectLst/>
                        <a:latin typeface="Calibri"/>
                        <a:ea typeface="宋体"/>
                        <a:cs typeface="Times New Roman"/>
                      </a:endParaRPr>
                    </a:p>
                  </a:txBody>
                  <a:tcPr marL="56193" marR="56193" marT="0" marB="0" anchor="ctr"/>
                </a:tc>
              </a:tr>
              <a:tr h="585537">
                <a:tc>
                  <a:txBody>
                    <a:bodyPr/>
                    <a:lstStyle/>
                    <a:p>
                      <a:pPr algn="just">
                        <a:spcAft>
                          <a:spcPts val="0"/>
                        </a:spcAft>
                      </a:pPr>
                      <a:r>
                        <a:rPr lang="en-US" sz="1100" kern="100">
                          <a:effectLst/>
                        </a:rPr>
                        <a:t>13. </a:t>
                      </a:r>
                      <a:r>
                        <a:rPr lang="zh-CN" sz="1100" kern="100">
                          <a:effectLst/>
                        </a:rPr>
                        <a:t>对工具、方法、技术理解的不够</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项目开始前安装好工具，并进行学习培训</a:t>
                      </a:r>
                      <a:endParaRPr lang="zh-CN" sz="900" kern="100">
                        <a:effectLst/>
                        <a:latin typeface="Calibri"/>
                        <a:ea typeface="宋体"/>
                        <a:cs typeface="Times New Roman"/>
                      </a:endParaRPr>
                    </a:p>
                  </a:txBody>
                  <a:tcPr marL="56193" marR="56193" marT="0" marB="0" anchor="ctr"/>
                </a:tc>
                <a:tc>
                  <a:txBody>
                    <a:bodyPr/>
                    <a:lstStyle/>
                    <a:p>
                      <a:pPr algn="just">
                        <a:spcAft>
                          <a:spcPts val="0"/>
                        </a:spcAft>
                      </a:pPr>
                      <a:r>
                        <a:rPr lang="zh-CN" sz="1100" kern="100">
                          <a:effectLst/>
                        </a:rPr>
                        <a:t>学习培训各个工具</a:t>
                      </a:r>
                      <a:endParaRPr lang="zh-CN" sz="900" kern="100">
                        <a:effectLst/>
                        <a:latin typeface="Calibri"/>
                        <a:ea typeface="宋体"/>
                        <a:cs typeface="Times New Roman"/>
                      </a:endParaRPr>
                    </a:p>
                  </a:txBody>
                  <a:tcPr marL="56193" marR="56193" marT="0" marB="0" anchor="ctr"/>
                </a:tc>
              </a:tr>
              <a:tr h="585537">
                <a:tc>
                  <a:txBody>
                    <a:bodyPr/>
                    <a:lstStyle/>
                    <a:p>
                      <a:pPr algn="just">
                        <a:spcAft>
                          <a:spcPts val="0"/>
                        </a:spcAft>
                      </a:pPr>
                      <a:r>
                        <a:rPr lang="en-US" sz="1100" kern="100">
                          <a:effectLst/>
                        </a:rPr>
                        <a:t>14. </a:t>
                      </a:r>
                      <a:r>
                        <a:rPr lang="zh-CN" sz="1100" kern="100">
                          <a:effectLst/>
                        </a:rPr>
                        <a:t>客户不满意界面原型</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与客户进行深度的交流，了解客户对界面的喜好</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重新获取客户的需求后，采用快速原型重新做界面</a:t>
                      </a:r>
                      <a:endParaRPr lang="zh-CN" sz="900" kern="100">
                        <a:effectLst/>
                        <a:latin typeface="Calibri"/>
                        <a:ea typeface="宋体"/>
                        <a:cs typeface="Times New Roman"/>
                      </a:endParaRPr>
                    </a:p>
                  </a:txBody>
                  <a:tcPr marL="56193" marR="56193" marT="0" marB="0" anchor="ctr"/>
                </a:tc>
              </a:tr>
              <a:tr h="585537">
                <a:tc>
                  <a:txBody>
                    <a:bodyPr/>
                    <a:lstStyle/>
                    <a:p>
                      <a:pPr algn="just">
                        <a:spcAft>
                          <a:spcPts val="0"/>
                        </a:spcAft>
                      </a:pPr>
                      <a:r>
                        <a:rPr lang="en-US" sz="1100" kern="100">
                          <a:effectLst/>
                        </a:rPr>
                        <a:t>15. </a:t>
                      </a:r>
                      <a:r>
                        <a:rPr lang="zh-CN" sz="1100" kern="100">
                          <a:effectLst/>
                        </a:rPr>
                        <a:t>硬件等不稳定而造成数据等丢失</a:t>
                      </a:r>
                      <a:endParaRPr lang="zh-CN" sz="900" kern="100">
                        <a:effectLst/>
                        <a:latin typeface="Calibri"/>
                        <a:ea typeface="宋体"/>
                        <a:cs typeface="Times New Roman"/>
                      </a:endParaRPr>
                    </a:p>
                  </a:txBody>
                  <a:tcPr marL="56193" marR="56193" marT="0" marB="0" anchor="ctr"/>
                </a:tc>
                <a:tc>
                  <a:txBody>
                    <a:bodyPr/>
                    <a:lstStyle/>
                    <a:p>
                      <a:pPr indent="355600" algn="just">
                        <a:spcAft>
                          <a:spcPts val="0"/>
                        </a:spcAft>
                      </a:pPr>
                      <a:r>
                        <a:rPr lang="zh-CN" sz="1100" kern="100">
                          <a:effectLst/>
                        </a:rPr>
                        <a:t>每次的数据等都要进行备份</a:t>
                      </a:r>
                      <a:endParaRPr lang="zh-CN" sz="900" kern="100">
                        <a:effectLst/>
                        <a:latin typeface="Calibri"/>
                        <a:ea typeface="宋体"/>
                        <a:cs typeface="Times New Roman"/>
                      </a:endParaRPr>
                    </a:p>
                  </a:txBody>
                  <a:tcPr marL="56193" marR="56193" marT="0" marB="0" anchor="ctr"/>
                </a:tc>
                <a:tc>
                  <a:txBody>
                    <a:bodyPr/>
                    <a:lstStyle/>
                    <a:p>
                      <a:pPr algn="just">
                        <a:spcAft>
                          <a:spcPts val="0"/>
                        </a:spcAft>
                      </a:pPr>
                      <a:r>
                        <a:rPr lang="zh-CN" sz="1100" kern="100" dirty="0">
                          <a:effectLst/>
                        </a:rPr>
                        <a:t>将备份的数据等还原</a:t>
                      </a:r>
                      <a:endParaRPr lang="zh-CN" sz="900" kern="100" dirty="0">
                        <a:effectLst/>
                        <a:latin typeface="Calibri"/>
                        <a:ea typeface="宋体"/>
                        <a:cs typeface="Times New Roman"/>
                      </a:endParaRPr>
                    </a:p>
                  </a:txBody>
                  <a:tcPr marL="56193" marR="56193" marT="0" marB="0" anchor="ctr"/>
                </a:tc>
              </a:tr>
            </a:tbl>
          </a:graphicData>
        </a:graphic>
      </p:graphicFrame>
      <p:sp>
        <p:nvSpPr>
          <p:cNvPr id="5" name="Rectangle 1"/>
          <p:cNvSpPr>
            <a:spLocks noChangeArrowheads="1"/>
          </p:cNvSpPr>
          <p:nvPr/>
        </p:nvSpPr>
        <p:spPr bwMode="auto">
          <a:xfrm>
            <a:off x="3425825" y="2052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9722204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632" y="899777"/>
            <a:ext cx="7863113"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配置管理系统</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244097" y="1774565"/>
            <a:ext cx="961640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3200" dirty="0" smtClean="0">
                <a:latin typeface="+mn-ea"/>
                <a:cs typeface="宋体" pitchFamily="2" charset="-122"/>
              </a:rPr>
              <a:t>配置流程：每个组员提交自己的作业到分支</a:t>
            </a:r>
            <a:r>
              <a:rPr lang="en-US" altLang="zh-CN" sz="3200" dirty="0" smtClean="0">
                <a:latin typeface="+mn-ea"/>
                <a:cs typeface="宋体" pitchFamily="2" charset="-122"/>
              </a:rPr>
              <a:t>provide</a:t>
            </a:r>
            <a:r>
              <a:rPr lang="zh-CN" altLang="en-US" sz="3200" dirty="0" smtClean="0">
                <a:latin typeface="+mn-ea"/>
                <a:cs typeface="宋体" pitchFamily="2" charset="-122"/>
              </a:rPr>
              <a:t> ，组长进行审查，进行第一轮修改，然后微信群内进行互评，组员进行第二轮修改，再将作业提交到自己的分支。然后配置管理员合并到主分支</a:t>
            </a:r>
            <a:endParaRPr kumimoji="0" lang="zh-CN" altLang="zh-CN" sz="3200" b="0" i="0" u="none" strike="noStrike" cap="none" normalizeH="0" baseline="0" dirty="0" smtClean="0">
              <a:ln>
                <a:noFill/>
              </a:ln>
              <a:solidFill>
                <a:schemeClr val="tx1"/>
              </a:solidFill>
              <a:effectLst/>
              <a:latin typeface="+mn-ea"/>
              <a:cs typeface="宋体" pitchFamily="2" charset="-122"/>
            </a:endParaRPr>
          </a:p>
        </p:txBody>
      </p:sp>
    </p:spTree>
    <p:extLst>
      <p:ext uri="{BB962C8B-B14F-4D97-AF65-F5344CB8AC3E}">
        <p14:creationId xmlns:p14="http://schemas.microsoft.com/office/powerpoint/2010/main" val="2581435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09" y="505325"/>
            <a:ext cx="11803791" cy="5797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84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331855"/>
            <a:ext cx="7863113" cy="2690416"/>
          </a:xfrm>
        </p:spPr>
        <p:txBody>
          <a:bodyPr/>
          <a:lstStyle/>
          <a:p>
            <a:r>
              <a:rPr lang="zh-CN" altLang="en-US" sz="9600" dirty="0" smtClean="0">
                <a:latin typeface="Microsoft YaHei UI" panose="020B0503020204020204" pitchFamily="34" charset="-122"/>
                <a:ea typeface="Microsoft YaHei UI" panose="020B0503020204020204" pitchFamily="34" charset="-122"/>
              </a:rPr>
              <a:t>第</a:t>
            </a:r>
            <a:r>
              <a:rPr lang="en-US" altLang="zh-CN" sz="9600" dirty="0" smtClean="0"/>
              <a:t>10</a:t>
            </a:r>
            <a:r>
              <a:rPr lang="zh-CN" altLang="en-US" sz="9600" dirty="0" smtClean="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人力资源管理计划</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508" y="620001"/>
            <a:ext cx="2242922" cy="707886"/>
          </a:xfrm>
          <a:prstGeom prst="rect">
            <a:avLst/>
          </a:prstGeom>
        </p:spPr>
        <p:txBody>
          <a:bodyPr wrap="none">
            <a:spAutoFit/>
          </a:bodyPr>
          <a:lstStyle/>
          <a:p>
            <a:r>
              <a:rPr lang="zh-CN" altLang="zh-CN" sz="4000" b="1" dirty="0" smtClean="0"/>
              <a:t>项目</a:t>
            </a:r>
            <a:r>
              <a:rPr lang="zh-CN" altLang="zh-CN" sz="4000" b="1" dirty="0"/>
              <a:t>经理</a:t>
            </a:r>
            <a:endParaRPr lang="zh-CN" altLang="zh-CN" sz="4000" dirty="0"/>
          </a:p>
        </p:txBody>
      </p:sp>
      <p:sp>
        <p:nvSpPr>
          <p:cNvPr id="5" name="矩形 4"/>
          <p:cNvSpPr/>
          <p:nvPr/>
        </p:nvSpPr>
        <p:spPr>
          <a:xfrm>
            <a:off x="1255181" y="1590724"/>
            <a:ext cx="6096000" cy="1323439"/>
          </a:xfrm>
          <a:prstGeom prst="rect">
            <a:avLst/>
          </a:prstGeom>
        </p:spPr>
        <p:txBody>
          <a:bodyPr>
            <a:spAutoFit/>
          </a:bodyPr>
          <a:lstStyle/>
          <a:p>
            <a:r>
              <a:rPr lang="zh-CN" altLang="zh-CN" sz="2000" dirty="0">
                <a:latin typeface="+mn-ea"/>
              </a:rPr>
              <a:t>本职概述：</a:t>
            </a:r>
            <a:r>
              <a:rPr lang="en-US" altLang="zh-CN" sz="2000" dirty="0">
                <a:latin typeface="+mn-ea"/>
              </a:rPr>
              <a:t> </a:t>
            </a:r>
            <a:endParaRPr lang="zh-CN" altLang="zh-CN" sz="2000" dirty="0">
              <a:latin typeface="+mn-ea"/>
            </a:endParaRPr>
          </a:p>
          <a:p>
            <a:r>
              <a:rPr lang="zh-CN" altLang="zh-CN" sz="2000" dirty="0">
                <a:latin typeface="+mn-ea"/>
              </a:rPr>
              <a:t>负责项目管理工作，安排项目资源，对项目的规模、进度、工作量、质量、费用、风险、缺陷等进行控制，保证项目按计划运行，实现课程下达的项目目标</a:t>
            </a:r>
          </a:p>
        </p:txBody>
      </p:sp>
      <p:graphicFrame>
        <p:nvGraphicFramePr>
          <p:cNvPr id="3" name="表格 2"/>
          <p:cNvGraphicFramePr>
            <a:graphicFrameLocks noGrp="1"/>
          </p:cNvGraphicFramePr>
          <p:nvPr>
            <p:extLst>
              <p:ext uri="{D42A27DB-BD31-4B8C-83A1-F6EECF244321}">
                <p14:modId xmlns:p14="http://schemas.microsoft.com/office/powerpoint/2010/main" val="2426524599"/>
              </p:ext>
            </p:extLst>
          </p:nvPr>
        </p:nvGraphicFramePr>
        <p:xfrm>
          <a:off x="1255180" y="3136232"/>
          <a:ext cx="6958377" cy="2210601"/>
        </p:xfrm>
        <a:graphic>
          <a:graphicData uri="http://schemas.openxmlformats.org/drawingml/2006/table">
            <a:tbl>
              <a:tblPr firstRow="1" firstCol="1" bandRow="1">
                <a:tableStyleId>{5C22544A-7EE6-4342-B048-85BDC9FD1C3A}</a:tableStyleId>
              </a:tblPr>
              <a:tblGrid>
                <a:gridCol w="958706"/>
                <a:gridCol w="959545"/>
                <a:gridCol w="968771"/>
                <a:gridCol w="968771"/>
                <a:gridCol w="988062"/>
                <a:gridCol w="1149944"/>
                <a:gridCol w="964578"/>
              </a:tblGrid>
              <a:tr h="736867">
                <a:tc>
                  <a:txBody>
                    <a:bodyPr/>
                    <a:lstStyle/>
                    <a:p>
                      <a:pPr algn="ctr">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姓名</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负责内容</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班级</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学号</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473734">
                <a:tc>
                  <a:txBody>
                    <a:bodyPr/>
                    <a:lstStyle/>
                    <a:p>
                      <a:pPr algn="ctr">
                        <a:spcAft>
                          <a:spcPts val="0"/>
                        </a:spcAft>
                      </a:pPr>
                      <a:r>
                        <a:rPr lang="zh-CN" sz="1400" kern="0">
                          <a:effectLst/>
                        </a:rPr>
                        <a:t>项目经理</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李俊</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负责任务的分配，文案起草</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31601395</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 </a:t>
                      </a:r>
                      <a:endParaRPr lang="zh-CN" sz="1050" kern="100">
                        <a:effectLst/>
                      </a:endParaRPr>
                    </a:p>
                    <a:p>
                      <a:pPr algn="ctr">
                        <a:spcAft>
                          <a:spcPts val="0"/>
                        </a:spcAft>
                      </a:pPr>
                      <a:r>
                        <a:rPr lang="en-US" sz="1400" kern="0">
                          <a:effectLst/>
                        </a:rPr>
                        <a:t>15988127765</a:t>
                      </a:r>
                      <a:endParaRPr lang="zh-CN" sz="1050" kern="100">
                        <a:effectLst/>
                        <a:latin typeface="Calibri"/>
                        <a:ea typeface="宋体"/>
                        <a:cs typeface="Times New Roman"/>
                      </a:endParaRPr>
                    </a:p>
                  </a:txBody>
                  <a:tcPr marL="68580" marR="68580" marT="0" marB="0"/>
                </a:tc>
                <a:tc>
                  <a:txBody>
                    <a:bodyPr/>
                    <a:lstStyle/>
                    <a:p>
                      <a:pPr indent="304800" algn="ctr">
                        <a:spcAft>
                          <a:spcPts val="0"/>
                        </a:spcAft>
                      </a:pPr>
                      <a:r>
                        <a:rPr lang="en-US" sz="1400" kern="0" dirty="0">
                          <a:effectLst/>
                        </a:rPr>
                        <a:t> </a:t>
                      </a:r>
                      <a:endParaRPr lang="zh-CN" sz="1050" kern="100" dirty="0">
                        <a:effectLst/>
                      </a:endParaRPr>
                    </a:p>
                    <a:p>
                      <a:pPr algn="ctr">
                        <a:spcAft>
                          <a:spcPts val="0"/>
                        </a:spcAft>
                      </a:pPr>
                      <a:r>
                        <a:rPr lang="zh-CN" sz="1400" kern="0" dirty="0">
                          <a:effectLst/>
                        </a:rPr>
                        <a:t>弘 毅</a:t>
                      </a:r>
                      <a:endParaRPr lang="zh-CN" sz="1050" kern="100" dirty="0">
                        <a:effectLst/>
                      </a:endParaRPr>
                    </a:p>
                    <a:p>
                      <a:pPr algn="ctr">
                        <a:spcAft>
                          <a:spcPts val="0"/>
                        </a:spcAft>
                      </a:pPr>
                      <a:r>
                        <a:rPr lang="en-US" sz="1400" kern="0" dirty="0">
                          <a:effectLst/>
                        </a:rPr>
                        <a:t>1-611</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04462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2948" y="1850269"/>
            <a:ext cx="6096000" cy="1077218"/>
          </a:xfrm>
          <a:prstGeom prst="rect">
            <a:avLst/>
          </a:prstGeom>
        </p:spPr>
        <p:txBody>
          <a:bodyPr>
            <a:spAutoFit/>
          </a:bodyPr>
          <a:lstStyle/>
          <a:p>
            <a:r>
              <a:rPr lang="zh-CN" altLang="zh-CN" sz="2000" dirty="0" smtClean="0"/>
              <a:t>本职</a:t>
            </a:r>
            <a:r>
              <a:rPr lang="zh-CN" altLang="zh-CN" sz="2000" dirty="0"/>
              <a:t>概述： </a:t>
            </a:r>
          </a:p>
          <a:p>
            <a:r>
              <a:rPr lang="zh-CN" altLang="zh-CN" sz="2000" dirty="0"/>
              <a:t>负责对已有计划的调整调度，以实现计划的顺利执行，并对已完成的任务进行审核评价</a:t>
            </a:r>
            <a:r>
              <a:rPr lang="zh-CN" altLang="zh-CN" sz="2400" dirty="0"/>
              <a:t>。</a:t>
            </a:r>
          </a:p>
        </p:txBody>
      </p:sp>
      <p:graphicFrame>
        <p:nvGraphicFramePr>
          <p:cNvPr id="3" name="表格 2"/>
          <p:cNvGraphicFramePr>
            <a:graphicFrameLocks noGrp="1"/>
          </p:cNvGraphicFramePr>
          <p:nvPr>
            <p:extLst>
              <p:ext uri="{D42A27DB-BD31-4B8C-83A1-F6EECF244321}">
                <p14:modId xmlns:p14="http://schemas.microsoft.com/office/powerpoint/2010/main" val="3905367991"/>
              </p:ext>
            </p:extLst>
          </p:nvPr>
        </p:nvGraphicFramePr>
        <p:xfrm>
          <a:off x="1179095" y="3408947"/>
          <a:ext cx="6958800" cy="2210400"/>
        </p:xfrm>
        <a:graphic>
          <a:graphicData uri="http://schemas.openxmlformats.org/drawingml/2006/table">
            <a:tbl>
              <a:tblPr firstRow="1" firstCol="1" bandRow="1">
                <a:tableStyleId>{5C22544A-7EE6-4342-B048-85BDC9FD1C3A}</a:tableStyleId>
              </a:tblPr>
              <a:tblGrid>
                <a:gridCol w="958764"/>
                <a:gridCol w="959603"/>
                <a:gridCol w="968830"/>
                <a:gridCol w="968830"/>
                <a:gridCol w="988123"/>
                <a:gridCol w="1150014"/>
                <a:gridCol w="964636"/>
              </a:tblGrid>
              <a:tr h="942953">
                <a:tc>
                  <a:txBody>
                    <a:bodyPr/>
                    <a:lstStyle/>
                    <a:p>
                      <a:pPr algn="ctr">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姓名</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负责内容</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学号</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267447">
                <a:tc>
                  <a:txBody>
                    <a:bodyPr/>
                    <a:lstStyle/>
                    <a:p>
                      <a:pPr algn="ctr">
                        <a:spcAft>
                          <a:spcPts val="0"/>
                        </a:spcAft>
                      </a:pPr>
                      <a:r>
                        <a:rPr lang="zh-CN" sz="1400" kern="0">
                          <a:effectLst/>
                        </a:rPr>
                        <a:t>技术支持负责人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叶忠杰</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负责任务审核</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31603162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18806819300</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400" kern="0" dirty="0">
                          <a:effectLst/>
                        </a:rPr>
                        <a:t>明德</a:t>
                      </a:r>
                      <a:r>
                        <a:rPr lang="en-US" sz="1400" kern="0" dirty="0">
                          <a:effectLst/>
                        </a:rPr>
                        <a:t>3-309</a:t>
                      </a:r>
                      <a:endParaRPr lang="zh-CN" sz="1050" kern="100" dirty="0">
                        <a:effectLst/>
                        <a:latin typeface="Calibri"/>
                        <a:ea typeface="宋体"/>
                        <a:cs typeface="Times New Roman"/>
                      </a:endParaRPr>
                    </a:p>
                  </a:txBody>
                  <a:tcPr marL="68580" marR="68580" marT="0" marB="0" anchor="ctr"/>
                </a:tc>
              </a:tr>
            </a:tbl>
          </a:graphicData>
        </a:graphic>
      </p:graphicFrame>
      <p:sp>
        <p:nvSpPr>
          <p:cNvPr id="9" name="TextBox 8"/>
          <p:cNvSpPr txBox="1"/>
          <p:nvPr/>
        </p:nvSpPr>
        <p:spPr>
          <a:xfrm>
            <a:off x="1122948" y="994611"/>
            <a:ext cx="3775393" cy="707886"/>
          </a:xfrm>
          <a:prstGeom prst="rect">
            <a:avLst/>
          </a:prstGeom>
          <a:noFill/>
        </p:spPr>
        <p:txBody>
          <a:bodyPr wrap="none" rtlCol="0">
            <a:spAutoFit/>
          </a:bodyPr>
          <a:lstStyle/>
          <a:p>
            <a:r>
              <a:rPr lang="zh-CN" altLang="en-US" sz="4000" b="1" dirty="0" smtClean="0"/>
              <a:t>技术支持负责人</a:t>
            </a:r>
            <a:endParaRPr lang="zh-CN" altLang="en-US" sz="4000" b="1" dirty="0"/>
          </a:p>
        </p:txBody>
      </p:sp>
    </p:spTree>
    <p:extLst>
      <p:ext uri="{BB962C8B-B14F-4D97-AF65-F5344CB8AC3E}">
        <p14:creationId xmlns:p14="http://schemas.microsoft.com/office/powerpoint/2010/main" val="1369028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a:latin typeface="+mn-ea"/>
                <a:ea typeface="+mn-ea"/>
              </a:rPr>
              <a:t>原型设计负责人</a:t>
            </a:r>
            <a:endParaRPr lang="zh-CN" altLang="en-US" sz="4000" b="1" dirty="0">
              <a:latin typeface="+mn-ea"/>
              <a:ea typeface="+mn-ea"/>
            </a:endParaRPr>
          </a:p>
        </p:txBody>
      </p:sp>
      <p:sp>
        <p:nvSpPr>
          <p:cNvPr id="3" name="内容占位符 2"/>
          <p:cNvSpPr>
            <a:spLocks noGrp="1"/>
          </p:cNvSpPr>
          <p:nvPr>
            <p:ph idx="1"/>
          </p:nvPr>
        </p:nvSpPr>
        <p:spPr>
          <a:xfrm>
            <a:off x="750386" y="1419255"/>
            <a:ext cx="8946541" cy="2206262"/>
          </a:xfrm>
        </p:spPr>
        <p:txBody>
          <a:bodyPr/>
          <a:lstStyle/>
          <a:p>
            <a:pPr marL="0" indent="0">
              <a:buNone/>
            </a:pPr>
            <a:r>
              <a:rPr lang="zh-CN" altLang="zh-CN" dirty="0">
                <a:latin typeface="+mn-ea"/>
                <a:ea typeface="+mn-ea"/>
              </a:rPr>
              <a:t>本职概述： </a:t>
            </a:r>
          </a:p>
          <a:p>
            <a:pPr marL="0" indent="0">
              <a:buNone/>
            </a:pPr>
            <a:r>
              <a:rPr lang="zh-CN" altLang="zh-CN" dirty="0">
                <a:latin typeface="+mn-ea"/>
                <a:ea typeface="+mn-ea"/>
              </a:rPr>
              <a:t>负责对获得的需求进行整理和分析，进行可行性分析，确定需求优先级，建立模型，确定合格标准。</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08945264"/>
              </p:ext>
            </p:extLst>
          </p:nvPr>
        </p:nvGraphicFramePr>
        <p:xfrm>
          <a:off x="922420" y="2807368"/>
          <a:ext cx="6958800" cy="2210400"/>
        </p:xfrm>
        <a:graphic>
          <a:graphicData uri="http://schemas.openxmlformats.org/drawingml/2006/table">
            <a:tbl>
              <a:tblPr firstRow="1" firstCol="1" bandRow="1">
                <a:tableStyleId>{5C22544A-7EE6-4342-B048-85BDC9FD1C3A}</a:tableStyleId>
              </a:tblPr>
              <a:tblGrid>
                <a:gridCol w="958765"/>
                <a:gridCol w="959603"/>
                <a:gridCol w="968830"/>
                <a:gridCol w="968830"/>
                <a:gridCol w="988123"/>
                <a:gridCol w="1150013"/>
                <a:gridCol w="964636"/>
              </a:tblGrid>
              <a:tr h="442080">
                <a:tc>
                  <a:txBody>
                    <a:bodyPr/>
                    <a:lstStyle/>
                    <a:p>
                      <a:pPr algn="ctr">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姓名</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负责内容</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学号</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768320">
                <a:tc>
                  <a:txBody>
                    <a:bodyPr/>
                    <a:lstStyle/>
                    <a:p>
                      <a:pPr indent="304800" algn="ctr">
                        <a:spcAft>
                          <a:spcPts val="0"/>
                        </a:spcAft>
                      </a:pPr>
                      <a:r>
                        <a:rPr lang="zh-CN" sz="1400" kern="0">
                          <a:effectLst/>
                        </a:rPr>
                        <a:t>原型设计负责人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夏昌灏</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dirty="0">
                          <a:effectLst/>
                        </a:rPr>
                        <a:t>负责原型的设计开发，并审核另一开发人员的完成情况</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31603158</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 </a:t>
                      </a:r>
                      <a:endParaRPr lang="zh-CN" sz="1050" kern="100">
                        <a:effectLst/>
                      </a:endParaRPr>
                    </a:p>
                    <a:p>
                      <a:pPr algn="ctr">
                        <a:spcAft>
                          <a:spcPts val="0"/>
                        </a:spcAft>
                      </a:pPr>
                      <a:r>
                        <a:rPr lang="en-US" sz="1400" kern="0">
                          <a:effectLst/>
                        </a:rPr>
                        <a:t> </a:t>
                      </a:r>
                      <a:endParaRPr lang="zh-CN" sz="1050" kern="100">
                        <a:effectLst/>
                      </a:endParaRPr>
                    </a:p>
                    <a:p>
                      <a:pPr algn="ctr">
                        <a:spcAft>
                          <a:spcPts val="0"/>
                        </a:spcAft>
                      </a:pPr>
                      <a:r>
                        <a:rPr lang="en-US" sz="1400" kern="0">
                          <a:effectLst/>
                        </a:rPr>
                        <a:t> </a:t>
                      </a:r>
                      <a:endParaRPr lang="zh-CN" sz="1050" kern="100">
                        <a:effectLst/>
                      </a:endParaRPr>
                    </a:p>
                    <a:p>
                      <a:pPr algn="ctr">
                        <a:spcAft>
                          <a:spcPts val="0"/>
                        </a:spcAft>
                      </a:pPr>
                      <a:r>
                        <a:rPr lang="en-US" sz="1400" kern="0">
                          <a:effectLst/>
                        </a:rPr>
                        <a:t>17367073386</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400" kern="0" dirty="0">
                          <a:effectLst/>
                        </a:rPr>
                        <a:t> </a:t>
                      </a:r>
                      <a:endParaRPr lang="zh-CN" sz="1050" kern="100" dirty="0">
                        <a:effectLst/>
                      </a:endParaRPr>
                    </a:p>
                    <a:p>
                      <a:pPr algn="ctr">
                        <a:spcAft>
                          <a:spcPts val="0"/>
                        </a:spcAft>
                      </a:pPr>
                      <a:r>
                        <a:rPr lang="en-US" sz="1400" kern="0" dirty="0">
                          <a:effectLst/>
                        </a:rPr>
                        <a:t> </a:t>
                      </a:r>
                      <a:endParaRPr lang="zh-CN" sz="1050" kern="100" dirty="0">
                        <a:effectLst/>
                      </a:endParaRPr>
                    </a:p>
                    <a:p>
                      <a:pPr algn="ctr">
                        <a:spcAft>
                          <a:spcPts val="0"/>
                        </a:spcAft>
                      </a:pPr>
                      <a:r>
                        <a:rPr lang="en-US" sz="1400" kern="0" dirty="0">
                          <a:effectLst/>
                        </a:rPr>
                        <a:t> </a:t>
                      </a:r>
                      <a:endParaRPr lang="zh-CN" sz="1050" kern="100" dirty="0">
                        <a:effectLst/>
                      </a:endParaRPr>
                    </a:p>
                    <a:p>
                      <a:pPr algn="ctr">
                        <a:spcAft>
                          <a:spcPts val="0"/>
                        </a:spcAft>
                      </a:pPr>
                      <a:r>
                        <a:rPr lang="zh-CN" sz="1400" kern="0" dirty="0">
                          <a:effectLst/>
                        </a:rPr>
                        <a:t>明德</a:t>
                      </a:r>
                      <a:r>
                        <a:rPr lang="en-US" sz="1400" kern="0" dirty="0">
                          <a:effectLst/>
                        </a:rPr>
                        <a:t>3-308</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946165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a:latin typeface="+mn-ea"/>
                <a:ea typeface="+mn-ea"/>
              </a:rPr>
              <a:t>文档管理负责人</a:t>
            </a:r>
            <a:endParaRPr lang="zh-CN" altLang="en-US" sz="4000" b="1" dirty="0">
              <a:latin typeface="+mn-ea"/>
              <a:ea typeface="+mn-ea"/>
            </a:endParaRPr>
          </a:p>
        </p:txBody>
      </p:sp>
      <p:sp>
        <p:nvSpPr>
          <p:cNvPr id="3" name="内容占位符 2"/>
          <p:cNvSpPr>
            <a:spLocks noGrp="1"/>
          </p:cNvSpPr>
          <p:nvPr>
            <p:ph idx="1"/>
          </p:nvPr>
        </p:nvSpPr>
        <p:spPr>
          <a:xfrm>
            <a:off x="870701" y="1347066"/>
            <a:ext cx="8946541" cy="2206262"/>
          </a:xfrm>
        </p:spPr>
        <p:txBody>
          <a:bodyPr/>
          <a:lstStyle/>
          <a:p>
            <a:pPr marL="0" indent="0">
              <a:buNone/>
            </a:pPr>
            <a:r>
              <a:rPr lang="zh-CN" altLang="zh-CN" dirty="0" smtClean="0">
                <a:latin typeface="+mn-ea"/>
                <a:ea typeface="+mn-ea"/>
              </a:rPr>
              <a:t>本职</a:t>
            </a:r>
            <a:r>
              <a:rPr lang="zh-CN" altLang="zh-CN" dirty="0">
                <a:latin typeface="+mn-ea"/>
                <a:ea typeface="+mn-ea"/>
              </a:rPr>
              <a:t>概述： </a:t>
            </a:r>
          </a:p>
          <a:p>
            <a:pPr marL="0" indent="0">
              <a:buNone/>
            </a:pPr>
            <a:r>
              <a:rPr lang="zh-CN" altLang="zh-CN" dirty="0">
                <a:latin typeface="+mn-ea"/>
                <a:ea typeface="+mn-ea"/>
              </a:rPr>
              <a:t>负责对已完成的文档进行整合、管理并标注版本，在</a:t>
            </a:r>
            <a:r>
              <a:rPr lang="en-US" altLang="zh-CN" dirty="0" err="1">
                <a:latin typeface="+mn-ea"/>
                <a:ea typeface="+mn-ea"/>
              </a:rPr>
              <a:t>Git</a:t>
            </a:r>
            <a:r>
              <a:rPr lang="zh-CN" altLang="zh-CN" dirty="0">
                <a:latin typeface="+mn-ea"/>
                <a:ea typeface="+mn-ea"/>
              </a:rPr>
              <a:t>上上传文件进行版本控制。</a:t>
            </a:r>
            <a:endParaRPr lang="zh-CN" altLang="en-US" dirty="0">
              <a:latin typeface="+mn-ea"/>
              <a:ea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1046549222"/>
              </p:ext>
            </p:extLst>
          </p:nvPr>
        </p:nvGraphicFramePr>
        <p:xfrm>
          <a:off x="1043188" y="2860734"/>
          <a:ext cx="6958801" cy="2206800"/>
        </p:xfrm>
        <a:graphic>
          <a:graphicData uri="http://schemas.openxmlformats.org/drawingml/2006/table">
            <a:tbl>
              <a:tblPr firstRow="1" firstCol="1" bandRow="1">
                <a:tableStyleId>{5C22544A-7EE6-4342-B048-85BDC9FD1C3A}</a:tableStyleId>
              </a:tblPr>
              <a:tblGrid>
                <a:gridCol w="958764"/>
                <a:gridCol w="959604"/>
                <a:gridCol w="968830"/>
                <a:gridCol w="968830"/>
                <a:gridCol w="988123"/>
                <a:gridCol w="1150014"/>
                <a:gridCol w="964636"/>
              </a:tblGrid>
              <a:tr h="735600">
                <a:tc>
                  <a:txBody>
                    <a:bodyPr/>
                    <a:lstStyle/>
                    <a:p>
                      <a:pPr algn="just">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dirty="0">
                          <a:effectLst/>
                        </a:rPr>
                        <a:t>姓名</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dirty="0">
                          <a:effectLst/>
                        </a:rPr>
                        <a:t>负责内容</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学号</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471200">
                <a:tc>
                  <a:txBody>
                    <a:bodyPr/>
                    <a:lstStyle/>
                    <a:p>
                      <a:pPr algn="ctr">
                        <a:spcAft>
                          <a:spcPts val="0"/>
                        </a:spcAft>
                      </a:pPr>
                      <a:r>
                        <a:rPr lang="zh-CN" sz="1400" kern="0">
                          <a:effectLst/>
                        </a:rPr>
                        <a:t>文档管理负责人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黄浩峰</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负责有关文档的相关操作</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31601393</a:t>
                      </a:r>
                      <a:endParaRPr lang="zh-CN" sz="1050" kern="100">
                        <a:effectLst/>
                        <a:latin typeface="Calibri"/>
                        <a:ea typeface="宋体"/>
                        <a:cs typeface="Times New Roman"/>
                      </a:endParaRPr>
                    </a:p>
                  </a:txBody>
                  <a:tcPr marL="68580" marR="68580" marT="0" marB="0" anchor="ctr"/>
                </a:tc>
                <a:tc>
                  <a:txBody>
                    <a:bodyPr/>
                    <a:lstStyle/>
                    <a:p>
                      <a:pPr indent="304800" algn="ctr">
                        <a:spcAft>
                          <a:spcPts val="0"/>
                        </a:spcAft>
                      </a:pPr>
                      <a:r>
                        <a:rPr lang="en-US" sz="1400" kern="0">
                          <a:effectLst/>
                        </a:rPr>
                        <a:t> </a:t>
                      </a:r>
                      <a:endParaRPr lang="zh-CN" sz="1050" kern="100">
                        <a:effectLst/>
                      </a:endParaRPr>
                    </a:p>
                    <a:p>
                      <a:pPr algn="ctr">
                        <a:spcAft>
                          <a:spcPts val="0"/>
                        </a:spcAft>
                      </a:pPr>
                      <a:r>
                        <a:rPr lang="en-US" sz="1400" kern="0">
                          <a:effectLst/>
                        </a:rPr>
                        <a:t>18967144915</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400" kern="0" dirty="0">
                          <a:effectLst/>
                        </a:rPr>
                        <a:t>弘毅</a:t>
                      </a:r>
                      <a:r>
                        <a:rPr lang="en-US" sz="1400" kern="0" dirty="0">
                          <a:effectLst/>
                        </a:rPr>
                        <a:t>1-611</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86707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zh-CN" dirty="0"/>
              <a:t>业务目标</a:t>
            </a:r>
            <a:endParaRPr lang="zh-CN" altLang="en-US" dirty="0"/>
          </a:p>
        </p:txBody>
      </p:sp>
      <p:sp>
        <p:nvSpPr>
          <p:cNvPr id="3" name="矩形 2"/>
          <p:cNvSpPr>
            <a:spLocks noGrp="1"/>
          </p:cNvSpPr>
          <p:nvPr>
            <p:ph idx="1"/>
          </p:nvPr>
        </p:nvSpPr>
        <p:spPr/>
        <p:txBody>
          <a:bodyPr>
            <a:normAutofit/>
          </a:bodyPr>
          <a:lstStyle/>
          <a:p>
            <a:pPr marL="0" indent="0">
              <a:buNone/>
            </a:pPr>
            <a:r>
              <a:rPr lang="en-US" altLang="zh-CN" b="1" dirty="0"/>
              <a:t> </a:t>
            </a:r>
            <a:endParaRPr lang="zh-CN" altLang="zh-CN" dirty="0"/>
          </a:p>
          <a:p>
            <a:r>
              <a:rPr lang="en-US" altLang="zh-CN" b="1" dirty="0"/>
              <a:t>	</a:t>
            </a:r>
            <a:r>
              <a:rPr lang="zh-CN" altLang="zh-CN" dirty="0"/>
              <a:t>教师</a:t>
            </a:r>
            <a:r>
              <a:rPr lang="en-US" altLang="zh-CN" dirty="0"/>
              <a:t>:</a:t>
            </a:r>
            <a:r>
              <a:rPr lang="zh-CN" altLang="zh-CN" dirty="0"/>
              <a:t>批量检查批改点评作业</a:t>
            </a:r>
          </a:p>
          <a:p>
            <a:pPr marL="0" indent="0">
              <a:buNone/>
            </a:pPr>
            <a:r>
              <a:rPr lang="en-US" altLang="zh-CN" dirty="0"/>
              <a:t> </a:t>
            </a:r>
            <a:endParaRPr lang="zh-CN" altLang="zh-CN" dirty="0"/>
          </a:p>
          <a:p>
            <a:r>
              <a:rPr lang="en-US" altLang="zh-CN" dirty="0"/>
              <a:t>	</a:t>
            </a:r>
            <a:r>
              <a:rPr lang="zh-CN" altLang="zh-CN" dirty="0"/>
              <a:t>学生</a:t>
            </a:r>
            <a:r>
              <a:rPr lang="en-US" altLang="zh-CN" dirty="0"/>
              <a:t>:</a:t>
            </a:r>
            <a:r>
              <a:rPr lang="zh-CN" altLang="zh-CN" dirty="0"/>
              <a:t>方便的提出疑问</a:t>
            </a:r>
            <a:r>
              <a:rPr lang="en-US" altLang="zh-CN" dirty="0"/>
              <a:t>,</a:t>
            </a:r>
            <a:r>
              <a:rPr lang="zh-CN" altLang="zh-CN" dirty="0"/>
              <a:t>快速得到回应</a:t>
            </a:r>
          </a:p>
          <a:p>
            <a:pPr marL="0" indent="0">
              <a:buNone/>
            </a:pPr>
            <a:r>
              <a:rPr lang="en-US" altLang="zh-CN" dirty="0"/>
              <a:t> </a:t>
            </a:r>
            <a:endParaRPr lang="zh-CN" altLang="zh-CN" dirty="0"/>
          </a:p>
          <a:p>
            <a:r>
              <a:rPr lang="en-US" altLang="zh-CN" dirty="0"/>
              <a:t>	</a:t>
            </a:r>
            <a:r>
              <a:rPr lang="zh-CN" altLang="zh-CN" dirty="0"/>
              <a:t>游客</a:t>
            </a:r>
            <a:r>
              <a:rPr lang="en-US" altLang="zh-CN" dirty="0"/>
              <a:t>:</a:t>
            </a:r>
            <a:r>
              <a:rPr lang="zh-CN" altLang="zh-CN" dirty="0"/>
              <a:t>提前浏览相关信息</a:t>
            </a:r>
            <a:r>
              <a:rPr lang="en-US" altLang="zh-CN" dirty="0"/>
              <a:t>,</a:t>
            </a:r>
            <a:r>
              <a:rPr lang="zh-CN" altLang="zh-CN" dirty="0"/>
              <a:t>做好选课准备</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b="1" dirty="0">
                <a:latin typeface="+mn-ea"/>
                <a:ea typeface="+mn-ea"/>
              </a:rPr>
              <a:t>配置管理负责人</a:t>
            </a:r>
            <a:endParaRPr lang="zh-CN" altLang="en-US" sz="4000" b="1" dirty="0">
              <a:latin typeface="+mn-ea"/>
              <a:ea typeface="+mn-ea"/>
            </a:endParaRPr>
          </a:p>
        </p:txBody>
      </p:sp>
      <p:sp>
        <p:nvSpPr>
          <p:cNvPr id="3" name="内容占位符 2"/>
          <p:cNvSpPr>
            <a:spLocks noGrp="1"/>
          </p:cNvSpPr>
          <p:nvPr>
            <p:ph idx="1"/>
          </p:nvPr>
        </p:nvSpPr>
        <p:spPr>
          <a:xfrm>
            <a:off x="750386" y="1331024"/>
            <a:ext cx="8946541" cy="2206262"/>
          </a:xfrm>
        </p:spPr>
        <p:txBody>
          <a:bodyPr/>
          <a:lstStyle/>
          <a:p>
            <a:pPr marL="0" indent="0">
              <a:buNone/>
            </a:pPr>
            <a:r>
              <a:rPr lang="zh-CN" altLang="zh-CN" dirty="0">
                <a:latin typeface="+mn-ea"/>
                <a:ea typeface="+mn-ea"/>
              </a:rPr>
              <a:t>本职概述： </a:t>
            </a:r>
          </a:p>
          <a:p>
            <a:pPr marL="0" indent="0">
              <a:buNone/>
            </a:pPr>
            <a:r>
              <a:rPr lang="zh-CN" altLang="zh-CN" dirty="0">
                <a:latin typeface="+mn-ea"/>
                <a:ea typeface="+mn-ea"/>
              </a:rPr>
              <a:t>负责对设备以及评审时的网络环境等的管理，确保在评审时不出现低级的设备问题。</a:t>
            </a:r>
          </a:p>
        </p:txBody>
      </p:sp>
      <p:graphicFrame>
        <p:nvGraphicFramePr>
          <p:cNvPr id="4" name="表格 3"/>
          <p:cNvGraphicFramePr>
            <a:graphicFrameLocks noGrp="1"/>
          </p:cNvGraphicFramePr>
          <p:nvPr>
            <p:extLst>
              <p:ext uri="{D42A27DB-BD31-4B8C-83A1-F6EECF244321}">
                <p14:modId xmlns:p14="http://schemas.microsoft.com/office/powerpoint/2010/main" val="2917806845"/>
              </p:ext>
            </p:extLst>
          </p:nvPr>
        </p:nvGraphicFramePr>
        <p:xfrm>
          <a:off x="802557" y="2884797"/>
          <a:ext cx="6958801" cy="2206800"/>
        </p:xfrm>
        <a:graphic>
          <a:graphicData uri="http://schemas.openxmlformats.org/drawingml/2006/table">
            <a:tbl>
              <a:tblPr firstRow="1" firstCol="1" bandRow="1">
                <a:tableStyleId>{5C22544A-7EE6-4342-B048-85BDC9FD1C3A}</a:tableStyleId>
              </a:tblPr>
              <a:tblGrid>
                <a:gridCol w="958764"/>
                <a:gridCol w="959604"/>
                <a:gridCol w="968830"/>
                <a:gridCol w="968830"/>
                <a:gridCol w="988123"/>
                <a:gridCol w="1150014"/>
                <a:gridCol w="964636"/>
              </a:tblGrid>
              <a:tr h="735600">
                <a:tc>
                  <a:txBody>
                    <a:bodyPr/>
                    <a:lstStyle/>
                    <a:p>
                      <a:pPr algn="just">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dirty="0">
                          <a:effectLst/>
                        </a:rPr>
                        <a:t>姓名</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负责内容</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学号</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471200">
                <a:tc>
                  <a:txBody>
                    <a:bodyPr/>
                    <a:lstStyle/>
                    <a:p>
                      <a:pPr algn="ctr">
                        <a:spcAft>
                          <a:spcPts val="0"/>
                        </a:spcAft>
                      </a:pPr>
                      <a:r>
                        <a:rPr lang="zh-CN" sz="1400" kern="0">
                          <a:effectLst/>
                        </a:rPr>
                        <a:t>配置管理负责人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吴荣欣</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负责设备及网络的管理</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31603156</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 </a:t>
                      </a:r>
                      <a:endParaRPr lang="zh-CN" sz="1050" kern="100">
                        <a:effectLst/>
                      </a:endParaRPr>
                    </a:p>
                    <a:p>
                      <a:pPr algn="just">
                        <a:spcAft>
                          <a:spcPts val="0"/>
                        </a:spcAft>
                      </a:pPr>
                      <a:r>
                        <a:rPr lang="en-US" sz="1400" kern="0">
                          <a:effectLst/>
                        </a:rPr>
                        <a:t>13396717714</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400" kern="0" dirty="0">
                          <a:effectLst/>
                        </a:rPr>
                        <a:t>明德</a:t>
                      </a:r>
                      <a:r>
                        <a:rPr lang="en-US" sz="1400" kern="0" dirty="0">
                          <a:effectLst/>
                        </a:rPr>
                        <a:t>3-308</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39549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954318931"/>
              </p:ext>
            </p:extLst>
          </p:nvPr>
        </p:nvGraphicFramePr>
        <p:xfrm>
          <a:off x="890788" y="2959392"/>
          <a:ext cx="6958801" cy="2206800"/>
        </p:xfrm>
        <a:graphic>
          <a:graphicData uri="http://schemas.openxmlformats.org/drawingml/2006/table">
            <a:tbl>
              <a:tblPr firstRow="1" firstCol="1" bandRow="1">
                <a:tableStyleId>{5C22544A-7EE6-4342-B048-85BDC9FD1C3A}</a:tableStyleId>
              </a:tblPr>
              <a:tblGrid>
                <a:gridCol w="958764"/>
                <a:gridCol w="959604"/>
                <a:gridCol w="968830"/>
                <a:gridCol w="968830"/>
                <a:gridCol w="988123"/>
                <a:gridCol w="1150014"/>
                <a:gridCol w="964636"/>
              </a:tblGrid>
              <a:tr h="882720">
                <a:tc>
                  <a:txBody>
                    <a:bodyPr/>
                    <a:lstStyle/>
                    <a:p>
                      <a:pPr algn="just">
                        <a:spcAft>
                          <a:spcPts val="0"/>
                        </a:spcAft>
                      </a:pPr>
                      <a:r>
                        <a:rPr lang="zh-CN" sz="1400" kern="0" dirty="0">
                          <a:effectLst/>
                        </a:rPr>
                        <a:t>职务</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姓名</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dirty="0">
                          <a:effectLst/>
                        </a:rPr>
                        <a:t>负责内容</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班级</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学号</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电话号码</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400" kern="0">
                          <a:effectLst/>
                        </a:rPr>
                        <a:t>寝室号</a:t>
                      </a:r>
                      <a:endParaRPr lang="zh-CN" sz="1050" kern="100">
                        <a:effectLst/>
                        <a:latin typeface="Calibri"/>
                        <a:ea typeface="宋体"/>
                        <a:cs typeface="Times New Roman"/>
                      </a:endParaRPr>
                    </a:p>
                  </a:txBody>
                  <a:tcPr marL="68580" marR="68580" marT="0" marB="0" anchor="ctr"/>
                </a:tc>
              </a:tr>
              <a:tr h="1324080">
                <a:tc>
                  <a:txBody>
                    <a:bodyPr/>
                    <a:lstStyle/>
                    <a:p>
                      <a:pPr algn="ctr">
                        <a:spcAft>
                          <a:spcPts val="0"/>
                        </a:spcAft>
                      </a:pPr>
                      <a:r>
                        <a:rPr lang="zh-CN" sz="1400" kern="0">
                          <a:effectLst/>
                        </a:rPr>
                        <a:t>会议记录负责人</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李俊</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负责有关会议的记录</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400" kern="0">
                          <a:effectLst/>
                        </a:rPr>
                        <a:t>软工</a:t>
                      </a:r>
                      <a:r>
                        <a:rPr lang="en-US" sz="1400" kern="0">
                          <a:effectLst/>
                        </a:rPr>
                        <a:t>1602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31601395</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400" kern="0">
                          <a:effectLst/>
                        </a:rPr>
                        <a:t> </a:t>
                      </a:r>
                      <a:endParaRPr lang="zh-CN" sz="1050" kern="100">
                        <a:effectLst/>
                      </a:endParaRPr>
                    </a:p>
                    <a:p>
                      <a:pPr algn="just">
                        <a:spcAft>
                          <a:spcPts val="0"/>
                        </a:spcAft>
                      </a:pPr>
                      <a:r>
                        <a:rPr lang="en-US" sz="1400" kern="0">
                          <a:effectLst/>
                        </a:rPr>
                        <a:t>15988127765</a:t>
                      </a:r>
                      <a:endParaRPr lang="zh-CN" sz="1050" kern="100">
                        <a:effectLst/>
                        <a:latin typeface="Calibri"/>
                        <a:ea typeface="宋体"/>
                        <a:cs typeface="Times New Roman"/>
                      </a:endParaRPr>
                    </a:p>
                  </a:txBody>
                  <a:tcPr marL="68580" marR="68580" marT="0" marB="0"/>
                </a:tc>
                <a:tc>
                  <a:txBody>
                    <a:bodyPr/>
                    <a:lstStyle/>
                    <a:p>
                      <a:pPr indent="304800" algn="ctr">
                        <a:spcAft>
                          <a:spcPts val="0"/>
                        </a:spcAft>
                      </a:pPr>
                      <a:r>
                        <a:rPr lang="en-US" sz="1400" kern="0" dirty="0">
                          <a:effectLst/>
                        </a:rPr>
                        <a:t> </a:t>
                      </a:r>
                      <a:endParaRPr lang="zh-CN" sz="1050" kern="100" dirty="0">
                        <a:effectLst/>
                      </a:endParaRPr>
                    </a:p>
                    <a:p>
                      <a:pPr algn="ctr">
                        <a:spcAft>
                          <a:spcPts val="0"/>
                        </a:spcAft>
                      </a:pPr>
                      <a:r>
                        <a:rPr lang="zh-CN" sz="1400" kern="0" dirty="0">
                          <a:effectLst/>
                        </a:rPr>
                        <a:t>弘 毅</a:t>
                      </a:r>
                      <a:endParaRPr lang="zh-CN" sz="1050" kern="100" dirty="0">
                        <a:effectLst/>
                      </a:endParaRPr>
                    </a:p>
                    <a:p>
                      <a:pPr algn="ctr">
                        <a:spcAft>
                          <a:spcPts val="0"/>
                        </a:spcAft>
                      </a:pPr>
                      <a:r>
                        <a:rPr lang="en-US" sz="1400" kern="0" dirty="0">
                          <a:effectLst/>
                        </a:rPr>
                        <a:t>1-611</a:t>
                      </a:r>
                      <a:endParaRPr lang="zh-CN" sz="1050" kern="100" dirty="0">
                        <a:effectLst/>
                        <a:latin typeface="Calibri"/>
                        <a:ea typeface="宋体"/>
                        <a:cs typeface="Times New Roman"/>
                      </a:endParaRPr>
                    </a:p>
                  </a:txBody>
                  <a:tcPr marL="68580" marR="68580" marT="0" marB="0" anchor="ctr"/>
                </a:tc>
              </a:tr>
            </a:tbl>
          </a:graphicData>
        </a:graphic>
      </p:graphicFrame>
      <p:sp>
        <p:nvSpPr>
          <p:cNvPr id="5" name="Rectangle 1"/>
          <p:cNvSpPr>
            <a:spLocks noGrp="1" noChangeArrowheads="1"/>
          </p:cNvSpPr>
          <p:nvPr>
            <p:ph type="title"/>
          </p:nvPr>
        </p:nvSpPr>
        <p:spPr bwMode="auto">
          <a:xfrm>
            <a:off x="485690" y="1697397"/>
            <a:ext cx="102387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本职概述： </a:t>
            </a:r>
            <a:endParaRPr kumimoji="0" lang="zh-CN" altLang="en-US" sz="2000" b="0" i="0" u="none" strike="noStrike" cap="none" normalizeH="0" baseline="0" dirty="0" smtClean="0">
              <a:ln>
                <a:noFill/>
              </a:ln>
              <a:solidFill>
                <a:schemeClr val="tx1"/>
              </a:solidFill>
              <a:effectLst/>
              <a:ea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负责在每一次的会议上录音并在录音后撰写会议纪要，并上传至非受控文档的分支中。</a:t>
            </a:r>
            <a:endParaRPr kumimoji="0" lang="zh-CN" altLang="en-US" sz="2000" b="0" i="0" u="none" strike="noStrike" cap="none" normalizeH="0" baseline="0" dirty="0" smtClean="0">
              <a:ln>
                <a:noFill/>
              </a:ln>
              <a:solidFill>
                <a:schemeClr val="tx1"/>
              </a:solidFill>
              <a:effectLst/>
              <a:ea typeface="宋体" pitchFamily="2" charset="-122"/>
            </a:endParaRPr>
          </a:p>
        </p:txBody>
      </p:sp>
      <p:sp>
        <p:nvSpPr>
          <p:cNvPr id="6" name="矩形 5"/>
          <p:cNvSpPr/>
          <p:nvPr/>
        </p:nvSpPr>
        <p:spPr>
          <a:xfrm>
            <a:off x="794607" y="773850"/>
            <a:ext cx="3786614" cy="707886"/>
          </a:xfrm>
          <a:prstGeom prst="rect">
            <a:avLst/>
          </a:prstGeom>
        </p:spPr>
        <p:txBody>
          <a:bodyPr wrap="none">
            <a:spAutoFit/>
          </a:bodyPr>
          <a:lstStyle/>
          <a:p>
            <a:r>
              <a:rPr lang="zh-CN" altLang="en-US" sz="4000" b="1" dirty="0">
                <a:latin typeface="Arial" pitchFamily="34" charset="0"/>
                <a:ea typeface="宋体" pitchFamily="2" charset="-122"/>
                <a:cs typeface="Times New Roman" pitchFamily="18" charset="0"/>
              </a:rPr>
              <a:t>会议记录负责人</a:t>
            </a:r>
            <a:endParaRPr lang="zh-CN" altLang="en-US" sz="4000" dirty="0"/>
          </a:p>
        </p:txBody>
      </p:sp>
    </p:spTree>
    <p:extLst>
      <p:ext uri="{BB962C8B-B14F-4D97-AF65-F5344CB8AC3E}">
        <p14:creationId xmlns:p14="http://schemas.microsoft.com/office/powerpoint/2010/main" val="75571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22337491"/>
              </p:ext>
            </p:extLst>
          </p:nvPr>
        </p:nvGraphicFramePr>
        <p:xfrm>
          <a:off x="1147010" y="1930832"/>
          <a:ext cx="6789872" cy="3690816"/>
        </p:xfrm>
        <a:graphic>
          <a:graphicData uri="http://schemas.openxmlformats.org/drawingml/2006/table">
            <a:tbl>
              <a:tblPr firstRow="1" firstCol="1" bandRow="1">
                <a:tableStyleId>{5C22544A-7EE6-4342-B048-85BDC9FD1C3A}</a:tableStyleId>
              </a:tblPr>
              <a:tblGrid>
                <a:gridCol w="2281024"/>
                <a:gridCol w="2284297"/>
                <a:gridCol w="2224551"/>
              </a:tblGrid>
              <a:tr h="721894">
                <a:tc>
                  <a:txBody>
                    <a:bodyPr/>
                    <a:lstStyle/>
                    <a:p>
                      <a:pPr algn="just">
                        <a:spcAft>
                          <a:spcPts val="0"/>
                        </a:spcAft>
                      </a:pPr>
                      <a:r>
                        <a:rPr lang="zh-CN" sz="1400" kern="0">
                          <a:effectLst/>
                        </a:rPr>
                        <a:t>等级</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原因</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奖励和惩罚</a:t>
                      </a:r>
                      <a:endParaRPr lang="zh-CN" sz="1050" kern="100">
                        <a:effectLst/>
                        <a:latin typeface="Calibri"/>
                        <a:ea typeface="宋体"/>
                        <a:cs typeface="Times New Roman"/>
                      </a:endParaRPr>
                    </a:p>
                  </a:txBody>
                  <a:tcPr marL="68580" marR="68580" marT="0" marB="0"/>
                </a:tc>
              </a:tr>
              <a:tr h="786063">
                <a:tc>
                  <a:txBody>
                    <a:bodyPr/>
                    <a:lstStyle/>
                    <a:p>
                      <a:pPr algn="just">
                        <a:spcAft>
                          <a:spcPts val="0"/>
                        </a:spcAft>
                      </a:pPr>
                      <a:r>
                        <a:rPr lang="zh-CN" sz="1400" kern="0">
                          <a:effectLst/>
                        </a:rPr>
                        <a:t>不合格</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没有按时完成任务，或以其他原因导致全组扣分</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个人反思</a:t>
                      </a:r>
                      <a:endParaRPr lang="zh-CN" sz="1050" kern="100">
                        <a:effectLst/>
                        <a:latin typeface="Calibri"/>
                        <a:ea typeface="宋体"/>
                        <a:cs typeface="Times New Roman"/>
                      </a:endParaRPr>
                    </a:p>
                  </a:txBody>
                  <a:tcPr marL="68580" marR="68580" marT="0" marB="0"/>
                </a:tc>
              </a:tr>
              <a:tr h="562229">
                <a:tc>
                  <a:txBody>
                    <a:bodyPr/>
                    <a:lstStyle/>
                    <a:p>
                      <a:pPr algn="just">
                        <a:spcAft>
                          <a:spcPts val="0"/>
                        </a:spcAft>
                      </a:pPr>
                      <a:r>
                        <a:rPr lang="zh-CN" sz="1400" kern="0">
                          <a:effectLst/>
                        </a:rPr>
                        <a:t>合格</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能完成布置的任务，但质量不高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项目经理进行沟通提醒</a:t>
                      </a:r>
                      <a:endParaRPr lang="zh-CN" sz="1050" kern="100">
                        <a:effectLst/>
                        <a:latin typeface="Calibri"/>
                        <a:ea typeface="宋体"/>
                        <a:cs typeface="Times New Roman"/>
                      </a:endParaRPr>
                    </a:p>
                  </a:txBody>
                  <a:tcPr marL="68580" marR="68580" marT="0" marB="0"/>
                </a:tc>
              </a:tr>
              <a:tr h="777287">
                <a:tc>
                  <a:txBody>
                    <a:bodyPr/>
                    <a:lstStyle/>
                    <a:p>
                      <a:pPr algn="just">
                        <a:spcAft>
                          <a:spcPts val="0"/>
                        </a:spcAft>
                      </a:pPr>
                      <a:r>
                        <a:rPr lang="zh-CN" sz="1400" kern="0">
                          <a:effectLst/>
                        </a:rPr>
                        <a:t>良好</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能完成布置的任务，且质量达到要求</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无</a:t>
                      </a:r>
                      <a:endParaRPr lang="zh-CN" sz="1050" kern="100">
                        <a:effectLst/>
                        <a:latin typeface="Calibri"/>
                        <a:ea typeface="宋体"/>
                        <a:cs typeface="Times New Roman"/>
                      </a:endParaRPr>
                    </a:p>
                  </a:txBody>
                  <a:tcPr marL="68580" marR="68580" marT="0" marB="0"/>
                </a:tc>
              </a:tr>
              <a:tr h="843343">
                <a:tc>
                  <a:txBody>
                    <a:bodyPr/>
                    <a:lstStyle/>
                    <a:p>
                      <a:pPr algn="just">
                        <a:spcAft>
                          <a:spcPts val="0"/>
                        </a:spcAft>
                      </a:pPr>
                      <a:r>
                        <a:rPr lang="zh-CN" sz="1400" kern="0">
                          <a:effectLst/>
                        </a:rPr>
                        <a:t>优秀</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a:effectLst/>
                        </a:rPr>
                        <a:t>能完高质量的完成布置的任务，或以其他原因使全组加分</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400" kern="0" dirty="0">
                          <a:effectLst/>
                        </a:rPr>
                        <a:t>无</a:t>
                      </a:r>
                      <a:endParaRPr lang="zh-CN" sz="1050" kern="100" dirty="0">
                        <a:effectLst/>
                        <a:latin typeface="Calibri"/>
                        <a:ea typeface="宋体"/>
                        <a:cs typeface="Times New Roman"/>
                      </a:endParaRPr>
                    </a:p>
                  </a:txBody>
                  <a:tcPr marL="68580" marR="68580" marT="0" marB="0"/>
                </a:tc>
              </a:tr>
            </a:tbl>
          </a:graphicData>
        </a:graphic>
      </p:graphicFrame>
      <p:sp>
        <p:nvSpPr>
          <p:cNvPr id="5" name="Rectangle 1"/>
          <p:cNvSpPr>
            <a:spLocks noChangeArrowheads="1"/>
          </p:cNvSpPr>
          <p:nvPr/>
        </p:nvSpPr>
        <p:spPr bwMode="auto">
          <a:xfrm>
            <a:off x="995697" y="653451"/>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zh-CN" altLang="zh-CN" sz="4000" b="1" i="0" u="none" strike="noStrike" cap="none" normalizeH="0" baseline="0" dirty="0" smtClean="0">
                <a:ln>
                  <a:noFill/>
                </a:ln>
                <a:effectLst/>
                <a:latin typeface="Arial" pitchFamily="34" charset="0"/>
                <a:ea typeface="宋体" pitchFamily="2" charset="-122"/>
                <a:cs typeface="Times New Roman" pitchFamily="18" charset="0"/>
              </a:rPr>
              <a:t>奖励与惩罚</a:t>
            </a:r>
            <a:endParaRPr kumimoji="0" lang="zh-CN" altLang="zh-CN" sz="4000" b="0" i="0" u="none" strike="noStrike" cap="none" normalizeH="0" baseline="0" dirty="0" smtClean="0">
              <a:ln>
                <a:noFill/>
              </a:ln>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501620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9487" y="1119554"/>
            <a:ext cx="7863113" cy="2690416"/>
          </a:xfrm>
        </p:spPr>
        <p:txBody>
          <a:bodyPr/>
          <a:lstStyle/>
          <a:p>
            <a:r>
              <a:rPr lang="zh-CN" altLang="en-US" sz="9600" dirty="0"/>
              <a:t>第</a:t>
            </a:r>
            <a:r>
              <a:rPr lang="en-US" altLang="zh-CN" sz="9600" dirty="0" smtClean="0"/>
              <a:t>11</a:t>
            </a:r>
            <a:r>
              <a:rPr lang="zh-CN" altLang="en-US" sz="9600" dirty="0" smtClean="0"/>
              <a:t>章 </a:t>
            </a:r>
            <a:r>
              <a:rPr lang="en-US" altLang="zh-CN" sz="9600" dirty="0"/>
              <a:t/>
            </a:r>
            <a:br>
              <a:rPr lang="en-US" altLang="zh-CN" sz="9600" dirty="0"/>
            </a:br>
            <a:r>
              <a:rPr lang="zh-CN" altLang="en-US" sz="9600" dirty="0" smtClean="0"/>
              <a:t>成本</a:t>
            </a:r>
            <a:r>
              <a:rPr lang="zh-CN" altLang="zh-CN" sz="9600" dirty="0" smtClean="0"/>
              <a:t>管理</a:t>
            </a:r>
            <a:r>
              <a:rPr lang="zh-CN" altLang="zh-CN" sz="9600" dirty="0"/>
              <a:t>计划</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65484" y="280187"/>
            <a:ext cx="9404723" cy="1400530"/>
          </a:xfrm>
        </p:spPr>
        <p:txBody>
          <a:bodyPr/>
          <a:lstStyle/>
          <a:p>
            <a:r>
              <a:rPr lang="zh-CN" altLang="en-US" sz="4000" b="1" dirty="0" smtClean="0">
                <a:latin typeface="+mn-ea"/>
                <a:ea typeface="+mn-ea"/>
              </a:rPr>
              <a:t>软件支出</a:t>
            </a:r>
            <a:endParaRPr lang="zh-CN" altLang="zh-CN" sz="4000" b="1" dirty="0">
              <a:latin typeface="+mn-ea"/>
              <a:ea typeface="+mn-ea"/>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509" y="1410202"/>
            <a:ext cx="743902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8890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65484" y="280187"/>
            <a:ext cx="9404723" cy="1400530"/>
          </a:xfrm>
        </p:spPr>
        <p:txBody>
          <a:bodyPr/>
          <a:lstStyle/>
          <a:p>
            <a:r>
              <a:rPr lang="zh-CN" altLang="en-US" sz="4000" b="1" dirty="0" smtClean="0">
                <a:latin typeface="+mn-ea"/>
                <a:ea typeface="+mn-ea"/>
              </a:rPr>
              <a:t>硬件支出</a:t>
            </a:r>
            <a:endParaRPr lang="zh-CN" altLang="zh-CN" sz="4000" b="1" dirty="0">
              <a:latin typeface="+mn-ea"/>
              <a:ea typeface="+mn-ea"/>
            </a:endParaRP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793" y="1975935"/>
            <a:ext cx="90487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0174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latin typeface="+mn-ea"/>
                <a:ea typeface="+mn-ea"/>
              </a:rPr>
              <a:t>人力支出</a:t>
            </a:r>
            <a:endParaRPr lang="zh-CN" altLang="en-US" sz="4000" b="1" dirty="0">
              <a:latin typeface="+mn-ea"/>
              <a:ea typeface="+mn-ea"/>
            </a:endParaRPr>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2842" y="2158489"/>
            <a:ext cx="9046800" cy="1959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303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304" y="1603302"/>
            <a:ext cx="10106527" cy="3323987"/>
          </a:xfrm>
          <a:prstGeom prst="rect">
            <a:avLst/>
          </a:prstGeom>
        </p:spPr>
        <p:txBody>
          <a:bodyPr wrap="square">
            <a:spAutoFit/>
          </a:bodyPr>
          <a:lstStyle/>
          <a:p>
            <a:r>
              <a:rPr lang="zh-CN" altLang="en-US" sz="9600" dirty="0" smtClean="0">
                <a:latin typeface="Microsoft JhengHei" panose="020B0604030504040204" pitchFamily="34" charset="-120"/>
                <a:ea typeface="Microsoft JhengHei" panose="020B0604030504040204" pitchFamily="34" charset="-120"/>
              </a:rPr>
              <a:t>“第</a:t>
            </a:r>
            <a:r>
              <a:rPr lang="en-US" altLang="zh-CN" sz="9600" dirty="0" smtClean="0">
                <a:latin typeface="Microsoft JhengHei" panose="020B0604030504040204" pitchFamily="34" charset="-120"/>
                <a:ea typeface="Microsoft JhengHei" panose="020B0604030504040204" pitchFamily="34" charset="-120"/>
              </a:rPr>
              <a:t>12</a:t>
            </a:r>
            <a:r>
              <a:rPr lang="zh-CN" altLang="en-US" sz="9600" dirty="0" smtClean="0">
                <a:latin typeface="Microsoft JhengHei" panose="020B0604030504040204" pitchFamily="34" charset="-120"/>
                <a:ea typeface="Microsoft JhengHei" panose="020B0604030504040204" pitchFamily="34" charset="-120"/>
              </a:rPr>
              <a:t>章</a:t>
            </a:r>
            <a:endParaRPr lang="en-US" altLang="zh-CN" sz="9600" dirty="0">
              <a:latin typeface="Microsoft JhengHei" panose="020B0604030504040204" pitchFamily="34" charset="-120"/>
              <a:ea typeface="Microsoft JhengHei" panose="020B0604030504040204" pitchFamily="34" charset="-120"/>
            </a:endParaRPr>
          </a:p>
          <a:p>
            <a:r>
              <a:rPr lang="en-US" altLang="zh-CN" sz="9600" dirty="0" smtClean="0">
                <a:latin typeface="Microsoft JhengHei" panose="020B0604030504040204" pitchFamily="34" charset="-120"/>
                <a:ea typeface="Microsoft JhengHei" panose="020B0604030504040204" pitchFamily="34" charset="-120"/>
              </a:rPr>
              <a:t>			</a:t>
            </a:r>
            <a:r>
              <a:rPr lang="zh-CN" altLang="en-US" sz="9600" dirty="0" smtClean="0">
                <a:latin typeface="Microsoft JhengHei" panose="020B0604030504040204" pitchFamily="34" charset="-120"/>
                <a:ea typeface="Microsoft JhengHei" panose="020B0604030504040204" pitchFamily="34" charset="-120"/>
              </a:rPr>
              <a:t>绩效</a:t>
            </a:r>
            <a:r>
              <a:rPr lang="zh-CN" altLang="en-US" sz="9600" dirty="0" smtClean="0">
                <a:latin typeface="Microsoft JhengHei" panose="020B0604030504040204" pitchFamily="34" charset="-120"/>
                <a:ea typeface="Microsoft JhengHei" panose="020B0604030504040204" pitchFamily="34" charset="-120"/>
              </a:rPr>
              <a:t>”</a:t>
            </a:r>
            <a:r>
              <a:rPr lang="zh-CN" altLang="en-US" dirty="0"/>
              <a:t/>
            </a:r>
            <a:br>
              <a:rPr lang="zh-CN" altLang="en-US" dirty="0"/>
            </a:br>
            <a:endParaRPr lang="zh-CN" altLang="en-US" dirty="0"/>
          </a:p>
        </p:txBody>
      </p:sp>
    </p:spTree>
    <p:extLst>
      <p:ext uri="{BB962C8B-B14F-4D97-AF65-F5344CB8AC3E}">
        <p14:creationId xmlns:p14="http://schemas.microsoft.com/office/powerpoint/2010/main" val="1881342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工时统计</a:t>
            </a:r>
            <a:endParaRPr lang="zh-CN" altLang="zh-CN"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040" y="1900990"/>
            <a:ext cx="9038283"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7630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资源</a:t>
            </a:r>
            <a:r>
              <a:rPr lang="zh-CN" altLang="en-US" dirty="0"/>
              <a:t>图标</a:t>
            </a:r>
            <a:endParaRPr lang="zh-CN" altLang="zh-CN"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83" y="1222785"/>
            <a:ext cx="10830093" cy="4618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60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1.4 </a:t>
            </a:r>
            <a:r>
              <a:rPr lang="zh-CN" altLang="zh-CN" dirty="0"/>
              <a:t>参考文献</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625218539"/>
              </p:ext>
            </p:extLst>
          </p:nvPr>
        </p:nvGraphicFramePr>
        <p:xfrm>
          <a:off x="986588" y="1499939"/>
          <a:ext cx="9771703" cy="2818249"/>
        </p:xfrm>
        <a:graphic>
          <a:graphicData uri="http://schemas.openxmlformats.org/drawingml/2006/table">
            <a:tbl>
              <a:tblPr firstRow="1" firstCol="1" bandRow="1"/>
              <a:tblGrid>
                <a:gridCol w="2494791">
                  <a:extLst>
                    <a:ext uri="{9D8B030D-6E8A-4147-A177-3AD203B41FA5}">
                      <a16:colId xmlns:a16="http://schemas.microsoft.com/office/drawing/2014/main" xmlns="" val="20000"/>
                    </a:ext>
                  </a:extLst>
                </a:gridCol>
                <a:gridCol w="2391060">
                  <a:extLst>
                    <a:ext uri="{9D8B030D-6E8A-4147-A177-3AD203B41FA5}">
                      <a16:colId xmlns:a16="http://schemas.microsoft.com/office/drawing/2014/main" xmlns="" val="20001"/>
                    </a:ext>
                  </a:extLst>
                </a:gridCol>
                <a:gridCol w="2442926">
                  <a:extLst>
                    <a:ext uri="{9D8B030D-6E8A-4147-A177-3AD203B41FA5}">
                      <a16:colId xmlns:a16="http://schemas.microsoft.com/office/drawing/2014/main" xmlns="" val="20002"/>
                    </a:ext>
                  </a:extLst>
                </a:gridCol>
                <a:gridCol w="2442926">
                  <a:extLst>
                    <a:ext uri="{9D8B030D-6E8A-4147-A177-3AD203B41FA5}">
                      <a16:colId xmlns:a16="http://schemas.microsoft.com/office/drawing/2014/main" xmlns="" val="20003"/>
                    </a:ext>
                  </a:extLst>
                </a:gridCol>
              </a:tblGrid>
              <a:tr h="461506">
                <a:tc>
                  <a:txBody>
                    <a:bodyPr/>
                    <a:lstStyle/>
                    <a:p>
                      <a:pPr algn="just">
                        <a:spcAft>
                          <a:spcPts val="0"/>
                        </a:spcAft>
                      </a:pPr>
                      <a:r>
                        <a:rPr lang="zh-CN" sz="2400" b="1" kern="100" dirty="0" smtClean="0">
                          <a:effectLst/>
                          <a:latin typeface="Calibri"/>
                          <a:ea typeface="宋体"/>
                          <a:cs typeface="Times New Roman"/>
                        </a:rPr>
                        <a:t>书名</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作者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effectLst/>
                          <a:latin typeface="宋体"/>
                          <a:ea typeface="宋体"/>
                          <a:cs typeface="Times New Roman"/>
                        </a:rPr>
                        <a:t>ISBN</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792862">
                <a:tc>
                  <a:txBody>
                    <a:bodyPr/>
                    <a:lstStyle/>
                    <a:p>
                      <a:pPr algn="just">
                        <a:spcAft>
                          <a:spcPts val="0"/>
                        </a:spcAft>
                      </a:pPr>
                      <a:r>
                        <a:rPr lang="en-US" altLang="zh-CN" sz="2400" b="1" kern="100" dirty="0" smtClean="0">
                          <a:effectLst/>
                          <a:latin typeface="Calibri"/>
                          <a:ea typeface="宋体"/>
                          <a:cs typeface="Times New Roman"/>
                        </a:rPr>
                        <a:t>1.</a:t>
                      </a:r>
                      <a:r>
                        <a:rPr lang="zh-CN" sz="2400" b="1" kern="100" dirty="0" smtClean="0">
                          <a:effectLst/>
                          <a:latin typeface="Calibri"/>
                          <a:ea typeface="宋体"/>
                          <a:cs typeface="Times New Roman"/>
                        </a:rPr>
                        <a:t>《软件需求》</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Karl Wiegers, Joy Beatly</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solidFill>
                            <a:schemeClr val="tx1"/>
                          </a:solidFill>
                          <a:effectLst/>
                          <a:latin typeface="宋体"/>
                          <a:ea typeface="宋体"/>
                          <a:cs typeface="Times New Roman"/>
                        </a:rPr>
                        <a:t>9787302426820</a:t>
                      </a:r>
                      <a:endParaRPr lang="zh-CN" sz="24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792862">
                <a:tc>
                  <a:txBody>
                    <a:bodyPr/>
                    <a:lstStyle/>
                    <a:p>
                      <a:pPr algn="just">
                        <a:spcAft>
                          <a:spcPts val="0"/>
                        </a:spcAft>
                      </a:pPr>
                      <a:r>
                        <a:rPr lang="en-US" altLang="zh-CN" sz="2400" b="1" kern="100" dirty="0" smtClean="0">
                          <a:effectLst/>
                          <a:latin typeface="Calibri"/>
                          <a:ea typeface="宋体"/>
                          <a:cs typeface="Times New Roman"/>
                        </a:rPr>
                        <a:t>2.</a:t>
                      </a:r>
                      <a:r>
                        <a:rPr lang="zh-CN" sz="2400" b="1" kern="100" dirty="0" smtClean="0">
                          <a:effectLst/>
                          <a:latin typeface="Calibri"/>
                          <a:ea typeface="宋体"/>
                          <a:cs typeface="Times New Roman"/>
                        </a:rPr>
                        <a:t>《</a:t>
                      </a:r>
                      <a:r>
                        <a:rPr lang="en-US" sz="2400" b="1" kern="100" dirty="0">
                          <a:effectLst/>
                          <a:latin typeface="Calibri"/>
                          <a:ea typeface="宋体"/>
                          <a:cs typeface="Times New Roman"/>
                        </a:rPr>
                        <a:t>IT</a:t>
                      </a:r>
                      <a:r>
                        <a:rPr lang="zh-CN" sz="2400" b="1" kern="100" dirty="0">
                          <a:effectLst/>
                          <a:latin typeface="Calibri"/>
                          <a:ea typeface="宋体"/>
                          <a:cs typeface="Times New Roman"/>
                        </a:rPr>
                        <a:t>项目管理》</a:t>
                      </a:r>
                      <a:r>
                        <a:rPr lang="en-US" sz="2400" b="1" kern="100" dirty="0">
                          <a:effectLst/>
                          <a:latin typeface="Calibri"/>
                          <a:ea typeface="宋体"/>
                          <a:cs typeface="Times New Roman"/>
                        </a:rPr>
                        <a:t>(</a:t>
                      </a:r>
                      <a:r>
                        <a:rPr lang="zh-CN" sz="2400" b="1" kern="100" dirty="0">
                          <a:effectLst/>
                          <a:latin typeface="Calibri"/>
                          <a:ea typeface="宋体"/>
                          <a:cs typeface="Times New Roman"/>
                        </a:rPr>
                        <a:t>第</a:t>
                      </a:r>
                      <a:r>
                        <a:rPr lang="en-US" sz="2400" b="1" kern="100" dirty="0">
                          <a:effectLst/>
                          <a:latin typeface="Calibri"/>
                          <a:ea typeface="宋体"/>
                          <a:cs typeface="Times New Roman"/>
                        </a:rPr>
                        <a:t>8</a:t>
                      </a:r>
                      <a:r>
                        <a:rPr lang="zh-CN" sz="2400" b="1" kern="100" dirty="0">
                          <a:effectLst/>
                          <a:latin typeface="Calibri"/>
                          <a:ea typeface="宋体"/>
                          <a:cs typeface="Times New Roman"/>
                        </a:rPr>
                        <a:t>版</a:t>
                      </a:r>
                      <a:r>
                        <a:rPr lang="en-US" sz="2400" b="1" kern="100" dirty="0">
                          <a:effectLst/>
                          <a:latin typeface="Calibri"/>
                          <a:ea typeface="宋体"/>
                          <a:cs typeface="Times New Roman"/>
                        </a:rPr>
                        <a:t>)</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Kathy Schwalbe</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机械工业出版社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9787111582335</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771019">
                <a:tc>
                  <a:txBody>
                    <a:bodyPr/>
                    <a:lstStyle/>
                    <a:p>
                      <a:pPr algn="just">
                        <a:spcAft>
                          <a:spcPts val="0"/>
                        </a:spcAft>
                      </a:pPr>
                      <a:r>
                        <a:rPr lang="en-US" altLang="zh-CN" sz="2400" b="1" kern="100" dirty="0" smtClean="0">
                          <a:effectLst/>
                          <a:latin typeface="Calibri"/>
                          <a:ea typeface="宋体"/>
                          <a:cs typeface="Times New Roman"/>
                        </a:rPr>
                        <a:t>3.</a:t>
                      </a:r>
                      <a:r>
                        <a:rPr lang="zh-CN" sz="2400" b="1" kern="100" dirty="0" smtClean="0">
                          <a:effectLst/>
                          <a:latin typeface="Calibri"/>
                          <a:ea typeface="宋体"/>
                          <a:cs typeface="Times New Roman"/>
                        </a:rPr>
                        <a:t>《软件工程导论》</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张海藩</a:t>
                      </a:r>
                      <a:r>
                        <a:rPr lang="en-US" sz="2400" b="1" kern="100" dirty="0">
                          <a:effectLst/>
                          <a:latin typeface="Calibri"/>
                          <a:ea typeface="宋体"/>
                          <a:cs typeface="Times New Roman"/>
                        </a:rPr>
                        <a:t>,</a:t>
                      </a:r>
                      <a:r>
                        <a:rPr lang="zh-CN" sz="2400" b="1" kern="100" dirty="0">
                          <a:effectLst/>
                          <a:latin typeface="Calibri"/>
                          <a:ea typeface="宋体"/>
                          <a:cs typeface="Times New Roman"/>
                        </a:rPr>
                        <a:t>牟永敏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effectLst/>
                          <a:latin typeface="宋体"/>
                          <a:ea typeface="宋体"/>
                          <a:cs typeface="Times New Roman"/>
                        </a:rPr>
                        <a:t>9787302330981</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295667930"/>
              </p:ext>
            </p:extLst>
          </p:nvPr>
        </p:nvGraphicFramePr>
        <p:xfrm>
          <a:off x="1002631" y="4315325"/>
          <a:ext cx="9749199" cy="1089259"/>
        </p:xfrm>
        <a:graphic>
          <a:graphicData uri="http://schemas.openxmlformats.org/drawingml/2006/table">
            <a:tbl>
              <a:tblPr firstRow="1" firstCol="1" bandRow="1"/>
              <a:tblGrid>
                <a:gridCol w="2494548"/>
                <a:gridCol w="2380051"/>
                <a:gridCol w="2437300"/>
                <a:gridCol w="2437300"/>
              </a:tblGrid>
              <a:tr h="1089259">
                <a:tc>
                  <a:txBody>
                    <a:bodyPr/>
                    <a:lstStyle/>
                    <a:p>
                      <a:pPr algn="just">
                        <a:spcAft>
                          <a:spcPts val="0"/>
                        </a:spcAft>
                      </a:pPr>
                      <a:r>
                        <a:rPr lang="en-US" altLang="zh-CN" sz="2400" b="1" kern="100" dirty="0" smtClean="0">
                          <a:effectLst/>
                          <a:latin typeface="Calibri"/>
                          <a:ea typeface="宋体"/>
                          <a:cs typeface="Times New Roman"/>
                        </a:rPr>
                        <a:t>4.</a:t>
                      </a:r>
                      <a:r>
                        <a:rPr lang="zh-CN"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2017</a:t>
                      </a:r>
                      <a:r>
                        <a:rPr lang="zh-CN" altLang="en-US" sz="2400" b="1" kern="100" dirty="0" smtClean="0">
                          <a:effectLst/>
                          <a:latin typeface="Calibri"/>
                          <a:ea typeface="宋体"/>
                          <a:cs typeface="Times New Roman"/>
                        </a:rPr>
                        <a:t>年度杭州市人均收入</a:t>
                      </a:r>
                      <a:r>
                        <a:rPr lang="zh-CN" sz="2400" b="1" kern="100" dirty="0" smtClean="0">
                          <a:effectLst/>
                          <a:latin typeface="Calibri"/>
                          <a:ea typeface="宋体"/>
                          <a:cs typeface="Times New Roman"/>
                        </a:rPr>
                        <a:t>》</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2400" b="1" kern="100" dirty="0" smtClean="0">
                          <a:effectLst/>
                          <a:latin typeface="Calibri"/>
                          <a:ea typeface="宋体"/>
                          <a:cs typeface="Times New Roman"/>
                        </a:rPr>
                        <a:t>江亮儒</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727346558"/>
              </p:ext>
            </p:extLst>
          </p:nvPr>
        </p:nvGraphicFramePr>
        <p:xfrm>
          <a:off x="1007059" y="5421481"/>
          <a:ext cx="9765215" cy="848626"/>
        </p:xfrm>
        <a:graphic>
          <a:graphicData uri="http://schemas.openxmlformats.org/drawingml/2006/table">
            <a:tbl>
              <a:tblPr firstRow="1" firstCol="1" bandRow="1"/>
              <a:tblGrid>
                <a:gridCol w="2498141"/>
                <a:gridCol w="2390274"/>
                <a:gridCol w="2438400"/>
                <a:gridCol w="2438400"/>
              </a:tblGrid>
              <a:tr h="848626">
                <a:tc>
                  <a:txBody>
                    <a:bodyPr/>
                    <a:lstStyle/>
                    <a:p>
                      <a:pPr algn="just">
                        <a:spcAft>
                          <a:spcPts val="0"/>
                        </a:spcAft>
                      </a:pPr>
                      <a:r>
                        <a:rPr lang="en-US" altLang="zh-CN" sz="2400" b="1" kern="100" dirty="0" smtClean="0">
                          <a:effectLst/>
                          <a:latin typeface="Calibri"/>
                          <a:ea typeface="宋体"/>
                          <a:cs typeface="Times New Roman"/>
                        </a:rPr>
                        <a:t>5.</a:t>
                      </a:r>
                      <a:r>
                        <a:rPr lang="zh-CN"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PRD2018-G10-</a:t>
                      </a:r>
                      <a:r>
                        <a:rPr lang="zh-CN" altLang="en-US" sz="2400" b="1" kern="100" dirty="0" smtClean="0">
                          <a:effectLst/>
                          <a:latin typeface="Calibri"/>
                          <a:ea typeface="宋体"/>
                          <a:cs typeface="Times New Roman"/>
                        </a:rPr>
                        <a:t>可行性分析</a:t>
                      </a:r>
                      <a:r>
                        <a:rPr lang="zh-CN" sz="2400" b="1" kern="100" dirty="0" smtClean="0">
                          <a:effectLst/>
                          <a:latin typeface="Calibri"/>
                          <a:ea typeface="宋体"/>
                          <a:cs typeface="Times New Roman"/>
                        </a:rPr>
                        <a:t>》</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zh-CN" sz="2400" b="1" kern="100" dirty="0" smtClean="0">
                          <a:effectLst/>
                          <a:latin typeface="Calibri"/>
                          <a:ea typeface="宋体"/>
                          <a:cs typeface="Times New Roman"/>
                        </a:rPr>
                        <a:t>G10</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资源</a:t>
            </a:r>
            <a:r>
              <a:rPr lang="zh-CN" altLang="en-US" dirty="0"/>
              <a:t>图标</a:t>
            </a:r>
            <a:endParaRPr lang="zh-CN" altLang="zh-CN"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69" y="1207335"/>
            <a:ext cx="10828800" cy="463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1554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资源</a:t>
            </a:r>
            <a:r>
              <a:rPr lang="zh-CN" altLang="en-US" dirty="0"/>
              <a:t>图标</a:t>
            </a:r>
            <a:endParaRPr lang="zh-CN" altLang="zh-CN"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53" y="1271504"/>
            <a:ext cx="10828800" cy="463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722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资源图标</a:t>
            </a:r>
            <a:endParaRPr lang="zh-CN" altLang="zh-CN"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99" y="1323473"/>
            <a:ext cx="10828800" cy="463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0397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76255"/>
            <a:ext cx="9404723" cy="1400530"/>
          </a:xfrm>
        </p:spPr>
        <p:txBody>
          <a:bodyPr/>
          <a:lstStyle/>
          <a:p>
            <a:r>
              <a:rPr lang="en-US" altLang="zh-CN" dirty="0" smtClean="0"/>
              <a:t>	</a:t>
            </a:r>
            <a:r>
              <a:rPr lang="zh-CN" altLang="en-US" dirty="0" smtClean="0"/>
              <a:t>资源图表</a:t>
            </a:r>
            <a:endParaRPr lang="zh-CN" altLang="en-US" dirty="0"/>
          </a:p>
        </p:txBody>
      </p:sp>
      <p:sp>
        <p:nvSpPr>
          <p:cNvPr id="3" name="内容占位符 2"/>
          <p:cNvSpPr>
            <a:spLocks noGrp="1"/>
          </p:cNvSpPr>
          <p:nvPr>
            <p:ph idx="1"/>
          </p:nvPr>
        </p:nvSpPr>
        <p:spPr/>
        <p:txBody>
          <a:bodyPr/>
          <a:lstStyle/>
          <a:p>
            <a:endParaRPr lang="zh-CN" alt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5778"/>
            <a:ext cx="11109600" cy="4750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78418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组员</a:t>
            </a:r>
            <a:r>
              <a:rPr lang="zh-CN" altLang="en-US" dirty="0" smtClean="0"/>
              <a:t>绩效</a:t>
            </a:r>
            <a:endParaRPr lang="zh-CN" altLang="zh-CN" dirty="0"/>
          </a:p>
        </p:txBody>
      </p:sp>
      <p:sp>
        <p:nvSpPr>
          <p:cNvPr id="3" name="TextBox 2"/>
          <p:cNvSpPr txBox="1"/>
          <p:nvPr/>
        </p:nvSpPr>
        <p:spPr>
          <a:xfrm>
            <a:off x="1984106" y="1920656"/>
            <a:ext cx="902811" cy="523220"/>
          </a:xfrm>
          <a:prstGeom prst="rect">
            <a:avLst/>
          </a:prstGeom>
          <a:noFill/>
        </p:spPr>
        <p:txBody>
          <a:bodyPr wrap="none" rtlCol="0">
            <a:spAutoFit/>
          </a:bodyPr>
          <a:lstStyle/>
          <a:p>
            <a:r>
              <a:rPr lang="zh-CN" altLang="en-US" sz="2800" dirty="0" smtClean="0"/>
              <a:t>李俊</a:t>
            </a:r>
            <a:endParaRPr lang="zh-CN" altLang="en-US" sz="2800" dirty="0"/>
          </a:p>
        </p:txBody>
      </p:sp>
      <p:sp>
        <p:nvSpPr>
          <p:cNvPr id="4" name="矩形 3"/>
          <p:cNvSpPr/>
          <p:nvPr/>
        </p:nvSpPr>
        <p:spPr>
          <a:xfrm>
            <a:off x="5461044" y="1916774"/>
            <a:ext cx="1261884" cy="523220"/>
          </a:xfrm>
          <a:prstGeom prst="rect">
            <a:avLst/>
          </a:prstGeom>
        </p:spPr>
        <p:txBody>
          <a:bodyPr wrap="none">
            <a:spAutoFit/>
          </a:bodyPr>
          <a:lstStyle/>
          <a:p>
            <a:r>
              <a:rPr lang="zh-CN" altLang="en-US" sz="2800" dirty="0" smtClean="0"/>
              <a:t>夏昌灏</a:t>
            </a:r>
            <a:endParaRPr lang="zh-CN" altLang="en-US" sz="2800" dirty="0"/>
          </a:p>
        </p:txBody>
      </p:sp>
      <p:sp>
        <p:nvSpPr>
          <p:cNvPr id="6" name="TextBox 5"/>
          <p:cNvSpPr txBox="1"/>
          <p:nvPr/>
        </p:nvSpPr>
        <p:spPr>
          <a:xfrm>
            <a:off x="9302754" y="1932559"/>
            <a:ext cx="1261884" cy="523220"/>
          </a:xfrm>
          <a:prstGeom prst="rect">
            <a:avLst/>
          </a:prstGeom>
          <a:noFill/>
        </p:spPr>
        <p:txBody>
          <a:bodyPr wrap="none" rtlCol="0">
            <a:spAutoFit/>
          </a:bodyPr>
          <a:lstStyle/>
          <a:p>
            <a:r>
              <a:rPr lang="zh-CN" altLang="en-US" sz="2800" dirty="0" smtClean="0"/>
              <a:t>叶忠杰</a:t>
            </a:r>
            <a:endParaRPr lang="zh-CN" altLang="en-US" sz="28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68" y="2570787"/>
            <a:ext cx="3160295" cy="223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86" y="2609456"/>
            <a:ext cx="3160800" cy="2196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768" y="2609456"/>
            <a:ext cx="3160800" cy="2174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64215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12556" y="224039"/>
            <a:ext cx="9404723" cy="1400530"/>
          </a:xfrm>
        </p:spPr>
        <p:txBody>
          <a:bodyPr/>
          <a:lstStyle/>
          <a:p>
            <a:r>
              <a:rPr lang="en-US" altLang="zh-CN" dirty="0" smtClean="0"/>
              <a:t>	</a:t>
            </a:r>
            <a:r>
              <a:rPr lang="zh-CN" altLang="en-US" dirty="0" smtClean="0"/>
              <a:t>组员</a:t>
            </a:r>
            <a:r>
              <a:rPr lang="zh-CN" altLang="en-US" dirty="0" smtClean="0"/>
              <a:t>绩效</a:t>
            </a:r>
            <a:endParaRPr lang="zh-CN" altLang="zh-CN" dirty="0"/>
          </a:p>
        </p:txBody>
      </p:sp>
      <p:sp>
        <p:nvSpPr>
          <p:cNvPr id="3" name="TextBox 2"/>
          <p:cNvSpPr txBox="1"/>
          <p:nvPr/>
        </p:nvSpPr>
        <p:spPr>
          <a:xfrm>
            <a:off x="3370900" y="2013026"/>
            <a:ext cx="1261884" cy="523220"/>
          </a:xfrm>
          <a:prstGeom prst="rect">
            <a:avLst/>
          </a:prstGeom>
          <a:noFill/>
        </p:spPr>
        <p:txBody>
          <a:bodyPr wrap="none" rtlCol="0">
            <a:spAutoFit/>
          </a:bodyPr>
          <a:lstStyle/>
          <a:p>
            <a:r>
              <a:rPr lang="zh-CN" altLang="en-US" sz="2800" dirty="0"/>
              <a:t>黄浩峰</a:t>
            </a:r>
          </a:p>
        </p:txBody>
      </p:sp>
      <p:sp>
        <p:nvSpPr>
          <p:cNvPr id="6" name="TextBox 5"/>
          <p:cNvSpPr txBox="1"/>
          <p:nvPr/>
        </p:nvSpPr>
        <p:spPr>
          <a:xfrm>
            <a:off x="7820668" y="2024671"/>
            <a:ext cx="1261884" cy="523220"/>
          </a:xfrm>
          <a:prstGeom prst="rect">
            <a:avLst/>
          </a:prstGeom>
          <a:noFill/>
        </p:spPr>
        <p:txBody>
          <a:bodyPr wrap="none" rtlCol="0">
            <a:spAutoFit/>
          </a:bodyPr>
          <a:lstStyle/>
          <a:p>
            <a:r>
              <a:rPr lang="zh-CN" altLang="en-US" sz="2800" dirty="0" smtClean="0"/>
              <a:t>吴荣欣</a:t>
            </a:r>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01" y="2763951"/>
            <a:ext cx="3288882" cy="2520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795" y="2763951"/>
            <a:ext cx="3363082" cy="2536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3716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谢谢各位</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r>
              <a:rPr lang="en-US" altLang="zh-CN" sz="9600" dirty="0"/>
              <a:t/>
            </a:r>
            <a:br>
              <a:rPr lang="en-US" altLang="zh-CN" sz="9600" dirty="0"/>
            </a:br>
            <a:r>
              <a:rPr lang="zh-CN" altLang="zh-CN" sz="9600" dirty="0"/>
              <a:t>项目概述</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487169" y="1505674"/>
            <a:ext cx="10877266" cy="4031873"/>
          </a:xfrm>
          <a:prstGeom prst="rect">
            <a:avLst/>
          </a:prstGeom>
          <a:noFill/>
        </p:spPr>
        <p:txBody>
          <a:bodyPr wrap="square" rtlCol="0">
            <a:spAutoFit/>
          </a:bodyPr>
          <a:lstStyle/>
          <a:p>
            <a:r>
              <a:rPr lang="zh-CN" altLang="zh-CN" sz="3200" dirty="0">
                <a:latin typeface="+mn-ea"/>
              </a:rPr>
              <a:t>专门为一个教师，一门课程而建的网站，并可以有效的提供多课程交叉的</a:t>
            </a:r>
            <a:r>
              <a:rPr lang="zh-CN" altLang="zh-CN" sz="3200" dirty="0">
                <a:solidFill>
                  <a:srgbClr val="FF0000"/>
                </a:solidFill>
                <a:latin typeface="+mn-ea"/>
              </a:rPr>
              <a:t>资源共享与控制</a:t>
            </a:r>
            <a:r>
              <a:rPr lang="zh-CN" altLang="zh-CN" sz="3200" dirty="0">
                <a:latin typeface="+mn-ea"/>
              </a:rPr>
              <a:t>。它的主要用户是项目管理</a:t>
            </a:r>
            <a:r>
              <a:rPr lang="en-US" altLang="zh-CN" sz="3200" dirty="0">
                <a:latin typeface="+mn-ea"/>
              </a:rPr>
              <a:t>,</a:t>
            </a:r>
            <a:r>
              <a:rPr lang="zh-CN" altLang="zh-CN" sz="3200" dirty="0">
                <a:latin typeface="+mn-ea"/>
              </a:rPr>
              <a:t>需求工程和相关课程的教师和选了这门课的所有学生以及一些感谢趣的网友，所以用户单一管理方便。这个网站让学生和教师更加有效地沟通，让学生了解更多软件项目管理与软件需求相关知识，也为项目管理，需求工程，统一建模等软件工程化课程的教学方法提供试验基地。</a:t>
            </a:r>
          </a:p>
          <a:p>
            <a:endParaRPr lang="en-US" altLang="zh-CN" sz="3200" b="1" dirty="0"/>
          </a:p>
        </p:txBody>
      </p:sp>
    </p:spTree>
    <p:extLst>
      <p:ext uri="{BB962C8B-B14F-4D97-AF65-F5344CB8AC3E}">
        <p14:creationId xmlns:p14="http://schemas.microsoft.com/office/powerpoint/2010/main" val="2771957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2416</TotalTime>
  <Words>3684</Words>
  <Application>Microsoft Office PowerPoint</Application>
  <PresentationFormat>自定义</PresentationFormat>
  <Paragraphs>819</Paragraphs>
  <Slides>76</Slides>
  <Notes>23</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离子</vt:lpstr>
      <vt:lpstr>需求工程项目计划</vt:lpstr>
      <vt:lpstr>目录</vt:lpstr>
      <vt:lpstr>第1章 引言</vt:lpstr>
      <vt:lpstr>1.1项目说明</vt:lpstr>
      <vt:lpstr>1.2编写目的</vt:lpstr>
      <vt:lpstr>1.3 业务目标</vt:lpstr>
      <vt:lpstr>1.4 参考文献</vt:lpstr>
      <vt:lpstr>第2章  项目概述</vt:lpstr>
      <vt:lpstr>PowerPoint 演示文稿</vt:lpstr>
      <vt:lpstr>2.1 工作内容</vt:lpstr>
      <vt:lpstr>2.2 产品</vt:lpstr>
      <vt:lpstr>第3章  可行性分析</vt:lpstr>
      <vt:lpstr>3.1 技术可行性</vt:lpstr>
      <vt:lpstr>3.2 操作可行性</vt:lpstr>
      <vt:lpstr>3.3 法律可行性</vt:lpstr>
      <vt:lpstr>3.5 使用方面可行性</vt:lpstr>
      <vt:lpstr>3.6 SWOT分析法</vt:lpstr>
      <vt:lpstr>3.6 SWOT分析法</vt:lpstr>
      <vt:lpstr>3.6 SWOT分析法</vt:lpstr>
      <vt:lpstr>3.6 SWOT分析法</vt:lpstr>
      <vt:lpstr>第4章  实施计划</vt:lpstr>
      <vt:lpstr>   WBS</vt:lpstr>
      <vt:lpstr> WBS</vt:lpstr>
      <vt:lpstr>  OBS</vt:lpstr>
      <vt:lpstr>甘特图</vt:lpstr>
      <vt:lpstr>甘特图</vt:lpstr>
      <vt:lpstr>  里程碑</vt:lpstr>
      <vt:lpstr>第5章  范围管理计划 </vt:lpstr>
      <vt:lpstr>5.1 业务需求</vt:lpstr>
      <vt:lpstr>5.1 业务需求</vt:lpstr>
      <vt:lpstr>5.1 业务需求</vt:lpstr>
      <vt:lpstr>5.1 业务需求</vt:lpstr>
      <vt:lpstr>5.1 业务需求</vt:lpstr>
      <vt:lpstr>5.2 范围与限制</vt:lpstr>
      <vt:lpstr>5.3 业务背景</vt:lpstr>
      <vt:lpstr>5.3 业务背景</vt:lpstr>
      <vt:lpstr>5.3 业务背景</vt:lpstr>
      <vt:lpstr>第6章  质量管理计划</vt:lpstr>
      <vt:lpstr>PowerPoint 演示文稿</vt:lpstr>
      <vt:lpstr>PowerPoint 演示文稿</vt:lpstr>
      <vt:lpstr>PowerPoint 演示文稿</vt:lpstr>
      <vt:lpstr>第7章  沟通管理计划</vt:lpstr>
      <vt:lpstr> 干系人联系</vt:lpstr>
      <vt:lpstr>开发者与客户、用户代表沟通计划</vt:lpstr>
      <vt:lpstr>PowerPoint 演示文稿</vt:lpstr>
      <vt:lpstr>第8章  风险管理计划 </vt:lpstr>
      <vt:lpstr> 项目风险类别定义</vt:lpstr>
      <vt:lpstr>  风险概率与影响的定义</vt:lpstr>
      <vt:lpstr>PowerPoint 演示文稿</vt:lpstr>
      <vt:lpstr>PowerPoint 演示文稿</vt:lpstr>
      <vt:lpstr>PowerPoint 演示文稿</vt:lpstr>
      <vt:lpstr>第9章  配置管理系统</vt:lpstr>
      <vt:lpstr>PowerPoint 演示文稿</vt:lpstr>
      <vt:lpstr>PowerPoint 演示文稿</vt:lpstr>
      <vt:lpstr>第10章  人力资源管理计划 </vt:lpstr>
      <vt:lpstr>PowerPoint 演示文稿</vt:lpstr>
      <vt:lpstr>PowerPoint 演示文稿</vt:lpstr>
      <vt:lpstr>原型设计负责人</vt:lpstr>
      <vt:lpstr>文档管理负责人</vt:lpstr>
      <vt:lpstr>配置管理负责人</vt:lpstr>
      <vt:lpstr>本职概述：  负责在每一次的会议上录音并在录音后撰写会议纪要，并上传至非受控文档的分支中。</vt:lpstr>
      <vt:lpstr>PowerPoint 演示文稿</vt:lpstr>
      <vt:lpstr>第11章  成本管理计划 </vt:lpstr>
      <vt:lpstr>软件支出</vt:lpstr>
      <vt:lpstr>硬件支出</vt:lpstr>
      <vt:lpstr>人力支出</vt:lpstr>
      <vt:lpstr>PowerPoint 演示文稿</vt:lpstr>
      <vt:lpstr>  工时统计</vt:lpstr>
      <vt:lpstr> 资源图标</vt:lpstr>
      <vt:lpstr> 资源图标</vt:lpstr>
      <vt:lpstr> 资源图标</vt:lpstr>
      <vt:lpstr> 资源图标</vt:lpstr>
      <vt:lpstr> 资源图表</vt:lpstr>
      <vt:lpstr> 组员绩效</vt:lpstr>
      <vt:lpstr> 组员绩效</vt:lpstr>
      <vt:lpstr>谢谢各位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lastModifiedBy>HP</cp:lastModifiedBy>
  <cp:revision>156</cp:revision>
  <cp:lastPrinted>2012-08-15T21:38:02Z</cp:lastPrinted>
  <dcterms:created xsi:type="dcterms:W3CDTF">2017-10-25T13:05:14Z</dcterms:created>
  <dcterms:modified xsi:type="dcterms:W3CDTF">2018-11-22T07:31:06Z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