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7">
  <p:sldMasterIdLst>
    <p:sldMasterId id="2147483648" r:id="rId2"/>
  </p:sldMasterIdLst>
  <p:notesMasterIdLst>
    <p:notesMasterId r:id="rId84"/>
  </p:notesMasterIdLst>
  <p:handoutMasterIdLst>
    <p:handoutMasterId r:id="rId85"/>
  </p:handoutMasterIdLst>
  <p:sldIdLst>
    <p:sldId id="257" r:id="rId3"/>
    <p:sldId id="263" r:id="rId4"/>
    <p:sldId id="269" r:id="rId5"/>
    <p:sldId id="343" r:id="rId6"/>
    <p:sldId id="261" r:id="rId7"/>
    <p:sldId id="262" r:id="rId8"/>
    <p:sldId id="259" r:id="rId9"/>
    <p:sldId id="314" r:id="rId10"/>
    <p:sldId id="315" r:id="rId11"/>
    <p:sldId id="344" r:id="rId12"/>
    <p:sldId id="345" r:id="rId13"/>
    <p:sldId id="369" r:id="rId14"/>
    <p:sldId id="370" r:id="rId15"/>
    <p:sldId id="371" r:id="rId16"/>
    <p:sldId id="372" r:id="rId17"/>
    <p:sldId id="373" r:id="rId18"/>
    <p:sldId id="374" r:id="rId19"/>
    <p:sldId id="376" r:id="rId20"/>
    <p:sldId id="377" r:id="rId21"/>
    <p:sldId id="378" r:id="rId22"/>
    <p:sldId id="272" r:id="rId23"/>
    <p:sldId id="274" r:id="rId24"/>
    <p:sldId id="380" r:id="rId25"/>
    <p:sldId id="365" r:id="rId26"/>
    <p:sldId id="275" r:id="rId27"/>
    <p:sldId id="277" r:id="rId28"/>
    <p:sldId id="296" r:id="rId29"/>
    <p:sldId id="336" r:id="rId30"/>
    <p:sldId id="381" r:id="rId31"/>
    <p:sldId id="406" r:id="rId32"/>
    <p:sldId id="407" r:id="rId33"/>
    <p:sldId id="383" r:id="rId34"/>
    <p:sldId id="384" r:id="rId35"/>
    <p:sldId id="408" r:id="rId36"/>
    <p:sldId id="279" r:id="rId37"/>
    <p:sldId id="280" r:id="rId38"/>
    <p:sldId id="386" r:id="rId39"/>
    <p:sldId id="387" r:id="rId40"/>
    <p:sldId id="288" r:id="rId41"/>
    <p:sldId id="428" r:id="rId42"/>
    <p:sldId id="429" r:id="rId43"/>
    <p:sldId id="430" r:id="rId44"/>
    <p:sldId id="431" r:id="rId45"/>
    <p:sldId id="388" r:id="rId46"/>
    <p:sldId id="389" r:id="rId47"/>
    <p:sldId id="418" r:id="rId48"/>
    <p:sldId id="415" r:id="rId49"/>
    <p:sldId id="292" r:id="rId50"/>
    <p:sldId id="293" r:id="rId51"/>
    <p:sldId id="305" r:id="rId52"/>
    <p:sldId id="390" r:id="rId53"/>
    <p:sldId id="420" r:id="rId54"/>
    <p:sldId id="391" r:id="rId55"/>
    <p:sldId id="392" r:id="rId56"/>
    <p:sldId id="433" r:id="rId57"/>
    <p:sldId id="434" r:id="rId58"/>
    <p:sldId id="435" r:id="rId59"/>
    <p:sldId id="436" r:id="rId60"/>
    <p:sldId id="437" r:id="rId61"/>
    <p:sldId id="438" r:id="rId62"/>
    <p:sldId id="439" r:id="rId63"/>
    <p:sldId id="301" r:id="rId64"/>
    <p:sldId id="425" r:id="rId65"/>
    <p:sldId id="426" r:id="rId66"/>
    <p:sldId id="321" r:id="rId67"/>
    <p:sldId id="353" r:id="rId68"/>
    <p:sldId id="396" r:id="rId69"/>
    <p:sldId id="397" r:id="rId70"/>
    <p:sldId id="398" r:id="rId71"/>
    <p:sldId id="399" r:id="rId72"/>
    <p:sldId id="400" r:id="rId73"/>
    <p:sldId id="316" r:id="rId74"/>
    <p:sldId id="401" r:id="rId75"/>
    <p:sldId id="402" r:id="rId76"/>
    <p:sldId id="403" r:id="rId77"/>
    <p:sldId id="368" r:id="rId78"/>
    <p:sldId id="367" r:id="rId79"/>
    <p:sldId id="409" r:id="rId80"/>
    <p:sldId id="379" r:id="rId81"/>
    <p:sldId id="432" r:id="rId82"/>
    <p:sldId id="318" r:id="rId83"/>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未知用户"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FFD8"/>
    <a:srgbClr val="86B9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67" autoAdjust="0"/>
    <p:restoredTop sz="82424" autoAdjust="0"/>
  </p:normalViewPr>
  <p:slideViewPr>
    <p:cSldViewPr snapToGrid="0">
      <p:cViewPr>
        <p:scale>
          <a:sx n="95" d="100"/>
          <a:sy n="95" d="100"/>
        </p:scale>
        <p:origin x="-130" y="250"/>
      </p:cViewPr>
      <p:guideLst>
        <p:guide orient="horz" pos="2160"/>
        <p:guide pos="3840"/>
      </p:guideLst>
    </p:cSldViewPr>
  </p:slideViewPr>
  <p:notesTextViewPr>
    <p:cViewPr>
      <p:scale>
        <a:sx n="1" d="1"/>
        <a:sy n="1" d="1"/>
      </p:scale>
      <p:origin x="0" y="0"/>
    </p:cViewPr>
  </p:notesTextViewPr>
  <p:sorterViewPr>
    <p:cViewPr>
      <p:scale>
        <a:sx n="100" d="100"/>
        <a:sy n="100" d="100"/>
      </p:scale>
      <p:origin x="0" y="14227"/>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notesMaster" Target="notesMasters/notesMaster1.xml"/><Relationship Id="rId89"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tableStyles" Target="tableStyles.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43343" cy="467072"/>
          </a:xfrm>
          <a:prstGeom prst="rect">
            <a:avLst/>
          </a:prstGeom>
        </p:spPr>
        <p:txBody>
          <a:bodyPr vert="horz" lIns="93324" tIns="46662" rIns="93324" bIns="46662" rtlCol="0"/>
          <a:lstStyle>
            <a:lvl1pPr algn="l" latinLnBrk="0">
              <a:defRPr lang="zh-CN" sz="1200"/>
            </a:lvl1pPr>
          </a:lstStyle>
          <a:p>
            <a:endParaRPr lang="zh-CN"/>
          </a:p>
        </p:txBody>
      </p:sp>
      <p:sp>
        <p:nvSpPr>
          <p:cNvPr id="3" name="日期占位符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latinLnBrk="0">
              <a:defRPr lang="zh-CN" sz="1200"/>
            </a:lvl1pPr>
          </a:lstStyle>
          <a:p>
            <a:fld id="{2BCAFC7A-71DD-4C2C-B63D-60FDC7DD5449}" type="datetimeFigureOut">
              <a:rPr lang="en-US" altLang="zh-CN" smtClean="0"/>
              <a:t>12/4/2018</a:t>
            </a:fld>
            <a:endParaRPr lang="zh-CN"/>
          </a:p>
        </p:txBody>
      </p:sp>
      <p:sp>
        <p:nvSpPr>
          <p:cNvPr id="4" name="页脚占位符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latinLnBrk="0">
              <a:defRPr lang="zh-CN" sz="1200"/>
            </a:lvl1pPr>
          </a:lstStyle>
          <a:p>
            <a:fld id="{DA6FC261-E491-4C42-A663-B95247CC46D9}" type="slidenum">
              <a:rPr lang="zh-CN" smtClean="0"/>
              <a:t>‹#›</a:t>
            </a:fld>
            <a:endParaRPr lang="zh-CN"/>
          </a:p>
        </p:txBody>
      </p:sp>
    </p:spTree>
    <p:extLst>
      <p:ext uri="{BB962C8B-B14F-4D97-AF65-F5344CB8AC3E}">
        <p14:creationId xmlns:p14="http://schemas.microsoft.com/office/powerpoint/2010/main" val="1622031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43343" cy="467072"/>
          </a:xfrm>
          <a:prstGeom prst="rect">
            <a:avLst/>
          </a:prstGeom>
        </p:spPr>
        <p:txBody>
          <a:bodyPr vert="horz" lIns="93324" tIns="46662" rIns="93324" bIns="46662" rtlCol="0"/>
          <a:lstStyle>
            <a:lvl1pPr algn="l" latinLnBrk="0">
              <a:defRPr lang="zh-CN" sz="1200"/>
            </a:lvl1pPr>
          </a:lstStyle>
          <a:p>
            <a:endParaRPr lang="zh-CN"/>
          </a:p>
        </p:txBody>
      </p:sp>
      <p:sp>
        <p:nvSpPr>
          <p:cNvPr id="3" name="日期占位符 2"/>
          <p:cNvSpPr>
            <a:spLocks noGrp="1"/>
          </p:cNvSpPr>
          <p:nvPr>
            <p:ph type="dt" idx="1"/>
          </p:nvPr>
        </p:nvSpPr>
        <p:spPr>
          <a:xfrm>
            <a:off x="3978132" y="0"/>
            <a:ext cx="3043343" cy="467072"/>
          </a:xfrm>
          <a:prstGeom prst="rect">
            <a:avLst/>
          </a:prstGeom>
        </p:spPr>
        <p:txBody>
          <a:bodyPr vert="horz" lIns="93324" tIns="46662" rIns="93324" bIns="46662" rtlCol="0"/>
          <a:lstStyle>
            <a:lvl1pPr algn="r" latinLnBrk="0">
              <a:defRPr lang="zh-CN" sz="1200"/>
            </a:lvl1pPr>
          </a:lstStyle>
          <a:p>
            <a:fld id="{D85ECAFD-F005-4163-B10D-85806DC43F93}" type="datetimeFigureOut">
              <a:t>2018/12/4</a:t>
            </a:fld>
            <a:endParaRPr lang="zh-CN"/>
          </a:p>
        </p:txBody>
      </p:sp>
      <p:sp>
        <p:nvSpPr>
          <p:cNvPr id="4" name="幻灯片图像占位符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zh-CN"/>
          </a:p>
        </p:txBody>
      </p:sp>
      <p:sp>
        <p:nvSpPr>
          <p:cNvPr id="5" name="备注占位符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latinLnBrk="0">
              <a:defRPr lang="zh-CN" sz="1200"/>
            </a:lvl1pPr>
          </a:lstStyle>
          <a:p>
            <a:fld id="{333E963C-1534-4F8D-B2A7-66D81AA25953}" type="slidenum">
              <a:t>‹#›</a:t>
            </a:fld>
            <a:endParaRPr lang="zh-CN"/>
          </a:p>
        </p:txBody>
      </p:sp>
    </p:spTree>
    <p:extLst>
      <p:ext uri="{BB962C8B-B14F-4D97-AF65-F5344CB8AC3E}">
        <p14:creationId xmlns:p14="http://schemas.microsoft.com/office/powerpoint/2010/main" val="2811850599"/>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1</a:t>
            </a:fld>
            <a:endParaRPr lang="zh-CN"/>
          </a:p>
        </p:txBody>
      </p:sp>
    </p:spTree>
    <p:extLst>
      <p:ext uri="{BB962C8B-B14F-4D97-AF65-F5344CB8AC3E}">
        <p14:creationId xmlns:p14="http://schemas.microsoft.com/office/powerpoint/2010/main" val="98792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14</a:t>
            </a:fld>
            <a:endParaRPr lang="zh-CN"/>
          </a:p>
        </p:txBody>
      </p:sp>
    </p:spTree>
    <p:extLst>
      <p:ext uri="{BB962C8B-B14F-4D97-AF65-F5344CB8AC3E}">
        <p14:creationId xmlns:p14="http://schemas.microsoft.com/office/powerpoint/2010/main" val="3972176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15</a:t>
            </a:fld>
            <a:endParaRPr lang="zh-CN"/>
          </a:p>
        </p:txBody>
      </p:sp>
    </p:spTree>
    <p:extLst>
      <p:ext uri="{BB962C8B-B14F-4D97-AF65-F5344CB8AC3E}">
        <p14:creationId xmlns:p14="http://schemas.microsoft.com/office/powerpoint/2010/main" val="3972176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16</a:t>
            </a:fld>
            <a:endParaRPr lang="zh-CN"/>
          </a:p>
        </p:txBody>
      </p:sp>
    </p:spTree>
    <p:extLst>
      <p:ext uri="{BB962C8B-B14F-4D97-AF65-F5344CB8AC3E}">
        <p14:creationId xmlns:p14="http://schemas.microsoft.com/office/powerpoint/2010/main" val="3972176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17</a:t>
            </a:fld>
            <a:endParaRPr lang="zh-CN"/>
          </a:p>
        </p:txBody>
      </p:sp>
    </p:spTree>
    <p:extLst>
      <p:ext uri="{BB962C8B-B14F-4D97-AF65-F5344CB8AC3E}">
        <p14:creationId xmlns:p14="http://schemas.microsoft.com/office/powerpoint/2010/main" val="3972176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18</a:t>
            </a:fld>
            <a:endParaRPr lang="zh-CN"/>
          </a:p>
        </p:txBody>
      </p:sp>
    </p:spTree>
    <p:extLst>
      <p:ext uri="{BB962C8B-B14F-4D97-AF65-F5344CB8AC3E}">
        <p14:creationId xmlns:p14="http://schemas.microsoft.com/office/powerpoint/2010/main" val="3972176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19</a:t>
            </a:fld>
            <a:endParaRPr lang="zh-CN"/>
          </a:p>
        </p:txBody>
      </p:sp>
    </p:spTree>
    <p:extLst>
      <p:ext uri="{BB962C8B-B14F-4D97-AF65-F5344CB8AC3E}">
        <p14:creationId xmlns:p14="http://schemas.microsoft.com/office/powerpoint/2010/main" val="3972176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20</a:t>
            </a:fld>
            <a:endParaRPr lang="zh-CN"/>
          </a:p>
        </p:txBody>
      </p:sp>
    </p:spTree>
    <p:extLst>
      <p:ext uri="{BB962C8B-B14F-4D97-AF65-F5344CB8AC3E}">
        <p14:creationId xmlns:p14="http://schemas.microsoft.com/office/powerpoint/2010/main" val="39721767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22</a:t>
            </a:fld>
            <a:endParaRPr lang="zh-CN"/>
          </a:p>
        </p:txBody>
      </p:sp>
    </p:spTree>
    <p:extLst>
      <p:ext uri="{BB962C8B-B14F-4D97-AF65-F5344CB8AC3E}">
        <p14:creationId xmlns:p14="http://schemas.microsoft.com/office/powerpoint/2010/main" val="17695302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23</a:t>
            </a:fld>
            <a:endParaRPr lang="zh-CN"/>
          </a:p>
        </p:txBody>
      </p:sp>
    </p:spTree>
    <p:extLst>
      <p:ext uri="{BB962C8B-B14F-4D97-AF65-F5344CB8AC3E}">
        <p14:creationId xmlns:p14="http://schemas.microsoft.com/office/powerpoint/2010/main" val="1769530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24</a:t>
            </a:fld>
            <a:endParaRPr lang="zh-CN"/>
          </a:p>
        </p:txBody>
      </p:sp>
    </p:spTree>
    <p:extLst>
      <p:ext uri="{BB962C8B-B14F-4D97-AF65-F5344CB8AC3E}">
        <p14:creationId xmlns:p14="http://schemas.microsoft.com/office/powerpoint/2010/main" val="1769530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2</a:t>
            </a:fld>
            <a:endParaRPr lang="zh-CN"/>
          </a:p>
        </p:txBody>
      </p:sp>
    </p:spTree>
    <p:extLst>
      <p:ext uri="{BB962C8B-B14F-4D97-AF65-F5344CB8AC3E}">
        <p14:creationId xmlns:p14="http://schemas.microsoft.com/office/powerpoint/2010/main" val="7320579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25</a:t>
            </a:fld>
            <a:endParaRPr lang="zh-CN"/>
          </a:p>
        </p:txBody>
      </p:sp>
    </p:spTree>
    <p:extLst>
      <p:ext uri="{BB962C8B-B14F-4D97-AF65-F5344CB8AC3E}">
        <p14:creationId xmlns:p14="http://schemas.microsoft.com/office/powerpoint/2010/main" val="6183220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26</a:t>
            </a:fld>
            <a:endParaRPr lang="zh-CN"/>
          </a:p>
        </p:txBody>
      </p:sp>
    </p:spTree>
    <p:extLst>
      <p:ext uri="{BB962C8B-B14F-4D97-AF65-F5344CB8AC3E}">
        <p14:creationId xmlns:p14="http://schemas.microsoft.com/office/powerpoint/2010/main" val="42618586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36</a:t>
            </a:fld>
            <a:endParaRPr lang="zh-CN"/>
          </a:p>
        </p:txBody>
      </p:sp>
    </p:spTree>
    <p:extLst>
      <p:ext uri="{BB962C8B-B14F-4D97-AF65-F5344CB8AC3E}">
        <p14:creationId xmlns:p14="http://schemas.microsoft.com/office/powerpoint/2010/main" val="468190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4</a:t>
            </a:fld>
            <a:endParaRPr lang="zh-CN"/>
          </a:p>
        </p:txBody>
      </p:sp>
    </p:spTree>
    <p:extLst>
      <p:ext uri="{BB962C8B-B14F-4D97-AF65-F5344CB8AC3E}">
        <p14:creationId xmlns:p14="http://schemas.microsoft.com/office/powerpoint/2010/main" val="3937284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5</a:t>
            </a:fld>
            <a:endParaRPr lang="zh-CN"/>
          </a:p>
        </p:txBody>
      </p:sp>
    </p:spTree>
    <p:extLst>
      <p:ext uri="{BB962C8B-B14F-4D97-AF65-F5344CB8AC3E}">
        <p14:creationId xmlns:p14="http://schemas.microsoft.com/office/powerpoint/2010/main" val="3937284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6</a:t>
            </a:fld>
            <a:endParaRPr lang="zh-CN"/>
          </a:p>
        </p:txBody>
      </p:sp>
    </p:spTree>
    <p:extLst>
      <p:ext uri="{BB962C8B-B14F-4D97-AF65-F5344CB8AC3E}">
        <p14:creationId xmlns:p14="http://schemas.microsoft.com/office/powerpoint/2010/main" val="3822894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7</a:t>
            </a:fld>
            <a:endParaRPr lang="zh-CN"/>
          </a:p>
        </p:txBody>
      </p:sp>
    </p:spTree>
    <p:extLst>
      <p:ext uri="{BB962C8B-B14F-4D97-AF65-F5344CB8AC3E}">
        <p14:creationId xmlns:p14="http://schemas.microsoft.com/office/powerpoint/2010/main" val="1524450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10</a:t>
            </a:fld>
            <a:endParaRPr lang="zh-CN"/>
          </a:p>
        </p:txBody>
      </p:sp>
    </p:spTree>
    <p:extLst>
      <p:ext uri="{BB962C8B-B14F-4D97-AF65-F5344CB8AC3E}">
        <p14:creationId xmlns:p14="http://schemas.microsoft.com/office/powerpoint/2010/main" val="3972176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11</a:t>
            </a:fld>
            <a:endParaRPr lang="zh-CN"/>
          </a:p>
        </p:txBody>
      </p:sp>
    </p:spTree>
    <p:extLst>
      <p:ext uri="{BB962C8B-B14F-4D97-AF65-F5344CB8AC3E}">
        <p14:creationId xmlns:p14="http://schemas.microsoft.com/office/powerpoint/2010/main" val="3972176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13</a:t>
            </a:fld>
            <a:endParaRPr lang="zh-CN"/>
          </a:p>
        </p:txBody>
      </p:sp>
    </p:spTree>
    <p:extLst>
      <p:ext uri="{BB962C8B-B14F-4D97-AF65-F5344CB8AC3E}">
        <p14:creationId xmlns:p14="http://schemas.microsoft.com/office/powerpoint/2010/main" val="3972176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54955" y="1447800"/>
            <a:ext cx="8825658" cy="3329581"/>
          </a:xfrm>
        </p:spPr>
        <p:txBody>
          <a:bodyPr anchor="b"/>
          <a:lstStyle>
            <a:lvl1pPr latinLnBrk="0">
              <a:defRPr lang="zh-CN" sz="7200"/>
            </a:lvl1pPr>
          </a:lstStyle>
          <a:p>
            <a:r>
              <a:rPr lang="zh-CN" altLang="en-US" dirty="0"/>
              <a:t>单击此处编辑母版标题样式</a:t>
            </a:r>
            <a:endParaRPr lang="zh-CN" dirty="0"/>
          </a:p>
        </p:txBody>
      </p:sp>
      <p:sp>
        <p:nvSpPr>
          <p:cNvPr id="3" name="副标题 2"/>
          <p:cNvSpPr>
            <a:spLocks noGrp="1"/>
          </p:cNvSpPr>
          <p:nvPr>
            <p:ph type="subTitle" idx="1"/>
          </p:nvPr>
        </p:nvSpPr>
        <p:spPr>
          <a:xfrm>
            <a:off x="1154955" y="4777380"/>
            <a:ext cx="8825658" cy="861420"/>
          </a:xfrm>
        </p:spPr>
        <p:txBody>
          <a:bodyPr anchor="t"/>
          <a:lstStyle>
            <a:lvl1pPr marL="0" indent="0" algn="l" latinLnBrk="0">
              <a:buNone/>
              <a:defRPr lang="zh-CN" cap="all">
                <a:solidFill>
                  <a:schemeClr val="bg2">
                    <a:lumMod val="40000"/>
                    <a:lumOff val="60000"/>
                  </a:schemeClr>
                </a:solidFill>
              </a:defRPr>
            </a:lvl1pPr>
            <a:lvl2pPr marL="457200" indent="0" algn="ctr" latinLnBrk="0">
              <a:buNone/>
              <a:defRPr lang="zh-CN">
                <a:solidFill>
                  <a:schemeClr val="tx1">
                    <a:tint val="75000"/>
                  </a:schemeClr>
                </a:solidFill>
              </a:defRPr>
            </a:lvl2pPr>
            <a:lvl3pPr marL="914400" indent="0" algn="ctr" latinLnBrk="0">
              <a:buNone/>
              <a:defRPr lang="zh-CN">
                <a:solidFill>
                  <a:schemeClr val="tx1">
                    <a:tint val="75000"/>
                  </a:schemeClr>
                </a:solidFill>
              </a:defRPr>
            </a:lvl3pPr>
            <a:lvl4pPr marL="1371600" indent="0" algn="ctr" latinLnBrk="0">
              <a:buNone/>
              <a:defRPr lang="zh-CN">
                <a:solidFill>
                  <a:schemeClr val="tx1">
                    <a:tint val="75000"/>
                  </a:schemeClr>
                </a:solidFill>
              </a:defRPr>
            </a:lvl4pPr>
            <a:lvl5pPr marL="1828800" indent="0" algn="ctr" latinLnBrk="0">
              <a:buNone/>
              <a:defRPr lang="zh-CN">
                <a:solidFill>
                  <a:schemeClr val="tx1">
                    <a:tint val="75000"/>
                  </a:schemeClr>
                </a:solidFill>
              </a:defRPr>
            </a:lvl5pPr>
            <a:lvl6pPr marL="2286000" indent="0" algn="ctr" latinLnBrk="0">
              <a:buNone/>
              <a:defRPr lang="zh-CN">
                <a:solidFill>
                  <a:schemeClr val="tx1">
                    <a:tint val="75000"/>
                  </a:schemeClr>
                </a:solidFill>
              </a:defRPr>
            </a:lvl6pPr>
            <a:lvl7pPr marL="2743200" indent="0" algn="ctr" latinLnBrk="0">
              <a:buNone/>
              <a:defRPr lang="zh-CN">
                <a:solidFill>
                  <a:schemeClr val="tx1">
                    <a:tint val="75000"/>
                  </a:schemeClr>
                </a:solidFill>
              </a:defRPr>
            </a:lvl7pPr>
            <a:lvl8pPr marL="3200400" indent="0" algn="ctr" latinLnBrk="0">
              <a:buNone/>
              <a:defRPr lang="zh-CN">
                <a:solidFill>
                  <a:schemeClr val="tx1">
                    <a:tint val="75000"/>
                  </a:schemeClr>
                </a:solidFill>
              </a:defRPr>
            </a:lvl8pPr>
            <a:lvl9pPr marL="3657600" indent="0" algn="ctr" latinLnBrk="0">
              <a:buNone/>
              <a:defRPr lang="zh-CN">
                <a:solidFill>
                  <a:schemeClr val="tx1">
                    <a:tint val="75000"/>
                  </a:schemeClr>
                </a:solidFill>
              </a:defRPr>
            </a:lvl9pPr>
          </a:lstStyle>
          <a:p>
            <a:r>
              <a:rPr lang="zh-CN" altLang="en-US"/>
              <a:t>单击此处编辑母版副标题样式</a:t>
            </a:r>
            <a:endParaRPr lang="zh-CN"/>
          </a:p>
        </p:txBody>
      </p:sp>
      <p:sp>
        <p:nvSpPr>
          <p:cNvPr id="4" name="日期占位符 3"/>
          <p:cNvSpPr>
            <a:spLocks noGrp="1"/>
          </p:cNvSpPr>
          <p:nvPr>
            <p:ph type="dt" sz="half" idx="10"/>
          </p:nvPr>
        </p:nvSpPr>
        <p:spPr/>
        <p:txBody>
          <a:bodyPr/>
          <a:lstStyle/>
          <a:p>
            <a:fld id="{4AAD347D-5ACD-4C99-B74B-A9C85AD731AF}" type="datetimeFigureOut">
              <a:t>2018/12/4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rPr smtClean="0"/>
              <a:t>‹#›</a:t>
            </a:fld>
            <a:endParaRPr lang="zh-CN"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全景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6" y="4800587"/>
            <a:ext cx="8825657" cy="566738"/>
          </a:xfrm>
        </p:spPr>
        <p:txBody>
          <a:bodyPr anchor="b">
            <a:normAutofit/>
          </a:bodyPr>
          <a:lstStyle>
            <a:lvl1pPr algn="l" latinLnBrk="0">
              <a:defRPr lang="zh-CN" sz="2400" b="0"/>
            </a:lvl1pPr>
          </a:lstStyle>
          <a:p>
            <a:r>
              <a:rPr lang="zh-CN" altLang="en-US"/>
              <a:t>单击此处编辑母版标题样式</a:t>
            </a:r>
            <a:endParaRPr lang="zh-CN"/>
          </a:p>
        </p:txBody>
      </p:sp>
      <p:sp>
        <p:nvSpPr>
          <p:cNvPr id="3" name="图片占位符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1154956" y="5367325"/>
            <a:ext cx="8825656" cy="493712"/>
          </a:xfrm>
        </p:spPr>
        <p:txBody>
          <a:bodyPr>
            <a:normAutofit/>
          </a:bodyPr>
          <a:lstStyle>
            <a:lvl1pPr marL="0" indent="0" latinLnBrk="0">
              <a:buNone/>
              <a:defRPr lang="zh-CN" sz="12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4509A250-FF31-4206-8172-F9D3106AACB1}" type="datetimeFigureOut">
              <a:t>2018/12/4</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4" y="1447800"/>
            <a:ext cx="8825659" cy="1981200"/>
          </a:xfrm>
        </p:spPr>
        <p:txBody>
          <a:bodyPr/>
          <a:lstStyle>
            <a:lvl1pPr latinLnBrk="0">
              <a:defRPr lang="zh-CN" sz="4800"/>
            </a:lvl1pPr>
          </a:lstStyle>
          <a:p>
            <a:r>
              <a:rPr lang="zh-CN" altLang="en-US"/>
              <a:t>单击此处编辑母版标题样式</a:t>
            </a:r>
            <a:endParaRPr lang="zh-CN"/>
          </a:p>
        </p:txBody>
      </p:sp>
      <p:sp>
        <p:nvSpPr>
          <p:cNvPr id="4" name="日期占位符 3"/>
          <p:cNvSpPr>
            <a:spLocks noGrp="1"/>
          </p:cNvSpPr>
          <p:nvPr>
            <p:ph type="dt" sz="half" idx="10"/>
          </p:nvPr>
        </p:nvSpPr>
        <p:spPr/>
        <p:txBody>
          <a:bodyPr/>
          <a:lstStyle/>
          <a:p>
            <a:fld id="{4509A250-FF31-4206-8172-F9D3106AACB1}" type="datetimeFigureOut">
              <a:t>2018/12/4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
        <p:nvSpPr>
          <p:cNvPr id="8" name="文本占位符 3"/>
          <p:cNvSpPr>
            <a:spLocks noGrp="1"/>
          </p:cNvSpPr>
          <p:nvPr>
            <p:ph type="body" sz="half" idx="2"/>
          </p:nvPr>
        </p:nvSpPr>
        <p:spPr>
          <a:xfrm>
            <a:off x="1154954" y="3657600"/>
            <a:ext cx="8825659" cy="2362200"/>
          </a:xfrm>
        </p:spPr>
        <p:txBody>
          <a:bodyPr anchor="ctr">
            <a:normAutofit/>
          </a:bodyPr>
          <a:lstStyle>
            <a:lvl1pPr marL="0" indent="0" latinLnBrk="0">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言与题注">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74801" y="1447800"/>
            <a:ext cx="7999315" cy="2323374"/>
          </a:xfrm>
        </p:spPr>
        <p:txBody>
          <a:bodyPr/>
          <a:lstStyle>
            <a:lvl1pPr latinLnBrk="0">
              <a:defRPr lang="zh-CN" sz="4800">
                <a:latin typeface="Microsoft YaHei UI" panose="020B0503020204020204" pitchFamily="34" charset="-122"/>
                <a:ea typeface="Microsoft YaHei UI" panose="020B0503020204020204" pitchFamily="34" charset="-122"/>
              </a:defRPr>
            </a:lvl1pPr>
          </a:lstStyle>
          <a:p>
            <a:r>
              <a:rPr lang="en-US" altLang="zh-CN" dirty="0"/>
              <a:t/>
            </a:r>
            <a:br>
              <a:rPr lang="en-US" altLang="zh-CN" dirty="0"/>
            </a:br>
            <a:r>
              <a:rPr lang="zh-CN" dirty="0"/>
              <a:t>单击此处编辑母版标题样式</a:t>
            </a:r>
          </a:p>
        </p:txBody>
      </p:sp>
      <p:sp>
        <p:nvSpPr>
          <p:cNvPr id="4" name="日期占位符 3"/>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fld id="{4509A250-FF31-4206-8172-F9D3106AACB1}" type="datetimeFigureOut">
              <a:rPr lang="en-US" altLang="zh-CN" smtClean="0"/>
              <a:pPr/>
              <a:t>12/4/2018</a:t>
            </a:fld>
            <a:endParaRPr lang="zh-CN" altLang="en-US"/>
          </a:p>
        </p:txBody>
      </p:sp>
      <p:sp>
        <p:nvSpPr>
          <p:cNvPr id="5" name="页脚占位符 4"/>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
        <p:nvSpPr>
          <p:cNvPr id="10" name="文本占位符 3"/>
          <p:cNvSpPr>
            <a:spLocks noGrp="1"/>
          </p:cNvSpPr>
          <p:nvPr>
            <p:ph type="body" sz="half" idx="2"/>
          </p:nvPr>
        </p:nvSpPr>
        <p:spPr>
          <a:xfrm>
            <a:off x="1154954" y="4350657"/>
            <a:ext cx="8825659" cy="1676400"/>
          </a:xfrm>
        </p:spPr>
        <p:txBody>
          <a:bodyPr anchor="ctr">
            <a:normAutofit/>
          </a:bodyPr>
          <a:lstStyle>
            <a:lvl1pPr marL="0" indent="0" latinLnBrk="0">
              <a:buNone/>
              <a:defRPr lang="zh-CN" sz="1800">
                <a:latin typeface="Microsoft YaHei UI" panose="020B0503020204020204" pitchFamily="34" charset="-122"/>
                <a:ea typeface="Microsoft YaHei UI" panose="020B0503020204020204" pitchFamily="34" charset="-122"/>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11" name="文本占位符 3"/>
          <p:cNvSpPr>
            <a:spLocks noGrp="1"/>
          </p:cNvSpPr>
          <p:nvPr>
            <p:ph type="body" sz="half" idx="14"/>
          </p:nvPr>
        </p:nvSpPr>
        <p:spPr>
          <a:xfrm>
            <a:off x="1930400" y="3771174"/>
            <a:ext cx="7279649" cy="342174"/>
          </a:xfrm>
        </p:spPr>
        <p:txBody>
          <a:bodyPr vert="horz" lIns="91440" tIns="45720" rIns="91440" bIns="45720" rtlCol="0" anchor="t">
            <a:normAutofit/>
          </a:bodyPr>
          <a:lstStyle>
            <a:lvl1pPr latinLnBrk="0">
              <a:defRPr lang="zh-CN" sz="1400" cap="small">
                <a:solidFill>
                  <a:schemeClr val="bg2">
                    <a:lumMod val="40000"/>
                    <a:lumOff val="60000"/>
                  </a:schemeClr>
                </a:solidFill>
                <a:latin typeface="Microsoft YaHei UI" panose="020B0503020204020204" pitchFamily="34" charset="-122"/>
                <a:ea typeface="Microsoft YaHei UI" panose="020B0503020204020204" pitchFamily="34" charset="-122"/>
                <a:cs typeface="+mj-cs"/>
              </a:defRPr>
            </a:lvl1pPr>
          </a:lstStyle>
          <a:p>
            <a:pPr marL="0" lvl="0" indent="0">
              <a:buNone/>
            </a:pPr>
            <a:r>
              <a:rPr lang="zh-CN" altLang="en-US"/>
              <a:t>编辑母版文本样式</a:t>
            </a:r>
          </a:p>
        </p:txBody>
      </p:sp>
      <p:sp>
        <p:nvSpPr>
          <p:cNvPr id="12" name="文本框 11"/>
          <p:cNvSpPr txBox="1"/>
          <p:nvPr/>
        </p:nvSpPr>
        <p:spPr>
          <a:xfrm>
            <a:off x="898295" y="1624602"/>
            <a:ext cx="801912" cy="1969770"/>
          </a:xfrm>
          <a:prstGeom prst="rect">
            <a:avLst/>
          </a:prstGeom>
          <a:noFill/>
        </p:spPr>
        <p:txBody>
          <a:bodyPr wrap="square" rtlCol="0">
            <a:spAutoFit/>
          </a:bodyPr>
          <a:lstStyle>
            <a:defPPr>
              <a:defRPr lang="zh-CN"/>
            </a:defPPr>
            <a:lvl1pPr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
        <p:nvSpPr>
          <p:cNvPr id="15" name="文本框 14"/>
          <p:cNvSpPr txBox="1"/>
          <p:nvPr/>
        </p:nvSpPr>
        <p:spPr>
          <a:xfrm>
            <a:off x="9330490" y="2438400"/>
            <a:ext cx="801912" cy="1969770"/>
          </a:xfrm>
          <a:prstGeom prst="rect">
            <a:avLst/>
          </a:prstGeom>
          <a:noFill/>
        </p:spPr>
        <p:txBody>
          <a:bodyPr wrap="square" rtlCol="0">
            <a:spAutoFit/>
          </a:bodyPr>
          <a:lstStyle>
            <a:defPPr>
              <a:defRPr lang="zh-CN"/>
            </a:defPPr>
            <a:lvl1pPr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名片">
    <p:spTree>
      <p:nvGrpSpPr>
        <p:cNvPr id="1" name=""/>
        <p:cNvGrpSpPr/>
        <p:nvPr/>
      </p:nvGrpSpPr>
      <p:grpSpPr>
        <a:xfrm>
          <a:off x="0" y="0"/>
          <a:ext cx="0" cy="0"/>
          <a:chOff x="0" y="0"/>
          <a:chExt cx="0" cy="0"/>
        </a:xfrm>
      </p:grpSpPr>
      <p:sp>
        <p:nvSpPr>
          <p:cNvPr id="2" name="标题 1"/>
          <p:cNvSpPr>
            <a:spLocks noGrp="1"/>
          </p:cNvSpPr>
          <p:nvPr>
            <p:ph type="title"/>
          </p:nvPr>
        </p:nvSpPr>
        <p:spPr>
          <a:xfrm>
            <a:off x="1154954" y="3124201"/>
            <a:ext cx="8825660" cy="1653180"/>
          </a:xfrm>
        </p:spPr>
        <p:txBody>
          <a:bodyPr anchor="b"/>
          <a:lstStyle>
            <a:lvl1pPr algn="l" latinLnBrk="0">
              <a:defRPr lang="zh-CN" sz="4000" b="0" cap="none"/>
            </a:lvl1pPr>
          </a:lstStyle>
          <a:p>
            <a:r>
              <a:rPr lang="zh-CN" altLang="en-US"/>
              <a:t>单击此处编辑母版标题样式</a:t>
            </a:r>
            <a:endParaRPr lang="zh-CN"/>
          </a:p>
        </p:txBody>
      </p:sp>
      <p:sp>
        <p:nvSpPr>
          <p:cNvPr id="3" name="文本占位符 2"/>
          <p:cNvSpPr>
            <a:spLocks noGrp="1"/>
          </p:cNvSpPr>
          <p:nvPr>
            <p:ph type="body" idx="1"/>
          </p:nvPr>
        </p:nvSpPr>
        <p:spPr>
          <a:xfrm>
            <a:off x="1154954" y="4777381"/>
            <a:ext cx="8825659" cy="860400"/>
          </a:xfrm>
        </p:spPr>
        <p:txBody>
          <a:bodyPr anchor="t"/>
          <a:lstStyle>
            <a:lvl1pPr marL="0" indent="0" algn="l" latinLnBrk="0">
              <a:buNone/>
              <a:defRPr lang="zh-CN" sz="2000" cap="none">
                <a:solidFill>
                  <a:schemeClr val="bg2">
                    <a:lumMod val="40000"/>
                    <a:lumOff val="60000"/>
                  </a:schemeClr>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509A250-FF31-4206-8172-F9D3106AACB1}" type="datetimeFigureOut">
              <a:t>2018/12/4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74801" y="1447800"/>
            <a:ext cx="7999315" cy="3276600"/>
          </a:xfrm>
        </p:spPr>
        <p:txBody>
          <a:bodyPr/>
          <a:lstStyle>
            <a:lvl1pPr latinLnBrk="0">
              <a:defRPr lang="zh-CN" sz="4800">
                <a:latin typeface="Microsoft YaHei UI" panose="020B0503020204020204" pitchFamily="34" charset="-122"/>
                <a:ea typeface="Microsoft YaHei UI" panose="020B0503020204020204" pitchFamily="34" charset="-122"/>
              </a:defRPr>
            </a:lvl1pPr>
          </a:lstStyle>
          <a:p>
            <a:r>
              <a:rPr lang="en-US" altLang="zh-CN" dirty="0"/>
              <a:t/>
            </a:r>
            <a:br>
              <a:rPr lang="en-US" altLang="zh-CN" dirty="0"/>
            </a:br>
            <a:r>
              <a:rPr lang="zh-CN" dirty="0"/>
              <a:t>单击此处编辑母版标题样式</a:t>
            </a:r>
          </a:p>
        </p:txBody>
      </p:sp>
      <p:sp>
        <p:nvSpPr>
          <p:cNvPr id="4" name="日期占位符 3"/>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fld id="{4509A250-FF31-4206-8172-F9D3106AACB1}" type="datetimeFigureOut">
              <a:rPr lang="en-US" altLang="zh-CN" smtClean="0"/>
              <a:pPr/>
              <a:t>12/4/2018</a:t>
            </a:fld>
            <a:endParaRPr lang="zh-CN" altLang="en-US"/>
          </a:p>
        </p:txBody>
      </p:sp>
      <p:sp>
        <p:nvSpPr>
          <p:cNvPr id="5" name="页脚占位符 4"/>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
        <p:nvSpPr>
          <p:cNvPr id="8" name="文本占位符 3"/>
          <p:cNvSpPr>
            <a:spLocks noGrp="1"/>
          </p:cNvSpPr>
          <p:nvPr>
            <p:ph type="body" sz="half" idx="2"/>
          </p:nvPr>
        </p:nvSpPr>
        <p:spPr>
          <a:xfrm>
            <a:off x="1574801" y="4953000"/>
            <a:ext cx="7999315" cy="1074057"/>
          </a:xfrm>
        </p:spPr>
        <p:txBody>
          <a:bodyPr anchor="t">
            <a:normAutofit/>
          </a:bodyPr>
          <a:lstStyle>
            <a:lvl1pPr marL="0" indent="0" latinLnBrk="0">
              <a:buNone/>
              <a:defRPr lang="zh-CN" sz="1800" b="0" kern="1200">
                <a:solidFill>
                  <a:schemeClr val="bg2">
                    <a:lumMod val="40000"/>
                    <a:lumOff val="60000"/>
                  </a:schemeClr>
                </a:solidFill>
                <a:latin typeface="Microsoft YaHei UI" panose="020B0503020204020204" pitchFamily="34" charset="-122"/>
                <a:ea typeface="Microsoft YaHei UI" panose="020B0503020204020204" pitchFamily="34" charset="-122"/>
                <a:cs typeface="+mj-cs"/>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9" name="文本框 8"/>
          <p:cNvSpPr txBox="1"/>
          <p:nvPr/>
        </p:nvSpPr>
        <p:spPr>
          <a:xfrm>
            <a:off x="898295" y="1346743"/>
            <a:ext cx="801912" cy="1969770"/>
          </a:xfrm>
          <a:prstGeom prst="rect">
            <a:avLst/>
          </a:prstGeom>
          <a:noFill/>
        </p:spPr>
        <p:txBody>
          <a:bodyPr wrap="square" rtlCol="0">
            <a:spAutoFit/>
          </a:bodyPr>
          <a:lstStyle>
            <a:defPPr>
              <a:defRPr lang="zh-CN"/>
            </a:defPPr>
            <a:lvl1pPr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
        <p:nvSpPr>
          <p:cNvPr id="15" name="文本框 14"/>
          <p:cNvSpPr txBox="1"/>
          <p:nvPr/>
        </p:nvSpPr>
        <p:spPr>
          <a:xfrm>
            <a:off x="9209405" y="2595461"/>
            <a:ext cx="801912" cy="1969770"/>
          </a:xfrm>
          <a:prstGeom prst="rect">
            <a:avLst/>
          </a:prstGeom>
          <a:noFill/>
        </p:spPr>
        <p:txBody>
          <a:bodyPr wrap="square" rtlCol="0">
            <a:spAutoFit/>
          </a:bodyPr>
          <a:lstStyle>
            <a:defPPr>
              <a:defRPr lang="zh-CN"/>
            </a:defPPr>
            <a:lvl1pPr lvl="0"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标题 1"/>
          <p:cNvSpPr>
            <a:spLocks noGrp="1"/>
          </p:cNvSpPr>
          <p:nvPr>
            <p:ph type="title"/>
          </p:nvPr>
        </p:nvSpPr>
        <p:spPr>
          <a:xfrm>
            <a:off x="1154954" y="1447800"/>
            <a:ext cx="8825659" cy="1981200"/>
          </a:xfrm>
        </p:spPr>
        <p:txBody>
          <a:bodyPr/>
          <a:lstStyle>
            <a:lvl1pPr latinLnBrk="0">
              <a:defRPr lang="zh-CN" sz="4800">
                <a:latin typeface="Microsoft YaHei UI" panose="020B0503020204020204" pitchFamily="34" charset="-122"/>
                <a:ea typeface="Microsoft YaHei UI" panose="020B0503020204020204" pitchFamily="34" charset="-122"/>
              </a:defRPr>
            </a:lvl1pPr>
          </a:lstStyle>
          <a:p>
            <a:r>
              <a:rPr lang="zh-CN" altLang="en-US"/>
              <a:t>单击此处编辑母版标题样式</a:t>
            </a:r>
            <a:endParaRPr lang="zh-CN"/>
          </a:p>
        </p:txBody>
      </p:sp>
      <p:sp>
        <p:nvSpPr>
          <p:cNvPr id="4" name="日期占位符 3"/>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fld id="{4509A250-FF31-4206-8172-F9D3106AACB1}" type="datetimeFigureOut">
              <a:rPr lang="en-US" altLang="zh-CN" smtClean="0"/>
              <a:pPr/>
              <a:t>12/4/2018</a:t>
            </a:fld>
            <a:endParaRPr lang="zh-CN" altLang="en-US"/>
          </a:p>
        </p:txBody>
      </p:sp>
      <p:sp>
        <p:nvSpPr>
          <p:cNvPr id="5" name="页脚占位符 4"/>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
        <p:nvSpPr>
          <p:cNvPr id="10" name="文本占位符 3"/>
          <p:cNvSpPr>
            <a:spLocks noGrp="1"/>
          </p:cNvSpPr>
          <p:nvPr>
            <p:ph type="body" sz="half" idx="2"/>
          </p:nvPr>
        </p:nvSpPr>
        <p:spPr>
          <a:xfrm>
            <a:off x="1154954" y="4350657"/>
            <a:ext cx="8825659" cy="1676400"/>
          </a:xfrm>
        </p:spPr>
        <p:txBody>
          <a:bodyPr anchor="t">
            <a:normAutofit/>
          </a:bodyPr>
          <a:lstStyle>
            <a:lvl1pPr marL="0" indent="0" latinLnBrk="0">
              <a:buNone/>
              <a:defRPr lang="zh-CN" sz="1800">
                <a:latin typeface="Microsoft YaHei UI" panose="020B0503020204020204" pitchFamily="34" charset="-122"/>
                <a:ea typeface="Microsoft YaHei UI" panose="020B0503020204020204" pitchFamily="34" charset="-122"/>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13" name="文本占位符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zh-CN" sz="3600" b="0" kern="1200" cap="none">
                <a:solidFill>
                  <a:schemeClr val="bg2">
                    <a:lumMod val="40000"/>
                    <a:lumOff val="60000"/>
                  </a:schemeClr>
                </a:solidFill>
                <a:latin typeface="Microsoft YaHei UI" panose="020B0503020204020204" pitchFamily="34" charset="-122"/>
                <a:ea typeface="Microsoft YaHei UI" panose="020B0503020204020204" pitchFamily="34" charset="-122"/>
                <a:cs typeface="+mj-cs"/>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sz="4000"/>
            </a:lvl1pPr>
          </a:lstStyle>
          <a:p>
            <a:r>
              <a:rPr lang="zh-CN" altLang="en-US"/>
              <a:t>单击此处编辑母版标题样式</a:t>
            </a:r>
            <a:endParaRPr lang="zh-CN"/>
          </a:p>
        </p:txBody>
      </p:sp>
      <p:sp>
        <p:nvSpPr>
          <p:cNvPr id="3" name="文本占位符 2"/>
          <p:cNvSpPr>
            <a:spLocks noGrp="1"/>
          </p:cNvSpPr>
          <p:nvPr>
            <p:ph type="body" idx="1"/>
          </p:nvPr>
        </p:nvSpPr>
        <p:spPr>
          <a:xfrm>
            <a:off x="632947" y="1981200"/>
            <a:ext cx="2946866"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5" name="文本占位符 4"/>
          <p:cNvSpPr>
            <a:spLocks noGrp="1"/>
          </p:cNvSpPr>
          <p:nvPr>
            <p:ph type="body" sz="quarter" idx="3"/>
          </p:nvPr>
        </p:nvSpPr>
        <p:spPr>
          <a:xfrm>
            <a:off x="3883659" y="1981200"/>
            <a:ext cx="2936241"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14" name="文本占位符 4"/>
          <p:cNvSpPr>
            <a:spLocks noGrp="1"/>
          </p:cNvSpPr>
          <p:nvPr>
            <p:ph type="body" sz="quarter" idx="13"/>
          </p:nvPr>
        </p:nvSpPr>
        <p:spPr>
          <a:xfrm>
            <a:off x="7124700" y="1981200"/>
            <a:ext cx="2932113"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cxnSp>
        <p:nvCxnSpPr>
          <p:cNvPr id="17" name="直线连接线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直线连接线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6" name="文本占位符 3"/>
          <p:cNvSpPr>
            <a:spLocks noGrp="1"/>
          </p:cNvSpPr>
          <p:nvPr>
            <p:ph type="body" sz="half" idx="15"/>
          </p:nvPr>
        </p:nvSpPr>
        <p:spPr>
          <a:xfrm>
            <a:off x="652463" y="2667000"/>
            <a:ext cx="2927350" cy="3589338"/>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19" name="文本占位符 3"/>
          <p:cNvSpPr>
            <a:spLocks noGrp="1"/>
          </p:cNvSpPr>
          <p:nvPr>
            <p:ph type="body" sz="half" idx="16"/>
          </p:nvPr>
        </p:nvSpPr>
        <p:spPr>
          <a:xfrm>
            <a:off x="3873106" y="2667000"/>
            <a:ext cx="2946794" cy="3589338"/>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0" name="文本占位符 3"/>
          <p:cNvSpPr>
            <a:spLocks noGrp="1"/>
          </p:cNvSpPr>
          <p:nvPr>
            <p:ph type="body" sz="half" idx="17"/>
          </p:nvPr>
        </p:nvSpPr>
        <p:spPr>
          <a:xfrm>
            <a:off x="7124700" y="2667000"/>
            <a:ext cx="2932113" cy="3589338"/>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7" name="日期占位符 3"/>
          <p:cNvSpPr>
            <a:spLocks noGrp="1"/>
          </p:cNvSpPr>
          <p:nvPr>
            <p:ph type="dt" sz="half" idx="10"/>
          </p:nvPr>
        </p:nvSpPr>
        <p:spPr/>
        <p:txBody>
          <a:bodyPr/>
          <a:lstStyle/>
          <a:p>
            <a:fld id="{4509A250-FF31-4206-8172-F9D3106AACB1}" type="datetimeFigureOut">
              <a:t>2018/12/4</a:t>
            </a:fld>
            <a:endParaRPr lang="zh-CN"/>
          </a:p>
        </p:txBody>
      </p:sp>
      <p:sp>
        <p:nvSpPr>
          <p:cNvPr id="4"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sz="4000"/>
            </a:lvl1pPr>
          </a:lstStyle>
          <a:p>
            <a:r>
              <a:rPr lang="zh-CN" altLang="en-US"/>
              <a:t>单击此处编辑母版标题样式</a:t>
            </a:r>
            <a:endParaRPr lang="zh-CN"/>
          </a:p>
        </p:txBody>
      </p:sp>
      <p:sp>
        <p:nvSpPr>
          <p:cNvPr id="3" name="文本占位符 2"/>
          <p:cNvSpPr>
            <a:spLocks noGrp="1"/>
          </p:cNvSpPr>
          <p:nvPr>
            <p:ph type="body" idx="1"/>
          </p:nvPr>
        </p:nvSpPr>
        <p:spPr>
          <a:xfrm>
            <a:off x="652463" y="4250949"/>
            <a:ext cx="2940050"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5" name="文本占位符 4"/>
          <p:cNvSpPr>
            <a:spLocks noGrp="1"/>
          </p:cNvSpPr>
          <p:nvPr>
            <p:ph type="body" sz="quarter" idx="3"/>
          </p:nvPr>
        </p:nvSpPr>
        <p:spPr>
          <a:xfrm>
            <a:off x="3889375" y="4250949"/>
            <a:ext cx="2930525"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14" name="文本占位符 4"/>
          <p:cNvSpPr>
            <a:spLocks noGrp="1"/>
          </p:cNvSpPr>
          <p:nvPr>
            <p:ph type="body" sz="quarter" idx="13"/>
          </p:nvPr>
        </p:nvSpPr>
        <p:spPr>
          <a:xfrm>
            <a:off x="7124700" y="4250949"/>
            <a:ext cx="2932113"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22" name="文本占位符 3"/>
          <p:cNvSpPr>
            <a:spLocks noGrp="1"/>
          </p:cNvSpPr>
          <p:nvPr>
            <p:ph type="body" sz="half" idx="18"/>
          </p:nvPr>
        </p:nvSpPr>
        <p:spPr>
          <a:xfrm>
            <a:off x="652463" y="4827211"/>
            <a:ext cx="2940050" cy="659189"/>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3" name="文本占位符 3"/>
          <p:cNvSpPr>
            <a:spLocks noGrp="1"/>
          </p:cNvSpPr>
          <p:nvPr>
            <p:ph type="body" sz="half" idx="19"/>
          </p:nvPr>
        </p:nvSpPr>
        <p:spPr>
          <a:xfrm>
            <a:off x="3888022" y="4827210"/>
            <a:ext cx="2934406" cy="659189"/>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4" name="文本占位符 3"/>
          <p:cNvSpPr>
            <a:spLocks noGrp="1"/>
          </p:cNvSpPr>
          <p:nvPr>
            <p:ph type="body" sz="half" idx="20"/>
          </p:nvPr>
        </p:nvSpPr>
        <p:spPr>
          <a:xfrm>
            <a:off x="7124575" y="4827208"/>
            <a:ext cx="2935997" cy="659189"/>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9" name="图片占位符 2"/>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dirty="0"/>
          </a:p>
        </p:txBody>
      </p:sp>
      <p:sp>
        <p:nvSpPr>
          <p:cNvPr id="30" name="图片占位符 2"/>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31" name="图片占位符 2"/>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cxnSp>
        <p:nvCxnSpPr>
          <p:cNvPr id="19" name="直线连接线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直线连接线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日期占位符 3"/>
          <p:cNvSpPr>
            <a:spLocks noGrp="1"/>
          </p:cNvSpPr>
          <p:nvPr>
            <p:ph type="dt" sz="half" idx="10"/>
          </p:nvPr>
        </p:nvSpPr>
        <p:spPr/>
        <p:txBody>
          <a:bodyPr/>
          <a:lstStyle/>
          <a:p>
            <a:fld id="{4509A250-FF31-4206-8172-F9D3106AACB1}" type="datetimeFigureOut">
              <a:t>2018/12/4</a:t>
            </a:fld>
            <a:endParaRPr lang="zh-CN"/>
          </a:p>
        </p:txBody>
      </p:sp>
      <p:sp>
        <p:nvSpPr>
          <p:cNvPr id="4"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竖排文字占位符 2"/>
          <p:cNvSpPr>
            <a:spLocks noGrp="1"/>
          </p:cNvSpPr>
          <p:nvPr>
            <p:ph type="body" orient="vert" idx="1"/>
          </p:nvPr>
        </p:nvSpPr>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4509A250-FF31-4206-8172-F9D3106AACB1}" type="datetimeFigureOut">
              <a:t>2018/12/4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zh-CN" dirty="0"/>
          </a:p>
        </p:txBody>
      </p:sp>
      <p:sp>
        <p:nvSpPr>
          <p:cNvPr id="3" name="竖排文字占位符 2"/>
          <p:cNvSpPr>
            <a:spLocks noGrp="1"/>
          </p:cNvSpPr>
          <p:nvPr>
            <p:ph type="body" orient="vert" idx="1"/>
          </p:nvPr>
        </p:nvSpPr>
        <p:spPr>
          <a:xfrm>
            <a:off x="652463" y="430213"/>
            <a:ext cx="7423149" cy="58261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日期占位符 3"/>
          <p:cNvSpPr>
            <a:spLocks noGrp="1"/>
          </p:cNvSpPr>
          <p:nvPr>
            <p:ph type="dt" sz="half" idx="10"/>
          </p:nvPr>
        </p:nvSpPr>
        <p:spPr/>
        <p:txBody>
          <a:bodyPr/>
          <a:lstStyle/>
          <a:p>
            <a:fld id="{4509A250-FF31-4206-8172-F9D3106AACB1}" type="datetimeFigureOut">
              <a:t>2018/12/4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7" name="日期占位符 3"/>
          <p:cNvSpPr>
            <a:spLocks noGrp="1"/>
          </p:cNvSpPr>
          <p:nvPr>
            <p:ph type="dt" sz="half" idx="10"/>
          </p:nvPr>
        </p:nvSpPr>
        <p:spPr/>
        <p:txBody>
          <a:bodyPr/>
          <a:lstStyle/>
          <a:p>
            <a:fld id="{4509A250-FF31-4206-8172-F9D3106AACB1}" type="datetimeFigureOut">
              <a:t>2018/12/4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54956" y="2861733"/>
            <a:ext cx="8825657" cy="1915647"/>
          </a:xfrm>
        </p:spPr>
        <p:txBody>
          <a:bodyPr anchor="b"/>
          <a:lstStyle>
            <a:lvl1pPr algn="l" latinLnBrk="0">
              <a:defRPr lang="zh-CN" sz="4000" b="0" cap="none"/>
            </a:lvl1pPr>
          </a:lstStyle>
          <a:p>
            <a:r>
              <a:rPr lang="zh-CN" altLang="en-US"/>
              <a:t>单击此处编辑母版标题样式</a:t>
            </a:r>
            <a:endParaRPr lang="zh-CN"/>
          </a:p>
        </p:txBody>
      </p:sp>
      <p:sp>
        <p:nvSpPr>
          <p:cNvPr id="3" name="文本占位符 2"/>
          <p:cNvSpPr>
            <a:spLocks noGrp="1"/>
          </p:cNvSpPr>
          <p:nvPr>
            <p:ph type="body" idx="1"/>
          </p:nvPr>
        </p:nvSpPr>
        <p:spPr>
          <a:xfrm>
            <a:off x="1154955" y="4777381"/>
            <a:ext cx="8825658" cy="860400"/>
          </a:xfrm>
        </p:spPr>
        <p:txBody>
          <a:bodyPr anchor="t"/>
          <a:lstStyle>
            <a:lvl1pPr marL="0" indent="0" algn="l" latinLnBrk="0">
              <a:buNone/>
              <a:defRPr lang="zh-CN" sz="2000" cap="all">
                <a:solidFill>
                  <a:schemeClr val="bg2">
                    <a:lumMod val="40000"/>
                    <a:lumOff val="60000"/>
                  </a:schemeClr>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796027F-7875-4030-9381-8BD8C4F21935}" type="datetimeFigureOut">
              <a:t>2018/12/4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sz="half" idx="1"/>
          </p:nvPr>
        </p:nvSpPr>
        <p:spPr>
          <a:xfrm>
            <a:off x="1103312" y="2060575"/>
            <a:ext cx="4396339" cy="4195763"/>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内容占位符 3"/>
          <p:cNvSpPr>
            <a:spLocks noGrp="1"/>
          </p:cNvSpPr>
          <p:nvPr>
            <p:ph sz="half" idx="2"/>
          </p:nvPr>
        </p:nvSpPr>
        <p:spPr>
          <a:xfrm>
            <a:off x="5654493" y="2056092"/>
            <a:ext cx="4396341" cy="4200245"/>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日期占位符 4"/>
          <p:cNvSpPr>
            <a:spLocks noGrp="1"/>
          </p:cNvSpPr>
          <p:nvPr>
            <p:ph type="dt" sz="half" idx="10"/>
          </p:nvPr>
        </p:nvSpPr>
        <p:spPr/>
        <p:txBody>
          <a:bodyPr/>
          <a:lstStyle/>
          <a:p>
            <a:fld id="{9796027F-7875-4030-9381-8BD8C4F21935}" type="datetimeFigureOut">
              <a:t>2018/12/4</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a:lvl1pPr>
          </a:lstStyle>
          <a:p>
            <a:r>
              <a:rPr lang="zh-CN" altLang="en-US"/>
              <a:t>单击此处编辑母版标题样式</a:t>
            </a:r>
            <a:endParaRPr lang="zh-CN"/>
          </a:p>
        </p:txBody>
      </p:sp>
      <p:sp>
        <p:nvSpPr>
          <p:cNvPr id="3" name="文本占位符 2"/>
          <p:cNvSpPr>
            <a:spLocks noGrp="1"/>
          </p:cNvSpPr>
          <p:nvPr>
            <p:ph type="body" idx="1"/>
          </p:nvPr>
        </p:nvSpPr>
        <p:spPr>
          <a:xfrm>
            <a:off x="1103313" y="1905000"/>
            <a:ext cx="4396338" cy="576262"/>
          </a:xfrm>
        </p:spPr>
        <p:txBody>
          <a:bodyPr anchor="b">
            <a:noAutofit/>
          </a:bodyPr>
          <a:lstStyle>
            <a:lvl1pPr marL="0" indent="0" latinLnBrk="0">
              <a:buNone/>
              <a:defRPr lang="zh-CN" sz="24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4" name="内容占位符 3"/>
          <p:cNvSpPr>
            <a:spLocks noGrp="1"/>
          </p:cNvSpPr>
          <p:nvPr>
            <p:ph sz="half" idx="2"/>
          </p:nvPr>
        </p:nvSpPr>
        <p:spPr>
          <a:xfrm>
            <a:off x="1103312" y="2514600"/>
            <a:ext cx="4396339" cy="3741738"/>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文本占位符 4"/>
          <p:cNvSpPr>
            <a:spLocks noGrp="1"/>
          </p:cNvSpPr>
          <p:nvPr>
            <p:ph type="body" sz="quarter" idx="3"/>
          </p:nvPr>
        </p:nvSpPr>
        <p:spPr>
          <a:xfrm>
            <a:off x="5654495" y="1905000"/>
            <a:ext cx="4396339" cy="576262"/>
          </a:xfrm>
        </p:spPr>
        <p:txBody>
          <a:bodyPr anchor="b">
            <a:noAutofit/>
          </a:bodyPr>
          <a:lstStyle>
            <a:lvl1pPr marL="0" indent="0" latinLnBrk="0">
              <a:buNone/>
              <a:defRPr lang="zh-CN" sz="24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6" name="内容占位符 5"/>
          <p:cNvSpPr>
            <a:spLocks noGrp="1"/>
          </p:cNvSpPr>
          <p:nvPr>
            <p:ph sz="quarter" idx="4"/>
          </p:nvPr>
        </p:nvSpPr>
        <p:spPr>
          <a:xfrm>
            <a:off x="5654495" y="2514600"/>
            <a:ext cx="4396339" cy="3741738"/>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7" name="日期占位符 6"/>
          <p:cNvSpPr>
            <a:spLocks noGrp="1"/>
          </p:cNvSpPr>
          <p:nvPr>
            <p:ph type="dt" sz="half" idx="10"/>
          </p:nvPr>
        </p:nvSpPr>
        <p:spPr/>
        <p:txBody>
          <a:bodyPr/>
          <a:lstStyle/>
          <a:p>
            <a:fld id="{9796027F-7875-4030-9381-8BD8C4F21935}" type="datetimeFigureOut">
              <a:t>2018/12/4</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7" name="日期占位符 2"/>
          <p:cNvSpPr>
            <a:spLocks noGrp="1"/>
          </p:cNvSpPr>
          <p:nvPr>
            <p:ph type="dt" sz="half" idx="10"/>
          </p:nvPr>
        </p:nvSpPr>
        <p:spPr/>
        <p:txBody>
          <a:bodyPr/>
          <a:lstStyle/>
          <a:p>
            <a:fld id="{4509A250-FF31-4206-8172-F9D3106AACB1}" type="datetimeFigureOut">
              <a:t>2018/12/4</a:t>
            </a:fld>
            <a:endParaRPr lang="zh-CN"/>
          </a:p>
        </p:txBody>
      </p:sp>
      <p:sp>
        <p:nvSpPr>
          <p:cNvPr id="5" name="页脚占位符 3"/>
          <p:cNvSpPr>
            <a:spLocks noGrp="1"/>
          </p:cNvSpPr>
          <p:nvPr>
            <p:ph type="ftr" sz="quarter" idx="11"/>
          </p:nvPr>
        </p:nvSpPr>
        <p:spPr/>
        <p:txBody>
          <a:bodyPr/>
          <a:lstStyle/>
          <a:p>
            <a:endParaRPr lang="zh-CN"/>
          </a:p>
        </p:txBody>
      </p:sp>
      <p:sp>
        <p:nvSpPr>
          <p:cNvPr id="6" name="幻灯片编号占位符 4"/>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日期占位符 1"/>
          <p:cNvSpPr>
            <a:spLocks noGrp="1"/>
          </p:cNvSpPr>
          <p:nvPr>
            <p:ph type="dt" sz="half" idx="10"/>
          </p:nvPr>
        </p:nvSpPr>
        <p:spPr/>
        <p:txBody>
          <a:bodyPr/>
          <a:lstStyle/>
          <a:p>
            <a:fld id="{4509A250-FF31-4206-8172-F9D3106AACB1}" type="datetimeFigureOut">
              <a:t>2018/12/4</a:t>
            </a:fld>
            <a:endParaRPr lang="zh-CN"/>
          </a:p>
        </p:txBody>
      </p:sp>
      <p:sp>
        <p:nvSpPr>
          <p:cNvPr id="5" name="页脚占位符 2"/>
          <p:cNvSpPr>
            <a:spLocks noGrp="1"/>
          </p:cNvSpPr>
          <p:nvPr>
            <p:ph type="ftr" sz="quarter" idx="11"/>
          </p:nvPr>
        </p:nvSpPr>
        <p:spPr/>
        <p:txBody>
          <a:bodyPr/>
          <a:lstStyle/>
          <a:p>
            <a:endParaRPr lang="zh-CN"/>
          </a:p>
        </p:txBody>
      </p:sp>
      <p:sp>
        <p:nvSpPr>
          <p:cNvPr id="6" name="幻灯片编号占位符 3"/>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3" y="1447800"/>
            <a:ext cx="3401064" cy="1447800"/>
          </a:xfrm>
        </p:spPr>
        <p:txBody>
          <a:bodyPr anchor="b"/>
          <a:lstStyle>
            <a:lvl1pPr algn="l" latinLnBrk="0">
              <a:defRPr lang="zh-CN" sz="2400" b="0"/>
            </a:lvl1pPr>
          </a:lstStyle>
          <a:p>
            <a:r>
              <a:rPr lang="zh-CN" altLang="en-US"/>
              <a:t>单击此处编辑母版标题样式</a:t>
            </a:r>
            <a:endParaRPr lang="zh-CN"/>
          </a:p>
        </p:txBody>
      </p:sp>
      <p:sp>
        <p:nvSpPr>
          <p:cNvPr id="3" name="内容占位符 2"/>
          <p:cNvSpPr>
            <a:spLocks noGrp="1"/>
          </p:cNvSpPr>
          <p:nvPr>
            <p:ph idx="1"/>
          </p:nvPr>
        </p:nvSpPr>
        <p:spPr>
          <a:xfrm>
            <a:off x="4784616" y="1447800"/>
            <a:ext cx="5195997" cy="4572000"/>
          </a:xfrm>
        </p:spPr>
        <p:txBody>
          <a:bodyPr anchor="ct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文本占位符 3"/>
          <p:cNvSpPr>
            <a:spLocks noGrp="1"/>
          </p:cNvSpPr>
          <p:nvPr>
            <p:ph type="body" sz="half" idx="2"/>
          </p:nvPr>
        </p:nvSpPr>
        <p:spPr>
          <a:xfrm>
            <a:off x="1154953" y="3129280"/>
            <a:ext cx="3401063" cy="2895599"/>
          </a:xfrm>
        </p:spPr>
        <p:txBody>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7" name="日期占位符 4"/>
          <p:cNvSpPr>
            <a:spLocks noGrp="1"/>
          </p:cNvSpPr>
          <p:nvPr>
            <p:ph type="dt" sz="half" idx="10"/>
          </p:nvPr>
        </p:nvSpPr>
        <p:spPr/>
        <p:txBody>
          <a:bodyPr/>
          <a:lstStyle/>
          <a:p>
            <a:fld id="{4509A250-FF31-4206-8172-F9D3106AACB1}" type="datetimeFigureOut">
              <a:t>2018/12/4</a:t>
            </a:fld>
            <a:endParaRPr lang="zh-CN"/>
          </a:p>
        </p:txBody>
      </p:sp>
      <p:sp>
        <p:nvSpPr>
          <p:cNvPr id="5" name="页脚占位符 5"/>
          <p:cNvSpPr>
            <a:spLocks noGrp="1"/>
          </p:cNvSpPr>
          <p:nvPr>
            <p:ph type="ftr" sz="quarter" idx="11"/>
          </p:nvPr>
        </p:nvSpPr>
        <p:spPr/>
        <p:txBody>
          <a:bodyPr/>
          <a:lstStyle/>
          <a:p>
            <a:endParaRPr lang="zh-CN"/>
          </a:p>
        </p:txBody>
      </p:sp>
      <p:sp>
        <p:nvSpPr>
          <p:cNvPr id="6"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3907" y="1854192"/>
            <a:ext cx="5092906" cy="1574808"/>
          </a:xfrm>
        </p:spPr>
        <p:txBody>
          <a:bodyPr anchor="b">
            <a:normAutofit/>
          </a:bodyPr>
          <a:lstStyle>
            <a:lvl1pPr algn="l" latinLnBrk="0">
              <a:defRPr lang="zh-CN" sz="3600" b="0"/>
            </a:lvl1pPr>
          </a:lstStyle>
          <a:p>
            <a:r>
              <a:rPr lang="zh-CN" altLang="en-US"/>
              <a:t>单击此处编辑母版标题样式</a:t>
            </a:r>
            <a:endParaRPr lang="zh-CN"/>
          </a:p>
        </p:txBody>
      </p:sp>
      <p:sp>
        <p:nvSpPr>
          <p:cNvPr id="3" name="图片占位符 2"/>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1154954" y="3657600"/>
            <a:ext cx="5084979" cy="1371600"/>
          </a:xfrm>
        </p:spPr>
        <p:txBody>
          <a:bodyPr>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4509A250-FF31-4206-8172-F9D3106AACB1}" type="datetimeFigureOut">
              <a:t>2018/12/4</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tileRect/>
        </a:gra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图片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椭圆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atin typeface="Microsoft YaHei UI" panose="020B0503020204020204" pitchFamily="34" charset="-122"/>
              <a:ea typeface="Microsoft YaHei UI" panose="020B0503020204020204" pitchFamily="34" charset="-122"/>
            </a:endParaRPr>
          </a:p>
        </p:txBody>
      </p:sp>
      <p:pic>
        <p:nvPicPr>
          <p:cNvPr id="9" name="图片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图片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矩形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atin typeface="Microsoft YaHei UI" panose="020B0503020204020204" pitchFamily="34" charset="-122"/>
              <a:ea typeface="Microsoft YaHei UI" panose="020B0503020204020204" pitchFamily="34" charset="-122"/>
            </a:endParaRPr>
          </a:p>
        </p:txBody>
      </p:sp>
      <p:sp>
        <p:nvSpPr>
          <p:cNvPr id="2" name="标题占位符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t>单击此处编辑母版标题样式</a:t>
            </a:r>
          </a:p>
        </p:txBody>
      </p:sp>
      <p:sp>
        <p:nvSpPr>
          <p:cNvPr id="3" name="文本占位符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latinLnBrk="0">
              <a:defRPr lang="zh-CN" sz="1100" b="0">
                <a:solidFill>
                  <a:schemeClr val="tx1">
                    <a:tint val="75000"/>
                    <a:alpha val="60000"/>
                  </a:schemeClr>
                </a:solidFill>
                <a:latin typeface="Microsoft YaHei UI" panose="020B0503020204020204" pitchFamily="34" charset="-122"/>
                <a:ea typeface="Microsoft YaHei UI" panose="020B0503020204020204" pitchFamily="34" charset="-122"/>
              </a:defRPr>
            </a:lvl1pPr>
          </a:lstStyle>
          <a:p>
            <a:fld id="{4AAD347D-5ACD-4C99-B74B-A9C85AD731AF}" type="datetimeFigureOut">
              <a:rPr lang="en-US" altLang="zh-CN" smtClean="0"/>
              <a:pPr/>
              <a:t>12/4/2018</a:t>
            </a:fld>
            <a:endParaRPr lang="zh-CN" altLang="en-US"/>
          </a:p>
        </p:txBody>
      </p:sp>
      <p:sp>
        <p:nvSpPr>
          <p:cNvPr id="5" name="页脚占位符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latinLnBrk="0">
              <a:defRPr lang="zh-CN" sz="1100" b="0">
                <a:solidFill>
                  <a:schemeClr val="tx1">
                    <a:tint val="75000"/>
                    <a:alpha val="60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latinLnBrk="0">
              <a:defRPr lang="zh-CN" sz="2800" b="0">
                <a:solidFill>
                  <a:schemeClr val="tx1">
                    <a:tint val="75000"/>
                  </a:schemeClr>
                </a:solidFill>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3" r:id="rId14"/>
    <p:sldLayoutId id="2147483665" r:id="rId15"/>
    <p:sldLayoutId id="2147483669" r:id="rId16"/>
    <p:sldLayoutId id="2147483670" r:id="rId17"/>
    <p:sldLayoutId id="2147483658" r:id="rId18"/>
    <p:sldLayoutId id="2147483659" r:id="rId19"/>
  </p:sldLayoutIdLst>
  <p:hf sldNum="0" hdr="0" ftr="0" dt="0"/>
  <p:txStyles>
    <p:titleStyle>
      <a:lvl1pPr algn="l" defTabSz="457200" rtl="0" eaLnBrk="1" latinLnBrk="0" hangingPunct="1">
        <a:spcBef>
          <a:spcPct val="0"/>
        </a:spcBef>
        <a:buNone/>
        <a:defRPr lang="zh-CN" sz="4200" b="0" kern="1200">
          <a:solidFill>
            <a:schemeClr val="tx2"/>
          </a:solidFill>
          <a:latin typeface="Microsoft YaHei UI" panose="020B0503020204020204" pitchFamily="34" charset="-122"/>
          <a:ea typeface="Microsoft YaHei UI" panose="020B0503020204020204" pitchFamily="34" charset="-122"/>
          <a:cs typeface="+mj-cs"/>
        </a:defRPr>
      </a:lvl1pPr>
      <a:lvl2pPr eaLnBrk="1" latinLnBrk="0" hangingPunct="1">
        <a:defRPr lang="zh-CN">
          <a:solidFill>
            <a:schemeClr val="tx2"/>
          </a:solidFill>
        </a:defRPr>
      </a:lvl2pPr>
      <a:lvl3pPr eaLnBrk="1" latinLnBrk="0" hangingPunct="1">
        <a:defRPr lang="zh-CN">
          <a:solidFill>
            <a:schemeClr val="tx2"/>
          </a:solidFill>
        </a:defRPr>
      </a:lvl3pPr>
      <a:lvl4pPr eaLnBrk="1" latinLnBrk="0" hangingPunct="1">
        <a:defRPr lang="zh-CN">
          <a:solidFill>
            <a:schemeClr val="tx2"/>
          </a:solidFill>
        </a:defRPr>
      </a:lvl4pPr>
      <a:lvl5pPr eaLnBrk="1" latinLnBrk="0" hangingPunct="1">
        <a:defRPr lang="zh-CN">
          <a:solidFill>
            <a:schemeClr val="tx2"/>
          </a:solidFill>
        </a:defRPr>
      </a:lvl5pPr>
      <a:lvl6pPr eaLnBrk="1" latinLnBrk="0" hangingPunct="1">
        <a:defRPr lang="zh-CN">
          <a:solidFill>
            <a:schemeClr val="tx2"/>
          </a:solidFill>
        </a:defRPr>
      </a:lvl6pPr>
      <a:lvl7pPr eaLnBrk="1" latinLnBrk="0" hangingPunct="1">
        <a:defRPr lang="zh-CN">
          <a:solidFill>
            <a:schemeClr val="tx2"/>
          </a:solidFill>
        </a:defRPr>
      </a:lvl7pPr>
      <a:lvl8pPr eaLnBrk="1" latinLnBrk="0" hangingPunct="1">
        <a:defRPr lang="zh-CN">
          <a:solidFill>
            <a:schemeClr val="tx2"/>
          </a:solidFill>
        </a:defRPr>
      </a:lvl8pPr>
      <a:lvl9pPr eaLnBrk="1" latinLnBrk="0" hangingPunct="1">
        <a:defRPr lang="zh-CN">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2000" b="0" kern="1200">
          <a:solidFill>
            <a:schemeClr val="tx1"/>
          </a:solidFill>
          <a:latin typeface="Microsoft YaHei UI" panose="020B0503020204020204" pitchFamily="34" charset="-122"/>
          <a:ea typeface="Microsoft YaHei UI" panose="020B0503020204020204" pitchFamily="34" charset="-122"/>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800" b="0" kern="1200">
          <a:solidFill>
            <a:schemeClr val="tx1"/>
          </a:solidFill>
          <a:latin typeface="Microsoft YaHei UI" panose="020B0503020204020204" pitchFamily="34" charset="-122"/>
          <a:ea typeface="Microsoft YaHei UI" panose="020B0503020204020204" pitchFamily="34" charset="-122"/>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600" b="0" kern="1200">
          <a:solidFill>
            <a:schemeClr val="tx1"/>
          </a:solidFill>
          <a:latin typeface="Microsoft YaHei UI" panose="020B0503020204020204" pitchFamily="34" charset="-122"/>
          <a:ea typeface="Microsoft YaHei UI" panose="020B0503020204020204" pitchFamily="34" charset="-122"/>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400" b="0" kern="1200">
          <a:solidFill>
            <a:schemeClr val="tx1"/>
          </a:solidFill>
          <a:latin typeface="Microsoft YaHei UI" panose="020B0503020204020204" pitchFamily="34" charset="-122"/>
          <a:ea typeface="Microsoft YaHei UI" panose="020B0503020204020204" pitchFamily="34" charset="-122"/>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400" b="0" kern="1200">
          <a:solidFill>
            <a:schemeClr val="tx1"/>
          </a:solidFill>
          <a:latin typeface="Microsoft YaHei UI" panose="020B0503020204020204" pitchFamily="34" charset="-122"/>
          <a:ea typeface="Microsoft YaHei UI" panose="020B0503020204020204" pitchFamily="34" charset="-122"/>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9pPr>
    </p:bodyStyle>
    <p:otherStyle>
      <a:defPPr>
        <a:defRPr lang="zh-CN"/>
      </a:defPPr>
      <a:lvl1pPr marL="0" algn="l" defTabSz="457200" rtl="0" eaLnBrk="1" latinLnBrk="0" hangingPunct="1">
        <a:defRPr lang="zh-CN" sz="1800" kern="1200">
          <a:solidFill>
            <a:schemeClr val="tx1"/>
          </a:solidFill>
          <a:latin typeface="+mn-lt"/>
          <a:ea typeface="+mn-ea"/>
          <a:cs typeface="+mn-cs"/>
        </a:defRPr>
      </a:lvl1pPr>
      <a:lvl2pPr marL="457200" algn="l" defTabSz="457200" rtl="0" eaLnBrk="1" latinLnBrk="0" hangingPunct="1">
        <a:defRPr lang="zh-CN" sz="1800" kern="1200">
          <a:solidFill>
            <a:schemeClr val="tx1"/>
          </a:solidFill>
          <a:latin typeface="+mn-lt"/>
          <a:ea typeface="+mn-ea"/>
          <a:cs typeface="+mn-cs"/>
        </a:defRPr>
      </a:lvl2pPr>
      <a:lvl3pPr marL="914400" algn="l" defTabSz="457200" rtl="0" eaLnBrk="1" latinLnBrk="0" hangingPunct="1">
        <a:defRPr lang="zh-CN" sz="1800" kern="1200">
          <a:solidFill>
            <a:schemeClr val="tx1"/>
          </a:solidFill>
          <a:latin typeface="+mn-lt"/>
          <a:ea typeface="+mn-ea"/>
          <a:cs typeface="+mn-cs"/>
        </a:defRPr>
      </a:lvl3pPr>
      <a:lvl4pPr marL="1371600" algn="l" defTabSz="457200" rtl="0" eaLnBrk="1" latinLnBrk="0" hangingPunct="1">
        <a:defRPr lang="zh-CN" sz="1800" kern="1200">
          <a:solidFill>
            <a:schemeClr val="tx1"/>
          </a:solidFill>
          <a:latin typeface="+mn-lt"/>
          <a:ea typeface="+mn-ea"/>
          <a:cs typeface="+mn-cs"/>
        </a:defRPr>
      </a:lvl4pPr>
      <a:lvl5pPr marL="1828800" algn="l" defTabSz="457200" rtl="0" eaLnBrk="1" latinLnBrk="0" hangingPunct="1">
        <a:defRPr lang="zh-CN" sz="1800" kern="1200">
          <a:solidFill>
            <a:schemeClr val="tx1"/>
          </a:solidFill>
          <a:latin typeface="+mn-lt"/>
          <a:ea typeface="+mn-ea"/>
          <a:cs typeface="+mn-cs"/>
        </a:defRPr>
      </a:lvl5pPr>
      <a:lvl6pPr marL="2286000" algn="l" defTabSz="457200" rtl="0" eaLnBrk="1" latinLnBrk="0" hangingPunct="1">
        <a:defRPr lang="zh-CN" sz="1800" kern="1200">
          <a:solidFill>
            <a:schemeClr val="tx1"/>
          </a:solidFill>
          <a:latin typeface="+mn-lt"/>
          <a:ea typeface="+mn-ea"/>
          <a:cs typeface="+mn-cs"/>
        </a:defRPr>
      </a:lvl6pPr>
      <a:lvl7pPr marL="2743200" algn="l" defTabSz="457200" rtl="0" eaLnBrk="1" latinLnBrk="0" hangingPunct="1">
        <a:defRPr lang="zh-CN" sz="1800" kern="1200">
          <a:solidFill>
            <a:schemeClr val="tx1"/>
          </a:solidFill>
          <a:latin typeface="+mn-lt"/>
          <a:ea typeface="+mn-ea"/>
          <a:cs typeface="+mn-cs"/>
        </a:defRPr>
      </a:lvl7pPr>
      <a:lvl8pPr marL="3200400" algn="l" defTabSz="457200" rtl="0" eaLnBrk="1" latinLnBrk="0" hangingPunct="1">
        <a:defRPr lang="zh-CN" sz="1800" kern="1200">
          <a:solidFill>
            <a:schemeClr val="tx1"/>
          </a:solidFill>
          <a:latin typeface="+mn-lt"/>
          <a:ea typeface="+mn-ea"/>
          <a:cs typeface="+mn-cs"/>
        </a:defRPr>
      </a:lvl8pPr>
      <a:lvl9pPr marL="3657600" algn="l" defTabSz="4572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a:spLocks noGrp="1"/>
          </p:cNvSpPr>
          <p:nvPr>
            <p:ph type="ctrTitle"/>
          </p:nvPr>
        </p:nvSpPr>
        <p:spPr/>
        <p:txBody>
          <a:bodyPr/>
          <a:lstStyle/>
          <a:p>
            <a:r>
              <a:rPr lang="zh-CN" altLang="en-US" dirty="0">
                <a:latin typeface="Microsoft YaHei UI" panose="020B0503020204020204" pitchFamily="34" charset="-122"/>
                <a:ea typeface="Microsoft YaHei UI" panose="020B0503020204020204" pitchFamily="34" charset="-122"/>
              </a:rPr>
              <a:t>需求工程项目计划</a:t>
            </a:r>
            <a:endParaRPr lang="zh-CN" dirty="0">
              <a:latin typeface="Microsoft YaHei UI" panose="020B0503020204020204" pitchFamily="34" charset="-122"/>
              <a:ea typeface="Microsoft YaHei UI" panose="020B0503020204020204" pitchFamily="34" charset="-122"/>
            </a:endParaRPr>
          </a:p>
        </p:txBody>
      </p:sp>
      <p:sp>
        <p:nvSpPr>
          <p:cNvPr id="5" name="矩形 4"/>
          <p:cNvSpPr>
            <a:spLocks noGrp="1"/>
          </p:cNvSpPr>
          <p:nvPr>
            <p:ph type="subTitle" idx="1"/>
          </p:nvPr>
        </p:nvSpPr>
        <p:spPr>
          <a:xfrm>
            <a:off x="1203081" y="4865612"/>
            <a:ext cx="8825658" cy="861420"/>
          </a:xfrm>
        </p:spPr>
        <p:txBody>
          <a:bodyPr/>
          <a:lstStyle/>
          <a:p>
            <a:r>
              <a:rPr lang="zh-CN" altLang="en-US" dirty="0"/>
              <a:t>组长：李俊 </a:t>
            </a:r>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组员：黄浩峰 叶忠杰 夏昌灏 吴荣欣</a:t>
            </a:r>
            <a:endParaRPr lang="zh-CN" dirty="0">
              <a:latin typeface="Microsoft YaHei UI" panose="020B0503020204020204" pitchFamily="34" charset="-122"/>
              <a:ea typeface="Microsoft YaHei UI" panose="020B0503020204020204" pitchFamily="34" charset="-122"/>
            </a:endParaRPr>
          </a:p>
        </p:txBody>
      </p:sp>
      <p:pic>
        <p:nvPicPr>
          <p:cNvPr id="1026" name="Picture 2" descr="C:\Users\HP\Desktop\图标修正.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8128" y="810125"/>
            <a:ext cx="2899609" cy="28996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2.1 </a:t>
            </a:r>
            <a:r>
              <a:rPr lang="zh-CN" altLang="en-US" dirty="0"/>
              <a:t>工作内容</a:t>
            </a:r>
          </a:p>
        </p:txBody>
      </p:sp>
      <p:sp>
        <p:nvSpPr>
          <p:cNvPr id="3" name="矩形 2"/>
          <p:cNvSpPr>
            <a:spLocks noGrp="1"/>
          </p:cNvSpPr>
          <p:nvPr>
            <p:ph idx="1"/>
          </p:nvPr>
        </p:nvSpPr>
        <p:spPr/>
        <p:txBody>
          <a:bodyPr>
            <a:normAutofit/>
          </a:bodyPr>
          <a:lstStyle/>
          <a:p>
            <a:r>
              <a:rPr lang="zh-CN" altLang="en-US" sz="2400" dirty="0">
                <a:latin typeface="+mn-ea"/>
                <a:ea typeface="+mn-ea"/>
              </a:rPr>
              <a:t>需求的</a:t>
            </a:r>
            <a:r>
              <a:rPr lang="zh-CN" altLang="en-US" sz="2400" dirty="0">
                <a:solidFill>
                  <a:srgbClr val="FF0000"/>
                </a:solidFill>
                <a:latin typeface="+mn-ea"/>
                <a:ea typeface="+mn-ea"/>
              </a:rPr>
              <a:t>获取</a:t>
            </a:r>
            <a:r>
              <a:rPr lang="zh-CN" altLang="en-US" sz="2400" dirty="0">
                <a:latin typeface="+mn-ea"/>
                <a:ea typeface="+mn-ea"/>
              </a:rPr>
              <a:t>对于一个项目的开发是极为重要的，我们所必须要做的，就是定义需求开发过程，编写前景的范围文档，确定我们的目标用户，以及他们身上的特质，为每类用户选择</a:t>
            </a:r>
            <a:r>
              <a:rPr lang="zh-CN" altLang="en-US" sz="2400" dirty="0">
                <a:solidFill>
                  <a:srgbClr val="FF0000"/>
                </a:solidFill>
                <a:latin typeface="+mn-ea"/>
                <a:ea typeface="+mn-ea"/>
              </a:rPr>
              <a:t>用户代言人</a:t>
            </a:r>
            <a:r>
              <a:rPr lang="zh-CN" altLang="en-US" sz="2400" dirty="0">
                <a:latin typeface="+mn-ea"/>
                <a:ea typeface="+mn-ea"/>
              </a:rPr>
              <a:t>，建立典型的</a:t>
            </a:r>
            <a:r>
              <a:rPr lang="zh-CN" altLang="en-US" sz="2400" dirty="0">
                <a:solidFill>
                  <a:srgbClr val="FF0000"/>
                </a:solidFill>
                <a:latin typeface="+mn-ea"/>
                <a:ea typeface="+mn-ea"/>
              </a:rPr>
              <a:t>用户小组</a:t>
            </a:r>
            <a:r>
              <a:rPr lang="zh-CN" altLang="en-US" sz="2400" dirty="0">
                <a:latin typeface="+mn-ea"/>
                <a:ea typeface="+mn-ea"/>
              </a:rPr>
              <a:t>，和用户代表接触，交流，确定用例系统事件和响应，召开专门的的需求获取研讨会，调研用户的工作流程，在检查当前的系统，进一步完善需求，跨项目重用需求。</a:t>
            </a:r>
            <a:endParaRPr lang="en-US" altLang="zh-CN" sz="2400" dirty="0">
              <a:latin typeface="+mn-ea"/>
              <a:ea typeface="+mn-ea"/>
            </a:endParaRPr>
          </a:p>
          <a:p>
            <a:pPr marL="0" indent="0">
              <a:buNone/>
            </a:pPr>
            <a:endParaRPr lang="zh-CN" sz="2400" dirty="0">
              <a:latin typeface="+mn-ea"/>
              <a:ea typeface="+mn-ea"/>
            </a:endParaRPr>
          </a:p>
        </p:txBody>
      </p:sp>
    </p:spTree>
    <p:extLst>
      <p:ext uri="{BB962C8B-B14F-4D97-AF65-F5344CB8AC3E}">
        <p14:creationId xmlns:p14="http://schemas.microsoft.com/office/powerpoint/2010/main" val="3984349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2.2 </a:t>
            </a:r>
            <a:r>
              <a:rPr lang="zh-CN" altLang="zh-CN" dirty="0"/>
              <a:t>产品</a:t>
            </a:r>
          </a:p>
        </p:txBody>
      </p:sp>
      <p:sp>
        <p:nvSpPr>
          <p:cNvPr id="3" name="矩形 2"/>
          <p:cNvSpPr>
            <a:spLocks noGrp="1"/>
          </p:cNvSpPr>
          <p:nvPr>
            <p:ph idx="1"/>
          </p:nvPr>
        </p:nvSpPr>
        <p:spPr/>
        <p:txBody>
          <a:bodyPr>
            <a:normAutofit/>
          </a:bodyPr>
          <a:lstStyle/>
          <a:p>
            <a:r>
              <a:rPr lang="zh-CN" altLang="zh-CN" sz="2400" dirty="0">
                <a:latin typeface="+mn-ea"/>
                <a:ea typeface="+mn-ea"/>
              </a:rPr>
              <a:t>项目名称：软件工程系列课程教学辅助网站</a:t>
            </a:r>
            <a:r>
              <a:rPr lang="en-US" altLang="zh-CN" sz="2400" dirty="0">
                <a:latin typeface="+mn-ea"/>
                <a:ea typeface="+mn-ea"/>
              </a:rPr>
              <a:t>   </a:t>
            </a:r>
            <a:endParaRPr lang="zh-CN" altLang="zh-CN" sz="2400" dirty="0">
              <a:latin typeface="+mn-ea"/>
              <a:ea typeface="+mn-ea"/>
            </a:endParaRPr>
          </a:p>
          <a:p>
            <a:r>
              <a:rPr lang="zh-CN" altLang="zh-CN" sz="2400" dirty="0" smtClean="0">
                <a:latin typeface="+mn-ea"/>
                <a:ea typeface="+mn-ea"/>
              </a:rPr>
              <a:t>主要</a:t>
            </a:r>
            <a:r>
              <a:rPr lang="zh-CN" altLang="zh-CN" sz="2400" dirty="0">
                <a:latin typeface="+mn-ea"/>
                <a:ea typeface="+mn-ea"/>
              </a:rPr>
              <a:t>功能：教师可对学生资料、成绩以及所选课程进行修改管理；学生可通过查询获取自身成绩，自主选择相关课程。</a:t>
            </a:r>
          </a:p>
        </p:txBody>
      </p:sp>
    </p:spTree>
    <p:extLst>
      <p:ext uri="{BB962C8B-B14F-4D97-AF65-F5344CB8AC3E}">
        <p14:creationId xmlns:p14="http://schemas.microsoft.com/office/powerpoint/2010/main" val="1746048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9600" dirty="0"/>
              <a:t>第</a:t>
            </a:r>
            <a:r>
              <a:rPr lang="en-US" altLang="zh-CN" sz="9600" dirty="0"/>
              <a:t>3</a:t>
            </a:r>
            <a:r>
              <a:rPr lang="zh-CN" altLang="en-US" sz="9600" dirty="0"/>
              <a:t>章 </a:t>
            </a:r>
            <a:r>
              <a:rPr lang="en-US" altLang="zh-CN" sz="9600" dirty="0"/>
              <a:t/>
            </a:r>
            <a:br>
              <a:rPr lang="en-US" altLang="zh-CN" sz="9600" dirty="0"/>
            </a:br>
            <a:r>
              <a:rPr lang="zh-CN" altLang="en-US" sz="9600" dirty="0" smtClean="0"/>
              <a:t>可行性分析</a:t>
            </a:r>
            <a:endParaRPr lang="zh-CN" altLang="en-US" sz="9600" dirty="0"/>
          </a:p>
        </p:txBody>
      </p:sp>
      <p:sp>
        <p:nvSpPr>
          <p:cNvPr id="3" name="文本占位符 2"/>
          <p:cNvSpPr>
            <a:spLocks noGrp="1"/>
          </p:cNvSpPr>
          <p:nvPr>
            <p:ph type="body" sz="half" idx="2"/>
          </p:nvPr>
        </p:nvSpPr>
        <p:spPr>
          <a:xfrm>
            <a:off x="7534443" y="4985084"/>
            <a:ext cx="7999315" cy="1074057"/>
          </a:xfrm>
        </p:spPr>
        <p:txBody>
          <a:bodyPr/>
          <a:lstStyle/>
          <a:p>
            <a:r>
              <a:rPr lang="zh-CN" altLang="en-US" dirty="0" smtClean="0"/>
              <a:t>引用资料</a:t>
            </a:r>
            <a:r>
              <a:rPr lang="en-US" altLang="zh-CN" dirty="0"/>
              <a:t>5</a:t>
            </a:r>
            <a:endParaRPr lang="zh-CN" altLang="en-US" dirty="0"/>
          </a:p>
        </p:txBody>
      </p:sp>
    </p:spTree>
    <p:extLst>
      <p:ext uri="{BB962C8B-B14F-4D97-AF65-F5344CB8AC3E}">
        <p14:creationId xmlns:p14="http://schemas.microsoft.com/office/powerpoint/2010/main" val="2682881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3.1 </a:t>
            </a:r>
            <a:r>
              <a:rPr lang="zh-CN" altLang="en-US" dirty="0" smtClean="0"/>
              <a:t>技术可行性</a:t>
            </a:r>
            <a:endParaRPr lang="zh-CN" altLang="en-US" dirty="0"/>
          </a:p>
        </p:txBody>
      </p:sp>
      <p:sp>
        <p:nvSpPr>
          <p:cNvPr id="3" name="TextBox 2"/>
          <p:cNvSpPr txBox="1"/>
          <p:nvPr/>
        </p:nvSpPr>
        <p:spPr>
          <a:xfrm>
            <a:off x="850233" y="1798969"/>
            <a:ext cx="9737556" cy="830997"/>
          </a:xfrm>
          <a:prstGeom prst="rect">
            <a:avLst/>
          </a:prstGeom>
          <a:noFill/>
        </p:spPr>
        <p:txBody>
          <a:bodyPr wrap="square" rtlCol="0">
            <a:spAutoFit/>
          </a:bodyPr>
          <a:lstStyle/>
          <a:p>
            <a:r>
              <a:rPr lang="zh-CN" altLang="en-US" sz="2400" dirty="0" smtClean="0">
                <a:latin typeface="+mn-ea"/>
              </a:rPr>
              <a:t>本课程只涉及原型的制作，所以使用墨刀，可以完成需要，但鉴于墨刀的价格提高了，所以以</a:t>
            </a:r>
            <a:r>
              <a:rPr lang="en-US" altLang="zh-CN" sz="2400" dirty="0" smtClean="0">
                <a:latin typeface="+mn-ea"/>
              </a:rPr>
              <a:t>AXURE RP</a:t>
            </a:r>
            <a:r>
              <a:rPr lang="zh-CN" altLang="en-US" sz="2400" dirty="0" smtClean="0">
                <a:latin typeface="+mn-ea"/>
              </a:rPr>
              <a:t>作为备选工具</a:t>
            </a:r>
            <a:endParaRPr lang="zh-CN" altLang="en-US" sz="2400" dirty="0">
              <a:latin typeface="+mn-ea"/>
            </a:endParaRPr>
          </a:p>
        </p:txBody>
      </p:sp>
    </p:spTree>
    <p:extLst>
      <p:ext uri="{BB962C8B-B14F-4D97-AF65-F5344CB8AC3E}">
        <p14:creationId xmlns:p14="http://schemas.microsoft.com/office/powerpoint/2010/main" val="3232414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smtClean="0"/>
              <a:t>3.2 </a:t>
            </a:r>
            <a:r>
              <a:rPr lang="zh-CN" altLang="en-US" dirty="0" smtClean="0"/>
              <a:t>操作可行性</a:t>
            </a:r>
            <a:endParaRPr lang="zh-CN" altLang="en-US" dirty="0"/>
          </a:p>
        </p:txBody>
      </p:sp>
      <p:sp>
        <p:nvSpPr>
          <p:cNvPr id="3" name="TextBox 2"/>
          <p:cNvSpPr txBox="1"/>
          <p:nvPr/>
        </p:nvSpPr>
        <p:spPr>
          <a:xfrm>
            <a:off x="1106907" y="1935328"/>
            <a:ext cx="9192125" cy="3477875"/>
          </a:xfrm>
          <a:prstGeom prst="rect">
            <a:avLst/>
          </a:prstGeom>
          <a:noFill/>
        </p:spPr>
        <p:txBody>
          <a:bodyPr wrap="square" rtlCol="0">
            <a:spAutoFit/>
          </a:bodyPr>
          <a:lstStyle/>
          <a:p>
            <a:r>
              <a:rPr lang="zh-CN" altLang="zh-CN" sz="2400" dirty="0">
                <a:latin typeface="+mn-ea"/>
              </a:rPr>
              <a:t>网站界面简洁明了，美观大方，用户可以通过</a:t>
            </a:r>
            <a:r>
              <a:rPr lang="zh-CN" altLang="zh-CN" sz="2400" dirty="0">
                <a:solidFill>
                  <a:srgbClr val="FF0000"/>
                </a:solidFill>
                <a:latin typeface="+mn-ea"/>
              </a:rPr>
              <a:t>网站标识</a:t>
            </a:r>
            <a:r>
              <a:rPr lang="zh-CN" altLang="zh-CN" sz="2400" dirty="0">
                <a:latin typeface="+mn-ea"/>
              </a:rPr>
              <a:t>引导一步一步进行注册登录等操作。</a:t>
            </a:r>
          </a:p>
          <a:p>
            <a:r>
              <a:rPr lang="en-US" altLang="zh-CN" sz="2400" dirty="0">
                <a:latin typeface="+mn-ea"/>
              </a:rPr>
              <a:t>	</a:t>
            </a:r>
            <a:endParaRPr lang="zh-CN" altLang="zh-CN" sz="2400" dirty="0">
              <a:latin typeface="+mn-ea"/>
            </a:endParaRPr>
          </a:p>
          <a:p>
            <a:r>
              <a:rPr lang="en-US" altLang="zh-CN" sz="2400" dirty="0">
                <a:latin typeface="+mn-ea"/>
              </a:rPr>
              <a:t>1.</a:t>
            </a:r>
            <a:r>
              <a:rPr lang="zh-CN" altLang="zh-CN" sz="2400" dirty="0">
                <a:latin typeface="+mn-ea"/>
              </a:rPr>
              <a:t>用户（学生与教师及游客）可以自主完成注册、</a:t>
            </a:r>
            <a:r>
              <a:rPr lang="zh-CN" altLang="zh-CN" sz="2400" dirty="0" smtClean="0">
                <a:latin typeface="+mn-ea"/>
              </a:rPr>
              <a:t>登</a:t>
            </a:r>
            <a:r>
              <a:rPr lang="zh-CN" altLang="en-US" sz="2400" dirty="0" smtClean="0">
                <a:latin typeface="+mn-ea"/>
              </a:rPr>
              <a:t>录</a:t>
            </a:r>
            <a:r>
              <a:rPr lang="zh-CN" altLang="zh-CN" sz="2400" dirty="0" smtClean="0">
                <a:latin typeface="+mn-ea"/>
              </a:rPr>
              <a:t>、</a:t>
            </a:r>
            <a:r>
              <a:rPr lang="zh-CN" altLang="zh-CN" sz="2400" dirty="0">
                <a:latin typeface="+mn-ea"/>
              </a:rPr>
              <a:t>注销</a:t>
            </a:r>
          </a:p>
          <a:p>
            <a:r>
              <a:rPr lang="en-US" altLang="zh-CN" sz="2400" dirty="0">
                <a:latin typeface="+mn-ea"/>
              </a:rPr>
              <a:t>2.</a:t>
            </a:r>
            <a:r>
              <a:rPr lang="zh-CN" altLang="zh-CN" sz="2400" dirty="0">
                <a:latin typeface="+mn-ea"/>
              </a:rPr>
              <a:t>所有用户可以自行阅览网站上的资料，并且下载文档资料</a:t>
            </a:r>
          </a:p>
          <a:p>
            <a:r>
              <a:rPr lang="en-US" altLang="zh-CN" sz="2400" dirty="0">
                <a:latin typeface="+mn-ea"/>
              </a:rPr>
              <a:t>3.</a:t>
            </a:r>
            <a:r>
              <a:rPr lang="zh-CN" altLang="zh-CN" sz="2400" dirty="0">
                <a:latin typeface="+mn-ea"/>
              </a:rPr>
              <a:t>学生与教师之间可以方便的通过账号来添加、删除好友，进行沟通交流</a:t>
            </a:r>
          </a:p>
          <a:p>
            <a:r>
              <a:rPr lang="en-US" altLang="zh-CN" sz="2400" dirty="0">
                <a:latin typeface="+mn-ea"/>
              </a:rPr>
              <a:t>4.</a:t>
            </a:r>
            <a:r>
              <a:rPr lang="zh-CN" altLang="zh-CN" sz="2400" dirty="0">
                <a:latin typeface="+mn-ea"/>
              </a:rPr>
              <a:t>教师可以通过</a:t>
            </a:r>
            <a:r>
              <a:rPr lang="zh-CN" altLang="zh-CN" sz="2400" dirty="0">
                <a:solidFill>
                  <a:srgbClr val="FF0000"/>
                </a:solidFill>
                <a:latin typeface="+mn-ea"/>
              </a:rPr>
              <a:t>消息发布栏</a:t>
            </a:r>
            <a:r>
              <a:rPr lang="zh-CN" altLang="zh-CN" sz="2400" dirty="0">
                <a:latin typeface="+mn-ea"/>
              </a:rPr>
              <a:t>发布通知</a:t>
            </a:r>
          </a:p>
          <a:p>
            <a:endParaRPr lang="zh-CN" altLang="en-US" sz="2800" dirty="0"/>
          </a:p>
        </p:txBody>
      </p:sp>
    </p:spTree>
    <p:extLst>
      <p:ext uri="{BB962C8B-B14F-4D97-AF65-F5344CB8AC3E}">
        <p14:creationId xmlns:p14="http://schemas.microsoft.com/office/powerpoint/2010/main" val="642931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smtClean="0"/>
              <a:t>3.3 </a:t>
            </a:r>
            <a:r>
              <a:rPr lang="zh-CN" altLang="en-US" dirty="0"/>
              <a:t>法律</a:t>
            </a:r>
            <a:r>
              <a:rPr lang="zh-CN" altLang="en-US" dirty="0" smtClean="0"/>
              <a:t>可行性</a:t>
            </a:r>
            <a:endParaRPr lang="zh-CN" altLang="en-US" dirty="0"/>
          </a:p>
        </p:txBody>
      </p:sp>
      <p:sp>
        <p:nvSpPr>
          <p:cNvPr id="3" name="TextBox 2"/>
          <p:cNvSpPr txBox="1"/>
          <p:nvPr/>
        </p:nvSpPr>
        <p:spPr>
          <a:xfrm>
            <a:off x="753981" y="1718759"/>
            <a:ext cx="9192125" cy="1261884"/>
          </a:xfrm>
          <a:prstGeom prst="rect">
            <a:avLst/>
          </a:prstGeom>
          <a:noFill/>
        </p:spPr>
        <p:txBody>
          <a:bodyPr wrap="square" rtlCol="0">
            <a:spAutoFit/>
          </a:bodyPr>
          <a:lstStyle/>
          <a:p>
            <a:r>
              <a:rPr lang="zh-CN" altLang="zh-CN" sz="2400" dirty="0"/>
              <a:t>本项目作为课程作业，仅作研究用途，不投入商用，无主观收集用户数据及隐私之意，遵循现有法律法规。</a:t>
            </a:r>
          </a:p>
          <a:p>
            <a:endParaRPr lang="zh-CN" altLang="en-US" sz="2800" dirty="0"/>
          </a:p>
        </p:txBody>
      </p:sp>
      <p:sp>
        <p:nvSpPr>
          <p:cNvPr id="4" name="矩形 3"/>
          <p:cNvSpPr/>
          <p:nvPr/>
        </p:nvSpPr>
        <p:spPr>
          <a:xfrm>
            <a:off x="753981" y="3121835"/>
            <a:ext cx="3627916" cy="707886"/>
          </a:xfrm>
          <a:prstGeom prst="rect">
            <a:avLst/>
          </a:prstGeom>
        </p:spPr>
        <p:txBody>
          <a:bodyPr wrap="none">
            <a:spAutoFit/>
          </a:bodyPr>
          <a:lstStyle/>
          <a:p>
            <a:r>
              <a:rPr lang="en-US" altLang="zh-CN" sz="4000" dirty="0">
                <a:latin typeface="Microsoft YaHei UI" panose="020B0503020204020204" pitchFamily="34" charset="-122"/>
                <a:ea typeface="Microsoft YaHei UI" panose="020B0503020204020204" pitchFamily="34" charset="-122"/>
              </a:rPr>
              <a:t>3</a:t>
            </a:r>
            <a:r>
              <a:rPr lang="en-US" altLang="zh-CN" sz="4000" dirty="0" smtClean="0">
                <a:latin typeface="Microsoft YaHei UI" panose="020B0503020204020204" pitchFamily="34" charset="-122"/>
                <a:ea typeface="Microsoft YaHei UI" panose="020B0503020204020204" pitchFamily="34" charset="-122"/>
              </a:rPr>
              <a:t>. 4</a:t>
            </a:r>
            <a:r>
              <a:rPr lang="zh-CN" altLang="en-US" sz="4000" dirty="0" smtClean="0">
                <a:latin typeface="Microsoft YaHei UI" panose="020B0503020204020204" pitchFamily="34" charset="-122"/>
                <a:ea typeface="Microsoft YaHei UI" panose="020B0503020204020204" pitchFamily="34" charset="-122"/>
              </a:rPr>
              <a:t>经济可行性</a:t>
            </a:r>
            <a:endParaRPr lang="zh-CN" altLang="en-US" sz="4000" dirty="0">
              <a:latin typeface="Microsoft YaHei UI" panose="020B0503020204020204" pitchFamily="34" charset="-122"/>
              <a:ea typeface="Microsoft YaHei UI" panose="020B0503020204020204" pitchFamily="34" charset="-122"/>
            </a:endParaRPr>
          </a:p>
        </p:txBody>
      </p:sp>
      <p:sp>
        <p:nvSpPr>
          <p:cNvPr id="5" name="矩形 4"/>
          <p:cNvSpPr/>
          <p:nvPr/>
        </p:nvSpPr>
        <p:spPr>
          <a:xfrm>
            <a:off x="826168" y="4366830"/>
            <a:ext cx="7956884" cy="830997"/>
          </a:xfrm>
          <a:prstGeom prst="rect">
            <a:avLst/>
          </a:prstGeom>
        </p:spPr>
        <p:txBody>
          <a:bodyPr wrap="square">
            <a:spAutoFit/>
          </a:bodyPr>
          <a:lstStyle/>
          <a:p>
            <a:r>
              <a:rPr lang="zh-CN" altLang="en-US" sz="2400" dirty="0" smtClean="0">
                <a:latin typeface="+mn-ea"/>
              </a:rPr>
              <a:t>因为本项目是强制进行的，为了学习的需要，所以经济可行性分析不成问题。</a:t>
            </a:r>
            <a:endParaRPr lang="zh-CN" altLang="zh-CN" sz="2400" dirty="0">
              <a:latin typeface="+mn-ea"/>
            </a:endParaRPr>
          </a:p>
        </p:txBody>
      </p:sp>
    </p:spTree>
    <p:extLst>
      <p:ext uri="{BB962C8B-B14F-4D97-AF65-F5344CB8AC3E}">
        <p14:creationId xmlns:p14="http://schemas.microsoft.com/office/powerpoint/2010/main" val="2206702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smtClean="0"/>
              <a:t>3.5 </a:t>
            </a:r>
            <a:r>
              <a:rPr lang="zh-CN" altLang="en-US" dirty="0" smtClean="0"/>
              <a:t>使用方面可行性</a:t>
            </a:r>
            <a:endParaRPr lang="zh-CN" altLang="en-US" dirty="0"/>
          </a:p>
        </p:txBody>
      </p:sp>
      <p:sp>
        <p:nvSpPr>
          <p:cNvPr id="3" name="TextBox 2"/>
          <p:cNvSpPr txBox="1"/>
          <p:nvPr/>
        </p:nvSpPr>
        <p:spPr>
          <a:xfrm>
            <a:off x="866275" y="1919286"/>
            <a:ext cx="9192125" cy="3108543"/>
          </a:xfrm>
          <a:prstGeom prst="rect">
            <a:avLst/>
          </a:prstGeom>
          <a:noFill/>
        </p:spPr>
        <p:txBody>
          <a:bodyPr wrap="square" rtlCol="0">
            <a:spAutoFit/>
          </a:bodyPr>
          <a:lstStyle/>
          <a:p>
            <a:r>
              <a:rPr lang="zh-CN" altLang="zh-CN" sz="2400" dirty="0"/>
              <a:t>教师能够更好，更容易地得到学生的反馈，调整自己的进度或方法</a:t>
            </a:r>
          </a:p>
          <a:p>
            <a:r>
              <a:rPr lang="zh-CN" altLang="zh-CN" sz="2400" dirty="0"/>
              <a:t>教师可以方便地点评学生作业</a:t>
            </a:r>
          </a:p>
          <a:p>
            <a:r>
              <a:rPr lang="zh-CN" altLang="zh-CN" sz="2400" dirty="0"/>
              <a:t>有助于提高教师知名度和影响力，方便同学了解教师</a:t>
            </a:r>
          </a:p>
          <a:p>
            <a:r>
              <a:rPr lang="zh-CN" altLang="zh-CN" sz="2400" dirty="0"/>
              <a:t>学生的获得资料更加容易，更加丰富</a:t>
            </a:r>
          </a:p>
          <a:p>
            <a:r>
              <a:rPr lang="zh-CN" altLang="zh-CN" sz="2400" dirty="0"/>
              <a:t>学生能够有针对性地进行补课，如果有缺课的话</a:t>
            </a:r>
          </a:p>
          <a:p>
            <a:r>
              <a:rPr lang="zh-CN" altLang="zh-CN" sz="2400" dirty="0"/>
              <a:t>学生可以方便地向老师提出疑问 并且可以迅速的得到解答</a:t>
            </a:r>
          </a:p>
          <a:p>
            <a:r>
              <a:rPr lang="zh-CN" altLang="zh-CN" sz="2400" dirty="0"/>
              <a:t>游客可以有机会了解这门课的情况，教师的情况</a:t>
            </a:r>
          </a:p>
          <a:p>
            <a:endParaRPr lang="zh-CN" altLang="en-US" sz="2800" dirty="0"/>
          </a:p>
        </p:txBody>
      </p:sp>
    </p:spTree>
    <p:extLst>
      <p:ext uri="{BB962C8B-B14F-4D97-AF65-F5344CB8AC3E}">
        <p14:creationId xmlns:p14="http://schemas.microsoft.com/office/powerpoint/2010/main" val="186106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smtClean="0"/>
              <a:t>3.6 SWOT</a:t>
            </a:r>
            <a:r>
              <a:rPr lang="zh-CN" altLang="en-US" dirty="0" smtClean="0"/>
              <a:t>分析法</a:t>
            </a:r>
            <a:endParaRPr lang="zh-CN" altLang="en-US" dirty="0"/>
          </a:p>
        </p:txBody>
      </p:sp>
      <p:sp>
        <p:nvSpPr>
          <p:cNvPr id="3" name="TextBox 2"/>
          <p:cNvSpPr txBox="1"/>
          <p:nvPr/>
        </p:nvSpPr>
        <p:spPr>
          <a:xfrm>
            <a:off x="866274" y="1921540"/>
            <a:ext cx="9192125" cy="2369880"/>
          </a:xfrm>
          <a:prstGeom prst="rect">
            <a:avLst/>
          </a:prstGeom>
          <a:noFill/>
        </p:spPr>
        <p:txBody>
          <a:bodyPr wrap="square" rtlCol="0">
            <a:spAutoFit/>
          </a:bodyPr>
          <a:lstStyle/>
          <a:p>
            <a:r>
              <a:rPr lang="zh-CN" altLang="zh-CN" sz="2400" dirty="0">
                <a:latin typeface="+mn-ea"/>
              </a:rPr>
              <a:t>优势：</a:t>
            </a:r>
            <a:r>
              <a:rPr lang="en-US" altLang="zh-CN" sz="2400" dirty="0">
                <a:latin typeface="+mn-ea"/>
              </a:rPr>
              <a:t>1.</a:t>
            </a:r>
            <a:r>
              <a:rPr lang="zh-CN" altLang="zh-CN" sz="2400" dirty="0">
                <a:latin typeface="+mn-ea"/>
              </a:rPr>
              <a:t>杨枨老师是资深的教师，所以更懂老师对学生授课所需要什么样的辅助工具，这对我们了解真正的需求有很大帮助</a:t>
            </a:r>
          </a:p>
          <a:p>
            <a:r>
              <a:rPr lang="en-US" altLang="zh-CN" sz="2400" dirty="0">
                <a:latin typeface="+mn-ea"/>
              </a:rPr>
              <a:t>	  </a:t>
            </a:r>
            <a:r>
              <a:rPr lang="en-US" altLang="zh-CN" sz="2400" dirty="0" smtClean="0">
                <a:latin typeface="+mn-ea"/>
              </a:rPr>
              <a:t>	 2</a:t>
            </a:r>
            <a:r>
              <a:rPr lang="en-US" altLang="zh-CN" sz="2400" dirty="0">
                <a:latin typeface="+mn-ea"/>
              </a:rPr>
              <a:t>.</a:t>
            </a:r>
            <a:r>
              <a:rPr lang="zh-CN" altLang="zh-CN" sz="2400" dirty="0">
                <a:latin typeface="+mn-ea"/>
              </a:rPr>
              <a:t>小组成员都有自己擅长的地方，有想要做好这个项目的内在驱动力，再加上本项目对技术层面的要求是最低的，我们有信心完成</a:t>
            </a:r>
          </a:p>
          <a:p>
            <a:endParaRPr lang="zh-CN" altLang="en-US" sz="2800" dirty="0"/>
          </a:p>
        </p:txBody>
      </p:sp>
    </p:spTree>
    <p:extLst>
      <p:ext uri="{BB962C8B-B14F-4D97-AF65-F5344CB8AC3E}">
        <p14:creationId xmlns:p14="http://schemas.microsoft.com/office/powerpoint/2010/main" val="273675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smtClean="0"/>
              <a:t>3.6 SWOT</a:t>
            </a:r>
            <a:r>
              <a:rPr lang="zh-CN" altLang="en-US" dirty="0" smtClean="0"/>
              <a:t>分析法</a:t>
            </a:r>
            <a:endParaRPr lang="zh-CN" altLang="en-US" dirty="0"/>
          </a:p>
        </p:txBody>
      </p:sp>
      <p:sp>
        <p:nvSpPr>
          <p:cNvPr id="3" name="TextBox 2"/>
          <p:cNvSpPr txBox="1"/>
          <p:nvPr/>
        </p:nvSpPr>
        <p:spPr>
          <a:xfrm>
            <a:off x="866275" y="1919285"/>
            <a:ext cx="9192125" cy="2000548"/>
          </a:xfrm>
          <a:prstGeom prst="rect">
            <a:avLst/>
          </a:prstGeom>
          <a:noFill/>
        </p:spPr>
        <p:txBody>
          <a:bodyPr wrap="square" rtlCol="0">
            <a:spAutoFit/>
          </a:bodyPr>
          <a:lstStyle/>
          <a:p>
            <a:r>
              <a:rPr lang="zh-CN" altLang="zh-CN" sz="2400" dirty="0">
                <a:latin typeface="+mn-ea"/>
              </a:rPr>
              <a:t>劣势：</a:t>
            </a:r>
            <a:r>
              <a:rPr lang="en-US" altLang="zh-CN" sz="2400" dirty="0">
                <a:latin typeface="+mn-ea"/>
              </a:rPr>
              <a:t>1</a:t>
            </a:r>
            <a:r>
              <a:rPr lang="zh-CN" altLang="zh-CN" sz="2400" dirty="0">
                <a:latin typeface="+mn-ea"/>
              </a:rPr>
              <a:t>项目时间紧迫</a:t>
            </a:r>
            <a:r>
              <a:rPr lang="en-US" altLang="zh-CN" sz="2400" dirty="0">
                <a:latin typeface="+mn-ea"/>
              </a:rPr>
              <a:t>,</a:t>
            </a:r>
            <a:r>
              <a:rPr lang="zh-CN" altLang="zh-CN" sz="2400" dirty="0">
                <a:latin typeface="+mn-ea"/>
              </a:rPr>
              <a:t>项目任务下达者要求严格</a:t>
            </a:r>
            <a:r>
              <a:rPr lang="en-US" altLang="zh-CN" sz="2400" dirty="0">
                <a:latin typeface="+mn-ea"/>
              </a:rPr>
              <a:t>,</a:t>
            </a:r>
            <a:r>
              <a:rPr lang="zh-CN" altLang="zh-CN" sz="2400" dirty="0">
                <a:latin typeface="+mn-ea"/>
              </a:rPr>
              <a:t>团队合作默契度</a:t>
            </a:r>
            <a:r>
              <a:rPr lang="zh-CN" altLang="zh-CN" sz="2400" dirty="0" smtClean="0">
                <a:latin typeface="+mn-ea"/>
              </a:rPr>
              <a:t>要</a:t>
            </a:r>
            <a:r>
              <a:rPr lang="en-US" altLang="zh-CN" sz="2400" dirty="0" smtClean="0">
                <a:latin typeface="+mn-ea"/>
              </a:rPr>
              <a:t>		 </a:t>
            </a:r>
            <a:r>
              <a:rPr lang="zh-CN" altLang="zh-CN" sz="2400" dirty="0" smtClean="0">
                <a:latin typeface="+mn-ea"/>
              </a:rPr>
              <a:t>求</a:t>
            </a:r>
            <a:r>
              <a:rPr lang="zh-CN" altLang="zh-CN" sz="2400" dirty="0">
                <a:latin typeface="+mn-ea"/>
              </a:rPr>
              <a:t>高</a:t>
            </a:r>
            <a:r>
              <a:rPr lang="en-US" altLang="zh-CN" sz="2400" dirty="0">
                <a:latin typeface="+mn-ea"/>
              </a:rPr>
              <a:t>,</a:t>
            </a:r>
            <a:r>
              <a:rPr lang="zh-CN" altLang="zh-CN" sz="2400" dirty="0">
                <a:latin typeface="+mn-ea"/>
              </a:rPr>
              <a:t>缺乏实战考验</a:t>
            </a:r>
          </a:p>
          <a:p>
            <a:r>
              <a:rPr lang="en-US" altLang="zh-CN" sz="2400" dirty="0" smtClean="0">
                <a:latin typeface="+mn-ea"/>
              </a:rPr>
              <a:t>		2</a:t>
            </a:r>
            <a:r>
              <a:rPr lang="zh-CN" altLang="zh-CN" sz="2400" dirty="0">
                <a:latin typeface="+mn-ea"/>
              </a:rPr>
              <a:t>自我管理能力和主动学习</a:t>
            </a:r>
            <a:r>
              <a:rPr lang="en-US" altLang="zh-CN" sz="2400" dirty="0">
                <a:latin typeface="+mn-ea"/>
              </a:rPr>
              <a:t>,</a:t>
            </a:r>
            <a:r>
              <a:rPr lang="zh-CN" altLang="zh-CN" sz="2400" dirty="0">
                <a:latin typeface="+mn-ea"/>
              </a:rPr>
              <a:t>遇到突发问题的处理能力</a:t>
            </a:r>
          </a:p>
          <a:p>
            <a:r>
              <a:rPr lang="en-US" altLang="zh-CN" sz="2400" dirty="0" smtClean="0">
                <a:latin typeface="+mn-ea"/>
              </a:rPr>
              <a:t>      3</a:t>
            </a:r>
            <a:r>
              <a:rPr lang="zh-CN" altLang="zh-CN" sz="2400" dirty="0">
                <a:latin typeface="+mn-ea"/>
              </a:rPr>
              <a:t>竞品的使用习惯根深蒂固</a:t>
            </a:r>
            <a:r>
              <a:rPr lang="en-US" altLang="zh-CN" sz="2400" dirty="0">
                <a:latin typeface="+mn-ea"/>
              </a:rPr>
              <a:t>,</a:t>
            </a:r>
            <a:r>
              <a:rPr lang="zh-CN" altLang="zh-CN" sz="2400" dirty="0">
                <a:latin typeface="+mn-ea"/>
              </a:rPr>
              <a:t>创造更方便快捷的交流方式</a:t>
            </a:r>
          </a:p>
          <a:p>
            <a:endParaRPr lang="zh-CN" altLang="en-US" sz="2800" dirty="0"/>
          </a:p>
        </p:txBody>
      </p:sp>
    </p:spTree>
    <p:extLst>
      <p:ext uri="{BB962C8B-B14F-4D97-AF65-F5344CB8AC3E}">
        <p14:creationId xmlns:p14="http://schemas.microsoft.com/office/powerpoint/2010/main" val="2167338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smtClean="0"/>
              <a:t>3.6 SWOT</a:t>
            </a:r>
            <a:r>
              <a:rPr lang="zh-CN" altLang="en-US" dirty="0" smtClean="0"/>
              <a:t>分析法</a:t>
            </a:r>
            <a:endParaRPr lang="zh-CN" altLang="en-US" dirty="0"/>
          </a:p>
        </p:txBody>
      </p:sp>
      <p:sp>
        <p:nvSpPr>
          <p:cNvPr id="3" name="TextBox 2"/>
          <p:cNvSpPr txBox="1"/>
          <p:nvPr/>
        </p:nvSpPr>
        <p:spPr>
          <a:xfrm>
            <a:off x="866275" y="1919285"/>
            <a:ext cx="9192125" cy="2000548"/>
          </a:xfrm>
          <a:prstGeom prst="rect">
            <a:avLst/>
          </a:prstGeom>
          <a:noFill/>
        </p:spPr>
        <p:txBody>
          <a:bodyPr wrap="square" rtlCol="0">
            <a:spAutoFit/>
          </a:bodyPr>
          <a:lstStyle/>
          <a:p>
            <a:r>
              <a:rPr lang="zh-CN" altLang="zh-CN" sz="2400" dirty="0">
                <a:latin typeface="+mn-ea"/>
              </a:rPr>
              <a:t>机会：</a:t>
            </a:r>
            <a:r>
              <a:rPr lang="en-US" altLang="zh-CN" sz="2400" dirty="0">
                <a:latin typeface="+mn-ea"/>
              </a:rPr>
              <a:t>1.</a:t>
            </a:r>
            <a:r>
              <a:rPr lang="zh-CN" altLang="zh-CN" sz="2400" dirty="0">
                <a:latin typeface="+mn-ea"/>
              </a:rPr>
              <a:t>越来越多的人开始</a:t>
            </a:r>
            <a:r>
              <a:rPr lang="zh-CN" altLang="zh-CN" sz="2400" dirty="0" smtClean="0">
                <a:latin typeface="+mn-ea"/>
              </a:rPr>
              <a:t>关注</a:t>
            </a:r>
            <a:r>
              <a:rPr lang="en-US" altLang="zh-CN" sz="2400" dirty="0" smtClean="0">
                <a:latin typeface="+mn-ea"/>
              </a:rPr>
              <a:t>IT</a:t>
            </a:r>
            <a:r>
              <a:rPr lang="zh-CN" altLang="zh-CN" sz="2400" dirty="0" smtClean="0">
                <a:latin typeface="+mn-ea"/>
              </a:rPr>
              <a:t>行业</a:t>
            </a:r>
            <a:r>
              <a:rPr lang="zh-CN" altLang="zh-CN" sz="2400" dirty="0">
                <a:latin typeface="+mn-ea"/>
              </a:rPr>
              <a:t>，软件工程作为典型</a:t>
            </a:r>
            <a:r>
              <a:rPr lang="zh-CN" altLang="zh-CN" sz="2400" dirty="0" smtClean="0">
                <a:latin typeface="+mn-ea"/>
              </a:rPr>
              <a:t>的</a:t>
            </a:r>
            <a:r>
              <a:rPr lang="en-US" altLang="zh-CN" sz="2400" dirty="0" smtClean="0">
                <a:latin typeface="+mn-ea"/>
              </a:rPr>
              <a:t>IT</a:t>
            </a:r>
            <a:r>
              <a:rPr lang="zh-CN" altLang="zh-CN" sz="2400" dirty="0" smtClean="0">
                <a:latin typeface="+mn-ea"/>
              </a:rPr>
              <a:t>专业</a:t>
            </a:r>
            <a:r>
              <a:rPr lang="zh-CN" altLang="zh-CN" sz="2400" dirty="0">
                <a:latin typeface="+mn-ea"/>
              </a:rPr>
              <a:t>，会吸引大量学生，辅助教学网站能很好满足他们的学习欲望。</a:t>
            </a:r>
          </a:p>
          <a:p>
            <a:r>
              <a:rPr lang="en-US" altLang="zh-CN" sz="2400" dirty="0" smtClean="0">
                <a:latin typeface="+mn-ea"/>
              </a:rPr>
              <a:t>		2.</a:t>
            </a:r>
            <a:r>
              <a:rPr lang="zh-CN" altLang="zh-CN" sz="2400" dirty="0" smtClean="0">
                <a:latin typeface="+mn-ea"/>
              </a:rPr>
              <a:t>本</a:t>
            </a:r>
            <a:r>
              <a:rPr lang="zh-CN" altLang="zh-CN" sz="2400" dirty="0">
                <a:latin typeface="+mn-ea"/>
              </a:rPr>
              <a:t>小组的成员可以通过这个项目汲取经验，为之后步入社会做准备</a:t>
            </a:r>
          </a:p>
          <a:p>
            <a:endParaRPr lang="zh-CN" altLang="en-US" sz="2800" dirty="0"/>
          </a:p>
        </p:txBody>
      </p:sp>
    </p:spTree>
    <p:extLst>
      <p:ext uri="{BB962C8B-B14F-4D97-AF65-F5344CB8AC3E}">
        <p14:creationId xmlns:p14="http://schemas.microsoft.com/office/powerpoint/2010/main" val="185388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zh-CN" altLang="en-US" dirty="0"/>
              <a:t>目录</a:t>
            </a:r>
            <a:endParaRPr lang="zh-CN" dirty="0">
              <a:latin typeface="Microsoft YaHei UI" panose="020B0503020204020204" pitchFamily="34" charset="-122"/>
              <a:ea typeface="Microsoft YaHei UI" panose="020B0503020204020204" pitchFamily="34" charset="-122"/>
            </a:endParaRPr>
          </a:p>
        </p:txBody>
      </p:sp>
      <p:sp>
        <p:nvSpPr>
          <p:cNvPr id="3" name="矩形 2"/>
          <p:cNvSpPr>
            <a:spLocks noGrp="1"/>
          </p:cNvSpPr>
          <p:nvPr>
            <p:ph idx="1"/>
          </p:nvPr>
        </p:nvSpPr>
        <p:spPr/>
        <p:txBody>
          <a:bodyPr>
            <a:normAutofit fontScale="85000" lnSpcReduction="20000"/>
          </a:bodyPr>
          <a:lstStyle/>
          <a:p>
            <a:r>
              <a:rPr lang="zh-CN" altLang="en-US" dirty="0">
                <a:latin typeface="Microsoft YaHei UI" panose="020B0503020204020204" pitchFamily="34" charset="-122"/>
                <a:ea typeface="Microsoft YaHei UI" panose="020B0503020204020204" pitchFamily="34" charset="-122"/>
              </a:rPr>
              <a:t>第</a:t>
            </a:r>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章 引言</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2</a:t>
            </a:r>
            <a:r>
              <a:rPr lang="zh-CN" altLang="en-US" dirty="0"/>
              <a:t>章 项目</a:t>
            </a:r>
            <a:r>
              <a:rPr lang="zh-CN" altLang="en-US" dirty="0" smtClean="0"/>
              <a:t>概述</a:t>
            </a:r>
            <a:endParaRPr lang="en-US" altLang="zh-CN" dirty="0" smtClean="0"/>
          </a:p>
          <a:p>
            <a:r>
              <a:rPr lang="zh-CN" altLang="en-US" dirty="0" smtClean="0">
                <a:latin typeface="Microsoft YaHei UI" panose="020B0503020204020204" pitchFamily="34" charset="-122"/>
                <a:ea typeface="Microsoft YaHei UI" panose="020B0503020204020204" pitchFamily="34" charset="-122"/>
              </a:rPr>
              <a:t>第</a:t>
            </a:r>
            <a:r>
              <a:rPr lang="en-US" altLang="zh-CN" dirty="0" smtClean="0">
                <a:latin typeface="Microsoft YaHei UI" panose="020B0503020204020204" pitchFamily="34" charset="-122"/>
                <a:ea typeface="Microsoft YaHei UI" panose="020B0503020204020204" pitchFamily="34" charset="-122"/>
              </a:rPr>
              <a:t>3</a:t>
            </a:r>
            <a:r>
              <a:rPr lang="zh-CN" altLang="en-US" dirty="0" smtClean="0">
                <a:latin typeface="Microsoft YaHei UI" panose="020B0503020204020204" pitchFamily="34" charset="-122"/>
                <a:ea typeface="Microsoft YaHei UI" panose="020B0503020204020204" pitchFamily="34" charset="-122"/>
              </a:rPr>
              <a:t>章 可行性分析</a:t>
            </a:r>
            <a:endParaRPr lang="en-US" altLang="zh-CN" dirty="0">
              <a:latin typeface="Microsoft YaHei UI" panose="020B0503020204020204" pitchFamily="34" charset="-122"/>
              <a:ea typeface="Microsoft YaHei UI" panose="020B0503020204020204" pitchFamily="34" charset="-122"/>
            </a:endParaRPr>
          </a:p>
          <a:p>
            <a:r>
              <a:rPr lang="zh-CN" altLang="en-US" dirty="0" smtClean="0"/>
              <a:t>第</a:t>
            </a:r>
            <a:r>
              <a:rPr lang="en-US" altLang="zh-CN" dirty="0"/>
              <a:t>4</a:t>
            </a:r>
            <a:r>
              <a:rPr lang="zh-CN" altLang="en-US" dirty="0" smtClean="0"/>
              <a:t>章 </a:t>
            </a:r>
            <a:r>
              <a:rPr lang="zh-CN" altLang="zh-CN" dirty="0"/>
              <a:t>实施计划</a:t>
            </a:r>
            <a:endParaRPr lang="en-US" altLang="zh-CN" dirty="0"/>
          </a:p>
          <a:p>
            <a:r>
              <a:rPr lang="zh-CN" altLang="en-US" dirty="0" smtClean="0">
                <a:latin typeface="Microsoft YaHei UI" panose="020B0503020204020204" pitchFamily="34" charset="-122"/>
                <a:ea typeface="Microsoft YaHei UI" panose="020B0503020204020204" pitchFamily="34" charset="-122"/>
              </a:rPr>
              <a:t>第</a:t>
            </a:r>
            <a:r>
              <a:rPr lang="en-US" altLang="zh-CN" dirty="0"/>
              <a:t>5</a:t>
            </a:r>
            <a:r>
              <a:rPr lang="zh-CN" altLang="en-US" dirty="0" smtClean="0">
                <a:latin typeface="Microsoft YaHei UI" panose="020B0503020204020204" pitchFamily="34" charset="-122"/>
                <a:ea typeface="Microsoft YaHei UI" panose="020B0503020204020204" pitchFamily="34" charset="-122"/>
              </a:rPr>
              <a:t>章 </a:t>
            </a:r>
            <a:r>
              <a:rPr lang="zh-CN" altLang="zh-CN" dirty="0"/>
              <a:t>范围管理计划</a:t>
            </a:r>
            <a:endParaRPr lang="en-US" altLang="zh-CN" dirty="0"/>
          </a:p>
          <a:p>
            <a:r>
              <a:rPr lang="zh-CN" altLang="en-US" dirty="0" smtClean="0">
                <a:latin typeface="Microsoft YaHei UI" panose="020B0503020204020204" pitchFamily="34" charset="-122"/>
                <a:ea typeface="Microsoft YaHei UI" panose="020B0503020204020204" pitchFamily="34" charset="-122"/>
              </a:rPr>
              <a:t>第</a:t>
            </a:r>
            <a:r>
              <a:rPr lang="en-US" altLang="zh-CN" dirty="0"/>
              <a:t>6</a:t>
            </a:r>
            <a:r>
              <a:rPr lang="zh-CN" altLang="en-US" dirty="0" smtClean="0">
                <a:latin typeface="Microsoft YaHei UI" panose="020B0503020204020204" pitchFamily="34" charset="-122"/>
                <a:ea typeface="Microsoft YaHei UI" panose="020B0503020204020204" pitchFamily="34" charset="-122"/>
              </a:rPr>
              <a:t>章 </a:t>
            </a:r>
            <a:r>
              <a:rPr lang="zh-CN" altLang="en-US" dirty="0">
                <a:latin typeface="Microsoft YaHei UI" panose="020B0503020204020204" pitchFamily="34" charset="-122"/>
                <a:ea typeface="Microsoft YaHei UI" panose="020B0503020204020204" pitchFamily="34" charset="-122"/>
              </a:rPr>
              <a:t>质量管理计划</a:t>
            </a:r>
            <a:endParaRPr lang="en-US" altLang="zh-CN" dirty="0">
              <a:latin typeface="Microsoft YaHei UI" panose="020B0503020204020204" pitchFamily="34" charset="-122"/>
              <a:ea typeface="Microsoft YaHei UI" panose="020B0503020204020204" pitchFamily="34" charset="-122"/>
            </a:endParaRPr>
          </a:p>
          <a:p>
            <a:r>
              <a:rPr lang="zh-CN" altLang="en-US" dirty="0" smtClean="0"/>
              <a:t>第</a:t>
            </a:r>
            <a:r>
              <a:rPr lang="en-US" altLang="zh-CN" dirty="0"/>
              <a:t>7</a:t>
            </a:r>
            <a:r>
              <a:rPr lang="zh-CN" altLang="en-US" dirty="0" smtClean="0"/>
              <a:t>章 </a:t>
            </a:r>
            <a:r>
              <a:rPr lang="zh-CN" altLang="en-US" dirty="0"/>
              <a:t>沟通管理计划</a:t>
            </a:r>
            <a:endParaRPr lang="en-US" altLang="zh-CN" dirty="0"/>
          </a:p>
          <a:p>
            <a:r>
              <a:rPr lang="zh-CN" altLang="en-US" dirty="0" smtClean="0">
                <a:latin typeface="Microsoft YaHei UI" panose="020B0503020204020204" pitchFamily="34" charset="-122"/>
                <a:ea typeface="Microsoft YaHei UI" panose="020B0503020204020204" pitchFamily="34" charset="-122"/>
              </a:rPr>
              <a:t>第</a:t>
            </a:r>
            <a:r>
              <a:rPr lang="en-US" altLang="zh-CN" dirty="0"/>
              <a:t>8</a:t>
            </a:r>
            <a:r>
              <a:rPr lang="zh-CN" altLang="en-US" dirty="0" smtClean="0">
                <a:latin typeface="Microsoft YaHei UI" panose="020B0503020204020204" pitchFamily="34" charset="-122"/>
                <a:ea typeface="Microsoft YaHei UI" panose="020B0503020204020204" pitchFamily="34" charset="-122"/>
              </a:rPr>
              <a:t>章 </a:t>
            </a:r>
            <a:r>
              <a:rPr lang="zh-CN" altLang="en-US" dirty="0">
                <a:latin typeface="Microsoft YaHei UI" panose="020B0503020204020204" pitchFamily="34" charset="-122"/>
                <a:ea typeface="Microsoft YaHei UI" panose="020B0503020204020204" pitchFamily="34" charset="-122"/>
              </a:rPr>
              <a:t>风险管理计划</a:t>
            </a:r>
            <a:endParaRPr lang="en-US" altLang="zh-CN" dirty="0">
              <a:latin typeface="Microsoft YaHei UI" panose="020B0503020204020204" pitchFamily="34" charset="-122"/>
              <a:ea typeface="Microsoft YaHei UI" panose="020B0503020204020204" pitchFamily="34" charset="-122"/>
            </a:endParaRPr>
          </a:p>
          <a:p>
            <a:r>
              <a:rPr lang="zh-CN" altLang="en-US" dirty="0" smtClean="0"/>
              <a:t>第</a:t>
            </a:r>
            <a:r>
              <a:rPr lang="en-US" altLang="zh-CN" dirty="0"/>
              <a:t>9</a:t>
            </a:r>
            <a:r>
              <a:rPr lang="zh-CN" altLang="en-US" dirty="0" smtClean="0"/>
              <a:t>章 </a:t>
            </a:r>
            <a:r>
              <a:rPr lang="zh-CN" altLang="zh-CN" dirty="0"/>
              <a:t>配置管理系统</a:t>
            </a:r>
            <a:endParaRPr lang="en-US" altLang="zh-CN" dirty="0"/>
          </a:p>
          <a:p>
            <a:r>
              <a:rPr lang="zh-CN" altLang="en-US" dirty="0" smtClean="0"/>
              <a:t>第</a:t>
            </a:r>
            <a:r>
              <a:rPr lang="en-US" altLang="zh-CN" dirty="0" smtClean="0"/>
              <a:t>10</a:t>
            </a:r>
            <a:r>
              <a:rPr lang="zh-CN" altLang="en-US" dirty="0" smtClean="0"/>
              <a:t>章 </a:t>
            </a:r>
            <a:r>
              <a:rPr lang="zh-CN" altLang="zh-CN" dirty="0"/>
              <a:t>人力资源管理计划</a:t>
            </a:r>
            <a:endParaRPr lang="en-US" altLang="zh-CN" dirty="0"/>
          </a:p>
          <a:p>
            <a:r>
              <a:rPr lang="zh-CN" altLang="en-US" dirty="0">
                <a:latin typeface="Microsoft YaHei UI" panose="020B0503020204020204" pitchFamily="34" charset="-122"/>
                <a:ea typeface="Microsoft YaHei UI" panose="020B0503020204020204" pitchFamily="34" charset="-122"/>
              </a:rPr>
              <a:t>第</a:t>
            </a:r>
            <a:r>
              <a:rPr lang="en-US" altLang="zh-CN" dirty="0" smtClean="0"/>
              <a:t>11</a:t>
            </a:r>
            <a:r>
              <a:rPr lang="zh-CN" altLang="en-US" dirty="0" smtClean="0"/>
              <a:t>章 </a:t>
            </a:r>
            <a:r>
              <a:rPr lang="zh-CN" altLang="zh-CN" dirty="0" smtClean="0"/>
              <a:t> </a:t>
            </a:r>
            <a:r>
              <a:rPr lang="zh-CN" altLang="zh-CN" dirty="0"/>
              <a:t>成本管理</a:t>
            </a:r>
            <a:r>
              <a:rPr lang="zh-CN" altLang="zh-CN" dirty="0" smtClean="0"/>
              <a:t>计划</a:t>
            </a:r>
            <a:endParaRPr lang="en-US" altLang="zh-CN" dirty="0" smtClean="0"/>
          </a:p>
          <a:p>
            <a:r>
              <a:rPr lang="zh-CN" altLang="en-US" dirty="0"/>
              <a:t>第</a:t>
            </a:r>
            <a:r>
              <a:rPr lang="en-US" altLang="zh-CN" dirty="0" smtClean="0"/>
              <a:t>12</a:t>
            </a:r>
            <a:r>
              <a:rPr lang="zh-CN" altLang="en-US" dirty="0" smtClean="0"/>
              <a:t>章 </a:t>
            </a:r>
            <a:r>
              <a:rPr lang="zh-CN" altLang="zh-CN" dirty="0" smtClean="0"/>
              <a:t> </a:t>
            </a:r>
            <a:r>
              <a:rPr lang="zh-CN" altLang="en-US" dirty="0" smtClean="0"/>
              <a:t>分工绩效</a:t>
            </a:r>
            <a:endParaRPr lang="zh-CN" altLang="zh-CN" dirty="0"/>
          </a:p>
          <a:p>
            <a:pPr marL="0" indent="0">
              <a:buNone/>
            </a:pPr>
            <a:endParaRPr lang="zh-CN" dirty="0">
              <a:latin typeface="Microsoft YaHei UI" panose="020B0503020204020204" pitchFamily="34" charset="-122"/>
              <a:ea typeface="Microsoft YaHei UI"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smtClean="0"/>
              <a:t>3.6 SWOT</a:t>
            </a:r>
            <a:r>
              <a:rPr lang="zh-CN" altLang="en-US" dirty="0" smtClean="0"/>
              <a:t>分析法</a:t>
            </a:r>
            <a:endParaRPr lang="zh-CN" altLang="en-US" dirty="0"/>
          </a:p>
        </p:txBody>
      </p:sp>
      <p:sp>
        <p:nvSpPr>
          <p:cNvPr id="3" name="TextBox 2"/>
          <p:cNvSpPr txBox="1"/>
          <p:nvPr/>
        </p:nvSpPr>
        <p:spPr>
          <a:xfrm>
            <a:off x="1179096" y="2368464"/>
            <a:ext cx="9192125" cy="1569660"/>
          </a:xfrm>
          <a:prstGeom prst="rect">
            <a:avLst/>
          </a:prstGeom>
          <a:noFill/>
        </p:spPr>
        <p:txBody>
          <a:bodyPr wrap="square" rtlCol="0">
            <a:spAutoFit/>
          </a:bodyPr>
          <a:lstStyle/>
          <a:p>
            <a:r>
              <a:rPr lang="zh-CN" altLang="zh-CN" sz="2400" dirty="0">
                <a:latin typeface="+mn-ea"/>
              </a:rPr>
              <a:t>威胁：虽然我们</a:t>
            </a:r>
            <a:r>
              <a:rPr lang="en-US" altLang="zh-CN" sz="2400" dirty="0">
                <a:latin typeface="+mn-ea"/>
              </a:rPr>
              <a:t>G10</a:t>
            </a:r>
            <a:r>
              <a:rPr lang="zh-CN" altLang="zh-CN" sz="2400" dirty="0">
                <a:latin typeface="+mn-ea"/>
              </a:rPr>
              <a:t>小组选的题目是三个题目中难度最小的一个，但是同题目的小组数量众多并且我们小组与其他小组相比无论是技术层面还是过往经历都不占优势，需要多花时间与精力来出色完成</a:t>
            </a:r>
            <a:r>
              <a:rPr lang="zh-CN" altLang="zh-CN" sz="2400" dirty="0" smtClean="0">
                <a:latin typeface="+mn-ea"/>
              </a:rPr>
              <a:t>项目</a:t>
            </a:r>
            <a:r>
              <a:rPr lang="zh-CN" altLang="en-US" sz="2400" dirty="0" smtClean="0">
                <a:latin typeface="+mn-ea"/>
              </a:rPr>
              <a:t>。</a:t>
            </a:r>
            <a:endParaRPr lang="zh-CN" altLang="en-US" sz="2400" dirty="0">
              <a:latin typeface="+mn-ea"/>
            </a:endParaRPr>
          </a:p>
        </p:txBody>
      </p:sp>
    </p:spTree>
    <p:extLst>
      <p:ext uri="{BB962C8B-B14F-4D97-AF65-F5344CB8AC3E}">
        <p14:creationId xmlns:p14="http://schemas.microsoft.com/office/powerpoint/2010/main" val="2728399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smtClean="0">
                <a:latin typeface="Microsoft YaHei UI" panose="020B0503020204020204" pitchFamily="34" charset="-122"/>
                <a:ea typeface="Microsoft YaHei UI" panose="020B0503020204020204" pitchFamily="34" charset="-122"/>
              </a:rPr>
              <a:t>第</a:t>
            </a:r>
            <a:r>
              <a:rPr lang="en-US" altLang="zh-CN" sz="9600" dirty="0"/>
              <a:t>4</a:t>
            </a:r>
            <a:r>
              <a:rPr lang="zh-CN" altLang="en-US" sz="9600" dirty="0" smtClean="0">
                <a:latin typeface="Microsoft YaHei UI" panose="020B0503020204020204" pitchFamily="34" charset="-122"/>
                <a:ea typeface="Microsoft YaHei UI" panose="020B0503020204020204" pitchFamily="34" charset="-122"/>
              </a:rPr>
              <a:t>章 </a:t>
            </a:r>
            <a:r>
              <a:rPr lang="en-US" altLang="zh-CN" sz="9600" dirty="0">
                <a:latin typeface="Microsoft YaHei UI" panose="020B0503020204020204" pitchFamily="34" charset="-122"/>
                <a:ea typeface="Microsoft YaHei UI" panose="020B0503020204020204" pitchFamily="34" charset="-122"/>
              </a:rPr>
              <a:t/>
            </a:r>
            <a:br>
              <a:rPr lang="en-US" altLang="zh-CN" sz="9600" dirty="0">
                <a:latin typeface="Microsoft YaHei UI" panose="020B0503020204020204" pitchFamily="34" charset="-122"/>
                <a:ea typeface="Microsoft YaHei UI" panose="020B0503020204020204" pitchFamily="34" charset="-122"/>
              </a:rPr>
            </a:br>
            <a:r>
              <a:rPr lang="zh-CN" altLang="zh-CN" sz="9600" dirty="0"/>
              <a:t>实施计划</a:t>
            </a: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826756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 </a:t>
            </a:r>
            <a:r>
              <a:rPr lang="en-US" altLang="zh-CN" dirty="0" smtClean="0"/>
              <a:t>  WBS</a:t>
            </a:r>
            <a:endParaRPr lang="zh-CN" altLang="zh-CN" dirty="0"/>
          </a:p>
        </p:txBody>
      </p:sp>
      <p:sp>
        <p:nvSpPr>
          <p:cNvPr id="3" name="TextBox 2"/>
          <p:cNvSpPr txBox="1"/>
          <p:nvPr/>
        </p:nvSpPr>
        <p:spPr>
          <a:xfrm>
            <a:off x="2979944" y="905653"/>
            <a:ext cx="1107996" cy="369332"/>
          </a:xfrm>
          <a:prstGeom prst="rect">
            <a:avLst/>
          </a:prstGeom>
          <a:noFill/>
        </p:spPr>
        <p:txBody>
          <a:bodyPr wrap="none" rtlCol="0">
            <a:spAutoFit/>
          </a:bodyPr>
          <a:lstStyle/>
          <a:p>
            <a:r>
              <a:rPr lang="zh-CN" altLang="en-US" dirty="0" smtClean="0"/>
              <a:t>详见文档</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947" y="1366419"/>
            <a:ext cx="10058400" cy="465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7843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smtClean="0"/>
              <a:t> WBS</a:t>
            </a:r>
            <a:endParaRPr lang="zh-CN" altLang="zh-CN" dirty="0"/>
          </a:p>
        </p:txBody>
      </p:sp>
      <p:sp>
        <p:nvSpPr>
          <p:cNvPr id="3" name="矩形 2"/>
          <p:cNvSpPr/>
          <p:nvPr/>
        </p:nvSpPr>
        <p:spPr>
          <a:xfrm>
            <a:off x="2629815" y="846040"/>
            <a:ext cx="1107996" cy="369332"/>
          </a:xfrm>
          <a:prstGeom prst="rect">
            <a:avLst/>
          </a:prstGeom>
        </p:spPr>
        <p:txBody>
          <a:bodyPr wrap="none">
            <a:spAutoFit/>
          </a:bodyPr>
          <a:lstStyle/>
          <a:p>
            <a:r>
              <a:rPr lang="zh-CN" altLang="en-US" dirty="0"/>
              <a:t>详见文档</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00" y="1300748"/>
            <a:ext cx="10160000" cy="467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8005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smtClean="0"/>
              <a:t>  OBS</a:t>
            </a:r>
            <a:endParaRPr lang="zh-CN" altLang="zh-CN" dirty="0"/>
          </a:p>
        </p:txBody>
      </p:sp>
      <p:sp>
        <p:nvSpPr>
          <p:cNvPr id="3" name="矩形 2"/>
          <p:cNvSpPr/>
          <p:nvPr/>
        </p:nvSpPr>
        <p:spPr>
          <a:xfrm>
            <a:off x="2714035" y="856439"/>
            <a:ext cx="1107996" cy="369332"/>
          </a:xfrm>
          <a:prstGeom prst="rect">
            <a:avLst/>
          </a:prstGeom>
        </p:spPr>
        <p:txBody>
          <a:bodyPr wrap="none">
            <a:spAutoFit/>
          </a:bodyPr>
          <a:lstStyle/>
          <a:p>
            <a:r>
              <a:rPr lang="zh-CN" altLang="en-US" dirty="0" smtClean="0"/>
              <a:t>逻辑结构</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220" y="1225771"/>
            <a:ext cx="9381157" cy="5434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0047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zh-CN" altLang="zh-CN" dirty="0" smtClean="0"/>
              <a:t>甘</a:t>
            </a:r>
            <a:r>
              <a:rPr lang="zh-CN" altLang="zh-CN" dirty="0"/>
              <a:t>特图</a:t>
            </a:r>
          </a:p>
        </p:txBody>
      </p:sp>
      <p:sp>
        <p:nvSpPr>
          <p:cNvPr id="3" name="矩形 2"/>
          <p:cNvSpPr/>
          <p:nvPr/>
        </p:nvSpPr>
        <p:spPr>
          <a:xfrm>
            <a:off x="2766717" y="841847"/>
            <a:ext cx="1107996" cy="369332"/>
          </a:xfrm>
          <a:prstGeom prst="rect">
            <a:avLst/>
          </a:prstGeom>
        </p:spPr>
        <p:txBody>
          <a:bodyPr wrap="none">
            <a:spAutoFit/>
          </a:bodyPr>
          <a:lstStyle/>
          <a:p>
            <a:r>
              <a:rPr lang="zh-CN" altLang="en-US" dirty="0"/>
              <a:t>详见文档</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9825" y="1539875"/>
            <a:ext cx="9912350" cy="4580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3731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a:xfrm>
            <a:off x="277143" y="404592"/>
            <a:ext cx="9404723" cy="1400530"/>
          </a:xfrm>
        </p:spPr>
        <p:txBody>
          <a:bodyPr/>
          <a:lstStyle/>
          <a:p>
            <a:r>
              <a:rPr lang="en-US" altLang="zh-CN" dirty="0" smtClean="0"/>
              <a:t>		</a:t>
            </a:r>
            <a:r>
              <a:rPr lang="zh-CN" altLang="zh-CN" dirty="0" smtClean="0"/>
              <a:t>里程碑</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899832691"/>
              </p:ext>
            </p:extLst>
          </p:nvPr>
        </p:nvGraphicFramePr>
        <p:xfrm>
          <a:off x="1459831" y="1403685"/>
          <a:ext cx="7773454" cy="3276626"/>
        </p:xfrm>
        <a:graphic>
          <a:graphicData uri="http://schemas.openxmlformats.org/drawingml/2006/table">
            <a:tbl>
              <a:tblPr firstRow="1" firstCol="1" bandRow="1">
                <a:tableStyleId>{5C22544A-7EE6-4342-B048-85BDC9FD1C3A}</a:tableStyleId>
              </a:tblPr>
              <a:tblGrid>
                <a:gridCol w="1006448"/>
                <a:gridCol w="1016255"/>
                <a:gridCol w="5750751"/>
              </a:tblGrid>
              <a:tr h="247292">
                <a:tc>
                  <a:txBody>
                    <a:bodyPr/>
                    <a:lstStyle/>
                    <a:p>
                      <a:pPr algn="l">
                        <a:spcAft>
                          <a:spcPts val="0"/>
                        </a:spcAft>
                      </a:pPr>
                      <a:r>
                        <a:rPr lang="zh-CN" sz="1050" kern="0" dirty="0">
                          <a:effectLst/>
                        </a:rPr>
                        <a:t>开始时间</a:t>
                      </a:r>
                      <a:endParaRPr lang="zh-CN" sz="1050" kern="100" dirty="0">
                        <a:effectLst/>
                        <a:latin typeface="Calibri"/>
                        <a:ea typeface="宋体"/>
                        <a:cs typeface="Times New Roman"/>
                      </a:endParaRPr>
                    </a:p>
                  </a:txBody>
                  <a:tcPr marL="68580" marR="68580" marT="0" marB="0"/>
                </a:tc>
                <a:tc>
                  <a:txBody>
                    <a:bodyPr/>
                    <a:lstStyle/>
                    <a:p>
                      <a:pPr algn="l">
                        <a:spcAft>
                          <a:spcPts val="0"/>
                        </a:spcAft>
                      </a:pPr>
                      <a:r>
                        <a:rPr lang="zh-CN" sz="1050" kern="0">
                          <a:effectLst/>
                        </a:rPr>
                        <a:t>结束时间</a:t>
                      </a:r>
                      <a:endParaRPr lang="zh-CN" sz="1050" kern="100">
                        <a:effectLst/>
                        <a:latin typeface="Calibri"/>
                        <a:ea typeface="宋体"/>
                        <a:cs typeface="Times New Roman"/>
                      </a:endParaRPr>
                    </a:p>
                  </a:txBody>
                  <a:tcPr marL="68580" marR="68580" marT="0" marB="0"/>
                </a:tc>
                <a:tc>
                  <a:txBody>
                    <a:bodyPr/>
                    <a:lstStyle/>
                    <a:p>
                      <a:pPr algn="l">
                        <a:spcAft>
                          <a:spcPts val="0"/>
                        </a:spcAft>
                      </a:pPr>
                      <a:r>
                        <a:rPr lang="zh-CN" sz="1200" kern="0">
                          <a:effectLst/>
                        </a:rPr>
                        <a:t>内容</a:t>
                      </a:r>
                      <a:endParaRPr lang="zh-CN" sz="1050" kern="100">
                        <a:effectLst/>
                        <a:latin typeface="Calibri"/>
                        <a:ea typeface="宋体"/>
                        <a:cs typeface="Times New Roman"/>
                      </a:endParaRPr>
                    </a:p>
                  </a:txBody>
                  <a:tcPr marL="68580" marR="68580" marT="0" marB="0"/>
                </a:tc>
              </a:tr>
              <a:tr h="432762">
                <a:tc>
                  <a:txBody>
                    <a:bodyPr/>
                    <a:lstStyle/>
                    <a:p>
                      <a:pPr algn="l">
                        <a:spcAft>
                          <a:spcPts val="0"/>
                        </a:spcAft>
                      </a:pPr>
                      <a:r>
                        <a:rPr lang="en-US" sz="1050" kern="0">
                          <a:effectLst/>
                        </a:rPr>
                        <a:t>2018/10/02</a:t>
                      </a:r>
                      <a:endParaRPr lang="zh-CN" sz="1050" kern="100">
                        <a:effectLst/>
                        <a:latin typeface="Calibri"/>
                        <a:ea typeface="宋体"/>
                        <a:cs typeface="Times New Roman"/>
                      </a:endParaRPr>
                    </a:p>
                  </a:txBody>
                  <a:tcPr marL="68580" marR="68580" marT="0" marB="0"/>
                </a:tc>
                <a:tc>
                  <a:txBody>
                    <a:bodyPr/>
                    <a:lstStyle/>
                    <a:p>
                      <a:pPr algn="l">
                        <a:spcAft>
                          <a:spcPts val="0"/>
                        </a:spcAft>
                      </a:pPr>
                      <a:r>
                        <a:rPr lang="en-US" sz="1050" kern="0" dirty="0" smtClean="0">
                          <a:effectLst/>
                        </a:rPr>
                        <a:t>2018/</a:t>
                      </a:r>
                      <a:r>
                        <a:rPr lang="en-US" altLang="zh-CN" sz="1050" kern="0" dirty="0" smtClean="0">
                          <a:effectLst/>
                        </a:rPr>
                        <a:t>10</a:t>
                      </a:r>
                      <a:r>
                        <a:rPr lang="en-US" sz="1050" kern="0" dirty="0" smtClean="0">
                          <a:effectLst/>
                        </a:rPr>
                        <a:t>/</a:t>
                      </a:r>
                      <a:r>
                        <a:rPr lang="en-US" altLang="zh-CN" sz="1050" kern="0" dirty="0" smtClean="0">
                          <a:effectLst/>
                        </a:rPr>
                        <a:t>13</a:t>
                      </a:r>
                      <a:endParaRPr lang="zh-CN" sz="1050" kern="100" dirty="0">
                        <a:effectLst/>
                        <a:latin typeface="Calibri"/>
                        <a:ea typeface="宋体"/>
                        <a:cs typeface="Times New Roman"/>
                      </a:endParaRPr>
                    </a:p>
                  </a:txBody>
                  <a:tcPr marL="68580" marR="68580" marT="0" marB="0"/>
                </a:tc>
                <a:tc>
                  <a:txBody>
                    <a:bodyPr/>
                    <a:lstStyle/>
                    <a:p>
                      <a:pPr algn="l">
                        <a:spcAft>
                          <a:spcPts val="0"/>
                        </a:spcAft>
                      </a:pPr>
                      <a:r>
                        <a:rPr lang="zh-CN" sz="1200" kern="0">
                          <a:effectLst/>
                        </a:rPr>
                        <a:t>《项目可行性报告》</a:t>
                      </a:r>
                      <a:endParaRPr lang="zh-CN" sz="1050" kern="100">
                        <a:effectLst/>
                        <a:latin typeface="Calibri"/>
                        <a:ea typeface="宋体"/>
                        <a:cs typeface="Times New Roman"/>
                      </a:endParaRPr>
                    </a:p>
                  </a:txBody>
                  <a:tcPr marL="68580" marR="68580" marT="0" marB="0"/>
                </a:tc>
              </a:tr>
              <a:tr h="432762">
                <a:tc>
                  <a:txBody>
                    <a:bodyPr/>
                    <a:lstStyle/>
                    <a:p>
                      <a:pPr algn="l">
                        <a:spcAft>
                          <a:spcPts val="0"/>
                        </a:spcAft>
                      </a:pPr>
                      <a:r>
                        <a:rPr lang="en-US" sz="1050" kern="0" dirty="0" smtClean="0">
                          <a:effectLst/>
                        </a:rPr>
                        <a:t>2018/</a:t>
                      </a:r>
                      <a:r>
                        <a:rPr lang="en-US" altLang="zh-CN" sz="1050" kern="0" dirty="0" smtClean="0">
                          <a:effectLst/>
                        </a:rPr>
                        <a:t>09</a:t>
                      </a:r>
                      <a:r>
                        <a:rPr lang="en-US" sz="1050" kern="0" dirty="0" smtClean="0">
                          <a:effectLst/>
                        </a:rPr>
                        <a:t>/</a:t>
                      </a:r>
                      <a:r>
                        <a:rPr lang="en-US" altLang="zh-CN" sz="1050" kern="0" dirty="0" smtClean="0">
                          <a:effectLst/>
                        </a:rPr>
                        <a:t>26</a:t>
                      </a:r>
                      <a:endParaRPr lang="zh-CN" sz="1050" kern="100" dirty="0">
                        <a:effectLst/>
                        <a:latin typeface="Calibri"/>
                        <a:ea typeface="宋体"/>
                        <a:cs typeface="Times New Roman"/>
                      </a:endParaRPr>
                    </a:p>
                  </a:txBody>
                  <a:tcPr marL="68580" marR="68580" marT="0" marB="0"/>
                </a:tc>
                <a:tc>
                  <a:txBody>
                    <a:bodyPr/>
                    <a:lstStyle/>
                    <a:p>
                      <a:pPr algn="l">
                        <a:spcAft>
                          <a:spcPts val="0"/>
                        </a:spcAft>
                      </a:pPr>
                      <a:r>
                        <a:rPr lang="en-US" sz="1050" kern="0" dirty="0" smtClean="0">
                          <a:effectLst/>
                        </a:rPr>
                        <a:t>2018/1</a:t>
                      </a:r>
                      <a:r>
                        <a:rPr lang="en-US" altLang="zh-CN" sz="1050" kern="0" dirty="0" smtClean="0">
                          <a:effectLst/>
                        </a:rPr>
                        <a:t>1</a:t>
                      </a:r>
                      <a:r>
                        <a:rPr lang="en-US" sz="1050" kern="0" dirty="0" smtClean="0">
                          <a:effectLst/>
                        </a:rPr>
                        <a:t>/</a:t>
                      </a:r>
                      <a:r>
                        <a:rPr lang="en-US" altLang="zh-CN" sz="1050" kern="0" dirty="0" smtClean="0">
                          <a:effectLst/>
                        </a:rPr>
                        <a:t>30</a:t>
                      </a:r>
                      <a:endParaRPr lang="zh-CN" sz="1050" kern="100" dirty="0">
                        <a:effectLst/>
                        <a:latin typeface="Calibri"/>
                        <a:ea typeface="宋体"/>
                        <a:cs typeface="Times New Roman"/>
                      </a:endParaRPr>
                    </a:p>
                  </a:txBody>
                  <a:tcPr marL="68580" marR="68580" marT="0" marB="0"/>
                </a:tc>
                <a:tc>
                  <a:txBody>
                    <a:bodyPr/>
                    <a:lstStyle/>
                    <a:p>
                      <a:pPr algn="l">
                        <a:spcAft>
                          <a:spcPts val="0"/>
                        </a:spcAft>
                      </a:pPr>
                      <a:r>
                        <a:rPr lang="zh-CN" sz="1200" kern="0" dirty="0">
                          <a:effectLst/>
                        </a:rPr>
                        <a:t>《软件需求工程项目计划》</a:t>
                      </a:r>
                      <a:endParaRPr lang="zh-CN" sz="1050" kern="100" dirty="0">
                        <a:effectLst/>
                        <a:latin typeface="Calibri"/>
                        <a:ea typeface="宋体"/>
                        <a:cs typeface="Times New Roman"/>
                      </a:endParaRPr>
                    </a:p>
                  </a:txBody>
                  <a:tcPr marL="68580" marR="68580" marT="0" marB="0"/>
                </a:tc>
              </a:tr>
              <a:tr h="432762">
                <a:tc>
                  <a:txBody>
                    <a:bodyPr/>
                    <a:lstStyle/>
                    <a:p>
                      <a:pPr algn="l">
                        <a:spcAft>
                          <a:spcPts val="0"/>
                        </a:spcAft>
                      </a:pPr>
                      <a:r>
                        <a:rPr lang="en-US" sz="1050" kern="0">
                          <a:effectLst/>
                        </a:rPr>
                        <a:t>2018/10/19</a:t>
                      </a:r>
                      <a:endParaRPr lang="zh-CN" sz="1050" kern="100">
                        <a:effectLst/>
                        <a:latin typeface="Calibri"/>
                        <a:ea typeface="宋体"/>
                        <a:cs typeface="Times New Roman"/>
                      </a:endParaRPr>
                    </a:p>
                  </a:txBody>
                  <a:tcPr marL="68580" marR="68580" marT="0" marB="0"/>
                </a:tc>
                <a:tc>
                  <a:txBody>
                    <a:bodyPr/>
                    <a:lstStyle/>
                    <a:p>
                      <a:pPr algn="l">
                        <a:spcAft>
                          <a:spcPts val="0"/>
                        </a:spcAft>
                      </a:pPr>
                      <a:r>
                        <a:rPr lang="en-US" sz="1050" kern="0">
                          <a:effectLst/>
                        </a:rPr>
                        <a:t>2018/10/21</a:t>
                      </a:r>
                      <a:endParaRPr lang="zh-CN" sz="1050" kern="100">
                        <a:effectLst/>
                        <a:latin typeface="Calibri"/>
                        <a:ea typeface="宋体"/>
                        <a:cs typeface="Times New Roman"/>
                      </a:endParaRPr>
                    </a:p>
                  </a:txBody>
                  <a:tcPr marL="68580" marR="68580" marT="0" marB="0"/>
                </a:tc>
                <a:tc>
                  <a:txBody>
                    <a:bodyPr/>
                    <a:lstStyle/>
                    <a:p>
                      <a:pPr algn="l">
                        <a:spcAft>
                          <a:spcPts val="0"/>
                        </a:spcAft>
                      </a:pPr>
                      <a:r>
                        <a:rPr lang="zh-CN" sz="1200" kern="0">
                          <a:effectLst/>
                        </a:rPr>
                        <a:t>《项目章程》、《项目总体计划》</a:t>
                      </a:r>
                      <a:endParaRPr lang="zh-CN" sz="1050" kern="100">
                        <a:effectLst/>
                        <a:latin typeface="Calibri"/>
                        <a:ea typeface="宋体"/>
                        <a:cs typeface="Times New Roman"/>
                      </a:endParaRPr>
                    </a:p>
                  </a:txBody>
                  <a:tcPr marL="68580" marR="68580" marT="0" marB="0"/>
                </a:tc>
              </a:tr>
              <a:tr h="432762">
                <a:tc>
                  <a:txBody>
                    <a:bodyPr/>
                    <a:lstStyle/>
                    <a:p>
                      <a:pPr algn="l">
                        <a:spcAft>
                          <a:spcPts val="0"/>
                        </a:spcAft>
                      </a:pPr>
                      <a:r>
                        <a:rPr lang="en-US" sz="1050" kern="0">
                          <a:effectLst/>
                        </a:rPr>
                        <a:t>2018/10/24</a:t>
                      </a:r>
                      <a:endParaRPr lang="zh-CN" sz="1050" kern="100">
                        <a:effectLst/>
                        <a:latin typeface="Calibri"/>
                        <a:ea typeface="宋体"/>
                        <a:cs typeface="Times New Roman"/>
                      </a:endParaRPr>
                    </a:p>
                  </a:txBody>
                  <a:tcPr marL="68580" marR="68580" marT="0" marB="0"/>
                </a:tc>
                <a:tc>
                  <a:txBody>
                    <a:bodyPr/>
                    <a:lstStyle/>
                    <a:p>
                      <a:pPr algn="l">
                        <a:spcAft>
                          <a:spcPts val="0"/>
                        </a:spcAft>
                      </a:pPr>
                      <a:r>
                        <a:rPr lang="en-US" sz="1050" kern="0">
                          <a:effectLst/>
                        </a:rPr>
                        <a:t>2018/10/28</a:t>
                      </a:r>
                      <a:endParaRPr lang="zh-CN" sz="1050" kern="100">
                        <a:effectLst/>
                        <a:latin typeface="Calibri"/>
                        <a:ea typeface="宋体"/>
                        <a:cs typeface="Times New Roman"/>
                      </a:endParaRPr>
                    </a:p>
                  </a:txBody>
                  <a:tcPr marL="68580" marR="68580" marT="0" marB="0"/>
                </a:tc>
                <a:tc>
                  <a:txBody>
                    <a:bodyPr/>
                    <a:lstStyle/>
                    <a:p>
                      <a:pPr algn="l">
                        <a:spcAft>
                          <a:spcPts val="0"/>
                        </a:spcAft>
                      </a:pPr>
                      <a:r>
                        <a:rPr lang="zh-CN" sz="1200" kern="0">
                          <a:effectLst/>
                        </a:rPr>
                        <a:t>《质量保证计划》</a:t>
                      </a:r>
                      <a:endParaRPr lang="zh-CN" sz="1050" kern="100">
                        <a:effectLst/>
                        <a:latin typeface="Calibri"/>
                        <a:ea typeface="宋体"/>
                        <a:cs typeface="Times New Roman"/>
                      </a:endParaRPr>
                    </a:p>
                  </a:txBody>
                  <a:tcPr marL="68580" marR="68580" marT="0" marB="0"/>
                </a:tc>
              </a:tr>
              <a:tr h="432762">
                <a:tc>
                  <a:txBody>
                    <a:bodyPr/>
                    <a:lstStyle/>
                    <a:p>
                      <a:pPr algn="l">
                        <a:spcAft>
                          <a:spcPts val="0"/>
                        </a:spcAft>
                      </a:pPr>
                      <a:r>
                        <a:rPr lang="en-US" sz="1050" kern="0">
                          <a:effectLst/>
                        </a:rPr>
                        <a:t>2018/11/21</a:t>
                      </a:r>
                      <a:endParaRPr lang="zh-CN" sz="1050" kern="100">
                        <a:effectLst/>
                        <a:latin typeface="Calibri"/>
                        <a:ea typeface="宋体"/>
                        <a:cs typeface="Times New Roman"/>
                      </a:endParaRPr>
                    </a:p>
                  </a:txBody>
                  <a:tcPr marL="68580" marR="68580" marT="0" marB="0"/>
                </a:tc>
                <a:tc>
                  <a:txBody>
                    <a:bodyPr/>
                    <a:lstStyle/>
                    <a:p>
                      <a:pPr algn="l">
                        <a:spcAft>
                          <a:spcPts val="0"/>
                        </a:spcAft>
                      </a:pPr>
                      <a:r>
                        <a:rPr lang="en-US" sz="1050" kern="0">
                          <a:effectLst/>
                        </a:rPr>
                        <a:t> </a:t>
                      </a:r>
                      <a:endParaRPr lang="zh-CN" sz="1050" kern="100">
                        <a:effectLst/>
                        <a:latin typeface="Calibri"/>
                        <a:ea typeface="宋体"/>
                        <a:cs typeface="Times New Roman"/>
                      </a:endParaRPr>
                    </a:p>
                  </a:txBody>
                  <a:tcPr marL="68580" marR="68580" marT="0" marB="0"/>
                </a:tc>
                <a:tc>
                  <a:txBody>
                    <a:bodyPr/>
                    <a:lstStyle/>
                    <a:p>
                      <a:pPr algn="l">
                        <a:spcAft>
                          <a:spcPts val="0"/>
                        </a:spcAft>
                      </a:pPr>
                      <a:r>
                        <a:rPr lang="zh-CN" sz="1200" kern="0">
                          <a:effectLst/>
                        </a:rPr>
                        <a:t>《需求规格说明书》</a:t>
                      </a:r>
                      <a:endParaRPr lang="zh-CN" sz="1050" kern="100">
                        <a:effectLst/>
                        <a:latin typeface="Calibri"/>
                        <a:ea typeface="宋体"/>
                        <a:cs typeface="Times New Roman"/>
                      </a:endParaRPr>
                    </a:p>
                  </a:txBody>
                  <a:tcPr marL="68580" marR="68580" marT="0" marB="0"/>
                </a:tc>
              </a:tr>
              <a:tr h="432762">
                <a:tc>
                  <a:txBody>
                    <a:bodyPr/>
                    <a:lstStyle/>
                    <a:p>
                      <a:pPr algn="l">
                        <a:spcAft>
                          <a:spcPts val="0"/>
                        </a:spcAft>
                      </a:pPr>
                      <a:r>
                        <a:rPr lang="en-US" sz="1050" kern="0">
                          <a:effectLst/>
                        </a:rPr>
                        <a:t>2018/12/8</a:t>
                      </a:r>
                      <a:endParaRPr lang="zh-CN" sz="1050" kern="100">
                        <a:effectLst/>
                        <a:latin typeface="Calibri"/>
                        <a:ea typeface="宋体"/>
                        <a:cs typeface="Times New Roman"/>
                      </a:endParaRPr>
                    </a:p>
                  </a:txBody>
                  <a:tcPr marL="68580" marR="68580" marT="0" marB="0"/>
                </a:tc>
                <a:tc>
                  <a:txBody>
                    <a:bodyPr/>
                    <a:lstStyle/>
                    <a:p>
                      <a:pPr algn="l">
                        <a:spcAft>
                          <a:spcPts val="0"/>
                        </a:spcAft>
                      </a:pPr>
                      <a:r>
                        <a:rPr lang="en-US" sz="1050" kern="0">
                          <a:effectLst/>
                        </a:rPr>
                        <a:t> </a:t>
                      </a:r>
                      <a:endParaRPr lang="zh-CN" sz="1050" kern="100">
                        <a:effectLst/>
                        <a:latin typeface="Calibri"/>
                        <a:ea typeface="宋体"/>
                        <a:cs typeface="Times New Roman"/>
                      </a:endParaRPr>
                    </a:p>
                  </a:txBody>
                  <a:tcPr marL="68580" marR="68580" marT="0" marB="0"/>
                </a:tc>
                <a:tc>
                  <a:txBody>
                    <a:bodyPr/>
                    <a:lstStyle/>
                    <a:p>
                      <a:pPr algn="l">
                        <a:spcAft>
                          <a:spcPts val="0"/>
                        </a:spcAft>
                      </a:pPr>
                      <a:r>
                        <a:rPr lang="zh-CN" sz="1200" kern="0">
                          <a:effectLst/>
                        </a:rPr>
                        <a:t>《软件需求变更文档》</a:t>
                      </a:r>
                      <a:endParaRPr lang="zh-CN" sz="1050" kern="100">
                        <a:effectLst/>
                        <a:latin typeface="Calibri"/>
                        <a:ea typeface="宋体"/>
                        <a:cs typeface="Times New Roman"/>
                      </a:endParaRPr>
                    </a:p>
                  </a:txBody>
                  <a:tcPr marL="68580" marR="68580" marT="0" marB="0"/>
                </a:tc>
              </a:tr>
              <a:tr h="432762">
                <a:tc>
                  <a:txBody>
                    <a:bodyPr/>
                    <a:lstStyle/>
                    <a:p>
                      <a:pPr algn="l">
                        <a:spcAft>
                          <a:spcPts val="0"/>
                        </a:spcAft>
                      </a:pPr>
                      <a:r>
                        <a:rPr lang="en-US" sz="1050" kern="0">
                          <a:effectLst/>
                        </a:rPr>
                        <a:t>2018/11/24</a:t>
                      </a:r>
                      <a:endParaRPr lang="zh-CN" sz="1050" kern="100">
                        <a:effectLst/>
                        <a:latin typeface="Calibri"/>
                        <a:ea typeface="宋体"/>
                        <a:cs typeface="Times New Roman"/>
                      </a:endParaRPr>
                    </a:p>
                  </a:txBody>
                  <a:tcPr marL="68580" marR="68580" marT="0" marB="0"/>
                </a:tc>
                <a:tc>
                  <a:txBody>
                    <a:bodyPr/>
                    <a:lstStyle/>
                    <a:p>
                      <a:pPr algn="l">
                        <a:spcAft>
                          <a:spcPts val="0"/>
                        </a:spcAft>
                      </a:pPr>
                      <a:endParaRPr lang="zh-CN" sz="1050" kern="100" dirty="0">
                        <a:effectLst/>
                        <a:latin typeface="Calibri"/>
                        <a:ea typeface="宋体"/>
                        <a:cs typeface="Times New Roman"/>
                      </a:endParaRPr>
                    </a:p>
                  </a:txBody>
                  <a:tcPr marL="68580" marR="68580" marT="0" marB="0"/>
                </a:tc>
                <a:tc>
                  <a:txBody>
                    <a:bodyPr/>
                    <a:lstStyle/>
                    <a:p>
                      <a:pPr algn="l">
                        <a:spcAft>
                          <a:spcPts val="0"/>
                        </a:spcAft>
                      </a:pPr>
                      <a:r>
                        <a:rPr lang="zh-CN" sz="1200" kern="0" dirty="0">
                          <a:effectLst/>
                        </a:rPr>
                        <a:t>《项目总结报告》</a:t>
                      </a:r>
                      <a:endParaRPr lang="zh-CN" sz="105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3841360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smtClean="0">
                <a:latin typeface="Microsoft YaHei UI" panose="020B0503020204020204" pitchFamily="34" charset="-122"/>
                <a:ea typeface="Microsoft YaHei UI" panose="020B0503020204020204" pitchFamily="34" charset="-122"/>
              </a:rPr>
              <a:t>第</a:t>
            </a:r>
            <a:r>
              <a:rPr lang="en-US" altLang="zh-CN" sz="9600" dirty="0"/>
              <a:t>5</a:t>
            </a:r>
            <a:r>
              <a:rPr lang="zh-CN" altLang="en-US" sz="9600" dirty="0" smtClean="0">
                <a:latin typeface="Microsoft YaHei UI" panose="020B0503020204020204" pitchFamily="34" charset="-122"/>
                <a:ea typeface="Microsoft YaHei UI" panose="020B0503020204020204" pitchFamily="34" charset="-122"/>
              </a:rPr>
              <a:t>章 </a:t>
            </a:r>
            <a:r>
              <a:rPr lang="en-US" altLang="zh-CN" sz="9600" dirty="0">
                <a:latin typeface="Microsoft YaHei UI" panose="020B0503020204020204" pitchFamily="34" charset="-122"/>
                <a:ea typeface="Microsoft YaHei UI" panose="020B0503020204020204" pitchFamily="34" charset="-122"/>
              </a:rPr>
              <a:t/>
            </a:r>
            <a:br>
              <a:rPr lang="en-US" altLang="zh-CN" sz="9600" dirty="0">
                <a:latin typeface="Microsoft YaHei UI" panose="020B0503020204020204" pitchFamily="34" charset="-122"/>
                <a:ea typeface="Microsoft YaHei UI" panose="020B0503020204020204" pitchFamily="34" charset="-122"/>
              </a:rPr>
            </a:br>
            <a:r>
              <a:rPr lang="zh-CN" altLang="zh-CN" sz="9600" dirty="0"/>
              <a:t>范围管理计划</a:t>
            </a:r>
            <a:r>
              <a:rPr lang="en-US" altLang="zh-CN" sz="9600" dirty="0"/>
              <a:t/>
            </a:r>
            <a:br>
              <a:rPr lang="en-US" altLang="zh-CN" sz="9600" dirty="0"/>
            </a:b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3647176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2153" y="316360"/>
            <a:ext cx="9404723" cy="999564"/>
          </a:xfrm>
        </p:spPr>
        <p:txBody>
          <a:bodyPr/>
          <a:lstStyle/>
          <a:p>
            <a:r>
              <a:rPr lang="en-US" altLang="zh-CN" dirty="0" smtClean="0"/>
              <a:t>5.1 </a:t>
            </a:r>
            <a:r>
              <a:rPr lang="zh-CN" altLang="en-US" dirty="0" smtClean="0"/>
              <a:t>业务需求</a:t>
            </a:r>
            <a:endParaRPr lang="zh-CN" altLang="zh-CN" dirty="0"/>
          </a:p>
        </p:txBody>
      </p:sp>
      <p:sp>
        <p:nvSpPr>
          <p:cNvPr id="4" name="矩形 3"/>
          <p:cNvSpPr/>
          <p:nvPr/>
        </p:nvSpPr>
        <p:spPr>
          <a:xfrm>
            <a:off x="1507956" y="1197668"/>
            <a:ext cx="7371347" cy="5324535"/>
          </a:xfrm>
          <a:prstGeom prst="rect">
            <a:avLst/>
          </a:prstGeom>
        </p:spPr>
        <p:txBody>
          <a:bodyPr wrap="square">
            <a:spAutoFit/>
          </a:bodyPr>
          <a:lstStyle/>
          <a:p>
            <a:r>
              <a:rPr lang="en-US" altLang="zh-CN" sz="2000" b="1" dirty="0">
                <a:latin typeface="+mn-ea"/>
              </a:rPr>
              <a:t>1.1</a:t>
            </a:r>
            <a:r>
              <a:rPr lang="zh-CN" altLang="zh-CN" sz="2000" b="1" dirty="0">
                <a:latin typeface="+mn-ea"/>
              </a:rPr>
              <a:t>业务背景</a:t>
            </a:r>
          </a:p>
          <a:p>
            <a:r>
              <a:rPr lang="zh-CN" altLang="zh-CN" sz="2000" dirty="0">
                <a:latin typeface="+mn-ea"/>
              </a:rPr>
              <a:t>软件工程系列课程教学辅助网站</a:t>
            </a:r>
            <a:r>
              <a:rPr lang="en-US" altLang="zh-CN" sz="2000" dirty="0">
                <a:latin typeface="+mn-ea"/>
              </a:rPr>
              <a:t>,</a:t>
            </a:r>
            <a:r>
              <a:rPr lang="zh-CN" altLang="zh-CN" sz="2000" dirty="0">
                <a:latin typeface="+mn-ea"/>
              </a:rPr>
              <a:t>有利于师生互动</a:t>
            </a:r>
            <a:r>
              <a:rPr lang="en-US" altLang="zh-CN" sz="2000" dirty="0">
                <a:latin typeface="+mn-ea"/>
              </a:rPr>
              <a:t>,</a:t>
            </a:r>
            <a:r>
              <a:rPr lang="zh-CN" altLang="zh-CN" sz="2000" dirty="0">
                <a:latin typeface="+mn-ea"/>
              </a:rPr>
              <a:t>使学生在学习过程中自助得到便捷的帮助</a:t>
            </a:r>
          </a:p>
          <a:p>
            <a:r>
              <a:rPr lang="en-US" altLang="zh-CN" sz="2000" b="1" dirty="0">
                <a:latin typeface="+mn-ea"/>
              </a:rPr>
              <a:t>1.2</a:t>
            </a:r>
            <a:r>
              <a:rPr lang="zh-CN" altLang="zh-CN" sz="2000" b="1" dirty="0">
                <a:latin typeface="+mn-ea"/>
              </a:rPr>
              <a:t>业务机遇</a:t>
            </a:r>
          </a:p>
          <a:p>
            <a:pPr latinLnBrk="1"/>
            <a:r>
              <a:rPr lang="zh-CN" altLang="zh-CN" sz="2000" dirty="0">
                <a:latin typeface="+mn-ea"/>
              </a:rPr>
              <a:t>为了帮助师生在更好的进行教学过程</a:t>
            </a:r>
            <a:r>
              <a:rPr lang="en-US" altLang="zh-CN" sz="2000" dirty="0">
                <a:latin typeface="+mn-ea"/>
              </a:rPr>
              <a:t>,</a:t>
            </a:r>
            <a:r>
              <a:rPr lang="zh-CN" altLang="zh-CN" sz="2000" dirty="0">
                <a:latin typeface="+mn-ea"/>
              </a:rPr>
              <a:t>需要</a:t>
            </a:r>
            <a:r>
              <a:rPr lang="en-US" altLang="zh-CN" sz="2000" dirty="0">
                <a:latin typeface="+mn-ea"/>
              </a:rPr>
              <a:t>G10</a:t>
            </a:r>
            <a:r>
              <a:rPr lang="zh-CN" altLang="zh-CN" sz="2000" dirty="0">
                <a:latin typeface="+mn-ea"/>
              </a:rPr>
              <a:t>小组参照现有</a:t>
            </a:r>
            <a:r>
              <a:rPr lang="en-US" altLang="zh-CN" sz="2000" dirty="0">
                <a:latin typeface="+mn-ea"/>
              </a:rPr>
              <a:t>bb</a:t>
            </a:r>
            <a:r>
              <a:rPr lang="zh-CN" altLang="zh-CN" sz="2000" dirty="0">
                <a:latin typeface="+mn-ea"/>
              </a:rPr>
              <a:t>平台提供更有创造性的解决方案</a:t>
            </a:r>
            <a:r>
              <a:rPr lang="en-US" altLang="zh-CN" sz="2000" dirty="0">
                <a:latin typeface="+mn-ea"/>
              </a:rPr>
              <a:t>,</a:t>
            </a:r>
            <a:r>
              <a:rPr lang="zh-CN" altLang="zh-CN" sz="2000" dirty="0">
                <a:latin typeface="+mn-ea"/>
              </a:rPr>
              <a:t>这种创新将会给</a:t>
            </a:r>
            <a:r>
              <a:rPr lang="en-US" altLang="zh-CN" sz="2000" dirty="0">
                <a:latin typeface="+mn-ea"/>
              </a:rPr>
              <a:t>G10</a:t>
            </a:r>
            <a:r>
              <a:rPr lang="zh-CN" altLang="zh-CN" sz="2000" dirty="0">
                <a:latin typeface="+mn-ea"/>
              </a:rPr>
              <a:t>小组带来巨大的机遇</a:t>
            </a:r>
            <a:r>
              <a:rPr lang="en-US" altLang="zh-CN" sz="2000" dirty="0">
                <a:latin typeface="+mn-ea"/>
              </a:rPr>
              <a:t>.</a:t>
            </a:r>
            <a:endParaRPr lang="zh-CN" altLang="zh-CN" sz="2000" dirty="0">
              <a:latin typeface="+mn-ea"/>
            </a:endParaRPr>
          </a:p>
          <a:p>
            <a:pPr latinLnBrk="1"/>
            <a:r>
              <a:rPr lang="en-US" altLang="zh-CN" sz="2000" dirty="0">
                <a:latin typeface="+mn-ea"/>
              </a:rPr>
              <a:t/>
            </a:r>
            <a:br>
              <a:rPr lang="en-US" altLang="zh-CN" sz="2000" dirty="0">
                <a:latin typeface="+mn-ea"/>
              </a:rPr>
            </a:br>
            <a:r>
              <a:rPr lang="zh-CN" altLang="zh-CN" sz="2000" dirty="0">
                <a:latin typeface="+mn-ea"/>
              </a:rPr>
              <a:t>机遇一：移动互联网的发展</a:t>
            </a:r>
            <a:r>
              <a:rPr lang="en-US" altLang="zh-CN" sz="2000" dirty="0">
                <a:latin typeface="+mn-ea"/>
              </a:rPr>
              <a:t/>
            </a:r>
            <a:br>
              <a:rPr lang="en-US" altLang="zh-CN" sz="2000" dirty="0">
                <a:latin typeface="+mn-ea"/>
              </a:rPr>
            </a:br>
            <a:r>
              <a:rPr lang="zh-CN" altLang="zh-CN" sz="2000" dirty="0">
                <a:latin typeface="+mn-ea"/>
              </a:rPr>
              <a:t>随着智能移动终端的发展</a:t>
            </a:r>
            <a:r>
              <a:rPr lang="en-US" altLang="zh-CN" sz="2000" dirty="0">
                <a:latin typeface="+mn-ea"/>
              </a:rPr>
              <a:t>,</a:t>
            </a:r>
            <a:r>
              <a:rPr lang="zh-CN" altLang="zh-CN" sz="2000" dirty="0">
                <a:latin typeface="+mn-ea"/>
              </a:rPr>
              <a:t>人们的使用习惯从网页端转向</a:t>
            </a:r>
            <a:r>
              <a:rPr lang="en-US" altLang="zh-CN" sz="2000" dirty="0">
                <a:latin typeface="+mn-ea"/>
              </a:rPr>
              <a:t>app,</a:t>
            </a:r>
            <a:r>
              <a:rPr lang="zh-CN" altLang="zh-CN" sz="2000" dirty="0">
                <a:latin typeface="+mn-ea"/>
              </a:rPr>
              <a:t>这种随身携带 可及时查看的特性将会是未来用户的需求热点</a:t>
            </a:r>
            <a:r>
              <a:rPr lang="en-US" altLang="zh-CN" sz="2000" dirty="0">
                <a:latin typeface="+mn-ea"/>
              </a:rPr>
              <a:t>.</a:t>
            </a:r>
            <a:r>
              <a:rPr lang="zh-CN" altLang="zh-CN" sz="2000" dirty="0">
                <a:latin typeface="+mn-ea"/>
              </a:rPr>
              <a:t>如何将移动端做好</a:t>
            </a:r>
            <a:r>
              <a:rPr lang="en-US" altLang="zh-CN" sz="2000" dirty="0">
                <a:latin typeface="+mn-ea"/>
              </a:rPr>
              <a:t>,</a:t>
            </a:r>
            <a:r>
              <a:rPr lang="zh-CN" altLang="zh-CN" sz="2000" dirty="0">
                <a:latin typeface="+mn-ea"/>
              </a:rPr>
              <a:t>将是可以创新的重点方向</a:t>
            </a:r>
            <a:r>
              <a:rPr lang="en-US" altLang="zh-CN" sz="2000" dirty="0">
                <a:latin typeface="+mn-ea"/>
              </a:rPr>
              <a:t>.</a:t>
            </a:r>
            <a:endParaRPr lang="zh-CN" altLang="zh-CN" sz="2000" dirty="0">
              <a:latin typeface="+mn-ea"/>
            </a:endParaRPr>
          </a:p>
          <a:p>
            <a:pPr latinLnBrk="1"/>
            <a:r>
              <a:rPr lang="en-US" altLang="zh-CN" sz="2000" dirty="0">
                <a:latin typeface="+mn-ea"/>
              </a:rPr>
              <a:t/>
            </a:r>
            <a:br>
              <a:rPr lang="en-US" altLang="zh-CN" sz="2000" dirty="0">
                <a:latin typeface="+mn-ea"/>
              </a:rPr>
            </a:br>
            <a:r>
              <a:rPr lang="zh-CN" altLang="zh-CN" sz="2000" dirty="0">
                <a:latin typeface="+mn-ea"/>
              </a:rPr>
              <a:t>机遇二：班级容量较大</a:t>
            </a:r>
          </a:p>
          <a:p>
            <a:r>
              <a:rPr lang="zh-CN" altLang="zh-CN" sz="2000" dirty="0">
                <a:latin typeface="+mn-ea"/>
              </a:rPr>
              <a:t>现有班级人员在</a:t>
            </a:r>
            <a:r>
              <a:rPr lang="en-US" altLang="zh-CN" sz="2000" dirty="0">
                <a:latin typeface="+mn-ea"/>
              </a:rPr>
              <a:t>50</a:t>
            </a:r>
            <a:r>
              <a:rPr lang="zh-CN" altLang="zh-CN" sz="2000" dirty="0">
                <a:latin typeface="+mn-ea"/>
              </a:rPr>
              <a:t>左右</a:t>
            </a:r>
            <a:r>
              <a:rPr lang="en-US" altLang="zh-CN" sz="2000" dirty="0">
                <a:latin typeface="+mn-ea"/>
              </a:rPr>
              <a:t>,</a:t>
            </a:r>
            <a:r>
              <a:rPr lang="zh-CN" altLang="zh-CN" sz="2000" dirty="0">
                <a:latin typeface="+mn-ea"/>
              </a:rPr>
              <a:t>任课教师与学生无法做到面对面的交流</a:t>
            </a:r>
            <a:r>
              <a:rPr lang="en-US" altLang="zh-CN" sz="2000" dirty="0">
                <a:latin typeface="+mn-ea"/>
              </a:rPr>
              <a:t>,</a:t>
            </a:r>
            <a:r>
              <a:rPr lang="zh-CN" altLang="zh-CN" sz="2000" dirty="0">
                <a:latin typeface="+mn-ea"/>
              </a:rPr>
              <a:t>通过本项目</a:t>
            </a:r>
            <a:r>
              <a:rPr lang="en-US" altLang="zh-CN" sz="2000" dirty="0">
                <a:latin typeface="+mn-ea"/>
              </a:rPr>
              <a:t>,</a:t>
            </a:r>
            <a:r>
              <a:rPr lang="zh-CN" altLang="zh-CN" sz="2000" dirty="0">
                <a:latin typeface="+mn-ea"/>
              </a:rPr>
              <a:t>可以帮助任课教师有效地进行管理与情况调查</a:t>
            </a:r>
            <a:r>
              <a:rPr lang="en-US" altLang="zh-CN" sz="2000" dirty="0">
                <a:latin typeface="+mn-ea"/>
              </a:rPr>
              <a:t>.</a:t>
            </a:r>
            <a:br>
              <a:rPr lang="en-US" altLang="zh-CN" sz="2000" dirty="0">
                <a:latin typeface="+mn-ea"/>
              </a:rPr>
            </a:br>
            <a:endParaRPr lang="zh-CN" altLang="en-US" sz="2000" dirty="0">
              <a:latin typeface="+mn-ea"/>
            </a:endParaRPr>
          </a:p>
        </p:txBody>
      </p:sp>
    </p:spTree>
    <p:extLst>
      <p:ext uri="{BB962C8B-B14F-4D97-AF65-F5344CB8AC3E}">
        <p14:creationId xmlns:p14="http://schemas.microsoft.com/office/powerpoint/2010/main" val="3197967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2153" y="316360"/>
            <a:ext cx="9404723" cy="999564"/>
          </a:xfrm>
        </p:spPr>
        <p:txBody>
          <a:bodyPr/>
          <a:lstStyle/>
          <a:p>
            <a:r>
              <a:rPr lang="en-US" altLang="zh-CN" dirty="0" smtClean="0"/>
              <a:t>5.1 </a:t>
            </a:r>
            <a:r>
              <a:rPr lang="zh-CN" altLang="en-US" dirty="0" smtClean="0"/>
              <a:t>业务需求</a:t>
            </a:r>
            <a:endParaRPr lang="zh-CN" altLang="zh-CN" dirty="0"/>
          </a:p>
        </p:txBody>
      </p:sp>
      <p:sp>
        <p:nvSpPr>
          <p:cNvPr id="4" name="矩形 3"/>
          <p:cNvSpPr/>
          <p:nvPr/>
        </p:nvSpPr>
        <p:spPr>
          <a:xfrm>
            <a:off x="1483893" y="1125477"/>
            <a:ext cx="7371347" cy="5816977"/>
          </a:xfrm>
          <a:prstGeom prst="rect">
            <a:avLst/>
          </a:prstGeom>
        </p:spPr>
        <p:txBody>
          <a:bodyPr wrap="square">
            <a:spAutoFit/>
          </a:bodyPr>
          <a:lstStyle/>
          <a:p>
            <a:pPr latinLnBrk="1"/>
            <a:r>
              <a:rPr lang="en-US" altLang="zh-CN" sz="2400" b="1" dirty="0">
                <a:latin typeface="+mn-ea"/>
              </a:rPr>
              <a:t>1.3</a:t>
            </a:r>
            <a:r>
              <a:rPr lang="zh-CN" altLang="zh-CN" sz="2400" b="1" dirty="0">
                <a:latin typeface="+mn-ea"/>
              </a:rPr>
              <a:t>业务目标</a:t>
            </a:r>
            <a:endParaRPr lang="zh-CN" altLang="zh-CN" sz="2400" dirty="0">
              <a:latin typeface="+mn-ea"/>
            </a:endParaRPr>
          </a:p>
          <a:p>
            <a:r>
              <a:rPr lang="en-US" altLang="zh-CN" sz="2400" b="1" dirty="0">
                <a:latin typeface="+mn-ea"/>
              </a:rPr>
              <a:t>1.3.1</a:t>
            </a:r>
            <a:r>
              <a:rPr lang="zh-CN" altLang="zh-CN" sz="2400" b="1" dirty="0">
                <a:latin typeface="+mn-ea"/>
              </a:rPr>
              <a:t>财务目标</a:t>
            </a:r>
          </a:p>
          <a:p>
            <a:r>
              <a:rPr lang="zh-CN" altLang="zh-CN" sz="2400" dirty="0">
                <a:latin typeface="+mn-ea"/>
              </a:rPr>
              <a:t>无</a:t>
            </a:r>
          </a:p>
          <a:p>
            <a:r>
              <a:rPr lang="zh-CN" altLang="zh-CN" sz="2400" dirty="0">
                <a:latin typeface="+mn-ea"/>
              </a:rPr>
              <a:t>说明</a:t>
            </a:r>
            <a:r>
              <a:rPr lang="en-US" altLang="zh-CN" sz="2400" dirty="0">
                <a:latin typeface="+mn-ea"/>
              </a:rPr>
              <a:t>:</a:t>
            </a:r>
            <a:r>
              <a:rPr lang="zh-CN" altLang="zh-CN" sz="2400" dirty="0">
                <a:latin typeface="+mn-ea"/>
              </a:rPr>
              <a:t>本项目</a:t>
            </a:r>
            <a:r>
              <a:rPr lang="zh-CN" altLang="zh-CN" sz="2400" dirty="0" smtClean="0">
                <a:latin typeface="+mn-ea"/>
              </a:rPr>
              <a:t>为</a:t>
            </a:r>
            <a:r>
              <a:rPr lang="zh-CN" altLang="en-US" sz="2400" dirty="0" smtClean="0">
                <a:latin typeface="+mn-ea"/>
              </a:rPr>
              <a:t>教学性</a:t>
            </a:r>
            <a:r>
              <a:rPr lang="zh-CN" altLang="zh-CN" sz="2400" dirty="0" smtClean="0">
                <a:latin typeface="+mn-ea"/>
              </a:rPr>
              <a:t>项目</a:t>
            </a:r>
            <a:r>
              <a:rPr lang="en-US" altLang="zh-CN" sz="2400" dirty="0">
                <a:latin typeface="+mn-ea"/>
              </a:rPr>
              <a:t>,</a:t>
            </a:r>
            <a:r>
              <a:rPr lang="zh-CN" altLang="zh-CN" sz="2400" dirty="0">
                <a:latin typeface="+mn-ea"/>
              </a:rPr>
              <a:t>不设财务目标</a:t>
            </a:r>
            <a:r>
              <a:rPr lang="en-US" altLang="zh-CN" sz="2400" dirty="0">
                <a:latin typeface="+mn-ea"/>
              </a:rPr>
              <a:t>.</a:t>
            </a:r>
            <a:endParaRPr lang="zh-CN" altLang="zh-CN" sz="2400" dirty="0">
              <a:latin typeface="+mn-ea"/>
            </a:endParaRPr>
          </a:p>
          <a:p>
            <a:r>
              <a:rPr lang="en-US" altLang="zh-CN" sz="2400" b="1" dirty="0">
                <a:latin typeface="+mn-ea"/>
              </a:rPr>
              <a:t>1.3.2</a:t>
            </a:r>
            <a:r>
              <a:rPr lang="zh-CN" altLang="zh-CN" sz="2400" b="1" dirty="0">
                <a:latin typeface="+mn-ea"/>
              </a:rPr>
              <a:t>非财务目标</a:t>
            </a:r>
          </a:p>
          <a:p>
            <a:r>
              <a:rPr lang="en-US" altLang="zh-CN" sz="2400" dirty="0" smtClean="0">
                <a:latin typeface="+mn-ea"/>
              </a:rPr>
              <a:t>1.</a:t>
            </a:r>
            <a:r>
              <a:rPr lang="zh-CN" altLang="zh-CN" sz="2400" dirty="0" smtClean="0">
                <a:latin typeface="+mn-ea"/>
              </a:rPr>
              <a:t>以</a:t>
            </a:r>
            <a:r>
              <a:rPr lang="zh-CN" altLang="zh-CN" sz="2400" dirty="0">
                <a:latin typeface="+mn-ea"/>
              </a:rPr>
              <a:t>课程为单元</a:t>
            </a:r>
            <a:r>
              <a:rPr lang="en-US" altLang="zh-CN" sz="2400" dirty="0">
                <a:latin typeface="+mn-ea"/>
              </a:rPr>
              <a:t>,</a:t>
            </a:r>
            <a:r>
              <a:rPr lang="zh-CN" altLang="zh-CN" sz="2400" dirty="0">
                <a:latin typeface="+mn-ea"/>
              </a:rPr>
              <a:t>模板的通用性</a:t>
            </a:r>
            <a:r>
              <a:rPr lang="en-US" altLang="zh-CN" sz="2400" dirty="0">
                <a:latin typeface="+mn-ea"/>
              </a:rPr>
              <a:t>\</a:t>
            </a:r>
            <a:r>
              <a:rPr lang="zh-CN" altLang="zh-CN" sz="2400" dirty="0">
                <a:latin typeface="+mn-ea"/>
              </a:rPr>
              <a:t>可复制性</a:t>
            </a:r>
          </a:p>
          <a:p>
            <a:r>
              <a:rPr lang="en-US" altLang="zh-CN" sz="2400" dirty="0" smtClean="0">
                <a:latin typeface="+mn-ea"/>
              </a:rPr>
              <a:t>2.</a:t>
            </a:r>
            <a:r>
              <a:rPr lang="zh-CN" altLang="zh-CN" sz="2400" dirty="0" smtClean="0">
                <a:latin typeface="+mn-ea"/>
              </a:rPr>
              <a:t>学生</a:t>
            </a:r>
            <a:r>
              <a:rPr lang="zh-CN" altLang="zh-CN" sz="2400" dirty="0">
                <a:latin typeface="+mn-ea"/>
              </a:rPr>
              <a:t>能够通过平台方便快捷的获取课程内容更新</a:t>
            </a:r>
            <a:r>
              <a:rPr lang="en-US" altLang="zh-CN" sz="2400" dirty="0">
                <a:latin typeface="+mn-ea"/>
              </a:rPr>
              <a:t>\</a:t>
            </a:r>
            <a:r>
              <a:rPr lang="zh-CN" altLang="zh-CN" sz="2400" dirty="0">
                <a:latin typeface="+mn-ea"/>
              </a:rPr>
              <a:t>课程相关资料获取</a:t>
            </a:r>
            <a:r>
              <a:rPr lang="en-US" altLang="zh-CN" sz="2400" dirty="0">
                <a:latin typeface="+mn-ea"/>
              </a:rPr>
              <a:t>\</a:t>
            </a:r>
            <a:r>
              <a:rPr lang="zh-CN" altLang="zh-CN" sz="2400" dirty="0">
                <a:latin typeface="+mn-ea"/>
              </a:rPr>
              <a:t>作业提交</a:t>
            </a:r>
          </a:p>
          <a:p>
            <a:r>
              <a:rPr lang="en-US" altLang="zh-CN" sz="2400" dirty="0" smtClean="0">
                <a:latin typeface="+mn-ea"/>
              </a:rPr>
              <a:t>3.</a:t>
            </a:r>
            <a:r>
              <a:rPr lang="zh-CN" altLang="zh-CN" sz="2400" dirty="0" smtClean="0">
                <a:latin typeface="+mn-ea"/>
              </a:rPr>
              <a:t>任课</a:t>
            </a:r>
            <a:r>
              <a:rPr lang="zh-CN" altLang="zh-CN" sz="2400" dirty="0">
                <a:latin typeface="+mn-ea"/>
              </a:rPr>
              <a:t>教师能够通过平台方便快捷的发布相关课程</a:t>
            </a:r>
            <a:r>
              <a:rPr lang="zh-CN" altLang="zh-CN" sz="2400" dirty="0" smtClean="0">
                <a:latin typeface="+mn-ea"/>
              </a:rPr>
              <a:t>资料查看</a:t>
            </a:r>
            <a:r>
              <a:rPr lang="zh-CN" altLang="zh-CN" sz="2400" dirty="0">
                <a:latin typeface="+mn-ea"/>
              </a:rPr>
              <a:t>及点评学生作业提交情况</a:t>
            </a:r>
          </a:p>
          <a:p>
            <a:r>
              <a:rPr lang="en-US" altLang="zh-CN" sz="2400" b="1" dirty="0">
                <a:latin typeface="+mn-ea"/>
              </a:rPr>
              <a:t>1.4</a:t>
            </a:r>
            <a:r>
              <a:rPr lang="zh-CN" altLang="zh-CN" sz="2400" b="1" dirty="0">
                <a:latin typeface="+mn-ea"/>
              </a:rPr>
              <a:t>成功的定义</a:t>
            </a:r>
          </a:p>
          <a:p>
            <a:r>
              <a:rPr lang="en-US" altLang="zh-CN" sz="2400" dirty="0" smtClean="0">
                <a:latin typeface="+mn-ea"/>
              </a:rPr>
              <a:t>1</a:t>
            </a:r>
            <a:r>
              <a:rPr lang="en-US" altLang="zh-CN" sz="2400" dirty="0">
                <a:latin typeface="+mn-ea"/>
              </a:rPr>
              <a:t>.</a:t>
            </a:r>
            <a:r>
              <a:rPr lang="zh-CN" altLang="zh-CN" sz="2400" dirty="0" smtClean="0">
                <a:latin typeface="+mn-ea"/>
              </a:rPr>
              <a:t>无</a:t>
            </a:r>
            <a:r>
              <a:rPr lang="zh-CN" altLang="zh-CN" sz="2400" dirty="0">
                <a:latin typeface="+mn-ea"/>
              </a:rPr>
              <a:t>重大逻辑性错误</a:t>
            </a:r>
            <a:r>
              <a:rPr lang="en-US" altLang="zh-CN" sz="2400" dirty="0">
                <a:latin typeface="+mn-ea"/>
              </a:rPr>
              <a:t>\</a:t>
            </a:r>
            <a:r>
              <a:rPr lang="zh-CN" altLang="zh-CN" sz="2400" dirty="0">
                <a:latin typeface="+mn-ea"/>
              </a:rPr>
              <a:t>功能缺陷</a:t>
            </a:r>
          </a:p>
          <a:p>
            <a:r>
              <a:rPr lang="en-US" altLang="zh-CN" sz="2400" dirty="0" smtClean="0">
                <a:latin typeface="+mn-ea"/>
              </a:rPr>
              <a:t>2.</a:t>
            </a:r>
            <a:r>
              <a:rPr lang="zh-CN" altLang="zh-CN" sz="2400" dirty="0" smtClean="0">
                <a:solidFill>
                  <a:srgbClr val="FF0000"/>
                </a:solidFill>
                <a:latin typeface="+mn-ea"/>
              </a:rPr>
              <a:t>得到</a:t>
            </a:r>
            <a:r>
              <a:rPr lang="zh-CN" altLang="zh-CN" sz="2400" dirty="0">
                <a:solidFill>
                  <a:srgbClr val="FF0000"/>
                </a:solidFill>
                <a:latin typeface="+mn-ea"/>
              </a:rPr>
              <a:t>用户代表的认可</a:t>
            </a:r>
          </a:p>
          <a:p>
            <a:r>
              <a:rPr lang="en-US" altLang="zh-CN" sz="2400" dirty="0" smtClean="0">
                <a:latin typeface="+mn-ea"/>
              </a:rPr>
              <a:t>3.</a:t>
            </a:r>
            <a:r>
              <a:rPr lang="zh-CN" altLang="zh-CN" sz="2400" dirty="0" smtClean="0">
                <a:latin typeface="+mn-ea"/>
              </a:rPr>
              <a:t>学生</a:t>
            </a:r>
            <a:r>
              <a:rPr lang="zh-CN" altLang="zh-CN" sz="2400" dirty="0">
                <a:latin typeface="+mn-ea"/>
              </a:rPr>
              <a:t>不会因为平台而产生任何不良情绪</a:t>
            </a:r>
          </a:p>
          <a:p>
            <a:r>
              <a:rPr lang="en-US" altLang="zh-CN" dirty="0"/>
              <a:t/>
            </a:r>
            <a:br>
              <a:rPr lang="en-US" altLang="zh-CN" dirty="0"/>
            </a:br>
            <a:endParaRPr lang="zh-CN" altLang="en-US" dirty="0"/>
          </a:p>
        </p:txBody>
      </p:sp>
    </p:spTree>
    <p:extLst>
      <p:ext uri="{BB962C8B-B14F-4D97-AF65-F5344CB8AC3E}">
        <p14:creationId xmlns:p14="http://schemas.microsoft.com/office/powerpoint/2010/main" val="2909572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latin typeface="Microsoft YaHei UI" panose="020B0503020204020204" pitchFamily="34" charset="-122"/>
                <a:ea typeface="Microsoft YaHei UI" panose="020B0503020204020204" pitchFamily="34" charset="-122"/>
              </a:rPr>
              <a:t>1</a:t>
            </a:r>
            <a:r>
              <a:rPr lang="zh-CN" altLang="en-US" sz="9600" dirty="0">
                <a:latin typeface="Microsoft YaHei UI" panose="020B0503020204020204" pitchFamily="34" charset="-122"/>
                <a:ea typeface="Microsoft YaHei UI" panose="020B0503020204020204" pitchFamily="34" charset="-122"/>
              </a:rPr>
              <a:t>章</a:t>
            </a:r>
            <a:r>
              <a:rPr lang="en-US" altLang="zh-CN" sz="9600" dirty="0">
                <a:latin typeface="Microsoft YaHei UI" panose="020B0503020204020204" pitchFamily="34" charset="-122"/>
                <a:ea typeface="Microsoft YaHei UI" panose="020B0503020204020204" pitchFamily="34" charset="-122"/>
              </a:rPr>
              <a:t/>
            </a:r>
            <a:br>
              <a:rPr lang="en-US" altLang="zh-CN" sz="9600" dirty="0">
                <a:latin typeface="Microsoft YaHei UI" panose="020B0503020204020204" pitchFamily="34" charset="-122"/>
                <a:ea typeface="Microsoft YaHei UI" panose="020B0503020204020204" pitchFamily="34" charset="-122"/>
              </a:rPr>
            </a:br>
            <a:r>
              <a:rPr lang="zh-CN" altLang="en-US" sz="9600" dirty="0">
                <a:latin typeface="Microsoft YaHei UI" panose="020B0503020204020204" pitchFamily="34" charset="-122"/>
                <a:ea typeface="Microsoft YaHei UI" panose="020B0503020204020204" pitchFamily="34" charset="-122"/>
              </a:rPr>
              <a:t>引言</a:t>
            </a: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1082049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2153" y="316360"/>
            <a:ext cx="9404723" cy="999564"/>
          </a:xfrm>
        </p:spPr>
        <p:txBody>
          <a:bodyPr/>
          <a:lstStyle/>
          <a:p>
            <a:r>
              <a:rPr lang="en-US" altLang="zh-CN" dirty="0" smtClean="0"/>
              <a:t>5.1 </a:t>
            </a:r>
            <a:r>
              <a:rPr lang="zh-CN" altLang="en-US" dirty="0" smtClean="0"/>
              <a:t>业务需求</a:t>
            </a:r>
            <a:endParaRPr lang="zh-CN" altLang="zh-CN" dirty="0"/>
          </a:p>
        </p:txBody>
      </p:sp>
      <p:sp>
        <p:nvSpPr>
          <p:cNvPr id="4" name="矩形 3"/>
          <p:cNvSpPr/>
          <p:nvPr/>
        </p:nvSpPr>
        <p:spPr>
          <a:xfrm>
            <a:off x="1403683" y="1105398"/>
            <a:ext cx="7371347" cy="1477328"/>
          </a:xfrm>
          <a:prstGeom prst="rect">
            <a:avLst/>
          </a:prstGeom>
        </p:spPr>
        <p:txBody>
          <a:bodyPr wrap="square">
            <a:spAutoFit/>
          </a:bodyPr>
          <a:lstStyle/>
          <a:p>
            <a:r>
              <a:rPr lang="en-US" altLang="zh-CN" sz="2400" b="1" dirty="0">
                <a:latin typeface="+mn-ea"/>
              </a:rPr>
              <a:t>1.5</a:t>
            </a:r>
            <a:r>
              <a:rPr lang="zh-CN" altLang="zh-CN" sz="2400" b="1" dirty="0">
                <a:latin typeface="+mn-ea"/>
              </a:rPr>
              <a:t>愿景说明</a:t>
            </a:r>
          </a:p>
          <a:p>
            <a:r>
              <a:rPr lang="zh-CN" altLang="zh-CN" sz="2400" dirty="0">
                <a:latin typeface="+mn-ea"/>
              </a:rPr>
              <a:t>针对学生</a:t>
            </a:r>
            <a:r>
              <a:rPr lang="en-US" altLang="zh-CN" sz="2400" dirty="0">
                <a:latin typeface="+mn-ea"/>
              </a:rPr>
              <a:t>,</a:t>
            </a:r>
            <a:r>
              <a:rPr lang="zh-CN" altLang="zh-CN" sz="2400" dirty="0">
                <a:latin typeface="+mn-ea"/>
              </a:rPr>
              <a:t>他们需要一个全面</a:t>
            </a:r>
            <a:r>
              <a:rPr lang="en-US" altLang="zh-CN" sz="2400" dirty="0">
                <a:latin typeface="+mn-ea"/>
              </a:rPr>
              <a:t>\</a:t>
            </a:r>
            <a:r>
              <a:rPr lang="zh-CN" altLang="zh-CN" sz="2400" dirty="0">
                <a:latin typeface="+mn-ea"/>
              </a:rPr>
              <a:t>便捷的平台来获取课程信息</a:t>
            </a:r>
            <a:r>
              <a:rPr lang="en-US" altLang="zh-CN" sz="2400" dirty="0">
                <a:latin typeface="+mn-ea"/>
              </a:rPr>
              <a:t>\</a:t>
            </a:r>
            <a:r>
              <a:rPr lang="zh-CN" altLang="zh-CN" sz="2400" dirty="0">
                <a:latin typeface="+mn-ea"/>
              </a:rPr>
              <a:t>内容来开展以学期为单位的</a:t>
            </a:r>
            <a:r>
              <a:rPr lang="zh-CN" altLang="zh-CN" sz="2400" dirty="0" smtClean="0">
                <a:latin typeface="+mn-ea"/>
              </a:rPr>
              <a:t>学习</a:t>
            </a:r>
            <a:r>
              <a:rPr lang="en-US" altLang="zh-CN" dirty="0"/>
              <a:t/>
            </a:r>
            <a:br>
              <a:rPr lang="en-US" altLang="zh-CN" dirty="0"/>
            </a:br>
            <a:endParaRPr lang="zh-CN" altLang="en-US" dirty="0"/>
          </a:p>
        </p:txBody>
      </p:sp>
      <p:sp>
        <p:nvSpPr>
          <p:cNvPr id="5" name="矩形 4"/>
          <p:cNvSpPr/>
          <p:nvPr/>
        </p:nvSpPr>
        <p:spPr>
          <a:xfrm>
            <a:off x="1502898" y="2446368"/>
            <a:ext cx="2507418" cy="461665"/>
          </a:xfrm>
          <a:prstGeom prst="rect">
            <a:avLst/>
          </a:prstGeom>
        </p:spPr>
        <p:txBody>
          <a:bodyPr wrap="none">
            <a:spAutoFit/>
          </a:bodyPr>
          <a:lstStyle/>
          <a:p>
            <a:r>
              <a:rPr lang="en-US" altLang="zh-CN" sz="2400" b="1" dirty="0">
                <a:latin typeface="+mn-ea"/>
              </a:rPr>
              <a:t>1.6</a:t>
            </a:r>
            <a:r>
              <a:rPr lang="zh-CN" altLang="zh-CN" sz="2400" b="1" dirty="0">
                <a:latin typeface="+mn-ea"/>
              </a:rPr>
              <a:t>业务风险分析</a:t>
            </a:r>
          </a:p>
        </p:txBody>
      </p:sp>
      <p:graphicFrame>
        <p:nvGraphicFramePr>
          <p:cNvPr id="6" name="表格 5"/>
          <p:cNvGraphicFramePr>
            <a:graphicFrameLocks noGrp="1"/>
          </p:cNvGraphicFramePr>
          <p:nvPr>
            <p:extLst>
              <p:ext uri="{D42A27DB-BD31-4B8C-83A1-F6EECF244321}">
                <p14:modId xmlns:p14="http://schemas.microsoft.com/office/powerpoint/2010/main" val="1218295631"/>
              </p:ext>
            </p:extLst>
          </p:nvPr>
        </p:nvGraphicFramePr>
        <p:xfrm>
          <a:off x="1502898" y="3109913"/>
          <a:ext cx="8341892" cy="2126693"/>
        </p:xfrm>
        <a:graphic>
          <a:graphicData uri="http://schemas.openxmlformats.org/drawingml/2006/table">
            <a:tbl>
              <a:tblPr firstRow="1" firstCol="1" bandRow="1">
                <a:tableStyleId>{5C22544A-7EE6-4342-B048-85BDC9FD1C3A}</a:tableStyleId>
              </a:tblPr>
              <a:tblGrid>
                <a:gridCol w="2779978"/>
                <a:gridCol w="2780957"/>
                <a:gridCol w="2780957"/>
              </a:tblGrid>
              <a:tr h="265836">
                <a:tc>
                  <a:txBody>
                    <a:bodyPr/>
                    <a:lstStyle/>
                    <a:p>
                      <a:pPr algn="just">
                        <a:spcAft>
                          <a:spcPts val="0"/>
                        </a:spcAft>
                      </a:pPr>
                      <a:r>
                        <a:rPr lang="zh-CN" sz="1050" kern="100" dirty="0">
                          <a:effectLst/>
                        </a:rPr>
                        <a:t>风险类型</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原因</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预案</a:t>
                      </a:r>
                      <a:endParaRPr lang="zh-CN" sz="1050" kern="100">
                        <a:effectLst/>
                        <a:latin typeface="Calibri"/>
                        <a:ea typeface="宋体"/>
                        <a:cs typeface="Times New Roman"/>
                      </a:endParaRPr>
                    </a:p>
                  </a:txBody>
                  <a:tcPr marL="68580" marR="68580" marT="0" marB="0"/>
                </a:tc>
              </a:tr>
              <a:tr h="797511">
                <a:tc>
                  <a:txBody>
                    <a:bodyPr/>
                    <a:lstStyle/>
                    <a:p>
                      <a:pPr algn="just">
                        <a:spcAft>
                          <a:spcPts val="0"/>
                        </a:spcAft>
                      </a:pPr>
                      <a:r>
                        <a:rPr lang="zh-CN" sz="1050" kern="100">
                          <a:effectLst/>
                        </a:rPr>
                        <a:t>技术风险</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原型制作工具墨刀的功能性不够完善</a:t>
                      </a:r>
                      <a:r>
                        <a:rPr lang="en-US" sz="1050" kern="100">
                          <a:effectLst/>
                        </a:rPr>
                        <a:t>,</a:t>
                      </a:r>
                      <a:r>
                        <a:rPr lang="zh-CN" sz="1050" kern="100">
                          <a:effectLst/>
                        </a:rPr>
                        <a:t>不合理商业化日渐严重</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Axure RP</a:t>
                      </a:r>
                      <a:r>
                        <a:rPr lang="zh-CN" sz="1050" kern="100">
                          <a:effectLst/>
                        </a:rPr>
                        <a:t>作为备选方案</a:t>
                      </a:r>
                      <a:endParaRPr lang="zh-CN" sz="1050" kern="100">
                        <a:effectLst/>
                        <a:latin typeface="Calibri"/>
                        <a:ea typeface="宋体"/>
                        <a:cs typeface="Times New Roman"/>
                      </a:endParaRPr>
                    </a:p>
                  </a:txBody>
                  <a:tcPr marL="68580" marR="68580" marT="0" marB="0"/>
                </a:tc>
              </a:tr>
              <a:tr h="531673">
                <a:tc>
                  <a:txBody>
                    <a:bodyPr/>
                    <a:lstStyle/>
                    <a:p>
                      <a:pPr algn="just">
                        <a:spcAft>
                          <a:spcPts val="0"/>
                        </a:spcAft>
                      </a:pPr>
                      <a:r>
                        <a:rPr lang="zh-CN" sz="1050" kern="100" dirty="0">
                          <a:effectLst/>
                        </a:rPr>
                        <a:t>学生用户不当使用的风险</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弱密码</a:t>
                      </a:r>
                      <a:r>
                        <a:rPr lang="en-US" sz="1050" kern="100">
                          <a:effectLst/>
                        </a:rPr>
                        <a:t>,</a:t>
                      </a:r>
                      <a:r>
                        <a:rPr lang="zh-CN" sz="1050" kern="100">
                          <a:effectLst/>
                        </a:rPr>
                        <a:t>用户登陆其他账户抄袭拷贝</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采用强密码及复杂验证码</a:t>
                      </a:r>
                      <a:endParaRPr lang="zh-CN" sz="1050" kern="100">
                        <a:effectLst/>
                        <a:latin typeface="Calibri"/>
                        <a:ea typeface="宋体"/>
                        <a:cs typeface="Times New Roman"/>
                      </a:endParaRPr>
                    </a:p>
                  </a:txBody>
                  <a:tcPr marL="68580" marR="68580" marT="0" marB="0"/>
                </a:tc>
              </a:tr>
              <a:tr h="531673">
                <a:tc>
                  <a:txBody>
                    <a:bodyPr/>
                    <a:lstStyle/>
                    <a:p>
                      <a:pPr algn="just">
                        <a:spcAft>
                          <a:spcPts val="0"/>
                        </a:spcAft>
                      </a:pPr>
                      <a:r>
                        <a:rPr lang="zh-CN" sz="1050" kern="100">
                          <a:effectLst/>
                        </a:rPr>
                        <a:t>教师用户不采用的风险</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对原</a:t>
                      </a:r>
                      <a:r>
                        <a:rPr lang="en-US" sz="1050" kern="100">
                          <a:effectLst/>
                        </a:rPr>
                        <a:t>bb</a:t>
                      </a:r>
                      <a:r>
                        <a:rPr lang="zh-CN" sz="1050" kern="100">
                          <a:effectLst/>
                        </a:rPr>
                        <a:t>平台的较为满意</a:t>
                      </a:r>
                      <a:r>
                        <a:rPr lang="en-US" sz="1050" kern="100">
                          <a:effectLst/>
                        </a:rPr>
                        <a:t>,</a:t>
                      </a:r>
                      <a:r>
                        <a:rPr lang="zh-CN" sz="1050" kern="100">
                          <a:effectLst/>
                        </a:rPr>
                        <a:t>对新事物的接受能力</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dirty="0">
                          <a:effectLst/>
                        </a:rPr>
                        <a:t>遵从用户习惯</a:t>
                      </a:r>
                      <a:endParaRPr lang="zh-CN" sz="1050" kern="100" dirty="0">
                        <a:effectLst/>
                        <a:latin typeface="Calibri"/>
                        <a:ea typeface="宋体"/>
                        <a:cs typeface="Times New Roman"/>
                      </a:endParaRPr>
                    </a:p>
                  </a:txBody>
                  <a:tcPr marL="68580" marR="68580" marT="0" marB="0"/>
                </a:tc>
              </a:tr>
            </a:tbl>
          </a:graphicData>
        </a:graphic>
      </p:graphicFrame>
      <p:sp>
        <p:nvSpPr>
          <p:cNvPr id="7" name="Rectangle 1"/>
          <p:cNvSpPr>
            <a:spLocks noChangeArrowheads="1"/>
          </p:cNvSpPr>
          <p:nvPr/>
        </p:nvSpPr>
        <p:spPr bwMode="auto">
          <a:xfrm>
            <a:off x="2871788" y="31099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0829318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2153" y="316360"/>
            <a:ext cx="9404723" cy="999564"/>
          </a:xfrm>
        </p:spPr>
        <p:txBody>
          <a:bodyPr/>
          <a:lstStyle/>
          <a:p>
            <a:r>
              <a:rPr lang="en-US" altLang="zh-CN" dirty="0" smtClean="0"/>
              <a:t>5.1 </a:t>
            </a:r>
            <a:r>
              <a:rPr lang="zh-CN" altLang="en-US" dirty="0" smtClean="0"/>
              <a:t>业务需求</a:t>
            </a:r>
            <a:endParaRPr lang="zh-CN" altLang="zh-CN" dirty="0"/>
          </a:p>
        </p:txBody>
      </p:sp>
      <p:sp>
        <p:nvSpPr>
          <p:cNvPr id="7" name="Rectangle 1"/>
          <p:cNvSpPr>
            <a:spLocks noChangeArrowheads="1"/>
          </p:cNvSpPr>
          <p:nvPr/>
        </p:nvSpPr>
        <p:spPr bwMode="auto">
          <a:xfrm>
            <a:off x="2871788" y="31099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 name="矩形 7"/>
          <p:cNvSpPr/>
          <p:nvPr/>
        </p:nvSpPr>
        <p:spPr>
          <a:xfrm>
            <a:off x="1652336" y="1866157"/>
            <a:ext cx="6096000" cy="1938992"/>
          </a:xfrm>
          <a:prstGeom prst="rect">
            <a:avLst/>
          </a:prstGeom>
        </p:spPr>
        <p:txBody>
          <a:bodyPr>
            <a:spAutoFit/>
          </a:bodyPr>
          <a:lstStyle/>
          <a:p>
            <a:r>
              <a:rPr lang="en-US" altLang="zh-CN" sz="2400" b="1" dirty="0">
                <a:latin typeface="+mn-ea"/>
              </a:rPr>
              <a:t>1.7</a:t>
            </a:r>
            <a:r>
              <a:rPr lang="zh-CN" altLang="zh-CN" sz="2400" b="1" dirty="0">
                <a:latin typeface="+mn-ea"/>
              </a:rPr>
              <a:t>业务假设与依赖</a:t>
            </a:r>
          </a:p>
          <a:p>
            <a:r>
              <a:rPr lang="en-US" altLang="zh-CN" sz="2400" dirty="0">
                <a:latin typeface="+mn-ea"/>
              </a:rPr>
              <a:t>1</a:t>
            </a:r>
            <a:r>
              <a:rPr lang="zh-CN" altLang="zh-CN" sz="2400" dirty="0">
                <a:latin typeface="+mn-ea"/>
              </a:rPr>
              <a:t>系统适用于体育课</a:t>
            </a:r>
            <a:r>
              <a:rPr lang="en-US" altLang="zh-CN" sz="2400" dirty="0">
                <a:latin typeface="+mn-ea"/>
              </a:rPr>
              <a:t>\</a:t>
            </a:r>
            <a:r>
              <a:rPr lang="zh-CN" altLang="zh-CN" sz="2400" dirty="0">
                <a:latin typeface="+mn-ea"/>
              </a:rPr>
              <a:t>理论课</a:t>
            </a:r>
            <a:r>
              <a:rPr lang="en-US" altLang="zh-CN" sz="2400" dirty="0">
                <a:latin typeface="+mn-ea"/>
              </a:rPr>
              <a:t>\</a:t>
            </a:r>
            <a:r>
              <a:rPr lang="zh-CN" altLang="zh-CN" sz="2400" dirty="0">
                <a:latin typeface="+mn-ea"/>
              </a:rPr>
              <a:t>实验课</a:t>
            </a:r>
            <a:r>
              <a:rPr lang="en-US" altLang="zh-CN" sz="2400" dirty="0">
                <a:latin typeface="+mn-ea"/>
              </a:rPr>
              <a:t>\</a:t>
            </a:r>
            <a:r>
              <a:rPr lang="zh-CN" altLang="zh-CN" sz="2400" dirty="0">
                <a:latin typeface="+mn-ea"/>
              </a:rPr>
              <a:t>短学期</a:t>
            </a:r>
            <a:r>
              <a:rPr lang="en-US" altLang="zh-CN" sz="2400" dirty="0">
                <a:latin typeface="+mn-ea"/>
              </a:rPr>
              <a:t>\</a:t>
            </a:r>
            <a:r>
              <a:rPr lang="zh-CN" altLang="zh-CN" sz="2400" dirty="0">
                <a:latin typeface="+mn-ea"/>
              </a:rPr>
              <a:t>等多种常见课程</a:t>
            </a:r>
          </a:p>
          <a:p>
            <a:r>
              <a:rPr lang="en-US" altLang="zh-CN" sz="2400" dirty="0">
                <a:latin typeface="+mn-ea"/>
              </a:rPr>
              <a:t>2</a:t>
            </a:r>
            <a:r>
              <a:rPr lang="zh-CN" altLang="zh-CN" sz="2400" dirty="0">
                <a:latin typeface="+mn-ea"/>
              </a:rPr>
              <a:t>系统基本符合用户习惯</a:t>
            </a:r>
            <a:r>
              <a:rPr lang="en-US" altLang="zh-CN" sz="2400" dirty="0">
                <a:latin typeface="+mn-ea"/>
              </a:rPr>
              <a:t>,</a:t>
            </a:r>
            <a:r>
              <a:rPr lang="zh-CN" altLang="zh-CN" sz="2400" dirty="0">
                <a:latin typeface="+mn-ea"/>
              </a:rPr>
              <a:t>得到学生</a:t>
            </a:r>
            <a:r>
              <a:rPr lang="en-US" altLang="zh-CN" sz="2400" dirty="0">
                <a:latin typeface="+mn-ea"/>
              </a:rPr>
              <a:t>\</a:t>
            </a:r>
            <a:r>
              <a:rPr lang="zh-CN" altLang="zh-CN" sz="2400" dirty="0">
                <a:latin typeface="+mn-ea"/>
              </a:rPr>
              <a:t>教师认可</a:t>
            </a:r>
          </a:p>
        </p:txBody>
      </p:sp>
    </p:spTree>
    <p:extLst>
      <p:ext uri="{BB962C8B-B14F-4D97-AF65-F5344CB8AC3E}">
        <p14:creationId xmlns:p14="http://schemas.microsoft.com/office/powerpoint/2010/main" val="4247573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2153" y="316360"/>
            <a:ext cx="9404723" cy="999564"/>
          </a:xfrm>
        </p:spPr>
        <p:txBody>
          <a:bodyPr/>
          <a:lstStyle/>
          <a:p>
            <a:r>
              <a:rPr lang="en-US" altLang="zh-CN" dirty="0" smtClean="0"/>
              <a:t>5.2 </a:t>
            </a:r>
            <a:r>
              <a:rPr lang="zh-CN" altLang="en-US" dirty="0" smtClean="0"/>
              <a:t>范围与限制</a:t>
            </a:r>
            <a:endParaRPr lang="zh-CN" altLang="zh-CN" dirty="0"/>
          </a:p>
        </p:txBody>
      </p:sp>
      <p:sp>
        <p:nvSpPr>
          <p:cNvPr id="3" name="矩形 2"/>
          <p:cNvSpPr/>
          <p:nvPr/>
        </p:nvSpPr>
        <p:spPr>
          <a:xfrm>
            <a:off x="10189531" y="6003576"/>
            <a:ext cx="1454244" cy="369332"/>
          </a:xfrm>
          <a:prstGeom prst="rect">
            <a:avLst/>
          </a:prstGeom>
        </p:spPr>
        <p:txBody>
          <a:bodyPr wrap="none">
            <a:spAutoFit/>
          </a:bodyPr>
          <a:lstStyle/>
          <a:p>
            <a:r>
              <a:rPr lang="zh-CN" altLang="en-US" dirty="0">
                <a:latin typeface="+mn-ea"/>
              </a:rPr>
              <a:t>引用资料</a:t>
            </a:r>
            <a:r>
              <a:rPr lang="zh-CN" altLang="en-US" dirty="0" smtClean="0">
                <a:latin typeface="+mn-ea"/>
              </a:rPr>
              <a:t>：</a:t>
            </a:r>
            <a:r>
              <a:rPr lang="en-US" altLang="zh-CN" dirty="0" smtClean="0">
                <a:latin typeface="+mn-ea"/>
              </a:rPr>
              <a:t>1</a:t>
            </a:r>
            <a:endParaRPr lang="zh-CN" altLang="en-US" dirty="0">
              <a:latin typeface="+mn-ea"/>
            </a:endParaRPr>
          </a:p>
        </p:txBody>
      </p:sp>
      <p:sp>
        <p:nvSpPr>
          <p:cNvPr id="5" name="矩形 4"/>
          <p:cNvSpPr/>
          <p:nvPr/>
        </p:nvSpPr>
        <p:spPr>
          <a:xfrm>
            <a:off x="1475439" y="1170529"/>
            <a:ext cx="4206601" cy="461665"/>
          </a:xfrm>
          <a:prstGeom prst="rect">
            <a:avLst/>
          </a:prstGeom>
        </p:spPr>
        <p:txBody>
          <a:bodyPr wrap="none">
            <a:spAutoFit/>
          </a:bodyPr>
          <a:lstStyle/>
          <a:p>
            <a:r>
              <a:rPr lang="zh-CN" altLang="zh-CN" sz="2400" b="1" dirty="0" smtClean="0"/>
              <a:t>首发</a:t>
            </a:r>
            <a:r>
              <a:rPr lang="zh-CN" altLang="zh-CN" sz="2400" b="1" dirty="0"/>
              <a:t>版本范围与后续版本范围</a:t>
            </a:r>
          </a:p>
        </p:txBody>
      </p:sp>
      <p:pic>
        <p:nvPicPr>
          <p:cNvPr id="6" name="图片 5"/>
          <p:cNvPicPr/>
          <p:nvPr/>
        </p:nvPicPr>
        <p:blipFill>
          <a:blip r:embed="rId2"/>
          <a:stretch>
            <a:fillRect/>
          </a:stretch>
        </p:blipFill>
        <p:spPr>
          <a:xfrm>
            <a:off x="882316" y="1764631"/>
            <a:ext cx="9705473" cy="4323348"/>
          </a:xfrm>
          <a:prstGeom prst="rect">
            <a:avLst/>
          </a:prstGeom>
          <a:noFill/>
          <a:ln w="9525">
            <a:noFill/>
          </a:ln>
        </p:spPr>
      </p:pic>
    </p:spTree>
    <p:extLst>
      <p:ext uri="{BB962C8B-B14F-4D97-AF65-F5344CB8AC3E}">
        <p14:creationId xmlns:p14="http://schemas.microsoft.com/office/powerpoint/2010/main" val="2020232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2153" y="316360"/>
            <a:ext cx="9404723" cy="999564"/>
          </a:xfrm>
        </p:spPr>
        <p:txBody>
          <a:bodyPr/>
          <a:lstStyle/>
          <a:p>
            <a:r>
              <a:rPr lang="en-US" altLang="zh-CN" dirty="0" smtClean="0"/>
              <a:t>5.3 </a:t>
            </a:r>
            <a:r>
              <a:rPr lang="zh-CN" altLang="zh-CN" b="1" dirty="0" smtClean="0"/>
              <a:t>业务</a:t>
            </a:r>
            <a:r>
              <a:rPr lang="zh-CN" altLang="zh-CN" b="1" dirty="0"/>
              <a:t>背景</a:t>
            </a:r>
          </a:p>
        </p:txBody>
      </p:sp>
      <p:sp>
        <p:nvSpPr>
          <p:cNvPr id="3" name="矩形 2"/>
          <p:cNvSpPr/>
          <p:nvPr/>
        </p:nvSpPr>
        <p:spPr>
          <a:xfrm>
            <a:off x="10189531" y="6003576"/>
            <a:ext cx="1454244" cy="369332"/>
          </a:xfrm>
          <a:prstGeom prst="rect">
            <a:avLst/>
          </a:prstGeom>
        </p:spPr>
        <p:txBody>
          <a:bodyPr wrap="none">
            <a:spAutoFit/>
          </a:bodyPr>
          <a:lstStyle/>
          <a:p>
            <a:r>
              <a:rPr lang="zh-CN" altLang="en-US" dirty="0">
                <a:latin typeface="+mn-ea"/>
              </a:rPr>
              <a:t>引用资料</a:t>
            </a:r>
            <a:r>
              <a:rPr lang="zh-CN" altLang="en-US" dirty="0" smtClean="0">
                <a:latin typeface="+mn-ea"/>
              </a:rPr>
              <a:t>：</a:t>
            </a:r>
            <a:r>
              <a:rPr lang="en-US" altLang="zh-CN" dirty="0" smtClean="0">
                <a:latin typeface="+mn-ea"/>
              </a:rPr>
              <a:t>1</a:t>
            </a:r>
            <a:endParaRPr lang="zh-CN" altLang="en-US" dirty="0">
              <a:latin typeface="+mn-ea"/>
            </a:endParaRPr>
          </a:p>
        </p:txBody>
      </p:sp>
      <p:sp>
        <p:nvSpPr>
          <p:cNvPr id="10" name="Rectangle 2"/>
          <p:cNvSpPr>
            <a:spLocks noChangeArrowheads="1"/>
          </p:cNvSpPr>
          <p:nvPr/>
        </p:nvSpPr>
        <p:spPr bwMode="auto">
          <a:xfrm>
            <a:off x="1484145" y="1157093"/>
            <a:ext cx="173156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339725" algn="l"/>
              </a:tabLst>
              <a:defRPr>
                <a:solidFill>
                  <a:schemeClr val="tx1"/>
                </a:solidFill>
                <a:latin typeface="Arial" pitchFamily="34" charset="0"/>
                <a:ea typeface="宋体" pitchFamily="2" charset="-122"/>
                <a:cs typeface="宋体" pitchFamily="2" charset="-122"/>
              </a:defRPr>
            </a:lvl1pPr>
            <a:lvl2pPr fontAlgn="base">
              <a:spcBef>
                <a:spcPct val="0"/>
              </a:spcBef>
              <a:spcAft>
                <a:spcPct val="0"/>
              </a:spcAft>
              <a:tabLst>
                <a:tab pos="339725" algn="l"/>
              </a:tabLst>
              <a:defRPr>
                <a:solidFill>
                  <a:schemeClr val="tx1"/>
                </a:solidFill>
                <a:latin typeface="Arial" pitchFamily="34" charset="0"/>
                <a:ea typeface="宋体" pitchFamily="2" charset="-122"/>
                <a:cs typeface="宋体" pitchFamily="2" charset="-122"/>
              </a:defRPr>
            </a:lvl2pPr>
            <a:lvl3pPr fontAlgn="base">
              <a:spcBef>
                <a:spcPct val="0"/>
              </a:spcBef>
              <a:spcAft>
                <a:spcPct val="0"/>
              </a:spcAft>
              <a:tabLst>
                <a:tab pos="339725" algn="l"/>
              </a:tabLst>
              <a:defRPr>
                <a:solidFill>
                  <a:schemeClr val="tx1"/>
                </a:solidFill>
                <a:latin typeface="Arial" pitchFamily="34" charset="0"/>
                <a:ea typeface="宋体" pitchFamily="2" charset="-122"/>
                <a:cs typeface="宋体" pitchFamily="2" charset="-122"/>
              </a:defRPr>
            </a:lvl3pPr>
            <a:lvl4pPr fontAlgn="base">
              <a:spcBef>
                <a:spcPct val="0"/>
              </a:spcBef>
              <a:spcAft>
                <a:spcPct val="0"/>
              </a:spcAft>
              <a:tabLst>
                <a:tab pos="339725" algn="l"/>
              </a:tabLst>
              <a:defRPr>
                <a:solidFill>
                  <a:schemeClr val="tx1"/>
                </a:solidFill>
                <a:latin typeface="Arial" pitchFamily="34" charset="0"/>
                <a:ea typeface="宋体" pitchFamily="2" charset="-122"/>
                <a:cs typeface="宋体" pitchFamily="2" charset="-122"/>
              </a:defRPr>
            </a:lvl4pPr>
            <a:lvl5pPr fontAlgn="base">
              <a:spcBef>
                <a:spcPct val="0"/>
              </a:spcBef>
              <a:spcAft>
                <a:spcPct val="0"/>
              </a:spcAft>
              <a:tabLst>
                <a:tab pos="339725" algn="l"/>
              </a:tabLst>
              <a:defRPr>
                <a:solidFill>
                  <a:schemeClr val="tx1"/>
                </a:solidFill>
                <a:latin typeface="Arial" pitchFamily="34" charset="0"/>
                <a:ea typeface="宋体" pitchFamily="2" charset="-122"/>
                <a:cs typeface="宋体" pitchFamily="2" charset="-122"/>
              </a:defRPr>
            </a:lvl5pPr>
            <a:lvl6pPr fontAlgn="base">
              <a:spcBef>
                <a:spcPct val="0"/>
              </a:spcBef>
              <a:spcAft>
                <a:spcPct val="0"/>
              </a:spcAft>
              <a:tabLst>
                <a:tab pos="339725" algn="l"/>
              </a:tabLst>
              <a:defRPr>
                <a:solidFill>
                  <a:schemeClr val="tx1"/>
                </a:solidFill>
                <a:latin typeface="Arial" pitchFamily="34" charset="0"/>
                <a:ea typeface="宋体" pitchFamily="2" charset="-122"/>
                <a:cs typeface="宋体" pitchFamily="2" charset="-122"/>
              </a:defRPr>
            </a:lvl6pPr>
            <a:lvl7pPr fontAlgn="base">
              <a:spcBef>
                <a:spcPct val="0"/>
              </a:spcBef>
              <a:spcAft>
                <a:spcPct val="0"/>
              </a:spcAft>
              <a:tabLst>
                <a:tab pos="339725" algn="l"/>
              </a:tabLst>
              <a:defRPr>
                <a:solidFill>
                  <a:schemeClr val="tx1"/>
                </a:solidFill>
                <a:latin typeface="Arial" pitchFamily="34" charset="0"/>
                <a:ea typeface="宋体" pitchFamily="2" charset="-122"/>
                <a:cs typeface="宋体" pitchFamily="2" charset="-122"/>
              </a:defRPr>
            </a:lvl7pPr>
            <a:lvl8pPr fontAlgn="base">
              <a:spcBef>
                <a:spcPct val="0"/>
              </a:spcBef>
              <a:spcAft>
                <a:spcPct val="0"/>
              </a:spcAft>
              <a:tabLst>
                <a:tab pos="339725" algn="l"/>
              </a:tabLst>
              <a:defRPr>
                <a:solidFill>
                  <a:schemeClr val="tx1"/>
                </a:solidFill>
                <a:latin typeface="Arial" pitchFamily="34" charset="0"/>
                <a:ea typeface="宋体" pitchFamily="2" charset="-122"/>
                <a:cs typeface="宋体" pitchFamily="2" charset="-122"/>
              </a:defRPr>
            </a:lvl8pPr>
            <a:lvl9pPr fontAlgn="base">
              <a:spcBef>
                <a:spcPct val="0"/>
              </a:spcBef>
              <a:spcAft>
                <a:spcPct val="0"/>
              </a:spcAft>
              <a:tabLst>
                <a:tab pos="339725" algn="l"/>
              </a:tabLst>
              <a:defRPr>
                <a:solidFill>
                  <a:schemeClr val="tx1"/>
                </a:solidFill>
                <a:latin typeface="Arial" pitchFamily="34" charset="0"/>
                <a:ea typeface="宋体" pitchFamily="2" charset="-122"/>
                <a:cs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339725" algn="l"/>
              </a:tabLst>
            </a:pPr>
            <a:r>
              <a:rPr kumimoji="0" lang="zh-CN" altLang="en-US" sz="2400" b="1" i="0" u="none" strike="noStrike" cap="none" normalizeH="0" baseline="0" dirty="0" smtClean="0" bmk="">
                <a:ln>
                  <a:noFill/>
                </a:ln>
                <a:solidFill>
                  <a:schemeClr val="tx1"/>
                </a:solidFill>
                <a:effectLst/>
                <a:latin typeface="宋体" pitchFamily="2" charset="-122"/>
                <a:ea typeface="宋体" pitchFamily="2" charset="-122"/>
                <a:cs typeface="宋体" pitchFamily="2" charset="-122"/>
              </a:rPr>
              <a:t>干系人资料</a:t>
            </a:r>
            <a:endParaRPr kumimoji="0" lang="zh-CN" altLang="en-US" sz="2400" b="1" i="0" u="none" strike="noStrike" cap="none" normalizeH="0" baseline="0" dirty="0" smtClean="0">
              <a:ln>
                <a:noFill/>
              </a:ln>
              <a:solidFill>
                <a:schemeClr val="tx1"/>
              </a:solidFill>
              <a:effectLst/>
              <a:latin typeface="宋体" pitchFamily="2" charset="-122"/>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339725" algn="l"/>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628553242"/>
              </p:ext>
            </p:extLst>
          </p:nvPr>
        </p:nvGraphicFramePr>
        <p:xfrm>
          <a:off x="1896444" y="1919069"/>
          <a:ext cx="6991920" cy="4195762"/>
        </p:xfrm>
        <a:graphic>
          <a:graphicData uri="http://schemas.openxmlformats.org/drawingml/2006/table">
            <a:tbl>
              <a:tblPr firstRow="1" firstCol="1" bandRow="1">
                <a:tableStyleId>{5C22544A-7EE6-4342-B048-85BDC9FD1C3A}</a:tableStyleId>
              </a:tblPr>
              <a:tblGrid>
                <a:gridCol w="1342253"/>
                <a:gridCol w="1720525"/>
                <a:gridCol w="1964571"/>
                <a:gridCol w="1964571"/>
              </a:tblGrid>
              <a:tr h="381322">
                <a:tc>
                  <a:txBody>
                    <a:bodyPr/>
                    <a:lstStyle/>
                    <a:p>
                      <a:pPr algn="just">
                        <a:spcAft>
                          <a:spcPts val="0"/>
                        </a:spcAft>
                      </a:pPr>
                      <a:r>
                        <a:rPr lang="zh-CN" sz="1000" kern="100">
                          <a:effectLst/>
                        </a:rPr>
                        <a:t>姓名</a:t>
                      </a:r>
                      <a:endParaRPr lang="zh-CN" sz="1000" kern="100">
                        <a:effectLst/>
                        <a:latin typeface="Calibri"/>
                        <a:ea typeface="宋体"/>
                        <a:cs typeface="Times New Roman"/>
                      </a:endParaRPr>
                    </a:p>
                  </a:txBody>
                  <a:tcPr marL="65892" marR="65892" marT="9152" marB="0"/>
                </a:tc>
                <a:tc>
                  <a:txBody>
                    <a:bodyPr/>
                    <a:lstStyle/>
                    <a:p>
                      <a:pPr algn="just">
                        <a:spcAft>
                          <a:spcPts val="0"/>
                        </a:spcAft>
                      </a:pPr>
                      <a:r>
                        <a:rPr lang="zh-CN" sz="1000" kern="100">
                          <a:effectLst/>
                        </a:rPr>
                        <a:t>权力</a:t>
                      </a:r>
                      <a:endParaRPr lang="zh-CN" sz="1000" kern="100">
                        <a:effectLst/>
                        <a:latin typeface="Calibri"/>
                        <a:ea typeface="宋体"/>
                        <a:cs typeface="Times New Roman"/>
                      </a:endParaRPr>
                    </a:p>
                  </a:txBody>
                  <a:tcPr marL="65892" marR="65892" marT="9152" marB="0"/>
                </a:tc>
                <a:tc>
                  <a:txBody>
                    <a:bodyPr/>
                    <a:lstStyle/>
                    <a:p>
                      <a:pPr algn="just">
                        <a:spcAft>
                          <a:spcPts val="0"/>
                        </a:spcAft>
                      </a:pPr>
                      <a:r>
                        <a:rPr lang="en-US" sz="1000" kern="100">
                          <a:effectLst/>
                        </a:rPr>
                        <a:t>	</a:t>
                      </a:r>
                      <a:r>
                        <a:rPr lang="zh-CN" sz="1000" kern="100">
                          <a:effectLst/>
                        </a:rPr>
                        <a:t>兴趣</a:t>
                      </a:r>
                      <a:endParaRPr lang="zh-CN" sz="1000" kern="100">
                        <a:effectLst/>
                        <a:latin typeface="Calibri"/>
                        <a:ea typeface="宋体"/>
                        <a:cs typeface="Times New Roman"/>
                      </a:endParaRPr>
                    </a:p>
                  </a:txBody>
                  <a:tcPr marL="65892" marR="65892" marT="9152" marB="0"/>
                </a:tc>
                <a:tc>
                  <a:txBody>
                    <a:bodyPr/>
                    <a:lstStyle/>
                    <a:p>
                      <a:pPr algn="just">
                        <a:spcAft>
                          <a:spcPts val="0"/>
                        </a:spcAft>
                      </a:pPr>
                      <a:r>
                        <a:rPr lang="zh-CN" sz="1000" kern="100">
                          <a:effectLst/>
                        </a:rPr>
                        <a:t>状态或态度</a:t>
                      </a:r>
                      <a:endParaRPr lang="zh-CN" sz="1000" kern="100">
                        <a:effectLst/>
                        <a:latin typeface="Calibri"/>
                        <a:ea typeface="宋体"/>
                        <a:cs typeface="Times New Roman"/>
                      </a:endParaRPr>
                    </a:p>
                  </a:txBody>
                  <a:tcPr marL="65892" marR="65892" marT="9152" marB="0"/>
                </a:tc>
              </a:tr>
              <a:tr h="763254">
                <a:tc>
                  <a:txBody>
                    <a:bodyPr/>
                    <a:lstStyle/>
                    <a:p>
                      <a:pPr algn="just">
                        <a:spcAft>
                          <a:spcPts val="0"/>
                        </a:spcAft>
                      </a:pPr>
                      <a:r>
                        <a:rPr lang="zh-CN" sz="1000" kern="100">
                          <a:effectLst/>
                        </a:rPr>
                        <a:t>杨枨</a:t>
                      </a:r>
                      <a:endParaRPr lang="zh-CN" sz="1000" kern="100">
                        <a:effectLst/>
                        <a:latin typeface="Calibri"/>
                        <a:ea typeface="宋体"/>
                        <a:cs typeface="Times New Roman"/>
                      </a:endParaRPr>
                    </a:p>
                  </a:txBody>
                  <a:tcPr marL="65892" marR="65892" marT="9152" marB="0"/>
                </a:tc>
                <a:tc>
                  <a:txBody>
                    <a:bodyPr/>
                    <a:lstStyle/>
                    <a:p>
                      <a:pPr algn="just">
                        <a:spcAft>
                          <a:spcPts val="0"/>
                        </a:spcAft>
                      </a:pPr>
                      <a:r>
                        <a:rPr lang="zh-CN" sz="1000" kern="100">
                          <a:effectLst/>
                        </a:rPr>
                        <a:t>高</a:t>
                      </a:r>
                      <a:endParaRPr lang="zh-CN" sz="1000" kern="100">
                        <a:effectLst/>
                        <a:latin typeface="Calibri"/>
                        <a:ea typeface="宋体"/>
                        <a:cs typeface="Times New Roman"/>
                      </a:endParaRPr>
                    </a:p>
                  </a:txBody>
                  <a:tcPr marL="65892" marR="65892" marT="9152" marB="0"/>
                </a:tc>
                <a:tc>
                  <a:txBody>
                    <a:bodyPr/>
                    <a:lstStyle/>
                    <a:p>
                      <a:pPr algn="just">
                        <a:spcAft>
                          <a:spcPts val="0"/>
                        </a:spcAft>
                      </a:pPr>
                      <a:r>
                        <a:rPr lang="zh-CN" sz="1000" kern="100">
                          <a:effectLst/>
                        </a:rPr>
                        <a:t>高</a:t>
                      </a:r>
                      <a:endParaRPr lang="zh-CN" sz="1000" kern="100">
                        <a:effectLst/>
                        <a:latin typeface="Calibri"/>
                        <a:ea typeface="宋体"/>
                        <a:cs typeface="Times New Roman"/>
                      </a:endParaRPr>
                    </a:p>
                  </a:txBody>
                  <a:tcPr marL="65892" marR="65892" marT="9152" marB="0"/>
                </a:tc>
                <a:tc>
                  <a:txBody>
                    <a:bodyPr/>
                    <a:lstStyle/>
                    <a:p>
                      <a:pPr algn="just">
                        <a:spcAft>
                          <a:spcPts val="0"/>
                        </a:spcAft>
                      </a:pPr>
                      <a:r>
                        <a:rPr lang="zh-CN" sz="1000" kern="100">
                          <a:effectLst/>
                        </a:rPr>
                        <a:t>领导</a:t>
                      </a:r>
                      <a:r>
                        <a:rPr lang="en-US" sz="1000" kern="100">
                          <a:effectLst/>
                        </a:rPr>
                        <a:t>--</a:t>
                      </a:r>
                      <a:r>
                        <a:rPr lang="zh-CN" sz="1000" kern="100">
                          <a:effectLst/>
                        </a:rPr>
                        <a:t>强烈支持</a:t>
                      </a:r>
                      <a:endParaRPr lang="zh-CN" sz="1000" kern="100">
                        <a:effectLst/>
                        <a:latin typeface="Calibri"/>
                        <a:ea typeface="宋体"/>
                        <a:cs typeface="Times New Roman"/>
                      </a:endParaRPr>
                    </a:p>
                  </a:txBody>
                  <a:tcPr marL="65892" marR="65892" marT="9152" marB="0"/>
                </a:tc>
              </a:tr>
              <a:tr h="381322">
                <a:tc>
                  <a:txBody>
                    <a:bodyPr/>
                    <a:lstStyle/>
                    <a:p>
                      <a:pPr algn="just">
                        <a:spcAft>
                          <a:spcPts val="0"/>
                        </a:spcAft>
                      </a:pPr>
                      <a:r>
                        <a:rPr lang="zh-CN" sz="1000" kern="100">
                          <a:effectLst/>
                        </a:rPr>
                        <a:t>侯宏仑</a:t>
                      </a:r>
                      <a:endParaRPr lang="zh-CN" sz="1000" kern="100">
                        <a:effectLst/>
                        <a:latin typeface="Calibri"/>
                        <a:ea typeface="宋体"/>
                        <a:cs typeface="Times New Roman"/>
                      </a:endParaRPr>
                    </a:p>
                  </a:txBody>
                  <a:tcPr marL="65892" marR="65892" marT="9152" marB="0"/>
                </a:tc>
                <a:tc>
                  <a:txBody>
                    <a:bodyPr/>
                    <a:lstStyle/>
                    <a:p>
                      <a:pPr algn="just">
                        <a:spcAft>
                          <a:spcPts val="0"/>
                        </a:spcAft>
                      </a:pPr>
                      <a:r>
                        <a:rPr lang="zh-CN" sz="1000" kern="100">
                          <a:effectLst/>
                        </a:rPr>
                        <a:t>高</a:t>
                      </a:r>
                      <a:endParaRPr lang="zh-CN" sz="1000" kern="100">
                        <a:effectLst/>
                        <a:latin typeface="Calibri"/>
                        <a:ea typeface="宋体"/>
                        <a:cs typeface="Times New Roman"/>
                      </a:endParaRPr>
                    </a:p>
                  </a:txBody>
                  <a:tcPr marL="65892" marR="65892" marT="9152" marB="0"/>
                </a:tc>
                <a:tc>
                  <a:txBody>
                    <a:bodyPr/>
                    <a:lstStyle/>
                    <a:p>
                      <a:pPr algn="just">
                        <a:spcAft>
                          <a:spcPts val="0"/>
                        </a:spcAft>
                      </a:pPr>
                      <a:r>
                        <a:rPr lang="en-US" sz="1000" kern="100">
                          <a:effectLst/>
                        </a:rPr>
                        <a:t> </a:t>
                      </a:r>
                      <a:r>
                        <a:rPr lang="zh-CN" sz="1000" kern="100">
                          <a:effectLst/>
                        </a:rPr>
                        <a:t>较高</a:t>
                      </a:r>
                      <a:endParaRPr lang="zh-CN" sz="1000" kern="100">
                        <a:effectLst/>
                        <a:latin typeface="Calibri"/>
                        <a:ea typeface="宋体"/>
                        <a:cs typeface="Times New Roman"/>
                      </a:endParaRPr>
                    </a:p>
                  </a:txBody>
                  <a:tcPr marL="65892" marR="65892" marT="9152" marB="0"/>
                </a:tc>
                <a:tc>
                  <a:txBody>
                    <a:bodyPr/>
                    <a:lstStyle/>
                    <a:p>
                      <a:pPr algn="just">
                        <a:spcAft>
                          <a:spcPts val="0"/>
                        </a:spcAft>
                      </a:pPr>
                      <a:r>
                        <a:rPr lang="zh-CN" sz="1000" kern="100">
                          <a:effectLst/>
                        </a:rPr>
                        <a:t>领导</a:t>
                      </a:r>
                      <a:r>
                        <a:rPr lang="en-US" sz="1000" kern="100">
                          <a:effectLst/>
                        </a:rPr>
                        <a:t>--</a:t>
                      </a:r>
                      <a:r>
                        <a:rPr lang="zh-CN" sz="1000" kern="100">
                          <a:effectLst/>
                        </a:rPr>
                        <a:t>中性</a:t>
                      </a:r>
                      <a:endParaRPr lang="zh-CN" sz="1000" kern="100">
                        <a:effectLst/>
                        <a:latin typeface="Calibri"/>
                        <a:ea typeface="宋体"/>
                        <a:cs typeface="Times New Roman"/>
                      </a:endParaRPr>
                    </a:p>
                  </a:txBody>
                  <a:tcPr marL="65892" marR="65892" marT="9152" marB="0"/>
                </a:tc>
              </a:tr>
              <a:tr h="763254">
                <a:tc>
                  <a:txBody>
                    <a:bodyPr/>
                    <a:lstStyle/>
                    <a:p>
                      <a:pPr algn="just">
                        <a:spcAft>
                          <a:spcPts val="0"/>
                        </a:spcAft>
                      </a:pPr>
                      <a:r>
                        <a:rPr lang="zh-CN" sz="1000" kern="100">
                          <a:effectLst/>
                        </a:rPr>
                        <a:t>李俊</a:t>
                      </a:r>
                      <a:endParaRPr lang="zh-CN" sz="1000" kern="100">
                        <a:effectLst/>
                        <a:latin typeface="Calibri"/>
                        <a:ea typeface="宋体"/>
                        <a:cs typeface="Times New Roman"/>
                      </a:endParaRPr>
                    </a:p>
                  </a:txBody>
                  <a:tcPr marL="65892" marR="65892" marT="9152" marB="0"/>
                </a:tc>
                <a:tc>
                  <a:txBody>
                    <a:bodyPr/>
                    <a:lstStyle/>
                    <a:p>
                      <a:pPr algn="just">
                        <a:spcAft>
                          <a:spcPts val="0"/>
                        </a:spcAft>
                      </a:pPr>
                      <a:r>
                        <a:rPr lang="zh-CN" sz="1000" kern="100">
                          <a:effectLst/>
                        </a:rPr>
                        <a:t>高</a:t>
                      </a:r>
                      <a:endParaRPr lang="zh-CN" sz="1000" kern="100">
                        <a:effectLst/>
                        <a:latin typeface="Calibri"/>
                        <a:ea typeface="宋体"/>
                        <a:cs typeface="Times New Roman"/>
                      </a:endParaRPr>
                    </a:p>
                  </a:txBody>
                  <a:tcPr marL="65892" marR="65892" marT="9152" marB="0"/>
                </a:tc>
                <a:tc>
                  <a:txBody>
                    <a:bodyPr/>
                    <a:lstStyle/>
                    <a:p>
                      <a:pPr algn="just">
                        <a:spcAft>
                          <a:spcPts val="0"/>
                        </a:spcAft>
                      </a:pPr>
                      <a:r>
                        <a:rPr lang="zh-CN" sz="1000" kern="100">
                          <a:effectLst/>
                        </a:rPr>
                        <a:t>高</a:t>
                      </a:r>
                      <a:endParaRPr lang="zh-CN" sz="1000" kern="100">
                        <a:effectLst/>
                        <a:latin typeface="Calibri"/>
                        <a:ea typeface="宋体"/>
                        <a:cs typeface="Times New Roman"/>
                      </a:endParaRPr>
                    </a:p>
                  </a:txBody>
                  <a:tcPr marL="65892" marR="65892" marT="9152" marB="0"/>
                </a:tc>
                <a:tc>
                  <a:txBody>
                    <a:bodyPr/>
                    <a:lstStyle/>
                    <a:p>
                      <a:pPr algn="just">
                        <a:spcAft>
                          <a:spcPts val="0"/>
                        </a:spcAft>
                      </a:pPr>
                      <a:r>
                        <a:rPr lang="zh-CN" sz="1000" kern="100">
                          <a:effectLst/>
                        </a:rPr>
                        <a:t>领导</a:t>
                      </a:r>
                      <a:r>
                        <a:rPr lang="en-US" sz="1000" kern="100">
                          <a:effectLst/>
                        </a:rPr>
                        <a:t>--</a:t>
                      </a:r>
                      <a:r>
                        <a:rPr lang="zh-CN" sz="1000" kern="100">
                          <a:effectLst/>
                        </a:rPr>
                        <a:t>强烈支持</a:t>
                      </a:r>
                      <a:endParaRPr lang="zh-CN" sz="1000" kern="100">
                        <a:effectLst/>
                        <a:latin typeface="Calibri"/>
                        <a:ea typeface="宋体"/>
                        <a:cs typeface="Times New Roman"/>
                      </a:endParaRPr>
                    </a:p>
                  </a:txBody>
                  <a:tcPr marL="65892" marR="65892" marT="9152" marB="0"/>
                </a:tc>
              </a:tr>
              <a:tr h="381322">
                <a:tc>
                  <a:txBody>
                    <a:bodyPr/>
                    <a:lstStyle/>
                    <a:p>
                      <a:pPr algn="just">
                        <a:spcAft>
                          <a:spcPts val="0"/>
                        </a:spcAft>
                      </a:pPr>
                      <a:r>
                        <a:rPr lang="zh-CN" sz="1000" kern="100">
                          <a:effectLst/>
                        </a:rPr>
                        <a:t>夏昌灏</a:t>
                      </a:r>
                      <a:endParaRPr lang="zh-CN" sz="1000" kern="100">
                        <a:effectLst/>
                        <a:latin typeface="Calibri"/>
                        <a:ea typeface="宋体"/>
                        <a:cs typeface="Times New Roman"/>
                      </a:endParaRPr>
                    </a:p>
                  </a:txBody>
                  <a:tcPr marL="65892" marR="65892" marT="9152" marB="0"/>
                </a:tc>
                <a:tc>
                  <a:txBody>
                    <a:bodyPr/>
                    <a:lstStyle/>
                    <a:p>
                      <a:pPr algn="just">
                        <a:spcAft>
                          <a:spcPts val="0"/>
                        </a:spcAft>
                      </a:pPr>
                      <a:r>
                        <a:rPr lang="zh-CN" sz="1000" kern="100">
                          <a:effectLst/>
                        </a:rPr>
                        <a:t>中</a:t>
                      </a:r>
                      <a:endParaRPr lang="zh-CN" sz="1000" kern="100">
                        <a:effectLst/>
                        <a:latin typeface="Calibri"/>
                        <a:ea typeface="宋体"/>
                        <a:cs typeface="Times New Roman"/>
                      </a:endParaRPr>
                    </a:p>
                  </a:txBody>
                  <a:tcPr marL="65892" marR="65892" marT="9152" marB="0"/>
                </a:tc>
                <a:tc>
                  <a:txBody>
                    <a:bodyPr/>
                    <a:lstStyle/>
                    <a:p>
                      <a:pPr algn="just">
                        <a:spcAft>
                          <a:spcPts val="0"/>
                        </a:spcAft>
                      </a:pPr>
                      <a:r>
                        <a:rPr lang="zh-CN" sz="1000" kern="100">
                          <a:effectLst/>
                        </a:rPr>
                        <a:t>高</a:t>
                      </a:r>
                      <a:endParaRPr lang="zh-CN" sz="1000" kern="100">
                        <a:effectLst/>
                        <a:latin typeface="Calibri"/>
                        <a:ea typeface="宋体"/>
                        <a:cs typeface="Times New Roman"/>
                      </a:endParaRPr>
                    </a:p>
                  </a:txBody>
                  <a:tcPr marL="65892" marR="65892" marT="9152" marB="0"/>
                </a:tc>
                <a:tc>
                  <a:txBody>
                    <a:bodyPr/>
                    <a:lstStyle/>
                    <a:p>
                      <a:pPr algn="just">
                        <a:spcAft>
                          <a:spcPts val="0"/>
                        </a:spcAft>
                      </a:pPr>
                      <a:r>
                        <a:rPr lang="zh-CN" sz="1000" kern="100">
                          <a:effectLst/>
                        </a:rPr>
                        <a:t>支持</a:t>
                      </a:r>
                      <a:endParaRPr lang="zh-CN" sz="1000" kern="100">
                        <a:effectLst/>
                        <a:latin typeface="Calibri"/>
                        <a:ea typeface="宋体"/>
                        <a:cs typeface="Times New Roman"/>
                      </a:endParaRPr>
                    </a:p>
                  </a:txBody>
                  <a:tcPr marL="65892" marR="65892" marT="9152" marB="0"/>
                </a:tc>
              </a:tr>
              <a:tr h="381322">
                <a:tc>
                  <a:txBody>
                    <a:bodyPr/>
                    <a:lstStyle/>
                    <a:p>
                      <a:pPr algn="just">
                        <a:spcAft>
                          <a:spcPts val="0"/>
                        </a:spcAft>
                      </a:pPr>
                      <a:r>
                        <a:rPr lang="zh-CN" sz="1000" kern="100">
                          <a:effectLst/>
                        </a:rPr>
                        <a:t>吴荣欣</a:t>
                      </a:r>
                      <a:endParaRPr lang="zh-CN" sz="1000" kern="100">
                        <a:effectLst/>
                        <a:latin typeface="Calibri"/>
                        <a:ea typeface="宋体"/>
                        <a:cs typeface="Times New Roman"/>
                      </a:endParaRPr>
                    </a:p>
                  </a:txBody>
                  <a:tcPr marL="65892" marR="65892" marT="9152" marB="0"/>
                </a:tc>
                <a:tc>
                  <a:txBody>
                    <a:bodyPr/>
                    <a:lstStyle/>
                    <a:p>
                      <a:pPr algn="just">
                        <a:spcAft>
                          <a:spcPts val="0"/>
                        </a:spcAft>
                      </a:pPr>
                      <a:r>
                        <a:rPr lang="zh-CN" sz="1000" kern="100">
                          <a:effectLst/>
                        </a:rPr>
                        <a:t>中</a:t>
                      </a:r>
                      <a:endParaRPr lang="zh-CN" sz="1000" kern="100">
                        <a:effectLst/>
                        <a:latin typeface="Calibri"/>
                        <a:ea typeface="宋体"/>
                        <a:cs typeface="Times New Roman"/>
                      </a:endParaRPr>
                    </a:p>
                  </a:txBody>
                  <a:tcPr marL="65892" marR="65892" marT="9152" marB="0"/>
                </a:tc>
                <a:tc>
                  <a:txBody>
                    <a:bodyPr/>
                    <a:lstStyle/>
                    <a:p>
                      <a:pPr algn="just">
                        <a:spcAft>
                          <a:spcPts val="0"/>
                        </a:spcAft>
                      </a:pPr>
                      <a:r>
                        <a:rPr lang="zh-CN" sz="1000" kern="100">
                          <a:effectLst/>
                        </a:rPr>
                        <a:t>高</a:t>
                      </a:r>
                      <a:endParaRPr lang="zh-CN" sz="1000" kern="100">
                        <a:effectLst/>
                        <a:latin typeface="Calibri"/>
                        <a:ea typeface="宋体"/>
                        <a:cs typeface="Times New Roman"/>
                      </a:endParaRPr>
                    </a:p>
                  </a:txBody>
                  <a:tcPr marL="65892" marR="65892" marT="9152" marB="0"/>
                </a:tc>
                <a:tc>
                  <a:txBody>
                    <a:bodyPr/>
                    <a:lstStyle/>
                    <a:p>
                      <a:pPr algn="just">
                        <a:spcAft>
                          <a:spcPts val="0"/>
                        </a:spcAft>
                      </a:pPr>
                      <a:r>
                        <a:rPr lang="zh-CN" sz="1000" kern="100">
                          <a:effectLst/>
                        </a:rPr>
                        <a:t>支持</a:t>
                      </a:r>
                      <a:endParaRPr lang="zh-CN" sz="1000" kern="100">
                        <a:effectLst/>
                        <a:latin typeface="Calibri"/>
                        <a:ea typeface="宋体"/>
                        <a:cs typeface="Times New Roman"/>
                      </a:endParaRPr>
                    </a:p>
                  </a:txBody>
                  <a:tcPr marL="65892" marR="65892" marT="9152" marB="0"/>
                </a:tc>
              </a:tr>
              <a:tr h="381322">
                <a:tc>
                  <a:txBody>
                    <a:bodyPr/>
                    <a:lstStyle/>
                    <a:p>
                      <a:pPr algn="just">
                        <a:spcAft>
                          <a:spcPts val="0"/>
                        </a:spcAft>
                      </a:pPr>
                      <a:r>
                        <a:rPr lang="zh-CN" sz="1000" kern="100">
                          <a:effectLst/>
                        </a:rPr>
                        <a:t>黄浩峰</a:t>
                      </a:r>
                      <a:endParaRPr lang="zh-CN" sz="1000" kern="100">
                        <a:effectLst/>
                        <a:latin typeface="Calibri"/>
                        <a:ea typeface="宋体"/>
                        <a:cs typeface="Times New Roman"/>
                      </a:endParaRPr>
                    </a:p>
                  </a:txBody>
                  <a:tcPr marL="65892" marR="65892" marT="9152" marB="0"/>
                </a:tc>
                <a:tc>
                  <a:txBody>
                    <a:bodyPr/>
                    <a:lstStyle/>
                    <a:p>
                      <a:pPr algn="just">
                        <a:spcAft>
                          <a:spcPts val="0"/>
                        </a:spcAft>
                      </a:pPr>
                      <a:r>
                        <a:rPr lang="zh-CN" sz="1000" kern="100">
                          <a:effectLst/>
                        </a:rPr>
                        <a:t>中</a:t>
                      </a:r>
                      <a:endParaRPr lang="zh-CN" sz="1000" kern="100">
                        <a:effectLst/>
                        <a:latin typeface="Calibri"/>
                        <a:ea typeface="宋体"/>
                        <a:cs typeface="Times New Roman"/>
                      </a:endParaRPr>
                    </a:p>
                  </a:txBody>
                  <a:tcPr marL="65892" marR="65892" marT="9152" marB="0"/>
                </a:tc>
                <a:tc>
                  <a:txBody>
                    <a:bodyPr/>
                    <a:lstStyle/>
                    <a:p>
                      <a:pPr algn="just">
                        <a:spcAft>
                          <a:spcPts val="0"/>
                        </a:spcAft>
                      </a:pPr>
                      <a:r>
                        <a:rPr lang="zh-CN" sz="1000" kern="100">
                          <a:effectLst/>
                        </a:rPr>
                        <a:t>高</a:t>
                      </a:r>
                      <a:endParaRPr lang="zh-CN" sz="1000" kern="100">
                        <a:effectLst/>
                        <a:latin typeface="Calibri"/>
                        <a:ea typeface="宋体"/>
                        <a:cs typeface="Times New Roman"/>
                      </a:endParaRPr>
                    </a:p>
                  </a:txBody>
                  <a:tcPr marL="65892" marR="65892" marT="9152" marB="0"/>
                </a:tc>
                <a:tc>
                  <a:txBody>
                    <a:bodyPr/>
                    <a:lstStyle/>
                    <a:p>
                      <a:pPr algn="just">
                        <a:spcAft>
                          <a:spcPts val="0"/>
                        </a:spcAft>
                      </a:pPr>
                      <a:r>
                        <a:rPr lang="zh-CN" sz="1000" kern="100">
                          <a:effectLst/>
                        </a:rPr>
                        <a:t>支持</a:t>
                      </a:r>
                      <a:endParaRPr lang="zh-CN" sz="1000" kern="100">
                        <a:effectLst/>
                        <a:latin typeface="Calibri"/>
                        <a:ea typeface="宋体"/>
                        <a:cs typeface="Times New Roman"/>
                      </a:endParaRPr>
                    </a:p>
                  </a:txBody>
                  <a:tcPr marL="65892" marR="65892" marT="9152" marB="0"/>
                </a:tc>
              </a:tr>
              <a:tr h="381322">
                <a:tc>
                  <a:txBody>
                    <a:bodyPr/>
                    <a:lstStyle/>
                    <a:p>
                      <a:pPr algn="just">
                        <a:spcAft>
                          <a:spcPts val="0"/>
                        </a:spcAft>
                      </a:pPr>
                      <a:r>
                        <a:rPr lang="zh-CN" sz="1000" kern="100">
                          <a:effectLst/>
                        </a:rPr>
                        <a:t>吴荣欣</a:t>
                      </a:r>
                      <a:endParaRPr lang="zh-CN" sz="1000" kern="100">
                        <a:effectLst/>
                        <a:latin typeface="Calibri"/>
                        <a:ea typeface="宋体"/>
                        <a:cs typeface="Times New Roman"/>
                      </a:endParaRPr>
                    </a:p>
                  </a:txBody>
                  <a:tcPr marL="65892" marR="65892" marT="9152" marB="0"/>
                </a:tc>
                <a:tc>
                  <a:txBody>
                    <a:bodyPr/>
                    <a:lstStyle/>
                    <a:p>
                      <a:pPr algn="just">
                        <a:spcAft>
                          <a:spcPts val="0"/>
                        </a:spcAft>
                      </a:pPr>
                      <a:r>
                        <a:rPr lang="zh-CN" sz="1000" kern="100">
                          <a:effectLst/>
                        </a:rPr>
                        <a:t>中</a:t>
                      </a:r>
                      <a:endParaRPr lang="zh-CN" sz="1000" kern="100">
                        <a:effectLst/>
                        <a:latin typeface="Calibri"/>
                        <a:ea typeface="宋体"/>
                        <a:cs typeface="Times New Roman"/>
                      </a:endParaRPr>
                    </a:p>
                  </a:txBody>
                  <a:tcPr marL="65892" marR="65892" marT="9152" marB="0"/>
                </a:tc>
                <a:tc>
                  <a:txBody>
                    <a:bodyPr/>
                    <a:lstStyle/>
                    <a:p>
                      <a:pPr algn="just">
                        <a:spcAft>
                          <a:spcPts val="0"/>
                        </a:spcAft>
                      </a:pPr>
                      <a:r>
                        <a:rPr lang="zh-CN" sz="1000" kern="100">
                          <a:effectLst/>
                        </a:rPr>
                        <a:t>高</a:t>
                      </a:r>
                      <a:endParaRPr lang="zh-CN" sz="1000" kern="100">
                        <a:effectLst/>
                        <a:latin typeface="Calibri"/>
                        <a:ea typeface="宋体"/>
                        <a:cs typeface="Times New Roman"/>
                      </a:endParaRPr>
                    </a:p>
                  </a:txBody>
                  <a:tcPr marL="65892" marR="65892" marT="9152" marB="0"/>
                </a:tc>
                <a:tc>
                  <a:txBody>
                    <a:bodyPr/>
                    <a:lstStyle/>
                    <a:p>
                      <a:pPr algn="just">
                        <a:spcAft>
                          <a:spcPts val="0"/>
                        </a:spcAft>
                      </a:pPr>
                      <a:r>
                        <a:rPr lang="zh-CN" sz="1000" kern="100">
                          <a:effectLst/>
                        </a:rPr>
                        <a:t>支持</a:t>
                      </a:r>
                      <a:endParaRPr lang="zh-CN" sz="1000" kern="100">
                        <a:effectLst/>
                        <a:latin typeface="Calibri"/>
                        <a:ea typeface="宋体"/>
                        <a:cs typeface="Times New Roman"/>
                      </a:endParaRPr>
                    </a:p>
                  </a:txBody>
                  <a:tcPr marL="65892" marR="65892" marT="9152" marB="0"/>
                </a:tc>
              </a:tr>
              <a:tr h="381322">
                <a:tc>
                  <a:txBody>
                    <a:bodyPr/>
                    <a:lstStyle/>
                    <a:p>
                      <a:pPr algn="just">
                        <a:spcAft>
                          <a:spcPts val="0"/>
                        </a:spcAft>
                      </a:pPr>
                      <a:r>
                        <a:rPr lang="zh-CN" sz="1000" kern="100">
                          <a:effectLst/>
                        </a:rPr>
                        <a:t>叶忠杰</a:t>
                      </a:r>
                      <a:endParaRPr lang="zh-CN" sz="1000" kern="100">
                        <a:effectLst/>
                        <a:latin typeface="Calibri"/>
                        <a:ea typeface="宋体"/>
                        <a:cs typeface="Times New Roman"/>
                      </a:endParaRPr>
                    </a:p>
                  </a:txBody>
                  <a:tcPr marL="65892" marR="65892" marT="9152" marB="0"/>
                </a:tc>
                <a:tc>
                  <a:txBody>
                    <a:bodyPr/>
                    <a:lstStyle/>
                    <a:p>
                      <a:pPr algn="just">
                        <a:spcAft>
                          <a:spcPts val="0"/>
                        </a:spcAft>
                      </a:pPr>
                      <a:r>
                        <a:rPr lang="zh-CN" sz="1000" kern="100">
                          <a:effectLst/>
                        </a:rPr>
                        <a:t>中</a:t>
                      </a:r>
                      <a:endParaRPr lang="zh-CN" sz="1000" kern="100">
                        <a:effectLst/>
                        <a:latin typeface="Calibri"/>
                        <a:ea typeface="宋体"/>
                        <a:cs typeface="Times New Roman"/>
                      </a:endParaRPr>
                    </a:p>
                  </a:txBody>
                  <a:tcPr marL="65892" marR="65892" marT="9152" marB="0"/>
                </a:tc>
                <a:tc>
                  <a:txBody>
                    <a:bodyPr/>
                    <a:lstStyle/>
                    <a:p>
                      <a:pPr algn="just">
                        <a:spcAft>
                          <a:spcPts val="0"/>
                        </a:spcAft>
                      </a:pPr>
                      <a:r>
                        <a:rPr lang="zh-CN" sz="1000" kern="100">
                          <a:effectLst/>
                        </a:rPr>
                        <a:t>高</a:t>
                      </a:r>
                      <a:endParaRPr lang="zh-CN" sz="1000" kern="100">
                        <a:effectLst/>
                        <a:latin typeface="Calibri"/>
                        <a:ea typeface="宋体"/>
                        <a:cs typeface="Times New Roman"/>
                      </a:endParaRPr>
                    </a:p>
                  </a:txBody>
                  <a:tcPr marL="65892" marR="65892" marT="9152" marB="0"/>
                </a:tc>
                <a:tc>
                  <a:txBody>
                    <a:bodyPr/>
                    <a:lstStyle/>
                    <a:p>
                      <a:pPr algn="just">
                        <a:spcAft>
                          <a:spcPts val="0"/>
                        </a:spcAft>
                      </a:pPr>
                      <a:r>
                        <a:rPr lang="zh-CN" sz="1000" kern="100" dirty="0">
                          <a:effectLst/>
                        </a:rPr>
                        <a:t>支持</a:t>
                      </a:r>
                      <a:endParaRPr lang="zh-CN" sz="1000" kern="100" dirty="0">
                        <a:effectLst/>
                        <a:latin typeface="Calibri"/>
                        <a:ea typeface="宋体"/>
                        <a:cs typeface="Times New Roman"/>
                      </a:endParaRPr>
                    </a:p>
                  </a:txBody>
                  <a:tcPr marL="65892" marR="65892" marT="9152" marB="0"/>
                </a:tc>
              </a:tr>
            </a:tbl>
          </a:graphicData>
        </a:graphic>
      </p:graphicFrame>
      <p:sp>
        <p:nvSpPr>
          <p:cNvPr id="8" name="Rectangle 1"/>
          <p:cNvSpPr>
            <a:spLocks noChangeArrowheads="1"/>
          </p:cNvSpPr>
          <p:nvPr/>
        </p:nvSpPr>
        <p:spPr bwMode="auto">
          <a:xfrm>
            <a:off x="2081213" y="20526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2032738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2153" y="316360"/>
            <a:ext cx="9404723" cy="999564"/>
          </a:xfrm>
        </p:spPr>
        <p:txBody>
          <a:bodyPr/>
          <a:lstStyle/>
          <a:p>
            <a:r>
              <a:rPr lang="en-US" altLang="zh-CN" dirty="0" smtClean="0"/>
              <a:t>5.3 </a:t>
            </a:r>
            <a:r>
              <a:rPr lang="zh-CN" altLang="zh-CN" b="1" dirty="0" smtClean="0"/>
              <a:t>业务</a:t>
            </a:r>
            <a:r>
              <a:rPr lang="zh-CN" altLang="zh-CN" b="1" dirty="0"/>
              <a:t>背景</a:t>
            </a:r>
          </a:p>
        </p:txBody>
      </p:sp>
      <p:sp>
        <p:nvSpPr>
          <p:cNvPr id="3" name="矩形 2"/>
          <p:cNvSpPr/>
          <p:nvPr/>
        </p:nvSpPr>
        <p:spPr>
          <a:xfrm>
            <a:off x="10189531" y="6003576"/>
            <a:ext cx="1454244" cy="369332"/>
          </a:xfrm>
          <a:prstGeom prst="rect">
            <a:avLst/>
          </a:prstGeom>
        </p:spPr>
        <p:txBody>
          <a:bodyPr wrap="none">
            <a:spAutoFit/>
          </a:bodyPr>
          <a:lstStyle/>
          <a:p>
            <a:r>
              <a:rPr lang="zh-CN" altLang="en-US" dirty="0">
                <a:latin typeface="+mn-ea"/>
              </a:rPr>
              <a:t>引用资料</a:t>
            </a:r>
            <a:r>
              <a:rPr lang="zh-CN" altLang="en-US" dirty="0" smtClean="0">
                <a:latin typeface="+mn-ea"/>
              </a:rPr>
              <a:t>：</a:t>
            </a:r>
            <a:r>
              <a:rPr lang="en-US" altLang="zh-CN" dirty="0" smtClean="0">
                <a:latin typeface="+mn-ea"/>
              </a:rPr>
              <a:t>1</a:t>
            </a:r>
            <a:endParaRPr lang="zh-CN" altLang="en-US" dirty="0">
              <a:latin typeface="+mn-ea"/>
            </a:endParaRPr>
          </a:p>
        </p:txBody>
      </p:sp>
      <p:sp>
        <p:nvSpPr>
          <p:cNvPr id="5" name="Rectangle 1"/>
          <p:cNvSpPr>
            <a:spLocks noChangeArrowheads="1"/>
          </p:cNvSpPr>
          <p:nvPr/>
        </p:nvSpPr>
        <p:spPr bwMode="auto">
          <a:xfrm>
            <a:off x="1244349" y="125649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fontAlgn="base">
              <a:spcBef>
                <a:spcPct val="0"/>
              </a:spcBef>
              <a:spcAft>
                <a:spcPct val="0"/>
              </a:spcAft>
            </a:pPr>
            <a:r>
              <a:rPr lang="zh-CN" altLang="zh-CN" sz="2400" dirty="0"/>
              <a:t>部署考虑</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108345941"/>
              </p:ext>
            </p:extLst>
          </p:nvPr>
        </p:nvGraphicFramePr>
        <p:xfrm>
          <a:off x="1098884" y="1852860"/>
          <a:ext cx="9753599" cy="3427128"/>
        </p:xfrm>
        <a:graphic>
          <a:graphicData uri="http://schemas.openxmlformats.org/drawingml/2006/table">
            <a:tbl>
              <a:tblPr firstRow="1" firstCol="1" bandRow="1">
                <a:tableStyleId>{5C22544A-7EE6-4342-B048-85BDC9FD1C3A}</a:tableStyleId>
              </a:tblPr>
              <a:tblGrid>
                <a:gridCol w="3874201"/>
                <a:gridCol w="5879398"/>
              </a:tblGrid>
              <a:tr h="571188">
                <a:tc>
                  <a:txBody>
                    <a:bodyPr/>
                    <a:lstStyle/>
                    <a:p>
                      <a:pPr algn="ctr">
                        <a:spcAft>
                          <a:spcPts val="0"/>
                        </a:spcAft>
                      </a:pPr>
                      <a:r>
                        <a:rPr lang="zh-CN" sz="1050" kern="100" dirty="0">
                          <a:effectLst/>
                        </a:rPr>
                        <a:t>过程域</a:t>
                      </a:r>
                      <a:endParaRPr lang="zh-CN" sz="1050" kern="100" dirty="0">
                        <a:effectLst/>
                        <a:latin typeface="Calibri"/>
                        <a:ea typeface="宋体"/>
                        <a:cs typeface="Times New Roman"/>
                      </a:endParaRPr>
                    </a:p>
                  </a:txBody>
                  <a:tcPr marL="68580" marR="68580" marT="0" marB="0"/>
                </a:tc>
                <a:tc>
                  <a:txBody>
                    <a:bodyPr/>
                    <a:lstStyle/>
                    <a:p>
                      <a:pPr algn="ctr">
                        <a:spcAft>
                          <a:spcPts val="0"/>
                        </a:spcAft>
                      </a:pPr>
                      <a:r>
                        <a:rPr lang="zh-CN" sz="1050" kern="100">
                          <a:effectLst/>
                        </a:rPr>
                        <a:t>方法与工具</a:t>
                      </a:r>
                      <a:endParaRPr lang="zh-CN" sz="1050" kern="100">
                        <a:effectLst/>
                        <a:latin typeface="Calibri"/>
                        <a:ea typeface="宋体"/>
                        <a:cs typeface="Times New Roman"/>
                      </a:endParaRPr>
                    </a:p>
                  </a:txBody>
                  <a:tcPr marL="68580" marR="68580" marT="0" marB="0"/>
                </a:tc>
              </a:tr>
              <a:tr h="571188">
                <a:tc>
                  <a:txBody>
                    <a:bodyPr/>
                    <a:lstStyle/>
                    <a:p>
                      <a:pPr algn="ctr">
                        <a:spcAft>
                          <a:spcPts val="0"/>
                        </a:spcAft>
                      </a:pPr>
                      <a:r>
                        <a:rPr lang="zh-CN" sz="1050" kern="100">
                          <a:effectLst/>
                        </a:rPr>
                        <a:t>配置管理</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en-US" sz="1050" kern="100">
                          <a:effectLst/>
                        </a:rPr>
                        <a:t>GitHub</a:t>
                      </a:r>
                      <a:endParaRPr lang="zh-CN" sz="1050" kern="100">
                        <a:effectLst/>
                        <a:latin typeface="Calibri"/>
                        <a:ea typeface="宋体"/>
                        <a:cs typeface="Times New Roman"/>
                      </a:endParaRPr>
                    </a:p>
                  </a:txBody>
                  <a:tcPr marL="68580" marR="68580" marT="0" marB="0"/>
                </a:tc>
              </a:tr>
              <a:tr h="571188">
                <a:tc>
                  <a:txBody>
                    <a:bodyPr/>
                    <a:lstStyle/>
                    <a:p>
                      <a:pPr algn="ctr">
                        <a:spcAft>
                          <a:spcPts val="0"/>
                        </a:spcAft>
                      </a:pPr>
                      <a:r>
                        <a:rPr lang="zh-CN" sz="1050" kern="100">
                          <a:effectLst/>
                        </a:rPr>
                        <a:t>制作文档</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en-US" sz="1050" kern="100">
                          <a:effectLst/>
                        </a:rPr>
                        <a:t>Microsoft office 2010</a:t>
                      </a:r>
                      <a:endParaRPr lang="zh-CN" sz="1050" kern="100">
                        <a:effectLst/>
                        <a:latin typeface="Calibri"/>
                        <a:ea typeface="宋体"/>
                        <a:cs typeface="Times New Roman"/>
                      </a:endParaRPr>
                    </a:p>
                  </a:txBody>
                  <a:tcPr marL="68580" marR="68580" marT="0" marB="0"/>
                </a:tc>
              </a:tr>
              <a:tr h="571188">
                <a:tc>
                  <a:txBody>
                    <a:bodyPr/>
                    <a:lstStyle/>
                    <a:p>
                      <a:pPr algn="ctr">
                        <a:spcAft>
                          <a:spcPts val="0"/>
                        </a:spcAft>
                      </a:pPr>
                      <a:r>
                        <a:rPr lang="zh-CN" sz="1050" kern="100">
                          <a:effectLst/>
                        </a:rPr>
                        <a:t>用于界面原型开发</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zh-CN" sz="1050" kern="100" dirty="0">
                          <a:effectLst/>
                        </a:rPr>
                        <a:t>墨刀</a:t>
                      </a:r>
                      <a:endParaRPr lang="zh-CN" sz="1050" kern="100" dirty="0">
                        <a:effectLst/>
                        <a:latin typeface="Calibri"/>
                        <a:ea typeface="宋体"/>
                        <a:cs typeface="Times New Roman"/>
                      </a:endParaRPr>
                    </a:p>
                  </a:txBody>
                  <a:tcPr marL="68580" marR="68580" marT="0" marB="0"/>
                </a:tc>
              </a:tr>
              <a:tr h="571188">
                <a:tc>
                  <a:txBody>
                    <a:bodyPr/>
                    <a:lstStyle/>
                    <a:p>
                      <a:pPr algn="ctr">
                        <a:spcAft>
                          <a:spcPts val="0"/>
                        </a:spcAft>
                      </a:pPr>
                      <a:r>
                        <a:rPr lang="zh-CN" sz="1050" kern="100">
                          <a:effectLst/>
                        </a:rPr>
                        <a:t>用于图制作</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en-US" sz="1050" kern="100" dirty="0" smtClean="0">
                          <a:effectLst/>
                        </a:rPr>
                        <a:t>Visio201</a:t>
                      </a:r>
                      <a:r>
                        <a:rPr lang="en-US" altLang="zh-CN" sz="1050" kern="100" dirty="0" smtClean="0">
                          <a:effectLst/>
                        </a:rPr>
                        <a:t>0</a:t>
                      </a:r>
                      <a:endParaRPr lang="zh-CN" sz="1050" kern="100" dirty="0">
                        <a:effectLst/>
                        <a:latin typeface="Calibri"/>
                        <a:ea typeface="宋体"/>
                        <a:cs typeface="Times New Roman"/>
                      </a:endParaRPr>
                    </a:p>
                  </a:txBody>
                  <a:tcPr marL="68580" marR="68580" marT="0" marB="0"/>
                </a:tc>
              </a:tr>
              <a:tr h="571188">
                <a:tc>
                  <a:txBody>
                    <a:bodyPr/>
                    <a:lstStyle/>
                    <a:p>
                      <a:pPr algn="ctr">
                        <a:spcAft>
                          <a:spcPts val="0"/>
                        </a:spcAft>
                      </a:pPr>
                      <a:r>
                        <a:rPr lang="zh-CN" sz="1050" kern="100" dirty="0">
                          <a:effectLst/>
                        </a:rPr>
                        <a:t>用于甘特图制作</a:t>
                      </a:r>
                      <a:endParaRPr lang="zh-CN" sz="1050" kern="100" dirty="0">
                        <a:effectLst/>
                        <a:latin typeface="Calibri"/>
                        <a:ea typeface="宋体"/>
                        <a:cs typeface="Times New Roman"/>
                      </a:endParaRPr>
                    </a:p>
                  </a:txBody>
                  <a:tcPr marL="68580" marR="68580" marT="0" marB="0"/>
                </a:tc>
                <a:tc>
                  <a:txBody>
                    <a:bodyPr/>
                    <a:lstStyle/>
                    <a:p>
                      <a:pPr algn="ctr">
                        <a:spcAft>
                          <a:spcPts val="0"/>
                        </a:spcAft>
                      </a:pPr>
                      <a:r>
                        <a:rPr lang="en-US" sz="1050" kern="100" dirty="0">
                          <a:effectLst/>
                        </a:rPr>
                        <a:t>Microsoft Project </a:t>
                      </a:r>
                      <a:r>
                        <a:rPr lang="en-US" sz="1050" kern="100" dirty="0" smtClean="0">
                          <a:effectLst/>
                        </a:rPr>
                        <a:t>201</a:t>
                      </a:r>
                      <a:r>
                        <a:rPr lang="en-US" altLang="zh-CN" sz="1050" kern="100" dirty="0" smtClean="0">
                          <a:effectLst/>
                        </a:rPr>
                        <a:t>0</a:t>
                      </a:r>
                      <a:endParaRPr lang="zh-CN" sz="105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1081875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smtClean="0">
                <a:latin typeface="Microsoft YaHei UI" panose="020B0503020204020204" pitchFamily="34" charset="-122"/>
                <a:ea typeface="Microsoft YaHei UI" panose="020B0503020204020204" pitchFamily="34" charset="-122"/>
              </a:rPr>
              <a:t>第</a:t>
            </a:r>
            <a:r>
              <a:rPr lang="en-US" altLang="zh-CN" sz="9600" dirty="0"/>
              <a:t>6</a:t>
            </a:r>
            <a:r>
              <a:rPr lang="zh-CN" altLang="en-US" sz="9600" dirty="0" smtClean="0">
                <a:latin typeface="Microsoft YaHei UI" panose="020B0503020204020204" pitchFamily="34" charset="-122"/>
                <a:ea typeface="Microsoft YaHei UI" panose="020B0503020204020204" pitchFamily="34" charset="-122"/>
              </a:rPr>
              <a:t>章 </a:t>
            </a:r>
            <a:r>
              <a:rPr lang="en-US" altLang="zh-CN" sz="9600" dirty="0">
                <a:latin typeface="Microsoft YaHei UI" panose="020B0503020204020204" pitchFamily="34" charset="-122"/>
                <a:ea typeface="Microsoft YaHei UI" panose="020B0503020204020204" pitchFamily="34" charset="-122"/>
              </a:rPr>
              <a:t/>
            </a:r>
            <a:br>
              <a:rPr lang="en-US" altLang="zh-CN" sz="9600" dirty="0">
                <a:latin typeface="Microsoft YaHei UI" panose="020B0503020204020204" pitchFamily="34" charset="-122"/>
                <a:ea typeface="Microsoft YaHei UI" panose="020B0503020204020204" pitchFamily="34" charset="-122"/>
              </a:rPr>
            </a:br>
            <a:r>
              <a:rPr lang="zh-CN" altLang="en-US" sz="9600" dirty="0"/>
              <a:t>质量管理计划</a:t>
            </a: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796351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42362" y="849686"/>
            <a:ext cx="1210588" cy="707886"/>
          </a:xfrm>
          <a:prstGeom prst="rect">
            <a:avLst/>
          </a:prstGeom>
        </p:spPr>
        <p:txBody>
          <a:bodyPr wrap="none">
            <a:spAutoFit/>
          </a:bodyPr>
          <a:lstStyle/>
          <a:p>
            <a:r>
              <a:rPr lang="zh-CN" altLang="zh-CN" sz="4000" dirty="0"/>
              <a:t>职责</a:t>
            </a:r>
            <a:endParaRPr lang="zh-CN" altLang="en-US" sz="4000" dirty="0"/>
          </a:p>
        </p:txBody>
      </p:sp>
      <p:graphicFrame>
        <p:nvGraphicFramePr>
          <p:cNvPr id="4" name="表格 3"/>
          <p:cNvGraphicFramePr>
            <a:graphicFrameLocks noGrp="1"/>
          </p:cNvGraphicFramePr>
          <p:nvPr>
            <p:extLst>
              <p:ext uri="{D42A27DB-BD31-4B8C-83A1-F6EECF244321}">
                <p14:modId xmlns:p14="http://schemas.microsoft.com/office/powerpoint/2010/main" val="2549179661"/>
              </p:ext>
            </p:extLst>
          </p:nvPr>
        </p:nvGraphicFramePr>
        <p:xfrm>
          <a:off x="1142362" y="2057230"/>
          <a:ext cx="8947150" cy="4389120"/>
        </p:xfrm>
        <a:graphic>
          <a:graphicData uri="http://schemas.openxmlformats.org/drawingml/2006/table">
            <a:tbl>
              <a:tblPr>
                <a:tableStyleId>{5C22544A-7EE6-4342-B048-85BDC9FD1C3A}</a:tableStyleId>
              </a:tblPr>
              <a:tblGrid>
                <a:gridCol w="871712"/>
                <a:gridCol w="2457742"/>
                <a:gridCol w="5617696"/>
              </a:tblGrid>
              <a:tr h="234590">
                <a:tc>
                  <a:txBody>
                    <a:bodyPr/>
                    <a:lstStyle/>
                    <a:p>
                      <a:pPr algn="ctr">
                        <a:spcAft>
                          <a:spcPts val="0"/>
                        </a:spcAft>
                      </a:pPr>
                      <a:r>
                        <a:rPr lang="zh-CN" sz="1800" kern="100" dirty="0">
                          <a:solidFill>
                            <a:schemeClr val="bg1">
                              <a:lumMod val="95000"/>
                              <a:lumOff val="5000"/>
                            </a:schemeClr>
                          </a:solidFill>
                          <a:effectLst/>
                          <a:latin typeface="+mn-ea"/>
                          <a:ea typeface="+mn-ea"/>
                        </a:rPr>
                        <a:t>序号</a:t>
                      </a:r>
                      <a:endParaRPr lang="zh-CN" sz="1800" kern="100" dirty="0">
                        <a:solidFill>
                          <a:schemeClr val="bg1">
                            <a:lumMod val="95000"/>
                            <a:lumOff val="5000"/>
                          </a:schemeClr>
                        </a:solidFill>
                        <a:effectLst/>
                        <a:latin typeface="+mn-ea"/>
                        <a:ea typeface="+mn-ea"/>
                        <a:cs typeface="Times New Roman"/>
                      </a:endParaRPr>
                    </a:p>
                  </a:txBody>
                  <a:tcPr marL="65467" marR="65467" marT="0" marB="0"/>
                </a:tc>
                <a:tc>
                  <a:txBody>
                    <a:bodyPr/>
                    <a:lstStyle/>
                    <a:p>
                      <a:pPr algn="ctr">
                        <a:spcAft>
                          <a:spcPts val="0"/>
                        </a:spcAft>
                      </a:pPr>
                      <a:r>
                        <a:rPr lang="zh-CN" sz="1800" kern="100" dirty="0">
                          <a:solidFill>
                            <a:schemeClr val="bg1">
                              <a:lumMod val="95000"/>
                              <a:lumOff val="5000"/>
                            </a:schemeClr>
                          </a:solidFill>
                          <a:effectLst/>
                          <a:latin typeface="+mn-ea"/>
                          <a:ea typeface="+mn-ea"/>
                        </a:rPr>
                        <a:t>角色</a:t>
                      </a:r>
                      <a:endParaRPr lang="zh-CN" sz="1800" kern="100" dirty="0">
                        <a:solidFill>
                          <a:schemeClr val="bg1">
                            <a:lumMod val="95000"/>
                            <a:lumOff val="5000"/>
                          </a:schemeClr>
                        </a:solidFill>
                        <a:effectLst/>
                        <a:latin typeface="+mn-ea"/>
                        <a:ea typeface="+mn-ea"/>
                        <a:cs typeface="Times New Roman"/>
                      </a:endParaRPr>
                    </a:p>
                  </a:txBody>
                  <a:tcPr marL="65467" marR="65467" marT="0" marB="0"/>
                </a:tc>
                <a:tc>
                  <a:txBody>
                    <a:bodyPr/>
                    <a:lstStyle/>
                    <a:p>
                      <a:pPr algn="ctr">
                        <a:spcAft>
                          <a:spcPts val="0"/>
                        </a:spcAft>
                      </a:pPr>
                      <a:r>
                        <a:rPr lang="zh-CN" sz="1800" kern="100">
                          <a:solidFill>
                            <a:schemeClr val="bg1">
                              <a:lumMod val="95000"/>
                              <a:lumOff val="5000"/>
                            </a:schemeClr>
                          </a:solidFill>
                          <a:effectLst/>
                          <a:latin typeface="+mn-ea"/>
                          <a:ea typeface="+mn-ea"/>
                        </a:rPr>
                        <a:t>职责描述</a:t>
                      </a:r>
                      <a:endParaRPr lang="zh-CN" sz="1800" kern="100">
                        <a:solidFill>
                          <a:schemeClr val="bg1">
                            <a:lumMod val="95000"/>
                            <a:lumOff val="5000"/>
                          </a:schemeClr>
                        </a:solidFill>
                        <a:effectLst/>
                        <a:latin typeface="+mn-ea"/>
                        <a:ea typeface="+mn-ea"/>
                        <a:cs typeface="Times New Roman"/>
                      </a:endParaRPr>
                    </a:p>
                  </a:txBody>
                  <a:tcPr marL="65467" marR="65467" marT="0" marB="0"/>
                </a:tc>
              </a:tr>
              <a:tr h="703770">
                <a:tc>
                  <a:txBody>
                    <a:bodyPr/>
                    <a:lstStyle/>
                    <a:p>
                      <a:pPr algn="ctr">
                        <a:spcAft>
                          <a:spcPts val="0"/>
                        </a:spcAft>
                      </a:pPr>
                      <a:r>
                        <a:rPr lang="en-US" sz="1800" kern="100" dirty="0">
                          <a:solidFill>
                            <a:schemeClr val="bg1">
                              <a:lumMod val="95000"/>
                              <a:lumOff val="5000"/>
                            </a:schemeClr>
                          </a:solidFill>
                          <a:effectLst/>
                          <a:latin typeface="+mn-ea"/>
                          <a:ea typeface="+mn-ea"/>
                        </a:rPr>
                        <a:t>1</a:t>
                      </a:r>
                      <a:endParaRPr lang="zh-CN" sz="1800" kern="100" dirty="0">
                        <a:solidFill>
                          <a:schemeClr val="bg1">
                            <a:lumMod val="95000"/>
                            <a:lumOff val="5000"/>
                          </a:schemeClr>
                        </a:solidFill>
                        <a:effectLst/>
                        <a:latin typeface="+mn-ea"/>
                        <a:ea typeface="+mn-ea"/>
                        <a:cs typeface="Times New Roman"/>
                      </a:endParaRPr>
                    </a:p>
                  </a:txBody>
                  <a:tcPr marL="65467" marR="65467" marT="0" marB="0"/>
                </a:tc>
                <a:tc>
                  <a:txBody>
                    <a:bodyPr/>
                    <a:lstStyle/>
                    <a:p>
                      <a:pPr algn="ctr">
                        <a:spcAft>
                          <a:spcPts val="0"/>
                        </a:spcAft>
                      </a:pPr>
                      <a:r>
                        <a:rPr lang="zh-CN" sz="1800" kern="100" dirty="0">
                          <a:solidFill>
                            <a:schemeClr val="bg1">
                              <a:lumMod val="95000"/>
                              <a:lumOff val="5000"/>
                            </a:schemeClr>
                          </a:solidFill>
                          <a:effectLst/>
                          <a:latin typeface="+mn-ea"/>
                          <a:ea typeface="+mn-ea"/>
                        </a:rPr>
                        <a:t>项目经理</a:t>
                      </a:r>
                      <a:endParaRPr lang="zh-CN" sz="1800" kern="100" dirty="0">
                        <a:solidFill>
                          <a:schemeClr val="bg1">
                            <a:lumMod val="95000"/>
                            <a:lumOff val="5000"/>
                          </a:schemeClr>
                        </a:solidFill>
                        <a:effectLst/>
                        <a:latin typeface="+mn-ea"/>
                        <a:ea typeface="+mn-ea"/>
                        <a:cs typeface="Times New Roman"/>
                      </a:endParaRPr>
                    </a:p>
                  </a:txBody>
                  <a:tcPr marL="65467" marR="65467" marT="0" marB="0"/>
                </a:tc>
                <a:tc>
                  <a:txBody>
                    <a:bodyPr/>
                    <a:lstStyle/>
                    <a:p>
                      <a:pPr indent="265430" algn="just">
                        <a:spcAft>
                          <a:spcPts val="0"/>
                        </a:spcAft>
                      </a:pPr>
                      <a:r>
                        <a:rPr lang="zh-CN" sz="1800" kern="100">
                          <a:solidFill>
                            <a:schemeClr val="bg1">
                              <a:lumMod val="95000"/>
                              <a:lumOff val="5000"/>
                            </a:schemeClr>
                          </a:solidFill>
                          <a:effectLst/>
                          <a:latin typeface="+mn-ea"/>
                          <a:ea typeface="+mn-ea"/>
                        </a:rPr>
                        <a:t>负责项目管理工作，安排项目资源，对项目的规模、进度、工作量、质量、费用、风险、缺陷等进行控制，保证项目按计划运行，实现课程下达的项目目标</a:t>
                      </a:r>
                      <a:endParaRPr lang="zh-CN" sz="1800" kern="100">
                        <a:solidFill>
                          <a:schemeClr val="bg1">
                            <a:lumMod val="95000"/>
                            <a:lumOff val="5000"/>
                          </a:schemeClr>
                        </a:solidFill>
                        <a:effectLst/>
                        <a:latin typeface="+mn-ea"/>
                        <a:ea typeface="+mn-ea"/>
                        <a:cs typeface="Times New Roman"/>
                      </a:endParaRPr>
                    </a:p>
                  </a:txBody>
                  <a:tcPr marL="65467" marR="65467" marT="0" marB="0"/>
                </a:tc>
              </a:tr>
              <a:tr h="469180">
                <a:tc>
                  <a:txBody>
                    <a:bodyPr/>
                    <a:lstStyle/>
                    <a:p>
                      <a:pPr algn="ctr">
                        <a:spcAft>
                          <a:spcPts val="0"/>
                        </a:spcAft>
                      </a:pPr>
                      <a:r>
                        <a:rPr lang="en-US" sz="1800" kern="100">
                          <a:solidFill>
                            <a:schemeClr val="bg1">
                              <a:lumMod val="95000"/>
                              <a:lumOff val="5000"/>
                            </a:schemeClr>
                          </a:solidFill>
                          <a:effectLst/>
                          <a:latin typeface="+mn-ea"/>
                          <a:ea typeface="+mn-ea"/>
                        </a:rPr>
                        <a:t>2</a:t>
                      </a:r>
                      <a:endParaRPr lang="zh-CN" sz="1800" kern="100">
                        <a:solidFill>
                          <a:schemeClr val="bg1">
                            <a:lumMod val="95000"/>
                            <a:lumOff val="5000"/>
                          </a:schemeClr>
                        </a:solidFill>
                        <a:effectLst/>
                        <a:latin typeface="+mn-ea"/>
                        <a:ea typeface="+mn-ea"/>
                        <a:cs typeface="Times New Roman"/>
                      </a:endParaRPr>
                    </a:p>
                  </a:txBody>
                  <a:tcPr marL="65467" marR="65467" marT="0" marB="0"/>
                </a:tc>
                <a:tc>
                  <a:txBody>
                    <a:bodyPr/>
                    <a:lstStyle/>
                    <a:p>
                      <a:pPr algn="ctr">
                        <a:spcAft>
                          <a:spcPts val="0"/>
                        </a:spcAft>
                      </a:pPr>
                      <a:r>
                        <a:rPr lang="zh-CN" sz="1800" kern="100" dirty="0">
                          <a:solidFill>
                            <a:schemeClr val="bg1">
                              <a:lumMod val="95000"/>
                              <a:lumOff val="5000"/>
                            </a:schemeClr>
                          </a:solidFill>
                          <a:effectLst/>
                          <a:latin typeface="+mn-ea"/>
                          <a:ea typeface="+mn-ea"/>
                        </a:rPr>
                        <a:t>原型设计负责人</a:t>
                      </a:r>
                      <a:endParaRPr lang="zh-CN" sz="1800" kern="100" dirty="0">
                        <a:solidFill>
                          <a:schemeClr val="bg1">
                            <a:lumMod val="95000"/>
                            <a:lumOff val="5000"/>
                          </a:schemeClr>
                        </a:solidFill>
                        <a:effectLst/>
                        <a:latin typeface="+mn-ea"/>
                        <a:ea typeface="+mn-ea"/>
                        <a:cs typeface="Times New Roman"/>
                      </a:endParaRPr>
                    </a:p>
                  </a:txBody>
                  <a:tcPr marL="65467" marR="65467" marT="0" marB="0"/>
                </a:tc>
                <a:tc>
                  <a:txBody>
                    <a:bodyPr/>
                    <a:lstStyle/>
                    <a:p>
                      <a:pPr indent="265430" algn="just">
                        <a:spcAft>
                          <a:spcPts val="0"/>
                        </a:spcAft>
                      </a:pPr>
                      <a:r>
                        <a:rPr lang="zh-CN" sz="1800" kern="100">
                          <a:solidFill>
                            <a:schemeClr val="bg1">
                              <a:lumMod val="95000"/>
                              <a:lumOff val="5000"/>
                            </a:schemeClr>
                          </a:solidFill>
                          <a:effectLst/>
                          <a:latin typeface="+mn-ea"/>
                          <a:ea typeface="+mn-ea"/>
                        </a:rPr>
                        <a:t>负责对获得的需求进行整理和分析，进行可行性分析，确定需求优先级，建立模型，确定合格标准。</a:t>
                      </a:r>
                      <a:endParaRPr lang="zh-CN" sz="1800" kern="100">
                        <a:solidFill>
                          <a:schemeClr val="bg1">
                            <a:lumMod val="95000"/>
                            <a:lumOff val="5000"/>
                          </a:schemeClr>
                        </a:solidFill>
                        <a:effectLst/>
                        <a:latin typeface="+mn-ea"/>
                        <a:ea typeface="+mn-ea"/>
                        <a:cs typeface="Times New Roman"/>
                      </a:endParaRPr>
                    </a:p>
                  </a:txBody>
                  <a:tcPr marL="65467" marR="65467" marT="0" marB="0"/>
                </a:tc>
              </a:tr>
              <a:tr h="938360">
                <a:tc>
                  <a:txBody>
                    <a:bodyPr/>
                    <a:lstStyle/>
                    <a:p>
                      <a:pPr algn="ctr">
                        <a:spcAft>
                          <a:spcPts val="0"/>
                        </a:spcAft>
                      </a:pPr>
                      <a:r>
                        <a:rPr lang="en-US" sz="1800" kern="100">
                          <a:solidFill>
                            <a:schemeClr val="bg1">
                              <a:lumMod val="95000"/>
                              <a:lumOff val="5000"/>
                            </a:schemeClr>
                          </a:solidFill>
                          <a:effectLst/>
                          <a:latin typeface="+mn-ea"/>
                          <a:ea typeface="+mn-ea"/>
                        </a:rPr>
                        <a:t>3</a:t>
                      </a:r>
                      <a:endParaRPr lang="zh-CN" sz="1800" kern="100">
                        <a:solidFill>
                          <a:schemeClr val="bg1">
                            <a:lumMod val="95000"/>
                            <a:lumOff val="5000"/>
                          </a:schemeClr>
                        </a:solidFill>
                        <a:effectLst/>
                        <a:latin typeface="+mn-ea"/>
                        <a:ea typeface="+mn-ea"/>
                        <a:cs typeface="Times New Roman"/>
                      </a:endParaRPr>
                    </a:p>
                  </a:txBody>
                  <a:tcPr marL="65467" marR="65467" marT="0" marB="0"/>
                </a:tc>
                <a:tc>
                  <a:txBody>
                    <a:bodyPr/>
                    <a:lstStyle/>
                    <a:p>
                      <a:pPr algn="ctr">
                        <a:spcAft>
                          <a:spcPts val="0"/>
                        </a:spcAft>
                      </a:pPr>
                      <a:r>
                        <a:rPr lang="zh-CN" sz="1800" kern="100" dirty="0">
                          <a:solidFill>
                            <a:schemeClr val="bg1">
                              <a:lumMod val="95000"/>
                              <a:lumOff val="5000"/>
                            </a:schemeClr>
                          </a:solidFill>
                          <a:effectLst/>
                          <a:latin typeface="+mn-ea"/>
                          <a:ea typeface="+mn-ea"/>
                        </a:rPr>
                        <a:t>技术支持负责人</a:t>
                      </a:r>
                      <a:endParaRPr lang="zh-CN" sz="1800" kern="100" dirty="0">
                        <a:solidFill>
                          <a:schemeClr val="bg1">
                            <a:lumMod val="95000"/>
                            <a:lumOff val="5000"/>
                          </a:schemeClr>
                        </a:solidFill>
                        <a:effectLst/>
                        <a:latin typeface="+mn-ea"/>
                        <a:ea typeface="+mn-ea"/>
                        <a:cs typeface="Times New Roman"/>
                      </a:endParaRPr>
                    </a:p>
                  </a:txBody>
                  <a:tcPr marL="65467" marR="65467" marT="0" marB="0"/>
                </a:tc>
                <a:tc>
                  <a:txBody>
                    <a:bodyPr/>
                    <a:lstStyle/>
                    <a:p>
                      <a:pPr indent="265430" algn="just">
                        <a:spcAft>
                          <a:spcPts val="0"/>
                        </a:spcAft>
                      </a:pPr>
                      <a:r>
                        <a:rPr lang="zh-CN" sz="1800" kern="100" dirty="0">
                          <a:solidFill>
                            <a:schemeClr val="bg1">
                              <a:lumMod val="95000"/>
                              <a:lumOff val="5000"/>
                            </a:schemeClr>
                          </a:solidFill>
                          <a:effectLst/>
                          <a:latin typeface="+mn-ea"/>
                          <a:ea typeface="+mn-ea"/>
                        </a:rPr>
                        <a:t>负责对已有计划的调整调度，以实现计划的顺利执行，并对已完成的任务进行审核评价。风险的评估与管理；</a:t>
                      </a:r>
                    </a:p>
                    <a:p>
                      <a:pPr algn="just">
                        <a:spcAft>
                          <a:spcPts val="0"/>
                        </a:spcAft>
                      </a:pPr>
                      <a:r>
                        <a:rPr lang="en-US" sz="1800" kern="100" dirty="0">
                          <a:solidFill>
                            <a:schemeClr val="bg1">
                              <a:lumMod val="95000"/>
                              <a:lumOff val="5000"/>
                            </a:schemeClr>
                          </a:solidFill>
                          <a:effectLst/>
                          <a:latin typeface="+mn-ea"/>
                          <a:ea typeface="+mn-ea"/>
                        </a:rPr>
                        <a:t> </a:t>
                      </a:r>
                      <a:endParaRPr lang="zh-CN" sz="1800" kern="100" dirty="0">
                        <a:solidFill>
                          <a:schemeClr val="bg1">
                            <a:lumMod val="95000"/>
                            <a:lumOff val="5000"/>
                          </a:schemeClr>
                        </a:solidFill>
                        <a:effectLst/>
                        <a:latin typeface="+mn-ea"/>
                        <a:ea typeface="+mn-ea"/>
                        <a:cs typeface="Times New Roman"/>
                      </a:endParaRPr>
                    </a:p>
                  </a:txBody>
                  <a:tcPr marL="65467" marR="65467" marT="0" marB="0"/>
                </a:tc>
              </a:tr>
              <a:tr h="469180">
                <a:tc>
                  <a:txBody>
                    <a:bodyPr/>
                    <a:lstStyle/>
                    <a:p>
                      <a:pPr algn="ctr">
                        <a:spcAft>
                          <a:spcPts val="0"/>
                        </a:spcAft>
                      </a:pPr>
                      <a:r>
                        <a:rPr lang="en-US" sz="1800" kern="100">
                          <a:solidFill>
                            <a:schemeClr val="bg1">
                              <a:lumMod val="95000"/>
                              <a:lumOff val="5000"/>
                            </a:schemeClr>
                          </a:solidFill>
                          <a:effectLst/>
                          <a:latin typeface="+mn-ea"/>
                          <a:ea typeface="+mn-ea"/>
                        </a:rPr>
                        <a:t>4</a:t>
                      </a:r>
                      <a:endParaRPr lang="zh-CN" sz="1800" kern="100">
                        <a:solidFill>
                          <a:schemeClr val="bg1">
                            <a:lumMod val="95000"/>
                            <a:lumOff val="5000"/>
                          </a:schemeClr>
                        </a:solidFill>
                        <a:effectLst/>
                        <a:latin typeface="+mn-ea"/>
                        <a:ea typeface="+mn-ea"/>
                        <a:cs typeface="Times New Roman"/>
                      </a:endParaRPr>
                    </a:p>
                  </a:txBody>
                  <a:tcPr marL="65467" marR="65467" marT="0" marB="0"/>
                </a:tc>
                <a:tc>
                  <a:txBody>
                    <a:bodyPr/>
                    <a:lstStyle/>
                    <a:p>
                      <a:pPr algn="ctr">
                        <a:spcAft>
                          <a:spcPts val="0"/>
                        </a:spcAft>
                      </a:pPr>
                      <a:r>
                        <a:rPr lang="zh-CN" sz="1800" kern="100">
                          <a:solidFill>
                            <a:schemeClr val="bg1">
                              <a:lumMod val="95000"/>
                              <a:lumOff val="5000"/>
                            </a:schemeClr>
                          </a:solidFill>
                          <a:effectLst/>
                          <a:latin typeface="+mn-ea"/>
                          <a:ea typeface="+mn-ea"/>
                        </a:rPr>
                        <a:t>配置管理人员</a:t>
                      </a:r>
                      <a:endParaRPr lang="zh-CN" sz="1800" kern="100">
                        <a:solidFill>
                          <a:schemeClr val="bg1">
                            <a:lumMod val="95000"/>
                            <a:lumOff val="5000"/>
                          </a:schemeClr>
                        </a:solidFill>
                        <a:effectLst/>
                        <a:latin typeface="+mn-ea"/>
                        <a:ea typeface="+mn-ea"/>
                        <a:cs typeface="Times New Roman"/>
                      </a:endParaRPr>
                    </a:p>
                  </a:txBody>
                  <a:tcPr marL="65467" marR="65467" marT="0" marB="0"/>
                </a:tc>
                <a:tc>
                  <a:txBody>
                    <a:bodyPr/>
                    <a:lstStyle/>
                    <a:p>
                      <a:pPr indent="265430" algn="just">
                        <a:spcAft>
                          <a:spcPts val="0"/>
                        </a:spcAft>
                      </a:pPr>
                      <a:r>
                        <a:rPr lang="zh-CN" sz="1800" kern="100" dirty="0">
                          <a:solidFill>
                            <a:schemeClr val="bg1">
                              <a:lumMod val="95000"/>
                              <a:lumOff val="5000"/>
                            </a:schemeClr>
                          </a:solidFill>
                          <a:effectLst/>
                          <a:latin typeface="+mn-ea"/>
                          <a:ea typeface="+mn-ea"/>
                        </a:rPr>
                        <a:t>负责对设备以及评审时的网络环境等的管理，确保在评审时不出现低级的设备问题。</a:t>
                      </a:r>
                      <a:endParaRPr lang="zh-CN" sz="1800" kern="100" dirty="0">
                        <a:solidFill>
                          <a:schemeClr val="bg1">
                            <a:lumMod val="95000"/>
                            <a:lumOff val="5000"/>
                          </a:schemeClr>
                        </a:solidFill>
                        <a:effectLst/>
                        <a:latin typeface="+mn-ea"/>
                        <a:ea typeface="+mn-ea"/>
                        <a:cs typeface="Times New Roman"/>
                      </a:endParaRPr>
                    </a:p>
                  </a:txBody>
                  <a:tcPr marL="65467" marR="65467" marT="0" marB="0"/>
                </a:tc>
              </a:tr>
              <a:tr h="469180">
                <a:tc>
                  <a:txBody>
                    <a:bodyPr/>
                    <a:lstStyle/>
                    <a:p>
                      <a:pPr algn="ctr">
                        <a:spcAft>
                          <a:spcPts val="0"/>
                        </a:spcAft>
                      </a:pPr>
                      <a:r>
                        <a:rPr lang="en-US" sz="1800" kern="100">
                          <a:solidFill>
                            <a:schemeClr val="bg1">
                              <a:lumMod val="95000"/>
                              <a:lumOff val="5000"/>
                            </a:schemeClr>
                          </a:solidFill>
                          <a:effectLst/>
                          <a:latin typeface="+mn-ea"/>
                          <a:ea typeface="+mn-ea"/>
                        </a:rPr>
                        <a:t>5</a:t>
                      </a:r>
                      <a:endParaRPr lang="zh-CN" sz="1800" kern="100">
                        <a:solidFill>
                          <a:schemeClr val="bg1">
                            <a:lumMod val="95000"/>
                            <a:lumOff val="5000"/>
                          </a:schemeClr>
                        </a:solidFill>
                        <a:effectLst/>
                        <a:latin typeface="+mn-ea"/>
                        <a:ea typeface="+mn-ea"/>
                        <a:cs typeface="Times New Roman"/>
                      </a:endParaRPr>
                    </a:p>
                  </a:txBody>
                  <a:tcPr marL="65467" marR="65467" marT="0" marB="0"/>
                </a:tc>
                <a:tc>
                  <a:txBody>
                    <a:bodyPr/>
                    <a:lstStyle/>
                    <a:p>
                      <a:pPr algn="ctr">
                        <a:spcAft>
                          <a:spcPts val="0"/>
                        </a:spcAft>
                      </a:pPr>
                      <a:r>
                        <a:rPr lang="zh-CN" sz="1800" kern="100">
                          <a:solidFill>
                            <a:schemeClr val="bg1">
                              <a:lumMod val="95000"/>
                              <a:lumOff val="5000"/>
                            </a:schemeClr>
                          </a:solidFill>
                          <a:effectLst/>
                          <a:latin typeface="+mn-ea"/>
                          <a:ea typeface="+mn-ea"/>
                        </a:rPr>
                        <a:t>文档管理负责人</a:t>
                      </a:r>
                      <a:endParaRPr lang="zh-CN" sz="1800" kern="100">
                        <a:solidFill>
                          <a:schemeClr val="bg1">
                            <a:lumMod val="95000"/>
                            <a:lumOff val="5000"/>
                          </a:schemeClr>
                        </a:solidFill>
                        <a:effectLst/>
                        <a:latin typeface="+mn-ea"/>
                        <a:ea typeface="+mn-ea"/>
                        <a:cs typeface="Times New Roman"/>
                      </a:endParaRPr>
                    </a:p>
                  </a:txBody>
                  <a:tcPr marL="65467" marR="65467" marT="0" marB="0"/>
                </a:tc>
                <a:tc>
                  <a:txBody>
                    <a:bodyPr/>
                    <a:lstStyle/>
                    <a:p>
                      <a:pPr indent="265430" algn="just">
                        <a:spcAft>
                          <a:spcPts val="0"/>
                        </a:spcAft>
                      </a:pPr>
                      <a:r>
                        <a:rPr lang="zh-CN" sz="1800" kern="100" dirty="0">
                          <a:solidFill>
                            <a:schemeClr val="bg1">
                              <a:lumMod val="95000"/>
                              <a:lumOff val="5000"/>
                            </a:schemeClr>
                          </a:solidFill>
                          <a:effectLst/>
                          <a:latin typeface="+mn-ea"/>
                          <a:ea typeface="+mn-ea"/>
                        </a:rPr>
                        <a:t>负责对已完成的文档进行整合、管理并标注版本，在</a:t>
                      </a:r>
                      <a:r>
                        <a:rPr lang="en-US" sz="1800" kern="100" dirty="0" err="1">
                          <a:solidFill>
                            <a:schemeClr val="bg1">
                              <a:lumMod val="95000"/>
                              <a:lumOff val="5000"/>
                            </a:schemeClr>
                          </a:solidFill>
                          <a:effectLst/>
                          <a:latin typeface="+mn-ea"/>
                          <a:ea typeface="+mn-ea"/>
                        </a:rPr>
                        <a:t>Git</a:t>
                      </a:r>
                      <a:r>
                        <a:rPr lang="zh-CN" sz="1800" kern="100" dirty="0">
                          <a:solidFill>
                            <a:schemeClr val="bg1">
                              <a:lumMod val="95000"/>
                              <a:lumOff val="5000"/>
                            </a:schemeClr>
                          </a:solidFill>
                          <a:effectLst/>
                          <a:latin typeface="+mn-ea"/>
                          <a:ea typeface="+mn-ea"/>
                        </a:rPr>
                        <a:t>上上传文件进行版本控制。</a:t>
                      </a:r>
                      <a:endParaRPr lang="zh-CN" sz="1800" kern="100" dirty="0">
                        <a:solidFill>
                          <a:schemeClr val="bg1">
                            <a:lumMod val="95000"/>
                            <a:lumOff val="5000"/>
                          </a:schemeClr>
                        </a:solidFill>
                        <a:effectLst/>
                        <a:latin typeface="+mn-ea"/>
                        <a:ea typeface="+mn-ea"/>
                        <a:cs typeface="Times New Roman"/>
                      </a:endParaRPr>
                    </a:p>
                  </a:txBody>
                  <a:tcPr marL="65467" marR="65467" marT="0" marB="0"/>
                </a:tc>
              </a:tr>
              <a:tr h="469180">
                <a:tc>
                  <a:txBody>
                    <a:bodyPr/>
                    <a:lstStyle/>
                    <a:p>
                      <a:pPr algn="ctr">
                        <a:spcAft>
                          <a:spcPts val="0"/>
                        </a:spcAft>
                      </a:pPr>
                      <a:r>
                        <a:rPr lang="en-US" sz="1800" kern="100">
                          <a:solidFill>
                            <a:schemeClr val="bg1">
                              <a:lumMod val="95000"/>
                              <a:lumOff val="5000"/>
                            </a:schemeClr>
                          </a:solidFill>
                          <a:effectLst/>
                          <a:latin typeface="+mn-ea"/>
                          <a:ea typeface="+mn-ea"/>
                        </a:rPr>
                        <a:t>6</a:t>
                      </a:r>
                      <a:endParaRPr lang="zh-CN" sz="1800" kern="100">
                        <a:solidFill>
                          <a:schemeClr val="bg1">
                            <a:lumMod val="95000"/>
                            <a:lumOff val="5000"/>
                          </a:schemeClr>
                        </a:solidFill>
                        <a:effectLst/>
                        <a:latin typeface="+mn-ea"/>
                        <a:ea typeface="+mn-ea"/>
                        <a:cs typeface="Times New Roman"/>
                      </a:endParaRPr>
                    </a:p>
                  </a:txBody>
                  <a:tcPr marL="65467" marR="65467" marT="0" marB="0"/>
                </a:tc>
                <a:tc>
                  <a:txBody>
                    <a:bodyPr/>
                    <a:lstStyle/>
                    <a:p>
                      <a:pPr algn="ctr">
                        <a:spcAft>
                          <a:spcPts val="0"/>
                        </a:spcAft>
                      </a:pPr>
                      <a:r>
                        <a:rPr lang="zh-CN" sz="1800" kern="100">
                          <a:solidFill>
                            <a:schemeClr val="bg1">
                              <a:lumMod val="95000"/>
                              <a:lumOff val="5000"/>
                            </a:schemeClr>
                          </a:solidFill>
                          <a:effectLst/>
                          <a:latin typeface="+mn-ea"/>
                          <a:ea typeface="+mn-ea"/>
                        </a:rPr>
                        <a:t>会议记录负责人</a:t>
                      </a:r>
                      <a:endParaRPr lang="zh-CN" sz="1800" kern="100">
                        <a:solidFill>
                          <a:schemeClr val="bg1">
                            <a:lumMod val="95000"/>
                            <a:lumOff val="5000"/>
                          </a:schemeClr>
                        </a:solidFill>
                        <a:effectLst/>
                        <a:latin typeface="+mn-ea"/>
                        <a:ea typeface="+mn-ea"/>
                        <a:cs typeface="Times New Roman"/>
                      </a:endParaRPr>
                    </a:p>
                  </a:txBody>
                  <a:tcPr marL="65467" marR="65467" marT="0" marB="0"/>
                </a:tc>
                <a:tc>
                  <a:txBody>
                    <a:bodyPr/>
                    <a:lstStyle/>
                    <a:p>
                      <a:pPr indent="265430" algn="just">
                        <a:spcAft>
                          <a:spcPts val="0"/>
                        </a:spcAft>
                      </a:pPr>
                      <a:r>
                        <a:rPr lang="zh-CN" sz="1800" kern="100" dirty="0">
                          <a:solidFill>
                            <a:schemeClr val="bg1">
                              <a:lumMod val="95000"/>
                              <a:lumOff val="5000"/>
                            </a:schemeClr>
                          </a:solidFill>
                          <a:effectLst/>
                          <a:latin typeface="+mn-ea"/>
                          <a:ea typeface="+mn-ea"/>
                        </a:rPr>
                        <a:t>负责在每一次的会议上录音并在录音后撰写会议纪要，并上传至非受控文档的分支中。</a:t>
                      </a:r>
                      <a:endParaRPr lang="zh-CN" sz="1800" kern="100" dirty="0">
                        <a:solidFill>
                          <a:schemeClr val="bg1">
                            <a:lumMod val="95000"/>
                            <a:lumOff val="5000"/>
                          </a:schemeClr>
                        </a:solidFill>
                        <a:effectLst/>
                        <a:latin typeface="+mn-ea"/>
                        <a:ea typeface="+mn-ea"/>
                        <a:cs typeface="Times New Roman"/>
                      </a:endParaRPr>
                    </a:p>
                  </a:txBody>
                  <a:tcPr marL="65467" marR="65467" marT="0" marB="0"/>
                </a:tc>
              </a:tr>
            </a:tbl>
          </a:graphicData>
        </a:graphic>
      </p:graphicFrame>
    </p:spTree>
    <p:extLst>
      <p:ext uri="{BB962C8B-B14F-4D97-AF65-F5344CB8AC3E}">
        <p14:creationId xmlns:p14="http://schemas.microsoft.com/office/powerpoint/2010/main" val="21831608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24087" y="340714"/>
            <a:ext cx="4698722" cy="584775"/>
          </a:xfrm>
          <a:prstGeom prst="rect">
            <a:avLst/>
          </a:prstGeom>
        </p:spPr>
        <p:txBody>
          <a:bodyPr wrap="none">
            <a:spAutoFit/>
          </a:bodyPr>
          <a:lstStyle/>
          <a:p>
            <a:r>
              <a:rPr lang="zh-CN" altLang="zh-CN" sz="3200" dirty="0"/>
              <a:t>过程与产品质量检查计划</a:t>
            </a:r>
            <a:endParaRPr lang="zh-CN" altLang="en-US" sz="3200" dirty="0"/>
          </a:p>
        </p:txBody>
      </p:sp>
      <p:sp>
        <p:nvSpPr>
          <p:cNvPr id="3" name="Rectangle 1"/>
          <p:cNvSpPr>
            <a:spLocks noChangeArrowheads="1"/>
          </p:cNvSpPr>
          <p:nvPr/>
        </p:nvSpPr>
        <p:spPr bwMode="auto">
          <a:xfrm>
            <a:off x="2025232" y="6456949"/>
            <a:ext cx="71609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2124075" algn="l"/>
              </a:tabLst>
              <a:defRPr>
                <a:solidFill>
                  <a:schemeClr val="tx1"/>
                </a:solidFill>
                <a:latin typeface="Arial" pitchFamily="34" charset="0"/>
                <a:ea typeface="宋体" pitchFamily="2" charset="-122"/>
                <a:cs typeface="宋体" pitchFamily="2" charset="-122"/>
              </a:defRPr>
            </a:lvl1pPr>
            <a:lvl2pPr fontAlgn="base">
              <a:spcBef>
                <a:spcPct val="0"/>
              </a:spcBef>
              <a:spcAft>
                <a:spcPct val="0"/>
              </a:spcAft>
              <a:tabLst>
                <a:tab pos="2124075" algn="l"/>
              </a:tabLst>
              <a:defRPr>
                <a:solidFill>
                  <a:schemeClr val="tx1"/>
                </a:solidFill>
                <a:latin typeface="Arial" pitchFamily="34" charset="0"/>
                <a:ea typeface="宋体" pitchFamily="2" charset="-122"/>
                <a:cs typeface="宋体" pitchFamily="2" charset="-122"/>
              </a:defRPr>
            </a:lvl2pPr>
            <a:lvl3pPr fontAlgn="base">
              <a:spcBef>
                <a:spcPct val="0"/>
              </a:spcBef>
              <a:spcAft>
                <a:spcPct val="0"/>
              </a:spcAft>
              <a:tabLst>
                <a:tab pos="2124075" algn="l"/>
              </a:tabLst>
              <a:defRPr>
                <a:solidFill>
                  <a:schemeClr val="tx1"/>
                </a:solidFill>
                <a:latin typeface="Arial" pitchFamily="34" charset="0"/>
                <a:ea typeface="宋体" pitchFamily="2" charset="-122"/>
                <a:cs typeface="宋体" pitchFamily="2" charset="-122"/>
              </a:defRPr>
            </a:lvl3pPr>
            <a:lvl4pPr fontAlgn="base">
              <a:spcBef>
                <a:spcPct val="0"/>
              </a:spcBef>
              <a:spcAft>
                <a:spcPct val="0"/>
              </a:spcAft>
              <a:tabLst>
                <a:tab pos="2124075" algn="l"/>
              </a:tabLst>
              <a:defRPr>
                <a:solidFill>
                  <a:schemeClr val="tx1"/>
                </a:solidFill>
                <a:latin typeface="Arial" pitchFamily="34" charset="0"/>
                <a:ea typeface="宋体" pitchFamily="2" charset="-122"/>
                <a:cs typeface="宋体" pitchFamily="2" charset="-122"/>
              </a:defRPr>
            </a:lvl4pPr>
            <a:lvl5pPr fontAlgn="base">
              <a:spcBef>
                <a:spcPct val="0"/>
              </a:spcBef>
              <a:spcAft>
                <a:spcPct val="0"/>
              </a:spcAft>
              <a:tabLst>
                <a:tab pos="2124075" algn="l"/>
              </a:tabLst>
              <a:defRPr>
                <a:solidFill>
                  <a:schemeClr val="tx1"/>
                </a:solidFill>
                <a:latin typeface="Arial" pitchFamily="34" charset="0"/>
                <a:ea typeface="宋体" pitchFamily="2" charset="-122"/>
                <a:cs typeface="宋体" pitchFamily="2" charset="-122"/>
              </a:defRPr>
            </a:lvl5pPr>
            <a:lvl6pPr fontAlgn="base">
              <a:spcBef>
                <a:spcPct val="0"/>
              </a:spcBef>
              <a:spcAft>
                <a:spcPct val="0"/>
              </a:spcAft>
              <a:tabLst>
                <a:tab pos="2124075" algn="l"/>
              </a:tabLst>
              <a:defRPr>
                <a:solidFill>
                  <a:schemeClr val="tx1"/>
                </a:solidFill>
                <a:latin typeface="Arial" pitchFamily="34" charset="0"/>
                <a:ea typeface="宋体" pitchFamily="2" charset="-122"/>
                <a:cs typeface="宋体" pitchFamily="2" charset="-122"/>
              </a:defRPr>
            </a:lvl6pPr>
            <a:lvl7pPr fontAlgn="base">
              <a:spcBef>
                <a:spcPct val="0"/>
              </a:spcBef>
              <a:spcAft>
                <a:spcPct val="0"/>
              </a:spcAft>
              <a:tabLst>
                <a:tab pos="2124075" algn="l"/>
              </a:tabLst>
              <a:defRPr>
                <a:solidFill>
                  <a:schemeClr val="tx1"/>
                </a:solidFill>
                <a:latin typeface="Arial" pitchFamily="34" charset="0"/>
                <a:ea typeface="宋体" pitchFamily="2" charset="-122"/>
                <a:cs typeface="宋体" pitchFamily="2" charset="-122"/>
              </a:defRPr>
            </a:lvl7pPr>
            <a:lvl8pPr fontAlgn="base">
              <a:spcBef>
                <a:spcPct val="0"/>
              </a:spcBef>
              <a:spcAft>
                <a:spcPct val="0"/>
              </a:spcAft>
              <a:tabLst>
                <a:tab pos="2124075" algn="l"/>
              </a:tabLst>
              <a:defRPr>
                <a:solidFill>
                  <a:schemeClr val="tx1"/>
                </a:solidFill>
                <a:latin typeface="Arial" pitchFamily="34" charset="0"/>
                <a:ea typeface="宋体" pitchFamily="2" charset="-122"/>
                <a:cs typeface="宋体" pitchFamily="2" charset="-122"/>
              </a:defRPr>
            </a:lvl8pPr>
            <a:lvl9pPr fontAlgn="base">
              <a:spcBef>
                <a:spcPct val="0"/>
              </a:spcBef>
              <a:spcAft>
                <a:spcPct val="0"/>
              </a:spcAft>
              <a:tabLst>
                <a:tab pos="2124075" algn="l"/>
              </a:tabLst>
              <a:defRPr>
                <a:solidFill>
                  <a:schemeClr val="tx1"/>
                </a:solidFill>
                <a:latin typeface="Arial" pitchFamily="34" charset="0"/>
                <a:ea typeface="宋体" pitchFamily="2" charset="-122"/>
                <a:cs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2124075" algn="l"/>
              </a:tabLst>
            </a:pPr>
            <a:r>
              <a:rPr kumimoji="0" lang="zh-CN" altLang="zh-CN"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注：因本课程不涉及软件的具体实现开发，所以后四个过程没有质量检查计划</a:t>
            </a:r>
            <a:endParaRPr kumimoji="0" lang="zh-CN" altLang="zh-CN" sz="1600" b="0" i="0" u="none" strike="noStrike" cap="none" normalizeH="0" baseline="0" dirty="0" smtClean="0">
              <a:ln>
                <a:noFill/>
              </a:ln>
              <a:solidFill>
                <a:schemeClr val="tx1"/>
              </a:solidFill>
              <a:effectLst/>
              <a:ea typeface="宋体"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429187506"/>
              </p:ext>
            </p:extLst>
          </p:nvPr>
        </p:nvGraphicFramePr>
        <p:xfrm>
          <a:off x="1034716" y="1010654"/>
          <a:ext cx="9119937" cy="5325978"/>
        </p:xfrm>
        <a:graphic>
          <a:graphicData uri="http://schemas.openxmlformats.org/drawingml/2006/table">
            <a:tbl>
              <a:tblPr>
                <a:tableStyleId>{5C22544A-7EE6-4342-B048-85BDC9FD1C3A}</a:tableStyleId>
              </a:tblPr>
              <a:tblGrid>
                <a:gridCol w="3108989"/>
                <a:gridCol w="3223743"/>
                <a:gridCol w="2787205"/>
              </a:tblGrid>
              <a:tr h="196962">
                <a:tc>
                  <a:txBody>
                    <a:bodyPr/>
                    <a:lstStyle/>
                    <a:p>
                      <a:pPr algn="ctr">
                        <a:spcAft>
                          <a:spcPts val="0"/>
                        </a:spcAft>
                      </a:pPr>
                      <a:r>
                        <a:rPr lang="zh-CN" sz="1200" kern="100" dirty="0">
                          <a:solidFill>
                            <a:schemeClr val="bg1">
                              <a:lumMod val="95000"/>
                              <a:lumOff val="5000"/>
                            </a:schemeClr>
                          </a:solidFill>
                          <a:effectLst/>
                          <a:latin typeface="+mn-ea"/>
                          <a:ea typeface="+mn-ea"/>
                        </a:rPr>
                        <a:t>主要过程域</a:t>
                      </a:r>
                    </a:p>
                  </a:txBody>
                  <a:tcPr marL="66599" marR="66599" marT="0" marB="0"/>
                </a:tc>
                <a:tc>
                  <a:txBody>
                    <a:bodyPr/>
                    <a:lstStyle/>
                    <a:p>
                      <a:pPr algn="ctr">
                        <a:spcAft>
                          <a:spcPts val="0"/>
                        </a:spcAft>
                      </a:pPr>
                      <a:r>
                        <a:rPr lang="zh-CN" sz="1200" kern="100">
                          <a:solidFill>
                            <a:schemeClr val="bg1">
                              <a:lumMod val="95000"/>
                              <a:lumOff val="5000"/>
                            </a:schemeClr>
                          </a:solidFill>
                          <a:effectLst/>
                          <a:latin typeface="+mn-ea"/>
                          <a:ea typeface="+mn-ea"/>
                        </a:rPr>
                        <a:t>主要工作成果</a:t>
                      </a:r>
                    </a:p>
                  </a:txBody>
                  <a:tcPr marL="66599" marR="66599" marT="0" marB="0"/>
                </a:tc>
                <a:tc>
                  <a:txBody>
                    <a:bodyPr/>
                    <a:lstStyle/>
                    <a:p>
                      <a:pPr algn="ctr">
                        <a:spcAft>
                          <a:spcPts val="0"/>
                        </a:spcAft>
                      </a:pPr>
                      <a:r>
                        <a:rPr lang="zh-CN" sz="1200" kern="100">
                          <a:solidFill>
                            <a:schemeClr val="bg1">
                              <a:lumMod val="95000"/>
                              <a:lumOff val="5000"/>
                            </a:schemeClr>
                          </a:solidFill>
                          <a:effectLst/>
                          <a:latin typeface="+mn-ea"/>
                          <a:ea typeface="+mn-ea"/>
                        </a:rPr>
                        <a:t>参加人员</a:t>
                      </a:r>
                    </a:p>
                  </a:txBody>
                  <a:tcPr marL="66599" marR="66599" marT="0" marB="0"/>
                </a:tc>
              </a:tr>
              <a:tr h="1378729">
                <a:tc>
                  <a:txBody>
                    <a:bodyPr/>
                    <a:lstStyle/>
                    <a:p>
                      <a:pPr algn="ctr">
                        <a:spcAft>
                          <a:spcPts val="0"/>
                        </a:spcAft>
                      </a:pPr>
                      <a:r>
                        <a:rPr lang="zh-CN" sz="1200" kern="100" dirty="0">
                          <a:solidFill>
                            <a:schemeClr val="bg1">
                              <a:lumMod val="95000"/>
                              <a:lumOff val="5000"/>
                            </a:schemeClr>
                          </a:solidFill>
                          <a:effectLst/>
                          <a:latin typeface="+mn-ea"/>
                          <a:ea typeface="+mn-ea"/>
                        </a:rPr>
                        <a:t>策划过程</a:t>
                      </a:r>
                    </a:p>
                  </a:txBody>
                  <a:tcPr marL="66599" marR="66599" marT="0" marB="0" anchor="ctr"/>
                </a:tc>
                <a:tc>
                  <a:txBody>
                    <a:bodyPr/>
                    <a:lstStyle/>
                    <a:p>
                      <a:pPr algn="ctr">
                        <a:spcAft>
                          <a:spcPts val="0"/>
                        </a:spcAft>
                      </a:pPr>
                      <a:r>
                        <a:rPr lang="zh-CN" sz="1200" kern="100">
                          <a:solidFill>
                            <a:schemeClr val="bg1">
                              <a:lumMod val="95000"/>
                              <a:lumOff val="5000"/>
                            </a:schemeClr>
                          </a:solidFill>
                          <a:effectLst/>
                          <a:latin typeface="+mn-ea"/>
                          <a:ea typeface="+mn-ea"/>
                        </a:rPr>
                        <a:t>《软件需求工程项目计划》</a:t>
                      </a:r>
                    </a:p>
                    <a:p>
                      <a:pPr algn="just">
                        <a:spcAft>
                          <a:spcPts val="0"/>
                        </a:spcAft>
                      </a:pPr>
                      <a:r>
                        <a:rPr lang="zh-CN" sz="1200" kern="100">
                          <a:solidFill>
                            <a:schemeClr val="bg1">
                              <a:lumMod val="95000"/>
                              <a:lumOff val="5000"/>
                            </a:schemeClr>
                          </a:solidFill>
                          <a:effectLst/>
                          <a:latin typeface="+mn-ea"/>
                          <a:ea typeface="+mn-ea"/>
                        </a:rPr>
                        <a:t>《可行性分析报告》</a:t>
                      </a:r>
                    </a:p>
                    <a:p>
                      <a:pPr algn="just">
                        <a:spcAft>
                          <a:spcPts val="0"/>
                        </a:spcAft>
                      </a:pPr>
                      <a:r>
                        <a:rPr lang="zh-CN" sz="1200" kern="100">
                          <a:solidFill>
                            <a:schemeClr val="bg1">
                              <a:lumMod val="95000"/>
                              <a:lumOff val="5000"/>
                            </a:schemeClr>
                          </a:solidFill>
                          <a:effectLst/>
                          <a:latin typeface="+mn-ea"/>
                          <a:ea typeface="+mn-ea"/>
                        </a:rPr>
                        <a:t>《质量保证计划》</a:t>
                      </a:r>
                    </a:p>
                    <a:p>
                      <a:pPr algn="just">
                        <a:spcAft>
                          <a:spcPts val="0"/>
                        </a:spcAft>
                      </a:pPr>
                      <a:r>
                        <a:rPr lang="zh-CN" sz="1200" kern="100">
                          <a:solidFill>
                            <a:schemeClr val="bg1">
                              <a:lumMod val="95000"/>
                              <a:lumOff val="5000"/>
                            </a:schemeClr>
                          </a:solidFill>
                          <a:effectLst/>
                          <a:latin typeface="+mn-ea"/>
                          <a:ea typeface="+mn-ea"/>
                        </a:rPr>
                        <a:t>《项目章程》</a:t>
                      </a:r>
                    </a:p>
                    <a:p>
                      <a:pPr algn="l">
                        <a:spcAft>
                          <a:spcPts val="0"/>
                        </a:spcAft>
                      </a:pPr>
                      <a:r>
                        <a:rPr lang="zh-CN" sz="1200" kern="100">
                          <a:solidFill>
                            <a:schemeClr val="bg1">
                              <a:lumMod val="95000"/>
                              <a:lumOff val="5000"/>
                            </a:schemeClr>
                          </a:solidFill>
                          <a:effectLst/>
                          <a:latin typeface="+mn-ea"/>
                          <a:ea typeface="+mn-ea"/>
                        </a:rPr>
                        <a:t>《项目总体计划》</a:t>
                      </a:r>
                    </a:p>
                    <a:p>
                      <a:pPr algn="just">
                        <a:spcAft>
                          <a:spcPts val="0"/>
                        </a:spcAft>
                      </a:pPr>
                      <a:r>
                        <a:rPr lang="zh-CN" sz="1200" kern="100">
                          <a:solidFill>
                            <a:schemeClr val="bg1">
                              <a:lumMod val="95000"/>
                              <a:lumOff val="5000"/>
                            </a:schemeClr>
                          </a:solidFill>
                          <a:effectLst/>
                          <a:latin typeface="+mn-ea"/>
                          <a:ea typeface="+mn-ea"/>
                        </a:rPr>
                        <a:t>《质量保证计划》</a:t>
                      </a:r>
                    </a:p>
                    <a:p>
                      <a:pPr algn="just">
                        <a:spcAft>
                          <a:spcPts val="0"/>
                        </a:spcAft>
                      </a:pPr>
                      <a:r>
                        <a:rPr lang="zh-CN" sz="1200" kern="100">
                          <a:solidFill>
                            <a:schemeClr val="bg1">
                              <a:lumMod val="95000"/>
                              <a:lumOff val="5000"/>
                            </a:schemeClr>
                          </a:solidFill>
                          <a:effectLst/>
                          <a:latin typeface="+mn-ea"/>
                          <a:ea typeface="+mn-ea"/>
                        </a:rPr>
                        <a:t>《需求工程计划》</a:t>
                      </a:r>
                      <a:r>
                        <a:rPr lang="en-US" sz="1200" kern="100">
                          <a:solidFill>
                            <a:schemeClr val="bg1">
                              <a:lumMod val="95000"/>
                              <a:lumOff val="5000"/>
                            </a:schemeClr>
                          </a:solidFill>
                          <a:effectLst/>
                          <a:latin typeface="+mn-ea"/>
                          <a:ea typeface="+mn-ea"/>
                        </a:rPr>
                        <a:t>   </a:t>
                      </a:r>
                      <a:endParaRPr lang="zh-CN" sz="1200" kern="100">
                        <a:solidFill>
                          <a:schemeClr val="bg1">
                            <a:lumMod val="95000"/>
                            <a:lumOff val="5000"/>
                          </a:schemeClr>
                        </a:solidFill>
                        <a:effectLst/>
                        <a:latin typeface="+mn-ea"/>
                        <a:ea typeface="+mn-ea"/>
                      </a:endParaRPr>
                    </a:p>
                  </a:txBody>
                  <a:tcPr marL="66599" marR="66599" marT="0" marB="0" anchor="ctr"/>
                </a:tc>
                <a:tc>
                  <a:txBody>
                    <a:bodyPr/>
                    <a:lstStyle/>
                    <a:p>
                      <a:pPr algn="ctr">
                        <a:spcAft>
                          <a:spcPts val="0"/>
                        </a:spcAft>
                      </a:pPr>
                      <a:r>
                        <a:rPr lang="zh-CN" sz="1200" kern="100">
                          <a:solidFill>
                            <a:schemeClr val="bg1">
                              <a:lumMod val="95000"/>
                              <a:lumOff val="5000"/>
                            </a:schemeClr>
                          </a:solidFill>
                          <a:effectLst/>
                          <a:latin typeface="+mn-ea"/>
                          <a:ea typeface="+mn-ea"/>
                        </a:rPr>
                        <a:t>杨枨老师、侯宏仑老师、</a:t>
                      </a:r>
                    </a:p>
                    <a:p>
                      <a:pPr algn="ctr">
                        <a:spcAft>
                          <a:spcPts val="0"/>
                        </a:spcAft>
                      </a:pPr>
                      <a:r>
                        <a:rPr lang="zh-CN" sz="1200" kern="100">
                          <a:solidFill>
                            <a:schemeClr val="bg1">
                              <a:lumMod val="95000"/>
                              <a:lumOff val="5000"/>
                            </a:schemeClr>
                          </a:solidFill>
                          <a:effectLst/>
                          <a:latin typeface="+mn-ea"/>
                          <a:ea typeface="+mn-ea"/>
                        </a:rPr>
                        <a:t>李俊、黄浩峰、夏昌灏、 </a:t>
                      </a:r>
                    </a:p>
                    <a:p>
                      <a:pPr algn="ctr">
                        <a:spcAft>
                          <a:spcPts val="0"/>
                        </a:spcAft>
                      </a:pPr>
                      <a:r>
                        <a:rPr lang="zh-CN" sz="1200" kern="100">
                          <a:solidFill>
                            <a:schemeClr val="bg1">
                              <a:lumMod val="95000"/>
                              <a:lumOff val="5000"/>
                            </a:schemeClr>
                          </a:solidFill>
                          <a:effectLst/>
                          <a:latin typeface="+mn-ea"/>
                          <a:ea typeface="+mn-ea"/>
                        </a:rPr>
                        <a:t>吴荣欣、叶忠杰</a:t>
                      </a:r>
                    </a:p>
                  </a:txBody>
                  <a:tcPr marL="66599" marR="66599" marT="0" marB="0" anchor="ctr"/>
                </a:tc>
              </a:tr>
              <a:tr h="590884">
                <a:tc>
                  <a:txBody>
                    <a:bodyPr/>
                    <a:lstStyle/>
                    <a:p>
                      <a:pPr algn="ctr">
                        <a:spcAft>
                          <a:spcPts val="0"/>
                        </a:spcAft>
                      </a:pPr>
                      <a:r>
                        <a:rPr lang="zh-CN" sz="1200" kern="100" dirty="0">
                          <a:solidFill>
                            <a:schemeClr val="bg1">
                              <a:lumMod val="95000"/>
                              <a:lumOff val="5000"/>
                            </a:schemeClr>
                          </a:solidFill>
                          <a:effectLst/>
                          <a:latin typeface="+mn-ea"/>
                          <a:ea typeface="+mn-ea"/>
                        </a:rPr>
                        <a:t>需求过程</a:t>
                      </a:r>
                    </a:p>
                  </a:txBody>
                  <a:tcPr marL="66599" marR="66599" marT="0" marB="0" anchor="ctr"/>
                </a:tc>
                <a:tc>
                  <a:txBody>
                    <a:bodyPr/>
                    <a:lstStyle/>
                    <a:p>
                      <a:pPr algn="just">
                        <a:spcAft>
                          <a:spcPts val="0"/>
                        </a:spcAft>
                      </a:pPr>
                      <a:r>
                        <a:rPr lang="zh-CN" sz="1200" kern="100" dirty="0">
                          <a:solidFill>
                            <a:schemeClr val="bg1">
                              <a:lumMod val="95000"/>
                              <a:lumOff val="5000"/>
                            </a:schemeClr>
                          </a:solidFill>
                          <a:effectLst/>
                          <a:latin typeface="+mn-ea"/>
                          <a:ea typeface="+mn-ea"/>
                        </a:rPr>
                        <a:t>《需求规格说明书》</a:t>
                      </a:r>
                    </a:p>
                  </a:txBody>
                  <a:tcPr marL="66599" marR="66599" marT="0" marB="0" anchor="ctr"/>
                </a:tc>
                <a:tc>
                  <a:txBody>
                    <a:bodyPr/>
                    <a:lstStyle/>
                    <a:p>
                      <a:pPr algn="ctr">
                        <a:spcAft>
                          <a:spcPts val="0"/>
                        </a:spcAft>
                      </a:pPr>
                      <a:r>
                        <a:rPr lang="zh-CN" sz="1200" kern="100">
                          <a:solidFill>
                            <a:schemeClr val="bg1">
                              <a:lumMod val="95000"/>
                              <a:lumOff val="5000"/>
                            </a:schemeClr>
                          </a:solidFill>
                          <a:effectLst/>
                          <a:latin typeface="+mn-ea"/>
                          <a:ea typeface="+mn-ea"/>
                        </a:rPr>
                        <a:t>杨枨老师、侯宏仑老师、</a:t>
                      </a:r>
                    </a:p>
                    <a:p>
                      <a:pPr algn="ctr">
                        <a:spcAft>
                          <a:spcPts val="0"/>
                        </a:spcAft>
                      </a:pPr>
                      <a:r>
                        <a:rPr lang="zh-CN" sz="1200" kern="100">
                          <a:solidFill>
                            <a:schemeClr val="bg1">
                              <a:lumMod val="95000"/>
                              <a:lumOff val="5000"/>
                            </a:schemeClr>
                          </a:solidFill>
                          <a:effectLst/>
                          <a:latin typeface="+mn-ea"/>
                          <a:ea typeface="+mn-ea"/>
                        </a:rPr>
                        <a:t>李俊、黄浩峰、夏昌灏、 </a:t>
                      </a:r>
                    </a:p>
                    <a:p>
                      <a:pPr algn="ctr">
                        <a:spcAft>
                          <a:spcPts val="0"/>
                        </a:spcAft>
                      </a:pPr>
                      <a:r>
                        <a:rPr lang="zh-CN" sz="1200" kern="100">
                          <a:solidFill>
                            <a:schemeClr val="bg1">
                              <a:lumMod val="95000"/>
                              <a:lumOff val="5000"/>
                            </a:schemeClr>
                          </a:solidFill>
                          <a:effectLst/>
                          <a:latin typeface="+mn-ea"/>
                          <a:ea typeface="+mn-ea"/>
                        </a:rPr>
                        <a:t>吴荣欣、叶忠杰</a:t>
                      </a:r>
                    </a:p>
                  </a:txBody>
                  <a:tcPr marL="66599" marR="66599" marT="0" marB="0" anchor="ctr"/>
                </a:tc>
              </a:tr>
              <a:tr h="984807">
                <a:tc>
                  <a:txBody>
                    <a:bodyPr/>
                    <a:lstStyle/>
                    <a:p>
                      <a:pPr algn="ctr">
                        <a:spcAft>
                          <a:spcPts val="0"/>
                        </a:spcAft>
                      </a:pPr>
                      <a:r>
                        <a:rPr lang="zh-CN" sz="1200" kern="100" dirty="0">
                          <a:solidFill>
                            <a:schemeClr val="bg1">
                              <a:lumMod val="95000"/>
                              <a:lumOff val="5000"/>
                            </a:schemeClr>
                          </a:solidFill>
                          <a:effectLst/>
                          <a:latin typeface="+mn-ea"/>
                          <a:ea typeface="+mn-ea"/>
                        </a:rPr>
                        <a:t>设计过程</a:t>
                      </a:r>
                    </a:p>
                  </a:txBody>
                  <a:tcPr marL="66599" marR="66599" marT="0" marB="0" anchor="ctr"/>
                </a:tc>
                <a:tc>
                  <a:txBody>
                    <a:bodyPr/>
                    <a:lstStyle/>
                    <a:p>
                      <a:pPr algn="just">
                        <a:spcAft>
                          <a:spcPts val="0"/>
                        </a:spcAft>
                      </a:pPr>
                      <a:r>
                        <a:rPr lang="zh-CN" sz="1200" kern="100" dirty="0">
                          <a:solidFill>
                            <a:schemeClr val="bg1">
                              <a:lumMod val="95000"/>
                              <a:lumOff val="5000"/>
                            </a:schemeClr>
                          </a:solidFill>
                          <a:effectLst/>
                          <a:latin typeface="+mn-ea"/>
                          <a:ea typeface="+mn-ea"/>
                        </a:rPr>
                        <a:t>《测试用例》</a:t>
                      </a:r>
                    </a:p>
                    <a:p>
                      <a:pPr algn="just">
                        <a:spcAft>
                          <a:spcPts val="0"/>
                        </a:spcAft>
                      </a:pPr>
                      <a:r>
                        <a:rPr lang="zh-CN" sz="1200" kern="100" dirty="0">
                          <a:solidFill>
                            <a:schemeClr val="bg1">
                              <a:lumMod val="95000"/>
                              <a:lumOff val="5000"/>
                            </a:schemeClr>
                          </a:solidFill>
                          <a:effectLst/>
                          <a:latin typeface="+mn-ea"/>
                          <a:ea typeface="+mn-ea"/>
                        </a:rPr>
                        <a:t>《模块开发说明》</a:t>
                      </a:r>
                    </a:p>
                    <a:p>
                      <a:pPr algn="just">
                        <a:spcAft>
                          <a:spcPts val="0"/>
                        </a:spcAft>
                      </a:pPr>
                      <a:r>
                        <a:rPr lang="zh-CN" sz="1200" kern="0" dirty="0">
                          <a:solidFill>
                            <a:schemeClr val="bg1">
                              <a:lumMod val="95000"/>
                              <a:lumOff val="5000"/>
                            </a:schemeClr>
                          </a:solidFill>
                          <a:effectLst/>
                          <a:latin typeface="+mn-ea"/>
                          <a:ea typeface="+mn-ea"/>
                        </a:rPr>
                        <a:t>《系统设计说明书》（含概要设计、详细设计、应用集成技术规范）</a:t>
                      </a:r>
                      <a:endParaRPr lang="zh-CN" sz="1200" kern="100" dirty="0">
                        <a:solidFill>
                          <a:schemeClr val="bg1">
                            <a:lumMod val="95000"/>
                            <a:lumOff val="5000"/>
                          </a:schemeClr>
                        </a:solidFill>
                        <a:effectLst/>
                        <a:latin typeface="+mn-ea"/>
                        <a:ea typeface="+mn-ea"/>
                      </a:endParaRPr>
                    </a:p>
                  </a:txBody>
                  <a:tcPr marL="66599" marR="66599" marT="0" marB="0" anchor="ctr"/>
                </a:tc>
                <a:tc>
                  <a:txBody>
                    <a:bodyPr/>
                    <a:lstStyle/>
                    <a:p>
                      <a:pPr algn="ctr">
                        <a:spcAft>
                          <a:spcPts val="0"/>
                        </a:spcAft>
                      </a:pPr>
                      <a:r>
                        <a:rPr lang="en-US" sz="1200" kern="100">
                          <a:solidFill>
                            <a:schemeClr val="bg1">
                              <a:lumMod val="95000"/>
                              <a:lumOff val="5000"/>
                            </a:schemeClr>
                          </a:solidFill>
                          <a:effectLst/>
                          <a:latin typeface="+mn-ea"/>
                          <a:ea typeface="+mn-ea"/>
                        </a:rPr>
                        <a:t> </a:t>
                      </a:r>
                      <a:endParaRPr lang="zh-CN" sz="1200" kern="100">
                        <a:solidFill>
                          <a:schemeClr val="bg1">
                            <a:lumMod val="95000"/>
                            <a:lumOff val="5000"/>
                          </a:schemeClr>
                        </a:solidFill>
                        <a:effectLst/>
                        <a:latin typeface="+mn-ea"/>
                        <a:ea typeface="+mn-ea"/>
                      </a:endParaRPr>
                    </a:p>
                  </a:txBody>
                  <a:tcPr marL="66599" marR="66599" marT="0" marB="0" anchor="ctr"/>
                </a:tc>
              </a:tr>
              <a:tr h="787845">
                <a:tc>
                  <a:txBody>
                    <a:bodyPr/>
                    <a:lstStyle/>
                    <a:p>
                      <a:pPr algn="ctr">
                        <a:spcAft>
                          <a:spcPts val="0"/>
                        </a:spcAft>
                      </a:pPr>
                      <a:r>
                        <a:rPr lang="zh-CN" sz="1200" kern="100">
                          <a:solidFill>
                            <a:schemeClr val="bg1">
                              <a:lumMod val="95000"/>
                              <a:lumOff val="5000"/>
                            </a:schemeClr>
                          </a:solidFill>
                          <a:effectLst/>
                          <a:latin typeface="+mn-ea"/>
                          <a:ea typeface="+mn-ea"/>
                        </a:rPr>
                        <a:t>编码过程</a:t>
                      </a:r>
                    </a:p>
                  </a:txBody>
                  <a:tcPr marL="66599" marR="66599" marT="0" marB="0" anchor="ctr"/>
                </a:tc>
                <a:tc>
                  <a:txBody>
                    <a:bodyPr/>
                    <a:lstStyle/>
                    <a:p>
                      <a:pPr indent="133350" algn="just">
                        <a:spcAft>
                          <a:spcPts val="0"/>
                        </a:spcAft>
                      </a:pPr>
                      <a:r>
                        <a:rPr lang="zh-CN" sz="1200" kern="100" dirty="0">
                          <a:solidFill>
                            <a:schemeClr val="bg1">
                              <a:lumMod val="95000"/>
                              <a:lumOff val="5000"/>
                            </a:schemeClr>
                          </a:solidFill>
                          <a:effectLst/>
                          <a:latin typeface="+mn-ea"/>
                          <a:ea typeface="+mn-ea"/>
                        </a:rPr>
                        <a:t>源代码</a:t>
                      </a:r>
                    </a:p>
                    <a:p>
                      <a:pPr algn="just">
                        <a:spcAft>
                          <a:spcPts val="0"/>
                        </a:spcAft>
                      </a:pPr>
                      <a:r>
                        <a:rPr lang="zh-CN" sz="1200" kern="100" dirty="0">
                          <a:solidFill>
                            <a:schemeClr val="bg1">
                              <a:lumMod val="95000"/>
                              <a:lumOff val="5000"/>
                            </a:schemeClr>
                          </a:solidFill>
                          <a:effectLst/>
                          <a:latin typeface="+mn-ea"/>
                          <a:ea typeface="+mn-ea"/>
                        </a:rPr>
                        <a:t>《单元测试记录单表》</a:t>
                      </a:r>
                    </a:p>
                    <a:p>
                      <a:pPr algn="just">
                        <a:spcAft>
                          <a:spcPts val="0"/>
                        </a:spcAft>
                      </a:pPr>
                      <a:r>
                        <a:rPr lang="zh-CN" sz="1200" kern="100" dirty="0">
                          <a:solidFill>
                            <a:schemeClr val="bg1">
                              <a:lumMod val="95000"/>
                              <a:lumOff val="5000"/>
                            </a:schemeClr>
                          </a:solidFill>
                          <a:effectLst/>
                          <a:latin typeface="+mn-ea"/>
                          <a:ea typeface="+mn-ea"/>
                        </a:rPr>
                        <a:t>《产品申请测试提交单》</a:t>
                      </a:r>
                    </a:p>
                    <a:p>
                      <a:pPr algn="just">
                        <a:spcAft>
                          <a:spcPts val="0"/>
                        </a:spcAft>
                      </a:pPr>
                      <a:r>
                        <a:rPr lang="zh-CN" sz="1200" kern="100" dirty="0">
                          <a:solidFill>
                            <a:schemeClr val="bg1">
                              <a:lumMod val="95000"/>
                              <a:lumOff val="5000"/>
                            </a:schemeClr>
                          </a:solidFill>
                          <a:effectLst/>
                          <a:latin typeface="+mn-ea"/>
                          <a:ea typeface="+mn-ea"/>
                        </a:rPr>
                        <a:t>《项目周总结报告》</a:t>
                      </a:r>
                    </a:p>
                  </a:txBody>
                  <a:tcPr marL="66599" marR="66599" marT="0" marB="0" anchor="ctr"/>
                </a:tc>
                <a:tc>
                  <a:txBody>
                    <a:bodyPr/>
                    <a:lstStyle/>
                    <a:p>
                      <a:pPr algn="ctr">
                        <a:spcAft>
                          <a:spcPts val="0"/>
                        </a:spcAft>
                      </a:pPr>
                      <a:r>
                        <a:rPr lang="en-US" sz="1200" kern="100" dirty="0">
                          <a:solidFill>
                            <a:schemeClr val="bg1">
                              <a:lumMod val="95000"/>
                              <a:lumOff val="5000"/>
                            </a:schemeClr>
                          </a:solidFill>
                          <a:effectLst/>
                          <a:latin typeface="+mn-ea"/>
                          <a:ea typeface="+mn-ea"/>
                        </a:rPr>
                        <a:t> </a:t>
                      </a:r>
                      <a:endParaRPr lang="zh-CN" sz="1200" kern="100" dirty="0">
                        <a:solidFill>
                          <a:schemeClr val="bg1">
                            <a:lumMod val="95000"/>
                            <a:lumOff val="5000"/>
                          </a:schemeClr>
                        </a:solidFill>
                        <a:effectLst/>
                        <a:latin typeface="+mn-ea"/>
                        <a:ea typeface="+mn-ea"/>
                      </a:endParaRPr>
                    </a:p>
                  </a:txBody>
                  <a:tcPr marL="66599" marR="66599" marT="0" marB="0" anchor="ctr"/>
                </a:tc>
              </a:tr>
              <a:tr h="787845">
                <a:tc>
                  <a:txBody>
                    <a:bodyPr/>
                    <a:lstStyle/>
                    <a:p>
                      <a:pPr algn="ctr">
                        <a:spcAft>
                          <a:spcPts val="0"/>
                        </a:spcAft>
                      </a:pPr>
                      <a:r>
                        <a:rPr lang="zh-CN" sz="1200" kern="100">
                          <a:solidFill>
                            <a:schemeClr val="bg1">
                              <a:lumMod val="95000"/>
                              <a:lumOff val="5000"/>
                            </a:schemeClr>
                          </a:solidFill>
                          <a:effectLst/>
                          <a:latin typeface="+mn-ea"/>
                          <a:ea typeface="+mn-ea"/>
                        </a:rPr>
                        <a:t>测试过程</a:t>
                      </a:r>
                    </a:p>
                  </a:txBody>
                  <a:tcPr marL="66599" marR="66599" marT="0" marB="0" anchor="ctr"/>
                </a:tc>
                <a:tc>
                  <a:txBody>
                    <a:bodyPr/>
                    <a:lstStyle/>
                    <a:p>
                      <a:pPr algn="just">
                        <a:spcAft>
                          <a:spcPts val="0"/>
                        </a:spcAft>
                      </a:pPr>
                      <a:r>
                        <a:rPr lang="zh-CN" sz="1200" kern="100" dirty="0">
                          <a:solidFill>
                            <a:schemeClr val="bg1">
                              <a:lumMod val="95000"/>
                              <a:lumOff val="5000"/>
                            </a:schemeClr>
                          </a:solidFill>
                          <a:effectLst/>
                          <a:latin typeface="+mn-ea"/>
                          <a:ea typeface="+mn-ea"/>
                        </a:rPr>
                        <a:t>《</a:t>
                      </a:r>
                      <a:r>
                        <a:rPr lang="en-US" sz="1200" kern="100" dirty="0">
                          <a:solidFill>
                            <a:schemeClr val="bg1">
                              <a:lumMod val="95000"/>
                              <a:lumOff val="5000"/>
                            </a:schemeClr>
                          </a:solidFill>
                          <a:effectLst/>
                          <a:latin typeface="+mn-ea"/>
                          <a:ea typeface="+mn-ea"/>
                        </a:rPr>
                        <a:t>BUG</a:t>
                      </a:r>
                      <a:r>
                        <a:rPr lang="zh-CN" sz="1200" kern="100" dirty="0">
                          <a:solidFill>
                            <a:schemeClr val="bg1">
                              <a:lumMod val="95000"/>
                              <a:lumOff val="5000"/>
                            </a:schemeClr>
                          </a:solidFill>
                          <a:effectLst/>
                          <a:latin typeface="+mn-ea"/>
                          <a:ea typeface="+mn-ea"/>
                        </a:rPr>
                        <a:t>记录表》</a:t>
                      </a:r>
                    </a:p>
                    <a:p>
                      <a:pPr algn="just">
                        <a:spcAft>
                          <a:spcPts val="0"/>
                        </a:spcAft>
                      </a:pPr>
                      <a:r>
                        <a:rPr lang="zh-CN" sz="1200" kern="100" dirty="0">
                          <a:solidFill>
                            <a:schemeClr val="bg1">
                              <a:lumMod val="95000"/>
                              <a:lumOff val="5000"/>
                            </a:schemeClr>
                          </a:solidFill>
                          <a:effectLst/>
                          <a:latin typeface="+mn-ea"/>
                          <a:ea typeface="+mn-ea"/>
                        </a:rPr>
                        <a:t>《系统测试报告》</a:t>
                      </a:r>
                    </a:p>
                    <a:p>
                      <a:pPr algn="just">
                        <a:spcAft>
                          <a:spcPts val="0"/>
                        </a:spcAft>
                      </a:pPr>
                      <a:r>
                        <a:rPr lang="zh-CN" sz="1200" kern="100" dirty="0">
                          <a:solidFill>
                            <a:schemeClr val="bg1">
                              <a:lumMod val="95000"/>
                              <a:lumOff val="5000"/>
                            </a:schemeClr>
                          </a:solidFill>
                          <a:effectLst/>
                          <a:latin typeface="+mn-ea"/>
                          <a:ea typeface="+mn-ea"/>
                        </a:rPr>
                        <a:t>《性能测试方案》</a:t>
                      </a:r>
                    </a:p>
                    <a:p>
                      <a:pPr algn="just">
                        <a:spcAft>
                          <a:spcPts val="0"/>
                        </a:spcAft>
                      </a:pPr>
                      <a:r>
                        <a:rPr lang="zh-CN" sz="1200" kern="100" dirty="0">
                          <a:solidFill>
                            <a:schemeClr val="bg1">
                              <a:lumMod val="95000"/>
                              <a:lumOff val="5000"/>
                            </a:schemeClr>
                          </a:solidFill>
                          <a:effectLst/>
                          <a:latin typeface="+mn-ea"/>
                          <a:ea typeface="+mn-ea"/>
                        </a:rPr>
                        <a:t>《性能测试报告》</a:t>
                      </a:r>
                    </a:p>
                  </a:txBody>
                  <a:tcPr marL="66599" marR="66599" marT="0" marB="0" anchor="ctr"/>
                </a:tc>
                <a:tc>
                  <a:txBody>
                    <a:bodyPr/>
                    <a:lstStyle/>
                    <a:p>
                      <a:pPr algn="ctr">
                        <a:spcAft>
                          <a:spcPts val="0"/>
                        </a:spcAft>
                      </a:pPr>
                      <a:r>
                        <a:rPr lang="en-US" sz="1200" kern="100" dirty="0">
                          <a:solidFill>
                            <a:schemeClr val="bg1">
                              <a:lumMod val="95000"/>
                              <a:lumOff val="5000"/>
                            </a:schemeClr>
                          </a:solidFill>
                          <a:effectLst/>
                          <a:latin typeface="+mn-ea"/>
                          <a:ea typeface="+mn-ea"/>
                        </a:rPr>
                        <a:t> </a:t>
                      </a:r>
                      <a:endParaRPr lang="zh-CN" sz="1200" kern="100" dirty="0">
                        <a:solidFill>
                          <a:schemeClr val="bg1">
                            <a:lumMod val="95000"/>
                            <a:lumOff val="5000"/>
                          </a:schemeClr>
                        </a:solidFill>
                        <a:effectLst/>
                        <a:latin typeface="+mn-ea"/>
                        <a:ea typeface="+mn-ea"/>
                      </a:endParaRPr>
                    </a:p>
                  </a:txBody>
                  <a:tcPr marL="66599" marR="66599" marT="0" marB="0" anchor="ctr"/>
                </a:tc>
              </a:tr>
              <a:tr h="598906">
                <a:tc>
                  <a:txBody>
                    <a:bodyPr/>
                    <a:lstStyle/>
                    <a:p>
                      <a:pPr algn="ctr">
                        <a:spcAft>
                          <a:spcPts val="0"/>
                        </a:spcAft>
                      </a:pPr>
                      <a:r>
                        <a:rPr lang="zh-CN" sz="1200" kern="100">
                          <a:solidFill>
                            <a:schemeClr val="bg1">
                              <a:lumMod val="95000"/>
                              <a:lumOff val="5000"/>
                            </a:schemeClr>
                          </a:solidFill>
                          <a:effectLst/>
                          <a:latin typeface="+mn-ea"/>
                          <a:ea typeface="+mn-ea"/>
                        </a:rPr>
                        <a:t>配置过程</a:t>
                      </a:r>
                    </a:p>
                  </a:txBody>
                  <a:tcPr marL="66599" marR="66599" marT="0" marB="0" anchor="ctr"/>
                </a:tc>
                <a:tc>
                  <a:txBody>
                    <a:bodyPr/>
                    <a:lstStyle/>
                    <a:p>
                      <a:pPr algn="just">
                        <a:spcAft>
                          <a:spcPts val="0"/>
                        </a:spcAft>
                      </a:pPr>
                      <a:r>
                        <a:rPr lang="zh-CN" sz="1200" kern="100" dirty="0">
                          <a:solidFill>
                            <a:schemeClr val="bg1">
                              <a:lumMod val="95000"/>
                              <a:lumOff val="5000"/>
                            </a:schemeClr>
                          </a:solidFill>
                          <a:effectLst/>
                          <a:latin typeface="+mn-ea"/>
                          <a:ea typeface="+mn-ea"/>
                        </a:rPr>
                        <a:t>《文档命名标识》</a:t>
                      </a:r>
                    </a:p>
                    <a:p>
                      <a:pPr algn="just">
                        <a:spcAft>
                          <a:spcPts val="0"/>
                        </a:spcAft>
                      </a:pPr>
                      <a:r>
                        <a:rPr lang="zh-CN" sz="1200" kern="100" dirty="0">
                          <a:solidFill>
                            <a:schemeClr val="bg1">
                              <a:lumMod val="95000"/>
                              <a:lumOff val="5000"/>
                            </a:schemeClr>
                          </a:solidFill>
                          <a:effectLst/>
                          <a:latin typeface="+mn-ea"/>
                          <a:ea typeface="+mn-ea"/>
                        </a:rPr>
                        <a:t>《产品发布证明》</a:t>
                      </a:r>
                    </a:p>
                    <a:p>
                      <a:pPr algn="just">
                        <a:spcAft>
                          <a:spcPts val="0"/>
                        </a:spcAft>
                      </a:pPr>
                      <a:r>
                        <a:rPr lang="zh-CN" sz="1200" kern="100" dirty="0">
                          <a:solidFill>
                            <a:schemeClr val="bg1">
                              <a:lumMod val="95000"/>
                              <a:lumOff val="5000"/>
                            </a:schemeClr>
                          </a:solidFill>
                          <a:effectLst/>
                          <a:latin typeface="+mn-ea"/>
                          <a:ea typeface="+mn-ea"/>
                        </a:rPr>
                        <a:t>《配置审计报告》</a:t>
                      </a:r>
                    </a:p>
                  </a:txBody>
                  <a:tcPr marL="66599" marR="66599" marT="0" marB="0" anchor="ctr"/>
                </a:tc>
                <a:tc>
                  <a:txBody>
                    <a:bodyPr/>
                    <a:lstStyle/>
                    <a:p>
                      <a:pPr algn="ctr">
                        <a:spcAft>
                          <a:spcPts val="0"/>
                        </a:spcAft>
                      </a:pPr>
                      <a:r>
                        <a:rPr lang="en-US" sz="1200" kern="100" dirty="0">
                          <a:solidFill>
                            <a:schemeClr val="bg1">
                              <a:lumMod val="95000"/>
                              <a:lumOff val="5000"/>
                            </a:schemeClr>
                          </a:solidFill>
                          <a:effectLst/>
                          <a:latin typeface="+mn-ea"/>
                          <a:ea typeface="+mn-ea"/>
                        </a:rPr>
                        <a:t> </a:t>
                      </a:r>
                      <a:endParaRPr lang="zh-CN" sz="1200" kern="100" dirty="0">
                        <a:solidFill>
                          <a:schemeClr val="bg1">
                            <a:lumMod val="95000"/>
                            <a:lumOff val="5000"/>
                          </a:schemeClr>
                        </a:solidFill>
                        <a:effectLst/>
                        <a:latin typeface="+mn-ea"/>
                        <a:ea typeface="+mn-ea"/>
                      </a:endParaRPr>
                    </a:p>
                  </a:txBody>
                  <a:tcPr marL="66599" marR="66599" marT="0" marB="0" anchor="ctr"/>
                </a:tc>
              </a:tr>
            </a:tbl>
          </a:graphicData>
        </a:graphic>
      </p:graphicFrame>
    </p:spTree>
    <p:extLst>
      <p:ext uri="{BB962C8B-B14F-4D97-AF65-F5344CB8AC3E}">
        <p14:creationId xmlns:p14="http://schemas.microsoft.com/office/powerpoint/2010/main" val="40948414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99580" y="1038545"/>
            <a:ext cx="4815742" cy="707886"/>
          </a:xfrm>
          <a:prstGeom prst="rect">
            <a:avLst/>
          </a:prstGeom>
        </p:spPr>
        <p:txBody>
          <a:bodyPr wrap="none">
            <a:spAutoFit/>
          </a:bodyPr>
          <a:lstStyle/>
          <a:p>
            <a:r>
              <a:rPr lang="zh-CN" altLang="zh-CN" sz="4000" b="1" dirty="0"/>
              <a:t>参与技术评审的计划</a:t>
            </a:r>
          </a:p>
        </p:txBody>
      </p:sp>
      <p:graphicFrame>
        <p:nvGraphicFramePr>
          <p:cNvPr id="5" name="表格 4"/>
          <p:cNvGraphicFramePr>
            <a:graphicFrameLocks noGrp="1"/>
          </p:cNvGraphicFramePr>
          <p:nvPr>
            <p:extLst>
              <p:ext uri="{D42A27DB-BD31-4B8C-83A1-F6EECF244321}">
                <p14:modId xmlns:p14="http://schemas.microsoft.com/office/powerpoint/2010/main" val="1041976351"/>
              </p:ext>
            </p:extLst>
          </p:nvPr>
        </p:nvGraphicFramePr>
        <p:xfrm>
          <a:off x="1099580" y="2277978"/>
          <a:ext cx="9635327" cy="3323973"/>
        </p:xfrm>
        <a:graphic>
          <a:graphicData uri="http://schemas.openxmlformats.org/drawingml/2006/table">
            <a:tbl>
              <a:tblPr>
                <a:tableStyleId>{5C22544A-7EE6-4342-B048-85BDC9FD1C3A}</a:tableStyleId>
              </a:tblPr>
              <a:tblGrid>
                <a:gridCol w="2770238"/>
                <a:gridCol w="1568849"/>
                <a:gridCol w="1584251"/>
                <a:gridCol w="1564447"/>
                <a:gridCol w="2147542"/>
              </a:tblGrid>
              <a:tr h="502826">
                <a:tc gridSpan="5">
                  <a:txBody>
                    <a:bodyPr/>
                    <a:lstStyle/>
                    <a:p>
                      <a:pPr algn="ctr">
                        <a:spcAft>
                          <a:spcPts val="0"/>
                        </a:spcAft>
                      </a:pPr>
                      <a:r>
                        <a:rPr lang="zh-CN" sz="1800" kern="100" dirty="0">
                          <a:solidFill>
                            <a:schemeClr val="bg1">
                              <a:lumMod val="95000"/>
                              <a:lumOff val="5000"/>
                            </a:schemeClr>
                          </a:solidFill>
                          <a:effectLst/>
                          <a:latin typeface="+mn-ea"/>
                          <a:ea typeface="+mn-ea"/>
                        </a:rPr>
                        <a:t>质量保证人员参与技术评审计划</a:t>
                      </a: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505153">
                <a:tc>
                  <a:txBody>
                    <a:bodyPr/>
                    <a:lstStyle/>
                    <a:p>
                      <a:pPr algn="ctr">
                        <a:spcAft>
                          <a:spcPts val="0"/>
                        </a:spcAft>
                        <a:tabLst>
                          <a:tab pos="2124710" algn="l"/>
                        </a:tabLst>
                      </a:pPr>
                      <a:r>
                        <a:rPr lang="zh-CN" sz="1800" kern="100" dirty="0">
                          <a:solidFill>
                            <a:schemeClr val="bg1">
                              <a:lumMod val="95000"/>
                              <a:lumOff val="5000"/>
                            </a:schemeClr>
                          </a:solidFill>
                          <a:effectLst/>
                          <a:latin typeface="+mn-ea"/>
                          <a:ea typeface="+mn-ea"/>
                        </a:rPr>
                        <a:t>工作成果名称</a:t>
                      </a:r>
                    </a:p>
                  </a:txBody>
                  <a:tcPr marL="68580" marR="68580" marT="0" marB="0"/>
                </a:tc>
                <a:tc>
                  <a:txBody>
                    <a:bodyPr/>
                    <a:lstStyle/>
                    <a:p>
                      <a:pPr algn="ctr">
                        <a:spcAft>
                          <a:spcPts val="0"/>
                        </a:spcAft>
                        <a:tabLst>
                          <a:tab pos="2124710" algn="l"/>
                        </a:tabLst>
                      </a:pPr>
                      <a:r>
                        <a:rPr lang="zh-CN" sz="1800" kern="100" dirty="0">
                          <a:solidFill>
                            <a:schemeClr val="bg1">
                              <a:lumMod val="95000"/>
                              <a:lumOff val="5000"/>
                            </a:schemeClr>
                          </a:solidFill>
                          <a:effectLst/>
                          <a:latin typeface="+mn-ea"/>
                          <a:ea typeface="+mn-ea"/>
                        </a:rPr>
                        <a:t>技术评审方式</a:t>
                      </a:r>
                    </a:p>
                  </a:txBody>
                  <a:tcPr marL="68580" marR="68580" marT="0" marB="0"/>
                </a:tc>
                <a:tc>
                  <a:txBody>
                    <a:bodyPr/>
                    <a:lstStyle/>
                    <a:p>
                      <a:pPr algn="ctr">
                        <a:spcAft>
                          <a:spcPts val="0"/>
                        </a:spcAft>
                        <a:tabLst>
                          <a:tab pos="2124710" algn="l"/>
                        </a:tabLst>
                      </a:pPr>
                      <a:r>
                        <a:rPr lang="zh-CN" sz="1800" kern="100">
                          <a:solidFill>
                            <a:schemeClr val="bg1">
                              <a:lumMod val="95000"/>
                              <a:lumOff val="5000"/>
                            </a:schemeClr>
                          </a:solidFill>
                          <a:effectLst/>
                          <a:latin typeface="+mn-ea"/>
                          <a:ea typeface="+mn-ea"/>
                        </a:rPr>
                        <a:t>预计评审时间</a:t>
                      </a:r>
                    </a:p>
                  </a:txBody>
                  <a:tcPr marL="68580" marR="68580" marT="0" marB="0"/>
                </a:tc>
                <a:tc>
                  <a:txBody>
                    <a:bodyPr/>
                    <a:lstStyle/>
                    <a:p>
                      <a:pPr algn="ctr">
                        <a:spcAft>
                          <a:spcPts val="0"/>
                        </a:spcAft>
                        <a:tabLst>
                          <a:tab pos="2124710" algn="l"/>
                        </a:tabLst>
                      </a:pPr>
                      <a:r>
                        <a:rPr lang="zh-CN" sz="1800" kern="100">
                          <a:solidFill>
                            <a:schemeClr val="bg1">
                              <a:lumMod val="95000"/>
                              <a:lumOff val="5000"/>
                            </a:schemeClr>
                          </a:solidFill>
                          <a:effectLst/>
                          <a:latin typeface="+mn-ea"/>
                          <a:ea typeface="+mn-ea"/>
                        </a:rPr>
                        <a:t>质量保证人员</a:t>
                      </a:r>
                    </a:p>
                  </a:txBody>
                  <a:tcPr marL="68580" marR="68580" marT="0" marB="0"/>
                </a:tc>
                <a:tc>
                  <a:txBody>
                    <a:bodyPr/>
                    <a:lstStyle/>
                    <a:p>
                      <a:pPr algn="ctr">
                        <a:spcAft>
                          <a:spcPts val="0"/>
                        </a:spcAft>
                        <a:tabLst>
                          <a:tab pos="2124710" algn="l"/>
                        </a:tabLst>
                      </a:pPr>
                      <a:r>
                        <a:rPr lang="zh-CN" sz="1800" kern="100">
                          <a:solidFill>
                            <a:schemeClr val="bg1">
                              <a:lumMod val="95000"/>
                              <a:lumOff val="5000"/>
                            </a:schemeClr>
                          </a:solidFill>
                          <a:effectLst/>
                          <a:latin typeface="+mn-ea"/>
                          <a:ea typeface="+mn-ea"/>
                        </a:rPr>
                        <a:t>主要技术评审人员</a:t>
                      </a:r>
                    </a:p>
                  </a:txBody>
                  <a:tcPr marL="68580" marR="68580" marT="0" marB="0"/>
                </a:tc>
              </a:tr>
              <a:tr h="771998">
                <a:tc>
                  <a:txBody>
                    <a:bodyPr/>
                    <a:lstStyle/>
                    <a:p>
                      <a:pPr algn="just">
                        <a:lnSpc>
                          <a:spcPct val="150000"/>
                        </a:lnSpc>
                        <a:spcAft>
                          <a:spcPts val="0"/>
                        </a:spcAft>
                        <a:tabLst>
                          <a:tab pos="2124710" algn="l"/>
                        </a:tabLst>
                      </a:pPr>
                      <a:r>
                        <a:rPr lang="zh-CN" sz="1800" kern="100" dirty="0">
                          <a:solidFill>
                            <a:schemeClr val="bg1">
                              <a:lumMod val="95000"/>
                              <a:lumOff val="5000"/>
                            </a:schemeClr>
                          </a:solidFill>
                          <a:effectLst/>
                          <a:latin typeface="+mn-ea"/>
                          <a:ea typeface="+mn-ea"/>
                        </a:rPr>
                        <a:t>《软件需求规格说明书》</a:t>
                      </a:r>
                    </a:p>
                  </a:txBody>
                  <a:tcPr marL="68580" marR="68580" marT="0" marB="0"/>
                </a:tc>
                <a:tc>
                  <a:txBody>
                    <a:bodyPr/>
                    <a:lstStyle/>
                    <a:p>
                      <a:pPr algn="ctr">
                        <a:lnSpc>
                          <a:spcPct val="150000"/>
                        </a:lnSpc>
                        <a:spcAft>
                          <a:spcPts val="0"/>
                        </a:spcAft>
                      </a:pPr>
                      <a:r>
                        <a:rPr lang="zh-CN" sz="1800" kern="100" dirty="0">
                          <a:solidFill>
                            <a:schemeClr val="bg1">
                              <a:lumMod val="95000"/>
                              <a:lumOff val="5000"/>
                            </a:schemeClr>
                          </a:solidFill>
                          <a:effectLst/>
                          <a:latin typeface="+mn-ea"/>
                          <a:ea typeface="+mn-ea"/>
                        </a:rPr>
                        <a:t>正式评审</a:t>
                      </a:r>
                    </a:p>
                  </a:txBody>
                  <a:tcPr marL="68580" marR="68580" marT="0" marB="0"/>
                </a:tc>
                <a:tc>
                  <a:txBody>
                    <a:bodyPr/>
                    <a:lstStyle/>
                    <a:p>
                      <a:pPr algn="just">
                        <a:spcAft>
                          <a:spcPts val="0"/>
                        </a:spcAft>
                      </a:pPr>
                      <a:r>
                        <a:rPr lang="en-US" sz="1800" kern="100" dirty="0">
                          <a:solidFill>
                            <a:schemeClr val="bg1">
                              <a:lumMod val="95000"/>
                              <a:lumOff val="5000"/>
                            </a:schemeClr>
                          </a:solidFill>
                          <a:effectLst/>
                          <a:latin typeface="+mn-ea"/>
                          <a:ea typeface="+mn-ea"/>
                        </a:rPr>
                        <a:t>2019/1/25</a:t>
                      </a:r>
                      <a:endParaRPr lang="zh-CN" sz="1800" kern="100" dirty="0">
                        <a:solidFill>
                          <a:schemeClr val="bg1">
                            <a:lumMod val="95000"/>
                            <a:lumOff val="5000"/>
                          </a:schemeClr>
                        </a:solidFill>
                        <a:effectLst/>
                        <a:latin typeface="+mn-ea"/>
                        <a:ea typeface="+mn-ea"/>
                      </a:endParaRPr>
                    </a:p>
                  </a:txBody>
                  <a:tcPr marL="68580" marR="68580" marT="0" marB="0"/>
                </a:tc>
                <a:tc>
                  <a:txBody>
                    <a:bodyPr/>
                    <a:lstStyle/>
                    <a:p>
                      <a:pPr algn="ctr">
                        <a:spcAft>
                          <a:spcPts val="0"/>
                        </a:spcAft>
                        <a:tabLst>
                          <a:tab pos="2124710" algn="l"/>
                        </a:tabLst>
                      </a:pPr>
                      <a:r>
                        <a:rPr lang="zh-CN" sz="1800" kern="100">
                          <a:solidFill>
                            <a:schemeClr val="bg1">
                              <a:lumMod val="95000"/>
                              <a:lumOff val="5000"/>
                            </a:schemeClr>
                          </a:solidFill>
                          <a:effectLst/>
                          <a:latin typeface="+mn-ea"/>
                          <a:ea typeface="+mn-ea"/>
                        </a:rPr>
                        <a:t>李俊</a:t>
                      </a:r>
                    </a:p>
                  </a:txBody>
                  <a:tcPr marL="68580" marR="68580" marT="0" marB="0"/>
                </a:tc>
                <a:tc>
                  <a:txBody>
                    <a:bodyPr/>
                    <a:lstStyle/>
                    <a:p>
                      <a:pPr algn="ctr">
                        <a:spcAft>
                          <a:spcPts val="0"/>
                        </a:spcAft>
                        <a:tabLst>
                          <a:tab pos="2124710" algn="l"/>
                        </a:tabLst>
                      </a:pPr>
                      <a:r>
                        <a:rPr lang="zh-CN" sz="1800" kern="100">
                          <a:solidFill>
                            <a:schemeClr val="bg1">
                              <a:lumMod val="95000"/>
                              <a:lumOff val="5000"/>
                            </a:schemeClr>
                          </a:solidFill>
                          <a:effectLst/>
                          <a:latin typeface="+mn-ea"/>
                          <a:ea typeface="+mn-ea"/>
                        </a:rPr>
                        <a:t>项目下达者</a:t>
                      </a:r>
                    </a:p>
                  </a:txBody>
                  <a:tcPr marL="68580" marR="68580" marT="0" marB="0"/>
                </a:tc>
              </a:tr>
              <a:tr h="771998">
                <a:tc>
                  <a:txBody>
                    <a:bodyPr/>
                    <a:lstStyle/>
                    <a:p>
                      <a:pPr algn="just">
                        <a:spcAft>
                          <a:spcPts val="0"/>
                        </a:spcAft>
                        <a:tabLst>
                          <a:tab pos="2124710" algn="l"/>
                        </a:tabLst>
                      </a:pPr>
                      <a:r>
                        <a:rPr lang="zh-CN" sz="1800" kern="100">
                          <a:solidFill>
                            <a:schemeClr val="bg1">
                              <a:lumMod val="95000"/>
                              <a:lumOff val="5000"/>
                            </a:schemeClr>
                          </a:solidFill>
                          <a:effectLst/>
                          <a:latin typeface="+mn-ea"/>
                          <a:ea typeface="+mn-ea"/>
                        </a:rPr>
                        <a:t>《需求变更文档》</a:t>
                      </a:r>
                    </a:p>
                  </a:txBody>
                  <a:tcPr marL="68580" marR="68580" marT="0" marB="0"/>
                </a:tc>
                <a:tc>
                  <a:txBody>
                    <a:bodyPr/>
                    <a:lstStyle/>
                    <a:p>
                      <a:pPr algn="ctr">
                        <a:lnSpc>
                          <a:spcPct val="150000"/>
                        </a:lnSpc>
                        <a:spcAft>
                          <a:spcPts val="0"/>
                        </a:spcAft>
                      </a:pPr>
                      <a:r>
                        <a:rPr lang="zh-CN" sz="1800" kern="100">
                          <a:solidFill>
                            <a:schemeClr val="bg1">
                              <a:lumMod val="95000"/>
                              <a:lumOff val="5000"/>
                            </a:schemeClr>
                          </a:solidFill>
                          <a:effectLst/>
                          <a:latin typeface="+mn-ea"/>
                          <a:ea typeface="+mn-ea"/>
                        </a:rPr>
                        <a:t>正式评审</a:t>
                      </a:r>
                    </a:p>
                  </a:txBody>
                  <a:tcPr marL="68580" marR="68580" marT="0" marB="0"/>
                </a:tc>
                <a:tc>
                  <a:txBody>
                    <a:bodyPr/>
                    <a:lstStyle/>
                    <a:p>
                      <a:pPr algn="just">
                        <a:spcAft>
                          <a:spcPts val="0"/>
                        </a:spcAft>
                      </a:pPr>
                      <a:r>
                        <a:rPr lang="en-US" sz="1800" kern="100" dirty="0">
                          <a:solidFill>
                            <a:schemeClr val="bg1">
                              <a:lumMod val="95000"/>
                              <a:lumOff val="5000"/>
                            </a:schemeClr>
                          </a:solidFill>
                          <a:effectLst/>
                          <a:latin typeface="+mn-ea"/>
                          <a:ea typeface="+mn-ea"/>
                        </a:rPr>
                        <a:t>2019/1/25</a:t>
                      </a:r>
                      <a:endParaRPr lang="zh-CN" sz="1800" kern="100" dirty="0">
                        <a:solidFill>
                          <a:schemeClr val="bg1">
                            <a:lumMod val="95000"/>
                            <a:lumOff val="5000"/>
                          </a:schemeClr>
                        </a:solidFill>
                        <a:effectLst/>
                        <a:latin typeface="+mn-ea"/>
                        <a:ea typeface="+mn-ea"/>
                      </a:endParaRPr>
                    </a:p>
                  </a:txBody>
                  <a:tcPr marL="68580" marR="68580" marT="0" marB="0"/>
                </a:tc>
                <a:tc>
                  <a:txBody>
                    <a:bodyPr/>
                    <a:lstStyle/>
                    <a:p>
                      <a:pPr algn="ctr">
                        <a:spcAft>
                          <a:spcPts val="0"/>
                        </a:spcAft>
                        <a:tabLst>
                          <a:tab pos="2124710" algn="l"/>
                        </a:tabLst>
                      </a:pPr>
                      <a:r>
                        <a:rPr lang="zh-CN" sz="1800" kern="100">
                          <a:solidFill>
                            <a:schemeClr val="bg1">
                              <a:lumMod val="95000"/>
                              <a:lumOff val="5000"/>
                            </a:schemeClr>
                          </a:solidFill>
                          <a:effectLst/>
                          <a:latin typeface="+mn-ea"/>
                          <a:ea typeface="+mn-ea"/>
                        </a:rPr>
                        <a:t>李俊</a:t>
                      </a:r>
                    </a:p>
                  </a:txBody>
                  <a:tcPr marL="68580" marR="68580" marT="0" marB="0"/>
                </a:tc>
                <a:tc>
                  <a:txBody>
                    <a:bodyPr/>
                    <a:lstStyle/>
                    <a:p>
                      <a:pPr algn="ctr">
                        <a:spcAft>
                          <a:spcPts val="0"/>
                        </a:spcAft>
                        <a:tabLst>
                          <a:tab pos="2124710" algn="l"/>
                        </a:tabLst>
                      </a:pPr>
                      <a:r>
                        <a:rPr lang="zh-CN" sz="1800" kern="100">
                          <a:solidFill>
                            <a:schemeClr val="bg1">
                              <a:lumMod val="95000"/>
                              <a:lumOff val="5000"/>
                            </a:schemeClr>
                          </a:solidFill>
                          <a:effectLst/>
                          <a:latin typeface="+mn-ea"/>
                          <a:ea typeface="+mn-ea"/>
                        </a:rPr>
                        <a:t>项目下达者</a:t>
                      </a:r>
                    </a:p>
                  </a:txBody>
                  <a:tcPr marL="68580" marR="68580" marT="0" marB="0"/>
                </a:tc>
              </a:tr>
              <a:tr h="771998">
                <a:tc>
                  <a:txBody>
                    <a:bodyPr/>
                    <a:lstStyle/>
                    <a:p>
                      <a:pPr algn="just">
                        <a:spcAft>
                          <a:spcPts val="0"/>
                        </a:spcAft>
                        <a:tabLst>
                          <a:tab pos="2124710" algn="l"/>
                        </a:tabLst>
                      </a:pPr>
                      <a:r>
                        <a:rPr lang="zh-CN" sz="1800" kern="100" dirty="0">
                          <a:solidFill>
                            <a:schemeClr val="bg1">
                              <a:lumMod val="95000"/>
                              <a:lumOff val="5000"/>
                            </a:schemeClr>
                          </a:solidFill>
                          <a:effectLst/>
                          <a:latin typeface="+mn-ea"/>
                          <a:ea typeface="+mn-ea"/>
                        </a:rPr>
                        <a:t>《项目总结报告》</a:t>
                      </a:r>
                    </a:p>
                  </a:txBody>
                  <a:tcPr marL="68580" marR="68580" marT="0" marB="0"/>
                </a:tc>
                <a:tc>
                  <a:txBody>
                    <a:bodyPr/>
                    <a:lstStyle/>
                    <a:p>
                      <a:pPr algn="ctr">
                        <a:lnSpc>
                          <a:spcPct val="150000"/>
                        </a:lnSpc>
                        <a:spcAft>
                          <a:spcPts val="0"/>
                        </a:spcAft>
                      </a:pPr>
                      <a:r>
                        <a:rPr lang="zh-CN" sz="1800" kern="100" dirty="0">
                          <a:solidFill>
                            <a:schemeClr val="bg1">
                              <a:lumMod val="95000"/>
                              <a:lumOff val="5000"/>
                            </a:schemeClr>
                          </a:solidFill>
                          <a:effectLst/>
                          <a:latin typeface="+mn-ea"/>
                          <a:ea typeface="+mn-ea"/>
                        </a:rPr>
                        <a:t>正式评审</a:t>
                      </a:r>
                    </a:p>
                  </a:txBody>
                  <a:tcPr marL="68580" marR="68580" marT="0" marB="0"/>
                </a:tc>
                <a:tc>
                  <a:txBody>
                    <a:bodyPr/>
                    <a:lstStyle/>
                    <a:p>
                      <a:pPr algn="just">
                        <a:spcAft>
                          <a:spcPts val="0"/>
                        </a:spcAft>
                      </a:pPr>
                      <a:r>
                        <a:rPr lang="en-US" sz="1800" kern="100" dirty="0">
                          <a:solidFill>
                            <a:schemeClr val="bg1">
                              <a:lumMod val="95000"/>
                              <a:lumOff val="5000"/>
                            </a:schemeClr>
                          </a:solidFill>
                          <a:effectLst/>
                          <a:latin typeface="+mn-ea"/>
                          <a:ea typeface="+mn-ea"/>
                        </a:rPr>
                        <a:t>2019/1/25</a:t>
                      </a:r>
                      <a:endParaRPr lang="zh-CN" sz="1800" kern="100" dirty="0">
                        <a:solidFill>
                          <a:schemeClr val="bg1">
                            <a:lumMod val="95000"/>
                            <a:lumOff val="5000"/>
                          </a:schemeClr>
                        </a:solidFill>
                        <a:effectLst/>
                        <a:latin typeface="+mn-ea"/>
                        <a:ea typeface="+mn-ea"/>
                      </a:endParaRPr>
                    </a:p>
                  </a:txBody>
                  <a:tcPr marL="68580" marR="68580" marT="0" marB="0"/>
                </a:tc>
                <a:tc>
                  <a:txBody>
                    <a:bodyPr/>
                    <a:lstStyle/>
                    <a:p>
                      <a:pPr algn="ctr">
                        <a:spcAft>
                          <a:spcPts val="0"/>
                        </a:spcAft>
                        <a:tabLst>
                          <a:tab pos="2124710" algn="l"/>
                        </a:tabLst>
                      </a:pPr>
                      <a:r>
                        <a:rPr lang="zh-CN" sz="1800" kern="100" dirty="0">
                          <a:solidFill>
                            <a:schemeClr val="bg1">
                              <a:lumMod val="95000"/>
                              <a:lumOff val="5000"/>
                            </a:schemeClr>
                          </a:solidFill>
                          <a:effectLst/>
                          <a:latin typeface="+mn-ea"/>
                          <a:ea typeface="+mn-ea"/>
                        </a:rPr>
                        <a:t>李俊</a:t>
                      </a:r>
                    </a:p>
                  </a:txBody>
                  <a:tcPr marL="68580" marR="68580" marT="0" marB="0"/>
                </a:tc>
                <a:tc>
                  <a:txBody>
                    <a:bodyPr/>
                    <a:lstStyle/>
                    <a:p>
                      <a:pPr algn="ctr">
                        <a:spcAft>
                          <a:spcPts val="0"/>
                        </a:spcAft>
                        <a:tabLst>
                          <a:tab pos="2124710" algn="l"/>
                        </a:tabLst>
                      </a:pPr>
                      <a:r>
                        <a:rPr lang="zh-CN" sz="1800" kern="100" dirty="0">
                          <a:solidFill>
                            <a:schemeClr val="bg1">
                              <a:lumMod val="95000"/>
                              <a:lumOff val="5000"/>
                            </a:schemeClr>
                          </a:solidFill>
                          <a:effectLst/>
                          <a:latin typeface="+mn-ea"/>
                          <a:ea typeface="+mn-ea"/>
                        </a:rPr>
                        <a:t>项目下达者</a:t>
                      </a:r>
                    </a:p>
                  </a:txBody>
                  <a:tcPr marL="68580" marR="68580" marT="0" marB="0"/>
                </a:tc>
              </a:tr>
            </a:tbl>
          </a:graphicData>
        </a:graphic>
      </p:graphicFrame>
      <p:sp>
        <p:nvSpPr>
          <p:cNvPr id="6" name="Rectangle 1"/>
          <p:cNvSpPr>
            <a:spLocks noChangeArrowheads="1"/>
          </p:cNvSpPr>
          <p:nvPr/>
        </p:nvSpPr>
        <p:spPr bwMode="auto">
          <a:xfrm>
            <a:off x="2795588" y="36528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480412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smtClean="0">
                <a:latin typeface="Microsoft YaHei UI" panose="020B0503020204020204" pitchFamily="34" charset="-122"/>
                <a:ea typeface="Microsoft YaHei UI" panose="020B0503020204020204" pitchFamily="34" charset="-122"/>
              </a:rPr>
              <a:t>第</a:t>
            </a:r>
            <a:r>
              <a:rPr lang="en-US" altLang="zh-CN" sz="9600" dirty="0"/>
              <a:t>7</a:t>
            </a:r>
            <a:r>
              <a:rPr lang="zh-CN" altLang="en-US" sz="9600" dirty="0" smtClean="0">
                <a:latin typeface="Microsoft YaHei UI" panose="020B0503020204020204" pitchFamily="34" charset="-122"/>
                <a:ea typeface="Microsoft YaHei UI" panose="020B0503020204020204" pitchFamily="34" charset="-122"/>
              </a:rPr>
              <a:t>章 </a:t>
            </a:r>
            <a:r>
              <a:rPr lang="en-US" altLang="zh-CN" sz="9600" dirty="0">
                <a:latin typeface="Microsoft YaHei UI" panose="020B0503020204020204" pitchFamily="34" charset="-122"/>
                <a:ea typeface="Microsoft YaHei UI" panose="020B0503020204020204" pitchFamily="34" charset="-122"/>
              </a:rPr>
              <a:t/>
            </a:r>
            <a:br>
              <a:rPr lang="en-US" altLang="zh-CN" sz="9600" dirty="0">
                <a:latin typeface="Microsoft YaHei UI" panose="020B0503020204020204" pitchFamily="34" charset="-122"/>
                <a:ea typeface="Microsoft YaHei UI" panose="020B0503020204020204" pitchFamily="34" charset="-122"/>
              </a:rPr>
            </a:br>
            <a:r>
              <a:rPr lang="zh-CN" altLang="en-US" sz="9600" dirty="0"/>
              <a:t>沟通管理计划</a:t>
            </a: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5247373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latin typeface="Microsoft YaHei UI" panose="020B0503020204020204" pitchFamily="34" charset="-122"/>
                <a:ea typeface="Microsoft YaHei UI" panose="020B0503020204020204" pitchFamily="34" charset="-122"/>
              </a:rPr>
              <a:t>1</a:t>
            </a:r>
            <a:r>
              <a:rPr lang="en-US" altLang="zh-CN" dirty="0"/>
              <a:t>.1</a:t>
            </a:r>
            <a:r>
              <a:rPr lang="zh-CN" altLang="zh-CN" dirty="0"/>
              <a:t>项目说明</a:t>
            </a:r>
            <a:endParaRPr lang="zh-CN" dirty="0">
              <a:latin typeface="Microsoft YaHei UI" panose="020B0503020204020204" pitchFamily="34" charset="-122"/>
              <a:ea typeface="Microsoft YaHei UI" panose="020B0503020204020204" pitchFamily="34" charset="-122"/>
            </a:endParaRPr>
          </a:p>
        </p:txBody>
      </p:sp>
      <p:sp>
        <p:nvSpPr>
          <p:cNvPr id="3" name="矩形 2"/>
          <p:cNvSpPr>
            <a:spLocks noGrp="1"/>
          </p:cNvSpPr>
          <p:nvPr>
            <p:ph idx="1"/>
          </p:nvPr>
        </p:nvSpPr>
        <p:spPr/>
        <p:txBody>
          <a:bodyPr>
            <a:normAutofit/>
          </a:bodyPr>
          <a:lstStyle/>
          <a:p>
            <a:r>
              <a:rPr lang="zh-CN" altLang="en-US" sz="5400" dirty="0">
                <a:latin typeface="+mn-ea"/>
                <a:ea typeface="+mn-ea"/>
              </a:rPr>
              <a:t>软件工程系列课程教学辅助网站</a:t>
            </a:r>
            <a:r>
              <a:rPr lang="en-US" altLang="zh-CN" sz="5400" dirty="0">
                <a:latin typeface="+mn-ea"/>
                <a:ea typeface="+mn-ea"/>
              </a:rPr>
              <a:t>,</a:t>
            </a:r>
            <a:r>
              <a:rPr lang="zh-CN" altLang="en-US" sz="5400" dirty="0">
                <a:latin typeface="+mn-ea"/>
                <a:ea typeface="+mn-ea"/>
              </a:rPr>
              <a:t>有利于师生互动</a:t>
            </a:r>
            <a:r>
              <a:rPr lang="en-US" altLang="zh-CN" sz="5400" dirty="0">
                <a:latin typeface="+mn-ea"/>
                <a:ea typeface="+mn-ea"/>
              </a:rPr>
              <a:t>,</a:t>
            </a:r>
            <a:r>
              <a:rPr lang="zh-CN" altLang="en-US" sz="5400" dirty="0">
                <a:latin typeface="+mn-ea"/>
                <a:ea typeface="+mn-ea"/>
              </a:rPr>
              <a:t>使学生在学习过程中自助得到便捷的帮助</a:t>
            </a:r>
            <a:endParaRPr lang="zh-CN" sz="5400" dirty="0">
              <a:latin typeface="+mn-ea"/>
              <a:ea typeface="+mn-ea"/>
            </a:endParaRPr>
          </a:p>
        </p:txBody>
      </p:sp>
    </p:spTree>
    <p:extLst>
      <p:ext uri="{BB962C8B-B14F-4D97-AF65-F5344CB8AC3E}">
        <p14:creationId xmlns:p14="http://schemas.microsoft.com/office/powerpoint/2010/main" val="2608448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46111" y="452718"/>
            <a:ext cx="9404723" cy="1400530"/>
          </a:xfrm>
        </p:spPr>
        <p:txBody>
          <a:bodyPr/>
          <a:lstStyle/>
          <a:p>
            <a:r>
              <a:rPr lang="en-US" altLang="zh-CN" dirty="0" smtClean="0"/>
              <a:t>	</a:t>
            </a:r>
            <a:r>
              <a:rPr lang="zh-CN" altLang="en-US" dirty="0" smtClean="0"/>
              <a:t>干系</a:t>
            </a:r>
            <a:r>
              <a:rPr lang="zh-CN" altLang="en-US" dirty="0"/>
              <a:t>人联系</a:t>
            </a:r>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464" y="1147010"/>
            <a:ext cx="9425692" cy="5584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90473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46111" y="452718"/>
            <a:ext cx="9404723" cy="1400530"/>
          </a:xfrm>
        </p:spPr>
        <p:txBody>
          <a:bodyPr/>
          <a:lstStyle/>
          <a:p>
            <a:r>
              <a:rPr lang="en-US" altLang="zh-CN" dirty="0" smtClean="0"/>
              <a:t>	</a:t>
            </a:r>
            <a:r>
              <a:rPr lang="zh-CN" altLang="en-US" dirty="0" smtClean="0"/>
              <a:t>干系</a:t>
            </a:r>
            <a:r>
              <a:rPr lang="zh-CN" altLang="en-US" dirty="0"/>
              <a:t>人联系</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463" y="1171893"/>
            <a:ext cx="9425238" cy="5686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38638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46111" y="452718"/>
            <a:ext cx="9404723" cy="1400530"/>
          </a:xfrm>
        </p:spPr>
        <p:txBody>
          <a:bodyPr/>
          <a:lstStyle/>
          <a:p>
            <a:r>
              <a:rPr lang="en-US" altLang="zh-CN" dirty="0" smtClean="0"/>
              <a:t>	</a:t>
            </a:r>
            <a:r>
              <a:rPr lang="zh-CN" altLang="en-US" dirty="0" smtClean="0"/>
              <a:t>干系</a:t>
            </a:r>
            <a:r>
              <a:rPr lang="zh-CN" altLang="en-US" dirty="0"/>
              <a:t>人联系</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2253" y="1298249"/>
            <a:ext cx="6804609" cy="43743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0526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46111" y="452718"/>
            <a:ext cx="9404723" cy="1400530"/>
          </a:xfrm>
        </p:spPr>
        <p:txBody>
          <a:bodyPr/>
          <a:lstStyle/>
          <a:p>
            <a:r>
              <a:rPr lang="en-US" altLang="zh-CN" dirty="0" smtClean="0"/>
              <a:t>	</a:t>
            </a:r>
            <a:r>
              <a:rPr lang="zh-CN" altLang="en-US" dirty="0" smtClean="0"/>
              <a:t>干系</a:t>
            </a:r>
            <a:r>
              <a:rPr lang="zh-CN" altLang="en-US" dirty="0"/>
              <a:t>人联系</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716" y="1227221"/>
            <a:ext cx="9496926" cy="53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95544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79239" y="340423"/>
            <a:ext cx="9404723" cy="1400530"/>
          </a:xfrm>
        </p:spPr>
        <p:txBody>
          <a:bodyPr/>
          <a:lstStyle/>
          <a:p>
            <a:pPr lvl="1"/>
            <a:r>
              <a:rPr lang="zh-CN" altLang="zh-CN" sz="3200" b="1" dirty="0" smtClean="0">
                <a:latin typeface="+mn-ea"/>
                <a:ea typeface="+mn-ea"/>
              </a:rPr>
              <a:t>开发</a:t>
            </a:r>
            <a:r>
              <a:rPr lang="zh-CN" altLang="zh-CN" sz="3200" b="1" dirty="0">
                <a:latin typeface="+mn-ea"/>
                <a:ea typeface="+mn-ea"/>
              </a:rPr>
              <a:t>者与客户、用户代表沟通计划</a:t>
            </a:r>
          </a:p>
        </p:txBody>
      </p:sp>
      <p:sp>
        <p:nvSpPr>
          <p:cNvPr id="3" name="矩形 2"/>
          <p:cNvSpPr/>
          <p:nvPr/>
        </p:nvSpPr>
        <p:spPr>
          <a:xfrm>
            <a:off x="1363580" y="1053041"/>
            <a:ext cx="6096000" cy="1938992"/>
          </a:xfrm>
          <a:prstGeom prst="rect">
            <a:avLst/>
          </a:prstGeom>
        </p:spPr>
        <p:txBody>
          <a:bodyPr>
            <a:spAutoFit/>
          </a:bodyPr>
          <a:lstStyle/>
          <a:p>
            <a:r>
              <a:rPr lang="zh-CN" altLang="zh-CN" sz="2000" dirty="0">
                <a:latin typeface="+mn-ea"/>
              </a:rPr>
              <a:t>客户、用户：杨枨老师</a:t>
            </a:r>
            <a:r>
              <a:rPr lang="en-US" altLang="zh-CN" sz="2000" dirty="0">
                <a:latin typeface="+mn-ea"/>
              </a:rPr>
              <a:t>/</a:t>
            </a:r>
            <a:r>
              <a:rPr lang="zh-CN" altLang="zh-CN" sz="2000" dirty="0">
                <a:latin typeface="+mn-ea"/>
              </a:rPr>
              <a:t>侯宏仑老师、余奇超</a:t>
            </a:r>
          </a:p>
          <a:p>
            <a:r>
              <a:rPr lang="zh-CN" altLang="zh-CN" sz="2000" dirty="0">
                <a:latin typeface="+mn-ea"/>
              </a:rPr>
              <a:t>沟通人：</a:t>
            </a:r>
            <a:r>
              <a:rPr lang="en-US" altLang="zh-CN" sz="2000" dirty="0">
                <a:latin typeface="+mn-ea"/>
              </a:rPr>
              <a:t>G-10</a:t>
            </a:r>
            <a:r>
              <a:rPr lang="zh-CN" altLang="zh-CN" sz="2000" dirty="0">
                <a:latin typeface="+mn-ea"/>
              </a:rPr>
              <a:t>全组成员</a:t>
            </a:r>
          </a:p>
          <a:p>
            <a:r>
              <a:rPr lang="zh-CN" altLang="zh-CN" sz="2000" dirty="0">
                <a:latin typeface="+mn-ea"/>
              </a:rPr>
              <a:t>沟通途径：</a:t>
            </a:r>
            <a:r>
              <a:rPr lang="en-US" altLang="zh-CN" sz="2000" dirty="0">
                <a:latin typeface="+mn-ea"/>
              </a:rPr>
              <a:t>1.</a:t>
            </a:r>
            <a:r>
              <a:rPr lang="zh-CN" altLang="zh-CN" sz="2000" dirty="0">
                <a:latin typeface="+mn-ea"/>
              </a:rPr>
              <a:t>正式沟通：电子邮件发出邀请面谈</a:t>
            </a:r>
            <a:r>
              <a:rPr lang="en-US" altLang="zh-CN" sz="2000" dirty="0">
                <a:latin typeface="+mn-ea"/>
              </a:rPr>
              <a:t>.</a:t>
            </a:r>
            <a:endParaRPr lang="zh-CN" altLang="zh-CN" sz="2000" dirty="0">
              <a:latin typeface="+mn-ea"/>
            </a:endParaRPr>
          </a:p>
          <a:p>
            <a:r>
              <a:rPr lang="en-US" altLang="zh-CN" sz="2000" dirty="0">
                <a:latin typeface="+mn-ea"/>
              </a:rPr>
              <a:t>          2.</a:t>
            </a:r>
            <a:r>
              <a:rPr lang="zh-CN" altLang="zh-CN" sz="2000" dirty="0">
                <a:latin typeface="+mn-ea"/>
              </a:rPr>
              <a:t>非正式沟通：课上或课下的指导、邮件或者微信沟通。</a:t>
            </a:r>
          </a:p>
          <a:p>
            <a:r>
              <a:rPr lang="en-US" altLang="zh-CN" sz="2000" dirty="0">
                <a:latin typeface="+mn-ea"/>
              </a:rPr>
              <a:t>          3.</a:t>
            </a:r>
            <a:r>
              <a:rPr lang="zh-CN" altLang="zh-CN" sz="2000" dirty="0">
                <a:latin typeface="+mn-ea"/>
              </a:rPr>
              <a:t>非正式沟通提交作业：邮箱发送。</a:t>
            </a:r>
            <a:endParaRPr lang="zh-CN" altLang="en-US" sz="2000" dirty="0">
              <a:latin typeface="+mn-ea"/>
            </a:endParaRPr>
          </a:p>
        </p:txBody>
      </p:sp>
      <p:graphicFrame>
        <p:nvGraphicFramePr>
          <p:cNvPr id="4" name="表格 3"/>
          <p:cNvGraphicFramePr>
            <a:graphicFrameLocks noGrp="1"/>
          </p:cNvGraphicFramePr>
          <p:nvPr>
            <p:extLst>
              <p:ext uri="{D42A27DB-BD31-4B8C-83A1-F6EECF244321}">
                <p14:modId xmlns:p14="http://schemas.microsoft.com/office/powerpoint/2010/main" val="1783328866"/>
              </p:ext>
            </p:extLst>
          </p:nvPr>
        </p:nvGraphicFramePr>
        <p:xfrm>
          <a:off x="1363580" y="3192379"/>
          <a:ext cx="7558288" cy="2242311"/>
        </p:xfrm>
        <a:graphic>
          <a:graphicData uri="http://schemas.openxmlformats.org/drawingml/2006/table">
            <a:tbl>
              <a:tblPr firstRow="1" firstCol="1" bandRow="1">
                <a:tableStyleId>{5C22544A-7EE6-4342-B048-85BDC9FD1C3A}</a:tableStyleId>
              </a:tblPr>
              <a:tblGrid>
                <a:gridCol w="862442"/>
                <a:gridCol w="876991"/>
                <a:gridCol w="910131"/>
                <a:gridCol w="903663"/>
                <a:gridCol w="863250"/>
                <a:gridCol w="833344"/>
                <a:gridCol w="822836"/>
                <a:gridCol w="1485631"/>
              </a:tblGrid>
              <a:tr h="640660">
                <a:tc>
                  <a:txBody>
                    <a:bodyPr/>
                    <a:lstStyle/>
                    <a:p>
                      <a:pPr algn="just">
                        <a:spcAft>
                          <a:spcPts val="0"/>
                        </a:spcAft>
                      </a:pPr>
                      <a:r>
                        <a:rPr lang="zh-CN" sz="1400" kern="0" dirty="0">
                          <a:effectLst/>
                        </a:rPr>
                        <a:t>沟通计划</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400" kern="0" dirty="0">
                          <a:effectLst/>
                        </a:rPr>
                        <a:t>沟通方式</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400" kern="0">
                          <a:effectLst/>
                        </a:rPr>
                        <a:t>沟通地点</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沟通时间</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参与人员</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产出</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频度</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目的</a:t>
                      </a:r>
                      <a:endParaRPr lang="zh-CN" sz="1050" kern="100">
                        <a:effectLst/>
                        <a:latin typeface="Calibri"/>
                        <a:ea typeface="宋体"/>
                        <a:cs typeface="Times New Roman"/>
                      </a:endParaRPr>
                    </a:p>
                  </a:txBody>
                  <a:tcPr marL="68580" marR="68580" marT="0" marB="0"/>
                </a:tc>
              </a:tr>
              <a:tr h="1601651">
                <a:tc>
                  <a:txBody>
                    <a:bodyPr/>
                    <a:lstStyle/>
                    <a:p>
                      <a:pPr algn="just">
                        <a:spcAft>
                          <a:spcPts val="0"/>
                        </a:spcAft>
                      </a:pPr>
                      <a:r>
                        <a:rPr lang="zh-CN" sz="1400" kern="0">
                          <a:effectLst/>
                        </a:rPr>
                        <a:t>需求访谈</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座谈开会</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理四</a:t>
                      </a:r>
                      <a:r>
                        <a:rPr lang="en-US" sz="1400" kern="0">
                          <a:effectLst/>
                        </a:rPr>
                        <a:t>506</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视情况决定</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全体组员</a:t>
                      </a:r>
                      <a:r>
                        <a:rPr lang="en-US" sz="1400" kern="0">
                          <a:effectLst/>
                        </a:rPr>
                        <a:t>/</a:t>
                      </a:r>
                      <a:r>
                        <a:rPr lang="zh-CN" sz="1400" kern="0">
                          <a:effectLst/>
                        </a:rPr>
                        <a:t>客户</a:t>
                      </a:r>
                      <a:r>
                        <a:rPr lang="en-US" sz="1400" kern="0">
                          <a:effectLst/>
                        </a:rPr>
                        <a:t>/</a:t>
                      </a:r>
                      <a:r>
                        <a:rPr lang="zh-CN" sz="1400" kern="0">
                          <a:effectLst/>
                        </a:rPr>
                        <a:t>项目下达者</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会议纪要</a:t>
                      </a:r>
                      <a:r>
                        <a:rPr lang="en-US" sz="1400" kern="0">
                          <a:effectLst/>
                        </a:rPr>
                        <a:t>/</a:t>
                      </a:r>
                      <a:r>
                        <a:rPr lang="zh-CN" sz="1400" kern="0">
                          <a:effectLst/>
                        </a:rPr>
                        <a:t>录音文件</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dirty="0">
                          <a:effectLst/>
                        </a:rPr>
                        <a:t>项目开发期</a:t>
                      </a:r>
                      <a:r>
                        <a:rPr lang="en-US" sz="1400" kern="0" dirty="0">
                          <a:effectLst/>
                        </a:rPr>
                        <a:t>3-5</a:t>
                      </a:r>
                      <a:r>
                        <a:rPr lang="zh-CN" sz="1400" kern="0" dirty="0">
                          <a:effectLst/>
                        </a:rPr>
                        <a:t>次</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400" kern="0" dirty="0">
                          <a:effectLst/>
                        </a:rPr>
                        <a:t>获取客户，用户代表的需求。</a:t>
                      </a:r>
                      <a:endParaRPr lang="zh-CN" sz="105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719940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52180" y="428944"/>
            <a:ext cx="5277407" cy="707886"/>
          </a:xfrm>
          <a:prstGeom prst="rect">
            <a:avLst/>
          </a:prstGeom>
        </p:spPr>
        <p:txBody>
          <a:bodyPr wrap="none">
            <a:spAutoFit/>
          </a:bodyPr>
          <a:lstStyle/>
          <a:p>
            <a:pPr lvl="1"/>
            <a:r>
              <a:rPr lang="zh-CN" altLang="zh-CN" sz="4000" b="1" dirty="0"/>
              <a:t>开发者内部沟通计划</a:t>
            </a:r>
          </a:p>
        </p:txBody>
      </p:sp>
      <p:graphicFrame>
        <p:nvGraphicFramePr>
          <p:cNvPr id="5" name="表格 4"/>
          <p:cNvGraphicFramePr>
            <a:graphicFrameLocks noGrp="1"/>
          </p:cNvGraphicFramePr>
          <p:nvPr>
            <p:extLst>
              <p:ext uri="{D42A27DB-BD31-4B8C-83A1-F6EECF244321}">
                <p14:modId xmlns:p14="http://schemas.microsoft.com/office/powerpoint/2010/main" val="1558187190"/>
              </p:ext>
            </p:extLst>
          </p:nvPr>
        </p:nvGraphicFramePr>
        <p:xfrm>
          <a:off x="1299411" y="1620671"/>
          <a:ext cx="7668377" cy="3384883"/>
        </p:xfrm>
        <a:graphic>
          <a:graphicData uri="http://schemas.openxmlformats.org/drawingml/2006/table">
            <a:tbl>
              <a:tblPr firstRow="1" firstCol="1" bandRow="1">
                <a:tableStyleId>{5C22544A-7EE6-4342-B048-85BDC9FD1C3A}</a:tableStyleId>
              </a:tblPr>
              <a:tblGrid>
                <a:gridCol w="1016269"/>
                <a:gridCol w="920853"/>
                <a:gridCol w="1013569"/>
                <a:gridCol w="1127888"/>
                <a:gridCol w="839840"/>
                <a:gridCol w="928054"/>
                <a:gridCol w="916353"/>
                <a:gridCol w="905551"/>
              </a:tblGrid>
              <a:tr h="1084711">
                <a:tc>
                  <a:txBody>
                    <a:bodyPr/>
                    <a:lstStyle/>
                    <a:p>
                      <a:pPr algn="just">
                        <a:spcAft>
                          <a:spcPts val="0"/>
                        </a:spcAft>
                      </a:pPr>
                      <a:r>
                        <a:rPr lang="zh-CN" sz="1400" kern="0" dirty="0">
                          <a:effectLst/>
                        </a:rPr>
                        <a:t>沟通计划</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400" kern="0" dirty="0">
                          <a:effectLst/>
                        </a:rPr>
                        <a:t>沟通方式</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400" kern="0" dirty="0">
                          <a:effectLst/>
                        </a:rPr>
                        <a:t>沟通地点</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400" kern="0" dirty="0">
                          <a:effectLst/>
                        </a:rPr>
                        <a:t>沟通时间</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400" kern="0">
                          <a:effectLst/>
                        </a:rPr>
                        <a:t>参与人员</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产出</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频度</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目的</a:t>
                      </a:r>
                      <a:endParaRPr lang="zh-CN" sz="1050" kern="100">
                        <a:effectLst/>
                        <a:latin typeface="Calibri"/>
                        <a:ea typeface="宋体"/>
                        <a:cs typeface="Times New Roman"/>
                      </a:endParaRPr>
                    </a:p>
                  </a:txBody>
                  <a:tcPr marL="68580" marR="68580" marT="0" marB="0"/>
                </a:tc>
              </a:tr>
              <a:tr h="2300172">
                <a:tc>
                  <a:txBody>
                    <a:bodyPr/>
                    <a:lstStyle/>
                    <a:p>
                      <a:pPr algn="just">
                        <a:spcAft>
                          <a:spcPts val="0"/>
                        </a:spcAft>
                      </a:pPr>
                      <a:r>
                        <a:rPr lang="zh-CN" sz="1400" kern="0">
                          <a:effectLst/>
                        </a:rPr>
                        <a:t>周常会议</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dirty="0">
                          <a:effectLst/>
                        </a:rPr>
                        <a:t>座谈开会</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en-US" sz="1400" kern="0" dirty="0">
                          <a:effectLst/>
                        </a:rPr>
                        <a:t>cc</a:t>
                      </a:r>
                      <a:r>
                        <a:rPr lang="zh-CN" sz="1400" kern="0" dirty="0">
                          <a:effectLst/>
                        </a:rPr>
                        <a:t>咖啡厅或者全家，具体看情况</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400" kern="0" dirty="0">
                          <a:effectLst/>
                        </a:rPr>
                        <a:t>每周六晚，若个别组员时间冲突视情况调整。</a:t>
                      </a:r>
                      <a:endParaRPr lang="zh-CN" sz="1050" kern="100" dirty="0">
                        <a:effectLst/>
                      </a:endParaRPr>
                    </a:p>
                    <a:p>
                      <a:pPr algn="just">
                        <a:spcAft>
                          <a:spcPts val="0"/>
                        </a:spcAft>
                      </a:pPr>
                      <a:r>
                        <a:rPr lang="en-US" sz="1400" kern="0" dirty="0">
                          <a:effectLst/>
                        </a:rPr>
                        <a:t> </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400" kern="0" dirty="0">
                          <a:effectLst/>
                        </a:rPr>
                        <a:t>全体组员</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400" kern="0" dirty="0">
                          <a:effectLst/>
                        </a:rPr>
                        <a:t>会议纪要</a:t>
                      </a:r>
                      <a:r>
                        <a:rPr lang="en-US" sz="1400" kern="0" dirty="0">
                          <a:effectLst/>
                        </a:rPr>
                        <a:t>/</a:t>
                      </a:r>
                      <a:r>
                        <a:rPr lang="zh-CN" sz="1400" kern="0" dirty="0">
                          <a:effectLst/>
                        </a:rPr>
                        <a:t>录音文件</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400" kern="0" dirty="0">
                          <a:effectLst/>
                        </a:rPr>
                        <a:t>每周</a:t>
                      </a:r>
                      <a:r>
                        <a:rPr lang="en-US" sz="1400" kern="0" dirty="0">
                          <a:effectLst/>
                        </a:rPr>
                        <a:t>1</a:t>
                      </a:r>
                      <a:r>
                        <a:rPr lang="zh-CN" sz="1400" kern="0" dirty="0">
                          <a:effectLst/>
                        </a:rPr>
                        <a:t>次</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400" kern="0" dirty="0">
                          <a:effectLst/>
                        </a:rPr>
                        <a:t>总结工作，下达新任务。进行组内评审。</a:t>
                      </a:r>
                      <a:endParaRPr lang="zh-CN" sz="1050" kern="100" dirty="0">
                        <a:effectLst/>
                        <a:latin typeface="Calibri"/>
                        <a:ea typeface="宋体"/>
                        <a:cs typeface="Times New Roman"/>
                      </a:endParaRPr>
                    </a:p>
                  </a:txBody>
                  <a:tcPr marL="68580" marR="68580" marT="0" marB="0"/>
                </a:tc>
              </a:tr>
            </a:tbl>
          </a:graphicData>
        </a:graphic>
      </p:graphicFrame>
      <p:sp>
        <p:nvSpPr>
          <p:cNvPr id="6" name="Rectangle 1"/>
          <p:cNvSpPr>
            <a:spLocks noChangeArrowheads="1"/>
          </p:cNvSpPr>
          <p:nvPr/>
        </p:nvSpPr>
        <p:spPr bwMode="auto">
          <a:xfrm>
            <a:off x="2871788" y="30845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3740190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52180" y="428944"/>
            <a:ext cx="7335663" cy="707886"/>
          </a:xfrm>
          <a:prstGeom prst="rect">
            <a:avLst/>
          </a:prstGeom>
        </p:spPr>
        <p:txBody>
          <a:bodyPr wrap="none">
            <a:spAutoFit/>
          </a:bodyPr>
          <a:lstStyle/>
          <a:p>
            <a:pPr lvl="1"/>
            <a:r>
              <a:rPr lang="zh-CN" altLang="zh-CN" sz="4000" b="1" dirty="0"/>
              <a:t>开发者内部沟通</a:t>
            </a:r>
            <a:r>
              <a:rPr lang="zh-CN" altLang="zh-CN" sz="4000" b="1" dirty="0" smtClean="0"/>
              <a:t>计划</a:t>
            </a:r>
            <a:r>
              <a:rPr lang="zh-CN" altLang="en-US" sz="4000" b="1" dirty="0" smtClean="0"/>
              <a:t>备选方案</a:t>
            </a:r>
            <a:endParaRPr lang="zh-CN" altLang="zh-CN" sz="4000" b="1" dirty="0"/>
          </a:p>
        </p:txBody>
      </p:sp>
      <p:sp>
        <p:nvSpPr>
          <p:cNvPr id="6" name="Rectangle 1"/>
          <p:cNvSpPr>
            <a:spLocks noChangeArrowheads="1"/>
          </p:cNvSpPr>
          <p:nvPr/>
        </p:nvSpPr>
        <p:spPr bwMode="auto">
          <a:xfrm>
            <a:off x="2871788" y="30845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 name="TextBox 2"/>
          <p:cNvSpPr txBox="1"/>
          <p:nvPr/>
        </p:nvSpPr>
        <p:spPr>
          <a:xfrm>
            <a:off x="1163304" y="1475875"/>
            <a:ext cx="8662736" cy="707886"/>
          </a:xfrm>
          <a:prstGeom prst="rect">
            <a:avLst/>
          </a:prstGeom>
          <a:noFill/>
        </p:spPr>
        <p:txBody>
          <a:bodyPr wrap="square" rtlCol="0">
            <a:spAutoFit/>
          </a:bodyPr>
          <a:lstStyle/>
          <a:p>
            <a:r>
              <a:rPr lang="zh-CN" altLang="en-US" sz="2000" dirty="0" smtClean="0">
                <a:latin typeface="+mn-ea"/>
              </a:rPr>
              <a:t>当定期会议出现请假人数</a:t>
            </a:r>
            <a:r>
              <a:rPr lang="en-US" altLang="zh-CN" sz="2000" dirty="0" smtClean="0">
                <a:latin typeface="+mn-ea"/>
              </a:rPr>
              <a:t>&gt;=2</a:t>
            </a:r>
            <a:r>
              <a:rPr lang="zh-CN" altLang="en-US" sz="2000" dirty="0" smtClean="0">
                <a:latin typeface="+mn-ea"/>
              </a:rPr>
              <a:t>或组长请假时，采取备选方案，全组在微信群里讨论，时间为周六晚上</a:t>
            </a:r>
            <a:r>
              <a:rPr lang="en-US" altLang="zh-CN" sz="2000" dirty="0" smtClean="0">
                <a:latin typeface="+mn-ea"/>
              </a:rPr>
              <a:t>8</a:t>
            </a:r>
            <a:r>
              <a:rPr lang="zh-CN" altLang="en-US" sz="2000" dirty="0" smtClean="0">
                <a:latin typeface="+mn-ea"/>
              </a:rPr>
              <a:t>：</a:t>
            </a:r>
            <a:r>
              <a:rPr lang="en-US" altLang="zh-CN" sz="2000" dirty="0" smtClean="0">
                <a:latin typeface="+mn-ea"/>
              </a:rPr>
              <a:t>30</a:t>
            </a:r>
            <a:r>
              <a:rPr lang="zh-CN" altLang="en-US" sz="2000" dirty="0" smtClean="0">
                <a:latin typeface="+mn-ea"/>
              </a:rPr>
              <a:t>开始</a:t>
            </a:r>
            <a:r>
              <a:rPr lang="zh-CN" altLang="en-US" dirty="0" smtClean="0"/>
              <a:t>。</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1787" y="2245895"/>
            <a:ext cx="4791811" cy="4155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68107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17833" y="223877"/>
            <a:ext cx="3219151" cy="707886"/>
          </a:xfrm>
          <a:prstGeom prst="rect">
            <a:avLst/>
          </a:prstGeom>
        </p:spPr>
        <p:txBody>
          <a:bodyPr wrap="none">
            <a:spAutoFit/>
          </a:bodyPr>
          <a:lstStyle/>
          <a:p>
            <a:pPr lvl="1"/>
            <a:r>
              <a:rPr lang="zh-CN" altLang="en-US" sz="4000" b="1" dirty="0" smtClean="0"/>
              <a:t>会议记录表</a:t>
            </a:r>
            <a:endParaRPr lang="zh-CN" altLang="zh-CN" sz="4000" b="1" dirty="0"/>
          </a:p>
        </p:txBody>
      </p:sp>
      <p:sp>
        <p:nvSpPr>
          <p:cNvPr id="6" name="Rectangle 1"/>
          <p:cNvSpPr>
            <a:spLocks noChangeArrowheads="1"/>
          </p:cNvSpPr>
          <p:nvPr/>
        </p:nvSpPr>
        <p:spPr bwMode="auto">
          <a:xfrm>
            <a:off x="2871788" y="30845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3179" y="1076075"/>
            <a:ext cx="7218947" cy="518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51308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smtClean="0">
                <a:latin typeface="Microsoft YaHei UI" panose="020B0503020204020204" pitchFamily="34" charset="-122"/>
                <a:ea typeface="Microsoft YaHei UI" panose="020B0503020204020204" pitchFamily="34" charset="-122"/>
              </a:rPr>
              <a:t>第</a:t>
            </a:r>
            <a:r>
              <a:rPr lang="en-US" altLang="zh-CN" sz="9600" dirty="0"/>
              <a:t>8</a:t>
            </a:r>
            <a:r>
              <a:rPr lang="zh-CN" altLang="en-US" sz="9600" dirty="0" smtClean="0">
                <a:latin typeface="Microsoft YaHei UI" panose="020B0503020204020204" pitchFamily="34" charset="-122"/>
                <a:ea typeface="Microsoft YaHei UI" panose="020B0503020204020204" pitchFamily="34" charset="-122"/>
              </a:rPr>
              <a:t>章 </a:t>
            </a:r>
            <a:r>
              <a:rPr lang="en-US" altLang="zh-CN" sz="9600" dirty="0">
                <a:latin typeface="Microsoft YaHei UI" panose="020B0503020204020204" pitchFamily="34" charset="-122"/>
                <a:ea typeface="Microsoft YaHei UI" panose="020B0503020204020204" pitchFamily="34" charset="-122"/>
              </a:rPr>
              <a:t/>
            </a:r>
            <a:br>
              <a:rPr lang="en-US" altLang="zh-CN" sz="9600" dirty="0">
                <a:latin typeface="Microsoft YaHei UI" panose="020B0503020204020204" pitchFamily="34" charset="-122"/>
                <a:ea typeface="Microsoft YaHei UI" panose="020B0503020204020204" pitchFamily="34" charset="-122"/>
              </a:rPr>
            </a:br>
            <a:r>
              <a:rPr lang="zh-CN" altLang="en-US" sz="9600" dirty="0"/>
              <a:t>风险管理计划</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293787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pPr lvl="1"/>
            <a:r>
              <a:rPr lang="en-US" altLang="zh-CN" sz="4000" dirty="0" smtClean="0">
                <a:latin typeface="+mn-ea"/>
                <a:ea typeface="+mn-ea"/>
              </a:rPr>
              <a:t>	</a:t>
            </a:r>
            <a:r>
              <a:rPr lang="zh-CN" altLang="zh-CN" sz="4000" dirty="0" smtClean="0">
                <a:latin typeface="+mn-ea"/>
                <a:ea typeface="+mn-ea"/>
              </a:rPr>
              <a:t>项目</a:t>
            </a:r>
            <a:r>
              <a:rPr lang="zh-CN" altLang="zh-CN" sz="4000" dirty="0">
                <a:latin typeface="+mn-ea"/>
                <a:ea typeface="+mn-ea"/>
              </a:rPr>
              <a:t>风险类别定义</a:t>
            </a:r>
            <a:endParaRPr lang="zh-CN" altLang="zh-CN" sz="4000" kern="1200" dirty="0">
              <a:latin typeface="+mn-ea"/>
              <a:ea typeface="+mn-ea"/>
              <a:cs typeface="+mj-cs"/>
            </a:endParaRPr>
          </a:p>
        </p:txBody>
      </p:sp>
      <p:sp>
        <p:nvSpPr>
          <p:cNvPr id="3" name="文本框 5"/>
          <p:cNvSpPr txBox="1"/>
          <p:nvPr/>
        </p:nvSpPr>
        <p:spPr>
          <a:xfrm>
            <a:off x="1728716" y="2069601"/>
            <a:ext cx="8734567" cy="461665"/>
          </a:xfrm>
          <a:prstGeom prst="rect">
            <a:avLst/>
          </a:prstGeom>
          <a:noFill/>
        </p:spPr>
        <p:txBody>
          <a:bodyPr wrap="square" rtlCol="0">
            <a:spAutoFit/>
          </a:bodyPr>
          <a:lstStyle/>
          <a:p>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264683219"/>
              </p:ext>
            </p:extLst>
          </p:nvPr>
        </p:nvGraphicFramePr>
        <p:xfrm>
          <a:off x="1299411" y="1716506"/>
          <a:ext cx="6940868" cy="4090458"/>
        </p:xfrm>
        <a:graphic>
          <a:graphicData uri="http://schemas.openxmlformats.org/drawingml/2006/table">
            <a:tbl>
              <a:tblPr firstRow="1" firstCol="1" bandRow="1">
                <a:tableStyleId>{5C22544A-7EE6-4342-B048-85BDC9FD1C3A}</a:tableStyleId>
              </a:tblPr>
              <a:tblGrid>
                <a:gridCol w="1422827"/>
                <a:gridCol w="5518041"/>
              </a:tblGrid>
              <a:tr h="553452">
                <a:tc>
                  <a:txBody>
                    <a:bodyPr/>
                    <a:lstStyle/>
                    <a:p>
                      <a:pPr algn="just">
                        <a:spcAft>
                          <a:spcPts val="0"/>
                        </a:spcAft>
                      </a:pPr>
                      <a:r>
                        <a:rPr lang="zh-CN" sz="1800" kern="0" dirty="0">
                          <a:effectLst/>
                        </a:rPr>
                        <a:t>风险类别</a:t>
                      </a:r>
                      <a:endParaRPr lang="zh-CN" sz="1800" kern="100" dirty="0">
                        <a:effectLst/>
                        <a:latin typeface="Calibri"/>
                        <a:ea typeface="宋体"/>
                        <a:cs typeface="Times New Roman"/>
                      </a:endParaRPr>
                    </a:p>
                  </a:txBody>
                  <a:tcPr marL="68580" marR="68580" marT="0" marB="0"/>
                </a:tc>
                <a:tc>
                  <a:txBody>
                    <a:bodyPr/>
                    <a:lstStyle/>
                    <a:p>
                      <a:pPr algn="just">
                        <a:spcAft>
                          <a:spcPts val="0"/>
                        </a:spcAft>
                      </a:pPr>
                      <a:r>
                        <a:rPr lang="zh-CN" sz="1800" kern="0">
                          <a:effectLst/>
                        </a:rPr>
                        <a:t>描述</a:t>
                      </a:r>
                      <a:endParaRPr lang="zh-CN" sz="1800" kern="100">
                        <a:effectLst/>
                        <a:latin typeface="Calibri"/>
                        <a:ea typeface="宋体"/>
                        <a:cs typeface="Times New Roman"/>
                      </a:endParaRPr>
                    </a:p>
                  </a:txBody>
                  <a:tcPr marL="68580" marR="68580" marT="0" marB="0"/>
                </a:tc>
              </a:tr>
              <a:tr h="643092">
                <a:tc>
                  <a:txBody>
                    <a:bodyPr/>
                    <a:lstStyle/>
                    <a:p>
                      <a:pPr algn="just">
                        <a:spcAft>
                          <a:spcPts val="0"/>
                        </a:spcAft>
                      </a:pPr>
                      <a:r>
                        <a:rPr lang="zh-CN" sz="1800" kern="0">
                          <a:effectLst/>
                        </a:rPr>
                        <a:t>技术风险</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1800" kern="0">
                          <a:effectLst/>
                        </a:rPr>
                        <a:t>指开发人员在设计、实现、接口、验证，维护等方面会遇到技术性问题等。</a:t>
                      </a:r>
                      <a:endParaRPr lang="zh-CN" sz="1800" kern="100">
                        <a:effectLst/>
                        <a:latin typeface="Calibri"/>
                        <a:ea typeface="宋体"/>
                        <a:cs typeface="Times New Roman"/>
                      </a:endParaRPr>
                    </a:p>
                  </a:txBody>
                  <a:tcPr marL="68580" marR="68580" marT="0" marB="0"/>
                </a:tc>
              </a:tr>
              <a:tr h="321546">
                <a:tc>
                  <a:txBody>
                    <a:bodyPr/>
                    <a:lstStyle/>
                    <a:p>
                      <a:pPr algn="just">
                        <a:spcAft>
                          <a:spcPts val="0"/>
                        </a:spcAft>
                      </a:pPr>
                      <a:r>
                        <a:rPr lang="zh-CN" sz="1800" kern="0">
                          <a:effectLst/>
                        </a:rPr>
                        <a:t>需求风险</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1800" kern="0">
                          <a:effectLst/>
                        </a:rPr>
                        <a:t>指用户临时增加、改变需求或对需求不满意等。</a:t>
                      </a:r>
                      <a:endParaRPr lang="zh-CN" sz="1800" kern="100">
                        <a:effectLst/>
                        <a:latin typeface="Calibri"/>
                        <a:ea typeface="宋体"/>
                        <a:cs typeface="Times New Roman"/>
                      </a:endParaRPr>
                    </a:p>
                  </a:txBody>
                  <a:tcPr marL="68580" marR="68580" marT="0" marB="0"/>
                </a:tc>
              </a:tr>
              <a:tr h="643092">
                <a:tc>
                  <a:txBody>
                    <a:bodyPr/>
                    <a:lstStyle/>
                    <a:p>
                      <a:pPr algn="just">
                        <a:spcAft>
                          <a:spcPts val="0"/>
                        </a:spcAft>
                      </a:pPr>
                      <a:r>
                        <a:rPr lang="zh-CN" sz="1800" kern="0">
                          <a:effectLst/>
                        </a:rPr>
                        <a:t>人员风险</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1800" kern="0">
                          <a:effectLst/>
                        </a:rPr>
                        <a:t>指开发人员的临时无法参与开发等，以及开发人员配置改变等。</a:t>
                      </a:r>
                      <a:endParaRPr lang="zh-CN" sz="1800" kern="100">
                        <a:effectLst/>
                        <a:latin typeface="Calibri"/>
                        <a:ea typeface="宋体"/>
                        <a:cs typeface="Times New Roman"/>
                      </a:endParaRPr>
                    </a:p>
                  </a:txBody>
                  <a:tcPr marL="68580" marR="68580" marT="0" marB="0"/>
                </a:tc>
              </a:tr>
              <a:tr h="643092">
                <a:tc>
                  <a:txBody>
                    <a:bodyPr/>
                    <a:lstStyle/>
                    <a:p>
                      <a:pPr algn="just">
                        <a:spcAft>
                          <a:spcPts val="0"/>
                        </a:spcAft>
                      </a:pPr>
                      <a:r>
                        <a:rPr lang="zh-CN" sz="1800" kern="0">
                          <a:effectLst/>
                        </a:rPr>
                        <a:t>工具风险</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1800" kern="0">
                          <a:effectLst/>
                        </a:rPr>
                        <a:t>指开发过程中的工具无法达到开发的要求，以及变更开发工具等。</a:t>
                      </a:r>
                      <a:endParaRPr lang="zh-CN" sz="1800" kern="100">
                        <a:effectLst/>
                        <a:latin typeface="Calibri"/>
                        <a:ea typeface="宋体"/>
                        <a:cs typeface="Times New Roman"/>
                      </a:endParaRPr>
                    </a:p>
                  </a:txBody>
                  <a:tcPr marL="68580" marR="68580" marT="0" marB="0"/>
                </a:tc>
              </a:tr>
              <a:tr h="643092">
                <a:tc>
                  <a:txBody>
                    <a:bodyPr/>
                    <a:lstStyle/>
                    <a:p>
                      <a:pPr algn="just">
                        <a:spcAft>
                          <a:spcPts val="0"/>
                        </a:spcAft>
                      </a:pPr>
                      <a:r>
                        <a:rPr lang="zh-CN" sz="1800" kern="0">
                          <a:effectLst/>
                        </a:rPr>
                        <a:t>任务风险</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1800" kern="0">
                          <a:effectLst/>
                        </a:rPr>
                        <a:t>指开发人员对任务的不明确，以及开发人员没有及时完成自己的任务，团队合作配合问题等。</a:t>
                      </a:r>
                      <a:endParaRPr lang="zh-CN" sz="1800" kern="100">
                        <a:effectLst/>
                        <a:latin typeface="Calibri"/>
                        <a:ea typeface="宋体"/>
                        <a:cs typeface="Times New Roman"/>
                      </a:endParaRPr>
                    </a:p>
                  </a:txBody>
                  <a:tcPr marL="68580" marR="68580" marT="0" marB="0"/>
                </a:tc>
              </a:tr>
              <a:tr h="643092">
                <a:tc>
                  <a:txBody>
                    <a:bodyPr/>
                    <a:lstStyle/>
                    <a:p>
                      <a:pPr algn="just">
                        <a:spcAft>
                          <a:spcPts val="0"/>
                        </a:spcAft>
                      </a:pPr>
                      <a:r>
                        <a:rPr lang="zh-CN" sz="1800" kern="0">
                          <a:effectLst/>
                        </a:rPr>
                        <a:t>沟通风险</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1800" kern="0" dirty="0">
                          <a:effectLst/>
                        </a:rPr>
                        <a:t>指客户与需求分析师，开发组内人员，项目经理与开发人员等在沟通上产生问题等。</a:t>
                      </a:r>
                      <a:endParaRPr lang="zh-CN" sz="180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2763457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latin typeface="Microsoft YaHei UI" panose="020B0503020204020204" pitchFamily="34" charset="-122"/>
                <a:ea typeface="Microsoft YaHei UI" panose="020B0503020204020204" pitchFamily="34" charset="-122"/>
              </a:rPr>
              <a:t>1</a:t>
            </a:r>
            <a:r>
              <a:rPr lang="en-US" altLang="zh-CN" dirty="0"/>
              <a:t>.2</a:t>
            </a:r>
            <a:r>
              <a:rPr lang="zh-CN" altLang="en-US" dirty="0"/>
              <a:t>编写目的</a:t>
            </a:r>
            <a:endParaRPr lang="zh-CN" dirty="0">
              <a:latin typeface="Microsoft YaHei UI" panose="020B0503020204020204" pitchFamily="34" charset="-122"/>
              <a:ea typeface="Microsoft YaHei UI" panose="020B0503020204020204" pitchFamily="34" charset="-122"/>
            </a:endParaRPr>
          </a:p>
        </p:txBody>
      </p:sp>
      <p:sp>
        <p:nvSpPr>
          <p:cNvPr id="3" name="矩形 2"/>
          <p:cNvSpPr>
            <a:spLocks noGrp="1"/>
          </p:cNvSpPr>
          <p:nvPr>
            <p:ph idx="1"/>
          </p:nvPr>
        </p:nvSpPr>
        <p:spPr/>
        <p:txBody>
          <a:bodyPr>
            <a:normAutofit/>
          </a:bodyPr>
          <a:lstStyle/>
          <a:p>
            <a:r>
              <a:rPr lang="zh-CN" altLang="en-US" sz="5400" dirty="0">
                <a:latin typeface="+mn-ea"/>
                <a:ea typeface="+mn-ea"/>
              </a:rPr>
              <a:t>为了把软件工程化，以更有效地开发需求，开发软件并实现有效的管理。</a:t>
            </a:r>
            <a:endParaRPr lang="zh-CN" sz="5400" dirty="0">
              <a:latin typeface="+mn-ea"/>
              <a:ea typeface="+mn-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en-US" altLang="zh-CN" sz="4000" dirty="0">
                <a:latin typeface="+mn-ea"/>
                <a:ea typeface="+mn-ea"/>
              </a:rPr>
              <a:t>	</a:t>
            </a:r>
            <a:r>
              <a:rPr lang="en-US" altLang="zh-CN" sz="4000" dirty="0" smtClean="0">
                <a:latin typeface="+mn-ea"/>
                <a:ea typeface="+mn-ea"/>
              </a:rPr>
              <a:t>	</a:t>
            </a:r>
            <a:r>
              <a:rPr lang="zh-CN" altLang="en-US" sz="4000" dirty="0" smtClean="0">
                <a:latin typeface="+mn-ea"/>
                <a:ea typeface="+mn-ea"/>
              </a:rPr>
              <a:t>风险</a:t>
            </a:r>
            <a:r>
              <a:rPr lang="zh-CN" altLang="en-US" sz="4000" dirty="0">
                <a:latin typeface="+mn-ea"/>
                <a:ea typeface="+mn-ea"/>
              </a:rPr>
              <a:t>概率与影响的定义</a:t>
            </a:r>
          </a:p>
        </p:txBody>
      </p:sp>
      <p:graphicFrame>
        <p:nvGraphicFramePr>
          <p:cNvPr id="7" name="表格 6"/>
          <p:cNvGraphicFramePr>
            <a:graphicFrameLocks noGrp="1"/>
          </p:cNvGraphicFramePr>
          <p:nvPr>
            <p:extLst>
              <p:ext uri="{D42A27DB-BD31-4B8C-83A1-F6EECF244321}">
                <p14:modId xmlns:p14="http://schemas.microsoft.com/office/powerpoint/2010/main" val="81039247"/>
              </p:ext>
            </p:extLst>
          </p:nvPr>
        </p:nvGraphicFramePr>
        <p:xfrm>
          <a:off x="1668631" y="2205789"/>
          <a:ext cx="6397040" cy="998621"/>
        </p:xfrm>
        <a:graphic>
          <a:graphicData uri="http://schemas.openxmlformats.org/drawingml/2006/table">
            <a:tbl>
              <a:tblPr firstRow="1" firstCol="1" bandRow="1">
                <a:tableStyleId>{5C22544A-7EE6-4342-B048-85BDC9FD1C3A}</a:tableStyleId>
              </a:tblPr>
              <a:tblGrid>
                <a:gridCol w="1598885"/>
                <a:gridCol w="1598885"/>
                <a:gridCol w="1599635"/>
                <a:gridCol w="1599635"/>
              </a:tblGrid>
              <a:tr h="449981">
                <a:tc>
                  <a:txBody>
                    <a:bodyPr/>
                    <a:lstStyle/>
                    <a:p>
                      <a:pPr algn="l">
                        <a:spcAft>
                          <a:spcPts val="0"/>
                        </a:spcAft>
                      </a:pPr>
                      <a:r>
                        <a:rPr lang="zh-CN" sz="1800" kern="0" dirty="0">
                          <a:effectLst/>
                          <a:latin typeface="+mn-ea"/>
                          <a:ea typeface="+mn-ea"/>
                        </a:rPr>
                        <a:t>可能性等级</a:t>
                      </a:r>
                      <a:endParaRPr lang="zh-CN" sz="1800" kern="100" dirty="0">
                        <a:effectLst/>
                        <a:latin typeface="+mn-ea"/>
                        <a:ea typeface="+mn-ea"/>
                        <a:cs typeface="Times New Roman"/>
                      </a:endParaRPr>
                    </a:p>
                  </a:txBody>
                  <a:tcPr marL="68580" marR="68580" marT="0" marB="0"/>
                </a:tc>
                <a:tc>
                  <a:txBody>
                    <a:bodyPr/>
                    <a:lstStyle/>
                    <a:p>
                      <a:pPr algn="l">
                        <a:spcAft>
                          <a:spcPts val="0"/>
                        </a:spcAft>
                      </a:pPr>
                      <a:r>
                        <a:rPr lang="zh-CN" sz="1800" kern="0" dirty="0">
                          <a:effectLst/>
                          <a:latin typeface="+mn-ea"/>
                          <a:ea typeface="+mn-ea"/>
                        </a:rPr>
                        <a:t>高</a:t>
                      </a:r>
                      <a:endParaRPr lang="zh-CN" sz="1800" kern="100" dirty="0">
                        <a:effectLst/>
                        <a:latin typeface="+mn-ea"/>
                        <a:ea typeface="+mn-ea"/>
                        <a:cs typeface="Times New Roman"/>
                      </a:endParaRPr>
                    </a:p>
                  </a:txBody>
                  <a:tcPr marL="68580" marR="68580" marT="0" marB="0"/>
                </a:tc>
                <a:tc>
                  <a:txBody>
                    <a:bodyPr/>
                    <a:lstStyle/>
                    <a:p>
                      <a:pPr algn="l">
                        <a:spcAft>
                          <a:spcPts val="0"/>
                        </a:spcAft>
                      </a:pPr>
                      <a:r>
                        <a:rPr lang="zh-CN" sz="1800" kern="0">
                          <a:effectLst/>
                          <a:latin typeface="+mn-ea"/>
                          <a:ea typeface="+mn-ea"/>
                        </a:rPr>
                        <a:t>中</a:t>
                      </a:r>
                      <a:endParaRPr lang="zh-CN" sz="1800" kern="100">
                        <a:effectLst/>
                        <a:latin typeface="+mn-ea"/>
                        <a:ea typeface="+mn-ea"/>
                        <a:cs typeface="Times New Roman"/>
                      </a:endParaRPr>
                    </a:p>
                  </a:txBody>
                  <a:tcPr marL="68580" marR="68580" marT="0" marB="0"/>
                </a:tc>
                <a:tc>
                  <a:txBody>
                    <a:bodyPr/>
                    <a:lstStyle/>
                    <a:p>
                      <a:pPr algn="l">
                        <a:spcAft>
                          <a:spcPts val="0"/>
                        </a:spcAft>
                      </a:pPr>
                      <a:r>
                        <a:rPr lang="zh-CN" sz="1800" kern="0">
                          <a:effectLst/>
                          <a:latin typeface="+mn-ea"/>
                          <a:ea typeface="+mn-ea"/>
                        </a:rPr>
                        <a:t>低</a:t>
                      </a:r>
                      <a:endParaRPr lang="zh-CN" sz="1800" kern="100">
                        <a:effectLst/>
                        <a:latin typeface="+mn-ea"/>
                        <a:ea typeface="+mn-ea"/>
                        <a:cs typeface="Times New Roman"/>
                      </a:endParaRPr>
                    </a:p>
                  </a:txBody>
                  <a:tcPr marL="68580" marR="68580" marT="0" marB="0"/>
                </a:tc>
              </a:tr>
              <a:tr h="449981">
                <a:tc>
                  <a:txBody>
                    <a:bodyPr/>
                    <a:lstStyle/>
                    <a:p>
                      <a:pPr algn="l">
                        <a:spcAft>
                          <a:spcPts val="0"/>
                        </a:spcAft>
                      </a:pPr>
                      <a:r>
                        <a:rPr lang="zh-CN" sz="1800" kern="0">
                          <a:effectLst/>
                          <a:latin typeface="+mn-ea"/>
                          <a:ea typeface="+mn-ea"/>
                        </a:rPr>
                        <a:t>范围</a:t>
                      </a:r>
                      <a:endParaRPr lang="zh-CN" sz="1800" kern="100">
                        <a:effectLst/>
                        <a:latin typeface="+mn-ea"/>
                        <a:ea typeface="+mn-ea"/>
                        <a:cs typeface="Times New Roman"/>
                      </a:endParaRPr>
                    </a:p>
                  </a:txBody>
                  <a:tcPr marL="68580" marR="68580" marT="0" marB="0"/>
                </a:tc>
                <a:tc>
                  <a:txBody>
                    <a:bodyPr/>
                    <a:lstStyle/>
                    <a:p>
                      <a:pPr algn="l">
                        <a:spcAft>
                          <a:spcPts val="0"/>
                        </a:spcAft>
                      </a:pPr>
                      <a:r>
                        <a:rPr lang="zh-CN" sz="1800" kern="0">
                          <a:effectLst/>
                          <a:latin typeface="+mn-ea"/>
                          <a:ea typeface="+mn-ea"/>
                        </a:rPr>
                        <a:t>概率超过</a:t>
                      </a:r>
                      <a:r>
                        <a:rPr lang="en-US" sz="1800" kern="0">
                          <a:effectLst/>
                          <a:latin typeface="+mn-ea"/>
                          <a:ea typeface="+mn-ea"/>
                        </a:rPr>
                        <a:t>50%</a:t>
                      </a:r>
                      <a:endParaRPr lang="zh-CN" sz="1800" kern="100">
                        <a:effectLst/>
                        <a:latin typeface="+mn-ea"/>
                        <a:ea typeface="+mn-ea"/>
                        <a:cs typeface="Times New Roman"/>
                      </a:endParaRPr>
                    </a:p>
                  </a:txBody>
                  <a:tcPr marL="68580" marR="68580" marT="0" marB="0"/>
                </a:tc>
                <a:tc>
                  <a:txBody>
                    <a:bodyPr/>
                    <a:lstStyle/>
                    <a:p>
                      <a:pPr algn="l">
                        <a:spcAft>
                          <a:spcPts val="0"/>
                        </a:spcAft>
                      </a:pPr>
                      <a:r>
                        <a:rPr lang="zh-CN" sz="1800" kern="0">
                          <a:effectLst/>
                          <a:latin typeface="+mn-ea"/>
                          <a:ea typeface="+mn-ea"/>
                        </a:rPr>
                        <a:t>概率</a:t>
                      </a:r>
                      <a:r>
                        <a:rPr lang="en-US" sz="1800" kern="0">
                          <a:effectLst/>
                          <a:latin typeface="+mn-ea"/>
                          <a:ea typeface="+mn-ea"/>
                        </a:rPr>
                        <a:t>10%</a:t>
                      </a:r>
                      <a:r>
                        <a:rPr lang="zh-CN" sz="1800" kern="0">
                          <a:effectLst/>
                          <a:latin typeface="+mn-ea"/>
                          <a:ea typeface="+mn-ea"/>
                        </a:rPr>
                        <a:t>到</a:t>
                      </a:r>
                      <a:r>
                        <a:rPr lang="en-US" sz="1800" kern="0">
                          <a:effectLst/>
                          <a:latin typeface="+mn-ea"/>
                          <a:ea typeface="+mn-ea"/>
                        </a:rPr>
                        <a:t>50%</a:t>
                      </a:r>
                      <a:endParaRPr lang="zh-CN" sz="1800" kern="100">
                        <a:effectLst/>
                        <a:latin typeface="+mn-ea"/>
                        <a:ea typeface="+mn-ea"/>
                        <a:cs typeface="Times New Roman"/>
                      </a:endParaRPr>
                    </a:p>
                  </a:txBody>
                  <a:tcPr marL="68580" marR="68580" marT="0" marB="0"/>
                </a:tc>
                <a:tc>
                  <a:txBody>
                    <a:bodyPr/>
                    <a:lstStyle/>
                    <a:p>
                      <a:pPr algn="l">
                        <a:spcAft>
                          <a:spcPts val="0"/>
                        </a:spcAft>
                      </a:pPr>
                      <a:r>
                        <a:rPr lang="zh-CN" sz="1800" kern="0" dirty="0">
                          <a:effectLst/>
                          <a:latin typeface="+mn-ea"/>
                          <a:ea typeface="+mn-ea"/>
                        </a:rPr>
                        <a:t>概率低于</a:t>
                      </a:r>
                      <a:r>
                        <a:rPr lang="en-US" sz="1800" kern="0" dirty="0">
                          <a:effectLst/>
                          <a:latin typeface="+mn-ea"/>
                          <a:ea typeface="+mn-ea"/>
                        </a:rPr>
                        <a:t>10%</a:t>
                      </a:r>
                      <a:endParaRPr lang="zh-CN" sz="1800" kern="100" dirty="0">
                        <a:effectLst/>
                        <a:latin typeface="+mn-ea"/>
                        <a:ea typeface="+mn-ea"/>
                        <a:cs typeface="Times New Roman"/>
                      </a:endParaRPr>
                    </a:p>
                  </a:txBody>
                  <a:tcPr marL="68580" marR="68580" marT="0" marB="0"/>
                </a:tc>
              </a:tr>
            </a:tbl>
          </a:graphicData>
        </a:graphic>
      </p:graphicFrame>
      <p:sp>
        <p:nvSpPr>
          <p:cNvPr id="8" name="Rectangle 2"/>
          <p:cNvSpPr>
            <a:spLocks noChangeArrowheads="1"/>
          </p:cNvSpPr>
          <p:nvPr/>
        </p:nvSpPr>
        <p:spPr bwMode="auto">
          <a:xfrm>
            <a:off x="1548314" y="1472305"/>
            <a:ext cx="60324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chemeClr val="tx1"/>
                </a:solidFill>
                <a:effectLst/>
                <a:latin typeface="宋体" pitchFamily="2" charset="-122"/>
                <a:ea typeface="宋体" pitchFamily="2" charset="-122"/>
                <a:cs typeface="Calibri" pitchFamily="34" charset="0"/>
              </a:rPr>
              <a:t>风险可能性的定性描述及其相应的范围值：</a:t>
            </a:r>
            <a:endParaRPr kumimoji="0" lang="zh-CN"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416013747"/>
              </p:ext>
            </p:extLst>
          </p:nvPr>
        </p:nvGraphicFramePr>
        <p:xfrm>
          <a:off x="1724779" y="3986463"/>
          <a:ext cx="6444914" cy="1427371"/>
        </p:xfrm>
        <a:graphic>
          <a:graphicData uri="http://schemas.openxmlformats.org/drawingml/2006/table">
            <a:tbl>
              <a:tblPr firstRow="1" firstCol="1" bandRow="1">
                <a:tableStyleId>{5C22544A-7EE6-4342-B048-85BDC9FD1C3A}</a:tableStyleId>
              </a:tblPr>
              <a:tblGrid>
                <a:gridCol w="1610851"/>
                <a:gridCol w="1610851"/>
                <a:gridCol w="1611606"/>
                <a:gridCol w="1611606"/>
              </a:tblGrid>
              <a:tr h="285474">
                <a:tc>
                  <a:txBody>
                    <a:bodyPr/>
                    <a:lstStyle/>
                    <a:p>
                      <a:pPr algn="l">
                        <a:spcAft>
                          <a:spcPts val="0"/>
                        </a:spcAft>
                      </a:pPr>
                      <a:r>
                        <a:rPr lang="zh-CN" sz="1800" kern="0" dirty="0">
                          <a:effectLst/>
                          <a:latin typeface="+mn-ea"/>
                          <a:ea typeface="+mn-ea"/>
                        </a:rPr>
                        <a:t>影响等级</a:t>
                      </a:r>
                      <a:endParaRPr lang="zh-CN" sz="1800" kern="100" dirty="0">
                        <a:effectLst/>
                        <a:latin typeface="+mn-ea"/>
                        <a:ea typeface="+mn-ea"/>
                        <a:cs typeface="Times New Roman"/>
                      </a:endParaRPr>
                    </a:p>
                  </a:txBody>
                  <a:tcPr marL="68580" marR="68580" marT="0" marB="0"/>
                </a:tc>
                <a:tc>
                  <a:txBody>
                    <a:bodyPr/>
                    <a:lstStyle/>
                    <a:p>
                      <a:pPr algn="l">
                        <a:spcAft>
                          <a:spcPts val="0"/>
                        </a:spcAft>
                      </a:pPr>
                      <a:r>
                        <a:rPr lang="zh-CN" sz="1800" kern="0" dirty="0">
                          <a:effectLst/>
                          <a:latin typeface="+mn-ea"/>
                          <a:ea typeface="+mn-ea"/>
                        </a:rPr>
                        <a:t>高</a:t>
                      </a:r>
                      <a:endParaRPr lang="zh-CN" sz="1800" kern="100" dirty="0">
                        <a:effectLst/>
                        <a:latin typeface="+mn-ea"/>
                        <a:ea typeface="+mn-ea"/>
                        <a:cs typeface="Times New Roman"/>
                      </a:endParaRPr>
                    </a:p>
                  </a:txBody>
                  <a:tcPr marL="68580" marR="68580" marT="0" marB="0"/>
                </a:tc>
                <a:tc>
                  <a:txBody>
                    <a:bodyPr/>
                    <a:lstStyle/>
                    <a:p>
                      <a:pPr algn="l">
                        <a:spcAft>
                          <a:spcPts val="0"/>
                        </a:spcAft>
                      </a:pPr>
                      <a:r>
                        <a:rPr lang="zh-CN" sz="1800" kern="0">
                          <a:effectLst/>
                          <a:latin typeface="+mn-ea"/>
                          <a:ea typeface="+mn-ea"/>
                        </a:rPr>
                        <a:t>中</a:t>
                      </a:r>
                      <a:endParaRPr lang="zh-CN" sz="1800" kern="100">
                        <a:effectLst/>
                        <a:latin typeface="+mn-ea"/>
                        <a:ea typeface="+mn-ea"/>
                        <a:cs typeface="Times New Roman"/>
                      </a:endParaRPr>
                    </a:p>
                  </a:txBody>
                  <a:tcPr marL="68580" marR="68580" marT="0" marB="0"/>
                </a:tc>
                <a:tc>
                  <a:txBody>
                    <a:bodyPr/>
                    <a:lstStyle/>
                    <a:p>
                      <a:pPr algn="l">
                        <a:spcAft>
                          <a:spcPts val="0"/>
                        </a:spcAft>
                      </a:pPr>
                      <a:r>
                        <a:rPr lang="zh-CN" sz="1800" kern="0">
                          <a:effectLst/>
                          <a:latin typeface="+mn-ea"/>
                          <a:ea typeface="+mn-ea"/>
                        </a:rPr>
                        <a:t>低</a:t>
                      </a:r>
                      <a:endParaRPr lang="zh-CN" sz="1800" kern="100">
                        <a:effectLst/>
                        <a:latin typeface="+mn-ea"/>
                        <a:ea typeface="+mn-ea"/>
                        <a:cs typeface="Times New Roman"/>
                      </a:endParaRPr>
                    </a:p>
                  </a:txBody>
                  <a:tcPr marL="68580" marR="68580" marT="0" marB="0"/>
                </a:tc>
              </a:tr>
              <a:tr h="1141897">
                <a:tc>
                  <a:txBody>
                    <a:bodyPr/>
                    <a:lstStyle/>
                    <a:p>
                      <a:pPr algn="l">
                        <a:spcAft>
                          <a:spcPts val="0"/>
                        </a:spcAft>
                      </a:pPr>
                      <a:r>
                        <a:rPr lang="zh-CN" sz="1800" kern="0" dirty="0">
                          <a:effectLst/>
                          <a:latin typeface="+mn-ea"/>
                          <a:ea typeface="+mn-ea"/>
                        </a:rPr>
                        <a:t>范围</a:t>
                      </a:r>
                      <a:endParaRPr lang="zh-CN" sz="1800" kern="100" dirty="0">
                        <a:effectLst/>
                        <a:latin typeface="+mn-ea"/>
                        <a:ea typeface="+mn-ea"/>
                        <a:cs typeface="Times New Roman"/>
                      </a:endParaRPr>
                    </a:p>
                  </a:txBody>
                  <a:tcPr marL="68580" marR="68580" marT="0" marB="0"/>
                </a:tc>
                <a:tc>
                  <a:txBody>
                    <a:bodyPr/>
                    <a:lstStyle/>
                    <a:p>
                      <a:pPr algn="l">
                        <a:spcAft>
                          <a:spcPts val="0"/>
                        </a:spcAft>
                      </a:pPr>
                      <a:r>
                        <a:rPr lang="zh-CN" sz="1800" kern="0">
                          <a:effectLst/>
                          <a:latin typeface="+mn-ea"/>
                          <a:ea typeface="+mn-ea"/>
                        </a:rPr>
                        <a:t>超出预算</a:t>
                      </a:r>
                      <a:r>
                        <a:rPr lang="en-US" sz="1800" kern="0">
                          <a:effectLst/>
                          <a:latin typeface="+mn-ea"/>
                          <a:ea typeface="+mn-ea"/>
                        </a:rPr>
                        <a:t>30%</a:t>
                      </a:r>
                      <a:endParaRPr lang="zh-CN" sz="1800" kern="100">
                        <a:effectLst/>
                        <a:latin typeface="+mn-ea"/>
                        <a:ea typeface="+mn-ea"/>
                      </a:endParaRPr>
                    </a:p>
                    <a:p>
                      <a:pPr algn="l">
                        <a:spcAft>
                          <a:spcPts val="0"/>
                        </a:spcAft>
                      </a:pPr>
                      <a:r>
                        <a:rPr lang="zh-CN" sz="1800" kern="0">
                          <a:effectLst/>
                          <a:latin typeface="+mn-ea"/>
                          <a:ea typeface="+mn-ea"/>
                        </a:rPr>
                        <a:t>延期</a:t>
                      </a:r>
                      <a:r>
                        <a:rPr lang="en-US" sz="1800" kern="0">
                          <a:effectLst/>
                          <a:latin typeface="+mn-ea"/>
                          <a:ea typeface="+mn-ea"/>
                        </a:rPr>
                        <a:t>2</a:t>
                      </a:r>
                      <a:r>
                        <a:rPr lang="zh-CN" sz="1800" kern="0">
                          <a:effectLst/>
                          <a:latin typeface="+mn-ea"/>
                          <a:ea typeface="+mn-ea"/>
                        </a:rPr>
                        <a:t>个月以上</a:t>
                      </a:r>
                      <a:endParaRPr lang="zh-CN" sz="1800" kern="100">
                        <a:effectLst/>
                        <a:latin typeface="+mn-ea"/>
                        <a:ea typeface="+mn-ea"/>
                        <a:cs typeface="Times New Roman"/>
                      </a:endParaRPr>
                    </a:p>
                  </a:txBody>
                  <a:tcPr marL="68580" marR="68580" marT="0" marB="0"/>
                </a:tc>
                <a:tc>
                  <a:txBody>
                    <a:bodyPr/>
                    <a:lstStyle/>
                    <a:p>
                      <a:pPr algn="l">
                        <a:spcAft>
                          <a:spcPts val="0"/>
                        </a:spcAft>
                      </a:pPr>
                      <a:r>
                        <a:rPr lang="zh-CN" sz="1800" kern="0">
                          <a:effectLst/>
                          <a:latin typeface="+mn-ea"/>
                          <a:ea typeface="+mn-ea"/>
                        </a:rPr>
                        <a:t>超出预算</a:t>
                      </a:r>
                      <a:r>
                        <a:rPr lang="en-US" sz="1800" kern="0">
                          <a:effectLst/>
                          <a:latin typeface="+mn-ea"/>
                          <a:ea typeface="+mn-ea"/>
                        </a:rPr>
                        <a:t>10%-30%</a:t>
                      </a:r>
                      <a:endParaRPr lang="zh-CN" sz="1800" kern="100">
                        <a:effectLst/>
                        <a:latin typeface="+mn-ea"/>
                        <a:ea typeface="+mn-ea"/>
                      </a:endParaRPr>
                    </a:p>
                    <a:p>
                      <a:pPr algn="l">
                        <a:spcAft>
                          <a:spcPts val="0"/>
                        </a:spcAft>
                      </a:pPr>
                      <a:r>
                        <a:rPr lang="zh-CN" sz="1800" kern="0">
                          <a:effectLst/>
                          <a:latin typeface="+mn-ea"/>
                          <a:ea typeface="+mn-ea"/>
                        </a:rPr>
                        <a:t>延期一个月到两个月</a:t>
                      </a:r>
                      <a:endParaRPr lang="zh-CN" sz="1800" kern="100">
                        <a:effectLst/>
                        <a:latin typeface="+mn-ea"/>
                        <a:ea typeface="+mn-ea"/>
                        <a:cs typeface="Times New Roman"/>
                      </a:endParaRPr>
                    </a:p>
                  </a:txBody>
                  <a:tcPr marL="68580" marR="68580" marT="0" marB="0"/>
                </a:tc>
                <a:tc>
                  <a:txBody>
                    <a:bodyPr/>
                    <a:lstStyle/>
                    <a:p>
                      <a:pPr algn="l">
                        <a:spcAft>
                          <a:spcPts val="0"/>
                        </a:spcAft>
                      </a:pPr>
                      <a:r>
                        <a:rPr lang="zh-CN" sz="1800" kern="0" dirty="0">
                          <a:effectLst/>
                          <a:latin typeface="+mn-ea"/>
                          <a:ea typeface="+mn-ea"/>
                        </a:rPr>
                        <a:t>超出预算</a:t>
                      </a:r>
                      <a:r>
                        <a:rPr lang="en-US" sz="1800" kern="0" dirty="0">
                          <a:effectLst/>
                          <a:latin typeface="+mn-ea"/>
                          <a:ea typeface="+mn-ea"/>
                        </a:rPr>
                        <a:t>10%</a:t>
                      </a:r>
                      <a:r>
                        <a:rPr lang="zh-CN" sz="1800" kern="0" dirty="0">
                          <a:effectLst/>
                          <a:latin typeface="+mn-ea"/>
                          <a:ea typeface="+mn-ea"/>
                        </a:rPr>
                        <a:t>以下</a:t>
                      </a:r>
                      <a:endParaRPr lang="zh-CN" sz="1800" kern="100" dirty="0">
                        <a:effectLst/>
                        <a:latin typeface="+mn-ea"/>
                        <a:ea typeface="+mn-ea"/>
                      </a:endParaRPr>
                    </a:p>
                    <a:p>
                      <a:pPr algn="l">
                        <a:spcAft>
                          <a:spcPts val="0"/>
                        </a:spcAft>
                      </a:pPr>
                      <a:r>
                        <a:rPr lang="zh-CN" sz="1800" kern="0" dirty="0">
                          <a:effectLst/>
                          <a:latin typeface="+mn-ea"/>
                          <a:ea typeface="+mn-ea"/>
                        </a:rPr>
                        <a:t>延期一个月以内</a:t>
                      </a:r>
                      <a:endParaRPr lang="zh-CN" sz="1800" kern="100" dirty="0">
                        <a:effectLst/>
                        <a:latin typeface="+mn-ea"/>
                        <a:ea typeface="+mn-ea"/>
                        <a:cs typeface="Times New Roman"/>
                      </a:endParaRPr>
                    </a:p>
                  </a:txBody>
                  <a:tcPr marL="68580" marR="68580" marT="0" marB="0"/>
                </a:tc>
              </a:tr>
            </a:tbl>
          </a:graphicData>
        </a:graphic>
      </p:graphicFrame>
      <p:sp>
        <p:nvSpPr>
          <p:cNvPr id="10" name="Rectangle 3"/>
          <p:cNvSpPr>
            <a:spLocks noChangeArrowheads="1"/>
          </p:cNvSpPr>
          <p:nvPr/>
        </p:nvSpPr>
        <p:spPr bwMode="auto">
          <a:xfrm>
            <a:off x="1604463" y="3349100"/>
            <a:ext cx="60324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chemeClr val="tx1"/>
                </a:solidFill>
                <a:effectLst/>
                <a:latin typeface="宋体" pitchFamily="2" charset="-122"/>
                <a:ea typeface="宋体" pitchFamily="2" charset="-122"/>
                <a:cs typeface="Calibri" pitchFamily="34" charset="0"/>
              </a:rPr>
              <a:t>对成本影响的定性描述及其相应的范围值：</a:t>
            </a:r>
            <a:endParaRPr kumimoji="0" lang="zh-CN"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82818883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26675" y="239813"/>
            <a:ext cx="2236510" cy="707886"/>
          </a:xfrm>
          <a:prstGeom prst="rect">
            <a:avLst/>
          </a:prstGeom>
        </p:spPr>
        <p:txBody>
          <a:bodyPr wrap="none">
            <a:spAutoFit/>
          </a:bodyPr>
          <a:lstStyle/>
          <a:p>
            <a:r>
              <a:rPr lang="zh-CN" altLang="zh-CN" sz="4000" dirty="0"/>
              <a:t>风险评估</a:t>
            </a:r>
            <a:endParaRPr lang="zh-CN" altLang="en-US" sz="4000" dirty="0"/>
          </a:p>
        </p:txBody>
      </p:sp>
      <p:graphicFrame>
        <p:nvGraphicFramePr>
          <p:cNvPr id="5" name="表格 4"/>
          <p:cNvGraphicFramePr>
            <a:graphicFrameLocks noGrp="1"/>
          </p:cNvGraphicFramePr>
          <p:nvPr>
            <p:extLst>
              <p:ext uri="{D42A27DB-BD31-4B8C-83A1-F6EECF244321}">
                <p14:modId xmlns:p14="http://schemas.microsoft.com/office/powerpoint/2010/main" val="2647819532"/>
              </p:ext>
            </p:extLst>
          </p:nvPr>
        </p:nvGraphicFramePr>
        <p:xfrm>
          <a:off x="1226675" y="1129099"/>
          <a:ext cx="8927432" cy="5677446"/>
        </p:xfrm>
        <a:graphic>
          <a:graphicData uri="http://schemas.openxmlformats.org/drawingml/2006/table">
            <a:tbl>
              <a:tblPr firstRow="1" firstCol="1" bandRow="1">
                <a:tableStyleId>{5C22544A-7EE6-4342-B048-85BDC9FD1C3A}</a:tableStyleId>
              </a:tblPr>
              <a:tblGrid>
                <a:gridCol w="1959331"/>
                <a:gridCol w="883183"/>
                <a:gridCol w="987622"/>
                <a:gridCol w="1203308"/>
                <a:gridCol w="3893988"/>
              </a:tblGrid>
              <a:tr h="812630">
                <a:tc>
                  <a:txBody>
                    <a:bodyPr/>
                    <a:lstStyle/>
                    <a:p>
                      <a:pPr algn="ctr">
                        <a:spcAft>
                          <a:spcPts val="0"/>
                        </a:spcAft>
                      </a:pPr>
                      <a:r>
                        <a:rPr lang="zh-CN" sz="1800" kern="100" dirty="0">
                          <a:effectLst/>
                          <a:latin typeface="+mn-ea"/>
                          <a:ea typeface="+mn-ea"/>
                        </a:rPr>
                        <a:t>风险</a:t>
                      </a:r>
                      <a:endParaRPr lang="zh-CN" sz="1800" kern="100" dirty="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优先级</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影响等级</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可能性等级</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类别</a:t>
                      </a:r>
                      <a:endParaRPr lang="zh-CN" sz="1800" kern="100">
                        <a:effectLst/>
                        <a:latin typeface="+mn-ea"/>
                        <a:ea typeface="+mn-ea"/>
                        <a:cs typeface="Times New Roman"/>
                      </a:endParaRPr>
                    </a:p>
                  </a:txBody>
                  <a:tcPr marL="38382" marR="38382" marT="0" marB="0" anchor="ctr"/>
                </a:tc>
              </a:tr>
              <a:tr h="576206">
                <a:tc>
                  <a:txBody>
                    <a:bodyPr/>
                    <a:lstStyle/>
                    <a:p>
                      <a:pPr algn="just">
                        <a:spcAft>
                          <a:spcPts val="0"/>
                        </a:spcAft>
                      </a:pPr>
                      <a:r>
                        <a:rPr lang="en-US" sz="1800" kern="100" dirty="0">
                          <a:effectLst/>
                          <a:latin typeface="+mn-ea"/>
                          <a:ea typeface="+mn-ea"/>
                        </a:rPr>
                        <a:t>1.</a:t>
                      </a:r>
                      <a:r>
                        <a:rPr lang="zh-CN" sz="1800" kern="100" dirty="0">
                          <a:effectLst/>
                          <a:latin typeface="+mn-ea"/>
                          <a:ea typeface="+mn-ea"/>
                        </a:rPr>
                        <a:t>开发人员请假</a:t>
                      </a:r>
                      <a:endParaRPr lang="zh-CN" sz="1800" kern="100" dirty="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高</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高</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高</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人员风险</a:t>
                      </a:r>
                      <a:endParaRPr lang="zh-CN" sz="1800" kern="100">
                        <a:effectLst/>
                        <a:latin typeface="+mn-ea"/>
                        <a:ea typeface="+mn-ea"/>
                        <a:cs typeface="Times New Roman"/>
                      </a:endParaRPr>
                    </a:p>
                  </a:txBody>
                  <a:tcPr marL="38382" marR="38382" marT="0" marB="0" anchor="ctr"/>
                </a:tc>
              </a:tr>
              <a:tr h="470288">
                <a:tc>
                  <a:txBody>
                    <a:bodyPr/>
                    <a:lstStyle/>
                    <a:p>
                      <a:pPr algn="just">
                        <a:spcAft>
                          <a:spcPts val="0"/>
                        </a:spcAft>
                      </a:pPr>
                      <a:r>
                        <a:rPr lang="en-US" sz="1800" kern="100">
                          <a:effectLst/>
                          <a:latin typeface="+mn-ea"/>
                          <a:ea typeface="+mn-ea"/>
                        </a:rPr>
                        <a:t>2.</a:t>
                      </a:r>
                      <a:r>
                        <a:rPr lang="zh-CN" sz="1800" kern="100">
                          <a:effectLst/>
                          <a:latin typeface="+mn-ea"/>
                          <a:ea typeface="+mn-ea"/>
                        </a:rPr>
                        <a:t>项目成员不能实现项目</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中</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低</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中</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任务风险</a:t>
                      </a:r>
                      <a:endParaRPr lang="zh-CN" sz="1800" kern="100">
                        <a:effectLst/>
                        <a:latin typeface="+mn-ea"/>
                        <a:ea typeface="+mn-ea"/>
                        <a:cs typeface="Times New Roman"/>
                      </a:endParaRPr>
                    </a:p>
                  </a:txBody>
                  <a:tcPr marL="38382" marR="38382" marT="0" marB="0" anchor="ctr"/>
                </a:tc>
              </a:tr>
              <a:tr h="470288">
                <a:tc>
                  <a:txBody>
                    <a:bodyPr/>
                    <a:lstStyle/>
                    <a:p>
                      <a:pPr algn="just">
                        <a:spcAft>
                          <a:spcPts val="0"/>
                        </a:spcAft>
                      </a:pPr>
                      <a:r>
                        <a:rPr lang="en-US" sz="1800" kern="100">
                          <a:effectLst/>
                          <a:latin typeface="+mn-ea"/>
                          <a:ea typeface="+mn-ea"/>
                        </a:rPr>
                        <a:t>3.Git</a:t>
                      </a:r>
                      <a:r>
                        <a:rPr lang="zh-CN" sz="1800" kern="100">
                          <a:effectLst/>
                          <a:latin typeface="+mn-ea"/>
                          <a:ea typeface="+mn-ea"/>
                        </a:rPr>
                        <a:t>远端仓库崩溃</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高</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高</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低</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工具风险</a:t>
                      </a:r>
                      <a:endParaRPr lang="zh-CN" sz="1800" kern="100">
                        <a:effectLst/>
                        <a:latin typeface="+mn-ea"/>
                        <a:ea typeface="+mn-ea"/>
                        <a:cs typeface="Times New Roman"/>
                      </a:endParaRPr>
                    </a:p>
                  </a:txBody>
                  <a:tcPr marL="38382" marR="38382" marT="0" marB="0" anchor="ctr"/>
                </a:tc>
              </a:tr>
              <a:tr h="473931">
                <a:tc>
                  <a:txBody>
                    <a:bodyPr/>
                    <a:lstStyle/>
                    <a:p>
                      <a:pPr algn="just">
                        <a:spcAft>
                          <a:spcPts val="0"/>
                        </a:spcAft>
                      </a:pPr>
                      <a:r>
                        <a:rPr lang="en-US" sz="1800" kern="100">
                          <a:effectLst/>
                          <a:latin typeface="+mn-ea"/>
                          <a:ea typeface="+mn-ea"/>
                        </a:rPr>
                        <a:t>4.</a:t>
                      </a:r>
                      <a:r>
                        <a:rPr lang="zh-CN" sz="1800" kern="100">
                          <a:effectLst/>
                          <a:latin typeface="+mn-ea"/>
                          <a:ea typeface="+mn-ea"/>
                        </a:rPr>
                        <a:t>客户提出难以理解的无理的需求</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高</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高</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低</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需求风险</a:t>
                      </a:r>
                      <a:endParaRPr lang="zh-CN" sz="1800" kern="100">
                        <a:effectLst/>
                        <a:latin typeface="+mn-ea"/>
                        <a:ea typeface="+mn-ea"/>
                        <a:cs typeface="Times New Roman"/>
                      </a:endParaRPr>
                    </a:p>
                  </a:txBody>
                  <a:tcPr marL="38382" marR="38382" marT="0" marB="0" anchor="ctr"/>
                </a:tc>
              </a:tr>
              <a:tr h="722450">
                <a:tc>
                  <a:txBody>
                    <a:bodyPr/>
                    <a:lstStyle/>
                    <a:p>
                      <a:pPr algn="just">
                        <a:spcAft>
                          <a:spcPts val="0"/>
                        </a:spcAft>
                      </a:pPr>
                      <a:r>
                        <a:rPr lang="en-US" sz="1800" kern="100" dirty="0">
                          <a:effectLst/>
                          <a:latin typeface="+mn-ea"/>
                          <a:ea typeface="+mn-ea"/>
                        </a:rPr>
                        <a:t>5.</a:t>
                      </a:r>
                      <a:r>
                        <a:rPr lang="zh-CN" sz="1800" kern="100" dirty="0">
                          <a:effectLst/>
                          <a:latin typeface="+mn-ea"/>
                          <a:ea typeface="+mn-ea"/>
                        </a:rPr>
                        <a:t>项目文件结构不符合规范或要求</a:t>
                      </a:r>
                      <a:endParaRPr lang="zh-CN" sz="1800" kern="100" dirty="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高</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中</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中</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技术风险</a:t>
                      </a:r>
                      <a:endParaRPr lang="zh-CN" sz="1800" kern="100">
                        <a:effectLst/>
                        <a:latin typeface="+mn-ea"/>
                        <a:ea typeface="+mn-ea"/>
                        <a:cs typeface="Times New Roman"/>
                      </a:endParaRPr>
                    </a:p>
                  </a:txBody>
                  <a:tcPr marL="38382" marR="38382" marT="0" marB="0" anchor="ctr"/>
                </a:tc>
              </a:tr>
              <a:tr h="705435">
                <a:tc>
                  <a:txBody>
                    <a:bodyPr/>
                    <a:lstStyle/>
                    <a:p>
                      <a:pPr algn="just">
                        <a:spcAft>
                          <a:spcPts val="0"/>
                        </a:spcAft>
                      </a:pPr>
                      <a:r>
                        <a:rPr lang="en-US" sz="1800" kern="100">
                          <a:effectLst/>
                          <a:latin typeface="+mn-ea"/>
                          <a:ea typeface="+mn-ea"/>
                        </a:rPr>
                        <a:t>6.</a:t>
                      </a:r>
                      <a:r>
                        <a:rPr lang="zh-CN" sz="1800" kern="100">
                          <a:effectLst/>
                          <a:latin typeface="+mn-ea"/>
                          <a:ea typeface="+mn-ea"/>
                        </a:rPr>
                        <a:t>对接下来的计划和任务理解不够充分明确</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高</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高</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高</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dirty="0">
                          <a:effectLst/>
                          <a:latin typeface="+mn-ea"/>
                          <a:ea typeface="+mn-ea"/>
                        </a:rPr>
                        <a:t>任务风险</a:t>
                      </a:r>
                      <a:endParaRPr lang="zh-CN" sz="1800" kern="100" dirty="0">
                        <a:effectLst/>
                        <a:latin typeface="+mn-ea"/>
                        <a:ea typeface="+mn-ea"/>
                        <a:cs typeface="Times New Roman"/>
                      </a:endParaRPr>
                    </a:p>
                  </a:txBody>
                  <a:tcPr marL="38382" marR="38382" marT="0" marB="0" anchor="ctr"/>
                </a:tc>
              </a:tr>
              <a:tr h="470288">
                <a:tc>
                  <a:txBody>
                    <a:bodyPr/>
                    <a:lstStyle/>
                    <a:p>
                      <a:pPr algn="just">
                        <a:spcAft>
                          <a:spcPts val="0"/>
                        </a:spcAft>
                      </a:pPr>
                      <a:r>
                        <a:rPr lang="en-US" sz="1800" kern="100">
                          <a:effectLst/>
                          <a:latin typeface="+mn-ea"/>
                          <a:ea typeface="+mn-ea"/>
                        </a:rPr>
                        <a:t>7.</a:t>
                      </a:r>
                      <a:r>
                        <a:rPr lang="zh-CN" sz="1800" kern="100">
                          <a:effectLst/>
                          <a:latin typeface="+mn-ea"/>
                          <a:ea typeface="+mn-ea"/>
                        </a:rPr>
                        <a:t>开发组内沟通的缺乏实时性</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中</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中</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中</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dirty="0">
                          <a:effectLst/>
                          <a:latin typeface="+mn-ea"/>
                          <a:ea typeface="+mn-ea"/>
                        </a:rPr>
                        <a:t>沟通风险</a:t>
                      </a:r>
                      <a:endParaRPr lang="zh-CN" sz="1800" kern="100" dirty="0">
                        <a:effectLst/>
                        <a:latin typeface="+mn-ea"/>
                        <a:ea typeface="+mn-ea"/>
                        <a:cs typeface="Times New Roman"/>
                      </a:endParaRPr>
                    </a:p>
                  </a:txBody>
                  <a:tcPr marL="38382" marR="38382" marT="0" marB="0" anchor="ctr"/>
                </a:tc>
              </a:tr>
              <a:tr h="473931">
                <a:tc>
                  <a:txBody>
                    <a:bodyPr/>
                    <a:lstStyle/>
                    <a:p>
                      <a:pPr algn="just">
                        <a:spcAft>
                          <a:spcPts val="0"/>
                        </a:spcAft>
                      </a:pPr>
                      <a:r>
                        <a:rPr lang="en-US" sz="1800" kern="100" dirty="0">
                          <a:effectLst/>
                          <a:latin typeface="+mn-ea"/>
                          <a:ea typeface="+mn-ea"/>
                        </a:rPr>
                        <a:t>8.</a:t>
                      </a:r>
                      <a:r>
                        <a:rPr lang="zh-CN" sz="1800" kern="100" dirty="0">
                          <a:effectLst/>
                          <a:latin typeface="+mn-ea"/>
                          <a:ea typeface="+mn-ea"/>
                        </a:rPr>
                        <a:t>缺少关于开发教学辅助网站的经验</a:t>
                      </a:r>
                      <a:endParaRPr lang="zh-CN" sz="1800" kern="100" dirty="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中</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中</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中</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dirty="0">
                          <a:effectLst/>
                          <a:latin typeface="+mn-ea"/>
                          <a:ea typeface="+mn-ea"/>
                        </a:rPr>
                        <a:t>技术风险</a:t>
                      </a:r>
                      <a:endParaRPr lang="zh-CN" sz="1800" kern="100" dirty="0">
                        <a:effectLst/>
                        <a:latin typeface="+mn-ea"/>
                        <a:ea typeface="+mn-ea"/>
                        <a:cs typeface="Times New Roman"/>
                      </a:endParaRPr>
                    </a:p>
                  </a:txBody>
                  <a:tcPr marL="38382" marR="38382" marT="0" marB="0" anchor="ctr"/>
                </a:tc>
              </a:tr>
            </a:tbl>
          </a:graphicData>
        </a:graphic>
      </p:graphicFrame>
    </p:spTree>
    <p:extLst>
      <p:ext uri="{BB962C8B-B14F-4D97-AF65-F5344CB8AC3E}">
        <p14:creationId xmlns:p14="http://schemas.microsoft.com/office/powerpoint/2010/main" val="4759504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26675" y="239813"/>
            <a:ext cx="2236510" cy="707886"/>
          </a:xfrm>
          <a:prstGeom prst="rect">
            <a:avLst/>
          </a:prstGeom>
        </p:spPr>
        <p:txBody>
          <a:bodyPr wrap="none">
            <a:spAutoFit/>
          </a:bodyPr>
          <a:lstStyle/>
          <a:p>
            <a:r>
              <a:rPr lang="zh-CN" altLang="zh-CN" sz="4000" dirty="0"/>
              <a:t>风险评估</a:t>
            </a:r>
            <a:endParaRPr lang="zh-CN" altLang="en-US" sz="4000" dirty="0"/>
          </a:p>
        </p:txBody>
      </p:sp>
      <p:graphicFrame>
        <p:nvGraphicFramePr>
          <p:cNvPr id="5" name="表格 4"/>
          <p:cNvGraphicFramePr>
            <a:graphicFrameLocks noGrp="1"/>
          </p:cNvGraphicFramePr>
          <p:nvPr>
            <p:extLst>
              <p:ext uri="{D42A27DB-BD31-4B8C-83A1-F6EECF244321}">
                <p14:modId xmlns:p14="http://schemas.microsoft.com/office/powerpoint/2010/main" val="1806059205"/>
              </p:ext>
            </p:extLst>
          </p:nvPr>
        </p:nvGraphicFramePr>
        <p:xfrm>
          <a:off x="1155032" y="1088994"/>
          <a:ext cx="9432757" cy="5487632"/>
        </p:xfrm>
        <a:graphic>
          <a:graphicData uri="http://schemas.openxmlformats.org/drawingml/2006/table">
            <a:tbl>
              <a:tblPr firstRow="1" firstCol="1" bandRow="1">
                <a:tableStyleId>{5C22544A-7EE6-4342-B048-85BDC9FD1C3A}</a:tableStyleId>
              </a:tblPr>
              <a:tblGrid>
                <a:gridCol w="2070236"/>
                <a:gridCol w="933174"/>
                <a:gridCol w="1043525"/>
                <a:gridCol w="1271420"/>
                <a:gridCol w="4114402"/>
              </a:tblGrid>
              <a:tr h="823591">
                <a:tc>
                  <a:txBody>
                    <a:bodyPr/>
                    <a:lstStyle/>
                    <a:p>
                      <a:pPr algn="ctr">
                        <a:spcAft>
                          <a:spcPts val="0"/>
                        </a:spcAft>
                      </a:pPr>
                      <a:r>
                        <a:rPr lang="zh-CN" sz="1800" kern="100" dirty="0">
                          <a:effectLst/>
                          <a:latin typeface="+mn-ea"/>
                          <a:ea typeface="+mn-ea"/>
                        </a:rPr>
                        <a:t>风险</a:t>
                      </a:r>
                      <a:endParaRPr lang="zh-CN" sz="1800" kern="100" dirty="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优先级</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影响等级</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可能性等级</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类别</a:t>
                      </a:r>
                      <a:endParaRPr lang="zh-CN" sz="1800" kern="100">
                        <a:effectLst/>
                        <a:latin typeface="+mn-ea"/>
                        <a:ea typeface="+mn-ea"/>
                        <a:cs typeface="Times New Roman"/>
                      </a:endParaRPr>
                    </a:p>
                  </a:txBody>
                  <a:tcPr marL="38382" marR="38382" marT="0" marB="0" anchor="ctr"/>
                </a:tc>
              </a:tr>
              <a:tr h="476631">
                <a:tc>
                  <a:txBody>
                    <a:bodyPr/>
                    <a:lstStyle/>
                    <a:p>
                      <a:pPr algn="just">
                        <a:spcAft>
                          <a:spcPts val="0"/>
                        </a:spcAft>
                      </a:pPr>
                      <a:r>
                        <a:rPr lang="en-US" sz="1800" kern="100" dirty="0">
                          <a:effectLst/>
                          <a:latin typeface="+mn-ea"/>
                          <a:ea typeface="+mn-ea"/>
                        </a:rPr>
                        <a:t>9.</a:t>
                      </a:r>
                      <a:r>
                        <a:rPr lang="zh-CN" sz="1800" kern="100" dirty="0">
                          <a:effectLst/>
                          <a:latin typeface="+mn-ea"/>
                          <a:ea typeface="+mn-ea"/>
                        </a:rPr>
                        <a:t>成员的空闲时间不确定</a:t>
                      </a:r>
                      <a:endParaRPr lang="zh-CN" sz="1800" kern="100" dirty="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高</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高</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高</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人员风险</a:t>
                      </a:r>
                      <a:endParaRPr lang="zh-CN" sz="1800" kern="100">
                        <a:effectLst/>
                        <a:latin typeface="+mn-ea"/>
                        <a:ea typeface="+mn-ea"/>
                        <a:cs typeface="Times New Roman"/>
                      </a:endParaRPr>
                    </a:p>
                  </a:txBody>
                  <a:tcPr marL="38382" marR="38382" marT="0" marB="0" anchor="ctr"/>
                </a:tc>
              </a:tr>
              <a:tr h="714951">
                <a:tc>
                  <a:txBody>
                    <a:bodyPr/>
                    <a:lstStyle/>
                    <a:p>
                      <a:pPr algn="just">
                        <a:spcAft>
                          <a:spcPts val="0"/>
                        </a:spcAft>
                      </a:pPr>
                      <a:r>
                        <a:rPr lang="en-US" sz="1800" kern="100">
                          <a:effectLst/>
                          <a:latin typeface="+mn-ea"/>
                          <a:ea typeface="+mn-ea"/>
                        </a:rPr>
                        <a:t>10.</a:t>
                      </a:r>
                      <a:r>
                        <a:rPr lang="zh-CN" sz="1800" kern="100">
                          <a:effectLst/>
                          <a:latin typeface="+mn-ea"/>
                          <a:ea typeface="+mn-ea"/>
                        </a:rPr>
                        <a:t>团队成员的能力和素质，影响项目质量和进度 </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中</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中</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中</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技术风险</a:t>
                      </a:r>
                      <a:endParaRPr lang="zh-CN" sz="1800" kern="100">
                        <a:effectLst/>
                        <a:latin typeface="+mn-ea"/>
                        <a:ea typeface="+mn-ea"/>
                        <a:cs typeface="Times New Roman"/>
                      </a:endParaRPr>
                    </a:p>
                  </a:txBody>
                  <a:tcPr marL="38382" marR="38382" marT="0" marB="0" anchor="ctr"/>
                </a:tc>
              </a:tr>
              <a:tr h="480324">
                <a:tc>
                  <a:txBody>
                    <a:bodyPr/>
                    <a:lstStyle/>
                    <a:p>
                      <a:pPr algn="just">
                        <a:spcAft>
                          <a:spcPts val="0"/>
                        </a:spcAft>
                      </a:pPr>
                      <a:r>
                        <a:rPr lang="en-US" sz="1800" kern="100">
                          <a:effectLst/>
                          <a:latin typeface="+mn-ea"/>
                          <a:ea typeface="+mn-ea"/>
                        </a:rPr>
                        <a:t>11.</a:t>
                      </a:r>
                      <a:r>
                        <a:rPr lang="zh-CN" sz="1800" kern="100">
                          <a:effectLst/>
                          <a:latin typeface="+mn-ea"/>
                          <a:ea typeface="+mn-ea"/>
                        </a:rPr>
                        <a:t>团队成员是否能共同为项目服务</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低</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低</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中</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任务风险</a:t>
                      </a:r>
                      <a:endParaRPr lang="zh-CN" sz="1800" kern="100">
                        <a:effectLst/>
                        <a:latin typeface="+mn-ea"/>
                        <a:ea typeface="+mn-ea"/>
                        <a:cs typeface="Times New Roman"/>
                      </a:endParaRPr>
                    </a:p>
                  </a:txBody>
                  <a:tcPr marL="38382" marR="38382" marT="0" marB="0" anchor="ctr"/>
                </a:tc>
              </a:tr>
              <a:tr h="714951">
                <a:tc>
                  <a:txBody>
                    <a:bodyPr/>
                    <a:lstStyle/>
                    <a:p>
                      <a:pPr algn="just">
                        <a:spcAft>
                          <a:spcPts val="0"/>
                        </a:spcAft>
                      </a:pPr>
                      <a:r>
                        <a:rPr lang="en-US" sz="1800" kern="100">
                          <a:effectLst/>
                          <a:latin typeface="+mn-ea"/>
                          <a:ea typeface="+mn-ea"/>
                        </a:rPr>
                        <a:t>12.</a:t>
                      </a:r>
                      <a:r>
                        <a:rPr lang="zh-CN" sz="1800" kern="100">
                          <a:effectLst/>
                          <a:latin typeface="+mn-ea"/>
                          <a:ea typeface="+mn-ea"/>
                        </a:rPr>
                        <a:t>各类工具是否到位，版本是否适合该项目</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低</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低</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低</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工具风险</a:t>
                      </a:r>
                      <a:endParaRPr lang="zh-CN" sz="1800" kern="100">
                        <a:effectLst/>
                        <a:latin typeface="+mn-ea"/>
                        <a:ea typeface="+mn-ea"/>
                        <a:cs typeface="Times New Roman"/>
                      </a:endParaRPr>
                    </a:p>
                  </a:txBody>
                  <a:tcPr marL="38382" marR="38382" marT="0" marB="0" anchor="ctr"/>
                </a:tc>
              </a:tr>
              <a:tr h="480324">
                <a:tc>
                  <a:txBody>
                    <a:bodyPr/>
                    <a:lstStyle/>
                    <a:p>
                      <a:pPr algn="just">
                        <a:spcAft>
                          <a:spcPts val="0"/>
                        </a:spcAft>
                      </a:pPr>
                      <a:r>
                        <a:rPr lang="en-US" sz="1800" kern="100">
                          <a:effectLst/>
                          <a:latin typeface="+mn-ea"/>
                          <a:ea typeface="+mn-ea"/>
                        </a:rPr>
                        <a:t>13.</a:t>
                      </a:r>
                      <a:r>
                        <a:rPr lang="zh-CN" sz="1800" kern="100">
                          <a:effectLst/>
                          <a:latin typeface="+mn-ea"/>
                          <a:ea typeface="+mn-ea"/>
                        </a:rPr>
                        <a:t>对工具、方法、技术理解的不够</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高</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高</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高</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技术风险</a:t>
                      </a:r>
                      <a:endParaRPr lang="zh-CN" sz="1800" kern="100">
                        <a:effectLst/>
                        <a:latin typeface="+mn-ea"/>
                        <a:ea typeface="+mn-ea"/>
                        <a:cs typeface="Times New Roman"/>
                      </a:endParaRPr>
                    </a:p>
                  </a:txBody>
                  <a:tcPr marL="38382" marR="38382" marT="0" marB="0" anchor="ctr"/>
                </a:tc>
              </a:tr>
              <a:tr h="476631">
                <a:tc>
                  <a:txBody>
                    <a:bodyPr/>
                    <a:lstStyle/>
                    <a:p>
                      <a:pPr algn="just">
                        <a:spcAft>
                          <a:spcPts val="0"/>
                        </a:spcAft>
                      </a:pPr>
                      <a:r>
                        <a:rPr lang="en-US" sz="1800" kern="100">
                          <a:effectLst/>
                          <a:latin typeface="+mn-ea"/>
                          <a:ea typeface="+mn-ea"/>
                        </a:rPr>
                        <a:t>14.</a:t>
                      </a:r>
                      <a:r>
                        <a:rPr lang="zh-CN" sz="1800" kern="100">
                          <a:effectLst/>
                          <a:latin typeface="+mn-ea"/>
                          <a:ea typeface="+mn-ea"/>
                        </a:rPr>
                        <a:t>用户不满意界面原型</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高</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高</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高</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需求风险</a:t>
                      </a:r>
                      <a:endParaRPr lang="zh-CN" sz="1800" kern="100">
                        <a:effectLst/>
                        <a:latin typeface="+mn-ea"/>
                        <a:ea typeface="+mn-ea"/>
                        <a:cs typeface="Times New Roman"/>
                      </a:endParaRPr>
                    </a:p>
                  </a:txBody>
                  <a:tcPr marL="38382" marR="38382" marT="0" marB="0" anchor="ctr"/>
                </a:tc>
              </a:tr>
              <a:tr h="823561">
                <a:tc>
                  <a:txBody>
                    <a:bodyPr/>
                    <a:lstStyle/>
                    <a:p>
                      <a:pPr algn="just">
                        <a:spcAft>
                          <a:spcPts val="0"/>
                        </a:spcAft>
                      </a:pPr>
                      <a:r>
                        <a:rPr lang="en-US" sz="1800" kern="100">
                          <a:effectLst/>
                          <a:latin typeface="+mn-ea"/>
                          <a:ea typeface="+mn-ea"/>
                        </a:rPr>
                        <a:t>15.</a:t>
                      </a:r>
                      <a:r>
                        <a:rPr lang="zh-CN" sz="1800" kern="100">
                          <a:effectLst/>
                          <a:latin typeface="+mn-ea"/>
                          <a:ea typeface="+mn-ea"/>
                        </a:rPr>
                        <a:t>硬件等不稳定而造成数据等丢失</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高</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中</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a:effectLst/>
                          <a:latin typeface="+mn-ea"/>
                          <a:ea typeface="+mn-ea"/>
                        </a:rPr>
                        <a:t>低</a:t>
                      </a:r>
                      <a:endParaRPr lang="zh-CN" sz="1800" kern="100">
                        <a:effectLst/>
                        <a:latin typeface="+mn-ea"/>
                        <a:ea typeface="+mn-ea"/>
                        <a:cs typeface="Times New Roman"/>
                      </a:endParaRPr>
                    </a:p>
                  </a:txBody>
                  <a:tcPr marL="38382" marR="38382" marT="0" marB="0" anchor="ctr"/>
                </a:tc>
                <a:tc>
                  <a:txBody>
                    <a:bodyPr/>
                    <a:lstStyle/>
                    <a:p>
                      <a:pPr algn="ctr">
                        <a:spcAft>
                          <a:spcPts val="0"/>
                        </a:spcAft>
                      </a:pPr>
                      <a:r>
                        <a:rPr lang="zh-CN" sz="1800" kern="100" dirty="0">
                          <a:effectLst/>
                          <a:latin typeface="+mn-ea"/>
                          <a:ea typeface="+mn-ea"/>
                        </a:rPr>
                        <a:t>工具风险</a:t>
                      </a:r>
                      <a:endParaRPr lang="zh-CN" sz="1800" kern="100" dirty="0">
                        <a:effectLst/>
                        <a:latin typeface="+mn-ea"/>
                        <a:ea typeface="+mn-ea"/>
                        <a:cs typeface="Times New Roman"/>
                      </a:endParaRPr>
                    </a:p>
                  </a:txBody>
                  <a:tcPr marL="38382" marR="38382" marT="0" marB="0" anchor="ctr"/>
                </a:tc>
              </a:tr>
            </a:tbl>
          </a:graphicData>
        </a:graphic>
      </p:graphicFrame>
    </p:spTree>
    <p:extLst>
      <p:ext uri="{BB962C8B-B14F-4D97-AF65-F5344CB8AC3E}">
        <p14:creationId xmlns:p14="http://schemas.microsoft.com/office/powerpoint/2010/main" val="28828579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6270" y="461029"/>
            <a:ext cx="2242922" cy="707886"/>
          </a:xfrm>
          <a:prstGeom prst="rect">
            <a:avLst/>
          </a:prstGeom>
        </p:spPr>
        <p:txBody>
          <a:bodyPr wrap="none">
            <a:spAutoFit/>
          </a:bodyPr>
          <a:lstStyle/>
          <a:p>
            <a:r>
              <a:rPr lang="zh-CN" altLang="zh-CN" sz="4000" dirty="0"/>
              <a:t>风险策划</a:t>
            </a:r>
          </a:p>
        </p:txBody>
      </p:sp>
      <p:graphicFrame>
        <p:nvGraphicFramePr>
          <p:cNvPr id="3" name="表格 2"/>
          <p:cNvGraphicFramePr>
            <a:graphicFrameLocks noGrp="1"/>
          </p:cNvGraphicFramePr>
          <p:nvPr>
            <p:extLst>
              <p:ext uri="{D42A27DB-BD31-4B8C-83A1-F6EECF244321}">
                <p14:modId xmlns:p14="http://schemas.microsoft.com/office/powerpoint/2010/main" val="4074055231"/>
              </p:ext>
            </p:extLst>
          </p:nvPr>
        </p:nvGraphicFramePr>
        <p:xfrm>
          <a:off x="1034717" y="1363579"/>
          <a:ext cx="8999619" cy="5203735"/>
        </p:xfrm>
        <a:graphic>
          <a:graphicData uri="http://schemas.openxmlformats.org/drawingml/2006/table">
            <a:tbl>
              <a:tblPr firstRow="1" firstCol="1" bandRow="1">
                <a:tableStyleId>{5C22544A-7EE6-4342-B048-85BDC9FD1C3A}</a:tableStyleId>
              </a:tblPr>
              <a:tblGrid>
                <a:gridCol w="2506127"/>
                <a:gridCol w="3246746"/>
                <a:gridCol w="3246746"/>
              </a:tblGrid>
              <a:tr h="625643">
                <a:tc>
                  <a:txBody>
                    <a:bodyPr/>
                    <a:lstStyle/>
                    <a:p>
                      <a:pPr indent="279400" algn="just">
                        <a:spcAft>
                          <a:spcPts val="0"/>
                        </a:spcAft>
                      </a:pPr>
                      <a:r>
                        <a:rPr lang="zh-CN" sz="1400" kern="100" dirty="0">
                          <a:effectLst/>
                          <a:latin typeface="+mn-ea"/>
                          <a:ea typeface="+mn-ea"/>
                        </a:rPr>
                        <a:t>风险</a:t>
                      </a:r>
                      <a:endParaRPr lang="zh-CN" sz="1400" kern="100" dirty="0">
                        <a:effectLst/>
                        <a:latin typeface="+mn-ea"/>
                        <a:ea typeface="+mn-ea"/>
                        <a:cs typeface="Times New Roman"/>
                      </a:endParaRPr>
                    </a:p>
                  </a:txBody>
                  <a:tcPr marL="46448" marR="46448" marT="0" marB="0" anchor="ctr"/>
                </a:tc>
                <a:tc>
                  <a:txBody>
                    <a:bodyPr/>
                    <a:lstStyle/>
                    <a:p>
                      <a:pPr indent="279400" algn="just">
                        <a:spcAft>
                          <a:spcPts val="0"/>
                        </a:spcAft>
                      </a:pPr>
                      <a:r>
                        <a:rPr lang="zh-CN" sz="1400" kern="100">
                          <a:effectLst/>
                          <a:latin typeface="+mn-ea"/>
                          <a:ea typeface="+mn-ea"/>
                        </a:rPr>
                        <a:t>风险规避</a:t>
                      </a:r>
                      <a:endParaRPr lang="zh-CN" sz="1400" kern="100">
                        <a:effectLst/>
                        <a:latin typeface="+mn-ea"/>
                        <a:ea typeface="+mn-ea"/>
                        <a:cs typeface="Times New Roman"/>
                      </a:endParaRPr>
                    </a:p>
                  </a:txBody>
                  <a:tcPr marL="46448" marR="46448" marT="0" marB="0" anchor="ctr"/>
                </a:tc>
                <a:tc>
                  <a:txBody>
                    <a:bodyPr/>
                    <a:lstStyle/>
                    <a:p>
                      <a:pPr indent="279400" algn="just">
                        <a:spcAft>
                          <a:spcPts val="0"/>
                        </a:spcAft>
                      </a:pPr>
                      <a:r>
                        <a:rPr lang="zh-CN" sz="1400" kern="100">
                          <a:effectLst/>
                          <a:latin typeface="+mn-ea"/>
                          <a:ea typeface="+mn-ea"/>
                        </a:rPr>
                        <a:t>风险控制</a:t>
                      </a:r>
                      <a:endParaRPr lang="zh-CN" sz="1400" kern="100">
                        <a:effectLst/>
                        <a:latin typeface="+mn-ea"/>
                        <a:ea typeface="+mn-ea"/>
                        <a:cs typeface="Times New Roman"/>
                      </a:endParaRPr>
                    </a:p>
                  </a:txBody>
                  <a:tcPr marL="46448" marR="46448" marT="0" marB="0" anchor="ctr"/>
                </a:tc>
              </a:tr>
              <a:tr h="617621">
                <a:tc>
                  <a:txBody>
                    <a:bodyPr/>
                    <a:lstStyle/>
                    <a:p>
                      <a:pPr algn="just">
                        <a:spcAft>
                          <a:spcPts val="0"/>
                        </a:spcAft>
                      </a:pPr>
                      <a:r>
                        <a:rPr lang="en-US" sz="1400" kern="100">
                          <a:effectLst/>
                          <a:latin typeface="+mn-ea"/>
                          <a:ea typeface="+mn-ea"/>
                        </a:rPr>
                        <a:t>1. </a:t>
                      </a:r>
                      <a:r>
                        <a:rPr lang="zh-CN" sz="1400" kern="100">
                          <a:effectLst/>
                          <a:latin typeface="+mn-ea"/>
                          <a:ea typeface="+mn-ea"/>
                        </a:rPr>
                        <a:t>开发人员请假</a:t>
                      </a:r>
                      <a:endParaRPr lang="zh-CN" sz="1400" kern="100">
                        <a:effectLst/>
                        <a:latin typeface="+mn-ea"/>
                        <a:ea typeface="+mn-ea"/>
                        <a:cs typeface="Times New Roman"/>
                      </a:endParaRPr>
                    </a:p>
                  </a:txBody>
                  <a:tcPr marL="46448" marR="46448" marT="0" marB="0" anchor="ctr"/>
                </a:tc>
                <a:tc>
                  <a:txBody>
                    <a:bodyPr/>
                    <a:lstStyle/>
                    <a:p>
                      <a:pPr indent="355600" algn="just">
                        <a:spcAft>
                          <a:spcPts val="0"/>
                        </a:spcAft>
                      </a:pPr>
                      <a:r>
                        <a:rPr lang="zh-CN" sz="1400" kern="100">
                          <a:effectLst/>
                          <a:latin typeface="+mn-ea"/>
                          <a:ea typeface="+mn-ea"/>
                        </a:rPr>
                        <a:t>建立规范合理的考勤制度</a:t>
                      </a:r>
                      <a:endParaRPr lang="zh-CN" sz="1400" kern="100">
                        <a:effectLst/>
                        <a:latin typeface="+mn-ea"/>
                        <a:ea typeface="+mn-ea"/>
                        <a:cs typeface="Times New Roman"/>
                      </a:endParaRPr>
                    </a:p>
                  </a:txBody>
                  <a:tcPr marL="46448" marR="46448" marT="0" marB="0" anchor="ctr"/>
                </a:tc>
                <a:tc>
                  <a:txBody>
                    <a:bodyPr/>
                    <a:lstStyle/>
                    <a:p>
                      <a:pPr algn="just">
                        <a:spcAft>
                          <a:spcPts val="0"/>
                        </a:spcAft>
                      </a:pPr>
                      <a:r>
                        <a:rPr lang="en-US" sz="1400" kern="100" dirty="0">
                          <a:effectLst/>
                          <a:latin typeface="+mn-ea"/>
                          <a:ea typeface="+mn-ea"/>
                        </a:rPr>
                        <a:t>    </a:t>
                      </a:r>
                      <a:r>
                        <a:rPr lang="zh-CN" sz="1400" kern="100" dirty="0">
                          <a:effectLst/>
                          <a:latin typeface="+mn-ea"/>
                          <a:ea typeface="+mn-ea"/>
                        </a:rPr>
                        <a:t>将请假人员的任务分配给有空闲的组内</a:t>
                      </a:r>
                      <a:r>
                        <a:rPr lang="zh-CN" sz="1400" kern="100" dirty="0" smtClean="0">
                          <a:effectLst/>
                          <a:latin typeface="+mn-ea"/>
                          <a:ea typeface="+mn-ea"/>
                        </a:rPr>
                        <a:t>人员</a:t>
                      </a:r>
                      <a:r>
                        <a:rPr lang="zh-CN" altLang="en-US" sz="1400" kern="100" dirty="0" smtClean="0">
                          <a:effectLst/>
                          <a:latin typeface="+mn-ea"/>
                          <a:ea typeface="+mn-ea"/>
                        </a:rPr>
                        <a:t>（</a:t>
                      </a:r>
                      <a:r>
                        <a:rPr lang="en-US" altLang="zh-CN" sz="1400" kern="100" dirty="0" smtClean="0">
                          <a:effectLst/>
                          <a:latin typeface="+mn-ea"/>
                          <a:ea typeface="+mn-ea"/>
                        </a:rPr>
                        <a:t>AB</a:t>
                      </a:r>
                      <a:r>
                        <a:rPr lang="zh-CN" altLang="en-US" sz="1400" kern="100" dirty="0" smtClean="0">
                          <a:effectLst/>
                          <a:latin typeface="+mn-ea"/>
                          <a:ea typeface="+mn-ea"/>
                        </a:rPr>
                        <a:t>角色）</a:t>
                      </a:r>
                      <a:r>
                        <a:rPr lang="zh-CN" sz="1400" kern="100" dirty="0" smtClean="0">
                          <a:effectLst/>
                          <a:latin typeface="+mn-ea"/>
                          <a:ea typeface="+mn-ea"/>
                        </a:rPr>
                        <a:t>，</a:t>
                      </a:r>
                      <a:r>
                        <a:rPr lang="zh-CN" sz="1400" kern="100" dirty="0">
                          <a:effectLst/>
                          <a:latin typeface="+mn-ea"/>
                          <a:ea typeface="+mn-ea"/>
                        </a:rPr>
                        <a:t>或者依据情况重新分配所有人任务</a:t>
                      </a:r>
                      <a:endParaRPr lang="zh-CN" sz="1400" kern="100" dirty="0">
                        <a:effectLst/>
                        <a:latin typeface="+mn-ea"/>
                        <a:ea typeface="+mn-ea"/>
                        <a:cs typeface="Times New Roman"/>
                      </a:endParaRPr>
                    </a:p>
                  </a:txBody>
                  <a:tcPr marL="46448" marR="46448" marT="0" marB="0" anchor="ctr"/>
                </a:tc>
              </a:tr>
              <a:tr h="593558">
                <a:tc>
                  <a:txBody>
                    <a:bodyPr/>
                    <a:lstStyle/>
                    <a:p>
                      <a:pPr algn="just">
                        <a:spcAft>
                          <a:spcPts val="0"/>
                        </a:spcAft>
                      </a:pPr>
                      <a:r>
                        <a:rPr lang="en-US" sz="1400" kern="100" dirty="0">
                          <a:effectLst/>
                          <a:latin typeface="+mn-ea"/>
                          <a:ea typeface="+mn-ea"/>
                        </a:rPr>
                        <a:t>2. </a:t>
                      </a:r>
                      <a:r>
                        <a:rPr lang="zh-CN" sz="1400" kern="100" dirty="0">
                          <a:effectLst/>
                          <a:latin typeface="+mn-ea"/>
                          <a:ea typeface="+mn-ea"/>
                        </a:rPr>
                        <a:t>项目成员不能实现项目</a:t>
                      </a:r>
                      <a:endParaRPr lang="zh-CN" sz="1400" kern="100" dirty="0">
                        <a:effectLst/>
                        <a:latin typeface="+mn-ea"/>
                        <a:ea typeface="+mn-ea"/>
                        <a:cs typeface="Times New Roman"/>
                      </a:endParaRPr>
                    </a:p>
                  </a:txBody>
                  <a:tcPr marL="46448" marR="46448" marT="0" marB="0" anchor="ctr"/>
                </a:tc>
                <a:tc>
                  <a:txBody>
                    <a:bodyPr/>
                    <a:lstStyle/>
                    <a:p>
                      <a:pPr indent="355600" algn="just">
                        <a:spcAft>
                          <a:spcPts val="0"/>
                        </a:spcAft>
                      </a:pPr>
                      <a:r>
                        <a:rPr lang="zh-CN" sz="1400" kern="100">
                          <a:effectLst/>
                          <a:latin typeface="+mn-ea"/>
                          <a:ea typeface="+mn-ea"/>
                        </a:rPr>
                        <a:t>在项目开始前，</a:t>
                      </a:r>
                      <a:r>
                        <a:rPr lang="en-US" sz="1400" kern="100">
                          <a:effectLst/>
                          <a:latin typeface="+mn-ea"/>
                          <a:ea typeface="+mn-ea"/>
                        </a:rPr>
                        <a:t>PM</a:t>
                      </a:r>
                      <a:r>
                        <a:rPr lang="zh-CN" sz="1400" kern="100">
                          <a:effectLst/>
                          <a:latin typeface="+mn-ea"/>
                          <a:ea typeface="+mn-ea"/>
                        </a:rPr>
                        <a:t>对组内成员的能力进行把控并且进行合理培训</a:t>
                      </a:r>
                      <a:endParaRPr lang="zh-CN" sz="1400" kern="100">
                        <a:effectLst/>
                        <a:latin typeface="+mn-ea"/>
                        <a:ea typeface="+mn-ea"/>
                        <a:cs typeface="Times New Roman"/>
                      </a:endParaRPr>
                    </a:p>
                  </a:txBody>
                  <a:tcPr marL="46448" marR="46448" marT="0" marB="0" anchor="ctr"/>
                </a:tc>
                <a:tc>
                  <a:txBody>
                    <a:bodyPr/>
                    <a:lstStyle/>
                    <a:p>
                      <a:pPr algn="just">
                        <a:spcAft>
                          <a:spcPts val="0"/>
                        </a:spcAft>
                      </a:pPr>
                      <a:r>
                        <a:rPr lang="en-US" sz="1400" kern="100">
                          <a:effectLst/>
                          <a:latin typeface="+mn-ea"/>
                          <a:ea typeface="+mn-ea"/>
                        </a:rPr>
                        <a:t>    </a:t>
                      </a:r>
                      <a:r>
                        <a:rPr lang="zh-CN" sz="1400" kern="100">
                          <a:effectLst/>
                          <a:latin typeface="+mn-ea"/>
                          <a:ea typeface="+mn-ea"/>
                        </a:rPr>
                        <a:t>制定合理的培训计划，及时掌握成员的开发进度</a:t>
                      </a:r>
                      <a:endParaRPr lang="zh-CN" sz="1400" kern="100">
                        <a:effectLst/>
                        <a:latin typeface="+mn-ea"/>
                        <a:ea typeface="+mn-ea"/>
                        <a:cs typeface="Times New Roman"/>
                      </a:endParaRPr>
                    </a:p>
                  </a:txBody>
                  <a:tcPr marL="46448" marR="46448" marT="0" marB="0" anchor="ctr"/>
                </a:tc>
              </a:tr>
              <a:tr h="351387">
                <a:tc>
                  <a:txBody>
                    <a:bodyPr/>
                    <a:lstStyle/>
                    <a:p>
                      <a:pPr algn="just">
                        <a:spcAft>
                          <a:spcPts val="0"/>
                        </a:spcAft>
                      </a:pPr>
                      <a:r>
                        <a:rPr lang="en-US" sz="1400" kern="100">
                          <a:effectLst/>
                          <a:latin typeface="+mn-ea"/>
                          <a:ea typeface="+mn-ea"/>
                        </a:rPr>
                        <a:t>3. Git</a:t>
                      </a:r>
                      <a:r>
                        <a:rPr lang="zh-CN" sz="1400" kern="100">
                          <a:effectLst/>
                          <a:latin typeface="+mn-ea"/>
                          <a:ea typeface="+mn-ea"/>
                        </a:rPr>
                        <a:t>远端仓库崩溃</a:t>
                      </a:r>
                      <a:endParaRPr lang="zh-CN" sz="1400" kern="100">
                        <a:effectLst/>
                        <a:latin typeface="+mn-ea"/>
                        <a:ea typeface="+mn-ea"/>
                        <a:cs typeface="Times New Roman"/>
                      </a:endParaRPr>
                    </a:p>
                  </a:txBody>
                  <a:tcPr marL="46448" marR="46448" marT="0" marB="0" anchor="ctr"/>
                </a:tc>
                <a:tc>
                  <a:txBody>
                    <a:bodyPr/>
                    <a:lstStyle/>
                    <a:p>
                      <a:pPr algn="just">
                        <a:spcAft>
                          <a:spcPts val="0"/>
                        </a:spcAft>
                      </a:pPr>
                      <a:r>
                        <a:rPr lang="zh-CN" sz="1400" kern="100">
                          <a:effectLst/>
                          <a:latin typeface="+mn-ea"/>
                          <a:ea typeface="+mn-ea"/>
                        </a:rPr>
                        <a:t>备份文件</a:t>
                      </a:r>
                      <a:endParaRPr lang="zh-CN" sz="1400" kern="100">
                        <a:effectLst/>
                        <a:latin typeface="+mn-ea"/>
                        <a:ea typeface="+mn-ea"/>
                        <a:cs typeface="Times New Roman"/>
                      </a:endParaRPr>
                    </a:p>
                  </a:txBody>
                  <a:tcPr marL="46448" marR="46448" marT="0" marB="0" anchor="ctr"/>
                </a:tc>
                <a:tc>
                  <a:txBody>
                    <a:bodyPr/>
                    <a:lstStyle/>
                    <a:p>
                      <a:pPr algn="just">
                        <a:spcAft>
                          <a:spcPts val="0"/>
                        </a:spcAft>
                      </a:pPr>
                      <a:r>
                        <a:rPr lang="zh-CN" sz="1400" kern="100">
                          <a:effectLst/>
                          <a:latin typeface="+mn-ea"/>
                          <a:ea typeface="+mn-ea"/>
                        </a:rPr>
                        <a:t>创建新的库</a:t>
                      </a:r>
                      <a:endParaRPr lang="zh-CN" sz="1400" kern="100">
                        <a:effectLst/>
                        <a:latin typeface="+mn-ea"/>
                        <a:ea typeface="+mn-ea"/>
                        <a:cs typeface="Times New Roman"/>
                      </a:endParaRPr>
                    </a:p>
                  </a:txBody>
                  <a:tcPr marL="46448" marR="46448" marT="0" marB="0" anchor="ctr"/>
                </a:tc>
              </a:tr>
              <a:tr h="533355">
                <a:tc>
                  <a:txBody>
                    <a:bodyPr/>
                    <a:lstStyle/>
                    <a:p>
                      <a:pPr algn="just">
                        <a:spcAft>
                          <a:spcPts val="0"/>
                        </a:spcAft>
                      </a:pPr>
                      <a:r>
                        <a:rPr lang="en-US" sz="1400" kern="100">
                          <a:effectLst/>
                          <a:latin typeface="+mn-ea"/>
                          <a:ea typeface="+mn-ea"/>
                        </a:rPr>
                        <a:t>4. </a:t>
                      </a:r>
                      <a:r>
                        <a:rPr lang="zh-CN" sz="1400" kern="100">
                          <a:effectLst/>
                          <a:latin typeface="+mn-ea"/>
                          <a:ea typeface="+mn-ea"/>
                        </a:rPr>
                        <a:t>客户提出难以理解的无理的需求</a:t>
                      </a:r>
                      <a:endParaRPr lang="zh-CN" sz="1400" kern="100">
                        <a:effectLst/>
                        <a:latin typeface="+mn-ea"/>
                        <a:ea typeface="+mn-ea"/>
                        <a:cs typeface="Times New Roman"/>
                      </a:endParaRPr>
                    </a:p>
                  </a:txBody>
                  <a:tcPr marL="46448" marR="46448" marT="0" marB="0" anchor="ctr"/>
                </a:tc>
                <a:tc>
                  <a:txBody>
                    <a:bodyPr/>
                    <a:lstStyle/>
                    <a:p>
                      <a:pPr algn="just">
                        <a:spcAft>
                          <a:spcPts val="0"/>
                        </a:spcAft>
                      </a:pPr>
                      <a:r>
                        <a:rPr lang="zh-CN" sz="1400" kern="100">
                          <a:effectLst/>
                          <a:latin typeface="+mn-ea"/>
                          <a:ea typeface="+mn-ea"/>
                        </a:rPr>
                        <a:t>无法规避</a:t>
                      </a:r>
                      <a:endParaRPr lang="zh-CN" sz="1400" kern="100">
                        <a:effectLst/>
                        <a:latin typeface="+mn-ea"/>
                        <a:ea typeface="+mn-ea"/>
                        <a:cs typeface="Times New Roman"/>
                      </a:endParaRPr>
                    </a:p>
                  </a:txBody>
                  <a:tcPr marL="46448" marR="46448" marT="0" marB="0" anchor="ctr"/>
                </a:tc>
                <a:tc>
                  <a:txBody>
                    <a:bodyPr/>
                    <a:lstStyle/>
                    <a:p>
                      <a:pPr indent="355600" algn="just">
                        <a:spcAft>
                          <a:spcPts val="0"/>
                        </a:spcAft>
                      </a:pPr>
                      <a:r>
                        <a:rPr lang="zh-CN" sz="1400" kern="100">
                          <a:effectLst/>
                          <a:latin typeface="+mn-ea"/>
                          <a:ea typeface="+mn-ea"/>
                        </a:rPr>
                        <a:t>说服客户，晓之以理，帮助客户改成合理的需求</a:t>
                      </a:r>
                      <a:endParaRPr lang="zh-CN" sz="1400" kern="100">
                        <a:effectLst/>
                        <a:latin typeface="+mn-ea"/>
                        <a:ea typeface="+mn-ea"/>
                        <a:cs typeface="Times New Roman"/>
                      </a:endParaRPr>
                    </a:p>
                  </a:txBody>
                  <a:tcPr marL="46448" marR="46448" marT="0" marB="0" anchor="ctr"/>
                </a:tc>
              </a:tr>
              <a:tr h="527081">
                <a:tc>
                  <a:txBody>
                    <a:bodyPr/>
                    <a:lstStyle/>
                    <a:p>
                      <a:pPr algn="just">
                        <a:spcAft>
                          <a:spcPts val="0"/>
                        </a:spcAft>
                      </a:pPr>
                      <a:r>
                        <a:rPr lang="en-US" sz="1400" kern="100">
                          <a:effectLst/>
                          <a:latin typeface="+mn-ea"/>
                          <a:ea typeface="+mn-ea"/>
                        </a:rPr>
                        <a:t>5. </a:t>
                      </a:r>
                      <a:r>
                        <a:rPr lang="zh-CN" sz="1400" kern="100">
                          <a:effectLst/>
                          <a:latin typeface="+mn-ea"/>
                          <a:ea typeface="+mn-ea"/>
                        </a:rPr>
                        <a:t>项目文件结构不符合规范或要求</a:t>
                      </a:r>
                      <a:endParaRPr lang="zh-CN" sz="1400" kern="100">
                        <a:effectLst/>
                        <a:latin typeface="+mn-ea"/>
                        <a:ea typeface="+mn-ea"/>
                        <a:cs typeface="Times New Roman"/>
                      </a:endParaRPr>
                    </a:p>
                  </a:txBody>
                  <a:tcPr marL="46448" marR="46448" marT="0" marB="0" anchor="ctr"/>
                </a:tc>
                <a:tc>
                  <a:txBody>
                    <a:bodyPr/>
                    <a:lstStyle/>
                    <a:p>
                      <a:pPr algn="just">
                        <a:spcAft>
                          <a:spcPts val="0"/>
                        </a:spcAft>
                      </a:pPr>
                      <a:r>
                        <a:rPr lang="zh-CN" sz="1400" kern="100">
                          <a:effectLst/>
                          <a:latin typeface="+mn-ea"/>
                          <a:ea typeface="+mn-ea"/>
                        </a:rPr>
                        <a:t>上网寻找规范文件</a:t>
                      </a:r>
                      <a:endParaRPr lang="zh-CN" sz="1400" kern="100">
                        <a:effectLst/>
                        <a:latin typeface="+mn-ea"/>
                        <a:ea typeface="+mn-ea"/>
                        <a:cs typeface="Times New Roman"/>
                      </a:endParaRPr>
                    </a:p>
                  </a:txBody>
                  <a:tcPr marL="46448" marR="46448" marT="0" marB="0" anchor="ctr"/>
                </a:tc>
                <a:tc>
                  <a:txBody>
                    <a:bodyPr/>
                    <a:lstStyle/>
                    <a:p>
                      <a:pPr algn="just">
                        <a:spcAft>
                          <a:spcPts val="0"/>
                        </a:spcAft>
                      </a:pPr>
                      <a:r>
                        <a:rPr lang="zh-CN" sz="1400" kern="100">
                          <a:effectLst/>
                          <a:latin typeface="+mn-ea"/>
                          <a:ea typeface="+mn-ea"/>
                        </a:rPr>
                        <a:t>修改文件结构</a:t>
                      </a:r>
                      <a:endParaRPr lang="zh-CN" sz="1400" kern="100">
                        <a:effectLst/>
                        <a:latin typeface="+mn-ea"/>
                        <a:ea typeface="+mn-ea"/>
                        <a:cs typeface="Times New Roman"/>
                      </a:endParaRPr>
                    </a:p>
                  </a:txBody>
                  <a:tcPr marL="46448" marR="46448" marT="0" marB="0" anchor="ctr"/>
                </a:tc>
              </a:tr>
              <a:tr h="702775">
                <a:tc>
                  <a:txBody>
                    <a:bodyPr/>
                    <a:lstStyle/>
                    <a:p>
                      <a:pPr algn="just">
                        <a:spcAft>
                          <a:spcPts val="0"/>
                        </a:spcAft>
                      </a:pPr>
                      <a:r>
                        <a:rPr lang="en-US" sz="1400" kern="100">
                          <a:effectLst/>
                          <a:latin typeface="+mn-ea"/>
                          <a:ea typeface="+mn-ea"/>
                        </a:rPr>
                        <a:t>6. </a:t>
                      </a:r>
                      <a:r>
                        <a:rPr lang="zh-CN" sz="1400" kern="100">
                          <a:effectLst/>
                          <a:latin typeface="+mn-ea"/>
                          <a:ea typeface="+mn-ea"/>
                        </a:rPr>
                        <a:t>对接下来的计划和任务理解不够充分明确</a:t>
                      </a:r>
                      <a:endParaRPr lang="zh-CN" sz="1400" kern="100">
                        <a:effectLst/>
                        <a:latin typeface="+mn-ea"/>
                        <a:ea typeface="+mn-ea"/>
                        <a:cs typeface="Times New Roman"/>
                      </a:endParaRPr>
                    </a:p>
                  </a:txBody>
                  <a:tcPr marL="46448" marR="46448" marT="0" marB="0" anchor="ctr"/>
                </a:tc>
                <a:tc>
                  <a:txBody>
                    <a:bodyPr/>
                    <a:lstStyle/>
                    <a:p>
                      <a:pPr indent="355600" algn="just">
                        <a:spcAft>
                          <a:spcPts val="0"/>
                        </a:spcAft>
                      </a:pPr>
                      <a:r>
                        <a:rPr lang="zh-CN" sz="1400" kern="100">
                          <a:effectLst/>
                          <a:latin typeface="+mn-ea"/>
                          <a:ea typeface="+mn-ea"/>
                        </a:rPr>
                        <a:t>每次的任务向老师确认，并且合理分配任务，确保组员都有合适的任务</a:t>
                      </a:r>
                      <a:endParaRPr lang="zh-CN" sz="1400" kern="100">
                        <a:effectLst/>
                        <a:latin typeface="+mn-ea"/>
                        <a:ea typeface="+mn-ea"/>
                        <a:cs typeface="Times New Roman"/>
                      </a:endParaRPr>
                    </a:p>
                  </a:txBody>
                  <a:tcPr marL="46448" marR="46448" marT="0" marB="0" anchor="ctr"/>
                </a:tc>
                <a:tc>
                  <a:txBody>
                    <a:bodyPr/>
                    <a:lstStyle/>
                    <a:p>
                      <a:pPr indent="355600" algn="just">
                        <a:spcAft>
                          <a:spcPts val="0"/>
                        </a:spcAft>
                      </a:pPr>
                      <a:r>
                        <a:rPr lang="zh-CN" sz="1400" kern="100">
                          <a:effectLst/>
                          <a:latin typeface="+mn-ea"/>
                          <a:ea typeface="+mn-ea"/>
                        </a:rPr>
                        <a:t>马上确定个人任务，并开始进程</a:t>
                      </a:r>
                      <a:endParaRPr lang="zh-CN" sz="1400" kern="100">
                        <a:effectLst/>
                        <a:latin typeface="+mn-ea"/>
                        <a:ea typeface="+mn-ea"/>
                        <a:cs typeface="Times New Roman"/>
                      </a:endParaRPr>
                    </a:p>
                  </a:txBody>
                  <a:tcPr marL="46448" marR="46448" marT="0" marB="0" anchor="ctr"/>
                </a:tc>
              </a:tr>
              <a:tr h="702775">
                <a:tc>
                  <a:txBody>
                    <a:bodyPr/>
                    <a:lstStyle/>
                    <a:p>
                      <a:pPr algn="just">
                        <a:spcAft>
                          <a:spcPts val="0"/>
                        </a:spcAft>
                      </a:pPr>
                      <a:r>
                        <a:rPr lang="en-US" sz="1400" kern="100">
                          <a:effectLst/>
                          <a:latin typeface="+mn-ea"/>
                          <a:ea typeface="+mn-ea"/>
                        </a:rPr>
                        <a:t>7. </a:t>
                      </a:r>
                      <a:r>
                        <a:rPr lang="zh-CN" sz="1400" kern="100">
                          <a:effectLst/>
                          <a:latin typeface="+mn-ea"/>
                          <a:ea typeface="+mn-ea"/>
                        </a:rPr>
                        <a:t>开发组内沟通的缺乏实时性</a:t>
                      </a:r>
                      <a:endParaRPr lang="zh-CN" sz="1400" kern="100">
                        <a:effectLst/>
                        <a:latin typeface="+mn-ea"/>
                        <a:ea typeface="+mn-ea"/>
                        <a:cs typeface="Times New Roman"/>
                      </a:endParaRPr>
                    </a:p>
                  </a:txBody>
                  <a:tcPr marL="46448" marR="46448" marT="0" marB="0" anchor="ctr"/>
                </a:tc>
                <a:tc>
                  <a:txBody>
                    <a:bodyPr/>
                    <a:lstStyle/>
                    <a:p>
                      <a:pPr indent="355600" algn="just">
                        <a:spcAft>
                          <a:spcPts val="0"/>
                        </a:spcAft>
                      </a:pPr>
                      <a:r>
                        <a:rPr lang="zh-CN" sz="1400" kern="100">
                          <a:effectLst/>
                          <a:latin typeface="+mn-ea"/>
                          <a:ea typeface="+mn-ea"/>
                        </a:rPr>
                        <a:t>建立组内条约，规定交流时间，发布紧急任务时记得</a:t>
                      </a:r>
                      <a:r>
                        <a:rPr lang="en-US" sz="1400" kern="100">
                          <a:effectLst/>
                          <a:latin typeface="+mn-ea"/>
                          <a:ea typeface="+mn-ea"/>
                        </a:rPr>
                        <a:t>@</a:t>
                      </a:r>
                      <a:r>
                        <a:rPr lang="zh-CN" sz="1400" kern="100">
                          <a:effectLst/>
                          <a:latin typeface="+mn-ea"/>
                          <a:ea typeface="+mn-ea"/>
                        </a:rPr>
                        <a:t>全部人员</a:t>
                      </a:r>
                      <a:endParaRPr lang="zh-CN" sz="1400" kern="100">
                        <a:effectLst/>
                        <a:latin typeface="+mn-ea"/>
                        <a:ea typeface="+mn-ea"/>
                        <a:cs typeface="Times New Roman"/>
                      </a:endParaRPr>
                    </a:p>
                  </a:txBody>
                  <a:tcPr marL="46448" marR="46448" marT="0" marB="0" anchor="ctr"/>
                </a:tc>
                <a:tc>
                  <a:txBody>
                    <a:bodyPr/>
                    <a:lstStyle/>
                    <a:p>
                      <a:pPr indent="355600" algn="just">
                        <a:spcAft>
                          <a:spcPts val="0"/>
                        </a:spcAft>
                      </a:pPr>
                      <a:r>
                        <a:rPr lang="zh-CN" sz="1400" kern="100">
                          <a:effectLst/>
                          <a:latin typeface="+mn-ea"/>
                          <a:ea typeface="+mn-ea"/>
                        </a:rPr>
                        <a:t>要求组内群的信息，事无巨细，立马查看并且回复</a:t>
                      </a:r>
                      <a:endParaRPr lang="zh-CN" sz="1400" kern="100">
                        <a:effectLst/>
                        <a:latin typeface="+mn-ea"/>
                        <a:ea typeface="+mn-ea"/>
                        <a:cs typeface="Times New Roman"/>
                      </a:endParaRPr>
                    </a:p>
                  </a:txBody>
                  <a:tcPr marL="46448" marR="46448" marT="0" marB="0" anchor="ctr"/>
                </a:tc>
              </a:tr>
              <a:tr h="527081">
                <a:tc>
                  <a:txBody>
                    <a:bodyPr/>
                    <a:lstStyle/>
                    <a:p>
                      <a:pPr algn="just">
                        <a:spcAft>
                          <a:spcPts val="0"/>
                        </a:spcAft>
                      </a:pPr>
                      <a:r>
                        <a:rPr lang="en-US" sz="1400" kern="100">
                          <a:effectLst/>
                          <a:latin typeface="+mn-ea"/>
                          <a:ea typeface="+mn-ea"/>
                        </a:rPr>
                        <a:t>8. </a:t>
                      </a:r>
                      <a:r>
                        <a:rPr lang="zh-CN" sz="1400" kern="100">
                          <a:effectLst/>
                          <a:latin typeface="+mn-ea"/>
                          <a:ea typeface="+mn-ea"/>
                        </a:rPr>
                        <a:t>缺少关于开发教学辅助网站的经验</a:t>
                      </a:r>
                      <a:endParaRPr lang="zh-CN" sz="1400" kern="100">
                        <a:effectLst/>
                        <a:latin typeface="+mn-ea"/>
                        <a:ea typeface="+mn-ea"/>
                        <a:cs typeface="Times New Roman"/>
                      </a:endParaRPr>
                    </a:p>
                  </a:txBody>
                  <a:tcPr marL="46448" marR="46448" marT="0" marB="0" anchor="ctr"/>
                </a:tc>
                <a:tc>
                  <a:txBody>
                    <a:bodyPr/>
                    <a:lstStyle/>
                    <a:p>
                      <a:pPr indent="355600" algn="just">
                        <a:spcAft>
                          <a:spcPts val="0"/>
                        </a:spcAft>
                      </a:pPr>
                      <a:r>
                        <a:rPr lang="zh-CN" sz="1400" kern="100">
                          <a:effectLst/>
                          <a:latin typeface="+mn-ea"/>
                          <a:ea typeface="+mn-ea"/>
                        </a:rPr>
                        <a:t>向有关经验的开发者进行访谈，并且学习</a:t>
                      </a:r>
                      <a:endParaRPr lang="zh-CN" sz="1400" kern="100">
                        <a:effectLst/>
                        <a:latin typeface="+mn-ea"/>
                        <a:ea typeface="+mn-ea"/>
                        <a:cs typeface="Times New Roman"/>
                      </a:endParaRPr>
                    </a:p>
                  </a:txBody>
                  <a:tcPr marL="46448" marR="46448" marT="0" marB="0" anchor="ctr"/>
                </a:tc>
                <a:tc>
                  <a:txBody>
                    <a:bodyPr/>
                    <a:lstStyle/>
                    <a:p>
                      <a:pPr algn="just">
                        <a:spcAft>
                          <a:spcPts val="0"/>
                        </a:spcAft>
                      </a:pPr>
                      <a:r>
                        <a:rPr lang="zh-CN" sz="1400" kern="100" dirty="0">
                          <a:effectLst/>
                          <a:latin typeface="+mn-ea"/>
                          <a:ea typeface="+mn-ea"/>
                        </a:rPr>
                        <a:t>向有经验者学习</a:t>
                      </a:r>
                      <a:endParaRPr lang="zh-CN" sz="1400" kern="100" dirty="0">
                        <a:effectLst/>
                        <a:latin typeface="+mn-ea"/>
                        <a:ea typeface="+mn-ea"/>
                        <a:cs typeface="Times New Roman"/>
                      </a:endParaRPr>
                    </a:p>
                  </a:txBody>
                  <a:tcPr marL="46448" marR="46448" marT="0" marB="0" anchor="ctr"/>
                </a:tc>
              </a:tr>
            </a:tbl>
          </a:graphicData>
        </a:graphic>
      </p:graphicFrame>
    </p:spTree>
    <p:extLst>
      <p:ext uri="{BB962C8B-B14F-4D97-AF65-F5344CB8AC3E}">
        <p14:creationId xmlns:p14="http://schemas.microsoft.com/office/powerpoint/2010/main" val="42915910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07954" y="878124"/>
            <a:ext cx="1114408" cy="369332"/>
          </a:xfrm>
          <a:prstGeom prst="rect">
            <a:avLst/>
          </a:prstGeom>
        </p:spPr>
        <p:txBody>
          <a:bodyPr wrap="none">
            <a:spAutoFit/>
          </a:bodyPr>
          <a:lstStyle/>
          <a:p>
            <a:r>
              <a:rPr lang="zh-CN" altLang="zh-CN" b="1" dirty="0"/>
              <a:t>风险策划</a:t>
            </a:r>
          </a:p>
        </p:txBody>
      </p:sp>
      <p:graphicFrame>
        <p:nvGraphicFramePr>
          <p:cNvPr id="4" name="表格 3"/>
          <p:cNvGraphicFramePr>
            <a:graphicFrameLocks noGrp="1"/>
          </p:cNvGraphicFramePr>
          <p:nvPr>
            <p:extLst>
              <p:ext uri="{D42A27DB-BD31-4B8C-83A1-F6EECF244321}">
                <p14:modId xmlns:p14="http://schemas.microsoft.com/office/powerpoint/2010/main" val="318514348"/>
              </p:ext>
            </p:extLst>
          </p:nvPr>
        </p:nvGraphicFramePr>
        <p:xfrm>
          <a:off x="1219201" y="1331495"/>
          <a:ext cx="8767010" cy="4951663"/>
        </p:xfrm>
        <a:graphic>
          <a:graphicData uri="http://schemas.openxmlformats.org/drawingml/2006/table">
            <a:tbl>
              <a:tblPr firstRow="1" firstCol="1" bandRow="1">
                <a:tableStyleId>{5C22544A-7EE6-4342-B048-85BDC9FD1C3A}</a:tableStyleId>
              </a:tblPr>
              <a:tblGrid>
                <a:gridCol w="2441352"/>
                <a:gridCol w="3162829"/>
                <a:gridCol w="3162829"/>
              </a:tblGrid>
              <a:tr h="442489">
                <a:tc>
                  <a:txBody>
                    <a:bodyPr/>
                    <a:lstStyle/>
                    <a:p>
                      <a:pPr algn="just">
                        <a:spcAft>
                          <a:spcPts val="0"/>
                        </a:spcAft>
                      </a:pPr>
                      <a:r>
                        <a:rPr lang="en-US" sz="1400" kern="100" dirty="0">
                          <a:effectLst/>
                          <a:latin typeface="+mn-ea"/>
                          <a:ea typeface="+mn-ea"/>
                        </a:rPr>
                        <a:t>9. </a:t>
                      </a:r>
                      <a:r>
                        <a:rPr lang="zh-CN" sz="1400" kern="100" dirty="0">
                          <a:effectLst/>
                          <a:latin typeface="+mn-ea"/>
                          <a:ea typeface="+mn-ea"/>
                        </a:rPr>
                        <a:t>成员的空闲时间不确定</a:t>
                      </a:r>
                      <a:endParaRPr lang="zh-CN" sz="1400" kern="100" dirty="0">
                        <a:effectLst/>
                        <a:latin typeface="+mn-ea"/>
                        <a:ea typeface="+mn-ea"/>
                        <a:cs typeface="Times New Roman"/>
                      </a:endParaRPr>
                    </a:p>
                  </a:txBody>
                  <a:tcPr marL="56193" marR="56193" marT="0" marB="0" anchor="ctr"/>
                </a:tc>
                <a:tc>
                  <a:txBody>
                    <a:bodyPr/>
                    <a:lstStyle/>
                    <a:p>
                      <a:pPr indent="355600" algn="just">
                        <a:spcAft>
                          <a:spcPts val="0"/>
                        </a:spcAft>
                      </a:pPr>
                      <a:r>
                        <a:rPr lang="zh-CN" sz="1400" kern="100">
                          <a:effectLst/>
                          <a:latin typeface="+mn-ea"/>
                          <a:ea typeface="+mn-ea"/>
                        </a:rPr>
                        <a:t>每周进行例会，安排工作表</a:t>
                      </a:r>
                      <a:endParaRPr lang="zh-CN" sz="1400" kern="100">
                        <a:effectLst/>
                        <a:latin typeface="+mn-ea"/>
                        <a:ea typeface="+mn-ea"/>
                        <a:cs typeface="Times New Roman"/>
                      </a:endParaRPr>
                    </a:p>
                  </a:txBody>
                  <a:tcPr marL="56193" marR="56193" marT="0" marB="0" anchor="ctr"/>
                </a:tc>
                <a:tc>
                  <a:txBody>
                    <a:bodyPr/>
                    <a:lstStyle/>
                    <a:p>
                      <a:pPr indent="355600" algn="just">
                        <a:spcAft>
                          <a:spcPts val="0"/>
                        </a:spcAft>
                      </a:pPr>
                      <a:r>
                        <a:rPr lang="zh-CN" sz="1400" kern="100">
                          <a:effectLst/>
                          <a:latin typeface="+mn-ea"/>
                          <a:ea typeface="+mn-ea"/>
                        </a:rPr>
                        <a:t>每周进行例会，安排工作表</a:t>
                      </a:r>
                      <a:endParaRPr lang="zh-CN" sz="1400" kern="100">
                        <a:effectLst/>
                        <a:latin typeface="+mn-ea"/>
                        <a:ea typeface="+mn-ea"/>
                        <a:cs typeface="Times New Roman"/>
                      </a:endParaRPr>
                    </a:p>
                  </a:txBody>
                  <a:tcPr marL="56193" marR="56193" marT="0" marB="0" anchor="ctr"/>
                </a:tc>
              </a:tr>
              <a:tr h="809566">
                <a:tc>
                  <a:txBody>
                    <a:bodyPr/>
                    <a:lstStyle/>
                    <a:p>
                      <a:pPr algn="just">
                        <a:spcAft>
                          <a:spcPts val="0"/>
                        </a:spcAft>
                      </a:pPr>
                      <a:r>
                        <a:rPr lang="en-US" sz="1400" kern="100">
                          <a:effectLst/>
                          <a:latin typeface="+mn-ea"/>
                          <a:ea typeface="+mn-ea"/>
                        </a:rPr>
                        <a:t>10. </a:t>
                      </a:r>
                      <a:r>
                        <a:rPr lang="zh-CN" sz="1400" kern="100">
                          <a:effectLst/>
                          <a:latin typeface="+mn-ea"/>
                          <a:ea typeface="+mn-ea"/>
                        </a:rPr>
                        <a:t>团队成员的能力和素质，影响项目质量和进度 </a:t>
                      </a:r>
                      <a:endParaRPr lang="zh-CN" sz="1400" kern="100">
                        <a:effectLst/>
                        <a:latin typeface="+mn-ea"/>
                        <a:ea typeface="+mn-ea"/>
                        <a:cs typeface="Times New Roman"/>
                      </a:endParaRPr>
                    </a:p>
                  </a:txBody>
                  <a:tcPr marL="56193" marR="56193" marT="0" marB="0" anchor="ctr"/>
                </a:tc>
                <a:tc>
                  <a:txBody>
                    <a:bodyPr/>
                    <a:lstStyle/>
                    <a:p>
                      <a:pPr indent="355600" algn="just">
                        <a:spcAft>
                          <a:spcPts val="0"/>
                        </a:spcAft>
                      </a:pPr>
                      <a:r>
                        <a:rPr lang="zh-CN" sz="1400" kern="100">
                          <a:effectLst/>
                          <a:latin typeface="+mn-ea"/>
                          <a:ea typeface="+mn-ea"/>
                        </a:rPr>
                        <a:t>主动了解各个组员，并且进行</a:t>
                      </a:r>
                      <a:r>
                        <a:rPr lang="en-US" sz="1400" kern="100">
                          <a:effectLst/>
                          <a:latin typeface="+mn-ea"/>
                          <a:ea typeface="+mn-ea"/>
                        </a:rPr>
                        <a:t>team build</a:t>
                      </a:r>
                      <a:endParaRPr lang="zh-CN" sz="1400" kern="100">
                        <a:effectLst/>
                        <a:latin typeface="+mn-ea"/>
                        <a:ea typeface="+mn-ea"/>
                        <a:cs typeface="Times New Roman"/>
                      </a:endParaRPr>
                    </a:p>
                  </a:txBody>
                  <a:tcPr marL="56193" marR="56193" marT="0" marB="0" anchor="ctr"/>
                </a:tc>
                <a:tc>
                  <a:txBody>
                    <a:bodyPr/>
                    <a:lstStyle/>
                    <a:p>
                      <a:pPr indent="355600" algn="just">
                        <a:spcAft>
                          <a:spcPts val="0"/>
                        </a:spcAft>
                      </a:pPr>
                      <a:r>
                        <a:rPr lang="zh-CN" sz="1400" kern="100">
                          <a:effectLst/>
                          <a:latin typeface="+mn-ea"/>
                          <a:ea typeface="+mn-ea"/>
                        </a:rPr>
                        <a:t>对组员进行针对性的培训，并且安排相应工作</a:t>
                      </a:r>
                      <a:endParaRPr lang="zh-CN" sz="1400" kern="100">
                        <a:effectLst/>
                        <a:latin typeface="+mn-ea"/>
                        <a:ea typeface="+mn-ea"/>
                        <a:cs typeface="Times New Roman"/>
                      </a:endParaRPr>
                    </a:p>
                  </a:txBody>
                  <a:tcPr marL="56193" marR="56193" marT="0" marB="0" anchor="ctr"/>
                </a:tc>
              </a:tr>
              <a:tr h="809566">
                <a:tc>
                  <a:txBody>
                    <a:bodyPr/>
                    <a:lstStyle/>
                    <a:p>
                      <a:pPr algn="just">
                        <a:spcAft>
                          <a:spcPts val="0"/>
                        </a:spcAft>
                      </a:pPr>
                      <a:r>
                        <a:rPr lang="en-US" sz="1400" kern="100">
                          <a:effectLst/>
                          <a:latin typeface="+mn-ea"/>
                          <a:ea typeface="+mn-ea"/>
                        </a:rPr>
                        <a:t>11. </a:t>
                      </a:r>
                      <a:r>
                        <a:rPr lang="zh-CN" sz="1400" kern="100">
                          <a:effectLst/>
                          <a:latin typeface="+mn-ea"/>
                          <a:ea typeface="+mn-ea"/>
                        </a:rPr>
                        <a:t>团队成员是否能共同为项目服务</a:t>
                      </a:r>
                      <a:endParaRPr lang="zh-CN" sz="1400" kern="100">
                        <a:effectLst/>
                        <a:latin typeface="+mn-ea"/>
                        <a:ea typeface="+mn-ea"/>
                        <a:cs typeface="Times New Roman"/>
                      </a:endParaRPr>
                    </a:p>
                  </a:txBody>
                  <a:tcPr marL="56193" marR="56193" marT="0" marB="0" anchor="ctr"/>
                </a:tc>
                <a:tc>
                  <a:txBody>
                    <a:bodyPr/>
                    <a:lstStyle/>
                    <a:p>
                      <a:pPr indent="355600" algn="just">
                        <a:spcAft>
                          <a:spcPts val="0"/>
                        </a:spcAft>
                      </a:pPr>
                      <a:r>
                        <a:rPr lang="zh-CN" sz="1400" kern="100">
                          <a:effectLst/>
                          <a:latin typeface="+mn-ea"/>
                          <a:ea typeface="+mn-ea"/>
                        </a:rPr>
                        <a:t>项目开始前，对各个组员进行沟通，讲清楚目标，任务等</a:t>
                      </a:r>
                      <a:endParaRPr lang="zh-CN" sz="1400" kern="100">
                        <a:effectLst/>
                        <a:latin typeface="+mn-ea"/>
                        <a:ea typeface="+mn-ea"/>
                        <a:cs typeface="Times New Roman"/>
                      </a:endParaRPr>
                    </a:p>
                  </a:txBody>
                  <a:tcPr marL="56193" marR="56193" marT="0" marB="0" anchor="ctr"/>
                </a:tc>
                <a:tc>
                  <a:txBody>
                    <a:bodyPr/>
                    <a:lstStyle/>
                    <a:p>
                      <a:pPr indent="355600" algn="just">
                        <a:spcAft>
                          <a:spcPts val="0"/>
                        </a:spcAft>
                      </a:pPr>
                      <a:r>
                        <a:rPr lang="zh-CN" sz="1400" kern="100" dirty="0">
                          <a:effectLst/>
                          <a:latin typeface="+mn-ea"/>
                          <a:ea typeface="+mn-ea"/>
                        </a:rPr>
                        <a:t>和成员进行完整的沟通，采用公平、公正、公开的考评制度</a:t>
                      </a:r>
                      <a:endParaRPr lang="zh-CN" sz="1400" kern="100" dirty="0">
                        <a:effectLst/>
                        <a:latin typeface="+mn-ea"/>
                        <a:ea typeface="+mn-ea"/>
                        <a:cs typeface="Times New Roman"/>
                      </a:endParaRPr>
                    </a:p>
                  </a:txBody>
                  <a:tcPr marL="56193" marR="56193" marT="0" marB="0" anchor="ctr"/>
                </a:tc>
              </a:tr>
              <a:tr h="1011958">
                <a:tc>
                  <a:txBody>
                    <a:bodyPr/>
                    <a:lstStyle/>
                    <a:p>
                      <a:pPr algn="just">
                        <a:spcAft>
                          <a:spcPts val="0"/>
                        </a:spcAft>
                      </a:pPr>
                      <a:r>
                        <a:rPr lang="en-US" sz="1400" kern="100">
                          <a:effectLst/>
                          <a:latin typeface="+mn-ea"/>
                          <a:ea typeface="+mn-ea"/>
                        </a:rPr>
                        <a:t>12. </a:t>
                      </a:r>
                      <a:r>
                        <a:rPr lang="zh-CN" sz="1400" kern="100">
                          <a:effectLst/>
                          <a:latin typeface="+mn-ea"/>
                          <a:ea typeface="+mn-ea"/>
                        </a:rPr>
                        <a:t>各类工具是否到位，版本是否适合该项目</a:t>
                      </a:r>
                      <a:endParaRPr lang="zh-CN" sz="1400" kern="100">
                        <a:effectLst/>
                        <a:latin typeface="+mn-ea"/>
                        <a:ea typeface="+mn-ea"/>
                        <a:cs typeface="Times New Roman"/>
                      </a:endParaRPr>
                    </a:p>
                  </a:txBody>
                  <a:tcPr marL="56193" marR="56193" marT="0" marB="0" anchor="ctr"/>
                </a:tc>
                <a:tc>
                  <a:txBody>
                    <a:bodyPr/>
                    <a:lstStyle/>
                    <a:p>
                      <a:pPr indent="355600" algn="just">
                        <a:spcAft>
                          <a:spcPts val="0"/>
                        </a:spcAft>
                      </a:pPr>
                      <a:r>
                        <a:rPr lang="zh-CN" sz="1400" kern="100">
                          <a:effectLst/>
                          <a:latin typeface="+mn-ea"/>
                          <a:ea typeface="+mn-ea"/>
                        </a:rPr>
                        <a:t>征求老师的意见或者有经验人士的意见，并且在项目的启动阶段就落实好各项工具的来源</a:t>
                      </a:r>
                      <a:endParaRPr lang="zh-CN" sz="1400" kern="100">
                        <a:effectLst/>
                        <a:latin typeface="+mn-ea"/>
                        <a:ea typeface="+mn-ea"/>
                        <a:cs typeface="Times New Roman"/>
                      </a:endParaRPr>
                    </a:p>
                  </a:txBody>
                  <a:tcPr marL="56193" marR="56193" marT="0" marB="0" anchor="ctr"/>
                </a:tc>
                <a:tc>
                  <a:txBody>
                    <a:bodyPr/>
                    <a:lstStyle/>
                    <a:p>
                      <a:pPr indent="355600" algn="just">
                        <a:spcAft>
                          <a:spcPts val="0"/>
                        </a:spcAft>
                      </a:pPr>
                      <a:r>
                        <a:rPr lang="zh-CN" sz="1400" kern="100">
                          <a:effectLst/>
                          <a:latin typeface="+mn-ea"/>
                          <a:ea typeface="+mn-ea"/>
                        </a:rPr>
                        <a:t>升级工具或者使用可以替代的工具</a:t>
                      </a:r>
                      <a:endParaRPr lang="zh-CN" sz="1400" kern="100">
                        <a:effectLst/>
                        <a:latin typeface="+mn-ea"/>
                        <a:ea typeface="+mn-ea"/>
                        <a:cs typeface="Times New Roman"/>
                      </a:endParaRPr>
                    </a:p>
                  </a:txBody>
                  <a:tcPr marL="56193" marR="56193" marT="0" marB="0" anchor="ctr"/>
                </a:tc>
              </a:tr>
              <a:tr h="607175">
                <a:tc>
                  <a:txBody>
                    <a:bodyPr/>
                    <a:lstStyle/>
                    <a:p>
                      <a:pPr algn="just">
                        <a:spcAft>
                          <a:spcPts val="0"/>
                        </a:spcAft>
                      </a:pPr>
                      <a:r>
                        <a:rPr lang="en-US" sz="1400" kern="100">
                          <a:effectLst/>
                          <a:latin typeface="+mn-ea"/>
                          <a:ea typeface="+mn-ea"/>
                        </a:rPr>
                        <a:t>13. </a:t>
                      </a:r>
                      <a:r>
                        <a:rPr lang="zh-CN" sz="1400" kern="100">
                          <a:effectLst/>
                          <a:latin typeface="+mn-ea"/>
                          <a:ea typeface="+mn-ea"/>
                        </a:rPr>
                        <a:t>对工具、方法、技术理解的不够</a:t>
                      </a:r>
                      <a:endParaRPr lang="zh-CN" sz="1400" kern="100">
                        <a:effectLst/>
                        <a:latin typeface="+mn-ea"/>
                        <a:ea typeface="+mn-ea"/>
                        <a:cs typeface="Times New Roman"/>
                      </a:endParaRPr>
                    </a:p>
                  </a:txBody>
                  <a:tcPr marL="56193" marR="56193" marT="0" marB="0" anchor="ctr"/>
                </a:tc>
                <a:tc>
                  <a:txBody>
                    <a:bodyPr/>
                    <a:lstStyle/>
                    <a:p>
                      <a:pPr indent="355600" algn="just">
                        <a:spcAft>
                          <a:spcPts val="0"/>
                        </a:spcAft>
                      </a:pPr>
                      <a:r>
                        <a:rPr lang="zh-CN" sz="1400" kern="100">
                          <a:effectLst/>
                          <a:latin typeface="+mn-ea"/>
                          <a:ea typeface="+mn-ea"/>
                        </a:rPr>
                        <a:t>项目开始前安装好工具，并进行学习培训</a:t>
                      </a:r>
                      <a:endParaRPr lang="zh-CN" sz="1400" kern="100">
                        <a:effectLst/>
                        <a:latin typeface="+mn-ea"/>
                        <a:ea typeface="+mn-ea"/>
                        <a:cs typeface="Times New Roman"/>
                      </a:endParaRPr>
                    </a:p>
                  </a:txBody>
                  <a:tcPr marL="56193" marR="56193" marT="0" marB="0" anchor="ctr"/>
                </a:tc>
                <a:tc>
                  <a:txBody>
                    <a:bodyPr/>
                    <a:lstStyle/>
                    <a:p>
                      <a:pPr algn="just">
                        <a:spcAft>
                          <a:spcPts val="0"/>
                        </a:spcAft>
                      </a:pPr>
                      <a:r>
                        <a:rPr lang="zh-CN" sz="1400" kern="100">
                          <a:effectLst/>
                          <a:latin typeface="+mn-ea"/>
                          <a:ea typeface="+mn-ea"/>
                        </a:rPr>
                        <a:t>学习培训各个工具</a:t>
                      </a:r>
                      <a:endParaRPr lang="zh-CN" sz="1400" kern="100">
                        <a:effectLst/>
                        <a:latin typeface="+mn-ea"/>
                        <a:ea typeface="+mn-ea"/>
                        <a:cs typeface="Times New Roman"/>
                      </a:endParaRPr>
                    </a:p>
                  </a:txBody>
                  <a:tcPr marL="56193" marR="56193" marT="0" marB="0" anchor="ctr"/>
                </a:tc>
              </a:tr>
              <a:tr h="663734">
                <a:tc>
                  <a:txBody>
                    <a:bodyPr/>
                    <a:lstStyle/>
                    <a:p>
                      <a:pPr algn="just">
                        <a:spcAft>
                          <a:spcPts val="0"/>
                        </a:spcAft>
                      </a:pPr>
                      <a:r>
                        <a:rPr lang="en-US" sz="1400" kern="100">
                          <a:effectLst/>
                          <a:latin typeface="+mn-ea"/>
                          <a:ea typeface="+mn-ea"/>
                        </a:rPr>
                        <a:t>14. </a:t>
                      </a:r>
                      <a:r>
                        <a:rPr lang="zh-CN" sz="1400" kern="100">
                          <a:effectLst/>
                          <a:latin typeface="+mn-ea"/>
                          <a:ea typeface="+mn-ea"/>
                        </a:rPr>
                        <a:t>客户不满意界面原型</a:t>
                      </a:r>
                      <a:endParaRPr lang="zh-CN" sz="1400" kern="100">
                        <a:effectLst/>
                        <a:latin typeface="+mn-ea"/>
                        <a:ea typeface="+mn-ea"/>
                        <a:cs typeface="Times New Roman"/>
                      </a:endParaRPr>
                    </a:p>
                  </a:txBody>
                  <a:tcPr marL="56193" marR="56193" marT="0" marB="0" anchor="ctr"/>
                </a:tc>
                <a:tc>
                  <a:txBody>
                    <a:bodyPr/>
                    <a:lstStyle/>
                    <a:p>
                      <a:pPr indent="355600" algn="just">
                        <a:spcAft>
                          <a:spcPts val="0"/>
                        </a:spcAft>
                      </a:pPr>
                      <a:r>
                        <a:rPr lang="zh-CN" sz="1400" kern="100">
                          <a:effectLst/>
                          <a:latin typeface="+mn-ea"/>
                          <a:ea typeface="+mn-ea"/>
                        </a:rPr>
                        <a:t>与客户进行深度的交流，了解客户对界面的喜好</a:t>
                      </a:r>
                      <a:endParaRPr lang="zh-CN" sz="1400" kern="100">
                        <a:effectLst/>
                        <a:latin typeface="+mn-ea"/>
                        <a:ea typeface="+mn-ea"/>
                        <a:cs typeface="Times New Roman"/>
                      </a:endParaRPr>
                    </a:p>
                  </a:txBody>
                  <a:tcPr marL="56193" marR="56193" marT="0" marB="0" anchor="ctr"/>
                </a:tc>
                <a:tc>
                  <a:txBody>
                    <a:bodyPr/>
                    <a:lstStyle/>
                    <a:p>
                      <a:pPr indent="355600" algn="just">
                        <a:spcAft>
                          <a:spcPts val="0"/>
                        </a:spcAft>
                      </a:pPr>
                      <a:r>
                        <a:rPr lang="zh-CN" sz="1400" kern="100">
                          <a:effectLst/>
                          <a:latin typeface="+mn-ea"/>
                          <a:ea typeface="+mn-ea"/>
                        </a:rPr>
                        <a:t>重新获取客户的需求后，采用快速原型重新做界面</a:t>
                      </a:r>
                      <a:endParaRPr lang="zh-CN" sz="1400" kern="100">
                        <a:effectLst/>
                        <a:latin typeface="+mn-ea"/>
                        <a:ea typeface="+mn-ea"/>
                        <a:cs typeface="Times New Roman"/>
                      </a:endParaRPr>
                    </a:p>
                  </a:txBody>
                  <a:tcPr marL="56193" marR="56193" marT="0" marB="0" anchor="ctr"/>
                </a:tc>
              </a:tr>
              <a:tr h="607175">
                <a:tc>
                  <a:txBody>
                    <a:bodyPr/>
                    <a:lstStyle/>
                    <a:p>
                      <a:pPr algn="just">
                        <a:spcAft>
                          <a:spcPts val="0"/>
                        </a:spcAft>
                      </a:pPr>
                      <a:r>
                        <a:rPr lang="en-US" sz="1400" kern="100">
                          <a:effectLst/>
                          <a:latin typeface="+mn-ea"/>
                          <a:ea typeface="+mn-ea"/>
                        </a:rPr>
                        <a:t>15. </a:t>
                      </a:r>
                      <a:r>
                        <a:rPr lang="zh-CN" sz="1400" kern="100">
                          <a:effectLst/>
                          <a:latin typeface="+mn-ea"/>
                          <a:ea typeface="+mn-ea"/>
                        </a:rPr>
                        <a:t>硬件等不稳定而造成数据等丢失</a:t>
                      </a:r>
                      <a:endParaRPr lang="zh-CN" sz="1400" kern="100">
                        <a:effectLst/>
                        <a:latin typeface="+mn-ea"/>
                        <a:ea typeface="+mn-ea"/>
                        <a:cs typeface="Times New Roman"/>
                      </a:endParaRPr>
                    </a:p>
                  </a:txBody>
                  <a:tcPr marL="56193" marR="56193" marT="0" marB="0" anchor="ctr"/>
                </a:tc>
                <a:tc>
                  <a:txBody>
                    <a:bodyPr/>
                    <a:lstStyle/>
                    <a:p>
                      <a:pPr indent="355600" algn="just">
                        <a:spcAft>
                          <a:spcPts val="0"/>
                        </a:spcAft>
                      </a:pPr>
                      <a:r>
                        <a:rPr lang="zh-CN" sz="1400" kern="100">
                          <a:effectLst/>
                          <a:latin typeface="+mn-ea"/>
                          <a:ea typeface="+mn-ea"/>
                        </a:rPr>
                        <a:t>每次的数据等都要进行备份</a:t>
                      </a:r>
                      <a:endParaRPr lang="zh-CN" sz="1400" kern="100">
                        <a:effectLst/>
                        <a:latin typeface="+mn-ea"/>
                        <a:ea typeface="+mn-ea"/>
                        <a:cs typeface="Times New Roman"/>
                      </a:endParaRPr>
                    </a:p>
                  </a:txBody>
                  <a:tcPr marL="56193" marR="56193" marT="0" marB="0" anchor="ctr"/>
                </a:tc>
                <a:tc>
                  <a:txBody>
                    <a:bodyPr/>
                    <a:lstStyle/>
                    <a:p>
                      <a:pPr algn="just">
                        <a:spcAft>
                          <a:spcPts val="0"/>
                        </a:spcAft>
                      </a:pPr>
                      <a:r>
                        <a:rPr lang="zh-CN" sz="1400" kern="100" dirty="0">
                          <a:effectLst/>
                          <a:latin typeface="+mn-ea"/>
                          <a:ea typeface="+mn-ea"/>
                        </a:rPr>
                        <a:t>将备份的数据等还原</a:t>
                      </a:r>
                      <a:endParaRPr lang="zh-CN" sz="1400" kern="100" dirty="0">
                        <a:effectLst/>
                        <a:latin typeface="+mn-ea"/>
                        <a:ea typeface="+mn-ea"/>
                        <a:cs typeface="Times New Roman"/>
                      </a:endParaRPr>
                    </a:p>
                  </a:txBody>
                  <a:tcPr marL="56193" marR="56193" marT="0" marB="0" anchor="ctr"/>
                </a:tc>
              </a:tr>
            </a:tbl>
          </a:graphicData>
        </a:graphic>
      </p:graphicFrame>
      <p:sp>
        <p:nvSpPr>
          <p:cNvPr id="5" name="Rectangle 1"/>
          <p:cNvSpPr>
            <a:spLocks noChangeArrowheads="1"/>
          </p:cNvSpPr>
          <p:nvPr/>
        </p:nvSpPr>
        <p:spPr bwMode="auto">
          <a:xfrm>
            <a:off x="3425825" y="20526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97222049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39632" y="899777"/>
            <a:ext cx="7863113" cy="2690416"/>
          </a:xfrm>
        </p:spPr>
        <p:txBody>
          <a:bodyPr/>
          <a:lstStyle/>
          <a:p>
            <a:r>
              <a:rPr lang="zh-CN" altLang="en-US" sz="9600" dirty="0" smtClean="0">
                <a:latin typeface="Microsoft YaHei UI" panose="020B0503020204020204" pitchFamily="34" charset="-122"/>
                <a:ea typeface="Microsoft YaHei UI" panose="020B0503020204020204" pitchFamily="34" charset="-122"/>
              </a:rPr>
              <a:t>第</a:t>
            </a:r>
            <a:r>
              <a:rPr lang="en-US" altLang="zh-CN" sz="9600" dirty="0"/>
              <a:t>9</a:t>
            </a:r>
            <a:r>
              <a:rPr lang="zh-CN" altLang="en-US" sz="9600" dirty="0" smtClean="0">
                <a:latin typeface="Microsoft YaHei UI" panose="020B0503020204020204" pitchFamily="34" charset="-122"/>
                <a:ea typeface="Microsoft YaHei UI" panose="020B0503020204020204" pitchFamily="34" charset="-122"/>
              </a:rPr>
              <a:t>章 </a:t>
            </a:r>
            <a:r>
              <a:rPr lang="en-US" altLang="zh-CN" sz="9600" dirty="0">
                <a:latin typeface="Microsoft YaHei UI" panose="020B0503020204020204" pitchFamily="34" charset="-122"/>
                <a:ea typeface="Microsoft YaHei UI" panose="020B0503020204020204" pitchFamily="34" charset="-122"/>
              </a:rPr>
              <a:t/>
            </a:r>
            <a:br>
              <a:rPr lang="en-US" altLang="zh-CN" sz="9600" dirty="0">
                <a:latin typeface="Microsoft YaHei UI" panose="020B0503020204020204" pitchFamily="34" charset="-122"/>
                <a:ea typeface="Microsoft YaHei UI" panose="020B0503020204020204" pitchFamily="34" charset="-122"/>
              </a:rPr>
            </a:br>
            <a:r>
              <a:rPr lang="zh-CN" altLang="zh-CN" sz="9600" dirty="0" smtClean="0"/>
              <a:t>配置管理</a:t>
            </a:r>
            <a:r>
              <a:rPr lang="zh-CN" altLang="en-US" sz="9600" dirty="0" smtClean="0"/>
              <a:t>计划</a:t>
            </a: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2037197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2"/>
          <p:cNvSpPr txBox="1">
            <a:spLocks noChangeArrowheads="1"/>
          </p:cNvSpPr>
          <p:nvPr/>
        </p:nvSpPr>
        <p:spPr bwMode="auto">
          <a:xfrm>
            <a:off x="673100" y="298450"/>
            <a:ext cx="50879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3200" b="1">
                <a:latin typeface="微软雅黑" panose="020B0503020204020204" pitchFamily="34" charset="-122"/>
                <a:ea typeface="微软雅黑" panose="020B0503020204020204" pitchFamily="34" charset="-122"/>
              </a:rPr>
              <a:t>配置管理工具</a:t>
            </a:r>
          </a:p>
        </p:txBody>
      </p:sp>
      <p:sp>
        <p:nvSpPr>
          <p:cNvPr id="17" name="文本框 9"/>
          <p:cNvSpPr txBox="1">
            <a:spLocks noChangeArrowheads="1"/>
          </p:cNvSpPr>
          <p:nvPr/>
        </p:nvSpPr>
        <p:spPr bwMode="auto">
          <a:xfrm>
            <a:off x="6653848" y="4125594"/>
            <a:ext cx="36131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4000" dirty="0"/>
              <a:t>版本管理工具</a:t>
            </a:r>
          </a:p>
        </p:txBody>
      </p:sp>
      <p:sp>
        <p:nvSpPr>
          <p:cNvPr id="18" name="文本框 13"/>
          <p:cNvSpPr txBox="1">
            <a:spLocks noChangeArrowheads="1"/>
          </p:cNvSpPr>
          <p:nvPr/>
        </p:nvSpPr>
        <p:spPr bwMode="auto">
          <a:xfrm>
            <a:off x="1638677" y="4125595"/>
            <a:ext cx="36131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4000" dirty="0"/>
              <a:t>仓库服务器</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7054" y="2368219"/>
            <a:ext cx="2571750" cy="1343025"/>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4141" y="2307259"/>
            <a:ext cx="3937686" cy="1309281"/>
          </a:xfrm>
          <a:prstGeom prst="rect">
            <a:avLst/>
          </a:prstGeom>
        </p:spPr>
      </p:pic>
    </p:spTree>
    <p:extLst>
      <p:ext uri="{BB962C8B-B14F-4D97-AF65-F5344CB8AC3E}">
        <p14:creationId xmlns:p14="http://schemas.microsoft.com/office/powerpoint/2010/main" val="32092343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a:spLocks noChangeArrowheads="1"/>
          </p:cNvSpPr>
          <p:nvPr/>
        </p:nvSpPr>
        <p:spPr bwMode="auto">
          <a:xfrm>
            <a:off x="595313" y="298450"/>
            <a:ext cx="508793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3200" b="1">
                <a:latin typeface="微软雅黑" panose="020B0503020204020204" pitchFamily="34" charset="-122"/>
                <a:ea typeface="微软雅黑" panose="020B0503020204020204" pitchFamily="34" charset="-122"/>
              </a:rPr>
              <a:t>分支情况</a:t>
            </a:r>
          </a:p>
        </p:txBody>
      </p:sp>
      <p:sp>
        <p:nvSpPr>
          <p:cNvPr id="4" name="矩形: 圆角 2">
            <a:extLst/>
          </p:cNvPr>
          <p:cNvSpPr/>
          <p:nvPr/>
        </p:nvSpPr>
        <p:spPr>
          <a:xfrm>
            <a:off x="4517507" y="1235506"/>
            <a:ext cx="2252663" cy="712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Arial" panose="020B0604020202020204" pitchFamily="34" charset="0"/>
              <a:buNone/>
            </a:pPr>
            <a:r>
              <a:rPr lang="zh-CN" altLang="en-US" b="1" dirty="0"/>
              <a:t>软件工程系列课程教学辅助网站</a:t>
            </a:r>
            <a:endParaRPr lang="zh-CN" altLang="en-US" dirty="0"/>
          </a:p>
        </p:txBody>
      </p:sp>
      <p:cxnSp>
        <p:nvCxnSpPr>
          <p:cNvPr id="6" name="直接箭头连接符 5">
            <a:extLst/>
          </p:cNvPr>
          <p:cNvCxnSpPr>
            <a:endCxn id="7" idx="0"/>
          </p:cNvCxnSpPr>
          <p:nvPr/>
        </p:nvCxnSpPr>
        <p:spPr>
          <a:xfrm flipH="1">
            <a:off x="1511300" y="1973263"/>
            <a:ext cx="4127184" cy="200183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7" name="矩形: 圆角 5">
            <a:extLst/>
          </p:cNvPr>
          <p:cNvSpPr/>
          <p:nvPr/>
        </p:nvSpPr>
        <p:spPr>
          <a:xfrm>
            <a:off x="975042" y="3975100"/>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ym typeface="+mn-ea"/>
              </a:rPr>
              <a:t>Master</a:t>
            </a:r>
            <a:endParaRPr lang="zh-CN" altLang="en-US" dirty="0">
              <a:sym typeface="+mn-ea"/>
            </a:endParaRPr>
          </a:p>
        </p:txBody>
      </p:sp>
      <p:cxnSp>
        <p:nvCxnSpPr>
          <p:cNvPr id="8" name="直接箭头连接符 7">
            <a:extLst/>
          </p:cNvPr>
          <p:cNvCxnSpPr/>
          <p:nvPr/>
        </p:nvCxnSpPr>
        <p:spPr>
          <a:xfrm flipH="1">
            <a:off x="3069908" y="1973263"/>
            <a:ext cx="2665413" cy="197326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9" name="直接箭头连接符 8">
            <a:extLst/>
          </p:cNvPr>
          <p:cNvCxnSpPr/>
          <p:nvPr/>
        </p:nvCxnSpPr>
        <p:spPr>
          <a:xfrm flipH="1">
            <a:off x="4513899" y="1987551"/>
            <a:ext cx="1221422" cy="199548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0" name="直接箭头连接符 9">
            <a:extLst/>
          </p:cNvPr>
          <p:cNvCxnSpPr>
            <a:endCxn id="21" idx="0"/>
          </p:cNvCxnSpPr>
          <p:nvPr/>
        </p:nvCxnSpPr>
        <p:spPr>
          <a:xfrm>
            <a:off x="5735321" y="1987551"/>
            <a:ext cx="365204" cy="202406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1" name="直接箭头连接符 10">
            <a:extLst/>
          </p:cNvPr>
          <p:cNvCxnSpPr/>
          <p:nvPr/>
        </p:nvCxnSpPr>
        <p:spPr>
          <a:xfrm>
            <a:off x="5805091" y="1987551"/>
            <a:ext cx="1930159" cy="200072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2" name="直接箭头连接符 11">
            <a:extLst/>
          </p:cNvPr>
          <p:cNvCxnSpPr/>
          <p:nvPr/>
        </p:nvCxnSpPr>
        <p:spPr>
          <a:xfrm>
            <a:off x="5805091" y="1973263"/>
            <a:ext cx="3145510" cy="19548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3" name="文本框 38"/>
          <p:cNvSpPr txBox="1">
            <a:spLocks noChangeArrowheads="1"/>
          </p:cNvSpPr>
          <p:nvPr/>
        </p:nvSpPr>
        <p:spPr bwMode="auto">
          <a:xfrm>
            <a:off x="1101725" y="4937125"/>
            <a:ext cx="876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b="1" dirty="0">
                <a:solidFill>
                  <a:srgbClr val="FF0000"/>
                </a:solidFill>
              </a:rPr>
              <a:t>主分支</a:t>
            </a:r>
          </a:p>
        </p:txBody>
      </p:sp>
      <p:sp>
        <p:nvSpPr>
          <p:cNvPr id="14" name="文本框 43"/>
          <p:cNvSpPr txBox="1">
            <a:spLocks noChangeArrowheads="1"/>
          </p:cNvSpPr>
          <p:nvPr/>
        </p:nvSpPr>
        <p:spPr bwMode="auto">
          <a:xfrm>
            <a:off x="2443955" y="4895850"/>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dirty="0"/>
              <a:t>审核分支</a:t>
            </a:r>
          </a:p>
        </p:txBody>
      </p:sp>
      <p:sp>
        <p:nvSpPr>
          <p:cNvPr id="15" name="文本框 44"/>
          <p:cNvSpPr txBox="1">
            <a:spLocks noChangeArrowheads="1"/>
          </p:cNvSpPr>
          <p:nvPr/>
        </p:nvSpPr>
        <p:spPr bwMode="auto">
          <a:xfrm>
            <a:off x="3879213" y="4908868"/>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dirty="0"/>
              <a:t>个人分支</a:t>
            </a:r>
          </a:p>
        </p:txBody>
      </p:sp>
      <p:sp>
        <p:nvSpPr>
          <p:cNvPr id="16" name="文本框 45"/>
          <p:cNvSpPr txBox="1">
            <a:spLocks noChangeArrowheads="1"/>
          </p:cNvSpPr>
          <p:nvPr/>
        </p:nvSpPr>
        <p:spPr bwMode="auto">
          <a:xfrm>
            <a:off x="5528707" y="4917440"/>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dirty="0"/>
              <a:t>个人分支</a:t>
            </a:r>
          </a:p>
        </p:txBody>
      </p:sp>
      <p:sp>
        <p:nvSpPr>
          <p:cNvPr id="17" name="文本框 46"/>
          <p:cNvSpPr txBox="1">
            <a:spLocks noChangeArrowheads="1"/>
          </p:cNvSpPr>
          <p:nvPr/>
        </p:nvSpPr>
        <p:spPr bwMode="auto">
          <a:xfrm>
            <a:off x="8675053" y="4939665"/>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dirty="0"/>
              <a:t>个人分支</a:t>
            </a:r>
          </a:p>
        </p:txBody>
      </p:sp>
      <p:sp>
        <p:nvSpPr>
          <p:cNvPr id="18" name="文本框 47"/>
          <p:cNvSpPr txBox="1">
            <a:spLocks noChangeArrowheads="1"/>
          </p:cNvSpPr>
          <p:nvPr/>
        </p:nvSpPr>
        <p:spPr bwMode="auto">
          <a:xfrm>
            <a:off x="10072688" y="4902200"/>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a:t>个人分支</a:t>
            </a:r>
          </a:p>
        </p:txBody>
      </p:sp>
      <p:sp>
        <p:nvSpPr>
          <p:cNvPr id="19" name="矩形: 圆角 5">
            <a:extLst/>
          </p:cNvPr>
          <p:cNvSpPr/>
          <p:nvPr/>
        </p:nvSpPr>
        <p:spPr>
          <a:xfrm>
            <a:off x="2479515" y="4011612"/>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ym typeface="+mn-ea"/>
              </a:rPr>
              <a:t>Provide</a:t>
            </a:r>
            <a:endParaRPr lang="zh-CN" altLang="en-US" dirty="0">
              <a:sym typeface="+mn-ea"/>
            </a:endParaRPr>
          </a:p>
        </p:txBody>
      </p:sp>
      <p:sp>
        <p:nvSpPr>
          <p:cNvPr id="20" name="矩形: 圆角 5">
            <a:extLst/>
          </p:cNvPr>
          <p:cNvSpPr/>
          <p:nvPr/>
        </p:nvSpPr>
        <p:spPr>
          <a:xfrm>
            <a:off x="3914773" y="4011612"/>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ym typeface="+mn-ea"/>
              </a:rPr>
              <a:t>李俊</a:t>
            </a:r>
          </a:p>
        </p:txBody>
      </p:sp>
      <p:sp>
        <p:nvSpPr>
          <p:cNvPr id="21" name="矩形: 圆角 5">
            <a:extLst/>
          </p:cNvPr>
          <p:cNvSpPr/>
          <p:nvPr/>
        </p:nvSpPr>
        <p:spPr>
          <a:xfrm>
            <a:off x="5564267" y="4011612"/>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ym typeface="+mn-ea"/>
              </a:rPr>
              <a:t>黄浩峰</a:t>
            </a:r>
          </a:p>
        </p:txBody>
      </p:sp>
      <p:sp>
        <p:nvSpPr>
          <p:cNvPr id="22" name="矩形: 圆角 5">
            <a:extLst/>
          </p:cNvPr>
          <p:cNvSpPr/>
          <p:nvPr/>
        </p:nvSpPr>
        <p:spPr>
          <a:xfrm>
            <a:off x="7104063" y="4006531"/>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ym typeface="+mn-ea"/>
              </a:rPr>
              <a:t>叶忠杰</a:t>
            </a:r>
          </a:p>
        </p:txBody>
      </p:sp>
      <p:sp>
        <p:nvSpPr>
          <p:cNvPr id="23" name="矩形: 圆角 5">
            <a:extLst/>
          </p:cNvPr>
          <p:cNvSpPr/>
          <p:nvPr/>
        </p:nvSpPr>
        <p:spPr>
          <a:xfrm>
            <a:off x="8710613" y="4005579"/>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ym typeface="+mn-ea"/>
              </a:rPr>
              <a:t>夏昌灏</a:t>
            </a:r>
          </a:p>
        </p:txBody>
      </p:sp>
      <p:sp>
        <p:nvSpPr>
          <p:cNvPr id="24" name="矩形: 圆角 5">
            <a:extLst/>
          </p:cNvPr>
          <p:cNvSpPr/>
          <p:nvPr/>
        </p:nvSpPr>
        <p:spPr>
          <a:xfrm>
            <a:off x="10145871" y="4005579"/>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ym typeface="+mn-ea"/>
              </a:rPr>
              <a:t>吴荣欣</a:t>
            </a:r>
          </a:p>
        </p:txBody>
      </p:sp>
      <p:cxnSp>
        <p:nvCxnSpPr>
          <p:cNvPr id="25" name="直接箭头连接符 24">
            <a:extLst/>
          </p:cNvPr>
          <p:cNvCxnSpPr/>
          <p:nvPr/>
        </p:nvCxnSpPr>
        <p:spPr>
          <a:xfrm>
            <a:off x="5805091" y="1987551"/>
            <a:ext cx="4748609" cy="198695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6" name="文本框 45"/>
          <p:cNvSpPr txBox="1">
            <a:spLocks noChangeArrowheads="1"/>
          </p:cNvSpPr>
          <p:nvPr/>
        </p:nvSpPr>
        <p:spPr bwMode="auto">
          <a:xfrm>
            <a:off x="7037785" y="4902200"/>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dirty="0"/>
              <a:t>个人分支</a:t>
            </a:r>
          </a:p>
        </p:txBody>
      </p:sp>
    </p:spTree>
    <p:extLst>
      <p:ext uri="{BB962C8B-B14F-4D97-AF65-F5344CB8AC3E}">
        <p14:creationId xmlns:p14="http://schemas.microsoft.com/office/powerpoint/2010/main" val="35500207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p:cNvSpPr txBox="1">
            <a:spLocks noChangeArrowheads="1"/>
          </p:cNvSpPr>
          <p:nvPr/>
        </p:nvSpPr>
        <p:spPr bwMode="auto">
          <a:xfrm>
            <a:off x="595313" y="298450"/>
            <a:ext cx="508793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3200" b="1">
                <a:latin typeface="微软雅黑" panose="020B0503020204020204" pitchFamily="34" charset="-122"/>
                <a:ea typeface="微软雅黑" panose="020B0503020204020204" pitchFamily="34" charset="-122"/>
              </a:rPr>
              <a:t>分支情况</a:t>
            </a:r>
          </a:p>
        </p:txBody>
      </p:sp>
      <p:sp>
        <p:nvSpPr>
          <p:cNvPr id="5" name="文本框 41"/>
          <p:cNvSpPr txBox="1">
            <a:spLocks noChangeArrowheads="1"/>
          </p:cNvSpPr>
          <p:nvPr/>
        </p:nvSpPr>
        <p:spPr bwMode="auto">
          <a:xfrm>
            <a:off x="5119688" y="6016625"/>
            <a:ext cx="20510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3200" dirty="0"/>
              <a:t>实际截图</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367" y="649704"/>
            <a:ext cx="6436505" cy="5191585"/>
          </a:xfrm>
          <a:prstGeom prst="rect">
            <a:avLst/>
          </a:prstGeom>
        </p:spPr>
      </p:pic>
    </p:spTree>
    <p:extLst>
      <p:ext uri="{BB962C8B-B14F-4D97-AF65-F5344CB8AC3E}">
        <p14:creationId xmlns:p14="http://schemas.microsoft.com/office/powerpoint/2010/main" val="1567492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a:spLocks noChangeArrowheads="1"/>
          </p:cNvSpPr>
          <p:nvPr/>
        </p:nvSpPr>
        <p:spPr bwMode="auto">
          <a:xfrm>
            <a:off x="1096963" y="1517650"/>
            <a:ext cx="1200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800"/>
              <a:t>master</a:t>
            </a:r>
            <a:endParaRPr lang="zh-CN" altLang="en-US" sz="2800"/>
          </a:p>
        </p:txBody>
      </p:sp>
      <p:cxnSp>
        <p:nvCxnSpPr>
          <p:cNvPr id="5" name="直接连接符 4">
            <a:extLst/>
          </p:cNvPr>
          <p:cNvCxnSpPr/>
          <p:nvPr/>
        </p:nvCxnSpPr>
        <p:spPr>
          <a:xfrm>
            <a:off x="2181225" y="4243388"/>
            <a:ext cx="0" cy="215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a:extLst/>
          </p:cNvPr>
          <p:cNvCxnSpPr/>
          <p:nvPr/>
        </p:nvCxnSpPr>
        <p:spPr>
          <a:xfrm>
            <a:off x="1660525" y="2986088"/>
            <a:ext cx="0" cy="161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a:extLst/>
          </p:cNvPr>
          <p:cNvCxnSpPr/>
          <p:nvPr/>
        </p:nvCxnSpPr>
        <p:spPr>
          <a:xfrm>
            <a:off x="1660525" y="3140075"/>
            <a:ext cx="0" cy="1090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a:extLst/>
          </p:cNvPr>
          <p:cNvCxnSpPr/>
          <p:nvPr/>
        </p:nvCxnSpPr>
        <p:spPr>
          <a:xfrm>
            <a:off x="1174750" y="4237038"/>
            <a:ext cx="1006475"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34"/>
          <p:cNvSpPr txBox="1">
            <a:spLocks noChangeArrowheads="1"/>
          </p:cNvSpPr>
          <p:nvPr/>
        </p:nvSpPr>
        <p:spPr bwMode="auto">
          <a:xfrm>
            <a:off x="1422400" y="2703513"/>
            <a:ext cx="13985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1400" dirty="0"/>
              <a:t>G10</a:t>
            </a:r>
            <a:endParaRPr lang="zh-CN" altLang="en-US" sz="1400" dirty="0"/>
          </a:p>
        </p:txBody>
      </p:sp>
      <p:sp>
        <p:nvSpPr>
          <p:cNvPr id="12" name="文本框 35"/>
          <p:cNvSpPr txBox="1">
            <a:spLocks noChangeArrowheads="1"/>
          </p:cNvSpPr>
          <p:nvPr/>
        </p:nvSpPr>
        <p:spPr bwMode="auto">
          <a:xfrm>
            <a:off x="1744663" y="5022850"/>
            <a:ext cx="1398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非受控文档</a:t>
            </a:r>
          </a:p>
        </p:txBody>
      </p:sp>
      <p:cxnSp>
        <p:nvCxnSpPr>
          <p:cNvPr id="13" name="直接连接符 12">
            <a:extLst/>
          </p:cNvPr>
          <p:cNvCxnSpPr/>
          <p:nvPr/>
        </p:nvCxnSpPr>
        <p:spPr>
          <a:xfrm flipV="1">
            <a:off x="1174750" y="4237038"/>
            <a:ext cx="0" cy="222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p:cNvPr>
          <p:cNvCxnSpPr/>
          <p:nvPr/>
        </p:nvCxnSpPr>
        <p:spPr>
          <a:xfrm>
            <a:off x="2168525" y="5276850"/>
            <a:ext cx="0" cy="276225"/>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44"/>
          <p:cNvSpPr txBox="1">
            <a:spLocks noChangeArrowheads="1"/>
          </p:cNvSpPr>
          <p:nvPr/>
        </p:nvSpPr>
        <p:spPr bwMode="auto">
          <a:xfrm>
            <a:off x="830263" y="5029200"/>
            <a:ext cx="1398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a:t>受控文档</a:t>
            </a:r>
          </a:p>
        </p:txBody>
      </p:sp>
      <p:cxnSp>
        <p:nvCxnSpPr>
          <p:cNvPr id="18" name="直接连接符 17">
            <a:extLst/>
          </p:cNvPr>
          <p:cNvCxnSpPr/>
          <p:nvPr/>
        </p:nvCxnSpPr>
        <p:spPr>
          <a:xfrm>
            <a:off x="1660525" y="1916113"/>
            <a:ext cx="0" cy="2841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p:cNvPr>
          <p:cNvCxnSpPr>
            <a:cxnSpLocks/>
          </p:cNvCxnSpPr>
          <p:nvPr/>
        </p:nvCxnSpPr>
        <p:spPr>
          <a:xfrm flipH="1">
            <a:off x="2168526" y="5532439"/>
            <a:ext cx="16033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p:cNvPr>
          <p:cNvCxnSpPr/>
          <p:nvPr/>
        </p:nvCxnSpPr>
        <p:spPr>
          <a:xfrm>
            <a:off x="3763963" y="5543550"/>
            <a:ext cx="0" cy="255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p:cNvPr>
          <p:cNvCxnSpPr/>
          <p:nvPr/>
        </p:nvCxnSpPr>
        <p:spPr>
          <a:xfrm>
            <a:off x="2703513" y="5521325"/>
            <a:ext cx="0" cy="223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p:cNvPr>
          <p:cNvCxnSpPr/>
          <p:nvPr/>
        </p:nvCxnSpPr>
        <p:spPr>
          <a:xfrm>
            <a:off x="5762625" y="2125663"/>
            <a:ext cx="0" cy="385762"/>
          </a:xfrm>
          <a:prstGeom prst="line">
            <a:avLst/>
          </a:prstGeom>
        </p:spPr>
        <p:style>
          <a:lnRef idx="1">
            <a:schemeClr val="accent1"/>
          </a:lnRef>
          <a:fillRef idx="0">
            <a:schemeClr val="accent1"/>
          </a:fillRef>
          <a:effectRef idx="0">
            <a:schemeClr val="accent1"/>
          </a:effectRef>
          <a:fontRef idx="minor">
            <a:schemeClr val="tx1"/>
          </a:fontRef>
        </p:style>
      </p:cxnSp>
      <p:sp>
        <p:nvSpPr>
          <p:cNvPr id="26" name="文本框 106"/>
          <p:cNvSpPr txBox="1">
            <a:spLocks noChangeArrowheads="1"/>
          </p:cNvSpPr>
          <p:nvPr/>
        </p:nvSpPr>
        <p:spPr bwMode="auto">
          <a:xfrm>
            <a:off x="5108817" y="1631950"/>
            <a:ext cx="12881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800" dirty="0"/>
              <a:t>Provide</a:t>
            </a:r>
            <a:endParaRPr lang="zh-CN" altLang="en-US" sz="2800" dirty="0"/>
          </a:p>
        </p:txBody>
      </p:sp>
      <p:cxnSp>
        <p:nvCxnSpPr>
          <p:cNvPr id="27" name="直接连接符 26">
            <a:extLst/>
          </p:cNvPr>
          <p:cNvCxnSpPr/>
          <p:nvPr/>
        </p:nvCxnSpPr>
        <p:spPr>
          <a:xfrm flipH="1" flipV="1">
            <a:off x="4348163" y="2524125"/>
            <a:ext cx="2800350" cy="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p:cNvPr>
          <p:cNvCxnSpPr/>
          <p:nvPr/>
        </p:nvCxnSpPr>
        <p:spPr>
          <a:xfrm>
            <a:off x="7127558" y="2536032"/>
            <a:ext cx="0" cy="242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p:cNvPr>
          <p:cNvCxnSpPr/>
          <p:nvPr/>
        </p:nvCxnSpPr>
        <p:spPr>
          <a:xfrm>
            <a:off x="4348163" y="2511425"/>
            <a:ext cx="0" cy="223838"/>
          </a:xfrm>
          <a:prstGeom prst="line">
            <a:avLst/>
          </a:prstGeom>
        </p:spPr>
        <p:style>
          <a:lnRef idx="1">
            <a:schemeClr val="accent1"/>
          </a:lnRef>
          <a:fillRef idx="0">
            <a:schemeClr val="accent1"/>
          </a:fillRef>
          <a:effectRef idx="0">
            <a:schemeClr val="accent1"/>
          </a:effectRef>
          <a:fontRef idx="minor">
            <a:schemeClr val="tx1"/>
          </a:fontRef>
        </p:style>
      </p:cxnSp>
      <p:sp>
        <p:nvSpPr>
          <p:cNvPr id="33" name="文本框 118"/>
          <p:cNvSpPr txBox="1">
            <a:spLocks noChangeArrowheads="1"/>
          </p:cNvSpPr>
          <p:nvPr/>
        </p:nvSpPr>
        <p:spPr bwMode="auto">
          <a:xfrm>
            <a:off x="4027488" y="3300413"/>
            <a:ext cx="1397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a:t>任务安排</a:t>
            </a:r>
          </a:p>
        </p:txBody>
      </p:sp>
      <p:sp>
        <p:nvSpPr>
          <p:cNvPr id="34" name="文本框 35"/>
          <p:cNvSpPr txBox="1">
            <a:spLocks noChangeArrowheads="1"/>
          </p:cNvSpPr>
          <p:nvPr/>
        </p:nvSpPr>
        <p:spPr bwMode="auto">
          <a:xfrm>
            <a:off x="5105401" y="3285470"/>
            <a:ext cx="13985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所有组员每周任务</a:t>
            </a:r>
          </a:p>
        </p:txBody>
      </p:sp>
      <p:sp>
        <p:nvSpPr>
          <p:cNvPr id="35" name="文本框 35"/>
          <p:cNvSpPr txBox="1">
            <a:spLocks noChangeArrowheads="1"/>
          </p:cNvSpPr>
          <p:nvPr/>
        </p:nvSpPr>
        <p:spPr bwMode="auto">
          <a:xfrm>
            <a:off x="6810375" y="3243263"/>
            <a:ext cx="1397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小组作业</a:t>
            </a:r>
            <a:endParaRPr lang="en-US" altLang="zh-CN" sz="1400" dirty="0"/>
          </a:p>
          <a:p>
            <a:pPr>
              <a:buFont typeface="Arial" panose="020B0604020202020204" pitchFamily="34" charset="0"/>
              <a:buNone/>
            </a:pPr>
            <a:r>
              <a:rPr lang="zh-CN" altLang="en-US" sz="1400" dirty="0"/>
              <a:t>总（提交版）</a:t>
            </a:r>
          </a:p>
        </p:txBody>
      </p:sp>
      <p:sp>
        <p:nvSpPr>
          <p:cNvPr id="36" name="文本框 126"/>
          <p:cNvSpPr txBox="1">
            <a:spLocks noChangeArrowheads="1"/>
          </p:cNvSpPr>
          <p:nvPr/>
        </p:nvSpPr>
        <p:spPr bwMode="auto">
          <a:xfrm>
            <a:off x="9099550" y="1649413"/>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800" dirty="0"/>
              <a:t>所有组员</a:t>
            </a:r>
          </a:p>
        </p:txBody>
      </p:sp>
      <p:cxnSp>
        <p:nvCxnSpPr>
          <p:cNvPr id="37" name="直接连接符 36">
            <a:extLst/>
          </p:cNvPr>
          <p:cNvCxnSpPr/>
          <p:nvPr/>
        </p:nvCxnSpPr>
        <p:spPr>
          <a:xfrm>
            <a:off x="5761038" y="2536032"/>
            <a:ext cx="0" cy="2079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p:cNvPr>
          <p:cNvCxnSpPr/>
          <p:nvPr/>
        </p:nvCxnSpPr>
        <p:spPr>
          <a:xfrm>
            <a:off x="9913303" y="2058194"/>
            <a:ext cx="0" cy="385763"/>
          </a:xfrm>
          <a:prstGeom prst="line">
            <a:avLst/>
          </a:prstGeom>
        </p:spPr>
        <p:style>
          <a:lnRef idx="1">
            <a:schemeClr val="accent1"/>
          </a:lnRef>
          <a:fillRef idx="0">
            <a:schemeClr val="accent1"/>
          </a:fillRef>
          <a:effectRef idx="0">
            <a:schemeClr val="accent1"/>
          </a:effectRef>
          <a:fontRef idx="minor">
            <a:schemeClr val="tx1"/>
          </a:fontRef>
        </p:style>
      </p:cxnSp>
      <p:sp>
        <p:nvSpPr>
          <p:cNvPr id="40" name="文本框 35"/>
          <p:cNvSpPr txBox="1">
            <a:spLocks noChangeArrowheads="1"/>
          </p:cNvSpPr>
          <p:nvPr/>
        </p:nvSpPr>
        <p:spPr bwMode="auto">
          <a:xfrm>
            <a:off x="9536112" y="3067050"/>
            <a:ext cx="13985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每周任务</a:t>
            </a:r>
          </a:p>
        </p:txBody>
      </p:sp>
      <p:cxnSp>
        <p:nvCxnSpPr>
          <p:cNvPr id="41" name="直接连接符 40">
            <a:extLst/>
          </p:cNvPr>
          <p:cNvCxnSpPr/>
          <p:nvPr/>
        </p:nvCxnSpPr>
        <p:spPr>
          <a:xfrm flipV="1">
            <a:off x="1660525" y="1343025"/>
            <a:ext cx="0" cy="306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p:cNvPr>
          <p:cNvCxnSpPr/>
          <p:nvPr/>
        </p:nvCxnSpPr>
        <p:spPr>
          <a:xfrm>
            <a:off x="1660525" y="1362075"/>
            <a:ext cx="82486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a:extLst/>
          </p:cNvPr>
          <p:cNvCxnSpPr>
            <a:stCxn id="26" idx="0"/>
          </p:cNvCxnSpPr>
          <p:nvPr/>
        </p:nvCxnSpPr>
        <p:spPr>
          <a:xfrm flipH="1" flipV="1">
            <a:off x="5745404" y="927986"/>
            <a:ext cx="7500" cy="703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p:cNvPr>
          <p:cNvCxnSpPr>
            <a:stCxn id="36" idx="0"/>
          </p:cNvCxnSpPr>
          <p:nvPr/>
        </p:nvCxnSpPr>
        <p:spPr>
          <a:xfrm flipH="1" flipV="1">
            <a:off x="9909175" y="1374775"/>
            <a:ext cx="854" cy="274638"/>
          </a:xfrm>
          <a:prstGeom prst="line">
            <a:avLst/>
          </a:prstGeom>
        </p:spPr>
        <p:style>
          <a:lnRef idx="1">
            <a:schemeClr val="accent1"/>
          </a:lnRef>
          <a:fillRef idx="0">
            <a:schemeClr val="accent1"/>
          </a:fillRef>
          <a:effectRef idx="0">
            <a:schemeClr val="accent1"/>
          </a:effectRef>
          <a:fontRef idx="minor">
            <a:schemeClr val="tx1"/>
          </a:fontRef>
        </p:style>
      </p:cxnSp>
      <p:sp>
        <p:nvSpPr>
          <p:cNvPr id="45" name="文本框 160"/>
          <p:cNvSpPr txBox="1">
            <a:spLocks noChangeArrowheads="1"/>
          </p:cNvSpPr>
          <p:nvPr/>
        </p:nvSpPr>
        <p:spPr bwMode="auto">
          <a:xfrm>
            <a:off x="3625066" y="630238"/>
            <a:ext cx="52341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800" b="1" dirty="0"/>
              <a:t>软件工程系列课程教学辅助网站</a:t>
            </a:r>
            <a:endParaRPr lang="zh-CN" altLang="en-US" sz="2800" dirty="0"/>
          </a:p>
        </p:txBody>
      </p:sp>
      <p:sp>
        <p:nvSpPr>
          <p:cNvPr id="46" name="文本框 35"/>
          <p:cNvSpPr txBox="1">
            <a:spLocks noChangeArrowheads="1"/>
          </p:cNvSpPr>
          <p:nvPr/>
        </p:nvSpPr>
        <p:spPr bwMode="auto">
          <a:xfrm>
            <a:off x="2270919" y="6364287"/>
            <a:ext cx="1398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会议记录</a:t>
            </a:r>
          </a:p>
        </p:txBody>
      </p:sp>
      <p:sp>
        <p:nvSpPr>
          <p:cNvPr id="47" name="文本框 35"/>
          <p:cNvSpPr txBox="1">
            <a:spLocks noChangeArrowheads="1"/>
          </p:cNvSpPr>
          <p:nvPr/>
        </p:nvSpPr>
        <p:spPr bwMode="auto">
          <a:xfrm>
            <a:off x="3371067" y="6351902"/>
            <a:ext cx="1398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翻转</a:t>
            </a:r>
            <a:r>
              <a:rPr lang="zh-CN" altLang="en-US" sz="1400" dirty="0" smtClean="0"/>
              <a:t>课堂</a:t>
            </a:r>
            <a:r>
              <a:rPr lang="en-US" altLang="zh-CN" sz="1400" dirty="0" smtClean="0"/>
              <a:t>PPT</a:t>
            </a:r>
            <a:endParaRPr lang="zh-CN" altLang="en-US" sz="14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1446" y="2214563"/>
            <a:ext cx="555625" cy="555625"/>
          </a:xfrm>
          <a:prstGeom prst="rect">
            <a:avLst/>
          </a:prstGeom>
        </p:spPr>
      </p:pic>
      <p:pic>
        <p:nvPicPr>
          <p:cNvPr id="48" name="图片 4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937" y="4410076"/>
            <a:ext cx="555625" cy="555625"/>
          </a:xfrm>
          <a:prstGeom prst="rect">
            <a:avLst/>
          </a:prstGeom>
        </p:spPr>
      </p:pic>
      <p:pic>
        <p:nvPicPr>
          <p:cNvPr id="49" name="图片 4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0350" y="2733675"/>
            <a:ext cx="555625" cy="555625"/>
          </a:xfrm>
          <a:prstGeom prst="rect">
            <a:avLst/>
          </a:prstGeom>
        </p:spPr>
      </p:pic>
      <p:pic>
        <p:nvPicPr>
          <p:cNvPr id="50" name="图片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412" y="4410075"/>
            <a:ext cx="555625" cy="555625"/>
          </a:xfrm>
          <a:prstGeom prst="rect">
            <a:avLst/>
          </a:prstGeom>
        </p:spPr>
      </p:pic>
      <p:pic>
        <p:nvPicPr>
          <p:cNvPr id="51" name="图片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4587" y="5727704"/>
            <a:ext cx="555625" cy="555625"/>
          </a:xfrm>
          <a:prstGeom prst="rect">
            <a:avLst/>
          </a:prstGeom>
        </p:spPr>
      </p:pic>
      <p:pic>
        <p:nvPicPr>
          <p:cNvPr id="52" name="图片 5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308" y="5727703"/>
            <a:ext cx="555625" cy="555625"/>
          </a:xfrm>
          <a:prstGeom prst="rect">
            <a:avLst/>
          </a:prstGeom>
        </p:spPr>
      </p:pic>
      <p:pic>
        <p:nvPicPr>
          <p:cNvPr id="53" name="图片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3225" y="2733675"/>
            <a:ext cx="555625" cy="555625"/>
          </a:xfrm>
          <a:prstGeom prst="rect">
            <a:avLst/>
          </a:prstGeom>
        </p:spPr>
      </p:pic>
      <p:pic>
        <p:nvPicPr>
          <p:cNvPr id="54" name="图片 5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7362" y="2733279"/>
            <a:ext cx="555625" cy="555625"/>
          </a:xfrm>
          <a:prstGeom prst="rect">
            <a:avLst/>
          </a:prstGeom>
        </p:spPr>
      </p:pic>
      <p:pic>
        <p:nvPicPr>
          <p:cNvPr id="55" name="图片 5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1362" y="2443957"/>
            <a:ext cx="555625" cy="555625"/>
          </a:xfrm>
          <a:prstGeom prst="rect">
            <a:avLst/>
          </a:prstGeom>
        </p:spPr>
      </p:pic>
    </p:spTree>
    <p:extLst>
      <p:ext uri="{BB962C8B-B14F-4D97-AF65-F5344CB8AC3E}">
        <p14:creationId xmlns:p14="http://schemas.microsoft.com/office/powerpoint/2010/main" val="1942319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1.3 </a:t>
            </a:r>
            <a:r>
              <a:rPr lang="zh-CN" altLang="zh-CN" dirty="0"/>
              <a:t>业务目标</a:t>
            </a:r>
            <a:endParaRPr lang="zh-CN" altLang="en-US" dirty="0"/>
          </a:p>
        </p:txBody>
      </p:sp>
      <p:sp>
        <p:nvSpPr>
          <p:cNvPr id="3" name="矩形 2"/>
          <p:cNvSpPr>
            <a:spLocks noGrp="1"/>
          </p:cNvSpPr>
          <p:nvPr>
            <p:ph idx="1"/>
          </p:nvPr>
        </p:nvSpPr>
        <p:spPr/>
        <p:txBody>
          <a:bodyPr>
            <a:normAutofit/>
          </a:bodyPr>
          <a:lstStyle/>
          <a:p>
            <a:pPr marL="0" indent="0">
              <a:buNone/>
            </a:pPr>
            <a:r>
              <a:rPr lang="en-US" altLang="zh-CN" b="1" dirty="0"/>
              <a:t> </a:t>
            </a:r>
            <a:endParaRPr lang="zh-CN" altLang="zh-CN" dirty="0"/>
          </a:p>
          <a:p>
            <a:r>
              <a:rPr lang="en-US" altLang="zh-CN" b="1" dirty="0"/>
              <a:t>	</a:t>
            </a:r>
            <a:r>
              <a:rPr lang="zh-CN" altLang="zh-CN" dirty="0"/>
              <a:t>教师</a:t>
            </a:r>
            <a:r>
              <a:rPr lang="en-US" altLang="zh-CN" dirty="0"/>
              <a:t>:</a:t>
            </a:r>
            <a:r>
              <a:rPr lang="zh-CN" altLang="zh-CN" dirty="0"/>
              <a:t>批量检查批改点评作业</a:t>
            </a:r>
          </a:p>
          <a:p>
            <a:pPr marL="0" indent="0">
              <a:buNone/>
            </a:pPr>
            <a:r>
              <a:rPr lang="en-US" altLang="zh-CN" dirty="0"/>
              <a:t> </a:t>
            </a:r>
            <a:endParaRPr lang="zh-CN" altLang="zh-CN" dirty="0"/>
          </a:p>
          <a:p>
            <a:r>
              <a:rPr lang="en-US" altLang="zh-CN" dirty="0"/>
              <a:t>	</a:t>
            </a:r>
            <a:r>
              <a:rPr lang="zh-CN" altLang="zh-CN" dirty="0"/>
              <a:t>学生</a:t>
            </a:r>
            <a:r>
              <a:rPr lang="en-US" altLang="zh-CN" dirty="0"/>
              <a:t>:</a:t>
            </a:r>
            <a:r>
              <a:rPr lang="zh-CN" altLang="zh-CN" dirty="0"/>
              <a:t>方便的提出疑问</a:t>
            </a:r>
            <a:r>
              <a:rPr lang="en-US" altLang="zh-CN" dirty="0"/>
              <a:t>,</a:t>
            </a:r>
            <a:r>
              <a:rPr lang="zh-CN" altLang="zh-CN" dirty="0"/>
              <a:t>快速得到回应</a:t>
            </a:r>
          </a:p>
          <a:p>
            <a:pPr marL="0" indent="0">
              <a:buNone/>
            </a:pPr>
            <a:r>
              <a:rPr lang="en-US" altLang="zh-CN" dirty="0"/>
              <a:t> </a:t>
            </a:r>
            <a:endParaRPr lang="zh-CN" altLang="zh-CN" dirty="0"/>
          </a:p>
          <a:p>
            <a:r>
              <a:rPr lang="en-US" altLang="zh-CN" dirty="0"/>
              <a:t>	</a:t>
            </a:r>
            <a:r>
              <a:rPr lang="zh-CN" altLang="zh-CN" dirty="0"/>
              <a:t>游客</a:t>
            </a:r>
            <a:r>
              <a:rPr lang="en-US" altLang="zh-CN" dirty="0"/>
              <a:t>:</a:t>
            </a:r>
            <a:r>
              <a:rPr lang="zh-CN" altLang="zh-CN" dirty="0"/>
              <a:t>提前浏览相关信息</a:t>
            </a:r>
            <a:r>
              <a:rPr lang="en-US" altLang="zh-CN" dirty="0"/>
              <a:t>,</a:t>
            </a:r>
            <a:r>
              <a:rPr lang="zh-CN" altLang="zh-CN" dirty="0"/>
              <a:t>做好选课准备</a:t>
            </a:r>
          </a:p>
          <a:p>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p:cNvSpPr txBox="1">
            <a:spLocks noChangeArrowheads="1"/>
          </p:cNvSpPr>
          <p:nvPr/>
        </p:nvSpPr>
        <p:spPr bwMode="auto">
          <a:xfrm>
            <a:off x="595313" y="298450"/>
            <a:ext cx="508793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3200" b="1">
                <a:latin typeface="微软雅黑" panose="020B0503020204020204" pitchFamily="34" charset="-122"/>
                <a:ea typeface="微软雅黑" panose="020B0503020204020204" pitchFamily="34" charset="-122"/>
              </a:rPr>
              <a:t>具体执行流程</a:t>
            </a:r>
          </a:p>
        </p:txBody>
      </p:sp>
      <p:grpSp>
        <p:nvGrpSpPr>
          <p:cNvPr id="5" name="组合 4"/>
          <p:cNvGrpSpPr/>
          <p:nvPr/>
        </p:nvGrpSpPr>
        <p:grpSpPr>
          <a:xfrm>
            <a:off x="1075259" y="1533525"/>
            <a:ext cx="2064022" cy="859108"/>
            <a:chOff x="1416990" y="788"/>
            <a:chExt cx="1346743" cy="1346743"/>
          </a:xfrm>
        </p:grpSpPr>
        <p:sp>
          <p:nvSpPr>
            <p:cNvPr id="6" name="椭圆 5"/>
            <p:cNvSpPr/>
            <p:nvPr/>
          </p:nvSpPr>
          <p:spPr>
            <a:xfrm>
              <a:off x="1416990" y="788"/>
              <a:ext cx="1346743" cy="134674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椭圆 4"/>
            <p:cNvSpPr/>
            <p:nvPr/>
          </p:nvSpPr>
          <p:spPr>
            <a:xfrm>
              <a:off x="1614216" y="198014"/>
              <a:ext cx="952291" cy="9522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a:t>每周会议</a:t>
              </a:r>
              <a:r>
                <a:rPr lang="en-US" altLang="zh-CN" sz="2100" kern="1200" dirty="0"/>
                <a:t>(</a:t>
              </a:r>
              <a:r>
                <a:rPr lang="zh-CN" altLang="en-US" sz="2100" kern="1200" dirty="0"/>
                <a:t>周</a:t>
              </a:r>
              <a:r>
                <a:rPr lang="zh-CN" altLang="en-US" sz="2100" dirty="0"/>
                <a:t>五</a:t>
              </a:r>
              <a:r>
                <a:rPr lang="en-US" altLang="zh-CN" sz="2100" kern="1200" dirty="0"/>
                <a:t>)</a:t>
              </a:r>
              <a:endParaRPr lang="zh-CN" altLang="en-US" sz="2100" kern="1200" dirty="0"/>
            </a:p>
          </p:txBody>
        </p:sp>
      </p:grpSp>
      <p:grpSp>
        <p:nvGrpSpPr>
          <p:cNvPr id="8" name="组合 7"/>
          <p:cNvGrpSpPr/>
          <p:nvPr/>
        </p:nvGrpSpPr>
        <p:grpSpPr>
          <a:xfrm>
            <a:off x="1075259" y="2933699"/>
            <a:ext cx="2064022" cy="1095375"/>
            <a:chOff x="1416990" y="788"/>
            <a:chExt cx="1346743" cy="1346743"/>
          </a:xfrm>
        </p:grpSpPr>
        <p:sp>
          <p:nvSpPr>
            <p:cNvPr id="9" name="椭圆 8"/>
            <p:cNvSpPr/>
            <p:nvPr/>
          </p:nvSpPr>
          <p:spPr>
            <a:xfrm>
              <a:off x="1416990" y="788"/>
              <a:ext cx="1346743" cy="134674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zh-CN" altLang="en-US" dirty="0"/>
                <a:t>任务分配表</a:t>
              </a:r>
              <a:endParaRPr lang="en-US" altLang="zh-CN" dirty="0"/>
            </a:p>
            <a:p>
              <a:r>
                <a:rPr lang="zh-CN" altLang="en-US" dirty="0"/>
                <a:t>会议录音</a:t>
              </a:r>
              <a:endParaRPr lang="en-US" altLang="zh-CN" dirty="0"/>
            </a:p>
            <a:p>
              <a:r>
                <a:rPr lang="zh-CN" altLang="en-US" dirty="0"/>
                <a:t>会议纪要</a:t>
              </a:r>
              <a:endParaRPr lang="en-US" altLang="zh-CN" dirty="0"/>
            </a:p>
            <a:p>
              <a:endParaRPr lang="en-US" altLang="zh-CN" dirty="0"/>
            </a:p>
          </p:txBody>
        </p:sp>
        <p:sp>
          <p:nvSpPr>
            <p:cNvPr id="10" name="椭圆 4"/>
            <p:cNvSpPr/>
            <p:nvPr/>
          </p:nvSpPr>
          <p:spPr>
            <a:xfrm>
              <a:off x="1614216" y="198014"/>
              <a:ext cx="952291" cy="9522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zh-CN" altLang="en-US" sz="2100" kern="1200" dirty="0"/>
            </a:p>
          </p:txBody>
        </p:sp>
      </p:grpSp>
      <p:grpSp>
        <p:nvGrpSpPr>
          <p:cNvPr id="11" name="组合 10"/>
          <p:cNvGrpSpPr/>
          <p:nvPr/>
        </p:nvGrpSpPr>
        <p:grpSpPr>
          <a:xfrm>
            <a:off x="1075259" y="4652963"/>
            <a:ext cx="2064022" cy="859108"/>
            <a:chOff x="1416990" y="788"/>
            <a:chExt cx="1346743" cy="1346743"/>
          </a:xfrm>
        </p:grpSpPr>
        <p:sp>
          <p:nvSpPr>
            <p:cNvPr id="12" name="椭圆 11"/>
            <p:cNvSpPr/>
            <p:nvPr/>
          </p:nvSpPr>
          <p:spPr>
            <a:xfrm>
              <a:off x="1416990" y="788"/>
              <a:ext cx="1346743" cy="134674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椭圆 4"/>
            <p:cNvSpPr/>
            <p:nvPr/>
          </p:nvSpPr>
          <p:spPr>
            <a:xfrm>
              <a:off x="1614216" y="198014"/>
              <a:ext cx="952291" cy="9522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dirty="0"/>
                <a:t>配置管理员上传任务分配</a:t>
              </a:r>
              <a:endParaRPr lang="zh-CN" altLang="en-US" sz="2100" b="1" kern="1200" dirty="0"/>
            </a:p>
          </p:txBody>
        </p:sp>
      </p:grpSp>
      <p:sp>
        <p:nvSpPr>
          <p:cNvPr id="14" name="下箭头 13"/>
          <p:cNvSpPr/>
          <p:nvPr/>
        </p:nvSpPr>
        <p:spPr>
          <a:xfrm>
            <a:off x="1953897" y="2467183"/>
            <a:ext cx="306746" cy="3776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下箭头 14"/>
          <p:cNvSpPr/>
          <p:nvPr/>
        </p:nvSpPr>
        <p:spPr>
          <a:xfrm>
            <a:off x="1953897" y="4166411"/>
            <a:ext cx="306746" cy="3776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下箭头 15"/>
          <p:cNvSpPr/>
          <p:nvPr/>
        </p:nvSpPr>
        <p:spPr>
          <a:xfrm rot="16200000">
            <a:off x="3539424" y="4950717"/>
            <a:ext cx="306746" cy="3776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4512010" y="4652963"/>
            <a:ext cx="2064022" cy="859108"/>
            <a:chOff x="1416990" y="788"/>
            <a:chExt cx="1346743" cy="1346743"/>
          </a:xfrm>
        </p:grpSpPr>
        <p:sp>
          <p:nvSpPr>
            <p:cNvPr id="18" name="椭圆 17"/>
            <p:cNvSpPr/>
            <p:nvPr/>
          </p:nvSpPr>
          <p:spPr>
            <a:xfrm>
              <a:off x="1416990" y="788"/>
              <a:ext cx="1346743" cy="134674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椭圆 4"/>
            <p:cNvSpPr/>
            <p:nvPr/>
          </p:nvSpPr>
          <p:spPr>
            <a:xfrm>
              <a:off x="1614216" y="198014"/>
              <a:ext cx="952291" cy="9522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dirty="0"/>
                <a:t>小组成员</a:t>
              </a:r>
              <a:endParaRPr lang="en-US" altLang="zh-CN" sz="2100" dirty="0"/>
            </a:p>
            <a:p>
              <a:pPr lvl="0" algn="ctr" defTabSz="933450">
                <a:lnSpc>
                  <a:spcPct val="90000"/>
                </a:lnSpc>
                <a:spcBef>
                  <a:spcPct val="0"/>
                </a:spcBef>
                <a:spcAft>
                  <a:spcPct val="35000"/>
                </a:spcAft>
              </a:pPr>
              <a:r>
                <a:rPr lang="zh-CN" altLang="en-US" sz="2100" b="1" kern="1200" dirty="0"/>
                <a:t>开始任务</a:t>
              </a:r>
            </a:p>
          </p:txBody>
        </p:sp>
      </p:grpSp>
      <p:sp>
        <p:nvSpPr>
          <p:cNvPr id="20" name="下箭头 19"/>
          <p:cNvSpPr/>
          <p:nvPr/>
        </p:nvSpPr>
        <p:spPr>
          <a:xfrm rot="10800000">
            <a:off x="5390648" y="4123101"/>
            <a:ext cx="306746" cy="3776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4512009" y="3081084"/>
            <a:ext cx="2064022" cy="859108"/>
            <a:chOff x="1416990" y="788"/>
            <a:chExt cx="1346743" cy="1346743"/>
          </a:xfrm>
        </p:grpSpPr>
        <p:sp>
          <p:nvSpPr>
            <p:cNvPr id="22" name="椭圆 21"/>
            <p:cNvSpPr/>
            <p:nvPr/>
          </p:nvSpPr>
          <p:spPr>
            <a:xfrm>
              <a:off x="1416990" y="788"/>
              <a:ext cx="1346743" cy="134674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椭圆 4"/>
            <p:cNvSpPr/>
            <p:nvPr/>
          </p:nvSpPr>
          <p:spPr>
            <a:xfrm>
              <a:off x="1614216" y="198014"/>
              <a:ext cx="952291" cy="9522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dirty="0"/>
                <a:t>周六</a:t>
              </a:r>
              <a:r>
                <a:rPr lang="en-US" altLang="zh-CN" sz="2100" dirty="0"/>
                <a:t>21:30</a:t>
              </a:r>
              <a:r>
                <a:rPr lang="zh-CN" altLang="en-US" sz="2100" dirty="0"/>
                <a:t>之前完成</a:t>
              </a:r>
              <a:endParaRPr lang="zh-CN" altLang="en-US" sz="2100" b="1" kern="1200" dirty="0"/>
            </a:p>
          </p:txBody>
        </p:sp>
      </p:grpSp>
      <p:sp>
        <p:nvSpPr>
          <p:cNvPr id="24" name="下箭头 23"/>
          <p:cNvSpPr/>
          <p:nvPr/>
        </p:nvSpPr>
        <p:spPr>
          <a:xfrm rot="10800000">
            <a:off x="5390648" y="2423111"/>
            <a:ext cx="306746" cy="3776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4512009" y="1440714"/>
            <a:ext cx="2064022" cy="859108"/>
            <a:chOff x="1416990" y="788"/>
            <a:chExt cx="1346743" cy="1346743"/>
          </a:xfrm>
        </p:grpSpPr>
        <p:sp>
          <p:nvSpPr>
            <p:cNvPr id="26" name="椭圆 25"/>
            <p:cNvSpPr/>
            <p:nvPr/>
          </p:nvSpPr>
          <p:spPr>
            <a:xfrm>
              <a:off x="1416990" y="788"/>
              <a:ext cx="1346743" cy="134674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椭圆 4"/>
            <p:cNvSpPr/>
            <p:nvPr/>
          </p:nvSpPr>
          <p:spPr>
            <a:xfrm>
              <a:off x="1614216" y="198014"/>
              <a:ext cx="952291" cy="9522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dirty="0"/>
                <a:t>上传个人分支及</a:t>
              </a:r>
              <a:r>
                <a:rPr lang="en-US" altLang="zh-CN" sz="2100" dirty="0"/>
                <a:t>provide</a:t>
              </a:r>
              <a:endParaRPr lang="zh-CN" altLang="en-US" sz="2100" b="1" kern="1200" dirty="0"/>
            </a:p>
          </p:txBody>
        </p:sp>
      </p:grpSp>
      <p:sp>
        <p:nvSpPr>
          <p:cNvPr id="28" name="下箭头 27"/>
          <p:cNvSpPr/>
          <p:nvPr/>
        </p:nvSpPr>
        <p:spPr>
          <a:xfrm rot="16200000">
            <a:off x="6959827" y="1681427"/>
            <a:ext cx="306746" cy="3776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p:cNvGrpSpPr/>
          <p:nvPr/>
        </p:nvGrpSpPr>
        <p:grpSpPr>
          <a:xfrm>
            <a:off x="7642013" y="1440714"/>
            <a:ext cx="2064022" cy="859108"/>
            <a:chOff x="1416990" y="788"/>
            <a:chExt cx="1346743" cy="1346743"/>
          </a:xfrm>
        </p:grpSpPr>
        <p:sp>
          <p:nvSpPr>
            <p:cNvPr id="30" name="椭圆 29"/>
            <p:cNvSpPr/>
            <p:nvPr/>
          </p:nvSpPr>
          <p:spPr>
            <a:xfrm>
              <a:off x="1416990" y="788"/>
              <a:ext cx="1346743" cy="134674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椭圆 4"/>
            <p:cNvSpPr/>
            <p:nvPr/>
          </p:nvSpPr>
          <p:spPr>
            <a:xfrm>
              <a:off x="1614216" y="198014"/>
              <a:ext cx="952291" cy="9522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dirty="0"/>
                <a:t>组内评审</a:t>
              </a:r>
              <a:endParaRPr lang="zh-CN" altLang="en-US" sz="2100" b="1" kern="1200" dirty="0"/>
            </a:p>
          </p:txBody>
        </p:sp>
      </p:grpSp>
      <p:sp>
        <p:nvSpPr>
          <p:cNvPr id="32" name="下箭头 31"/>
          <p:cNvSpPr/>
          <p:nvPr/>
        </p:nvSpPr>
        <p:spPr>
          <a:xfrm>
            <a:off x="8520651" y="2452894"/>
            <a:ext cx="306746" cy="3776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7642013" y="3085196"/>
            <a:ext cx="2064022" cy="859108"/>
            <a:chOff x="1416990" y="788"/>
            <a:chExt cx="1346743" cy="1346743"/>
          </a:xfrm>
        </p:grpSpPr>
        <p:sp>
          <p:nvSpPr>
            <p:cNvPr id="34" name="椭圆 33"/>
            <p:cNvSpPr/>
            <p:nvPr/>
          </p:nvSpPr>
          <p:spPr>
            <a:xfrm>
              <a:off x="1416990" y="788"/>
              <a:ext cx="1346743" cy="134674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椭圆 4"/>
            <p:cNvSpPr/>
            <p:nvPr/>
          </p:nvSpPr>
          <p:spPr>
            <a:xfrm>
              <a:off x="1614216" y="198014"/>
              <a:ext cx="952291" cy="9522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dirty="0"/>
                <a:t>修改并上传到</a:t>
              </a:r>
              <a:r>
                <a:rPr lang="en-US" altLang="zh-CN" sz="2100" dirty="0"/>
                <a:t>Provide</a:t>
              </a:r>
              <a:endParaRPr lang="zh-CN" altLang="en-US" sz="2100" b="1" kern="1200" dirty="0"/>
            </a:p>
          </p:txBody>
        </p:sp>
      </p:grpSp>
      <p:grpSp>
        <p:nvGrpSpPr>
          <p:cNvPr id="36" name="组合 35"/>
          <p:cNvGrpSpPr/>
          <p:nvPr/>
        </p:nvGrpSpPr>
        <p:grpSpPr>
          <a:xfrm>
            <a:off x="7642013" y="4710004"/>
            <a:ext cx="2064022" cy="859108"/>
            <a:chOff x="1416990" y="788"/>
            <a:chExt cx="1346743" cy="1346743"/>
          </a:xfrm>
        </p:grpSpPr>
        <p:sp>
          <p:nvSpPr>
            <p:cNvPr id="37" name="椭圆 36"/>
            <p:cNvSpPr/>
            <p:nvPr/>
          </p:nvSpPr>
          <p:spPr>
            <a:xfrm>
              <a:off x="1416990" y="788"/>
              <a:ext cx="1346743" cy="134674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椭圆 4"/>
            <p:cNvSpPr/>
            <p:nvPr/>
          </p:nvSpPr>
          <p:spPr>
            <a:xfrm>
              <a:off x="1614216" y="198014"/>
              <a:ext cx="952291" cy="9522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dirty="0"/>
                <a:t>配置管理员合并至主分支</a:t>
              </a:r>
              <a:endParaRPr lang="zh-CN" altLang="en-US" sz="2100" b="1" kern="1200" dirty="0"/>
            </a:p>
          </p:txBody>
        </p:sp>
      </p:grpSp>
      <p:sp>
        <p:nvSpPr>
          <p:cNvPr id="39" name="下箭头 38"/>
          <p:cNvSpPr/>
          <p:nvPr/>
        </p:nvSpPr>
        <p:spPr>
          <a:xfrm>
            <a:off x="8520651" y="4125451"/>
            <a:ext cx="306746" cy="3776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194124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p:cNvSpPr txBox="1">
            <a:spLocks noChangeArrowheads="1"/>
          </p:cNvSpPr>
          <p:nvPr/>
        </p:nvSpPr>
        <p:spPr bwMode="auto">
          <a:xfrm>
            <a:off x="758825" y="298450"/>
            <a:ext cx="50879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3200" b="1" dirty="0">
                <a:latin typeface="微软雅黑" panose="020B0503020204020204" pitchFamily="34" charset="-122"/>
                <a:ea typeface="微软雅黑" panose="020B0503020204020204" pitchFamily="34" charset="-122"/>
              </a:rPr>
              <a:t>文档</a:t>
            </a:r>
            <a:r>
              <a:rPr lang="zh-CN" altLang="en-US" sz="3200" b="1" dirty="0" smtClean="0">
                <a:latin typeface="微软雅黑" panose="020B0503020204020204" pitchFamily="34" charset="-122"/>
                <a:ea typeface="微软雅黑" panose="020B0503020204020204" pitchFamily="34" charset="-122"/>
              </a:rPr>
              <a:t>版本控制</a:t>
            </a:r>
            <a:endParaRPr lang="zh-CN" altLang="en-US" sz="3200" b="1" dirty="0">
              <a:latin typeface="微软雅黑" panose="020B0503020204020204" pitchFamily="34" charset="-122"/>
              <a:ea typeface="微软雅黑" panose="020B0503020204020204" pitchFamily="34" charset="-122"/>
            </a:endParaRPr>
          </a:p>
        </p:txBody>
      </p:sp>
      <p:sp>
        <p:nvSpPr>
          <p:cNvPr id="2" name="圆角矩形 1"/>
          <p:cNvSpPr/>
          <p:nvPr/>
        </p:nvSpPr>
        <p:spPr>
          <a:xfrm>
            <a:off x="2246664" y="4837258"/>
            <a:ext cx="165354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初次编写</a:t>
            </a:r>
            <a:endParaRPr lang="en-US" altLang="zh-CN" dirty="0" smtClean="0"/>
          </a:p>
          <a:p>
            <a:pPr algn="ctr"/>
            <a:r>
              <a:rPr lang="en-US" altLang="zh-CN" dirty="0" smtClean="0"/>
              <a:t>0.1.0</a:t>
            </a:r>
            <a:endParaRPr lang="zh-CN" altLang="en-US" dirty="0"/>
          </a:p>
        </p:txBody>
      </p:sp>
      <p:sp>
        <p:nvSpPr>
          <p:cNvPr id="3" name="右箭头 2"/>
          <p:cNvSpPr/>
          <p:nvPr/>
        </p:nvSpPr>
        <p:spPr>
          <a:xfrm>
            <a:off x="4159284" y="5035378"/>
            <a:ext cx="701040" cy="2712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5119404" y="4837258"/>
            <a:ext cx="165354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每</a:t>
            </a:r>
            <a:r>
              <a:rPr lang="zh-CN" altLang="en-US" dirty="0" smtClean="0"/>
              <a:t>周更新</a:t>
            </a:r>
            <a:endParaRPr lang="zh-CN" altLang="en-US" dirty="0"/>
          </a:p>
        </p:txBody>
      </p:sp>
      <p:sp>
        <p:nvSpPr>
          <p:cNvPr id="14" name="圆角矩形 13"/>
          <p:cNvSpPr/>
          <p:nvPr/>
        </p:nvSpPr>
        <p:spPr>
          <a:xfrm>
            <a:off x="8098824" y="4837258"/>
            <a:ext cx="165354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最终定稿</a:t>
            </a:r>
            <a:endParaRPr lang="en-US" altLang="zh-CN" dirty="0" smtClean="0"/>
          </a:p>
          <a:p>
            <a:pPr algn="ctr"/>
            <a:r>
              <a:rPr lang="en-US" altLang="zh-CN" dirty="0" smtClean="0"/>
              <a:t>1.0.0</a:t>
            </a:r>
            <a:endParaRPr lang="zh-CN" altLang="en-US" dirty="0"/>
          </a:p>
        </p:txBody>
      </p:sp>
      <p:sp>
        <p:nvSpPr>
          <p:cNvPr id="15" name="右箭头 14"/>
          <p:cNvSpPr/>
          <p:nvPr/>
        </p:nvSpPr>
        <p:spPr>
          <a:xfrm>
            <a:off x="7085364" y="5006422"/>
            <a:ext cx="701040" cy="2712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rot="14111421">
            <a:off x="3983683" y="3488677"/>
            <a:ext cx="1958830" cy="2712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rot="7453391">
            <a:off x="5637437" y="3488263"/>
            <a:ext cx="1948860" cy="2712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a:off x="3465864" y="1970932"/>
            <a:ext cx="165354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每周日更新提交</a:t>
            </a:r>
            <a:endParaRPr lang="zh-CN" altLang="en-US" dirty="0"/>
          </a:p>
        </p:txBody>
      </p:sp>
      <p:sp>
        <p:nvSpPr>
          <p:cNvPr id="19" name="圆角矩形 18"/>
          <p:cNvSpPr/>
          <p:nvPr/>
        </p:nvSpPr>
        <p:spPr>
          <a:xfrm>
            <a:off x="6445284" y="1987537"/>
            <a:ext cx="165354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初次编写</a:t>
            </a:r>
            <a:endParaRPr lang="zh-CN" altLang="en-US" dirty="0"/>
          </a:p>
        </p:txBody>
      </p:sp>
      <p:sp>
        <p:nvSpPr>
          <p:cNvPr id="20" name="右箭头 19"/>
          <p:cNvSpPr/>
          <p:nvPr/>
        </p:nvSpPr>
        <p:spPr>
          <a:xfrm>
            <a:off x="5464358" y="2140096"/>
            <a:ext cx="701040" cy="2712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664345" y="3548117"/>
            <a:ext cx="1298753" cy="646331"/>
          </a:xfrm>
          <a:prstGeom prst="rect">
            <a:avLst/>
          </a:prstGeom>
          <a:noFill/>
        </p:spPr>
        <p:txBody>
          <a:bodyPr wrap="none" rtlCol="0">
            <a:spAutoFit/>
          </a:bodyPr>
          <a:lstStyle/>
          <a:p>
            <a:r>
              <a:rPr lang="zh-CN" altLang="en-US" dirty="0" smtClean="0"/>
              <a:t>版本</a:t>
            </a:r>
            <a:r>
              <a:rPr lang="en-US" altLang="zh-CN" dirty="0" smtClean="0"/>
              <a:t>+0.0.1</a:t>
            </a:r>
            <a:endParaRPr lang="zh-CN" altLang="en-US" dirty="0"/>
          </a:p>
          <a:p>
            <a:endParaRPr lang="zh-CN" altLang="en-US" dirty="0"/>
          </a:p>
        </p:txBody>
      </p:sp>
      <p:sp>
        <p:nvSpPr>
          <p:cNvPr id="22" name="文本框 21"/>
          <p:cNvSpPr txBox="1"/>
          <p:nvPr/>
        </p:nvSpPr>
        <p:spPr>
          <a:xfrm>
            <a:off x="5328309" y="1585646"/>
            <a:ext cx="1298753" cy="646331"/>
          </a:xfrm>
          <a:prstGeom prst="rect">
            <a:avLst/>
          </a:prstGeom>
          <a:noFill/>
        </p:spPr>
        <p:txBody>
          <a:bodyPr wrap="none" rtlCol="0">
            <a:spAutoFit/>
          </a:bodyPr>
          <a:lstStyle/>
          <a:p>
            <a:r>
              <a:rPr lang="zh-CN" altLang="en-US" dirty="0" smtClean="0"/>
              <a:t>版本</a:t>
            </a:r>
            <a:r>
              <a:rPr lang="en-US" altLang="zh-CN" dirty="0" smtClean="0"/>
              <a:t>+0.0.1</a:t>
            </a:r>
            <a:endParaRPr lang="zh-CN" altLang="en-US" dirty="0"/>
          </a:p>
          <a:p>
            <a:endParaRPr lang="zh-CN" altLang="en-US" dirty="0"/>
          </a:p>
        </p:txBody>
      </p:sp>
      <p:sp>
        <p:nvSpPr>
          <p:cNvPr id="23" name="文本框 22"/>
          <p:cNvSpPr txBox="1"/>
          <p:nvPr/>
        </p:nvSpPr>
        <p:spPr>
          <a:xfrm>
            <a:off x="6800071" y="3554376"/>
            <a:ext cx="1298753" cy="646331"/>
          </a:xfrm>
          <a:prstGeom prst="rect">
            <a:avLst/>
          </a:prstGeom>
          <a:noFill/>
        </p:spPr>
        <p:txBody>
          <a:bodyPr wrap="none" rtlCol="0">
            <a:spAutoFit/>
          </a:bodyPr>
          <a:lstStyle/>
          <a:p>
            <a:r>
              <a:rPr lang="zh-CN" altLang="en-US" dirty="0" smtClean="0"/>
              <a:t>版本</a:t>
            </a:r>
            <a:r>
              <a:rPr lang="en-US" altLang="zh-CN" dirty="0" smtClean="0"/>
              <a:t>+0.1.0</a:t>
            </a:r>
            <a:endParaRPr lang="zh-CN" altLang="en-US" dirty="0"/>
          </a:p>
          <a:p>
            <a:endParaRPr lang="zh-CN" altLang="en-US" dirty="0"/>
          </a:p>
        </p:txBody>
      </p:sp>
    </p:spTree>
    <p:extLst>
      <p:ext uri="{BB962C8B-B14F-4D97-AF65-F5344CB8AC3E}">
        <p14:creationId xmlns:p14="http://schemas.microsoft.com/office/powerpoint/2010/main" val="20524632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1331855"/>
            <a:ext cx="7863113" cy="2690416"/>
          </a:xfrm>
        </p:spPr>
        <p:txBody>
          <a:bodyPr/>
          <a:lstStyle/>
          <a:p>
            <a:r>
              <a:rPr lang="zh-CN" altLang="en-US" sz="9600" dirty="0" smtClean="0">
                <a:latin typeface="Microsoft YaHei UI" panose="020B0503020204020204" pitchFamily="34" charset="-122"/>
                <a:ea typeface="Microsoft YaHei UI" panose="020B0503020204020204" pitchFamily="34" charset="-122"/>
              </a:rPr>
              <a:t>第</a:t>
            </a:r>
            <a:r>
              <a:rPr lang="en-US" altLang="zh-CN" sz="9600" dirty="0" smtClean="0"/>
              <a:t>10</a:t>
            </a:r>
            <a:r>
              <a:rPr lang="zh-CN" altLang="en-US" sz="9600" dirty="0" smtClean="0">
                <a:latin typeface="Microsoft YaHei UI" panose="020B0503020204020204" pitchFamily="34" charset="-122"/>
                <a:ea typeface="Microsoft YaHei UI" panose="020B0503020204020204" pitchFamily="34" charset="-122"/>
              </a:rPr>
              <a:t>章 </a:t>
            </a:r>
            <a:r>
              <a:rPr lang="en-US" altLang="zh-CN" sz="9600" dirty="0">
                <a:latin typeface="Microsoft YaHei UI" panose="020B0503020204020204" pitchFamily="34" charset="-122"/>
                <a:ea typeface="Microsoft YaHei UI" panose="020B0503020204020204" pitchFamily="34" charset="-122"/>
              </a:rPr>
              <a:t/>
            </a:r>
            <a:br>
              <a:rPr lang="en-US" altLang="zh-CN" sz="9600" dirty="0">
                <a:latin typeface="Microsoft YaHei UI" panose="020B0503020204020204" pitchFamily="34" charset="-122"/>
                <a:ea typeface="Microsoft YaHei UI" panose="020B0503020204020204" pitchFamily="34" charset="-122"/>
              </a:rPr>
            </a:br>
            <a:r>
              <a:rPr lang="zh-CN" altLang="zh-CN" sz="9600" dirty="0"/>
              <a:t>人力资源管理计划</a:t>
            </a:r>
            <a:r>
              <a:rPr lang="zh-CN" altLang="en-US" sz="9600" dirty="0"/>
              <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9952306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5322" y="324671"/>
            <a:ext cx="2236510" cy="707886"/>
          </a:xfrm>
          <a:prstGeom prst="rect">
            <a:avLst/>
          </a:prstGeom>
        </p:spPr>
        <p:txBody>
          <a:bodyPr wrap="none">
            <a:spAutoFit/>
          </a:bodyPr>
          <a:lstStyle/>
          <a:p>
            <a:r>
              <a:rPr lang="zh-CN" altLang="en-US" sz="4000" dirty="0" smtClean="0"/>
              <a:t>团队协议</a:t>
            </a:r>
            <a:endParaRPr lang="zh-CN" altLang="zh-CN" sz="4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9977" y="741766"/>
            <a:ext cx="5522495" cy="5858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702633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5322" y="324671"/>
            <a:ext cx="2236510" cy="707886"/>
          </a:xfrm>
          <a:prstGeom prst="rect">
            <a:avLst/>
          </a:prstGeom>
        </p:spPr>
        <p:txBody>
          <a:bodyPr wrap="none">
            <a:spAutoFit/>
          </a:bodyPr>
          <a:lstStyle/>
          <a:p>
            <a:r>
              <a:rPr lang="zh-CN" altLang="en-US" sz="4000" dirty="0" smtClean="0"/>
              <a:t>团队协议</a:t>
            </a:r>
            <a:endParaRPr lang="zh-CN" altLang="zh-CN" sz="4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1832" y="1425963"/>
            <a:ext cx="6913397" cy="39727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421900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508" y="620001"/>
            <a:ext cx="2242922" cy="707886"/>
          </a:xfrm>
          <a:prstGeom prst="rect">
            <a:avLst/>
          </a:prstGeom>
        </p:spPr>
        <p:txBody>
          <a:bodyPr wrap="none">
            <a:spAutoFit/>
          </a:bodyPr>
          <a:lstStyle/>
          <a:p>
            <a:r>
              <a:rPr lang="zh-CN" altLang="zh-CN" sz="4000" b="1" dirty="0" smtClean="0"/>
              <a:t>项目</a:t>
            </a:r>
            <a:r>
              <a:rPr lang="zh-CN" altLang="zh-CN" sz="4000" b="1" dirty="0"/>
              <a:t>经理</a:t>
            </a:r>
            <a:endParaRPr lang="zh-CN" altLang="zh-CN" sz="4000" dirty="0"/>
          </a:p>
        </p:txBody>
      </p:sp>
      <p:sp>
        <p:nvSpPr>
          <p:cNvPr id="5" name="矩形 4"/>
          <p:cNvSpPr/>
          <p:nvPr/>
        </p:nvSpPr>
        <p:spPr>
          <a:xfrm>
            <a:off x="1255181" y="1590724"/>
            <a:ext cx="6096000" cy="1323439"/>
          </a:xfrm>
          <a:prstGeom prst="rect">
            <a:avLst/>
          </a:prstGeom>
        </p:spPr>
        <p:txBody>
          <a:bodyPr>
            <a:spAutoFit/>
          </a:bodyPr>
          <a:lstStyle/>
          <a:p>
            <a:r>
              <a:rPr lang="zh-CN" altLang="zh-CN" sz="2000" dirty="0">
                <a:latin typeface="+mn-ea"/>
              </a:rPr>
              <a:t>本职概述：</a:t>
            </a:r>
            <a:r>
              <a:rPr lang="en-US" altLang="zh-CN" sz="2000" dirty="0">
                <a:latin typeface="+mn-ea"/>
              </a:rPr>
              <a:t> </a:t>
            </a:r>
            <a:endParaRPr lang="zh-CN" altLang="zh-CN" sz="2000" dirty="0">
              <a:latin typeface="+mn-ea"/>
            </a:endParaRPr>
          </a:p>
          <a:p>
            <a:r>
              <a:rPr lang="zh-CN" altLang="zh-CN" sz="2000" dirty="0">
                <a:latin typeface="+mn-ea"/>
              </a:rPr>
              <a:t>负责项目管理工作，安排项目资源，对项目的规模、进度、工作量、质量、费用、风险、缺陷等进行控制，保证项目按计划运行，实现课程下达的项目目标</a:t>
            </a:r>
          </a:p>
        </p:txBody>
      </p:sp>
      <p:graphicFrame>
        <p:nvGraphicFramePr>
          <p:cNvPr id="3" name="表格 2"/>
          <p:cNvGraphicFramePr>
            <a:graphicFrameLocks noGrp="1"/>
          </p:cNvGraphicFramePr>
          <p:nvPr>
            <p:extLst>
              <p:ext uri="{D42A27DB-BD31-4B8C-83A1-F6EECF244321}">
                <p14:modId xmlns:p14="http://schemas.microsoft.com/office/powerpoint/2010/main" val="2426524599"/>
              </p:ext>
            </p:extLst>
          </p:nvPr>
        </p:nvGraphicFramePr>
        <p:xfrm>
          <a:off x="1255180" y="3136232"/>
          <a:ext cx="6958377" cy="2210601"/>
        </p:xfrm>
        <a:graphic>
          <a:graphicData uri="http://schemas.openxmlformats.org/drawingml/2006/table">
            <a:tbl>
              <a:tblPr firstRow="1" firstCol="1" bandRow="1">
                <a:tableStyleId>{5C22544A-7EE6-4342-B048-85BDC9FD1C3A}</a:tableStyleId>
              </a:tblPr>
              <a:tblGrid>
                <a:gridCol w="958706"/>
                <a:gridCol w="959545"/>
                <a:gridCol w="968771"/>
                <a:gridCol w="968771"/>
                <a:gridCol w="988062"/>
                <a:gridCol w="1149944"/>
                <a:gridCol w="964578"/>
              </a:tblGrid>
              <a:tr h="736867">
                <a:tc>
                  <a:txBody>
                    <a:bodyPr/>
                    <a:lstStyle/>
                    <a:p>
                      <a:pPr algn="ctr">
                        <a:spcAft>
                          <a:spcPts val="0"/>
                        </a:spcAft>
                      </a:pPr>
                      <a:r>
                        <a:rPr lang="zh-CN" sz="1400" kern="0" dirty="0">
                          <a:effectLst/>
                        </a:rPr>
                        <a:t>职务</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zh-CN" sz="1400" kern="0" dirty="0">
                          <a:effectLst/>
                        </a:rPr>
                        <a:t>姓名</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zh-CN" sz="1400" kern="0">
                          <a:effectLst/>
                        </a:rPr>
                        <a:t>负责内容</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400" kern="0" dirty="0">
                          <a:effectLst/>
                        </a:rPr>
                        <a:t>班级</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zh-CN" sz="1400" kern="0" dirty="0">
                          <a:effectLst/>
                        </a:rPr>
                        <a:t>学号</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zh-CN" sz="1400" kern="0">
                          <a:effectLst/>
                        </a:rPr>
                        <a:t>电话号码</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400" kern="0">
                          <a:effectLst/>
                        </a:rPr>
                        <a:t>寝室号</a:t>
                      </a:r>
                      <a:endParaRPr lang="zh-CN" sz="1050" kern="100">
                        <a:effectLst/>
                        <a:latin typeface="Calibri"/>
                        <a:ea typeface="宋体"/>
                        <a:cs typeface="Times New Roman"/>
                      </a:endParaRPr>
                    </a:p>
                  </a:txBody>
                  <a:tcPr marL="68580" marR="68580" marT="0" marB="0" anchor="ctr"/>
                </a:tc>
              </a:tr>
              <a:tr h="1473734">
                <a:tc>
                  <a:txBody>
                    <a:bodyPr/>
                    <a:lstStyle/>
                    <a:p>
                      <a:pPr algn="ctr">
                        <a:spcAft>
                          <a:spcPts val="0"/>
                        </a:spcAft>
                      </a:pPr>
                      <a:r>
                        <a:rPr lang="zh-CN" sz="1400" kern="0">
                          <a:effectLst/>
                        </a:rPr>
                        <a:t>项目经理</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400" kern="0">
                          <a:effectLst/>
                        </a:rPr>
                        <a:t>李俊</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400" kern="0">
                          <a:effectLst/>
                        </a:rPr>
                        <a:t>负责任务的分配，文案起草</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400" kern="0">
                          <a:effectLst/>
                        </a:rPr>
                        <a:t>软工</a:t>
                      </a:r>
                      <a:r>
                        <a:rPr lang="en-US" sz="1400" kern="0">
                          <a:effectLst/>
                        </a:rPr>
                        <a:t>1602</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400" kern="0">
                          <a:effectLst/>
                        </a:rPr>
                        <a:t>31601395</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400" kern="0">
                          <a:effectLst/>
                        </a:rPr>
                        <a:t> </a:t>
                      </a:r>
                      <a:endParaRPr lang="zh-CN" sz="1050" kern="100">
                        <a:effectLst/>
                      </a:endParaRPr>
                    </a:p>
                    <a:p>
                      <a:pPr algn="ctr">
                        <a:spcAft>
                          <a:spcPts val="0"/>
                        </a:spcAft>
                      </a:pPr>
                      <a:r>
                        <a:rPr lang="en-US" sz="1400" kern="0">
                          <a:effectLst/>
                        </a:rPr>
                        <a:t>15988127765</a:t>
                      </a:r>
                      <a:endParaRPr lang="zh-CN" sz="1050" kern="100">
                        <a:effectLst/>
                        <a:latin typeface="Calibri"/>
                        <a:ea typeface="宋体"/>
                        <a:cs typeface="Times New Roman"/>
                      </a:endParaRPr>
                    </a:p>
                  </a:txBody>
                  <a:tcPr marL="68580" marR="68580" marT="0" marB="0"/>
                </a:tc>
                <a:tc>
                  <a:txBody>
                    <a:bodyPr/>
                    <a:lstStyle/>
                    <a:p>
                      <a:pPr indent="304800" algn="ctr">
                        <a:spcAft>
                          <a:spcPts val="0"/>
                        </a:spcAft>
                      </a:pPr>
                      <a:r>
                        <a:rPr lang="en-US" sz="1400" kern="0" dirty="0">
                          <a:effectLst/>
                        </a:rPr>
                        <a:t> </a:t>
                      </a:r>
                      <a:endParaRPr lang="zh-CN" sz="1050" kern="100" dirty="0">
                        <a:effectLst/>
                      </a:endParaRPr>
                    </a:p>
                    <a:p>
                      <a:pPr algn="ctr">
                        <a:spcAft>
                          <a:spcPts val="0"/>
                        </a:spcAft>
                      </a:pPr>
                      <a:r>
                        <a:rPr lang="zh-CN" sz="1400" kern="0" dirty="0">
                          <a:effectLst/>
                        </a:rPr>
                        <a:t>弘 毅</a:t>
                      </a:r>
                      <a:endParaRPr lang="zh-CN" sz="1050" kern="100" dirty="0">
                        <a:effectLst/>
                      </a:endParaRPr>
                    </a:p>
                    <a:p>
                      <a:pPr algn="ctr">
                        <a:spcAft>
                          <a:spcPts val="0"/>
                        </a:spcAft>
                      </a:pPr>
                      <a:r>
                        <a:rPr lang="en-US" sz="1400" kern="0" dirty="0">
                          <a:effectLst/>
                        </a:rPr>
                        <a:t>1-611</a:t>
                      </a:r>
                      <a:endParaRPr lang="zh-CN" sz="1050" kern="100" dirty="0">
                        <a:effectLst/>
                        <a:latin typeface="Calibri"/>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4044621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22948" y="1850269"/>
            <a:ext cx="6096000" cy="1077218"/>
          </a:xfrm>
          <a:prstGeom prst="rect">
            <a:avLst/>
          </a:prstGeom>
        </p:spPr>
        <p:txBody>
          <a:bodyPr>
            <a:spAutoFit/>
          </a:bodyPr>
          <a:lstStyle/>
          <a:p>
            <a:r>
              <a:rPr lang="zh-CN" altLang="zh-CN" sz="2000" dirty="0" smtClean="0"/>
              <a:t>本职</a:t>
            </a:r>
            <a:r>
              <a:rPr lang="zh-CN" altLang="zh-CN" sz="2000" dirty="0"/>
              <a:t>概述： </a:t>
            </a:r>
          </a:p>
          <a:p>
            <a:r>
              <a:rPr lang="zh-CN" altLang="zh-CN" sz="2000" dirty="0"/>
              <a:t>负责对已有计划的调整调度，以实现计划的顺利执行，并对已完成的任务进行审核评价</a:t>
            </a:r>
            <a:r>
              <a:rPr lang="zh-CN" altLang="zh-CN" sz="2400" dirty="0"/>
              <a:t>。</a:t>
            </a:r>
          </a:p>
        </p:txBody>
      </p:sp>
      <p:graphicFrame>
        <p:nvGraphicFramePr>
          <p:cNvPr id="3" name="表格 2"/>
          <p:cNvGraphicFramePr>
            <a:graphicFrameLocks noGrp="1"/>
          </p:cNvGraphicFramePr>
          <p:nvPr>
            <p:extLst>
              <p:ext uri="{D42A27DB-BD31-4B8C-83A1-F6EECF244321}">
                <p14:modId xmlns:p14="http://schemas.microsoft.com/office/powerpoint/2010/main" val="3905367991"/>
              </p:ext>
            </p:extLst>
          </p:nvPr>
        </p:nvGraphicFramePr>
        <p:xfrm>
          <a:off x="1179095" y="3408947"/>
          <a:ext cx="6958800" cy="2210400"/>
        </p:xfrm>
        <a:graphic>
          <a:graphicData uri="http://schemas.openxmlformats.org/drawingml/2006/table">
            <a:tbl>
              <a:tblPr firstRow="1" firstCol="1" bandRow="1">
                <a:tableStyleId>{5C22544A-7EE6-4342-B048-85BDC9FD1C3A}</a:tableStyleId>
              </a:tblPr>
              <a:tblGrid>
                <a:gridCol w="958764"/>
                <a:gridCol w="959603"/>
                <a:gridCol w="968830"/>
                <a:gridCol w="968830"/>
                <a:gridCol w="988123"/>
                <a:gridCol w="1150014"/>
                <a:gridCol w="964636"/>
              </a:tblGrid>
              <a:tr h="942953">
                <a:tc>
                  <a:txBody>
                    <a:bodyPr/>
                    <a:lstStyle/>
                    <a:p>
                      <a:pPr algn="ctr">
                        <a:spcAft>
                          <a:spcPts val="0"/>
                        </a:spcAft>
                      </a:pPr>
                      <a:r>
                        <a:rPr lang="zh-CN" sz="1400" kern="0" dirty="0">
                          <a:effectLst/>
                        </a:rPr>
                        <a:t>职务</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zh-CN" sz="1400" kern="0" dirty="0">
                          <a:effectLst/>
                        </a:rPr>
                        <a:t>姓名</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zh-CN" sz="1400" kern="0" dirty="0">
                          <a:effectLst/>
                        </a:rPr>
                        <a:t>负责内容</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zh-CN" sz="1400" kern="0">
                          <a:effectLst/>
                        </a:rPr>
                        <a:t>班级</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400" kern="0" dirty="0">
                          <a:effectLst/>
                        </a:rPr>
                        <a:t>学号</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zh-CN" sz="1400" kern="0">
                          <a:effectLst/>
                        </a:rPr>
                        <a:t>电话号码</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400" kern="0">
                          <a:effectLst/>
                        </a:rPr>
                        <a:t>寝室号</a:t>
                      </a:r>
                      <a:endParaRPr lang="zh-CN" sz="1050" kern="100">
                        <a:effectLst/>
                        <a:latin typeface="Calibri"/>
                        <a:ea typeface="宋体"/>
                        <a:cs typeface="Times New Roman"/>
                      </a:endParaRPr>
                    </a:p>
                  </a:txBody>
                  <a:tcPr marL="68580" marR="68580" marT="0" marB="0" anchor="ctr"/>
                </a:tc>
              </a:tr>
              <a:tr h="1267447">
                <a:tc>
                  <a:txBody>
                    <a:bodyPr/>
                    <a:lstStyle/>
                    <a:p>
                      <a:pPr algn="ctr">
                        <a:spcAft>
                          <a:spcPts val="0"/>
                        </a:spcAft>
                      </a:pPr>
                      <a:r>
                        <a:rPr lang="zh-CN" sz="1400" kern="0">
                          <a:effectLst/>
                        </a:rPr>
                        <a:t>技术支持负责人</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400" kern="0">
                          <a:effectLst/>
                        </a:rPr>
                        <a:t>叶忠杰</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400" kern="0">
                          <a:effectLst/>
                        </a:rPr>
                        <a:t>负责任务审核</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400" kern="0">
                          <a:effectLst/>
                        </a:rPr>
                        <a:t>软工</a:t>
                      </a:r>
                      <a:r>
                        <a:rPr lang="en-US" sz="1400" kern="0">
                          <a:effectLst/>
                        </a:rPr>
                        <a:t>1602</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400" kern="0">
                          <a:effectLst/>
                        </a:rPr>
                        <a:t>31603162</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400" kern="0">
                          <a:effectLst/>
                        </a:rPr>
                        <a:t>18806819300</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zh-CN" sz="1400" kern="0" dirty="0">
                          <a:effectLst/>
                        </a:rPr>
                        <a:t>明德</a:t>
                      </a:r>
                      <a:r>
                        <a:rPr lang="en-US" sz="1400" kern="0" dirty="0">
                          <a:effectLst/>
                        </a:rPr>
                        <a:t>3-309</a:t>
                      </a:r>
                      <a:endParaRPr lang="zh-CN" sz="1050" kern="100" dirty="0">
                        <a:effectLst/>
                        <a:latin typeface="Calibri"/>
                        <a:ea typeface="宋体"/>
                        <a:cs typeface="Times New Roman"/>
                      </a:endParaRPr>
                    </a:p>
                  </a:txBody>
                  <a:tcPr marL="68580" marR="68580" marT="0" marB="0" anchor="ctr"/>
                </a:tc>
              </a:tr>
            </a:tbl>
          </a:graphicData>
        </a:graphic>
      </p:graphicFrame>
      <p:sp>
        <p:nvSpPr>
          <p:cNvPr id="9" name="TextBox 8"/>
          <p:cNvSpPr txBox="1"/>
          <p:nvPr/>
        </p:nvSpPr>
        <p:spPr>
          <a:xfrm>
            <a:off x="1122948" y="994611"/>
            <a:ext cx="3775393" cy="707886"/>
          </a:xfrm>
          <a:prstGeom prst="rect">
            <a:avLst/>
          </a:prstGeom>
          <a:noFill/>
        </p:spPr>
        <p:txBody>
          <a:bodyPr wrap="none" rtlCol="0">
            <a:spAutoFit/>
          </a:bodyPr>
          <a:lstStyle/>
          <a:p>
            <a:r>
              <a:rPr lang="zh-CN" altLang="en-US" sz="4000" b="1" dirty="0" smtClean="0"/>
              <a:t>技术支持负责人</a:t>
            </a:r>
            <a:endParaRPr lang="zh-CN" altLang="en-US" sz="4000" b="1" dirty="0"/>
          </a:p>
        </p:txBody>
      </p:sp>
    </p:spTree>
    <p:extLst>
      <p:ext uri="{BB962C8B-B14F-4D97-AF65-F5344CB8AC3E}">
        <p14:creationId xmlns:p14="http://schemas.microsoft.com/office/powerpoint/2010/main" val="13690282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000" b="1" dirty="0">
                <a:latin typeface="+mn-ea"/>
                <a:ea typeface="+mn-ea"/>
              </a:rPr>
              <a:t>原型设计负责人</a:t>
            </a:r>
            <a:endParaRPr lang="zh-CN" altLang="en-US" sz="4000" b="1" dirty="0">
              <a:latin typeface="+mn-ea"/>
              <a:ea typeface="+mn-ea"/>
            </a:endParaRPr>
          </a:p>
        </p:txBody>
      </p:sp>
      <p:sp>
        <p:nvSpPr>
          <p:cNvPr id="3" name="内容占位符 2"/>
          <p:cNvSpPr>
            <a:spLocks noGrp="1"/>
          </p:cNvSpPr>
          <p:nvPr>
            <p:ph idx="1"/>
          </p:nvPr>
        </p:nvSpPr>
        <p:spPr>
          <a:xfrm>
            <a:off x="750386" y="1419255"/>
            <a:ext cx="8946541" cy="2206262"/>
          </a:xfrm>
        </p:spPr>
        <p:txBody>
          <a:bodyPr/>
          <a:lstStyle/>
          <a:p>
            <a:pPr marL="0" indent="0">
              <a:buNone/>
            </a:pPr>
            <a:r>
              <a:rPr lang="zh-CN" altLang="zh-CN" dirty="0">
                <a:latin typeface="+mn-ea"/>
                <a:ea typeface="+mn-ea"/>
              </a:rPr>
              <a:t>本职概述： </a:t>
            </a:r>
          </a:p>
          <a:p>
            <a:pPr marL="0" indent="0">
              <a:buNone/>
            </a:pPr>
            <a:r>
              <a:rPr lang="zh-CN" altLang="zh-CN" dirty="0">
                <a:latin typeface="+mn-ea"/>
                <a:ea typeface="+mn-ea"/>
              </a:rPr>
              <a:t>负责对获得的需求进行整理和分析，进行可行性分析，确定需求优先级，建立模型，确定合格标准。</a:t>
            </a:r>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708945264"/>
              </p:ext>
            </p:extLst>
          </p:nvPr>
        </p:nvGraphicFramePr>
        <p:xfrm>
          <a:off x="922420" y="2807368"/>
          <a:ext cx="6958800" cy="2210400"/>
        </p:xfrm>
        <a:graphic>
          <a:graphicData uri="http://schemas.openxmlformats.org/drawingml/2006/table">
            <a:tbl>
              <a:tblPr firstRow="1" firstCol="1" bandRow="1">
                <a:tableStyleId>{5C22544A-7EE6-4342-B048-85BDC9FD1C3A}</a:tableStyleId>
              </a:tblPr>
              <a:tblGrid>
                <a:gridCol w="958765"/>
                <a:gridCol w="959603"/>
                <a:gridCol w="968830"/>
                <a:gridCol w="968830"/>
                <a:gridCol w="988123"/>
                <a:gridCol w="1150013"/>
                <a:gridCol w="964636"/>
              </a:tblGrid>
              <a:tr h="442080">
                <a:tc>
                  <a:txBody>
                    <a:bodyPr/>
                    <a:lstStyle/>
                    <a:p>
                      <a:pPr algn="ctr">
                        <a:spcAft>
                          <a:spcPts val="0"/>
                        </a:spcAft>
                      </a:pPr>
                      <a:r>
                        <a:rPr lang="zh-CN" sz="1400" kern="0" dirty="0">
                          <a:effectLst/>
                        </a:rPr>
                        <a:t>职务</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zh-CN" sz="1400" kern="0">
                          <a:effectLst/>
                        </a:rPr>
                        <a:t>姓名</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400" kern="0">
                          <a:effectLst/>
                        </a:rPr>
                        <a:t>负责内容</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400" kern="0">
                          <a:effectLst/>
                        </a:rPr>
                        <a:t>班级</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400" kern="0" dirty="0">
                          <a:effectLst/>
                        </a:rPr>
                        <a:t>学号</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zh-CN" sz="1400" kern="0">
                          <a:effectLst/>
                        </a:rPr>
                        <a:t>电话号码</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400" kern="0">
                          <a:effectLst/>
                        </a:rPr>
                        <a:t>寝室号</a:t>
                      </a:r>
                      <a:endParaRPr lang="zh-CN" sz="1050" kern="100">
                        <a:effectLst/>
                        <a:latin typeface="Calibri"/>
                        <a:ea typeface="宋体"/>
                        <a:cs typeface="Times New Roman"/>
                      </a:endParaRPr>
                    </a:p>
                  </a:txBody>
                  <a:tcPr marL="68580" marR="68580" marT="0" marB="0" anchor="ctr"/>
                </a:tc>
              </a:tr>
              <a:tr h="1768320">
                <a:tc>
                  <a:txBody>
                    <a:bodyPr/>
                    <a:lstStyle/>
                    <a:p>
                      <a:pPr indent="304800" algn="ctr">
                        <a:spcAft>
                          <a:spcPts val="0"/>
                        </a:spcAft>
                      </a:pPr>
                      <a:r>
                        <a:rPr lang="zh-CN" sz="1400" kern="0">
                          <a:effectLst/>
                        </a:rPr>
                        <a:t>原型设计负责人</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400" kern="0">
                          <a:effectLst/>
                        </a:rPr>
                        <a:t>夏昌灏</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400" kern="0" dirty="0">
                          <a:effectLst/>
                        </a:rPr>
                        <a:t>负责原型的设计开发，并审核另一开发人员的完成情况</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zh-CN" sz="1400" kern="0">
                          <a:effectLst/>
                        </a:rPr>
                        <a:t>软工</a:t>
                      </a:r>
                      <a:r>
                        <a:rPr lang="en-US" sz="1400" kern="0">
                          <a:effectLst/>
                        </a:rPr>
                        <a:t>1601</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400" kern="0">
                          <a:effectLst/>
                        </a:rPr>
                        <a:t>31603158</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400" kern="0">
                          <a:effectLst/>
                        </a:rPr>
                        <a:t> </a:t>
                      </a:r>
                      <a:endParaRPr lang="zh-CN" sz="1050" kern="100">
                        <a:effectLst/>
                      </a:endParaRPr>
                    </a:p>
                    <a:p>
                      <a:pPr algn="ctr">
                        <a:spcAft>
                          <a:spcPts val="0"/>
                        </a:spcAft>
                      </a:pPr>
                      <a:r>
                        <a:rPr lang="en-US" sz="1400" kern="0">
                          <a:effectLst/>
                        </a:rPr>
                        <a:t> </a:t>
                      </a:r>
                      <a:endParaRPr lang="zh-CN" sz="1050" kern="100">
                        <a:effectLst/>
                      </a:endParaRPr>
                    </a:p>
                    <a:p>
                      <a:pPr algn="ctr">
                        <a:spcAft>
                          <a:spcPts val="0"/>
                        </a:spcAft>
                      </a:pPr>
                      <a:r>
                        <a:rPr lang="en-US" sz="1400" kern="0">
                          <a:effectLst/>
                        </a:rPr>
                        <a:t> </a:t>
                      </a:r>
                      <a:endParaRPr lang="zh-CN" sz="1050" kern="100">
                        <a:effectLst/>
                      </a:endParaRPr>
                    </a:p>
                    <a:p>
                      <a:pPr algn="ctr">
                        <a:spcAft>
                          <a:spcPts val="0"/>
                        </a:spcAft>
                      </a:pPr>
                      <a:r>
                        <a:rPr lang="en-US" sz="1400" kern="0">
                          <a:effectLst/>
                        </a:rPr>
                        <a:t>17367073386</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en-US" sz="1400" kern="0" dirty="0">
                          <a:effectLst/>
                        </a:rPr>
                        <a:t> </a:t>
                      </a:r>
                      <a:endParaRPr lang="zh-CN" sz="1050" kern="100" dirty="0">
                        <a:effectLst/>
                      </a:endParaRPr>
                    </a:p>
                    <a:p>
                      <a:pPr algn="ctr">
                        <a:spcAft>
                          <a:spcPts val="0"/>
                        </a:spcAft>
                      </a:pPr>
                      <a:r>
                        <a:rPr lang="en-US" sz="1400" kern="0" dirty="0">
                          <a:effectLst/>
                        </a:rPr>
                        <a:t> </a:t>
                      </a:r>
                      <a:endParaRPr lang="zh-CN" sz="1050" kern="100" dirty="0">
                        <a:effectLst/>
                      </a:endParaRPr>
                    </a:p>
                    <a:p>
                      <a:pPr algn="ctr">
                        <a:spcAft>
                          <a:spcPts val="0"/>
                        </a:spcAft>
                      </a:pPr>
                      <a:r>
                        <a:rPr lang="en-US" sz="1400" kern="0" dirty="0">
                          <a:effectLst/>
                        </a:rPr>
                        <a:t> </a:t>
                      </a:r>
                      <a:endParaRPr lang="zh-CN" sz="1050" kern="100" dirty="0">
                        <a:effectLst/>
                      </a:endParaRPr>
                    </a:p>
                    <a:p>
                      <a:pPr algn="ctr">
                        <a:spcAft>
                          <a:spcPts val="0"/>
                        </a:spcAft>
                      </a:pPr>
                      <a:r>
                        <a:rPr lang="zh-CN" sz="1400" kern="0" dirty="0">
                          <a:effectLst/>
                        </a:rPr>
                        <a:t>明德</a:t>
                      </a:r>
                      <a:r>
                        <a:rPr lang="en-US" sz="1400" kern="0" dirty="0">
                          <a:effectLst/>
                        </a:rPr>
                        <a:t>3-308</a:t>
                      </a:r>
                      <a:endParaRPr lang="zh-CN" sz="105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9461655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000" b="1" dirty="0">
                <a:latin typeface="+mn-ea"/>
                <a:ea typeface="+mn-ea"/>
              </a:rPr>
              <a:t>文档管理负责人</a:t>
            </a:r>
            <a:endParaRPr lang="zh-CN" altLang="en-US" sz="4000" b="1" dirty="0">
              <a:latin typeface="+mn-ea"/>
              <a:ea typeface="+mn-ea"/>
            </a:endParaRPr>
          </a:p>
        </p:txBody>
      </p:sp>
      <p:sp>
        <p:nvSpPr>
          <p:cNvPr id="3" name="内容占位符 2"/>
          <p:cNvSpPr>
            <a:spLocks noGrp="1"/>
          </p:cNvSpPr>
          <p:nvPr>
            <p:ph idx="1"/>
          </p:nvPr>
        </p:nvSpPr>
        <p:spPr>
          <a:xfrm>
            <a:off x="870701" y="1347066"/>
            <a:ext cx="8946541" cy="2206262"/>
          </a:xfrm>
        </p:spPr>
        <p:txBody>
          <a:bodyPr/>
          <a:lstStyle/>
          <a:p>
            <a:pPr marL="0" indent="0">
              <a:buNone/>
            </a:pPr>
            <a:r>
              <a:rPr lang="zh-CN" altLang="zh-CN" dirty="0" smtClean="0">
                <a:latin typeface="+mn-ea"/>
                <a:ea typeface="+mn-ea"/>
              </a:rPr>
              <a:t>本职</a:t>
            </a:r>
            <a:r>
              <a:rPr lang="zh-CN" altLang="zh-CN" dirty="0">
                <a:latin typeface="+mn-ea"/>
                <a:ea typeface="+mn-ea"/>
              </a:rPr>
              <a:t>概述： </a:t>
            </a:r>
          </a:p>
          <a:p>
            <a:pPr marL="0" indent="0">
              <a:buNone/>
            </a:pPr>
            <a:r>
              <a:rPr lang="zh-CN" altLang="zh-CN" dirty="0">
                <a:latin typeface="+mn-ea"/>
                <a:ea typeface="+mn-ea"/>
              </a:rPr>
              <a:t>负责对已完成的文档进行整合、管理并标注版本，在</a:t>
            </a:r>
            <a:r>
              <a:rPr lang="en-US" altLang="zh-CN" dirty="0" err="1">
                <a:latin typeface="+mn-ea"/>
                <a:ea typeface="+mn-ea"/>
              </a:rPr>
              <a:t>Git</a:t>
            </a:r>
            <a:r>
              <a:rPr lang="zh-CN" altLang="zh-CN" dirty="0">
                <a:latin typeface="+mn-ea"/>
                <a:ea typeface="+mn-ea"/>
              </a:rPr>
              <a:t>上上传文件进行版本控制。</a:t>
            </a:r>
            <a:endParaRPr lang="zh-CN" altLang="en-US" dirty="0">
              <a:latin typeface="+mn-ea"/>
              <a:ea typeface="+mn-ea"/>
            </a:endParaRPr>
          </a:p>
        </p:txBody>
      </p:sp>
      <p:graphicFrame>
        <p:nvGraphicFramePr>
          <p:cNvPr id="5" name="表格 4"/>
          <p:cNvGraphicFramePr>
            <a:graphicFrameLocks noGrp="1"/>
          </p:cNvGraphicFramePr>
          <p:nvPr>
            <p:extLst>
              <p:ext uri="{D42A27DB-BD31-4B8C-83A1-F6EECF244321}">
                <p14:modId xmlns:p14="http://schemas.microsoft.com/office/powerpoint/2010/main" val="1046549222"/>
              </p:ext>
            </p:extLst>
          </p:nvPr>
        </p:nvGraphicFramePr>
        <p:xfrm>
          <a:off x="1043188" y="2860734"/>
          <a:ext cx="6958801" cy="2206800"/>
        </p:xfrm>
        <a:graphic>
          <a:graphicData uri="http://schemas.openxmlformats.org/drawingml/2006/table">
            <a:tbl>
              <a:tblPr firstRow="1" firstCol="1" bandRow="1">
                <a:tableStyleId>{5C22544A-7EE6-4342-B048-85BDC9FD1C3A}</a:tableStyleId>
              </a:tblPr>
              <a:tblGrid>
                <a:gridCol w="958764"/>
                <a:gridCol w="959604"/>
                <a:gridCol w="968830"/>
                <a:gridCol w="968830"/>
                <a:gridCol w="988123"/>
                <a:gridCol w="1150014"/>
                <a:gridCol w="964636"/>
              </a:tblGrid>
              <a:tr h="735600">
                <a:tc>
                  <a:txBody>
                    <a:bodyPr/>
                    <a:lstStyle/>
                    <a:p>
                      <a:pPr algn="just">
                        <a:spcAft>
                          <a:spcPts val="0"/>
                        </a:spcAft>
                      </a:pPr>
                      <a:r>
                        <a:rPr lang="zh-CN" sz="1400" kern="0" dirty="0">
                          <a:effectLst/>
                        </a:rPr>
                        <a:t>职务</a:t>
                      </a:r>
                      <a:endParaRPr lang="zh-CN" sz="1050" kern="100" dirty="0">
                        <a:effectLst/>
                        <a:latin typeface="Calibri"/>
                        <a:ea typeface="宋体"/>
                        <a:cs typeface="Times New Roman"/>
                      </a:endParaRPr>
                    </a:p>
                  </a:txBody>
                  <a:tcPr marL="68580" marR="68580" marT="0" marB="0" anchor="ctr"/>
                </a:tc>
                <a:tc>
                  <a:txBody>
                    <a:bodyPr/>
                    <a:lstStyle/>
                    <a:p>
                      <a:pPr algn="just">
                        <a:spcAft>
                          <a:spcPts val="0"/>
                        </a:spcAft>
                      </a:pPr>
                      <a:r>
                        <a:rPr lang="zh-CN" sz="1400" kern="0" dirty="0">
                          <a:effectLst/>
                        </a:rPr>
                        <a:t>姓名</a:t>
                      </a:r>
                      <a:endParaRPr lang="zh-CN" sz="1050" kern="100" dirty="0">
                        <a:effectLst/>
                        <a:latin typeface="Calibri"/>
                        <a:ea typeface="宋体"/>
                        <a:cs typeface="Times New Roman"/>
                      </a:endParaRPr>
                    </a:p>
                  </a:txBody>
                  <a:tcPr marL="68580" marR="68580" marT="0" marB="0" anchor="ctr"/>
                </a:tc>
                <a:tc>
                  <a:txBody>
                    <a:bodyPr/>
                    <a:lstStyle/>
                    <a:p>
                      <a:pPr algn="just">
                        <a:spcAft>
                          <a:spcPts val="0"/>
                        </a:spcAft>
                      </a:pPr>
                      <a:r>
                        <a:rPr lang="zh-CN" sz="1400" kern="0" dirty="0">
                          <a:effectLst/>
                        </a:rPr>
                        <a:t>负责内容</a:t>
                      </a:r>
                      <a:endParaRPr lang="zh-CN" sz="1050" kern="100" dirty="0">
                        <a:effectLst/>
                        <a:latin typeface="Calibri"/>
                        <a:ea typeface="宋体"/>
                        <a:cs typeface="Times New Roman"/>
                      </a:endParaRPr>
                    </a:p>
                  </a:txBody>
                  <a:tcPr marL="68580" marR="68580" marT="0" marB="0" anchor="ctr"/>
                </a:tc>
                <a:tc>
                  <a:txBody>
                    <a:bodyPr/>
                    <a:lstStyle/>
                    <a:p>
                      <a:pPr algn="just">
                        <a:spcAft>
                          <a:spcPts val="0"/>
                        </a:spcAft>
                      </a:pPr>
                      <a:r>
                        <a:rPr lang="zh-CN" sz="1400" kern="0">
                          <a:effectLst/>
                        </a:rPr>
                        <a:t>班级</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zh-CN" sz="1400" kern="0">
                          <a:effectLst/>
                        </a:rPr>
                        <a:t>学号</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zh-CN" sz="1400" kern="0">
                          <a:effectLst/>
                        </a:rPr>
                        <a:t>电话号码</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zh-CN" sz="1400" kern="0">
                          <a:effectLst/>
                        </a:rPr>
                        <a:t>寝室号</a:t>
                      </a:r>
                      <a:endParaRPr lang="zh-CN" sz="1050" kern="100">
                        <a:effectLst/>
                        <a:latin typeface="Calibri"/>
                        <a:ea typeface="宋体"/>
                        <a:cs typeface="Times New Roman"/>
                      </a:endParaRPr>
                    </a:p>
                  </a:txBody>
                  <a:tcPr marL="68580" marR="68580" marT="0" marB="0" anchor="ctr"/>
                </a:tc>
              </a:tr>
              <a:tr h="1471200">
                <a:tc>
                  <a:txBody>
                    <a:bodyPr/>
                    <a:lstStyle/>
                    <a:p>
                      <a:pPr algn="ctr">
                        <a:spcAft>
                          <a:spcPts val="0"/>
                        </a:spcAft>
                      </a:pPr>
                      <a:r>
                        <a:rPr lang="zh-CN" sz="1400" kern="0">
                          <a:effectLst/>
                        </a:rPr>
                        <a:t>文档管理负责人</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400" kern="0">
                          <a:effectLst/>
                        </a:rPr>
                        <a:t>黄浩峰</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400" kern="0">
                          <a:effectLst/>
                        </a:rPr>
                        <a:t>负责有关文档的相关操作</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400" kern="0">
                          <a:effectLst/>
                        </a:rPr>
                        <a:t>软工</a:t>
                      </a:r>
                      <a:r>
                        <a:rPr lang="en-US" sz="1400" kern="0">
                          <a:effectLst/>
                        </a:rPr>
                        <a:t>1602</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400" kern="0">
                          <a:effectLst/>
                        </a:rPr>
                        <a:t>31601393</a:t>
                      </a:r>
                      <a:endParaRPr lang="zh-CN" sz="1050" kern="100">
                        <a:effectLst/>
                        <a:latin typeface="Calibri"/>
                        <a:ea typeface="宋体"/>
                        <a:cs typeface="Times New Roman"/>
                      </a:endParaRPr>
                    </a:p>
                  </a:txBody>
                  <a:tcPr marL="68580" marR="68580" marT="0" marB="0" anchor="ctr"/>
                </a:tc>
                <a:tc>
                  <a:txBody>
                    <a:bodyPr/>
                    <a:lstStyle/>
                    <a:p>
                      <a:pPr indent="304800" algn="ctr">
                        <a:spcAft>
                          <a:spcPts val="0"/>
                        </a:spcAft>
                      </a:pPr>
                      <a:r>
                        <a:rPr lang="en-US" sz="1400" kern="0">
                          <a:effectLst/>
                        </a:rPr>
                        <a:t> </a:t>
                      </a:r>
                      <a:endParaRPr lang="zh-CN" sz="1050" kern="100">
                        <a:effectLst/>
                      </a:endParaRPr>
                    </a:p>
                    <a:p>
                      <a:pPr algn="ctr">
                        <a:spcAft>
                          <a:spcPts val="0"/>
                        </a:spcAft>
                      </a:pPr>
                      <a:r>
                        <a:rPr lang="en-US" sz="1400" kern="0">
                          <a:effectLst/>
                        </a:rPr>
                        <a:t>18967144915</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zh-CN" sz="1400" kern="0" dirty="0">
                          <a:effectLst/>
                        </a:rPr>
                        <a:t>弘毅</a:t>
                      </a:r>
                      <a:r>
                        <a:rPr lang="en-US" sz="1400" kern="0" dirty="0">
                          <a:effectLst/>
                        </a:rPr>
                        <a:t>1-611</a:t>
                      </a:r>
                      <a:endParaRPr lang="zh-CN" sz="1050" kern="100" dirty="0">
                        <a:effectLst/>
                        <a:latin typeface="Calibri"/>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8670758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000" b="1" dirty="0">
                <a:latin typeface="+mn-ea"/>
                <a:ea typeface="+mn-ea"/>
              </a:rPr>
              <a:t>配置管理负责人</a:t>
            </a:r>
            <a:endParaRPr lang="zh-CN" altLang="en-US" sz="4000" b="1" dirty="0">
              <a:latin typeface="+mn-ea"/>
              <a:ea typeface="+mn-ea"/>
            </a:endParaRPr>
          </a:p>
        </p:txBody>
      </p:sp>
      <p:sp>
        <p:nvSpPr>
          <p:cNvPr id="3" name="内容占位符 2"/>
          <p:cNvSpPr>
            <a:spLocks noGrp="1"/>
          </p:cNvSpPr>
          <p:nvPr>
            <p:ph idx="1"/>
          </p:nvPr>
        </p:nvSpPr>
        <p:spPr>
          <a:xfrm>
            <a:off x="750386" y="1331024"/>
            <a:ext cx="8946541" cy="2206262"/>
          </a:xfrm>
        </p:spPr>
        <p:txBody>
          <a:bodyPr/>
          <a:lstStyle/>
          <a:p>
            <a:pPr marL="0" indent="0">
              <a:buNone/>
            </a:pPr>
            <a:r>
              <a:rPr lang="zh-CN" altLang="zh-CN" dirty="0">
                <a:latin typeface="+mn-ea"/>
                <a:ea typeface="+mn-ea"/>
              </a:rPr>
              <a:t>本职概述： </a:t>
            </a:r>
          </a:p>
          <a:p>
            <a:pPr marL="0" indent="0">
              <a:buNone/>
            </a:pPr>
            <a:r>
              <a:rPr lang="zh-CN" altLang="zh-CN" dirty="0">
                <a:latin typeface="+mn-ea"/>
                <a:ea typeface="+mn-ea"/>
              </a:rPr>
              <a:t>负责对设备以及评审时的网络环境等的管理，确保在评审时不出现低级的设备问题。</a:t>
            </a:r>
          </a:p>
        </p:txBody>
      </p:sp>
      <p:graphicFrame>
        <p:nvGraphicFramePr>
          <p:cNvPr id="4" name="表格 3"/>
          <p:cNvGraphicFramePr>
            <a:graphicFrameLocks noGrp="1"/>
          </p:cNvGraphicFramePr>
          <p:nvPr>
            <p:extLst>
              <p:ext uri="{D42A27DB-BD31-4B8C-83A1-F6EECF244321}">
                <p14:modId xmlns:p14="http://schemas.microsoft.com/office/powerpoint/2010/main" val="2917806845"/>
              </p:ext>
            </p:extLst>
          </p:nvPr>
        </p:nvGraphicFramePr>
        <p:xfrm>
          <a:off x="802557" y="2884797"/>
          <a:ext cx="6958801" cy="2206800"/>
        </p:xfrm>
        <a:graphic>
          <a:graphicData uri="http://schemas.openxmlformats.org/drawingml/2006/table">
            <a:tbl>
              <a:tblPr firstRow="1" firstCol="1" bandRow="1">
                <a:tableStyleId>{5C22544A-7EE6-4342-B048-85BDC9FD1C3A}</a:tableStyleId>
              </a:tblPr>
              <a:tblGrid>
                <a:gridCol w="958764"/>
                <a:gridCol w="959604"/>
                <a:gridCol w="968830"/>
                <a:gridCol w="968830"/>
                <a:gridCol w="988123"/>
                <a:gridCol w="1150014"/>
                <a:gridCol w="964636"/>
              </a:tblGrid>
              <a:tr h="735600">
                <a:tc>
                  <a:txBody>
                    <a:bodyPr/>
                    <a:lstStyle/>
                    <a:p>
                      <a:pPr algn="just">
                        <a:spcAft>
                          <a:spcPts val="0"/>
                        </a:spcAft>
                      </a:pPr>
                      <a:r>
                        <a:rPr lang="zh-CN" sz="1400" kern="0" dirty="0">
                          <a:effectLst/>
                        </a:rPr>
                        <a:t>职务</a:t>
                      </a:r>
                      <a:endParaRPr lang="zh-CN" sz="1050" kern="100" dirty="0">
                        <a:effectLst/>
                        <a:latin typeface="Calibri"/>
                        <a:ea typeface="宋体"/>
                        <a:cs typeface="Times New Roman"/>
                      </a:endParaRPr>
                    </a:p>
                  </a:txBody>
                  <a:tcPr marL="68580" marR="68580" marT="0" marB="0" anchor="ctr"/>
                </a:tc>
                <a:tc>
                  <a:txBody>
                    <a:bodyPr/>
                    <a:lstStyle/>
                    <a:p>
                      <a:pPr algn="just">
                        <a:spcAft>
                          <a:spcPts val="0"/>
                        </a:spcAft>
                      </a:pPr>
                      <a:r>
                        <a:rPr lang="zh-CN" sz="1400" kern="0" dirty="0">
                          <a:effectLst/>
                        </a:rPr>
                        <a:t>姓名</a:t>
                      </a:r>
                      <a:endParaRPr lang="zh-CN" sz="1050" kern="100" dirty="0">
                        <a:effectLst/>
                        <a:latin typeface="Calibri"/>
                        <a:ea typeface="宋体"/>
                        <a:cs typeface="Times New Roman"/>
                      </a:endParaRPr>
                    </a:p>
                  </a:txBody>
                  <a:tcPr marL="68580" marR="68580" marT="0" marB="0" anchor="ctr"/>
                </a:tc>
                <a:tc>
                  <a:txBody>
                    <a:bodyPr/>
                    <a:lstStyle/>
                    <a:p>
                      <a:pPr algn="just">
                        <a:spcAft>
                          <a:spcPts val="0"/>
                        </a:spcAft>
                      </a:pPr>
                      <a:r>
                        <a:rPr lang="zh-CN" sz="1400" kern="0">
                          <a:effectLst/>
                        </a:rPr>
                        <a:t>负责内容</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zh-CN" sz="1400" kern="0">
                          <a:effectLst/>
                        </a:rPr>
                        <a:t>班级</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zh-CN" sz="1400" kern="0">
                          <a:effectLst/>
                        </a:rPr>
                        <a:t>学号</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zh-CN" sz="1400" kern="0">
                          <a:effectLst/>
                        </a:rPr>
                        <a:t>电话号码</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zh-CN" sz="1400" kern="0">
                          <a:effectLst/>
                        </a:rPr>
                        <a:t>寝室号</a:t>
                      </a:r>
                      <a:endParaRPr lang="zh-CN" sz="1050" kern="100">
                        <a:effectLst/>
                        <a:latin typeface="Calibri"/>
                        <a:ea typeface="宋体"/>
                        <a:cs typeface="Times New Roman"/>
                      </a:endParaRPr>
                    </a:p>
                  </a:txBody>
                  <a:tcPr marL="68580" marR="68580" marT="0" marB="0" anchor="ctr"/>
                </a:tc>
              </a:tr>
              <a:tr h="1471200">
                <a:tc>
                  <a:txBody>
                    <a:bodyPr/>
                    <a:lstStyle/>
                    <a:p>
                      <a:pPr algn="ctr">
                        <a:spcAft>
                          <a:spcPts val="0"/>
                        </a:spcAft>
                      </a:pPr>
                      <a:r>
                        <a:rPr lang="zh-CN" sz="1400" kern="0">
                          <a:effectLst/>
                        </a:rPr>
                        <a:t>配置管理负责人</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400" kern="0" dirty="0">
                          <a:effectLst/>
                        </a:rPr>
                        <a:t>吴荣欣</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zh-CN" sz="1400" kern="0" dirty="0">
                          <a:effectLst/>
                        </a:rPr>
                        <a:t>负责设备及网络的管理</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zh-CN" sz="1400" kern="0" dirty="0">
                          <a:effectLst/>
                        </a:rPr>
                        <a:t>软工</a:t>
                      </a:r>
                      <a:r>
                        <a:rPr lang="en-US" sz="1400" kern="0" dirty="0">
                          <a:effectLst/>
                        </a:rPr>
                        <a:t>1602</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400" kern="0" dirty="0">
                          <a:effectLst/>
                        </a:rPr>
                        <a:t>31603156</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400" kern="0" dirty="0">
                          <a:effectLst/>
                        </a:rPr>
                        <a:t> </a:t>
                      </a:r>
                      <a:endParaRPr lang="zh-CN" sz="1050" kern="100" dirty="0">
                        <a:effectLst/>
                      </a:endParaRPr>
                    </a:p>
                    <a:p>
                      <a:pPr algn="just">
                        <a:spcAft>
                          <a:spcPts val="0"/>
                        </a:spcAft>
                      </a:pPr>
                      <a:r>
                        <a:rPr lang="en-US" sz="1400" kern="0" dirty="0">
                          <a:effectLst/>
                        </a:rPr>
                        <a:t>13396717714</a:t>
                      </a:r>
                      <a:endParaRPr lang="zh-CN" sz="1050" kern="100" dirty="0">
                        <a:effectLst/>
                        <a:latin typeface="Calibri"/>
                        <a:ea typeface="宋体"/>
                        <a:cs typeface="Times New Roman"/>
                      </a:endParaRPr>
                    </a:p>
                  </a:txBody>
                  <a:tcPr marL="68580" marR="68580" marT="0" marB="0"/>
                </a:tc>
                <a:tc>
                  <a:txBody>
                    <a:bodyPr/>
                    <a:lstStyle/>
                    <a:p>
                      <a:pPr algn="ctr">
                        <a:spcAft>
                          <a:spcPts val="0"/>
                        </a:spcAft>
                      </a:pPr>
                      <a:r>
                        <a:rPr lang="zh-CN" sz="1400" kern="0" dirty="0">
                          <a:effectLst/>
                        </a:rPr>
                        <a:t>明德</a:t>
                      </a:r>
                      <a:r>
                        <a:rPr lang="en-US" sz="1400" kern="0" dirty="0">
                          <a:effectLst/>
                        </a:rPr>
                        <a:t>3-308</a:t>
                      </a:r>
                      <a:endParaRPr lang="zh-CN" sz="1050" kern="100" dirty="0">
                        <a:effectLst/>
                        <a:latin typeface="Calibri"/>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39549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1.4 </a:t>
            </a:r>
            <a:r>
              <a:rPr lang="zh-CN" altLang="zh-CN" dirty="0"/>
              <a:t>参考文献</a:t>
            </a:r>
            <a:endParaRPr lang="zh-CN" altLang="en-US"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3020420426"/>
              </p:ext>
            </p:extLst>
          </p:nvPr>
        </p:nvGraphicFramePr>
        <p:xfrm>
          <a:off x="986588" y="1499939"/>
          <a:ext cx="9771703" cy="2818249"/>
        </p:xfrm>
        <a:graphic>
          <a:graphicData uri="http://schemas.openxmlformats.org/drawingml/2006/table">
            <a:tbl>
              <a:tblPr firstRow="1" firstCol="1" bandRow="1"/>
              <a:tblGrid>
                <a:gridCol w="2494791">
                  <a:extLst>
                    <a:ext uri="{9D8B030D-6E8A-4147-A177-3AD203B41FA5}">
                      <a16:colId xmlns="" xmlns:a16="http://schemas.microsoft.com/office/drawing/2014/main" val="20000"/>
                    </a:ext>
                  </a:extLst>
                </a:gridCol>
                <a:gridCol w="2391060">
                  <a:extLst>
                    <a:ext uri="{9D8B030D-6E8A-4147-A177-3AD203B41FA5}">
                      <a16:colId xmlns="" xmlns:a16="http://schemas.microsoft.com/office/drawing/2014/main" val="20001"/>
                    </a:ext>
                  </a:extLst>
                </a:gridCol>
                <a:gridCol w="2442926">
                  <a:extLst>
                    <a:ext uri="{9D8B030D-6E8A-4147-A177-3AD203B41FA5}">
                      <a16:colId xmlns="" xmlns:a16="http://schemas.microsoft.com/office/drawing/2014/main" val="20002"/>
                    </a:ext>
                  </a:extLst>
                </a:gridCol>
                <a:gridCol w="2442926">
                  <a:extLst>
                    <a:ext uri="{9D8B030D-6E8A-4147-A177-3AD203B41FA5}">
                      <a16:colId xmlns="" xmlns:a16="http://schemas.microsoft.com/office/drawing/2014/main" val="20003"/>
                    </a:ext>
                  </a:extLst>
                </a:gridCol>
              </a:tblGrid>
              <a:tr h="461506">
                <a:tc>
                  <a:txBody>
                    <a:bodyPr/>
                    <a:lstStyle/>
                    <a:p>
                      <a:pPr algn="just">
                        <a:spcAft>
                          <a:spcPts val="0"/>
                        </a:spcAft>
                      </a:pPr>
                      <a:r>
                        <a:rPr lang="zh-CN" sz="2400" b="1" kern="100" dirty="0" smtClean="0">
                          <a:effectLst/>
                          <a:latin typeface="Calibri"/>
                          <a:ea typeface="宋体"/>
                          <a:cs typeface="Times New Roman"/>
                        </a:rPr>
                        <a:t>书名</a:t>
                      </a:r>
                      <a:endParaRPr lang="zh-CN" sz="24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dirty="0">
                          <a:effectLst/>
                          <a:latin typeface="Calibri"/>
                          <a:ea typeface="宋体"/>
                          <a:cs typeface="Times New Roman"/>
                        </a:rPr>
                        <a:t>作者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effectLst/>
                          <a:latin typeface="Calibri"/>
                          <a:ea typeface="宋体"/>
                          <a:cs typeface="Times New Roman"/>
                        </a:rPr>
                        <a:t>出版社</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1" kern="100" dirty="0">
                          <a:effectLst/>
                          <a:latin typeface="宋体"/>
                          <a:ea typeface="宋体"/>
                          <a:cs typeface="Times New Roman"/>
                        </a:rPr>
                        <a:t>ISBN</a:t>
                      </a:r>
                      <a:endParaRPr lang="zh-CN" sz="24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792862">
                <a:tc>
                  <a:txBody>
                    <a:bodyPr/>
                    <a:lstStyle/>
                    <a:p>
                      <a:pPr algn="just">
                        <a:spcAft>
                          <a:spcPts val="0"/>
                        </a:spcAft>
                      </a:pPr>
                      <a:r>
                        <a:rPr lang="en-US" altLang="zh-CN" sz="2400" b="1" kern="100" dirty="0" smtClean="0">
                          <a:effectLst/>
                          <a:latin typeface="Calibri"/>
                          <a:ea typeface="宋体"/>
                          <a:cs typeface="Times New Roman"/>
                        </a:rPr>
                        <a:t>1</a:t>
                      </a:r>
                      <a:r>
                        <a:rPr lang="zh-CN" sz="2400" b="1" kern="100" dirty="0" smtClean="0">
                          <a:effectLst/>
                          <a:latin typeface="Calibri"/>
                          <a:ea typeface="宋体"/>
                          <a:cs typeface="Times New Roman"/>
                        </a:rPr>
                        <a:t>《软件需求》</a:t>
                      </a:r>
                      <a:endParaRPr lang="zh-CN" sz="24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1" kern="100">
                          <a:effectLst/>
                          <a:latin typeface="宋体"/>
                          <a:ea typeface="宋体"/>
                          <a:cs typeface="Times New Roman"/>
                        </a:rPr>
                        <a:t>Karl Wiegers, Joy Beatly</a:t>
                      </a:r>
                      <a:endParaRPr lang="zh-CN" sz="24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effectLst/>
                          <a:latin typeface="Calibri"/>
                          <a:ea typeface="宋体"/>
                          <a:cs typeface="Times New Roman"/>
                        </a:rPr>
                        <a:t>清华大学出版社</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1" kern="100" dirty="0">
                          <a:solidFill>
                            <a:schemeClr val="tx1"/>
                          </a:solidFill>
                          <a:effectLst/>
                          <a:latin typeface="宋体"/>
                          <a:ea typeface="宋体"/>
                          <a:cs typeface="Times New Roman"/>
                        </a:rPr>
                        <a:t>9787302426820</a:t>
                      </a:r>
                      <a:endParaRPr lang="zh-CN" sz="2400" b="1" kern="100" dirty="0">
                        <a:solidFill>
                          <a:schemeClr val="tx1"/>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792862">
                <a:tc>
                  <a:txBody>
                    <a:bodyPr/>
                    <a:lstStyle/>
                    <a:p>
                      <a:pPr algn="just">
                        <a:spcAft>
                          <a:spcPts val="0"/>
                        </a:spcAft>
                      </a:pPr>
                      <a:r>
                        <a:rPr lang="en-US" altLang="zh-CN" sz="2400" b="1" kern="100" dirty="0" smtClean="0">
                          <a:effectLst/>
                          <a:latin typeface="Calibri"/>
                          <a:ea typeface="宋体"/>
                          <a:cs typeface="Times New Roman"/>
                        </a:rPr>
                        <a:t>2</a:t>
                      </a:r>
                      <a:r>
                        <a:rPr lang="zh-CN" sz="2400" b="1" kern="100" dirty="0" smtClean="0">
                          <a:effectLst/>
                          <a:latin typeface="Calibri"/>
                          <a:ea typeface="宋体"/>
                          <a:cs typeface="Times New Roman"/>
                        </a:rPr>
                        <a:t>《</a:t>
                      </a:r>
                      <a:r>
                        <a:rPr lang="en-US" sz="2400" b="1" kern="100" dirty="0">
                          <a:effectLst/>
                          <a:latin typeface="Calibri"/>
                          <a:ea typeface="宋体"/>
                          <a:cs typeface="Times New Roman"/>
                        </a:rPr>
                        <a:t>IT</a:t>
                      </a:r>
                      <a:r>
                        <a:rPr lang="zh-CN" sz="2400" b="1" kern="100" dirty="0">
                          <a:effectLst/>
                          <a:latin typeface="Calibri"/>
                          <a:ea typeface="宋体"/>
                          <a:cs typeface="Times New Roman"/>
                        </a:rPr>
                        <a:t>项目管理》</a:t>
                      </a:r>
                      <a:r>
                        <a:rPr lang="en-US" sz="2400" b="1" kern="100" dirty="0">
                          <a:effectLst/>
                          <a:latin typeface="Calibri"/>
                          <a:ea typeface="宋体"/>
                          <a:cs typeface="Times New Roman"/>
                        </a:rPr>
                        <a:t>(</a:t>
                      </a:r>
                      <a:r>
                        <a:rPr lang="zh-CN" sz="2400" b="1" kern="100" dirty="0">
                          <a:effectLst/>
                          <a:latin typeface="Calibri"/>
                          <a:ea typeface="宋体"/>
                          <a:cs typeface="Times New Roman"/>
                        </a:rPr>
                        <a:t>第</a:t>
                      </a:r>
                      <a:r>
                        <a:rPr lang="en-US" sz="2400" b="1" kern="100" dirty="0">
                          <a:effectLst/>
                          <a:latin typeface="Calibri"/>
                          <a:ea typeface="宋体"/>
                          <a:cs typeface="Times New Roman"/>
                        </a:rPr>
                        <a:t>8</a:t>
                      </a:r>
                      <a:r>
                        <a:rPr lang="zh-CN" sz="2400" b="1" kern="100" dirty="0">
                          <a:effectLst/>
                          <a:latin typeface="Calibri"/>
                          <a:ea typeface="宋体"/>
                          <a:cs typeface="Times New Roman"/>
                        </a:rPr>
                        <a:t>版</a:t>
                      </a:r>
                      <a:r>
                        <a:rPr lang="en-US" sz="2400" b="1" kern="100" dirty="0">
                          <a:effectLst/>
                          <a:latin typeface="Calibri"/>
                          <a:ea typeface="宋体"/>
                          <a:cs typeface="Times New Roman"/>
                        </a:rPr>
                        <a:t>)</a:t>
                      </a:r>
                      <a:endParaRPr lang="zh-CN" sz="24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1" kern="100" dirty="0">
                          <a:effectLst/>
                          <a:latin typeface="宋体"/>
                          <a:ea typeface="宋体"/>
                          <a:cs typeface="Times New Roman"/>
                        </a:rPr>
                        <a:t>Kathy Schwalbe</a:t>
                      </a:r>
                      <a:endParaRPr lang="zh-CN" sz="24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effectLst/>
                          <a:latin typeface="Calibri"/>
                          <a:ea typeface="宋体"/>
                          <a:cs typeface="Times New Roman"/>
                        </a:rPr>
                        <a:t>机械工业出版社</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1" kern="100">
                          <a:effectLst/>
                          <a:latin typeface="宋体"/>
                          <a:ea typeface="宋体"/>
                          <a:cs typeface="Times New Roman"/>
                        </a:rPr>
                        <a:t>9787111582335</a:t>
                      </a:r>
                      <a:endParaRPr lang="zh-CN" sz="24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771019">
                <a:tc>
                  <a:txBody>
                    <a:bodyPr/>
                    <a:lstStyle/>
                    <a:p>
                      <a:pPr algn="just">
                        <a:spcAft>
                          <a:spcPts val="0"/>
                        </a:spcAft>
                      </a:pPr>
                      <a:r>
                        <a:rPr lang="en-US" altLang="zh-CN" sz="2400" b="1" kern="100" dirty="0" smtClean="0">
                          <a:effectLst/>
                          <a:latin typeface="Calibri"/>
                          <a:ea typeface="宋体"/>
                          <a:cs typeface="Times New Roman"/>
                        </a:rPr>
                        <a:t>3</a:t>
                      </a:r>
                      <a:r>
                        <a:rPr lang="zh-CN" sz="2400" b="1" kern="100" dirty="0" smtClean="0">
                          <a:effectLst/>
                          <a:latin typeface="Calibri"/>
                          <a:ea typeface="宋体"/>
                          <a:cs typeface="Times New Roman"/>
                        </a:rPr>
                        <a:t>《软件工程导论》</a:t>
                      </a:r>
                      <a:endParaRPr lang="zh-CN" sz="24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dirty="0">
                          <a:effectLst/>
                          <a:latin typeface="Calibri"/>
                          <a:ea typeface="宋体"/>
                          <a:cs typeface="Times New Roman"/>
                        </a:rPr>
                        <a:t>张海藩</a:t>
                      </a:r>
                      <a:r>
                        <a:rPr lang="en-US" sz="2400" b="1" kern="100" dirty="0">
                          <a:effectLst/>
                          <a:latin typeface="Calibri"/>
                          <a:ea typeface="宋体"/>
                          <a:cs typeface="Times New Roman"/>
                        </a:rPr>
                        <a:t>,</a:t>
                      </a:r>
                      <a:r>
                        <a:rPr lang="zh-CN" sz="2400" b="1" kern="100" dirty="0">
                          <a:effectLst/>
                          <a:latin typeface="Calibri"/>
                          <a:ea typeface="宋体"/>
                          <a:cs typeface="Times New Roman"/>
                        </a:rPr>
                        <a:t>牟永敏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dirty="0">
                          <a:effectLst/>
                          <a:latin typeface="Calibri"/>
                          <a:ea typeface="宋体"/>
                          <a:cs typeface="Times New Roman"/>
                        </a:rPr>
                        <a:t>清华大学出版社</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1" kern="100" dirty="0">
                          <a:effectLst/>
                          <a:latin typeface="宋体"/>
                          <a:ea typeface="宋体"/>
                          <a:cs typeface="Times New Roman"/>
                        </a:rPr>
                        <a:t>9787302330981</a:t>
                      </a:r>
                      <a:endParaRPr lang="zh-CN" sz="24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202266544"/>
              </p:ext>
            </p:extLst>
          </p:nvPr>
        </p:nvGraphicFramePr>
        <p:xfrm>
          <a:off x="1002631" y="4315325"/>
          <a:ext cx="9749199" cy="1089259"/>
        </p:xfrm>
        <a:graphic>
          <a:graphicData uri="http://schemas.openxmlformats.org/drawingml/2006/table">
            <a:tbl>
              <a:tblPr firstRow="1" firstCol="1" bandRow="1"/>
              <a:tblGrid>
                <a:gridCol w="2494548"/>
                <a:gridCol w="2380051"/>
                <a:gridCol w="2437300"/>
                <a:gridCol w="2437300"/>
              </a:tblGrid>
              <a:tr h="1089259">
                <a:tc>
                  <a:txBody>
                    <a:bodyPr/>
                    <a:lstStyle/>
                    <a:p>
                      <a:pPr algn="just">
                        <a:spcAft>
                          <a:spcPts val="0"/>
                        </a:spcAft>
                      </a:pPr>
                      <a:r>
                        <a:rPr lang="en-US" altLang="zh-CN" sz="2400" b="1" kern="100" dirty="0" smtClean="0">
                          <a:effectLst/>
                          <a:latin typeface="Calibri"/>
                          <a:ea typeface="宋体"/>
                          <a:cs typeface="Times New Roman"/>
                        </a:rPr>
                        <a:t>4</a:t>
                      </a:r>
                      <a:r>
                        <a:rPr lang="zh-CN" sz="2400" b="1" kern="100" dirty="0" smtClean="0">
                          <a:effectLst/>
                          <a:latin typeface="Calibri"/>
                          <a:ea typeface="宋体"/>
                          <a:cs typeface="Times New Roman"/>
                        </a:rPr>
                        <a:t>《</a:t>
                      </a:r>
                      <a:r>
                        <a:rPr lang="en-US" altLang="zh-CN" sz="2400" b="1" kern="100" dirty="0" smtClean="0">
                          <a:effectLst/>
                          <a:latin typeface="Calibri"/>
                          <a:ea typeface="宋体"/>
                          <a:cs typeface="Times New Roman"/>
                        </a:rPr>
                        <a:t>2017</a:t>
                      </a:r>
                      <a:r>
                        <a:rPr lang="zh-CN" altLang="en-US" sz="2400" b="1" kern="100" dirty="0" smtClean="0">
                          <a:effectLst/>
                          <a:latin typeface="Calibri"/>
                          <a:ea typeface="宋体"/>
                          <a:cs typeface="Times New Roman"/>
                        </a:rPr>
                        <a:t>年度杭州市人均收入</a:t>
                      </a:r>
                      <a:r>
                        <a:rPr lang="zh-CN" sz="2400" b="1" kern="100" dirty="0" smtClean="0">
                          <a:effectLst/>
                          <a:latin typeface="Calibri"/>
                          <a:ea typeface="宋体"/>
                          <a:cs typeface="Times New Roman"/>
                        </a:rPr>
                        <a:t>》</a:t>
                      </a:r>
                      <a:endParaRPr lang="zh-CN" sz="24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altLang="en-US" sz="2400" b="1" kern="100" dirty="0" smtClean="0">
                          <a:effectLst/>
                          <a:latin typeface="Calibri"/>
                          <a:ea typeface="宋体"/>
                          <a:cs typeface="Times New Roman"/>
                        </a:rPr>
                        <a:t>江亮儒</a:t>
                      </a:r>
                      <a:endParaRPr lang="zh-CN" sz="24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zh-CN" sz="24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zh-CN" sz="24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1745580443"/>
              </p:ext>
            </p:extLst>
          </p:nvPr>
        </p:nvGraphicFramePr>
        <p:xfrm>
          <a:off x="1007059" y="5421481"/>
          <a:ext cx="9765215" cy="848626"/>
        </p:xfrm>
        <a:graphic>
          <a:graphicData uri="http://schemas.openxmlformats.org/drawingml/2006/table">
            <a:tbl>
              <a:tblPr firstRow="1" firstCol="1" bandRow="1"/>
              <a:tblGrid>
                <a:gridCol w="2498141"/>
                <a:gridCol w="2390274"/>
                <a:gridCol w="2438400"/>
                <a:gridCol w="2438400"/>
              </a:tblGrid>
              <a:tr h="848626">
                <a:tc>
                  <a:txBody>
                    <a:bodyPr/>
                    <a:lstStyle/>
                    <a:p>
                      <a:pPr algn="just">
                        <a:spcAft>
                          <a:spcPts val="0"/>
                        </a:spcAft>
                      </a:pPr>
                      <a:r>
                        <a:rPr lang="en-US" altLang="zh-CN" sz="2400" b="1" kern="100" dirty="0" smtClean="0">
                          <a:effectLst/>
                          <a:latin typeface="Calibri"/>
                          <a:ea typeface="宋体"/>
                          <a:cs typeface="Times New Roman"/>
                        </a:rPr>
                        <a:t>5</a:t>
                      </a:r>
                      <a:r>
                        <a:rPr lang="zh-CN" sz="2400" b="1" kern="100" dirty="0" smtClean="0">
                          <a:effectLst/>
                          <a:latin typeface="Calibri"/>
                          <a:ea typeface="宋体"/>
                          <a:cs typeface="Times New Roman"/>
                        </a:rPr>
                        <a:t>《</a:t>
                      </a:r>
                      <a:r>
                        <a:rPr lang="en-US" altLang="zh-CN" sz="2400" b="1" kern="100" dirty="0" smtClean="0">
                          <a:effectLst/>
                          <a:latin typeface="Calibri"/>
                          <a:ea typeface="宋体"/>
                          <a:cs typeface="Times New Roman"/>
                        </a:rPr>
                        <a:t>PRD2018-G10-</a:t>
                      </a:r>
                      <a:r>
                        <a:rPr lang="zh-CN" altLang="en-US" sz="2400" b="1" kern="100" dirty="0" smtClean="0">
                          <a:effectLst/>
                          <a:latin typeface="Calibri"/>
                          <a:ea typeface="宋体"/>
                          <a:cs typeface="Times New Roman"/>
                        </a:rPr>
                        <a:t>可行性分析</a:t>
                      </a:r>
                      <a:r>
                        <a:rPr lang="zh-CN" sz="2400" b="1" kern="100" dirty="0" smtClean="0">
                          <a:effectLst/>
                          <a:latin typeface="Calibri"/>
                          <a:ea typeface="宋体"/>
                          <a:cs typeface="Times New Roman"/>
                        </a:rPr>
                        <a:t>》</a:t>
                      </a:r>
                      <a:endParaRPr lang="zh-CN" sz="24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altLang="zh-CN" sz="2400" b="1" kern="100" dirty="0" smtClean="0">
                          <a:effectLst/>
                          <a:latin typeface="Calibri"/>
                          <a:ea typeface="宋体"/>
                          <a:cs typeface="Times New Roman"/>
                        </a:rPr>
                        <a:t>G10</a:t>
                      </a:r>
                      <a:r>
                        <a:rPr lang="zh-CN" altLang="en-US" sz="2400" b="1" kern="100" dirty="0" smtClean="0">
                          <a:effectLst/>
                          <a:latin typeface="Calibri"/>
                          <a:ea typeface="宋体"/>
                          <a:cs typeface="Times New Roman"/>
                        </a:rPr>
                        <a:t>小组</a:t>
                      </a:r>
                      <a:endParaRPr lang="zh-CN" sz="24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zh-CN" sz="24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zh-CN" sz="24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954318931"/>
              </p:ext>
            </p:extLst>
          </p:nvPr>
        </p:nvGraphicFramePr>
        <p:xfrm>
          <a:off x="890788" y="2959392"/>
          <a:ext cx="6958801" cy="2206800"/>
        </p:xfrm>
        <a:graphic>
          <a:graphicData uri="http://schemas.openxmlformats.org/drawingml/2006/table">
            <a:tbl>
              <a:tblPr firstRow="1" firstCol="1" bandRow="1">
                <a:tableStyleId>{5C22544A-7EE6-4342-B048-85BDC9FD1C3A}</a:tableStyleId>
              </a:tblPr>
              <a:tblGrid>
                <a:gridCol w="958764"/>
                <a:gridCol w="959604"/>
                <a:gridCol w="968830"/>
                <a:gridCol w="968830"/>
                <a:gridCol w="988123"/>
                <a:gridCol w="1150014"/>
                <a:gridCol w="964636"/>
              </a:tblGrid>
              <a:tr h="882720">
                <a:tc>
                  <a:txBody>
                    <a:bodyPr/>
                    <a:lstStyle/>
                    <a:p>
                      <a:pPr algn="just">
                        <a:spcAft>
                          <a:spcPts val="0"/>
                        </a:spcAft>
                      </a:pPr>
                      <a:r>
                        <a:rPr lang="zh-CN" sz="1400" kern="0" dirty="0">
                          <a:effectLst/>
                        </a:rPr>
                        <a:t>职务</a:t>
                      </a:r>
                      <a:endParaRPr lang="zh-CN" sz="1050" kern="100" dirty="0">
                        <a:effectLst/>
                        <a:latin typeface="Calibri"/>
                        <a:ea typeface="宋体"/>
                        <a:cs typeface="Times New Roman"/>
                      </a:endParaRPr>
                    </a:p>
                  </a:txBody>
                  <a:tcPr marL="68580" marR="68580" marT="0" marB="0" anchor="ctr"/>
                </a:tc>
                <a:tc>
                  <a:txBody>
                    <a:bodyPr/>
                    <a:lstStyle/>
                    <a:p>
                      <a:pPr algn="just">
                        <a:spcAft>
                          <a:spcPts val="0"/>
                        </a:spcAft>
                      </a:pPr>
                      <a:r>
                        <a:rPr lang="zh-CN" sz="1400" kern="0">
                          <a:effectLst/>
                        </a:rPr>
                        <a:t>姓名</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zh-CN" sz="1400" kern="0" dirty="0">
                          <a:effectLst/>
                        </a:rPr>
                        <a:t>负责内容</a:t>
                      </a:r>
                      <a:endParaRPr lang="zh-CN" sz="1050" kern="100" dirty="0">
                        <a:effectLst/>
                        <a:latin typeface="Calibri"/>
                        <a:ea typeface="宋体"/>
                        <a:cs typeface="Times New Roman"/>
                      </a:endParaRPr>
                    </a:p>
                  </a:txBody>
                  <a:tcPr marL="68580" marR="68580" marT="0" marB="0" anchor="ctr"/>
                </a:tc>
                <a:tc>
                  <a:txBody>
                    <a:bodyPr/>
                    <a:lstStyle/>
                    <a:p>
                      <a:pPr algn="just">
                        <a:spcAft>
                          <a:spcPts val="0"/>
                        </a:spcAft>
                      </a:pPr>
                      <a:r>
                        <a:rPr lang="zh-CN" sz="1400" kern="0">
                          <a:effectLst/>
                        </a:rPr>
                        <a:t>班级</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zh-CN" sz="1400" kern="0">
                          <a:effectLst/>
                        </a:rPr>
                        <a:t>学号</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zh-CN" sz="1400" kern="0">
                          <a:effectLst/>
                        </a:rPr>
                        <a:t>电话号码</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zh-CN" sz="1400" kern="0">
                          <a:effectLst/>
                        </a:rPr>
                        <a:t>寝室号</a:t>
                      </a:r>
                      <a:endParaRPr lang="zh-CN" sz="1050" kern="100">
                        <a:effectLst/>
                        <a:latin typeface="Calibri"/>
                        <a:ea typeface="宋体"/>
                        <a:cs typeface="Times New Roman"/>
                      </a:endParaRPr>
                    </a:p>
                  </a:txBody>
                  <a:tcPr marL="68580" marR="68580" marT="0" marB="0" anchor="ctr"/>
                </a:tc>
              </a:tr>
              <a:tr h="1324080">
                <a:tc>
                  <a:txBody>
                    <a:bodyPr/>
                    <a:lstStyle/>
                    <a:p>
                      <a:pPr algn="ctr">
                        <a:spcAft>
                          <a:spcPts val="0"/>
                        </a:spcAft>
                      </a:pPr>
                      <a:r>
                        <a:rPr lang="zh-CN" sz="1400" kern="0">
                          <a:effectLst/>
                        </a:rPr>
                        <a:t>会议记录负责人</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altLang="zh-CN" sz="1400" kern="0" dirty="0" smtClean="0">
                          <a:effectLst/>
                        </a:rPr>
                        <a:t>吴荣欣</a:t>
                      </a:r>
                      <a:endParaRPr lang="zh-CN" altLang="zh-CN" sz="1050" kern="100" dirty="0">
                        <a:effectLst/>
                        <a:latin typeface="Calibri"/>
                        <a:ea typeface="+mn-ea"/>
                        <a:cs typeface="Times New Roman"/>
                      </a:endParaRPr>
                    </a:p>
                  </a:txBody>
                  <a:tcPr marL="68580" marR="68580" marT="0" marB="0" anchor="ctr"/>
                </a:tc>
                <a:tc>
                  <a:txBody>
                    <a:bodyPr/>
                    <a:lstStyle/>
                    <a:p>
                      <a:pPr algn="ctr">
                        <a:spcAft>
                          <a:spcPts val="0"/>
                        </a:spcAft>
                      </a:pPr>
                      <a:r>
                        <a:rPr lang="zh-CN" sz="1400" kern="0">
                          <a:effectLst/>
                        </a:rPr>
                        <a:t>负责有关会议的记录</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400" kern="0">
                          <a:effectLst/>
                        </a:rPr>
                        <a:t>软工</a:t>
                      </a:r>
                      <a:r>
                        <a:rPr lang="en-US" sz="1400" kern="0">
                          <a:effectLst/>
                        </a:rPr>
                        <a:t>1602</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400" kern="0" dirty="0">
                          <a:effectLst/>
                        </a:rPr>
                        <a:t>31603156</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400" kern="0" dirty="0">
                          <a:effectLst/>
                        </a:rPr>
                        <a:t> </a:t>
                      </a:r>
                      <a:endParaRPr lang="zh-CN" sz="1050" kern="100" dirty="0">
                        <a:effectLst/>
                      </a:endParaRPr>
                    </a:p>
                    <a:p>
                      <a:pPr algn="just">
                        <a:spcAft>
                          <a:spcPts val="0"/>
                        </a:spcAft>
                      </a:pPr>
                      <a:r>
                        <a:rPr lang="en-US" sz="1400" kern="0" dirty="0">
                          <a:effectLst/>
                        </a:rPr>
                        <a:t>13396717714</a:t>
                      </a:r>
                      <a:endParaRPr lang="zh-CN" sz="1050" kern="100" dirty="0">
                        <a:effectLst/>
                        <a:latin typeface="Calibri"/>
                        <a:ea typeface="宋体"/>
                        <a:cs typeface="Times New Roman"/>
                      </a:endParaRPr>
                    </a:p>
                  </a:txBody>
                  <a:tcPr marL="68580" marR="68580" marT="0" marB="0"/>
                </a:tc>
                <a:tc>
                  <a:txBody>
                    <a:bodyPr/>
                    <a:lstStyle/>
                    <a:p>
                      <a:pPr algn="ctr">
                        <a:spcAft>
                          <a:spcPts val="0"/>
                        </a:spcAft>
                      </a:pPr>
                      <a:r>
                        <a:rPr lang="zh-CN" sz="1400" kern="0" dirty="0">
                          <a:effectLst/>
                        </a:rPr>
                        <a:t>明德</a:t>
                      </a:r>
                      <a:r>
                        <a:rPr lang="en-US" sz="1400" kern="0" dirty="0">
                          <a:effectLst/>
                        </a:rPr>
                        <a:t>3-308</a:t>
                      </a:r>
                      <a:endParaRPr lang="zh-CN" sz="1050" kern="100" dirty="0">
                        <a:effectLst/>
                        <a:latin typeface="Calibri"/>
                        <a:ea typeface="宋体"/>
                        <a:cs typeface="Times New Roman"/>
                      </a:endParaRPr>
                    </a:p>
                  </a:txBody>
                  <a:tcPr marL="68580" marR="68580" marT="0" marB="0" anchor="ctr"/>
                </a:tc>
              </a:tr>
            </a:tbl>
          </a:graphicData>
        </a:graphic>
      </p:graphicFrame>
      <p:sp>
        <p:nvSpPr>
          <p:cNvPr id="5" name="Rectangle 1"/>
          <p:cNvSpPr>
            <a:spLocks noGrp="1" noChangeArrowheads="1"/>
          </p:cNvSpPr>
          <p:nvPr>
            <p:ph type="title"/>
          </p:nvPr>
        </p:nvSpPr>
        <p:spPr bwMode="auto">
          <a:xfrm>
            <a:off x="485690" y="1697397"/>
            <a:ext cx="102387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304800"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本职概述： </a:t>
            </a:r>
            <a:endParaRPr kumimoji="0" lang="zh-CN" altLang="en-US" sz="2000" b="0" i="0" u="none" strike="noStrike" cap="none" normalizeH="0" baseline="0" dirty="0" smtClean="0">
              <a:ln>
                <a:noFill/>
              </a:ln>
              <a:solidFill>
                <a:schemeClr val="tx1"/>
              </a:solidFill>
              <a:effectLst/>
              <a:ea typeface="宋体" pitchFamily="2" charset="-122"/>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负责在每一次的会议上录音并在录音后撰写会议纪要，并上传至非受控文档的分支中。</a:t>
            </a:r>
            <a:endParaRPr kumimoji="0" lang="zh-CN" altLang="en-US" sz="2000" b="0" i="0" u="none" strike="noStrike" cap="none" normalizeH="0" baseline="0" dirty="0" smtClean="0">
              <a:ln>
                <a:noFill/>
              </a:ln>
              <a:solidFill>
                <a:schemeClr val="tx1"/>
              </a:solidFill>
              <a:effectLst/>
              <a:ea typeface="宋体" pitchFamily="2" charset="-122"/>
            </a:endParaRPr>
          </a:p>
        </p:txBody>
      </p:sp>
      <p:sp>
        <p:nvSpPr>
          <p:cNvPr id="6" name="矩形 5"/>
          <p:cNvSpPr/>
          <p:nvPr/>
        </p:nvSpPr>
        <p:spPr>
          <a:xfrm>
            <a:off x="794607" y="773850"/>
            <a:ext cx="3786614" cy="707886"/>
          </a:xfrm>
          <a:prstGeom prst="rect">
            <a:avLst/>
          </a:prstGeom>
        </p:spPr>
        <p:txBody>
          <a:bodyPr wrap="none">
            <a:spAutoFit/>
          </a:bodyPr>
          <a:lstStyle/>
          <a:p>
            <a:r>
              <a:rPr lang="zh-CN" altLang="en-US" sz="4000" b="1" dirty="0">
                <a:latin typeface="Arial" pitchFamily="34" charset="0"/>
                <a:ea typeface="宋体" pitchFamily="2" charset="-122"/>
                <a:cs typeface="Times New Roman" pitchFamily="18" charset="0"/>
              </a:rPr>
              <a:t>会议记录负责人</a:t>
            </a:r>
            <a:endParaRPr lang="zh-CN" altLang="en-US" sz="4000" dirty="0"/>
          </a:p>
        </p:txBody>
      </p:sp>
    </p:spTree>
    <p:extLst>
      <p:ext uri="{BB962C8B-B14F-4D97-AF65-F5344CB8AC3E}">
        <p14:creationId xmlns:p14="http://schemas.microsoft.com/office/powerpoint/2010/main" val="755711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1122337491"/>
              </p:ext>
            </p:extLst>
          </p:nvPr>
        </p:nvGraphicFramePr>
        <p:xfrm>
          <a:off x="1147010" y="1930832"/>
          <a:ext cx="6789872" cy="3690816"/>
        </p:xfrm>
        <a:graphic>
          <a:graphicData uri="http://schemas.openxmlformats.org/drawingml/2006/table">
            <a:tbl>
              <a:tblPr firstRow="1" firstCol="1" bandRow="1">
                <a:tableStyleId>{5C22544A-7EE6-4342-B048-85BDC9FD1C3A}</a:tableStyleId>
              </a:tblPr>
              <a:tblGrid>
                <a:gridCol w="2281024"/>
                <a:gridCol w="2284297"/>
                <a:gridCol w="2224551"/>
              </a:tblGrid>
              <a:tr h="721894">
                <a:tc>
                  <a:txBody>
                    <a:bodyPr/>
                    <a:lstStyle/>
                    <a:p>
                      <a:pPr algn="just">
                        <a:spcAft>
                          <a:spcPts val="0"/>
                        </a:spcAft>
                      </a:pPr>
                      <a:r>
                        <a:rPr lang="zh-CN" sz="1400" kern="0">
                          <a:effectLst/>
                        </a:rPr>
                        <a:t>等级</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原因</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奖励和惩罚</a:t>
                      </a:r>
                      <a:endParaRPr lang="zh-CN" sz="1050" kern="100">
                        <a:effectLst/>
                        <a:latin typeface="Calibri"/>
                        <a:ea typeface="宋体"/>
                        <a:cs typeface="Times New Roman"/>
                      </a:endParaRPr>
                    </a:p>
                  </a:txBody>
                  <a:tcPr marL="68580" marR="68580" marT="0" marB="0"/>
                </a:tc>
              </a:tr>
              <a:tr h="786063">
                <a:tc>
                  <a:txBody>
                    <a:bodyPr/>
                    <a:lstStyle/>
                    <a:p>
                      <a:pPr algn="just">
                        <a:spcAft>
                          <a:spcPts val="0"/>
                        </a:spcAft>
                      </a:pPr>
                      <a:r>
                        <a:rPr lang="zh-CN" sz="1400" kern="0">
                          <a:effectLst/>
                        </a:rPr>
                        <a:t>不合格</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没有按时完成任务，或以其他原因导致全组扣分</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个人反思</a:t>
                      </a:r>
                      <a:endParaRPr lang="zh-CN" sz="1050" kern="100">
                        <a:effectLst/>
                        <a:latin typeface="Calibri"/>
                        <a:ea typeface="宋体"/>
                        <a:cs typeface="Times New Roman"/>
                      </a:endParaRPr>
                    </a:p>
                  </a:txBody>
                  <a:tcPr marL="68580" marR="68580" marT="0" marB="0"/>
                </a:tc>
              </a:tr>
              <a:tr h="562229">
                <a:tc>
                  <a:txBody>
                    <a:bodyPr/>
                    <a:lstStyle/>
                    <a:p>
                      <a:pPr algn="just">
                        <a:spcAft>
                          <a:spcPts val="0"/>
                        </a:spcAft>
                      </a:pPr>
                      <a:r>
                        <a:rPr lang="zh-CN" sz="1400" kern="0">
                          <a:effectLst/>
                        </a:rPr>
                        <a:t>合格</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能完成布置的任务，但质量不高</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项目经理进行沟通提醒</a:t>
                      </a:r>
                      <a:endParaRPr lang="zh-CN" sz="1050" kern="100">
                        <a:effectLst/>
                        <a:latin typeface="Calibri"/>
                        <a:ea typeface="宋体"/>
                        <a:cs typeface="Times New Roman"/>
                      </a:endParaRPr>
                    </a:p>
                  </a:txBody>
                  <a:tcPr marL="68580" marR="68580" marT="0" marB="0"/>
                </a:tc>
              </a:tr>
              <a:tr h="777287">
                <a:tc>
                  <a:txBody>
                    <a:bodyPr/>
                    <a:lstStyle/>
                    <a:p>
                      <a:pPr algn="just">
                        <a:spcAft>
                          <a:spcPts val="0"/>
                        </a:spcAft>
                      </a:pPr>
                      <a:r>
                        <a:rPr lang="zh-CN" sz="1400" kern="0">
                          <a:effectLst/>
                        </a:rPr>
                        <a:t>良好</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能完成布置的任务，且质量达到要求</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无</a:t>
                      </a:r>
                      <a:endParaRPr lang="zh-CN" sz="1050" kern="100">
                        <a:effectLst/>
                        <a:latin typeface="Calibri"/>
                        <a:ea typeface="宋体"/>
                        <a:cs typeface="Times New Roman"/>
                      </a:endParaRPr>
                    </a:p>
                  </a:txBody>
                  <a:tcPr marL="68580" marR="68580" marT="0" marB="0"/>
                </a:tc>
              </a:tr>
              <a:tr h="843343">
                <a:tc>
                  <a:txBody>
                    <a:bodyPr/>
                    <a:lstStyle/>
                    <a:p>
                      <a:pPr algn="just">
                        <a:spcAft>
                          <a:spcPts val="0"/>
                        </a:spcAft>
                      </a:pPr>
                      <a:r>
                        <a:rPr lang="zh-CN" sz="1400" kern="0">
                          <a:effectLst/>
                        </a:rPr>
                        <a:t>优秀</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能完高质量的完成布置的任务，或以其他原因使全组加分</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dirty="0">
                          <a:effectLst/>
                        </a:rPr>
                        <a:t>无</a:t>
                      </a:r>
                      <a:endParaRPr lang="zh-CN" sz="1050" kern="100" dirty="0">
                        <a:effectLst/>
                        <a:latin typeface="Calibri"/>
                        <a:ea typeface="宋体"/>
                        <a:cs typeface="Times New Roman"/>
                      </a:endParaRPr>
                    </a:p>
                  </a:txBody>
                  <a:tcPr marL="68580" marR="68580" marT="0" marB="0"/>
                </a:tc>
              </a:tr>
            </a:tbl>
          </a:graphicData>
        </a:graphic>
      </p:graphicFrame>
      <p:sp>
        <p:nvSpPr>
          <p:cNvPr id="5" name="Rectangle 1"/>
          <p:cNvSpPr>
            <a:spLocks noChangeArrowheads="1"/>
          </p:cNvSpPr>
          <p:nvPr/>
        </p:nvSpPr>
        <p:spPr bwMode="auto">
          <a:xfrm>
            <a:off x="995697" y="653451"/>
            <a:ext cx="275748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zh-CN" altLang="zh-CN" sz="4000" b="1" i="0" u="none" strike="noStrike" cap="none" normalizeH="0" baseline="0" dirty="0" smtClean="0">
                <a:ln>
                  <a:noFill/>
                </a:ln>
                <a:effectLst/>
                <a:latin typeface="Arial" pitchFamily="34" charset="0"/>
                <a:ea typeface="宋体" pitchFamily="2" charset="-122"/>
                <a:cs typeface="Times New Roman" pitchFamily="18" charset="0"/>
              </a:rPr>
              <a:t>奖励与惩罚</a:t>
            </a:r>
            <a:endParaRPr kumimoji="0" lang="zh-CN" altLang="zh-CN" sz="4000" b="0" i="0" u="none" strike="noStrike" cap="none" normalizeH="0" baseline="0" dirty="0" smtClean="0">
              <a:ln>
                <a:noFill/>
              </a:ln>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0501620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09487" y="1119554"/>
            <a:ext cx="7863113" cy="2690416"/>
          </a:xfrm>
        </p:spPr>
        <p:txBody>
          <a:bodyPr/>
          <a:lstStyle/>
          <a:p>
            <a:r>
              <a:rPr lang="zh-CN" altLang="en-US" sz="9600" dirty="0"/>
              <a:t>第</a:t>
            </a:r>
            <a:r>
              <a:rPr lang="en-US" altLang="zh-CN" sz="9600" dirty="0" smtClean="0"/>
              <a:t>11</a:t>
            </a:r>
            <a:r>
              <a:rPr lang="zh-CN" altLang="en-US" sz="9600" dirty="0" smtClean="0"/>
              <a:t>章 </a:t>
            </a:r>
            <a:r>
              <a:rPr lang="en-US" altLang="zh-CN" sz="9600" dirty="0"/>
              <a:t/>
            </a:r>
            <a:br>
              <a:rPr lang="en-US" altLang="zh-CN" sz="9600" dirty="0"/>
            </a:br>
            <a:r>
              <a:rPr lang="zh-CN" altLang="en-US" sz="9600" dirty="0" smtClean="0"/>
              <a:t>成本</a:t>
            </a:r>
            <a:r>
              <a:rPr lang="zh-CN" altLang="zh-CN" sz="9600" dirty="0" smtClean="0"/>
              <a:t>管理</a:t>
            </a:r>
            <a:r>
              <a:rPr lang="zh-CN" altLang="zh-CN" sz="9600" dirty="0"/>
              <a:t>计划</a:t>
            </a:r>
            <a:r>
              <a:rPr lang="zh-CN" altLang="en-US" sz="9600" dirty="0"/>
              <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149129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65484" y="280187"/>
            <a:ext cx="9404723" cy="1400530"/>
          </a:xfrm>
        </p:spPr>
        <p:txBody>
          <a:bodyPr/>
          <a:lstStyle/>
          <a:p>
            <a:r>
              <a:rPr lang="zh-CN" altLang="en-US" sz="4000" b="1" dirty="0" smtClean="0">
                <a:latin typeface="+mn-ea"/>
                <a:ea typeface="+mn-ea"/>
              </a:rPr>
              <a:t>软件支出</a:t>
            </a:r>
            <a:endParaRPr lang="zh-CN" altLang="zh-CN" sz="4000" b="1" dirty="0">
              <a:latin typeface="+mn-ea"/>
              <a:ea typeface="+mn-ea"/>
            </a:endParaRPr>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2509" y="1410202"/>
            <a:ext cx="7439025" cy="413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88904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65484" y="280187"/>
            <a:ext cx="9404723" cy="1400530"/>
          </a:xfrm>
        </p:spPr>
        <p:txBody>
          <a:bodyPr/>
          <a:lstStyle/>
          <a:p>
            <a:r>
              <a:rPr lang="zh-CN" altLang="en-US" sz="4000" b="1" dirty="0" smtClean="0">
                <a:latin typeface="+mn-ea"/>
                <a:ea typeface="+mn-ea"/>
              </a:rPr>
              <a:t>硬件支出</a:t>
            </a:r>
            <a:endParaRPr lang="zh-CN" altLang="zh-CN" sz="4000" b="1" dirty="0">
              <a:latin typeface="+mn-ea"/>
              <a:ea typeface="+mn-ea"/>
            </a:endParaRPr>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793" y="1975935"/>
            <a:ext cx="9048750"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70174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smtClean="0">
                <a:latin typeface="+mn-ea"/>
                <a:ea typeface="+mn-ea"/>
              </a:rPr>
              <a:t>人力支出</a:t>
            </a:r>
            <a:endParaRPr lang="zh-CN" altLang="en-US" sz="4000" b="1" dirty="0">
              <a:latin typeface="+mn-ea"/>
              <a:ea typeface="+mn-ea"/>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247" y="1969921"/>
            <a:ext cx="9201150"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33036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59304" y="1603302"/>
            <a:ext cx="10106527" cy="3323987"/>
          </a:xfrm>
          <a:prstGeom prst="rect">
            <a:avLst/>
          </a:prstGeom>
        </p:spPr>
        <p:txBody>
          <a:bodyPr wrap="square">
            <a:spAutoFit/>
          </a:bodyPr>
          <a:lstStyle/>
          <a:p>
            <a:r>
              <a:rPr lang="zh-CN" altLang="en-US" sz="9600" dirty="0" smtClean="0">
                <a:latin typeface="Microsoft JhengHei" panose="020B0604030504040204" pitchFamily="34" charset="-120"/>
                <a:ea typeface="Microsoft JhengHei" panose="020B0604030504040204" pitchFamily="34" charset="-120"/>
              </a:rPr>
              <a:t>“第</a:t>
            </a:r>
            <a:r>
              <a:rPr lang="en-US" altLang="zh-CN" sz="9600" dirty="0" smtClean="0">
                <a:latin typeface="Microsoft JhengHei" panose="020B0604030504040204" pitchFamily="34" charset="-120"/>
                <a:ea typeface="Microsoft JhengHei" panose="020B0604030504040204" pitchFamily="34" charset="-120"/>
              </a:rPr>
              <a:t>12</a:t>
            </a:r>
            <a:r>
              <a:rPr lang="zh-CN" altLang="en-US" sz="9600" dirty="0" smtClean="0">
                <a:latin typeface="Microsoft JhengHei" panose="020B0604030504040204" pitchFamily="34" charset="-120"/>
                <a:ea typeface="Microsoft JhengHei" panose="020B0604030504040204" pitchFamily="34" charset="-120"/>
              </a:rPr>
              <a:t>章</a:t>
            </a:r>
            <a:endParaRPr lang="en-US" altLang="zh-CN" sz="9600" dirty="0">
              <a:latin typeface="Microsoft JhengHei" panose="020B0604030504040204" pitchFamily="34" charset="-120"/>
              <a:ea typeface="Microsoft JhengHei" panose="020B0604030504040204" pitchFamily="34" charset="-120"/>
            </a:endParaRPr>
          </a:p>
          <a:p>
            <a:r>
              <a:rPr lang="en-US" altLang="zh-CN" sz="9600" dirty="0" smtClean="0">
                <a:latin typeface="Microsoft JhengHei" panose="020B0604030504040204" pitchFamily="34" charset="-120"/>
                <a:ea typeface="Microsoft JhengHei" panose="020B0604030504040204" pitchFamily="34" charset="-120"/>
              </a:rPr>
              <a:t>			</a:t>
            </a:r>
            <a:r>
              <a:rPr lang="zh-CN" altLang="en-US" sz="9600" dirty="0" smtClean="0">
                <a:latin typeface="Microsoft JhengHei" panose="020B0604030504040204" pitchFamily="34" charset="-120"/>
                <a:ea typeface="Microsoft JhengHei" panose="020B0604030504040204" pitchFamily="34" charset="-120"/>
              </a:rPr>
              <a:t>绩效”</a:t>
            </a:r>
            <a:r>
              <a:rPr lang="zh-CN" altLang="en-US" dirty="0"/>
              <a:t/>
            </a:r>
            <a:br>
              <a:rPr lang="zh-CN" altLang="en-US" dirty="0"/>
            </a:br>
            <a:endParaRPr lang="zh-CN" altLang="en-US" dirty="0"/>
          </a:p>
        </p:txBody>
      </p:sp>
    </p:spTree>
    <p:extLst>
      <p:ext uri="{BB962C8B-B14F-4D97-AF65-F5344CB8AC3E}">
        <p14:creationId xmlns:p14="http://schemas.microsoft.com/office/powerpoint/2010/main" val="1881342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12556" y="224039"/>
            <a:ext cx="9404723" cy="1400530"/>
          </a:xfrm>
        </p:spPr>
        <p:txBody>
          <a:bodyPr/>
          <a:lstStyle/>
          <a:p>
            <a:r>
              <a:rPr lang="en-US" altLang="zh-CN" dirty="0" smtClean="0"/>
              <a:t>		</a:t>
            </a:r>
            <a:r>
              <a:rPr lang="zh-CN" altLang="en-US" dirty="0" smtClean="0"/>
              <a:t>工时统计</a:t>
            </a:r>
            <a:endParaRPr lang="zh-CN" altLang="zh-C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5453" y="1880115"/>
            <a:ext cx="9361070" cy="2547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17630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12556" y="224039"/>
            <a:ext cx="9404723" cy="1400530"/>
          </a:xfrm>
        </p:spPr>
        <p:txBody>
          <a:bodyPr/>
          <a:lstStyle/>
          <a:p>
            <a:r>
              <a:rPr lang="en-US" altLang="zh-CN" dirty="0" smtClean="0"/>
              <a:t>	</a:t>
            </a:r>
            <a:r>
              <a:rPr lang="zh-CN" altLang="en-US" dirty="0" smtClean="0"/>
              <a:t>组员绩效</a:t>
            </a:r>
            <a:endParaRPr lang="zh-CN" altLang="zh-CN"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495" y="757695"/>
            <a:ext cx="6691814" cy="56541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64215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12556" y="224039"/>
            <a:ext cx="9404723" cy="1400530"/>
          </a:xfrm>
        </p:spPr>
        <p:txBody>
          <a:bodyPr/>
          <a:lstStyle/>
          <a:p>
            <a:r>
              <a:rPr lang="en-US" altLang="zh-CN" dirty="0" smtClean="0"/>
              <a:t>	</a:t>
            </a:r>
            <a:r>
              <a:rPr lang="zh-CN" altLang="en-US" dirty="0" smtClean="0"/>
              <a:t>组员绩效</a:t>
            </a:r>
            <a:endParaRPr lang="zh-CN" altLang="zh-C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0830" y="1572127"/>
            <a:ext cx="6346552" cy="2386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3371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1952341"/>
            <a:ext cx="7863113"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2</a:t>
            </a:r>
            <a:r>
              <a:rPr lang="zh-CN" altLang="en-US" sz="9600" dirty="0">
                <a:latin typeface="Microsoft YaHei UI" panose="020B0503020204020204" pitchFamily="34" charset="-122"/>
                <a:ea typeface="Microsoft YaHei UI" panose="020B0503020204020204" pitchFamily="34" charset="-122"/>
              </a:rPr>
              <a:t>章 </a:t>
            </a:r>
            <a:r>
              <a:rPr lang="en-US" altLang="zh-CN" sz="9600" dirty="0"/>
              <a:t/>
            </a:r>
            <a:br>
              <a:rPr lang="en-US" altLang="zh-CN" sz="9600" dirty="0"/>
            </a:br>
            <a:r>
              <a:rPr lang="zh-CN" altLang="zh-CN" sz="9600" dirty="0"/>
              <a:t>项目概述</a:t>
            </a: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633052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12556" y="224039"/>
            <a:ext cx="9404723" cy="1400530"/>
          </a:xfrm>
        </p:spPr>
        <p:txBody>
          <a:bodyPr/>
          <a:lstStyle/>
          <a:p>
            <a:r>
              <a:rPr lang="en-US" altLang="zh-CN" dirty="0" smtClean="0"/>
              <a:t>	</a:t>
            </a:r>
            <a:r>
              <a:rPr lang="zh-CN" altLang="en-US" dirty="0" smtClean="0"/>
              <a:t>组员绩效</a:t>
            </a:r>
            <a:endParaRPr lang="zh-CN" altLang="zh-CN" dirty="0"/>
          </a:p>
        </p:txBody>
      </p:sp>
      <p:sp>
        <p:nvSpPr>
          <p:cNvPr id="2" name="TextBox 1"/>
          <p:cNvSpPr txBox="1"/>
          <p:nvPr/>
        </p:nvSpPr>
        <p:spPr>
          <a:xfrm>
            <a:off x="2141621" y="1820779"/>
            <a:ext cx="1685077" cy="3139321"/>
          </a:xfrm>
          <a:prstGeom prst="rect">
            <a:avLst/>
          </a:prstGeom>
          <a:noFill/>
        </p:spPr>
        <p:txBody>
          <a:bodyPr wrap="none" rtlCol="0">
            <a:spAutoFit/>
          </a:bodyPr>
          <a:lstStyle/>
          <a:p>
            <a:r>
              <a:rPr lang="zh-CN" altLang="en-US" dirty="0"/>
              <a:t>夏昌灏：</a:t>
            </a:r>
            <a:r>
              <a:rPr lang="en-US" altLang="zh-CN" dirty="0"/>
              <a:t>80</a:t>
            </a:r>
          </a:p>
          <a:p>
            <a:endParaRPr lang="en-US" altLang="zh-CN" dirty="0" smtClean="0"/>
          </a:p>
          <a:p>
            <a:r>
              <a:rPr lang="zh-CN" altLang="en-US" dirty="0" smtClean="0"/>
              <a:t>叶忠杰：</a:t>
            </a:r>
            <a:r>
              <a:rPr lang="en-US" altLang="zh-CN" dirty="0" smtClean="0"/>
              <a:t>79.17</a:t>
            </a:r>
          </a:p>
          <a:p>
            <a:endParaRPr lang="en-US" altLang="zh-CN" dirty="0" smtClean="0"/>
          </a:p>
          <a:p>
            <a:r>
              <a:rPr lang="zh-CN" altLang="en-US" dirty="0" smtClean="0"/>
              <a:t>李俊：</a:t>
            </a:r>
            <a:r>
              <a:rPr lang="en-US" altLang="zh-CN" dirty="0" smtClean="0"/>
              <a:t>78.33</a:t>
            </a:r>
          </a:p>
          <a:p>
            <a:endParaRPr lang="en-US" altLang="zh-CN" dirty="0"/>
          </a:p>
          <a:p>
            <a:r>
              <a:rPr lang="zh-CN" altLang="en-US" dirty="0" smtClean="0"/>
              <a:t>黄浩峰：</a:t>
            </a:r>
            <a:r>
              <a:rPr lang="en-US" altLang="zh-CN" dirty="0" smtClean="0"/>
              <a:t>75.83</a:t>
            </a:r>
          </a:p>
          <a:p>
            <a:endParaRPr lang="en-US" altLang="zh-CN" dirty="0"/>
          </a:p>
          <a:p>
            <a:r>
              <a:rPr lang="zh-CN" altLang="en-US" dirty="0" smtClean="0"/>
              <a:t>吴荣欣：</a:t>
            </a:r>
            <a:r>
              <a:rPr lang="en-US" altLang="zh-CN" dirty="0" smtClean="0"/>
              <a:t>75</a:t>
            </a:r>
          </a:p>
          <a:p>
            <a:endParaRPr lang="en-US" altLang="zh-CN" dirty="0"/>
          </a:p>
          <a:p>
            <a:endParaRPr lang="zh-CN" altLang="en-US" dirty="0"/>
          </a:p>
        </p:txBody>
      </p:sp>
    </p:spTree>
    <p:extLst>
      <p:ext uri="{BB962C8B-B14F-4D97-AF65-F5344CB8AC3E}">
        <p14:creationId xmlns:p14="http://schemas.microsoft.com/office/powerpoint/2010/main" val="252883532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1952341"/>
            <a:ext cx="7863113" cy="2690416"/>
          </a:xfrm>
        </p:spPr>
        <p:txBody>
          <a:bodyPr/>
          <a:lstStyle/>
          <a:p>
            <a:r>
              <a:rPr lang="zh-CN" altLang="en-US" sz="9600" dirty="0">
                <a:latin typeface="Microsoft YaHei UI" panose="020B0503020204020204" pitchFamily="34" charset="-122"/>
                <a:ea typeface="Microsoft YaHei UI" panose="020B0503020204020204" pitchFamily="34" charset="-122"/>
              </a:rPr>
              <a:t>谢谢各位</a:t>
            </a:r>
            <a:r>
              <a:rPr lang="zh-CN" altLang="en-US" sz="9600" dirty="0"/>
              <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99370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
          <p:cNvSpPr txBox="1"/>
          <p:nvPr/>
        </p:nvSpPr>
        <p:spPr>
          <a:xfrm>
            <a:off x="487169" y="1505674"/>
            <a:ext cx="10877266" cy="4031873"/>
          </a:xfrm>
          <a:prstGeom prst="rect">
            <a:avLst/>
          </a:prstGeom>
          <a:noFill/>
        </p:spPr>
        <p:txBody>
          <a:bodyPr wrap="square" rtlCol="0">
            <a:spAutoFit/>
          </a:bodyPr>
          <a:lstStyle/>
          <a:p>
            <a:r>
              <a:rPr lang="zh-CN" altLang="zh-CN" sz="3200" dirty="0">
                <a:latin typeface="+mn-ea"/>
              </a:rPr>
              <a:t>专门为一个教师，一门课程而建的网站，并可以有效的提供多课程交叉的</a:t>
            </a:r>
            <a:r>
              <a:rPr lang="zh-CN" altLang="zh-CN" sz="3200" dirty="0">
                <a:solidFill>
                  <a:srgbClr val="FF0000"/>
                </a:solidFill>
                <a:latin typeface="+mn-ea"/>
              </a:rPr>
              <a:t>资源共享与控制</a:t>
            </a:r>
            <a:r>
              <a:rPr lang="zh-CN" altLang="zh-CN" sz="3200" dirty="0">
                <a:latin typeface="+mn-ea"/>
              </a:rPr>
              <a:t>。它的主要用户是项目管理</a:t>
            </a:r>
            <a:r>
              <a:rPr lang="en-US" altLang="zh-CN" sz="3200" dirty="0">
                <a:latin typeface="+mn-ea"/>
              </a:rPr>
              <a:t>,</a:t>
            </a:r>
            <a:r>
              <a:rPr lang="zh-CN" altLang="zh-CN" sz="3200" dirty="0">
                <a:latin typeface="+mn-ea"/>
              </a:rPr>
              <a:t>需求工程和相关课程的教师和选了这门课的所有学生以及一些</a:t>
            </a:r>
            <a:r>
              <a:rPr lang="zh-CN" altLang="zh-CN" sz="3200" dirty="0" smtClean="0">
                <a:latin typeface="+mn-ea"/>
              </a:rPr>
              <a:t>感</a:t>
            </a:r>
            <a:r>
              <a:rPr lang="zh-CN" altLang="en-US" sz="3200" dirty="0" smtClean="0">
                <a:latin typeface="+mn-ea"/>
              </a:rPr>
              <a:t>兴</a:t>
            </a:r>
            <a:r>
              <a:rPr lang="zh-CN" altLang="zh-CN" sz="3200" dirty="0" smtClean="0">
                <a:latin typeface="+mn-ea"/>
              </a:rPr>
              <a:t>趣</a:t>
            </a:r>
            <a:r>
              <a:rPr lang="zh-CN" altLang="zh-CN" sz="3200" dirty="0">
                <a:latin typeface="+mn-ea"/>
              </a:rPr>
              <a:t>的网友，所以用户单一管理方便。这个网站让学生和教师更加有效地沟通，让学生了解更多软件项目管理与软件需求相关知识，也为项目管理，需求工程，统一建模等软件工程化课程的教学方法提供试验基地。</a:t>
            </a:r>
          </a:p>
          <a:p>
            <a:endParaRPr lang="en-US" altLang="zh-CN" sz="3200" b="1" dirty="0"/>
          </a:p>
        </p:txBody>
      </p:sp>
    </p:spTree>
    <p:extLst>
      <p:ext uri="{BB962C8B-B14F-4D97-AF65-F5344CB8AC3E}">
        <p14:creationId xmlns:p14="http://schemas.microsoft.com/office/powerpoint/2010/main" val="27719576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478CBB3-73F7-4AE4-8F66-D704F33A81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业务计划演示文稿（宽屏 Ion 绿色设计）</Template>
  <TotalTime>3007</TotalTime>
  <Words>3479</Words>
  <Application>Microsoft Office PowerPoint</Application>
  <PresentationFormat>自定义</PresentationFormat>
  <Paragraphs>771</Paragraphs>
  <Slides>81</Slides>
  <Notes>22</Notes>
  <HiddenSlides>0</HiddenSlides>
  <MMClips>0</MMClips>
  <ScaleCrop>false</ScaleCrop>
  <HeadingPairs>
    <vt:vector size="4" baseType="variant">
      <vt:variant>
        <vt:lpstr>主题</vt:lpstr>
      </vt:variant>
      <vt:variant>
        <vt:i4>1</vt:i4>
      </vt:variant>
      <vt:variant>
        <vt:lpstr>幻灯片标题</vt:lpstr>
      </vt:variant>
      <vt:variant>
        <vt:i4>81</vt:i4>
      </vt:variant>
    </vt:vector>
  </HeadingPairs>
  <TitlesOfParts>
    <vt:vector size="82" baseType="lpstr">
      <vt:lpstr>离子</vt:lpstr>
      <vt:lpstr>需求工程项目计划</vt:lpstr>
      <vt:lpstr>目录</vt:lpstr>
      <vt:lpstr>第1章 引言</vt:lpstr>
      <vt:lpstr>1.1项目说明</vt:lpstr>
      <vt:lpstr>1.2编写目的</vt:lpstr>
      <vt:lpstr>1.3 业务目标</vt:lpstr>
      <vt:lpstr>1.4 参考文献</vt:lpstr>
      <vt:lpstr>第2章  项目概述</vt:lpstr>
      <vt:lpstr>PowerPoint 演示文稿</vt:lpstr>
      <vt:lpstr>2.1 工作内容</vt:lpstr>
      <vt:lpstr>2.2 产品</vt:lpstr>
      <vt:lpstr>第3章  可行性分析</vt:lpstr>
      <vt:lpstr>3.1 技术可行性</vt:lpstr>
      <vt:lpstr>3.2 操作可行性</vt:lpstr>
      <vt:lpstr>3.3 法律可行性</vt:lpstr>
      <vt:lpstr>3.5 使用方面可行性</vt:lpstr>
      <vt:lpstr>3.6 SWOT分析法</vt:lpstr>
      <vt:lpstr>3.6 SWOT分析法</vt:lpstr>
      <vt:lpstr>3.6 SWOT分析法</vt:lpstr>
      <vt:lpstr>3.6 SWOT分析法</vt:lpstr>
      <vt:lpstr>第4章  实施计划</vt:lpstr>
      <vt:lpstr>   WBS</vt:lpstr>
      <vt:lpstr> WBS</vt:lpstr>
      <vt:lpstr>  OBS</vt:lpstr>
      <vt:lpstr>甘特图</vt:lpstr>
      <vt:lpstr>  里程碑</vt:lpstr>
      <vt:lpstr>第5章  范围管理计划 </vt:lpstr>
      <vt:lpstr>5.1 业务需求</vt:lpstr>
      <vt:lpstr>5.1 业务需求</vt:lpstr>
      <vt:lpstr>5.1 业务需求</vt:lpstr>
      <vt:lpstr>5.1 业务需求</vt:lpstr>
      <vt:lpstr>5.2 范围与限制</vt:lpstr>
      <vt:lpstr>5.3 业务背景</vt:lpstr>
      <vt:lpstr>5.3 业务背景</vt:lpstr>
      <vt:lpstr>第6章  质量管理计划</vt:lpstr>
      <vt:lpstr>PowerPoint 演示文稿</vt:lpstr>
      <vt:lpstr>PowerPoint 演示文稿</vt:lpstr>
      <vt:lpstr>PowerPoint 演示文稿</vt:lpstr>
      <vt:lpstr>第7章  沟通管理计划</vt:lpstr>
      <vt:lpstr> 干系人联系</vt:lpstr>
      <vt:lpstr> 干系人联系</vt:lpstr>
      <vt:lpstr> 干系人联系</vt:lpstr>
      <vt:lpstr> 干系人联系</vt:lpstr>
      <vt:lpstr>开发者与客户、用户代表沟通计划</vt:lpstr>
      <vt:lpstr>PowerPoint 演示文稿</vt:lpstr>
      <vt:lpstr>PowerPoint 演示文稿</vt:lpstr>
      <vt:lpstr>PowerPoint 演示文稿</vt:lpstr>
      <vt:lpstr>第8章  风险管理计划 </vt:lpstr>
      <vt:lpstr> 项目风险类别定义</vt:lpstr>
      <vt:lpstr>  风险概率与影响的定义</vt:lpstr>
      <vt:lpstr>PowerPoint 演示文稿</vt:lpstr>
      <vt:lpstr>PowerPoint 演示文稿</vt:lpstr>
      <vt:lpstr>PowerPoint 演示文稿</vt:lpstr>
      <vt:lpstr>PowerPoint 演示文稿</vt:lpstr>
      <vt:lpstr>第9章  配置管理计划</vt:lpstr>
      <vt:lpstr>PowerPoint 演示文稿</vt:lpstr>
      <vt:lpstr>PowerPoint 演示文稿</vt:lpstr>
      <vt:lpstr>PowerPoint 演示文稿</vt:lpstr>
      <vt:lpstr>PowerPoint 演示文稿</vt:lpstr>
      <vt:lpstr>PowerPoint 演示文稿</vt:lpstr>
      <vt:lpstr>PowerPoint 演示文稿</vt:lpstr>
      <vt:lpstr>第10章  人力资源管理计划 </vt:lpstr>
      <vt:lpstr>PowerPoint 演示文稿</vt:lpstr>
      <vt:lpstr>PowerPoint 演示文稿</vt:lpstr>
      <vt:lpstr>PowerPoint 演示文稿</vt:lpstr>
      <vt:lpstr>PowerPoint 演示文稿</vt:lpstr>
      <vt:lpstr>原型设计负责人</vt:lpstr>
      <vt:lpstr>文档管理负责人</vt:lpstr>
      <vt:lpstr>配置管理负责人</vt:lpstr>
      <vt:lpstr>本职概述：  负责在每一次的会议上录音并在录音后撰写会议纪要，并上传至非受控文档的分支中。</vt:lpstr>
      <vt:lpstr>PowerPoint 演示文稿</vt:lpstr>
      <vt:lpstr>第11章  成本管理计划 </vt:lpstr>
      <vt:lpstr>软件支出</vt:lpstr>
      <vt:lpstr>硬件支出</vt:lpstr>
      <vt:lpstr>人力支出</vt:lpstr>
      <vt:lpstr>PowerPoint 演示文稿</vt:lpstr>
      <vt:lpstr>  工时统计</vt:lpstr>
      <vt:lpstr> 组员绩效</vt:lpstr>
      <vt:lpstr> 组员绩效</vt:lpstr>
      <vt:lpstr> 组员绩效</vt:lpstr>
      <vt:lpstr>谢谢各位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需求工程计划</dc:title>
  <dc:creator>吴思楠</dc:creator>
  <cp:lastModifiedBy>HP</cp:lastModifiedBy>
  <cp:revision>193</cp:revision>
  <cp:lastPrinted>2012-08-15T21:38:02Z</cp:lastPrinted>
  <dcterms:created xsi:type="dcterms:W3CDTF">2017-10-25T13:05:14Z</dcterms:created>
  <dcterms:modified xsi:type="dcterms:W3CDTF">2018-12-04T14:56:57Z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TC034172229991</vt:lpwstr>
  </property>
</Properties>
</file>