
<file path=[Content_Types].xml><?xml version="1.0" encoding="utf-8"?>
<Types xmlns="http://schemas.openxmlformats.org/package/2006/content-types">
  <Default Extension="docx" ContentType="application/vnd.openxmlformats-officedocument.wordprocessingml.documen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ppt/comments/comment8.xml" ContentType="application/vnd.openxmlformats-officedocument.presentationml.comments+xml"/>
  <Override PartName="/ppt/comments/comment9.xml" ContentType="application/vnd.openxmlformats-officedocument.presentationml.comments+xml"/>
  <Override PartName="/ppt/comments/comment10.xml" ContentType="application/vnd.openxmlformats-officedocument.presentationml.comments+xml"/>
  <Override PartName="/ppt/comments/comment11.xml" ContentType="application/vnd.openxmlformats-officedocument.presentationml.comments+xml"/>
  <Override PartName="/ppt/comments/comment12.xml" ContentType="application/vnd.openxmlformats-officedocument.presentationml.comments+xml"/>
  <Override PartName="/ppt/comments/comment13.xml" ContentType="application/vnd.openxmlformats-officedocument.presentationml.comments+xml"/>
  <Override PartName="/ppt/comments/comment14.xml" ContentType="application/vnd.openxmlformats-officedocument.presentationml.comments+xml"/>
  <Override PartName="/ppt/comments/comment15.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5"/>
  </p:notesMasterIdLst>
  <p:sldIdLst>
    <p:sldId id="256" r:id="rId2"/>
    <p:sldId id="257" r:id="rId3"/>
    <p:sldId id="258" r:id="rId4"/>
    <p:sldId id="259" r:id="rId5"/>
    <p:sldId id="297" r:id="rId6"/>
    <p:sldId id="276" r:id="rId7"/>
    <p:sldId id="286" r:id="rId8"/>
    <p:sldId id="317" r:id="rId9"/>
    <p:sldId id="288" r:id="rId10"/>
    <p:sldId id="307" r:id="rId11"/>
    <p:sldId id="308" r:id="rId12"/>
    <p:sldId id="309" r:id="rId13"/>
    <p:sldId id="306" r:id="rId14"/>
    <p:sldId id="289" r:id="rId15"/>
    <p:sldId id="299" r:id="rId16"/>
    <p:sldId id="300" r:id="rId17"/>
    <p:sldId id="301" r:id="rId18"/>
    <p:sldId id="302" r:id="rId19"/>
    <p:sldId id="303" r:id="rId20"/>
    <p:sldId id="304" r:id="rId21"/>
    <p:sldId id="305" r:id="rId22"/>
    <p:sldId id="291" r:id="rId23"/>
    <p:sldId id="293" r:id="rId24"/>
    <p:sldId id="312" r:id="rId25"/>
    <p:sldId id="315" r:id="rId26"/>
    <p:sldId id="294" r:id="rId27"/>
    <p:sldId id="313" r:id="rId28"/>
    <p:sldId id="316" r:id="rId29"/>
    <p:sldId id="314" r:id="rId30"/>
    <p:sldId id="310" r:id="rId31"/>
    <p:sldId id="295" r:id="rId32"/>
    <p:sldId id="273" r:id="rId33"/>
    <p:sldId id="311" r:id="rId3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忠杰 叶" initials="忠杰" lastIdx="1" clrIdx="0">
    <p:extLst>
      <p:ext uri="{19B8F6BF-5375-455C-9EA6-DF929625EA0E}">
        <p15:presenceInfo xmlns:p15="http://schemas.microsoft.com/office/powerpoint/2012/main" userId="8a7fbad5e9443aa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4022"/>
    <a:srgbClr val="002B41"/>
    <a:srgbClr val="F1F1F1"/>
    <a:srgbClr val="1B2F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81" autoAdjust="0"/>
    <p:restoredTop sz="94660"/>
  </p:normalViewPr>
  <p:slideViewPr>
    <p:cSldViewPr snapToGrid="0" showGuides="1">
      <p:cViewPr varScale="1">
        <p:scale>
          <a:sx n="86" d="100"/>
          <a:sy n="86" d="100"/>
        </p:scale>
        <p:origin x="422" y="82"/>
      </p:cViewPr>
      <p:guideLst>
        <p:guide orient="horz" pos="2160"/>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12-25T21:19:41.630" idx="1">
    <p:pos x="10" y="10"/>
    <p:text/>
    <p:extLst>
      <p:ext uri="{C676402C-5697-4E1C-873F-D02D1690AC5C}">
        <p15:threadingInfo xmlns:p15="http://schemas.microsoft.com/office/powerpoint/2012/main" timeZoneBias="-480"/>
      </p:ext>
    </p:extLst>
  </p:cm>
</p:cmLst>
</file>

<file path=ppt/comments/comment10.xml><?xml version="1.0" encoding="utf-8"?>
<p:cmLst xmlns:a="http://schemas.openxmlformats.org/drawingml/2006/main" xmlns:r="http://schemas.openxmlformats.org/officeDocument/2006/relationships" xmlns:p="http://schemas.openxmlformats.org/presentationml/2006/main">
  <p:cm authorId="1" dt="2018-12-25T21:19:41.630" idx="1">
    <p:pos x="10" y="10"/>
    <p:text/>
    <p:extLst>
      <p:ext uri="{C676402C-5697-4E1C-873F-D02D1690AC5C}">
        <p15:threadingInfo xmlns:p15="http://schemas.microsoft.com/office/powerpoint/2012/main" timeZoneBias="-480"/>
      </p:ext>
    </p:extLst>
  </p:cm>
</p:cmLst>
</file>

<file path=ppt/comments/comment11.xml><?xml version="1.0" encoding="utf-8"?>
<p:cmLst xmlns:a="http://schemas.openxmlformats.org/drawingml/2006/main" xmlns:r="http://schemas.openxmlformats.org/officeDocument/2006/relationships" xmlns:p="http://schemas.openxmlformats.org/presentationml/2006/main">
  <p:cm authorId="1" dt="2018-12-25T21:19:41.630" idx="1">
    <p:pos x="10" y="10"/>
    <p:text/>
    <p:extLst>
      <p:ext uri="{C676402C-5697-4E1C-873F-D02D1690AC5C}">
        <p15:threadingInfo xmlns:p15="http://schemas.microsoft.com/office/powerpoint/2012/main" timeZoneBias="-480"/>
      </p:ext>
    </p:extLst>
  </p:cm>
</p:cmLst>
</file>

<file path=ppt/comments/comment12.xml><?xml version="1.0" encoding="utf-8"?>
<p:cmLst xmlns:a="http://schemas.openxmlformats.org/drawingml/2006/main" xmlns:r="http://schemas.openxmlformats.org/officeDocument/2006/relationships" xmlns:p="http://schemas.openxmlformats.org/presentationml/2006/main">
  <p:cm authorId="1" dt="2018-12-25T21:19:41.630" idx="1">
    <p:pos x="10" y="10"/>
    <p:text/>
    <p:extLst>
      <p:ext uri="{C676402C-5697-4E1C-873F-D02D1690AC5C}">
        <p15:threadingInfo xmlns:p15="http://schemas.microsoft.com/office/powerpoint/2012/main" timeZoneBias="-480"/>
      </p:ext>
    </p:extLst>
  </p:cm>
</p:cmLst>
</file>

<file path=ppt/comments/comment13.xml><?xml version="1.0" encoding="utf-8"?>
<p:cmLst xmlns:a="http://schemas.openxmlformats.org/drawingml/2006/main" xmlns:r="http://schemas.openxmlformats.org/officeDocument/2006/relationships" xmlns:p="http://schemas.openxmlformats.org/presentationml/2006/main">
  <p:cm authorId="1" dt="2018-12-25T21:19:41.630" idx="1">
    <p:pos x="10" y="10"/>
    <p:text/>
    <p:extLst>
      <p:ext uri="{C676402C-5697-4E1C-873F-D02D1690AC5C}">
        <p15:threadingInfo xmlns:p15="http://schemas.microsoft.com/office/powerpoint/2012/main" timeZoneBias="-480"/>
      </p:ext>
    </p:extLst>
  </p:cm>
</p:cmLst>
</file>

<file path=ppt/comments/comment14.xml><?xml version="1.0" encoding="utf-8"?>
<p:cmLst xmlns:a="http://schemas.openxmlformats.org/drawingml/2006/main" xmlns:r="http://schemas.openxmlformats.org/officeDocument/2006/relationships" xmlns:p="http://schemas.openxmlformats.org/presentationml/2006/main">
  <p:cm authorId="1" dt="2018-12-25T21:19:41.630" idx="1">
    <p:pos x="10" y="10"/>
    <p:text/>
    <p:extLst>
      <p:ext uri="{C676402C-5697-4E1C-873F-D02D1690AC5C}">
        <p15:threadingInfo xmlns:p15="http://schemas.microsoft.com/office/powerpoint/2012/main" timeZoneBias="-480"/>
      </p:ext>
    </p:extLst>
  </p:cm>
</p:cmLst>
</file>

<file path=ppt/comments/comment15.xml><?xml version="1.0" encoding="utf-8"?>
<p:cmLst xmlns:a="http://schemas.openxmlformats.org/drawingml/2006/main" xmlns:r="http://schemas.openxmlformats.org/officeDocument/2006/relationships" xmlns:p="http://schemas.openxmlformats.org/presentationml/2006/main">
  <p:cm authorId="1" dt="2018-12-25T21:19:41.630" idx="1">
    <p:pos x="10" y="10"/>
    <p:text/>
    <p:extLst>
      <p:ext uri="{C676402C-5697-4E1C-873F-D02D1690AC5C}">
        <p15:threadingInfo xmlns:p15="http://schemas.microsoft.com/office/powerpoint/2012/main" timeZoneBias="-48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8-12-25T21:19:41.630" idx="1">
    <p:pos x="10" y="10"/>
    <p:text/>
    <p:extLst>
      <p:ext uri="{C676402C-5697-4E1C-873F-D02D1690AC5C}">
        <p15:threadingInfo xmlns:p15="http://schemas.microsoft.com/office/powerpoint/2012/main" timeZoneBias="-48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8-12-25T21:19:41.630" idx="1">
    <p:pos x="10" y="10"/>
    <p:text/>
    <p:extLst>
      <p:ext uri="{C676402C-5697-4E1C-873F-D02D1690AC5C}">
        <p15:threadingInfo xmlns:p15="http://schemas.microsoft.com/office/powerpoint/2012/main" timeZoneBias="-48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8-12-25T21:19:41.630" idx="1">
    <p:pos x="10" y="10"/>
    <p:text/>
    <p:extLst>
      <p:ext uri="{C676402C-5697-4E1C-873F-D02D1690AC5C}">
        <p15:threadingInfo xmlns:p15="http://schemas.microsoft.com/office/powerpoint/2012/main" timeZoneBias="-48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18-12-25T21:19:41.630" idx="1">
    <p:pos x="10" y="10"/>
    <p:text/>
    <p:extLst>
      <p:ext uri="{C676402C-5697-4E1C-873F-D02D1690AC5C}">
        <p15:threadingInfo xmlns:p15="http://schemas.microsoft.com/office/powerpoint/2012/main" timeZoneBias="-48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18-12-25T21:19:41.630" idx="1">
    <p:pos x="10" y="10"/>
    <p:text/>
    <p:extLst>
      <p:ext uri="{C676402C-5697-4E1C-873F-D02D1690AC5C}">
        <p15:threadingInfo xmlns:p15="http://schemas.microsoft.com/office/powerpoint/2012/main" timeZoneBias="-48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18-12-25T21:19:41.630" idx="1">
    <p:pos x="10" y="10"/>
    <p:text/>
    <p:extLst>
      <p:ext uri="{C676402C-5697-4E1C-873F-D02D1690AC5C}">
        <p15:threadingInfo xmlns:p15="http://schemas.microsoft.com/office/powerpoint/2012/main" timeZoneBias="-48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1" dt="2018-12-25T21:19:41.630" idx="1">
    <p:pos x="10" y="10"/>
    <p:text/>
    <p:extLst>
      <p:ext uri="{C676402C-5697-4E1C-873F-D02D1690AC5C}">
        <p15:threadingInfo xmlns:p15="http://schemas.microsoft.com/office/powerpoint/2012/main" timeZoneBias="-480"/>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1" dt="2018-12-25T21:19:41.630" idx="1">
    <p:pos x="10" y="10"/>
    <p:text/>
    <p:extLst>
      <p:ext uri="{C676402C-5697-4E1C-873F-D02D1690AC5C}">
        <p15:threadingInfo xmlns:p15="http://schemas.microsoft.com/office/powerpoint/2012/main" timeZoneBias="-480"/>
      </p:ext>
    </p:extLst>
  </p:cm>
</p:cmLst>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9EEDEB-74DD-4590-ADB0-3BDFBC7AA6C1}" type="datetimeFigureOut">
              <a:rPr lang="zh-CN" altLang="en-US" smtClean="0"/>
              <a:t>2018/12/25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5043DD-9C8A-432D-8FD9-15B0804A3EB1}" type="slidenum">
              <a:rPr lang="zh-CN" altLang="en-US" smtClean="0"/>
              <a:t>‹#›</a:t>
            </a:fld>
            <a:endParaRPr lang="zh-CN" altLang="en-US"/>
          </a:p>
        </p:txBody>
      </p:sp>
    </p:spTree>
    <p:extLst>
      <p:ext uri="{BB962C8B-B14F-4D97-AF65-F5344CB8AC3E}">
        <p14:creationId xmlns:p14="http://schemas.microsoft.com/office/powerpoint/2010/main" val="2426516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698485DF-3FAB-45E9-A642-7745AB3E3AFD}" type="datetimeFigureOut">
              <a:rPr lang="zh-CN" altLang="en-US" smtClean="0"/>
              <a:t>2018/12/25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C0BAE56-5081-45C8-9882-C35F39B69EBE}"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98485DF-3FAB-45E9-A642-7745AB3E3AFD}" type="datetimeFigureOut">
              <a:rPr lang="zh-CN" altLang="en-US" smtClean="0"/>
              <a:t>2018/12/25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C0BAE56-5081-45C8-9882-C35F39B69EBE}"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98485DF-3FAB-45E9-A642-7745AB3E3AFD}" type="datetimeFigureOut">
              <a:rPr lang="zh-CN" altLang="en-US" smtClean="0"/>
              <a:t>2018/12/25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C0BAE56-5081-45C8-9882-C35F39B69EBE}"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98485DF-3FAB-45E9-A642-7745AB3E3AFD}" type="datetimeFigureOut">
              <a:rPr lang="zh-CN" altLang="en-US" smtClean="0"/>
              <a:t>2018/12/25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C0BAE56-5081-45C8-9882-C35F39B69EBE}" type="slidenum">
              <a:rPr lang="zh-CN" altLang="en-US" smtClean="0"/>
              <a:t>‹#›</a:t>
            </a:fld>
            <a:endParaRPr lang="zh-CN" altLang="en-US"/>
          </a:p>
        </p:txBody>
      </p:sp>
      <p:sp>
        <p:nvSpPr>
          <p:cNvPr id="7" name="矩形 6"/>
          <p:cNvSpPr/>
          <p:nvPr userDrawn="1"/>
        </p:nvSpPr>
        <p:spPr>
          <a:xfrm>
            <a:off x="8325228" y="6545425"/>
            <a:ext cx="775136" cy="246221"/>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模板下载：</a:t>
            </a:r>
            <a:r>
              <a:rPr kumimoji="0" lang="en-US" altLang="zh-CN" sz="100" b="0" i="0" u="none" strike="noStrike" kern="0" cap="none" spc="0" normalizeH="0" baseline="0" noProof="0" dirty="0">
                <a:ln>
                  <a:noFill/>
                </a:ln>
                <a:solidFill>
                  <a:prstClr val="white"/>
                </a:solidFill>
                <a:effectLst/>
                <a:uLnTx/>
                <a:uFillTx/>
              </a:rPr>
              <a:t>www.1ppt.com/moban/     </a:t>
            </a:r>
            <a:r>
              <a:rPr kumimoji="0" lang="zh-CN" altLang="en-US" sz="100" b="0" i="0" u="none" strike="noStrike" kern="0" cap="none" spc="0" normalizeH="0" baseline="0" noProof="0" dirty="0">
                <a:ln>
                  <a:noFill/>
                </a:ln>
                <a:solidFill>
                  <a:prstClr val="white"/>
                </a:solidFill>
                <a:effectLst/>
                <a:uLnTx/>
                <a:uFillTx/>
              </a:rPr>
              <a:t>行业</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a:t>
            </a:r>
            <a:r>
              <a:rPr kumimoji="0" lang="en-US" altLang="zh-CN" sz="100" b="0" i="0" u="none" strike="noStrike" kern="0" cap="none" spc="0" normalizeH="0" baseline="0" noProof="0" dirty="0">
                <a:ln>
                  <a:noFill/>
                </a:ln>
                <a:solidFill>
                  <a:prstClr val="white"/>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节日</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a:t>
            </a:r>
            <a:r>
              <a:rPr kumimoji="0" lang="en-US" altLang="zh-CN" sz="100" b="0" i="0" u="none" strike="noStrike" kern="0" cap="none" spc="0" normalizeH="0" baseline="0" noProof="0" dirty="0">
                <a:ln>
                  <a:noFill/>
                </a:ln>
                <a:solidFill>
                  <a:prstClr val="white"/>
                </a:solidFill>
                <a:effectLst/>
                <a:uLnTx/>
                <a:uFillTx/>
              </a:rPr>
              <a:t>www.1ppt.com/jieri/           PPT</a:t>
            </a:r>
            <a:r>
              <a:rPr kumimoji="0" lang="zh-CN" altLang="en-US" sz="100" b="0" i="0" u="none" strike="noStrike" kern="0" cap="none" spc="0" normalizeH="0" baseline="0" noProof="0" dirty="0">
                <a:ln>
                  <a:noFill/>
                </a:ln>
                <a:solidFill>
                  <a:prstClr val="white"/>
                </a:solidFill>
                <a:effectLst/>
                <a:uLnTx/>
                <a:uFillTx/>
              </a:rPr>
              <a:t>素材下载：</a:t>
            </a:r>
            <a:r>
              <a:rPr kumimoji="0" lang="en-US" altLang="zh-CN" sz="100" b="0" i="0" u="none" strike="noStrike" kern="0" cap="none" spc="0" normalizeH="0" baseline="0" noProof="0" dirty="0">
                <a:ln>
                  <a:noFill/>
                </a:ln>
                <a:solidFill>
                  <a:prstClr val="white"/>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背景图片：</a:t>
            </a:r>
            <a:r>
              <a:rPr kumimoji="0" lang="en-US" altLang="zh-CN" sz="100" b="0" i="0" u="none" strike="noStrike" kern="0" cap="none" spc="0" normalizeH="0" baseline="0" noProof="0" dirty="0">
                <a:ln>
                  <a:noFill/>
                </a:ln>
                <a:solidFill>
                  <a:prstClr val="white"/>
                </a:solidFill>
                <a:effectLst/>
                <a:uLnTx/>
                <a:uFillTx/>
              </a:rPr>
              <a:t>www.1ppt.com/beijing/      PPT</a:t>
            </a:r>
            <a:r>
              <a:rPr kumimoji="0" lang="zh-CN" altLang="en-US" sz="100" b="0" i="0" u="none" strike="noStrike" kern="0" cap="none" spc="0" normalizeH="0" baseline="0" noProof="0" dirty="0">
                <a:ln>
                  <a:noFill/>
                </a:ln>
                <a:solidFill>
                  <a:prstClr val="white"/>
                </a:solidFill>
                <a:effectLst/>
                <a:uLnTx/>
                <a:uFillTx/>
              </a:rPr>
              <a:t>图表下载：</a:t>
            </a:r>
            <a:r>
              <a:rPr kumimoji="0" lang="en-US" altLang="zh-CN" sz="100" b="0" i="0" u="none" strike="noStrike" kern="0" cap="none" spc="0" normalizeH="0" baseline="0" noProof="0" dirty="0">
                <a:ln>
                  <a:noFill/>
                </a:ln>
                <a:solidFill>
                  <a:prstClr val="white"/>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优秀</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下载：</a:t>
            </a:r>
            <a:r>
              <a:rPr kumimoji="0" lang="en-US" altLang="zh-CN" sz="100" b="0" i="0" u="none" strike="noStrike" kern="0" cap="none" spc="0" normalizeH="0" baseline="0" noProof="0" dirty="0">
                <a:ln>
                  <a:noFill/>
                </a:ln>
                <a:solidFill>
                  <a:prstClr val="white"/>
                </a:solidFill>
                <a:effectLst/>
                <a:uLnTx/>
                <a:uFillTx/>
              </a:rPr>
              <a:t>www.1ppt.com/xiazai/        PPT</a:t>
            </a:r>
            <a:r>
              <a:rPr kumimoji="0" lang="zh-CN" altLang="en-US" sz="100" b="0" i="0" u="none" strike="noStrike" kern="0" cap="none" spc="0" normalizeH="0" baseline="0" noProof="0" dirty="0">
                <a:ln>
                  <a:noFill/>
                </a:ln>
                <a:solidFill>
                  <a:prstClr val="white"/>
                </a:solidFill>
                <a:effectLst/>
                <a:uLnTx/>
                <a:uFillTx/>
              </a:rPr>
              <a:t>教程： </a:t>
            </a:r>
            <a:r>
              <a:rPr kumimoji="0" lang="en-US" altLang="zh-CN" sz="100" b="0" i="0" u="none" strike="noStrike" kern="0" cap="none" spc="0" normalizeH="0" baseline="0" noProof="0" dirty="0">
                <a:ln>
                  <a:noFill/>
                </a:ln>
                <a:solidFill>
                  <a:prstClr val="white"/>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white"/>
                </a:solidFill>
                <a:effectLst/>
                <a:uLnTx/>
                <a:uFillTx/>
              </a:rPr>
              <a:t>Word</a:t>
            </a:r>
            <a:r>
              <a:rPr kumimoji="0" lang="zh-CN" altLang="en-US" sz="100" b="0" i="0" u="none" strike="noStrike" kern="0" cap="none" spc="0" normalizeH="0" baseline="0" noProof="0" dirty="0">
                <a:ln>
                  <a:noFill/>
                </a:ln>
                <a:solidFill>
                  <a:prstClr val="white"/>
                </a:solidFill>
                <a:effectLst/>
                <a:uLnTx/>
                <a:uFillTx/>
              </a:rPr>
              <a:t>教程： </a:t>
            </a:r>
            <a:r>
              <a:rPr kumimoji="0" lang="en-US" altLang="zh-CN" sz="100" b="0" i="0" u="none" strike="noStrike" kern="0" cap="none" spc="0" normalizeH="0" baseline="0" noProof="0" dirty="0">
                <a:ln>
                  <a:noFill/>
                </a:ln>
                <a:solidFill>
                  <a:prstClr val="white"/>
                </a:solidFill>
                <a:effectLst/>
                <a:uLnTx/>
                <a:uFillTx/>
              </a:rPr>
              <a:t>www.1ppt.com/word/              Excel</a:t>
            </a:r>
            <a:r>
              <a:rPr kumimoji="0" lang="zh-CN" altLang="en-US" sz="100" b="0" i="0" u="none" strike="noStrike" kern="0" cap="none" spc="0" normalizeH="0" baseline="0" noProof="0" dirty="0">
                <a:ln>
                  <a:noFill/>
                </a:ln>
                <a:solidFill>
                  <a:prstClr val="white"/>
                </a:solidFill>
                <a:effectLst/>
                <a:uLnTx/>
                <a:uFillTx/>
              </a:rPr>
              <a:t>教程：</a:t>
            </a:r>
            <a:r>
              <a:rPr kumimoji="0" lang="en-US" altLang="zh-CN" sz="100" b="0" i="0" u="none" strike="noStrike" kern="0" cap="none" spc="0" normalizeH="0" baseline="0" noProof="0" dirty="0">
                <a:ln>
                  <a:noFill/>
                </a:ln>
                <a:solidFill>
                  <a:prstClr val="white"/>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资料下载：</a:t>
            </a:r>
            <a:r>
              <a:rPr kumimoji="0" lang="en-US" altLang="zh-CN" sz="100" b="0" i="0" u="none" strike="noStrike" kern="0" cap="none" spc="0" normalizeH="0" baseline="0" noProof="0" dirty="0">
                <a:ln>
                  <a:noFill/>
                </a:ln>
                <a:solidFill>
                  <a:prstClr val="white"/>
                </a:solidFill>
                <a:effectLst/>
                <a:uLnTx/>
                <a:uFillTx/>
              </a:rPr>
              <a:t>www.1ppt.com/ziliao/                PPT</a:t>
            </a:r>
            <a:r>
              <a:rPr kumimoji="0" lang="zh-CN" altLang="en-US" sz="100" b="0" i="0" u="none" strike="noStrike" kern="0" cap="none" spc="0" normalizeH="0" baseline="0" noProof="0" dirty="0">
                <a:ln>
                  <a:noFill/>
                </a:ln>
                <a:solidFill>
                  <a:prstClr val="white"/>
                </a:solidFill>
                <a:effectLst/>
                <a:uLnTx/>
                <a:uFillTx/>
              </a:rPr>
              <a:t>课件下载：</a:t>
            </a:r>
            <a:r>
              <a:rPr kumimoji="0" lang="en-US" altLang="zh-CN" sz="100" b="0" i="0" u="none" strike="noStrike" kern="0" cap="none" spc="0" normalizeH="0" baseline="0" noProof="0" dirty="0">
                <a:ln>
                  <a:noFill/>
                </a:ln>
                <a:solidFill>
                  <a:prstClr val="white"/>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范文下载：</a:t>
            </a:r>
            <a:r>
              <a:rPr kumimoji="0" lang="en-US" altLang="zh-CN" sz="100" b="0" i="0" u="none" strike="noStrike" kern="0" cap="none" spc="0" normalizeH="0" baseline="0" noProof="0" dirty="0">
                <a:ln>
                  <a:noFill/>
                </a:ln>
                <a:solidFill>
                  <a:prstClr val="white"/>
                </a:solidFill>
                <a:effectLst/>
                <a:uLnTx/>
                <a:uFillTx/>
              </a:rPr>
              <a:t>www.1ppt.com/fanwen/             </a:t>
            </a:r>
            <a:r>
              <a:rPr kumimoji="0" lang="zh-CN" altLang="en-US" sz="100" b="0" i="0" u="none" strike="noStrike" kern="0" cap="none" spc="0" normalizeH="0" baseline="0" noProof="0" dirty="0">
                <a:ln>
                  <a:noFill/>
                </a:ln>
                <a:solidFill>
                  <a:prstClr val="white"/>
                </a:solidFill>
                <a:effectLst/>
                <a:uLnTx/>
                <a:uFillTx/>
              </a:rPr>
              <a:t>试卷下载：</a:t>
            </a:r>
            <a:r>
              <a:rPr kumimoji="0" lang="en-US" altLang="zh-CN" sz="100" b="0" i="0" u="none" strike="noStrike" kern="0" cap="none" spc="0" normalizeH="0" baseline="0" noProof="0" dirty="0">
                <a:ln>
                  <a:noFill/>
                </a:ln>
                <a:solidFill>
                  <a:prstClr val="white"/>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教案下载：</a:t>
            </a:r>
            <a:r>
              <a:rPr kumimoji="0" lang="en-US" altLang="zh-CN" sz="100" b="0" i="0" u="none" strike="noStrike" kern="0" cap="none" spc="0" normalizeH="0" baseline="0" noProof="0" dirty="0">
                <a:ln>
                  <a:noFill/>
                </a:ln>
                <a:solidFill>
                  <a:prstClr val="white"/>
                </a:solidFill>
                <a:effectLst/>
                <a:uLnTx/>
                <a:uFillTx/>
              </a:rPr>
              <a:t>www.1ppt.com/jiaoan/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字体下载：</a:t>
            </a:r>
            <a:r>
              <a:rPr kumimoji="0" lang="en-US" altLang="zh-CN" sz="100" b="0" i="0" u="none" strike="noStrike" kern="0" cap="none" spc="0" normalizeH="0" baseline="0" noProof="0" dirty="0">
                <a:ln>
                  <a:noFill/>
                </a:ln>
                <a:solidFill>
                  <a:prstClr val="white"/>
                </a:solidFill>
                <a:effectLst/>
                <a:uLnTx/>
                <a:uFillTx/>
              </a:rPr>
              <a:t>www.1ppt.com/ziti/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white"/>
                </a:solidFill>
                <a:effectLst/>
                <a:uLnTx/>
                <a:uFillTx/>
              </a:rPr>
              <a:t> </a:t>
            </a:r>
            <a:endParaRPr kumimoji="0" lang="zh-CN" altLang="en-US" sz="100" b="0" i="0" u="none" strike="noStrike" kern="0" cap="none" spc="0" normalizeH="0" baseline="0" noProof="0" dirty="0">
              <a:ln>
                <a:noFill/>
              </a:ln>
              <a:solidFill>
                <a:prstClr val="white"/>
              </a:solidFill>
              <a:effectLst/>
              <a:uLnTx/>
              <a:uFillTx/>
            </a:endParaRPr>
          </a:p>
        </p:txBody>
      </p:sp>
    </p:spTree>
    <p:extLst>
      <p:ext uri="{BB962C8B-B14F-4D97-AF65-F5344CB8AC3E}">
        <p14:creationId xmlns:p14="http://schemas.microsoft.com/office/powerpoint/2010/main" val="25165051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98485DF-3FAB-45E9-A642-7745AB3E3AFD}" type="datetimeFigureOut">
              <a:rPr lang="zh-CN" altLang="en-US" smtClean="0"/>
              <a:t>2018/12/25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C0BAE56-5081-45C8-9882-C35F39B69EBE}"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698485DF-3FAB-45E9-A642-7745AB3E3AFD}" type="datetimeFigureOut">
              <a:rPr lang="zh-CN" altLang="en-US" smtClean="0"/>
              <a:t>2018/12/25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C0BAE56-5081-45C8-9882-C35F39B69EBE}"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698485DF-3FAB-45E9-A642-7745AB3E3AFD}" type="datetimeFigureOut">
              <a:rPr lang="zh-CN" altLang="en-US" smtClean="0"/>
              <a:t>2018/12/25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C0BAE56-5081-45C8-9882-C35F39B69EBE}"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698485DF-3FAB-45E9-A642-7745AB3E3AFD}" type="datetimeFigureOut">
              <a:rPr lang="zh-CN" altLang="en-US" smtClean="0"/>
              <a:t>2018/12/25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C0BAE56-5081-45C8-9882-C35F39B69EBE}"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98485DF-3FAB-45E9-A642-7745AB3E3AFD}" type="datetimeFigureOut">
              <a:rPr lang="zh-CN" altLang="en-US" smtClean="0"/>
              <a:t>2018/12/25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C0BAE56-5081-45C8-9882-C35F39B69EBE}"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98485DF-3FAB-45E9-A642-7745AB3E3AFD}" type="datetimeFigureOut">
              <a:rPr lang="zh-CN" altLang="en-US" smtClean="0"/>
              <a:t>2018/12/25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C0BAE56-5081-45C8-9882-C35F39B69EBE}"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98485DF-3FAB-45E9-A642-7745AB3E3AFD}" type="datetimeFigureOut">
              <a:rPr lang="zh-CN" altLang="en-US" smtClean="0"/>
              <a:t>2018/12/25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C0BAE56-5081-45C8-9882-C35F39B69EBE}"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98485DF-3FAB-45E9-A642-7745AB3E3AFD}" type="datetimeFigureOut">
              <a:rPr lang="zh-CN" altLang="en-US" smtClean="0"/>
              <a:t>2018/12/25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C0BAE56-5081-45C8-9882-C35F39B69EBE}"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8485DF-3FAB-45E9-A642-7745AB3E3AFD}" type="datetimeFigureOut">
              <a:rPr lang="zh-CN" altLang="en-US" smtClean="0"/>
              <a:t>2018/12/25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0BAE56-5081-45C8-9882-C35F39B69EBE}"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9"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package" Target="../embeddings/Microsoft_Word_Document.docx"/><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comments" Target="../comments/comment6.xml"/><Relationship Id="rId4" Type="http://schemas.openxmlformats.org/officeDocument/2006/relationships/image" Target="../media/image4.emf"/></Relationships>
</file>

<file path=ppt/slides/_rels/slide14.xml.rels><?xml version="1.0" encoding="UTF-8" standalone="yes"?>
<Relationships xmlns="http://schemas.openxmlformats.org/package/2006/relationships"><Relationship Id="rId3" Type="http://schemas.openxmlformats.org/officeDocument/2006/relationships/comments" Target="../comments/comment7.xm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omments" Target="../comments/comment8.xm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omments" Target="../comments/comment9.xm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omments" Target="../comments/comment10.xm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comments" Target="../comments/comment11.xm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omments" Target="../comments/comment12.xm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omments" Target="../comments/comment13.xm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comments" Target="../comments/comment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comments" Target="../comments/comment15.xm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5" name="文本框 4"/>
          <p:cNvSpPr txBox="1"/>
          <p:nvPr/>
        </p:nvSpPr>
        <p:spPr>
          <a:xfrm>
            <a:off x="740873" y="2480149"/>
            <a:ext cx="5635433" cy="2000548"/>
          </a:xfrm>
          <a:prstGeom prst="rect">
            <a:avLst/>
          </a:prstGeom>
          <a:noFill/>
        </p:spPr>
        <p:txBody>
          <a:bodyPr wrap="square" rtlCol="0">
            <a:spAutoFit/>
          </a:bodyPr>
          <a:lstStyle/>
          <a:p>
            <a:r>
              <a:rPr lang="en-US" altLang="zh-CN" sz="8000" dirty="0">
                <a:solidFill>
                  <a:srgbClr val="002B41"/>
                </a:solidFill>
                <a:latin typeface="Impact" panose="020B0806030902050204" pitchFamily="34" charset="0"/>
                <a:ea typeface="微软雅黑" panose="020B0503020204020204" pitchFamily="34" charset="-122"/>
              </a:rPr>
              <a:t>UML</a:t>
            </a:r>
            <a:r>
              <a:rPr lang="zh-CN" altLang="en-US" sz="8000" dirty="0">
                <a:solidFill>
                  <a:srgbClr val="002B41"/>
                </a:solidFill>
                <a:latin typeface="Impact" panose="020B0806030902050204" pitchFamily="34" charset="0"/>
                <a:ea typeface="微软雅黑" panose="020B0503020204020204" pitchFamily="34" charset="-122"/>
              </a:rPr>
              <a:t>基础</a:t>
            </a:r>
            <a:r>
              <a:rPr lang="en-US" altLang="zh-CN" sz="8000" dirty="0">
                <a:solidFill>
                  <a:srgbClr val="002B41"/>
                </a:solidFill>
                <a:latin typeface="Impact" panose="020B0806030902050204" pitchFamily="34" charset="0"/>
                <a:ea typeface="微软雅黑" panose="020B0503020204020204" pitchFamily="34" charset="-122"/>
              </a:rPr>
              <a:t>Ⅳ</a:t>
            </a:r>
          </a:p>
          <a:p>
            <a:r>
              <a:rPr lang="zh-CN" altLang="en-US" sz="4400" dirty="0">
                <a:solidFill>
                  <a:srgbClr val="002B41"/>
                </a:solidFill>
                <a:latin typeface="微软雅黑" panose="020B0503020204020204" pitchFamily="34" charset="-122"/>
                <a:ea typeface="微软雅黑" panose="020B0503020204020204" pitchFamily="34" charset="-122"/>
              </a:rPr>
              <a:t>综合应用与问题解答</a:t>
            </a:r>
          </a:p>
        </p:txBody>
      </p:sp>
      <p:sp>
        <p:nvSpPr>
          <p:cNvPr id="7" name="文本框 6"/>
          <p:cNvSpPr txBox="1"/>
          <p:nvPr/>
        </p:nvSpPr>
        <p:spPr>
          <a:xfrm>
            <a:off x="740874" y="4605925"/>
            <a:ext cx="3207517" cy="577081"/>
          </a:xfrm>
          <a:prstGeom prst="rect">
            <a:avLst/>
          </a:prstGeom>
          <a:noFill/>
        </p:spPr>
        <p:txBody>
          <a:bodyPr wrap="square" rtlCol="0">
            <a:spAutoFit/>
          </a:bodyPr>
          <a:lstStyle/>
          <a:p>
            <a:r>
              <a:rPr lang="en-US" altLang="zh-CN" sz="1050" dirty="0">
                <a:solidFill>
                  <a:schemeClr val="bg1">
                    <a:lumMod val="95000"/>
                  </a:schemeClr>
                </a:solidFill>
                <a:latin typeface="微软雅黑" panose="020B0503020204020204" pitchFamily="34" charset="-122"/>
                <a:ea typeface="微软雅黑" panose="020B0503020204020204" pitchFamily="34" charset="-122"/>
              </a:rPr>
              <a:t>Fresh business general template</a:t>
            </a:r>
          </a:p>
          <a:p>
            <a:r>
              <a:rPr lang="en-US" altLang="zh-CN" sz="1050" dirty="0">
                <a:solidFill>
                  <a:schemeClr val="bg1">
                    <a:lumMod val="95000"/>
                  </a:schemeClr>
                </a:solidFill>
                <a:latin typeface="微软雅黑" panose="020B0503020204020204" pitchFamily="34" charset="-122"/>
                <a:ea typeface="微软雅黑" panose="020B0503020204020204" pitchFamily="34" charset="-122"/>
              </a:rPr>
              <a:t>Applicable to enterprise introduction, summary report, sales marketing, chart data</a:t>
            </a:r>
            <a:endParaRPr lang="zh-CN" altLang="en-US" sz="105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8" name="PA_Line 15"/>
          <p:cNvSpPr>
            <a:spLocks noChangeShapeType="1"/>
          </p:cNvSpPr>
          <p:nvPr>
            <p:custDataLst>
              <p:tags r:id="rId1"/>
            </p:custDataLst>
          </p:nvPr>
        </p:nvSpPr>
        <p:spPr bwMode="auto">
          <a:xfrm flipV="1">
            <a:off x="3459637" y="0"/>
            <a:ext cx="7651028" cy="686044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9" name="PA_Line 16"/>
          <p:cNvSpPr>
            <a:spLocks noChangeShapeType="1"/>
          </p:cNvSpPr>
          <p:nvPr>
            <p:custDataLst>
              <p:tags r:id="rId2"/>
            </p:custDataLst>
          </p:nvPr>
        </p:nvSpPr>
        <p:spPr bwMode="auto">
          <a:xfrm>
            <a:off x="8045145" y="-179684"/>
            <a:ext cx="4011737"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0" name="PA_Line 17"/>
          <p:cNvSpPr>
            <a:spLocks noChangeShapeType="1"/>
          </p:cNvSpPr>
          <p:nvPr>
            <p:custDataLst>
              <p:tags r:id="rId3"/>
            </p:custDataLst>
          </p:nvPr>
        </p:nvSpPr>
        <p:spPr bwMode="auto">
          <a:xfrm>
            <a:off x="1517715" y="-37707"/>
            <a:ext cx="10674284" cy="4949588"/>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1" name="PA_Line 18"/>
          <p:cNvSpPr>
            <a:spLocks noChangeShapeType="1"/>
          </p:cNvSpPr>
          <p:nvPr>
            <p:custDataLst>
              <p:tags r:id="rId4"/>
            </p:custDataLst>
          </p:nvPr>
        </p:nvSpPr>
        <p:spPr bwMode="auto">
          <a:xfrm flipV="1">
            <a:off x="9747262" y="-179684"/>
            <a:ext cx="1891058" cy="703355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2" name="PA_椭圆 19"/>
          <p:cNvSpPr>
            <a:spLocks noChangeArrowheads="1"/>
          </p:cNvSpPr>
          <p:nvPr>
            <p:custDataLst>
              <p:tags r:id="rId5"/>
            </p:custDataLst>
          </p:nvPr>
        </p:nvSpPr>
        <p:spPr bwMode="auto">
          <a:xfrm>
            <a:off x="9105344" y="1710670"/>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p>
        </p:txBody>
      </p:sp>
      <p:sp>
        <p:nvSpPr>
          <p:cNvPr id="13" name="PA_椭圆 20"/>
          <p:cNvSpPr>
            <a:spLocks noChangeArrowheads="1"/>
          </p:cNvSpPr>
          <p:nvPr>
            <p:custDataLst>
              <p:tags r:id="rId6"/>
            </p:custDataLst>
          </p:nvPr>
        </p:nvSpPr>
        <p:spPr bwMode="auto">
          <a:xfrm>
            <a:off x="10435706" y="4050757"/>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p>
        </p:txBody>
      </p:sp>
      <p:sp>
        <p:nvSpPr>
          <p:cNvPr id="14" name="PA_任意多边形 5"/>
          <p:cNvSpPr/>
          <p:nvPr>
            <p:custDataLst>
              <p:tags r:id="rId7"/>
            </p:custDataLst>
          </p:nvPr>
        </p:nvSpPr>
        <p:spPr bwMode="auto">
          <a:xfrm>
            <a:off x="9257122" y="0"/>
            <a:ext cx="2926691" cy="4911881"/>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rgbClr val="00183C"/>
              </a:solidFill>
              <a:latin typeface="Calibri" panose="020F0502020204030204" pitchFamily="34" charset="0"/>
              <a:ea typeface="宋体" panose="02010600030101010101" pitchFamily="2" charset="-122"/>
            </a:endParaRPr>
          </a:p>
        </p:txBody>
      </p:sp>
      <p:sp>
        <p:nvSpPr>
          <p:cNvPr id="15" name="PA_椭圆 19"/>
          <p:cNvSpPr>
            <a:spLocks noChangeArrowheads="1"/>
          </p:cNvSpPr>
          <p:nvPr>
            <p:custDataLst>
              <p:tags r:id="rId8"/>
            </p:custDataLst>
          </p:nvPr>
        </p:nvSpPr>
        <p:spPr bwMode="auto">
          <a:xfrm>
            <a:off x="7847630" y="2860740"/>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p>
        </p:txBody>
      </p:sp>
      <p:sp>
        <p:nvSpPr>
          <p:cNvPr id="16" name="文本框 15"/>
          <p:cNvSpPr txBox="1"/>
          <p:nvPr/>
        </p:nvSpPr>
        <p:spPr>
          <a:xfrm>
            <a:off x="740873" y="4505178"/>
            <a:ext cx="5635433" cy="1485920"/>
          </a:xfrm>
          <a:prstGeom prst="rect">
            <a:avLst/>
          </a:prstGeom>
          <a:noFill/>
        </p:spPr>
        <p:txBody>
          <a:bodyPr wrap="square" rtlCol="0">
            <a:spAutoFit/>
          </a:bodyPr>
          <a:lstStyle/>
          <a:p>
            <a:pPr>
              <a:lnSpc>
                <a:spcPct val="130000"/>
              </a:lnSpc>
            </a:pPr>
            <a:r>
              <a:rPr lang="en-US" altLang="zh-CN" sz="2400" dirty="0">
                <a:solidFill>
                  <a:srgbClr val="002B41"/>
                </a:solidFill>
                <a:latin typeface="微软雅黑" panose="020B0503020204020204" pitchFamily="34" charset="-122"/>
                <a:ea typeface="微软雅黑" panose="020B0503020204020204" pitchFamily="34" charset="-122"/>
              </a:rPr>
              <a:t>PRD2018-G10</a:t>
            </a:r>
            <a:r>
              <a:rPr lang="zh-CN" altLang="en-US" sz="2400" dirty="0">
                <a:solidFill>
                  <a:srgbClr val="002B41"/>
                </a:solidFill>
                <a:latin typeface="微软雅黑" panose="020B0503020204020204" pitchFamily="34" charset="-122"/>
                <a:ea typeface="微软雅黑" panose="020B0503020204020204" pitchFamily="34" charset="-122"/>
              </a:rPr>
              <a:t>小组</a:t>
            </a:r>
            <a:endParaRPr lang="en-US" altLang="zh-CN" sz="2400" dirty="0">
              <a:solidFill>
                <a:srgbClr val="002B41"/>
              </a:solidFill>
              <a:latin typeface="微软雅黑" panose="020B0503020204020204" pitchFamily="34" charset="-122"/>
              <a:ea typeface="微软雅黑" panose="020B0503020204020204" pitchFamily="34" charset="-122"/>
            </a:endParaRPr>
          </a:p>
          <a:p>
            <a:pPr>
              <a:lnSpc>
                <a:spcPct val="130000"/>
              </a:lnSpc>
            </a:pPr>
            <a:r>
              <a:rPr lang="zh-CN" altLang="en-US" sz="2400" dirty="0">
                <a:solidFill>
                  <a:srgbClr val="002B41"/>
                </a:solidFill>
                <a:latin typeface="微软雅黑" panose="020B0503020204020204" pitchFamily="34" charset="-122"/>
                <a:ea typeface="微软雅黑" panose="020B0503020204020204" pitchFamily="34" charset="-122"/>
              </a:rPr>
              <a:t>组长：夏昌灏</a:t>
            </a:r>
            <a:endParaRPr lang="en-US" altLang="zh-CN" sz="2400" dirty="0">
              <a:solidFill>
                <a:srgbClr val="002B41"/>
              </a:solidFill>
              <a:latin typeface="微软雅黑" panose="020B0503020204020204" pitchFamily="34" charset="-122"/>
              <a:ea typeface="微软雅黑" panose="020B0503020204020204" pitchFamily="34" charset="-122"/>
            </a:endParaRPr>
          </a:p>
          <a:p>
            <a:pPr>
              <a:lnSpc>
                <a:spcPct val="130000"/>
              </a:lnSpc>
            </a:pPr>
            <a:r>
              <a:rPr lang="zh-CN" altLang="en-US" sz="2400" dirty="0">
                <a:solidFill>
                  <a:srgbClr val="002B41"/>
                </a:solidFill>
                <a:latin typeface="微软雅黑" panose="020B0503020204020204" pitchFamily="34" charset="-122"/>
                <a:ea typeface="微软雅黑" panose="020B0503020204020204" pitchFamily="34" charset="-122"/>
              </a:rPr>
              <a:t>组员：叶忠杰、李俊、黄浩峰、吴荣欣</a:t>
            </a:r>
            <a:endParaRPr lang="en-US" altLang="zh-CN" sz="2400" dirty="0">
              <a:solidFill>
                <a:srgbClr val="002B4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7" name="文本框 6">
            <a:extLst>
              <a:ext uri="{FF2B5EF4-FFF2-40B4-BE49-F238E27FC236}">
                <a16:creationId xmlns:a16="http://schemas.microsoft.com/office/drawing/2014/main" id="{A430B28C-8399-4FEA-9902-E8C6E7DF39A7}"/>
              </a:ext>
            </a:extLst>
          </p:cNvPr>
          <p:cNvSpPr txBox="1"/>
          <p:nvPr/>
        </p:nvSpPr>
        <p:spPr>
          <a:xfrm>
            <a:off x="5551714" y="2877910"/>
            <a:ext cx="914400" cy="914400"/>
          </a:xfrm>
          <a:prstGeom prst="rect">
            <a:avLst/>
          </a:prstGeom>
          <a:noFill/>
        </p:spPr>
        <p:txBody>
          <a:bodyPr wrap="square" rtlCol="0">
            <a:spAutoFit/>
          </a:bodyPr>
          <a:lstStyle/>
          <a:p>
            <a:endParaRPr lang="zh-CN" altLang="en-US" dirty="0"/>
          </a:p>
        </p:txBody>
      </p:sp>
      <p:pic>
        <p:nvPicPr>
          <p:cNvPr id="12" name="图片 11">
            <a:extLst>
              <a:ext uri="{FF2B5EF4-FFF2-40B4-BE49-F238E27FC236}">
                <a16:creationId xmlns:a16="http://schemas.microsoft.com/office/drawing/2014/main" id="{FCF57319-4C22-44A6-B39F-ADE18A8010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7592" y="1318049"/>
            <a:ext cx="6676057" cy="4434172"/>
          </a:xfrm>
          <a:prstGeom prst="rect">
            <a:avLst/>
          </a:prstGeom>
        </p:spPr>
      </p:pic>
      <p:sp>
        <p:nvSpPr>
          <p:cNvPr id="3" name="矩形 2">
            <a:extLst>
              <a:ext uri="{FF2B5EF4-FFF2-40B4-BE49-F238E27FC236}">
                <a16:creationId xmlns:a16="http://schemas.microsoft.com/office/drawing/2014/main" id="{32BA94CA-D2F7-4E11-9EDA-4A4CA5387D1E}"/>
              </a:ext>
            </a:extLst>
          </p:cNvPr>
          <p:cNvSpPr/>
          <p:nvPr/>
        </p:nvSpPr>
        <p:spPr>
          <a:xfrm>
            <a:off x="914401" y="2751363"/>
            <a:ext cx="1191985" cy="156754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F5A420B4-7BD9-40D3-972C-35F2154C6D87}"/>
              </a:ext>
            </a:extLst>
          </p:cNvPr>
          <p:cNvSpPr txBox="1"/>
          <p:nvPr/>
        </p:nvSpPr>
        <p:spPr>
          <a:xfrm>
            <a:off x="7590458" y="2085156"/>
            <a:ext cx="4572000" cy="3046988"/>
          </a:xfrm>
          <a:prstGeom prst="rect">
            <a:avLst/>
          </a:prstGeom>
          <a:noFill/>
        </p:spPr>
        <p:txBody>
          <a:bodyPr wrap="square" rtlCol="0">
            <a:spAutoFit/>
          </a:bodyPr>
          <a:lstStyle/>
          <a:p>
            <a:r>
              <a:rPr lang="zh-CN" altLang="en-US" sz="3200" b="1" dirty="0"/>
              <a:t>         </a:t>
            </a:r>
            <a:r>
              <a:rPr lang="zh-CN" altLang="en-US" sz="3200" b="1" dirty="0">
                <a:solidFill>
                  <a:srgbClr val="FF0000"/>
                </a:solidFill>
              </a:rPr>
              <a:t>参与者（</a:t>
            </a:r>
            <a:r>
              <a:rPr lang="en-US" altLang="zh-CN" sz="3200" b="1" dirty="0">
                <a:solidFill>
                  <a:srgbClr val="FF0000"/>
                </a:solidFill>
              </a:rPr>
              <a:t>Actor</a:t>
            </a:r>
            <a:r>
              <a:rPr lang="zh-CN" altLang="en-US" sz="3200" b="1" dirty="0">
                <a:solidFill>
                  <a:srgbClr val="FF0000"/>
                </a:solidFill>
              </a:rPr>
              <a:t>）</a:t>
            </a:r>
            <a:endParaRPr lang="en-US" altLang="zh-CN" sz="3200" b="1" dirty="0">
              <a:solidFill>
                <a:srgbClr val="FF0000"/>
              </a:solidFill>
            </a:endParaRPr>
          </a:p>
          <a:p>
            <a:r>
              <a:rPr lang="zh-CN" altLang="en-US" sz="3200" b="1" dirty="0"/>
              <a:t>是系统外部的一个人或者物，它以某种方式参与了系统的执行过程，通常以一个直立人的图形符号来表示。</a:t>
            </a:r>
          </a:p>
        </p:txBody>
      </p:sp>
      <p:sp>
        <p:nvSpPr>
          <p:cNvPr id="10" name="TextBox 76">
            <a:extLst>
              <a:ext uri="{FF2B5EF4-FFF2-40B4-BE49-F238E27FC236}">
                <a16:creationId xmlns:a16="http://schemas.microsoft.com/office/drawing/2014/main" id="{F273E097-9EBF-441A-9D66-FA86FB8429CE}"/>
              </a:ext>
            </a:extLst>
          </p:cNvPr>
          <p:cNvSpPr txBox="1"/>
          <p:nvPr/>
        </p:nvSpPr>
        <p:spPr>
          <a:xfrm>
            <a:off x="443585" y="173615"/>
            <a:ext cx="2148345" cy="707886"/>
          </a:xfrm>
          <a:prstGeom prst="rect">
            <a:avLst/>
          </a:prstGeom>
          <a:noFill/>
        </p:spPr>
        <p:txBody>
          <a:bodyPr wrap="none" rtlCol="0">
            <a:spAutoFit/>
          </a:bodyPr>
          <a:lstStyle/>
          <a:p>
            <a:r>
              <a:rPr lang="en-US" altLang="zh-CN" sz="4000" dirty="0">
                <a:solidFill>
                  <a:srgbClr val="002B41"/>
                </a:solidFill>
                <a:latin typeface="微软雅黑" panose="020B0503020204020204" pitchFamily="34" charset="-122"/>
                <a:ea typeface="微软雅黑" panose="020B0503020204020204" pitchFamily="34" charset="-122"/>
              </a:rPr>
              <a:t>2.</a:t>
            </a:r>
            <a:r>
              <a:rPr lang="zh-CN" altLang="en-US" sz="4000" dirty="0">
                <a:solidFill>
                  <a:srgbClr val="002B41"/>
                </a:solidFill>
                <a:latin typeface="微软雅黑" panose="020B0503020204020204" pitchFamily="34" charset="-122"/>
                <a:ea typeface="微软雅黑" panose="020B0503020204020204" pitchFamily="34" charset="-122"/>
              </a:rPr>
              <a:t>用例图</a:t>
            </a:r>
          </a:p>
        </p:txBody>
      </p:sp>
    </p:spTree>
    <p:extLst>
      <p:ext uri="{BB962C8B-B14F-4D97-AF65-F5344CB8AC3E}">
        <p14:creationId xmlns:p14="http://schemas.microsoft.com/office/powerpoint/2010/main" val="1024418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7" name="文本框 6">
            <a:extLst>
              <a:ext uri="{FF2B5EF4-FFF2-40B4-BE49-F238E27FC236}">
                <a16:creationId xmlns:a16="http://schemas.microsoft.com/office/drawing/2014/main" id="{A430B28C-8399-4FEA-9902-E8C6E7DF39A7}"/>
              </a:ext>
            </a:extLst>
          </p:cNvPr>
          <p:cNvSpPr txBox="1"/>
          <p:nvPr/>
        </p:nvSpPr>
        <p:spPr>
          <a:xfrm>
            <a:off x="5551714" y="2877910"/>
            <a:ext cx="914400" cy="914400"/>
          </a:xfrm>
          <a:prstGeom prst="rect">
            <a:avLst/>
          </a:prstGeom>
          <a:noFill/>
        </p:spPr>
        <p:txBody>
          <a:bodyPr wrap="square" rtlCol="0">
            <a:spAutoFit/>
          </a:bodyPr>
          <a:lstStyle/>
          <a:p>
            <a:endParaRPr lang="zh-CN" altLang="en-US" dirty="0"/>
          </a:p>
        </p:txBody>
      </p:sp>
      <p:pic>
        <p:nvPicPr>
          <p:cNvPr id="12" name="图片 11">
            <a:extLst>
              <a:ext uri="{FF2B5EF4-FFF2-40B4-BE49-F238E27FC236}">
                <a16:creationId xmlns:a16="http://schemas.microsoft.com/office/drawing/2014/main" id="{FCF57319-4C22-44A6-B39F-ADE18A8010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7592" y="1318049"/>
            <a:ext cx="6676057" cy="4434172"/>
          </a:xfrm>
          <a:prstGeom prst="rect">
            <a:avLst/>
          </a:prstGeom>
        </p:spPr>
      </p:pic>
      <p:sp>
        <p:nvSpPr>
          <p:cNvPr id="9" name="文本框 8">
            <a:extLst>
              <a:ext uri="{FF2B5EF4-FFF2-40B4-BE49-F238E27FC236}">
                <a16:creationId xmlns:a16="http://schemas.microsoft.com/office/drawing/2014/main" id="{F5A420B4-7BD9-40D3-972C-35F2154C6D87}"/>
              </a:ext>
            </a:extLst>
          </p:cNvPr>
          <p:cNvSpPr txBox="1"/>
          <p:nvPr/>
        </p:nvSpPr>
        <p:spPr>
          <a:xfrm>
            <a:off x="7590458" y="2085156"/>
            <a:ext cx="4572000" cy="2554545"/>
          </a:xfrm>
          <a:prstGeom prst="rect">
            <a:avLst/>
          </a:prstGeom>
          <a:noFill/>
        </p:spPr>
        <p:txBody>
          <a:bodyPr wrap="square" rtlCol="0">
            <a:spAutoFit/>
          </a:bodyPr>
          <a:lstStyle/>
          <a:p>
            <a:r>
              <a:rPr lang="zh-CN" altLang="en-US" sz="3200" b="1" dirty="0"/>
              <a:t>         </a:t>
            </a:r>
            <a:r>
              <a:rPr lang="zh-CN" altLang="en-US" sz="3200" b="1" dirty="0">
                <a:solidFill>
                  <a:srgbClr val="FF0000"/>
                </a:solidFill>
              </a:rPr>
              <a:t>用例（</a:t>
            </a:r>
            <a:r>
              <a:rPr lang="en-US" altLang="zh-CN" sz="3200" b="1" dirty="0">
                <a:solidFill>
                  <a:srgbClr val="FF0000"/>
                </a:solidFill>
              </a:rPr>
              <a:t>Use Case</a:t>
            </a:r>
            <a:r>
              <a:rPr lang="zh-CN" altLang="en-US" sz="3200" b="1" dirty="0">
                <a:solidFill>
                  <a:srgbClr val="FF0000"/>
                </a:solidFill>
              </a:rPr>
              <a:t>）</a:t>
            </a:r>
            <a:endParaRPr lang="en-US" altLang="zh-CN" sz="3200" b="1" dirty="0">
              <a:solidFill>
                <a:srgbClr val="FF0000"/>
              </a:solidFill>
            </a:endParaRPr>
          </a:p>
          <a:p>
            <a:r>
              <a:rPr lang="zh-CN" altLang="en-US" sz="3200" b="1" dirty="0"/>
              <a:t>描述了在不同条件下，针对某一项目相关人员的请求，系统对其作出的响应。</a:t>
            </a:r>
          </a:p>
        </p:txBody>
      </p:sp>
      <p:sp>
        <p:nvSpPr>
          <p:cNvPr id="8" name="矩形 7">
            <a:extLst>
              <a:ext uri="{FF2B5EF4-FFF2-40B4-BE49-F238E27FC236}">
                <a16:creationId xmlns:a16="http://schemas.microsoft.com/office/drawing/2014/main" id="{F50A90C6-3B28-4E75-A644-ADFF347E7911}"/>
              </a:ext>
            </a:extLst>
          </p:cNvPr>
          <p:cNvSpPr/>
          <p:nvPr/>
        </p:nvSpPr>
        <p:spPr>
          <a:xfrm>
            <a:off x="4967385" y="1679800"/>
            <a:ext cx="1714499" cy="123689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extBox 76">
            <a:extLst>
              <a:ext uri="{FF2B5EF4-FFF2-40B4-BE49-F238E27FC236}">
                <a16:creationId xmlns:a16="http://schemas.microsoft.com/office/drawing/2014/main" id="{A7C3448C-DB5E-4301-84A8-412353B43899}"/>
              </a:ext>
            </a:extLst>
          </p:cNvPr>
          <p:cNvSpPr txBox="1"/>
          <p:nvPr/>
        </p:nvSpPr>
        <p:spPr>
          <a:xfrm>
            <a:off x="443585" y="173615"/>
            <a:ext cx="2148345" cy="707886"/>
          </a:xfrm>
          <a:prstGeom prst="rect">
            <a:avLst/>
          </a:prstGeom>
          <a:noFill/>
        </p:spPr>
        <p:txBody>
          <a:bodyPr wrap="none" rtlCol="0">
            <a:spAutoFit/>
          </a:bodyPr>
          <a:lstStyle/>
          <a:p>
            <a:r>
              <a:rPr lang="en-US" altLang="zh-CN" sz="4000" dirty="0">
                <a:solidFill>
                  <a:srgbClr val="002B41"/>
                </a:solidFill>
                <a:latin typeface="微软雅黑" panose="020B0503020204020204" pitchFamily="34" charset="-122"/>
                <a:ea typeface="微软雅黑" panose="020B0503020204020204" pitchFamily="34" charset="-122"/>
              </a:rPr>
              <a:t>2.</a:t>
            </a:r>
            <a:r>
              <a:rPr lang="zh-CN" altLang="en-US" sz="4000" dirty="0">
                <a:solidFill>
                  <a:srgbClr val="002B41"/>
                </a:solidFill>
                <a:latin typeface="微软雅黑" panose="020B0503020204020204" pitchFamily="34" charset="-122"/>
                <a:ea typeface="微软雅黑" panose="020B0503020204020204" pitchFamily="34" charset="-122"/>
              </a:rPr>
              <a:t>用例图</a:t>
            </a:r>
          </a:p>
        </p:txBody>
      </p:sp>
    </p:spTree>
    <p:extLst>
      <p:ext uri="{BB962C8B-B14F-4D97-AF65-F5344CB8AC3E}">
        <p14:creationId xmlns:p14="http://schemas.microsoft.com/office/powerpoint/2010/main" val="32199418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7" name="文本框 6">
            <a:extLst>
              <a:ext uri="{FF2B5EF4-FFF2-40B4-BE49-F238E27FC236}">
                <a16:creationId xmlns:a16="http://schemas.microsoft.com/office/drawing/2014/main" id="{A430B28C-8399-4FEA-9902-E8C6E7DF39A7}"/>
              </a:ext>
            </a:extLst>
          </p:cNvPr>
          <p:cNvSpPr txBox="1"/>
          <p:nvPr/>
        </p:nvSpPr>
        <p:spPr>
          <a:xfrm>
            <a:off x="5551714" y="2877910"/>
            <a:ext cx="914400" cy="914400"/>
          </a:xfrm>
          <a:prstGeom prst="rect">
            <a:avLst/>
          </a:prstGeom>
          <a:noFill/>
        </p:spPr>
        <p:txBody>
          <a:bodyPr wrap="square" rtlCol="0">
            <a:spAutoFit/>
          </a:bodyPr>
          <a:lstStyle/>
          <a:p>
            <a:endParaRPr lang="zh-CN" altLang="en-US" dirty="0"/>
          </a:p>
        </p:txBody>
      </p:sp>
      <p:pic>
        <p:nvPicPr>
          <p:cNvPr id="12" name="图片 11">
            <a:extLst>
              <a:ext uri="{FF2B5EF4-FFF2-40B4-BE49-F238E27FC236}">
                <a16:creationId xmlns:a16="http://schemas.microsoft.com/office/drawing/2014/main" id="{FCF57319-4C22-44A6-B39F-ADE18A8010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7592" y="1318049"/>
            <a:ext cx="6676057" cy="4434172"/>
          </a:xfrm>
          <a:prstGeom prst="rect">
            <a:avLst/>
          </a:prstGeom>
        </p:spPr>
      </p:pic>
      <p:sp>
        <p:nvSpPr>
          <p:cNvPr id="9" name="文本框 8">
            <a:extLst>
              <a:ext uri="{FF2B5EF4-FFF2-40B4-BE49-F238E27FC236}">
                <a16:creationId xmlns:a16="http://schemas.microsoft.com/office/drawing/2014/main" id="{F5A420B4-7BD9-40D3-972C-35F2154C6D87}"/>
              </a:ext>
            </a:extLst>
          </p:cNvPr>
          <p:cNvSpPr txBox="1"/>
          <p:nvPr/>
        </p:nvSpPr>
        <p:spPr>
          <a:xfrm>
            <a:off x="7493649" y="1135608"/>
            <a:ext cx="4572000" cy="5509200"/>
          </a:xfrm>
          <a:prstGeom prst="rect">
            <a:avLst/>
          </a:prstGeom>
          <a:noFill/>
        </p:spPr>
        <p:txBody>
          <a:bodyPr wrap="square" rtlCol="0">
            <a:spAutoFit/>
          </a:bodyPr>
          <a:lstStyle/>
          <a:p>
            <a:r>
              <a:rPr lang="zh-CN" altLang="en-US" sz="3200" b="1" dirty="0"/>
              <a:t>         </a:t>
            </a:r>
            <a:r>
              <a:rPr lang="zh-CN" altLang="en-US" sz="3200" b="1" dirty="0">
                <a:solidFill>
                  <a:srgbClr val="FF0000"/>
                </a:solidFill>
              </a:rPr>
              <a:t>关联（</a:t>
            </a:r>
            <a:r>
              <a:rPr lang="en-US" altLang="zh-CN" sz="3200" b="1" dirty="0">
                <a:solidFill>
                  <a:srgbClr val="FF0000"/>
                </a:solidFill>
              </a:rPr>
              <a:t>Association</a:t>
            </a:r>
            <a:r>
              <a:rPr lang="zh-CN" altLang="en-US" sz="3200" b="1" dirty="0">
                <a:solidFill>
                  <a:srgbClr val="FF0000"/>
                </a:solidFill>
              </a:rPr>
              <a:t>）</a:t>
            </a:r>
            <a:endParaRPr lang="en-US" altLang="zh-CN" sz="3200" b="1" dirty="0">
              <a:solidFill>
                <a:srgbClr val="FF0000"/>
              </a:solidFill>
            </a:endParaRPr>
          </a:p>
          <a:p>
            <a:r>
              <a:rPr lang="zh-CN" altLang="en-US" sz="3200" b="1" dirty="0"/>
              <a:t>表示参与者与用例之间的关系。</a:t>
            </a:r>
            <a:endParaRPr lang="en-US" altLang="zh-CN" sz="3200" b="1" dirty="0"/>
          </a:p>
          <a:p>
            <a:r>
              <a:rPr lang="en-US" altLang="zh-CN" sz="3200" b="1" dirty="0"/>
              <a:t>         《include》</a:t>
            </a:r>
            <a:r>
              <a:rPr lang="zh-CN" altLang="en-US" sz="3200" b="1" dirty="0"/>
              <a:t>：包含关系，箭头方向是从基本用例到包含用例。</a:t>
            </a:r>
            <a:endParaRPr lang="en-US" altLang="zh-CN" sz="3200" b="1" dirty="0"/>
          </a:p>
          <a:p>
            <a:r>
              <a:rPr lang="en-US" altLang="zh-CN" sz="3200" b="1" dirty="0"/>
              <a:t>         《extend》</a:t>
            </a:r>
            <a:r>
              <a:rPr lang="zh-CN" altLang="en-US" sz="3200" b="1" dirty="0"/>
              <a:t>：扩展关系，是对基本用例的扩展。在此例中，查询课程用例是课程管理用例中的可选系统行为。</a:t>
            </a:r>
            <a:endParaRPr lang="en-US" altLang="zh-CN" sz="3200" b="1" dirty="0"/>
          </a:p>
        </p:txBody>
      </p:sp>
      <p:sp>
        <p:nvSpPr>
          <p:cNvPr id="8" name="矩形 7">
            <a:extLst>
              <a:ext uri="{FF2B5EF4-FFF2-40B4-BE49-F238E27FC236}">
                <a16:creationId xmlns:a16="http://schemas.microsoft.com/office/drawing/2014/main" id="{F50A90C6-3B28-4E75-A644-ADFF347E7911}"/>
              </a:ext>
            </a:extLst>
          </p:cNvPr>
          <p:cNvSpPr/>
          <p:nvPr/>
        </p:nvSpPr>
        <p:spPr>
          <a:xfrm flipV="1">
            <a:off x="3984772" y="2916690"/>
            <a:ext cx="1107346" cy="914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76">
            <a:extLst>
              <a:ext uri="{FF2B5EF4-FFF2-40B4-BE49-F238E27FC236}">
                <a16:creationId xmlns:a16="http://schemas.microsoft.com/office/drawing/2014/main" id="{2F442A8F-0BCA-4998-B20A-3AA05BE6D06C}"/>
              </a:ext>
            </a:extLst>
          </p:cNvPr>
          <p:cNvSpPr txBox="1"/>
          <p:nvPr/>
        </p:nvSpPr>
        <p:spPr>
          <a:xfrm>
            <a:off x="443585" y="173615"/>
            <a:ext cx="2148345" cy="707886"/>
          </a:xfrm>
          <a:prstGeom prst="rect">
            <a:avLst/>
          </a:prstGeom>
          <a:noFill/>
        </p:spPr>
        <p:txBody>
          <a:bodyPr wrap="none" rtlCol="0">
            <a:spAutoFit/>
          </a:bodyPr>
          <a:lstStyle/>
          <a:p>
            <a:r>
              <a:rPr lang="en-US" altLang="zh-CN" sz="4000" dirty="0">
                <a:solidFill>
                  <a:srgbClr val="002B41"/>
                </a:solidFill>
                <a:latin typeface="微软雅黑" panose="020B0503020204020204" pitchFamily="34" charset="-122"/>
                <a:ea typeface="微软雅黑" panose="020B0503020204020204" pitchFamily="34" charset="-122"/>
              </a:rPr>
              <a:t>2.</a:t>
            </a:r>
            <a:r>
              <a:rPr lang="zh-CN" altLang="en-US" sz="4000" dirty="0">
                <a:solidFill>
                  <a:srgbClr val="002B41"/>
                </a:solidFill>
                <a:latin typeface="微软雅黑" panose="020B0503020204020204" pitchFamily="34" charset="-122"/>
                <a:ea typeface="微软雅黑" panose="020B0503020204020204" pitchFamily="34" charset="-122"/>
              </a:rPr>
              <a:t>用例图</a:t>
            </a:r>
          </a:p>
        </p:txBody>
      </p:sp>
    </p:spTree>
    <p:extLst>
      <p:ext uri="{BB962C8B-B14F-4D97-AF65-F5344CB8AC3E}">
        <p14:creationId xmlns:p14="http://schemas.microsoft.com/office/powerpoint/2010/main" val="31745871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7" name="文本框 6">
            <a:extLst>
              <a:ext uri="{FF2B5EF4-FFF2-40B4-BE49-F238E27FC236}">
                <a16:creationId xmlns:a16="http://schemas.microsoft.com/office/drawing/2014/main" id="{A430B28C-8399-4FEA-9902-E8C6E7DF39A7}"/>
              </a:ext>
            </a:extLst>
          </p:cNvPr>
          <p:cNvSpPr txBox="1"/>
          <p:nvPr/>
        </p:nvSpPr>
        <p:spPr>
          <a:xfrm>
            <a:off x="5551714" y="2877910"/>
            <a:ext cx="914400" cy="914400"/>
          </a:xfrm>
          <a:prstGeom prst="rect">
            <a:avLst/>
          </a:prstGeom>
          <a:noFill/>
        </p:spPr>
        <p:txBody>
          <a:bodyPr wrap="square" rtlCol="0">
            <a:spAutoFit/>
          </a:bodyPr>
          <a:lstStyle/>
          <a:p>
            <a:endParaRPr lang="zh-CN" altLang="en-US" dirty="0"/>
          </a:p>
        </p:txBody>
      </p:sp>
      <p:graphicFrame>
        <p:nvGraphicFramePr>
          <p:cNvPr id="16" name="对象 15">
            <a:extLst>
              <a:ext uri="{FF2B5EF4-FFF2-40B4-BE49-F238E27FC236}">
                <a16:creationId xmlns:a16="http://schemas.microsoft.com/office/drawing/2014/main" id="{7FC4F4AC-FAB5-47F0-B67B-63248FDBF666}"/>
              </a:ext>
            </a:extLst>
          </p:cNvPr>
          <p:cNvGraphicFramePr>
            <a:graphicFrameLocks noChangeAspect="1"/>
          </p:cNvGraphicFramePr>
          <p:nvPr>
            <p:extLst>
              <p:ext uri="{D42A27DB-BD31-4B8C-83A1-F6EECF244321}">
                <p14:modId xmlns:p14="http://schemas.microsoft.com/office/powerpoint/2010/main" val="4072309326"/>
              </p:ext>
            </p:extLst>
          </p:nvPr>
        </p:nvGraphicFramePr>
        <p:xfrm>
          <a:off x="3487772" y="33210"/>
          <a:ext cx="5584115" cy="6993995"/>
        </p:xfrm>
        <a:graphic>
          <a:graphicData uri="http://schemas.openxmlformats.org/presentationml/2006/ole">
            <mc:AlternateContent xmlns:mc="http://schemas.openxmlformats.org/markup-compatibility/2006">
              <mc:Choice xmlns:v="urn:schemas-microsoft-com:vml" Requires="v">
                <p:oleObj spid="_x0000_s5128" name="Document" r:id="rId3" imgW="5274753" imgH="6902528" progId="Word.Document.12">
                  <p:embed/>
                </p:oleObj>
              </mc:Choice>
              <mc:Fallback>
                <p:oleObj name="Document" r:id="rId3" imgW="5274753" imgH="6902528" progId="Word.Document.12">
                  <p:embed/>
                  <p:pic>
                    <p:nvPicPr>
                      <p:cNvPr id="16" name="对象 15">
                        <a:extLst>
                          <a:ext uri="{FF2B5EF4-FFF2-40B4-BE49-F238E27FC236}">
                            <a16:creationId xmlns:a16="http://schemas.microsoft.com/office/drawing/2014/main" id="{7FC4F4AC-FAB5-47F0-B67B-63248FDBF666}"/>
                          </a:ext>
                        </a:extLst>
                      </p:cNvPr>
                      <p:cNvPicPr/>
                      <p:nvPr/>
                    </p:nvPicPr>
                    <p:blipFill>
                      <a:blip r:embed="rId4"/>
                      <a:stretch>
                        <a:fillRect/>
                      </a:stretch>
                    </p:blipFill>
                    <p:spPr>
                      <a:xfrm>
                        <a:off x="3487772" y="33210"/>
                        <a:ext cx="5584115" cy="6993995"/>
                      </a:xfrm>
                      <a:prstGeom prst="rect">
                        <a:avLst/>
                      </a:prstGeom>
                    </p:spPr>
                  </p:pic>
                </p:oleObj>
              </mc:Fallback>
            </mc:AlternateContent>
          </a:graphicData>
        </a:graphic>
      </p:graphicFrame>
      <p:sp>
        <p:nvSpPr>
          <p:cNvPr id="8" name="TextBox 76">
            <a:extLst>
              <a:ext uri="{FF2B5EF4-FFF2-40B4-BE49-F238E27FC236}">
                <a16:creationId xmlns:a16="http://schemas.microsoft.com/office/drawing/2014/main" id="{BB634113-DFB0-475D-898A-8A6EDC043855}"/>
              </a:ext>
            </a:extLst>
          </p:cNvPr>
          <p:cNvSpPr txBox="1"/>
          <p:nvPr/>
        </p:nvSpPr>
        <p:spPr>
          <a:xfrm>
            <a:off x="142614" y="1232251"/>
            <a:ext cx="3311006" cy="3539430"/>
          </a:xfrm>
          <a:prstGeom prst="rect">
            <a:avLst/>
          </a:prstGeom>
          <a:noFill/>
        </p:spPr>
        <p:txBody>
          <a:bodyPr wrap="square" rtlCol="0">
            <a:spAutoFit/>
          </a:bodyPr>
          <a:lstStyle/>
          <a:p>
            <a:r>
              <a:rPr lang="zh-CN" altLang="en-US" sz="3200" dirty="0">
                <a:solidFill>
                  <a:srgbClr val="002B41"/>
                </a:solidFill>
                <a:latin typeface="微软雅黑" panose="020B0503020204020204" pitchFamily="34" charset="-122"/>
                <a:ea typeface="微软雅黑" panose="020B0503020204020204" pitchFamily="34" charset="-122"/>
              </a:rPr>
              <a:t>用例描述：</a:t>
            </a:r>
            <a:endParaRPr lang="en-US" altLang="zh-CN" sz="3200" dirty="0">
              <a:solidFill>
                <a:srgbClr val="002B41"/>
              </a:solidFill>
              <a:latin typeface="微软雅黑" panose="020B0503020204020204" pitchFamily="34" charset="-122"/>
              <a:ea typeface="微软雅黑" panose="020B0503020204020204" pitchFamily="34" charset="-122"/>
            </a:endParaRPr>
          </a:p>
          <a:p>
            <a:r>
              <a:rPr lang="zh-CN" altLang="en-US" sz="3200" dirty="0">
                <a:solidFill>
                  <a:srgbClr val="002B41"/>
                </a:solidFill>
                <a:latin typeface="微软雅黑" panose="020B0503020204020204" pitchFamily="34" charset="-122"/>
                <a:ea typeface="微软雅黑" panose="020B0503020204020204" pitchFamily="34" charset="-122"/>
              </a:rPr>
              <a:t>一般包括：用例编号、用例概述、</a:t>
            </a:r>
            <a:endParaRPr lang="en-US" altLang="zh-CN" sz="3200" dirty="0">
              <a:solidFill>
                <a:srgbClr val="002B41"/>
              </a:solidFill>
              <a:latin typeface="微软雅黑" panose="020B0503020204020204" pitchFamily="34" charset="-122"/>
              <a:ea typeface="微软雅黑" panose="020B0503020204020204" pitchFamily="34" charset="-122"/>
            </a:endParaRPr>
          </a:p>
          <a:p>
            <a:r>
              <a:rPr lang="zh-CN" altLang="en-US" sz="3200" dirty="0">
                <a:solidFill>
                  <a:srgbClr val="002B41"/>
                </a:solidFill>
                <a:latin typeface="微软雅黑" panose="020B0503020204020204" pitchFamily="34" charset="-122"/>
                <a:ea typeface="微软雅黑" panose="020B0503020204020204" pitchFamily="34" charset="-122"/>
              </a:rPr>
              <a:t>前置条件、基本事件流、其他事件流、异常事件流、后置条件等</a:t>
            </a:r>
          </a:p>
        </p:txBody>
      </p:sp>
      <p:sp>
        <p:nvSpPr>
          <p:cNvPr id="9" name="TextBox 76">
            <a:extLst>
              <a:ext uri="{FF2B5EF4-FFF2-40B4-BE49-F238E27FC236}">
                <a16:creationId xmlns:a16="http://schemas.microsoft.com/office/drawing/2014/main" id="{D2286156-D35B-4D8D-AFC3-4836A57531E3}"/>
              </a:ext>
            </a:extLst>
          </p:cNvPr>
          <p:cNvSpPr txBox="1"/>
          <p:nvPr/>
        </p:nvSpPr>
        <p:spPr>
          <a:xfrm>
            <a:off x="443585" y="173615"/>
            <a:ext cx="2148345" cy="707886"/>
          </a:xfrm>
          <a:prstGeom prst="rect">
            <a:avLst/>
          </a:prstGeom>
          <a:noFill/>
        </p:spPr>
        <p:txBody>
          <a:bodyPr wrap="none" rtlCol="0">
            <a:spAutoFit/>
          </a:bodyPr>
          <a:lstStyle/>
          <a:p>
            <a:r>
              <a:rPr lang="en-US" altLang="zh-CN" sz="4000" dirty="0">
                <a:solidFill>
                  <a:srgbClr val="002B41"/>
                </a:solidFill>
                <a:latin typeface="微软雅黑" panose="020B0503020204020204" pitchFamily="34" charset="-122"/>
                <a:ea typeface="微软雅黑" panose="020B0503020204020204" pitchFamily="34" charset="-122"/>
              </a:rPr>
              <a:t>2.</a:t>
            </a:r>
            <a:r>
              <a:rPr lang="zh-CN" altLang="en-US" sz="4000" dirty="0">
                <a:solidFill>
                  <a:srgbClr val="002B41"/>
                </a:solidFill>
                <a:latin typeface="微软雅黑" panose="020B0503020204020204" pitchFamily="34" charset="-122"/>
                <a:ea typeface="微软雅黑" panose="020B0503020204020204" pitchFamily="34" charset="-122"/>
              </a:rPr>
              <a:t>用例图</a:t>
            </a:r>
          </a:p>
        </p:txBody>
      </p:sp>
    </p:spTree>
    <p:extLst>
      <p:ext uri="{BB962C8B-B14F-4D97-AF65-F5344CB8AC3E}">
        <p14:creationId xmlns:p14="http://schemas.microsoft.com/office/powerpoint/2010/main" val="19699223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76"/>
          <p:cNvSpPr txBox="1"/>
          <p:nvPr/>
        </p:nvSpPr>
        <p:spPr>
          <a:xfrm>
            <a:off x="443585" y="173615"/>
            <a:ext cx="2148345" cy="707886"/>
          </a:xfrm>
          <a:prstGeom prst="rect">
            <a:avLst/>
          </a:prstGeom>
          <a:noFill/>
        </p:spPr>
        <p:txBody>
          <a:bodyPr wrap="none" rtlCol="0">
            <a:spAutoFit/>
          </a:bodyPr>
          <a:lstStyle/>
          <a:p>
            <a:r>
              <a:rPr lang="en-US" altLang="zh-CN" sz="4000" dirty="0">
                <a:solidFill>
                  <a:srgbClr val="002B41"/>
                </a:solidFill>
                <a:latin typeface="微软雅黑" panose="020B0503020204020204" pitchFamily="34" charset="-122"/>
                <a:ea typeface="微软雅黑" panose="020B0503020204020204" pitchFamily="34" charset="-122"/>
              </a:rPr>
              <a:t>3.</a:t>
            </a:r>
            <a:r>
              <a:rPr lang="zh-CN" altLang="en-US" sz="4000" dirty="0">
                <a:solidFill>
                  <a:srgbClr val="002B41"/>
                </a:solidFill>
                <a:latin typeface="微软雅黑" panose="020B0503020204020204" pitchFamily="34" charset="-122"/>
                <a:ea typeface="微软雅黑" panose="020B0503020204020204" pitchFamily="34" charset="-122"/>
              </a:rPr>
              <a:t>部署图</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7" name="文本框 6">
            <a:extLst>
              <a:ext uri="{FF2B5EF4-FFF2-40B4-BE49-F238E27FC236}">
                <a16:creationId xmlns:a16="http://schemas.microsoft.com/office/drawing/2014/main" id="{A430B28C-8399-4FEA-9902-E8C6E7DF39A7}"/>
              </a:ext>
            </a:extLst>
          </p:cNvPr>
          <p:cNvSpPr txBox="1"/>
          <p:nvPr/>
        </p:nvSpPr>
        <p:spPr>
          <a:xfrm>
            <a:off x="5551714" y="2877910"/>
            <a:ext cx="914400" cy="914400"/>
          </a:xfrm>
          <a:prstGeom prst="rect">
            <a:avLst/>
          </a:prstGeom>
          <a:noFill/>
        </p:spPr>
        <p:txBody>
          <a:bodyPr wrap="square" rtlCol="0">
            <a:spAutoFit/>
          </a:bodyPr>
          <a:lstStyle/>
          <a:p>
            <a:endParaRPr lang="zh-CN" altLang="en-US" dirty="0"/>
          </a:p>
        </p:txBody>
      </p:sp>
      <p:pic>
        <p:nvPicPr>
          <p:cNvPr id="5" name="图片 4">
            <a:extLst>
              <a:ext uri="{FF2B5EF4-FFF2-40B4-BE49-F238E27FC236}">
                <a16:creationId xmlns:a16="http://schemas.microsoft.com/office/drawing/2014/main" id="{F627A942-B75D-42EC-8EE4-254170974B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9441" y="1158280"/>
            <a:ext cx="4839375" cy="5268060"/>
          </a:xfrm>
          <a:prstGeom prst="rect">
            <a:avLst/>
          </a:prstGeom>
        </p:spPr>
      </p:pic>
      <p:sp>
        <p:nvSpPr>
          <p:cNvPr id="9" name="文本框 8">
            <a:extLst>
              <a:ext uri="{FF2B5EF4-FFF2-40B4-BE49-F238E27FC236}">
                <a16:creationId xmlns:a16="http://schemas.microsoft.com/office/drawing/2014/main" id="{7CE1BDF0-4A03-47A6-9919-456298AD32E5}"/>
              </a:ext>
            </a:extLst>
          </p:cNvPr>
          <p:cNvSpPr txBox="1"/>
          <p:nvPr/>
        </p:nvSpPr>
        <p:spPr>
          <a:xfrm>
            <a:off x="5870121" y="558335"/>
            <a:ext cx="4572000" cy="4524315"/>
          </a:xfrm>
          <a:prstGeom prst="rect">
            <a:avLst/>
          </a:prstGeom>
          <a:noFill/>
        </p:spPr>
        <p:txBody>
          <a:bodyPr wrap="square" rtlCol="0">
            <a:spAutoFit/>
          </a:bodyPr>
          <a:lstStyle/>
          <a:p>
            <a:r>
              <a:rPr lang="zh-CN" altLang="en-US" sz="3200" b="1" dirty="0"/>
              <a:t>         部署图主要是用于描述系统中的</a:t>
            </a:r>
            <a:r>
              <a:rPr lang="zh-CN" altLang="en-US" sz="3200" b="1" dirty="0">
                <a:solidFill>
                  <a:srgbClr val="FF0000"/>
                </a:solidFill>
              </a:rPr>
              <a:t>软件</a:t>
            </a:r>
            <a:r>
              <a:rPr lang="zh-CN" altLang="en-US" sz="3200" b="1" dirty="0"/>
              <a:t>和</a:t>
            </a:r>
            <a:r>
              <a:rPr lang="zh-CN" altLang="en-US" sz="3200" b="1" dirty="0">
                <a:solidFill>
                  <a:srgbClr val="FF0000"/>
                </a:solidFill>
              </a:rPr>
              <a:t>硬件</a:t>
            </a:r>
            <a:r>
              <a:rPr lang="zh-CN" altLang="en-US" sz="3200" b="1" dirty="0"/>
              <a:t>如何进行配置。</a:t>
            </a:r>
            <a:endParaRPr lang="en-US" altLang="zh-CN" sz="3200" b="1" dirty="0"/>
          </a:p>
          <a:p>
            <a:r>
              <a:rPr lang="zh-CN" altLang="en-US" sz="3200" b="1" dirty="0"/>
              <a:t>         在本项目中，应用服务器主要是负责整个</a:t>
            </a:r>
            <a:r>
              <a:rPr lang="en-US" altLang="zh-CN" sz="3200" b="1" dirty="0">
                <a:solidFill>
                  <a:srgbClr val="FF0000"/>
                </a:solidFill>
              </a:rPr>
              <a:t>Web</a:t>
            </a:r>
            <a:r>
              <a:rPr lang="zh-CN" altLang="en-US" sz="3200" b="1" dirty="0">
                <a:solidFill>
                  <a:srgbClr val="FF0000"/>
                </a:solidFill>
              </a:rPr>
              <a:t>应用程序</a:t>
            </a:r>
            <a:r>
              <a:rPr lang="zh-CN" altLang="en-US" sz="3200" b="1" dirty="0"/>
              <a:t>，数据库负责</a:t>
            </a:r>
            <a:r>
              <a:rPr lang="zh-CN" altLang="en-US" sz="3200" b="1" dirty="0">
                <a:solidFill>
                  <a:srgbClr val="FF0000"/>
                </a:solidFill>
              </a:rPr>
              <a:t>数据管理</a:t>
            </a:r>
            <a:r>
              <a:rPr lang="zh-CN" altLang="en-US" sz="3200" b="1" dirty="0"/>
              <a:t>，有</a:t>
            </a:r>
            <a:r>
              <a:rPr lang="en-US" altLang="zh-CN" sz="3200" b="1" dirty="0"/>
              <a:t>2</a:t>
            </a:r>
            <a:r>
              <a:rPr lang="zh-CN" altLang="en-US" sz="3200" b="1" dirty="0"/>
              <a:t>个终端（</a:t>
            </a:r>
            <a:r>
              <a:rPr lang="en-US" altLang="zh-CN" sz="3200" b="1" dirty="0"/>
              <a:t>web</a:t>
            </a:r>
            <a:r>
              <a:rPr lang="zh-CN" altLang="en-US" sz="3200" b="1" dirty="0"/>
              <a:t>端和移动端）可以让用户</a:t>
            </a:r>
            <a:r>
              <a:rPr lang="zh-CN" altLang="en-US" sz="3200" b="1" dirty="0">
                <a:solidFill>
                  <a:srgbClr val="FF0000"/>
                </a:solidFill>
              </a:rPr>
              <a:t>访问网站</a:t>
            </a:r>
            <a:r>
              <a:rPr lang="zh-CN" altLang="en-US" sz="3200" b="1" dirty="0"/>
              <a:t>。</a:t>
            </a:r>
          </a:p>
        </p:txBody>
      </p:sp>
    </p:spTree>
    <p:extLst>
      <p:ext uri="{BB962C8B-B14F-4D97-AF65-F5344CB8AC3E}">
        <p14:creationId xmlns:p14="http://schemas.microsoft.com/office/powerpoint/2010/main" val="15972798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76"/>
          <p:cNvSpPr txBox="1"/>
          <p:nvPr/>
        </p:nvSpPr>
        <p:spPr>
          <a:xfrm>
            <a:off x="443585" y="173615"/>
            <a:ext cx="2241319" cy="769441"/>
          </a:xfrm>
          <a:prstGeom prst="rect">
            <a:avLst/>
          </a:prstGeom>
          <a:noFill/>
        </p:spPr>
        <p:txBody>
          <a:bodyPr wrap="none" rtlCol="0">
            <a:spAutoFit/>
          </a:bodyPr>
          <a:lstStyle/>
          <a:p>
            <a:r>
              <a:rPr lang="en-US" altLang="zh-CN" sz="4400" dirty="0">
                <a:solidFill>
                  <a:srgbClr val="002B41"/>
                </a:solidFill>
                <a:latin typeface="微软雅黑" panose="020B0503020204020204" pitchFamily="34" charset="-122"/>
                <a:ea typeface="微软雅黑" panose="020B0503020204020204" pitchFamily="34" charset="-122"/>
              </a:rPr>
              <a:t>4.</a:t>
            </a:r>
            <a:r>
              <a:rPr lang="zh-CN" altLang="en-US" sz="4000" dirty="0">
                <a:solidFill>
                  <a:srgbClr val="002B41"/>
                </a:solidFill>
                <a:latin typeface="微软雅黑" panose="020B0503020204020204" pitchFamily="34" charset="-122"/>
                <a:ea typeface="微软雅黑" panose="020B0503020204020204" pitchFamily="34" charset="-122"/>
              </a:rPr>
              <a:t>序列</a:t>
            </a:r>
            <a:r>
              <a:rPr lang="zh-CN" altLang="en-US" sz="4400" dirty="0">
                <a:solidFill>
                  <a:srgbClr val="002B41"/>
                </a:solidFill>
                <a:latin typeface="微软雅黑" panose="020B0503020204020204" pitchFamily="34" charset="-122"/>
                <a:ea typeface="微软雅黑" panose="020B0503020204020204" pitchFamily="34" charset="-122"/>
              </a:rPr>
              <a:t>图</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7" name="文本框 6">
            <a:extLst>
              <a:ext uri="{FF2B5EF4-FFF2-40B4-BE49-F238E27FC236}">
                <a16:creationId xmlns:a16="http://schemas.microsoft.com/office/drawing/2014/main" id="{A430B28C-8399-4FEA-9902-E8C6E7DF39A7}"/>
              </a:ext>
            </a:extLst>
          </p:cNvPr>
          <p:cNvSpPr txBox="1"/>
          <p:nvPr/>
        </p:nvSpPr>
        <p:spPr>
          <a:xfrm>
            <a:off x="5551714" y="2877910"/>
            <a:ext cx="914400" cy="914400"/>
          </a:xfrm>
          <a:prstGeom prst="rect">
            <a:avLst/>
          </a:prstGeom>
          <a:noFill/>
        </p:spPr>
        <p:txBody>
          <a:bodyPr wrap="square" rtlCol="0">
            <a:spAutoFit/>
          </a:bodyPr>
          <a:lstStyle/>
          <a:p>
            <a:endParaRPr lang="zh-CN" altLang="en-US" dirty="0"/>
          </a:p>
        </p:txBody>
      </p:sp>
      <p:sp>
        <p:nvSpPr>
          <p:cNvPr id="8" name="文本框 7">
            <a:extLst>
              <a:ext uri="{FF2B5EF4-FFF2-40B4-BE49-F238E27FC236}">
                <a16:creationId xmlns:a16="http://schemas.microsoft.com/office/drawing/2014/main" id="{FF2255DD-8864-43FC-853C-52D4B54B5763}"/>
              </a:ext>
            </a:extLst>
          </p:cNvPr>
          <p:cNvSpPr txBox="1"/>
          <p:nvPr/>
        </p:nvSpPr>
        <p:spPr>
          <a:xfrm>
            <a:off x="7207844" y="994479"/>
            <a:ext cx="4572000" cy="5016758"/>
          </a:xfrm>
          <a:prstGeom prst="rect">
            <a:avLst/>
          </a:prstGeom>
          <a:noFill/>
        </p:spPr>
        <p:txBody>
          <a:bodyPr wrap="square" rtlCol="0">
            <a:spAutoFit/>
          </a:bodyPr>
          <a:lstStyle/>
          <a:p>
            <a:r>
              <a:rPr lang="zh-CN" altLang="en-US" sz="3200" b="1" dirty="0"/>
              <a:t>         序列图主要用来更直观的表现各个</a:t>
            </a:r>
            <a:r>
              <a:rPr lang="zh-CN" altLang="en-US" sz="3200" b="1" dirty="0">
                <a:solidFill>
                  <a:srgbClr val="FF0000"/>
                </a:solidFill>
              </a:rPr>
              <a:t>对象交互的时间顺序</a:t>
            </a:r>
            <a:r>
              <a:rPr lang="zh-CN" altLang="en-US" sz="3200" b="1" dirty="0"/>
              <a:t>，将体现的重点放在以时间为参照，各个对象发送、接收消息，处理消息，返回消息的时间流程顺序。</a:t>
            </a:r>
            <a:endParaRPr lang="en-US" altLang="zh-CN" sz="3200" b="1" dirty="0"/>
          </a:p>
          <a:p>
            <a:r>
              <a:rPr lang="zh-CN" altLang="en-US" sz="3200" b="1" dirty="0"/>
              <a:t>         图为本项目中管理员对帖子进行加精操作的序列图。</a:t>
            </a:r>
            <a:endParaRPr lang="en-US" altLang="zh-CN" sz="3200" b="1" dirty="0"/>
          </a:p>
        </p:txBody>
      </p:sp>
      <p:pic>
        <p:nvPicPr>
          <p:cNvPr id="12" name="图片 11">
            <a:extLst>
              <a:ext uri="{FF2B5EF4-FFF2-40B4-BE49-F238E27FC236}">
                <a16:creationId xmlns:a16="http://schemas.microsoft.com/office/drawing/2014/main" id="{715E5716-2A2B-42F3-9362-6B23D8442360}"/>
              </a:ext>
            </a:extLst>
          </p:cNvPr>
          <p:cNvPicPr>
            <a:picLocks noChangeAspect="1"/>
          </p:cNvPicPr>
          <p:nvPr/>
        </p:nvPicPr>
        <p:blipFill rotWithShape="1">
          <a:blip r:embed="rId2">
            <a:extLst>
              <a:ext uri="{28A0092B-C50C-407E-A947-70E740481C1C}">
                <a14:useLocalDpi xmlns:a14="http://schemas.microsoft.com/office/drawing/2010/main" val="0"/>
              </a:ext>
            </a:extLst>
          </a:blip>
          <a:srcRect l="15655" t="1327" r="11634" b="9854"/>
          <a:stretch/>
        </p:blipFill>
        <p:spPr>
          <a:xfrm>
            <a:off x="287869" y="1167090"/>
            <a:ext cx="6919975" cy="4671535"/>
          </a:xfrm>
          <a:prstGeom prst="rect">
            <a:avLst/>
          </a:prstGeom>
        </p:spPr>
      </p:pic>
    </p:spTree>
    <p:extLst>
      <p:ext uri="{BB962C8B-B14F-4D97-AF65-F5344CB8AC3E}">
        <p14:creationId xmlns:p14="http://schemas.microsoft.com/office/powerpoint/2010/main" val="32749228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a:extLst>
              <a:ext uri="{FF2B5EF4-FFF2-40B4-BE49-F238E27FC236}">
                <a16:creationId xmlns:a16="http://schemas.microsoft.com/office/drawing/2014/main" id="{E916A0D1-A239-45CA-BA76-827B47DCB78C}"/>
              </a:ext>
            </a:extLst>
          </p:cNvPr>
          <p:cNvPicPr>
            <a:picLocks noChangeAspect="1"/>
          </p:cNvPicPr>
          <p:nvPr/>
        </p:nvPicPr>
        <p:blipFill rotWithShape="1">
          <a:blip r:embed="rId2">
            <a:extLst>
              <a:ext uri="{28A0092B-C50C-407E-A947-70E740481C1C}">
                <a14:useLocalDpi xmlns:a14="http://schemas.microsoft.com/office/drawing/2010/main" val="0"/>
              </a:ext>
            </a:extLst>
          </a:blip>
          <a:srcRect l="15655" t="1327" r="11634" b="9854"/>
          <a:stretch/>
        </p:blipFill>
        <p:spPr>
          <a:xfrm>
            <a:off x="287869" y="1167090"/>
            <a:ext cx="6919975" cy="4671535"/>
          </a:xfrm>
          <a:prstGeom prst="rect">
            <a:avLst/>
          </a:prstGeom>
        </p:spPr>
      </p:pic>
      <p:sp>
        <p:nvSpPr>
          <p:cNvPr id="2" name="TextBox 76"/>
          <p:cNvSpPr txBox="1"/>
          <p:nvPr/>
        </p:nvSpPr>
        <p:spPr>
          <a:xfrm>
            <a:off x="443585" y="173615"/>
            <a:ext cx="2148345" cy="707886"/>
          </a:xfrm>
          <a:prstGeom prst="rect">
            <a:avLst/>
          </a:prstGeom>
          <a:noFill/>
        </p:spPr>
        <p:txBody>
          <a:bodyPr wrap="none" rtlCol="0">
            <a:spAutoFit/>
          </a:bodyPr>
          <a:lstStyle/>
          <a:p>
            <a:r>
              <a:rPr lang="en-US" altLang="zh-CN" sz="4000" dirty="0">
                <a:solidFill>
                  <a:srgbClr val="002B41"/>
                </a:solidFill>
                <a:latin typeface="微软雅黑" panose="020B0503020204020204" pitchFamily="34" charset="-122"/>
                <a:ea typeface="微软雅黑" panose="020B0503020204020204" pitchFamily="34" charset="-122"/>
              </a:rPr>
              <a:t>4.</a:t>
            </a:r>
            <a:r>
              <a:rPr lang="zh-CN" altLang="en-US" sz="4000" dirty="0">
                <a:solidFill>
                  <a:srgbClr val="002B41"/>
                </a:solidFill>
                <a:latin typeface="微软雅黑" panose="020B0503020204020204" pitchFamily="34" charset="-122"/>
                <a:ea typeface="微软雅黑" panose="020B0503020204020204" pitchFamily="34" charset="-122"/>
              </a:rPr>
              <a:t>序列图</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7" name="文本框 6">
            <a:extLst>
              <a:ext uri="{FF2B5EF4-FFF2-40B4-BE49-F238E27FC236}">
                <a16:creationId xmlns:a16="http://schemas.microsoft.com/office/drawing/2014/main" id="{A430B28C-8399-4FEA-9902-E8C6E7DF39A7}"/>
              </a:ext>
            </a:extLst>
          </p:cNvPr>
          <p:cNvSpPr txBox="1"/>
          <p:nvPr/>
        </p:nvSpPr>
        <p:spPr>
          <a:xfrm>
            <a:off x="5551714" y="2877910"/>
            <a:ext cx="914400" cy="914400"/>
          </a:xfrm>
          <a:prstGeom prst="rect">
            <a:avLst/>
          </a:prstGeom>
          <a:noFill/>
        </p:spPr>
        <p:txBody>
          <a:bodyPr wrap="square" rtlCol="0">
            <a:spAutoFit/>
          </a:bodyPr>
          <a:lstStyle/>
          <a:p>
            <a:endParaRPr lang="zh-CN" altLang="en-US" dirty="0"/>
          </a:p>
        </p:txBody>
      </p:sp>
      <p:sp>
        <p:nvSpPr>
          <p:cNvPr id="5" name="矩形 4">
            <a:extLst>
              <a:ext uri="{FF2B5EF4-FFF2-40B4-BE49-F238E27FC236}">
                <a16:creationId xmlns:a16="http://schemas.microsoft.com/office/drawing/2014/main" id="{B8F77EEC-9BE0-499A-B913-39D13A047399}"/>
              </a:ext>
            </a:extLst>
          </p:cNvPr>
          <p:cNvSpPr/>
          <p:nvPr/>
        </p:nvSpPr>
        <p:spPr>
          <a:xfrm>
            <a:off x="555171" y="1291280"/>
            <a:ext cx="963385" cy="545684"/>
          </a:xfrm>
          <a:prstGeom prst="rect">
            <a:avLst/>
          </a:prstGeom>
          <a:noFill/>
          <a:ln>
            <a:solidFill>
              <a:srgbClr val="ED40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2381A8E3-A5BB-4FA5-AA4E-2406B2A96A9B}"/>
              </a:ext>
            </a:extLst>
          </p:cNvPr>
          <p:cNvSpPr txBox="1"/>
          <p:nvPr/>
        </p:nvSpPr>
        <p:spPr>
          <a:xfrm flipH="1">
            <a:off x="8389618" y="1151165"/>
            <a:ext cx="2142309" cy="1200329"/>
          </a:xfrm>
          <a:prstGeom prst="rect">
            <a:avLst/>
          </a:prstGeom>
          <a:noFill/>
        </p:spPr>
        <p:txBody>
          <a:bodyPr wrap="square" rtlCol="0">
            <a:spAutoFit/>
          </a:bodyPr>
          <a:lstStyle/>
          <a:p>
            <a:r>
              <a:rPr lang="zh-CN" altLang="en-US" sz="3600" dirty="0">
                <a:solidFill>
                  <a:srgbClr val="FF0000"/>
                </a:solidFill>
              </a:rPr>
              <a:t>    角色（</a:t>
            </a:r>
            <a:r>
              <a:rPr lang="en-US" altLang="zh-CN" sz="3600" dirty="0">
                <a:solidFill>
                  <a:srgbClr val="FF0000"/>
                </a:solidFill>
              </a:rPr>
              <a:t>actor</a:t>
            </a:r>
            <a:r>
              <a:rPr lang="zh-CN" altLang="en-US" sz="3600" dirty="0">
                <a:solidFill>
                  <a:srgbClr val="FF0000"/>
                </a:solidFill>
              </a:rPr>
              <a:t>）</a:t>
            </a:r>
          </a:p>
        </p:txBody>
      </p:sp>
      <p:sp>
        <p:nvSpPr>
          <p:cNvPr id="9" name="文本框 8">
            <a:extLst>
              <a:ext uri="{FF2B5EF4-FFF2-40B4-BE49-F238E27FC236}">
                <a16:creationId xmlns:a16="http://schemas.microsoft.com/office/drawing/2014/main" id="{19849892-4F42-4FF3-8E23-9D39D1DC3321}"/>
              </a:ext>
            </a:extLst>
          </p:cNvPr>
          <p:cNvSpPr txBox="1"/>
          <p:nvPr/>
        </p:nvSpPr>
        <p:spPr>
          <a:xfrm>
            <a:off x="6898822" y="3184072"/>
            <a:ext cx="5191614" cy="1077218"/>
          </a:xfrm>
          <a:prstGeom prst="rect">
            <a:avLst/>
          </a:prstGeom>
          <a:noFill/>
        </p:spPr>
        <p:txBody>
          <a:bodyPr wrap="none" rtlCol="0">
            <a:spAutoFit/>
          </a:bodyPr>
          <a:lstStyle/>
          <a:p>
            <a:r>
              <a:rPr lang="zh-CN" altLang="en-US" sz="3200" dirty="0"/>
              <a:t>系统角色（</a:t>
            </a:r>
            <a:r>
              <a:rPr lang="en-US" altLang="zh-CN" sz="3200" dirty="0"/>
              <a:t>Actor</a:t>
            </a:r>
            <a:r>
              <a:rPr lang="zh-CN" altLang="en-US" sz="3200" dirty="0"/>
              <a:t>）可以是人</a:t>
            </a:r>
            <a:endParaRPr lang="en-US" altLang="zh-CN" sz="3200" dirty="0"/>
          </a:p>
          <a:p>
            <a:r>
              <a:rPr lang="zh-CN" altLang="en-US" sz="3200" dirty="0"/>
              <a:t>或其他的系统或其子系统</a:t>
            </a:r>
          </a:p>
        </p:txBody>
      </p:sp>
    </p:spTree>
    <p:extLst>
      <p:ext uri="{BB962C8B-B14F-4D97-AF65-F5344CB8AC3E}">
        <p14:creationId xmlns:p14="http://schemas.microsoft.com/office/powerpoint/2010/main" val="16764664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a:extLst>
              <a:ext uri="{FF2B5EF4-FFF2-40B4-BE49-F238E27FC236}">
                <a16:creationId xmlns:a16="http://schemas.microsoft.com/office/drawing/2014/main" id="{2918F036-EB7A-460E-95A2-C1EBF0884EB4}"/>
              </a:ext>
            </a:extLst>
          </p:cNvPr>
          <p:cNvPicPr>
            <a:picLocks noChangeAspect="1"/>
          </p:cNvPicPr>
          <p:nvPr/>
        </p:nvPicPr>
        <p:blipFill rotWithShape="1">
          <a:blip r:embed="rId2">
            <a:extLst>
              <a:ext uri="{28A0092B-C50C-407E-A947-70E740481C1C}">
                <a14:useLocalDpi xmlns:a14="http://schemas.microsoft.com/office/drawing/2010/main" val="0"/>
              </a:ext>
            </a:extLst>
          </a:blip>
          <a:srcRect l="15655" t="1327" r="11634" b="9854"/>
          <a:stretch/>
        </p:blipFill>
        <p:spPr>
          <a:xfrm>
            <a:off x="287869" y="1167090"/>
            <a:ext cx="6919975" cy="4671535"/>
          </a:xfrm>
          <a:prstGeom prst="rect">
            <a:avLst/>
          </a:prstGeom>
        </p:spPr>
      </p:pic>
      <p:sp>
        <p:nvSpPr>
          <p:cNvPr id="2" name="TextBox 76"/>
          <p:cNvSpPr txBox="1"/>
          <p:nvPr/>
        </p:nvSpPr>
        <p:spPr>
          <a:xfrm>
            <a:off x="443585" y="173615"/>
            <a:ext cx="2148345" cy="707886"/>
          </a:xfrm>
          <a:prstGeom prst="rect">
            <a:avLst/>
          </a:prstGeom>
          <a:noFill/>
        </p:spPr>
        <p:txBody>
          <a:bodyPr wrap="none" rtlCol="0">
            <a:spAutoFit/>
          </a:bodyPr>
          <a:lstStyle/>
          <a:p>
            <a:r>
              <a:rPr lang="en-US" altLang="zh-CN" sz="4000" dirty="0">
                <a:solidFill>
                  <a:srgbClr val="002B41"/>
                </a:solidFill>
                <a:latin typeface="微软雅黑" panose="020B0503020204020204" pitchFamily="34" charset="-122"/>
                <a:ea typeface="微软雅黑" panose="020B0503020204020204" pitchFamily="34" charset="-122"/>
              </a:rPr>
              <a:t>4.</a:t>
            </a:r>
            <a:r>
              <a:rPr lang="zh-CN" altLang="en-US" sz="4000" dirty="0">
                <a:solidFill>
                  <a:srgbClr val="002B41"/>
                </a:solidFill>
                <a:latin typeface="微软雅黑" panose="020B0503020204020204" pitchFamily="34" charset="-122"/>
                <a:ea typeface="微软雅黑" panose="020B0503020204020204" pitchFamily="34" charset="-122"/>
              </a:rPr>
              <a:t>序列图</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7" name="文本框 6">
            <a:extLst>
              <a:ext uri="{FF2B5EF4-FFF2-40B4-BE49-F238E27FC236}">
                <a16:creationId xmlns:a16="http://schemas.microsoft.com/office/drawing/2014/main" id="{A430B28C-8399-4FEA-9902-E8C6E7DF39A7}"/>
              </a:ext>
            </a:extLst>
          </p:cNvPr>
          <p:cNvSpPr txBox="1"/>
          <p:nvPr/>
        </p:nvSpPr>
        <p:spPr>
          <a:xfrm>
            <a:off x="5551714" y="2877910"/>
            <a:ext cx="914400" cy="914400"/>
          </a:xfrm>
          <a:prstGeom prst="rect">
            <a:avLst/>
          </a:prstGeom>
          <a:noFill/>
        </p:spPr>
        <p:txBody>
          <a:bodyPr wrap="square" rtlCol="0">
            <a:spAutoFit/>
          </a:bodyPr>
          <a:lstStyle/>
          <a:p>
            <a:endParaRPr lang="zh-CN" altLang="en-US" dirty="0"/>
          </a:p>
        </p:txBody>
      </p:sp>
      <p:sp>
        <p:nvSpPr>
          <p:cNvPr id="5" name="矩形 4">
            <a:extLst>
              <a:ext uri="{FF2B5EF4-FFF2-40B4-BE49-F238E27FC236}">
                <a16:creationId xmlns:a16="http://schemas.microsoft.com/office/drawing/2014/main" id="{B8F77EEC-9BE0-499A-B913-39D13A047399}"/>
              </a:ext>
            </a:extLst>
          </p:cNvPr>
          <p:cNvSpPr/>
          <p:nvPr/>
        </p:nvSpPr>
        <p:spPr>
          <a:xfrm>
            <a:off x="2264980" y="1238729"/>
            <a:ext cx="4633841" cy="704371"/>
          </a:xfrm>
          <a:prstGeom prst="rect">
            <a:avLst/>
          </a:prstGeom>
          <a:noFill/>
          <a:ln>
            <a:solidFill>
              <a:srgbClr val="ED40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2381A8E3-A5BB-4FA5-AA4E-2406B2A96A9B}"/>
              </a:ext>
            </a:extLst>
          </p:cNvPr>
          <p:cNvSpPr txBox="1"/>
          <p:nvPr/>
        </p:nvSpPr>
        <p:spPr>
          <a:xfrm flipH="1">
            <a:off x="8389618" y="1151165"/>
            <a:ext cx="2142309" cy="1200329"/>
          </a:xfrm>
          <a:prstGeom prst="rect">
            <a:avLst/>
          </a:prstGeom>
          <a:noFill/>
        </p:spPr>
        <p:txBody>
          <a:bodyPr wrap="square" rtlCol="0">
            <a:spAutoFit/>
          </a:bodyPr>
          <a:lstStyle/>
          <a:p>
            <a:r>
              <a:rPr lang="zh-CN" altLang="en-US" sz="3600" dirty="0">
                <a:solidFill>
                  <a:srgbClr val="FF0000"/>
                </a:solidFill>
              </a:rPr>
              <a:t>     对象（</a:t>
            </a:r>
            <a:r>
              <a:rPr lang="en-US" altLang="zh-CN" sz="3600" dirty="0">
                <a:solidFill>
                  <a:srgbClr val="FF0000"/>
                </a:solidFill>
              </a:rPr>
              <a:t>Object</a:t>
            </a:r>
            <a:r>
              <a:rPr lang="zh-CN" altLang="en-US" sz="3600" dirty="0">
                <a:solidFill>
                  <a:srgbClr val="FF0000"/>
                </a:solidFill>
              </a:rPr>
              <a:t>）</a:t>
            </a:r>
          </a:p>
        </p:txBody>
      </p:sp>
      <p:sp>
        <p:nvSpPr>
          <p:cNvPr id="9" name="文本框 8">
            <a:extLst>
              <a:ext uri="{FF2B5EF4-FFF2-40B4-BE49-F238E27FC236}">
                <a16:creationId xmlns:a16="http://schemas.microsoft.com/office/drawing/2014/main" id="{19849892-4F42-4FF3-8E23-9D39D1DC3321}"/>
              </a:ext>
            </a:extLst>
          </p:cNvPr>
          <p:cNvSpPr txBox="1"/>
          <p:nvPr/>
        </p:nvSpPr>
        <p:spPr>
          <a:xfrm>
            <a:off x="6898822" y="3184072"/>
            <a:ext cx="5389617" cy="1569660"/>
          </a:xfrm>
          <a:prstGeom prst="rect">
            <a:avLst/>
          </a:prstGeom>
          <a:noFill/>
        </p:spPr>
        <p:txBody>
          <a:bodyPr wrap="none" rtlCol="0">
            <a:spAutoFit/>
          </a:bodyPr>
          <a:lstStyle/>
          <a:p>
            <a:r>
              <a:rPr lang="zh-CN" altLang="en-US" sz="3200" dirty="0"/>
              <a:t>对象（</a:t>
            </a:r>
            <a:r>
              <a:rPr lang="en-US" altLang="zh-CN" sz="3200" dirty="0"/>
              <a:t>Object</a:t>
            </a:r>
            <a:r>
              <a:rPr lang="zh-CN" altLang="en-US" sz="3200" dirty="0"/>
              <a:t>）之间可以进行</a:t>
            </a:r>
            <a:endParaRPr lang="en-US" altLang="zh-CN" sz="3200" dirty="0"/>
          </a:p>
          <a:p>
            <a:r>
              <a:rPr lang="zh-CN" altLang="en-US" sz="3200" dirty="0"/>
              <a:t>交互，交互的顺序按时间的</a:t>
            </a:r>
            <a:endParaRPr lang="en-US" altLang="zh-CN" sz="3200" dirty="0"/>
          </a:p>
          <a:p>
            <a:r>
              <a:rPr lang="zh-CN" altLang="en-US" sz="3200" dirty="0"/>
              <a:t>顺序。</a:t>
            </a:r>
          </a:p>
        </p:txBody>
      </p:sp>
    </p:spTree>
    <p:extLst>
      <p:ext uri="{BB962C8B-B14F-4D97-AF65-F5344CB8AC3E}">
        <p14:creationId xmlns:p14="http://schemas.microsoft.com/office/powerpoint/2010/main" val="29957449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a:extLst>
              <a:ext uri="{FF2B5EF4-FFF2-40B4-BE49-F238E27FC236}">
                <a16:creationId xmlns:a16="http://schemas.microsoft.com/office/drawing/2014/main" id="{2918F036-EB7A-460E-95A2-C1EBF0884EB4}"/>
              </a:ext>
            </a:extLst>
          </p:cNvPr>
          <p:cNvPicPr>
            <a:picLocks noChangeAspect="1"/>
          </p:cNvPicPr>
          <p:nvPr/>
        </p:nvPicPr>
        <p:blipFill rotWithShape="1">
          <a:blip r:embed="rId2">
            <a:extLst>
              <a:ext uri="{28A0092B-C50C-407E-A947-70E740481C1C}">
                <a14:useLocalDpi xmlns:a14="http://schemas.microsoft.com/office/drawing/2010/main" val="0"/>
              </a:ext>
            </a:extLst>
          </a:blip>
          <a:srcRect l="15655" t="1327" r="11634" b="9854"/>
          <a:stretch/>
        </p:blipFill>
        <p:spPr>
          <a:xfrm>
            <a:off x="287869" y="1167090"/>
            <a:ext cx="6919975" cy="4671535"/>
          </a:xfrm>
          <a:prstGeom prst="rect">
            <a:avLst/>
          </a:prstGeom>
        </p:spPr>
      </p:pic>
      <p:sp>
        <p:nvSpPr>
          <p:cNvPr id="2" name="TextBox 76"/>
          <p:cNvSpPr txBox="1"/>
          <p:nvPr/>
        </p:nvSpPr>
        <p:spPr>
          <a:xfrm>
            <a:off x="443585" y="173615"/>
            <a:ext cx="2148345" cy="707886"/>
          </a:xfrm>
          <a:prstGeom prst="rect">
            <a:avLst/>
          </a:prstGeom>
          <a:noFill/>
        </p:spPr>
        <p:txBody>
          <a:bodyPr wrap="none" rtlCol="0">
            <a:spAutoFit/>
          </a:bodyPr>
          <a:lstStyle/>
          <a:p>
            <a:r>
              <a:rPr lang="en-US" altLang="zh-CN" sz="4000" dirty="0">
                <a:solidFill>
                  <a:srgbClr val="002B41"/>
                </a:solidFill>
                <a:latin typeface="微软雅黑" panose="020B0503020204020204" pitchFamily="34" charset="-122"/>
                <a:ea typeface="微软雅黑" panose="020B0503020204020204" pitchFamily="34" charset="-122"/>
              </a:rPr>
              <a:t>4.</a:t>
            </a:r>
            <a:r>
              <a:rPr lang="zh-CN" altLang="en-US" sz="4000" dirty="0">
                <a:solidFill>
                  <a:srgbClr val="002B41"/>
                </a:solidFill>
                <a:latin typeface="微软雅黑" panose="020B0503020204020204" pitchFamily="34" charset="-122"/>
                <a:ea typeface="微软雅黑" panose="020B0503020204020204" pitchFamily="34" charset="-122"/>
              </a:rPr>
              <a:t>序列图</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7" name="文本框 6">
            <a:extLst>
              <a:ext uri="{FF2B5EF4-FFF2-40B4-BE49-F238E27FC236}">
                <a16:creationId xmlns:a16="http://schemas.microsoft.com/office/drawing/2014/main" id="{A430B28C-8399-4FEA-9902-E8C6E7DF39A7}"/>
              </a:ext>
            </a:extLst>
          </p:cNvPr>
          <p:cNvSpPr txBox="1"/>
          <p:nvPr/>
        </p:nvSpPr>
        <p:spPr>
          <a:xfrm>
            <a:off x="5551714" y="2877910"/>
            <a:ext cx="914400" cy="914400"/>
          </a:xfrm>
          <a:prstGeom prst="rect">
            <a:avLst/>
          </a:prstGeom>
          <a:noFill/>
        </p:spPr>
        <p:txBody>
          <a:bodyPr wrap="square" rtlCol="0">
            <a:spAutoFit/>
          </a:bodyPr>
          <a:lstStyle/>
          <a:p>
            <a:endParaRPr lang="zh-CN" altLang="en-US" dirty="0"/>
          </a:p>
        </p:txBody>
      </p:sp>
      <p:sp>
        <p:nvSpPr>
          <p:cNvPr id="5" name="矩形 4">
            <a:extLst>
              <a:ext uri="{FF2B5EF4-FFF2-40B4-BE49-F238E27FC236}">
                <a16:creationId xmlns:a16="http://schemas.microsoft.com/office/drawing/2014/main" id="{B8F77EEC-9BE0-499A-B913-39D13A047399}"/>
              </a:ext>
            </a:extLst>
          </p:cNvPr>
          <p:cNvSpPr/>
          <p:nvPr/>
        </p:nvSpPr>
        <p:spPr>
          <a:xfrm>
            <a:off x="656617" y="1774346"/>
            <a:ext cx="714984" cy="4288313"/>
          </a:xfrm>
          <a:prstGeom prst="rect">
            <a:avLst/>
          </a:prstGeom>
          <a:noFill/>
          <a:ln>
            <a:solidFill>
              <a:srgbClr val="ED40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2381A8E3-A5BB-4FA5-AA4E-2406B2A96A9B}"/>
              </a:ext>
            </a:extLst>
          </p:cNvPr>
          <p:cNvSpPr txBox="1"/>
          <p:nvPr/>
        </p:nvSpPr>
        <p:spPr>
          <a:xfrm flipH="1">
            <a:off x="8389618" y="1151165"/>
            <a:ext cx="2142309" cy="1200329"/>
          </a:xfrm>
          <a:prstGeom prst="rect">
            <a:avLst/>
          </a:prstGeom>
          <a:noFill/>
        </p:spPr>
        <p:txBody>
          <a:bodyPr wrap="square" rtlCol="0">
            <a:spAutoFit/>
          </a:bodyPr>
          <a:lstStyle/>
          <a:p>
            <a:r>
              <a:rPr lang="zh-CN" altLang="en-US" sz="3600" dirty="0">
                <a:solidFill>
                  <a:srgbClr val="FF0000"/>
                </a:solidFill>
              </a:rPr>
              <a:t>    生命线    （</a:t>
            </a:r>
            <a:r>
              <a:rPr lang="en-US" altLang="zh-CN" sz="3600" dirty="0" err="1">
                <a:solidFill>
                  <a:srgbClr val="FF0000"/>
                </a:solidFill>
              </a:rPr>
              <a:t>LifeLine</a:t>
            </a:r>
            <a:r>
              <a:rPr lang="zh-CN" altLang="en-US" sz="3600" dirty="0">
                <a:solidFill>
                  <a:srgbClr val="FF0000"/>
                </a:solidFill>
              </a:rPr>
              <a:t>）</a:t>
            </a:r>
          </a:p>
        </p:txBody>
      </p:sp>
      <p:sp>
        <p:nvSpPr>
          <p:cNvPr id="9" name="文本框 8">
            <a:extLst>
              <a:ext uri="{FF2B5EF4-FFF2-40B4-BE49-F238E27FC236}">
                <a16:creationId xmlns:a16="http://schemas.microsoft.com/office/drawing/2014/main" id="{19849892-4F42-4FF3-8E23-9D39D1DC3321}"/>
              </a:ext>
            </a:extLst>
          </p:cNvPr>
          <p:cNvSpPr txBox="1"/>
          <p:nvPr/>
        </p:nvSpPr>
        <p:spPr>
          <a:xfrm>
            <a:off x="6784522" y="3253701"/>
            <a:ext cx="5562164" cy="2062103"/>
          </a:xfrm>
          <a:prstGeom prst="rect">
            <a:avLst/>
          </a:prstGeom>
          <a:noFill/>
        </p:spPr>
        <p:txBody>
          <a:bodyPr wrap="none" rtlCol="0">
            <a:spAutoFit/>
          </a:bodyPr>
          <a:lstStyle/>
          <a:p>
            <a:r>
              <a:rPr lang="zh-CN" altLang="en-US" sz="3200" dirty="0"/>
              <a:t>生命线（</a:t>
            </a:r>
            <a:r>
              <a:rPr lang="en-US" altLang="zh-CN" sz="3200" dirty="0" err="1"/>
              <a:t>LifeLine</a:t>
            </a:r>
            <a:r>
              <a:rPr lang="zh-CN" altLang="en-US" sz="3200" dirty="0"/>
              <a:t>）代表序列图</a:t>
            </a:r>
            <a:endParaRPr lang="en-US" altLang="zh-CN" sz="3200" dirty="0"/>
          </a:p>
          <a:p>
            <a:r>
              <a:rPr lang="zh-CN" altLang="en-US" sz="3200" dirty="0"/>
              <a:t>中对象在一段时间内的存在。</a:t>
            </a:r>
            <a:endParaRPr lang="en-US" altLang="zh-CN" sz="3200" dirty="0"/>
          </a:p>
          <a:p>
            <a:r>
              <a:rPr lang="zh-CN" altLang="en-US" sz="3200" dirty="0"/>
              <a:t>生命线是一个时间线，其所用</a:t>
            </a:r>
            <a:endParaRPr lang="en-US" altLang="zh-CN" sz="3200" dirty="0"/>
          </a:p>
          <a:p>
            <a:r>
              <a:rPr lang="zh-CN" altLang="en-US" sz="3200" dirty="0"/>
              <a:t>的时间取决于交互持续的时间</a:t>
            </a:r>
            <a:endParaRPr lang="en-US" altLang="zh-CN" sz="3200" dirty="0"/>
          </a:p>
        </p:txBody>
      </p:sp>
    </p:spTree>
    <p:extLst>
      <p:ext uri="{BB962C8B-B14F-4D97-AF65-F5344CB8AC3E}">
        <p14:creationId xmlns:p14="http://schemas.microsoft.com/office/powerpoint/2010/main" val="30820514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a:extLst>
              <a:ext uri="{FF2B5EF4-FFF2-40B4-BE49-F238E27FC236}">
                <a16:creationId xmlns:a16="http://schemas.microsoft.com/office/drawing/2014/main" id="{2918F036-EB7A-460E-95A2-C1EBF0884EB4}"/>
              </a:ext>
            </a:extLst>
          </p:cNvPr>
          <p:cNvPicPr>
            <a:picLocks noChangeAspect="1"/>
          </p:cNvPicPr>
          <p:nvPr/>
        </p:nvPicPr>
        <p:blipFill rotWithShape="1">
          <a:blip r:embed="rId2">
            <a:extLst>
              <a:ext uri="{28A0092B-C50C-407E-A947-70E740481C1C}">
                <a14:useLocalDpi xmlns:a14="http://schemas.microsoft.com/office/drawing/2010/main" val="0"/>
              </a:ext>
            </a:extLst>
          </a:blip>
          <a:srcRect l="15655" t="1327" r="11634" b="9854"/>
          <a:stretch/>
        </p:blipFill>
        <p:spPr>
          <a:xfrm>
            <a:off x="287869" y="1167090"/>
            <a:ext cx="6919975" cy="4671535"/>
          </a:xfrm>
          <a:prstGeom prst="rect">
            <a:avLst/>
          </a:prstGeom>
        </p:spPr>
      </p:pic>
      <p:sp>
        <p:nvSpPr>
          <p:cNvPr id="2" name="TextBox 76"/>
          <p:cNvSpPr txBox="1"/>
          <p:nvPr/>
        </p:nvSpPr>
        <p:spPr>
          <a:xfrm>
            <a:off x="443585" y="173615"/>
            <a:ext cx="2148345" cy="707886"/>
          </a:xfrm>
          <a:prstGeom prst="rect">
            <a:avLst/>
          </a:prstGeom>
          <a:noFill/>
        </p:spPr>
        <p:txBody>
          <a:bodyPr wrap="none" rtlCol="0">
            <a:spAutoFit/>
          </a:bodyPr>
          <a:lstStyle/>
          <a:p>
            <a:r>
              <a:rPr lang="en-US" altLang="zh-CN" sz="4000" dirty="0">
                <a:solidFill>
                  <a:srgbClr val="002B41"/>
                </a:solidFill>
                <a:latin typeface="微软雅黑" panose="020B0503020204020204" pitchFamily="34" charset="-122"/>
                <a:ea typeface="微软雅黑" panose="020B0503020204020204" pitchFamily="34" charset="-122"/>
              </a:rPr>
              <a:t>4.</a:t>
            </a:r>
            <a:r>
              <a:rPr lang="zh-CN" altLang="en-US" sz="4000" dirty="0">
                <a:solidFill>
                  <a:srgbClr val="002B41"/>
                </a:solidFill>
                <a:latin typeface="微软雅黑" panose="020B0503020204020204" pitchFamily="34" charset="-122"/>
                <a:ea typeface="微软雅黑" panose="020B0503020204020204" pitchFamily="34" charset="-122"/>
              </a:rPr>
              <a:t>序列图</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7" name="文本框 6">
            <a:extLst>
              <a:ext uri="{FF2B5EF4-FFF2-40B4-BE49-F238E27FC236}">
                <a16:creationId xmlns:a16="http://schemas.microsoft.com/office/drawing/2014/main" id="{A430B28C-8399-4FEA-9902-E8C6E7DF39A7}"/>
              </a:ext>
            </a:extLst>
          </p:cNvPr>
          <p:cNvSpPr txBox="1"/>
          <p:nvPr/>
        </p:nvSpPr>
        <p:spPr>
          <a:xfrm>
            <a:off x="5551714" y="2877910"/>
            <a:ext cx="914400" cy="914400"/>
          </a:xfrm>
          <a:prstGeom prst="rect">
            <a:avLst/>
          </a:prstGeom>
          <a:noFill/>
        </p:spPr>
        <p:txBody>
          <a:bodyPr wrap="square" rtlCol="0">
            <a:spAutoFit/>
          </a:bodyPr>
          <a:lstStyle/>
          <a:p>
            <a:endParaRPr lang="zh-CN" altLang="en-US" dirty="0"/>
          </a:p>
        </p:txBody>
      </p:sp>
      <p:sp>
        <p:nvSpPr>
          <p:cNvPr id="5" name="矩形 4">
            <a:extLst>
              <a:ext uri="{FF2B5EF4-FFF2-40B4-BE49-F238E27FC236}">
                <a16:creationId xmlns:a16="http://schemas.microsoft.com/office/drawing/2014/main" id="{B8F77EEC-9BE0-499A-B913-39D13A047399}"/>
              </a:ext>
            </a:extLst>
          </p:cNvPr>
          <p:cNvSpPr/>
          <p:nvPr/>
        </p:nvSpPr>
        <p:spPr>
          <a:xfrm>
            <a:off x="4906736" y="3575956"/>
            <a:ext cx="644978" cy="1934937"/>
          </a:xfrm>
          <a:prstGeom prst="rect">
            <a:avLst/>
          </a:prstGeom>
          <a:noFill/>
          <a:ln>
            <a:solidFill>
              <a:srgbClr val="ED40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2381A8E3-A5BB-4FA5-AA4E-2406B2A96A9B}"/>
              </a:ext>
            </a:extLst>
          </p:cNvPr>
          <p:cNvSpPr txBox="1"/>
          <p:nvPr/>
        </p:nvSpPr>
        <p:spPr>
          <a:xfrm flipH="1">
            <a:off x="8265848" y="1298122"/>
            <a:ext cx="2599511" cy="1200329"/>
          </a:xfrm>
          <a:prstGeom prst="rect">
            <a:avLst/>
          </a:prstGeom>
          <a:noFill/>
        </p:spPr>
        <p:txBody>
          <a:bodyPr wrap="square" rtlCol="0">
            <a:spAutoFit/>
          </a:bodyPr>
          <a:lstStyle/>
          <a:p>
            <a:r>
              <a:rPr lang="zh-CN" altLang="en-US" sz="3600" dirty="0">
                <a:solidFill>
                  <a:srgbClr val="FF0000"/>
                </a:solidFill>
              </a:rPr>
              <a:t>     激活期    （</a:t>
            </a:r>
            <a:r>
              <a:rPr lang="en-US" altLang="zh-CN" sz="3600" dirty="0">
                <a:solidFill>
                  <a:srgbClr val="FF0000"/>
                </a:solidFill>
              </a:rPr>
              <a:t>Activation</a:t>
            </a:r>
            <a:r>
              <a:rPr lang="zh-CN" altLang="en-US" sz="3600" dirty="0">
                <a:solidFill>
                  <a:srgbClr val="FF0000"/>
                </a:solidFill>
              </a:rPr>
              <a:t>）</a:t>
            </a:r>
          </a:p>
        </p:txBody>
      </p:sp>
      <p:sp>
        <p:nvSpPr>
          <p:cNvPr id="9" name="文本框 8">
            <a:extLst>
              <a:ext uri="{FF2B5EF4-FFF2-40B4-BE49-F238E27FC236}">
                <a16:creationId xmlns:a16="http://schemas.microsoft.com/office/drawing/2014/main" id="{19849892-4F42-4FF3-8E23-9D39D1DC3321}"/>
              </a:ext>
            </a:extLst>
          </p:cNvPr>
          <p:cNvSpPr txBox="1"/>
          <p:nvPr/>
        </p:nvSpPr>
        <p:spPr>
          <a:xfrm>
            <a:off x="6991116" y="3229208"/>
            <a:ext cx="5148974" cy="1569660"/>
          </a:xfrm>
          <a:prstGeom prst="rect">
            <a:avLst/>
          </a:prstGeom>
          <a:noFill/>
        </p:spPr>
        <p:txBody>
          <a:bodyPr wrap="none" rtlCol="0">
            <a:spAutoFit/>
          </a:bodyPr>
          <a:lstStyle/>
          <a:p>
            <a:r>
              <a:rPr lang="zh-CN" altLang="en-US" sz="3200" dirty="0"/>
              <a:t>激活期（</a:t>
            </a:r>
            <a:r>
              <a:rPr lang="en-US" altLang="zh-CN" sz="3200" dirty="0"/>
              <a:t>Activation</a:t>
            </a:r>
            <a:r>
              <a:rPr lang="zh-CN" altLang="en-US" sz="3200" dirty="0"/>
              <a:t>）也称为</a:t>
            </a:r>
            <a:endParaRPr lang="en-US" altLang="zh-CN" sz="3200" dirty="0"/>
          </a:p>
          <a:p>
            <a:r>
              <a:rPr lang="zh-CN" altLang="en-US" sz="3200" dirty="0"/>
              <a:t>控制焦点，代表序列图中的</a:t>
            </a:r>
            <a:endParaRPr lang="en-US" altLang="zh-CN" sz="3200" dirty="0"/>
          </a:p>
          <a:p>
            <a:r>
              <a:rPr lang="zh-CN" altLang="en-US" sz="3200" dirty="0"/>
              <a:t>对象执行一项操作的时期。</a:t>
            </a:r>
            <a:endParaRPr lang="en-US" altLang="zh-CN" sz="3200" dirty="0"/>
          </a:p>
        </p:txBody>
      </p:sp>
    </p:spTree>
    <p:extLst>
      <p:ext uri="{BB962C8B-B14F-4D97-AF65-F5344CB8AC3E}">
        <p14:creationId xmlns:p14="http://schemas.microsoft.com/office/powerpoint/2010/main" val="21080885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grpSp>
        <p:nvGrpSpPr>
          <p:cNvPr id="4" name="组合 3"/>
          <p:cNvGrpSpPr/>
          <p:nvPr/>
        </p:nvGrpSpPr>
        <p:grpSpPr>
          <a:xfrm flipH="1">
            <a:off x="545493" y="-179684"/>
            <a:ext cx="3196202" cy="7130016"/>
            <a:chOff x="8442118" y="-179684"/>
            <a:chExt cx="3196202" cy="7130016"/>
          </a:xfrm>
        </p:grpSpPr>
        <p:sp>
          <p:nvSpPr>
            <p:cNvPr id="5" name="Line 16"/>
            <p:cNvSpPr>
              <a:spLocks noChangeShapeType="1"/>
            </p:cNvSpPr>
            <p:nvPr/>
          </p:nvSpPr>
          <p:spPr bwMode="auto">
            <a:xfrm>
              <a:off x="8442118" y="0"/>
              <a:ext cx="1966175" cy="69503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sp>
          <p:nvSpPr>
            <p:cNvPr id="6" name="Line 18"/>
            <p:cNvSpPr>
              <a:spLocks noChangeShapeType="1"/>
            </p:cNvSpPr>
            <p:nvPr/>
          </p:nvSpPr>
          <p:spPr bwMode="auto">
            <a:xfrm flipV="1">
              <a:off x="8442118" y="-179684"/>
              <a:ext cx="3196202" cy="703768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black"/>
                </a:solidFill>
              </a:endParaRPr>
            </a:p>
          </p:txBody>
        </p:sp>
      </p:grpSp>
      <p:sp>
        <p:nvSpPr>
          <p:cNvPr id="7" name="Freeform 5"/>
          <p:cNvSpPr/>
          <p:nvPr/>
        </p:nvSpPr>
        <p:spPr bwMode="auto">
          <a:xfrm flipH="1" flipV="1">
            <a:off x="-2" y="254523"/>
            <a:ext cx="3054286" cy="6609201"/>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rgbClr val="00183C"/>
              </a:solidFill>
              <a:latin typeface="Calibri" panose="020F0502020204030204" pitchFamily="34" charset="0"/>
              <a:ea typeface="宋体" panose="02010600030101010101" pitchFamily="2" charset="-122"/>
            </a:endParaRPr>
          </a:p>
        </p:txBody>
      </p:sp>
      <p:sp>
        <p:nvSpPr>
          <p:cNvPr id="8" name="文本框 7"/>
          <p:cNvSpPr txBox="1"/>
          <p:nvPr/>
        </p:nvSpPr>
        <p:spPr>
          <a:xfrm>
            <a:off x="219307" y="2197894"/>
            <a:ext cx="1758399" cy="1231106"/>
          </a:xfrm>
          <a:prstGeom prst="rect">
            <a:avLst/>
          </a:prstGeom>
          <a:noFill/>
        </p:spPr>
        <p:txBody>
          <a:bodyPr wrap="square" rtlCol="0">
            <a:spAutoFit/>
          </a:bodyPr>
          <a:lstStyle/>
          <a:p>
            <a:pPr algn="ctr"/>
            <a:r>
              <a:rPr lang="zh-CN" altLang="en-US" sz="5400" b="1" dirty="0">
                <a:solidFill>
                  <a:schemeClr val="bg1"/>
                </a:solidFill>
                <a:latin typeface="微软雅黑" panose="020B0503020204020204" pitchFamily="34" charset="-122"/>
                <a:ea typeface="微软雅黑" panose="020B0503020204020204" pitchFamily="34" charset="-122"/>
              </a:rPr>
              <a:t>目录</a:t>
            </a:r>
            <a:endParaRPr lang="en-US" altLang="zh-CN" sz="5400" b="1" dirty="0">
              <a:solidFill>
                <a:schemeClr val="bg1"/>
              </a:solidFill>
              <a:latin typeface="微软雅黑" panose="020B0503020204020204" pitchFamily="34" charset="-122"/>
              <a:ea typeface="微软雅黑" panose="020B0503020204020204" pitchFamily="34" charset="-122"/>
            </a:endParaRPr>
          </a:p>
          <a:p>
            <a:pPr algn="ctr"/>
            <a:r>
              <a:rPr lang="en-US" altLang="zh-CN" sz="2000" b="1" dirty="0">
                <a:solidFill>
                  <a:schemeClr val="bg1"/>
                </a:solidFill>
                <a:latin typeface="微软雅黑" panose="020B0503020204020204" pitchFamily="34" charset="-122"/>
                <a:ea typeface="微软雅黑" panose="020B0503020204020204" pitchFamily="34" charset="-122"/>
              </a:rPr>
              <a:t>CONTENT</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9" name="椭圆 1"/>
          <p:cNvSpPr>
            <a:spLocks noChangeArrowheads="1"/>
          </p:cNvSpPr>
          <p:nvPr/>
        </p:nvSpPr>
        <p:spPr bwMode="auto">
          <a:xfrm>
            <a:off x="6340747" y="693977"/>
            <a:ext cx="727831" cy="727831"/>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10" name="TextBox 32"/>
          <p:cNvSpPr txBox="1">
            <a:spLocks noChangeArrowheads="1"/>
          </p:cNvSpPr>
          <p:nvPr/>
        </p:nvSpPr>
        <p:spPr bwMode="auto">
          <a:xfrm>
            <a:off x="6403940" y="772152"/>
            <a:ext cx="60144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01</a:t>
            </a:r>
            <a:endParaRPr lang="zh-CN" altLang="en-US" sz="3200" dirty="0">
              <a:solidFill>
                <a:schemeClr val="bg1"/>
              </a:solidFill>
              <a:ea typeface="微软雅黑" panose="020B0503020204020204" pitchFamily="34" charset="-122"/>
            </a:endParaRPr>
          </a:p>
        </p:txBody>
      </p:sp>
      <p:sp>
        <p:nvSpPr>
          <p:cNvPr id="13" name="椭圆 1"/>
          <p:cNvSpPr>
            <a:spLocks noChangeArrowheads="1"/>
          </p:cNvSpPr>
          <p:nvPr/>
        </p:nvSpPr>
        <p:spPr bwMode="auto">
          <a:xfrm>
            <a:off x="6340747" y="1938442"/>
            <a:ext cx="727831" cy="727831"/>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14" name="TextBox 32"/>
          <p:cNvSpPr txBox="1">
            <a:spLocks noChangeArrowheads="1"/>
          </p:cNvSpPr>
          <p:nvPr/>
        </p:nvSpPr>
        <p:spPr bwMode="auto">
          <a:xfrm>
            <a:off x="6403940" y="2016617"/>
            <a:ext cx="60144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02</a:t>
            </a:r>
            <a:endParaRPr lang="zh-CN" altLang="en-US" sz="3200" dirty="0">
              <a:solidFill>
                <a:schemeClr val="bg1"/>
              </a:solidFill>
              <a:ea typeface="微软雅黑" panose="020B0503020204020204" pitchFamily="34" charset="-122"/>
            </a:endParaRPr>
          </a:p>
        </p:txBody>
      </p:sp>
      <p:sp>
        <p:nvSpPr>
          <p:cNvPr id="16" name="TextBox 76"/>
          <p:cNvSpPr txBox="1"/>
          <p:nvPr/>
        </p:nvSpPr>
        <p:spPr>
          <a:xfrm>
            <a:off x="7248810" y="804848"/>
            <a:ext cx="2897077" cy="523220"/>
          </a:xfrm>
          <a:prstGeom prst="rect">
            <a:avLst/>
          </a:prstGeom>
          <a:noFill/>
        </p:spPr>
        <p:txBody>
          <a:bodyPr wrap="square" rtlCol="0">
            <a:spAutoFit/>
          </a:bodyPr>
          <a:lstStyle/>
          <a:p>
            <a:r>
              <a:rPr lang="en-US" altLang="zh-CN" sz="2800" dirty="0">
                <a:solidFill>
                  <a:srgbClr val="002B41"/>
                </a:solidFill>
                <a:latin typeface="微软雅黑" panose="020B0503020204020204" pitchFamily="34" charset="-122"/>
                <a:ea typeface="微软雅黑" panose="020B0503020204020204" pitchFamily="34" charset="-122"/>
              </a:rPr>
              <a:t>StarUML</a:t>
            </a:r>
            <a:r>
              <a:rPr lang="zh-CN" altLang="en-US" sz="2800" dirty="0">
                <a:solidFill>
                  <a:srgbClr val="002B41"/>
                </a:solidFill>
                <a:latin typeface="微软雅黑" panose="020B0503020204020204" pitchFamily="34" charset="-122"/>
                <a:ea typeface="微软雅黑" panose="020B0503020204020204" pitchFamily="34" charset="-122"/>
              </a:rPr>
              <a:t>介绍</a:t>
            </a:r>
          </a:p>
        </p:txBody>
      </p:sp>
      <p:sp>
        <p:nvSpPr>
          <p:cNvPr id="17" name="椭圆 1"/>
          <p:cNvSpPr>
            <a:spLocks noChangeArrowheads="1"/>
          </p:cNvSpPr>
          <p:nvPr/>
        </p:nvSpPr>
        <p:spPr bwMode="auto">
          <a:xfrm>
            <a:off x="6340747" y="3185804"/>
            <a:ext cx="727831" cy="727831"/>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18" name="TextBox 32"/>
          <p:cNvSpPr txBox="1">
            <a:spLocks noChangeArrowheads="1"/>
          </p:cNvSpPr>
          <p:nvPr/>
        </p:nvSpPr>
        <p:spPr bwMode="auto">
          <a:xfrm>
            <a:off x="6403940" y="3263979"/>
            <a:ext cx="60144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03</a:t>
            </a:r>
            <a:endParaRPr lang="zh-CN" altLang="en-US" sz="3200" dirty="0">
              <a:solidFill>
                <a:schemeClr val="bg1"/>
              </a:solidFill>
              <a:ea typeface="微软雅黑" panose="020B0503020204020204" pitchFamily="34" charset="-122"/>
            </a:endParaRPr>
          </a:p>
        </p:txBody>
      </p:sp>
      <p:sp>
        <p:nvSpPr>
          <p:cNvPr id="20" name="TextBox 76"/>
          <p:cNvSpPr txBox="1"/>
          <p:nvPr/>
        </p:nvSpPr>
        <p:spPr>
          <a:xfrm>
            <a:off x="7248810" y="2047394"/>
            <a:ext cx="2897077" cy="523220"/>
          </a:xfrm>
          <a:prstGeom prst="rect">
            <a:avLst/>
          </a:prstGeom>
          <a:noFill/>
        </p:spPr>
        <p:txBody>
          <a:bodyPr wrap="square" rtlCol="0">
            <a:spAutoFit/>
          </a:bodyPr>
          <a:lstStyle/>
          <a:p>
            <a:r>
              <a:rPr lang="en-US" altLang="zh-CN" sz="2800" dirty="0">
                <a:solidFill>
                  <a:srgbClr val="002B41"/>
                </a:solidFill>
                <a:latin typeface="微软雅黑" panose="020B0503020204020204" pitchFamily="34" charset="-122"/>
                <a:ea typeface="微软雅黑" panose="020B0503020204020204" pitchFamily="34" charset="-122"/>
              </a:rPr>
              <a:t>UML</a:t>
            </a:r>
            <a:r>
              <a:rPr lang="zh-CN" altLang="en-US" sz="2800" dirty="0">
                <a:solidFill>
                  <a:srgbClr val="002B41"/>
                </a:solidFill>
                <a:latin typeface="微软雅黑" panose="020B0503020204020204" pitchFamily="34" charset="-122"/>
                <a:ea typeface="微软雅黑" panose="020B0503020204020204" pitchFamily="34" charset="-122"/>
              </a:rPr>
              <a:t>实际应用</a:t>
            </a:r>
          </a:p>
        </p:txBody>
      </p:sp>
      <p:sp>
        <p:nvSpPr>
          <p:cNvPr id="21" name="椭圆 1"/>
          <p:cNvSpPr>
            <a:spLocks noChangeArrowheads="1"/>
          </p:cNvSpPr>
          <p:nvPr/>
        </p:nvSpPr>
        <p:spPr bwMode="auto">
          <a:xfrm>
            <a:off x="6340747" y="4426096"/>
            <a:ext cx="727831" cy="727831"/>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22" name="TextBox 32"/>
          <p:cNvSpPr txBox="1">
            <a:spLocks noChangeArrowheads="1"/>
          </p:cNvSpPr>
          <p:nvPr/>
        </p:nvSpPr>
        <p:spPr bwMode="auto">
          <a:xfrm>
            <a:off x="6403940" y="4504271"/>
            <a:ext cx="60144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04</a:t>
            </a:r>
            <a:endParaRPr lang="zh-CN" altLang="en-US" sz="3200" dirty="0">
              <a:solidFill>
                <a:schemeClr val="bg1"/>
              </a:solidFill>
              <a:ea typeface="微软雅黑" panose="020B0503020204020204" pitchFamily="34" charset="-122"/>
            </a:endParaRPr>
          </a:p>
        </p:txBody>
      </p:sp>
      <p:sp>
        <p:nvSpPr>
          <p:cNvPr id="24" name="TextBox 76"/>
          <p:cNvSpPr txBox="1"/>
          <p:nvPr/>
        </p:nvSpPr>
        <p:spPr>
          <a:xfrm>
            <a:off x="7248810" y="4528401"/>
            <a:ext cx="2897077" cy="523220"/>
          </a:xfrm>
          <a:prstGeom prst="rect">
            <a:avLst/>
          </a:prstGeom>
          <a:noFill/>
        </p:spPr>
        <p:txBody>
          <a:bodyPr wrap="square" rtlCol="0">
            <a:spAutoFit/>
          </a:bodyPr>
          <a:lstStyle/>
          <a:p>
            <a:r>
              <a:rPr lang="zh-CN" altLang="en-US" sz="2800" dirty="0">
                <a:solidFill>
                  <a:srgbClr val="002B41"/>
                </a:solidFill>
                <a:latin typeface="微软雅黑" panose="020B0503020204020204" pitchFamily="34" charset="-122"/>
                <a:ea typeface="微软雅黑" panose="020B0503020204020204" pitchFamily="34" charset="-122"/>
              </a:rPr>
              <a:t>提问及参考资料</a:t>
            </a:r>
          </a:p>
        </p:txBody>
      </p:sp>
      <p:sp>
        <p:nvSpPr>
          <p:cNvPr id="25" name="椭圆 1">
            <a:extLst>
              <a:ext uri="{FF2B5EF4-FFF2-40B4-BE49-F238E27FC236}">
                <a16:creationId xmlns:a16="http://schemas.microsoft.com/office/drawing/2014/main" id="{4997BD0C-9211-4705-9138-1618E1DBE9A2}"/>
              </a:ext>
            </a:extLst>
          </p:cNvPr>
          <p:cNvSpPr>
            <a:spLocks noChangeArrowheads="1"/>
          </p:cNvSpPr>
          <p:nvPr/>
        </p:nvSpPr>
        <p:spPr bwMode="auto">
          <a:xfrm>
            <a:off x="6340747" y="5558157"/>
            <a:ext cx="727831" cy="727831"/>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26" name="TextBox 32">
            <a:extLst>
              <a:ext uri="{FF2B5EF4-FFF2-40B4-BE49-F238E27FC236}">
                <a16:creationId xmlns:a16="http://schemas.microsoft.com/office/drawing/2014/main" id="{F3DF0D6E-8D06-4849-9FFB-892EF0B78FFB}"/>
              </a:ext>
            </a:extLst>
          </p:cNvPr>
          <p:cNvSpPr txBox="1">
            <a:spLocks noChangeArrowheads="1"/>
          </p:cNvSpPr>
          <p:nvPr/>
        </p:nvSpPr>
        <p:spPr bwMode="auto">
          <a:xfrm>
            <a:off x="6403940" y="5636332"/>
            <a:ext cx="60144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04</a:t>
            </a:r>
            <a:endParaRPr lang="zh-CN" altLang="en-US" sz="3200" dirty="0">
              <a:solidFill>
                <a:schemeClr val="bg1"/>
              </a:solidFill>
              <a:ea typeface="微软雅黑" panose="020B0503020204020204" pitchFamily="34" charset="-122"/>
            </a:endParaRPr>
          </a:p>
        </p:txBody>
      </p:sp>
      <p:sp>
        <p:nvSpPr>
          <p:cNvPr id="27" name="TextBox 76">
            <a:extLst>
              <a:ext uri="{FF2B5EF4-FFF2-40B4-BE49-F238E27FC236}">
                <a16:creationId xmlns:a16="http://schemas.microsoft.com/office/drawing/2014/main" id="{6AD45B8B-3D6B-410E-B1A7-BA561749D77C}"/>
              </a:ext>
            </a:extLst>
          </p:cNvPr>
          <p:cNvSpPr txBox="1"/>
          <p:nvPr/>
        </p:nvSpPr>
        <p:spPr>
          <a:xfrm>
            <a:off x="7248810" y="5660462"/>
            <a:ext cx="2897077" cy="523220"/>
          </a:xfrm>
          <a:prstGeom prst="rect">
            <a:avLst/>
          </a:prstGeom>
          <a:noFill/>
        </p:spPr>
        <p:txBody>
          <a:bodyPr wrap="square" rtlCol="0">
            <a:spAutoFit/>
          </a:bodyPr>
          <a:lstStyle/>
          <a:p>
            <a:r>
              <a:rPr lang="zh-CN" altLang="en-US" sz="2800" dirty="0">
                <a:solidFill>
                  <a:srgbClr val="002B41"/>
                </a:solidFill>
                <a:latin typeface="微软雅黑" panose="020B0503020204020204" pitchFamily="34" charset="-122"/>
                <a:ea typeface="微软雅黑" panose="020B0503020204020204" pitchFamily="34" charset="-122"/>
              </a:rPr>
              <a:t>分工及绩效</a:t>
            </a:r>
          </a:p>
        </p:txBody>
      </p:sp>
      <p:sp>
        <p:nvSpPr>
          <p:cNvPr id="28" name="TextBox 76">
            <a:extLst>
              <a:ext uri="{FF2B5EF4-FFF2-40B4-BE49-F238E27FC236}">
                <a16:creationId xmlns:a16="http://schemas.microsoft.com/office/drawing/2014/main" id="{682FE901-4F12-4B43-AB01-45DADBEA3524}"/>
              </a:ext>
            </a:extLst>
          </p:cNvPr>
          <p:cNvSpPr txBox="1"/>
          <p:nvPr/>
        </p:nvSpPr>
        <p:spPr>
          <a:xfrm>
            <a:off x="7248810" y="3294756"/>
            <a:ext cx="2897077" cy="523220"/>
          </a:xfrm>
          <a:prstGeom prst="rect">
            <a:avLst/>
          </a:prstGeom>
          <a:noFill/>
        </p:spPr>
        <p:txBody>
          <a:bodyPr wrap="square" rtlCol="0">
            <a:spAutoFit/>
          </a:bodyPr>
          <a:lstStyle/>
          <a:p>
            <a:r>
              <a:rPr lang="zh-CN" altLang="en-US" sz="2800" dirty="0">
                <a:solidFill>
                  <a:srgbClr val="002B41"/>
                </a:solidFill>
                <a:latin typeface="微软雅黑" panose="020B0503020204020204" pitchFamily="34" charset="-122"/>
                <a:ea typeface="微软雅黑" panose="020B0503020204020204" pitchFamily="34" charset="-122"/>
              </a:rPr>
              <a:t>问题解答</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a:extLst>
              <a:ext uri="{FF2B5EF4-FFF2-40B4-BE49-F238E27FC236}">
                <a16:creationId xmlns:a16="http://schemas.microsoft.com/office/drawing/2014/main" id="{2918F036-EB7A-460E-95A2-C1EBF0884EB4}"/>
              </a:ext>
            </a:extLst>
          </p:cNvPr>
          <p:cNvPicPr>
            <a:picLocks noChangeAspect="1"/>
          </p:cNvPicPr>
          <p:nvPr/>
        </p:nvPicPr>
        <p:blipFill rotWithShape="1">
          <a:blip r:embed="rId2">
            <a:extLst>
              <a:ext uri="{28A0092B-C50C-407E-A947-70E740481C1C}">
                <a14:useLocalDpi xmlns:a14="http://schemas.microsoft.com/office/drawing/2010/main" val="0"/>
              </a:ext>
            </a:extLst>
          </a:blip>
          <a:srcRect l="15655" t="1327" r="11634" b="9854"/>
          <a:stretch/>
        </p:blipFill>
        <p:spPr>
          <a:xfrm>
            <a:off x="287869" y="1167090"/>
            <a:ext cx="6919975" cy="4671535"/>
          </a:xfrm>
          <a:prstGeom prst="rect">
            <a:avLst/>
          </a:prstGeom>
        </p:spPr>
      </p:pic>
      <p:sp>
        <p:nvSpPr>
          <p:cNvPr id="2" name="TextBox 76"/>
          <p:cNvSpPr txBox="1"/>
          <p:nvPr/>
        </p:nvSpPr>
        <p:spPr>
          <a:xfrm>
            <a:off x="443585" y="173615"/>
            <a:ext cx="2148345" cy="707886"/>
          </a:xfrm>
          <a:prstGeom prst="rect">
            <a:avLst/>
          </a:prstGeom>
          <a:noFill/>
        </p:spPr>
        <p:txBody>
          <a:bodyPr wrap="none" rtlCol="0">
            <a:spAutoFit/>
          </a:bodyPr>
          <a:lstStyle/>
          <a:p>
            <a:r>
              <a:rPr lang="en-US" altLang="zh-CN" sz="4000" dirty="0">
                <a:solidFill>
                  <a:srgbClr val="002B41"/>
                </a:solidFill>
                <a:latin typeface="微软雅黑" panose="020B0503020204020204" pitchFamily="34" charset="-122"/>
                <a:ea typeface="微软雅黑" panose="020B0503020204020204" pitchFamily="34" charset="-122"/>
              </a:rPr>
              <a:t>4.</a:t>
            </a:r>
            <a:r>
              <a:rPr lang="zh-CN" altLang="en-US" sz="4000" dirty="0">
                <a:solidFill>
                  <a:srgbClr val="002B41"/>
                </a:solidFill>
                <a:latin typeface="微软雅黑" panose="020B0503020204020204" pitchFamily="34" charset="-122"/>
                <a:ea typeface="微软雅黑" panose="020B0503020204020204" pitchFamily="34" charset="-122"/>
              </a:rPr>
              <a:t>序列图</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7" name="文本框 6">
            <a:extLst>
              <a:ext uri="{FF2B5EF4-FFF2-40B4-BE49-F238E27FC236}">
                <a16:creationId xmlns:a16="http://schemas.microsoft.com/office/drawing/2014/main" id="{A430B28C-8399-4FEA-9902-E8C6E7DF39A7}"/>
              </a:ext>
            </a:extLst>
          </p:cNvPr>
          <p:cNvSpPr txBox="1"/>
          <p:nvPr/>
        </p:nvSpPr>
        <p:spPr>
          <a:xfrm>
            <a:off x="5551714" y="2877910"/>
            <a:ext cx="914400" cy="914400"/>
          </a:xfrm>
          <a:prstGeom prst="rect">
            <a:avLst/>
          </a:prstGeom>
          <a:noFill/>
        </p:spPr>
        <p:txBody>
          <a:bodyPr wrap="square" rtlCol="0">
            <a:spAutoFit/>
          </a:bodyPr>
          <a:lstStyle/>
          <a:p>
            <a:endParaRPr lang="zh-CN" altLang="en-US" dirty="0"/>
          </a:p>
        </p:txBody>
      </p:sp>
      <p:sp>
        <p:nvSpPr>
          <p:cNvPr id="5" name="矩形 4">
            <a:extLst>
              <a:ext uri="{FF2B5EF4-FFF2-40B4-BE49-F238E27FC236}">
                <a16:creationId xmlns:a16="http://schemas.microsoft.com/office/drawing/2014/main" id="{B8F77EEC-9BE0-499A-B913-39D13A047399}"/>
              </a:ext>
            </a:extLst>
          </p:cNvPr>
          <p:cNvSpPr/>
          <p:nvPr/>
        </p:nvSpPr>
        <p:spPr>
          <a:xfrm>
            <a:off x="1232623" y="2070937"/>
            <a:ext cx="1126855" cy="806974"/>
          </a:xfrm>
          <a:prstGeom prst="rect">
            <a:avLst/>
          </a:prstGeom>
          <a:noFill/>
          <a:ln>
            <a:solidFill>
              <a:srgbClr val="ED40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2381A8E3-A5BB-4FA5-AA4E-2406B2A96A9B}"/>
              </a:ext>
            </a:extLst>
          </p:cNvPr>
          <p:cNvSpPr txBox="1"/>
          <p:nvPr/>
        </p:nvSpPr>
        <p:spPr>
          <a:xfrm flipH="1">
            <a:off x="8265848" y="1298122"/>
            <a:ext cx="2599511" cy="1200329"/>
          </a:xfrm>
          <a:prstGeom prst="rect">
            <a:avLst/>
          </a:prstGeom>
          <a:noFill/>
        </p:spPr>
        <p:txBody>
          <a:bodyPr wrap="square" rtlCol="0">
            <a:spAutoFit/>
          </a:bodyPr>
          <a:lstStyle/>
          <a:p>
            <a:r>
              <a:rPr lang="zh-CN" altLang="en-US" sz="3600" dirty="0">
                <a:solidFill>
                  <a:srgbClr val="FF0000"/>
                </a:solidFill>
              </a:rPr>
              <a:t>       消息    （</a:t>
            </a:r>
            <a:r>
              <a:rPr lang="en-US" altLang="zh-CN" sz="3600" dirty="0">
                <a:solidFill>
                  <a:srgbClr val="FF0000"/>
                </a:solidFill>
              </a:rPr>
              <a:t>Message</a:t>
            </a:r>
            <a:r>
              <a:rPr lang="zh-CN" altLang="en-US" sz="3600" dirty="0">
                <a:solidFill>
                  <a:srgbClr val="FF0000"/>
                </a:solidFill>
              </a:rPr>
              <a:t>）</a:t>
            </a:r>
          </a:p>
        </p:txBody>
      </p:sp>
      <p:sp>
        <p:nvSpPr>
          <p:cNvPr id="9" name="文本框 8">
            <a:extLst>
              <a:ext uri="{FF2B5EF4-FFF2-40B4-BE49-F238E27FC236}">
                <a16:creationId xmlns:a16="http://schemas.microsoft.com/office/drawing/2014/main" id="{19849892-4F42-4FF3-8E23-9D39D1DC3321}"/>
              </a:ext>
            </a:extLst>
          </p:cNvPr>
          <p:cNvSpPr txBox="1"/>
          <p:nvPr/>
        </p:nvSpPr>
        <p:spPr>
          <a:xfrm>
            <a:off x="6991116" y="3229208"/>
            <a:ext cx="5344540" cy="2062103"/>
          </a:xfrm>
          <a:prstGeom prst="rect">
            <a:avLst/>
          </a:prstGeom>
          <a:noFill/>
        </p:spPr>
        <p:txBody>
          <a:bodyPr wrap="none" rtlCol="0">
            <a:spAutoFit/>
          </a:bodyPr>
          <a:lstStyle/>
          <a:p>
            <a:r>
              <a:rPr lang="zh-CN" altLang="en-US" sz="3200" dirty="0"/>
              <a:t>消息（</a:t>
            </a:r>
            <a:r>
              <a:rPr lang="en-US" altLang="zh-CN" sz="3200" dirty="0"/>
              <a:t>Message</a:t>
            </a:r>
            <a:r>
              <a:rPr lang="zh-CN" altLang="en-US" sz="3200" dirty="0"/>
              <a:t>）是对象之间</a:t>
            </a:r>
            <a:endParaRPr lang="en-US" altLang="zh-CN" sz="3200" dirty="0"/>
          </a:p>
          <a:p>
            <a:r>
              <a:rPr lang="zh-CN" altLang="en-US" sz="3200" dirty="0"/>
              <a:t>某种形式的通信，在垂直生</a:t>
            </a:r>
            <a:endParaRPr lang="en-US" altLang="zh-CN" sz="3200" dirty="0"/>
          </a:p>
          <a:p>
            <a:r>
              <a:rPr lang="zh-CN" altLang="en-US" sz="3200" dirty="0"/>
              <a:t>命线之间，用带箭头的线并</a:t>
            </a:r>
            <a:endParaRPr lang="en-US" altLang="zh-CN" sz="3200" dirty="0"/>
          </a:p>
          <a:p>
            <a:r>
              <a:rPr lang="zh-CN" altLang="en-US" sz="3200" dirty="0"/>
              <a:t>附以消息表达式方式表示。</a:t>
            </a:r>
            <a:endParaRPr lang="en-US" altLang="zh-CN" sz="3200" dirty="0"/>
          </a:p>
        </p:txBody>
      </p:sp>
    </p:spTree>
    <p:extLst>
      <p:ext uri="{BB962C8B-B14F-4D97-AF65-F5344CB8AC3E}">
        <p14:creationId xmlns:p14="http://schemas.microsoft.com/office/powerpoint/2010/main" val="38575616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76"/>
          <p:cNvSpPr txBox="1"/>
          <p:nvPr/>
        </p:nvSpPr>
        <p:spPr>
          <a:xfrm>
            <a:off x="443585" y="173615"/>
            <a:ext cx="2148345" cy="707886"/>
          </a:xfrm>
          <a:prstGeom prst="rect">
            <a:avLst/>
          </a:prstGeom>
          <a:noFill/>
        </p:spPr>
        <p:txBody>
          <a:bodyPr wrap="none" rtlCol="0">
            <a:spAutoFit/>
          </a:bodyPr>
          <a:lstStyle/>
          <a:p>
            <a:r>
              <a:rPr lang="en-US" altLang="zh-CN" sz="4000" dirty="0">
                <a:solidFill>
                  <a:srgbClr val="002B41"/>
                </a:solidFill>
                <a:latin typeface="微软雅黑" panose="020B0503020204020204" pitchFamily="34" charset="-122"/>
                <a:ea typeface="微软雅黑" panose="020B0503020204020204" pitchFamily="34" charset="-122"/>
              </a:rPr>
              <a:t>5.</a:t>
            </a:r>
            <a:r>
              <a:rPr lang="zh-CN" altLang="en-US" sz="4000" dirty="0">
                <a:solidFill>
                  <a:srgbClr val="002B41"/>
                </a:solidFill>
                <a:latin typeface="微软雅黑" panose="020B0503020204020204" pitchFamily="34" charset="-122"/>
                <a:ea typeface="微软雅黑" panose="020B0503020204020204" pitchFamily="34" charset="-122"/>
              </a:rPr>
              <a:t>活动图</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7" name="文本框 6">
            <a:extLst>
              <a:ext uri="{FF2B5EF4-FFF2-40B4-BE49-F238E27FC236}">
                <a16:creationId xmlns:a16="http://schemas.microsoft.com/office/drawing/2014/main" id="{A430B28C-8399-4FEA-9902-E8C6E7DF39A7}"/>
              </a:ext>
            </a:extLst>
          </p:cNvPr>
          <p:cNvSpPr txBox="1"/>
          <p:nvPr/>
        </p:nvSpPr>
        <p:spPr>
          <a:xfrm>
            <a:off x="5551714" y="2877910"/>
            <a:ext cx="914400" cy="914400"/>
          </a:xfrm>
          <a:prstGeom prst="rect">
            <a:avLst/>
          </a:prstGeom>
          <a:noFill/>
        </p:spPr>
        <p:txBody>
          <a:bodyPr wrap="square" rtlCol="0">
            <a:spAutoFit/>
          </a:bodyPr>
          <a:lstStyle/>
          <a:p>
            <a:endParaRPr lang="zh-CN" altLang="en-US" dirty="0"/>
          </a:p>
        </p:txBody>
      </p:sp>
      <p:sp>
        <p:nvSpPr>
          <p:cNvPr id="3" name="矩形 2">
            <a:extLst>
              <a:ext uri="{FF2B5EF4-FFF2-40B4-BE49-F238E27FC236}">
                <a16:creationId xmlns:a16="http://schemas.microsoft.com/office/drawing/2014/main" id="{5A4BFEB5-699B-4482-907C-841A42061E47}"/>
              </a:ext>
            </a:extLst>
          </p:cNvPr>
          <p:cNvSpPr/>
          <p:nvPr/>
        </p:nvSpPr>
        <p:spPr>
          <a:xfrm>
            <a:off x="1317171" y="1326021"/>
            <a:ext cx="8700408" cy="3539430"/>
          </a:xfrm>
          <a:prstGeom prst="rect">
            <a:avLst/>
          </a:prstGeom>
        </p:spPr>
        <p:txBody>
          <a:bodyPr wrap="square">
            <a:spAutoFit/>
          </a:bodyPr>
          <a:lstStyle/>
          <a:p>
            <a:r>
              <a:rPr lang="zh-CN" altLang="en-US" sz="2800" dirty="0">
                <a:latin typeface="微软雅黑" panose="020B0503020204020204" pitchFamily="34" charset="-122"/>
                <a:ea typeface="微软雅黑" panose="020B0503020204020204" pitchFamily="34" charset="-122"/>
              </a:rPr>
              <a:t>      活动图</a:t>
            </a:r>
            <a:r>
              <a:rPr lang="en-US" altLang="zh-CN" sz="2800" dirty="0">
                <a:latin typeface="微软雅黑" panose="020B0503020204020204" pitchFamily="34" charset="-122"/>
                <a:ea typeface="微软雅黑" panose="020B0503020204020204" pitchFamily="34" charset="-122"/>
              </a:rPr>
              <a:t>(activity diagram)</a:t>
            </a:r>
            <a:r>
              <a:rPr lang="zh-CN" altLang="en-US" sz="2800" dirty="0">
                <a:latin typeface="微软雅黑" panose="020B0503020204020204" pitchFamily="34" charset="-122"/>
                <a:ea typeface="微软雅黑" panose="020B0503020204020204" pitchFamily="34" charset="-122"/>
              </a:rPr>
              <a:t>是</a:t>
            </a:r>
            <a:r>
              <a:rPr lang="en-US" altLang="zh-CN" sz="2800" dirty="0">
                <a:latin typeface="微软雅黑" panose="020B0503020204020204" pitchFamily="34" charset="-122"/>
                <a:ea typeface="微软雅黑" panose="020B0503020204020204" pitchFamily="34" charset="-122"/>
              </a:rPr>
              <a:t>UML</a:t>
            </a:r>
            <a:r>
              <a:rPr lang="zh-CN" altLang="en-US" sz="2800" dirty="0">
                <a:latin typeface="微软雅黑" panose="020B0503020204020204" pitchFamily="34" charset="-122"/>
                <a:ea typeface="微软雅黑" panose="020B0503020204020204" pitchFamily="34" charset="-122"/>
              </a:rPr>
              <a:t>的</a:t>
            </a:r>
            <a:r>
              <a:rPr lang="zh-CN" altLang="en-US" sz="2800" dirty="0">
                <a:solidFill>
                  <a:srgbClr val="FF0000"/>
                </a:solidFill>
                <a:latin typeface="微软雅黑" panose="020B0503020204020204" pitchFamily="34" charset="-122"/>
                <a:ea typeface="微软雅黑" panose="020B0503020204020204" pitchFamily="34" charset="-122"/>
              </a:rPr>
              <a:t>动态</a:t>
            </a:r>
            <a:r>
              <a:rPr lang="zh-CN" altLang="en-US" sz="2800" dirty="0">
                <a:latin typeface="微软雅黑" panose="020B0503020204020204" pitchFamily="34" charset="-122"/>
                <a:ea typeface="微软雅黑" panose="020B0503020204020204" pitchFamily="34" charset="-122"/>
              </a:rPr>
              <a:t>视图之一，用来描述事物或对象的活动变化流程。</a:t>
            </a:r>
            <a:r>
              <a:rPr lang="zh-CN" altLang="en-US" sz="2800" dirty="0">
                <a:solidFill>
                  <a:srgbClr val="FF0000"/>
                </a:solidFill>
                <a:latin typeface="微软雅黑" panose="020B0503020204020204" pitchFamily="34" charset="-122"/>
                <a:ea typeface="微软雅黑" panose="020B0503020204020204" pitchFamily="34" charset="-122"/>
              </a:rPr>
              <a:t>活动图可看作状态图的特殊形式</a:t>
            </a:r>
            <a:r>
              <a:rPr lang="zh-CN" altLang="en-US" sz="2800" dirty="0">
                <a:latin typeface="微软雅黑" panose="020B0503020204020204" pitchFamily="34" charset="-122"/>
                <a:ea typeface="微软雅黑" panose="020B0503020204020204" pitchFamily="34" charset="-122"/>
              </a:rPr>
              <a:t>。特殊性在于活动图中的一个活动结束后将立即进入下一个活动而不需要事件触发活动的转移。</a:t>
            </a:r>
          </a:p>
          <a:p>
            <a:r>
              <a:rPr lang="zh-CN" altLang="en-US" sz="2800" dirty="0">
                <a:latin typeface="微软雅黑" panose="020B0503020204020204" pitchFamily="34" charset="-122"/>
                <a:ea typeface="微软雅黑" panose="020B0503020204020204" pitchFamily="34" charset="-122"/>
              </a:rPr>
              <a:t>      </a:t>
            </a:r>
            <a:endParaRPr lang="en-US" altLang="zh-CN" sz="2800" dirty="0">
              <a:latin typeface="微软雅黑" panose="020B0503020204020204" pitchFamily="34" charset="-122"/>
              <a:ea typeface="微软雅黑" panose="020B0503020204020204" pitchFamily="34" charset="-122"/>
            </a:endParaRPr>
          </a:p>
          <a:p>
            <a:r>
              <a:rPr lang="en-US" altLang="zh-CN" sz="2800"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活动图用于描述系统的工作流程和并发行为。活动图被设计用于</a:t>
            </a:r>
            <a:r>
              <a:rPr lang="zh-CN" altLang="en-US" sz="2800" dirty="0">
                <a:solidFill>
                  <a:srgbClr val="FF0000"/>
                </a:solidFill>
                <a:latin typeface="微软雅黑" panose="020B0503020204020204" pitchFamily="34" charset="-122"/>
                <a:ea typeface="微软雅黑" panose="020B0503020204020204" pitchFamily="34" charset="-122"/>
              </a:rPr>
              <a:t>简化</a:t>
            </a:r>
            <a:r>
              <a:rPr lang="zh-CN" altLang="en-US" sz="2800" dirty="0">
                <a:latin typeface="微软雅黑" panose="020B0503020204020204" pitchFamily="34" charset="-122"/>
                <a:ea typeface="微软雅黑" panose="020B0503020204020204" pitchFamily="34" charset="-122"/>
              </a:rPr>
              <a:t>描述一个过程或操作的工作步骤。</a:t>
            </a:r>
            <a:endParaRPr lang="zh-CN" altLang="en-US" sz="2800" dirty="0"/>
          </a:p>
        </p:txBody>
      </p:sp>
    </p:spTree>
    <p:extLst>
      <p:ext uri="{BB962C8B-B14F-4D97-AF65-F5344CB8AC3E}">
        <p14:creationId xmlns:p14="http://schemas.microsoft.com/office/powerpoint/2010/main" val="1755438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76"/>
          <p:cNvSpPr txBox="1"/>
          <p:nvPr/>
        </p:nvSpPr>
        <p:spPr>
          <a:xfrm>
            <a:off x="443585" y="173615"/>
            <a:ext cx="2148345" cy="707886"/>
          </a:xfrm>
          <a:prstGeom prst="rect">
            <a:avLst/>
          </a:prstGeom>
          <a:noFill/>
        </p:spPr>
        <p:txBody>
          <a:bodyPr wrap="none" rtlCol="0">
            <a:spAutoFit/>
          </a:bodyPr>
          <a:lstStyle/>
          <a:p>
            <a:r>
              <a:rPr lang="en-US" altLang="zh-CN" sz="4000" dirty="0">
                <a:solidFill>
                  <a:srgbClr val="002B41"/>
                </a:solidFill>
                <a:latin typeface="微软雅黑" panose="020B0503020204020204" pitchFamily="34" charset="-122"/>
                <a:ea typeface="微软雅黑" panose="020B0503020204020204" pitchFamily="34" charset="-122"/>
              </a:rPr>
              <a:t>5.</a:t>
            </a:r>
            <a:r>
              <a:rPr lang="zh-CN" altLang="en-US" sz="4000" dirty="0">
                <a:solidFill>
                  <a:srgbClr val="002B41"/>
                </a:solidFill>
                <a:latin typeface="微软雅黑" panose="020B0503020204020204" pitchFamily="34" charset="-122"/>
                <a:ea typeface="微软雅黑" panose="020B0503020204020204" pitchFamily="34" charset="-122"/>
              </a:rPr>
              <a:t>活动图</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7" name="文本框 6">
            <a:extLst>
              <a:ext uri="{FF2B5EF4-FFF2-40B4-BE49-F238E27FC236}">
                <a16:creationId xmlns:a16="http://schemas.microsoft.com/office/drawing/2014/main" id="{A430B28C-8399-4FEA-9902-E8C6E7DF39A7}"/>
              </a:ext>
            </a:extLst>
          </p:cNvPr>
          <p:cNvSpPr txBox="1"/>
          <p:nvPr/>
        </p:nvSpPr>
        <p:spPr>
          <a:xfrm>
            <a:off x="5551714" y="2877910"/>
            <a:ext cx="914400" cy="914400"/>
          </a:xfrm>
          <a:prstGeom prst="rect">
            <a:avLst/>
          </a:prstGeom>
          <a:noFill/>
        </p:spPr>
        <p:txBody>
          <a:bodyPr wrap="square" rtlCol="0">
            <a:spAutoFit/>
          </a:bodyPr>
          <a:lstStyle/>
          <a:p>
            <a:endParaRPr lang="zh-CN" altLang="en-US" dirty="0"/>
          </a:p>
        </p:txBody>
      </p:sp>
      <p:sp>
        <p:nvSpPr>
          <p:cNvPr id="6" name="文本框 5">
            <a:extLst>
              <a:ext uri="{FF2B5EF4-FFF2-40B4-BE49-F238E27FC236}">
                <a16:creationId xmlns:a16="http://schemas.microsoft.com/office/drawing/2014/main" id="{E11DD04F-B177-4D2C-8E4E-BFA5C2EFACED}"/>
              </a:ext>
            </a:extLst>
          </p:cNvPr>
          <p:cNvSpPr txBox="1"/>
          <p:nvPr/>
        </p:nvSpPr>
        <p:spPr>
          <a:xfrm>
            <a:off x="4028767" y="6161164"/>
            <a:ext cx="3775393" cy="523220"/>
          </a:xfrm>
          <a:prstGeom prst="rect">
            <a:avLst/>
          </a:prstGeom>
          <a:noFill/>
        </p:spPr>
        <p:txBody>
          <a:bodyPr wrap="none" rtlCol="0">
            <a:spAutoFit/>
          </a:bodyPr>
          <a:lstStyle/>
          <a:p>
            <a:r>
              <a:rPr lang="zh-CN" altLang="en-US" sz="2800" dirty="0"/>
              <a:t>管理员主页管理活动图</a:t>
            </a:r>
          </a:p>
        </p:txBody>
      </p:sp>
      <p:pic>
        <p:nvPicPr>
          <p:cNvPr id="10" name="图片 9">
            <a:extLst>
              <a:ext uri="{FF2B5EF4-FFF2-40B4-BE49-F238E27FC236}">
                <a16:creationId xmlns:a16="http://schemas.microsoft.com/office/drawing/2014/main" id="{4CDEA6A3-2F16-4148-ADD9-F778B05881AC}"/>
              </a:ext>
            </a:extLst>
          </p:cNvPr>
          <p:cNvPicPr>
            <a:picLocks noChangeAspect="1"/>
          </p:cNvPicPr>
          <p:nvPr/>
        </p:nvPicPr>
        <p:blipFill rotWithShape="1">
          <a:blip r:embed="rId2">
            <a:extLst>
              <a:ext uri="{28A0092B-C50C-407E-A947-70E740481C1C}">
                <a14:useLocalDpi xmlns:a14="http://schemas.microsoft.com/office/drawing/2010/main" val="0"/>
              </a:ext>
            </a:extLst>
          </a:blip>
          <a:srcRect l="1276" t="7619" r="1225" b="18690"/>
          <a:stretch/>
        </p:blipFill>
        <p:spPr>
          <a:xfrm>
            <a:off x="862691" y="943056"/>
            <a:ext cx="10466615" cy="5053693"/>
          </a:xfrm>
          <a:prstGeom prst="rect">
            <a:avLst/>
          </a:prstGeom>
        </p:spPr>
      </p:pic>
    </p:spTree>
    <p:extLst>
      <p:ext uri="{BB962C8B-B14F-4D97-AF65-F5344CB8AC3E}">
        <p14:creationId xmlns:p14="http://schemas.microsoft.com/office/powerpoint/2010/main" val="6580739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prstClr val="white">
                  <a:lumMod val="95000"/>
                </a:prstClr>
              </a:solidFill>
            </a:endParaRPr>
          </a:p>
        </p:txBody>
      </p:sp>
      <p:sp>
        <p:nvSpPr>
          <p:cNvPr id="6" name="TextBox 76"/>
          <p:cNvSpPr txBox="1"/>
          <p:nvPr/>
        </p:nvSpPr>
        <p:spPr>
          <a:xfrm>
            <a:off x="4464784" y="1992830"/>
            <a:ext cx="3262432" cy="1015663"/>
          </a:xfrm>
          <a:prstGeom prst="rect">
            <a:avLst/>
          </a:prstGeom>
          <a:noFill/>
          <a:effectLst/>
        </p:spPr>
        <p:txBody>
          <a:bodyPr wrap="none" rtlCol="0">
            <a:spAutoFit/>
          </a:bodyPr>
          <a:lstStyle/>
          <a:p>
            <a:pPr algn="ctr"/>
            <a:r>
              <a:rPr lang="zh-CN" altLang="en-US" sz="6000" dirty="0">
                <a:solidFill>
                  <a:prstClr val="white">
                    <a:lumMod val="95000"/>
                  </a:prstClr>
                </a:solidFill>
                <a:latin typeface="微软雅黑" panose="020B0503020204020204" pitchFamily="34" charset="-122"/>
                <a:ea typeface="微软雅黑" panose="020B0503020204020204" pitchFamily="34" charset="-122"/>
              </a:rPr>
              <a:t>第三部分</a:t>
            </a:r>
          </a:p>
        </p:txBody>
      </p:sp>
      <p:sp>
        <p:nvSpPr>
          <p:cNvPr id="9" name="TextBox 76"/>
          <p:cNvSpPr txBox="1"/>
          <p:nvPr/>
        </p:nvSpPr>
        <p:spPr>
          <a:xfrm>
            <a:off x="3064230" y="3628344"/>
            <a:ext cx="5668709" cy="1015663"/>
          </a:xfrm>
          <a:prstGeom prst="rect">
            <a:avLst/>
          </a:prstGeom>
          <a:noFill/>
          <a:effectLst/>
        </p:spPr>
        <p:txBody>
          <a:bodyPr wrap="square" rtlCol="0">
            <a:spAutoFit/>
          </a:bodyPr>
          <a:lstStyle/>
          <a:p>
            <a:pPr algn="ctr"/>
            <a:r>
              <a:rPr lang="zh-CN" altLang="en-US" sz="6000" dirty="0">
                <a:solidFill>
                  <a:prstClr val="white">
                    <a:lumMod val="95000"/>
                  </a:prstClr>
                </a:solidFill>
                <a:latin typeface="微软雅黑" panose="020B0503020204020204" pitchFamily="34" charset="-122"/>
                <a:ea typeface="微软雅黑" panose="020B0503020204020204" pitchFamily="34" charset="-122"/>
              </a:rPr>
              <a:t>问题解答</a:t>
            </a:r>
          </a:p>
        </p:txBody>
      </p:sp>
    </p:spTree>
    <p:extLst>
      <p:ext uri="{BB962C8B-B14F-4D97-AF65-F5344CB8AC3E}">
        <p14:creationId xmlns:p14="http://schemas.microsoft.com/office/powerpoint/2010/main" val="28150576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76"/>
          <p:cNvSpPr txBox="1"/>
          <p:nvPr/>
        </p:nvSpPr>
        <p:spPr>
          <a:xfrm>
            <a:off x="443585" y="173615"/>
            <a:ext cx="2236510" cy="707886"/>
          </a:xfrm>
          <a:prstGeom prst="rect">
            <a:avLst/>
          </a:prstGeom>
          <a:noFill/>
        </p:spPr>
        <p:txBody>
          <a:bodyPr wrap="none" rtlCol="0">
            <a:spAutoFit/>
          </a:bodyPr>
          <a:lstStyle/>
          <a:p>
            <a:r>
              <a:rPr lang="zh-CN" altLang="en-US" sz="4000" dirty="0">
                <a:solidFill>
                  <a:srgbClr val="002B41"/>
                </a:solidFill>
                <a:latin typeface="微软雅黑" panose="020B0503020204020204" pitchFamily="34" charset="-122"/>
                <a:ea typeface="微软雅黑" panose="020B0503020204020204" pitchFamily="34" charset="-122"/>
              </a:rPr>
              <a:t>问题解答</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5" name="圆角矩形 4"/>
          <p:cNvSpPr/>
          <p:nvPr/>
        </p:nvSpPr>
        <p:spPr bwMode="auto">
          <a:xfrm>
            <a:off x="979672" y="977950"/>
            <a:ext cx="358775" cy="230187"/>
          </a:xfrm>
          <a:prstGeom prst="roundRect">
            <a:avLst/>
          </a:prstGeom>
          <a:solidFill>
            <a:srgbClr val="002B41"/>
          </a:solidFill>
          <a:ln w="25400" cap="flat" cmpd="sng" algn="ctr">
            <a:noFill/>
            <a:prstDash val="solid"/>
          </a:ln>
          <a:effectLst>
            <a:outerShdw blurRad="254000" dist="127000" dir="2700000" algn="tl" rotWithShape="0">
              <a:prstClr val="black">
                <a:alpha val="40000"/>
              </a:prstClr>
            </a:outerShdw>
          </a:effectLst>
        </p:spPr>
        <p:txBody>
          <a:bodyPr rtlCol="0" anchor="ctr"/>
          <a:lstStyle/>
          <a:p>
            <a:pPr algn="ctr"/>
            <a:endParaRPr lang="zh-CN" altLang="en-US" sz="3200" kern="0">
              <a:solidFill>
                <a:schemeClr val="bg1">
                  <a:lumMod val="95000"/>
                </a:schemeClr>
              </a:solidFill>
              <a:latin typeface="微软雅黑" panose="020B0503020204020204" pitchFamily="34" charset="-122"/>
              <a:ea typeface="微软雅黑" panose="020B0503020204020204" pitchFamily="34" charset="-122"/>
            </a:endParaRPr>
          </a:p>
        </p:txBody>
      </p:sp>
      <p:sp>
        <p:nvSpPr>
          <p:cNvPr id="11" name="TextBox 76"/>
          <p:cNvSpPr txBox="1"/>
          <p:nvPr/>
        </p:nvSpPr>
        <p:spPr>
          <a:xfrm>
            <a:off x="1464322" y="818866"/>
            <a:ext cx="7545454" cy="584775"/>
          </a:xfrm>
          <a:prstGeom prst="rect">
            <a:avLst/>
          </a:prstGeom>
          <a:noFill/>
        </p:spPr>
        <p:txBody>
          <a:bodyPr wrap="square" rtlCol="0">
            <a:spAutoFit/>
          </a:bodyPr>
          <a:lstStyle/>
          <a:p>
            <a:r>
              <a:rPr lang="en-US" altLang="zh-CN" sz="3200" b="1" dirty="0">
                <a:solidFill>
                  <a:srgbClr val="002B41"/>
                </a:solidFill>
                <a:latin typeface="微软雅黑" panose="020B0503020204020204" pitchFamily="34" charset="-122"/>
                <a:ea typeface="微软雅黑" panose="020B0503020204020204" pitchFamily="34" charset="-122"/>
              </a:rPr>
              <a:t>1.</a:t>
            </a:r>
            <a:r>
              <a:rPr lang="zh-CN" altLang="en-US" sz="3200" b="1" dirty="0">
                <a:solidFill>
                  <a:srgbClr val="002B41"/>
                </a:solidFill>
                <a:latin typeface="微软雅黑" panose="020B0503020204020204" pitchFamily="34" charset="-122"/>
                <a:ea typeface="微软雅黑" panose="020B0503020204020204" pitchFamily="34" charset="-122"/>
              </a:rPr>
              <a:t>在学习过程中混淆了状态图和活动图</a:t>
            </a:r>
          </a:p>
        </p:txBody>
      </p:sp>
      <p:sp>
        <p:nvSpPr>
          <p:cNvPr id="17" name="TextBox 76">
            <a:extLst>
              <a:ext uri="{FF2B5EF4-FFF2-40B4-BE49-F238E27FC236}">
                <a16:creationId xmlns:a16="http://schemas.microsoft.com/office/drawing/2014/main" id="{FC85E185-4F62-405A-8D73-63BB0C260A5C}"/>
              </a:ext>
            </a:extLst>
          </p:cNvPr>
          <p:cNvSpPr txBox="1"/>
          <p:nvPr/>
        </p:nvSpPr>
        <p:spPr>
          <a:xfrm>
            <a:off x="979672" y="1526752"/>
            <a:ext cx="10360734" cy="4524315"/>
          </a:xfrm>
          <a:prstGeom prst="rect">
            <a:avLst/>
          </a:prstGeom>
          <a:noFill/>
        </p:spPr>
        <p:txBody>
          <a:bodyPr wrap="square" rtlCol="0">
            <a:spAutoFit/>
          </a:bodyPr>
          <a:lstStyle/>
          <a:p>
            <a:r>
              <a:rPr lang="zh-CN" altLang="en-US" sz="3200" b="1" dirty="0">
                <a:solidFill>
                  <a:srgbClr val="002B41"/>
                </a:solidFill>
                <a:latin typeface="微软雅黑" panose="020B0503020204020204" pitchFamily="34" charset="-122"/>
                <a:ea typeface="微软雅黑" panose="020B0503020204020204" pitchFamily="34" charset="-122"/>
              </a:rPr>
              <a:t>状态图与活动图都是用于观察系统的动态部分</a:t>
            </a:r>
            <a:endParaRPr lang="en-US" altLang="zh-CN" sz="3200" b="1" dirty="0">
              <a:solidFill>
                <a:srgbClr val="002B41"/>
              </a:solidFill>
              <a:latin typeface="微软雅黑" panose="020B0503020204020204" pitchFamily="34" charset="-122"/>
              <a:ea typeface="微软雅黑" panose="020B0503020204020204" pitchFamily="34" charset="-122"/>
            </a:endParaRPr>
          </a:p>
          <a:p>
            <a:endParaRPr lang="en-US" altLang="zh-CN" sz="3200" b="1" dirty="0">
              <a:solidFill>
                <a:srgbClr val="002B41"/>
              </a:solidFill>
              <a:latin typeface="微软雅黑" panose="020B0503020204020204" pitchFamily="34" charset="-122"/>
              <a:ea typeface="微软雅黑" panose="020B0503020204020204" pitchFamily="34" charset="-122"/>
            </a:endParaRPr>
          </a:p>
          <a:p>
            <a:r>
              <a:rPr lang="zh-CN" altLang="en-US" sz="3200" b="1" dirty="0">
                <a:solidFill>
                  <a:srgbClr val="002B41"/>
                </a:solidFill>
                <a:latin typeface="微软雅黑" panose="020B0503020204020204" pitchFamily="34" charset="-122"/>
                <a:ea typeface="微软雅黑" panose="020B0503020204020204" pitchFamily="34" charset="-122"/>
              </a:rPr>
              <a:t>状态图</a:t>
            </a:r>
            <a:r>
              <a:rPr lang="en-US" altLang="zh-CN" sz="3200" b="1" dirty="0">
                <a:solidFill>
                  <a:srgbClr val="002B41"/>
                </a:solidFill>
                <a:latin typeface="微软雅黑" panose="020B0503020204020204" pitchFamily="34" charset="-122"/>
                <a:ea typeface="微软雅黑" panose="020B0503020204020204" pitchFamily="34" charset="-122"/>
              </a:rPr>
              <a:t>(</a:t>
            </a:r>
            <a:r>
              <a:rPr lang="en-US" altLang="zh-CN" sz="3200" b="1" dirty="0" err="1">
                <a:solidFill>
                  <a:srgbClr val="002B41"/>
                </a:solidFill>
                <a:latin typeface="微软雅黑" panose="020B0503020204020204" pitchFamily="34" charset="-122"/>
                <a:ea typeface="微软雅黑" panose="020B0503020204020204" pitchFamily="34" charset="-122"/>
              </a:rPr>
              <a:t>Statechart</a:t>
            </a:r>
            <a:r>
              <a:rPr lang="en-US" altLang="zh-CN" sz="3200" b="1" dirty="0">
                <a:solidFill>
                  <a:srgbClr val="002B41"/>
                </a:solidFill>
                <a:latin typeface="微软雅黑" panose="020B0503020204020204" pitchFamily="34" charset="-122"/>
                <a:ea typeface="微软雅黑" panose="020B0503020204020204" pitchFamily="34" charset="-122"/>
              </a:rPr>
              <a:t> Diagram)</a:t>
            </a:r>
            <a:r>
              <a:rPr lang="zh-CN" altLang="en-US" sz="3200" b="1" dirty="0">
                <a:solidFill>
                  <a:srgbClr val="002B41"/>
                </a:solidFill>
                <a:latin typeface="微软雅黑" panose="020B0503020204020204" pitchFamily="34" charset="-122"/>
                <a:ea typeface="微软雅黑" panose="020B0503020204020204" pitchFamily="34" charset="-122"/>
              </a:rPr>
              <a:t>，</a:t>
            </a:r>
            <a:r>
              <a:rPr lang="en-US" altLang="zh-CN" sz="3200" b="1" dirty="0">
                <a:solidFill>
                  <a:srgbClr val="002B41"/>
                </a:solidFill>
                <a:latin typeface="微软雅黑" panose="020B0503020204020204" pitchFamily="34" charset="-122"/>
                <a:ea typeface="微软雅黑" panose="020B0503020204020204" pitchFamily="34" charset="-122"/>
              </a:rPr>
              <a:t>"</a:t>
            </a:r>
            <a:r>
              <a:rPr lang="zh-CN" altLang="en-US" sz="3200" b="1" dirty="0">
                <a:solidFill>
                  <a:srgbClr val="002B41"/>
                </a:solidFill>
                <a:latin typeface="微软雅黑" panose="020B0503020204020204" pitchFamily="34" charset="-122"/>
                <a:ea typeface="微软雅黑" panose="020B0503020204020204" pitchFamily="34" charset="-122"/>
              </a:rPr>
              <a:t>状态</a:t>
            </a:r>
            <a:r>
              <a:rPr lang="en-US" altLang="zh-CN" sz="3200" b="1" dirty="0">
                <a:solidFill>
                  <a:srgbClr val="002B41"/>
                </a:solidFill>
                <a:latin typeface="微软雅黑" panose="020B0503020204020204" pitchFamily="34" charset="-122"/>
                <a:ea typeface="微软雅黑" panose="020B0503020204020204" pitchFamily="34" charset="-122"/>
              </a:rPr>
              <a:t>"</a:t>
            </a:r>
            <a:r>
              <a:rPr lang="zh-CN" altLang="en-US" sz="3200" b="1" dirty="0">
                <a:solidFill>
                  <a:srgbClr val="002B41"/>
                </a:solidFill>
                <a:latin typeface="微软雅黑" panose="020B0503020204020204" pitchFamily="34" charset="-122"/>
                <a:ea typeface="微软雅黑" panose="020B0503020204020204" pitchFamily="34" charset="-122"/>
              </a:rPr>
              <a:t>顾名思义</a:t>
            </a:r>
            <a:r>
              <a:rPr lang="en-US" altLang="zh-CN" sz="3200" b="1" dirty="0">
                <a:solidFill>
                  <a:srgbClr val="002B41"/>
                </a:solidFill>
                <a:latin typeface="微软雅黑" panose="020B0503020204020204" pitchFamily="34" charset="-122"/>
                <a:ea typeface="微软雅黑" panose="020B0503020204020204" pitchFamily="34" charset="-122"/>
              </a:rPr>
              <a:t>,</a:t>
            </a:r>
            <a:r>
              <a:rPr lang="zh-CN" altLang="en-US" sz="3200" b="1" dirty="0">
                <a:solidFill>
                  <a:srgbClr val="002B41"/>
                </a:solidFill>
                <a:latin typeface="微软雅黑" panose="020B0503020204020204" pitchFamily="34" charset="-122"/>
                <a:ea typeface="微软雅黑" panose="020B0503020204020204" pitchFamily="34" charset="-122"/>
              </a:rPr>
              <a:t>用来表示对象的状态变化。它描述了一个特定对象的所有可能状态以及由于各种事件的发生引起的</a:t>
            </a:r>
            <a:r>
              <a:rPr lang="zh-CN" altLang="en-US" sz="3200" b="1" dirty="0">
                <a:solidFill>
                  <a:srgbClr val="FF0000"/>
                </a:solidFill>
                <a:latin typeface="微软雅黑" panose="020B0503020204020204" pitchFamily="34" charset="-122"/>
                <a:ea typeface="微软雅黑" panose="020B0503020204020204" pitchFamily="34" charset="-122"/>
              </a:rPr>
              <a:t>状态之间的转换</a:t>
            </a:r>
            <a:r>
              <a:rPr lang="zh-CN" altLang="en-US" sz="3200" b="1" dirty="0">
                <a:solidFill>
                  <a:srgbClr val="002B41"/>
                </a:solidFill>
                <a:latin typeface="微软雅黑" panose="020B0503020204020204" pitchFamily="34" charset="-122"/>
                <a:ea typeface="微软雅黑" panose="020B0503020204020204" pitchFamily="34" charset="-122"/>
              </a:rPr>
              <a:t>。</a:t>
            </a:r>
            <a:endParaRPr lang="en-US" altLang="zh-CN" sz="3200" b="1" dirty="0">
              <a:solidFill>
                <a:srgbClr val="002B41"/>
              </a:solidFill>
              <a:latin typeface="微软雅黑" panose="020B0503020204020204" pitchFamily="34" charset="-122"/>
              <a:ea typeface="微软雅黑" panose="020B0503020204020204" pitchFamily="34" charset="-122"/>
            </a:endParaRPr>
          </a:p>
          <a:p>
            <a:endParaRPr lang="en-US" altLang="zh-CN" sz="3200" b="1" dirty="0">
              <a:solidFill>
                <a:srgbClr val="002B41"/>
              </a:solidFill>
              <a:latin typeface="微软雅黑" panose="020B0503020204020204" pitchFamily="34" charset="-122"/>
              <a:ea typeface="微软雅黑" panose="020B0503020204020204" pitchFamily="34" charset="-122"/>
            </a:endParaRPr>
          </a:p>
          <a:p>
            <a:r>
              <a:rPr lang="zh-CN" altLang="en-US" sz="3200" b="1" dirty="0">
                <a:solidFill>
                  <a:srgbClr val="002B41"/>
                </a:solidFill>
                <a:latin typeface="微软雅黑" panose="020B0503020204020204" pitchFamily="34" charset="-122"/>
                <a:ea typeface="微软雅黑" panose="020B0503020204020204" pitchFamily="34" charset="-122"/>
              </a:rPr>
              <a:t>活动图（</a:t>
            </a:r>
            <a:r>
              <a:rPr lang="en-US" altLang="zh-CN" sz="3200" b="1" dirty="0">
                <a:solidFill>
                  <a:srgbClr val="002B41"/>
                </a:solidFill>
                <a:latin typeface="微软雅黑" panose="020B0503020204020204" pitchFamily="34" charset="-122"/>
                <a:ea typeface="微软雅黑" panose="020B0503020204020204" pitchFamily="34" charset="-122"/>
              </a:rPr>
              <a:t>activity diagram</a:t>
            </a:r>
            <a:r>
              <a:rPr lang="zh-CN" altLang="en-US" sz="3200" b="1" dirty="0">
                <a:solidFill>
                  <a:srgbClr val="002B41"/>
                </a:solidFill>
                <a:latin typeface="微软雅黑" panose="020B0503020204020204" pitchFamily="34" charset="-122"/>
                <a:ea typeface="微软雅黑" panose="020B0503020204020204" pitchFamily="34" charset="-122"/>
              </a:rPr>
              <a:t>）也称动态图，其本质就是流程图，它</a:t>
            </a:r>
            <a:r>
              <a:rPr lang="zh-CN" altLang="en-US" sz="3200" b="1" dirty="0">
                <a:solidFill>
                  <a:srgbClr val="FF0000"/>
                </a:solidFill>
                <a:latin typeface="微软雅黑" panose="020B0503020204020204" pitchFamily="34" charset="-122"/>
                <a:ea typeface="微软雅黑" panose="020B0503020204020204" pitchFamily="34" charset="-122"/>
              </a:rPr>
              <a:t>支持并行</a:t>
            </a:r>
            <a:r>
              <a:rPr lang="zh-CN" altLang="en-US" sz="3200" b="1" dirty="0">
                <a:solidFill>
                  <a:srgbClr val="002B41"/>
                </a:solidFill>
                <a:latin typeface="微软雅黑" panose="020B0503020204020204" pitchFamily="34" charset="-122"/>
                <a:ea typeface="微软雅黑" panose="020B0503020204020204" pitchFamily="34" charset="-122"/>
              </a:rPr>
              <a:t>活动，用于展现参与行为的类的</a:t>
            </a:r>
            <a:r>
              <a:rPr lang="zh-CN" altLang="en-US" sz="3200" b="1" dirty="0">
                <a:solidFill>
                  <a:srgbClr val="FF0000"/>
                </a:solidFill>
                <a:latin typeface="微软雅黑" panose="020B0503020204020204" pitchFamily="34" charset="-122"/>
                <a:ea typeface="微软雅黑" panose="020B0503020204020204" pitchFamily="34" charset="-122"/>
              </a:rPr>
              <a:t>活动或动作</a:t>
            </a:r>
            <a:r>
              <a:rPr lang="zh-CN" altLang="en-US" sz="3200" b="1" dirty="0">
                <a:solidFill>
                  <a:srgbClr val="002B41"/>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4228895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76"/>
          <p:cNvSpPr txBox="1"/>
          <p:nvPr/>
        </p:nvSpPr>
        <p:spPr>
          <a:xfrm>
            <a:off x="443585" y="173615"/>
            <a:ext cx="2236510" cy="707886"/>
          </a:xfrm>
          <a:prstGeom prst="rect">
            <a:avLst/>
          </a:prstGeom>
          <a:noFill/>
        </p:spPr>
        <p:txBody>
          <a:bodyPr wrap="none" rtlCol="0">
            <a:spAutoFit/>
          </a:bodyPr>
          <a:lstStyle/>
          <a:p>
            <a:r>
              <a:rPr lang="zh-CN" altLang="en-US" sz="4000" dirty="0">
                <a:solidFill>
                  <a:srgbClr val="002B41"/>
                </a:solidFill>
                <a:latin typeface="微软雅黑" panose="020B0503020204020204" pitchFamily="34" charset="-122"/>
                <a:ea typeface="微软雅黑" panose="020B0503020204020204" pitchFamily="34" charset="-122"/>
              </a:rPr>
              <a:t>问题解答</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5" name="圆角矩形 4"/>
          <p:cNvSpPr/>
          <p:nvPr/>
        </p:nvSpPr>
        <p:spPr bwMode="auto">
          <a:xfrm>
            <a:off x="979672" y="977950"/>
            <a:ext cx="358775" cy="230187"/>
          </a:xfrm>
          <a:prstGeom prst="roundRect">
            <a:avLst/>
          </a:prstGeom>
          <a:solidFill>
            <a:srgbClr val="002B41"/>
          </a:solidFill>
          <a:ln w="25400" cap="flat" cmpd="sng" algn="ctr">
            <a:noFill/>
            <a:prstDash val="solid"/>
          </a:ln>
          <a:effectLst>
            <a:outerShdw blurRad="254000" dist="127000" dir="2700000" algn="tl" rotWithShape="0">
              <a:prstClr val="black">
                <a:alpha val="40000"/>
              </a:prstClr>
            </a:outerShdw>
          </a:effectLst>
        </p:spPr>
        <p:txBody>
          <a:bodyPr rtlCol="0" anchor="ctr"/>
          <a:lstStyle/>
          <a:p>
            <a:pPr algn="ctr"/>
            <a:endParaRPr lang="zh-CN" altLang="en-US" sz="3200" kern="0">
              <a:solidFill>
                <a:schemeClr val="bg1">
                  <a:lumMod val="95000"/>
                </a:schemeClr>
              </a:solidFill>
              <a:latin typeface="微软雅黑" panose="020B0503020204020204" pitchFamily="34" charset="-122"/>
              <a:ea typeface="微软雅黑" panose="020B0503020204020204" pitchFamily="34" charset="-122"/>
            </a:endParaRPr>
          </a:p>
        </p:txBody>
      </p:sp>
      <p:sp>
        <p:nvSpPr>
          <p:cNvPr id="11" name="TextBox 76"/>
          <p:cNvSpPr txBox="1"/>
          <p:nvPr/>
        </p:nvSpPr>
        <p:spPr>
          <a:xfrm>
            <a:off x="1464322" y="818866"/>
            <a:ext cx="7545454" cy="584775"/>
          </a:xfrm>
          <a:prstGeom prst="rect">
            <a:avLst/>
          </a:prstGeom>
          <a:noFill/>
        </p:spPr>
        <p:txBody>
          <a:bodyPr wrap="square" rtlCol="0">
            <a:spAutoFit/>
          </a:bodyPr>
          <a:lstStyle/>
          <a:p>
            <a:r>
              <a:rPr lang="en-US" altLang="zh-CN" sz="3200" b="1" dirty="0">
                <a:solidFill>
                  <a:srgbClr val="002B41"/>
                </a:solidFill>
                <a:latin typeface="微软雅黑" panose="020B0503020204020204" pitchFamily="34" charset="-122"/>
                <a:ea typeface="微软雅黑" panose="020B0503020204020204" pitchFamily="34" charset="-122"/>
              </a:rPr>
              <a:t>1.</a:t>
            </a:r>
            <a:r>
              <a:rPr lang="zh-CN" altLang="en-US" sz="3200" b="1" dirty="0">
                <a:solidFill>
                  <a:srgbClr val="002B41"/>
                </a:solidFill>
                <a:latin typeface="微软雅黑" panose="020B0503020204020204" pitchFamily="34" charset="-122"/>
                <a:ea typeface="微软雅黑" panose="020B0503020204020204" pitchFamily="34" charset="-122"/>
              </a:rPr>
              <a:t>在学习过程中混淆了状态图和活动图</a:t>
            </a:r>
          </a:p>
        </p:txBody>
      </p:sp>
      <p:sp>
        <p:nvSpPr>
          <p:cNvPr id="17" name="TextBox 76">
            <a:extLst>
              <a:ext uri="{FF2B5EF4-FFF2-40B4-BE49-F238E27FC236}">
                <a16:creationId xmlns:a16="http://schemas.microsoft.com/office/drawing/2014/main" id="{FC85E185-4F62-405A-8D73-63BB0C260A5C}"/>
              </a:ext>
            </a:extLst>
          </p:cNvPr>
          <p:cNvSpPr txBox="1"/>
          <p:nvPr/>
        </p:nvSpPr>
        <p:spPr>
          <a:xfrm>
            <a:off x="1561840" y="1526752"/>
            <a:ext cx="7922960" cy="4031873"/>
          </a:xfrm>
          <a:prstGeom prst="rect">
            <a:avLst/>
          </a:prstGeom>
          <a:noFill/>
        </p:spPr>
        <p:txBody>
          <a:bodyPr wrap="square" rtlCol="0">
            <a:spAutoFit/>
          </a:bodyPr>
          <a:lstStyle/>
          <a:p>
            <a:r>
              <a:rPr lang="zh-CN" altLang="en-US" sz="3200" b="1" dirty="0">
                <a:solidFill>
                  <a:srgbClr val="002B41"/>
                </a:solidFill>
                <a:latin typeface="微软雅黑" panose="020B0503020204020204" pitchFamily="34" charset="-122"/>
                <a:ea typeface="微软雅黑" panose="020B0503020204020204" pitchFamily="34" charset="-122"/>
              </a:rPr>
              <a:t>状态图是描述某一对象的</a:t>
            </a:r>
            <a:r>
              <a:rPr lang="zh-CN" altLang="en-US" sz="3200" b="1" dirty="0">
                <a:solidFill>
                  <a:srgbClr val="FF0000"/>
                </a:solidFill>
                <a:latin typeface="微软雅黑" panose="020B0503020204020204" pitchFamily="34" charset="-122"/>
                <a:ea typeface="微软雅黑" panose="020B0503020204020204" pitchFamily="34" charset="-122"/>
              </a:rPr>
              <a:t>状态转化</a:t>
            </a:r>
            <a:r>
              <a:rPr lang="zh-CN" altLang="en-US" sz="3200" b="1" dirty="0">
                <a:solidFill>
                  <a:srgbClr val="002B41"/>
                </a:solidFill>
                <a:latin typeface="微软雅黑" panose="020B0503020204020204" pitchFamily="34" charset="-122"/>
                <a:ea typeface="微软雅黑" panose="020B0503020204020204" pitchFamily="34" charset="-122"/>
              </a:rPr>
              <a:t>，它主要是展示的是对象的状态。描述的是一个</a:t>
            </a:r>
            <a:r>
              <a:rPr lang="zh-CN" altLang="en-US" sz="3200" b="1" dirty="0">
                <a:solidFill>
                  <a:srgbClr val="FF0000"/>
                </a:solidFill>
                <a:latin typeface="微软雅黑" panose="020B0503020204020204" pitchFamily="34" charset="-122"/>
                <a:ea typeface="微软雅黑" panose="020B0503020204020204" pitchFamily="34" charset="-122"/>
              </a:rPr>
              <a:t>对象的事情</a:t>
            </a:r>
            <a:r>
              <a:rPr lang="zh-CN" altLang="en-US" sz="3200" b="1" dirty="0">
                <a:solidFill>
                  <a:srgbClr val="002B41"/>
                </a:solidFill>
                <a:latin typeface="微软雅黑" panose="020B0503020204020204" pitchFamily="34" charset="-122"/>
                <a:ea typeface="微软雅黑" panose="020B0503020204020204" pitchFamily="34" charset="-122"/>
              </a:rPr>
              <a:t>。从状态图中我们可以看出，对象在接受了事件刺激后，会做出什么样的反应。</a:t>
            </a:r>
          </a:p>
          <a:p>
            <a:endParaRPr lang="zh-CN" altLang="en-US" sz="3200" b="1" dirty="0">
              <a:solidFill>
                <a:srgbClr val="002B41"/>
              </a:solidFill>
              <a:latin typeface="微软雅黑" panose="020B0503020204020204" pitchFamily="34" charset="-122"/>
              <a:ea typeface="微软雅黑" panose="020B0503020204020204" pitchFamily="34" charset="-122"/>
            </a:endParaRPr>
          </a:p>
          <a:p>
            <a:r>
              <a:rPr lang="zh-CN" altLang="en-US" sz="3200" b="1" dirty="0">
                <a:solidFill>
                  <a:srgbClr val="002B41"/>
                </a:solidFill>
                <a:latin typeface="微软雅黑" panose="020B0503020204020204" pitchFamily="34" charset="-122"/>
                <a:ea typeface="微软雅黑" panose="020B0503020204020204" pitchFamily="34" charset="-122"/>
              </a:rPr>
              <a:t>活动图是描述系统在执行某一用例时的具体步骤，它主要表现的是系统的</a:t>
            </a:r>
            <a:r>
              <a:rPr lang="zh-CN" altLang="en-US" sz="3200" b="1" dirty="0">
                <a:solidFill>
                  <a:srgbClr val="FF0000"/>
                </a:solidFill>
                <a:latin typeface="微软雅黑" panose="020B0503020204020204" pitchFamily="34" charset="-122"/>
                <a:ea typeface="微软雅黑" panose="020B0503020204020204" pitchFamily="34" charset="-122"/>
              </a:rPr>
              <a:t>动作</a:t>
            </a:r>
            <a:r>
              <a:rPr lang="zh-CN" altLang="en-US" sz="3200" b="1" dirty="0">
                <a:solidFill>
                  <a:srgbClr val="002B41"/>
                </a:solidFill>
                <a:latin typeface="微软雅黑" panose="020B0503020204020204" pitchFamily="34" charset="-122"/>
                <a:ea typeface="微软雅黑" panose="020B0503020204020204" pitchFamily="34" charset="-122"/>
              </a:rPr>
              <a:t>，描述的是</a:t>
            </a:r>
            <a:r>
              <a:rPr lang="zh-CN" altLang="en-US" sz="3200" b="1" dirty="0">
                <a:solidFill>
                  <a:srgbClr val="FF0000"/>
                </a:solidFill>
                <a:latin typeface="微软雅黑" panose="020B0503020204020204" pitchFamily="34" charset="-122"/>
                <a:ea typeface="微软雅黑" panose="020B0503020204020204" pitchFamily="34" charset="-122"/>
              </a:rPr>
              <a:t>整个系统的事情</a:t>
            </a:r>
            <a:r>
              <a:rPr lang="zh-CN" altLang="en-US" sz="3200" b="1" dirty="0">
                <a:solidFill>
                  <a:srgbClr val="002B41"/>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4127038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prstClr val="white">
                  <a:lumMod val="95000"/>
                </a:prstClr>
              </a:solidFill>
            </a:endParaRPr>
          </a:p>
        </p:txBody>
      </p:sp>
      <p:sp>
        <p:nvSpPr>
          <p:cNvPr id="6" name="TextBox 76"/>
          <p:cNvSpPr txBox="1"/>
          <p:nvPr/>
        </p:nvSpPr>
        <p:spPr>
          <a:xfrm>
            <a:off x="4464784" y="1992830"/>
            <a:ext cx="3262432" cy="1015663"/>
          </a:xfrm>
          <a:prstGeom prst="rect">
            <a:avLst/>
          </a:prstGeom>
          <a:noFill/>
          <a:effectLst/>
        </p:spPr>
        <p:txBody>
          <a:bodyPr wrap="none" rtlCol="0">
            <a:spAutoFit/>
          </a:bodyPr>
          <a:lstStyle/>
          <a:p>
            <a:pPr algn="ctr"/>
            <a:r>
              <a:rPr lang="zh-CN" altLang="en-US" sz="6000" dirty="0">
                <a:solidFill>
                  <a:prstClr val="white">
                    <a:lumMod val="95000"/>
                  </a:prstClr>
                </a:solidFill>
                <a:latin typeface="微软雅黑" panose="020B0503020204020204" pitchFamily="34" charset="-122"/>
                <a:ea typeface="微软雅黑" panose="020B0503020204020204" pitchFamily="34" charset="-122"/>
              </a:rPr>
              <a:t>第四部分</a:t>
            </a:r>
          </a:p>
        </p:txBody>
      </p:sp>
      <p:sp>
        <p:nvSpPr>
          <p:cNvPr id="9" name="TextBox 76"/>
          <p:cNvSpPr txBox="1"/>
          <p:nvPr/>
        </p:nvSpPr>
        <p:spPr>
          <a:xfrm>
            <a:off x="2921616" y="3628344"/>
            <a:ext cx="5953936" cy="1015663"/>
          </a:xfrm>
          <a:prstGeom prst="rect">
            <a:avLst/>
          </a:prstGeom>
          <a:noFill/>
          <a:effectLst/>
        </p:spPr>
        <p:txBody>
          <a:bodyPr wrap="square" rtlCol="0">
            <a:spAutoFit/>
          </a:bodyPr>
          <a:lstStyle/>
          <a:p>
            <a:pPr algn="ctr"/>
            <a:r>
              <a:rPr lang="zh-CN" altLang="en-US" sz="6000" dirty="0">
                <a:solidFill>
                  <a:prstClr val="white">
                    <a:lumMod val="95000"/>
                  </a:prstClr>
                </a:solidFill>
                <a:latin typeface="微软雅黑" panose="020B0503020204020204" pitchFamily="34" charset="-122"/>
                <a:ea typeface="微软雅黑" panose="020B0503020204020204" pitchFamily="34" charset="-122"/>
              </a:rPr>
              <a:t>提问及参考资料</a:t>
            </a:r>
          </a:p>
        </p:txBody>
      </p:sp>
    </p:spTree>
    <p:extLst>
      <p:ext uri="{BB962C8B-B14F-4D97-AF65-F5344CB8AC3E}">
        <p14:creationId xmlns:p14="http://schemas.microsoft.com/office/powerpoint/2010/main" val="29414056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76"/>
          <p:cNvSpPr txBox="1"/>
          <p:nvPr/>
        </p:nvSpPr>
        <p:spPr>
          <a:xfrm>
            <a:off x="443585" y="173615"/>
            <a:ext cx="1210588" cy="707886"/>
          </a:xfrm>
          <a:prstGeom prst="rect">
            <a:avLst/>
          </a:prstGeom>
          <a:noFill/>
        </p:spPr>
        <p:txBody>
          <a:bodyPr wrap="none" rtlCol="0">
            <a:spAutoFit/>
          </a:bodyPr>
          <a:lstStyle/>
          <a:p>
            <a:r>
              <a:rPr lang="zh-CN" altLang="en-US" sz="4000" dirty="0">
                <a:solidFill>
                  <a:srgbClr val="002B41"/>
                </a:solidFill>
                <a:latin typeface="微软雅黑" panose="020B0503020204020204" pitchFamily="34" charset="-122"/>
                <a:ea typeface="微软雅黑" panose="020B0503020204020204" pitchFamily="34" charset="-122"/>
              </a:rPr>
              <a:t>提问</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5" name="圆角矩形 4"/>
          <p:cNvSpPr/>
          <p:nvPr/>
        </p:nvSpPr>
        <p:spPr bwMode="auto">
          <a:xfrm>
            <a:off x="979672" y="977950"/>
            <a:ext cx="358775" cy="230187"/>
          </a:xfrm>
          <a:prstGeom prst="roundRect">
            <a:avLst/>
          </a:prstGeom>
          <a:solidFill>
            <a:srgbClr val="002B41"/>
          </a:solidFill>
          <a:ln w="25400" cap="flat" cmpd="sng" algn="ctr">
            <a:noFill/>
            <a:prstDash val="solid"/>
          </a:ln>
          <a:effectLst>
            <a:outerShdw blurRad="254000" dist="127000" dir="2700000" algn="tl" rotWithShape="0">
              <a:prstClr val="black">
                <a:alpha val="40000"/>
              </a:prstClr>
            </a:outerShdw>
          </a:effectLst>
        </p:spPr>
        <p:txBody>
          <a:bodyPr rtlCol="0" anchor="ctr"/>
          <a:lstStyle/>
          <a:p>
            <a:pPr algn="ctr"/>
            <a:endParaRPr lang="zh-CN" altLang="en-US" sz="3200" kern="0">
              <a:solidFill>
                <a:schemeClr val="bg1">
                  <a:lumMod val="95000"/>
                </a:schemeClr>
              </a:solidFill>
              <a:latin typeface="微软雅黑" panose="020B0503020204020204" pitchFamily="34" charset="-122"/>
              <a:ea typeface="微软雅黑" panose="020B0503020204020204" pitchFamily="34" charset="-122"/>
            </a:endParaRPr>
          </a:p>
        </p:txBody>
      </p:sp>
      <p:sp>
        <p:nvSpPr>
          <p:cNvPr id="11" name="TextBox 76"/>
          <p:cNvSpPr txBox="1"/>
          <p:nvPr/>
        </p:nvSpPr>
        <p:spPr>
          <a:xfrm>
            <a:off x="1464322" y="818866"/>
            <a:ext cx="6278715" cy="584775"/>
          </a:xfrm>
          <a:prstGeom prst="rect">
            <a:avLst/>
          </a:prstGeom>
          <a:noFill/>
        </p:spPr>
        <p:txBody>
          <a:bodyPr wrap="square" rtlCol="0">
            <a:spAutoFit/>
          </a:bodyPr>
          <a:lstStyle/>
          <a:p>
            <a:r>
              <a:rPr lang="en-US" altLang="zh-CN" sz="3200" b="1" dirty="0">
                <a:solidFill>
                  <a:srgbClr val="002B41"/>
                </a:solidFill>
                <a:latin typeface="微软雅黑" panose="020B0503020204020204" pitchFamily="34" charset="-122"/>
                <a:ea typeface="微软雅黑" panose="020B0503020204020204" pitchFamily="34" charset="-122"/>
              </a:rPr>
              <a:t>1.</a:t>
            </a:r>
            <a:r>
              <a:rPr lang="zh-CN" altLang="en-US" sz="3200" b="1" dirty="0">
                <a:solidFill>
                  <a:srgbClr val="002B41"/>
                </a:solidFill>
                <a:latin typeface="微软雅黑" panose="020B0503020204020204" pitchFamily="34" charset="-122"/>
                <a:ea typeface="微软雅黑" panose="020B0503020204020204" pitchFamily="34" charset="-122"/>
              </a:rPr>
              <a:t>用例描述一般包括哪些部分？</a:t>
            </a:r>
          </a:p>
        </p:txBody>
      </p:sp>
      <p:sp>
        <p:nvSpPr>
          <p:cNvPr id="17" name="TextBox 76">
            <a:extLst>
              <a:ext uri="{FF2B5EF4-FFF2-40B4-BE49-F238E27FC236}">
                <a16:creationId xmlns:a16="http://schemas.microsoft.com/office/drawing/2014/main" id="{FC85E185-4F62-405A-8D73-63BB0C260A5C}"/>
              </a:ext>
            </a:extLst>
          </p:cNvPr>
          <p:cNvSpPr txBox="1"/>
          <p:nvPr/>
        </p:nvSpPr>
        <p:spPr>
          <a:xfrm>
            <a:off x="1464321" y="1936000"/>
            <a:ext cx="7922960" cy="1938992"/>
          </a:xfrm>
          <a:prstGeom prst="rect">
            <a:avLst/>
          </a:prstGeom>
          <a:noFill/>
        </p:spPr>
        <p:txBody>
          <a:bodyPr wrap="square" rtlCol="0">
            <a:spAutoFit/>
          </a:bodyPr>
          <a:lstStyle/>
          <a:p>
            <a:r>
              <a:rPr lang="zh-CN" altLang="en-US" sz="4000" dirty="0">
                <a:solidFill>
                  <a:srgbClr val="002B41"/>
                </a:solidFill>
                <a:latin typeface="微软雅黑" panose="020B0503020204020204" pitchFamily="34" charset="-122"/>
                <a:ea typeface="微软雅黑" panose="020B0503020204020204" pitchFamily="34" charset="-122"/>
              </a:rPr>
              <a:t>用例编号、用例概述、</a:t>
            </a:r>
            <a:endParaRPr lang="en-US" altLang="zh-CN" sz="4000" dirty="0">
              <a:solidFill>
                <a:srgbClr val="002B41"/>
              </a:solidFill>
              <a:latin typeface="微软雅黑" panose="020B0503020204020204" pitchFamily="34" charset="-122"/>
              <a:ea typeface="微软雅黑" panose="020B0503020204020204" pitchFamily="34" charset="-122"/>
            </a:endParaRPr>
          </a:p>
          <a:p>
            <a:r>
              <a:rPr lang="zh-CN" altLang="en-US" sz="4000" dirty="0">
                <a:solidFill>
                  <a:srgbClr val="002B41"/>
                </a:solidFill>
                <a:latin typeface="微软雅黑" panose="020B0503020204020204" pitchFamily="34" charset="-122"/>
                <a:ea typeface="微软雅黑" panose="020B0503020204020204" pitchFamily="34" charset="-122"/>
              </a:rPr>
              <a:t>前置条件、基本事件流、其他事件流、异常事件流、后置条件等</a:t>
            </a:r>
          </a:p>
        </p:txBody>
      </p:sp>
    </p:spTree>
    <p:extLst>
      <p:ext uri="{BB962C8B-B14F-4D97-AF65-F5344CB8AC3E}">
        <p14:creationId xmlns:p14="http://schemas.microsoft.com/office/powerpoint/2010/main" val="1127316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76"/>
          <p:cNvSpPr txBox="1"/>
          <p:nvPr/>
        </p:nvSpPr>
        <p:spPr>
          <a:xfrm>
            <a:off x="443585" y="173615"/>
            <a:ext cx="1210588" cy="707886"/>
          </a:xfrm>
          <a:prstGeom prst="rect">
            <a:avLst/>
          </a:prstGeom>
          <a:noFill/>
        </p:spPr>
        <p:txBody>
          <a:bodyPr wrap="none" rtlCol="0">
            <a:spAutoFit/>
          </a:bodyPr>
          <a:lstStyle/>
          <a:p>
            <a:r>
              <a:rPr lang="zh-CN" altLang="en-US" sz="4000" dirty="0">
                <a:solidFill>
                  <a:srgbClr val="002B41"/>
                </a:solidFill>
                <a:latin typeface="微软雅黑" panose="020B0503020204020204" pitchFamily="34" charset="-122"/>
                <a:ea typeface="微软雅黑" panose="020B0503020204020204" pitchFamily="34" charset="-122"/>
              </a:rPr>
              <a:t>提问</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5" name="圆角矩形 4"/>
          <p:cNvSpPr/>
          <p:nvPr/>
        </p:nvSpPr>
        <p:spPr bwMode="auto">
          <a:xfrm>
            <a:off x="979672" y="977950"/>
            <a:ext cx="358775" cy="230187"/>
          </a:xfrm>
          <a:prstGeom prst="roundRect">
            <a:avLst/>
          </a:prstGeom>
          <a:solidFill>
            <a:srgbClr val="002B41"/>
          </a:solidFill>
          <a:ln w="25400" cap="flat" cmpd="sng" algn="ctr">
            <a:noFill/>
            <a:prstDash val="solid"/>
          </a:ln>
          <a:effectLst>
            <a:outerShdw blurRad="254000" dist="127000" dir="2700000" algn="tl" rotWithShape="0">
              <a:prstClr val="black">
                <a:alpha val="40000"/>
              </a:prstClr>
            </a:outerShdw>
          </a:effectLst>
        </p:spPr>
        <p:txBody>
          <a:bodyPr rtlCol="0" anchor="ctr"/>
          <a:lstStyle/>
          <a:p>
            <a:pPr algn="ctr"/>
            <a:endParaRPr lang="zh-CN" altLang="en-US" sz="3200" kern="0">
              <a:solidFill>
                <a:schemeClr val="bg1">
                  <a:lumMod val="95000"/>
                </a:schemeClr>
              </a:solidFill>
              <a:latin typeface="微软雅黑" panose="020B0503020204020204" pitchFamily="34" charset="-122"/>
              <a:ea typeface="微软雅黑" panose="020B0503020204020204" pitchFamily="34" charset="-122"/>
            </a:endParaRPr>
          </a:p>
        </p:txBody>
      </p:sp>
      <p:sp>
        <p:nvSpPr>
          <p:cNvPr id="11" name="TextBox 76"/>
          <p:cNvSpPr txBox="1"/>
          <p:nvPr/>
        </p:nvSpPr>
        <p:spPr>
          <a:xfrm>
            <a:off x="1464322" y="818866"/>
            <a:ext cx="6278715" cy="584775"/>
          </a:xfrm>
          <a:prstGeom prst="rect">
            <a:avLst/>
          </a:prstGeom>
          <a:noFill/>
        </p:spPr>
        <p:txBody>
          <a:bodyPr wrap="square" rtlCol="0">
            <a:spAutoFit/>
          </a:bodyPr>
          <a:lstStyle/>
          <a:p>
            <a:r>
              <a:rPr lang="en-US" altLang="zh-CN" sz="3200" b="1" dirty="0">
                <a:solidFill>
                  <a:srgbClr val="002B41"/>
                </a:solidFill>
                <a:latin typeface="微软雅黑" panose="020B0503020204020204" pitchFamily="34" charset="-122"/>
                <a:ea typeface="微软雅黑" panose="020B0503020204020204" pitchFamily="34" charset="-122"/>
              </a:rPr>
              <a:t>2.</a:t>
            </a:r>
            <a:r>
              <a:rPr lang="zh-CN" altLang="en-US" sz="3200" b="1" dirty="0">
                <a:solidFill>
                  <a:srgbClr val="002B41"/>
                </a:solidFill>
                <a:latin typeface="微软雅黑" panose="020B0503020204020204" pitchFamily="34" charset="-122"/>
                <a:ea typeface="微软雅黑" panose="020B0503020204020204" pitchFamily="34" charset="-122"/>
              </a:rPr>
              <a:t>请说出序列图的组成部分。</a:t>
            </a:r>
          </a:p>
        </p:txBody>
      </p:sp>
      <p:sp>
        <p:nvSpPr>
          <p:cNvPr id="17" name="TextBox 76">
            <a:extLst>
              <a:ext uri="{FF2B5EF4-FFF2-40B4-BE49-F238E27FC236}">
                <a16:creationId xmlns:a16="http://schemas.microsoft.com/office/drawing/2014/main" id="{FC85E185-4F62-405A-8D73-63BB0C260A5C}"/>
              </a:ext>
            </a:extLst>
          </p:cNvPr>
          <p:cNvSpPr txBox="1"/>
          <p:nvPr/>
        </p:nvSpPr>
        <p:spPr>
          <a:xfrm>
            <a:off x="1464320" y="1936000"/>
            <a:ext cx="8515421" cy="707886"/>
          </a:xfrm>
          <a:prstGeom prst="rect">
            <a:avLst/>
          </a:prstGeom>
          <a:noFill/>
        </p:spPr>
        <p:txBody>
          <a:bodyPr wrap="square" rtlCol="0">
            <a:spAutoFit/>
          </a:bodyPr>
          <a:lstStyle/>
          <a:p>
            <a:r>
              <a:rPr lang="zh-CN" altLang="en-US" sz="4000" dirty="0">
                <a:solidFill>
                  <a:srgbClr val="002B41"/>
                </a:solidFill>
                <a:latin typeface="微软雅黑" panose="020B0503020204020204" pitchFamily="34" charset="-122"/>
                <a:ea typeface="微软雅黑" panose="020B0503020204020204" pitchFamily="34" charset="-122"/>
              </a:rPr>
              <a:t>角色、对象、生命线、激活期、消息</a:t>
            </a:r>
          </a:p>
        </p:txBody>
      </p:sp>
    </p:spTree>
    <p:extLst>
      <p:ext uri="{BB962C8B-B14F-4D97-AF65-F5344CB8AC3E}">
        <p14:creationId xmlns:p14="http://schemas.microsoft.com/office/powerpoint/2010/main" val="1145851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76"/>
          <p:cNvSpPr txBox="1"/>
          <p:nvPr/>
        </p:nvSpPr>
        <p:spPr>
          <a:xfrm>
            <a:off x="443585" y="173615"/>
            <a:ext cx="1210588" cy="707886"/>
          </a:xfrm>
          <a:prstGeom prst="rect">
            <a:avLst/>
          </a:prstGeom>
          <a:noFill/>
        </p:spPr>
        <p:txBody>
          <a:bodyPr wrap="none" rtlCol="0">
            <a:spAutoFit/>
          </a:bodyPr>
          <a:lstStyle/>
          <a:p>
            <a:r>
              <a:rPr lang="zh-CN" altLang="en-US" sz="4000" dirty="0">
                <a:solidFill>
                  <a:srgbClr val="002B41"/>
                </a:solidFill>
                <a:latin typeface="微软雅黑" panose="020B0503020204020204" pitchFamily="34" charset="-122"/>
                <a:ea typeface="微软雅黑" panose="020B0503020204020204" pitchFamily="34" charset="-122"/>
              </a:rPr>
              <a:t>提问</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5" name="圆角矩形 4"/>
          <p:cNvSpPr/>
          <p:nvPr/>
        </p:nvSpPr>
        <p:spPr bwMode="auto">
          <a:xfrm>
            <a:off x="979672" y="977950"/>
            <a:ext cx="358775" cy="230187"/>
          </a:xfrm>
          <a:prstGeom prst="roundRect">
            <a:avLst/>
          </a:prstGeom>
          <a:solidFill>
            <a:srgbClr val="002B41"/>
          </a:solidFill>
          <a:ln w="25400" cap="flat" cmpd="sng" algn="ctr">
            <a:noFill/>
            <a:prstDash val="solid"/>
          </a:ln>
          <a:effectLst>
            <a:outerShdw blurRad="254000" dist="127000" dir="2700000" algn="tl" rotWithShape="0">
              <a:prstClr val="black">
                <a:alpha val="40000"/>
              </a:prstClr>
            </a:outerShdw>
          </a:effectLst>
        </p:spPr>
        <p:txBody>
          <a:bodyPr rtlCol="0" anchor="ctr"/>
          <a:lstStyle/>
          <a:p>
            <a:pPr algn="ctr"/>
            <a:endParaRPr lang="zh-CN" altLang="en-US" sz="3200" kern="0">
              <a:solidFill>
                <a:schemeClr val="bg1">
                  <a:lumMod val="95000"/>
                </a:schemeClr>
              </a:solidFill>
              <a:latin typeface="微软雅黑" panose="020B0503020204020204" pitchFamily="34" charset="-122"/>
              <a:ea typeface="微软雅黑" panose="020B0503020204020204" pitchFamily="34" charset="-122"/>
            </a:endParaRPr>
          </a:p>
        </p:txBody>
      </p:sp>
      <p:sp>
        <p:nvSpPr>
          <p:cNvPr id="11" name="TextBox 76"/>
          <p:cNvSpPr txBox="1"/>
          <p:nvPr/>
        </p:nvSpPr>
        <p:spPr>
          <a:xfrm>
            <a:off x="1464322" y="818866"/>
            <a:ext cx="6278715" cy="584775"/>
          </a:xfrm>
          <a:prstGeom prst="rect">
            <a:avLst/>
          </a:prstGeom>
          <a:noFill/>
        </p:spPr>
        <p:txBody>
          <a:bodyPr wrap="square" rtlCol="0">
            <a:spAutoFit/>
          </a:bodyPr>
          <a:lstStyle/>
          <a:p>
            <a:r>
              <a:rPr lang="en-US" altLang="zh-CN" sz="3200" b="1" dirty="0">
                <a:solidFill>
                  <a:srgbClr val="002B41"/>
                </a:solidFill>
                <a:latin typeface="微软雅黑" panose="020B0503020204020204" pitchFamily="34" charset="-122"/>
                <a:ea typeface="微软雅黑" panose="020B0503020204020204" pitchFamily="34" charset="-122"/>
              </a:rPr>
              <a:t>3.</a:t>
            </a:r>
            <a:r>
              <a:rPr lang="zh-CN" altLang="en-US" sz="3200" b="1" dirty="0">
                <a:solidFill>
                  <a:srgbClr val="002B41"/>
                </a:solidFill>
                <a:latin typeface="微软雅黑" panose="020B0503020204020204" pitchFamily="34" charset="-122"/>
                <a:ea typeface="微软雅黑" panose="020B0503020204020204" pitchFamily="34" charset="-122"/>
              </a:rPr>
              <a:t>简述状态图与活动图的区别</a:t>
            </a:r>
          </a:p>
        </p:txBody>
      </p:sp>
      <p:sp>
        <p:nvSpPr>
          <p:cNvPr id="17" name="TextBox 76">
            <a:extLst>
              <a:ext uri="{FF2B5EF4-FFF2-40B4-BE49-F238E27FC236}">
                <a16:creationId xmlns:a16="http://schemas.microsoft.com/office/drawing/2014/main" id="{FC85E185-4F62-405A-8D73-63BB0C260A5C}"/>
              </a:ext>
            </a:extLst>
          </p:cNvPr>
          <p:cNvSpPr txBox="1"/>
          <p:nvPr/>
        </p:nvSpPr>
        <p:spPr>
          <a:xfrm>
            <a:off x="1464321" y="1936000"/>
            <a:ext cx="7922960" cy="4031873"/>
          </a:xfrm>
          <a:prstGeom prst="rect">
            <a:avLst/>
          </a:prstGeom>
          <a:noFill/>
        </p:spPr>
        <p:txBody>
          <a:bodyPr wrap="square" rtlCol="0">
            <a:spAutoFit/>
          </a:bodyPr>
          <a:lstStyle/>
          <a:p>
            <a:r>
              <a:rPr lang="zh-CN" altLang="en-US" sz="3200" b="1" dirty="0">
                <a:solidFill>
                  <a:srgbClr val="002B41"/>
                </a:solidFill>
                <a:latin typeface="微软雅黑" panose="020B0503020204020204" pitchFamily="34" charset="-122"/>
                <a:ea typeface="微软雅黑" panose="020B0503020204020204" pitchFamily="34" charset="-122"/>
              </a:rPr>
              <a:t>状态图是描述某一对象的</a:t>
            </a:r>
            <a:r>
              <a:rPr lang="zh-CN" altLang="en-US" sz="3200" b="1" dirty="0">
                <a:solidFill>
                  <a:srgbClr val="FF0000"/>
                </a:solidFill>
                <a:latin typeface="微软雅黑" panose="020B0503020204020204" pitchFamily="34" charset="-122"/>
                <a:ea typeface="微软雅黑" panose="020B0503020204020204" pitchFamily="34" charset="-122"/>
              </a:rPr>
              <a:t>状态转化</a:t>
            </a:r>
            <a:r>
              <a:rPr lang="zh-CN" altLang="en-US" sz="3200" b="1" dirty="0">
                <a:solidFill>
                  <a:srgbClr val="002B41"/>
                </a:solidFill>
                <a:latin typeface="微软雅黑" panose="020B0503020204020204" pitchFamily="34" charset="-122"/>
                <a:ea typeface="微软雅黑" panose="020B0503020204020204" pitchFamily="34" charset="-122"/>
              </a:rPr>
              <a:t>，它主要是展示的是对象的状态。描述的是一个</a:t>
            </a:r>
            <a:r>
              <a:rPr lang="zh-CN" altLang="en-US" sz="3200" b="1" dirty="0">
                <a:solidFill>
                  <a:srgbClr val="FF0000"/>
                </a:solidFill>
                <a:latin typeface="微软雅黑" panose="020B0503020204020204" pitchFamily="34" charset="-122"/>
                <a:ea typeface="微软雅黑" panose="020B0503020204020204" pitchFamily="34" charset="-122"/>
              </a:rPr>
              <a:t>对象的事情</a:t>
            </a:r>
            <a:r>
              <a:rPr lang="zh-CN" altLang="en-US" sz="3200" b="1" dirty="0">
                <a:solidFill>
                  <a:srgbClr val="002B41"/>
                </a:solidFill>
                <a:latin typeface="微软雅黑" panose="020B0503020204020204" pitchFamily="34" charset="-122"/>
                <a:ea typeface="微软雅黑" panose="020B0503020204020204" pitchFamily="34" charset="-122"/>
              </a:rPr>
              <a:t>。从状态图中我们可以看出，对象在接受了事件刺激后，会做出什么样的反应。</a:t>
            </a:r>
          </a:p>
          <a:p>
            <a:endParaRPr lang="zh-CN" altLang="en-US" sz="3200" b="1" dirty="0">
              <a:solidFill>
                <a:srgbClr val="002B41"/>
              </a:solidFill>
              <a:latin typeface="微软雅黑" panose="020B0503020204020204" pitchFamily="34" charset="-122"/>
              <a:ea typeface="微软雅黑" panose="020B0503020204020204" pitchFamily="34" charset="-122"/>
            </a:endParaRPr>
          </a:p>
          <a:p>
            <a:r>
              <a:rPr lang="zh-CN" altLang="en-US" sz="3200" b="1" dirty="0">
                <a:solidFill>
                  <a:srgbClr val="002B41"/>
                </a:solidFill>
                <a:latin typeface="微软雅黑" panose="020B0503020204020204" pitchFamily="34" charset="-122"/>
                <a:ea typeface="微软雅黑" panose="020B0503020204020204" pitchFamily="34" charset="-122"/>
              </a:rPr>
              <a:t>活动图是描述系统在执行某一用例时的具体步骤，它主要表现的是系统的</a:t>
            </a:r>
            <a:r>
              <a:rPr lang="zh-CN" altLang="en-US" sz="3200" b="1" dirty="0">
                <a:solidFill>
                  <a:srgbClr val="FF0000"/>
                </a:solidFill>
                <a:latin typeface="微软雅黑" panose="020B0503020204020204" pitchFamily="34" charset="-122"/>
                <a:ea typeface="微软雅黑" panose="020B0503020204020204" pitchFamily="34" charset="-122"/>
              </a:rPr>
              <a:t>动作</a:t>
            </a:r>
            <a:r>
              <a:rPr lang="zh-CN" altLang="en-US" sz="3200" b="1" dirty="0">
                <a:solidFill>
                  <a:srgbClr val="002B41"/>
                </a:solidFill>
                <a:latin typeface="微软雅黑" panose="020B0503020204020204" pitchFamily="34" charset="-122"/>
                <a:ea typeface="微软雅黑" panose="020B0503020204020204" pitchFamily="34" charset="-122"/>
              </a:rPr>
              <a:t>，描述的是</a:t>
            </a:r>
            <a:r>
              <a:rPr lang="zh-CN" altLang="en-US" sz="3200" b="1" dirty="0">
                <a:solidFill>
                  <a:srgbClr val="FF0000"/>
                </a:solidFill>
                <a:latin typeface="微软雅黑" panose="020B0503020204020204" pitchFamily="34" charset="-122"/>
                <a:ea typeface="微软雅黑" panose="020B0503020204020204" pitchFamily="34" charset="-122"/>
              </a:rPr>
              <a:t>整个系统的事情</a:t>
            </a:r>
            <a:r>
              <a:rPr lang="zh-CN" altLang="en-US" sz="3200" b="1" dirty="0">
                <a:solidFill>
                  <a:srgbClr val="002B41"/>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679704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6" name="TextBox 76"/>
          <p:cNvSpPr txBox="1"/>
          <p:nvPr/>
        </p:nvSpPr>
        <p:spPr>
          <a:xfrm>
            <a:off x="4421779" y="2004464"/>
            <a:ext cx="3262432" cy="1015663"/>
          </a:xfrm>
          <a:prstGeom prst="rect">
            <a:avLst/>
          </a:prstGeom>
          <a:noFill/>
          <a:effectLst/>
        </p:spPr>
        <p:txBody>
          <a:bodyPr wrap="none" rtlCol="0">
            <a:spAutoFit/>
          </a:bodyPr>
          <a:lstStyle/>
          <a:p>
            <a:pPr algn="ctr"/>
            <a:r>
              <a:rPr lang="zh-CN" altLang="en-US" sz="6000" dirty="0">
                <a:solidFill>
                  <a:schemeClr val="bg1">
                    <a:lumMod val="95000"/>
                  </a:schemeClr>
                </a:solidFill>
                <a:latin typeface="微软雅黑" panose="020B0503020204020204" pitchFamily="34" charset="-122"/>
                <a:ea typeface="微软雅黑" panose="020B0503020204020204" pitchFamily="34" charset="-122"/>
              </a:rPr>
              <a:t>第一部分</a:t>
            </a:r>
          </a:p>
        </p:txBody>
      </p:sp>
      <p:sp>
        <p:nvSpPr>
          <p:cNvPr id="9" name="TextBox 76"/>
          <p:cNvSpPr txBox="1"/>
          <p:nvPr/>
        </p:nvSpPr>
        <p:spPr>
          <a:xfrm>
            <a:off x="3593098" y="3849508"/>
            <a:ext cx="5005801" cy="1015663"/>
          </a:xfrm>
          <a:prstGeom prst="rect">
            <a:avLst/>
          </a:prstGeom>
          <a:noFill/>
          <a:effectLst/>
        </p:spPr>
        <p:txBody>
          <a:bodyPr wrap="square" rtlCol="0">
            <a:spAutoFit/>
          </a:bodyPr>
          <a:lstStyle/>
          <a:p>
            <a:r>
              <a:rPr lang="en-US" altLang="zh-CN" sz="6000" dirty="0">
                <a:solidFill>
                  <a:prstClr val="white">
                    <a:lumMod val="95000"/>
                  </a:prstClr>
                </a:solidFill>
                <a:latin typeface="微软雅黑" panose="020B0503020204020204" pitchFamily="34" charset="-122"/>
                <a:ea typeface="微软雅黑" panose="020B0503020204020204" pitchFamily="34" charset="-122"/>
              </a:rPr>
              <a:t>StarUML</a:t>
            </a:r>
            <a:r>
              <a:rPr lang="zh-CN" altLang="en-US" sz="6000" dirty="0">
                <a:solidFill>
                  <a:prstClr val="white">
                    <a:lumMod val="95000"/>
                  </a:prstClr>
                </a:solidFill>
                <a:latin typeface="微软雅黑" panose="020B0503020204020204" pitchFamily="34" charset="-122"/>
                <a:ea typeface="微软雅黑" panose="020B0503020204020204" pitchFamily="34" charset="-122"/>
              </a:rPr>
              <a:t>介绍</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76"/>
          <p:cNvSpPr txBox="1"/>
          <p:nvPr/>
        </p:nvSpPr>
        <p:spPr>
          <a:xfrm>
            <a:off x="443585" y="173615"/>
            <a:ext cx="2236510" cy="707886"/>
          </a:xfrm>
          <a:prstGeom prst="rect">
            <a:avLst/>
          </a:prstGeom>
          <a:noFill/>
        </p:spPr>
        <p:txBody>
          <a:bodyPr wrap="none" rtlCol="0">
            <a:spAutoFit/>
          </a:bodyPr>
          <a:lstStyle/>
          <a:p>
            <a:r>
              <a:rPr lang="zh-CN" altLang="en-US" sz="4000" dirty="0">
                <a:solidFill>
                  <a:srgbClr val="002B41"/>
                </a:solidFill>
                <a:latin typeface="微软雅黑" panose="020B0503020204020204" pitchFamily="34" charset="-122"/>
                <a:ea typeface="微软雅黑" panose="020B0503020204020204" pitchFamily="34" charset="-122"/>
              </a:rPr>
              <a:t>参考资料</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5" name="圆角矩形 4"/>
          <p:cNvSpPr/>
          <p:nvPr/>
        </p:nvSpPr>
        <p:spPr bwMode="auto">
          <a:xfrm>
            <a:off x="1390733" y="1973703"/>
            <a:ext cx="358775" cy="230187"/>
          </a:xfrm>
          <a:prstGeom prst="roundRect">
            <a:avLst/>
          </a:prstGeom>
          <a:solidFill>
            <a:srgbClr val="002B41"/>
          </a:solidFill>
          <a:ln w="25400" cap="flat" cmpd="sng" algn="ctr">
            <a:noFill/>
            <a:prstDash val="solid"/>
          </a:ln>
          <a:effectLst>
            <a:outerShdw blurRad="254000" dist="127000" dir="2700000" algn="tl" rotWithShape="0">
              <a:prstClr val="black">
                <a:alpha val="40000"/>
              </a:prstClr>
            </a:outerShdw>
          </a:effectLst>
        </p:spPr>
        <p:txBody>
          <a:bodyPr rtlCol="0" anchor="ctr"/>
          <a:lstStyle/>
          <a:p>
            <a:pPr algn="ctr"/>
            <a:endParaRPr lang="zh-CN" altLang="en-US" sz="3200" kern="0">
              <a:solidFill>
                <a:schemeClr val="bg1">
                  <a:lumMod val="95000"/>
                </a:schemeClr>
              </a:solidFill>
              <a:latin typeface="微软雅黑" panose="020B0503020204020204" pitchFamily="34" charset="-122"/>
              <a:ea typeface="微软雅黑" panose="020B0503020204020204" pitchFamily="34" charset="-122"/>
            </a:endParaRPr>
          </a:p>
        </p:txBody>
      </p:sp>
      <p:sp>
        <p:nvSpPr>
          <p:cNvPr id="7" name="圆角矩形 6"/>
          <p:cNvSpPr/>
          <p:nvPr/>
        </p:nvSpPr>
        <p:spPr bwMode="auto">
          <a:xfrm>
            <a:off x="1390733" y="3302986"/>
            <a:ext cx="358775" cy="230187"/>
          </a:xfrm>
          <a:prstGeom prst="roundRect">
            <a:avLst/>
          </a:prstGeom>
          <a:solidFill>
            <a:srgbClr val="002B41"/>
          </a:solidFill>
          <a:ln w="25400" cap="flat" cmpd="sng" algn="ctr">
            <a:noFill/>
            <a:prstDash val="solid"/>
          </a:ln>
          <a:effectLst>
            <a:outerShdw blurRad="254000" dist="127000" dir="2700000" algn="tl" rotWithShape="0">
              <a:prstClr val="black">
                <a:alpha val="40000"/>
              </a:prstClr>
            </a:outerShdw>
          </a:effectLst>
        </p:spPr>
        <p:txBody>
          <a:bodyPr rtlCol="0" anchor="ctr"/>
          <a:lstStyle/>
          <a:p>
            <a:pPr algn="ctr"/>
            <a:endParaRPr lang="zh-CN" altLang="en-US" sz="3200" kern="0">
              <a:solidFill>
                <a:schemeClr val="bg1">
                  <a:lumMod val="95000"/>
                </a:schemeClr>
              </a:solidFill>
              <a:latin typeface="微软雅黑" panose="020B0503020204020204" pitchFamily="34" charset="-122"/>
              <a:ea typeface="微软雅黑" panose="020B0503020204020204" pitchFamily="34" charset="-122"/>
            </a:endParaRPr>
          </a:p>
        </p:txBody>
      </p:sp>
      <p:sp>
        <p:nvSpPr>
          <p:cNvPr id="9" name="圆角矩形 8"/>
          <p:cNvSpPr/>
          <p:nvPr/>
        </p:nvSpPr>
        <p:spPr bwMode="auto">
          <a:xfrm>
            <a:off x="1390733" y="4721780"/>
            <a:ext cx="358775" cy="230187"/>
          </a:xfrm>
          <a:prstGeom prst="roundRect">
            <a:avLst/>
          </a:prstGeom>
          <a:solidFill>
            <a:srgbClr val="002B41"/>
          </a:solidFill>
          <a:ln w="25400" cap="flat" cmpd="sng" algn="ctr">
            <a:noFill/>
            <a:prstDash val="solid"/>
          </a:ln>
          <a:effectLst>
            <a:outerShdw blurRad="254000" dist="127000" dir="2700000" algn="tl" rotWithShape="0">
              <a:prstClr val="black">
                <a:alpha val="40000"/>
              </a:prstClr>
            </a:outerShdw>
          </a:effectLst>
        </p:spPr>
        <p:txBody>
          <a:bodyPr rtlCol="0" anchor="ctr"/>
          <a:lstStyle/>
          <a:p>
            <a:pPr algn="ctr"/>
            <a:endParaRPr lang="zh-CN" altLang="en-US" sz="3200" kern="0">
              <a:solidFill>
                <a:schemeClr val="bg1">
                  <a:lumMod val="95000"/>
                </a:schemeClr>
              </a:solidFill>
              <a:latin typeface="微软雅黑" panose="020B0503020204020204" pitchFamily="34" charset="-122"/>
              <a:ea typeface="微软雅黑" panose="020B0503020204020204" pitchFamily="34" charset="-122"/>
            </a:endParaRPr>
          </a:p>
        </p:txBody>
      </p:sp>
      <p:sp>
        <p:nvSpPr>
          <p:cNvPr id="11" name="TextBox 76"/>
          <p:cNvSpPr txBox="1"/>
          <p:nvPr/>
        </p:nvSpPr>
        <p:spPr>
          <a:xfrm>
            <a:off x="1875383" y="1814619"/>
            <a:ext cx="6278715" cy="584775"/>
          </a:xfrm>
          <a:prstGeom prst="rect">
            <a:avLst/>
          </a:prstGeom>
          <a:noFill/>
        </p:spPr>
        <p:txBody>
          <a:bodyPr wrap="square" rtlCol="0">
            <a:spAutoFit/>
          </a:bodyPr>
          <a:lstStyle/>
          <a:p>
            <a:r>
              <a:rPr lang="en-US" altLang="zh-CN" sz="3200" b="1" dirty="0">
                <a:solidFill>
                  <a:srgbClr val="002B41"/>
                </a:solidFill>
                <a:latin typeface="微软雅黑" panose="020B0503020204020204" pitchFamily="34" charset="-122"/>
                <a:ea typeface="微软雅黑" panose="020B0503020204020204" pitchFamily="34" charset="-122"/>
              </a:rPr>
              <a:t>【1】StarUML</a:t>
            </a:r>
            <a:r>
              <a:rPr lang="zh-CN" altLang="en-US" sz="3200" b="1" dirty="0">
                <a:solidFill>
                  <a:srgbClr val="002B41"/>
                </a:solidFill>
                <a:latin typeface="微软雅黑" panose="020B0503020204020204" pitchFamily="34" charset="-122"/>
                <a:ea typeface="微软雅黑" panose="020B0503020204020204" pitchFamily="34" charset="-122"/>
              </a:rPr>
              <a:t>官网</a:t>
            </a:r>
          </a:p>
        </p:txBody>
      </p:sp>
      <p:sp>
        <p:nvSpPr>
          <p:cNvPr id="12" name="文本框 11"/>
          <p:cNvSpPr txBox="1"/>
          <p:nvPr/>
        </p:nvSpPr>
        <p:spPr>
          <a:xfrm>
            <a:off x="1261596" y="2189206"/>
            <a:ext cx="4623163" cy="670120"/>
          </a:xfrm>
          <a:prstGeom prst="rect">
            <a:avLst/>
          </a:prstGeom>
          <a:noFill/>
        </p:spPr>
        <p:txBody>
          <a:bodyPr wrap="square" rtlCol="0">
            <a:spAutoFit/>
          </a:bodyPr>
          <a:lstStyle/>
          <a:p>
            <a:pPr>
              <a:lnSpc>
                <a:spcPct val="130000"/>
              </a:lnSpc>
            </a:pPr>
            <a:r>
              <a:rPr lang="en-US" altLang="zh-CN" sz="3200" dirty="0">
                <a:solidFill>
                  <a:srgbClr val="002B41"/>
                </a:solidFill>
                <a:latin typeface="微软雅黑" panose="020B0503020204020204" pitchFamily="34" charset="-122"/>
                <a:ea typeface="微软雅黑" panose="020B0503020204020204" pitchFamily="34" charset="-122"/>
              </a:rPr>
              <a:t>http://staruml.io/</a:t>
            </a:r>
          </a:p>
        </p:txBody>
      </p:sp>
      <p:sp>
        <p:nvSpPr>
          <p:cNvPr id="13" name="TextBox 76"/>
          <p:cNvSpPr txBox="1"/>
          <p:nvPr/>
        </p:nvSpPr>
        <p:spPr>
          <a:xfrm>
            <a:off x="1875384" y="3224794"/>
            <a:ext cx="8501798" cy="584775"/>
          </a:xfrm>
          <a:prstGeom prst="rect">
            <a:avLst/>
          </a:prstGeom>
          <a:noFill/>
        </p:spPr>
        <p:txBody>
          <a:bodyPr wrap="square" rtlCol="0">
            <a:spAutoFit/>
          </a:bodyPr>
          <a:lstStyle/>
          <a:p>
            <a:r>
              <a:rPr lang="en-US" altLang="zh-CN" sz="3200" b="1" dirty="0">
                <a:solidFill>
                  <a:srgbClr val="002B41"/>
                </a:solidFill>
                <a:latin typeface="微软雅黑" panose="020B0503020204020204" pitchFamily="34" charset="-122"/>
                <a:ea typeface="微软雅黑" panose="020B0503020204020204" pitchFamily="34" charset="-122"/>
              </a:rPr>
              <a:t>【2】</a:t>
            </a:r>
            <a:r>
              <a:rPr lang="en-US" altLang="zh-CN" sz="3200" b="1" dirty="0">
                <a:latin typeface="微软雅黑" pitchFamily="34" charset="-122"/>
                <a:ea typeface="微软雅黑" pitchFamily="34" charset="-122"/>
              </a:rPr>
              <a:t>UML2</a:t>
            </a:r>
            <a:r>
              <a:rPr lang="zh-CN" altLang="en-US" sz="3200" b="1" dirty="0">
                <a:latin typeface="微软雅黑" pitchFamily="34" charset="-122"/>
                <a:ea typeface="微软雅黑" pitchFamily="34" charset="-122"/>
              </a:rPr>
              <a:t>基础，建模与设计教程 杨弘平</a:t>
            </a:r>
            <a:endParaRPr lang="zh-CN" altLang="en-US" sz="3200" b="1" dirty="0">
              <a:solidFill>
                <a:srgbClr val="002B41"/>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1261596" y="3819371"/>
            <a:ext cx="9803484" cy="670120"/>
          </a:xfrm>
          <a:prstGeom prst="rect">
            <a:avLst/>
          </a:prstGeom>
          <a:noFill/>
        </p:spPr>
        <p:txBody>
          <a:bodyPr wrap="square" rtlCol="0">
            <a:spAutoFit/>
          </a:bodyPr>
          <a:lstStyle/>
          <a:p>
            <a:pPr>
              <a:lnSpc>
                <a:spcPct val="130000"/>
              </a:lnSpc>
            </a:pPr>
            <a:r>
              <a:rPr lang="zh-CN" altLang="en-US" sz="3200" dirty="0">
                <a:solidFill>
                  <a:srgbClr val="002B41"/>
                </a:solidFill>
                <a:latin typeface="微软雅黑" panose="020B0503020204020204" pitchFamily="34" charset="-122"/>
                <a:ea typeface="微软雅黑" panose="020B0503020204020204" pitchFamily="34" charset="-122"/>
              </a:rPr>
              <a:t>清华大学出版社  </a:t>
            </a:r>
            <a:r>
              <a:rPr lang="en-US" altLang="zh-CN" sz="3200" dirty="0">
                <a:solidFill>
                  <a:srgbClr val="002B41"/>
                </a:solidFill>
                <a:latin typeface="微软雅黑" panose="020B0503020204020204" pitchFamily="34" charset="-122"/>
                <a:ea typeface="微软雅黑" panose="020B0503020204020204" pitchFamily="34" charset="-122"/>
              </a:rPr>
              <a:t>ISBN978730240491</a:t>
            </a:r>
            <a:r>
              <a:rPr lang="zh-CN" altLang="en-US" sz="3200" dirty="0">
                <a:solidFill>
                  <a:srgbClr val="002B41"/>
                </a:solidFill>
                <a:latin typeface="微软雅黑" panose="020B0503020204020204" pitchFamily="34" charset="-122"/>
                <a:ea typeface="微软雅黑" panose="020B0503020204020204" pitchFamily="34" charset="-122"/>
              </a:rPr>
              <a:t>（</a:t>
            </a:r>
            <a:r>
              <a:rPr lang="en-US" altLang="zh-CN" sz="3200" dirty="0">
                <a:solidFill>
                  <a:srgbClr val="002B41"/>
                </a:solidFill>
                <a:latin typeface="微软雅黑" panose="020B0503020204020204" pitchFamily="34" charset="-122"/>
                <a:ea typeface="微软雅黑" panose="020B0503020204020204" pitchFamily="34" charset="-122"/>
              </a:rPr>
              <a:t>2015-10</a:t>
            </a:r>
            <a:r>
              <a:rPr lang="zh-CN" altLang="en-US" sz="3200" dirty="0">
                <a:solidFill>
                  <a:srgbClr val="002B41"/>
                </a:solidFill>
                <a:latin typeface="微软雅黑" panose="020B0503020204020204" pitchFamily="34" charset="-122"/>
                <a:ea typeface="微软雅黑" panose="020B0503020204020204" pitchFamily="34" charset="-122"/>
              </a:rPr>
              <a:t>）</a:t>
            </a:r>
            <a:endParaRPr lang="en-US" altLang="zh-CN" sz="3200" dirty="0">
              <a:solidFill>
                <a:srgbClr val="002B41"/>
              </a:solidFill>
              <a:latin typeface="微软雅黑" panose="020B0503020204020204" pitchFamily="34" charset="-122"/>
              <a:ea typeface="微软雅黑" panose="020B0503020204020204" pitchFamily="34" charset="-122"/>
            </a:endParaRPr>
          </a:p>
        </p:txBody>
      </p:sp>
      <p:sp>
        <p:nvSpPr>
          <p:cNvPr id="15" name="TextBox 76"/>
          <p:cNvSpPr txBox="1"/>
          <p:nvPr/>
        </p:nvSpPr>
        <p:spPr>
          <a:xfrm>
            <a:off x="1875384" y="4652207"/>
            <a:ext cx="6278715" cy="584775"/>
          </a:xfrm>
          <a:prstGeom prst="rect">
            <a:avLst/>
          </a:prstGeom>
          <a:noFill/>
        </p:spPr>
        <p:txBody>
          <a:bodyPr wrap="square" rtlCol="0">
            <a:spAutoFit/>
          </a:bodyPr>
          <a:lstStyle/>
          <a:p>
            <a:r>
              <a:rPr lang="en-US" altLang="zh-CN" sz="3200" b="1" dirty="0">
                <a:solidFill>
                  <a:srgbClr val="002B41"/>
                </a:solidFill>
                <a:latin typeface="微软雅黑" panose="020B0503020204020204" pitchFamily="34" charset="-122"/>
                <a:ea typeface="微软雅黑" panose="020B0503020204020204" pitchFamily="34" charset="-122"/>
              </a:rPr>
              <a:t>【3】</a:t>
            </a:r>
            <a:r>
              <a:rPr lang="zh-CN" altLang="en-US" sz="3200" b="1" dirty="0">
                <a:solidFill>
                  <a:srgbClr val="002B41"/>
                </a:solidFill>
                <a:latin typeface="微软雅黑" panose="020B0503020204020204" pitchFamily="34" charset="-122"/>
                <a:ea typeface="微软雅黑" panose="020B0503020204020204" pitchFamily="34" charset="-122"/>
              </a:rPr>
              <a:t>各类图例</a:t>
            </a:r>
          </a:p>
        </p:txBody>
      </p:sp>
      <p:sp>
        <p:nvSpPr>
          <p:cNvPr id="16" name="文本框 15"/>
          <p:cNvSpPr txBox="1"/>
          <p:nvPr/>
        </p:nvSpPr>
        <p:spPr>
          <a:xfrm>
            <a:off x="1261596" y="5114476"/>
            <a:ext cx="8268298" cy="670120"/>
          </a:xfrm>
          <a:prstGeom prst="rect">
            <a:avLst/>
          </a:prstGeom>
          <a:noFill/>
        </p:spPr>
        <p:txBody>
          <a:bodyPr wrap="square" rtlCol="0">
            <a:spAutoFit/>
          </a:bodyPr>
          <a:lstStyle/>
          <a:p>
            <a:pPr>
              <a:lnSpc>
                <a:spcPct val="130000"/>
              </a:lnSpc>
            </a:pPr>
            <a:r>
              <a:rPr lang="zh-CN" altLang="en-US" sz="3200" dirty="0">
                <a:solidFill>
                  <a:srgbClr val="002B41"/>
                </a:solidFill>
                <a:latin typeface="微软雅黑" panose="020B0503020204020204" pitchFamily="34" charset="-122"/>
                <a:ea typeface="微软雅黑" panose="020B0503020204020204" pitchFamily="34" charset="-122"/>
              </a:rPr>
              <a:t>参考自本小组的各类文档</a:t>
            </a:r>
            <a:endParaRPr lang="en-US" altLang="zh-CN" sz="3200" dirty="0">
              <a:solidFill>
                <a:srgbClr val="002B4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178609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prstClr val="white">
                  <a:lumMod val="95000"/>
                </a:prstClr>
              </a:solidFill>
            </a:endParaRPr>
          </a:p>
        </p:txBody>
      </p:sp>
      <p:sp>
        <p:nvSpPr>
          <p:cNvPr id="6" name="TextBox 76"/>
          <p:cNvSpPr txBox="1"/>
          <p:nvPr/>
        </p:nvSpPr>
        <p:spPr>
          <a:xfrm>
            <a:off x="4464784" y="1992830"/>
            <a:ext cx="3262432" cy="1015663"/>
          </a:xfrm>
          <a:prstGeom prst="rect">
            <a:avLst/>
          </a:prstGeom>
          <a:noFill/>
          <a:effectLst/>
        </p:spPr>
        <p:txBody>
          <a:bodyPr wrap="none" rtlCol="0">
            <a:spAutoFit/>
          </a:bodyPr>
          <a:lstStyle/>
          <a:p>
            <a:pPr algn="ctr"/>
            <a:r>
              <a:rPr lang="zh-CN" altLang="en-US" sz="6000" dirty="0">
                <a:solidFill>
                  <a:prstClr val="white">
                    <a:lumMod val="95000"/>
                  </a:prstClr>
                </a:solidFill>
                <a:latin typeface="微软雅黑" panose="020B0503020204020204" pitchFamily="34" charset="-122"/>
                <a:ea typeface="微软雅黑" panose="020B0503020204020204" pitchFamily="34" charset="-122"/>
              </a:rPr>
              <a:t>第五部分</a:t>
            </a:r>
          </a:p>
        </p:txBody>
      </p:sp>
      <p:sp>
        <p:nvSpPr>
          <p:cNvPr id="9" name="TextBox 76"/>
          <p:cNvSpPr txBox="1"/>
          <p:nvPr/>
        </p:nvSpPr>
        <p:spPr>
          <a:xfrm>
            <a:off x="3492069" y="3628344"/>
            <a:ext cx="5021478" cy="1015663"/>
          </a:xfrm>
          <a:prstGeom prst="rect">
            <a:avLst/>
          </a:prstGeom>
          <a:noFill/>
          <a:effectLst/>
        </p:spPr>
        <p:txBody>
          <a:bodyPr wrap="square" rtlCol="0">
            <a:spAutoFit/>
          </a:bodyPr>
          <a:lstStyle/>
          <a:p>
            <a:pPr algn="ctr"/>
            <a:r>
              <a:rPr lang="zh-CN" altLang="en-US" sz="6000" dirty="0">
                <a:solidFill>
                  <a:prstClr val="white">
                    <a:lumMod val="95000"/>
                  </a:prstClr>
                </a:solidFill>
                <a:latin typeface="微软雅黑" panose="020B0503020204020204" pitchFamily="34" charset="-122"/>
                <a:ea typeface="微软雅黑" panose="020B0503020204020204" pitchFamily="34" charset="-122"/>
              </a:rPr>
              <a:t>分工及绩效</a:t>
            </a:r>
          </a:p>
        </p:txBody>
      </p:sp>
    </p:spTree>
    <p:extLst>
      <p:ext uri="{BB962C8B-B14F-4D97-AF65-F5344CB8AC3E}">
        <p14:creationId xmlns:p14="http://schemas.microsoft.com/office/powerpoint/2010/main" val="6425137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TextBox 76"/>
          <p:cNvSpPr txBox="1"/>
          <p:nvPr/>
        </p:nvSpPr>
        <p:spPr>
          <a:xfrm>
            <a:off x="443585" y="173615"/>
            <a:ext cx="2749471" cy="707886"/>
          </a:xfrm>
          <a:prstGeom prst="rect">
            <a:avLst/>
          </a:prstGeom>
          <a:noFill/>
        </p:spPr>
        <p:txBody>
          <a:bodyPr wrap="none" rtlCol="0">
            <a:spAutoFit/>
          </a:bodyPr>
          <a:lstStyle/>
          <a:p>
            <a:r>
              <a:rPr lang="zh-CN" altLang="en-US" sz="4000" dirty="0">
                <a:solidFill>
                  <a:srgbClr val="002B41"/>
                </a:solidFill>
                <a:latin typeface="微软雅黑" panose="020B0503020204020204" pitchFamily="34" charset="-122"/>
                <a:ea typeface="微软雅黑" panose="020B0503020204020204" pitchFamily="34" charset="-122"/>
              </a:rPr>
              <a:t>分工及绩效</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5" name="圆角矩形 4"/>
          <p:cNvSpPr/>
          <p:nvPr/>
        </p:nvSpPr>
        <p:spPr bwMode="auto">
          <a:xfrm>
            <a:off x="1390733" y="1884192"/>
            <a:ext cx="358775" cy="230187"/>
          </a:xfrm>
          <a:prstGeom prst="roundRect">
            <a:avLst/>
          </a:prstGeom>
          <a:solidFill>
            <a:srgbClr val="002B41"/>
          </a:solidFill>
          <a:ln w="25400" cap="flat" cmpd="sng" algn="ctr">
            <a:noFill/>
            <a:prstDash val="solid"/>
          </a:ln>
          <a:effectLst>
            <a:outerShdw blurRad="254000" dist="127000" dir="2700000" algn="tl" rotWithShape="0">
              <a:prstClr val="black">
                <a:alpha val="40000"/>
              </a:prstClr>
            </a:outerShdw>
          </a:effectLst>
        </p:spPr>
        <p:txBody>
          <a:bodyPr rtlCol="0" anchor="ctr"/>
          <a:lstStyle/>
          <a:p>
            <a:pPr algn="ctr"/>
            <a:endParaRPr lang="zh-CN" altLang="en-US" sz="3600" kern="0">
              <a:solidFill>
                <a:schemeClr val="bg1">
                  <a:lumMod val="95000"/>
                </a:schemeClr>
              </a:solidFill>
              <a:latin typeface="微软雅黑" panose="020B0503020204020204" pitchFamily="34" charset="-122"/>
              <a:ea typeface="微软雅黑" panose="020B0503020204020204" pitchFamily="34" charset="-122"/>
            </a:endParaRPr>
          </a:p>
        </p:txBody>
      </p:sp>
      <p:sp>
        <p:nvSpPr>
          <p:cNvPr id="6" name="圆角矩形 5"/>
          <p:cNvSpPr/>
          <p:nvPr/>
        </p:nvSpPr>
        <p:spPr bwMode="auto">
          <a:xfrm>
            <a:off x="6798305" y="1884192"/>
            <a:ext cx="358775" cy="230187"/>
          </a:xfrm>
          <a:prstGeom prst="roundRect">
            <a:avLst/>
          </a:prstGeom>
          <a:solidFill>
            <a:srgbClr val="002B41"/>
          </a:solidFill>
          <a:ln w="25400" cap="flat" cmpd="sng" algn="ctr">
            <a:noFill/>
            <a:prstDash val="solid"/>
          </a:ln>
          <a:effectLst>
            <a:outerShdw blurRad="254000" dist="127000" dir="2700000" algn="tl" rotWithShape="0">
              <a:prstClr val="black">
                <a:alpha val="40000"/>
              </a:prstClr>
            </a:outerShdw>
          </a:effectLst>
        </p:spPr>
        <p:txBody>
          <a:bodyPr rtlCol="0" anchor="ctr"/>
          <a:lstStyle/>
          <a:p>
            <a:pPr algn="ctr"/>
            <a:endParaRPr lang="zh-CN" altLang="en-US" sz="3600" kern="0">
              <a:solidFill>
                <a:schemeClr val="bg1">
                  <a:lumMod val="95000"/>
                </a:schemeClr>
              </a:solidFill>
              <a:latin typeface="微软雅黑" panose="020B0503020204020204" pitchFamily="34" charset="-122"/>
              <a:ea typeface="微软雅黑" panose="020B0503020204020204" pitchFamily="34" charset="-122"/>
            </a:endParaRPr>
          </a:p>
        </p:txBody>
      </p:sp>
      <p:sp>
        <p:nvSpPr>
          <p:cNvPr id="7" name="圆角矩形 6"/>
          <p:cNvSpPr/>
          <p:nvPr/>
        </p:nvSpPr>
        <p:spPr bwMode="auto">
          <a:xfrm>
            <a:off x="1390733" y="3302986"/>
            <a:ext cx="358775" cy="230187"/>
          </a:xfrm>
          <a:prstGeom prst="roundRect">
            <a:avLst/>
          </a:prstGeom>
          <a:solidFill>
            <a:srgbClr val="002B41"/>
          </a:solidFill>
          <a:ln w="25400" cap="flat" cmpd="sng" algn="ctr">
            <a:noFill/>
            <a:prstDash val="solid"/>
          </a:ln>
          <a:effectLst>
            <a:outerShdw blurRad="254000" dist="127000" dir="2700000" algn="tl" rotWithShape="0">
              <a:prstClr val="black">
                <a:alpha val="40000"/>
              </a:prstClr>
            </a:outerShdw>
          </a:effectLst>
        </p:spPr>
        <p:txBody>
          <a:bodyPr rtlCol="0" anchor="ctr"/>
          <a:lstStyle/>
          <a:p>
            <a:pPr algn="ctr"/>
            <a:endParaRPr lang="zh-CN" altLang="en-US" sz="3600" kern="0">
              <a:solidFill>
                <a:schemeClr val="bg1">
                  <a:lumMod val="95000"/>
                </a:schemeClr>
              </a:solidFill>
              <a:latin typeface="微软雅黑" panose="020B0503020204020204" pitchFamily="34" charset="-122"/>
              <a:ea typeface="微软雅黑" panose="020B0503020204020204" pitchFamily="34" charset="-122"/>
            </a:endParaRPr>
          </a:p>
        </p:txBody>
      </p:sp>
      <p:sp>
        <p:nvSpPr>
          <p:cNvPr id="8" name="圆角矩形 7"/>
          <p:cNvSpPr/>
          <p:nvPr/>
        </p:nvSpPr>
        <p:spPr bwMode="auto">
          <a:xfrm>
            <a:off x="6798305" y="3302986"/>
            <a:ext cx="358775" cy="230187"/>
          </a:xfrm>
          <a:prstGeom prst="roundRect">
            <a:avLst/>
          </a:prstGeom>
          <a:solidFill>
            <a:srgbClr val="002B41"/>
          </a:solidFill>
          <a:ln w="25400" cap="flat" cmpd="sng" algn="ctr">
            <a:noFill/>
            <a:prstDash val="solid"/>
          </a:ln>
          <a:effectLst>
            <a:outerShdw blurRad="254000" dist="127000" dir="2700000" algn="tl" rotWithShape="0">
              <a:prstClr val="black">
                <a:alpha val="40000"/>
              </a:prstClr>
            </a:outerShdw>
          </a:effectLst>
        </p:spPr>
        <p:txBody>
          <a:bodyPr rtlCol="0" anchor="ctr"/>
          <a:lstStyle/>
          <a:p>
            <a:pPr algn="ctr"/>
            <a:endParaRPr lang="zh-CN" altLang="en-US" sz="3600" kern="0">
              <a:solidFill>
                <a:schemeClr val="bg1">
                  <a:lumMod val="95000"/>
                </a:schemeClr>
              </a:solidFill>
              <a:latin typeface="微软雅黑" panose="020B0503020204020204" pitchFamily="34" charset="-122"/>
              <a:ea typeface="微软雅黑" panose="020B0503020204020204" pitchFamily="34" charset="-122"/>
            </a:endParaRPr>
          </a:p>
        </p:txBody>
      </p:sp>
      <p:sp>
        <p:nvSpPr>
          <p:cNvPr id="9" name="圆角矩形 8"/>
          <p:cNvSpPr/>
          <p:nvPr/>
        </p:nvSpPr>
        <p:spPr bwMode="auto">
          <a:xfrm>
            <a:off x="1390733" y="4721780"/>
            <a:ext cx="358775" cy="230187"/>
          </a:xfrm>
          <a:prstGeom prst="roundRect">
            <a:avLst/>
          </a:prstGeom>
          <a:solidFill>
            <a:srgbClr val="002B41"/>
          </a:solidFill>
          <a:ln w="25400" cap="flat" cmpd="sng" algn="ctr">
            <a:noFill/>
            <a:prstDash val="solid"/>
          </a:ln>
          <a:effectLst>
            <a:outerShdw blurRad="254000" dist="127000" dir="2700000" algn="tl" rotWithShape="0">
              <a:prstClr val="black">
                <a:alpha val="40000"/>
              </a:prstClr>
            </a:outerShdw>
          </a:effectLst>
        </p:spPr>
        <p:txBody>
          <a:bodyPr rtlCol="0" anchor="ctr"/>
          <a:lstStyle/>
          <a:p>
            <a:pPr algn="ctr"/>
            <a:endParaRPr lang="zh-CN" altLang="en-US" sz="3600" kern="0">
              <a:solidFill>
                <a:schemeClr val="bg1">
                  <a:lumMod val="95000"/>
                </a:schemeClr>
              </a:solidFill>
              <a:latin typeface="微软雅黑" panose="020B0503020204020204" pitchFamily="34" charset="-122"/>
              <a:ea typeface="微软雅黑" panose="020B0503020204020204" pitchFamily="34" charset="-122"/>
            </a:endParaRPr>
          </a:p>
        </p:txBody>
      </p:sp>
      <p:sp>
        <p:nvSpPr>
          <p:cNvPr id="11" name="TextBox 76"/>
          <p:cNvSpPr txBox="1"/>
          <p:nvPr/>
        </p:nvSpPr>
        <p:spPr>
          <a:xfrm>
            <a:off x="1895802" y="1674430"/>
            <a:ext cx="1712329" cy="646331"/>
          </a:xfrm>
          <a:prstGeom prst="rect">
            <a:avLst/>
          </a:prstGeom>
          <a:noFill/>
        </p:spPr>
        <p:txBody>
          <a:bodyPr wrap="square" rtlCol="0">
            <a:spAutoFit/>
          </a:bodyPr>
          <a:lstStyle/>
          <a:p>
            <a:r>
              <a:rPr lang="zh-CN" altLang="en-US" sz="3600" b="1" dirty="0">
                <a:solidFill>
                  <a:srgbClr val="002B41"/>
                </a:solidFill>
                <a:latin typeface="微软雅黑" panose="020B0503020204020204" pitchFamily="34" charset="-122"/>
                <a:ea typeface="微软雅黑" panose="020B0503020204020204" pitchFamily="34" charset="-122"/>
              </a:rPr>
              <a:t>夏昌灏</a:t>
            </a:r>
          </a:p>
        </p:txBody>
      </p:sp>
      <p:sp>
        <p:nvSpPr>
          <p:cNvPr id="12" name="文本框 11"/>
          <p:cNvSpPr txBox="1"/>
          <p:nvPr/>
        </p:nvSpPr>
        <p:spPr>
          <a:xfrm>
            <a:off x="1261596" y="2164968"/>
            <a:ext cx="4623163" cy="742319"/>
          </a:xfrm>
          <a:prstGeom prst="rect">
            <a:avLst/>
          </a:prstGeom>
          <a:noFill/>
        </p:spPr>
        <p:txBody>
          <a:bodyPr wrap="square" rtlCol="0">
            <a:spAutoFit/>
          </a:bodyPr>
          <a:lstStyle/>
          <a:p>
            <a:pPr>
              <a:lnSpc>
                <a:spcPct val="130000"/>
              </a:lnSpc>
            </a:pPr>
            <a:r>
              <a:rPr lang="en-US" altLang="zh-CN" sz="3600" dirty="0">
                <a:solidFill>
                  <a:srgbClr val="002B41"/>
                </a:solidFill>
                <a:latin typeface="微软雅黑" panose="020B0503020204020204" pitchFamily="34" charset="-122"/>
                <a:ea typeface="微软雅黑" panose="020B0503020204020204" pitchFamily="34" charset="-122"/>
              </a:rPr>
              <a:t>PPT</a:t>
            </a:r>
            <a:r>
              <a:rPr lang="zh-CN" altLang="en-US" sz="3600" dirty="0">
                <a:solidFill>
                  <a:srgbClr val="002B41"/>
                </a:solidFill>
                <a:latin typeface="微软雅黑" panose="020B0503020204020204" pitchFamily="34" charset="-122"/>
                <a:ea typeface="微软雅黑" panose="020B0503020204020204" pitchFamily="34" charset="-122"/>
              </a:rPr>
              <a:t>制作、</a:t>
            </a:r>
            <a:r>
              <a:rPr lang="en-US" altLang="zh-CN" sz="3600" dirty="0">
                <a:solidFill>
                  <a:srgbClr val="002B41"/>
                </a:solidFill>
                <a:latin typeface="微软雅黑" panose="020B0503020204020204" pitchFamily="34" charset="-122"/>
                <a:ea typeface="微软雅黑" panose="020B0503020204020204" pitchFamily="34" charset="-122"/>
              </a:rPr>
              <a:t>PPT</a:t>
            </a:r>
            <a:r>
              <a:rPr lang="zh-CN" altLang="en-US" sz="3600" dirty="0">
                <a:solidFill>
                  <a:srgbClr val="002B41"/>
                </a:solidFill>
                <a:latin typeface="微软雅黑" panose="020B0503020204020204" pitchFamily="34" charset="-122"/>
                <a:ea typeface="微软雅黑" panose="020B0503020204020204" pitchFamily="34" charset="-122"/>
              </a:rPr>
              <a:t>演示</a:t>
            </a:r>
            <a:endParaRPr lang="en-US" altLang="zh-CN" sz="3600" dirty="0">
              <a:solidFill>
                <a:srgbClr val="002B41"/>
              </a:solidFill>
              <a:latin typeface="微软雅黑" panose="020B0503020204020204" pitchFamily="34" charset="-122"/>
              <a:ea typeface="微软雅黑" panose="020B0503020204020204" pitchFamily="34" charset="-122"/>
            </a:endParaRPr>
          </a:p>
        </p:txBody>
      </p:sp>
      <p:sp>
        <p:nvSpPr>
          <p:cNvPr id="13" name="TextBox 76"/>
          <p:cNvSpPr txBox="1"/>
          <p:nvPr/>
        </p:nvSpPr>
        <p:spPr>
          <a:xfrm>
            <a:off x="1914431" y="3074659"/>
            <a:ext cx="1098541" cy="646331"/>
          </a:xfrm>
          <a:prstGeom prst="rect">
            <a:avLst/>
          </a:prstGeom>
          <a:noFill/>
        </p:spPr>
        <p:txBody>
          <a:bodyPr wrap="square" rtlCol="0">
            <a:spAutoFit/>
          </a:bodyPr>
          <a:lstStyle/>
          <a:p>
            <a:r>
              <a:rPr lang="zh-CN" altLang="en-US" sz="3600" b="1" dirty="0">
                <a:solidFill>
                  <a:srgbClr val="002B41"/>
                </a:solidFill>
                <a:latin typeface="微软雅黑" panose="020B0503020204020204" pitchFamily="34" charset="-122"/>
                <a:ea typeface="微软雅黑" panose="020B0503020204020204" pitchFamily="34" charset="-122"/>
              </a:rPr>
              <a:t>李俊</a:t>
            </a:r>
          </a:p>
        </p:txBody>
      </p:sp>
      <p:sp>
        <p:nvSpPr>
          <p:cNvPr id="14" name="文本框 13"/>
          <p:cNvSpPr txBox="1"/>
          <p:nvPr/>
        </p:nvSpPr>
        <p:spPr>
          <a:xfrm>
            <a:off x="1261596" y="3575143"/>
            <a:ext cx="4623163" cy="742319"/>
          </a:xfrm>
          <a:prstGeom prst="rect">
            <a:avLst/>
          </a:prstGeom>
          <a:noFill/>
        </p:spPr>
        <p:txBody>
          <a:bodyPr wrap="square" rtlCol="0">
            <a:spAutoFit/>
          </a:bodyPr>
          <a:lstStyle/>
          <a:p>
            <a:pPr>
              <a:lnSpc>
                <a:spcPct val="130000"/>
              </a:lnSpc>
            </a:pPr>
            <a:r>
              <a:rPr lang="zh-CN" altLang="en-US" sz="3600" dirty="0">
                <a:solidFill>
                  <a:srgbClr val="002B41"/>
                </a:solidFill>
                <a:latin typeface="微软雅黑" panose="020B0503020204020204" pitchFamily="34" charset="-122"/>
                <a:ea typeface="微软雅黑" panose="020B0503020204020204" pitchFamily="34" charset="-122"/>
              </a:rPr>
              <a:t>图例绘制、资料收集</a:t>
            </a:r>
            <a:endParaRPr lang="en-US" altLang="zh-CN" sz="3600" dirty="0">
              <a:solidFill>
                <a:srgbClr val="002B41"/>
              </a:solidFill>
              <a:latin typeface="微软雅黑" panose="020B0503020204020204" pitchFamily="34" charset="-122"/>
              <a:ea typeface="微软雅黑" panose="020B0503020204020204" pitchFamily="34" charset="-122"/>
            </a:endParaRPr>
          </a:p>
        </p:txBody>
      </p:sp>
      <p:sp>
        <p:nvSpPr>
          <p:cNvPr id="15" name="TextBox 76"/>
          <p:cNvSpPr txBox="1"/>
          <p:nvPr/>
        </p:nvSpPr>
        <p:spPr>
          <a:xfrm>
            <a:off x="1910653" y="4511534"/>
            <a:ext cx="1854078" cy="646331"/>
          </a:xfrm>
          <a:prstGeom prst="rect">
            <a:avLst/>
          </a:prstGeom>
          <a:noFill/>
        </p:spPr>
        <p:txBody>
          <a:bodyPr wrap="square" rtlCol="0">
            <a:spAutoFit/>
          </a:bodyPr>
          <a:lstStyle/>
          <a:p>
            <a:r>
              <a:rPr lang="zh-CN" altLang="en-US" sz="3600" b="1" dirty="0">
                <a:solidFill>
                  <a:srgbClr val="002B41"/>
                </a:solidFill>
                <a:latin typeface="微软雅黑" panose="020B0503020204020204" pitchFamily="34" charset="-122"/>
                <a:ea typeface="微软雅黑" panose="020B0503020204020204" pitchFamily="34" charset="-122"/>
              </a:rPr>
              <a:t>吴荣欣</a:t>
            </a:r>
          </a:p>
        </p:txBody>
      </p:sp>
      <p:sp>
        <p:nvSpPr>
          <p:cNvPr id="16" name="文本框 15"/>
          <p:cNvSpPr txBox="1"/>
          <p:nvPr/>
        </p:nvSpPr>
        <p:spPr>
          <a:xfrm>
            <a:off x="1261596" y="4985318"/>
            <a:ext cx="4623163" cy="742319"/>
          </a:xfrm>
          <a:prstGeom prst="rect">
            <a:avLst/>
          </a:prstGeom>
          <a:noFill/>
        </p:spPr>
        <p:txBody>
          <a:bodyPr wrap="square" rtlCol="0">
            <a:spAutoFit/>
          </a:bodyPr>
          <a:lstStyle/>
          <a:p>
            <a:pPr>
              <a:lnSpc>
                <a:spcPct val="130000"/>
              </a:lnSpc>
            </a:pPr>
            <a:r>
              <a:rPr lang="zh-CN" altLang="en-US" sz="3600" dirty="0">
                <a:solidFill>
                  <a:srgbClr val="002B41"/>
                </a:solidFill>
                <a:latin typeface="微软雅黑" panose="020B0503020204020204" pitchFamily="34" charset="-122"/>
                <a:ea typeface="微软雅黑" panose="020B0503020204020204" pitchFamily="34" charset="-122"/>
              </a:rPr>
              <a:t>图例绘制，资料收集</a:t>
            </a:r>
            <a:endParaRPr lang="en-US" altLang="zh-CN" sz="3600" dirty="0">
              <a:solidFill>
                <a:srgbClr val="002B41"/>
              </a:solidFill>
              <a:latin typeface="微软雅黑" panose="020B0503020204020204" pitchFamily="34" charset="-122"/>
              <a:ea typeface="微软雅黑" panose="020B0503020204020204" pitchFamily="34" charset="-122"/>
            </a:endParaRPr>
          </a:p>
        </p:txBody>
      </p:sp>
      <p:sp>
        <p:nvSpPr>
          <p:cNvPr id="17" name="TextBox 76"/>
          <p:cNvSpPr txBox="1"/>
          <p:nvPr/>
        </p:nvSpPr>
        <p:spPr>
          <a:xfrm>
            <a:off x="7280761" y="1682361"/>
            <a:ext cx="1812905" cy="646331"/>
          </a:xfrm>
          <a:prstGeom prst="rect">
            <a:avLst/>
          </a:prstGeom>
          <a:noFill/>
        </p:spPr>
        <p:txBody>
          <a:bodyPr wrap="square" rtlCol="0">
            <a:spAutoFit/>
          </a:bodyPr>
          <a:lstStyle/>
          <a:p>
            <a:r>
              <a:rPr lang="zh-CN" altLang="en-US" sz="3600" b="1" dirty="0">
                <a:solidFill>
                  <a:srgbClr val="002B41"/>
                </a:solidFill>
                <a:latin typeface="微软雅黑" panose="020B0503020204020204" pitchFamily="34" charset="-122"/>
                <a:ea typeface="微软雅黑" panose="020B0503020204020204" pitchFamily="34" charset="-122"/>
              </a:rPr>
              <a:t>叶忠杰</a:t>
            </a:r>
          </a:p>
        </p:txBody>
      </p:sp>
      <p:sp>
        <p:nvSpPr>
          <p:cNvPr id="18" name="文本框 17"/>
          <p:cNvSpPr txBox="1"/>
          <p:nvPr/>
        </p:nvSpPr>
        <p:spPr>
          <a:xfrm>
            <a:off x="6666973" y="2164968"/>
            <a:ext cx="4623163" cy="742319"/>
          </a:xfrm>
          <a:prstGeom prst="rect">
            <a:avLst/>
          </a:prstGeom>
          <a:noFill/>
        </p:spPr>
        <p:txBody>
          <a:bodyPr wrap="square" rtlCol="0">
            <a:spAutoFit/>
          </a:bodyPr>
          <a:lstStyle/>
          <a:p>
            <a:pPr>
              <a:lnSpc>
                <a:spcPct val="130000"/>
              </a:lnSpc>
            </a:pPr>
            <a:r>
              <a:rPr lang="en-US" altLang="zh-CN" sz="3600" dirty="0">
                <a:solidFill>
                  <a:srgbClr val="002B41"/>
                </a:solidFill>
                <a:latin typeface="微软雅黑" panose="020B0503020204020204" pitchFamily="34" charset="-122"/>
                <a:ea typeface="微软雅黑" panose="020B0503020204020204" pitchFamily="34" charset="-122"/>
              </a:rPr>
              <a:t>PPT</a:t>
            </a:r>
            <a:r>
              <a:rPr lang="zh-CN" altLang="en-US" sz="3600" dirty="0">
                <a:solidFill>
                  <a:srgbClr val="002B41"/>
                </a:solidFill>
                <a:latin typeface="微软雅黑" panose="020B0503020204020204" pitchFamily="34" charset="-122"/>
                <a:ea typeface="微软雅黑" panose="020B0503020204020204" pitchFamily="34" charset="-122"/>
              </a:rPr>
              <a:t>制作、校对</a:t>
            </a:r>
            <a:endParaRPr lang="en-US" altLang="zh-CN" sz="3600" dirty="0">
              <a:solidFill>
                <a:srgbClr val="002B41"/>
              </a:solidFill>
              <a:latin typeface="微软雅黑" panose="020B0503020204020204" pitchFamily="34" charset="-122"/>
              <a:ea typeface="微软雅黑" panose="020B0503020204020204" pitchFamily="34" charset="-122"/>
            </a:endParaRPr>
          </a:p>
        </p:txBody>
      </p:sp>
      <p:sp>
        <p:nvSpPr>
          <p:cNvPr id="19" name="TextBox 76"/>
          <p:cNvSpPr txBox="1"/>
          <p:nvPr/>
        </p:nvSpPr>
        <p:spPr>
          <a:xfrm>
            <a:off x="7324039" y="3105834"/>
            <a:ext cx="1658182" cy="646331"/>
          </a:xfrm>
          <a:prstGeom prst="rect">
            <a:avLst/>
          </a:prstGeom>
          <a:noFill/>
        </p:spPr>
        <p:txBody>
          <a:bodyPr wrap="square" rtlCol="0">
            <a:spAutoFit/>
          </a:bodyPr>
          <a:lstStyle/>
          <a:p>
            <a:r>
              <a:rPr lang="zh-CN" altLang="en-US" sz="3600" b="1" dirty="0">
                <a:solidFill>
                  <a:srgbClr val="002B41"/>
                </a:solidFill>
                <a:latin typeface="微软雅黑" panose="020B0503020204020204" pitchFamily="34" charset="-122"/>
                <a:ea typeface="微软雅黑" panose="020B0503020204020204" pitchFamily="34" charset="-122"/>
              </a:rPr>
              <a:t>黄浩峰</a:t>
            </a:r>
          </a:p>
        </p:txBody>
      </p:sp>
      <p:sp>
        <p:nvSpPr>
          <p:cNvPr id="20" name="文本框 19"/>
          <p:cNvSpPr txBox="1"/>
          <p:nvPr/>
        </p:nvSpPr>
        <p:spPr>
          <a:xfrm>
            <a:off x="6666973" y="3575143"/>
            <a:ext cx="4623163" cy="742319"/>
          </a:xfrm>
          <a:prstGeom prst="rect">
            <a:avLst/>
          </a:prstGeom>
          <a:noFill/>
        </p:spPr>
        <p:txBody>
          <a:bodyPr wrap="square" rtlCol="0">
            <a:spAutoFit/>
          </a:bodyPr>
          <a:lstStyle/>
          <a:p>
            <a:pPr>
              <a:lnSpc>
                <a:spcPct val="130000"/>
              </a:lnSpc>
            </a:pPr>
            <a:r>
              <a:rPr lang="zh-CN" altLang="en-US" sz="3600" dirty="0">
                <a:solidFill>
                  <a:srgbClr val="002B41"/>
                </a:solidFill>
                <a:latin typeface="微软雅黑" panose="020B0503020204020204" pitchFamily="34" charset="-122"/>
                <a:ea typeface="微软雅黑" panose="020B0503020204020204" pitchFamily="34" charset="-122"/>
              </a:rPr>
              <a:t>图例绘制，资料收集</a:t>
            </a:r>
            <a:endParaRPr lang="en-US" altLang="zh-CN" sz="3600" dirty="0">
              <a:solidFill>
                <a:srgbClr val="002B41"/>
              </a:solidFill>
              <a:latin typeface="微软雅黑" panose="020B0503020204020204" pitchFamily="34" charset="-122"/>
              <a:ea typeface="微软雅黑" panose="020B0503020204020204" pitchFamily="34" charset="-122"/>
            </a:endParaRPr>
          </a:p>
        </p:txBody>
      </p:sp>
      <p:sp>
        <p:nvSpPr>
          <p:cNvPr id="23" name="文本框 22">
            <a:extLst>
              <a:ext uri="{FF2B5EF4-FFF2-40B4-BE49-F238E27FC236}">
                <a16:creationId xmlns:a16="http://schemas.microsoft.com/office/drawing/2014/main" id="{B0C502C0-590E-44E5-B987-355B45DE0FAE}"/>
              </a:ext>
            </a:extLst>
          </p:cNvPr>
          <p:cNvSpPr txBox="1"/>
          <p:nvPr/>
        </p:nvSpPr>
        <p:spPr>
          <a:xfrm>
            <a:off x="3608131" y="1595196"/>
            <a:ext cx="950895" cy="742319"/>
          </a:xfrm>
          <a:prstGeom prst="rect">
            <a:avLst/>
          </a:prstGeom>
          <a:noFill/>
        </p:spPr>
        <p:txBody>
          <a:bodyPr wrap="square" rtlCol="0">
            <a:spAutoFit/>
          </a:bodyPr>
          <a:lstStyle/>
          <a:p>
            <a:pPr>
              <a:lnSpc>
                <a:spcPct val="130000"/>
              </a:lnSpc>
            </a:pPr>
            <a:r>
              <a:rPr lang="en-US" altLang="zh-CN" sz="3600" dirty="0">
                <a:solidFill>
                  <a:srgbClr val="002B41"/>
                </a:solidFill>
                <a:latin typeface="微软雅黑" panose="020B0503020204020204" pitchFamily="34" charset="-122"/>
                <a:ea typeface="微软雅黑" panose="020B0503020204020204" pitchFamily="34" charset="-122"/>
              </a:rPr>
              <a:t>87</a:t>
            </a:r>
          </a:p>
        </p:txBody>
      </p:sp>
      <p:sp>
        <p:nvSpPr>
          <p:cNvPr id="24" name="文本框 23">
            <a:extLst>
              <a:ext uri="{FF2B5EF4-FFF2-40B4-BE49-F238E27FC236}">
                <a16:creationId xmlns:a16="http://schemas.microsoft.com/office/drawing/2014/main" id="{E30FED83-EE28-44E4-9876-6564CC330022}"/>
              </a:ext>
            </a:extLst>
          </p:cNvPr>
          <p:cNvSpPr txBox="1"/>
          <p:nvPr/>
        </p:nvSpPr>
        <p:spPr>
          <a:xfrm>
            <a:off x="8938943" y="1595195"/>
            <a:ext cx="950895" cy="742319"/>
          </a:xfrm>
          <a:prstGeom prst="rect">
            <a:avLst/>
          </a:prstGeom>
          <a:noFill/>
        </p:spPr>
        <p:txBody>
          <a:bodyPr wrap="square" rtlCol="0">
            <a:spAutoFit/>
          </a:bodyPr>
          <a:lstStyle/>
          <a:p>
            <a:pPr>
              <a:lnSpc>
                <a:spcPct val="130000"/>
              </a:lnSpc>
            </a:pPr>
            <a:r>
              <a:rPr lang="en-US" altLang="zh-CN" sz="3600" dirty="0">
                <a:solidFill>
                  <a:srgbClr val="002B41"/>
                </a:solidFill>
                <a:latin typeface="微软雅黑" panose="020B0503020204020204" pitchFamily="34" charset="-122"/>
                <a:ea typeface="微软雅黑" panose="020B0503020204020204" pitchFamily="34" charset="-122"/>
              </a:rPr>
              <a:t>86</a:t>
            </a:r>
          </a:p>
        </p:txBody>
      </p:sp>
      <p:sp>
        <p:nvSpPr>
          <p:cNvPr id="25" name="文本框 24">
            <a:extLst>
              <a:ext uri="{FF2B5EF4-FFF2-40B4-BE49-F238E27FC236}">
                <a16:creationId xmlns:a16="http://schemas.microsoft.com/office/drawing/2014/main" id="{01B82D3B-8AB3-4F9C-94DD-6FBC3A9A39FA}"/>
              </a:ext>
            </a:extLst>
          </p:cNvPr>
          <p:cNvSpPr txBox="1"/>
          <p:nvPr/>
        </p:nvSpPr>
        <p:spPr>
          <a:xfrm>
            <a:off x="3608131" y="3005371"/>
            <a:ext cx="950895" cy="742319"/>
          </a:xfrm>
          <a:prstGeom prst="rect">
            <a:avLst/>
          </a:prstGeom>
          <a:noFill/>
        </p:spPr>
        <p:txBody>
          <a:bodyPr wrap="square" rtlCol="0">
            <a:spAutoFit/>
          </a:bodyPr>
          <a:lstStyle/>
          <a:p>
            <a:pPr>
              <a:lnSpc>
                <a:spcPct val="130000"/>
              </a:lnSpc>
            </a:pPr>
            <a:r>
              <a:rPr lang="en-US" altLang="zh-CN" sz="3600" dirty="0">
                <a:solidFill>
                  <a:srgbClr val="002B41"/>
                </a:solidFill>
                <a:latin typeface="微软雅黑" panose="020B0503020204020204" pitchFamily="34" charset="-122"/>
                <a:ea typeface="微软雅黑" panose="020B0503020204020204" pitchFamily="34" charset="-122"/>
              </a:rPr>
              <a:t>85</a:t>
            </a:r>
          </a:p>
        </p:txBody>
      </p:sp>
      <p:sp>
        <p:nvSpPr>
          <p:cNvPr id="26" name="文本框 25">
            <a:extLst>
              <a:ext uri="{FF2B5EF4-FFF2-40B4-BE49-F238E27FC236}">
                <a16:creationId xmlns:a16="http://schemas.microsoft.com/office/drawing/2014/main" id="{C44CE103-DF69-4CA2-8E67-D46634B7CD7D}"/>
              </a:ext>
            </a:extLst>
          </p:cNvPr>
          <p:cNvSpPr txBox="1"/>
          <p:nvPr/>
        </p:nvSpPr>
        <p:spPr>
          <a:xfrm>
            <a:off x="8978554" y="3031435"/>
            <a:ext cx="1448571" cy="742319"/>
          </a:xfrm>
          <a:prstGeom prst="rect">
            <a:avLst/>
          </a:prstGeom>
          <a:noFill/>
        </p:spPr>
        <p:txBody>
          <a:bodyPr wrap="square" rtlCol="0">
            <a:spAutoFit/>
          </a:bodyPr>
          <a:lstStyle/>
          <a:p>
            <a:pPr>
              <a:lnSpc>
                <a:spcPct val="130000"/>
              </a:lnSpc>
            </a:pPr>
            <a:r>
              <a:rPr lang="en-US" altLang="zh-CN" sz="3600" dirty="0">
                <a:solidFill>
                  <a:srgbClr val="002B41"/>
                </a:solidFill>
                <a:latin typeface="微软雅黑" panose="020B0503020204020204" pitchFamily="34" charset="-122"/>
                <a:ea typeface="微软雅黑" panose="020B0503020204020204" pitchFamily="34" charset="-122"/>
              </a:rPr>
              <a:t>83</a:t>
            </a:r>
          </a:p>
        </p:txBody>
      </p:sp>
      <p:sp>
        <p:nvSpPr>
          <p:cNvPr id="27" name="文本框 26">
            <a:extLst>
              <a:ext uri="{FF2B5EF4-FFF2-40B4-BE49-F238E27FC236}">
                <a16:creationId xmlns:a16="http://schemas.microsoft.com/office/drawing/2014/main" id="{108DA6AE-DB58-4BC1-8217-BE9B657F8ED2}"/>
              </a:ext>
            </a:extLst>
          </p:cNvPr>
          <p:cNvSpPr txBox="1"/>
          <p:nvPr/>
        </p:nvSpPr>
        <p:spPr>
          <a:xfrm>
            <a:off x="3608131" y="4415546"/>
            <a:ext cx="950895" cy="742319"/>
          </a:xfrm>
          <a:prstGeom prst="rect">
            <a:avLst/>
          </a:prstGeom>
          <a:noFill/>
        </p:spPr>
        <p:txBody>
          <a:bodyPr wrap="square" rtlCol="0">
            <a:spAutoFit/>
          </a:bodyPr>
          <a:lstStyle/>
          <a:p>
            <a:pPr>
              <a:lnSpc>
                <a:spcPct val="130000"/>
              </a:lnSpc>
            </a:pPr>
            <a:r>
              <a:rPr lang="en-US" altLang="zh-CN" sz="3600" dirty="0">
                <a:solidFill>
                  <a:srgbClr val="002B41"/>
                </a:solidFill>
                <a:latin typeface="微软雅黑" panose="020B0503020204020204" pitchFamily="34" charset="-122"/>
                <a:ea typeface="微软雅黑" panose="020B0503020204020204" pitchFamily="34" charset="-122"/>
              </a:rPr>
              <a:t>84</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9" name="TextBox 76"/>
          <p:cNvSpPr txBox="1"/>
          <p:nvPr/>
        </p:nvSpPr>
        <p:spPr>
          <a:xfrm>
            <a:off x="2913416" y="2449124"/>
            <a:ext cx="6180438" cy="2800767"/>
          </a:xfrm>
          <a:prstGeom prst="rect">
            <a:avLst/>
          </a:prstGeom>
          <a:noFill/>
          <a:effectLst/>
        </p:spPr>
        <p:txBody>
          <a:bodyPr wrap="square" rtlCol="0">
            <a:spAutoFit/>
          </a:bodyPr>
          <a:lstStyle/>
          <a:p>
            <a:pPr algn="ctr"/>
            <a:r>
              <a:rPr lang="en-US" altLang="zh-CN" sz="8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THANKS FOR WATCHING</a:t>
            </a:r>
            <a:endParaRPr lang="zh-CN" altLang="en-US" sz="8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Tree>
    <p:extLst>
      <p:ext uri="{BB962C8B-B14F-4D97-AF65-F5344CB8AC3E}">
        <p14:creationId xmlns:p14="http://schemas.microsoft.com/office/powerpoint/2010/main" val="41307061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TextBox 76"/>
          <p:cNvSpPr txBox="1"/>
          <p:nvPr/>
        </p:nvSpPr>
        <p:spPr>
          <a:xfrm>
            <a:off x="443585" y="173615"/>
            <a:ext cx="3884268" cy="707886"/>
          </a:xfrm>
          <a:prstGeom prst="rect">
            <a:avLst/>
          </a:prstGeom>
          <a:noFill/>
        </p:spPr>
        <p:txBody>
          <a:bodyPr wrap="none" rtlCol="0">
            <a:spAutoFit/>
          </a:bodyPr>
          <a:lstStyle/>
          <a:p>
            <a:r>
              <a:rPr lang="en-US" altLang="zh-CN" sz="4000" dirty="0">
                <a:solidFill>
                  <a:srgbClr val="002B41"/>
                </a:solidFill>
                <a:latin typeface="微软雅黑" panose="020B0503020204020204" pitchFamily="34" charset="-122"/>
                <a:ea typeface="微软雅黑" panose="020B0503020204020204" pitchFamily="34" charset="-122"/>
              </a:rPr>
              <a:t>1. StarUML</a:t>
            </a:r>
            <a:r>
              <a:rPr lang="zh-CN" altLang="en-US" sz="4000" dirty="0">
                <a:solidFill>
                  <a:srgbClr val="002B41"/>
                </a:solidFill>
                <a:latin typeface="微软雅黑" panose="020B0503020204020204" pitchFamily="34" charset="-122"/>
                <a:ea typeface="微软雅黑" panose="020B0503020204020204" pitchFamily="34" charset="-122"/>
              </a:rPr>
              <a:t>介绍</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16" name="文本框 12">
            <a:extLst>
              <a:ext uri="{FF2B5EF4-FFF2-40B4-BE49-F238E27FC236}">
                <a16:creationId xmlns:a16="http://schemas.microsoft.com/office/drawing/2014/main" id="{5068DE6C-5ED0-4358-8488-3557D23D4DF8}"/>
              </a:ext>
            </a:extLst>
          </p:cNvPr>
          <p:cNvSpPr txBox="1">
            <a:spLocks noChangeArrowheads="1"/>
          </p:cNvSpPr>
          <p:nvPr/>
        </p:nvSpPr>
        <p:spPr bwMode="auto">
          <a:xfrm>
            <a:off x="4327852" y="1587441"/>
            <a:ext cx="6587797" cy="2951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50000"/>
              </a:lnSpc>
              <a:spcBef>
                <a:spcPct val="0"/>
              </a:spcBef>
              <a:buFont typeface="Arial" panose="020B0604020202020204" pitchFamily="34" charset="0"/>
              <a:buNone/>
            </a:pPr>
            <a:r>
              <a:rPr lang="en-US" altLang="zh-CN" sz="1800" dirty="0">
                <a:latin typeface="微软雅黑" panose="020B0503020204020204" pitchFamily="34" charset="-122"/>
                <a:ea typeface="微软雅黑" panose="020B0503020204020204" pitchFamily="34" charset="-122"/>
              </a:rPr>
              <a:t>      StarUML</a:t>
            </a:r>
            <a:r>
              <a:rPr lang="zh-CN" altLang="en-US" sz="1800" dirty="0">
                <a:latin typeface="微软雅黑" panose="020B0503020204020204" pitchFamily="34" charset="-122"/>
                <a:ea typeface="微软雅黑" panose="020B0503020204020204" pitchFamily="34" charset="-122"/>
              </a:rPr>
              <a:t>是一款开放源码的</a:t>
            </a:r>
            <a:r>
              <a:rPr lang="en-US" altLang="zh-CN" sz="1800" dirty="0">
                <a:latin typeface="微软雅黑" panose="020B0503020204020204" pitchFamily="34" charset="-122"/>
                <a:ea typeface="微软雅黑" panose="020B0503020204020204" pitchFamily="34" charset="-122"/>
              </a:rPr>
              <a:t>UML</a:t>
            </a:r>
            <a:r>
              <a:rPr lang="zh-CN" altLang="en-US" sz="1800" dirty="0">
                <a:latin typeface="微软雅黑" panose="020B0503020204020204" pitchFamily="34" charset="-122"/>
                <a:ea typeface="微软雅黑" panose="020B0503020204020204" pitchFamily="34" charset="-122"/>
              </a:rPr>
              <a:t>开发工具，是由韩国公司主导开发出来的产品，可以直接到</a:t>
            </a:r>
            <a:r>
              <a:rPr lang="en-US" altLang="zh-CN" sz="1800" dirty="0">
                <a:latin typeface="微软雅黑" panose="020B0503020204020204" pitchFamily="34" charset="-122"/>
                <a:ea typeface="微软雅黑" panose="020B0503020204020204" pitchFamily="34" charset="-122"/>
              </a:rPr>
              <a:t>StarUML</a:t>
            </a:r>
            <a:r>
              <a:rPr lang="zh-CN" altLang="en-US" sz="1800" dirty="0">
                <a:latin typeface="微软雅黑" panose="020B0503020204020204" pitchFamily="34" charset="-122"/>
                <a:ea typeface="微软雅黑" panose="020B0503020204020204" pitchFamily="34" charset="-122"/>
              </a:rPr>
              <a:t>网站下载。</a:t>
            </a:r>
            <a:endParaRPr lang="en-US" altLang="zh-CN" sz="1800" dirty="0">
              <a:latin typeface="微软雅黑" panose="020B0503020204020204" pitchFamily="34" charset="-122"/>
              <a:ea typeface="微软雅黑" panose="020B0503020204020204" pitchFamily="34" charset="-122"/>
            </a:endParaRPr>
          </a:p>
          <a:p>
            <a:pPr eaLnBrk="1" hangingPunct="1">
              <a:lnSpc>
                <a:spcPct val="150000"/>
              </a:lnSpc>
              <a:spcBef>
                <a:spcPct val="0"/>
              </a:spcBef>
              <a:buFont typeface="Arial" panose="020B0604020202020204" pitchFamily="34" charset="0"/>
              <a:buNone/>
            </a:pPr>
            <a:r>
              <a:rPr lang="en-US" altLang="zh-CN" sz="1800" dirty="0">
                <a:latin typeface="微软雅黑" panose="020B0503020204020204" pitchFamily="34" charset="-122"/>
                <a:ea typeface="微软雅黑" panose="020B0503020204020204" pitchFamily="34" charset="-122"/>
              </a:rPr>
              <a:t>       </a:t>
            </a:r>
          </a:p>
          <a:p>
            <a:pPr eaLnBrk="1" hangingPunct="1">
              <a:lnSpc>
                <a:spcPct val="150000"/>
              </a:lnSpc>
              <a:spcBef>
                <a:spcPct val="0"/>
              </a:spcBef>
              <a:buFont typeface="Arial" panose="020B0604020202020204" pitchFamily="34" charset="0"/>
              <a:buNone/>
            </a:pPr>
            <a:endParaRPr lang="en-US" altLang="zh-CN" sz="1800" dirty="0">
              <a:latin typeface="微软雅黑" panose="020B0503020204020204" pitchFamily="34" charset="-122"/>
              <a:ea typeface="微软雅黑" panose="020B0503020204020204" pitchFamily="34" charset="-122"/>
            </a:endParaRPr>
          </a:p>
          <a:p>
            <a:pPr eaLnBrk="1" hangingPunct="1">
              <a:lnSpc>
                <a:spcPct val="150000"/>
              </a:lnSpc>
              <a:spcBef>
                <a:spcPct val="0"/>
              </a:spcBef>
              <a:buFont typeface="Arial" panose="020B0604020202020204" pitchFamily="34" charset="0"/>
              <a:buNone/>
            </a:pPr>
            <a:r>
              <a:rPr lang="en-US" altLang="zh-CN" sz="1800" dirty="0">
                <a:latin typeface="微软雅黑" panose="020B0503020204020204" pitchFamily="34" charset="-122"/>
                <a:ea typeface="微软雅黑" panose="020B0503020204020204" pitchFamily="34" charset="-122"/>
              </a:rPr>
              <a:t>      StarUML</a:t>
            </a:r>
            <a:r>
              <a:rPr lang="zh-CN" altLang="en-US" sz="1800" dirty="0">
                <a:latin typeface="微软雅黑" panose="020B0503020204020204" pitchFamily="34" charset="-122"/>
                <a:ea typeface="微软雅黑" panose="020B0503020204020204" pitchFamily="34" charset="-122"/>
              </a:rPr>
              <a:t>是一种创建</a:t>
            </a:r>
            <a:r>
              <a:rPr lang="en-US" altLang="zh-CN" sz="1800" dirty="0">
                <a:latin typeface="微软雅黑" panose="020B0503020204020204" pitchFamily="34" charset="-122"/>
                <a:ea typeface="微软雅黑" panose="020B0503020204020204" pitchFamily="34" charset="-122"/>
              </a:rPr>
              <a:t>UML</a:t>
            </a:r>
            <a:r>
              <a:rPr lang="zh-CN" altLang="en-US" sz="1800" dirty="0">
                <a:latin typeface="微软雅黑" panose="020B0503020204020204" pitchFamily="34" charset="-122"/>
                <a:ea typeface="微软雅黑" panose="020B0503020204020204" pitchFamily="34" charset="-122"/>
              </a:rPr>
              <a:t>类图，生成类图和其他模型的统一建模语言图表的工具。</a:t>
            </a:r>
            <a:r>
              <a:rPr lang="en-US" altLang="zh-CN" sz="1800" dirty="0">
                <a:latin typeface="微软雅黑" panose="020B0503020204020204" pitchFamily="34" charset="-122"/>
                <a:ea typeface="微软雅黑" panose="020B0503020204020204" pitchFamily="34" charset="-122"/>
              </a:rPr>
              <a:t>StarUML</a:t>
            </a:r>
            <a:r>
              <a:rPr lang="zh-CN" altLang="en-US" sz="1800" dirty="0">
                <a:solidFill>
                  <a:srgbClr val="FF0000"/>
                </a:solidFill>
                <a:latin typeface="微软雅黑" panose="020B0503020204020204" pitchFamily="34" charset="-122"/>
                <a:ea typeface="微软雅黑" panose="020B0503020204020204" pitchFamily="34" charset="-122"/>
              </a:rPr>
              <a:t>发展快、灵活、可扩展性强。</a:t>
            </a:r>
            <a:endParaRPr lang="en-US" altLang="zh-CN" sz="1800" dirty="0">
              <a:solidFill>
                <a:srgbClr val="FF0000"/>
              </a:solidFill>
              <a:latin typeface="微软雅黑" panose="020B0503020204020204" pitchFamily="34" charset="-122"/>
              <a:ea typeface="微软雅黑" panose="020B0503020204020204" pitchFamily="34" charset="-122"/>
            </a:endParaRPr>
          </a:p>
          <a:p>
            <a:pPr eaLnBrk="1" hangingPunct="1">
              <a:lnSpc>
                <a:spcPct val="150000"/>
              </a:lnSpc>
              <a:spcBef>
                <a:spcPct val="0"/>
              </a:spcBef>
              <a:buFont typeface="Arial" panose="020B0604020202020204" pitchFamily="34" charset="0"/>
              <a:buNone/>
            </a:pPr>
            <a:r>
              <a:rPr lang="en-US" altLang="zh-CN" sz="1800" dirty="0">
                <a:solidFill>
                  <a:srgbClr val="FF0000"/>
                </a:solidFill>
                <a:latin typeface="微软雅黑" panose="020B0503020204020204" pitchFamily="34" charset="-122"/>
                <a:ea typeface="微软雅黑" panose="020B0503020204020204" pitchFamily="34" charset="-122"/>
              </a:rPr>
              <a:t>						</a:t>
            </a:r>
            <a:r>
              <a:rPr lang="en-US" altLang="zh-CN" sz="1800" dirty="0">
                <a:latin typeface="微软雅黑" panose="020B0503020204020204" pitchFamily="34" charset="-122"/>
                <a:ea typeface="微软雅黑" panose="020B0503020204020204" pitchFamily="34" charset="-122"/>
              </a:rPr>
              <a:t>【1】</a:t>
            </a:r>
          </a:p>
        </p:txBody>
      </p:sp>
      <p:pic>
        <p:nvPicPr>
          <p:cNvPr id="20" name="图片 19">
            <a:extLst>
              <a:ext uri="{FF2B5EF4-FFF2-40B4-BE49-F238E27FC236}">
                <a16:creationId xmlns:a16="http://schemas.microsoft.com/office/drawing/2014/main" id="{2EAD562C-7175-4857-B984-017727D43C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1124" y="1896876"/>
            <a:ext cx="1817876" cy="1931493"/>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76"/>
          <p:cNvSpPr txBox="1"/>
          <p:nvPr/>
        </p:nvSpPr>
        <p:spPr>
          <a:xfrm>
            <a:off x="443585" y="173615"/>
            <a:ext cx="3884268" cy="707886"/>
          </a:xfrm>
          <a:prstGeom prst="rect">
            <a:avLst/>
          </a:prstGeom>
          <a:noFill/>
        </p:spPr>
        <p:txBody>
          <a:bodyPr wrap="none" rtlCol="0">
            <a:spAutoFit/>
          </a:bodyPr>
          <a:lstStyle/>
          <a:p>
            <a:r>
              <a:rPr lang="en-US" altLang="zh-CN" sz="4000" dirty="0">
                <a:solidFill>
                  <a:srgbClr val="002B41"/>
                </a:solidFill>
                <a:latin typeface="微软雅黑" panose="020B0503020204020204" pitchFamily="34" charset="-122"/>
                <a:ea typeface="微软雅黑" panose="020B0503020204020204" pitchFamily="34" charset="-122"/>
              </a:rPr>
              <a:t>2. StarUML</a:t>
            </a:r>
            <a:r>
              <a:rPr lang="zh-CN" altLang="en-US" sz="4000" dirty="0">
                <a:solidFill>
                  <a:srgbClr val="002B41"/>
                </a:solidFill>
                <a:latin typeface="微软雅黑" panose="020B0503020204020204" pitchFamily="34" charset="-122"/>
                <a:ea typeface="微软雅黑" panose="020B0503020204020204" pitchFamily="34" charset="-122"/>
              </a:rPr>
              <a:t>特点</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6" name="文本框 12">
            <a:extLst>
              <a:ext uri="{FF2B5EF4-FFF2-40B4-BE49-F238E27FC236}">
                <a16:creationId xmlns:a16="http://schemas.microsoft.com/office/drawing/2014/main" id="{01B9A75D-54D3-4FAB-A941-BB12AE3387FD}"/>
              </a:ext>
            </a:extLst>
          </p:cNvPr>
          <p:cNvSpPr txBox="1">
            <a:spLocks noChangeArrowheads="1"/>
          </p:cNvSpPr>
          <p:nvPr/>
        </p:nvSpPr>
        <p:spPr bwMode="auto">
          <a:xfrm>
            <a:off x="518659" y="1121682"/>
            <a:ext cx="5868987" cy="544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50000"/>
              </a:lnSpc>
              <a:spcBef>
                <a:spcPct val="0"/>
              </a:spcBef>
              <a:buFont typeface="Arial" panose="020B0604020202020204" pitchFamily="34" charset="0"/>
              <a:buAutoNum type="arabicParenBoth"/>
              <a:defRPr/>
            </a:pPr>
            <a:r>
              <a:rPr lang="zh-CN" altLang="en-US" sz="1800" dirty="0">
                <a:latin typeface="微软雅黑" panose="020B0503020204020204" pitchFamily="34" charset="-122"/>
                <a:ea typeface="微软雅黑" panose="020B0503020204020204" pitchFamily="34" charset="-122"/>
              </a:rPr>
              <a:t>支持包括</a:t>
            </a:r>
            <a:r>
              <a:rPr lang="en-US" altLang="zh-CN" sz="1800" dirty="0">
                <a:latin typeface="微软雅黑" panose="020B0503020204020204" pitchFamily="34" charset="-122"/>
                <a:ea typeface="微软雅黑" panose="020B0503020204020204" pitchFamily="34" charset="-122"/>
              </a:rPr>
              <a:t>UML2.0</a:t>
            </a:r>
            <a:r>
              <a:rPr lang="zh-CN" altLang="en-US" sz="1800" dirty="0">
                <a:latin typeface="微软雅黑" panose="020B0503020204020204" pitchFamily="34" charset="-122"/>
                <a:ea typeface="微软雅黑" panose="020B0503020204020204" pitchFamily="34" charset="-122"/>
              </a:rPr>
              <a:t>的</a:t>
            </a:r>
            <a:r>
              <a:rPr lang="en-US" altLang="zh-CN" sz="1800" dirty="0">
                <a:latin typeface="微软雅黑" panose="020B0503020204020204" pitchFamily="34" charset="-122"/>
                <a:ea typeface="微软雅黑" panose="020B0503020204020204" pitchFamily="34" charset="-122"/>
              </a:rPr>
              <a:t>13</a:t>
            </a:r>
            <a:r>
              <a:rPr lang="zh-CN" altLang="en-US" sz="1800" dirty="0">
                <a:latin typeface="微软雅黑" panose="020B0503020204020204" pitchFamily="34" charset="-122"/>
                <a:ea typeface="微软雅黑" panose="020B0503020204020204" pitchFamily="34" charset="-122"/>
              </a:rPr>
              <a:t>种图：</a:t>
            </a:r>
            <a:endParaRPr lang="en-US" altLang="zh-CN" sz="1800" dirty="0">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Font typeface="Arial" panose="020B0604020202020204" pitchFamily="34" charset="0"/>
              <a:buNone/>
              <a:defRPr/>
            </a:pPr>
            <a:r>
              <a:rPr lang="en-US" altLang="zh-CN" sz="1800" dirty="0">
                <a:latin typeface="微软雅黑" panose="020B0503020204020204" pitchFamily="34" charset="-122"/>
                <a:ea typeface="微软雅黑" panose="020B0503020204020204" pitchFamily="34" charset="-122"/>
              </a:rPr>
              <a:t>       UML2.0</a:t>
            </a:r>
            <a:r>
              <a:rPr lang="zh-CN" altLang="en-US" sz="1800" dirty="0">
                <a:latin typeface="微软雅黑" panose="020B0503020204020204" pitchFamily="34" charset="-122"/>
                <a:ea typeface="微软雅黑" panose="020B0503020204020204" pitchFamily="34" charset="-122"/>
              </a:rPr>
              <a:t>分为两大类：结构图和行为图共</a:t>
            </a:r>
            <a:r>
              <a:rPr lang="en-US" altLang="zh-CN" sz="1800" dirty="0">
                <a:latin typeface="微软雅黑" panose="020B0503020204020204" pitchFamily="34" charset="-122"/>
                <a:ea typeface="微软雅黑" panose="020B0503020204020204" pitchFamily="34" charset="-122"/>
              </a:rPr>
              <a:t>13</a:t>
            </a:r>
            <a:r>
              <a:rPr lang="zh-CN" altLang="en-US" sz="1800" dirty="0">
                <a:latin typeface="微软雅黑" panose="020B0503020204020204" pitchFamily="34" charset="-122"/>
                <a:ea typeface="微软雅黑" panose="020B0503020204020204" pitchFamily="34" charset="-122"/>
              </a:rPr>
              <a:t>种图。结构图用于对系统的静态结构建模，包括类图、组合结构图、构件图、部署图、对象图和包图；行为图用于对系统的动态行为建模，包括实例图、交互图（顺序图、通信图、交互概览图、计时图）、活动图和状态机图。</a:t>
            </a:r>
            <a:r>
              <a:rPr lang="en-US" altLang="zh-CN" sz="1800" dirty="0">
                <a:latin typeface="微软雅黑" panose="020B0503020204020204" pitchFamily="34" charset="-122"/>
                <a:ea typeface="微软雅黑" panose="020B0503020204020204" pitchFamily="34" charset="-122"/>
              </a:rPr>
              <a:t>StarUML</a:t>
            </a:r>
            <a:r>
              <a:rPr lang="zh-CN" altLang="en-US" sz="1800" dirty="0">
                <a:latin typeface="微软雅黑" panose="020B0503020204020204" pitchFamily="34" charset="-122"/>
                <a:ea typeface="微软雅黑" panose="020B0503020204020204" pitchFamily="34" charset="-122"/>
              </a:rPr>
              <a:t>可支持这些图的绘制。</a:t>
            </a:r>
            <a:endParaRPr lang="en-US" altLang="zh-CN" sz="1800" dirty="0">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Font typeface="Arial" panose="020B0604020202020204" pitchFamily="34" charset="0"/>
              <a:buNone/>
              <a:defRPr/>
            </a:pPr>
            <a:r>
              <a:rPr lang="en-US" altLang="zh-CN" sz="1800" dirty="0">
                <a:latin typeface="微软雅黑" panose="020B0503020204020204" pitchFamily="34" charset="-122"/>
                <a:ea typeface="微软雅黑" panose="020B0503020204020204" pitchFamily="34" charset="-122"/>
              </a:rPr>
              <a:t>(2) </a:t>
            </a:r>
            <a:r>
              <a:rPr lang="zh-CN" altLang="en-US" sz="1800" dirty="0">
                <a:latin typeface="微软雅黑" panose="020B0503020204020204" pitchFamily="34" charset="-122"/>
                <a:ea typeface="微软雅黑" panose="020B0503020204020204" pitchFamily="34" charset="-122"/>
              </a:rPr>
              <a:t>完全免费：</a:t>
            </a:r>
            <a:endParaRPr lang="en-US" altLang="zh-CN" sz="1800" dirty="0">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Font typeface="Arial" panose="020B0604020202020204" pitchFamily="34" charset="0"/>
              <a:buNone/>
              <a:defRPr/>
            </a:pPr>
            <a:r>
              <a:rPr lang="en-US" altLang="zh-CN" sz="1800" dirty="0">
                <a:latin typeface="微软雅黑" panose="020B0503020204020204" pitchFamily="34" charset="-122"/>
                <a:ea typeface="微软雅黑" panose="020B0503020204020204" pitchFamily="34" charset="-122"/>
              </a:rPr>
              <a:t>       StarUML</a:t>
            </a:r>
            <a:r>
              <a:rPr lang="zh-CN" altLang="en-US" sz="1800" dirty="0">
                <a:latin typeface="微软雅黑" panose="020B0503020204020204" pitchFamily="34" charset="-122"/>
                <a:ea typeface="微软雅黑" panose="020B0503020204020204" pitchFamily="34" charset="-122"/>
              </a:rPr>
              <a:t>是一套开发源码的软件，不仅免费自由下载，连代码都免费开放。</a:t>
            </a:r>
            <a:endParaRPr lang="en-US" altLang="zh-CN" sz="1800" dirty="0">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Font typeface="Arial" panose="020B0604020202020204" pitchFamily="34" charset="0"/>
              <a:buNone/>
              <a:defRPr/>
            </a:pPr>
            <a:r>
              <a:rPr lang="en-US" altLang="zh-CN" sz="1800" dirty="0">
                <a:latin typeface="微软雅黑" panose="020B0503020204020204" pitchFamily="34" charset="-122"/>
                <a:ea typeface="微软雅黑" panose="020B0503020204020204" pitchFamily="34" charset="-122"/>
              </a:rPr>
              <a:t>(3) </a:t>
            </a:r>
            <a:r>
              <a:rPr lang="zh-CN" altLang="en-US" sz="1800" dirty="0">
                <a:latin typeface="微软雅黑" panose="020B0503020204020204" pitchFamily="34" charset="-122"/>
                <a:ea typeface="微软雅黑" panose="020B0503020204020204" pitchFamily="34" charset="-122"/>
              </a:rPr>
              <a:t>多种格式：</a:t>
            </a:r>
            <a:endParaRPr lang="en-US" altLang="zh-CN" sz="1800" dirty="0">
              <a:latin typeface="微软雅黑" panose="020B0503020204020204" pitchFamily="34" charset="-122"/>
              <a:ea typeface="微软雅黑" panose="020B0503020204020204" pitchFamily="34" charset="-122"/>
            </a:endParaRPr>
          </a:p>
          <a:p>
            <a:pPr marL="0" indent="0" eaLnBrk="1" hangingPunct="1">
              <a:lnSpc>
                <a:spcPct val="150000"/>
              </a:lnSpc>
              <a:spcBef>
                <a:spcPct val="0"/>
              </a:spcBef>
              <a:buFont typeface="Arial" panose="020B0604020202020204" pitchFamily="34" charset="0"/>
              <a:buNone/>
              <a:defRPr/>
            </a:pPr>
            <a:r>
              <a:rPr lang="en-US" altLang="zh-CN" sz="1800" dirty="0">
                <a:latin typeface="微软雅黑" panose="020B0503020204020204" pitchFamily="34" charset="-122"/>
                <a:ea typeface="微软雅黑" panose="020B0503020204020204" pitchFamily="34" charset="-122"/>
              </a:rPr>
              <a:t>       StarUML</a:t>
            </a:r>
            <a:r>
              <a:rPr lang="zh-CN" altLang="en-US" sz="1800" dirty="0">
                <a:latin typeface="微软雅黑" panose="020B0503020204020204" pitchFamily="34" charset="-122"/>
                <a:ea typeface="微软雅黑" panose="020B0503020204020204" pitchFamily="34" charset="-122"/>
              </a:rPr>
              <a:t>遵守</a:t>
            </a:r>
            <a:r>
              <a:rPr lang="en-US" altLang="zh-CN" sz="1800" dirty="0">
                <a:latin typeface="微软雅黑" panose="020B0503020204020204" pitchFamily="34" charset="-122"/>
                <a:ea typeface="微软雅黑" panose="020B0503020204020204" pitchFamily="34" charset="-122"/>
              </a:rPr>
              <a:t>UML</a:t>
            </a:r>
            <a:r>
              <a:rPr lang="zh-CN" altLang="en-US" sz="1800" dirty="0">
                <a:latin typeface="微软雅黑" panose="020B0503020204020204" pitchFamily="34" charset="-122"/>
                <a:ea typeface="微软雅黑" panose="020B0503020204020204" pitchFamily="34" charset="-122"/>
              </a:rPr>
              <a:t>的语法规则，不支持违反语法的动作。</a:t>
            </a:r>
            <a:endParaRPr lang="en-US" altLang="zh-CN" sz="1800" dirty="0">
              <a:latin typeface="微软雅黑" panose="020B0503020204020204" pitchFamily="34" charset="-122"/>
              <a:ea typeface="微软雅黑" panose="020B0503020204020204" pitchFamily="34" charset="-122"/>
            </a:endParaRPr>
          </a:p>
        </p:txBody>
      </p:sp>
      <p:sp>
        <p:nvSpPr>
          <p:cNvPr id="7" name="文本框 12">
            <a:extLst>
              <a:ext uri="{FF2B5EF4-FFF2-40B4-BE49-F238E27FC236}">
                <a16:creationId xmlns:a16="http://schemas.microsoft.com/office/drawing/2014/main" id="{CCFBDD26-2D38-4377-81A5-FC7895202793}"/>
              </a:ext>
            </a:extLst>
          </p:cNvPr>
          <p:cNvSpPr txBox="1">
            <a:spLocks noChangeArrowheads="1"/>
          </p:cNvSpPr>
          <p:nvPr/>
        </p:nvSpPr>
        <p:spPr bwMode="auto">
          <a:xfrm>
            <a:off x="6472019" y="498806"/>
            <a:ext cx="5276396" cy="5860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50000"/>
              </a:lnSpc>
              <a:spcBef>
                <a:spcPct val="0"/>
              </a:spcBef>
              <a:buFont typeface="Arial" panose="020B0604020202020204" pitchFamily="34" charset="0"/>
              <a:buNone/>
            </a:pPr>
            <a:r>
              <a:rPr lang="en-US" altLang="zh-CN" sz="1800" dirty="0">
                <a:latin typeface="微软雅黑" panose="020B0503020204020204" pitchFamily="34" charset="-122"/>
                <a:ea typeface="微软雅黑" panose="020B0503020204020204" pitchFamily="34" charset="-122"/>
              </a:rPr>
              <a:t>(4) </a:t>
            </a:r>
            <a:r>
              <a:rPr lang="zh-CN" altLang="en-US" sz="1800" dirty="0">
                <a:latin typeface="微软雅黑" panose="020B0503020204020204" pitchFamily="34" charset="-122"/>
                <a:ea typeface="微软雅黑" panose="020B0503020204020204" pitchFamily="34" charset="-122"/>
              </a:rPr>
              <a:t>双向工程：</a:t>
            </a:r>
            <a:endParaRPr lang="en-US" altLang="zh-CN" sz="1800" dirty="0">
              <a:latin typeface="微软雅黑" panose="020B0503020204020204" pitchFamily="34" charset="-122"/>
              <a:ea typeface="微软雅黑" panose="020B0503020204020204" pitchFamily="34" charset="-122"/>
            </a:endParaRPr>
          </a:p>
          <a:p>
            <a:pPr eaLnBrk="1" hangingPunct="1">
              <a:lnSpc>
                <a:spcPct val="150000"/>
              </a:lnSpc>
              <a:spcBef>
                <a:spcPct val="0"/>
              </a:spcBef>
              <a:buFont typeface="Arial" panose="020B0604020202020204" pitchFamily="34" charset="0"/>
              <a:buNone/>
            </a:pPr>
            <a:r>
              <a:rPr lang="en-US" altLang="zh-CN" sz="1800" dirty="0">
                <a:latin typeface="微软雅黑" panose="020B0503020204020204" pitchFamily="34" charset="-122"/>
                <a:ea typeface="微软雅黑" panose="020B0503020204020204" pitchFamily="34" charset="-122"/>
              </a:rPr>
              <a:t>       StarUML</a:t>
            </a:r>
            <a:r>
              <a:rPr lang="zh-CN" altLang="en-US" sz="1800" dirty="0">
                <a:latin typeface="微软雅黑" panose="020B0503020204020204" pitchFamily="34" charset="-122"/>
                <a:ea typeface="微软雅黑" panose="020B0503020204020204" pitchFamily="34" charset="-122"/>
              </a:rPr>
              <a:t>可以依据类图的内容生成</a:t>
            </a:r>
            <a:r>
              <a:rPr lang="en-US" altLang="zh-CN" sz="1800" dirty="0">
                <a:latin typeface="微软雅黑" panose="020B0503020204020204" pitchFamily="34" charset="-122"/>
                <a:ea typeface="微软雅黑" panose="020B0503020204020204" pitchFamily="34" charset="-122"/>
              </a:rPr>
              <a:t>Java</a:t>
            </a:r>
            <a:r>
              <a:rPr lang="zh-CN" altLang="en-US" sz="1800" dirty="0">
                <a:latin typeface="微软雅黑" panose="020B0503020204020204" pitchFamily="34" charset="-122"/>
                <a:ea typeface="微软雅黑" panose="020B0503020204020204" pitchFamily="34" charset="-122"/>
              </a:rPr>
              <a:t>、</a:t>
            </a:r>
            <a:r>
              <a:rPr lang="en-US" altLang="zh-CN" sz="1800" dirty="0">
                <a:latin typeface="微软雅黑" panose="020B0503020204020204" pitchFamily="34" charset="-122"/>
                <a:ea typeface="微软雅黑" panose="020B0503020204020204" pitchFamily="34" charset="-122"/>
              </a:rPr>
              <a:t>C++</a:t>
            </a:r>
            <a:r>
              <a:rPr lang="zh-CN" altLang="en-US" sz="1800" dirty="0">
                <a:latin typeface="微软雅黑" panose="020B0503020204020204" pitchFamily="34" charset="-122"/>
                <a:ea typeface="微软雅黑" panose="020B0503020204020204" pitchFamily="34" charset="-122"/>
              </a:rPr>
              <a:t>、</a:t>
            </a:r>
            <a:r>
              <a:rPr lang="en-US" altLang="zh-CN" sz="1800" dirty="0">
                <a:latin typeface="微软雅黑" panose="020B0503020204020204" pitchFamily="34" charset="-122"/>
                <a:ea typeface="微软雅黑" panose="020B0503020204020204" pitchFamily="34" charset="-122"/>
              </a:rPr>
              <a:t>C#</a:t>
            </a:r>
            <a:r>
              <a:rPr lang="zh-CN" altLang="en-US" sz="1800" dirty="0">
                <a:latin typeface="微软雅黑" panose="020B0503020204020204" pitchFamily="34" charset="-122"/>
                <a:ea typeface="微软雅黑" panose="020B0503020204020204" pitchFamily="34" charset="-122"/>
              </a:rPr>
              <a:t>代码，也能够读取 </a:t>
            </a:r>
            <a:r>
              <a:rPr lang="en-US" altLang="zh-CN" sz="1800" dirty="0">
                <a:latin typeface="微软雅黑" panose="020B0503020204020204" pitchFamily="34" charset="-122"/>
                <a:ea typeface="微软雅黑" panose="020B0503020204020204" pitchFamily="34" charset="-122"/>
              </a:rPr>
              <a:t>Java</a:t>
            </a:r>
            <a:r>
              <a:rPr lang="zh-CN" altLang="en-US" sz="1800" dirty="0">
                <a:latin typeface="微软雅黑" panose="020B0503020204020204" pitchFamily="34" charset="-122"/>
                <a:ea typeface="微软雅黑" panose="020B0503020204020204" pitchFamily="34" charset="-122"/>
              </a:rPr>
              <a:t>、</a:t>
            </a:r>
            <a:r>
              <a:rPr lang="en-US" altLang="zh-CN" sz="1800" dirty="0">
                <a:latin typeface="微软雅黑" panose="020B0503020204020204" pitchFamily="34" charset="-122"/>
                <a:ea typeface="微软雅黑" panose="020B0503020204020204" pitchFamily="34" charset="-122"/>
              </a:rPr>
              <a:t>C++</a:t>
            </a:r>
            <a:r>
              <a:rPr lang="zh-CN" altLang="en-US" sz="1800" dirty="0">
                <a:latin typeface="微软雅黑" panose="020B0503020204020204" pitchFamily="34" charset="-122"/>
                <a:ea typeface="微软雅黑" panose="020B0503020204020204" pitchFamily="34" charset="-122"/>
              </a:rPr>
              <a:t>、</a:t>
            </a:r>
            <a:r>
              <a:rPr lang="en-US" altLang="zh-CN" sz="1800" dirty="0">
                <a:latin typeface="微软雅黑" panose="020B0503020204020204" pitchFamily="34" charset="-122"/>
                <a:ea typeface="微软雅黑" panose="020B0503020204020204" pitchFamily="34" charset="-122"/>
              </a:rPr>
              <a:t>C#</a:t>
            </a:r>
            <a:r>
              <a:rPr lang="zh-CN" altLang="en-US" sz="1800" dirty="0">
                <a:latin typeface="微软雅黑" panose="020B0503020204020204" pitchFamily="34" charset="-122"/>
                <a:ea typeface="微软雅黑" panose="020B0503020204020204" pitchFamily="34" charset="-122"/>
              </a:rPr>
              <a:t>代码反向生成类图。 </a:t>
            </a:r>
            <a:endParaRPr lang="en-US" altLang="zh-CN" sz="1800" dirty="0">
              <a:latin typeface="微软雅黑" panose="020B0503020204020204" pitchFamily="34" charset="-122"/>
              <a:ea typeface="微软雅黑" panose="020B0503020204020204" pitchFamily="34" charset="-122"/>
            </a:endParaRPr>
          </a:p>
          <a:p>
            <a:pPr eaLnBrk="1" hangingPunct="1">
              <a:lnSpc>
                <a:spcPct val="150000"/>
              </a:lnSpc>
              <a:spcBef>
                <a:spcPct val="0"/>
              </a:spcBef>
              <a:buFont typeface="Arial" panose="020B0604020202020204" pitchFamily="34" charset="0"/>
              <a:buNone/>
            </a:pPr>
            <a:r>
              <a:rPr lang="en-US" altLang="zh-CN" sz="1800" dirty="0">
                <a:latin typeface="微软雅黑" panose="020B0503020204020204" pitchFamily="34" charset="-122"/>
                <a:ea typeface="微软雅黑" panose="020B0503020204020204" pitchFamily="34" charset="-122"/>
              </a:rPr>
              <a:t>(5) </a:t>
            </a:r>
            <a:r>
              <a:rPr lang="zh-CN" altLang="en-US" sz="1800" dirty="0">
                <a:latin typeface="微软雅黑" panose="020B0503020204020204" pitchFamily="34" charset="-122"/>
                <a:ea typeface="微软雅黑" panose="020B0503020204020204" pitchFamily="34" charset="-122"/>
              </a:rPr>
              <a:t>支持</a:t>
            </a:r>
            <a:r>
              <a:rPr lang="en-US" altLang="zh-CN" sz="1800" dirty="0">
                <a:latin typeface="微软雅黑" panose="020B0503020204020204" pitchFamily="34" charset="-122"/>
                <a:ea typeface="微软雅黑" panose="020B0503020204020204" pitchFamily="34" charset="-122"/>
              </a:rPr>
              <a:t>XMI</a:t>
            </a:r>
            <a:r>
              <a:rPr lang="zh-CN" altLang="en-US" sz="1800" dirty="0">
                <a:latin typeface="微软雅黑" panose="020B0503020204020204" pitchFamily="34" charset="-122"/>
                <a:ea typeface="微软雅黑" panose="020B0503020204020204" pitchFamily="34" charset="-122"/>
              </a:rPr>
              <a:t>：</a:t>
            </a:r>
            <a:endParaRPr lang="en-US" altLang="zh-CN" sz="1800" dirty="0">
              <a:latin typeface="微软雅黑" panose="020B0503020204020204" pitchFamily="34" charset="-122"/>
              <a:ea typeface="微软雅黑" panose="020B0503020204020204" pitchFamily="34" charset="-122"/>
            </a:endParaRPr>
          </a:p>
          <a:p>
            <a:pPr eaLnBrk="1" hangingPunct="1">
              <a:lnSpc>
                <a:spcPct val="150000"/>
              </a:lnSpc>
              <a:spcBef>
                <a:spcPct val="0"/>
              </a:spcBef>
              <a:buFont typeface="Arial" panose="020B0604020202020204" pitchFamily="34" charset="0"/>
              <a:buNone/>
            </a:pPr>
            <a:r>
              <a:rPr lang="en-US" altLang="zh-CN" sz="1800" dirty="0">
                <a:latin typeface="微软雅黑" panose="020B0503020204020204" pitchFamily="34" charset="-122"/>
                <a:ea typeface="微软雅黑" panose="020B0503020204020204" pitchFamily="34" charset="-122"/>
              </a:rPr>
              <a:t>       StarUML</a:t>
            </a:r>
            <a:r>
              <a:rPr lang="zh-CN" altLang="en-US" sz="1800" dirty="0">
                <a:latin typeface="微软雅黑" panose="020B0503020204020204" pitchFamily="34" charset="-122"/>
                <a:ea typeface="微软雅黑" panose="020B0503020204020204" pitchFamily="34" charset="-122"/>
              </a:rPr>
              <a:t>接受</a:t>
            </a:r>
            <a:r>
              <a:rPr lang="en-US" altLang="zh-CN" sz="1800" dirty="0">
                <a:latin typeface="微软雅黑" panose="020B0503020204020204" pitchFamily="34" charset="-122"/>
                <a:ea typeface="微软雅黑" panose="020B0503020204020204" pitchFamily="34" charset="-122"/>
              </a:rPr>
              <a:t>XMI1.1</a:t>
            </a:r>
            <a:r>
              <a:rPr lang="zh-CN" altLang="en-US" sz="1800" dirty="0">
                <a:latin typeface="微软雅黑" panose="020B0503020204020204" pitchFamily="34" charset="-122"/>
                <a:ea typeface="微软雅黑" panose="020B0503020204020204" pitchFamily="34" charset="-122"/>
              </a:rPr>
              <a:t>、</a:t>
            </a:r>
            <a:r>
              <a:rPr lang="en-US" altLang="zh-CN" sz="1800" dirty="0">
                <a:latin typeface="微软雅黑" panose="020B0503020204020204" pitchFamily="34" charset="-122"/>
                <a:ea typeface="微软雅黑" panose="020B0503020204020204" pitchFamily="34" charset="-122"/>
              </a:rPr>
              <a:t>1.2</a:t>
            </a:r>
            <a:r>
              <a:rPr lang="zh-CN" altLang="en-US" sz="1800" dirty="0">
                <a:latin typeface="微软雅黑" panose="020B0503020204020204" pitchFamily="34" charset="-122"/>
                <a:ea typeface="微软雅黑" panose="020B0503020204020204" pitchFamily="34" charset="-122"/>
              </a:rPr>
              <a:t>和</a:t>
            </a:r>
            <a:r>
              <a:rPr lang="en-US" altLang="zh-CN" sz="1800" dirty="0">
                <a:latin typeface="微软雅黑" panose="020B0503020204020204" pitchFamily="34" charset="-122"/>
                <a:ea typeface="微软雅黑" panose="020B0503020204020204" pitchFamily="34" charset="-122"/>
              </a:rPr>
              <a:t>1.3</a:t>
            </a:r>
            <a:r>
              <a:rPr lang="zh-CN" altLang="en-US" sz="1800" dirty="0">
                <a:latin typeface="微软雅黑" panose="020B0503020204020204" pitchFamily="34" charset="-122"/>
                <a:ea typeface="微软雅黑" panose="020B0503020204020204" pitchFamily="34" charset="-122"/>
              </a:rPr>
              <a:t>版的导入导出。</a:t>
            </a:r>
            <a:endParaRPr lang="en-US" altLang="zh-CN" sz="1800" dirty="0">
              <a:latin typeface="微软雅黑" panose="020B0503020204020204" pitchFamily="34" charset="-122"/>
              <a:ea typeface="微软雅黑" panose="020B0503020204020204" pitchFamily="34" charset="-122"/>
            </a:endParaRPr>
          </a:p>
          <a:p>
            <a:pPr eaLnBrk="1" hangingPunct="1">
              <a:lnSpc>
                <a:spcPct val="150000"/>
              </a:lnSpc>
              <a:spcBef>
                <a:spcPct val="0"/>
              </a:spcBef>
              <a:buFont typeface="Arial" panose="020B0604020202020204" pitchFamily="34" charset="0"/>
              <a:buNone/>
            </a:pPr>
            <a:r>
              <a:rPr lang="en-US" altLang="zh-CN" sz="1800" dirty="0">
                <a:latin typeface="微软雅黑" panose="020B0503020204020204" pitchFamily="34" charset="-122"/>
                <a:ea typeface="微软雅黑" panose="020B0503020204020204" pitchFamily="34" charset="-122"/>
              </a:rPr>
              <a:t>(6) </a:t>
            </a:r>
            <a:r>
              <a:rPr lang="zh-CN" altLang="en-US" sz="1800" dirty="0">
                <a:latin typeface="微软雅黑" panose="020B0503020204020204" pitchFamily="34" charset="-122"/>
                <a:ea typeface="微软雅黑" panose="020B0503020204020204" pitchFamily="34" charset="-122"/>
              </a:rPr>
              <a:t>导入</a:t>
            </a:r>
            <a:r>
              <a:rPr lang="en-US" altLang="zh-CN" sz="1800" dirty="0">
                <a:latin typeface="微软雅黑" panose="020B0503020204020204" pitchFamily="34" charset="-122"/>
                <a:ea typeface="微软雅黑" panose="020B0503020204020204" pitchFamily="34" charset="-122"/>
              </a:rPr>
              <a:t>Rose</a:t>
            </a:r>
            <a:r>
              <a:rPr lang="zh-CN" altLang="en-US" sz="1800" dirty="0">
                <a:latin typeface="微软雅黑" panose="020B0503020204020204" pitchFamily="34" charset="-122"/>
                <a:ea typeface="微软雅黑" panose="020B0503020204020204" pitchFamily="34" charset="-122"/>
              </a:rPr>
              <a:t>文件：</a:t>
            </a:r>
            <a:endParaRPr lang="en-US" altLang="zh-CN" sz="1800" dirty="0">
              <a:latin typeface="微软雅黑" panose="020B0503020204020204" pitchFamily="34" charset="-122"/>
              <a:ea typeface="微软雅黑" panose="020B0503020204020204" pitchFamily="34" charset="-122"/>
            </a:endParaRPr>
          </a:p>
          <a:p>
            <a:pPr eaLnBrk="1" hangingPunct="1">
              <a:lnSpc>
                <a:spcPct val="150000"/>
              </a:lnSpc>
              <a:spcBef>
                <a:spcPct val="0"/>
              </a:spcBef>
              <a:buFont typeface="Arial" panose="020B0604020202020204" pitchFamily="34" charset="0"/>
              <a:buNone/>
            </a:pPr>
            <a:r>
              <a:rPr lang="en-US" altLang="zh-CN" sz="1800" dirty="0">
                <a:latin typeface="微软雅黑" panose="020B0503020204020204" pitchFamily="34" charset="-122"/>
                <a:ea typeface="微软雅黑" panose="020B0503020204020204" pitchFamily="34" charset="-122"/>
              </a:rPr>
              <a:t>       StarUML</a:t>
            </a:r>
            <a:r>
              <a:rPr lang="zh-CN" altLang="en-US" sz="1800" dirty="0">
                <a:latin typeface="微软雅黑" panose="020B0503020204020204" pitchFamily="34" charset="-122"/>
                <a:ea typeface="微软雅黑" panose="020B0503020204020204" pitchFamily="34" charset="-122"/>
              </a:rPr>
              <a:t>可以读取</a:t>
            </a:r>
            <a:r>
              <a:rPr lang="en-US" altLang="zh-CN" sz="1800" dirty="0">
                <a:latin typeface="微软雅黑" panose="020B0503020204020204" pitchFamily="34" charset="-122"/>
                <a:ea typeface="微软雅黑" panose="020B0503020204020204" pitchFamily="34" charset="-122"/>
              </a:rPr>
              <a:t>Rational Rose</a:t>
            </a:r>
            <a:r>
              <a:rPr lang="zh-CN" altLang="en-US" sz="1800" dirty="0">
                <a:latin typeface="微软雅黑" panose="020B0503020204020204" pitchFamily="34" charset="-122"/>
                <a:ea typeface="微软雅黑" panose="020B0503020204020204" pitchFamily="34" charset="-122"/>
              </a:rPr>
              <a:t>生成的文件，让原先</a:t>
            </a:r>
            <a:r>
              <a:rPr lang="en-US" altLang="zh-CN" sz="1800" dirty="0">
                <a:latin typeface="微软雅黑" panose="020B0503020204020204" pitchFamily="34" charset="-122"/>
                <a:ea typeface="微软雅黑" panose="020B0503020204020204" pitchFamily="34" charset="-122"/>
              </a:rPr>
              <a:t>Rose</a:t>
            </a:r>
            <a:r>
              <a:rPr lang="zh-CN" altLang="en-US" sz="1800" dirty="0">
                <a:latin typeface="微软雅黑" panose="020B0503020204020204" pitchFamily="34" charset="-122"/>
                <a:ea typeface="微软雅黑" panose="020B0503020204020204" pitchFamily="34" charset="-122"/>
              </a:rPr>
              <a:t>的用户可以转而使用免费的</a:t>
            </a:r>
            <a:r>
              <a:rPr lang="en-US" altLang="zh-CN" sz="1800" dirty="0">
                <a:latin typeface="微软雅黑" panose="020B0503020204020204" pitchFamily="34" charset="-122"/>
                <a:ea typeface="微软雅黑" panose="020B0503020204020204" pitchFamily="34" charset="-122"/>
              </a:rPr>
              <a:t>StarUML</a:t>
            </a:r>
            <a:r>
              <a:rPr lang="zh-CN" altLang="en-US" sz="1800" dirty="0">
                <a:latin typeface="微软雅黑" panose="020B0503020204020204" pitchFamily="34" charset="-122"/>
                <a:ea typeface="微软雅黑" panose="020B0503020204020204" pitchFamily="34" charset="-122"/>
              </a:rPr>
              <a:t>。</a:t>
            </a:r>
            <a:endParaRPr lang="en-US" altLang="zh-CN" sz="1800" dirty="0">
              <a:latin typeface="微软雅黑" panose="020B0503020204020204" pitchFamily="34" charset="-122"/>
              <a:ea typeface="微软雅黑" panose="020B0503020204020204" pitchFamily="34" charset="-122"/>
            </a:endParaRPr>
          </a:p>
          <a:p>
            <a:pPr eaLnBrk="1" hangingPunct="1">
              <a:lnSpc>
                <a:spcPct val="150000"/>
              </a:lnSpc>
              <a:spcBef>
                <a:spcPct val="0"/>
              </a:spcBef>
              <a:buFont typeface="Arial" panose="020B0604020202020204" pitchFamily="34" charset="0"/>
              <a:buNone/>
            </a:pPr>
            <a:r>
              <a:rPr lang="en-US" altLang="zh-CN" sz="1800" dirty="0">
                <a:latin typeface="微软雅黑" panose="020B0503020204020204" pitchFamily="34" charset="-122"/>
                <a:ea typeface="微软雅黑" panose="020B0503020204020204" pitchFamily="34" charset="-122"/>
              </a:rPr>
              <a:t>(7) </a:t>
            </a:r>
            <a:r>
              <a:rPr lang="zh-CN" altLang="en-US" sz="1800" dirty="0">
                <a:latin typeface="微软雅黑" panose="020B0503020204020204" pitchFamily="34" charset="-122"/>
                <a:ea typeface="微软雅黑" panose="020B0503020204020204" pitchFamily="34" charset="-122"/>
              </a:rPr>
              <a:t>支持模式：</a:t>
            </a:r>
            <a:endParaRPr lang="en-US" altLang="zh-CN" sz="1800" dirty="0">
              <a:latin typeface="微软雅黑" panose="020B0503020204020204" pitchFamily="34" charset="-122"/>
              <a:ea typeface="微软雅黑" panose="020B0503020204020204" pitchFamily="34" charset="-122"/>
            </a:endParaRPr>
          </a:p>
          <a:p>
            <a:pPr eaLnBrk="1" hangingPunct="1">
              <a:lnSpc>
                <a:spcPct val="150000"/>
              </a:lnSpc>
              <a:spcBef>
                <a:spcPct val="0"/>
              </a:spcBef>
              <a:buFont typeface="Arial" panose="020B0604020202020204" pitchFamily="34" charset="0"/>
              <a:buNone/>
            </a:pPr>
            <a:r>
              <a:rPr lang="en-US" altLang="zh-CN" sz="1800" dirty="0">
                <a:latin typeface="微软雅黑" panose="020B0503020204020204" pitchFamily="34" charset="-122"/>
                <a:ea typeface="微软雅黑" panose="020B0503020204020204" pitchFamily="34" charset="-122"/>
              </a:rPr>
              <a:t>       StarUML</a:t>
            </a:r>
            <a:r>
              <a:rPr lang="zh-CN" altLang="en-US" sz="1800" dirty="0">
                <a:latin typeface="微软雅黑" panose="020B0503020204020204" pitchFamily="34" charset="-122"/>
                <a:ea typeface="微软雅黑" panose="020B0503020204020204" pitchFamily="34" charset="-122"/>
              </a:rPr>
              <a:t>支持</a:t>
            </a:r>
            <a:r>
              <a:rPr lang="en-US" altLang="zh-CN" sz="1800" dirty="0">
                <a:latin typeface="微软雅黑" panose="020B0503020204020204" pitchFamily="34" charset="-122"/>
                <a:ea typeface="微软雅黑" panose="020B0503020204020204" pitchFamily="34" charset="-122"/>
              </a:rPr>
              <a:t>23</a:t>
            </a:r>
            <a:r>
              <a:rPr lang="zh-CN" altLang="en-US" sz="1800" dirty="0">
                <a:latin typeface="微软雅黑" panose="020B0503020204020204" pitchFamily="34" charset="-122"/>
                <a:ea typeface="微软雅黑" panose="020B0503020204020204" pitchFamily="34" charset="-122"/>
              </a:rPr>
              <a:t>种</a:t>
            </a:r>
            <a:r>
              <a:rPr lang="en-US" altLang="zh-CN" sz="1800" dirty="0" err="1">
                <a:latin typeface="微软雅黑" panose="020B0503020204020204" pitchFamily="34" charset="-122"/>
                <a:ea typeface="微软雅黑" panose="020B0503020204020204" pitchFamily="34" charset="-122"/>
              </a:rPr>
              <a:t>GoF</a:t>
            </a:r>
            <a:r>
              <a:rPr lang="zh-CN" altLang="en-US" sz="1800" dirty="0">
                <a:latin typeface="微软雅黑" panose="020B0503020204020204" pitchFamily="34" charset="-122"/>
                <a:ea typeface="微软雅黑" panose="020B0503020204020204" pitchFamily="34" charset="-122"/>
              </a:rPr>
              <a:t>模式，以及三种</a:t>
            </a:r>
            <a:r>
              <a:rPr lang="en-US" altLang="zh-CN" sz="1800" dirty="0">
                <a:latin typeface="微软雅黑" panose="020B0503020204020204" pitchFamily="34" charset="-122"/>
                <a:ea typeface="微软雅黑" panose="020B0503020204020204" pitchFamily="34" charset="-122"/>
              </a:rPr>
              <a:t>EJB</a:t>
            </a:r>
            <a:r>
              <a:rPr lang="zh-CN" altLang="en-US" sz="1800" dirty="0">
                <a:latin typeface="微软雅黑" panose="020B0503020204020204" pitchFamily="34" charset="-122"/>
                <a:ea typeface="微软雅黑" panose="020B0503020204020204" pitchFamily="34" charset="-122"/>
              </a:rPr>
              <a:t>模式，包括</a:t>
            </a:r>
            <a:r>
              <a:rPr lang="en-US" altLang="zh-CN" sz="1800" dirty="0" err="1">
                <a:latin typeface="微软雅黑" panose="020B0503020204020204" pitchFamily="34" charset="-122"/>
                <a:ea typeface="微软雅黑" panose="020B0503020204020204" pitchFamily="34" charset="-122"/>
              </a:rPr>
              <a:t>EntityEJB</a:t>
            </a:r>
            <a:r>
              <a:rPr lang="zh-CN" altLang="en-US" sz="1800" dirty="0">
                <a:latin typeface="微软雅黑" panose="020B0503020204020204" pitchFamily="34" charset="-122"/>
                <a:ea typeface="微软雅黑" panose="020B0503020204020204" pitchFamily="34" charset="-122"/>
              </a:rPr>
              <a:t>、</a:t>
            </a:r>
            <a:r>
              <a:rPr lang="en-US" altLang="zh-CN" sz="1800" dirty="0" err="1">
                <a:latin typeface="微软雅黑" panose="020B0503020204020204" pitchFamily="34" charset="-122"/>
                <a:ea typeface="微软雅黑" panose="020B0503020204020204" pitchFamily="34" charset="-122"/>
              </a:rPr>
              <a:t>MessageDrivenEJB</a:t>
            </a:r>
            <a:r>
              <a:rPr lang="zh-CN" altLang="en-US" sz="1800" dirty="0">
                <a:latin typeface="微软雅黑" panose="020B0503020204020204" pitchFamily="34" charset="-122"/>
                <a:ea typeface="微软雅黑" panose="020B0503020204020204" pitchFamily="34" charset="-122"/>
              </a:rPr>
              <a:t>、</a:t>
            </a:r>
            <a:r>
              <a:rPr lang="en-US" altLang="zh-CN" sz="1800" dirty="0" err="1">
                <a:latin typeface="微软雅黑" panose="020B0503020204020204" pitchFamily="34" charset="-122"/>
                <a:ea typeface="微软雅黑" panose="020B0503020204020204" pitchFamily="34" charset="-122"/>
              </a:rPr>
              <a:t>SessionEJB</a:t>
            </a:r>
            <a:r>
              <a:rPr lang="zh-CN" altLang="en-US" sz="1800" dirty="0">
                <a:latin typeface="微软雅黑" panose="020B0503020204020204" pitchFamily="34" charset="-122"/>
                <a:ea typeface="微软雅黑" panose="020B0503020204020204" pitchFamily="34" charset="-122"/>
              </a:rPr>
              <a:t>。</a:t>
            </a:r>
            <a:endParaRPr lang="en-US" altLang="zh-CN" sz="1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571889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prstClr val="white">
                  <a:lumMod val="95000"/>
                </a:prstClr>
              </a:solidFill>
            </a:endParaRPr>
          </a:p>
        </p:txBody>
      </p:sp>
      <p:sp>
        <p:nvSpPr>
          <p:cNvPr id="6" name="TextBox 76"/>
          <p:cNvSpPr txBox="1"/>
          <p:nvPr/>
        </p:nvSpPr>
        <p:spPr>
          <a:xfrm>
            <a:off x="4464784" y="1992830"/>
            <a:ext cx="3262432" cy="1015663"/>
          </a:xfrm>
          <a:prstGeom prst="rect">
            <a:avLst/>
          </a:prstGeom>
          <a:noFill/>
          <a:effectLst/>
        </p:spPr>
        <p:txBody>
          <a:bodyPr wrap="none" rtlCol="0">
            <a:spAutoFit/>
          </a:bodyPr>
          <a:lstStyle/>
          <a:p>
            <a:pPr algn="ctr"/>
            <a:r>
              <a:rPr lang="zh-CN" altLang="en-US" sz="6000" dirty="0">
                <a:solidFill>
                  <a:prstClr val="white">
                    <a:lumMod val="95000"/>
                  </a:prstClr>
                </a:solidFill>
                <a:latin typeface="微软雅黑" panose="020B0503020204020204" pitchFamily="34" charset="-122"/>
                <a:ea typeface="微软雅黑" panose="020B0503020204020204" pitchFamily="34" charset="-122"/>
              </a:rPr>
              <a:t>第二部分</a:t>
            </a:r>
          </a:p>
        </p:txBody>
      </p:sp>
      <p:sp>
        <p:nvSpPr>
          <p:cNvPr id="9" name="TextBox 76"/>
          <p:cNvSpPr txBox="1"/>
          <p:nvPr/>
        </p:nvSpPr>
        <p:spPr>
          <a:xfrm>
            <a:off x="3492069" y="3628344"/>
            <a:ext cx="5021478" cy="1015663"/>
          </a:xfrm>
          <a:prstGeom prst="rect">
            <a:avLst/>
          </a:prstGeom>
          <a:noFill/>
          <a:effectLst/>
        </p:spPr>
        <p:txBody>
          <a:bodyPr wrap="square" rtlCol="0">
            <a:spAutoFit/>
          </a:bodyPr>
          <a:lstStyle/>
          <a:p>
            <a:pPr algn="ctr"/>
            <a:r>
              <a:rPr lang="en-US" altLang="zh-CN" sz="6000" dirty="0">
                <a:solidFill>
                  <a:prstClr val="white">
                    <a:lumMod val="95000"/>
                  </a:prstClr>
                </a:solidFill>
                <a:latin typeface="微软雅黑" panose="020B0503020204020204" pitchFamily="34" charset="-122"/>
                <a:ea typeface="微软雅黑" panose="020B0503020204020204" pitchFamily="34" charset="-122"/>
              </a:rPr>
              <a:t>UML</a:t>
            </a:r>
            <a:r>
              <a:rPr lang="zh-CN" altLang="en-US" sz="6000" dirty="0">
                <a:solidFill>
                  <a:prstClr val="white">
                    <a:lumMod val="95000"/>
                  </a:prstClr>
                </a:solidFill>
                <a:latin typeface="微软雅黑" panose="020B0503020204020204" pitchFamily="34" charset="-122"/>
                <a:ea typeface="微软雅黑" panose="020B0503020204020204" pitchFamily="34" charset="-122"/>
              </a:rPr>
              <a:t>实际应用</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76"/>
          <p:cNvSpPr txBox="1"/>
          <p:nvPr/>
        </p:nvSpPr>
        <p:spPr>
          <a:xfrm>
            <a:off x="443585" y="173615"/>
            <a:ext cx="3384260" cy="707886"/>
          </a:xfrm>
          <a:prstGeom prst="rect">
            <a:avLst/>
          </a:prstGeom>
          <a:noFill/>
        </p:spPr>
        <p:txBody>
          <a:bodyPr wrap="none" rtlCol="0">
            <a:spAutoFit/>
          </a:bodyPr>
          <a:lstStyle/>
          <a:p>
            <a:r>
              <a:rPr lang="en-US" altLang="zh-CN" sz="4000" dirty="0">
                <a:solidFill>
                  <a:srgbClr val="002B41"/>
                </a:solidFill>
                <a:latin typeface="微软雅黑" panose="020B0503020204020204" pitchFamily="34" charset="-122"/>
                <a:ea typeface="微软雅黑" panose="020B0503020204020204" pitchFamily="34" charset="-122"/>
              </a:rPr>
              <a:t>UML</a:t>
            </a:r>
            <a:r>
              <a:rPr lang="zh-CN" altLang="en-US" sz="4000" dirty="0">
                <a:solidFill>
                  <a:srgbClr val="002B41"/>
                </a:solidFill>
                <a:latin typeface="微软雅黑" panose="020B0503020204020204" pitchFamily="34" charset="-122"/>
                <a:ea typeface="微软雅黑" panose="020B0503020204020204" pitchFamily="34" charset="-122"/>
              </a:rPr>
              <a:t>实际应用</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5" name="圆角矩形 4"/>
          <p:cNvSpPr/>
          <p:nvPr/>
        </p:nvSpPr>
        <p:spPr>
          <a:xfrm>
            <a:off x="833309" y="1422577"/>
            <a:ext cx="3459122" cy="1216882"/>
          </a:xfrm>
          <a:prstGeom prst="roundRect">
            <a:avLst/>
          </a:prstGeom>
          <a:noFill/>
          <a:ln w="19050" cmpd="sng">
            <a:solidFill>
              <a:srgbClr val="002B41"/>
            </a:solidFill>
            <a:prstDash val="solid"/>
            <a:round/>
            <a:headEnd type="none"/>
            <a:tailEnd type="none" w="med" len="med"/>
          </a:ln>
          <a:effectLst>
            <a:outerShdw blurRad="635000" dist="254000" dir="2700000" algn="ctr" rotWithShape="0">
              <a:srgbClr val="808080">
                <a:alpha val="20000"/>
              </a:srgbClr>
            </a:outerShdw>
          </a:effectLst>
          <a:extLst>
            <a:ext uri="{909E8E84-426E-40DD-AFC4-6F175D3DCCD1}">
              <a14:hiddenFill xmlns:a14="http://schemas.microsoft.com/office/drawing/2010/main">
                <a:solidFill>
                  <a:srgbClr val="FFFFFF"/>
                </a:solidFill>
              </a14:hiddenFill>
            </a:ext>
          </a:ex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400" i="0" u="none" strike="noStrike" kern="0" cap="none" spc="0" normalizeH="0" baseline="0" noProof="0">
              <a:ln>
                <a:noFill/>
              </a:ln>
              <a:solidFill>
                <a:schemeClr val="bg1">
                  <a:lumMod val="95000"/>
                </a:schemeClr>
              </a:solidFill>
              <a:effectLst/>
              <a:uLnTx/>
              <a:uFillTx/>
              <a:latin typeface="微软雅黑" panose="020B0503020204020204" pitchFamily="34" charset="-122"/>
              <a:ea typeface="微软雅黑" panose="020B0503020204020204" pitchFamily="34" charset="-122"/>
            </a:endParaRPr>
          </a:p>
        </p:txBody>
      </p:sp>
      <p:sp>
        <p:nvSpPr>
          <p:cNvPr id="6" name="圆角矩形 5"/>
          <p:cNvSpPr/>
          <p:nvPr/>
        </p:nvSpPr>
        <p:spPr>
          <a:xfrm>
            <a:off x="409433" y="1604557"/>
            <a:ext cx="876002" cy="876002"/>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p>
            <a:pPr algn="ctr"/>
            <a:r>
              <a:rPr lang="en-US" altLang="zh-CN" sz="2800" dirty="0">
                <a:solidFill>
                  <a:schemeClr val="bg1">
                    <a:lumMod val="95000"/>
                  </a:schemeClr>
                </a:solidFill>
                <a:latin typeface="微软雅黑" panose="020B0503020204020204" pitchFamily="34" charset="-122"/>
                <a:ea typeface="微软雅黑" panose="020B0503020204020204" pitchFamily="34" charset="-122"/>
              </a:rPr>
              <a:t>01</a:t>
            </a:r>
            <a:endParaRPr lang="zh-CN" altLang="en-US" sz="28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918199" y="1565478"/>
            <a:ext cx="2798108" cy="886781"/>
          </a:xfrm>
          <a:prstGeom prst="rect">
            <a:avLst/>
          </a:prstGeom>
          <a:noFill/>
        </p:spPr>
        <p:txBody>
          <a:bodyPr wrap="square" rtlCol="0">
            <a:spAutoFit/>
          </a:bodyPr>
          <a:lstStyle/>
          <a:p>
            <a:pPr>
              <a:lnSpc>
                <a:spcPct val="130000"/>
              </a:lnSpc>
            </a:pPr>
            <a:r>
              <a:rPr lang="zh-CN" altLang="en-US" sz="4400" dirty="0">
                <a:solidFill>
                  <a:srgbClr val="002B41"/>
                </a:solidFill>
                <a:latin typeface="微软雅黑" panose="020B0503020204020204" pitchFamily="34" charset="-122"/>
                <a:ea typeface="微软雅黑" panose="020B0503020204020204" pitchFamily="34" charset="-122"/>
              </a:rPr>
              <a:t>类图</a:t>
            </a:r>
            <a:endParaRPr lang="en-US" altLang="zh-CN" sz="4400" dirty="0">
              <a:solidFill>
                <a:srgbClr val="002B41"/>
              </a:solidFill>
              <a:latin typeface="微软雅黑" panose="020B0503020204020204" pitchFamily="34" charset="-122"/>
              <a:ea typeface="微软雅黑" panose="020B0503020204020204" pitchFamily="34" charset="-122"/>
            </a:endParaRPr>
          </a:p>
        </p:txBody>
      </p:sp>
      <p:sp>
        <p:nvSpPr>
          <p:cNvPr id="8" name="圆角矩形 7"/>
          <p:cNvSpPr/>
          <p:nvPr/>
        </p:nvSpPr>
        <p:spPr>
          <a:xfrm>
            <a:off x="5923924" y="1422577"/>
            <a:ext cx="3459122" cy="1216882"/>
          </a:xfrm>
          <a:prstGeom prst="roundRect">
            <a:avLst/>
          </a:prstGeom>
          <a:noFill/>
          <a:ln w="19050" cmpd="sng">
            <a:solidFill>
              <a:srgbClr val="002B41"/>
            </a:solidFill>
            <a:prstDash val="solid"/>
            <a:round/>
            <a:headEnd type="none"/>
            <a:tailEnd type="none" w="med" len="med"/>
          </a:ln>
          <a:effectLst>
            <a:outerShdw blurRad="635000" dist="254000" dir="2700000" algn="ctr" rotWithShape="0">
              <a:srgbClr val="808080">
                <a:alpha val="20000"/>
              </a:srgbClr>
            </a:outerShdw>
          </a:effectLst>
          <a:extLst>
            <a:ext uri="{909E8E84-426E-40DD-AFC4-6F175D3DCCD1}">
              <a14:hiddenFill xmlns:a14="http://schemas.microsoft.com/office/drawing/2010/main">
                <a:solidFill>
                  <a:srgbClr val="FFFFFF"/>
                </a:solidFill>
              </a14:hiddenFill>
            </a:ext>
          </a:ex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400" i="0" u="none" strike="noStrike" kern="0" cap="none" spc="0" normalizeH="0" baseline="0" noProof="0">
              <a:ln>
                <a:noFill/>
              </a:ln>
              <a:solidFill>
                <a:schemeClr val="bg1">
                  <a:lumMod val="95000"/>
                </a:schemeClr>
              </a:solidFill>
              <a:effectLst/>
              <a:uLnTx/>
              <a:uFillTx/>
              <a:latin typeface="微软雅黑" panose="020B0503020204020204" pitchFamily="34" charset="-122"/>
              <a:ea typeface="微软雅黑" panose="020B0503020204020204" pitchFamily="34" charset="-122"/>
            </a:endParaRPr>
          </a:p>
        </p:txBody>
      </p:sp>
      <p:sp>
        <p:nvSpPr>
          <p:cNvPr id="9" name="圆角矩形 8"/>
          <p:cNvSpPr/>
          <p:nvPr/>
        </p:nvSpPr>
        <p:spPr>
          <a:xfrm>
            <a:off x="5500048" y="1604557"/>
            <a:ext cx="876002" cy="876002"/>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p>
            <a:pPr algn="ctr"/>
            <a:r>
              <a:rPr lang="en-US" altLang="zh-CN" sz="2800" dirty="0">
                <a:solidFill>
                  <a:schemeClr val="bg1">
                    <a:lumMod val="95000"/>
                  </a:schemeClr>
                </a:solidFill>
                <a:latin typeface="微软雅黑" panose="020B0503020204020204" pitchFamily="34" charset="-122"/>
                <a:ea typeface="微软雅黑" panose="020B0503020204020204" pitchFamily="34" charset="-122"/>
              </a:rPr>
              <a:t>02</a:t>
            </a:r>
            <a:endParaRPr lang="zh-CN" altLang="en-US" sz="28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7132803" y="1565477"/>
            <a:ext cx="2798108" cy="886781"/>
          </a:xfrm>
          <a:prstGeom prst="rect">
            <a:avLst/>
          </a:prstGeom>
          <a:noFill/>
        </p:spPr>
        <p:txBody>
          <a:bodyPr wrap="square" rtlCol="0">
            <a:spAutoFit/>
          </a:bodyPr>
          <a:lstStyle/>
          <a:p>
            <a:pPr>
              <a:lnSpc>
                <a:spcPct val="130000"/>
              </a:lnSpc>
            </a:pPr>
            <a:r>
              <a:rPr lang="zh-CN" altLang="en-US" sz="4400" dirty="0">
                <a:solidFill>
                  <a:srgbClr val="002B41"/>
                </a:solidFill>
                <a:latin typeface="微软雅黑" panose="020B0503020204020204" pitchFamily="34" charset="-122"/>
                <a:ea typeface="微软雅黑" panose="020B0503020204020204" pitchFamily="34" charset="-122"/>
              </a:rPr>
              <a:t>用例图</a:t>
            </a:r>
            <a:endParaRPr lang="en-US" altLang="zh-CN" sz="4400" dirty="0">
              <a:solidFill>
                <a:srgbClr val="002B41"/>
              </a:solidFill>
              <a:latin typeface="微软雅黑" panose="020B0503020204020204" pitchFamily="34" charset="-122"/>
              <a:ea typeface="微软雅黑" panose="020B0503020204020204" pitchFamily="34" charset="-122"/>
            </a:endParaRPr>
          </a:p>
        </p:txBody>
      </p:sp>
      <p:sp>
        <p:nvSpPr>
          <p:cNvPr id="11" name="圆角矩形 10"/>
          <p:cNvSpPr/>
          <p:nvPr/>
        </p:nvSpPr>
        <p:spPr>
          <a:xfrm flipH="1">
            <a:off x="6481358" y="3187913"/>
            <a:ext cx="3459122" cy="1216882"/>
          </a:xfrm>
          <a:prstGeom prst="roundRect">
            <a:avLst/>
          </a:prstGeom>
          <a:noFill/>
          <a:ln w="19050" cmpd="sng">
            <a:solidFill>
              <a:srgbClr val="002B41"/>
            </a:solidFill>
            <a:prstDash val="solid"/>
            <a:round/>
            <a:headEnd type="none" w="med" len="med"/>
            <a:tailEnd type="oval"/>
          </a:ln>
          <a:effectLst>
            <a:outerShdw blurRad="635000" dist="254000" dir="2700000" algn="ctr" rotWithShape="0">
              <a:srgbClr val="808080">
                <a:alpha val="20000"/>
              </a:srgbClr>
            </a:outerShdw>
          </a:effectLst>
          <a:extLst>
            <a:ext uri="{909E8E84-426E-40DD-AFC4-6F175D3DCCD1}">
              <a14:hiddenFill xmlns:a14="http://schemas.microsoft.com/office/drawing/2010/main">
                <a:solidFill>
                  <a:srgbClr val="FFFFFF"/>
                </a:solidFill>
              </a14:hiddenFill>
            </a:ext>
          </a:ex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400" i="0" u="none" strike="noStrike" kern="0" cap="none" spc="0" normalizeH="0" baseline="0" noProof="0">
              <a:ln>
                <a:noFill/>
              </a:ln>
              <a:solidFill>
                <a:schemeClr val="bg1">
                  <a:lumMod val="95000"/>
                </a:schemeClr>
              </a:solidFill>
              <a:effectLst/>
              <a:uLnTx/>
              <a:uFillTx/>
              <a:latin typeface="微软雅黑" panose="020B0503020204020204" pitchFamily="34" charset="-122"/>
              <a:ea typeface="微软雅黑" panose="020B0503020204020204" pitchFamily="34" charset="-122"/>
            </a:endParaRPr>
          </a:p>
        </p:txBody>
      </p:sp>
      <p:sp>
        <p:nvSpPr>
          <p:cNvPr id="12" name="圆角矩形 11"/>
          <p:cNvSpPr/>
          <p:nvPr/>
        </p:nvSpPr>
        <p:spPr>
          <a:xfrm flipH="1">
            <a:off x="6056783" y="3362820"/>
            <a:ext cx="876002" cy="876002"/>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p>
            <a:pPr algn="ctr"/>
            <a:r>
              <a:rPr lang="en-US" altLang="zh-CN" sz="2800" dirty="0">
                <a:solidFill>
                  <a:schemeClr val="bg1">
                    <a:lumMod val="95000"/>
                  </a:schemeClr>
                </a:solidFill>
                <a:latin typeface="微软雅黑" panose="020B0503020204020204" pitchFamily="34" charset="-122"/>
                <a:ea typeface="微软雅黑" panose="020B0503020204020204" pitchFamily="34" charset="-122"/>
              </a:rPr>
              <a:t>04</a:t>
            </a:r>
            <a:endParaRPr lang="zh-CN" altLang="en-US" sz="28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13" name="文本框 12"/>
          <p:cNvSpPr txBox="1"/>
          <p:nvPr/>
        </p:nvSpPr>
        <p:spPr>
          <a:xfrm flipH="1">
            <a:off x="7198115" y="3293972"/>
            <a:ext cx="2798108" cy="886781"/>
          </a:xfrm>
          <a:prstGeom prst="rect">
            <a:avLst/>
          </a:prstGeom>
          <a:noFill/>
        </p:spPr>
        <p:txBody>
          <a:bodyPr wrap="square" rtlCol="0">
            <a:spAutoFit/>
          </a:bodyPr>
          <a:lstStyle/>
          <a:p>
            <a:pPr>
              <a:lnSpc>
                <a:spcPct val="130000"/>
              </a:lnSpc>
            </a:pPr>
            <a:r>
              <a:rPr lang="zh-CN" altLang="en-US" sz="4400" dirty="0">
                <a:solidFill>
                  <a:srgbClr val="002B41"/>
                </a:solidFill>
                <a:latin typeface="微软雅黑" panose="020B0503020204020204" pitchFamily="34" charset="-122"/>
                <a:ea typeface="微软雅黑" panose="020B0503020204020204" pitchFamily="34" charset="-122"/>
              </a:rPr>
              <a:t>序列图</a:t>
            </a:r>
            <a:endParaRPr lang="en-US" altLang="zh-CN" sz="4400" dirty="0">
              <a:solidFill>
                <a:srgbClr val="002B41"/>
              </a:solidFill>
              <a:latin typeface="微软雅黑" panose="020B0503020204020204" pitchFamily="34" charset="-122"/>
              <a:ea typeface="微软雅黑" panose="020B0503020204020204" pitchFamily="34" charset="-122"/>
            </a:endParaRPr>
          </a:p>
        </p:txBody>
      </p:sp>
      <p:sp>
        <p:nvSpPr>
          <p:cNvPr id="14" name="圆角矩形 13"/>
          <p:cNvSpPr/>
          <p:nvPr/>
        </p:nvSpPr>
        <p:spPr>
          <a:xfrm flipH="1">
            <a:off x="1390743" y="3187913"/>
            <a:ext cx="3459122" cy="1216882"/>
          </a:xfrm>
          <a:prstGeom prst="roundRect">
            <a:avLst/>
          </a:prstGeom>
          <a:noFill/>
          <a:ln w="19050" cmpd="sng">
            <a:solidFill>
              <a:srgbClr val="002B41"/>
            </a:solidFill>
            <a:prstDash val="solid"/>
            <a:round/>
            <a:headEnd type="none" w="med" len="med"/>
            <a:tailEnd type="oval"/>
          </a:ln>
          <a:effectLst>
            <a:outerShdw blurRad="635000" dist="254000" dir="2700000" algn="ctr" rotWithShape="0">
              <a:srgbClr val="808080">
                <a:alpha val="20000"/>
              </a:srgbClr>
            </a:outerShdw>
          </a:effectLst>
          <a:extLst>
            <a:ext uri="{909E8E84-426E-40DD-AFC4-6F175D3DCCD1}">
              <a14:hiddenFill xmlns:a14="http://schemas.microsoft.com/office/drawing/2010/main">
                <a:solidFill>
                  <a:srgbClr val="FFFFFF"/>
                </a:solidFill>
              </a14:hiddenFill>
            </a:ext>
          </a:ex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400" i="0" u="none" strike="noStrike" kern="0" cap="none" spc="0" normalizeH="0" baseline="0" noProof="0">
              <a:ln>
                <a:noFill/>
              </a:ln>
              <a:solidFill>
                <a:schemeClr val="bg1">
                  <a:lumMod val="95000"/>
                </a:schemeClr>
              </a:solidFill>
              <a:effectLst/>
              <a:uLnTx/>
              <a:uFillTx/>
              <a:latin typeface="微软雅黑" panose="020B0503020204020204" pitchFamily="34" charset="-122"/>
              <a:ea typeface="微软雅黑" panose="020B0503020204020204" pitchFamily="34" charset="-122"/>
            </a:endParaRPr>
          </a:p>
        </p:txBody>
      </p:sp>
      <p:sp>
        <p:nvSpPr>
          <p:cNvPr id="15" name="圆角矩形 14"/>
          <p:cNvSpPr/>
          <p:nvPr/>
        </p:nvSpPr>
        <p:spPr>
          <a:xfrm flipH="1">
            <a:off x="947086" y="3362820"/>
            <a:ext cx="876002" cy="876002"/>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p>
            <a:pPr algn="ctr"/>
            <a:r>
              <a:rPr lang="en-US" altLang="zh-CN" sz="2800" dirty="0">
                <a:solidFill>
                  <a:schemeClr val="bg1">
                    <a:lumMod val="95000"/>
                  </a:schemeClr>
                </a:solidFill>
                <a:latin typeface="微软雅黑" panose="020B0503020204020204" pitchFamily="34" charset="-122"/>
                <a:ea typeface="微软雅黑" panose="020B0503020204020204" pitchFamily="34" charset="-122"/>
              </a:rPr>
              <a:t>03</a:t>
            </a:r>
            <a:endParaRPr lang="zh-CN" altLang="en-US" sz="28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16" name="文本框 15"/>
          <p:cNvSpPr txBox="1"/>
          <p:nvPr/>
        </p:nvSpPr>
        <p:spPr>
          <a:xfrm flipH="1">
            <a:off x="2042188" y="3293972"/>
            <a:ext cx="2798108" cy="886781"/>
          </a:xfrm>
          <a:prstGeom prst="rect">
            <a:avLst/>
          </a:prstGeom>
          <a:noFill/>
        </p:spPr>
        <p:txBody>
          <a:bodyPr wrap="square" rtlCol="0">
            <a:spAutoFit/>
          </a:bodyPr>
          <a:lstStyle/>
          <a:p>
            <a:pPr>
              <a:lnSpc>
                <a:spcPct val="130000"/>
              </a:lnSpc>
            </a:pPr>
            <a:r>
              <a:rPr lang="zh-CN" altLang="en-US" sz="4400" dirty="0">
                <a:solidFill>
                  <a:srgbClr val="002B41"/>
                </a:solidFill>
                <a:latin typeface="微软雅黑" panose="020B0503020204020204" pitchFamily="34" charset="-122"/>
                <a:ea typeface="微软雅黑" panose="020B0503020204020204" pitchFamily="34" charset="-122"/>
              </a:rPr>
              <a:t>部署图</a:t>
            </a:r>
            <a:endParaRPr lang="en-US" altLang="zh-CN" sz="4400" dirty="0">
              <a:solidFill>
                <a:srgbClr val="002B41"/>
              </a:solidFill>
              <a:latin typeface="微软雅黑" panose="020B0503020204020204" pitchFamily="34" charset="-122"/>
              <a:ea typeface="微软雅黑" panose="020B0503020204020204" pitchFamily="34" charset="-122"/>
            </a:endParaRPr>
          </a:p>
        </p:txBody>
      </p:sp>
      <p:sp>
        <p:nvSpPr>
          <p:cNvPr id="20" name="圆角矩形 13">
            <a:extLst>
              <a:ext uri="{FF2B5EF4-FFF2-40B4-BE49-F238E27FC236}">
                <a16:creationId xmlns:a16="http://schemas.microsoft.com/office/drawing/2014/main" id="{F1C4AFB1-0EB3-4723-8E1C-751AF6A712B6}"/>
              </a:ext>
            </a:extLst>
          </p:cNvPr>
          <p:cNvSpPr/>
          <p:nvPr/>
        </p:nvSpPr>
        <p:spPr>
          <a:xfrm flipH="1">
            <a:off x="2167134" y="4962183"/>
            <a:ext cx="3459122" cy="1216882"/>
          </a:xfrm>
          <a:prstGeom prst="roundRect">
            <a:avLst/>
          </a:prstGeom>
          <a:noFill/>
          <a:ln w="19050" cmpd="sng">
            <a:solidFill>
              <a:srgbClr val="002B41"/>
            </a:solidFill>
            <a:prstDash val="solid"/>
            <a:round/>
            <a:headEnd type="none" w="med" len="med"/>
            <a:tailEnd type="oval"/>
          </a:ln>
          <a:effectLst>
            <a:outerShdw blurRad="635000" dist="254000" dir="2700000" algn="ctr" rotWithShape="0">
              <a:srgbClr val="808080">
                <a:alpha val="20000"/>
              </a:srgbClr>
            </a:outerShdw>
          </a:effectLst>
          <a:extLst>
            <a:ext uri="{909E8E84-426E-40DD-AFC4-6F175D3DCCD1}">
              <a14:hiddenFill xmlns:a14="http://schemas.microsoft.com/office/drawing/2010/main">
                <a:solidFill>
                  <a:srgbClr val="FFFFFF"/>
                </a:solidFill>
              </a14:hiddenFill>
            </a:ext>
          </a:ex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400" i="0" u="none" strike="noStrike" kern="0" cap="none" spc="0" normalizeH="0" baseline="0" noProof="0">
              <a:ln>
                <a:noFill/>
              </a:ln>
              <a:solidFill>
                <a:schemeClr val="bg1">
                  <a:lumMod val="95000"/>
                </a:schemeClr>
              </a:solidFill>
              <a:effectLst/>
              <a:uLnTx/>
              <a:uFillTx/>
              <a:latin typeface="微软雅黑" panose="020B0503020204020204" pitchFamily="34" charset="-122"/>
              <a:ea typeface="微软雅黑" panose="020B0503020204020204" pitchFamily="34" charset="-122"/>
            </a:endParaRPr>
          </a:p>
        </p:txBody>
      </p:sp>
      <p:sp>
        <p:nvSpPr>
          <p:cNvPr id="21" name="圆角矩形 14">
            <a:extLst>
              <a:ext uri="{FF2B5EF4-FFF2-40B4-BE49-F238E27FC236}">
                <a16:creationId xmlns:a16="http://schemas.microsoft.com/office/drawing/2014/main" id="{60C04251-E846-4BCF-8C8D-956275D896AE}"/>
              </a:ext>
            </a:extLst>
          </p:cNvPr>
          <p:cNvSpPr/>
          <p:nvPr/>
        </p:nvSpPr>
        <p:spPr>
          <a:xfrm flipH="1">
            <a:off x="1719564" y="5121083"/>
            <a:ext cx="876002" cy="876002"/>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p>
            <a:pPr algn="ctr"/>
            <a:r>
              <a:rPr lang="en-US" altLang="zh-CN" sz="2800" dirty="0">
                <a:solidFill>
                  <a:schemeClr val="bg1">
                    <a:lumMod val="95000"/>
                  </a:schemeClr>
                </a:solidFill>
                <a:latin typeface="微软雅黑" panose="020B0503020204020204" pitchFamily="34" charset="-122"/>
                <a:ea typeface="微软雅黑" panose="020B0503020204020204" pitchFamily="34" charset="-122"/>
              </a:rPr>
              <a:t>05</a:t>
            </a:r>
            <a:endParaRPr lang="zh-CN" altLang="en-US" sz="28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22" name="文本框 21">
            <a:extLst>
              <a:ext uri="{FF2B5EF4-FFF2-40B4-BE49-F238E27FC236}">
                <a16:creationId xmlns:a16="http://schemas.microsoft.com/office/drawing/2014/main" id="{D736EF4A-BE05-435C-B97F-34B46569B55C}"/>
              </a:ext>
            </a:extLst>
          </p:cNvPr>
          <p:cNvSpPr txBox="1"/>
          <p:nvPr/>
        </p:nvSpPr>
        <p:spPr>
          <a:xfrm flipH="1">
            <a:off x="3007226" y="5038774"/>
            <a:ext cx="2798108" cy="886781"/>
          </a:xfrm>
          <a:prstGeom prst="rect">
            <a:avLst/>
          </a:prstGeom>
          <a:noFill/>
        </p:spPr>
        <p:txBody>
          <a:bodyPr wrap="square" rtlCol="0">
            <a:spAutoFit/>
          </a:bodyPr>
          <a:lstStyle/>
          <a:p>
            <a:pPr>
              <a:lnSpc>
                <a:spcPct val="130000"/>
              </a:lnSpc>
            </a:pPr>
            <a:r>
              <a:rPr lang="zh-CN" altLang="en-US" sz="4400" dirty="0">
                <a:solidFill>
                  <a:srgbClr val="002B41"/>
                </a:solidFill>
                <a:latin typeface="微软雅黑" panose="020B0503020204020204" pitchFamily="34" charset="-122"/>
                <a:ea typeface="微软雅黑" panose="020B0503020204020204" pitchFamily="34" charset="-122"/>
              </a:rPr>
              <a:t>活动图</a:t>
            </a:r>
            <a:endParaRPr lang="en-US" altLang="zh-CN" sz="4400" dirty="0">
              <a:solidFill>
                <a:srgbClr val="002B4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846321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76"/>
          <p:cNvSpPr txBox="1"/>
          <p:nvPr/>
        </p:nvSpPr>
        <p:spPr>
          <a:xfrm>
            <a:off x="443585" y="173615"/>
            <a:ext cx="1635384" cy="707886"/>
          </a:xfrm>
          <a:prstGeom prst="rect">
            <a:avLst/>
          </a:prstGeom>
          <a:noFill/>
        </p:spPr>
        <p:txBody>
          <a:bodyPr wrap="none" rtlCol="0">
            <a:spAutoFit/>
          </a:bodyPr>
          <a:lstStyle/>
          <a:p>
            <a:r>
              <a:rPr lang="en-US" altLang="zh-CN" sz="4000" dirty="0">
                <a:solidFill>
                  <a:srgbClr val="002B41"/>
                </a:solidFill>
                <a:latin typeface="微软雅黑" panose="020B0503020204020204" pitchFamily="34" charset="-122"/>
                <a:ea typeface="微软雅黑" panose="020B0503020204020204" pitchFamily="34" charset="-122"/>
              </a:rPr>
              <a:t>1.</a:t>
            </a:r>
            <a:r>
              <a:rPr lang="zh-CN" altLang="en-US" sz="4000" dirty="0">
                <a:solidFill>
                  <a:srgbClr val="002B41"/>
                </a:solidFill>
                <a:latin typeface="微软雅黑" panose="020B0503020204020204" pitchFamily="34" charset="-122"/>
                <a:ea typeface="微软雅黑" panose="020B0503020204020204" pitchFamily="34" charset="-122"/>
              </a:rPr>
              <a:t>类图</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7" name="文本框 6">
            <a:extLst>
              <a:ext uri="{FF2B5EF4-FFF2-40B4-BE49-F238E27FC236}">
                <a16:creationId xmlns:a16="http://schemas.microsoft.com/office/drawing/2014/main" id="{A430B28C-8399-4FEA-9902-E8C6E7DF39A7}"/>
              </a:ext>
            </a:extLst>
          </p:cNvPr>
          <p:cNvSpPr txBox="1"/>
          <p:nvPr/>
        </p:nvSpPr>
        <p:spPr>
          <a:xfrm>
            <a:off x="5551714" y="2877910"/>
            <a:ext cx="914400" cy="914400"/>
          </a:xfrm>
          <a:prstGeom prst="rect">
            <a:avLst/>
          </a:prstGeom>
          <a:noFill/>
        </p:spPr>
        <p:txBody>
          <a:bodyPr wrap="square" rtlCol="0">
            <a:spAutoFit/>
          </a:bodyPr>
          <a:lstStyle/>
          <a:p>
            <a:endParaRPr lang="zh-CN" altLang="en-US" dirty="0"/>
          </a:p>
        </p:txBody>
      </p:sp>
      <p:sp>
        <p:nvSpPr>
          <p:cNvPr id="8" name="文本框 7">
            <a:extLst>
              <a:ext uri="{FF2B5EF4-FFF2-40B4-BE49-F238E27FC236}">
                <a16:creationId xmlns:a16="http://schemas.microsoft.com/office/drawing/2014/main" id="{FF2255DD-8864-43FC-853C-52D4B54B5763}"/>
              </a:ext>
            </a:extLst>
          </p:cNvPr>
          <p:cNvSpPr txBox="1"/>
          <p:nvPr/>
        </p:nvSpPr>
        <p:spPr>
          <a:xfrm>
            <a:off x="7176415" y="187411"/>
            <a:ext cx="4572000" cy="6001643"/>
          </a:xfrm>
          <a:prstGeom prst="rect">
            <a:avLst/>
          </a:prstGeom>
          <a:noFill/>
        </p:spPr>
        <p:txBody>
          <a:bodyPr wrap="square" rtlCol="0">
            <a:spAutoFit/>
          </a:bodyPr>
          <a:lstStyle/>
          <a:p>
            <a:r>
              <a:rPr lang="zh-CN" altLang="en-US" sz="3200" b="1" dirty="0"/>
              <a:t>在本项目中，注册用户包括管理员，教师，学生。</a:t>
            </a:r>
            <a:endParaRPr lang="en-US" altLang="zh-CN" sz="3200" b="1" dirty="0"/>
          </a:p>
          <a:p>
            <a:r>
              <a:rPr lang="zh-CN" altLang="en-US" sz="3200" b="1" dirty="0"/>
              <a:t>其中管理员，教师，学生与注册用户属于</a:t>
            </a:r>
            <a:r>
              <a:rPr lang="zh-CN" altLang="en-US" sz="3200" b="1" dirty="0">
                <a:solidFill>
                  <a:srgbClr val="FF0000"/>
                </a:solidFill>
              </a:rPr>
              <a:t>泛化</a:t>
            </a:r>
            <a:r>
              <a:rPr lang="zh-CN" altLang="en-US" sz="3200" b="1" dirty="0"/>
              <a:t>关系，即管理员，教师，学生继承了注册用户中的全部内容，同时又补充了自己增加的内容。</a:t>
            </a:r>
            <a:endParaRPr lang="en-US" altLang="zh-CN" sz="3200" b="1" dirty="0"/>
          </a:p>
          <a:p>
            <a:r>
              <a:rPr lang="zh-CN" altLang="en-US" sz="3200" b="1" dirty="0">
                <a:solidFill>
                  <a:srgbClr val="FF0000"/>
                </a:solidFill>
              </a:rPr>
              <a:t>泛化</a:t>
            </a:r>
            <a:r>
              <a:rPr lang="zh-CN" altLang="en-US" sz="3200" b="1" dirty="0"/>
              <a:t>关系用一条从子类指向父类的空心三角箭头表示</a:t>
            </a:r>
            <a:endParaRPr lang="en-US" altLang="zh-CN" sz="3200" b="1" dirty="0"/>
          </a:p>
        </p:txBody>
      </p:sp>
      <p:pic>
        <p:nvPicPr>
          <p:cNvPr id="9" name="图片 8">
            <a:extLst>
              <a:ext uri="{FF2B5EF4-FFF2-40B4-BE49-F238E27FC236}">
                <a16:creationId xmlns:a16="http://schemas.microsoft.com/office/drawing/2014/main" id="{D1BF4DDF-7862-4195-8836-D733A0AB58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210" y="1193665"/>
            <a:ext cx="7018628" cy="5197290"/>
          </a:xfrm>
          <a:prstGeom prst="rect">
            <a:avLst/>
          </a:prstGeom>
        </p:spPr>
      </p:pic>
    </p:spTree>
    <p:extLst>
      <p:ext uri="{BB962C8B-B14F-4D97-AF65-F5344CB8AC3E}">
        <p14:creationId xmlns:p14="http://schemas.microsoft.com/office/powerpoint/2010/main" val="27851548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76"/>
          <p:cNvSpPr txBox="1"/>
          <p:nvPr/>
        </p:nvSpPr>
        <p:spPr>
          <a:xfrm>
            <a:off x="443585" y="173615"/>
            <a:ext cx="2148345" cy="707886"/>
          </a:xfrm>
          <a:prstGeom prst="rect">
            <a:avLst/>
          </a:prstGeom>
          <a:noFill/>
        </p:spPr>
        <p:txBody>
          <a:bodyPr wrap="none" rtlCol="0">
            <a:spAutoFit/>
          </a:bodyPr>
          <a:lstStyle/>
          <a:p>
            <a:r>
              <a:rPr lang="en-US" altLang="zh-CN" sz="4000" dirty="0">
                <a:solidFill>
                  <a:srgbClr val="002B41"/>
                </a:solidFill>
                <a:latin typeface="微软雅黑" panose="020B0503020204020204" pitchFamily="34" charset="-122"/>
                <a:ea typeface="微软雅黑" panose="020B0503020204020204" pitchFamily="34" charset="-122"/>
              </a:rPr>
              <a:t>2.</a:t>
            </a:r>
            <a:r>
              <a:rPr lang="zh-CN" altLang="en-US" sz="4000" dirty="0">
                <a:solidFill>
                  <a:srgbClr val="002B41"/>
                </a:solidFill>
                <a:latin typeface="微软雅黑" panose="020B0503020204020204" pitchFamily="34" charset="-122"/>
                <a:ea typeface="微软雅黑" panose="020B0503020204020204" pitchFamily="34" charset="-122"/>
              </a:rPr>
              <a:t>用例图</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7" name="文本框 6">
            <a:extLst>
              <a:ext uri="{FF2B5EF4-FFF2-40B4-BE49-F238E27FC236}">
                <a16:creationId xmlns:a16="http://schemas.microsoft.com/office/drawing/2014/main" id="{A430B28C-8399-4FEA-9902-E8C6E7DF39A7}"/>
              </a:ext>
            </a:extLst>
          </p:cNvPr>
          <p:cNvSpPr txBox="1"/>
          <p:nvPr/>
        </p:nvSpPr>
        <p:spPr>
          <a:xfrm>
            <a:off x="5551714" y="2877910"/>
            <a:ext cx="914400" cy="914400"/>
          </a:xfrm>
          <a:prstGeom prst="rect">
            <a:avLst/>
          </a:prstGeom>
          <a:noFill/>
        </p:spPr>
        <p:txBody>
          <a:bodyPr wrap="square" rtlCol="0">
            <a:spAutoFit/>
          </a:bodyPr>
          <a:lstStyle/>
          <a:p>
            <a:endParaRPr lang="zh-CN" altLang="en-US" dirty="0"/>
          </a:p>
        </p:txBody>
      </p:sp>
      <p:pic>
        <p:nvPicPr>
          <p:cNvPr id="12" name="图片 11">
            <a:extLst>
              <a:ext uri="{FF2B5EF4-FFF2-40B4-BE49-F238E27FC236}">
                <a16:creationId xmlns:a16="http://schemas.microsoft.com/office/drawing/2014/main" id="{FCF57319-4C22-44A6-B39F-ADE18A8010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4010" y="1337978"/>
            <a:ext cx="6676057" cy="4434172"/>
          </a:xfrm>
          <a:prstGeom prst="rect">
            <a:avLst/>
          </a:prstGeom>
        </p:spPr>
      </p:pic>
    </p:spTree>
    <p:extLst>
      <p:ext uri="{BB962C8B-B14F-4D97-AF65-F5344CB8AC3E}">
        <p14:creationId xmlns:p14="http://schemas.microsoft.com/office/powerpoint/2010/main" val="155174767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A" val="v3.0.1"/>
</p:tagLst>
</file>

<file path=ppt/tags/tag2.xml><?xml version="1.0" encoding="utf-8"?>
<p:tagLst xmlns:a="http://schemas.openxmlformats.org/drawingml/2006/main" xmlns:r="http://schemas.openxmlformats.org/officeDocument/2006/relationships" xmlns:p="http://schemas.openxmlformats.org/presentationml/2006/main">
  <p:tag name="PA" val="v3.0.1"/>
</p:tagLst>
</file>

<file path=ppt/tags/tag3.xml><?xml version="1.0" encoding="utf-8"?>
<p:tagLst xmlns:a="http://schemas.openxmlformats.org/drawingml/2006/main" xmlns:r="http://schemas.openxmlformats.org/officeDocument/2006/relationships" xmlns:p="http://schemas.openxmlformats.org/presentationml/2006/main">
  <p:tag name="PA" val="v3.0.1"/>
</p:tagLst>
</file>

<file path=ppt/tags/tag4.xml><?xml version="1.0" encoding="utf-8"?>
<p:tagLst xmlns:a="http://schemas.openxmlformats.org/drawingml/2006/main" xmlns:r="http://schemas.openxmlformats.org/officeDocument/2006/relationships" xmlns:p="http://schemas.openxmlformats.org/presentationml/2006/main">
  <p:tag name="PA" val="v3.0.1"/>
</p:tagLst>
</file>

<file path=ppt/tags/tag5.xml><?xml version="1.0" encoding="utf-8"?>
<p:tagLst xmlns:a="http://schemas.openxmlformats.org/drawingml/2006/main" xmlns:r="http://schemas.openxmlformats.org/officeDocument/2006/relationships" xmlns:p="http://schemas.openxmlformats.org/presentationml/2006/main">
  <p:tag name="PA" val="v3.0.1"/>
</p:tagLst>
</file>

<file path=ppt/tags/tag6.xml><?xml version="1.0" encoding="utf-8"?>
<p:tagLst xmlns:a="http://schemas.openxmlformats.org/drawingml/2006/main" xmlns:r="http://schemas.openxmlformats.org/officeDocument/2006/relationships" xmlns:p="http://schemas.openxmlformats.org/presentationml/2006/main">
  <p:tag name="PA" val="v3.0.1"/>
</p:tagLst>
</file>

<file path=ppt/tags/tag7.xml><?xml version="1.0" encoding="utf-8"?>
<p:tagLst xmlns:a="http://schemas.openxmlformats.org/drawingml/2006/main" xmlns:r="http://schemas.openxmlformats.org/officeDocument/2006/relationships" xmlns:p="http://schemas.openxmlformats.org/presentationml/2006/main">
  <p:tag name="PA" val="v3.0.1"/>
</p:tagLst>
</file>

<file path=ppt/tags/tag8.xml><?xml version="1.0" encoding="utf-8"?>
<p:tagLst xmlns:a="http://schemas.openxmlformats.org/drawingml/2006/main" xmlns:r="http://schemas.openxmlformats.org/officeDocument/2006/relationships" xmlns:p="http://schemas.openxmlformats.org/presentationml/2006/main">
  <p:tag name="PA" val="v3.0.1"/>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1473</Words>
  <Application>Microsoft Office PowerPoint</Application>
  <PresentationFormat>宽屏</PresentationFormat>
  <Paragraphs>167</Paragraphs>
  <Slides>33</Slides>
  <Notes>0</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1</vt:i4>
      </vt:variant>
      <vt:variant>
        <vt:lpstr>幻灯片标题</vt:lpstr>
      </vt:variant>
      <vt:variant>
        <vt:i4>33</vt:i4>
      </vt:variant>
    </vt:vector>
  </HeadingPairs>
  <TitlesOfParts>
    <vt:vector size="40" baseType="lpstr">
      <vt:lpstr>微软雅黑</vt:lpstr>
      <vt:lpstr>Arial</vt:lpstr>
      <vt:lpstr>Calibri</vt:lpstr>
      <vt:lpstr>Calibri Light</vt:lpstr>
      <vt:lpstr>Impact</vt:lpstr>
      <vt:lpstr>第一PPT，www.1ppt.com</vt:lpstr>
      <vt:lpstr>Document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http://www.ypppt.com/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简洁几何</dc:title>
  <dc:creator>第一PPT</dc:creator>
  <cp:keywords>www.1ppt.com</cp:keywords>
  <dc:description>http://www.ypppt.com/</dc:description>
  <cp:lastModifiedBy>xch752</cp:lastModifiedBy>
  <cp:revision>51</cp:revision>
  <dcterms:created xsi:type="dcterms:W3CDTF">2016-12-09T01:44:00Z</dcterms:created>
  <dcterms:modified xsi:type="dcterms:W3CDTF">2018-12-25T16:08:50Z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2052-10.1.0.6260</vt:lpwstr>
  </property>
</Properties>
</file>