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97" r:id="rId6"/>
    <p:sldId id="276" r:id="rId7"/>
    <p:sldId id="286" r:id="rId8"/>
    <p:sldId id="317" r:id="rId9"/>
    <p:sldId id="288" r:id="rId10"/>
    <p:sldId id="307" r:id="rId11"/>
    <p:sldId id="308" r:id="rId12"/>
    <p:sldId id="309" r:id="rId13"/>
    <p:sldId id="306" r:id="rId14"/>
    <p:sldId id="289" r:id="rId15"/>
    <p:sldId id="299" r:id="rId16"/>
    <p:sldId id="300" r:id="rId17"/>
    <p:sldId id="301" r:id="rId18"/>
    <p:sldId id="302" r:id="rId19"/>
    <p:sldId id="303" r:id="rId20"/>
    <p:sldId id="304" r:id="rId21"/>
    <p:sldId id="305" r:id="rId22"/>
    <p:sldId id="291" r:id="rId23"/>
    <p:sldId id="293" r:id="rId24"/>
    <p:sldId id="312" r:id="rId25"/>
    <p:sldId id="315" r:id="rId26"/>
    <p:sldId id="294" r:id="rId27"/>
    <p:sldId id="313" r:id="rId28"/>
    <p:sldId id="316" r:id="rId29"/>
    <p:sldId id="314" r:id="rId30"/>
    <p:sldId id="310" r:id="rId31"/>
    <p:sldId id="295" r:id="rId32"/>
    <p:sldId id="273" r:id="rId33"/>
    <p:sldId id="31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忠杰 叶" initials="忠杰" lastIdx="1" clrIdx="0">
    <p:extLst>
      <p:ext uri="{19B8F6BF-5375-455C-9EA6-DF929625EA0E}">
        <p15:presenceInfo xmlns:p15="http://schemas.microsoft.com/office/powerpoint/2012/main" userId="8a7fbad5e9443a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022"/>
    <a:srgbClr val="002B41"/>
    <a:srgbClr val="F1F1F1"/>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showGuides="1">
      <p:cViewPr varScale="1">
        <p:scale>
          <a:sx n="86" d="100"/>
          <a:sy n="86" d="100"/>
        </p:scale>
        <p:origin x="422" y="7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extLst>
      <p:ext uri="{BB962C8B-B14F-4D97-AF65-F5344CB8AC3E}">
        <p14:creationId xmlns:p14="http://schemas.microsoft.com/office/powerpoint/2010/main" val="24265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251650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8485DF-3FAB-45E9-A642-7745AB3E3AFD}" type="datetimeFigureOut">
              <a:rPr lang="zh-CN" altLang="en-US" smtClean="0"/>
              <a:t>2018/12/26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2018/12/26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2018/12/26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comments" Target="../comments/comment6.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740873" y="2480149"/>
            <a:ext cx="5635433" cy="2000548"/>
          </a:xfrm>
          <a:prstGeom prst="rect">
            <a:avLst/>
          </a:prstGeom>
          <a:noFill/>
        </p:spPr>
        <p:txBody>
          <a:bodyPr wrap="square" rtlCol="0">
            <a:spAutoFit/>
          </a:bodyPr>
          <a:lstStyle/>
          <a:p>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基础</a:t>
            </a:r>
            <a:r>
              <a:rPr lang="en-US" altLang="zh-CN" sz="8000" dirty="0">
                <a:solidFill>
                  <a:srgbClr val="002B41"/>
                </a:solidFill>
                <a:latin typeface="Impact" panose="020B0806030902050204" pitchFamily="34" charset="0"/>
                <a:ea typeface="微软雅黑" panose="020B0503020204020204" pitchFamily="34" charset="-122"/>
              </a:rPr>
              <a:t>Ⅳ</a:t>
            </a:r>
          </a:p>
          <a:p>
            <a:r>
              <a:rPr lang="zh-CN" altLang="en-US" sz="4400" dirty="0">
                <a:solidFill>
                  <a:srgbClr val="002B41"/>
                </a:solidFill>
                <a:latin typeface="微软雅黑" panose="020B0503020204020204" pitchFamily="34" charset="-122"/>
                <a:ea typeface="微软雅黑" panose="020B0503020204020204" pitchFamily="34" charset="-122"/>
              </a:rPr>
              <a:t>综合应用与问题解答</a:t>
            </a:r>
          </a:p>
        </p:txBody>
      </p:sp>
      <p:sp>
        <p:nvSpPr>
          <p:cNvPr id="7" name="文本框 6"/>
          <p:cNvSpPr txBox="1"/>
          <p:nvPr/>
        </p:nvSpPr>
        <p:spPr>
          <a:xfrm>
            <a:off x="740874" y="4605925"/>
            <a:ext cx="3207517" cy="577081"/>
          </a:xfrm>
          <a:prstGeom prst="rect">
            <a:avLst/>
          </a:prstGeom>
          <a:noFill/>
        </p:spPr>
        <p:txBody>
          <a:bodyPr wrap="square" rtlCol="0">
            <a:spAutoFit/>
          </a:bodyPr>
          <a:lstStyle/>
          <a:p>
            <a:r>
              <a:rPr lang="en-US" altLang="zh-CN" sz="1050" dirty="0">
                <a:solidFill>
                  <a:schemeClr val="bg1">
                    <a:lumMod val="95000"/>
                  </a:schemeClr>
                </a:solidFill>
                <a:latin typeface="微软雅黑" panose="020B0503020204020204" pitchFamily="34" charset="-122"/>
                <a:ea typeface="微软雅黑" panose="020B0503020204020204" pitchFamily="34" charset="-122"/>
              </a:rPr>
              <a:t>Fresh business general template</a:t>
            </a:r>
          </a:p>
          <a:p>
            <a:r>
              <a:rPr lang="en-US" altLang="zh-CN" sz="1050" dirty="0">
                <a:solidFill>
                  <a:schemeClr val="bg1">
                    <a:lumMod val="95000"/>
                  </a:schemeClr>
                </a:solidFill>
                <a:latin typeface="微软雅黑" panose="020B0503020204020204" pitchFamily="34" charset="-122"/>
                <a:ea typeface="微软雅黑" panose="020B0503020204020204" pitchFamily="34" charset="-122"/>
              </a:rPr>
              <a:t>Applicable to enterprise introduction, summary report, sales marketing, chart data</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6" name="文本框 15"/>
          <p:cNvSpPr txBox="1"/>
          <p:nvPr/>
        </p:nvSpPr>
        <p:spPr>
          <a:xfrm>
            <a:off x="740873" y="4505178"/>
            <a:ext cx="5635433" cy="1485920"/>
          </a:xfrm>
          <a:prstGeom prst="rect">
            <a:avLst/>
          </a:prstGeom>
          <a:noFill/>
        </p:spPr>
        <p:txBody>
          <a:bodyPr wrap="square" rtlCol="0">
            <a:spAutoFit/>
          </a:bodyPr>
          <a:lstStyle/>
          <a:p>
            <a:pPr>
              <a:lnSpc>
                <a:spcPct val="130000"/>
              </a:lnSpc>
            </a:pPr>
            <a:r>
              <a:rPr lang="en-US" altLang="zh-CN" sz="2400" dirty="0">
                <a:solidFill>
                  <a:srgbClr val="002B41"/>
                </a:solidFill>
                <a:latin typeface="微软雅黑" panose="020B0503020204020204" pitchFamily="34" charset="-122"/>
                <a:ea typeface="微软雅黑" panose="020B0503020204020204" pitchFamily="34" charset="-122"/>
              </a:rPr>
              <a:t>PRD2018-G10</a:t>
            </a:r>
            <a:r>
              <a:rPr lang="zh-CN" altLang="en-US" sz="2400" dirty="0">
                <a:solidFill>
                  <a:srgbClr val="002B41"/>
                </a:solidFill>
                <a:latin typeface="微软雅黑" panose="020B0503020204020204" pitchFamily="34" charset="-122"/>
                <a:ea typeface="微软雅黑" panose="020B0503020204020204" pitchFamily="34" charset="-122"/>
              </a:rPr>
              <a:t>小组</a:t>
            </a:r>
            <a:endParaRPr lang="en-US" altLang="zh-CN" sz="2400" dirty="0">
              <a:solidFill>
                <a:srgbClr val="002B41"/>
              </a:solidFill>
              <a:latin typeface="微软雅黑" panose="020B0503020204020204" pitchFamily="34" charset="-122"/>
              <a:ea typeface="微软雅黑" panose="020B0503020204020204" pitchFamily="34" charset="-122"/>
            </a:endParaRPr>
          </a:p>
          <a:p>
            <a:pPr>
              <a:lnSpc>
                <a:spcPct val="130000"/>
              </a:lnSpc>
            </a:pPr>
            <a:r>
              <a:rPr lang="zh-CN" altLang="en-US" sz="2400" dirty="0">
                <a:solidFill>
                  <a:srgbClr val="002B41"/>
                </a:solidFill>
                <a:latin typeface="微软雅黑" panose="020B0503020204020204" pitchFamily="34" charset="-122"/>
                <a:ea typeface="微软雅黑" panose="020B0503020204020204" pitchFamily="34" charset="-122"/>
              </a:rPr>
              <a:t>组长：夏昌灏</a:t>
            </a:r>
            <a:endParaRPr lang="en-US" altLang="zh-CN" sz="2400" dirty="0">
              <a:solidFill>
                <a:srgbClr val="002B41"/>
              </a:solidFill>
              <a:latin typeface="微软雅黑" panose="020B0503020204020204" pitchFamily="34" charset="-122"/>
              <a:ea typeface="微软雅黑" panose="020B0503020204020204" pitchFamily="34" charset="-122"/>
            </a:endParaRPr>
          </a:p>
          <a:p>
            <a:pPr>
              <a:lnSpc>
                <a:spcPct val="130000"/>
              </a:lnSpc>
            </a:pPr>
            <a:r>
              <a:rPr lang="zh-CN" altLang="en-US" sz="2400" dirty="0">
                <a:solidFill>
                  <a:srgbClr val="002B41"/>
                </a:solidFill>
                <a:latin typeface="微软雅黑" panose="020B0503020204020204" pitchFamily="34" charset="-122"/>
                <a:ea typeface="微软雅黑" panose="020B0503020204020204" pitchFamily="34" charset="-122"/>
              </a:rPr>
              <a:t>组员：叶忠杰、李俊、黄浩峰、吴荣欣</a:t>
            </a:r>
            <a:endParaRPr lang="en-US" altLang="zh-CN" sz="24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pic>
        <p:nvPicPr>
          <p:cNvPr id="12" name="图片 11">
            <a:extLst>
              <a:ext uri="{FF2B5EF4-FFF2-40B4-BE49-F238E27FC236}">
                <a16:creationId xmlns:a16="http://schemas.microsoft.com/office/drawing/2014/main" id="{FCF57319-4C22-44A6-B39F-ADE18A801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92" y="1318049"/>
            <a:ext cx="6676057" cy="4434172"/>
          </a:xfrm>
          <a:prstGeom prst="rect">
            <a:avLst/>
          </a:prstGeom>
        </p:spPr>
      </p:pic>
      <p:sp>
        <p:nvSpPr>
          <p:cNvPr id="3" name="矩形 2">
            <a:extLst>
              <a:ext uri="{FF2B5EF4-FFF2-40B4-BE49-F238E27FC236}">
                <a16:creationId xmlns:a16="http://schemas.microsoft.com/office/drawing/2014/main" id="{32BA94CA-D2F7-4E11-9EDA-4A4CA5387D1E}"/>
              </a:ext>
            </a:extLst>
          </p:cNvPr>
          <p:cNvSpPr/>
          <p:nvPr/>
        </p:nvSpPr>
        <p:spPr>
          <a:xfrm>
            <a:off x="914401" y="2751363"/>
            <a:ext cx="1191985" cy="1567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5A420B4-7BD9-40D3-972C-35F2154C6D87}"/>
              </a:ext>
            </a:extLst>
          </p:cNvPr>
          <p:cNvSpPr txBox="1"/>
          <p:nvPr/>
        </p:nvSpPr>
        <p:spPr>
          <a:xfrm>
            <a:off x="7590458" y="2085156"/>
            <a:ext cx="4572000" cy="3046988"/>
          </a:xfrm>
          <a:prstGeom prst="rect">
            <a:avLst/>
          </a:prstGeom>
          <a:noFill/>
        </p:spPr>
        <p:txBody>
          <a:bodyPr wrap="square" rtlCol="0">
            <a:spAutoFit/>
          </a:bodyPr>
          <a:lstStyle/>
          <a:p>
            <a:r>
              <a:rPr lang="zh-CN" altLang="en-US" sz="3200" b="1" dirty="0"/>
              <a:t>         </a:t>
            </a:r>
            <a:r>
              <a:rPr lang="zh-CN" altLang="en-US" sz="3200" b="1" dirty="0">
                <a:solidFill>
                  <a:srgbClr val="FF0000"/>
                </a:solidFill>
              </a:rPr>
              <a:t>参与者（</a:t>
            </a:r>
            <a:r>
              <a:rPr lang="en-US" altLang="zh-CN" sz="3200" b="1" dirty="0">
                <a:solidFill>
                  <a:srgbClr val="FF0000"/>
                </a:solidFill>
              </a:rPr>
              <a:t>Actor</a:t>
            </a:r>
            <a:r>
              <a:rPr lang="zh-CN" altLang="en-US" sz="3200" b="1" dirty="0">
                <a:solidFill>
                  <a:srgbClr val="FF0000"/>
                </a:solidFill>
              </a:rPr>
              <a:t>）</a:t>
            </a:r>
            <a:endParaRPr lang="en-US" altLang="zh-CN" sz="3200" b="1" dirty="0">
              <a:solidFill>
                <a:srgbClr val="FF0000"/>
              </a:solidFill>
            </a:endParaRPr>
          </a:p>
          <a:p>
            <a:r>
              <a:rPr lang="zh-CN" altLang="en-US" sz="3200" b="1" dirty="0"/>
              <a:t>是系统外部的一个人或者物，它以某种方式参与了系统的执行过程，通常以一个直立人的图形符号来表示。</a:t>
            </a:r>
          </a:p>
        </p:txBody>
      </p:sp>
      <p:sp>
        <p:nvSpPr>
          <p:cNvPr id="10" name="TextBox 76">
            <a:extLst>
              <a:ext uri="{FF2B5EF4-FFF2-40B4-BE49-F238E27FC236}">
                <a16:creationId xmlns:a16="http://schemas.microsoft.com/office/drawing/2014/main" id="{F273E097-9EBF-441A-9D66-FA86FB8429CE}"/>
              </a:ext>
            </a:extLst>
          </p:cNvPr>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a:t>
            </a:r>
            <a:r>
              <a:rPr lang="zh-CN" altLang="en-US" sz="4000" dirty="0">
                <a:solidFill>
                  <a:srgbClr val="002B41"/>
                </a:solidFill>
                <a:latin typeface="微软雅黑" panose="020B0503020204020204" pitchFamily="34" charset="-122"/>
                <a:ea typeface="微软雅黑" panose="020B0503020204020204" pitchFamily="34" charset="-122"/>
              </a:rPr>
              <a:t>用例图</a:t>
            </a:r>
          </a:p>
        </p:txBody>
      </p:sp>
    </p:spTree>
    <p:extLst>
      <p:ext uri="{BB962C8B-B14F-4D97-AF65-F5344CB8AC3E}">
        <p14:creationId xmlns:p14="http://schemas.microsoft.com/office/powerpoint/2010/main" val="102441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pic>
        <p:nvPicPr>
          <p:cNvPr id="12" name="图片 11">
            <a:extLst>
              <a:ext uri="{FF2B5EF4-FFF2-40B4-BE49-F238E27FC236}">
                <a16:creationId xmlns:a16="http://schemas.microsoft.com/office/drawing/2014/main" id="{FCF57319-4C22-44A6-B39F-ADE18A801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92" y="1318049"/>
            <a:ext cx="6676057" cy="4434172"/>
          </a:xfrm>
          <a:prstGeom prst="rect">
            <a:avLst/>
          </a:prstGeom>
        </p:spPr>
      </p:pic>
      <p:sp>
        <p:nvSpPr>
          <p:cNvPr id="9" name="文本框 8">
            <a:extLst>
              <a:ext uri="{FF2B5EF4-FFF2-40B4-BE49-F238E27FC236}">
                <a16:creationId xmlns:a16="http://schemas.microsoft.com/office/drawing/2014/main" id="{F5A420B4-7BD9-40D3-972C-35F2154C6D87}"/>
              </a:ext>
            </a:extLst>
          </p:cNvPr>
          <p:cNvSpPr txBox="1"/>
          <p:nvPr/>
        </p:nvSpPr>
        <p:spPr>
          <a:xfrm>
            <a:off x="7590458" y="2085156"/>
            <a:ext cx="4572000" cy="2554545"/>
          </a:xfrm>
          <a:prstGeom prst="rect">
            <a:avLst/>
          </a:prstGeom>
          <a:noFill/>
        </p:spPr>
        <p:txBody>
          <a:bodyPr wrap="square" rtlCol="0">
            <a:spAutoFit/>
          </a:bodyPr>
          <a:lstStyle/>
          <a:p>
            <a:r>
              <a:rPr lang="zh-CN" altLang="en-US" sz="3200" b="1" dirty="0"/>
              <a:t>         </a:t>
            </a:r>
            <a:r>
              <a:rPr lang="zh-CN" altLang="en-US" sz="3200" b="1" dirty="0">
                <a:solidFill>
                  <a:srgbClr val="FF0000"/>
                </a:solidFill>
              </a:rPr>
              <a:t>用例（</a:t>
            </a:r>
            <a:r>
              <a:rPr lang="en-US" altLang="zh-CN" sz="3200" b="1" dirty="0">
                <a:solidFill>
                  <a:srgbClr val="FF0000"/>
                </a:solidFill>
              </a:rPr>
              <a:t>Use Case</a:t>
            </a:r>
            <a:r>
              <a:rPr lang="zh-CN" altLang="en-US" sz="3200" b="1" dirty="0">
                <a:solidFill>
                  <a:srgbClr val="FF0000"/>
                </a:solidFill>
              </a:rPr>
              <a:t>）</a:t>
            </a:r>
            <a:endParaRPr lang="en-US" altLang="zh-CN" sz="3200" b="1" dirty="0">
              <a:solidFill>
                <a:srgbClr val="FF0000"/>
              </a:solidFill>
            </a:endParaRPr>
          </a:p>
          <a:p>
            <a:r>
              <a:rPr lang="zh-CN" altLang="en-US" sz="3200" b="1" dirty="0"/>
              <a:t>描述了在不同条件下，针对某一项目相关人员的请求，系统对其作出的响应。</a:t>
            </a:r>
          </a:p>
        </p:txBody>
      </p:sp>
      <p:sp>
        <p:nvSpPr>
          <p:cNvPr id="8" name="矩形 7">
            <a:extLst>
              <a:ext uri="{FF2B5EF4-FFF2-40B4-BE49-F238E27FC236}">
                <a16:creationId xmlns:a16="http://schemas.microsoft.com/office/drawing/2014/main" id="{F50A90C6-3B28-4E75-A644-ADFF347E7911}"/>
              </a:ext>
            </a:extLst>
          </p:cNvPr>
          <p:cNvSpPr/>
          <p:nvPr/>
        </p:nvSpPr>
        <p:spPr>
          <a:xfrm>
            <a:off x="4967385" y="1679800"/>
            <a:ext cx="1714499" cy="1236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76">
            <a:extLst>
              <a:ext uri="{FF2B5EF4-FFF2-40B4-BE49-F238E27FC236}">
                <a16:creationId xmlns:a16="http://schemas.microsoft.com/office/drawing/2014/main" id="{A7C3448C-DB5E-4301-84A8-412353B43899}"/>
              </a:ext>
            </a:extLst>
          </p:cNvPr>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a:t>
            </a:r>
            <a:r>
              <a:rPr lang="zh-CN" altLang="en-US" sz="4000" dirty="0">
                <a:solidFill>
                  <a:srgbClr val="002B41"/>
                </a:solidFill>
                <a:latin typeface="微软雅黑" panose="020B0503020204020204" pitchFamily="34" charset="-122"/>
                <a:ea typeface="微软雅黑" panose="020B0503020204020204" pitchFamily="34" charset="-122"/>
              </a:rPr>
              <a:t>用例图</a:t>
            </a:r>
          </a:p>
        </p:txBody>
      </p:sp>
    </p:spTree>
    <p:extLst>
      <p:ext uri="{BB962C8B-B14F-4D97-AF65-F5344CB8AC3E}">
        <p14:creationId xmlns:p14="http://schemas.microsoft.com/office/powerpoint/2010/main" val="3219941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pic>
        <p:nvPicPr>
          <p:cNvPr id="12" name="图片 11">
            <a:extLst>
              <a:ext uri="{FF2B5EF4-FFF2-40B4-BE49-F238E27FC236}">
                <a16:creationId xmlns:a16="http://schemas.microsoft.com/office/drawing/2014/main" id="{FCF57319-4C22-44A6-B39F-ADE18A801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92" y="1318049"/>
            <a:ext cx="6676057" cy="4434172"/>
          </a:xfrm>
          <a:prstGeom prst="rect">
            <a:avLst/>
          </a:prstGeom>
        </p:spPr>
      </p:pic>
      <p:sp>
        <p:nvSpPr>
          <p:cNvPr id="9" name="文本框 8">
            <a:extLst>
              <a:ext uri="{FF2B5EF4-FFF2-40B4-BE49-F238E27FC236}">
                <a16:creationId xmlns:a16="http://schemas.microsoft.com/office/drawing/2014/main" id="{F5A420B4-7BD9-40D3-972C-35F2154C6D87}"/>
              </a:ext>
            </a:extLst>
          </p:cNvPr>
          <p:cNvSpPr txBox="1"/>
          <p:nvPr/>
        </p:nvSpPr>
        <p:spPr>
          <a:xfrm>
            <a:off x="7493649" y="1135608"/>
            <a:ext cx="4572000" cy="5509200"/>
          </a:xfrm>
          <a:prstGeom prst="rect">
            <a:avLst/>
          </a:prstGeom>
          <a:noFill/>
        </p:spPr>
        <p:txBody>
          <a:bodyPr wrap="square" rtlCol="0">
            <a:spAutoFit/>
          </a:bodyPr>
          <a:lstStyle/>
          <a:p>
            <a:r>
              <a:rPr lang="zh-CN" altLang="en-US" sz="3200" b="1" dirty="0"/>
              <a:t>         </a:t>
            </a:r>
            <a:r>
              <a:rPr lang="zh-CN" altLang="en-US" sz="3200" b="1" dirty="0">
                <a:solidFill>
                  <a:srgbClr val="FF0000"/>
                </a:solidFill>
              </a:rPr>
              <a:t>关联（</a:t>
            </a:r>
            <a:r>
              <a:rPr lang="en-US" altLang="zh-CN" sz="3200" b="1" dirty="0">
                <a:solidFill>
                  <a:srgbClr val="FF0000"/>
                </a:solidFill>
              </a:rPr>
              <a:t>Association</a:t>
            </a:r>
            <a:r>
              <a:rPr lang="zh-CN" altLang="en-US" sz="3200" b="1" dirty="0">
                <a:solidFill>
                  <a:srgbClr val="FF0000"/>
                </a:solidFill>
              </a:rPr>
              <a:t>）</a:t>
            </a:r>
            <a:endParaRPr lang="en-US" altLang="zh-CN" sz="3200" b="1" dirty="0">
              <a:solidFill>
                <a:srgbClr val="FF0000"/>
              </a:solidFill>
            </a:endParaRPr>
          </a:p>
          <a:p>
            <a:r>
              <a:rPr lang="zh-CN" altLang="en-US" sz="3200" b="1" dirty="0"/>
              <a:t>表示参与者与用例之间的关系。</a:t>
            </a:r>
            <a:endParaRPr lang="en-US" altLang="zh-CN" sz="3200" b="1" dirty="0"/>
          </a:p>
          <a:p>
            <a:r>
              <a:rPr lang="en-US" altLang="zh-CN" sz="3200" b="1" dirty="0"/>
              <a:t>         《include》</a:t>
            </a:r>
            <a:r>
              <a:rPr lang="zh-CN" altLang="en-US" sz="3200" b="1" dirty="0"/>
              <a:t>：包含关系，箭头方向是从基本用例到包含用例。</a:t>
            </a:r>
            <a:endParaRPr lang="en-US" altLang="zh-CN" sz="3200" b="1" dirty="0"/>
          </a:p>
          <a:p>
            <a:r>
              <a:rPr lang="en-US" altLang="zh-CN" sz="3200" b="1" dirty="0"/>
              <a:t>         《extend》</a:t>
            </a:r>
            <a:r>
              <a:rPr lang="zh-CN" altLang="en-US" sz="3200" b="1" dirty="0"/>
              <a:t>：扩展关系，是对基本用例的扩展。在此例中，查询课程用例是课程管理用例中的可选系统行为。</a:t>
            </a:r>
            <a:endParaRPr lang="en-US" altLang="zh-CN" sz="3200" b="1" dirty="0"/>
          </a:p>
        </p:txBody>
      </p:sp>
      <p:sp>
        <p:nvSpPr>
          <p:cNvPr id="8" name="矩形 7">
            <a:extLst>
              <a:ext uri="{FF2B5EF4-FFF2-40B4-BE49-F238E27FC236}">
                <a16:creationId xmlns:a16="http://schemas.microsoft.com/office/drawing/2014/main" id="{F50A90C6-3B28-4E75-A644-ADFF347E7911}"/>
              </a:ext>
            </a:extLst>
          </p:cNvPr>
          <p:cNvSpPr/>
          <p:nvPr/>
        </p:nvSpPr>
        <p:spPr>
          <a:xfrm flipV="1">
            <a:off x="3984772" y="2916690"/>
            <a:ext cx="1107346"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76">
            <a:extLst>
              <a:ext uri="{FF2B5EF4-FFF2-40B4-BE49-F238E27FC236}">
                <a16:creationId xmlns:a16="http://schemas.microsoft.com/office/drawing/2014/main" id="{2F442A8F-0BCA-4998-B20A-3AA05BE6D06C}"/>
              </a:ext>
            </a:extLst>
          </p:cNvPr>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a:t>
            </a:r>
            <a:r>
              <a:rPr lang="zh-CN" altLang="en-US" sz="4000" dirty="0">
                <a:solidFill>
                  <a:srgbClr val="002B41"/>
                </a:solidFill>
                <a:latin typeface="微软雅黑" panose="020B0503020204020204" pitchFamily="34" charset="-122"/>
                <a:ea typeface="微软雅黑" panose="020B0503020204020204" pitchFamily="34" charset="-122"/>
              </a:rPr>
              <a:t>用例图</a:t>
            </a:r>
          </a:p>
        </p:txBody>
      </p:sp>
    </p:spTree>
    <p:extLst>
      <p:ext uri="{BB962C8B-B14F-4D97-AF65-F5344CB8AC3E}">
        <p14:creationId xmlns:p14="http://schemas.microsoft.com/office/powerpoint/2010/main" val="317458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graphicFrame>
        <p:nvGraphicFramePr>
          <p:cNvPr id="16" name="对象 15">
            <a:extLst>
              <a:ext uri="{FF2B5EF4-FFF2-40B4-BE49-F238E27FC236}">
                <a16:creationId xmlns:a16="http://schemas.microsoft.com/office/drawing/2014/main" id="{7FC4F4AC-FAB5-47F0-B67B-63248FDBF666}"/>
              </a:ext>
            </a:extLst>
          </p:cNvPr>
          <p:cNvGraphicFramePr>
            <a:graphicFrameLocks noChangeAspect="1"/>
          </p:cNvGraphicFramePr>
          <p:nvPr>
            <p:extLst>
              <p:ext uri="{D42A27DB-BD31-4B8C-83A1-F6EECF244321}">
                <p14:modId xmlns:p14="http://schemas.microsoft.com/office/powerpoint/2010/main" val="4072309326"/>
              </p:ext>
            </p:extLst>
          </p:nvPr>
        </p:nvGraphicFramePr>
        <p:xfrm>
          <a:off x="3487772" y="33210"/>
          <a:ext cx="5584115" cy="6993995"/>
        </p:xfrm>
        <a:graphic>
          <a:graphicData uri="http://schemas.openxmlformats.org/presentationml/2006/ole">
            <mc:AlternateContent xmlns:mc="http://schemas.openxmlformats.org/markup-compatibility/2006">
              <mc:Choice xmlns:v="urn:schemas-microsoft-com:vml" Requires="v">
                <p:oleObj spid="_x0000_s5133" name="Document" r:id="rId3" imgW="5274753" imgH="6902528" progId="Word.Document.12">
                  <p:embed/>
                </p:oleObj>
              </mc:Choice>
              <mc:Fallback>
                <p:oleObj name="Document" r:id="rId3" imgW="5274753" imgH="6902528" progId="Word.Document.12">
                  <p:embed/>
                  <p:pic>
                    <p:nvPicPr>
                      <p:cNvPr id="16" name="对象 15">
                        <a:extLst>
                          <a:ext uri="{FF2B5EF4-FFF2-40B4-BE49-F238E27FC236}">
                            <a16:creationId xmlns:a16="http://schemas.microsoft.com/office/drawing/2014/main" id="{7FC4F4AC-FAB5-47F0-B67B-63248FDBF666}"/>
                          </a:ext>
                        </a:extLst>
                      </p:cNvPr>
                      <p:cNvPicPr/>
                      <p:nvPr/>
                    </p:nvPicPr>
                    <p:blipFill>
                      <a:blip r:embed="rId4"/>
                      <a:stretch>
                        <a:fillRect/>
                      </a:stretch>
                    </p:blipFill>
                    <p:spPr>
                      <a:xfrm>
                        <a:off x="3487772" y="33210"/>
                        <a:ext cx="5584115" cy="6993995"/>
                      </a:xfrm>
                      <a:prstGeom prst="rect">
                        <a:avLst/>
                      </a:prstGeom>
                    </p:spPr>
                  </p:pic>
                </p:oleObj>
              </mc:Fallback>
            </mc:AlternateContent>
          </a:graphicData>
        </a:graphic>
      </p:graphicFrame>
      <p:sp>
        <p:nvSpPr>
          <p:cNvPr id="8" name="TextBox 76">
            <a:extLst>
              <a:ext uri="{FF2B5EF4-FFF2-40B4-BE49-F238E27FC236}">
                <a16:creationId xmlns:a16="http://schemas.microsoft.com/office/drawing/2014/main" id="{BB634113-DFB0-475D-898A-8A6EDC043855}"/>
              </a:ext>
            </a:extLst>
          </p:cNvPr>
          <p:cNvSpPr txBox="1"/>
          <p:nvPr/>
        </p:nvSpPr>
        <p:spPr>
          <a:xfrm>
            <a:off x="142614" y="1232251"/>
            <a:ext cx="3311006" cy="3539430"/>
          </a:xfrm>
          <a:prstGeom prst="rect">
            <a:avLst/>
          </a:prstGeom>
          <a:noFill/>
        </p:spPr>
        <p:txBody>
          <a:bodyPr wrap="square" rtlCol="0">
            <a:spAutoFit/>
          </a:bodyPr>
          <a:lstStyle/>
          <a:p>
            <a:r>
              <a:rPr lang="zh-CN" altLang="en-US" sz="3200" dirty="0">
                <a:solidFill>
                  <a:srgbClr val="002B41"/>
                </a:solidFill>
                <a:latin typeface="微软雅黑" panose="020B0503020204020204" pitchFamily="34" charset="-122"/>
                <a:ea typeface="微软雅黑" panose="020B0503020204020204" pitchFamily="34" charset="-122"/>
              </a:rPr>
              <a:t>用例描述：</a:t>
            </a:r>
            <a:endParaRPr lang="en-US" altLang="zh-CN" sz="3200" dirty="0">
              <a:solidFill>
                <a:srgbClr val="002B41"/>
              </a:solidFill>
              <a:latin typeface="微软雅黑" panose="020B0503020204020204" pitchFamily="34" charset="-122"/>
              <a:ea typeface="微软雅黑" panose="020B0503020204020204" pitchFamily="34" charset="-122"/>
            </a:endParaRPr>
          </a:p>
          <a:p>
            <a:r>
              <a:rPr lang="zh-CN" altLang="en-US" sz="3200" dirty="0">
                <a:solidFill>
                  <a:srgbClr val="002B41"/>
                </a:solidFill>
                <a:latin typeface="微软雅黑" panose="020B0503020204020204" pitchFamily="34" charset="-122"/>
                <a:ea typeface="微软雅黑" panose="020B0503020204020204" pitchFamily="34" charset="-122"/>
              </a:rPr>
              <a:t>一般包括：用例编号、用例概述、</a:t>
            </a:r>
            <a:endParaRPr lang="en-US" altLang="zh-CN" sz="3200" dirty="0">
              <a:solidFill>
                <a:srgbClr val="002B41"/>
              </a:solidFill>
              <a:latin typeface="微软雅黑" panose="020B0503020204020204" pitchFamily="34" charset="-122"/>
              <a:ea typeface="微软雅黑" panose="020B0503020204020204" pitchFamily="34" charset="-122"/>
            </a:endParaRPr>
          </a:p>
          <a:p>
            <a:r>
              <a:rPr lang="zh-CN" altLang="en-US" sz="3200" dirty="0">
                <a:solidFill>
                  <a:srgbClr val="002B41"/>
                </a:solidFill>
                <a:latin typeface="微软雅黑" panose="020B0503020204020204" pitchFamily="34" charset="-122"/>
                <a:ea typeface="微软雅黑" panose="020B0503020204020204" pitchFamily="34" charset="-122"/>
              </a:rPr>
              <a:t>前置条件、基本事件流、其他事件流、异常事件流、后置条件等</a:t>
            </a:r>
          </a:p>
        </p:txBody>
      </p:sp>
      <p:sp>
        <p:nvSpPr>
          <p:cNvPr id="9" name="TextBox 76">
            <a:extLst>
              <a:ext uri="{FF2B5EF4-FFF2-40B4-BE49-F238E27FC236}">
                <a16:creationId xmlns:a16="http://schemas.microsoft.com/office/drawing/2014/main" id="{D2286156-D35B-4D8D-AFC3-4836A57531E3}"/>
              </a:ext>
            </a:extLst>
          </p:cNvPr>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a:t>
            </a:r>
            <a:r>
              <a:rPr lang="zh-CN" altLang="en-US" sz="4000" dirty="0">
                <a:solidFill>
                  <a:srgbClr val="002B41"/>
                </a:solidFill>
                <a:latin typeface="微软雅黑" panose="020B0503020204020204" pitchFamily="34" charset="-122"/>
                <a:ea typeface="微软雅黑" panose="020B0503020204020204" pitchFamily="34" charset="-122"/>
              </a:rPr>
              <a:t>用例图</a:t>
            </a:r>
          </a:p>
        </p:txBody>
      </p:sp>
    </p:spTree>
    <p:extLst>
      <p:ext uri="{BB962C8B-B14F-4D97-AF65-F5344CB8AC3E}">
        <p14:creationId xmlns:p14="http://schemas.microsoft.com/office/powerpoint/2010/main" val="196992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3.</a:t>
            </a:r>
            <a:r>
              <a:rPr lang="zh-CN" altLang="en-US" sz="4000" dirty="0">
                <a:solidFill>
                  <a:srgbClr val="002B41"/>
                </a:solidFill>
                <a:latin typeface="微软雅黑" panose="020B0503020204020204" pitchFamily="34" charset="-122"/>
                <a:ea typeface="微软雅黑" panose="020B0503020204020204" pitchFamily="34" charset="-122"/>
              </a:rPr>
              <a:t>部署图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F627A942-B75D-42EC-8EE4-254170974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441" y="1158280"/>
            <a:ext cx="4839375" cy="5268060"/>
          </a:xfrm>
          <a:prstGeom prst="rect">
            <a:avLst/>
          </a:prstGeom>
        </p:spPr>
      </p:pic>
      <p:sp>
        <p:nvSpPr>
          <p:cNvPr id="9" name="文本框 8">
            <a:extLst>
              <a:ext uri="{FF2B5EF4-FFF2-40B4-BE49-F238E27FC236}">
                <a16:creationId xmlns:a16="http://schemas.microsoft.com/office/drawing/2014/main" id="{7CE1BDF0-4A03-47A6-9919-456298AD32E5}"/>
              </a:ext>
            </a:extLst>
          </p:cNvPr>
          <p:cNvSpPr txBox="1"/>
          <p:nvPr/>
        </p:nvSpPr>
        <p:spPr>
          <a:xfrm>
            <a:off x="5870121" y="558335"/>
            <a:ext cx="4572000" cy="4524315"/>
          </a:xfrm>
          <a:prstGeom prst="rect">
            <a:avLst/>
          </a:prstGeom>
          <a:noFill/>
        </p:spPr>
        <p:txBody>
          <a:bodyPr wrap="square" rtlCol="0">
            <a:spAutoFit/>
          </a:bodyPr>
          <a:lstStyle/>
          <a:p>
            <a:r>
              <a:rPr lang="zh-CN" altLang="en-US" sz="3200" b="1" dirty="0"/>
              <a:t>         部署图主要是用于描述系统中的</a:t>
            </a:r>
            <a:r>
              <a:rPr lang="zh-CN" altLang="en-US" sz="3200" b="1" dirty="0">
                <a:solidFill>
                  <a:srgbClr val="FF0000"/>
                </a:solidFill>
              </a:rPr>
              <a:t>软件</a:t>
            </a:r>
            <a:r>
              <a:rPr lang="zh-CN" altLang="en-US" sz="3200" b="1" dirty="0"/>
              <a:t>和</a:t>
            </a:r>
            <a:r>
              <a:rPr lang="zh-CN" altLang="en-US" sz="3200" b="1" dirty="0">
                <a:solidFill>
                  <a:srgbClr val="FF0000"/>
                </a:solidFill>
              </a:rPr>
              <a:t>硬件</a:t>
            </a:r>
            <a:r>
              <a:rPr lang="zh-CN" altLang="en-US" sz="3200" b="1" dirty="0"/>
              <a:t>如何进行配置。</a:t>
            </a:r>
            <a:endParaRPr lang="en-US" altLang="zh-CN" sz="3200" b="1" dirty="0"/>
          </a:p>
          <a:p>
            <a:r>
              <a:rPr lang="zh-CN" altLang="en-US" sz="3200" b="1" dirty="0"/>
              <a:t>         在本项目中，应用服务器主要是负责整个</a:t>
            </a:r>
            <a:r>
              <a:rPr lang="en-US" altLang="zh-CN" sz="3200" b="1" dirty="0">
                <a:solidFill>
                  <a:srgbClr val="FF0000"/>
                </a:solidFill>
              </a:rPr>
              <a:t>Web</a:t>
            </a:r>
            <a:r>
              <a:rPr lang="zh-CN" altLang="en-US" sz="3200" b="1" dirty="0">
                <a:solidFill>
                  <a:srgbClr val="FF0000"/>
                </a:solidFill>
              </a:rPr>
              <a:t>应用程序</a:t>
            </a:r>
            <a:r>
              <a:rPr lang="zh-CN" altLang="en-US" sz="3200" b="1" dirty="0"/>
              <a:t>，数据库负责</a:t>
            </a:r>
            <a:r>
              <a:rPr lang="zh-CN" altLang="en-US" sz="3200" b="1" dirty="0">
                <a:solidFill>
                  <a:srgbClr val="FF0000"/>
                </a:solidFill>
              </a:rPr>
              <a:t>数据管理</a:t>
            </a:r>
            <a:r>
              <a:rPr lang="zh-CN" altLang="en-US" sz="3200" b="1" dirty="0"/>
              <a:t>，有</a:t>
            </a:r>
            <a:r>
              <a:rPr lang="en-US" altLang="zh-CN" sz="3200" b="1" dirty="0"/>
              <a:t>2</a:t>
            </a:r>
            <a:r>
              <a:rPr lang="zh-CN" altLang="en-US" sz="3200" b="1" dirty="0"/>
              <a:t>个终端（</a:t>
            </a:r>
            <a:r>
              <a:rPr lang="en-US" altLang="zh-CN" sz="3200" b="1" dirty="0"/>
              <a:t>web</a:t>
            </a:r>
            <a:r>
              <a:rPr lang="zh-CN" altLang="en-US" sz="3200" b="1" dirty="0"/>
              <a:t>端和移动端）可以让用户</a:t>
            </a:r>
            <a:r>
              <a:rPr lang="zh-CN" altLang="en-US" sz="3200" b="1" dirty="0">
                <a:solidFill>
                  <a:srgbClr val="FF0000"/>
                </a:solidFill>
              </a:rPr>
              <a:t>访问网站</a:t>
            </a:r>
            <a:r>
              <a:rPr lang="zh-CN" altLang="en-US" sz="3200" b="1" dirty="0"/>
              <a:t>。</a:t>
            </a:r>
          </a:p>
        </p:txBody>
      </p:sp>
    </p:spTree>
    <p:extLst>
      <p:ext uri="{BB962C8B-B14F-4D97-AF65-F5344CB8AC3E}">
        <p14:creationId xmlns:p14="http://schemas.microsoft.com/office/powerpoint/2010/main" val="159727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41319" cy="769441"/>
          </a:xfrm>
          <a:prstGeom prst="rect">
            <a:avLst/>
          </a:prstGeom>
          <a:noFill/>
        </p:spPr>
        <p:txBody>
          <a:bodyPr wrap="none" rtlCol="0">
            <a:spAutoFit/>
          </a:bodyPr>
          <a:lstStyle/>
          <a:p>
            <a:r>
              <a:rPr lang="en-US" altLang="zh-CN" sz="44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a:t>
            </a:r>
            <a:r>
              <a:rPr lang="zh-CN" altLang="en-US" sz="4400" dirty="0">
                <a:solidFill>
                  <a:srgbClr val="002B41"/>
                </a:solidFill>
                <a:latin typeface="微软雅黑" panose="020B0503020204020204" pitchFamily="34" charset="-122"/>
                <a:ea typeface="微软雅黑" panose="020B0503020204020204" pitchFamily="34" charset="-122"/>
              </a:rPr>
              <a:t>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FF2255DD-8864-43FC-853C-52D4B54B5763}"/>
              </a:ext>
            </a:extLst>
          </p:cNvPr>
          <p:cNvSpPr txBox="1"/>
          <p:nvPr/>
        </p:nvSpPr>
        <p:spPr>
          <a:xfrm>
            <a:off x="7207844" y="994479"/>
            <a:ext cx="4572000" cy="5016758"/>
          </a:xfrm>
          <a:prstGeom prst="rect">
            <a:avLst/>
          </a:prstGeom>
          <a:noFill/>
        </p:spPr>
        <p:txBody>
          <a:bodyPr wrap="square" rtlCol="0">
            <a:spAutoFit/>
          </a:bodyPr>
          <a:lstStyle/>
          <a:p>
            <a:r>
              <a:rPr lang="zh-CN" altLang="en-US" sz="3200" b="1" dirty="0"/>
              <a:t>         序列图主要用来更直观的表现各个</a:t>
            </a:r>
            <a:r>
              <a:rPr lang="zh-CN" altLang="en-US" sz="3200" b="1" dirty="0">
                <a:solidFill>
                  <a:srgbClr val="FF0000"/>
                </a:solidFill>
              </a:rPr>
              <a:t>对象交互的时间顺序</a:t>
            </a:r>
            <a:r>
              <a:rPr lang="zh-CN" altLang="en-US" sz="3200" b="1" dirty="0"/>
              <a:t>，将体现的重点放在以时间为参照，各个对象发送、接收消息，处理消息，返回消息的时间流程顺序。</a:t>
            </a:r>
            <a:endParaRPr lang="en-US" altLang="zh-CN" sz="3200" b="1" dirty="0"/>
          </a:p>
          <a:p>
            <a:r>
              <a:rPr lang="zh-CN" altLang="en-US" sz="3200" b="1" dirty="0"/>
              <a:t>         图为本项目中管理员设置推荐课程的序列图。</a:t>
            </a:r>
            <a:endParaRPr lang="en-US" altLang="zh-CN" sz="3200" b="1" dirty="0"/>
          </a:p>
        </p:txBody>
      </p:sp>
      <p:pic>
        <p:nvPicPr>
          <p:cNvPr id="9" name="图片 8">
            <a:extLst>
              <a:ext uri="{FF2B5EF4-FFF2-40B4-BE49-F238E27FC236}">
                <a16:creationId xmlns:a16="http://schemas.microsoft.com/office/drawing/2014/main" id="{790B4238-D344-4D32-8CF5-477D225ED12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034" y="1092800"/>
            <a:ext cx="8259418" cy="5016758"/>
          </a:xfrm>
          <a:prstGeom prst="rect">
            <a:avLst/>
          </a:prstGeom>
          <a:noFill/>
          <a:ln>
            <a:noFill/>
          </a:ln>
        </p:spPr>
      </p:pic>
    </p:spTree>
    <p:extLst>
      <p:ext uri="{BB962C8B-B14F-4D97-AF65-F5344CB8AC3E}">
        <p14:creationId xmlns:p14="http://schemas.microsoft.com/office/powerpoint/2010/main" val="327492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B8F77EEC-9BE0-499A-B913-39D13A047399}"/>
              </a:ext>
            </a:extLst>
          </p:cNvPr>
          <p:cNvSpPr/>
          <p:nvPr/>
        </p:nvSpPr>
        <p:spPr>
          <a:xfrm>
            <a:off x="555171" y="1291280"/>
            <a:ext cx="963385" cy="545684"/>
          </a:xfrm>
          <a:prstGeom prst="rect">
            <a:avLst/>
          </a:prstGeom>
          <a:noFill/>
          <a:ln>
            <a:solidFill>
              <a:srgbClr val="ED4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81A8E3-A5BB-4FA5-AA4E-2406B2A96A9B}"/>
              </a:ext>
            </a:extLst>
          </p:cNvPr>
          <p:cNvSpPr txBox="1"/>
          <p:nvPr/>
        </p:nvSpPr>
        <p:spPr>
          <a:xfrm flipH="1">
            <a:off x="8389618" y="1151165"/>
            <a:ext cx="2142309" cy="1200329"/>
          </a:xfrm>
          <a:prstGeom prst="rect">
            <a:avLst/>
          </a:prstGeom>
          <a:noFill/>
        </p:spPr>
        <p:txBody>
          <a:bodyPr wrap="square" rtlCol="0">
            <a:spAutoFit/>
          </a:bodyPr>
          <a:lstStyle/>
          <a:p>
            <a:r>
              <a:rPr lang="zh-CN" altLang="en-US" sz="3600" dirty="0">
                <a:solidFill>
                  <a:srgbClr val="FF0000"/>
                </a:solidFill>
              </a:rPr>
              <a:t>    角色（</a:t>
            </a:r>
            <a:r>
              <a:rPr lang="en-US" altLang="zh-CN" sz="3600" dirty="0">
                <a:solidFill>
                  <a:srgbClr val="FF0000"/>
                </a:solidFill>
              </a:rPr>
              <a:t>actor</a:t>
            </a:r>
            <a:r>
              <a:rPr lang="zh-CN" altLang="en-US" sz="3600" dirty="0">
                <a:solidFill>
                  <a:srgbClr val="FF0000"/>
                </a:solidFill>
              </a:rPr>
              <a:t>）</a:t>
            </a:r>
          </a:p>
        </p:txBody>
      </p:sp>
      <p:sp>
        <p:nvSpPr>
          <p:cNvPr id="9" name="文本框 8">
            <a:extLst>
              <a:ext uri="{FF2B5EF4-FFF2-40B4-BE49-F238E27FC236}">
                <a16:creationId xmlns:a16="http://schemas.microsoft.com/office/drawing/2014/main" id="{19849892-4F42-4FF3-8E23-9D39D1DC3321}"/>
              </a:ext>
            </a:extLst>
          </p:cNvPr>
          <p:cNvSpPr txBox="1"/>
          <p:nvPr/>
        </p:nvSpPr>
        <p:spPr>
          <a:xfrm>
            <a:off x="7662440" y="3184072"/>
            <a:ext cx="4427995" cy="1569660"/>
          </a:xfrm>
          <a:prstGeom prst="rect">
            <a:avLst/>
          </a:prstGeom>
          <a:noFill/>
        </p:spPr>
        <p:txBody>
          <a:bodyPr wrap="square" rtlCol="0">
            <a:spAutoFit/>
          </a:bodyPr>
          <a:lstStyle/>
          <a:p>
            <a:r>
              <a:rPr lang="zh-CN" altLang="en-US" sz="3200" dirty="0"/>
              <a:t>系统角色（</a:t>
            </a:r>
            <a:r>
              <a:rPr lang="en-US" altLang="zh-CN" sz="3200" dirty="0"/>
              <a:t>Actor</a:t>
            </a:r>
            <a:r>
              <a:rPr lang="zh-CN" altLang="en-US" sz="3200" dirty="0"/>
              <a:t>）可以是人或其他的系统或其子系统</a:t>
            </a:r>
          </a:p>
        </p:txBody>
      </p:sp>
      <p:pic>
        <p:nvPicPr>
          <p:cNvPr id="11" name="图片 10">
            <a:extLst>
              <a:ext uri="{FF2B5EF4-FFF2-40B4-BE49-F238E27FC236}">
                <a16:creationId xmlns:a16="http://schemas.microsoft.com/office/drawing/2014/main" id="{45BA2132-F386-4921-BF96-7B9CEF43DF5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034" y="1092800"/>
            <a:ext cx="8259418" cy="5016758"/>
          </a:xfrm>
          <a:prstGeom prst="rect">
            <a:avLst/>
          </a:prstGeom>
          <a:noFill/>
          <a:ln>
            <a:noFill/>
          </a:ln>
        </p:spPr>
      </p:pic>
      <p:sp>
        <p:nvSpPr>
          <p:cNvPr id="3" name="矩形 2">
            <a:extLst>
              <a:ext uri="{FF2B5EF4-FFF2-40B4-BE49-F238E27FC236}">
                <a16:creationId xmlns:a16="http://schemas.microsoft.com/office/drawing/2014/main" id="{D3BF388A-C45E-4B1F-85FC-C95930833D5A}"/>
              </a:ext>
            </a:extLst>
          </p:cNvPr>
          <p:cNvSpPr/>
          <p:nvPr/>
        </p:nvSpPr>
        <p:spPr>
          <a:xfrm>
            <a:off x="443585" y="1291280"/>
            <a:ext cx="963385" cy="448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6466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918F036-EB7A-460E-95A2-C1EBF0884EB4}"/>
              </a:ext>
            </a:extLst>
          </p:cNvPr>
          <p:cNvPicPr>
            <a:picLocks noChangeAspect="1"/>
          </p:cNvPicPr>
          <p:nvPr/>
        </p:nvPicPr>
        <p:blipFill rotWithShape="1">
          <a:blip r:embed="rId2">
            <a:extLst>
              <a:ext uri="{28A0092B-C50C-407E-A947-70E740481C1C}">
                <a14:useLocalDpi xmlns:a14="http://schemas.microsoft.com/office/drawing/2010/main" val="0"/>
              </a:ext>
            </a:extLst>
          </a:blip>
          <a:srcRect l="15655" t="1327" r="11634" b="9854"/>
          <a:stretch/>
        </p:blipFill>
        <p:spPr>
          <a:xfrm>
            <a:off x="287869" y="1167090"/>
            <a:ext cx="6919975" cy="4671535"/>
          </a:xfrm>
          <a:prstGeom prst="rect">
            <a:avLst/>
          </a:prstGeom>
        </p:spPr>
      </p:pic>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B8F77EEC-9BE0-499A-B913-39D13A047399}"/>
              </a:ext>
            </a:extLst>
          </p:cNvPr>
          <p:cNvSpPr/>
          <p:nvPr/>
        </p:nvSpPr>
        <p:spPr>
          <a:xfrm>
            <a:off x="2264980" y="1238729"/>
            <a:ext cx="4633841" cy="704371"/>
          </a:xfrm>
          <a:prstGeom prst="rect">
            <a:avLst/>
          </a:prstGeom>
          <a:noFill/>
          <a:ln>
            <a:solidFill>
              <a:srgbClr val="ED4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81A8E3-A5BB-4FA5-AA4E-2406B2A96A9B}"/>
              </a:ext>
            </a:extLst>
          </p:cNvPr>
          <p:cNvSpPr txBox="1"/>
          <p:nvPr/>
        </p:nvSpPr>
        <p:spPr>
          <a:xfrm flipH="1">
            <a:off x="8389618" y="1151165"/>
            <a:ext cx="2142309" cy="1200329"/>
          </a:xfrm>
          <a:prstGeom prst="rect">
            <a:avLst/>
          </a:prstGeom>
          <a:noFill/>
        </p:spPr>
        <p:txBody>
          <a:bodyPr wrap="square" rtlCol="0">
            <a:spAutoFit/>
          </a:bodyPr>
          <a:lstStyle/>
          <a:p>
            <a:r>
              <a:rPr lang="zh-CN" altLang="en-US" sz="3600" dirty="0">
                <a:solidFill>
                  <a:srgbClr val="FF0000"/>
                </a:solidFill>
              </a:rPr>
              <a:t>     对象（</a:t>
            </a:r>
            <a:r>
              <a:rPr lang="en-US" altLang="zh-CN" sz="3600" dirty="0">
                <a:solidFill>
                  <a:srgbClr val="FF0000"/>
                </a:solidFill>
              </a:rPr>
              <a:t>Object</a:t>
            </a:r>
            <a:r>
              <a:rPr lang="zh-CN" altLang="en-US" sz="3600" dirty="0">
                <a:solidFill>
                  <a:srgbClr val="FF0000"/>
                </a:solidFill>
              </a:rPr>
              <a:t>）</a:t>
            </a:r>
          </a:p>
        </p:txBody>
      </p:sp>
      <p:sp>
        <p:nvSpPr>
          <p:cNvPr id="9" name="文本框 8">
            <a:extLst>
              <a:ext uri="{FF2B5EF4-FFF2-40B4-BE49-F238E27FC236}">
                <a16:creationId xmlns:a16="http://schemas.microsoft.com/office/drawing/2014/main" id="{19849892-4F42-4FF3-8E23-9D39D1DC3321}"/>
              </a:ext>
            </a:extLst>
          </p:cNvPr>
          <p:cNvSpPr txBox="1"/>
          <p:nvPr/>
        </p:nvSpPr>
        <p:spPr>
          <a:xfrm>
            <a:off x="7285384" y="2936847"/>
            <a:ext cx="4208277" cy="1569660"/>
          </a:xfrm>
          <a:prstGeom prst="rect">
            <a:avLst/>
          </a:prstGeom>
          <a:noFill/>
        </p:spPr>
        <p:txBody>
          <a:bodyPr wrap="square" rtlCol="0">
            <a:spAutoFit/>
          </a:bodyPr>
          <a:lstStyle/>
          <a:p>
            <a:r>
              <a:rPr lang="zh-CN" altLang="en-US" sz="3200" dirty="0"/>
              <a:t>对象（</a:t>
            </a:r>
            <a:r>
              <a:rPr lang="en-US" altLang="zh-CN" sz="3200" dirty="0"/>
              <a:t>Object</a:t>
            </a:r>
            <a:r>
              <a:rPr lang="zh-CN" altLang="en-US" sz="3200" dirty="0"/>
              <a:t>）之间可以进行交互，交互的顺序按时间的顺序。</a:t>
            </a:r>
          </a:p>
        </p:txBody>
      </p:sp>
      <p:pic>
        <p:nvPicPr>
          <p:cNvPr id="11" name="图片 10">
            <a:extLst>
              <a:ext uri="{FF2B5EF4-FFF2-40B4-BE49-F238E27FC236}">
                <a16:creationId xmlns:a16="http://schemas.microsoft.com/office/drawing/2014/main" id="{08F5F2BF-9BB4-4C35-B7BE-9AD0CCF9917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034" y="1092800"/>
            <a:ext cx="8259418" cy="5016758"/>
          </a:xfrm>
          <a:prstGeom prst="rect">
            <a:avLst/>
          </a:prstGeom>
          <a:noFill/>
          <a:ln>
            <a:noFill/>
          </a:ln>
        </p:spPr>
      </p:pic>
      <p:sp>
        <p:nvSpPr>
          <p:cNvPr id="12" name="矩形 11">
            <a:extLst>
              <a:ext uri="{FF2B5EF4-FFF2-40B4-BE49-F238E27FC236}">
                <a16:creationId xmlns:a16="http://schemas.microsoft.com/office/drawing/2014/main" id="{152E24DF-EF23-463B-AD5C-731F27A3101B}"/>
              </a:ext>
            </a:extLst>
          </p:cNvPr>
          <p:cNvSpPr/>
          <p:nvPr/>
        </p:nvSpPr>
        <p:spPr>
          <a:xfrm>
            <a:off x="1783287" y="1238729"/>
            <a:ext cx="4212399" cy="448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5744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918F036-EB7A-460E-95A2-C1EBF0884EB4}"/>
              </a:ext>
            </a:extLst>
          </p:cNvPr>
          <p:cNvPicPr>
            <a:picLocks noChangeAspect="1"/>
          </p:cNvPicPr>
          <p:nvPr/>
        </p:nvPicPr>
        <p:blipFill rotWithShape="1">
          <a:blip r:embed="rId2">
            <a:extLst>
              <a:ext uri="{28A0092B-C50C-407E-A947-70E740481C1C}">
                <a14:useLocalDpi xmlns:a14="http://schemas.microsoft.com/office/drawing/2010/main" val="0"/>
              </a:ext>
            </a:extLst>
          </a:blip>
          <a:srcRect l="15655" t="1327" r="11634" b="9854"/>
          <a:stretch/>
        </p:blipFill>
        <p:spPr>
          <a:xfrm>
            <a:off x="287869" y="1167090"/>
            <a:ext cx="6919975" cy="4671535"/>
          </a:xfrm>
          <a:prstGeom prst="rect">
            <a:avLst/>
          </a:prstGeom>
        </p:spPr>
      </p:pic>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B8F77EEC-9BE0-499A-B913-39D13A047399}"/>
              </a:ext>
            </a:extLst>
          </p:cNvPr>
          <p:cNvSpPr/>
          <p:nvPr/>
        </p:nvSpPr>
        <p:spPr>
          <a:xfrm>
            <a:off x="656617" y="1774346"/>
            <a:ext cx="714984" cy="4288313"/>
          </a:xfrm>
          <a:prstGeom prst="rect">
            <a:avLst/>
          </a:prstGeom>
          <a:noFill/>
          <a:ln>
            <a:solidFill>
              <a:srgbClr val="ED4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81A8E3-A5BB-4FA5-AA4E-2406B2A96A9B}"/>
              </a:ext>
            </a:extLst>
          </p:cNvPr>
          <p:cNvSpPr txBox="1"/>
          <p:nvPr/>
        </p:nvSpPr>
        <p:spPr>
          <a:xfrm flipH="1">
            <a:off x="8389618" y="1151165"/>
            <a:ext cx="2142309" cy="1200329"/>
          </a:xfrm>
          <a:prstGeom prst="rect">
            <a:avLst/>
          </a:prstGeom>
          <a:noFill/>
        </p:spPr>
        <p:txBody>
          <a:bodyPr wrap="square" rtlCol="0">
            <a:spAutoFit/>
          </a:bodyPr>
          <a:lstStyle/>
          <a:p>
            <a:r>
              <a:rPr lang="zh-CN" altLang="en-US" sz="3600" dirty="0">
                <a:solidFill>
                  <a:srgbClr val="FF0000"/>
                </a:solidFill>
              </a:rPr>
              <a:t>    生命线    （</a:t>
            </a:r>
            <a:r>
              <a:rPr lang="en-US" altLang="zh-CN" sz="3600" dirty="0" err="1">
                <a:solidFill>
                  <a:srgbClr val="FF0000"/>
                </a:solidFill>
              </a:rPr>
              <a:t>LifeLine</a:t>
            </a:r>
            <a:r>
              <a:rPr lang="zh-CN" altLang="en-US" sz="3600" dirty="0">
                <a:solidFill>
                  <a:srgbClr val="FF0000"/>
                </a:solidFill>
              </a:rPr>
              <a:t>）</a:t>
            </a:r>
          </a:p>
        </p:txBody>
      </p:sp>
      <p:sp>
        <p:nvSpPr>
          <p:cNvPr id="9" name="文本框 8">
            <a:extLst>
              <a:ext uri="{FF2B5EF4-FFF2-40B4-BE49-F238E27FC236}">
                <a16:creationId xmlns:a16="http://schemas.microsoft.com/office/drawing/2014/main" id="{19849892-4F42-4FF3-8E23-9D39D1DC3321}"/>
              </a:ext>
            </a:extLst>
          </p:cNvPr>
          <p:cNvSpPr txBox="1"/>
          <p:nvPr/>
        </p:nvSpPr>
        <p:spPr>
          <a:xfrm>
            <a:off x="7479003" y="2490570"/>
            <a:ext cx="4603435" cy="3046988"/>
          </a:xfrm>
          <a:prstGeom prst="rect">
            <a:avLst/>
          </a:prstGeom>
          <a:noFill/>
        </p:spPr>
        <p:txBody>
          <a:bodyPr wrap="square" rtlCol="0">
            <a:spAutoFit/>
          </a:bodyPr>
          <a:lstStyle/>
          <a:p>
            <a:r>
              <a:rPr lang="zh-CN" altLang="en-US" sz="3200" dirty="0"/>
              <a:t>生命线（</a:t>
            </a:r>
            <a:r>
              <a:rPr lang="en-US" altLang="zh-CN" sz="3200" dirty="0" err="1"/>
              <a:t>LifeLine</a:t>
            </a:r>
            <a:r>
              <a:rPr lang="zh-CN" altLang="en-US" sz="3200" dirty="0"/>
              <a:t>）代表序列图中对象在一段时间内的存在。生命线是一个时间线，其所用的时间取决于交互持续的时间</a:t>
            </a:r>
            <a:endParaRPr lang="en-US" altLang="zh-CN" sz="3200" dirty="0"/>
          </a:p>
        </p:txBody>
      </p:sp>
      <p:pic>
        <p:nvPicPr>
          <p:cNvPr id="11" name="图片 10">
            <a:extLst>
              <a:ext uri="{FF2B5EF4-FFF2-40B4-BE49-F238E27FC236}">
                <a16:creationId xmlns:a16="http://schemas.microsoft.com/office/drawing/2014/main" id="{CD419F14-EF7B-46BD-9C13-490E9196D3A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034" y="1092800"/>
            <a:ext cx="8259418" cy="5016758"/>
          </a:xfrm>
          <a:prstGeom prst="rect">
            <a:avLst/>
          </a:prstGeom>
          <a:noFill/>
          <a:ln>
            <a:noFill/>
          </a:ln>
        </p:spPr>
      </p:pic>
      <p:sp>
        <p:nvSpPr>
          <p:cNvPr id="12" name="矩形 11">
            <a:extLst>
              <a:ext uri="{FF2B5EF4-FFF2-40B4-BE49-F238E27FC236}">
                <a16:creationId xmlns:a16="http://schemas.microsoft.com/office/drawing/2014/main" id="{1015CA84-46AC-4284-9A04-EA86DC133C86}"/>
              </a:ext>
            </a:extLst>
          </p:cNvPr>
          <p:cNvSpPr/>
          <p:nvPr/>
        </p:nvSpPr>
        <p:spPr>
          <a:xfrm>
            <a:off x="1783287" y="1238729"/>
            <a:ext cx="808643" cy="4452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2051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918F036-EB7A-460E-95A2-C1EBF0884EB4}"/>
              </a:ext>
            </a:extLst>
          </p:cNvPr>
          <p:cNvPicPr>
            <a:picLocks noChangeAspect="1"/>
          </p:cNvPicPr>
          <p:nvPr/>
        </p:nvPicPr>
        <p:blipFill rotWithShape="1">
          <a:blip r:embed="rId2">
            <a:extLst>
              <a:ext uri="{28A0092B-C50C-407E-A947-70E740481C1C}">
                <a14:useLocalDpi xmlns:a14="http://schemas.microsoft.com/office/drawing/2010/main" val="0"/>
              </a:ext>
            </a:extLst>
          </a:blip>
          <a:srcRect l="15655" t="1327" r="11634" b="9854"/>
          <a:stretch/>
        </p:blipFill>
        <p:spPr>
          <a:xfrm>
            <a:off x="287869" y="1167090"/>
            <a:ext cx="6919975" cy="4671535"/>
          </a:xfrm>
          <a:prstGeom prst="rect">
            <a:avLst/>
          </a:prstGeom>
        </p:spPr>
      </p:pic>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B8F77EEC-9BE0-499A-B913-39D13A047399}"/>
              </a:ext>
            </a:extLst>
          </p:cNvPr>
          <p:cNvSpPr/>
          <p:nvPr/>
        </p:nvSpPr>
        <p:spPr>
          <a:xfrm>
            <a:off x="4906736" y="3575956"/>
            <a:ext cx="644978" cy="1934937"/>
          </a:xfrm>
          <a:prstGeom prst="rect">
            <a:avLst/>
          </a:prstGeom>
          <a:noFill/>
          <a:ln>
            <a:solidFill>
              <a:srgbClr val="ED4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81A8E3-A5BB-4FA5-AA4E-2406B2A96A9B}"/>
              </a:ext>
            </a:extLst>
          </p:cNvPr>
          <p:cNvSpPr txBox="1"/>
          <p:nvPr/>
        </p:nvSpPr>
        <p:spPr>
          <a:xfrm flipH="1">
            <a:off x="8265848" y="1298122"/>
            <a:ext cx="2599511" cy="1200329"/>
          </a:xfrm>
          <a:prstGeom prst="rect">
            <a:avLst/>
          </a:prstGeom>
          <a:noFill/>
        </p:spPr>
        <p:txBody>
          <a:bodyPr wrap="square" rtlCol="0">
            <a:spAutoFit/>
          </a:bodyPr>
          <a:lstStyle/>
          <a:p>
            <a:r>
              <a:rPr lang="zh-CN" altLang="en-US" sz="3600" dirty="0">
                <a:solidFill>
                  <a:srgbClr val="FF0000"/>
                </a:solidFill>
              </a:rPr>
              <a:t>     激活期    （</a:t>
            </a:r>
            <a:r>
              <a:rPr lang="en-US" altLang="zh-CN" sz="3600" dirty="0">
                <a:solidFill>
                  <a:srgbClr val="FF0000"/>
                </a:solidFill>
              </a:rPr>
              <a:t>Activation</a:t>
            </a:r>
            <a:r>
              <a:rPr lang="zh-CN" altLang="en-US" sz="3600" dirty="0">
                <a:solidFill>
                  <a:srgbClr val="FF0000"/>
                </a:solidFill>
              </a:rPr>
              <a:t>）</a:t>
            </a:r>
          </a:p>
        </p:txBody>
      </p:sp>
      <p:sp>
        <p:nvSpPr>
          <p:cNvPr id="9" name="文本框 8">
            <a:extLst>
              <a:ext uri="{FF2B5EF4-FFF2-40B4-BE49-F238E27FC236}">
                <a16:creationId xmlns:a16="http://schemas.microsoft.com/office/drawing/2014/main" id="{19849892-4F42-4FF3-8E23-9D39D1DC3321}"/>
              </a:ext>
            </a:extLst>
          </p:cNvPr>
          <p:cNvSpPr txBox="1"/>
          <p:nvPr/>
        </p:nvSpPr>
        <p:spPr>
          <a:xfrm>
            <a:off x="7578809" y="3019930"/>
            <a:ext cx="4247902" cy="2062103"/>
          </a:xfrm>
          <a:prstGeom prst="rect">
            <a:avLst/>
          </a:prstGeom>
          <a:noFill/>
        </p:spPr>
        <p:txBody>
          <a:bodyPr wrap="square" rtlCol="0">
            <a:spAutoFit/>
          </a:bodyPr>
          <a:lstStyle/>
          <a:p>
            <a:r>
              <a:rPr lang="zh-CN" altLang="en-US" sz="3200" dirty="0"/>
              <a:t>激活期（</a:t>
            </a:r>
            <a:r>
              <a:rPr lang="en-US" altLang="zh-CN" sz="3200" dirty="0"/>
              <a:t>Activation</a:t>
            </a:r>
            <a:r>
              <a:rPr lang="zh-CN" altLang="en-US" sz="3200" dirty="0"/>
              <a:t>）也称为控制焦点，代表序列图中的对象执行一项操作的时期。</a:t>
            </a:r>
            <a:endParaRPr lang="en-US" altLang="zh-CN" sz="3200" dirty="0"/>
          </a:p>
        </p:txBody>
      </p:sp>
      <p:pic>
        <p:nvPicPr>
          <p:cNvPr id="11" name="图片 10">
            <a:extLst>
              <a:ext uri="{FF2B5EF4-FFF2-40B4-BE49-F238E27FC236}">
                <a16:creationId xmlns:a16="http://schemas.microsoft.com/office/drawing/2014/main" id="{E6E4784F-A859-44BC-AB25-77F37D32F0E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034" y="1092800"/>
            <a:ext cx="8259418" cy="5016758"/>
          </a:xfrm>
          <a:prstGeom prst="rect">
            <a:avLst/>
          </a:prstGeom>
          <a:noFill/>
          <a:ln>
            <a:noFill/>
          </a:ln>
        </p:spPr>
      </p:pic>
      <p:sp>
        <p:nvSpPr>
          <p:cNvPr id="12" name="矩形 11">
            <a:extLst>
              <a:ext uri="{FF2B5EF4-FFF2-40B4-BE49-F238E27FC236}">
                <a16:creationId xmlns:a16="http://schemas.microsoft.com/office/drawing/2014/main" id="{1C6D7CA2-711E-42A7-91E9-0A951B7BB1B8}"/>
              </a:ext>
            </a:extLst>
          </p:cNvPr>
          <p:cNvSpPr/>
          <p:nvPr/>
        </p:nvSpPr>
        <p:spPr>
          <a:xfrm>
            <a:off x="2939213" y="2588457"/>
            <a:ext cx="808643" cy="2481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8088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6340747" y="693977"/>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6403940" y="772152"/>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3" name="椭圆 1"/>
          <p:cNvSpPr>
            <a:spLocks noChangeArrowheads="1"/>
          </p:cNvSpPr>
          <p:nvPr/>
        </p:nvSpPr>
        <p:spPr bwMode="auto">
          <a:xfrm>
            <a:off x="6340747" y="1938442"/>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6403940" y="201661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248810" y="804848"/>
            <a:ext cx="2897077" cy="523220"/>
          </a:xfrm>
          <a:prstGeom prst="rect">
            <a:avLst/>
          </a:prstGeom>
          <a:no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StarUML</a:t>
            </a:r>
            <a:r>
              <a:rPr lang="zh-CN" altLang="en-US" sz="2800" dirty="0">
                <a:solidFill>
                  <a:srgbClr val="002B41"/>
                </a:solidFill>
                <a:latin typeface="微软雅黑" panose="020B0503020204020204" pitchFamily="34" charset="-122"/>
                <a:ea typeface="微软雅黑" panose="020B0503020204020204" pitchFamily="34" charset="-122"/>
              </a:rPr>
              <a:t>介绍</a:t>
            </a:r>
          </a:p>
        </p:txBody>
      </p:sp>
      <p:sp>
        <p:nvSpPr>
          <p:cNvPr id="17" name="椭圆 1"/>
          <p:cNvSpPr>
            <a:spLocks noChangeArrowheads="1"/>
          </p:cNvSpPr>
          <p:nvPr/>
        </p:nvSpPr>
        <p:spPr bwMode="auto">
          <a:xfrm>
            <a:off x="6340747" y="3185804"/>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6403940" y="326397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248810" y="2047394"/>
            <a:ext cx="2897077" cy="523220"/>
          </a:xfrm>
          <a:prstGeom prst="rect">
            <a:avLst/>
          </a:prstGeom>
          <a:no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实际应用</a:t>
            </a:r>
          </a:p>
        </p:txBody>
      </p:sp>
      <p:sp>
        <p:nvSpPr>
          <p:cNvPr id="21" name="椭圆 1"/>
          <p:cNvSpPr>
            <a:spLocks noChangeArrowheads="1"/>
          </p:cNvSpPr>
          <p:nvPr/>
        </p:nvSpPr>
        <p:spPr bwMode="auto">
          <a:xfrm>
            <a:off x="6340747" y="4426096"/>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6403940" y="4504271"/>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248810" y="4528401"/>
            <a:ext cx="2897077" cy="523220"/>
          </a:xfrm>
          <a:prstGeom prst="rect">
            <a:avLst/>
          </a:prstGeom>
          <a:no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提问及参考资料</a:t>
            </a:r>
          </a:p>
        </p:txBody>
      </p:sp>
      <p:sp>
        <p:nvSpPr>
          <p:cNvPr id="25" name="椭圆 1">
            <a:extLst>
              <a:ext uri="{FF2B5EF4-FFF2-40B4-BE49-F238E27FC236}">
                <a16:creationId xmlns:a16="http://schemas.microsoft.com/office/drawing/2014/main" id="{4997BD0C-9211-4705-9138-1618E1DBE9A2}"/>
              </a:ext>
            </a:extLst>
          </p:cNvPr>
          <p:cNvSpPr>
            <a:spLocks noChangeArrowheads="1"/>
          </p:cNvSpPr>
          <p:nvPr/>
        </p:nvSpPr>
        <p:spPr bwMode="auto">
          <a:xfrm>
            <a:off x="6340747" y="5558157"/>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6" name="TextBox 32">
            <a:extLst>
              <a:ext uri="{FF2B5EF4-FFF2-40B4-BE49-F238E27FC236}">
                <a16:creationId xmlns:a16="http://schemas.microsoft.com/office/drawing/2014/main" id="{F3DF0D6E-8D06-4849-9FFB-892EF0B78FFB}"/>
              </a:ext>
            </a:extLst>
          </p:cNvPr>
          <p:cNvSpPr txBox="1">
            <a:spLocks noChangeArrowheads="1"/>
          </p:cNvSpPr>
          <p:nvPr/>
        </p:nvSpPr>
        <p:spPr bwMode="auto">
          <a:xfrm>
            <a:off x="6403940" y="5636332"/>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7" name="TextBox 76">
            <a:extLst>
              <a:ext uri="{FF2B5EF4-FFF2-40B4-BE49-F238E27FC236}">
                <a16:creationId xmlns:a16="http://schemas.microsoft.com/office/drawing/2014/main" id="{6AD45B8B-3D6B-410E-B1A7-BA561749D77C}"/>
              </a:ext>
            </a:extLst>
          </p:cNvPr>
          <p:cNvSpPr txBox="1"/>
          <p:nvPr/>
        </p:nvSpPr>
        <p:spPr>
          <a:xfrm>
            <a:off x="7248810" y="5660462"/>
            <a:ext cx="2897077" cy="523220"/>
          </a:xfrm>
          <a:prstGeom prst="rect">
            <a:avLst/>
          </a:prstGeom>
          <a:no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分工及绩效</a:t>
            </a:r>
          </a:p>
        </p:txBody>
      </p:sp>
      <p:sp>
        <p:nvSpPr>
          <p:cNvPr id="28" name="TextBox 76">
            <a:extLst>
              <a:ext uri="{FF2B5EF4-FFF2-40B4-BE49-F238E27FC236}">
                <a16:creationId xmlns:a16="http://schemas.microsoft.com/office/drawing/2014/main" id="{682FE901-4F12-4B43-AB01-45DADBEA3524}"/>
              </a:ext>
            </a:extLst>
          </p:cNvPr>
          <p:cNvSpPr txBox="1"/>
          <p:nvPr/>
        </p:nvSpPr>
        <p:spPr>
          <a:xfrm>
            <a:off x="7248810" y="3294756"/>
            <a:ext cx="2897077" cy="523220"/>
          </a:xfrm>
          <a:prstGeom prst="rect">
            <a:avLst/>
          </a:prstGeom>
          <a:no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问题解答</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918F036-EB7A-460E-95A2-C1EBF0884EB4}"/>
              </a:ext>
            </a:extLst>
          </p:cNvPr>
          <p:cNvPicPr>
            <a:picLocks noChangeAspect="1"/>
          </p:cNvPicPr>
          <p:nvPr/>
        </p:nvPicPr>
        <p:blipFill rotWithShape="1">
          <a:blip r:embed="rId2">
            <a:extLst>
              <a:ext uri="{28A0092B-C50C-407E-A947-70E740481C1C}">
                <a14:useLocalDpi xmlns:a14="http://schemas.microsoft.com/office/drawing/2010/main" val="0"/>
              </a:ext>
            </a:extLst>
          </a:blip>
          <a:srcRect l="15655" t="1327" r="11634" b="9854"/>
          <a:stretch/>
        </p:blipFill>
        <p:spPr>
          <a:xfrm>
            <a:off x="287869" y="1167090"/>
            <a:ext cx="6919975" cy="4671535"/>
          </a:xfrm>
          <a:prstGeom prst="rect">
            <a:avLst/>
          </a:prstGeom>
        </p:spPr>
      </p:pic>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B8F77EEC-9BE0-499A-B913-39D13A047399}"/>
              </a:ext>
            </a:extLst>
          </p:cNvPr>
          <p:cNvSpPr/>
          <p:nvPr/>
        </p:nvSpPr>
        <p:spPr>
          <a:xfrm>
            <a:off x="1232623" y="2070937"/>
            <a:ext cx="1126855" cy="806974"/>
          </a:xfrm>
          <a:prstGeom prst="rect">
            <a:avLst/>
          </a:prstGeom>
          <a:noFill/>
          <a:ln>
            <a:solidFill>
              <a:srgbClr val="ED4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81A8E3-A5BB-4FA5-AA4E-2406B2A96A9B}"/>
              </a:ext>
            </a:extLst>
          </p:cNvPr>
          <p:cNvSpPr txBox="1"/>
          <p:nvPr/>
        </p:nvSpPr>
        <p:spPr>
          <a:xfrm flipH="1">
            <a:off x="8265848" y="1298122"/>
            <a:ext cx="2599511" cy="1200329"/>
          </a:xfrm>
          <a:prstGeom prst="rect">
            <a:avLst/>
          </a:prstGeom>
          <a:noFill/>
        </p:spPr>
        <p:txBody>
          <a:bodyPr wrap="square" rtlCol="0">
            <a:spAutoFit/>
          </a:bodyPr>
          <a:lstStyle/>
          <a:p>
            <a:r>
              <a:rPr lang="zh-CN" altLang="en-US" sz="3600" dirty="0">
                <a:solidFill>
                  <a:srgbClr val="FF0000"/>
                </a:solidFill>
              </a:rPr>
              <a:t>       消息    （</a:t>
            </a:r>
            <a:r>
              <a:rPr lang="en-US" altLang="zh-CN" sz="3600" dirty="0">
                <a:solidFill>
                  <a:srgbClr val="FF0000"/>
                </a:solidFill>
              </a:rPr>
              <a:t>Message</a:t>
            </a:r>
            <a:r>
              <a:rPr lang="zh-CN" altLang="en-US" sz="3600" dirty="0">
                <a:solidFill>
                  <a:srgbClr val="FF0000"/>
                </a:solidFill>
              </a:rPr>
              <a:t>）</a:t>
            </a:r>
          </a:p>
        </p:txBody>
      </p:sp>
      <p:sp>
        <p:nvSpPr>
          <p:cNvPr id="9" name="文本框 8">
            <a:extLst>
              <a:ext uri="{FF2B5EF4-FFF2-40B4-BE49-F238E27FC236}">
                <a16:creationId xmlns:a16="http://schemas.microsoft.com/office/drawing/2014/main" id="{19849892-4F42-4FF3-8E23-9D39D1DC3321}"/>
              </a:ext>
            </a:extLst>
          </p:cNvPr>
          <p:cNvSpPr txBox="1"/>
          <p:nvPr/>
        </p:nvSpPr>
        <p:spPr>
          <a:xfrm>
            <a:off x="7299819" y="2661018"/>
            <a:ext cx="4604312" cy="2554545"/>
          </a:xfrm>
          <a:prstGeom prst="rect">
            <a:avLst/>
          </a:prstGeom>
          <a:noFill/>
        </p:spPr>
        <p:txBody>
          <a:bodyPr wrap="square" rtlCol="0">
            <a:spAutoFit/>
          </a:bodyPr>
          <a:lstStyle/>
          <a:p>
            <a:r>
              <a:rPr lang="zh-CN" altLang="en-US" sz="3200" dirty="0"/>
              <a:t>消息（</a:t>
            </a:r>
            <a:r>
              <a:rPr lang="en-US" altLang="zh-CN" sz="3200" dirty="0"/>
              <a:t>Message</a:t>
            </a:r>
            <a:r>
              <a:rPr lang="zh-CN" altLang="en-US" sz="3200" dirty="0"/>
              <a:t>）是对象之间某种形式的通信，在垂直生命线之间，用带箭头的线并附以消息表达式方式表示。</a:t>
            </a:r>
            <a:endParaRPr lang="en-US" altLang="zh-CN" sz="3200" dirty="0"/>
          </a:p>
        </p:txBody>
      </p:sp>
      <p:pic>
        <p:nvPicPr>
          <p:cNvPr id="11" name="图片 10">
            <a:extLst>
              <a:ext uri="{FF2B5EF4-FFF2-40B4-BE49-F238E27FC236}">
                <a16:creationId xmlns:a16="http://schemas.microsoft.com/office/drawing/2014/main" id="{C9545487-5E84-43EA-AA12-A3A2C259611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034" y="1092800"/>
            <a:ext cx="8259418" cy="5016758"/>
          </a:xfrm>
          <a:prstGeom prst="rect">
            <a:avLst/>
          </a:prstGeom>
          <a:noFill/>
          <a:ln>
            <a:noFill/>
          </a:ln>
        </p:spPr>
      </p:pic>
      <p:sp>
        <p:nvSpPr>
          <p:cNvPr id="12" name="矩形 11">
            <a:extLst>
              <a:ext uri="{FF2B5EF4-FFF2-40B4-BE49-F238E27FC236}">
                <a16:creationId xmlns:a16="http://schemas.microsoft.com/office/drawing/2014/main" id="{64118A6E-76C0-4515-9C59-5C7C02AB214F}"/>
              </a:ext>
            </a:extLst>
          </p:cNvPr>
          <p:cNvSpPr/>
          <p:nvPr/>
        </p:nvSpPr>
        <p:spPr>
          <a:xfrm>
            <a:off x="3232445" y="3335110"/>
            <a:ext cx="1338805" cy="4398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7561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5.</a:t>
            </a:r>
            <a:r>
              <a:rPr lang="zh-CN" altLang="en-US" sz="4000" dirty="0">
                <a:solidFill>
                  <a:srgbClr val="002B41"/>
                </a:solidFill>
                <a:latin typeface="微软雅黑" panose="020B0503020204020204" pitchFamily="34" charset="-122"/>
                <a:ea typeface="微软雅黑" panose="020B0503020204020204" pitchFamily="34" charset="-122"/>
              </a:rPr>
              <a:t>活动图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3" name="矩形 2">
            <a:extLst>
              <a:ext uri="{FF2B5EF4-FFF2-40B4-BE49-F238E27FC236}">
                <a16:creationId xmlns:a16="http://schemas.microsoft.com/office/drawing/2014/main" id="{5A4BFEB5-699B-4482-907C-841A42061E47}"/>
              </a:ext>
            </a:extLst>
          </p:cNvPr>
          <p:cNvSpPr/>
          <p:nvPr/>
        </p:nvSpPr>
        <p:spPr>
          <a:xfrm>
            <a:off x="1317171" y="1326021"/>
            <a:ext cx="8700408" cy="353943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      活动图</a:t>
            </a:r>
            <a:r>
              <a:rPr lang="en-US" altLang="zh-CN" sz="2800" dirty="0">
                <a:latin typeface="微软雅黑" panose="020B0503020204020204" pitchFamily="34" charset="-122"/>
                <a:ea typeface="微软雅黑" panose="020B0503020204020204" pitchFamily="34" charset="-122"/>
              </a:rPr>
              <a:t>(activity diagram)</a:t>
            </a:r>
            <a:r>
              <a:rPr lang="zh-CN" altLang="en-US" sz="2800" dirty="0">
                <a:latin typeface="微软雅黑" panose="020B0503020204020204" pitchFamily="34" charset="-122"/>
                <a:ea typeface="微软雅黑" panose="020B0503020204020204" pitchFamily="34" charset="-122"/>
              </a:rPr>
              <a:t>是</a:t>
            </a: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的</a:t>
            </a:r>
            <a:r>
              <a:rPr lang="zh-CN" altLang="en-US" sz="2800" dirty="0">
                <a:solidFill>
                  <a:srgbClr val="FF0000"/>
                </a:solidFill>
                <a:latin typeface="微软雅黑" panose="020B0503020204020204" pitchFamily="34" charset="-122"/>
                <a:ea typeface="微软雅黑" panose="020B0503020204020204" pitchFamily="34" charset="-122"/>
              </a:rPr>
              <a:t>动态</a:t>
            </a:r>
            <a:r>
              <a:rPr lang="zh-CN" altLang="en-US" sz="2800" dirty="0">
                <a:latin typeface="微软雅黑" panose="020B0503020204020204" pitchFamily="34" charset="-122"/>
                <a:ea typeface="微软雅黑" panose="020B0503020204020204" pitchFamily="34" charset="-122"/>
              </a:rPr>
              <a:t>视图之一，用来描述事物或对象的活动变化流程。</a:t>
            </a:r>
            <a:r>
              <a:rPr lang="zh-CN" altLang="en-US" sz="2800" dirty="0">
                <a:solidFill>
                  <a:srgbClr val="FF0000"/>
                </a:solidFill>
                <a:latin typeface="微软雅黑" panose="020B0503020204020204" pitchFamily="34" charset="-122"/>
                <a:ea typeface="微软雅黑" panose="020B0503020204020204" pitchFamily="34" charset="-122"/>
              </a:rPr>
              <a:t>活动图可看作状态图的特殊形式</a:t>
            </a:r>
            <a:r>
              <a:rPr lang="zh-CN" altLang="en-US" sz="2800" dirty="0">
                <a:latin typeface="微软雅黑" panose="020B0503020204020204" pitchFamily="34" charset="-122"/>
                <a:ea typeface="微软雅黑" panose="020B0503020204020204" pitchFamily="34" charset="-122"/>
              </a:rPr>
              <a:t>。特殊性在于活动图中的一个活动结束后将立即进入下一个活动而不需要事件触发活动的转移。</a:t>
            </a:r>
          </a:p>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活动图用于描述系统的工作流程和并发行为。活动图被设计用于</a:t>
            </a:r>
            <a:r>
              <a:rPr lang="zh-CN" altLang="en-US" sz="2800" dirty="0">
                <a:solidFill>
                  <a:srgbClr val="FF0000"/>
                </a:solidFill>
                <a:latin typeface="微软雅黑" panose="020B0503020204020204" pitchFamily="34" charset="-122"/>
                <a:ea typeface="微软雅黑" panose="020B0503020204020204" pitchFamily="34" charset="-122"/>
              </a:rPr>
              <a:t>简化</a:t>
            </a:r>
            <a:r>
              <a:rPr lang="zh-CN" altLang="en-US" sz="2800" dirty="0">
                <a:latin typeface="微软雅黑" panose="020B0503020204020204" pitchFamily="34" charset="-122"/>
                <a:ea typeface="微软雅黑" panose="020B0503020204020204" pitchFamily="34" charset="-122"/>
              </a:rPr>
              <a:t>描述一个过程或操作的工作步骤。</a:t>
            </a:r>
            <a:endParaRPr lang="zh-CN" altLang="en-US" sz="2800" dirty="0"/>
          </a:p>
        </p:txBody>
      </p:sp>
    </p:spTree>
    <p:extLst>
      <p:ext uri="{BB962C8B-B14F-4D97-AF65-F5344CB8AC3E}">
        <p14:creationId xmlns:p14="http://schemas.microsoft.com/office/powerpoint/2010/main" val="17554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5.</a:t>
            </a:r>
            <a:r>
              <a:rPr lang="zh-CN" altLang="en-US" sz="4000" dirty="0">
                <a:solidFill>
                  <a:srgbClr val="002B41"/>
                </a:solidFill>
                <a:latin typeface="微软雅黑" panose="020B0503020204020204" pitchFamily="34" charset="-122"/>
                <a:ea typeface="微软雅黑" panose="020B0503020204020204" pitchFamily="34" charset="-122"/>
              </a:rPr>
              <a:t>活动图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E11DD04F-B177-4D2C-8E4E-BFA5C2EFACED}"/>
              </a:ext>
            </a:extLst>
          </p:cNvPr>
          <p:cNvSpPr txBox="1"/>
          <p:nvPr/>
        </p:nvSpPr>
        <p:spPr>
          <a:xfrm>
            <a:off x="4028767" y="6161164"/>
            <a:ext cx="3775393" cy="523220"/>
          </a:xfrm>
          <a:prstGeom prst="rect">
            <a:avLst/>
          </a:prstGeom>
          <a:noFill/>
        </p:spPr>
        <p:txBody>
          <a:bodyPr wrap="none" rtlCol="0">
            <a:spAutoFit/>
          </a:bodyPr>
          <a:lstStyle/>
          <a:p>
            <a:r>
              <a:rPr lang="zh-CN" altLang="en-US" sz="2800" dirty="0"/>
              <a:t>管理员主页管理活动图</a:t>
            </a:r>
          </a:p>
        </p:txBody>
      </p:sp>
      <p:pic>
        <p:nvPicPr>
          <p:cNvPr id="10" name="图片 9">
            <a:extLst>
              <a:ext uri="{FF2B5EF4-FFF2-40B4-BE49-F238E27FC236}">
                <a16:creationId xmlns:a16="http://schemas.microsoft.com/office/drawing/2014/main" id="{4CDEA6A3-2F16-4148-ADD9-F778B05881AC}"/>
              </a:ext>
            </a:extLst>
          </p:cNvPr>
          <p:cNvPicPr>
            <a:picLocks noChangeAspect="1"/>
          </p:cNvPicPr>
          <p:nvPr/>
        </p:nvPicPr>
        <p:blipFill rotWithShape="1">
          <a:blip r:embed="rId2">
            <a:extLst>
              <a:ext uri="{28A0092B-C50C-407E-A947-70E740481C1C}">
                <a14:useLocalDpi xmlns:a14="http://schemas.microsoft.com/office/drawing/2010/main" val="0"/>
              </a:ext>
            </a:extLst>
          </a:blip>
          <a:srcRect l="1276" t="7619" r="1225" b="18690"/>
          <a:stretch/>
        </p:blipFill>
        <p:spPr>
          <a:xfrm>
            <a:off x="862691" y="943056"/>
            <a:ext cx="10466615" cy="5053693"/>
          </a:xfrm>
          <a:prstGeom prst="rect">
            <a:avLst/>
          </a:prstGeom>
        </p:spPr>
      </p:pic>
    </p:spTree>
    <p:extLst>
      <p:ext uri="{BB962C8B-B14F-4D97-AF65-F5344CB8AC3E}">
        <p14:creationId xmlns:p14="http://schemas.microsoft.com/office/powerpoint/2010/main" val="658073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3064230" y="3628344"/>
            <a:ext cx="5668709" cy="1015663"/>
          </a:xfrm>
          <a:prstGeom prst="rect">
            <a:avLst/>
          </a:prstGeom>
          <a:noFill/>
          <a:effectLst/>
        </p:spPr>
        <p:txBody>
          <a:bodyPr wrap="squar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问题解答</a:t>
            </a:r>
          </a:p>
        </p:txBody>
      </p:sp>
    </p:spTree>
    <p:extLst>
      <p:ext uri="{BB962C8B-B14F-4D97-AF65-F5344CB8AC3E}">
        <p14:creationId xmlns:p14="http://schemas.microsoft.com/office/powerpoint/2010/main" val="2815057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36510"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问题解答</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979672" y="97795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464322" y="818866"/>
            <a:ext cx="7545454"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1.</a:t>
            </a:r>
            <a:r>
              <a:rPr lang="zh-CN" altLang="en-US" sz="3200" b="1" dirty="0">
                <a:solidFill>
                  <a:srgbClr val="002B41"/>
                </a:solidFill>
                <a:latin typeface="微软雅黑" panose="020B0503020204020204" pitchFamily="34" charset="-122"/>
                <a:ea typeface="微软雅黑" panose="020B0503020204020204" pitchFamily="34" charset="-122"/>
              </a:rPr>
              <a:t>在学习过程中混淆了状态图和活动图</a:t>
            </a:r>
          </a:p>
        </p:txBody>
      </p:sp>
      <p:sp>
        <p:nvSpPr>
          <p:cNvPr id="17" name="TextBox 76">
            <a:extLst>
              <a:ext uri="{FF2B5EF4-FFF2-40B4-BE49-F238E27FC236}">
                <a16:creationId xmlns:a16="http://schemas.microsoft.com/office/drawing/2014/main" id="{FC85E185-4F62-405A-8D73-63BB0C260A5C}"/>
              </a:ext>
            </a:extLst>
          </p:cNvPr>
          <p:cNvSpPr txBox="1"/>
          <p:nvPr/>
        </p:nvSpPr>
        <p:spPr>
          <a:xfrm>
            <a:off x="979672" y="1526752"/>
            <a:ext cx="10360734" cy="4524315"/>
          </a:xfrm>
          <a:prstGeom prst="rect">
            <a:avLst/>
          </a:prstGeom>
          <a:noFill/>
        </p:spPr>
        <p:txBody>
          <a:bodyPr wrap="square" rtlCol="0">
            <a:spAutoFit/>
          </a:bodyPr>
          <a:lstStyle/>
          <a:p>
            <a:r>
              <a:rPr lang="zh-CN" altLang="en-US" sz="3200" b="1" dirty="0">
                <a:solidFill>
                  <a:srgbClr val="002B41"/>
                </a:solidFill>
                <a:latin typeface="微软雅黑" panose="020B0503020204020204" pitchFamily="34" charset="-122"/>
                <a:ea typeface="微软雅黑" panose="020B0503020204020204" pitchFamily="34" charset="-122"/>
              </a:rPr>
              <a:t>状态图与活动图都是用于观察系统的动态部分</a:t>
            </a:r>
            <a:endParaRPr lang="en-US" altLang="zh-CN" sz="3200" b="1" dirty="0">
              <a:solidFill>
                <a:srgbClr val="002B41"/>
              </a:solidFill>
              <a:latin typeface="微软雅黑" panose="020B0503020204020204" pitchFamily="34" charset="-122"/>
              <a:ea typeface="微软雅黑" panose="020B0503020204020204" pitchFamily="34" charset="-122"/>
            </a:endParaRPr>
          </a:p>
          <a:p>
            <a:endParaRPr lang="en-US" altLang="zh-CN" sz="3200" b="1" dirty="0">
              <a:solidFill>
                <a:srgbClr val="002B41"/>
              </a:solidFill>
              <a:latin typeface="微软雅黑" panose="020B0503020204020204" pitchFamily="34" charset="-122"/>
              <a:ea typeface="微软雅黑" panose="020B0503020204020204" pitchFamily="34" charset="-122"/>
            </a:endParaRPr>
          </a:p>
          <a:p>
            <a:r>
              <a:rPr lang="zh-CN" altLang="en-US" sz="3200" b="1" dirty="0">
                <a:solidFill>
                  <a:srgbClr val="002B41"/>
                </a:solidFill>
                <a:latin typeface="微软雅黑" panose="020B0503020204020204" pitchFamily="34" charset="-122"/>
                <a:ea typeface="微软雅黑" panose="020B0503020204020204" pitchFamily="34" charset="-122"/>
              </a:rPr>
              <a:t>状态图</a:t>
            </a:r>
            <a:r>
              <a:rPr lang="en-US" altLang="zh-CN" sz="3200" b="1" dirty="0">
                <a:solidFill>
                  <a:srgbClr val="002B41"/>
                </a:solidFill>
                <a:latin typeface="微软雅黑" panose="020B0503020204020204" pitchFamily="34" charset="-122"/>
                <a:ea typeface="微软雅黑" panose="020B0503020204020204" pitchFamily="34" charset="-122"/>
              </a:rPr>
              <a:t>(</a:t>
            </a:r>
            <a:r>
              <a:rPr lang="en-US" altLang="zh-CN" sz="3200" b="1" dirty="0" err="1">
                <a:solidFill>
                  <a:srgbClr val="002B41"/>
                </a:solidFill>
                <a:latin typeface="微软雅黑" panose="020B0503020204020204" pitchFamily="34" charset="-122"/>
                <a:ea typeface="微软雅黑" panose="020B0503020204020204" pitchFamily="34" charset="-122"/>
              </a:rPr>
              <a:t>Statechart</a:t>
            </a:r>
            <a:r>
              <a:rPr lang="en-US" altLang="zh-CN" sz="3200" b="1" dirty="0">
                <a:solidFill>
                  <a:srgbClr val="002B41"/>
                </a:solidFill>
                <a:latin typeface="微软雅黑" panose="020B0503020204020204" pitchFamily="34" charset="-122"/>
                <a:ea typeface="微软雅黑" panose="020B0503020204020204" pitchFamily="34" charset="-122"/>
              </a:rPr>
              <a:t> Diagram)</a:t>
            </a:r>
            <a:r>
              <a:rPr lang="zh-CN" altLang="en-US" sz="3200" b="1" dirty="0">
                <a:solidFill>
                  <a:srgbClr val="002B41"/>
                </a:solidFill>
                <a:latin typeface="微软雅黑" panose="020B0503020204020204" pitchFamily="34" charset="-122"/>
                <a:ea typeface="微软雅黑" panose="020B0503020204020204" pitchFamily="34" charset="-122"/>
              </a:rPr>
              <a:t>，</a:t>
            </a:r>
            <a:r>
              <a:rPr lang="en-US" altLang="zh-CN" sz="3200" b="1" dirty="0">
                <a:solidFill>
                  <a:srgbClr val="002B41"/>
                </a:solidFill>
                <a:latin typeface="微软雅黑" panose="020B0503020204020204" pitchFamily="34" charset="-122"/>
                <a:ea typeface="微软雅黑" panose="020B0503020204020204" pitchFamily="34" charset="-122"/>
              </a:rPr>
              <a:t>"</a:t>
            </a:r>
            <a:r>
              <a:rPr lang="zh-CN" altLang="en-US" sz="3200" b="1" dirty="0">
                <a:solidFill>
                  <a:srgbClr val="002B41"/>
                </a:solidFill>
                <a:latin typeface="微软雅黑" panose="020B0503020204020204" pitchFamily="34" charset="-122"/>
                <a:ea typeface="微软雅黑" panose="020B0503020204020204" pitchFamily="34" charset="-122"/>
              </a:rPr>
              <a:t>状态</a:t>
            </a:r>
            <a:r>
              <a:rPr lang="en-US" altLang="zh-CN" sz="3200" b="1" dirty="0">
                <a:solidFill>
                  <a:srgbClr val="002B41"/>
                </a:solidFill>
                <a:latin typeface="微软雅黑" panose="020B0503020204020204" pitchFamily="34" charset="-122"/>
                <a:ea typeface="微软雅黑" panose="020B0503020204020204" pitchFamily="34" charset="-122"/>
              </a:rPr>
              <a:t>"</a:t>
            </a:r>
            <a:r>
              <a:rPr lang="zh-CN" altLang="en-US" sz="3200" b="1" dirty="0">
                <a:solidFill>
                  <a:srgbClr val="002B41"/>
                </a:solidFill>
                <a:latin typeface="微软雅黑" panose="020B0503020204020204" pitchFamily="34" charset="-122"/>
                <a:ea typeface="微软雅黑" panose="020B0503020204020204" pitchFamily="34" charset="-122"/>
              </a:rPr>
              <a:t>顾名思义</a:t>
            </a:r>
            <a:r>
              <a:rPr lang="en-US" altLang="zh-CN" sz="3200" b="1" dirty="0">
                <a:solidFill>
                  <a:srgbClr val="002B41"/>
                </a:solidFill>
                <a:latin typeface="微软雅黑" panose="020B0503020204020204" pitchFamily="34" charset="-122"/>
                <a:ea typeface="微软雅黑" panose="020B0503020204020204" pitchFamily="34" charset="-122"/>
              </a:rPr>
              <a:t>,</a:t>
            </a:r>
            <a:r>
              <a:rPr lang="zh-CN" altLang="en-US" sz="3200" b="1" dirty="0">
                <a:solidFill>
                  <a:srgbClr val="002B41"/>
                </a:solidFill>
                <a:latin typeface="微软雅黑" panose="020B0503020204020204" pitchFamily="34" charset="-122"/>
                <a:ea typeface="微软雅黑" panose="020B0503020204020204" pitchFamily="34" charset="-122"/>
              </a:rPr>
              <a:t>用来表示对象的状态变化。它描述了一个特定对象的所有可能状态以及由于各种事件的发生引起的</a:t>
            </a:r>
            <a:r>
              <a:rPr lang="zh-CN" altLang="en-US" sz="3200" b="1" dirty="0">
                <a:solidFill>
                  <a:srgbClr val="FF0000"/>
                </a:solidFill>
                <a:latin typeface="微软雅黑" panose="020B0503020204020204" pitchFamily="34" charset="-122"/>
                <a:ea typeface="微软雅黑" panose="020B0503020204020204" pitchFamily="34" charset="-122"/>
              </a:rPr>
              <a:t>状态之间的转换</a:t>
            </a:r>
            <a:r>
              <a:rPr lang="zh-CN" altLang="en-US" sz="3200" b="1" dirty="0">
                <a:solidFill>
                  <a:srgbClr val="002B41"/>
                </a:solidFill>
                <a:latin typeface="微软雅黑" panose="020B0503020204020204" pitchFamily="34" charset="-122"/>
                <a:ea typeface="微软雅黑" panose="020B0503020204020204" pitchFamily="34" charset="-122"/>
              </a:rPr>
              <a:t>。</a:t>
            </a:r>
            <a:endParaRPr lang="en-US" altLang="zh-CN" sz="3200" b="1" dirty="0">
              <a:solidFill>
                <a:srgbClr val="002B41"/>
              </a:solidFill>
              <a:latin typeface="微软雅黑" panose="020B0503020204020204" pitchFamily="34" charset="-122"/>
              <a:ea typeface="微软雅黑" panose="020B0503020204020204" pitchFamily="34" charset="-122"/>
            </a:endParaRPr>
          </a:p>
          <a:p>
            <a:endParaRPr lang="en-US" altLang="zh-CN" sz="3200" b="1" dirty="0">
              <a:solidFill>
                <a:srgbClr val="002B41"/>
              </a:solidFill>
              <a:latin typeface="微软雅黑" panose="020B0503020204020204" pitchFamily="34" charset="-122"/>
              <a:ea typeface="微软雅黑" panose="020B0503020204020204" pitchFamily="34" charset="-122"/>
            </a:endParaRPr>
          </a:p>
          <a:p>
            <a:r>
              <a:rPr lang="zh-CN" altLang="en-US" sz="3200" b="1" dirty="0">
                <a:solidFill>
                  <a:srgbClr val="002B41"/>
                </a:solidFill>
                <a:latin typeface="微软雅黑" panose="020B0503020204020204" pitchFamily="34" charset="-122"/>
                <a:ea typeface="微软雅黑" panose="020B0503020204020204" pitchFamily="34" charset="-122"/>
              </a:rPr>
              <a:t>活动图（</a:t>
            </a:r>
            <a:r>
              <a:rPr lang="en-US" altLang="zh-CN" sz="3200" b="1" dirty="0">
                <a:solidFill>
                  <a:srgbClr val="002B41"/>
                </a:solidFill>
                <a:latin typeface="微软雅黑" panose="020B0503020204020204" pitchFamily="34" charset="-122"/>
                <a:ea typeface="微软雅黑" panose="020B0503020204020204" pitchFamily="34" charset="-122"/>
              </a:rPr>
              <a:t>activity diagram</a:t>
            </a:r>
            <a:r>
              <a:rPr lang="zh-CN" altLang="en-US" sz="3200" b="1" dirty="0">
                <a:solidFill>
                  <a:srgbClr val="002B41"/>
                </a:solidFill>
                <a:latin typeface="微软雅黑" panose="020B0503020204020204" pitchFamily="34" charset="-122"/>
                <a:ea typeface="微软雅黑" panose="020B0503020204020204" pitchFamily="34" charset="-122"/>
              </a:rPr>
              <a:t>）也称动态图，其本质就是流程图，它</a:t>
            </a:r>
            <a:r>
              <a:rPr lang="zh-CN" altLang="en-US" sz="3200" b="1" dirty="0">
                <a:solidFill>
                  <a:srgbClr val="FF0000"/>
                </a:solidFill>
                <a:latin typeface="微软雅黑" panose="020B0503020204020204" pitchFamily="34" charset="-122"/>
                <a:ea typeface="微软雅黑" panose="020B0503020204020204" pitchFamily="34" charset="-122"/>
              </a:rPr>
              <a:t>支持并行</a:t>
            </a:r>
            <a:r>
              <a:rPr lang="zh-CN" altLang="en-US" sz="3200" b="1" dirty="0">
                <a:solidFill>
                  <a:srgbClr val="002B41"/>
                </a:solidFill>
                <a:latin typeface="微软雅黑" panose="020B0503020204020204" pitchFamily="34" charset="-122"/>
                <a:ea typeface="微软雅黑" panose="020B0503020204020204" pitchFamily="34" charset="-122"/>
              </a:rPr>
              <a:t>活动，用于展现参与行为的类的</a:t>
            </a:r>
            <a:r>
              <a:rPr lang="zh-CN" altLang="en-US" sz="3200" b="1" dirty="0">
                <a:solidFill>
                  <a:srgbClr val="FF0000"/>
                </a:solidFill>
                <a:latin typeface="微软雅黑" panose="020B0503020204020204" pitchFamily="34" charset="-122"/>
                <a:ea typeface="微软雅黑" panose="020B0503020204020204" pitchFamily="34" charset="-122"/>
              </a:rPr>
              <a:t>活动或动作</a:t>
            </a:r>
            <a:r>
              <a:rPr lang="zh-CN" altLang="en-US" sz="3200" b="1" dirty="0">
                <a:solidFill>
                  <a:srgbClr val="002B4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2889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36510"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问题解答</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979672" y="97795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464322" y="818866"/>
            <a:ext cx="7545454"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1.</a:t>
            </a:r>
            <a:r>
              <a:rPr lang="zh-CN" altLang="en-US" sz="3200" b="1" dirty="0">
                <a:solidFill>
                  <a:srgbClr val="002B41"/>
                </a:solidFill>
                <a:latin typeface="微软雅黑" panose="020B0503020204020204" pitchFamily="34" charset="-122"/>
                <a:ea typeface="微软雅黑" panose="020B0503020204020204" pitchFamily="34" charset="-122"/>
              </a:rPr>
              <a:t>在学习过程中混淆了状态图和活动图</a:t>
            </a:r>
          </a:p>
        </p:txBody>
      </p:sp>
      <p:sp>
        <p:nvSpPr>
          <p:cNvPr id="17" name="TextBox 76">
            <a:extLst>
              <a:ext uri="{FF2B5EF4-FFF2-40B4-BE49-F238E27FC236}">
                <a16:creationId xmlns:a16="http://schemas.microsoft.com/office/drawing/2014/main" id="{FC85E185-4F62-405A-8D73-63BB0C260A5C}"/>
              </a:ext>
            </a:extLst>
          </p:cNvPr>
          <p:cNvSpPr txBox="1"/>
          <p:nvPr/>
        </p:nvSpPr>
        <p:spPr>
          <a:xfrm>
            <a:off x="1561840" y="1526752"/>
            <a:ext cx="7922960" cy="4031873"/>
          </a:xfrm>
          <a:prstGeom prst="rect">
            <a:avLst/>
          </a:prstGeom>
          <a:noFill/>
        </p:spPr>
        <p:txBody>
          <a:bodyPr wrap="square" rtlCol="0">
            <a:spAutoFit/>
          </a:bodyPr>
          <a:lstStyle/>
          <a:p>
            <a:r>
              <a:rPr lang="zh-CN" altLang="en-US" sz="3200" b="1" dirty="0">
                <a:solidFill>
                  <a:srgbClr val="002B41"/>
                </a:solidFill>
                <a:latin typeface="微软雅黑" panose="020B0503020204020204" pitchFamily="34" charset="-122"/>
                <a:ea typeface="微软雅黑" panose="020B0503020204020204" pitchFamily="34" charset="-122"/>
              </a:rPr>
              <a:t>状态图是描述某一对象的</a:t>
            </a:r>
            <a:r>
              <a:rPr lang="zh-CN" altLang="en-US" sz="3200" b="1" dirty="0">
                <a:solidFill>
                  <a:srgbClr val="FF0000"/>
                </a:solidFill>
                <a:latin typeface="微软雅黑" panose="020B0503020204020204" pitchFamily="34" charset="-122"/>
                <a:ea typeface="微软雅黑" panose="020B0503020204020204" pitchFamily="34" charset="-122"/>
              </a:rPr>
              <a:t>状态转化</a:t>
            </a:r>
            <a:r>
              <a:rPr lang="zh-CN" altLang="en-US" sz="3200" b="1" dirty="0">
                <a:solidFill>
                  <a:srgbClr val="002B41"/>
                </a:solidFill>
                <a:latin typeface="微软雅黑" panose="020B0503020204020204" pitchFamily="34" charset="-122"/>
                <a:ea typeface="微软雅黑" panose="020B0503020204020204" pitchFamily="34" charset="-122"/>
              </a:rPr>
              <a:t>，它主要是展示的是对象的状态。描述的是一个</a:t>
            </a:r>
            <a:r>
              <a:rPr lang="zh-CN" altLang="en-US" sz="3200" b="1" dirty="0">
                <a:solidFill>
                  <a:srgbClr val="FF0000"/>
                </a:solidFill>
                <a:latin typeface="微软雅黑" panose="020B0503020204020204" pitchFamily="34" charset="-122"/>
                <a:ea typeface="微软雅黑" panose="020B0503020204020204" pitchFamily="34" charset="-122"/>
              </a:rPr>
              <a:t>对象的事情</a:t>
            </a:r>
            <a:r>
              <a:rPr lang="zh-CN" altLang="en-US" sz="3200" b="1" dirty="0">
                <a:solidFill>
                  <a:srgbClr val="002B41"/>
                </a:solidFill>
                <a:latin typeface="微软雅黑" panose="020B0503020204020204" pitchFamily="34" charset="-122"/>
                <a:ea typeface="微软雅黑" panose="020B0503020204020204" pitchFamily="34" charset="-122"/>
              </a:rPr>
              <a:t>。从状态图中我们可以看出，对象在接受了事件刺激后，会做出什么样的反应。</a:t>
            </a:r>
          </a:p>
          <a:p>
            <a:endParaRPr lang="zh-CN" altLang="en-US" sz="3200" b="1" dirty="0">
              <a:solidFill>
                <a:srgbClr val="002B41"/>
              </a:solidFill>
              <a:latin typeface="微软雅黑" panose="020B0503020204020204" pitchFamily="34" charset="-122"/>
              <a:ea typeface="微软雅黑" panose="020B0503020204020204" pitchFamily="34" charset="-122"/>
            </a:endParaRPr>
          </a:p>
          <a:p>
            <a:r>
              <a:rPr lang="zh-CN" altLang="en-US" sz="3200" b="1" dirty="0">
                <a:solidFill>
                  <a:srgbClr val="002B41"/>
                </a:solidFill>
                <a:latin typeface="微软雅黑" panose="020B0503020204020204" pitchFamily="34" charset="-122"/>
                <a:ea typeface="微软雅黑" panose="020B0503020204020204" pitchFamily="34" charset="-122"/>
              </a:rPr>
              <a:t>活动图是描述系统在执行某一用例时的具体步骤，它主要表现的是系统的</a:t>
            </a:r>
            <a:r>
              <a:rPr lang="zh-CN" altLang="en-US" sz="3200" b="1" dirty="0">
                <a:solidFill>
                  <a:srgbClr val="FF0000"/>
                </a:solidFill>
                <a:latin typeface="微软雅黑" panose="020B0503020204020204" pitchFamily="34" charset="-122"/>
                <a:ea typeface="微软雅黑" panose="020B0503020204020204" pitchFamily="34" charset="-122"/>
              </a:rPr>
              <a:t>动作</a:t>
            </a:r>
            <a:r>
              <a:rPr lang="zh-CN" altLang="en-US" sz="3200" b="1" dirty="0">
                <a:solidFill>
                  <a:srgbClr val="002B41"/>
                </a:solidFill>
                <a:latin typeface="微软雅黑" panose="020B0503020204020204" pitchFamily="34" charset="-122"/>
                <a:ea typeface="微软雅黑" panose="020B0503020204020204" pitchFamily="34" charset="-122"/>
              </a:rPr>
              <a:t>，描述的是</a:t>
            </a:r>
            <a:r>
              <a:rPr lang="zh-CN" altLang="en-US" sz="3200" b="1" dirty="0">
                <a:solidFill>
                  <a:srgbClr val="FF0000"/>
                </a:solidFill>
                <a:latin typeface="微软雅黑" panose="020B0503020204020204" pitchFamily="34" charset="-122"/>
                <a:ea typeface="微软雅黑" panose="020B0503020204020204" pitchFamily="34" charset="-122"/>
              </a:rPr>
              <a:t>整个系统的事情</a:t>
            </a:r>
            <a:r>
              <a:rPr lang="zh-CN" altLang="en-US" sz="3200" b="1" dirty="0">
                <a:solidFill>
                  <a:srgbClr val="002B4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12703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2921616" y="3628344"/>
            <a:ext cx="5953936" cy="1015663"/>
          </a:xfrm>
          <a:prstGeom prst="rect">
            <a:avLst/>
          </a:prstGeom>
          <a:noFill/>
          <a:effectLst/>
        </p:spPr>
        <p:txBody>
          <a:bodyPr wrap="squar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提问及参考资料</a:t>
            </a:r>
          </a:p>
        </p:txBody>
      </p:sp>
    </p:spTree>
    <p:extLst>
      <p:ext uri="{BB962C8B-B14F-4D97-AF65-F5344CB8AC3E}">
        <p14:creationId xmlns:p14="http://schemas.microsoft.com/office/powerpoint/2010/main" val="2941405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210588"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提问</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979672" y="97795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464322" y="818866"/>
            <a:ext cx="6278715"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1.</a:t>
            </a:r>
            <a:r>
              <a:rPr lang="zh-CN" altLang="en-US" sz="3200" b="1" dirty="0">
                <a:solidFill>
                  <a:srgbClr val="002B41"/>
                </a:solidFill>
                <a:latin typeface="微软雅黑" panose="020B0503020204020204" pitchFamily="34" charset="-122"/>
                <a:ea typeface="微软雅黑" panose="020B0503020204020204" pitchFamily="34" charset="-122"/>
              </a:rPr>
              <a:t>用例描述一般包括哪些部分？</a:t>
            </a:r>
          </a:p>
        </p:txBody>
      </p:sp>
      <p:sp>
        <p:nvSpPr>
          <p:cNvPr id="17" name="TextBox 76">
            <a:extLst>
              <a:ext uri="{FF2B5EF4-FFF2-40B4-BE49-F238E27FC236}">
                <a16:creationId xmlns:a16="http://schemas.microsoft.com/office/drawing/2014/main" id="{FC85E185-4F62-405A-8D73-63BB0C260A5C}"/>
              </a:ext>
            </a:extLst>
          </p:cNvPr>
          <p:cNvSpPr txBox="1"/>
          <p:nvPr/>
        </p:nvSpPr>
        <p:spPr>
          <a:xfrm>
            <a:off x="1464321" y="1936000"/>
            <a:ext cx="7922960" cy="1938992"/>
          </a:xfrm>
          <a:prstGeom prst="rect">
            <a:avLst/>
          </a:prstGeom>
          <a:noFill/>
        </p:spPr>
        <p:txBody>
          <a:bodyPr wrap="squar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用例编号、用例概述、</a:t>
            </a:r>
            <a:endParaRPr lang="en-US" altLang="zh-CN" sz="4000" dirty="0">
              <a:solidFill>
                <a:srgbClr val="002B41"/>
              </a:solidFill>
              <a:latin typeface="微软雅黑" panose="020B0503020204020204" pitchFamily="34" charset="-122"/>
              <a:ea typeface="微软雅黑" panose="020B0503020204020204" pitchFamily="34" charset="-122"/>
            </a:endParaRPr>
          </a:p>
          <a:p>
            <a:r>
              <a:rPr lang="zh-CN" altLang="en-US" sz="4000" dirty="0">
                <a:solidFill>
                  <a:srgbClr val="002B41"/>
                </a:solidFill>
                <a:latin typeface="微软雅黑" panose="020B0503020204020204" pitchFamily="34" charset="-122"/>
                <a:ea typeface="微软雅黑" panose="020B0503020204020204" pitchFamily="34" charset="-122"/>
              </a:rPr>
              <a:t>前置条件、基本事件流、其他事件流、异常事件流、后置条件等</a:t>
            </a:r>
          </a:p>
        </p:txBody>
      </p:sp>
    </p:spTree>
    <p:extLst>
      <p:ext uri="{BB962C8B-B14F-4D97-AF65-F5344CB8AC3E}">
        <p14:creationId xmlns:p14="http://schemas.microsoft.com/office/powerpoint/2010/main" val="112731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210588"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提问</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979672" y="97795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464322" y="818866"/>
            <a:ext cx="6278715"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2.</a:t>
            </a:r>
            <a:r>
              <a:rPr lang="zh-CN" altLang="en-US" sz="3200" b="1" dirty="0">
                <a:solidFill>
                  <a:srgbClr val="002B41"/>
                </a:solidFill>
                <a:latin typeface="微软雅黑" panose="020B0503020204020204" pitchFamily="34" charset="-122"/>
                <a:ea typeface="微软雅黑" panose="020B0503020204020204" pitchFamily="34" charset="-122"/>
              </a:rPr>
              <a:t>请说出序列图的组成部分。</a:t>
            </a:r>
          </a:p>
        </p:txBody>
      </p:sp>
      <p:sp>
        <p:nvSpPr>
          <p:cNvPr id="17" name="TextBox 76">
            <a:extLst>
              <a:ext uri="{FF2B5EF4-FFF2-40B4-BE49-F238E27FC236}">
                <a16:creationId xmlns:a16="http://schemas.microsoft.com/office/drawing/2014/main" id="{FC85E185-4F62-405A-8D73-63BB0C260A5C}"/>
              </a:ext>
            </a:extLst>
          </p:cNvPr>
          <p:cNvSpPr txBox="1"/>
          <p:nvPr/>
        </p:nvSpPr>
        <p:spPr>
          <a:xfrm>
            <a:off x="1464320" y="1936000"/>
            <a:ext cx="8515421" cy="707886"/>
          </a:xfrm>
          <a:prstGeom prst="rect">
            <a:avLst/>
          </a:prstGeom>
          <a:noFill/>
        </p:spPr>
        <p:txBody>
          <a:bodyPr wrap="squar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角色、对象、生命线、激活期、消息</a:t>
            </a:r>
          </a:p>
        </p:txBody>
      </p:sp>
    </p:spTree>
    <p:extLst>
      <p:ext uri="{BB962C8B-B14F-4D97-AF65-F5344CB8AC3E}">
        <p14:creationId xmlns:p14="http://schemas.microsoft.com/office/powerpoint/2010/main" val="114585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210588"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提问</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979672" y="97795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464322" y="818866"/>
            <a:ext cx="6278715"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3.</a:t>
            </a:r>
            <a:r>
              <a:rPr lang="zh-CN" altLang="en-US" sz="3200" b="1" dirty="0">
                <a:solidFill>
                  <a:srgbClr val="002B41"/>
                </a:solidFill>
                <a:latin typeface="微软雅黑" panose="020B0503020204020204" pitchFamily="34" charset="-122"/>
                <a:ea typeface="微软雅黑" panose="020B0503020204020204" pitchFamily="34" charset="-122"/>
              </a:rPr>
              <a:t>简述状态图与活动图的区别</a:t>
            </a:r>
          </a:p>
        </p:txBody>
      </p:sp>
      <p:sp>
        <p:nvSpPr>
          <p:cNvPr id="17" name="TextBox 76">
            <a:extLst>
              <a:ext uri="{FF2B5EF4-FFF2-40B4-BE49-F238E27FC236}">
                <a16:creationId xmlns:a16="http://schemas.microsoft.com/office/drawing/2014/main" id="{FC85E185-4F62-405A-8D73-63BB0C260A5C}"/>
              </a:ext>
            </a:extLst>
          </p:cNvPr>
          <p:cNvSpPr txBox="1"/>
          <p:nvPr/>
        </p:nvSpPr>
        <p:spPr>
          <a:xfrm>
            <a:off x="1464321" y="1936000"/>
            <a:ext cx="7922960" cy="4031873"/>
          </a:xfrm>
          <a:prstGeom prst="rect">
            <a:avLst/>
          </a:prstGeom>
          <a:noFill/>
        </p:spPr>
        <p:txBody>
          <a:bodyPr wrap="square" rtlCol="0">
            <a:spAutoFit/>
          </a:bodyPr>
          <a:lstStyle/>
          <a:p>
            <a:r>
              <a:rPr lang="zh-CN" altLang="en-US" sz="3200" b="1" dirty="0">
                <a:solidFill>
                  <a:srgbClr val="002B41"/>
                </a:solidFill>
                <a:latin typeface="微软雅黑" panose="020B0503020204020204" pitchFamily="34" charset="-122"/>
                <a:ea typeface="微软雅黑" panose="020B0503020204020204" pitchFamily="34" charset="-122"/>
              </a:rPr>
              <a:t>状态图是描述某一对象的</a:t>
            </a:r>
            <a:r>
              <a:rPr lang="zh-CN" altLang="en-US" sz="3200" b="1" dirty="0">
                <a:solidFill>
                  <a:srgbClr val="FF0000"/>
                </a:solidFill>
                <a:latin typeface="微软雅黑" panose="020B0503020204020204" pitchFamily="34" charset="-122"/>
                <a:ea typeface="微软雅黑" panose="020B0503020204020204" pitchFamily="34" charset="-122"/>
              </a:rPr>
              <a:t>状态转化</a:t>
            </a:r>
            <a:r>
              <a:rPr lang="zh-CN" altLang="en-US" sz="3200" b="1" dirty="0">
                <a:solidFill>
                  <a:srgbClr val="002B41"/>
                </a:solidFill>
                <a:latin typeface="微软雅黑" panose="020B0503020204020204" pitchFamily="34" charset="-122"/>
                <a:ea typeface="微软雅黑" panose="020B0503020204020204" pitchFamily="34" charset="-122"/>
              </a:rPr>
              <a:t>，它主要是展示的是对象的状态。描述的是一个</a:t>
            </a:r>
            <a:r>
              <a:rPr lang="zh-CN" altLang="en-US" sz="3200" b="1" dirty="0">
                <a:solidFill>
                  <a:srgbClr val="FF0000"/>
                </a:solidFill>
                <a:latin typeface="微软雅黑" panose="020B0503020204020204" pitchFamily="34" charset="-122"/>
                <a:ea typeface="微软雅黑" panose="020B0503020204020204" pitchFamily="34" charset="-122"/>
              </a:rPr>
              <a:t>对象的事情</a:t>
            </a:r>
            <a:r>
              <a:rPr lang="zh-CN" altLang="en-US" sz="3200" b="1" dirty="0">
                <a:solidFill>
                  <a:srgbClr val="002B41"/>
                </a:solidFill>
                <a:latin typeface="微软雅黑" panose="020B0503020204020204" pitchFamily="34" charset="-122"/>
                <a:ea typeface="微软雅黑" panose="020B0503020204020204" pitchFamily="34" charset="-122"/>
              </a:rPr>
              <a:t>。从状态图中我们可以看出，对象在接受了事件刺激后，会做出什么样的反应。</a:t>
            </a:r>
          </a:p>
          <a:p>
            <a:endParaRPr lang="zh-CN" altLang="en-US" sz="3200" b="1" dirty="0">
              <a:solidFill>
                <a:srgbClr val="002B41"/>
              </a:solidFill>
              <a:latin typeface="微软雅黑" panose="020B0503020204020204" pitchFamily="34" charset="-122"/>
              <a:ea typeface="微软雅黑" panose="020B0503020204020204" pitchFamily="34" charset="-122"/>
            </a:endParaRPr>
          </a:p>
          <a:p>
            <a:r>
              <a:rPr lang="zh-CN" altLang="en-US" sz="3200" b="1" dirty="0">
                <a:solidFill>
                  <a:srgbClr val="002B41"/>
                </a:solidFill>
                <a:latin typeface="微软雅黑" panose="020B0503020204020204" pitchFamily="34" charset="-122"/>
                <a:ea typeface="微软雅黑" panose="020B0503020204020204" pitchFamily="34" charset="-122"/>
              </a:rPr>
              <a:t>活动图是描述系统在执行某一用例时的具体步骤，它主要表现的是系统的</a:t>
            </a:r>
            <a:r>
              <a:rPr lang="zh-CN" altLang="en-US" sz="3200" b="1" dirty="0">
                <a:solidFill>
                  <a:srgbClr val="FF0000"/>
                </a:solidFill>
                <a:latin typeface="微软雅黑" panose="020B0503020204020204" pitchFamily="34" charset="-122"/>
                <a:ea typeface="微软雅黑" panose="020B0503020204020204" pitchFamily="34" charset="-122"/>
              </a:rPr>
              <a:t>动作</a:t>
            </a:r>
            <a:r>
              <a:rPr lang="zh-CN" altLang="en-US" sz="3200" b="1" dirty="0">
                <a:solidFill>
                  <a:srgbClr val="002B41"/>
                </a:solidFill>
                <a:latin typeface="微软雅黑" panose="020B0503020204020204" pitchFamily="34" charset="-122"/>
                <a:ea typeface="微软雅黑" panose="020B0503020204020204" pitchFamily="34" charset="-122"/>
              </a:rPr>
              <a:t>，描述的是</a:t>
            </a:r>
            <a:r>
              <a:rPr lang="zh-CN" altLang="en-US" sz="3200" b="1" dirty="0">
                <a:solidFill>
                  <a:srgbClr val="FF0000"/>
                </a:solidFill>
                <a:latin typeface="微软雅黑" panose="020B0503020204020204" pitchFamily="34" charset="-122"/>
                <a:ea typeface="微软雅黑" panose="020B0503020204020204" pitchFamily="34" charset="-122"/>
              </a:rPr>
              <a:t>整个系统的事情</a:t>
            </a:r>
            <a:r>
              <a:rPr lang="zh-CN" altLang="en-US" sz="3200" b="1" dirty="0">
                <a:solidFill>
                  <a:srgbClr val="002B4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797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21779" y="2004464"/>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3593098" y="3849508"/>
            <a:ext cx="5005801" cy="1015663"/>
          </a:xfrm>
          <a:prstGeom prst="rect">
            <a:avLst/>
          </a:prstGeom>
          <a:noFill/>
          <a:effectLst/>
        </p:spPr>
        <p:txBody>
          <a:bodyPr wrap="square" rtlCol="0">
            <a:spAutoFit/>
          </a:bodyPr>
          <a:lstStyle/>
          <a:p>
            <a:r>
              <a:rPr lang="en-US" altLang="zh-CN" sz="6000" dirty="0">
                <a:solidFill>
                  <a:prstClr val="white">
                    <a:lumMod val="95000"/>
                  </a:prstClr>
                </a:solidFill>
                <a:latin typeface="微软雅黑" panose="020B0503020204020204" pitchFamily="34" charset="-122"/>
                <a:ea typeface="微软雅黑" panose="020B0503020204020204" pitchFamily="34" charset="-122"/>
              </a:rPr>
              <a:t>StarUML</a:t>
            </a:r>
            <a:r>
              <a:rPr lang="zh-CN" altLang="en-US" sz="6000" dirty="0">
                <a:solidFill>
                  <a:prstClr val="white">
                    <a:lumMod val="95000"/>
                  </a:prstClr>
                </a:solidFill>
                <a:latin typeface="微软雅黑" panose="020B0503020204020204" pitchFamily="34" charset="-122"/>
                <a:ea typeface="微软雅黑" panose="020B0503020204020204" pitchFamily="34" charset="-122"/>
              </a:rPr>
              <a:t>介绍</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36510"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参考资料</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1390733" y="1973703"/>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1390733" y="3302986"/>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bwMode="auto">
          <a:xfrm>
            <a:off x="1390733" y="472178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875383" y="1814619"/>
            <a:ext cx="6278715"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【1】StarUML</a:t>
            </a:r>
            <a:r>
              <a:rPr lang="zh-CN" altLang="en-US" sz="3200" b="1" dirty="0">
                <a:solidFill>
                  <a:srgbClr val="002B41"/>
                </a:solidFill>
                <a:latin typeface="微软雅黑" panose="020B0503020204020204" pitchFamily="34" charset="-122"/>
                <a:ea typeface="微软雅黑" panose="020B0503020204020204" pitchFamily="34" charset="-122"/>
              </a:rPr>
              <a:t>官网</a:t>
            </a:r>
          </a:p>
        </p:txBody>
      </p:sp>
      <p:sp>
        <p:nvSpPr>
          <p:cNvPr id="12" name="文本框 11"/>
          <p:cNvSpPr txBox="1"/>
          <p:nvPr/>
        </p:nvSpPr>
        <p:spPr>
          <a:xfrm>
            <a:off x="1261596" y="2189206"/>
            <a:ext cx="4623163" cy="670120"/>
          </a:xfrm>
          <a:prstGeom prst="rect">
            <a:avLst/>
          </a:prstGeom>
          <a:noFill/>
        </p:spPr>
        <p:txBody>
          <a:bodyPr wrap="square" rtlCol="0">
            <a:spAutoFit/>
          </a:bodyPr>
          <a:lstStyle/>
          <a:p>
            <a:pPr>
              <a:lnSpc>
                <a:spcPct val="130000"/>
              </a:lnSpc>
            </a:pPr>
            <a:r>
              <a:rPr lang="en-US" altLang="zh-CN" sz="3200" dirty="0">
                <a:solidFill>
                  <a:srgbClr val="002B41"/>
                </a:solidFill>
                <a:latin typeface="微软雅黑" panose="020B0503020204020204" pitchFamily="34" charset="-122"/>
                <a:ea typeface="微软雅黑" panose="020B0503020204020204" pitchFamily="34" charset="-122"/>
              </a:rPr>
              <a:t>http://staruml.io/</a:t>
            </a:r>
          </a:p>
        </p:txBody>
      </p:sp>
      <p:sp>
        <p:nvSpPr>
          <p:cNvPr id="13" name="TextBox 76"/>
          <p:cNvSpPr txBox="1"/>
          <p:nvPr/>
        </p:nvSpPr>
        <p:spPr>
          <a:xfrm>
            <a:off x="1875384" y="3224794"/>
            <a:ext cx="8501798"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【2】</a:t>
            </a:r>
            <a:r>
              <a:rPr lang="en-US" altLang="zh-CN" sz="3200" b="1" dirty="0">
                <a:latin typeface="微软雅黑" pitchFamily="34" charset="-122"/>
                <a:ea typeface="微软雅黑" pitchFamily="34" charset="-122"/>
              </a:rPr>
              <a:t>UML2</a:t>
            </a:r>
            <a:r>
              <a:rPr lang="zh-CN" altLang="en-US" sz="3200" b="1" dirty="0">
                <a:latin typeface="微软雅黑" pitchFamily="34" charset="-122"/>
                <a:ea typeface="微软雅黑" pitchFamily="34" charset="-122"/>
              </a:rPr>
              <a:t>基础，建模与设计教程 杨弘平</a:t>
            </a:r>
            <a:endParaRPr lang="zh-CN" altLang="en-US" sz="3200" b="1" dirty="0">
              <a:solidFill>
                <a:srgbClr val="002B4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261596" y="3819371"/>
            <a:ext cx="9803484" cy="670120"/>
          </a:xfrm>
          <a:prstGeom prst="rect">
            <a:avLst/>
          </a:prstGeom>
          <a:noFill/>
        </p:spPr>
        <p:txBody>
          <a:bodyPr wrap="square" rtlCol="0">
            <a:spAutoFit/>
          </a:bodyPr>
          <a:lstStyle/>
          <a:p>
            <a:pPr>
              <a:lnSpc>
                <a:spcPct val="130000"/>
              </a:lnSpc>
            </a:pPr>
            <a:r>
              <a:rPr lang="zh-CN" altLang="en-US" sz="3200" dirty="0">
                <a:solidFill>
                  <a:srgbClr val="002B41"/>
                </a:solidFill>
                <a:latin typeface="微软雅黑" panose="020B0503020204020204" pitchFamily="34" charset="-122"/>
                <a:ea typeface="微软雅黑" panose="020B0503020204020204" pitchFamily="34" charset="-122"/>
              </a:rPr>
              <a:t>清华大学出版社  </a:t>
            </a:r>
            <a:r>
              <a:rPr lang="en-US" altLang="zh-CN" sz="3200" dirty="0">
                <a:solidFill>
                  <a:srgbClr val="002B41"/>
                </a:solidFill>
                <a:latin typeface="微软雅黑" panose="020B0503020204020204" pitchFamily="34" charset="-122"/>
                <a:ea typeface="微软雅黑" panose="020B0503020204020204" pitchFamily="34" charset="-122"/>
              </a:rPr>
              <a:t>ISBN978730240491</a:t>
            </a:r>
            <a:r>
              <a:rPr lang="zh-CN" altLang="en-US" sz="3200" dirty="0">
                <a:solidFill>
                  <a:srgbClr val="002B41"/>
                </a:solidFill>
                <a:latin typeface="微软雅黑" panose="020B0503020204020204" pitchFamily="34" charset="-122"/>
                <a:ea typeface="微软雅黑" panose="020B0503020204020204" pitchFamily="34" charset="-122"/>
              </a:rPr>
              <a:t>（</a:t>
            </a:r>
            <a:r>
              <a:rPr lang="en-US" altLang="zh-CN" sz="3200" dirty="0">
                <a:solidFill>
                  <a:srgbClr val="002B41"/>
                </a:solidFill>
                <a:latin typeface="微软雅黑" panose="020B0503020204020204" pitchFamily="34" charset="-122"/>
                <a:ea typeface="微软雅黑" panose="020B0503020204020204" pitchFamily="34" charset="-122"/>
              </a:rPr>
              <a:t>2015-10</a:t>
            </a:r>
            <a:r>
              <a:rPr lang="zh-CN" altLang="en-US" sz="3200" dirty="0">
                <a:solidFill>
                  <a:srgbClr val="002B41"/>
                </a:solidFill>
                <a:latin typeface="微软雅黑" panose="020B0503020204020204" pitchFamily="34" charset="-122"/>
                <a:ea typeface="微软雅黑" panose="020B0503020204020204" pitchFamily="34" charset="-122"/>
              </a:rPr>
              <a:t>）</a:t>
            </a:r>
            <a:endParaRPr lang="en-US" altLang="zh-CN" sz="3200" dirty="0">
              <a:solidFill>
                <a:srgbClr val="002B41"/>
              </a:solidFill>
              <a:latin typeface="微软雅黑" panose="020B0503020204020204" pitchFamily="34" charset="-122"/>
              <a:ea typeface="微软雅黑" panose="020B0503020204020204" pitchFamily="34" charset="-122"/>
            </a:endParaRPr>
          </a:p>
        </p:txBody>
      </p:sp>
      <p:sp>
        <p:nvSpPr>
          <p:cNvPr id="15" name="TextBox 76"/>
          <p:cNvSpPr txBox="1"/>
          <p:nvPr/>
        </p:nvSpPr>
        <p:spPr>
          <a:xfrm>
            <a:off x="1875384" y="4652207"/>
            <a:ext cx="6278715"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【3】</a:t>
            </a:r>
            <a:r>
              <a:rPr lang="zh-CN" altLang="en-US" sz="3200" b="1" dirty="0">
                <a:solidFill>
                  <a:srgbClr val="002B41"/>
                </a:solidFill>
                <a:latin typeface="微软雅黑" panose="020B0503020204020204" pitchFamily="34" charset="-122"/>
                <a:ea typeface="微软雅黑" panose="020B0503020204020204" pitchFamily="34" charset="-122"/>
              </a:rPr>
              <a:t>各类图例</a:t>
            </a:r>
          </a:p>
        </p:txBody>
      </p:sp>
      <p:sp>
        <p:nvSpPr>
          <p:cNvPr id="16" name="文本框 15"/>
          <p:cNvSpPr txBox="1"/>
          <p:nvPr/>
        </p:nvSpPr>
        <p:spPr>
          <a:xfrm>
            <a:off x="1261596" y="5114476"/>
            <a:ext cx="8268298" cy="670120"/>
          </a:xfrm>
          <a:prstGeom prst="rect">
            <a:avLst/>
          </a:prstGeom>
          <a:noFill/>
        </p:spPr>
        <p:txBody>
          <a:bodyPr wrap="square" rtlCol="0">
            <a:spAutoFit/>
          </a:bodyPr>
          <a:lstStyle/>
          <a:p>
            <a:pPr>
              <a:lnSpc>
                <a:spcPct val="130000"/>
              </a:lnSpc>
            </a:pPr>
            <a:r>
              <a:rPr lang="zh-CN" altLang="en-US" sz="3200" dirty="0">
                <a:solidFill>
                  <a:srgbClr val="002B41"/>
                </a:solidFill>
                <a:latin typeface="微软雅黑" panose="020B0503020204020204" pitchFamily="34" charset="-122"/>
                <a:ea typeface="微软雅黑" panose="020B0503020204020204" pitchFamily="34" charset="-122"/>
              </a:rPr>
              <a:t>参考自本小组的各类文档</a:t>
            </a:r>
            <a:endParaRPr lang="en-US" altLang="zh-CN" sz="32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7860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3492069" y="3628344"/>
            <a:ext cx="5021478" cy="1015663"/>
          </a:xfrm>
          <a:prstGeom prst="rect">
            <a:avLst/>
          </a:prstGeom>
          <a:noFill/>
          <a:effectLst/>
        </p:spPr>
        <p:txBody>
          <a:bodyPr wrap="squar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分工及绩效</a:t>
            </a:r>
          </a:p>
        </p:txBody>
      </p:sp>
    </p:spTree>
    <p:extLst>
      <p:ext uri="{BB962C8B-B14F-4D97-AF65-F5344CB8AC3E}">
        <p14:creationId xmlns:p14="http://schemas.microsoft.com/office/powerpoint/2010/main" val="642513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2749471"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分工及绩效</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1390733" y="1884192"/>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bwMode="auto">
          <a:xfrm>
            <a:off x="6798305" y="1884192"/>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1390733" y="3302986"/>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bwMode="auto">
          <a:xfrm>
            <a:off x="6798305" y="3302986"/>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bwMode="auto">
          <a:xfrm>
            <a:off x="1390733" y="472178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895802" y="1674430"/>
            <a:ext cx="1712329" cy="646331"/>
          </a:xfrm>
          <a:prstGeom prst="rect">
            <a:avLst/>
          </a:prstGeom>
          <a:noFill/>
        </p:spPr>
        <p:txBody>
          <a:bodyPr wrap="square" rtlCol="0">
            <a:spAutoFit/>
          </a:bodyPr>
          <a:lstStyle/>
          <a:p>
            <a:r>
              <a:rPr lang="zh-CN" altLang="en-US" sz="3600" b="1" dirty="0">
                <a:solidFill>
                  <a:srgbClr val="002B41"/>
                </a:solidFill>
                <a:latin typeface="微软雅黑" panose="020B0503020204020204" pitchFamily="34" charset="-122"/>
                <a:ea typeface="微软雅黑" panose="020B0503020204020204" pitchFamily="34" charset="-122"/>
              </a:rPr>
              <a:t>夏昌灏</a:t>
            </a:r>
          </a:p>
        </p:txBody>
      </p:sp>
      <p:sp>
        <p:nvSpPr>
          <p:cNvPr id="12" name="文本框 11"/>
          <p:cNvSpPr txBox="1"/>
          <p:nvPr/>
        </p:nvSpPr>
        <p:spPr>
          <a:xfrm>
            <a:off x="1261596" y="2164968"/>
            <a:ext cx="4623163"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PPT</a:t>
            </a:r>
            <a:r>
              <a:rPr lang="zh-CN" altLang="en-US" sz="3600" dirty="0">
                <a:solidFill>
                  <a:srgbClr val="002B41"/>
                </a:solidFill>
                <a:latin typeface="微软雅黑" panose="020B0503020204020204" pitchFamily="34" charset="-122"/>
                <a:ea typeface="微软雅黑" panose="020B0503020204020204" pitchFamily="34" charset="-122"/>
              </a:rPr>
              <a:t>制作、</a:t>
            </a:r>
            <a:r>
              <a:rPr lang="en-US" altLang="zh-CN" sz="3600" dirty="0">
                <a:solidFill>
                  <a:srgbClr val="002B41"/>
                </a:solidFill>
                <a:latin typeface="微软雅黑" panose="020B0503020204020204" pitchFamily="34" charset="-122"/>
                <a:ea typeface="微软雅黑" panose="020B0503020204020204" pitchFamily="34" charset="-122"/>
              </a:rPr>
              <a:t>PPT</a:t>
            </a:r>
            <a:r>
              <a:rPr lang="zh-CN" altLang="en-US" sz="3600" dirty="0">
                <a:solidFill>
                  <a:srgbClr val="002B41"/>
                </a:solidFill>
                <a:latin typeface="微软雅黑" panose="020B0503020204020204" pitchFamily="34" charset="-122"/>
                <a:ea typeface="微软雅黑" panose="020B0503020204020204" pitchFamily="34" charset="-122"/>
              </a:rPr>
              <a:t>演示</a:t>
            </a:r>
            <a:endParaRPr lang="en-US" altLang="zh-CN" sz="3600" dirty="0">
              <a:solidFill>
                <a:srgbClr val="002B41"/>
              </a:solidFill>
              <a:latin typeface="微软雅黑" panose="020B0503020204020204" pitchFamily="34" charset="-122"/>
              <a:ea typeface="微软雅黑" panose="020B0503020204020204" pitchFamily="34" charset="-122"/>
            </a:endParaRPr>
          </a:p>
        </p:txBody>
      </p:sp>
      <p:sp>
        <p:nvSpPr>
          <p:cNvPr id="13" name="TextBox 76"/>
          <p:cNvSpPr txBox="1"/>
          <p:nvPr/>
        </p:nvSpPr>
        <p:spPr>
          <a:xfrm>
            <a:off x="1914431" y="3074659"/>
            <a:ext cx="1098541" cy="646331"/>
          </a:xfrm>
          <a:prstGeom prst="rect">
            <a:avLst/>
          </a:prstGeom>
          <a:noFill/>
        </p:spPr>
        <p:txBody>
          <a:bodyPr wrap="square" rtlCol="0">
            <a:spAutoFit/>
          </a:bodyPr>
          <a:lstStyle/>
          <a:p>
            <a:r>
              <a:rPr lang="zh-CN" altLang="en-US" sz="3600" b="1" dirty="0">
                <a:solidFill>
                  <a:srgbClr val="002B41"/>
                </a:solidFill>
                <a:latin typeface="微软雅黑" panose="020B0503020204020204" pitchFamily="34" charset="-122"/>
                <a:ea typeface="微软雅黑" panose="020B0503020204020204" pitchFamily="34" charset="-122"/>
              </a:rPr>
              <a:t>李俊</a:t>
            </a:r>
          </a:p>
        </p:txBody>
      </p:sp>
      <p:sp>
        <p:nvSpPr>
          <p:cNvPr id="14" name="文本框 13"/>
          <p:cNvSpPr txBox="1"/>
          <p:nvPr/>
        </p:nvSpPr>
        <p:spPr>
          <a:xfrm>
            <a:off x="1261596" y="3575143"/>
            <a:ext cx="4623163" cy="742319"/>
          </a:xfrm>
          <a:prstGeom prst="rect">
            <a:avLst/>
          </a:prstGeom>
          <a:noFill/>
        </p:spPr>
        <p:txBody>
          <a:bodyPr wrap="square" rtlCol="0">
            <a:spAutoFit/>
          </a:bodyPr>
          <a:lstStyle/>
          <a:p>
            <a:pPr>
              <a:lnSpc>
                <a:spcPct val="130000"/>
              </a:lnSpc>
            </a:pPr>
            <a:r>
              <a:rPr lang="zh-CN" altLang="en-US" sz="3600" dirty="0">
                <a:solidFill>
                  <a:srgbClr val="002B41"/>
                </a:solidFill>
                <a:latin typeface="微软雅黑" panose="020B0503020204020204" pitchFamily="34" charset="-122"/>
                <a:ea typeface="微软雅黑" panose="020B0503020204020204" pitchFamily="34" charset="-122"/>
              </a:rPr>
              <a:t>图例绘制、资料收集</a:t>
            </a:r>
            <a:endParaRPr lang="en-US" altLang="zh-CN" sz="3600" dirty="0">
              <a:solidFill>
                <a:srgbClr val="002B41"/>
              </a:solidFill>
              <a:latin typeface="微软雅黑" panose="020B0503020204020204" pitchFamily="34" charset="-122"/>
              <a:ea typeface="微软雅黑" panose="020B0503020204020204" pitchFamily="34" charset="-122"/>
            </a:endParaRPr>
          </a:p>
        </p:txBody>
      </p:sp>
      <p:sp>
        <p:nvSpPr>
          <p:cNvPr id="15" name="TextBox 76"/>
          <p:cNvSpPr txBox="1"/>
          <p:nvPr/>
        </p:nvSpPr>
        <p:spPr>
          <a:xfrm>
            <a:off x="1910653" y="4511534"/>
            <a:ext cx="1854078" cy="646331"/>
          </a:xfrm>
          <a:prstGeom prst="rect">
            <a:avLst/>
          </a:prstGeom>
          <a:noFill/>
        </p:spPr>
        <p:txBody>
          <a:bodyPr wrap="square" rtlCol="0">
            <a:spAutoFit/>
          </a:bodyPr>
          <a:lstStyle/>
          <a:p>
            <a:r>
              <a:rPr lang="zh-CN" altLang="en-US" sz="3600" b="1" dirty="0">
                <a:solidFill>
                  <a:srgbClr val="002B41"/>
                </a:solidFill>
                <a:latin typeface="微软雅黑" panose="020B0503020204020204" pitchFamily="34" charset="-122"/>
                <a:ea typeface="微软雅黑" panose="020B0503020204020204" pitchFamily="34" charset="-122"/>
              </a:rPr>
              <a:t>吴荣欣</a:t>
            </a:r>
          </a:p>
        </p:txBody>
      </p:sp>
      <p:sp>
        <p:nvSpPr>
          <p:cNvPr id="16" name="文本框 15"/>
          <p:cNvSpPr txBox="1"/>
          <p:nvPr/>
        </p:nvSpPr>
        <p:spPr>
          <a:xfrm>
            <a:off x="1261596" y="4985318"/>
            <a:ext cx="4623163" cy="742319"/>
          </a:xfrm>
          <a:prstGeom prst="rect">
            <a:avLst/>
          </a:prstGeom>
          <a:noFill/>
        </p:spPr>
        <p:txBody>
          <a:bodyPr wrap="square" rtlCol="0">
            <a:spAutoFit/>
          </a:bodyPr>
          <a:lstStyle/>
          <a:p>
            <a:pPr>
              <a:lnSpc>
                <a:spcPct val="130000"/>
              </a:lnSpc>
            </a:pPr>
            <a:r>
              <a:rPr lang="zh-CN" altLang="en-US" sz="3600" dirty="0">
                <a:solidFill>
                  <a:srgbClr val="002B41"/>
                </a:solidFill>
                <a:latin typeface="微软雅黑" panose="020B0503020204020204" pitchFamily="34" charset="-122"/>
                <a:ea typeface="微软雅黑" panose="020B0503020204020204" pitchFamily="34" charset="-122"/>
              </a:rPr>
              <a:t>图例绘制，资料收集</a:t>
            </a:r>
            <a:endParaRPr lang="en-US" altLang="zh-CN" sz="3600" dirty="0">
              <a:solidFill>
                <a:srgbClr val="002B41"/>
              </a:solidFill>
              <a:latin typeface="微软雅黑" panose="020B0503020204020204" pitchFamily="34" charset="-122"/>
              <a:ea typeface="微软雅黑" panose="020B0503020204020204" pitchFamily="34" charset="-122"/>
            </a:endParaRPr>
          </a:p>
        </p:txBody>
      </p:sp>
      <p:sp>
        <p:nvSpPr>
          <p:cNvPr id="17" name="TextBox 76"/>
          <p:cNvSpPr txBox="1"/>
          <p:nvPr/>
        </p:nvSpPr>
        <p:spPr>
          <a:xfrm>
            <a:off x="7280761" y="1682361"/>
            <a:ext cx="1812905" cy="646331"/>
          </a:xfrm>
          <a:prstGeom prst="rect">
            <a:avLst/>
          </a:prstGeom>
          <a:noFill/>
        </p:spPr>
        <p:txBody>
          <a:bodyPr wrap="square" rtlCol="0">
            <a:spAutoFit/>
          </a:bodyPr>
          <a:lstStyle/>
          <a:p>
            <a:r>
              <a:rPr lang="zh-CN" altLang="en-US" sz="3600" b="1" dirty="0">
                <a:solidFill>
                  <a:srgbClr val="002B41"/>
                </a:solidFill>
                <a:latin typeface="微软雅黑" panose="020B0503020204020204" pitchFamily="34" charset="-122"/>
                <a:ea typeface="微软雅黑" panose="020B0503020204020204" pitchFamily="34" charset="-122"/>
              </a:rPr>
              <a:t>叶忠杰</a:t>
            </a:r>
          </a:p>
        </p:txBody>
      </p:sp>
      <p:sp>
        <p:nvSpPr>
          <p:cNvPr id="18" name="文本框 17"/>
          <p:cNvSpPr txBox="1"/>
          <p:nvPr/>
        </p:nvSpPr>
        <p:spPr>
          <a:xfrm>
            <a:off x="6666973" y="2164968"/>
            <a:ext cx="4623163"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PPT</a:t>
            </a:r>
            <a:r>
              <a:rPr lang="zh-CN" altLang="en-US" sz="3600" dirty="0">
                <a:solidFill>
                  <a:srgbClr val="002B41"/>
                </a:solidFill>
                <a:latin typeface="微软雅黑" panose="020B0503020204020204" pitchFamily="34" charset="-122"/>
                <a:ea typeface="微软雅黑" panose="020B0503020204020204" pitchFamily="34" charset="-122"/>
              </a:rPr>
              <a:t>制作、校对</a:t>
            </a:r>
            <a:endParaRPr lang="en-US" altLang="zh-CN" sz="3600" dirty="0">
              <a:solidFill>
                <a:srgbClr val="002B41"/>
              </a:solidFill>
              <a:latin typeface="微软雅黑" panose="020B0503020204020204" pitchFamily="34" charset="-122"/>
              <a:ea typeface="微软雅黑" panose="020B0503020204020204" pitchFamily="34" charset="-122"/>
            </a:endParaRPr>
          </a:p>
        </p:txBody>
      </p:sp>
      <p:sp>
        <p:nvSpPr>
          <p:cNvPr id="19" name="TextBox 76"/>
          <p:cNvSpPr txBox="1"/>
          <p:nvPr/>
        </p:nvSpPr>
        <p:spPr>
          <a:xfrm>
            <a:off x="7324039" y="3105834"/>
            <a:ext cx="1658182" cy="646331"/>
          </a:xfrm>
          <a:prstGeom prst="rect">
            <a:avLst/>
          </a:prstGeom>
          <a:noFill/>
        </p:spPr>
        <p:txBody>
          <a:bodyPr wrap="square" rtlCol="0">
            <a:spAutoFit/>
          </a:bodyPr>
          <a:lstStyle/>
          <a:p>
            <a:r>
              <a:rPr lang="zh-CN" altLang="en-US" sz="3600" b="1" dirty="0">
                <a:solidFill>
                  <a:srgbClr val="002B41"/>
                </a:solidFill>
                <a:latin typeface="微软雅黑" panose="020B0503020204020204" pitchFamily="34" charset="-122"/>
                <a:ea typeface="微软雅黑" panose="020B0503020204020204" pitchFamily="34" charset="-122"/>
              </a:rPr>
              <a:t>黄浩峰</a:t>
            </a:r>
          </a:p>
        </p:txBody>
      </p:sp>
      <p:sp>
        <p:nvSpPr>
          <p:cNvPr id="20" name="文本框 19"/>
          <p:cNvSpPr txBox="1"/>
          <p:nvPr/>
        </p:nvSpPr>
        <p:spPr>
          <a:xfrm>
            <a:off x="6666973" y="3575143"/>
            <a:ext cx="4623163" cy="742319"/>
          </a:xfrm>
          <a:prstGeom prst="rect">
            <a:avLst/>
          </a:prstGeom>
          <a:noFill/>
        </p:spPr>
        <p:txBody>
          <a:bodyPr wrap="square" rtlCol="0">
            <a:spAutoFit/>
          </a:bodyPr>
          <a:lstStyle/>
          <a:p>
            <a:pPr>
              <a:lnSpc>
                <a:spcPct val="130000"/>
              </a:lnSpc>
            </a:pPr>
            <a:r>
              <a:rPr lang="zh-CN" altLang="en-US" sz="3600" dirty="0">
                <a:solidFill>
                  <a:srgbClr val="002B41"/>
                </a:solidFill>
                <a:latin typeface="微软雅黑" panose="020B0503020204020204" pitchFamily="34" charset="-122"/>
                <a:ea typeface="微软雅黑" panose="020B0503020204020204" pitchFamily="34" charset="-122"/>
              </a:rPr>
              <a:t>图例绘制，资料收集</a:t>
            </a:r>
            <a:endParaRPr lang="en-US" altLang="zh-CN" sz="3600" dirty="0">
              <a:solidFill>
                <a:srgbClr val="002B4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B0C502C0-590E-44E5-B987-355B45DE0FAE}"/>
              </a:ext>
            </a:extLst>
          </p:cNvPr>
          <p:cNvSpPr txBox="1"/>
          <p:nvPr/>
        </p:nvSpPr>
        <p:spPr>
          <a:xfrm>
            <a:off x="3608131" y="1595196"/>
            <a:ext cx="950895"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87</a:t>
            </a:r>
          </a:p>
        </p:txBody>
      </p:sp>
      <p:sp>
        <p:nvSpPr>
          <p:cNvPr id="24" name="文本框 23">
            <a:extLst>
              <a:ext uri="{FF2B5EF4-FFF2-40B4-BE49-F238E27FC236}">
                <a16:creationId xmlns:a16="http://schemas.microsoft.com/office/drawing/2014/main" id="{E30FED83-EE28-44E4-9876-6564CC330022}"/>
              </a:ext>
            </a:extLst>
          </p:cNvPr>
          <p:cNvSpPr txBox="1"/>
          <p:nvPr/>
        </p:nvSpPr>
        <p:spPr>
          <a:xfrm>
            <a:off x="8938943" y="1595195"/>
            <a:ext cx="950895"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86</a:t>
            </a:r>
          </a:p>
        </p:txBody>
      </p:sp>
      <p:sp>
        <p:nvSpPr>
          <p:cNvPr id="25" name="文本框 24">
            <a:extLst>
              <a:ext uri="{FF2B5EF4-FFF2-40B4-BE49-F238E27FC236}">
                <a16:creationId xmlns:a16="http://schemas.microsoft.com/office/drawing/2014/main" id="{01B82D3B-8AB3-4F9C-94DD-6FBC3A9A39FA}"/>
              </a:ext>
            </a:extLst>
          </p:cNvPr>
          <p:cNvSpPr txBox="1"/>
          <p:nvPr/>
        </p:nvSpPr>
        <p:spPr>
          <a:xfrm>
            <a:off x="3608131" y="3005371"/>
            <a:ext cx="950895"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85</a:t>
            </a:r>
          </a:p>
        </p:txBody>
      </p:sp>
      <p:sp>
        <p:nvSpPr>
          <p:cNvPr id="26" name="文本框 25">
            <a:extLst>
              <a:ext uri="{FF2B5EF4-FFF2-40B4-BE49-F238E27FC236}">
                <a16:creationId xmlns:a16="http://schemas.microsoft.com/office/drawing/2014/main" id="{C44CE103-DF69-4CA2-8E67-D46634B7CD7D}"/>
              </a:ext>
            </a:extLst>
          </p:cNvPr>
          <p:cNvSpPr txBox="1"/>
          <p:nvPr/>
        </p:nvSpPr>
        <p:spPr>
          <a:xfrm>
            <a:off x="8978554" y="3031435"/>
            <a:ext cx="1448571"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83</a:t>
            </a:r>
          </a:p>
        </p:txBody>
      </p:sp>
      <p:sp>
        <p:nvSpPr>
          <p:cNvPr id="27" name="文本框 26">
            <a:extLst>
              <a:ext uri="{FF2B5EF4-FFF2-40B4-BE49-F238E27FC236}">
                <a16:creationId xmlns:a16="http://schemas.microsoft.com/office/drawing/2014/main" id="{108DA6AE-DB58-4BC1-8217-BE9B657F8ED2}"/>
              </a:ext>
            </a:extLst>
          </p:cNvPr>
          <p:cNvSpPr txBox="1"/>
          <p:nvPr/>
        </p:nvSpPr>
        <p:spPr>
          <a:xfrm>
            <a:off x="3608131" y="4415546"/>
            <a:ext cx="950895"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84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9" name="TextBox 76"/>
          <p:cNvSpPr txBox="1"/>
          <p:nvPr/>
        </p:nvSpPr>
        <p:spPr>
          <a:xfrm>
            <a:off x="2913416" y="2449124"/>
            <a:ext cx="6180438" cy="2800767"/>
          </a:xfrm>
          <a:prstGeom prst="rect">
            <a:avLst/>
          </a:prstGeom>
          <a:noFill/>
          <a:effectLst/>
        </p:spPr>
        <p:txBody>
          <a:bodyPr wrap="square" rtlCol="0">
            <a:spAutoFit/>
          </a:bodyPr>
          <a:lstStyle/>
          <a:p>
            <a:pPr algn="ctr"/>
            <a:r>
              <a:rPr lang="en-US" altLang="zh-CN" sz="8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THANKS FOR WATCHING</a:t>
            </a:r>
            <a:endParaRPr lang="zh-CN" altLang="en-US" sz="8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130706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3884268"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1. StarUML</a:t>
            </a:r>
            <a:r>
              <a:rPr lang="zh-CN" altLang="en-US" sz="4000" dirty="0">
                <a:solidFill>
                  <a:srgbClr val="002B41"/>
                </a:solidFill>
                <a:latin typeface="微软雅黑" panose="020B0503020204020204" pitchFamily="34" charset="-122"/>
                <a:ea typeface="微软雅黑" panose="020B0503020204020204" pitchFamily="34" charset="-122"/>
              </a:rPr>
              <a:t>介绍</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文本框 12">
            <a:extLst>
              <a:ext uri="{FF2B5EF4-FFF2-40B4-BE49-F238E27FC236}">
                <a16:creationId xmlns:a16="http://schemas.microsoft.com/office/drawing/2014/main" id="{5068DE6C-5ED0-4358-8488-3557D23D4DF8}"/>
              </a:ext>
            </a:extLst>
          </p:cNvPr>
          <p:cNvSpPr txBox="1">
            <a:spLocks noChangeArrowheads="1"/>
          </p:cNvSpPr>
          <p:nvPr/>
        </p:nvSpPr>
        <p:spPr bwMode="auto">
          <a:xfrm>
            <a:off x="4327852" y="1587441"/>
            <a:ext cx="6587797" cy="29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是一款开放源码的</a:t>
            </a:r>
            <a:r>
              <a:rPr lang="en-US" altLang="zh-CN" sz="1800" dirty="0">
                <a:latin typeface="微软雅黑" panose="020B0503020204020204" pitchFamily="34" charset="-122"/>
                <a:ea typeface="微软雅黑" panose="020B0503020204020204" pitchFamily="34" charset="-122"/>
              </a:rPr>
              <a:t>UML</a:t>
            </a:r>
            <a:r>
              <a:rPr lang="zh-CN" altLang="en-US" sz="1800" dirty="0">
                <a:latin typeface="微软雅黑" panose="020B0503020204020204" pitchFamily="34" charset="-122"/>
                <a:ea typeface="微软雅黑" panose="020B0503020204020204" pitchFamily="34" charset="-122"/>
              </a:rPr>
              <a:t>开发工具，是由韩国公司主导开发出来的产品，可以直接到</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网站下载。</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t>
            </a:r>
          </a:p>
          <a:p>
            <a:pPr eaLnBrk="1" hangingPunct="1">
              <a:lnSpc>
                <a:spcPct val="150000"/>
              </a:lnSpc>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是一种创建</a:t>
            </a:r>
            <a:r>
              <a:rPr lang="en-US" altLang="zh-CN" sz="1800" dirty="0">
                <a:latin typeface="微软雅黑" panose="020B0503020204020204" pitchFamily="34" charset="-122"/>
                <a:ea typeface="微软雅黑" panose="020B0503020204020204" pitchFamily="34" charset="-122"/>
              </a:rPr>
              <a:t>UML</a:t>
            </a:r>
            <a:r>
              <a:rPr lang="zh-CN" altLang="en-US" sz="1800" dirty="0">
                <a:latin typeface="微软雅黑" panose="020B0503020204020204" pitchFamily="34" charset="-122"/>
                <a:ea typeface="微软雅黑" panose="020B0503020204020204" pitchFamily="34" charset="-122"/>
              </a:rPr>
              <a:t>类图，生成类图和其他模型的统一建模语言图表的工具。</a:t>
            </a:r>
            <a:r>
              <a:rPr lang="en-US" altLang="zh-CN" sz="1800" dirty="0">
                <a:latin typeface="微软雅黑" panose="020B0503020204020204" pitchFamily="34" charset="-122"/>
                <a:ea typeface="微软雅黑" panose="020B0503020204020204" pitchFamily="34" charset="-122"/>
              </a:rPr>
              <a:t>StarUML</a:t>
            </a:r>
            <a:r>
              <a:rPr lang="zh-CN" altLang="en-US" sz="1800" dirty="0">
                <a:solidFill>
                  <a:srgbClr val="FF0000"/>
                </a:solidFill>
                <a:latin typeface="微软雅黑" panose="020B0503020204020204" pitchFamily="34" charset="-122"/>
                <a:ea typeface="微软雅黑" panose="020B0503020204020204" pitchFamily="34" charset="-122"/>
              </a:rPr>
              <a:t>发展快、灵活、可扩展性强。</a:t>
            </a:r>
            <a:endParaRPr lang="en-US" altLang="zh-CN" sz="1800" dirty="0">
              <a:solidFill>
                <a:srgbClr val="FF000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solidFill>
                  <a:srgbClr val="FF0000"/>
                </a:solidFill>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【1】</a:t>
            </a:r>
          </a:p>
        </p:txBody>
      </p:sp>
      <p:pic>
        <p:nvPicPr>
          <p:cNvPr id="20" name="图片 19">
            <a:extLst>
              <a:ext uri="{FF2B5EF4-FFF2-40B4-BE49-F238E27FC236}">
                <a16:creationId xmlns:a16="http://schemas.microsoft.com/office/drawing/2014/main" id="{2EAD562C-7175-4857-B984-017727D43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124" y="1896876"/>
            <a:ext cx="1817876" cy="19314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3884268"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 StarUML</a:t>
            </a:r>
            <a:r>
              <a:rPr lang="zh-CN" altLang="en-US" sz="4000" dirty="0">
                <a:solidFill>
                  <a:srgbClr val="002B41"/>
                </a:solidFill>
                <a:latin typeface="微软雅黑" panose="020B0503020204020204" pitchFamily="34" charset="-122"/>
                <a:ea typeface="微软雅黑" panose="020B0503020204020204" pitchFamily="34" charset="-122"/>
              </a:rPr>
              <a:t>特点</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文本框 12">
            <a:extLst>
              <a:ext uri="{FF2B5EF4-FFF2-40B4-BE49-F238E27FC236}">
                <a16:creationId xmlns:a16="http://schemas.microsoft.com/office/drawing/2014/main" id="{01B9A75D-54D3-4FAB-A941-BB12AE3387FD}"/>
              </a:ext>
            </a:extLst>
          </p:cNvPr>
          <p:cNvSpPr txBox="1">
            <a:spLocks noChangeArrowheads="1"/>
          </p:cNvSpPr>
          <p:nvPr/>
        </p:nvSpPr>
        <p:spPr bwMode="auto">
          <a:xfrm>
            <a:off x="518659" y="1121682"/>
            <a:ext cx="5868987"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AutoNum type="arabicParenBoth"/>
              <a:defRPr/>
            </a:pPr>
            <a:r>
              <a:rPr lang="zh-CN" altLang="en-US" sz="1800" dirty="0">
                <a:latin typeface="微软雅黑" panose="020B0503020204020204" pitchFamily="34" charset="-122"/>
                <a:ea typeface="微软雅黑" panose="020B0503020204020204" pitchFamily="34" charset="-122"/>
              </a:rPr>
              <a:t>支持包括</a:t>
            </a:r>
            <a:r>
              <a:rPr lang="en-US" altLang="zh-CN" sz="1800" dirty="0">
                <a:latin typeface="微软雅黑" panose="020B0503020204020204" pitchFamily="34" charset="-122"/>
                <a:ea typeface="微软雅黑" panose="020B0503020204020204" pitchFamily="34" charset="-122"/>
              </a:rPr>
              <a:t>UML2.0</a:t>
            </a:r>
            <a:r>
              <a:rPr lang="zh-CN" altLang="en-US" sz="1800" dirty="0">
                <a:latin typeface="微软雅黑" panose="020B0503020204020204" pitchFamily="34" charset="-122"/>
                <a:ea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rPr>
              <a:t>13</a:t>
            </a:r>
            <a:r>
              <a:rPr lang="zh-CN" altLang="en-US" sz="1800" dirty="0">
                <a:latin typeface="微软雅黑" panose="020B0503020204020204" pitchFamily="34" charset="-122"/>
                <a:ea typeface="微软雅黑" panose="020B0503020204020204" pitchFamily="34" charset="-122"/>
              </a:rPr>
              <a:t>种图：</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       UML2.0</a:t>
            </a:r>
            <a:r>
              <a:rPr lang="zh-CN" altLang="en-US" sz="1800" dirty="0">
                <a:latin typeface="微软雅黑" panose="020B0503020204020204" pitchFamily="34" charset="-122"/>
                <a:ea typeface="微软雅黑" panose="020B0503020204020204" pitchFamily="34" charset="-122"/>
              </a:rPr>
              <a:t>分为两大类：结构图和行为图共</a:t>
            </a:r>
            <a:r>
              <a:rPr lang="en-US" altLang="zh-CN" sz="1800" dirty="0">
                <a:latin typeface="微软雅黑" panose="020B0503020204020204" pitchFamily="34" charset="-122"/>
                <a:ea typeface="微软雅黑" panose="020B0503020204020204" pitchFamily="34" charset="-122"/>
              </a:rPr>
              <a:t>13</a:t>
            </a:r>
            <a:r>
              <a:rPr lang="zh-CN" altLang="en-US" sz="1800" dirty="0">
                <a:latin typeface="微软雅黑" panose="020B0503020204020204" pitchFamily="34" charset="-122"/>
                <a:ea typeface="微软雅黑" panose="020B0503020204020204" pitchFamily="34" charset="-122"/>
              </a:rPr>
              <a:t>种图。结构图用于对系统的静态结构建模，包括类图、组合结构图、构件图、部署图、对象图和包图；行为图用于对系统的动态行为建模，包括实例图、交互图（顺序图、通信图、交互概览图、计时图）、活动图和状态机图。</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可支持这些图的绘制。</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(2) </a:t>
            </a:r>
            <a:r>
              <a:rPr lang="zh-CN" altLang="en-US" sz="1800" dirty="0">
                <a:latin typeface="微软雅黑" panose="020B0503020204020204" pitchFamily="34" charset="-122"/>
                <a:ea typeface="微软雅黑" panose="020B0503020204020204" pitchFamily="34" charset="-122"/>
              </a:rPr>
              <a:t>完全免费：</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是一套开发源码的软件，不仅免费自由下载，连代码都免费开放。</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(3) </a:t>
            </a:r>
            <a:r>
              <a:rPr lang="zh-CN" altLang="en-US" sz="1800" dirty="0">
                <a:latin typeface="微软雅黑" panose="020B0503020204020204" pitchFamily="34" charset="-122"/>
                <a:ea typeface="微软雅黑" panose="020B0503020204020204" pitchFamily="34" charset="-122"/>
              </a:rPr>
              <a:t>多种格式：</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遵守</a:t>
            </a:r>
            <a:r>
              <a:rPr lang="en-US" altLang="zh-CN" sz="1800" dirty="0">
                <a:latin typeface="微软雅黑" panose="020B0503020204020204" pitchFamily="34" charset="-122"/>
                <a:ea typeface="微软雅黑" panose="020B0503020204020204" pitchFamily="34" charset="-122"/>
              </a:rPr>
              <a:t>UML</a:t>
            </a:r>
            <a:r>
              <a:rPr lang="zh-CN" altLang="en-US" sz="1800" dirty="0">
                <a:latin typeface="微软雅黑" panose="020B0503020204020204" pitchFamily="34" charset="-122"/>
                <a:ea typeface="微软雅黑" panose="020B0503020204020204" pitchFamily="34" charset="-122"/>
              </a:rPr>
              <a:t>的语法规则，不支持违反语法的动作。</a:t>
            </a:r>
            <a:endParaRPr lang="en-US" altLang="zh-CN" sz="1800" dirty="0">
              <a:latin typeface="微软雅黑" panose="020B0503020204020204" pitchFamily="34" charset="-122"/>
              <a:ea typeface="微软雅黑" panose="020B0503020204020204" pitchFamily="34" charset="-122"/>
            </a:endParaRPr>
          </a:p>
        </p:txBody>
      </p:sp>
      <p:sp>
        <p:nvSpPr>
          <p:cNvPr id="7" name="文本框 12">
            <a:extLst>
              <a:ext uri="{FF2B5EF4-FFF2-40B4-BE49-F238E27FC236}">
                <a16:creationId xmlns:a16="http://schemas.microsoft.com/office/drawing/2014/main" id="{CCFBDD26-2D38-4377-81A5-FC7895202793}"/>
              </a:ext>
            </a:extLst>
          </p:cNvPr>
          <p:cNvSpPr txBox="1">
            <a:spLocks noChangeArrowheads="1"/>
          </p:cNvSpPr>
          <p:nvPr/>
        </p:nvSpPr>
        <p:spPr bwMode="auto">
          <a:xfrm>
            <a:off x="6472019" y="498806"/>
            <a:ext cx="5276396" cy="58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(4) </a:t>
            </a:r>
            <a:r>
              <a:rPr lang="zh-CN" altLang="en-US" sz="1800" dirty="0">
                <a:latin typeface="微软雅黑" panose="020B0503020204020204" pitchFamily="34" charset="-122"/>
                <a:ea typeface="微软雅黑" panose="020B0503020204020204" pitchFamily="34" charset="-122"/>
              </a:rPr>
              <a:t>双向工程：</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可以依据类图的内容生成</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代码，也能够读取 </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代码反向生成类图。 </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(5) </a:t>
            </a:r>
            <a:r>
              <a:rPr lang="zh-CN" altLang="en-US" sz="1800" dirty="0">
                <a:latin typeface="微软雅黑" panose="020B0503020204020204" pitchFamily="34" charset="-122"/>
                <a:ea typeface="微软雅黑" panose="020B0503020204020204" pitchFamily="34" charset="-122"/>
              </a:rPr>
              <a:t>支持</a:t>
            </a:r>
            <a:r>
              <a:rPr lang="en-US" altLang="zh-CN" sz="1800" dirty="0">
                <a:latin typeface="微软雅黑" panose="020B0503020204020204" pitchFamily="34" charset="-122"/>
                <a:ea typeface="微软雅黑" panose="020B0503020204020204" pitchFamily="34" charset="-122"/>
              </a:rPr>
              <a:t>XMI</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接受</a:t>
            </a:r>
            <a:r>
              <a:rPr lang="en-US" altLang="zh-CN" sz="1800" dirty="0">
                <a:latin typeface="微软雅黑" panose="020B0503020204020204" pitchFamily="34" charset="-122"/>
                <a:ea typeface="微软雅黑" panose="020B0503020204020204" pitchFamily="34" charset="-122"/>
              </a:rPr>
              <a:t>XMI1.1</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1.2</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1.3</a:t>
            </a:r>
            <a:r>
              <a:rPr lang="zh-CN" altLang="en-US" sz="1800" dirty="0">
                <a:latin typeface="微软雅黑" panose="020B0503020204020204" pitchFamily="34" charset="-122"/>
                <a:ea typeface="微软雅黑" panose="020B0503020204020204" pitchFamily="34" charset="-122"/>
              </a:rPr>
              <a:t>版的导入导出。</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(6) </a:t>
            </a:r>
            <a:r>
              <a:rPr lang="zh-CN" altLang="en-US" sz="1800" dirty="0">
                <a:latin typeface="微软雅黑" panose="020B0503020204020204" pitchFamily="34" charset="-122"/>
                <a:ea typeface="微软雅黑" panose="020B0503020204020204" pitchFamily="34" charset="-122"/>
              </a:rPr>
              <a:t>导入</a:t>
            </a:r>
            <a:r>
              <a:rPr lang="en-US" altLang="zh-CN" sz="1800" dirty="0">
                <a:latin typeface="微软雅黑" panose="020B0503020204020204" pitchFamily="34" charset="-122"/>
                <a:ea typeface="微软雅黑" panose="020B0503020204020204" pitchFamily="34" charset="-122"/>
              </a:rPr>
              <a:t>Rose</a:t>
            </a:r>
            <a:r>
              <a:rPr lang="zh-CN" altLang="en-US" sz="1800" dirty="0">
                <a:latin typeface="微软雅黑" panose="020B0503020204020204" pitchFamily="34" charset="-122"/>
                <a:ea typeface="微软雅黑" panose="020B0503020204020204" pitchFamily="34" charset="-122"/>
              </a:rPr>
              <a:t>文件：</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可以读取</a:t>
            </a:r>
            <a:r>
              <a:rPr lang="en-US" altLang="zh-CN" sz="1800" dirty="0">
                <a:latin typeface="微软雅黑" panose="020B0503020204020204" pitchFamily="34" charset="-122"/>
                <a:ea typeface="微软雅黑" panose="020B0503020204020204" pitchFamily="34" charset="-122"/>
              </a:rPr>
              <a:t>Rational Rose</a:t>
            </a:r>
            <a:r>
              <a:rPr lang="zh-CN" altLang="en-US" sz="1800" dirty="0">
                <a:latin typeface="微软雅黑" panose="020B0503020204020204" pitchFamily="34" charset="-122"/>
                <a:ea typeface="微软雅黑" panose="020B0503020204020204" pitchFamily="34" charset="-122"/>
              </a:rPr>
              <a:t>生成的文件，让原先</a:t>
            </a:r>
            <a:r>
              <a:rPr lang="en-US" altLang="zh-CN" sz="1800" dirty="0">
                <a:latin typeface="微软雅黑" panose="020B0503020204020204" pitchFamily="34" charset="-122"/>
                <a:ea typeface="微软雅黑" panose="020B0503020204020204" pitchFamily="34" charset="-122"/>
              </a:rPr>
              <a:t>Rose</a:t>
            </a:r>
            <a:r>
              <a:rPr lang="zh-CN" altLang="en-US" sz="1800" dirty="0">
                <a:latin typeface="微软雅黑" panose="020B0503020204020204" pitchFamily="34" charset="-122"/>
                <a:ea typeface="微软雅黑" panose="020B0503020204020204" pitchFamily="34" charset="-122"/>
              </a:rPr>
              <a:t>的用户可以转而使用免费的</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(7) </a:t>
            </a:r>
            <a:r>
              <a:rPr lang="zh-CN" altLang="en-US" sz="1800" dirty="0">
                <a:latin typeface="微软雅黑" panose="020B0503020204020204" pitchFamily="34" charset="-122"/>
                <a:ea typeface="微软雅黑" panose="020B0503020204020204" pitchFamily="34" charset="-122"/>
              </a:rPr>
              <a:t>支持模式：</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支持</a:t>
            </a:r>
            <a:r>
              <a:rPr lang="en-US" altLang="zh-CN" sz="1800" dirty="0">
                <a:latin typeface="微软雅黑" panose="020B0503020204020204" pitchFamily="34" charset="-122"/>
                <a:ea typeface="微软雅黑" panose="020B0503020204020204" pitchFamily="34" charset="-122"/>
              </a:rPr>
              <a:t>23</a:t>
            </a:r>
            <a:r>
              <a:rPr lang="zh-CN" altLang="en-US" sz="1800" dirty="0">
                <a:latin typeface="微软雅黑" panose="020B0503020204020204" pitchFamily="34" charset="-122"/>
                <a:ea typeface="微软雅黑" panose="020B0503020204020204" pitchFamily="34" charset="-122"/>
              </a:rPr>
              <a:t>种</a:t>
            </a:r>
            <a:r>
              <a:rPr lang="en-US" altLang="zh-CN" sz="1800" dirty="0" err="1">
                <a:latin typeface="微软雅黑" panose="020B0503020204020204" pitchFamily="34" charset="-122"/>
                <a:ea typeface="微软雅黑" panose="020B0503020204020204" pitchFamily="34" charset="-122"/>
              </a:rPr>
              <a:t>GoF</a:t>
            </a:r>
            <a:r>
              <a:rPr lang="zh-CN" altLang="en-US" sz="1800" dirty="0">
                <a:latin typeface="微软雅黑" panose="020B0503020204020204" pitchFamily="34" charset="-122"/>
                <a:ea typeface="微软雅黑" panose="020B0503020204020204" pitchFamily="34" charset="-122"/>
              </a:rPr>
              <a:t>模式，以及三种</a:t>
            </a:r>
            <a:r>
              <a:rPr lang="en-US" altLang="zh-CN" sz="1800" dirty="0">
                <a:latin typeface="微软雅黑" panose="020B0503020204020204" pitchFamily="34" charset="-122"/>
                <a:ea typeface="微软雅黑" panose="020B0503020204020204" pitchFamily="34" charset="-122"/>
              </a:rPr>
              <a:t>EJB</a:t>
            </a:r>
            <a:r>
              <a:rPr lang="zh-CN" altLang="en-US" sz="1800" dirty="0">
                <a:latin typeface="微软雅黑" panose="020B0503020204020204" pitchFamily="34" charset="-122"/>
                <a:ea typeface="微软雅黑" panose="020B0503020204020204" pitchFamily="34" charset="-122"/>
              </a:rPr>
              <a:t>模式，包括</a:t>
            </a:r>
            <a:r>
              <a:rPr lang="en-US" altLang="zh-CN" sz="1800" dirty="0" err="1">
                <a:latin typeface="微软雅黑" panose="020B0503020204020204" pitchFamily="34" charset="-122"/>
                <a:ea typeface="微软雅黑" panose="020B0503020204020204" pitchFamily="34" charset="-122"/>
              </a:rPr>
              <a:t>EntityEJB</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MessageDrivenEJB</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SessionEJB</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7188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3492069" y="3628344"/>
            <a:ext cx="5021478" cy="1015663"/>
          </a:xfrm>
          <a:prstGeom prst="rect">
            <a:avLst/>
          </a:prstGeom>
          <a:noFill/>
          <a:effectLst/>
        </p:spPr>
        <p:txBody>
          <a:bodyPr wrap="squar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6000" dirty="0">
                <a:solidFill>
                  <a:prstClr val="white">
                    <a:lumMod val="95000"/>
                  </a:prstClr>
                </a:solidFill>
                <a:latin typeface="微软雅黑" panose="020B0503020204020204" pitchFamily="34" charset="-122"/>
                <a:ea typeface="微软雅黑" panose="020B0503020204020204" pitchFamily="34" charset="-122"/>
              </a:rPr>
              <a:t>实际应用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3384260"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UML</a:t>
            </a:r>
            <a:r>
              <a:rPr lang="zh-CN" altLang="en-US" sz="4000" dirty="0">
                <a:solidFill>
                  <a:srgbClr val="002B41"/>
                </a:solidFill>
                <a:latin typeface="微软雅黑" panose="020B0503020204020204" pitchFamily="34" charset="-122"/>
                <a:ea typeface="微软雅黑" panose="020B0503020204020204" pitchFamily="34" charset="-122"/>
              </a:rPr>
              <a:t>实际应用</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a:xfrm>
            <a:off x="833309" y="1422577"/>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6" name="圆角矩形 5"/>
          <p:cNvSpPr/>
          <p:nvPr/>
        </p:nvSpPr>
        <p:spPr>
          <a:xfrm>
            <a:off x="409433" y="1604557"/>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18199" y="1565478"/>
            <a:ext cx="2798108" cy="886781"/>
          </a:xfrm>
          <a:prstGeom prst="rect">
            <a:avLst/>
          </a:prstGeom>
          <a:noFill/>
        </p:spPr>
        <p:txBody>
          <a:bodyPr wrap="square" rtlCol="0">
            <a:spAutoFit/>
          </a:bodyPr>
          <a:lstStyle/>
          <a:p>
            <a:pPr>
              <a:lnSpc>
                <a:spcPct val="130000"/>
              </a:lnSpc>
            </a:pPr>
            <a:r>
              <a:rPr lang="zh-CN" altLang="en-US" sz="4400" dirty="0">
                <a:solidFill>
                  <a:srgbClr val="002B41"/>
                </a:solidFill>
                <a:latin typeface="微软雅黑" panose="020B0503020204020204" pitchFamily="34" charset="-122"/>
                <a:ea typeface="微软雅黑" panose="020B0503020204020204" pitchFamily="34" charset="-122"/>
              </a:rPr>
              <a:t>类图</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923924" y="1422577"/>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9" name="圆角矩形 8"/>
          <p:cNvSpPr/>
          <p:nvPr/>
        </p:nvSpPr>
        <p:spPr>
          <a:xfrm>
            <a:off x="5500048" y="1604557"/>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132803" y="1565477"/>
            <a:ext cx="2798108" cy="886781"/>
          </a:xfrm>
          <a:prstGeom prst="rect">
            <a:avLst/>
          </a:prstGeom>
          <a:noFill/>
        </p:spPr>
        <p:txBody>
          <a:bodyPr wrap="square" rtlCol="0">
            <a:spAutoFit/>
          </a:bodyPr>
          <a:lstStyle/>
          <a:p>
            <a:pPr>
              <a:lnSpc>
                <a:spcPct val="130000"/>
              </a:lnSpc>
            </a:pPr>
            <a:r>
              <a:rPr lang="zh-CN" altLang="en-US" sz="4400" dirty="0">
                <a:solidFill>
                  <a:srgbClr val="002B41"/>
                </a:solidFill>
                <a:latin typeface="微软雅黑" panose="020B0503020204020204" pitchFamily="34" charset="-122"/>
                <a:ea typeface="微软雅黑" panose="020B0503020204020204" pitchFamily="34" charset="-122"/>
              </a:rPr>
              <a:t>用例图</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11" name="圆角矩形 10"/>
          <p:cNvSpPr/>
          <p:nvPr/>
        </p:nvSpPr>
        <p:spPr>
          <a:xfrm flipH="1">
            <a:off x="6481358" y="3187913"/>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2" name="圆角矩形 11"/>
          <p:cNvSpPr/>
          <p:nvPr/>
        </p:nvSpPr>
        <p:spPr>
          <a:xfrm flipH="1">
            <a:off x="6056783" y="3362820"/>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flipH="1">
            <a:off x="7198115" y="3293972"/>
            <a:ext cx="2798108" cy="886781"/>
          </a:xfrm>
          <a:prstGeom prst="rect">
            <a:avLst/>
          </a:prstGeom>
          <a:noFill/>
        </p:spPr>
        <p:txBody>
          <a:bodyPr wrap="square" rtlCol="0">
            <a:spAutoFit/>
          </a:bodyPr>
          <a:lstStyle/>
          <a:p>
            <a:pPr>
              <a:lnSpc>
                <a:spcPct val="130000"/>
              </a:lnSpc>
            </a:pPr>
            <a:r>
              <a:rPr lang="zh-CN" altLang="en-US" sz="4400" dirty="0">
                <a:solidFill>
                  <a:srgbClr val="002B41"/>
                </a:solidFill>
                <a:latin typeface="微软雅黑" panose="020B0503020204020204" pitchFamily="34" charset="-122"/>
                <a:ea typeface="微软雅黑" panose="020B0503020204020204" pitchFamily="34" charset="-122"/>
              </a:rPr>
              <a:t>序列图</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14" name="圆角矩形 13"/>
          <p:cNvSpPr/>
          <p:nvPr/>
        </p:nvSpPr>
        <p:spPr>
          <a:xfrm flipH="1">
            <a:off x="1390743" y="3187913"/>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5" name="圆角矩形 14"/>
          <p:cNvSpPr/>
          <p:nvPr/>
        </p:nvSpPr>
        <p:spPr>
          <a:xfrm flipH="1">
            <a:off x="947086" y="3362820"/>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flipH="1">
            <a:off x="2042188" y="3293972"/>
            <a:ext cx="2798108" cy="886781"/>
          </a:xfrm>
          <a:prstGeom prst="rect">
            <a:avLst/>
          </a:prstGeom>
          <a:noFill/>
        </p:spPr>
        <p:txBody>
          <a:bodyPr wrap="square" rtlCol="0">
            <a:spAutoFit/>
          </a:bodyPr>
          <a:lstStyle/>
          <a:p>
            <a:pPr>
              <a:lnSpc>
                <a:spcPct val="130000"/>
              </a:lnSpc>
            </a:pPr>
            <a:r>
              <a:rPr lang="zh-CN" altLang="en-US" sz="4400" dirty="0">
                <a:solidFill>
                  <a:srgbClr val="002B41"/>
                </a:solidFill>
                <a:latin typeface="微软雅黑" panose="020B0503020204020204" pitchFamily="34" charset="-122"/>
                <a:ea typeface="微软雅黑" panose="020B0503020204020204" pitchFamily="34" charset="-122"/>
              </a:rPr>
              <a:t>部署图</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20" name="圆角矩形 13">
            <a:extLst>
              <a:ext uri="{FF2B5EF4-FFF2-40B4-BE49-F238E27FC236}">
                <a16:creationId xmlns:a16="http://schemas.microsoft.com/office/drawing/2014/main" id="{F1C4AFB1-0EB3-4723-8E1C-751AF6A712B6}"/>
              </a:ext>
            </a:extLst>
          </p:cNvPr>
          <p:cNvSpPr/>
          <p:nvPr/>
        </p:nvSpPr>
        <p:spPr>
          <a:xfrm flipH="1">
            <a:off x="2167134" y="4962183"/>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21" name="圆角矩形 14">
            <a:extLst>
              <a:ext uri="{FF2B5EF4-FFF2-40B4-BE49-F238E27FC236}">
                <a16:creationId xmlns:a16="http://schemas.microsoft.com/office/drawing/2014/main" id="{60C04251-E846-4BCF-8C8D-956275D896AE}"/>
              </a:ext>
            </a:extLst>
          </p:cNvPr>
          <p:cNvSpPr/>
          <p:nvPr/>
        </p:nvSpPr>
        <p:spPr>
          <a:xfrm flipH="1">
            <a:off x="1719564" y="5121083"/>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05</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D736EF4A-BE05-435C-B97F-34B46569B55C}"/>
              </a:ext>
            </a:extLst>
          </p:cNvPr>
          <p:cNvSpPr txBox="1"/>
          <p:nvPr/>
        </p:nvSpPr>
        <p:spPr>
          <a:xfrm flipH="1">
            <a:off x="3007226" y="5038774"/>
            <a:ext cx="2798108" cy="886781"/>
          </a:xfrm>
          <a:prstGeom prst="rect">
            <a:avLst/>
          </a:prstGeom>
          <a:noFill/>
        </p:spPr>
        <p:txBody>
          <a:bodyPr wrap="square" rtlCol="0">
            <a:spAutoFit/>
          </a:bodyPr>
          <a:lstStyle/>
          <a:p>
            <a:pPr>
              <a:lnSpc>
                <a:spcPct val="130000"/>
              </a:lnSpc>
            </a:pPr>
            <a:r>
              <a:rPr lang="zh-CN" altLang="en-US" sz="4400" dirty="0">
                <a:solidFill>
                  <a:srgbClr val="002B41"/>
                </a:solidFill>
                <a:latin typeface="微软雅黑" panose="020B0503020204020204" pitchFamily="34" charset="-122"/>
                <a:ea typeface="微软雅黑" panose="020B0503020204020204" pitchFamily="34" charset="-122"/>
              </a:rPr>
              <a:t>活动图</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463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635384"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1.</a:t>
            </a:r>
            <a:r>
              <a:rPr lang="zh-CN" altLang="en-US" sz="4000" dirty="0">
                <a:solidFill>
                  <a:srgbClr val="002B41"/>
                </a:solidFill>
                <a:latin typeface="微软雅黑" panose="020B0503020204020204" pitchFamily="34" charset="-122"/>
                <a:ea typeface="微软雅黑" panose="020B0503020204020204" pitchFamily="34" charset="-122"/>
              </a:rPr>
              <a:t>类图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FF2255DD-8864-43FC-853C-52D4B54B5763}"/>
              </a:ext>
            </a:extLst>
          </p:cNvPr>
          <p:cNvSpPr txBox="1"/>
          <p:nvPr/>
        </p:nvSpPr>
        <p:spPr>
          <a:xfrm>
            <a:off x="7176415" y="187411"/>
            <a:ext cx="4572000" cy="6001643"/>
          </a:xfrm>
          <a:prstGeom prst="rect">
            <a:avLst/>
          </a:prstGeom>
          <a:noFill/>
        </p:spPr>
        <p:txBody>
          <a:bodyPr wrap="square" rtlCol="0">
            <a:spAutoFit/>
          </a:bodyPr>
          <a:lstStyle/>
          <a:p>
            <a:r>
              <a:rPr lang="zh-CN" altLang="en-US" sz="3200" b="1" dirty="0"/>
              <a:t>在本项目中，注册用户包括管理员，教师，学生。</a:t>
            </a:r>
            <a:endParaRPr lang="en-US" altLang="zh-CN" sz="3200" b="1" dirty="0"/>
          </a:p>
          <a:p>
            <a:r>
              <a:rPr lang="zh-CN" altLang="en-US" sz="3200" b="1" dirty="0"/>
              <a:t>其中管理员，教师，学生与注册用户属于</a:t>
            </a:r>
            <a:r>
              <a:rPr lang="zh-CN" altLang="en-US" sz="3200" b="1" dirty="0">
                <a:solidFill>
                  <a:srgbClr val="FF0000"/>
                </a:solidFill>
              </a:rPr>
              <a:t>泛化</a:t>
            </a:r>
            <a:r>
              <a:rPr lang="zh-CN" altLang="en-US" sz="3200" b="1" dirty="0"/>
              <a:t>关系，即管理员，教师，学生继承了注册用户中的全部内容，同时又补充了自己增加的内容。</a:t>
            </a:r>
            <a:endParaRPr lang="en-US" altLang="zh-CN" sz="3200" b="1" dirty="0"/>
          </a:p>
          <a:p>
            <a:r>
              <a:rPr lang="zh-CN" altLang="en-US" sz="3200" b="1" dirty="0">
                <a:solidFill>
                  <a:srgbClr val="FF0000"/>
                </a:solidFill>
              </a:rPr>
              <a:t>泛化</a:t>
            </a:r>
            <a:r>
              <a:rPr lang="zh-CN" altLang="en-US" sz="3200" b="1" dirty="0"/>
              <a:t>关系用一条从子类指向父类的空心三角箭头表示</a:t>
            </a:r>
            <a:endParaRPr lang="en-US" altLang="zh-CN" sz="3200" b="1" dirty="0"/>
          </a:p>
        </p:txBody>
      </p:sp>
      <p:pic>
        <p:nvPicPr>
          <p:cNvPr id="9" name="图片 8">
            <a:extLst>
              <a:ext uri="{FF2B5EF4-FFF2-40B4-BE49-F238E27FC236}">
                <a16:creationId xmlns:a16="http://schemas.microsoft.com/office/drawing/2014/main" id="{D1BF4DDF-7862-4195-8836-D733A0AB5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10" y="1193665"/>
            <a:ext cx="7018628" cy="5197290"/>
          </a:xfrm>
          <a:prstGeom prst="rect">
            <a:avLst/>
          </a:prstGeom>
        </p:spPr>
      </p:pic>
    </p:spTree>
    <p:extLst>
      <p:ext uri="{BB962C8B-B14F-4D97-AF65-F5344CB8AC3E}">
        <p14:creationId xmlns:p14="http://schemas.microsoft.com/office/powerpoint/2010/main" val="278515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a:t>
            </a:r>
            <a:r>
              <a:rPr lang="zh-CN" altLang="en-US" sz="4000" dirty="0">
                <a:solidFill>
                  <a:srgbClr val="002B41"/>
                </a:solidFill>
                <a:latin typeface="微软雅黑" panose="020B0503020204020204" pitchFamily="34" charset="-122"/>
                <a:ea typeface="微软雅黑" panose="020B0503020204020204" pitchFamily="34" charset="-122"/>
              </a:rPr>
              <a:t>用例图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pic>
        <p:nvPicPr>
          <p:cNvPr id="12" name="图片 11">
            <a:extLst>
              <a:ext uri="{FF2B5EF4-FFF2-40B4-BE49-F238E27FC236}">
                <a16:creationId xmlns:a16="http://schemas.microsoft.com/office/drawing/2014/main" id="{FCF57319-4C22-44A6-B39F-ADE18A801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010" y="1337978"/>
            <a:ext cx="6676057" cy="4434172"/>
          </a:xfrm>
          <a:prstGeom prst="rect">
            <a:avLst/>
          </a:prstGeom>
        </p:spPr>
      </p:pic>
    </p:spTree>
    <p:extLst>
      <p:ext uri="{BB962C8B-B14F-4D97-AF65-F5344CB8AC3E}">
        <p14:creationId xmlns:p14="http://schemas.microsoft.com/office/powerpoint/2010/main" val="1551747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1468</Words>
  <Application>Microsoft Office PowerPoint</Application>
  <PresentationFormat>宽屏</PresentationFormat>
  <Paragraphs>156</Paragraphs>
  <Slides>33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0" baseType="lpstr">
      <vt:lpstr>微软雅黑</vt:lpstr>
      <vt:lpstr>Arial</vt:lpstr>
      <vt:lpstr>Calibri</vt:lpstr>
      <vt:lpstr>Calibri Light</vt:lpstr>
      <vt:lpstr>Impact</vt:lpstr>
      <vt:lpstr>第一PPT，www.1ppt.com</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xch752</cp:lastModifiedBy>
  <cp:revision>54</cp:revision>
  <dcterms:created xsi:type="dcterms:W3CDTF">2016-12-09T01:44:00Z</dcterms:created>
  <dcterms:modified xsi:type="dcterms:W3CDTF">2018-12-26T00:01:25Z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