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3" r:id="rId3"/>
    <p:sldId id="636" r:id="rId5"/>
    <p:sldId id="530" r:id="rId6"/>
    <p:sldId id="609" r:id="rId7"/>
    <p:sldId id="557"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546" r:id="rId24"/>
    <p:sldId id="687" r:id="rId25"/>
    <p:sldId id="620" r:id="rId26"/>
    <p:sldId id="688" r:id="rId27"/>
    <p:sldId id="734" r:id="rId28"/>
    <p:sldId id="621" r:id="rId29"/>
    <p:sldId id="612" r:id="rId30"/>
    <p:sldId id="681" r:id="rId31"/>
    <p:sldId id="689" r:id="rId32"/>
    <p:sldId id="735" r:id="rId33"/>
    <p:sldId id="654" r:id="rId34"/>
    <p:sldId id="736" r:id="rId35"/>
    <p:sldId id="622" r:id="rId36"/>
    <p:sldId id="613" r:id="rId37"/>
    <p:sldId id="683" r:id="rId38"/>
    <p:sldId id="660" r:id="rId39"/>
    <p:sldId id="690" r:id="rId40"/>
    <p:sldId id="691" r:id="rId41"/>
    <p:sldId id="623" r:id="rId42"/>
    <p:sldId id="614" r:id="rId43"/>
    <p:sldId id="684" r:id="rId44"/>
    <p:sldId id="692" r:id="rId45"/>
    <p:sldId id="737" r:id="rId46"/>
    <p:sldId id="693" r:id="rId47"/>
    <p:sldId id="624" r:id="rId48"/>
    <p:sldId id="615" r:id="rId49"/>
    <p:sldId id="685" r:id="rId50"/>
    <p:sldId id="739" r:id="rId51"/>
    <p:sldId id="741" r:id="rId52"/>
    <p:sldId id="694" r:id="rId53"/>
    <p:sldId id="625" r:id="rId54"/>
    <p:sldId id="616" r:id="rId55"/>
    <p:sldId id="686" r:id="rId56"/>
    <p:sldId id="655" r:id="rId57"/>
    <p:sldId id="742" r:id="rId58"/>
    <p:sldId id="695" r:id="rId59"/>
    <p:sldId id="626" r:id="rId60"/>
    <p:sldId id="617" r:id="rId61"/>
    <p:sldId id="635" r:id="rId62"/>
    <p:sldId id="725" r:id="rId63"/>
    <p:sldId id="633" r:id="rId64"/>
    <p:sldId id="727" r:id="rId65"/>
    <p:sldId id="723" r:id="rId66"/>
    <p:sldId id="726" r:id="rId67"/>
    <p:sldId id="632" r:id="rId68"/>
    <p:sldId id="627" r:id="rId69"/>
    <p:sldId id="629" r:id="rId70"/>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varScale="1">
        <p:scale>
          <a:sx n="77" d="100"/>
          <a:sy n="77" d="100"/>
        </p:scale>
        <p:origin x="-102" y="-1392"/>
      </p:cViewPr>
      <p:guideLst>
        <p:guide orient="horz" pos="1600"/>
        <p:guide pos="283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5.png"/><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a:solidFill>
                  <a:srgbClr val="F2F2F2">
                    <a:alpha val="95000"/>
                  </a:srgbClr>
                </a:solidFill>
                <a:latin typeface="华文细黑" panose="02010600040101010101" pitchFamily="2" charset="-122"/>
                <a:ea typeface="华文细黑" panose="02010600040101010101" pitchFamily="2" charset="-122"/>
              </a:rPr>
              <a:t>1</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endPar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1"/>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9" name="组合 20"/>
          <p:cNvGrpSpPr/>
          <p:nvPr/>
        </p:nvGrpSpPr>
        <p:grpSpPr>
          <a:xfrm>
            <a:off x="0" y="285750"/>
            <a:ext cx="521494" cy="379810"/>
            <a:chOff x="0" y="0"/>
            <a:chExt cx="694944" cy="624651"/>
          </a:xfrm>
        </p:grpSpPr>
        <p:sp>
          <p:nvSpPr>
            <p:cNvPr id="2458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458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458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581"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3.1</a:t>
            </a:r>
            <a:r>
              <a:rPr lang="zh-CN" altLang="en-US" sz="1800" dirty="0">
                <a:latin typeface="微软雅黑" panose="020B0503020204020204" pitchFamily="34" charset="-122"/>
                <a:ea typeface="微软雅黑" panose="020B0503020204020204" pitchFamily="34" charset="-122"/>
              </a:rPr>
              <a:t>创建或打开项目：</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中，项目是基本的管理单位。一个项目可以管理一个或多个软件模型，它是在任何软件模型中都存在的顶级的包。</a:t>
            </a:r>
            <a:endParaRPr lang="zh-CN" altLang="en-US" sz="1350" dirty="0">
              <a:latin typeface="微软雅黑" panose="020B0503020204020204" pitchFamily="34" charset="-122"/>
              <a:ea typeface="微软雅黑" panose="020B0503020204020204" pitchFamily="34" charset="-122"/>
            </a:endParaRPr>
          </a:p>
        </p:txBody>
      </p:sp>
      <p:pic>
        <p:nvPicPr>
          <p:cNvPr id="24582" name="图片 1"/>
          <p:cNvPicPr>
            <a:picLocks noChangeAspect="1"/>
          </p:cNvPicPr>
          <p:nvPr/>
        </p:nvPicPr>
        <p:blipFill>
          <a:blip r:embed="rId1"/>
          <a:srcRect l="3252" t="10718" r="71249" b="44109"/>
          <a:stretch>
            <a:fillRect/>
          </a:stretch>
        </p:blipFill>
        <p:spPr>
          <a:xfrm>
            <a:off x="4370785" y="757238"/>
            <a:ext cx="4129088" cy="4114800"/>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3" name="组合 20"/>
          <p:cNvGrpSpPr/>
          <p:nvPr/>
        </p:nvGrpSpPr>
        <p:grpSpPr>
          <a:xfrm>
            <a:off x="0" y="285750"/>
            <a:ext cx="521494" cy="379810"/>
            <a:chOff x="0" y="0"/>
            <a:chExt cx="694944" cy="624651"/>
          </a:xfrm>
        </p:grpSpPr>
        <p:sp>
          <p:nvSpPr>
            <p:cNvPr id="25607"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5608"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560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5605"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为了与</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语言交互，设置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属性。</a:t>
            </a:r>
            <a:endParaRPr lang="zh-CN" altLang="en-US" sz="1350" dirty="0">
              <a:latin typeface="微软雅黑" panose="020B0503020204020204" pitchFamily="34" charset="-122"/>
              <a:ea typeface="微软雅黑" panose="020B0503020204020204" pitchFamily="34" charset="-122"/>
            </a:endParaRPr>
          </a:p>
        </p:txBody>
      </p:sp>
      <p:pic>
        <p:nvPicPr>
          <p:cNvPr id="25606" name="图片 3"/>
          <p:cNvPicPr>
            <a:picLocks noChangeAspect="1"/>
          </p:cNvPicPr>
          <p:nvPr/>
        </p:nvPicPr>
        <p:blipFill>
          <a:blip r:embed="rId1"/>
          <a:stretch>
            <a:fillRect/>
          </a:stretch>
        </p:blipFill>
        <p:spPr>
          <a:xfrm>
            <a:off x="4831556" y="946547"/>
            <a:ext cx="2725341" cy="3877865"/>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7" name="组合 20"/>
          <p:cNvGrpSpPr/>
          <p:nvPr/>
        </p:nvGrpSpPr>
        <p:grpSpPr>
          <a:xfrm>
            <a:off x="0" y="285750"/>
            <a:ext cx="521494" cy="379810"/>
            <a:chOff x="0" y="0"/>
            <a:chExt cx="694944" cy="624651"/>
          </a:xfrm>
        </p:grpSpPr>
        <p:sp>
          <p:nvSpPr>
            <p:cNvPr id="2663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663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662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629"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模块是一种包，它提供了对</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功能与特征的扩充。模块的创建可以是几种新扩充元素的结合。</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的模块具有以下功能。</a:t>
            </a:r>
            <a:endParaRPr lang="en-US" altLang="zh-CN" sz="1800" dirty="0">
              <a:latin typeface="微软雅黑" panose="020B0503020204020204" pitchFamily="34" charset="-122"/>
              <a:ea typeface="微软雅黑" panose="020B0503020204020204" pitchFamily="34" charset="-122"/>
            </a:endParaRPr>
          </a:p>
        </p:txBody>
      </p:sp>
      <p:sp>
        <p:nvSpPr>
          <p:cNvPr id="26630" name="文本框 12"/>
          <p:cNvSpPr txBox="1"/>
          <p:nvPr/>
        </p:nvSpPr>
        <p:spPr>
          <a:xfrm>
            <a:off x="4572000" y="757238"/>
            <a:ext cx="3459956" cy="3830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）扩展主菜单或弹出菜单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）添加新方法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）添加新轮廓</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）通过构造型或表示法的扩充添加新元素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COM</a:t>
            </a:r>
            <a:r>
              <a:rPr lang="zh-CN" altLang="en-US" sz="1800" dirty="0">
                <a:latin typeface="微软雅黑" panose="020B0503020204020204" pitchFamily="34" charset="-122"/>
                <a:ea typeface="微软雅黑" panose="020B0503020204020204" pitchFamily="34" charset="-122"/>
              </a:rPr>
              <a:t>服务器或简单的脚本文件实现新的功能</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）与其他应用程序集成</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）其他的插件功能</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1" name="组合 20"/>
          <p:cNvGrpSpPr/>
          <p:nvPr/>
        </p:nvGrpSpPr>
        <p:grpSpPr>
          <a:xfrm>
            <a:off x="0" y="285750"/>
            <a:ext cx="521494" cy="379810"/>
            <a:chOff x="0" y="0"/>
            <a:chExt cx="694944" cy="624651"/>
          </a:xfrm>
        </p:grpSpPr>
        <p:sp>
          <p:nvSpPr>
            <p:cNvPr id="27655"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7656"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765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7653"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可通过右键</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选定模型，默认名称为</a:t>
            </a:r>
            <a:r>
              <a:rPr lang="en-US" altLang="zh-CN" sz="1800" dirty="0">
                <a:latin typeface="微软雅黑" panose="020B0503020204020204" pitchFamily="34" charset="-122"/>
                <a:ea typeface="微软雅黑" panose="020B0503020204020204" pitchFamily="34" charset="-122"/>
              </a:rPr>
              <a:t>Model1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654" name="图片 1"/>
          <p:cNvPicPr>
            <a:picLocks noChangeAspect="1"/>
          </p:cNvPicPr>
          <p:nvPr/>
        </p:nvPicPr>
        <p:blipFill>
          <a:blip r:embed="rId1"/>
          <a:srcRect l="47687" t="15891" r="23811" b="8424"/>
          <a:stretch>
            <a:fillRect/>
          </a:stretch>
        </p:blipFill>
        <p:spPr>
          <a:xfrm>
            <a:off x="4512469" y="757238"/>
            <a:ext cx="3613547" cy="5398294"/>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组合 20"/>
          <p:cNvGrpSpPr/>
          <p:nvPr/>
        </p:nvGrpSpPr>
        <p:grpSpPr>
          <a:xfrm>
            <a:off x="0" y="285750"/>
            <a:ext cx="521494" cy="379810"/>
            <a:chOff x="0" y="0"/>
            <a:chExt cx="694944" cy="624651"/>
          </a:xfrm>
        </p:grpSpPr>
        <p:sp>
          <p:nvSpPr>
            <p:cNvPr id="2867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868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867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8677"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）创建参与者：</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参与者定义了在与实体交互时该实体的用户可以发挥作用的一套清楚的角色。参与者可以被认为是对于每个用来交流的用例而言的独立角色。</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可通过图中的</a:t>
            </a:r>
            <a:r>
              <a:rPr lang="en-US" altLang="zh-CN" sz="1800" dirty="0">
                <a:latin typeface="微软雅黑" panose="020B0503020204020204" pitchFamily="34" charset="-122"/>
                <a:ea typeface="微软雅黑" panose="020B0503020204020204" pitchFamily="34" charset="-122"/>
              </a:rPr>
              <a:t>Actor</a:t>
            </a:r>
            <a:r>
              <a:rPr lang="zh-CN" altLang="en-US" sz="1800" dirty="0">
                <a:latin typeface="微软雅黑" panose="020B0503020204020204" pitchFamily="34" charset="-122"/>
                <a:ea typeface="微软雅黑" panose="020B0503020204020204" pitchFamily="34" charset="-122"/>
              </a:rPr>
              <a:t>命令进行操作。 </a:t>
            </a:r>
            <a:endParaRPr lang="en-US" altLang="zh-CN" sz="1800" dirty="0">
              <a:latin typeface="微软雅黑" panose="020B0503020204020204" pitchFamily="34" charset="-122"/>
              <a:ea typeface="微软雅黑" panose="020B0503020204020204" pitchFamily="34" charset="-122"/>
            </a:endParaRPr>
          </a:p>
        </p:txBody>
      </p:sp>
      <p:pic>
        <p:nvPicPr>
          <p:cNvPr id="28678"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9" name="组合 20"/>
          <p:cNvGrpSpPr/>
          <p:nvPr/>
        </p:nvGrpSpPr>
        <p:grpSpPr>
          <a:xfrm>
            <a:off x="0" y="285750"/>
            <a:ext cx="521494" cy="379810"/>
            <a:chOff x="0" y="0"/>
            <a:chExt cx="694944" cy="624651"/>
          </a:xfrm>
        </p:grpSpPr>
        <p:sp>
          <p:nvSpPr>
            <p:cNvPr id="2970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970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970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701"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）创建用例：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用例构造用于定义系统行为或者其他的语义实体而不展示其内部结构。每个用例指定一系列行为，包括变体，可执行的实体，与参与者实体交互</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可通过图中的</a:t>
            </a:r>
            <a:r>
              <a:rPr lang="en-US" altLang="zh-CN" sz="1800" dirty="0">
                <a:latin typeface="微软雅黑" panose="020B0503020204020204" pitchFamily="34" charset="-122"/>
                <a:ea typeface="微软雅黑" panose="020B0503020204020204" pitchFamily="34" charset="-122"/>
              </a:rPr>
              <a:t>usecase</a:t>
            </a:r>
            <a:r>
              <a:rPr lang="zh-CN" altLang="en-US" sz="1800" dirty="0">
                <a:latin typeface="微软雅黑" panose="020B0503020204020204" pitchFamily="34" charset="-122"/>
                <a:ea typeface="微软雅黑" panose="020B0503020204020204" pitchFamily="34" charset="-122"/>
              </a:rPr>
              <a:t>命令进行操作。</a:t>
            </a:r>
            <a:endParaRPr lang="en-US" altLang="zh-CN" sz="1800" dirty="0">
              <a:latin typeface="微软雅黑" panose="020B0503020204020204" pitchFamily="34" charset="-122"/>
              <a:ea typeface="微软雅黑" panose="020B0503020204020204" pitchFamily="34" charset="-122"/>
            </a:endParaRPr>
          </a:p>
        </p:txBody>
      </p:sp>
      <p:pic>
        <p:nvPicPr>
          <p:cNvPr id="29702"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3" name="组合 20"/>
          <p:cNvGrpSpPr/>
          <p:nvPr/>
        </p:nvGrpSpPr>
        <p:grpSpPr>
          <a:xfrm>
            <a:off x="0" y="285750"/>
            <a:ext cx="521494" cy="379810"/>
            <a:chOff x="0" y="0"/>
            <a:chExt cx="694944" cy="624651"/>
          </a:xfrm>
        </p:grpSpPr>
        <p:sp>
          <p:nvSpPr>
            <p:cNvPr id="3072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072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072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0725"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根据需要，同创建参与者的方式一样创建类。在创建类时需要为其创建属性及操作，也就是</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语言中类体中的变量和方法。</a:t>
            </a: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5" name="组合 20"/>
          <p:cNvGrpSpPr/>
          <p:nvPr/>
        </p:nvGrpSpPr>
        <p:grpSpPr>
          <a:xfrm>
            <a:off x="0" y="285750"/>
            <a:ext cx="521494" cy="379810"/>
            <a:chOff x="0" y="0"/>
            <a:chExt cx="694944" cy="624651"/>
          </a:xfrm>
        </p:grpSpPr>
        <p:sp>
          <p:nvSpPr>
            <p:cNvPr id="3379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380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379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797" name="文本框 12"/>
          <p:cNvSpPr txBox="1"/>
          <p:nvPr/>
        </p:nvSpPr>
        <p:spPr>
          <a:xfrm>
            <a:off x="507206" y="748904"/>
            <a:ext cx="3726656" cy="2964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中提供了常用的</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种图（</a:t>
            </a:r>
            <a:r>
              <a:rPr lang="en-US" altLang="zh-CN" sz="1800" dirty="0">
                <a:latin typeface="微软雅黑" panose="020B0503020204020204" pitchFamily="34" charset="-122"/>
                <a:ea typeface="微软雅黑" panose="020B0503020204020204" pitchFamily="34" charset="-122"/>
              </a:rPr>
              <a:t>StarUML5.0.2</a:t>
            </a:r>
            <a:r>
              <a:rPr lang="zh-CN" altLang="en-US" sz="1800" dirty="0">
                <a:latin typeface="微软雅黑" panose="020B0503020204020204" pitchFamily="34" charset="-122"/>
                <a:ea typeface="微软雅黑" panose="020B0503020204020204" pitchFamily="34" charset="-122"/>
              </a:rPr>
              <a:t>）。在最新版的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中增加至</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种。</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通过右键模型中的</a:t>
            </a:r>
            <a:r>
              <a:rPr lang="en-US" altLang="zh-CN" sz="1350" dirty="0">
                <a:latin typeface="微软雅黑" panose="020B0503020204020204" pitchFamily="34" charset="-122"/>
                <a:ea typeface="微软雅黑" panose="020B0503020204020204" pitchFamily="34" charset="-122"/>
              </a:rPr>
              <a:t>Add Diagram</a:t>
            </a:r>
            <a:r>
              <a:rPr lang="zh-CN" altLang="en-US" sz="1350" dirty="0">
                <a:latin typeface="微软雅黑" panose="020B0503020204020204" pitchFamily="34" charset="-122"/>
                <a:ea typeface="微软雅黑" panose="020B0503020204020204" pitchFamily="34" charset="-122"/>
              </a:rPr>
              <a:t>命令添加图。</a:t>
            </a:r>
            <a:endParaRPr lang="en-US" altLang="zh-CN" sz="1350" dirty="0">
              <a:latin typeface="微软雅黑" panose="020B0503020204020204" pitchFamily="34" charset="-122"/>
              <a:ea typeface="微软雅黑" panose="020B0503020204020204" pitchFamily="34" charset="-122"/>
            </a:endParaRPr>
          </a:p>
        </p:txBody>
      </p:sp>
      <p:pic>
        <p:nvPicPr>
          <p:cNvPr id="33798" name="图片 1"/>
          <p:cNvPicPr>
            <a:picLocks noChangeAspect="1"/>
          </p:cNvPicPr>
          <p:nvPr/>
        </p:nvPicPr>
        <p:blipFill>
          <a:blip r:embed="rId1"/>
          <a:stretch>
            <a:fillRect/>
          </a:stretch>
        </p:blipFill>
        <p:spPr>
          <a:xfrm>
            <a:off x="4067175" y="953691"/>
            <a:ext cx="5020866" cy="3993356"/>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endParaRPr lang="zh-CN" altLang="en-US" sz="4950" b="1" dirty="0">
              <a:latin typeface="微软雅黑" panose="020B0503020204020204" pitchFamily="34" charset="-122"/>
              <a:ea typeface="微软雅黑" panose="020B0503020204020204" pitchFamily="34" charset="-122"/>
            </a:endParaRP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endParaRPr lang="zh-CN" altLang="en-US" sz="3000" b="1" dirty="0">
              <a:latin typeface="微软雅黑" panose="020B0503020204020204" pitchFamily="34" charset="-122"/>
              <a:ea typeface="微软雅黑" panose="020B0503020204020204" pitchFamily="34" charset="-122"/>
            </a:endParaRP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工具概述</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866775"/>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endParaRPr lang="zh-CN" altLang="en-US" sz="3000" b="1" dirty="0">
              <a:latin typeface="微软雅黑" panose="020B0503020204020204" pitchFamily="34" charset="-122"/>
              <a:ea typeface="微软雅黑" panose="020B0503020204020204" pitchFamily="34" charset="-122"/>
            </a:endParaRPr>
          </a:p>
        </p:txBody>
      </p:sp>
      <p:sp>
        <p:nvSpPr>
          <p:cNvPr id="5130" name="文本框 27"/>
          <p:cNvSpPr txBox="1"/>
          <p:nvPr/>
        </p:nvSpPr>
        <p:spPr>
          <a:xfrm>
            <a:off x="4194572" y="1400175"/>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类图</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1328738"/>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endParaRPr lang="zh-CN" altLang="en-US" sz="3000" b="1" dirty="0">
              <a:latin typeface="微软雅黑" panose="020B0503020204020204" pitchFamily="34" charset="-122"/>
              <a:ea typeface="微软雅黑" panose="020B0503020204020204" pitchFamily="34" charset="-122"/>
            </a:endParaRPr>
          </a:p>
        </p:txBody>
      </p:sp>
      <p:sp>
        <p:nvSpPr>
          <p:cNvPr id="5132" name="文本框 32"/>
          <p:cNvSpPr txBox="1"/>
          <p:nvPr/>
        </p:nvSpPr>
        <p:spPr>
          <a:xfrm>
            <a:off x="4194572" y="1897856"/>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状态图</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180617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endParaRPr lang="zh-CN" altLang="en-US" sz="3000" b="1" dirty="0">
              <a:latin typeface="微软雅黑" panose="020B0503020204020204" pitchFamily="34" charset="-122"/>
              <a:ea typeface="微软雅黑" panose="020B0503020204020204" pitchFamily="34" charset="-122"/>
            </a:endParaRPr>
          </a:p>
        </p:txBody>
      </p:sp>
      <p:sp>
        <p:nvSpPr>
          <p:cNvPr id="5134" name="文本框 36"/>
          <p:cNvSpPr txBox="1"/>
          <p:nvPr/>
        </p:nvSpPr>
        <p:spPr>
          <a:xfrm>
            <a:off x="3643313" y="2297906"/>
            <a:ext cx="54411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endParaRPr lang="zh-CN" altLang="en-US" sz="3000" b="1" dirty="0">
              <a:latin typeface="微软雅黑" panose="020B0503020204020204" pitchFamily="34" charset="-122"/>
              <a:ea typeface="微软雅黑" panose="020B0503020204020204" pitchFamily="34" charset="-122"/>
            </a:endParaRPr>
          </a:p>
        </p:txBody>
      </p:sp>
      <p:sp>
        <p:nvSpPr>
          <p:cNvPr id="5135" name="文本框 36"/>
          <p:cNvSpPr txBox="1"/>
          <p:nvPr/>
        </p:nvSpPr>
        <p:spPr>
          <a:xfrm>
            <a:off x="3640931" y="2801541"/>
            <a:ext cx="490538"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六</a:t>
            </a:r>
            <a:endParaRPr lang="zh-CN" altLang="en-US" sz="3000" b="1" dirty="0">
              <a:latin typeface="微软雅黑" panose="020B0503020204020204" pitchFamily="34" charset="-122"/>
              <a:ea typeface="微软雅黑" panose="020B0503020204020204" pitchFamily="34" charset="-122"/>
            </a:endParaRPr>
          </a:p>
        </p:txBody>
      </p:sp>
      <p:sp>
        <p:nvSpPr>
          <p:cNvPr id="5136" name="文本框 36"/>
          <p:cNvSpPr txBox="1"/>
          <p:nvPr/>
        </p:nvSpPr>
        <p:spPr>
          <a:xfrm>
            <a:off x="3640931" y="3319463"/>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七</a:t>
            </a:r>
            <a:endParaRPr lang="zh-CN" altLang="en-US" sz="3000" b="1" dirty="0">
              <a:latin typeface="微软雅黑" panose="020B0503020204020204" pitchFamily="34" charset="-122"/>
              <a:ea typeface="微软雅黑" panose="020B0503020204020204" pitchFamily="34" charset="-122"/>
            </a:endParaRPr>
          </a:p>
        </p:txBody>
      </p:sp>
      <p:sp>
        <p:nvSpPr>
          <p:cNvPr id="5137" name="文本框 32"/>
          <p:cNvSpPr txBox="1"/>
          <p:nvPr/>
        </p:nvSpPr>
        <p:spPr>
          <a:xfrm>
            <a:off x="4194572" y="239791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顺序图</a:t>
            </a:r>
            <a:endParaRPr sz="2400" b="1" dirty="0">
              <a:latin typeface="微软雅黑" panose="020B0503020204020204" pitchFamily="34" charset="-122"/>
              <a:ea typeface="微软雅黑" panose="020B0503020204020204" pitchFamily="34" charset="-122"/>
            </a:endParaRPr>
          </a:p>
        </p:txBody>
      </p:sp>
      <p:sp>
        <p:nvSpPr>
          <p:cNvPr id="5138" name="文本框 32"/>
          <p:cNvSpPr txBox="1"/>
          <p:nvPr/>
        </p:nvSpPr>
        <p:spPr>
          <a:xfrm>
            <a:off x="4194572" y="2903935"/>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协作图</a:t>
            </a:r>
            <a:endParaRPr sz="2400" b="1" dirty="0">
              <a:latin typeface="微软雅黑" panose="020B0503020204020204" pitchFamily="34" charset="-122"/>
              <a:ea typeface="微软雅黑" panose="020B0503020204020204" pitchFamily="34" charset="-122"/>
            </a:endParaRPr>
          </a:p>
        </p:txBody>
      </p:sp>
      <p:sp>
        <p:nvSpPr>
          <p:cNvPr id="5139" name="文本框 32"/>
          <p:cNvSpPr txBox="1"/>
          <p:nvPr/>
        </p:nvSpPr>
        <p:spPr>
          <a:xfrm>
            <a:off x="4194572" y="337066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部署图</a:t>
            </a:r>
            <a:endParaRPr lang="zh-CN" altLang="en-US" sz="2400" b="1" dirty="0">
              <a:latin typeface="微软雅黑" panose="020B0503020204020204" pitchFamily="34" charset="-122"/>
              <a:ea typeface="微软雅黑" panose="020B0503020204020204" pitchFamily="34" charset="-122"/>
            </a:endParaRPr>
          </a:p>
        </p:txBody>
      </p:sp>
      <p:sp>
        <p:nvSpPr>
          <p:cNvPr id="5140" name="文本框 22"/>
          <p:cNvSpPr txBox="1"/>
          <p:nvPr/>
        </p:nvSpPr>
        <p:spPr>
          <a:xfrm>
            <a:off x="4194572" y="91082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用例图</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八</a:t>
            </a:r>
            <a:endParaRPr lang="zh-CN" altLang="en-US" sz="3000" b="1" dirty="0">
              <a:latin typeface="微软雅黑" panose="020B0503020204020204" pitchFamily="34" charset="-122"/>
              <a:ea typeface="微软雅黑" panose="020B0503020204020204" pitchFamily="34" charset="-122"/>
            </a:endParaRP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提问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9" name="组合 20"/>
          <p:cNvGrpSpPr/>
          <p:nvPr/>
        </p:nvGrpSpPr>
        <p:grpSpPr>
          <a:xfrm>
            <a:off x="0" y="285750"/>
            <a:ext cx="521494" cy="379810"/>
            <a:chOff x="0" y="0"/>
            <a:chExt cx="694944" cy="624651"/>
          </a:xfrm>
        </p:grpSpPr>
        <p:sp>
          <p:nvSpPr>
            <p:cNvPr id="3482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482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482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4821" name="文本框 12"/>
          <p:cNvSpPr txBox="1"/>
          <p:nvPr/>
        </p:nvSpPr>
        <p:spPr>
          <a:xfrm>
            <a:off x="507206" y="748904"/>
            <a:ext cx="37266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）图中添加元素：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打开图，不同类型的图，工具箱中包含的元素不同。右图所示为用例图的工具箱</a:t>
            </a:r>
            <a:endParaRPr lang="zh-CN" altLang="en-US" sz="1350" dirty="0">
              <a:latin typeface="微软雅黑" panose="020B0503020204020204" pitchFamily="34" charset="-122"/>
              <a:ea typeface="微软雅黑" panose="020B0503020204020204" pitchFamily="34" charset="-122"/>
            </a:endParaRPr>
          </a:p>
        </p:txBody>
      </p:sp>
      <p:pic>
        <p:nvPicPr>
          <p:cNvPr id="34822" name="图片 2"/>
          <p:cNvPicPr>
            <a:picLocks noChangeAspect="1"/>
          </p:cNvPicPr>
          <p:nvPr/>
        </p:nvPicPr>
        <p:blipFill>
          <a:blip r:embed="rId1"/>
          <a:srcRect l="4800"/>
          <a:stretch>
            <a:fillRect/>
          </a:stretch>
        </p:blipFill>
        <p:spPr>
          <a:xfrm>
            <a:off x="4910138" y="1076325"/>
            <a:ext cx="2457450" cy="3840956"/>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用例图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ONE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用例图是需求分析的产物，主要是用来</a:t>
            </a:r>
            <a:r>
              <a:rPr lang="zh-CN" altLang="en-US">
                <a:solidFill>
                  <a:srgbClr val="FF0000"/>
                </a:solidFill>
              </a:rPr>
              <a:t>描述用户是如何使用一个系统的</a:t>
            </a:r>
            <a:r>
              <a:rPr lang="zh-CN" altLang="en-US"/>
              <a:t>，是用户所能观察和使用到的系统功能的</a:t>
            </a:r>
            <a:r>
              <a:rPr lang="zh-CN" altLang="en-US">
                <a:solidFill>
                  <a:srgbClr val="FF0000"/>
                </a:solidFill>
              </a:rPr>
              <a:t>模型图</a:t>
            </a:r>
            <a:r>
              <a:rPr lang="zh-CN" altLang="en-US"/>
              <a:t>。</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用例图的概念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635"/>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6" name="组合 35"/>
          <p:cNvGrpSpPr/>
          <p:nvPr/>
        </p:nvGrpSpPr>
        <p:grpSpPr>
          <a:xfrm>
            <a:off x="6445109" y="1073465"/>
            <a:ext cx="613816" cy="613105"/>
            <a:chOff x="2808488" y="3039415"/>
            <a:chExt cx="613816" cy="613105"/>
          </a:xfrm>
        </p:grpSpPr>
        <p:sp>
          <p:nvSpPr>
            <p:cNvPr id="37" name="椭圆 36"/>
            <p:cNvSpPr/>
            <p:nvPr/>
          </p:nvSpPr>
          <p:spPr>
            <a:xfrm>
              <a:off x="2808488" y="303941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2909685" y="30843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2</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1071555" y="2237624"/>
            <a:ext cx="1824193" cy="713385"/>
            <a:chOff x="2166930" y="3931169"/>
            <a:chExt cx="1824193" cy="713385"/>
          </a:xfrm>
        </p:grpSpPr>
        <p:sp>
          <p:nvSpPr>
            <p:cNvPr id="40" name="文本框 39"/>
            <p:cNvSpPr txBox="1"/>
            <p:nvPr/>
          </p:nvSpPr>
          <p:spPr>
            <a:xfrm>
              <a:off x="2166930" y="3931169"/>
              <a:ext cx="1460739" cy="398780"/>
            </a:xfrm>
            <a:prstGeom prst="rect">
              <a:avLst/>
            </a:prstGeom>
            <a:noFill/>
          </p:spPr>
          <p:txBody>
            <a:bodyPr wrap="square"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参与者</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210814" y="418417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代表用户的范围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1489827" y="1159729"/>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1</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1444358" y="3411049"/>
            <a:ext cx="613816" cy="613105"/>
            <a:chOff x="2245878" y="3110535"/>
            <a:chExt cx="613816" cy="613105"/>
          </a:xfrm>
        </p:grpSpPr>
        <p:sp>
          <p:nvSpPr>
            <p:cNvPr id="49" name="椭圆 48"/>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2347075" y="31351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3</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5970930" y="2075064"/>
            <a:ext cx="1780309" cy="808000"/>
            <a:chOff x="6280810" y="3905134"/>
            <a:chExt cx="1780309" cy="808000"/>
          </a:xfrm>
        </p:grpSpPr>
        <p:sp>
          <p:nvSpPr>
            <p:cNvPr id="51" name="文本框 50"/>
            <p:cNvSpPr txBox="1"/>
            <p:nvPr/>
          </p:nvSpPr>
          <p:spPr>
            <a:xfrm>
              <a:off x="6382341" y="3905134"/>
              <a:ext cx="1460739" cy="368300"/>
            </a:xfrm>
            <a:prstGeom prst="rect">
              <a:avLst/>
            </a:prstGeom>
            <a:noFill/>
          </p:spPr>
          <p:txBody>
            <a:bodyPr wrap="square" rtlCol="0">
              <a:spAutoFit/>
            </a:bodyPr>
            <a:lstStyle/>
            <a:p>
              <a:pPr algn="ctr"/>
              <a:r>
                <a:rPr lang="zh-CN" altLang="en-US" sz="1800" dirty="0">
                  <a:solidFill>
                    <a:schemeClr val="bg1"/>
                  </a:solidFill>
                  <a:latin typeface="微软雅黑 Light" panose="020B0502040204020203" pitchFamily="34" charset="-122"/>
                  <a:ea typeface="微软雅黑 Light" panose="020B0502040204020203" pitchFamily="34" charset="-122"/>
                </a:rPr>
                <a:t>系统边界</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6280810" y="425275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确定系统的范围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764578" y="3957204"/>
            <a:ext cx="1974053" cy="1214400"/>
            <a:chOff x="2621953" y="4107699"/>
            <a:chExt cx="1974053" cy="1214400"/>
          </a:xfrm>
        </p:grpSpPr>
        <p:sp>
          <p:nvSpPr>
            <p:cNvPr id="53" name="文本框 52"/>
            <p:cNvSpPr txBox="1"/>
            <p:nvPr/>
          </p:nvSpPr>
          <p:spPr>
            <a:xfrm>
              <a:off x="2621953" y="4107699"/>
              <a:ext cx="1460739" cy="368300"/>
            </a:xfrm>
            <a:prstGeom prst="rect">
              <a:avLst/>
            </a:prstGeom>
            <a:noFill/>
          </p:spPr>
          <p:txBody>
            <a:bodyPr wrap="square" rtlCol="0">
              <a:spAutoFit/>
            </a:bodyP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    </a:t>
              </a:r>
              <a:r>
                <a:rPr lang="zh-CN" altLang="en-US" sz="1800" dirty="0">
                  <a:solidFill>
                    <a:schemeClr val="bg1"/>
                  </a:solidFill>
                  <a:latin typeface="微软雅黑 Light" panose="020B0502040204020203" pitchFamily="34" charset="-122"/>
                  <a:ea typeface="微软雅黑 Light" panose="020B0502040204020203" pitchFamily="34" charset="-122"/>
                </a:rPr>
                <a:t>用例</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2815697" y="4584864"/>
              <a:ext cx="1780309" cy="73723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代表系统提供的服务</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6490068" y="3226899"/>
            <a:ext cx="613816" cy="613105"/>
            <a:chOff x="2245878" y="3110535"/>
            <a:chExt cx="613816" cy="613105"/>
          </a:xfrm>
        </p:grpSpPr>
        <p:sp>
          <p:nvSpPr>
            <p:cNvPr id="7" name="椭圆 6"/>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2347075" y="3135111"/>
              <a:ext cx="512619" cy="521970"/>
            </a:xfrm>
            <a:prstGeom prst="rect">
              <a:avLst/>
            </a:prstGeom>
            <a:noFill/>
          </p:spPr>
          <p:txBody>
            <a:bodyPr wrap="square" rtlCol="0">
              <a:spAutoFit/>
            </a:bodyPr>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4</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sp>
        <p:nvSpPr>
          <p:cNvPr id="11" name="文本框 10"/>
          <p:cNvSpPr txBox="1"/>
          <p:nvPr/>
        </p:nvSpPr>
        <p:spPr>
          <a:xfrm>
            <a:off x="6116993" y="3840364"/>
            <a:ext cx="1460739" cy="368300"/>
          </a:xfrm>
          <a:prstGeom prst="rect">
            <a:avLst/>
          </a:prstGeom>
          <a:noFill/>
        </p:spPr>
        <p:txBody>
          <a:bodyPr wrap="square" rtlCol="0">
            <a:spAutoFit/>
          </a:bodyPr>
          <a:p>
            <a:pPr algn="ctr"/>
            <a:r>
              <a:rPr lang="zh-CN" altLang="en-US" sz="1800" dirty="0">
                <a:solidFill>
                  <a:schemeClr val="bg1"/>
                </a:solidFill>
                <a:latin typeface="微软雅黑 Light" panose="020B0502040204020203" pitchFamily="34" charset="-122"/>
                <a:ea typeface="微软雅黑 Light" panose="020B0502040204020203" pitchFamily="34" charset="-122"/>
              </a:rPr>
              <a:t>关联</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5971012" y="4254029"/>
            <a:ext cx="1780309" cy="829945"/>
          </a:xfrm>
          <a:prstGeom prst="rect">
            <a:avLst/>
          </a:prstGeom>
          <a:noFill/>
        </p:spPr>
        <p:txBody>
          <a:bodyPr wrap="square" rtlCol="0">
            <a:spAutoFit/>
          </a:bodyPr>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表示参与者与用例之间的关系</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291775" y="181494"/>
            <a:ext cx="1460739" cy="398780"/>
          </a:xfrm>
          <a:prstGeom prst="rect">
            <a:avLst/>
          </a:prstGeom>
          <a:noFill/>
        </p:spPr>
        <p:txBody>
          <a:bodyPr wrap="square" rtlCol="0">
            <a:spAutoFit/>
          </a:bodyPr>
          <a:p>
            <a:pPr algn="ctr"/>
            <a:r>
              <a:rPr lang="zh-CN" altLang="en-US" sz="2000" dirty="0">
                <a:solidFill>
                  <a:schemeClr val="bg1"/>
                </a:solidFill>
                <a:latin typeface="微软雅黑 Light" panose="020B0502040204020203" pitchFamily="34" charset="-122"/>
                <a:ea typeface="微软雅黑 Light" panose="020B0502040204020203" pitchFamily="34" charset="-122"/>
              </a:rPr>
              <a:t>组成元素</a:t>
            </a:r>
            <a:r>
              <a:rPr lang="en-US" altLang="zh-CN" sz="2000" dirty="0">
                <a:solidFill>
                  <a:schemeClr val="bg1"/>
                </a:solidFill>
                <a:latin typeface="微软雅黑 Light" panose="020B0502040204020203" pitchFamily="34" charset="-122"/>
                <a:ea typeface="微软雅黑 Light" panose="020B0502040204020203" pitchFamily="34" charset="-122"/>
              </a:rPr>
              <a:t>:</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a:blip r:embed="rId1"/>
          <a:stretch>
            <a:fillRect/>
          </a:stretch>
        </p:blipFill>
        <p:spPr>
          <a:xfrm>
            <a:off x="2615565" y="410845"/>
            <a:ext cx="2080260" cy="2080260"/>
          </a:xfrm>
          <a:prstGeom prst="rect">
            <a:avLst/>
          </a:prstGeom>
        </p:spPr>
      </p:pic>
      <p:pic>
        <p:nvPicPr>
          <p:cNvPr id="15" name="图片 14"/>
          <p:cNvPicPr>
            <a:picLocks noChangeAspect="1"/>
          </p:cNvPicPr>
          <p:nvPr/>
        </p:nvPicPr>
        <p:blipFill>
          <a:blip r:embed="rId2"/>
          <a:stretch>
            <a:fillRect/>
          </a:stretch>
        </p:blipFill>
        <p:spPr>
          <a:xfrm>
            <a:off x="2712085" y="2752725"/>
            <a:ext cx="1887220" cy="1887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250" fill="hold"/>
                                        <p:tgtEl>
                                          <p:spTgt spid="42"/>
                                        </p:tgtEl>
                                        <p:attrNameLst>
                                          <p:attrName>ppt_w</p:attrName>
                                        </p:attrNameLst>
                                      </p:cBhvr>
                                      <p:tavLst>
                                        <p:tav tm="0">
                                          <p:val>
                                            <p:fltVal val="0"/>
                                          </p:val>
                                        </p:tav>
                                        <p:tav tm="100000">
                                          <p:val>
                                            <p:strVal val="#ppt_w"/>
                                          </p:val>
                                        </p:tav>
                                      </p:tavLst>
                                    </p:anim>
                                    <p:anim calcmode="lin" valueType="num">
                                      <p:cBhvr>
                                        <p:cTn id="12" dur="250" fill="hold"/>
                                        <p:tgtEl>
                                          <p:spTgt spid="42"/>
                                        </p:tgtEl>
                                        <p:attrNameLst>
                                          <p:attrName>ppt_h</p:attrName>
                                        </p:attrNameLst>
                                      </p:cBhvr>
                                      <p:tavLst>
                                        <p:tav tm="0">
                                          <p:val>
                                            <p:fltVal val="0"/>
                                          </p:val>
                                        </p:tav>
                                        <p:tav tm="100000">
                                          <p:val>
                                            <p:strVal val="#ppt_h"/>
                                          </p:val>
                                        </p:tav>
                                      </p:tavLst>
                                    </p:anim>
                                    <p:animEffect transition="in" filter="fade">
                                      <p:cBhvr>
                                        <p:cTn id="13" dur="250"/>
                                        <p:tgtEl>
                                          <p:spTgt spid="42"/>
                                        </p:tgtEl>
                                      </p:cBhvr>
                                    </p:animEffect>
                                  </p:childTnLst>
                                </p:cTn>
                              </p:par>
                              <p:par>
                                <p:cTn id="14" presetID="6" presetClass="emph" presetSubtype="0" decel="100000" fill="hold" nodeType="withEffect">
                                  <p:stCondLst>
                                    <p:cond delay="200"/>
                                  </p:stCondLst>
                                  <p:childTnLst>
                                    <p:animScale>
                                      <p:cBhvr>
                                        <p:cTn id="15" dur="250" fill="hold"/>
                                        <p:tgtEl>
                                          <p:spTgt spid="42"/>
                                        </p:tgtEl>
                                      </p:cBhvr>
                                      <p:by x="110000" y="110000"/>
                                    </p:animScale>
                                  </p:childTnLst>
                                </p:cTn>
                              </p:par>
                              <p:par>
                                <p:cTn id="16" presetID="6" presetClass="emph" presetSubtype="0" decel="100000" fill="hold" nodeType="withEffect">
                                  <p:stCondLst>
                                    <p:cond delay="300"/>
                                  </p:stCondLst>
                                  <p:childTnLst>
                                    <p:animScale>
                                      <p:cBhvr>
                                        <p:cTn id="17" dur="250" fill="hold"/>
                                        <p:tgtEl>
                                          <p:spTgt spid="42"/>
                                        </p:tgtEl>
                                      </p:cBhvr>
                                      <p:by x="91000" y="91000"/>
                                    </p:animScale>
                                  </p:childTnLst>
                                </p:cTn>
                              </p:par>
                            </p:childTnLst>
                          </p:cTn>
                        </p:par>
                        <p:par>
                          <p:cTn id="18" fill="hold">
                            <p:stCondLst>
                              <p:cond delay="1000"/>
                            </p:stCondLst>
                            <p:childTnLst>
                              <p:par>
                                <p:cTn id="19" presetID="2" presetClass="entr" presetSubtype="4"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50" fill="hold"/>
                                        <p:tgtEl>
                                          <p:spTgt spid="36"/>
                                        </p:tgtEl>
                                        <p:attrNameLst>
                                          <p:attrName>ppt_w</p:attrName>
                                        </p:attrNameLst>
                                      </p:cBhvr>
                                      <p:tavLst>
                                        <p:tav tm="0">
                                          <p:val>
                                            <p:fltVal val="0"/>
                                          </p:val>
                                        </p:tav>
                                        <p:tav tm="100000">
                                          <p:val>
                                            <p:strVal val="#ppt_w"/>
                                          </p:val>
                                        </p:tav>
                                      </p:tavLst>
                                    </p:anim>
                                    <p:anim calcmode="lin" valueType="num">
                                      <p:cBhvr>
                                        <p:cTn id="27" dur="250" fill="hold"/>
                                        <p:tgtEl>
                                          <p:spTgt spid="36"/>
                                        </p:tgtEl>
                                        <p:attrNameLst>
                                          <p:attrName>ppt_h</p:attrName>
                                        </p:attrNameLst>
                                      </p:cBhvr>
                                      <p:tavLst>
                                        <p:tav tm="0">
                                          <p:val>
                                            <p:fltVal val="0"/>
                                          </p:val>
                                        </p:tav>
                                        <p:tav tm="100000">
                                          <p:val>
                                            <p:strVal val="#ppt_h"/>
                                          </p:val>
                                        </p:tav>
                                      </p:tavLst>
                                    </p:anim>
                                    <p:animEffect transition="in" filter="fade">
                                      <p:cBhvr>
                                        <p:cTn id="28" dur="250"/>
                                        <p:tgtEl>
                                          <p:spTgt spid="36"/>
                                        </p:tgtEl>
                                      </p:cBhvr>
                                    </p:animEffect>
                                  </p:childTnLst>
                                </p:cTn>
                              </p:par>
                              <p:par>
                                <p:cTn id="29" presetID="6" presetClass="emph" presetSubtype="0" decel="100000" fill="hold" nodeType="withEffect">
                                  <p:stCondLst>
                                    <p:cond delay="200"/>
                                  </p:stCondLst>
                                  <p:childTnLst>
                                    <p:animScale>
                                      <p:cBhvr>
                                        <p:cTn id="30" dur="250" fill="hold"/>
                                        <p:tgtEl>
                                          <p:spTgt spid="36"/>
                                        </p:tgtEl>
                                      </p:cBhvr>
                                      <p:by x="110000" y="110000"/>
                                    </p:animScale>
                                  </p:childTnLst>
                                </p:cTn>
                              </p:par>
                              <p:par>
                                <p:cTn id="31" presetID="6" presetClass="emph" presetSubtype="0" decel="100000" fill="hold" nodeType="withEffect">
                                  <p:stCondLst>
                                    <p:cond delay="300"/>
                                  </p:stCondLst>
                                  <p:childTnLst>
                                    <p:animScale>
                                      <p:cBhvr>
                                        <p:cTn id="32" dur="250" fill="hold"/>
                                        <p:tgtEl>
                                          <p:spTgt spid="36"/>
                                        </p:tgtEl>
                                      </p:cBhvr>
                                      <p:by x="91000" y="91000"/>
                                    </p:animScale>
                                  </p:childTnLst>
                                </p:cTn>
                              </p:par>
                            </p:childTnLst>
                          </p:cTn>
                        </p:par>
                        <p:par>
                          <p:cTn id="33" fill="hold">
                            <p:stCondLst>
                              <p:cond delay="2000"/>
                            </p:stCondLst>
                            <p:childTnLst>
                              <p:par>
                                <p:cTn id="34" presetID="2" presetClass="entr" presetSubtype="4"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ppt_w</p:attrName>
                                        </p:attrNameLst>
                                      </p:cBhvr>
                                      <p:tavLst>
                                        <p:tav tm="0">
                                          <p:val>
                                            <p:fltVal val="0"/>
                                          </p:val>
                                        </p:tav>
                                        <p:tav tm="100000">
                                          <p:val>
                                            <p:strVal val="#ppt_w"/>
                                          </p:val>
                                        </p:tav>
                                      </p:tavLst>
                                    </p:anim>
                                    <p:anim calcmode="lin" valueType="num">
                                      <p:cBhvr>
                                        <p:cTn id="42" dur="250" fill="hold"/>
                                        <p:tgtEl>
                                          <p:spTgt spid="48"/>
                                        </p:tgtEl>
                                        <p:attrNameLst>
                                          <p:attrName>ppt_h</p:attrName>
                                        </p:attrNameLst>
                                      </p:cBhvr>
                                      <p:tavLst>
                                        <p:tav tm="0">
                                          <p:val>
                                            <p:fltVal val="0"/>
                                          </p:val>
                                        </p:tav>
                                        <p:tav tm="100000">
                                          <p:val>
                                            <p:strVal val="#ppt_h"/>
                                          </p:val>
                                        </p:tav>
                                      </p:tavLst>
                                    </p:anim>
                                    <p:animEffect transition="in" filter="fade">
                                      <p:cBhvr>
                                        <p:cTn id="43" dur="250"/>
                                        <p:tgtEl>
                                          <p:spTgt spid="48"/>
                                        </p:tgtEl>
                                      </p:cBhvr>
                                    </p:animEffect>
                                  </p:childTnLst>
                                </p:cTn>
                              </p:par>
                              <p:par>
                                <p:cTn id="44" presetID="6" presetClass="emph" presetSubtype="0" decel="100000" fill="hold" nodeType="withEffect">
                                  <p:stCondLst>
                                    <p:cond delay="200"/>
                                  </p:stCondLst>
                                  <p:childTnLst>
                                    <p:animScale>
                                      <p:cBhvr>
                                        <p:cTn id="45" dur="250" fill="hold"/>
                                        <p:tgtEl>
                                          <p:spTgt spid="48"/>
                                        </p:tgtEl>
                                      </p:cBhvr>
                                      <p:by x="110000" y="110000"/>
                                    </p:animScale>
                                  </p:childTnLst>
                                </p:cTn>
                              </p:par>
                              <p:par>
                                <p:cTn id="46" presetID="6" presetClass="emph" presetSubtype="0" decel="100000" fill="hold" nodeType="withEffect">
                                  <p:stCondLst>
                                    <p:cond delay="300"/>
                                  </p:stCondLst>
                                  <p:childTnLst>
                                    <p:animScale>
                                      <p:cBhvr>
                                        <p:cTn id="47" dur="250" fill="hold"/>
                                        <p:tgtEl>
                                          <p:spTgt spid="48"/>
                                        </p:tgtEl>
                                      </p:cBhvr>
                                      <p:by x="91000" y="91000"/>
                                    </p:animScale>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250" fill="hold"/>
                                        <p:tgtEl>
                                          <p:spTgt spid="6"/>
                                        </p:tgtEl>
                                        <p:attrNameLst>
                                          <p:attrName>ppt_w</p:attrName>
                                        </p:attrNameLst>
                                      </p:cBhvr>
                                      <p:tavLst>
                                        <p:tav tm="0">
                                          <p:val>
                                            <p:fltVal val="0"/>
                                          </p:val>
                                        </p:tav>
                                        <p:tav tm="100000">
                                          <p:val>
                                            <p:strVal val="#ppt_w"/>
                                          </p:val>
                                        </p:tav>
                                      </p:tavLst>
                                    </p:anim>
                                    <p:anim calcmode="lin" valueType="num">
                                      <p:cBhvr>
                                        <p:cTn id="57" dur="250" fill="hold"/>
                                        <p:tgtEl>
                                          <p:spTgt spid="6"/>
                                        </p:tgtEl>
                                        <p:attrNameLst>
                                          <p:attrName>ppt_h</p:attrName>
                                        </p:attrNameLst>
                                      </p:cBhvr>
                                      <p:tavLst>
                                        <p:tav tm="0">
                                          <p:val>
                                            <p:fltVal val="0"/>
                                          </p:val>
                                        </p:tav>
                                        <p:tav tm="100000">
                                          <p:val>
                                            <p:strVal val="#ppt_h"/>
                                          </p:val>
                                        </p:tav>
                                      </p:tavLst>
                                    </p:anim>
                                    <p:animEffect transition="in" filter="fade">
                                      <p:cBhvr>
                                        <p:cTn id="58" dur="250"/>
                                        <p:tgtEl>
                                          <p:spTgt spid="6"/>
                                        </p:tgtEl>
                                      </p:cBhvr>
                                    </p:animEffect>
                                  </p:childTnLst>
                                </p:cTn>
                              </p:par>
                              <p:par>
                                <p:cTn id="59" presetID="6" presetClass="emph" presetSubtype="0" decel="100000" fill="hold" nodeType="withEffect">
                                  <p:stCondLst>
                                    <p:cond delay="200"/>
                                  </p:stCondLst>
                                  <p:childTnLst>
                                    <p:animScale>
                                      <p:cBhvr>
                                        <p:cTn id="60" dur="250" fill="hold"/>
                                        <p:tgtEl>
                                          <p:spTgt spid="6"/>
                                        </p:tgtEl>
                                      </p:cBhvr>
                                      <p:by x="110000" y="110000"/>
                                    </p:animScale>
                                  </p:childTnLst>
                                </p:cTn>
                              </p:par>
                              <p:par>
                                <p:cTn id="61" presetID="6" presetClass="emph" presetSubtype="0" decel="100000" fill="hold" nodeType="withEffect">
                                  <p:stCondLst>
                                    <p:cond delay="300"/>
                                  </p:stCondLst>
                                  <p:childTnLst>
                                    <p:animScale>
                                      <p:cBhvr>
                                        <p:cTn id="6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5477510"/>
          </a:xfrm>
          <a:prstGeom prst="rect">
            <a:avLst/>
          </a:prstGeom>
          <a:noFill/>
        </p:spPr>
        <p:txBody>
          <a:bodyPr wrap="square" rtlCol="0">
            <a:spAutoFit/>
          </a:bodyPr>
          <a:p>
            <a:r>
              <a:rPr lang="en-US" altLang="zh-CN" sz="1400"/>
              <a:t>1</a:t>
            </a:r>
            <a:r>
              <a:rPr lang="zh-CN" altLang="en-US" sz="1400">
                <a:solidFill>
                  <a:srgbClr val="FF0000"/>
                </a:solidFill>
              </a:rPr>
              <a:t>包含关系</a:t>
            </a:r>
            <a:r>
              <a:rPr lang="zh-CN" altLang="en-US" sz="1400"/>
              <a:t>(Include)：表示用例可以简单地包含其他用例所具有的行为，并把它所包含的用例行为作为自身行为的一部分。在UML中常用带箭头的虚线表示，箭头指向被包含的用例。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en-US" altLang="zh-CN" sz="1400"/>
              <a:t>2 </a:t>
            </a:r>
            <a:r>
              <a:rPr lang="zh-CN" altLang="en-US" sz="1400">
                <a:solidFill>
                  <a:srgbClr val="FF0000"/>
                </a:solidFill>
              </a:rPr>
              <a:t>泛化关系</a:t>
            </a:r>
            <a:r>
              <a:rPr lang="zh-CN" altLang="en-US" sz="1400"/>
              <a:t>(Generalization)：泛化指的是一个父用例可以被特化形成多个子用例，而父用例和子用例之间的关系就是泛化关系。在UML中用空心三角箭头的实线表示，箭头指向父用例。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689610" y="1125855"/>
            <a:ext cx="2240280" cy="2240280"/>
          </a:xfrm>
          <a:prstGeom prst="rect">
            <a:avLst/>
          </a:prstGeom>
        </p:spPr>
      </p:pic>
      <p:pic>
        <p:nvPicPr>
          <p:cNvPr id="5" name="图片 4"/>
          <p:cNvPicPr>
            <a:picLocks noChangeAspect="1"/>
          </p:cNvPicPr>
          <p:nvPr/>
        </p:nvPicPr>
        <p:blipFill>
          <a:blip r:embed="rId2"/>
          <a:stretch>
            <a:fillRect/>
          </a:stretch>
        </p:blipFill>
        <p:spPr>
          <a:xfrm>
            <a:off x="5546725" y="1461135"/>
            <a:ext cx="2531110" cy="25311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3969385"/>
          </a:xfrm>
          <a:prstGeom prst="rect">
            <a:avLst/>
          </a:prstGeom>
          <a:noFill/>
        </p:spPr>
        <p:txBody>
          <a:bodyPr wrap="square" rtlCol="0">
            <a:spAutoFit/>
          </a:bodyPr>
          <a:p>
            <a:endParaRPr lang="zh-CN" altLang="en-US" sz="1400"/>
          </a:p>
          <a:p>
            <a:r>
              <a:rPr lang="zh-CN" altLang="en-US" sz="1400">
                <a:solidFill>
                  <a:srgbClr val="FF0000"/>
                </a:solidFill>
              </a:rPr>
              <a:t>关联关系</a:t>
            </a:r>
            <a:r>
              <a:rPr lang="zh-CN" altLang="en-US" sz="1400"/>
              <a:t>(Association)：表示的是参与者与用例之间的关系。在UML中常用一条直线，或者是一条带箭头的线条来表示，箭头指向信息接收方。</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solidFill>
                  <a:srgbClr val="FF0000"/>
                </a:solidFill>
              </a:rPr>
              <a:t>扩展/延伸关系</a:t>
            </a:r>
            <a:r>
              <a:rPr lang="zh-CN" altLang="en-US" sz="1400"/>
              <a:t>(Extend)：表示在一定条件下，把新的行为加入到已有的用例中，获得的新用例叫做扩展用例，原有的用例叫做基础用例，相当于为基础用例提供一个附加功能。在UML中用带箭头的虚线表示，箭头指向基础用例。</a:t>
            </a:r>
            <a:endParaRPr lang="zh-CN" altLang="en-US" sz="1400"/>
          </a:p>
          <a:p>
            <a:endParaRPr lang="zh-CN" altLang="en-US" sz="1400"/>
          </a:p>
        </p:txBody>
      </p:sp>
      <p:pic>
        <p:nvPicPr>
          <p:cNvPr id="6" name="图片 5"/>
          <p:cNvPicPr>
            <a:picLocks noChangeAspect="1"/>
          </p:cNvPicPr>
          <p:nvPr/>
        </p:nvPicPr>
        <p:blipFill>
          <a:blip r:embed="rId1"/>
          <a:stretch>
            <a:fillRect/>
          </a:stretch>
        </p:blipFill>
        <p:spPr>
          <a:xfrm>
            <a:off x="489585" y="1290955"/>
            <a:ext cx="1968500" cy="1968500"/>
          </a:xfrm>
          <a:prstGeom prst="rect">
            <a:avLst/>
          </a:prstGeom>
        </p:spPr>
      </p:pic>
      <p:pic>
        <p:nvPicPr>
          <p:cNvPr id="7" name="图片 6"/>
          <p:cNvPicPr>
            <a:picLocks noChangeAspect="1"/>
          </p:cNvPicPr>
          <p:nvPr/>
        </p:nvPicPr>
        <p:blipFill>
          <a:blip r:embed="rId2"/>
          <a:stretch>
            <a:fillRect/>
          </a:stretch>
        </p:blipFill>
        <p:spPr>
          <a:xfrm>
            <a:off x="5534025" y="1685290"/>
            <a:ext cx="1908175" cy="19081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8760" y="346075"/>
            <a:ext cx="8176895" cy="4624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类图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是用来描述系统中的类以及各个类之间的关系。系统中可以有多个类图，单个类图则只是表达了系统的一个方面。类图可以帮助我们在正确编写代码之前对系统有个很全面的认识，是建模中最常见的一种类型图。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类图的概念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7125" y="510540"/>
            <a:ext cx="6566535" cy="5015865"/>
          </a:xfrm>
          <a:prstGeom prst="rect">
            <a:avLst/>
          </a:prstGeom>
          <a:noFill/>
        </p:spPr>
        <p:txBody>
          <a:bodyPr wrap="square" rtlCol="0">
            <a:spAutoFit/>
          </a:bodyPr>
          <a:p>
            <a:r>
              <a:rPr lang="zh-CN" altLang="en-US" sz="1600"/>
              <a:t>1、类(Class)：一般是用三层矩形框表示，第一层表示类的名称，第二层表示的是字段和属性，第三层则是类的方法。第一层中，如果是抽象类，需用斜体显示。</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r>
              <a:rPr lang="zh-CN" altLang="en-US" sz="1600"/>
              <a:t>2、包(Package)：是一种常规用途的组合机制。在UML中用一个Tab框表示，Tab里写上包的名称，框里则用来放一些其他子元素，比如类，子包等等。</a:t>
            </a:r>
            <a:endParaRPr lang="zh-CN" altLang="en-US" sz="1600"/>
          </a:p>
          <a:p>
            <a:endParaRPr lang="zh-CN" altLang="en-US" sz="1600"/>
          </a:p>
          <a:p>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4" name="图片 3"/>
          <p:cNvPicPr>
            <a:picLocks noChangeAspect="1"/>
          </p:cNvPicPr>
          <p:nvPr/>
        </p:nvPicPr>
        <p:blipFill>
          <a:blip r:embed="rId1"/>
          <a:stretch>
            <a:fillRect/>
          </a:stretch>
        </p:blipFill>
        <p:spPr>
          <a:xfrm>
            <a:off x="2783840" y="1081405"/>
            <a:ext cx="2071370" cy="1692275"/>
          </a:xfrm>
          <a:prstGeom prst="rect">
            <a:avLst/>
          </a:prstGeom>
        </p:spPr>
      </p:pic>
      <p:pic>
        <p:nvPicPr>
          <p:cNvPr id="5" name="图片 4"/>
          <p:cNvPicPr>
            <a:picLocks noChangeAspect="1"/>
          </p:cNvPicPr>
          <p:nvPr/>
        </p:nvPicPr>
        <p:blipFill>
          <a:blip r:embed="rId2"/>
          <a:stretch>
            <a:fillRect/>
          </a:stretch>
        </p:blipFill>
        <p:spPr>
          <a:xfrm>
            <a:off x="5905500" y="2449830"/>
            <a:ext cx="1483360" cy="11372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058227"/>
            <a:chOff x="622862" y="4306893"/>
            <a:chExt cx="4174290" cy="1412049"/>
          </a:xfrm>
        </p:grpSpPr>
        <p:grpSp>
          <p:nvGrpSpPr>
            <p:cNvPr id="28676" name="组合 16"/>
            <p:cNvGrpSpPr/>
            <p:nvPr/>
          </p:nvGrpSpPr>
          <p:grpSpPr bwMode="auto">
            <a:xfrm>
              <a:off x="622862" y="4306893"/>
              <a:ext cx="4174290" cy="1412049"/>
              <a:chOff x="4013567" y="4709180"/>
              <a:chExt cx="4174290" cy="1412049"/>
            </a:xfrm>
          </p:grpSpPr>
          <p:sp>
            <p:nvSpPr>
              <p:cNvPr id="19" name="文本框 18"/>
              <p:cNvSpPr txBox="1"/>
              <p:nvPr/>
            </p:nvSpPr>
            <p:spPr>
              <a:xfrm>
                <a:off x="4013567" y="5626398"/>
                <a:ext cx="4174290" cy="494831"/>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a:solidFill>
                      <a:schemeClr val="bg1">
                        <a:lumMod val="95000"/>
                      </a:schemeClr>
                    </a:solidFill>
                    <a:latin typeface="华文细黑" panose="02010600040101010101" pitchFamily="2" charset="-122"/>
                    <a:ea typeface="华文细黑" panose="02010600040101010101" pitchFamily="2" charset="-122"/>
                  </a:rPr>
                  <a:t>平台工具介绍</a:t>
                </a:r>
                <a:r>
                  <a:rPr lang="en-US" altLang="zh-CN" sz="2800" baseline="-3000" dirty="0">
                    <a:solidFill>
                      <a:schemeClr val="bg1">
                        <a:lumMod val="95000"/>
                      </a:schemeClr>
                    </a:solidFill>
                    <a:latin typeface="华文细黑" panose="02010600040101010101" pitchFamily="2" charset="-122"/>
                    <a:ea typeface="华文细黑" panose="02010600040101010101" pitchFamily="2" charset="-122"/>
                  </a:rPr>
                  <a:t>-StarUML</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4110" y="1069975"/>
            <a:ext cx="6566535" cy="1568450"/>
          </a:xfrm>
          <a:prstGeom prst="rect">
            <a:avLst/>
          </a:prstGeom>
          <a:noFill/>
        </p:spPr>
        <p:txBody>
          <a:bodyPr wrap="square" rtlCol="0">
            <a:spAutoFit/>
          </a:bodyPr>
          <a:p>
            <a:endParaRPr lang="zh-CN" altLang="en-US" sz="1600"/>
          </a:p>
          <a:p>
            <a:endParaRPr lang="zh-CN" altLang="en-US" sz="1600"/>
          </a:p>
          <a:p>
            <a:r>
              <a:rPr lang="zh-CN" altLang="en-US" sz="1600"/>
              <a:t>3、接口(Interface)：表示的是一系列的操作集合，它指定了一个类所提供的服务。一个接口只指明了实现这一接口的分类器实例应该支持的特性，并没有指定其所刻画的特性是如何实现的。</a:t>
            </a:r>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6" name="图片 5"/>
          <p:cNvPicPr>
            <a:picLocks noChangeAspect="1"/>
          </p:cNvPicPr>
          <p:nvPr/>
        </p:nvPicPr>
        <p:blipFill>
          <a:blip r:embed="rId1"/>
          <a:stretch>
            <a:fillRect/>
          </a:stretch>
        </p:blipFill>
        <p:spPr>
          <a:xfrm>
            <a:off x="2996565" y="2806700"/>
            <a:ext cx="3616960" cy="14992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3415030"/>
          </a:xfrm>
          <a:prstGeom prst="rect">
            <a:avLst/>
          </a:prstGeom>
          <a:noFill/>
        </p:spPr>
        <p:txBody>
          <a:bodyPr wrap="square" rtlCol="0" anchor="t">
            <a:spAutoFit/>
          </a:bodyPr>
          <a:p>
            <a:endParaRPr lang="zh-CN" altLang="en-US" sz="1200"/>
          </a:p>
          <a:p>
            <a:r>
              <a:rPr lang="zh-CN" altLang="en-US" sz="1200"/>
              <a:t>1、依赖(Dependency)：表示的是类之间的调用关系。UML中用带箭头的虚线表示依赖关系，而箭头所指的则是被依赖的类。</a:t>
            </a:r>
            <a:endParaRPr lang="zh-CN" altLang="en-US" sz="1200"/>
          </a:p>
          <a:p>
            <a:endParaRPr lang="zh-CN" altLang="en-US" sz="1200"/>
          </a:p>
          <a:p>
            <a:endParaRPr lang="zh-CN" altLang="en-US" sz="1200"/>
          </a:p>
          <a:p>
            <a:r>
              <a:rPr lang="zh-CN" altLang="en-US" sz="1200"/>
              <a:t>2、泛化(Generalization)：表示的是类之间的继承关系，注意是子类指向父类。UML中用带空心三角箭头的实线表示泛化关系，箭头指向的是一般个体。</a:t>
            </a:r>
            <a:endParaRPr lang="zh-CN" altLang="en-US" sz="1200"/>
          </a:p>
          <a:p>
            <a:endParaRPr lang="zh-CN" altLang="en-US" sz="1200"/>
          </a:p>
          <a:p>
            <a:endParaRPr lang="zh-CN" altLang="en-US" sz="1200"/>
          </a:p>
          <a:p>
            <a:r>
              <a:rPr lang="zh-CN" altLang="en-US" sz="1200"/>
              <a:t>3、关联(Association)：表示的是类与类之间存在某种特定的对应关系。UML中用双向带箭头的虚线表示关联关系，箭头两端为相互关联的两个类。</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5" name="图片 4"/>
          <p:cNvPicPr>
            <a:picLocks noChangeAspect="1"/>
          </p:cNvPicPr>
          <p:nvPr/>
        </p:nvPicPr>
        <p:blipFill>
          <a:blip r:embed="rId1"/>
          <a:stretch>
            <a:fillRect/>
          </a:stretch>
        </p:blipFill>
        <p:spPr>
          <a:xfrm>
            <a:off x="535305" y="3093085"/>
            <a:ext cx="1905000" cy="1903730"/>
          </a:xfrm>
          <a:prstGeom prst="rect">
            <a:avLst/>
          </a:prstGeom>
        </p:spPr>
      </p:pic>
      <p:pic>
        <p:nvPicPr>
          <p:cNvPr id="6" name="图片 5"/>
          <p:cNvPicPr>
            <a:picLocks noChangeAspect="1"/>
          </p:cNvPicPr>
          <p:nvPr/>
        </p:nvPicPr>
        <p:blipFill>
          <a:blip r:embed="rId2"/>
          <a:stretch>
            <a:fillRect/>
          </a:stretch>
        </p:blipFill>
        <p:spPr>
          <a:xfrm>
            <a:off x="3453130" y="3021330"/>
            <a:ext cx="1905000" cy="1783080"/>
          </a:xfrm>
          <a:prstGeom prst="rect">
            <a:avLst/>
          </a:prstGeom>
        </p:spPr>
      </p:pic>
      <p:pic>
        <p:nvPicPr>
          <p:cNvPr id="7" name="图片 6"/>
          <p:cNvPicPr>
            <a:picLocks noChangeAspect="1"/>
          </p:cNvPicPr>
          <p:nvPr/>
        </p:nvPicPr>
        <p:blipFill>
          <a:blip r:embed="rId3"/>
          <a:stretch>
            <a:fillRect/>
          </a:stretch>
        </p:blipFill>
        <p:spPr>
          <a:xfrm>
            <a:off x="6644005" y="3142615"/>
            <a:ext cx="1905000" cy="15297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2061210"/>
          </a:xfrm>
          <a:prstGeom prst="rect">
            <a:avLst/>
          </a:prstGeom>
          <a:noFill/>
        </p:spPr>
        <p:txBody>
          <a:bodyPr wrap="square" rtlCol="0" anchor="t">
            <a:spAutoFit/>
          </a:bodyPr>
          <a:p>
            <a:r>
              <a:rPr lang="zh-CN" altLang="en-US" sz="1600"/>
              <a:t>　4、聚合(Aggregation)：是关联关系的一种特例，表示的是整体与部分之间的关系，部分不能离开整体单独存在。UML中用空心菱形头的实线表示聚合关系，菱形头指向整体。</a:t>
            </a:r>
            <a:endParaRPr lang="zh-CN" altLang="en-US" sz="1600"/>
          </a:p>
          <a:p>
            <a:endParaRPr lang="zh-CN" altLang="en-US" sz="1600"/>
          </a:p>
          <a:p>
            <a:endParaRPr lang="zh-CN" altLang="en-US" sz="1600"/>
          </a:p>
          <a:p>
            <a:endParaRPr lang="zh-CN" altLang="en-US" sz="1600"/>
          </a:p>
          <a:p>
            <a:r>
              <a:rPr lang="zh-CN" altLang="en-US" sz="1600"/>
              <a:t>5、组合(Composition)：是聚合的一种特殊形式，表示的是类之间更强的组合关系。UML中用实心菱形头的实线来表示组合，菱形头指向整体。</a:t>
            </a:r>
            <a:endParaRPr lang="zh-CN" altLang="en-US" sz="16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8" name="图片 7"/>
          <p:cNvPicPr>
            <a:picLocks noChangeAspect="1"/>
          </p:cNvPicPr>
          <p:nvPr/>
        </p:nvPicPr>
        <p:blipFill>
          <a:blip r:embed="rId1"/>
          <a:stretch>
            <a:fillRect/>
          </a:stretch>
        </p:blipFill>
        <p:spPr>
          <a:xfrm>
            <a:off x="594995" y="3014345"/>
            <a:ext cx="1905000" cy="1937385"/>
          </a:xfrm>
          <a:prstGeom prst="rect">
            <a:avLst/>
          </a:prstGeom>
        </p:spPr>
      </p:pic>
      <p:pic>
        <p:nvPicPr>
          <p:cNvPr id="9" name="图片 8"/>
          <p:cNvPicPr>
            <a:picLocks noChangeAspect="1"/>
          </p:cNvPicPr>
          <p:nvPr/>
        </p:nvPicPr>
        <p:blipFill>
          <a:blip r:embed="rId2"/>
          <a:stretch>
            <a:fillRect/>
          </a:stretch>
        </p:blipFill>
        <p:spPr>
          <a:xfrm>
            <a:off x="5814695" y="2545080"/>
            <a:ext cx="1905000" cy="2284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5655" y="125730"/>
            <a:ext cx="7666355" cy="48920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状态图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UML状态图，用于显示状态机，即描述一个对象所处的可能状态以及状态之间的转移。用状态图建模可以帮助开发人员分析复杂对象的各种状态的转换，以及对象何时执行怎样的动作。</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状态图概念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7610" y="596900"/>
            <a:ext cx="5638165" cy="3999865"/>
          </a:xfrm>
          <a:prstGeom prst="rect">
            <a:avLst/>
          </a:prstGeom>
          <a:noFill/>
        </p:spPr>
        <p:txBody>
          <a:bodyPr wrap="square" rtlCol="0">
            <a:spAutoFit/>
          </a:bodyPr>
          <a:p>
            <a:endParaRPr lang="zh-CN" altLang="en-US"/>
          </a:p>
          <a:p>
            <a:r>
              <a:rPr lang="zh-CN" altLang="en-US"/>
              <a:t>状态图(State Diagram) =状态(State) + 迁移(Transition)</a:t>
            </a:r>
            <a:endParaRPr lang="zh-CN" altLang="en-US"/>
          </a:p>
          <a:p>
            <a:r>
              <a:rPr lang="zh-CN" altLang="en-US"/>
              <a:t>一个状态图描述一个状态机。</a:t>
            </a:r>
            <a:endParaRPr lang="zh-CN" altLang="en-US"/>
          </a:p>
          <a:p>
            <a:endParaRPr lang="zh-CN" altLang="en-US"/>
          </a:p>
          <a:p>
            <a:r>
              <a:rPr lang="zh-CN" altLang="en-US"/>
              <a:t>状态图表现从一个状态到另一个状态的控制流。</a:t>
            </a:r>
            <a:endParaRPr lang="zh-CN" altLang="en-US"/>
          </a:p>
          <a:p>
            <a:endParaRPr lang="zh-CN" altLang="en-US"/>
          </a:p>
          <a:p>
            <a:endParaRPr lang="zh-CN" altLang="en-US"/>
          </a:p>
          <a:p>
            <a:endParaRPr lang="zh-CN" altLang="en-US"/>
          </a:p>
          <a:p>
            <a:r>
              <a:rPr lang="zh-CN" altLang="en-US" sz="2000" b="1"/>
              <a:t>状态图的语法</a:t>
            </a:r>
            <a:r>
              <a:rPr lang="en-US" altLang="zh-CN" sz="2000" b="1"/>
              <a:t>:</a:t>
            </a:r>
            <a:endParaRPr lang="en-US" altLang="zh-CN" sz="2000" b="1"/>
          </a:p>
          <a:p>
            <a:endParaRPr lang="zh-CN" altLang="en-US"/>
          </a:p>
          <a:p>
            <a:r>
              <a:rPr lang="zh-CN" altLang="en-US"/>
              <a:t>除了状态中的初始状态（实心圆）和终止状态（牛眼形状），其它状态用一个圆角矩形表示</a:t>
            </a:r>
            <a:endParaRPr lang="zh-CN" altLang="en-US"/>
          </a:p>
          <a:p>
            <a:r>
              <a:rPr lang="zh-CN" altLang="en-US"/>
              <a:t>转换表示状态间可能的路径，用箭头表示</a:t>
            </a:r>
            <a:endParaRPr lang="zh-CN" altLang="en-US"/>
          </a:p>
          <a:p>
            <a:r>
              <a:rPr lang="zh-CN" altLang="en-US"/>
              <a:t>事件/动作写在由它们触发引起的转换上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49935" y="200025"/>
            <a:ext cx="7643495" cy="48406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650" y="276225"/>
            <a:ext cx="8609330" cy="47529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95500" y="509270"/>
            <a:ext cx="4953000" cy="4124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图片 258"/>
          <p:cNvPicPr>
            <a:picLocks noChangeAspect="1"/>
          </p:cNvPicPr>
          <p:nvPr/>
        </p:nvPicPr>
        <p:blipFill>
          <a:blip r:embed="rId1"/>
          <a:stretch>
            <a:fillRect/>
          </a:stretch>
        </p:blipFill>
        <p:spPr>
          <a:xfrm>
            <a:off x="1394460" y="455930"/>
            <a:ext cx="6480810" cy="4231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顺序图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UML顺序图，又叫序列图或者时序图，是一种用来描述对象之间传送消息的时间顺序，是用来表示用例中的行为顺序。</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顺序图概念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3415030"/>
          </a:xfrm>
          <a:prstGeom prst="rect">
            <a:avLst/>
          </a:prstGeom>
          <a:noFill/>
        </p:spPr>
        <p:txBody>
          <a:bodyPr wrap="square" rtlCol="0" anchor="t">
            <a:spAutoFit/>
          </a:bodyPr>
          <a:p>
            <a:r>
              <a:rPr lang="zh-CN" altLang="en-US"/>
              <a:t>1、对象：表示系统的参与者或者任何有效的系统对象。</a:t>
            </a:r>
            <a:endParaRPr lang="zh-CN" altLang="en-US"/>
          </a:p>
          <a:p>
            <a:endParaRPr lang="zh-CN" altLang="en-US"/>
          </a:p>
          <a:p>
            <a:endParaRPr lang="zh-CN" altLang="en-US"/>
          </a:p>
          <a:p>
            <a:r>
              <a:rPr lang="zh-CN" altLang="en-US"/>
              <a:t>2、生命线：相当于一个时间线，表示对象在一段时间内的存在时间，而且从时序图的顶部一直延伸至底部，长度取决于交互的时间。</a:t>
            </a:r>
            <a:endParaRPr lang="zh-CN" altLang="en-US"/>
          </a:p>
          <a:p>
            <a:endParaRPr lang="zh-CN" altLang="en-US"/>
          </a:p>
          <a:p>
            <a:endParaRPr lang="zh-CN" altLang="en-US"/>
          </a:p>
          <a:p>
            <a:r>
              <a:rPr lang="zh-CN" altLang="en-US"/>
              <a:t>3、消息：是用来表示一个对象向其他一个或者多个对象发送信号，或者由一个对象调用另外一个对象的操作。</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746760" y="3023235"/>
            <a:ext cx="1905000" cy="1774190"/>
          </a:xfrm>
          <a:prstGeom prst="rect">
            <a:avLst/>
          </a:prstGeom>
        </p:spPr>
      </p:pic>
      <p:pic>
        <p:nvPicPr>
          <p:cNvPr id="4" name="图片 3"/>
          <p:cNvPicPr>
            <a:picLocks noChangeAspect="1"/>
          </p:cNvPicPr>
          <p:nvPr/>
        </p:nvPicPr>
        <p:blipFill>
          <a:blip r:embed="rId2"/>
          <a:stretch>
            <a:fillRect/>
          </a:stretch>
        </p:blipFill>
        <p:spPr>
          <a:xfrm>
            <a:off x="3652520" y="2858770"/>
            <a:ext cx="1734185" cy="2146935"/>
          </a:xfrm>
          <a:prstGeom prst="rect">
            <a:avLst/>
          </a:prstGeom>
        </p:spPr>
      </p:pic>
      <p:pic>
        <p:nvPicPr>
          <p:cNvPr id="5" name="图片 4"/>
          <p:cNvPicPr>
            <a:picLocks noChangeAspect="1"/>
          </p:cNvPicPr>
          <p:nvPr/>
        </p:nvPicPr>
        <p:blipFill>
          <a:blip r:embed="rId3"/>
          <a:stretch>
            <a:fillRect/>
          </a:stretch>
        </p:blipFill>
        <p:spPr>
          <a:xfrm>
            <a:off x="6796405" y="2746375"/>
            <a:ext cx="1905000" cy="23310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2306955"/>
          </a:xfrm>
          <a:prstGeom prst="rect">
            <a:avLst/>
          </a:prstGeom>
          <a:noFill/>
        </p:spPr>
        <p:txBody>
          <a:bodyPr wrap="square" rtlCol="0" anchor="t">
            <a:spAutoFit/>
          </a:bodyPr>
          <a:p>
            <a:endParaRPr lang="zh-CN" altLang="en-US"/>
          </a:p>
          <a:p>
            <a:endParaRPr lang="zh-CN" altLang="en-US"/>
          </a:p>
          <a:p>
            <a:r>
              <a:rPr lang="zh-CN" altLang="en-US"/>
              <a:t>4、激活：表示的是一个对象直接或者通过从属操作而完成操作的过程。在时序图中一般激活符号的顶端与激活时间对齐，低端与完成时间对齐，被执行的操作则用文字进行标识。</a:t>
            </a:r>
            <a:endParaRPr lang="zh-CN" altLang="en-US"/>
          </a:p>
          <a:p>
            <a:endParaRPr lang="zh-CN" altLang="en-US"/>
          </a:p>
          <a:p>
            <a:endParaRPr lang="zh-CN" altLang="en-US"/>
          </a:p>
          <a:p>
            <a:r>
              <a:rPr lang="zh-CN" altLang="en-US"/>
              <a:t>5、注释：是用来对UML实体进行文字描述的。</a:t>
            </a:r>
            <a:endParaRPr lang="zh-CN" altLang="en-US"/>
          </a:p>
        </p:txBody>
      </p:sp>
      <p:pic>
        <p:nvPicPr>
          <p:cNvPr id="6" name="图片 5"/>
          <p:cNvPicPr>
            <a:picLocks noChangeAspect="1"/>
          </p:cNvPicPr>
          <p:nvPr/>
        </p:nvPicPr>
        <p:blipFill>
          <a:blip r:embed="rId1"/>
          <a:stretch>
            <a:fillRect/>
          </a:stretch>
        </p:blipFill>
        <p:spPr>
          <a:xfrm>
            <a:off x="937895" y="2733675"/>
            <a:ext cx="1070610" cy="1967230"/>
          </a:xfrm>
          <a:prstGeom prst="rect">
            <a:avLst/>
          </a:prstGeom>
        </p:spPr>
      </p:pic>
      <p:pic>
        <p:nvPicPr>
          <p:cNvPr id="7" name="图片 6"/>
          <p:cNvPicPr>
            <a:picLocks noChangeAspect="1"/>
          </p:cNvPicPr>
          <p:nvPr/>
        </p:nvPicPr>
        <p:blipFill>
          <a:blip r:embed="rId2"/>
          <a:stretch>
            <a:fillRect/>
          </a:stretch>
        </p:blipFill>
        <p:spPr>
          <a:xfrm>
            <a:off x="4406900" y="3087370"/>
            <a:ext cx="2409190" cy="18459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3600" y="615950"/>
            <a:ext cx="6842760" cy="3138170"/>
          </a:xfrm>
          <a:prstGeom prst="rect">
            <a:avLst/>
          </a:prstGeom>
          <a:noFill/>
        </p:spPr>
        <p:txBody>
          <a:bodyPr wrap="square" rtlCol="0" anchor="t">
            <a:spAutoFit/>
          </a:bodyPr>
          <a:p>
            <a:r>
              <a:rPr lang="zh-CN" altLang="en-US"/>
              <a:t>6、约束：表示的是当为对象交互建模时，有时候必须满足一个条件，消息才会传递给对象。</a:t>
            </a:r>
            <a:endParaRPr lang="zh-CN" altLang="en-US"/>
          </a:p>
          <a:p>
            <a:endParaRPr lang="zh-CN" altLang="en-US"/>
          </a:p>
          <a:p>
            <a:endParaRPr lang="zh-CN" altLang="en-US"/>
          </a:p>
          <a:p>
            <a:r>
              <a:rPr lang="zh-CN" altLang="en-US"/>
              <a:t>7、用户：即系统角色，可以是人、其他系统或者子系统。</a:t>
            </a:r>
            <a:endParaRPr lang="zh-CN" altLang="en-US"/>
          </a:p>
          <a:p>
            <a:endParaRPr lang="zh-CN" altLang="en-US"/>
          </a:p>
          <a:p>
            <a:endParaRPr lang="zh-CN" altLang="en-US"/>
          </a:p>
          <a:p>
            <a:r>
              <a:rPr lang="zh-CN" altLang="en-US"/>
              <a:t>8、链接到自己：显示对象可以调用自己的属性。</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91440" y="2919095"/>
            <a:ext cx="2679065" cy="2073910"/>
          </a:xfrm>
          <a:prstGeom prst="rect">
            <a:avLst/>
          </a:prstGeom>
        </p:spPr>
      </p:pic>
      <p:pic>
        <p:nvPicPr>
          <p:cNvPr id="4" name="图片 3"/>
          <p:cNvPicPr>
            <a:picLocks noChangeAspect="1"/>
          </p:cNvPicPr>
          <p:nvPr/>
        </p:nvPicPr>
        <p:blipFill>
          <a:blip r:embed="rId2"/>
          <a:stretch>
            <a:fillRect/>
          </a:stretch>
        </p:blipFill>
        <p:spPr>
          <a:xfrm>
            <a:off x="4088765" y="3332480"/>
            <a:ext cx="965835" cy="1592580"/>
          </a:xfrm>
          <a:prstGeom prst="rect">
            <a:avLst/>
          </a:prstGeom>
        </p:spPr>
      </p:pic>
      <p:pic>
        <p:nvPicPr>
          <p:cNvPr id="5" name="图片 4"/>
          <p:cNvPicPr>
            <a:picLocks noChangeAspect="1"/>
          </p:cNvPicPr>
          <p:nvPr/>
        </p:nvPicPr>
        <p:blipFill>
          <a:blip r:embed="rId3"/>
          <a:stretch>
            <a:fillRect/>
          </a:stretch>
        </p:blipFill>
        <p:spPr>
          <a:xfrm>
            <a:off x="5837555" y="3199130"/>
            <a:ext cx="1615440" cy="17259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52500" y="670560"/>
            <a:ext cx="7550785" cy="35801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协作图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UML协作图(又叫通信图)是一种作用于显示对象之间如何进行交互以执行特点用例或用例中特点部分行为的交互图，它强调的是发送和接收消息的对象之间的组织结构。</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协作图概念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2799715"/>
          </a:xfrm>
          <a:prstGeom prst="rect">
            <a:avLst/>
          </a:prstGeom>
          <a:noFill/>
        </p:spPr>
        <p:txBody>
          <a:bodyPr wrap="square" rtlCol="0" anchor="t">
            <a:spAutoFit/>
          </a:bodyPr>
          <a:p>
            <a:r>
              <a:rPr lang="zh-CN" altLang="en-US" sz="1600"/>
              <a:t>用户：</a:t>
            </a:r>
            <a:endParaRPr lang="zh-CN" altLang="en-US" sz="1600"/>
          </a:p>
          <a:p>
            <a:r>
              <a:rPr lang="zh-CN" altLang="en-US" sz="1600"/>
              <a:t>用户的UML符号是用一个小人表示的（如上图所示），用户可以在小人下面标出参与者的名字。这个符号代表与系统交互的人，硬件设备或者系统。</a:t>
            </a:r>
            <a:endParaRPr lang="zh-CN" altLang="en-US" sz="1600"/>
          </a:p>
          <a:p>
            <a:endParaRPr lang="zh-CN" altLang="en-US" sz="1600"/>
          </a:p>
          <a:p>
            <a:r>
              <a:rPr lang="zh-CN" altLang="en-US" sz="1600"/>
              <a:t>对象：</a:t>
            </a:r>
            <a:endParaRPr lang="zh-CN" altLang="en-US" sz="1600"/>
          </a:p>
          <a:p>
            <a:r>
              <a:rPr lang="zh-CN" altLang="en-US" sz="1600"/>
              <a:t>对象的UML 符号就是一个简单的矩形。它具有身份和属性值，代表了类的一个特定实例。</a:t>
            </a:r>
            <a:endParaRPr lang="zh-CN" altLang="en-US" sz="1600"/>
          </a:p>
          <a:p>
            <a:endParaRPr lang="zh-CN" altLang="en-US" sz="1600"/>
          </a:p>
          <a:p>
            <a:r>
              <a:rPr lang="zh-CN" altLang="en-US" sz="1600"/>
              <a:t>多对象：</a:t>
            </a:r>
            <a:endParaRPr lang="zh-CN" altLang="en-US" sz="1600"/>
          </a:p>
          <a:p>
            <a:r>
              <a:rPr lang="zh-CN" altLang="en-US" sz="1600"/>
              <a:t>多对象符号是由多个矩形叠加而成。指的是由多个对象组成的对象集合。</a:t>
            </a:r>
            <a:endParaRPr lang="zh-CN" altLang="en-US" sz="1600"/>
          </a:p>
          <a:p>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83665" y="2976245"/>
            <a:ext cx="6469380" cy="2095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3046095"/>
          </a:xfrm>
          <a:prstGeom prst="rect">
            <a:avLst/>
          </a:prstGeom>
          <a:noFill/>
        </p:spPr>
        <p:txBody>
          <a:bodyPr wrap="square" rtlCol="0" anchor="t">
            <a:spAutoFit/>
          </a:bodyPr>
          <a:p>
            <a:endParaRPr lang="zh-CN" altLang="en-US" sz="1600"/>
          </a:p>
          <a:p>
            <a:r>
              <a:rPr lang="zh-CN" altLang="en-US" sz="1600"/>
              <a:t>约束：</a:t>
            </a:r>
            <a:endParaRPr lang="zh-CN" altLang="en-US" sz="1600"/>
          </a:p>
          <a:p>
            <a:r>
              <a:rPr lang="zh-CN" altLang="en-US" sz="1600"/>
              <a:t>约束的UML 符号用右上角带有折角的矩形表示的。它扩充了UML模型元素的语义，用户可以自行添加新规则或者修改已有的规则。</a:t>
            </a:r>
            <a:endParaRPr lang="zh-CN" altLang="en-US" sz="1600"/>
          </a:p>
          <a:p>
            <a:endParaRPr lang="zh-CN" altLang="en-US" sz="1600"/>
          </a:p>
          <a:p>
            <a:r>
              <a:rPr lang="zh-CN" altLang="en-US" sz="1600"/>
              <a:t>注释：</a:t>
            </a:r>
            <a:endParaRPr lang="zh-CN" altLang="en-US" sz="1600"/>
          </a:p>
          <a:p>
            <a:r>
              <a:rPr lang="zh-CN" altLang="en-US" sz="1600"/>
              <a:t>注释的UML符号是跟约束的符号比较像，用右上角带有折角的矩形表示的，但比约束符号略宽。它是一个用来对元素或元素符号进行注解或约束时所用的符号。</a:t>
            </a:r>
            <a:endParaRPr lang="zh-CN" altLang="en-US" sz="1600"/>
          </a:p>
          <a:p>
            <a:endParaRPr lang="zh-CN" altLang="en-US" sz="1600"/>
          </a:p>
          <a:p>
            <a:r>
              <a:rPr lang="zh-CN" altLang="en-US" sz="1600"/>
              <a:t>消息：</a:t>
            </a:r>
            <a:endParaRPr lang="zh-CN" altLang="en-US" sz="1600"/>
          </a:p>
          <a:p>
            <a:r>
              <a:rPr lang="zh-CN" altLang="en-US" sz="1600"/>
              <a:t>消息在UML协作图中显示为一个伴随链接或者关联角色的字符串，并带有一个小箭头指示消息传递的方向。它是UML协作图中的对象与对象之间的通信方式。</a:t>
            </a:r>
            <a:endParaRPr lang="zh-CN" altLang="en-US" sz="1600"/>
          </a:p>
        </p:txBody>
      </p:sp>
      <p:pic>
        <p:nvPicPr>
          <p:cNvPr id="2" name="图片 1"/>
          <p:cNvPicPr>
            <a:picLocks noChangeAspect="1"/>
          </p:cNvPicPr>
          <p:nvPr/>
        </p:nvPicPr>
        <p:blipFill>
          <a:blip r:embed="rId1"/>
          <a:stretch>
            <a:fillRect/>
          </a:stretch>
        </p:blipFill>
        <p:spPr>
          <a:xfrm>
            <a:off x="1762760" y="3199130"/>
            <a:ext cx="5844540" cy="17830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028" y="1870365"/>
            <a:ext cx="2556164" cy="676306"/>
            <a:chOff x="450273" y="1870365"/>
            <a:chExt cx="2556164" cy="676306"/>
          </a:xfrm>
        </p:grpSpPr>
        <p:sp>
          <p:nvSpPr>
            <p:cNvPr id="4" name="矩形 3"/>
            <p:cNvSpPr/>
            <p:nvPr/>
          </p:nvSpPr>
          <p:spPr>
            <a:xfrm>
              <a:off x="5334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7" name="文本框 6"/>
            <p:cNvSpPr txBox="1"/>
            <p:nvPr/>
          </p:nvSpPr>
          <p:spPr>
            <a:xfrm>
              <a:off x="533401" y="1911929"/>
              <a:ext cx="387927" cy="337185"/>
            </a:xfrm>
            <a:prstGeom prst="rect">
              <a:avLst/>
            </a:prstGeom>
            <a:noFill/>
          </p:spPr>
          <p:txBody>
            <a:bodyPr wrap="square" rtlCol="0">
              <a:spAutoFit/>
            </a:bodyPr>
            <a:lstStyle/>
            <a:p>
              <a:r>
                <a:rPr lang="en-US" altLang="zh-CN" sz="1600" dirty="0">
                  <a:solidFill>
                    <a:schemeClr val="bg1"/>
                  </a:solidFill>
                  <a:latin typeface="华文细黑" panose="02010600040101010101" pitchFamily="2" charset="-122"/>
                  <a:ea typeface="微软雅黑 Light" panose="020B0502040204020203" pitchFamily="34" charset="-122"/>
                </a:rPr>
                <a:t>1</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921328" y="1981471"/>
              <a:ext cx="1939636" cy="275590"/>
            </a:xfrm>
            <a:prstGeom prst="rect">
              <a:avLst/>
            </a:prstGeom>
            <a:noFill/>
          </p:spPr>
          <p:txBody>
            <a:bodyPr wrap="square" rtlCol="0">
              <a:spAutoFit/>
            </a:bodyPr>
            <a:lstStyle/>
            <a:p>
              <a:r>
                <a:rPr lang="zh-CN" altLang="en-US" sz="1200" dirty="0">
                  <a:solidFill>
                    <a:schemeClr val="bg1"/>
                  </a:solidFill>
                  <a:latin typeface="华文细黑" panose="02010600040101010101" pitchFamily="2" charset="-122"/>
                  <a:ea typeface="微软雅黑 Light" panose="020B0502040204020203" pitchFamily="34" charset="-122"/>
                </a:rPr>
                <a:t>开源</a:t>
              </a:r>
              <a:r>
                <a:rPr lang="en-US" altLang="zh-CN" sz="1200" dirty="0">
                  <a:solidFill>
                    <a:schemeClr val="bg1"/>
                  </a:solidFill>
                  <a:latin typeface="华文细黑" panose="02010600040101010101" pitchFamily="2" charset="-122"/>
                  <a:ea typeface="微软雅黑 Light" panose="020B0502040204020203" pitchFamily="34" charset="-122"/>
                </a:rPr>
                <a:t>,</a:t>
              </a:r>
              <a:r>
                <a:rPr lang="zh-CN" altLang="en-US" sz="1200" dirty="0">
                  <a:solidFill>
                    <a:schemeClr val="bg1"/>
                  </a:solidFill>
                  <a:latin typeface="华文细黑" panose="02010600040101010101" pitchFamily="2" charset="-122"/>
                  <a:ea typeface="微软雅黑 Light" panose="020B0502040204020203" pitchFamily="34" charset="-122"/>
                </a:rPr>
                <a:t>但不免费</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 name="文本框 10"/>
            <p:cNvSpPr txBox="1"/>
            <p:nvPr/>
          </p:nvSpPr>
          <p:spPr>
            <a:xfrm>
              <a:off x="450273" y="2271081"/>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遵守GNU GPL</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3307773" y="1821908"/>
            <a:ext cx="2556164" cy="1164670"/>
            <a:chOff x="3307773" y="1821908"/>
            <a:chExt cx="2556164" cy="1164670"/>
          </a:xfrm>
        </p:grpSpPr>
        <p:sp>
          <p:nvSpPr>
            <p:cNvPr id="17" name="矩形 16"/>
            <p:cNvSpPr/>
            <p:nvPr/>
          </p:nvSpPr>
          <p:spPr>
            <a:xfrm>
              <a:off x="33909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18" name="文本框 17"/>
            <p:cNvSpPr txBox="1"/>
            <p:nvPr/>
          </p:nvSpPr>
          <p:spPr>
            <a:xfrm>
              <a:off x="3390900" y="1821908"/>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2</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6" name="文本框 15"/>
            <p:cNvSpPr txBox="1"/>
            <p:nvPr/>
          </p:nvSpPr>
          <p:spPr>
            <a:xfrm>
              <a:off x="3307773" y="2341418"/>
              <a:ext cx="2556164" cy="64516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StarUML项目宣称的目标是代替大型的商业UML工具软件，如IBM的Rational Rose，Borland公司的Together</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6165272" y="1851670"/>
            <a:ext cx="2556164" cy="765338"/>
            <a:chOff x="6165272" y="1851670"/>
            <a:chExt cx="2556164" cy="765338"/>
          </a:xfrm>
        </p:grpSpPr>
        <p:sp>
          <p:nvSpPr>
            <p:cNvPr id="23" name="矩形 22"/>
            <p:cNvSpPr/>
            <p:nvPr/>
          </p:nvSpPr>
          <p:spPr>
            <a:xfrm>
              <a:off x="6248400"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4" name="文本框 23"/>
            <p:cNvSpPr txBox="1"/>
            <p:nvPr/>
          </p:nvSpPr>
          <p:spPr>
            <a:xfrm>
              <a:off x="6248400" y="1851670"/>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3</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1" name="文本框 20"/>
            <p:cNvSpPr txBox="1"/>
            <p:nvPr/>
          </p:nvSpPr>
          <p:spPr>
            <a:xfrm>
              <a:off x="6636327" y="1959704"/>
              <a:ext cx="1939636" cy="368300"/>
            </a:xfrm>
            <a:prstGeom prst="rect">
              <a:avLst/>
            </a:prstGeom>
            <a:noFill/>
          </p:spPr>
          <p:txBody>
            <a:bodyPr wrap="square" rtlCol="0">
              <a:spAutoFit/>
            </a:bodyPr>
            <a:lstStyle/>
            <a:p>
              <a:pPr>
                <a:lnSpc>
                  <a:spcPct val="150000"/>
                </a:lnSpc>
              </a:pPr>
              <a:r>
                <a:rPr lang="en-US" altLang="zh-CN" sz="1200" dirty="0">
                  <a:solidFill>
                    <a:schemeClr val="bg1"/>
                  </a:solidFill>
                  <a:latin typeface="华文细黑" panose="02010600040101010101" pitchFamily="2" charset="-122"/>
                  <a:ea typeface="微软雅黑 Light" panose="020B0502040204020203" pitchFamily="34" charset="-122"/>
                </a:rPr>
                <a:t>UI</a:t>
              </a:r>
              <a:r>
                <a:rPr lang="zh-CN" altLang="en-US" sz="1200" dirty="0">
                  <a:solidFill>
                    <a:schemeClr val="bg1"/>
                  </a:solidFill>
                  <a:latin typeface="华文细黑" panose="02010600040101010101" pitchFamily="2" charset="-122"/>
                  <a:ea typeface="微软雅黑 Light" panose="020B0502040204020203" pitchFamily="34" charset="-122"/>
                </a:rPr>
                <a:t>好看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2" name="文本框 21"/>
            <p:cNvSpPr txBox="1"/>
            <p:nvPr/>
          </p:nvSpPr>
          <p:spPr>
            <a:xfrm>
              <a:off x="6165272" y="2341418"/>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界面干净整洁</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450273" y="3148109"/>
            <a:ext cx="2556164" cy="1855816"/>
            <a:chOff x="450273" y="3336704"/>
            <a:chExt cx="2556164" cy="1855816"/>
          </a:xfrm>
        </p:grpSpPr>
        <p:sp>
          <p:nvSpPr>
            <p:cNvPr id="29" name="矩形 28"/>
            <p:cNvSpPr/>
            <p:nvPr/>
          </p:nvSpPr>
          <p:spPr>
            <a:xfrm>
              <a:off x="533401"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 name="文本框 29"/>
            <p:cNvSpPr txBox="1"/>
            <p:nvPr/>
          </p:nvSpPr>
          <p:spPr>
            <a:xfrm>
              <a:off x="533401" y="3336704"/>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4</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7" name="文本框 26"/>
            <p:cNvSpPr txBox="1"/>
            <p:nvPr/>
          </p:nvSpPr>
          <p:spPr>
            <a:xfrm>
              <a:off x="921328" y="3471898"/>
              <a:ext cx="1939636" cy="368300"/>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兼容性</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8" name="文本框 27"/>
            <p:cNvSpPr txBox="1"/>
            <p:nvPr/>
          </p:nvSpPr>
          <p:spPr>
            <a:xfrm>
              <a:off x="450273" y="3808855"/>
              <a:ext cx="2556164" cy="138366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StarUML支持UML2.0定义的大多数图，但缺少对象图（object diagram），包图（package diagram），时间图（UML timing diagram）和交互预览图（interaction overview diagram）等功能，虽然对象图和包图完全可以通过类图编辑器画出来</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兼容</a:t>
              </a:r>
              <a:r>
                <a:rPr lang="en-US" altLang="zh-CN" sz="800" dirty="0">
                  <a:solidFill>
                    <a:schemeClr val="bg1"/>
                  </a:solidFill>
                  <a:latin typeface="华文细黑" panose="02010600040101010101" pitchFamily="2" charset="-122"/>
                  <a:ea typeface="微软雅黑 Light" panose="020B0502040204020203" pitchFamily="34" charset="-122"/>
                </a:rPr>
                <a:t>Rational Rose</a:t>
              </a:r>
              <a:endParaRPr lang="en-US" altLang="zh-CN" sz="800" dirty="0">
                <a:solidFill>
                  <a:schemeClr val="bg1"/>
                </a:solidFill>
                <a:latin typeface="华文细黑" panose="02010600040101010101" pitchFamily="2" charset="-122"/>
                <a:ea typeface="微软雅黑 Light" panose="020B0502040204020203" pitchFamily="34" charset="-122"/>
              </a:endParaRPr>
            </a:p>
          </p:txBody>
        </p:sp>
      </p:grpSp>
      <p:grpSp>
        <p:nvGrpSpPr>
          <p:cNvPr id="9" name="组合 8"/>
          <p:cNvGrpSpPr/>
          <p:nvPr/>
        </p:nvGrpSpPr>
        <p:grpSpPr>
          <a:xfrm>
            <a:off x="3351530" y="3173095"/>
            <a:ext cx="2555875" cy="1084169"/>
            <a:chOff x="6165272" y="3336704"/>
            <a:chExt cx="2556164" cy="865062"/>
          </a:xfrm>
        </p:grpSpPr>
        <p:sp>
          <p:nvSpPr>
            <p:cNvPr id="41" name="矩形 40"/>
            <p:cNvSpPr/>
            <p:nvPr/>
          </p:nvSpPr>
          <p:spPr>
            <a:xfrm>
              <a:off x="6248400"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42" name="文本框 41"/>
            <p:cNvSpPr txBox="1"/>
            <p:nvPr/>
          </p:nvSpPr>
          <p:spPr>
            <a:xfrm>
              <a:off x="6248400" y="3336704"/>
              <a:ext cx="387927" cy="36733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5</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39" name="文本框 38"/>
            <p:cNvSpPr txBox="1"/>
            <p:nvPr/>
          </p:nvSpPr>
          <p:spPr>
            <a:xfrm>
              <a:off x="6636327" y="3478293"/>
              <a:ext cx="1939636" cy="293868"/>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双向工程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40" name="文本框 39"/>
            <p:cNvSpPr txBox="1"/>
            <p:nvPr/>
          </p:nvSpPr>
          <p:spPr>
            <a:xfrm>
              <a:off x="6165272" y="3834431"/>
              <a:ext cx="2556164" cy="36733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正向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设计模型转代码框架</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逆向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代码转设计模型</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2" name="组合 31"/>
          <p:cNvGrpSpPr/>
          <p:nvPr/>
        </p:nvGrpSpPr>
        <p:grpSpPr>
          <a:xfrm>
            <a:off x="323528" y="339502"/>
            <a:ext cx="432048" cy="432048"/>
            <a:chOff x="1236491" y="1745077"/>
            <a:chExt cx="720080" cy="720080"/>
          </a:xfrm>
        </p:grpSpPr>
        <p:sp>
          <p:nvSpPr>
            <p:cNvPr id="37" name="圆角矩形 36"/>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8" name="组合 37"/>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4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4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45" name="文本框 44"/>
          <p:cNvSpPr txBox="1"/>
          <p:nvPr/>
        </p:nvSpPr>
        <p:spPr>
          <a:xfrm>
            <a:off x="847090" y="355600"/>
            <a:ext cx="2158365" cy="706755"/>
          </a:xfrm>
          <a:prstGeom prst="rect">
            <a:avLst/>
          </a:prstGeom>
          <a:noFill/>
        </p:spPr>
        <p:txBody>
          <a:bodyPr wrap="square" rtlCol="0">
            <a:spAutoFit/>
          </a:bodyPr>
          <a:lstStyle/>
          <a:p>
            <a:r>
              <a:rPr lang="en-US" altLang="zh-CN" sz="2000" dirty="0" smtClean="0">
                <a:solidFill>
                  <a:schemeClr val="bg1"/>
                </a:solidFill>
                <a:ea typeface="微软雅黑 Light" panose="020B0502040204020203" pitchFamily="34" charset="-122"/>
              </a:rPr>
              <a:t>StarUML</a:t>
            </a:r>
            <a:r>
              <a:rPr lang="zh-CN" altLang="en-US" sz="2000" dirty="0" smtClean="0">
                <a:solidFill>
                  <a:schemeClr val="bg1"/>
                </a:solidFill>
                <a:ea typeface="微软雅黑 Light" panose="020B0502040204020203" pitchFamily="34" charset="-122"/>
              </a:rPr>
              <a:t>几个主要特点</a:t>
            </a:r>
            <a:endParaRPr lang="zh-CN" altLang="en-US" sz="2000" dirty="0" smtClean="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1000"/>
                            </p:stCondLst>
                            <p:childTnLst>
                              <p:par>
                                <p:cTn id="16" presetID="2" presetClass="entr" presetSubtype="4"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2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7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45640" y="156845"/>
            <a:ext cx="5095240" cy="4346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8895" y="200025"/>
            <a:ext cx="6505575" cy="4743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部署图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SIX</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 部署图是一个用来描述系统的硬件配置和部署以及软件的构件和模块在不同节点上分布的模型图。它能够帮助系统相关人员了解系统中各个构件部署在什么硬件上以及硬件之间的交互关系。</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部署图概念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2306955"/>
          </a:xfrm>
          <a:prstGeom prst="rect">
            <a:avLst/>
          </a:prstGeom>
          <a:noFill/>
        </p:spPr>
        <p:txBody>
          <a:bodyPr wrap="square" rtlCol="0" anchor="t">
            <a:spAutoFit/>
          </a:bodyPr>
          <a:p>
            <a:r>
              <a:rPr lang="zh-CN" altLang="en-US"/>
              <a:t>包：是一种常规用途的组合机制。用于对模型进行组织。</a:t>
            </a:r>
            <a:endParaRPr lang="zh-CN" altLang="en-US"/>
          </a:p>
          <a:p>
            <a:endParaRPr lang="zh-CN" altLang="en-US"/>
          </a:p>
          <a:p>
            <a:endParaRPr lang="zh-CN" altLang="en-US"/>
          </a:p>
          <a:p>
            <a:r>
              <a:rPr lang="zh-CN" altLang="en-US"/>
              <a:t>用户：代表与系统交互的人，硬件设备或者系统。用户的UML符号是用一个小人表示的（如上图所示），用户可以在小人下面标出参与者的名字。</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891540" y="2746375"/>
            <a:ext cx="1983740" cy="1353820"/>
          </a:xfrm>
          <a:prstGeom prst="rect">
            <a:avLst/>
          </a:prstGeom>
        </p:spPr>
      </p:pic>
      <p:pic>
        <p:nvPicPr>
          <p:cNvPr id="5" name="图片 4"/>
          <p:cNvPicPr>
            <a:picLocks noChangeAspect="1"/>
          </p:cNvPicPr>
          <p:nvPr/>
        </p:nvPicPr>
        <p:blipFill>
          <a:blip r:embed="rId2"/>
          <a:stretch>
            <a:fillRect/>
          </a:stretch>
        </p:blipFill>
        <p:spPr>
          <a:xfrm>
            <a:off x="4340225" y="2746375"/>
            <a:ext cx="1235075" cy="1538605"/>
          </a:xfrm>
          <a:prstGeom prst="rect">
            <a:avLst/>
          </a:prstGeom>
        </p:spPr>
      </p:pic>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1753235"/>
          </a:xfrm>
          <a:prstGeom prst="rect">
            <a:avLst/>
          </a:prstGeom>
          <a:noFill/>
        </p:spPr>
        <p:txBody>
          <a:bodyPr wrap="square" rtlCol="0" anchor="t">
            <a:spAutoFit/>
          </a:bodyPr>
          <a:p>
            <a:endParaRPr lang="zh-CN" altLang="en-US"/>
          </a:p>
          <a:p>
            <a:r>
              <a:rPr lang="zh-CN" altLang="en-US"/>
              <a:t>对象：表示代表了类的一个特定实例，它具有身份和属性值。</a:t>
            </a:r>
            <a:endParaRPr lang="zh-CN" altLang="en-US"/>
          </a:p>
          <a:p>
            <a:endParaRPr lang="zh-CN" altLang="en-US"/>
          </a:p>
          <a:p>
            <a:endParaRPr lang="zh-CN" altLang="en-US"/>
          </a:p>
          <a:p>
            <a:r>
              <a:rPr lang="zh-CN" altLang="en-US"/>
              <a:t>注释：是一个用来对元素或元素符号进行注解或约束时所用的符号。注释的UML符号是用右上角带有折角的矩形表示的。</a:t>
            </a:r>
            <a:endParaRPr lang="zh-CN" altLang="en-US"/>
          </a:p>
        </p:txBody>
      </p:sp>
      <p:pic>
        <p:nvPicPr>
          <p:cNvPr id="6" name="图片 5"/>
          <p:cNvPicPr>
            <a:picLocks noChangeAspect="1"/>
          </p:cNvPicPr>
          <p:nvPr/>
        </p:nvPicPr>
        <p:blipFill>
          <a:blip r:embed="rId1"/>
          <a:stretch>
            <a:fillRect/>
          </a:stretch>
        </p:blipFill>
        <p:spPr>
          <a:xfrm>
            <a:off x="653415" y="3111500"/>
            <a:ext cx="1762760" cy="1203325"/>
          </a:xfrm>
          <a:prstGeom prst="rect">
            <a:avLst/>
          </a:prstGeom>
        </p:spPr>
      </p:pic>
      <p:pic>
        <p:nvPicPr>
          <p:cNvPr id="7" name="图片 6"/>
          <p:cNvPicPr>
            <a:picLocks noChangeAspect="1"/>
          </p:cNvPicPr>
          <p:nvPr/>
        </p:nvPicPr>
        <p:blipFill>
          <a:blip r:embed="rId2"/>
          <a:stretch>
            <a:fillRect/>
          </a:stretch>
        </p:blipFill>
        <p:spPr>
          <a:xfrm>
            <a:off x="4403090" y="3111500"/>
            <a:ext cx="2971800" cy="1407795"/>
          </a:xfrm>
          <a:prstGeom prst="rect">
            <a:avLst/>
          </a:prstGeom>
        </p:spPr>
      </p:pic>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 y="33020"/>
            <a:ext cx="7639685" cy="2584450"/>
          </a:xfrm>
          <a:prstGeom prst="rect">
            <a:avLst/>
          </a:prstGeom>
          <a:noFill/>
        </p:spPr>
        <p:txBody>
          <a:bodyPr wrap="square" rtlCol="0" anchor="t">
            <a:spAutoFit/>
          </a:bodyPr>
          <a:p>
            <a:r>
              <a:rPr lang="zh-CN" altLang="en-US"/>
              <a:t>约束：约束的UML 符号跟注释的符号比较像，但是略窄。它扩充了UML模型元素的语义，用户可以自行添加新规则或者修改已有的规则</a:t>
            </a:r>
            <a:endParaRPr lang="zh-CN" altLang="en-US"/>
          </a:p>
          <a:p>
            <a:endParaRPr lang="zh-CN" altLang="en-US"/>
          </a:p>
          <a:p>
            <a:r>
              <a:rPr lang="zh-CN" altLang="en-US"/>
              <a:t>节点：节点表示具有一个内存和计算能力的物理元素。</a:t>
            </a:r>
            <a:endParaRPr lang="zh-CN" altLang="en-US"/>
          </a:p>
          <a:p>
            <a:endParaRPr lang="zh-CN" altLang="en-US"/>
          </a:p>
          <a:p>
            <a:r>
              <a:rPr lang="zh-CN" altLang="en-US"/>
              <a:t>节点实例：节点实例与结点的区别在于名称有下划线和结点类型前面有冒号，冒号前面可以有示例名称也可以没有示例名称，但是节点必须有。</a:t>
            </a:r>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30810" y="3333750"/>
            <a:ext cx="2390140" cy="1132205"/>
          </a:xfrm>
          <a:prstGeom prst="rect">
            <a:avLst/>
          </a:prstGeom>
        </p:spPr>
      </p:pic>
      <p:pic>
        <p:nvPicPr>
          <p:cNvPr id="4" name="图片 3"/>
          <p:cNvPicPr>
            <a:picLocks noChangeAspect="1"/>
          </p:cNvPicPr>
          <p:nvPr/>
        </p:nvPicPr>
        <p:blipFill>
          <a:blip r:embed="rId2"/>
          <a:stretch>
            <a:fillRect/>
          </a:stretch>
        </p:blipFill>
        <p:spPr>
          <a:xfrm>
            <a:off x="3548380" y="2985770"/>
            <a:ext cx="1306195" cy="1679575"/>
          </a:xfrm>
          <a:prstGeom prst="rect">
            <a:avLst/>
          </a:prstGeom>
        </p:spPr>
      </p:pic>
      <p:pic>
        <p:nvPicPr>
          <p:cNvPr id="5" name="图片 4"/>
          <p:cNvPicPr>
            <a:picLocks noChangeAspect="1"/>
          </p:cNvPicPr>
          <p:nvPr/>
        </p:nvPicPr>
        <p:blipFill>
          <a:blip r:embed="rId3"/>
          <a:stretch>
            <a:fillRect/>
          </a:stretch>
        </p:blipFill>
        <p:spPr>
          <a:xfrm>
            <a:off x="6240780" y="2510790"/>
            <a:ext cx="1790700" cy="25393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18945" y="561975"/>
            <a:ext cx="5705475" cy="4019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5938" y="2609850"/>
            <a:ext cx="2906712" cy="645160"/>
            <a:chOff x="767314" y="4306893"/>
            <a:chExt cx="3875823" cy="860871"/>
          </a:xfrm>
        </p:grpSpPr>
        <p:sp>
          <p:nvSpPr>
            <p:cNvPr id="12" name="文本框 11"/>
            <p:cNvSpPr txBox="1"/>
            <p:nvPr/>
          </p:nvSpPr>
          <p:spPr>
            <a:xfrm>
              <a:off x="767314" y="4306893"/>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SEVEN</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a:t>
            </a:r>
            <a:r>
              <a:rPr kumimoji="0" lang="en-US" altLang="zh-CN" sz="1800" b="1" kern="1200" cap="none" spc="0" normalizeH="0" baseline="0" noProof="0" dirty="0">
                <a:solidFill>
                  <a:srgbClr val="FF0000"/>
                </a:solidFill>
                <a:latin typeface="+mn-ea"/>
                <a:ea typeface="+mn-ea"/>
                <a:cs typeface="+mn-cs"/>
              </a:rPr>
              <a:t>D</a:t>
            </a:r>
            <a:r>
              <a:rPr kumimoji="0" lang="en-US" altLang="zh-CN" sz="1800" b="1" kern="1200" cap="none" spc="0" normalizeH="0" baseline="0" noProof="0" dirty="0">
                <a:latin typeface="+mn-ea"/>
                <a:ea typeface="+mn-ea"/>
                <a:cs typeface="+mn-cs"/>
              </a:rPr>
              <a:t>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pic>
        <p:nvPicPr>
          <p:cNvPr id="2" name="图片 1"/>
          <p:cNvPicPr>
            <a:picLocks noChangeAspect="1"/>
          </p:cNvPicPr>
          <p:nvPr/>
        </p:nvPicPr>
        <p:blipFill>
          <a:blip r:embed="rId1"/>
          <a:stretch>
            <a:fillRect/>
          </a:stretch>
        </p:blipFill>
        <p:spPr>
          <a:xfrm>
            <a:off x="2085975" y="2797175"/>
            <a:ext cx="4518660" cy="20421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a:t>
            </a:r>
            <a:r>
              <a:rPr kumimoji="0" lang="en-US" altLang="zh-CN" sz="1800" b="1" kern="1200" cap="none" spc="0" normalizeH="0" baseline="0" noProof="0" dirty="0">
                <a:solidFill>
                  <a:srgbClr val="FF0000"/>
                </a:solidFill>
                <a:latin typeface="+mn-ea"/>
                <a:ea typeface="+mn-ea"/>
                <a:cs typeface="+mn-cs"/>
              </a:rPr>
              <a:t>A</a:t>
            </a:r>
            <a:r>
              <a:rPr kumimoji="0" lang="en-US" altLang="zh-CN" sz="1800" b="1" kern="1200" cap="none" spc="0" normalizeH="0" baseline="0" noProof="0" dirty="0">
                <a:latin typeface="+mn-ea"/>
                <a:ea typeface="+mn-ea"/>
                <a:cs typeface="+mn-cs"/>
              </a:rPr>
              <a:t>)是指利用工具将模型转换成指定语言类型的代码。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1866900" y="3404870"/>
            <a:ext cx="3641090" cy="1476375"/>
          </a:xfrm>
          <a:prstGeom prst="rect">
            <a:avLst/>
          </a:prstGeom>
          <a:noFill/>
        </p:spPr>
        <p:txBody>
          <a:bodyPr wrap="square" rtlCol="0">
            <a:spAutoFit/>
          </a:bodyPr>
          <a:p>
            <a:r>
              <a:rPr lang="zh-CN" altLang="en-US"/>
              <a:t>正向工程是通过到实现语言的映射而把模型转换为代码的过程。</a:t>
            </a:r>
            <a:endParaRPr lang="zh-CN" altLang="en-US"/>
          </a:p>
          <a:p>
            <a:endParaRPr lang="zh-CN" altLang="en-US"/>
          </a:p>
          <a:p>
            <a:r>
              <a:rPr lang="zh-CN" altLang="en-US"/>
              <a:t>逆向工程是通过从特定实现语言的映射而把代码转换为模型的过程。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a:t>
            </a:r>
            <a:r>
              <a:rPr kumimoji="0" lang="en-US" altLang="zh-CN" sz="1800" b="1" kern="1200" cap="none" spc="0" normalizeH="0" baseline="0" noProof="0" dirty="0">
                <a:solidFill>
                  <a:srgbClr val="FF0000"/>
                </a:solidFill>
                <a:latin typeface="+mn-ea"/>
                <a:ea typeface="+mn-ea"/>
                <a:cs typeface="+mn-cs"/>
              </a:rPr>
              <a:t>D </a:t>
            </a:r>
            <a:r>
              <a:rPr kumimoji="0" lang="en-US" altLang="zh-CN" sz="1800" b="1" kern="1200" cap="none" spc="0" normalizeH="0" baseline="0" noProof="0" dirty="0">
                <a:latin typeface="+mn-ea"/>
                <a:ea typeface="+mn-ea"/>
                <a:cs typeface="+mn-cs"/>
              </a:rPr>
              <a:t>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2150745" y="2957830"/>
            <a:ext cx="5952490" cy="922020"/>
          </a:xfrm>
          <a:prstGeom prst="rect">
            <a:avLst/>
          </a:prstGeom>
          <a:noFill/>
        </p:spPr>
        <p:txBody>
          <a:bodyPr wrap="square" rtlCol="0">
            <a:spAutoFit/>
          </a:bodyPr>
          <a:p>
            <a:r>
              <a:rPr lang="zh-CN" altLang="en-US"/>
              <a:t>活动图基本要素</a:t>
            </a:r>
            <a:r>
              <a:rPr lang="en-US" altLang="zh-CN"/>
              <a:t>:</a:t>
            </a:r>
            <a:endParaRPr lang="en-US" altLang="zh-CN"/>
          </a:p>
          <a:p>
            <a:endParaRPr lang="en-US" altLang="zh-CN"/>
          </a:p>
          <a:p>
            <a:r>
              <a:rPr lang="zh-CN" altLang="en-US"/>
              <a:t>状态</a:t>
            </a:r>
            <a:r>
              <a:rPr lang="en-US" altLang="zh-CN"/>
              <a:t>\</a:t>
            </a:r>
            <a:r>
              <a:rPr lang="zh-CN" altLang="en-US"/>
              <a:t>转移</a:t>
            </a:r>
            <a:r>
              <a:rPr lang="en-US" altLang="zh-CN"/>
              <a:t>\</a:t>
            </a:r>
            <a:r>
              <a:rPr lang="zh-CN" altLang="en-US"/>
              <a:t>分支</a:t>
            </a:r>
            <a:r>
              <a:rPr lang="en-US" altLang="zh-CN"/>
              <a:t>\</a:t>
            </a:r>
            <a:r>
              <a:rPr lang="zh-CN" altLang="en-US"/>
              <a:t>分叉</a:t>
            </a:r>
            <a:r>
              <a:rPr lang="en-US" altLang="zh-CN"/>
              <a:t>\</a:t>
            </a:r>
            <a:r>
              <a:rPr lang="zh-CN" altLang="en-US"/>
              <a:t>汇合</a:t>
            </a:r>
            <a:r>
              <a:rPr lang="en-US" altLang="zh-CN"/>
              <a:t>\</a:t>
            </a:r>
            <a:r>
              <a:rPr lang="zh-CN" altLang="en-US"/>
              <a:t>泳道</a:t>
            </a:r>
            <a:r>
              <a:rPr lang="en-US" altLang="zh-CN"/>
              <a:t>\</a:t>
            </a:r>
            <a:r>
              <a:rPr lang="zh-CN" altLang="en-US"/>
              <a:t>对象流</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资料</a:t>
            </a:r>
            <a:endParaRPr lang="zh-CN" altLang="en-US" sz="2400" b="1" dirty="0"/>
          </a:p>
        </p:txBody>
      </p:sp>
      <p:graphicFrame>
        <p:nvGraphicFramePr>
          <p:cNvPr id="2" name="表格 1"/>
          <p:cNvGraphicFramePr>
            <a:graphicFrameLocks noGrp="1"/>
          </p:cNvGraphicFramePr>
          <p:nvPr/>
        </p:nvGraphicFramePr>
        <p:xfrm>
          <a:off x="1206104" y="1264444"/>
          <a:ext cx="7023100" cy="3355975"/>
        </p:xfrm>
        <a:graphic>
          <a:graphicData uri="http://schemas.openxmlformats.org/drawingml/2006/table">
            <a:tbl>
              <a:tblPr firstRow="1" bandRow="1">
                <a:tableStyleId>{5C22544A-7EE6-4342-B048-85BDC9FD1C3A}</a:tableStyleId>
              </a:tblPr>
              <a:tblGrid>
                <a:gridCol w="7023100"/>
              </a:tblGrid>
              <a:tr h="5257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latin typeface="微软雅黑" panose="020B0503020204020204" pitchFamily="34" charset="-122"/>
                          <a:ea typeface="微软雅黑" panose="020B0503020204020204" pitchFamily="34" charset="-122"/>
                        </a:rPr>
                        <a:t>资料引用</a:t>
                      </a:r>
                      <a:r>
                        <a:rPr lang="en-US" altLang="zh-CN" sz="1500" b="1" dirty="0">
                          <a:solidFill>
                            <a:schemeClr val="tx1"/>
                          </a:solidFill>
                          <a:latin typeface="微软雅黑" panose="020B0503020204020204" pitchFamily="34" charset="-122"/>
                          <a:ea typeface="微软雅黑" panose="020B0503020204020204" pitchFamily="34" charset="-122"/>
                        </a:rPr>
                        <a:t>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UML2</a:t>
                      </a:r>
                      <a:r>
                        <a:rPr lang="zh-CN" altLang="en-US" sz="1500" b="1" dirty="0">
                          <a:solidFill>
                            <a:schemeClr val="tx1"/>
                          </a:solidFill>
                          <a:latin typeface="微软雅黑" panose="020B0503020204020204" pitchFamily="34" charset="-122"/>
                          <a:ea typeface="微软雅黑" panose="020B0503020204020204" pitchFamily="34" charset="-122"/>
                        </a:rPr>
                        <a:t>基础，建模与设计教程 杨弘平 清华大学出版社 </a:t>
                      </a:r>
                      <a:r>
                        <a:rPr lang="en-US" altLang="zh-CN" sz="1500" b="1" dirty="0">
                          <a:solidFill>
                            <a:schemeClr val="tx1"/>
                          </a:solidFill>
                          <a:latin typeface="微软雅黑" panose="020B0503020204020204" pitchFamily="34" charset="-122"/>
                          <a:ea typeface="微软雅黑" panose="020B0503020204020204" pitchFamily="34" charset="-122"/>
                        </a:rPr>
                        <a:t>ISBN978730240491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2015-10</a:t>
                      </a:r>
                      <a:r>
                        <a:rPr lang="zh-CN" altLang="en-US" sz="1500" b="1" dirty="0">
                          <a:solidFill>
                            <a:schemeClr val="tx1"/>
                          </a:solidFill>
                          <a:latin typeface="微软雅黑" panose="020B0503020204020204" pitchFamily="34" charset="-122"/>
                          <a:ea typeface="微软雅黑" panose="020B0503020204020204" pitchFamily="34" charset="-122"/>
                        </a:rPr>
                        <a:t>）</a:t>
                      </a:r>
                      <a:endParaRPr lang="zh-CN" altLang="en-US" sz="1500" b="1" dirty="0">
                        <a:solidFill>
                          <a:schemeClr val="tx1"/>
                        </a:solidFill>
                      </a:endParaRPr>
                    </a:p>
                  </a:txBody>
                  <a:tcPr marL="68584" marR="68584" marT="34303" marB="34303"/>
                </a:tc>
              </a:tr>
              <a:tr h="755015">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2</a:t>
                      </a:r>
                      <a:r>
                        <a:rPr lang="zh-CN" altLang="en-US" sz="1500" b="1" dirty="0">
                          <a:solidFill>
                            <a:schemeClr val="tx1"/>
                          </a:solidFill>
                        </a:rPr>
                        <a:t>：</a:t>
                      </a:r>
                      <a:r>
                        <a:rPr lang="en-US" altLang="zh-CN" sz="1500" b="1" dirty="0">
                          <a:solidFill>
                            <a:schemeClr val="tx1"/>
                          </a:solidFill>
                        </a:rPr>
                        <a:t>StarUML</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https://zh.wikipedia.org/zh-hans/StarUML</a:t>
                      </a:r>
                      <a:endParaRPr lang="zh-CN" altLang="en-US" sz="1500" b="1" dirty="0">
                        <a:solidFill>
                          <a:schemeClr val="tx1"/>
                        </a:solidFill>
                      </a:endParaRPr>
                    </a:p>
                  </a:txBody>
                  <a:tcPr marL="68584" marR="68584" marT="34303" marB="34303"/>
                </a:tc>
              </a:tr>
              <a:tr h="3378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3</a:t>
                      </a:r>
                      <a:r>
                        <a:rPr lang="zh-CN" altLang="en-US" sz="1500" b="1" dirty="0">
                          <a:solidFill>
                            <a:schemeClr val="tx1"/>
                          </a:solidFill>
                        </a:rPr>
                        <a:t>：</a:t>
                      </a:r>
                      <a:r>
                        <a:rPr lang="en-US" altLang="zh-CN" sz="1500" b="1" dirty="0">
                          <a:solidFill>
                            <a:schemeClr val="tx1"/>
                          </a:solidFill>
                        </a:rPr>
                        <a:t>StarUmL3</a:t>
                      </a:r>
                      <a:r>
                        <a:rPr lang="zh-CN" altLang="en-US" sz="1500" b="1" dirty="0">
                          <a:solidFill>
                            <a:schemeClr val="tx1"/>
                          </a:solidFill>
                        </a:rPr>
                        <a:t>几种常见图作法starUMLhttps://my.oschina.net/u/1387400/blog/1553422</a:t>
                      </a:r>
                      <a:endParaRPr lang="zh-CN" altLang="en-US" sz="1500" b="1" dirty="0">
                        <a:solidFill>
                          <a:schemeClr val="tx1"/>
                        </a:solidFill>
                      </a:endParaRPr>
                    </a:p>
                  </a:txBody>
                  <a:tcPr marL="68584" marR="68584" marT="34303" marB="34303"/>
                </a:tc>
              </a:tr>
              <a:tr h="9829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资料应用</a:t>
                      </a:r>
                      <a:r>
                        <a:rPr lang="en-US" altLang="zh-CN" sz="1500" b="1" dirty="0">
                          <a:solidFill>
                            <a:schemeClr val="tx1"/>
                          </a:solidFill>
                        </a:rPr>
                        <a:t>4</a:t>
                      </a:r>
                      <a:r>
                        <a:rPr lang="zh-CN" altLang="en-US" sz="1500" b="1" dirty="0">
                          <a:solidFill>
                            <a:schemeClr val="tx1"/>
                          </a:solidFill>
                        </a:rPr>
                        <a:t>：UML建模</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http://www.cnblogs.com/ywqu/archive/2009/12/21/1628545.html</a:t>
                      </a:r>
                      <a:endParaRPr lang="zh-CN" altLang="en-US" sz="1500" b="1" dirty="0">
                        <a:solidFill>
                          <a:schemeClr val="tx1"/>
                        </a:solidFill>
                      </a:endParaRPr>
                    </a:p>
                  </a:txBody>
                  <a:tcPr marL="68584" marR="68584" marT="34303" marB="34303"/>
                </a:tc>
              </a:tr>
              <a:tr h="754380">
                <a:tc>
                  <a:txBody>
                    <a:bodyPr/>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分工</a:t>
            </a:r>
            <a:endParaRPr lang="zh-CN" altLang="en-US" sz="2400" b="1" dirty="0">
              <a:latin typeface="微软雅黑" panose="020B0503020204020204" pitchFamily="34" charset="-122"/>
              <a:ea typeface="微软雅黑" panose="020B0503020204020204" pitchFamily="34" charset="-122"/>
            </a:endParaRPr>
          </a:p>
        </p:txBody>
      </p:sp>
      <p:sp>
        <p:nvSpPr>
          <p:cNvPr id="43013" name="文本框 12"/>
          <p:cNvSpPr txBox="1"/>
          <p:nvPr/>
        </p:nvSpPr>
        <p:spPr>
          <a:xfrm>
            <a:off x="521494" y="1385888"/>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a:t>
            </a:r>
            <a:r>
              <a:rPr lang="en-US" altLang="zh-CN" sz="1350" dirty="0">
                <a:latin typeface="微软雅黑" panose="020B0503020204020204" pitchFamily="34" charset="-122"/>
                <a:ea typeface="微软雅黑" panose="020B0503020204020204" pitchFamily="34" charset="-122"/>
              </a:rPr>
              <a:t>85</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82</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a:t>
            </a:r>
            <a:r>
              <a:rPr lang="en-US" altLang="zh-CN" sz="1350" dirty="0">
                <a:latin typeface="微软雅黑" panose="020B0503020204020204" pitchFamily="34" charset="-122"/>
                <a:ea typeface="微软雅黑" panose="020B0503020204020204" pitchFamily="34" charset="-122"/>
              </a:rPr>
              <a:t>83</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a:t>
            </a:r>
            <a:r>
              <a:rPr lang="en-US" altLang="zh-CN" sz="1350" dirty="0">
                <a:latin typeface="微软雅黑" panose="020B0503020204020204" pitchFamily="34" charset="-122"/>
                <a:ea typeface="微软雅黑" panose="020B0503020204020204" pitchFamily="34" charset="-122"/>
              </a:rPr>
              <a:t>84</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画图</a:t>
            </a:r>
            <a:r>
              <a:rPr lang="en-US" altLang="zh-CN" sz="1350" dirty="0">
                <a:latin typeface="微软雅黑" panose="020B0503020204020204" pitchFamily="34" charset="-122"/>
                <a:ea typeface="微软雅黑" panose="020B0503020204020204" pitchFamily="34" charset="-122"/>
              </a:rPr>
              <a:t>81</a:t>
            </a:r>
            <a:endParaRPr lang="en-US" altLang="zh-CN"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0"/>
          <p:cNvGrpSpPr/>
          <p:nvPr/>
        </p:nvGrpSpPr>
        <p:grpSpPr>
          <a:xfrm>
            <a:off x="0" y="285750"/>
            <a:ext cx="521494" cy="379810"/>
            <a:chOff x="0" y="0"/>
            <a:chExt cx="694944" cy="624651"/>
          </a:xfrm>
        </p:grpSpPr>
        <p:sp>
          <p:nvSpPr>
            <p:cNvPr id="2253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253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253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2533" name="文本框 12"/>
          <p:cNvSpPr txBox="1"/>
          <p:nvPr/>
        </p:nvSpPr>
        <p:spPr>
          <a:xfrm>
            <a:off x="507206" y="748904"/>
            <a:ext cx="2833688" cy="2549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1.StarUML</a:t>
            </a:r>
            <a:r>
              <a:rPr lang="zh-CN" altLang="en-US" sz="2100" dirty="0">
                <a:latin typeface="微软雅黑" panose="020B0503020204020204" pitchFamily="34" charset="-122"/>
                <a:ea typeface="微软雅黑" panose="020B0503020204020204" pitchFamily="34" charset="-122"/>
              </a:rPr>
              <a:t>主界面：</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的开发界面主要由工具箱、绘图区、模型资源管理器和属性区等构成。具体如右图所示。</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endParaRPr lang="zh-CN" altLang="en-US" sz="1350" dirty="0">
              <a:latin typeface="微软雅黑" panose="020B0503020204020204" pitchFamily="34" charset="-122"/>
              <a:ea typeface="微软雅黑" panose="020B0503020204020204" pitchFamily="34" charset="-122"/>
            </a:endParaRPr>
          </a:p>
        </p:txBody>
      </p:sp>
      <p:pic>
        <p:nvPicPr>
          <p:cNvPr id="22534" name="图片 1"/>
          <p:cNvPicPr>
            <a:picLocks noChangeAspect="1"/>
          </p:cNvPicPr>
          <p:nvPr/>
        </p:nvPicPr>
        <p:blipFill>
          <a:blip r:embed="rId1"/>
          <a:stretch>
            <a:fillRect/>
          </a:stretch>
        </p:blipFill>
        <p:spPr>
          <a:xfrm>
            <a:off x="3615929" y="972741"/>
            <a:ext cx="5254228" cy="3955256"/>
          </a:xfrm>
          <a:prstGeom prst="rect">
            <a:avLst/>
          </a:prstGeom>
          <a:noFill/>
          <a:ln w="9525">
            <a:noFill/>
          </a:ln>
        </p:spPr>
      </p:pic>
      <p:sp>
        <p:nvSpPr>
          <p:cNvPr id="9" name="TextBox 2"/>
          <p:cNvSpPr txBox="1"/>
          <p:nvPr/>
        </p:nvSpPr>
        <p:spPr>
          <a:xfrm>
            <a:off x="2483644" y="4686300"/>
            <a:ext cx="241300" cy="106680"/>
          </a:xfrm>
          <a:prstGeom prst="rect">
            <a:avLst/>
          </a:prstGeom>
          <a:noFill/>
        </p:spPr>
        <p:txBody>
          <a:bodyPr wrap="none">
            <a:spAutoFit/>
          </a:bodyPr>
          <a:lstStyle/>
          <a:p>
            <a:pPr marR="0" defTabSz="914400">
              <a:buClrTx/>
              <a:buSzTx/>
              <a:buFontTx/>
              <a:buNone/>
              <a:defRPr/>
            </a:pPr>
            <a:r>
              <a:rPr kumimoji="0" lang="zh-CN" altLang="en-US" sz="100" kern="1200" cap="none" spc="0" normalizeH="0" baseline="0" noProof="0" dirty="0">
                <a:latin typeface="+mn-ea"/>
                <a:ea typeface="+mn-ea"/>
                <a:cs typeface="+mn-cs"/>
              </a:rPr>
              <a:t>资料引用</a:t>
            </a:r>
            <a:r>
              <a:rPr kumimoji="0" lang="en-US" altLang="zh-CN" sz="100" kern="1200" cap="none" spc="0" normalizeH="0" baseline="0" noProof="0" dirty="0">
                <a:latin typeface="+mn-ea"/>
                <a:ea typeface="+mn-ea"/>
                <a:cs typeface="+mn-cs"/>
              </a:rPr>
              <a:t>7</a:t>
            </a:r>
            <a:endParaRPr kumimoji="0" lang="zh-CN" altLang="en-US" sz="100" kern="1200" cap="none" spc="0" normalizeH="0" baseline="0" noProof="0" dirty="0">
              <a:latin typeface="+mn-ea"/>
              <a:ea typeface="+mn-ea"/>
              <a:cs typeface="+mn-c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5" name="组合 20"/>
          <p:cNvGrpSpPr/>
          <p:nvPr/>
        </p:nvGrpSpPr>
        <p:grpSpPr>
          <a:xfrm>
            <a:off x="0" y="285750"/>
            <a:ext cx="521494" cy="379810"/>
            <a:chOff x="0" y="0"/>
            <a:chExt cx="694944" cy="624651"/>
          </a:xfrm>
        </p:grpSpPr>
        <p:sp>
          <p:nvSpPr>
            <p:cNvPr id="2355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356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355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3557"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2.StarUML</a:t>
            </a:r>
            <a:r>
              <a:rPr lang="zh-CN" altLang="en-US" sz="2100" dirty="0">
                <a:latin typeface="微软雅黑" panose="020B0503020204020204" pitchFamily="34" charset="-122"/>
                <a:ea typeface="微软雅黑" panose="020B0503020204020204" pitchFamily="34" charset="-122"/>
              </a:rPr>
              <a:t>的模型、视与图：</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中清晰地区分了模型（</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）、视（</a:t>
            </a:r>
            <a:r>
              <a:rPr lang="en-US" altLang="zh-CN" sz="1800" dirty="0">
                <a:latin typeface="微软雅黑" panose="020B0503020204020204" pitchFamily="34" charset="-122"/>
                <a:ea typeface="微软雅黑" panose="020B0503020204020204" pitchFamily="34" charset="-122"/>
              </a:rPr>
              <a:t>View</a:t>
            </a:r>
            <a:r>
              <a:rPr lang="zh-CN" altLang="en-US" sz="1800" dirty="0">
                <a:latin typeface="微软雅黑" panose="020B0503020204020204" pitchFamily="34" charset="-122"/>
                <a:ea typeface="微软雅黑" panose="020B0503020204020204" pitchFamily="34" charset="-122"/>
              </a:rPr>
              <a:t>）与图（</a:t>
            </a:r>
            <a:r>
              <a:rPr lang="en-US" altLang="zh-CN" sz="1800" dirty="0">
                <a:latin typeface="微软雅黑" panose="020B0503020204020204" pitchFamily="34" charset="-122"/>
                <a:ea typeface="微软雅黑" panose="020B0503020204020204" pitchFamily="34" charset="-122"/>
              </a:rPr>
              <a:t>Diagram</a:t>
            </a:r>
            <a:r>
              <a:rPr lang="zh-CN" altLang="en-US" sz="1800" dirty="0">
                <a:latin typeface="微软雅黑" panose="020B0503020204020204" pitchFamily="34" charset="-122"/>
                <a:ea typeface="微软雅黑" panose="020B0503020204020204" pitchFamily="34" charset="-122"/>
              </a:rPr>
              <a:t>）的概念。</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模型是包含软件模式信息的元素，视则是模型中信息的可视表达法，图则是表示用户特定设计思想的可视元素的集合。</a:t>
            </a:r>
            <a:endParaRPr lang="zh-CN" altLang="en-US" sz="1350" dirty="0">
              <a:latin typeface="微软雅黑" panose="020B0503020204020204" pitchFamily="34" charset="-122"/>
              <a:ea typeface="微软雅黑" panose="020B0503020204020204" pitchFamily="34" charset="-122"/>
            </a:endParaRPr>
          </a:p>
        </p:txBody>
      </p:sp>
      <p:pic>
        <p:nvPicPr>
          <p:cNvPr id="23558" name="图片 2"/>
          <p:cNvPicPr>
            <a:picLocks noChangeAspect="1"/>
          </p:cNvPicPr>
          <p:nvPr/>
        </p:nvPicPr>
        <p:blipFill>
          <a:blip r:embed="rId1"/>
          <a:srcRect l="2374" t="11224" r="64325" b="43796"/>
          <a:stretch>
            <a:fillRect/>
          </a:stretch>
        </p:blipFill>
        <p:spPr>
          <a:xfrm>
            <a:off x="4029075" y="1076325"/>
            <a:ext cx="4758929" cy="3615929"/>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6316</Words>
  <Application>WPS 演示</Application>
  <PresentationFormat>全屏显示(16:9)</PresentationFormat>
  <Paragraphs>504</Paragraphs>
  <Slides>67</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vt:lpstr>
      <vt:lpstr>宋体</vt:lpstr>
      <vt:lpstr>Wingdings</vt:lpstr>
      <vt:lpstr>Lao UI</vt:lpstr>
      <vt:lpstr>微软雅黑</vt:lpstr>
      <vt:lpstr>Calibri</vt:lpstr>
      <vt:lpstr>微软雅黑 Light</vt:lpstr>
      <vt:lpstr>华文细黑</vt:lpstr>
      <vt:lpstr>Calibri</vt:lpstr>
      <vt:lpstr>Segoe UI Symbol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category>www.1ppt.com</cp:category>
  <cp:lastModifiedBy>HeartFire</cp:lastModifiedBy>
  <cp:revision>169</cp:revision>
  <dcterms:created xsi:type="dcterms:W3CDTF">2014-09-01T14:19:00Z</dcterms:created>
  <dcterms:modified xsi:type="dcterms:W3CDTF">2018-10-31T00:49:59Z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