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583" r:id="rId2"/>
    <p:sldId id="636" r:id="rId3"/>
    <p:sldId id="530" r:id="rId4"/>
    <p:sldId id="637" r:id="rId5"/>
    <p:sldId id="697" r:id="rId6"/>
    <p:sldId id="638" r:id="rId7"/>
    <p:sldId id="696" r:id="rId8"/>
    <p:sldId id="698" r:id="rId9"/>
    <p:sldId id="546" r:id="rId10"/>
    <p:sldId id="699" r:id="rId11"/>
    <p:sldId id="700" r:id="rId12"/>
    <p:sldId id="705" r:id="rId13"/>
    <p:sldId id="701" r:id="rId14"/>
    <p:sldId id="702" r:id="rId15"/>
    <p:sldId id="703" r:id="rId16"/>
    <p:sldId id="704" r:id="rId17"/>
    <p:sldId id="713" r:id="rId18"/>
    <p:sldId id="715" r:id="rId19"/>
    <p:sldId id="714" r:id="rId20"/>
    <p:sldId id="706" r:id="rId21"/>
    <p:sldId id="707" r:id="rId22"/>
    <p:sldId id="709" r:id="rId23"/>
    <p:sldId id="711" r:id="rId24"/>
    <p:sldId id="710" r:id="rId25"/>
    <p:sldId id="613" r:id="rId26"/>
    <p:sldId id="716" r:id="rId27"/>
    <p:sldId id="717" r:id="rId28"/>
    <p:sldId id="718" r:id="rId29"/>
    <p:sldId id="719" r:id="rId30"/>
    <p:sldId id="720" r:id="rId31"/>
    <p:sldId id="614" r:id="rId32"/>
    <p:sldId id="721" r:id="rId33"/>
    <p:sldId id="722" r:id="rId34"/>
    <p:sldId id="723" r:id="rId35"/>
    <p:sldId id="724" r:id="rId36"/>
    <p:sldId id="615" r:id="rId37"/>
    <p:sldId id="725" r:id="rId38"/>
    <p:sldId id="632" r:id="rId39"/>
    <p:sldId id="726" r:id="rId40"/>
    <p:sldId id="627" r:id="rId41"/>
    <p:sldId id="629" r:id="rId42"/>
  </p:sldIdLst>
  <p:sldSz cx="9144000" cy="5143500" type="screen16x9"/>
  <p:notesSz cx="6858000" cy="9144000"/>
  <p:defaultTextStyle>
    <a:defPPr>
      <a:defRPr lang="zh-CN"/>
    </a:defPPr>
    <a:lvl1pPr algn="l" rtl="0" eaLnBrk="0" fontAlgn="base" hangingPunct="0">
      <a:spcBef>
        <a:spcPct val="0"/>
      </a:spcBef>
      <a:spcAft>
        <a:spcPct val="0"/>
      </a:spcAft>
      <a:defRPr kern="1200">
        <a:solidFill>
          <a:schemeClr val="tx1"/>
        </a:solidFill>
        <a:latin typeface="Lao UI" panose="020B0502040204020203"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Lao UI" panose="020B0502040204020203"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Lao UI" panose="020B0502040204020203"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Lao UI" panose="020B0502040204020203"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Lao UI" panose="020B0502040204020203"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Lao UI" panose="020B0502040204020203"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Lao UI" panose="020B0502040204020203"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Lao UI" panose="020B0502040204020203"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Lao UI" panose="020B0502040204020203"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DBE7"/>
    <a:srgbClr val="70BA16"/>
    <a:srgbClr val="FF7920"/>
    <a:srgbClr val="08B0ED"/>
    <a:srgbClr val="AF8749"/>
    <a:srgbClr val="C6AA64"/>
    <a:srgbClr val="568D11"/>
    <a:srgbClr val="1A74CC"/>
    <a:srgbClr val="82D81A"/>
    <a:srgbClr val="61A1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972" autoAdjust="0"/>
  </p:normalViewPr>
  <p:slideViewPr>
    <p:cSldViewPr>
      <p:cViewPr>
        <p:scale>
          <a:sx n="125" d="100"/>
          <a:sy n="125" d="100"/>
        </p:scale>
        <p:origin x="-1224" y="-360"/>
      </p:cViewPr>
      <p:guideLst>
        <p:guide orient="horz" pos="1600"/>
        <p:guide pos="2849"/>
      </p:guideLst>
    </p:cSldViewPr>
  </p:slideViewPr>
  <p:notesTextViewPr>
    <p:cViewPr>
      <p:scale>
        <a:sx n="1" d="1"/>
        <a:sy n="1" d="1"/>
      </p:scale>
      <p:origin x="0" y="0"/>
    </p:cViewPr>
  </p:notesTextViewPr>
  <p:sorterViewPr>
    <p:cViewPr>
      <p:scale>
        <a:sx n="186" d="100"/>
        <a:sy n="186" d="100"/>
      </p:scale>
      <p:origin x="0" y="0"/>
    </p:cViewPr>
  </p:sorterViewPr>
  <p:notesViewPr>
    <p:cSldViewPr>
      <p:cViewPr varScale="1">
        <p:scale>
          <a:sx n="86" d="100"/>
          <a:sy n="86" d="100"/>
        </p:scale>
        <p:origin x="3840"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668BD34E-85C4-4B24-B46E-694CC06C0E03}" type="datetimeFigureOut">
              <a:rPr lang="zh-CN" altLang="en-US"/>
              <a:t>2018/11/4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a:defRPr/>
            </a:pPr>
            <a:fld id="{31B9BE38-5C12-4F04-9796-5D38F69CF369}" type="slidenum">
              <a:rPr lang="zh-CN" altLang="en-US"/>
              <a:t>‹#›</a:t>
            </a:fld>
            <a:endParaRPr lang="zh-CN" altLang="en-US"/>
          </a:p>
        </p:txBody>
      </p:sp>
    </p:spTree>
    <p:extLst>
      <p:ext uri="{BB962C8B-B14F-4D97-AF65-F5344CB8AC3E}">
        <p14:creationId xmlns:p14="http://schemas.microsoft.com/office/powerpoint/2010/main" val="645237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31B9BE38-5C12-4F04-9796-5D38F69CF369}"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t>3</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6FCC046E-EA96-4822-A64D-FD081225C428}" type="slidenum">
              <a:rPr lang="zh-CN" altLang="en-US">
                <a:latin typeface="Calibri" panose="020F0502020204030204" pitchFamily="34" charset="0"/>
                <a:ea typeface="宋体" panose="02010600030101010101" pitchFamily="2" charset="-122"/>
              </a:rPr>
              <a:t>9</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6FCC046E-EA96-4822-A64D-FD081225C428}" type="slidenum">
              <a:rPr lang="zh-CN" altLang="en-US">
                <a:latin typeface="Calibri" panose="020F0502020204030204" pitchFamily="34" charset="0"/>
                <a:ea typeface="宋体" panose="02010600030101010101" pitchFamily="2" charset="-122"/>
              </a:rPr>
              <a:t>25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6FCC046E-EA96-4822-A64D-FD081225C428}" type="slidenum">
              <a:rPr lang="zh-CN" altLang="en-US">
                <a:latin typeface="Calibri" panose="020F0502020204030204" pitchFamily="34" charset="0"/>
                <a:ea typeface="宋体" panose="02010600030101010101" pitchFamily="2" charset="-122"/>
              </a:rPr>
              <a:t>31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6FCC046E-EA96-4822-A64D-FD081225C428}" type="slidenum">
              <a:rPr lang="zh-CN" altLang="en-US">
                <a:latin typeface="Calibri" panose="020F0502020204030204" pitchFamily="34" charset="0"/>
                <a:ea typeface="宋体" panose="02010600030101010101" pitchFamily="2" charset="-122"/>
              </a:rPr>
              <a:t>36</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t>38</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t>40</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31B9BE38-5C12-4F04-9796-5D38F69CF369}" type="slidenum">
              <a:rPr lang="zh-CN" altLang="en-US" smtClean="0"/>
              <a:t>41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5_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ltUpDiag">
          <a:fgClr>
            <a:srgbClr val="F2F2F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a:off x="6516216" y="4587974"/>
            <a:ext cx="775136" cy="246221"/>
          </a:xfrm>
          <a:prstGeom prst="rect">
            <a:avLst/>
          </a:prstGeom>
        </p:spPr>
        <p:txBody>
          <a:bodyPr wrap="square">
            <a:spAutoFit/>
          </a:bodyPr>
          <a:lstStyle/>
          <a:p>
            <a:pPr eaLnBrk="1" fontAlgn="auto" hangingPunct="1">
              <a:spcBef>
                <a:spcPts val="0"/>
              </a:spcBef>
              <a:spcAft>
                <a:spcPts val="0"/>
              </a:spcAft>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p>
          <a:p>
            <a:pPr eaLnBrk="1" fontAlgn="auto" hangingPunct="1">
              <a:spcBef>
                <a:spcPts val="0"/>
              </a:spcBef>
              <a:spcAft>
                <a:spcPts val="0"/>
              </a:spcAft>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pPr eaLnBrk="1" fontAlgn="auto" hangingPunct="1">
              <a:spcBef>
                <a:spcPts val="0"/>
              </a:spcBef>
              <a:spcAft>
                <a:spcPts val="0"/>
              </a:spcAft>
            </a:pPr>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pic>
        <p:nvPicPr>
          <p:cNvPr id="5" name="图片 4"/>
          <p:cNvPicPr>
            <a:picLocks noChangeAspect="1"/>
          </p:cNvPicPr>
          <p:nvPr userDrawn="1"/>
        </p:nvPicPr>
        <p:blipFill>
          <a:blip r:embed="rId7"/>
          <a:stretch>
            <a:fillRect/>
          </a:stretch>
        </p:blipFill>
        <p:spPr>
          <a:xfrm flipH="1">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Lst>
  <mc:AlternateContent xmlns:mc="http://schemas.openxmlformats.org/markup-compatibility/2006">
    <mc:Choice xmlns=""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2pPr>
      <a:lvl3pPr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3pPr>
      <a:lvl4pPr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4pPr>
      <a:lvl5pPr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blog.csdn.net/htx_helloworld/article/details/39647517"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blog.csdn.net/sven_xu/article/details/46323711" TargetMode="External"/><Relationship Id="rId5" Type="http://schemas.openxmlformats.org/officeDocument/2006/relationships/hyperlink" Target="http://www.woshipm.com/rp/437194.html" TargetMode="External"/><Relationship Id="rId4" Type="http://schemas.openxmlformats.org/officeDocument/2006/relationships/hyperlink" Target="https://wenku.baidu.com/view/68d9cac5700abb68a882fb10.htm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a:spLocks noEditPoints="1"/>
          </p:cNvSpPr>
          <p:nvPr/>
        </p:nvSpPr>
        <p:spPr bwMode="auto">
          <a:xfrm>
            <a:off x="2471056" y="471626"/>
            <a:ext cx="4201888" cy="420024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6" name="文本框 5"/>
          <p:cNvSpPr txBox="1">
            <a:spLocks noChangeArrowheads="1"/>
          </p:cNvSpPr>
          <p:nvPr/>
        </p:nvSpPr>
        <p:spPr bwMode="auto">
          <a:xfrm>
            <a:off x="2630100" y="2001311"/>
            <a:ext cx="405490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algn="ctr" eaLnBrk="1" hangingPunct="1"/>
            <a:r>
              <a:rPr lang="en-US" altLang="zh-CN" sz="3600" dirty="0" smtClean="0">
                <a:solidFill>
                  <a:srgbClr val="F2F2F2">
                    <a:alpha val="95000"/>
                  </a:srgbClr>
                </a:solidFill>
                <a:latin typeface="华文细黑" panose="02010600040101010101" pitchFamily="2" charset="-122"/>
                <a:ea typeface="华文细黑" panose="02010600040101010101" pitchFamily="2" charset="-122"/>
              </a:rPr>
              <a:t>UML</a:t>
            </a:r>
            <a:r>
              <a:rPr lang="zh-CN" altLang="en-US" sz="3600" dirty="0" smtClean="0">
                <a:solidFill>
                  <a:srgbClr val="F2F2F2">
                    <a:alpha val="95000"/>
                  </a:srgbClr>
                </a:solidFill>
                <a:latin typeface="华文细黑" panose="02010600040101010101" pitchFamily="2" charset="-122"/>
                <a:ea typeface="华文细黑" panose="02010600040101010101" pitchFamily="2" charset="-122"/>
              </a:rPr>
              <a:t>基础</a:t>
            </a:r>
            <a:r>
              <a:rPr lang="en-US" altLang="zh-CN" sz="3600" dirty="0" smtClean="0">
                <a:solidFill>
                  <a:srgbClr val="F2F2F2">
                    <a:alpha val="95000"/>
                  </a:srgbClr>
                </a:solidFill>
                <a:latin typeface="华文细黑" panose="02010600040101010101" pitchFamily="2" charset="-122"/>
                <a:ea typeface="华文细黑" panose="02010600040101010101" pitchFamily="2" charset="-122"/>
              </a:rPr>
              <a:t>2</a:t>
            </a:r>
          </a:p>
          <a:p>
            <a:pPr algn="ctr" eaLnBrk="1" hangingPunct="1"/>
            <a:r>
              <a:rPr lang="zh-CN" altLang="en-US" sz="3600" dirty="0" smtClean="0">
                <a:solidFill>
                  <a:srgbClr val="F2F2F2">
                    <a:alpha val="95000"/>
                  </a:srgbClr>
                </a:solidFill>
                <a:latin typeface="华文细黑" panose="02010600040101010101" pitchFamily="2" charset="-122"/>
                <a:ea typeface="华文细黑" panose="02010600040101010101" pitchFamily="2" charset="-122"/>
              </a:rPr>
              <a:t>（界面原型）</a:t>
            </a:r>
            <a:endParaRPr lang="en-US" altLang="zh-CN" sz="3600" dirty="0">
              <a:solidFill>
                <a:srgbClr val="F2F2F2">
                  <a:alpha val="95000"/>
                </a:srgbClr>
              </a:solidFill>
              <a:latin typeface="华文细黑" panose="02010600040101010101" pitchFamily="2" charset="-122"/>
              <a:ea typeface="华文细黑" panose="02010600040101010101" pitchFamily="2" charset="-122"/>
            </a:endParaRPr>
          </a:p>
        </p:txBody>
      </p:sp>
      <p:sp>
        <p:nvSpPr>
          <p:cNvPr id="7" name="TextBox 111"/>
          <p:cNvSpPr txBox="1">
            <a:spLocks noChangeArrowheads="1"/>
          </p:cNvSpPr>
          <p:nvPr/>
        </p:nvSpPr>
        <p:spPr bwMode="auto">
          <a:xfrm>
            <a:off x="2927297" y="3158529"/>
            <a:ext cx="3460232" cy="497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29" tIns="34263" rIns="68529" bIns="34263">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marL="0" lvl="0" indent="0" eaLnBrk="1" hangingPunct="1">
              <a:lnSpc>
                <a:spcPct val="100000"/>
              </a:lnSpc>
              <a:spcBef>
                <a:spcPct val="0"/>
              </a:spcBef>
              <a:buNone/>
            </a:pPr>
            <a:r>
              <a:rPr lang="zh-CN" altLang="en-US" sz="1400" dirty="0">
                <a:solidFill>
                  <a:schemeClr val="bg1"/>
                </a:solidFill>
                <a:latin typeface="微软雅黑" panose="020B0503020204020204" pitchFamily="34" charset="-122"/>
                <a:sym typeface="+mn-ea"/>
              </a:rPr>
              <a:t>小组成员：李俊、黄浩峰、叶忠杰、夏昌灏、吴荣欣</a:t>
            </a:r>
            <a:endParaRPr lang="zh-CN" altLang="en-US" sz="1400" dirty="0" smtClean="0">
              <a:solidFill>
                <a:schemeClr val="bg1"/>
              </a:solidFill>
              <a:latin typeface="微软雅黑" panose="020B0503020204020204" pitchFamily="34" charset="-122"/>
              <a:ea typeface="华文细黑" panose="02010600040101010101" pitchFamily="2" charset="-122"/>
              <a:cs typeface="Arial" panose="020B0604020202020204" pitchFamily="34" charset="0"/>
              <a:sym typeface="+mn-ea"/>
            </a:endParaRPr>
          </a:p>
        </p:txBody>
      </p:sp>
      <p:sp>
        <p:nvSpPr>
          <p:cNvPr id="8" name="文本框 7"/>
          <p:cNvSpPr txBox="1">
            <a:spLocks noChangeArrowheads="1"/>
          </p:cNvSpPr>
          <p:nvPr/>
        </p:nvSpPr>
        <p:spPr bwMode="auto">
          <a:xfrm>
            <a:off x="3412667" y="1245040"/>
            <a:ext cx="237519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algn="ctr" eaLnBrk="1" hangingPunct="1"/>
            <a:r>
              <a:rPr lang="en-US" altLang="zh-CN" sz="2400" dirty="0" smtClean="0">
                <a:solidFill>
                  <a:srgbClr val="F2F2F2">
                    <a:alpha val="95000"/>
                  </a:srgbClr>
                </a:solidFill>
                <a:latin typeface="微软雅黑 Light" panose="020B0502040204020203" pitchFamily="34" charset="-122"/>
                <a:ea typeface="微软雅黑 Light" panose="020B0502040204020203" pitchFamily="34" charset="-122"/>
              </a:rPr>
              <a:t>G10</a:t>
            </a:r>
            <a:r>
              <a:rPr lang="zh-CN" altLang="en-US" sz="2400" dirty="0" smtClean="0">
                <a:solidFill>
                  <a:srgbClr val="F2F2F2">
                    <a:alpha val="95000"/>
                  </a:srgbClr>
                </a:solidFill>
                <a:latin typeface="微软雅黑 Light" panose="020B0502040204020203" pitchFamily="34" charset="-122"/>
                <a:ea typeface="微软雅黑 Light" panose="020B0502040204020203" pitchFamily="34" charset="-122"/>
              </a:rPr>
              <a:t>小组</a:t>
            </a:r>
            <a:r>
              <a:rPr lang="en-US" altLang="zh-CN" sz="2400" dirty="0" smtClean="0">
                <a:solidFill>
                  <a:srgbClr val="F2F2F2">
                    <a:alpha val="95000"/>
                  </a:srgbClr>
                </a:solidFill>
                <a:latin typeface="微软雅黑 Light" panose="020B0502040204020203" pitchFamily="34" charset="-122"/>
                <a:ea typeface="微软雅黑 Light" panose="020B0502040204020203" pitchFamily="34" charset="-122"/>
              </a:rPr>
              <a:t>-</a:t>
            </a:r>
            <a:r>
              <a:rPr lang="zh-CN" altLang="en-US" sz="2400" dirty="0" smtClean="0">
                <a:solidFill>
                  <a:srgbClr val="F2F2F2">
                    <a:alpha val="95000"/>
                  </a:srgbClr>
                </a:solidFill>
                <a:latin typeface="微软雅黑 Light" panose="020B0502040204020203" pitchFamily="34" charset="-122"/>
                <a:ea typeface="微软雅黑 Light" panose="020B0502040204020203" pitchFamily="34" charset="-122"/>
              </a:rPr>
              <a:t>翻转</a:t>
            </a:r>
            <a:r>
              <a:rPr lang="en-US" altLang="zh-CN" sz="2400" dirty="0" smtClean="0">
                <a:solidFill>
                  <a:srgbClr val="F2F2F2">
                    <a:alpha val="95000"/>
                  </a:srgbClr>
                </a:solidFill>
                <a:latin typeface="微软雅黑 Light" panose="020B0502040204020203" pitchFamily="34" charset="-122"/>
                <a:ea typeface="微软雅黑 Light" panose="020B0502040204020203" pitchFamily="34" charset="-122"/>
              </a:rPr>
              <a:t> </a:t>
            </a:r>
          </a:p>
        </p:txBody>
      </p:sp>
      <p:sp>
        <p:nvSpPr>
          <p:cNvPr id="9" name="椭圆 8"/>
          <p:cNvSpPr>
            <a:spLocks noChangeAspect="1"/>
          </p:cNvSpPr>
          <p:nvPr/>
        </p:nvSpPr>
        <p:spPr>
          <a:xfrm>
            <a:off x="4336892"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ea typeface="微软雅黑 Light" panose="020B0502040204020203" pitchFamily="34" charset="-122"/>
            </a:endParaRPr>
          </a:p>
        </p:txBody>
      </p:sp>
      <p:sp>
        <p:nvSpPr>
          <p:cNvPr id="10" name="椭圆 9"/>
          <p:cNvSpPr>
            <a:spLocks noChangeAspect="1"/>
          </p:cNvSpPr>
          <p:nvPr/>
        </p:nvSpPr>
        <p:spPr>
          <a:xfrm>
            <a:off x="4434983"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ea typeface="微软雅黑 Light" panose="020B0502040204020203" pitchFamily="34" charset="-122"/>
            </a:endParaRPr>
          </a:p>
        </p:txBody>
      </p:sp>
      <p:sp>
        <p:nvSpPr>
          <p:cNvPr id="11" name="椭圆 10"/>
          <p:cNvSpPr>
            <a:spLocks noChangeAspect="1"/>
          </p:cNvSpPr>
          <p:nvPr/>
        </p:nvSpPr>
        <p:spPr>
          <a:xfrm>
            <a:off x="4528263"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ea typeface="微软雅黑 Light" panose="020B0502040204020203" pitchFamily="34" charset="-122"/>
            </a:endParaRPr>
          </a:p>
        </p:txBody>
      </p:sp>
      <p:sp>
        <p:nvSpPr>
          <p:cNvPr id="12" name="椭圆 11"/>
          <p:cNvSpPr>
            <a:spLocks noChangeAspect="1"/>
          </p:cNvSpPr>
          <p:nvPr/>
        </p:nvSpPr>
        <p:spPr>
          <a:xfrm>
            <a:off x="4621542"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ea typeface="微软雅黑 Light" panose="020B0502040204020203" pitchFamily="34" charset="-122"/>
            </a:endParaRPr>
          </a:p>
        </p:txBody>
      </p:sp>
      <p:sp>
        <p:nvSpPr>
          <p:cNvPr id="13" name="椭圆 12"/>
          <p:cNvSpPr>
            <a:spLocks noChangeAspect="1"/>
          </p:cNvSpPr>
          <p:nvPr/>
        </p:nvSpPr>
        <p:spPr>
          <a:xfrm>
            <a:off x="4714821"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ea typeface="微软雅黑 Light" panose="020B0502040204020203" pitchFamily="34" charset="-122"/>
            </a:endParaRPr>
          </a:p>
        </p:txBody>
      </p:sp>
      <p:pic>
        <p:nvPicPr>
          <p:cNvPr id="4109" name="图片 19"/>
          <p:cNvPicPr>
            <a:picLocks noChangeAspect="1"/>
          </p:cNvPicPr>
          <p:nvPr/>
        </p:nvPicPr>
        <p:blipFill>
          <a:blip r:embed="rId3"/>
          <a:stretch>
            <a:fillRect/>
          </a:stretch>
        </p:blipFill>
        <p:spPr>
          <a:xfrm>
            <a:off x="7636510" y="45085"/>
            <a:ext cx="1517650" cy="1519555"/>
          </a:xfrm>
          <a:prstGeom prst="rect">
            <a:avLst/>
          </a:prstGeom>
          <a:noFill/>
          <a:ln w="9525">
            <a:noFill/>
          </a:ln>
        </p:spPr>
      </p:pic>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40000">
                                          <p:cBhvr additive="base">
                                            <p:cTn id="7" dur="750" fill="hold"/>
                                            <p:tgtEl>
                                              <p:spTgt spid="5"/>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12" presetClass="entr" presetSubtype="1"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p:tgtEl>
                                              <p:spTgt spid="8"/>
                                            </p:tgtEl>
                                            <p:attrNameLst>
                                              <p:attrName>ppt_y</p:attrName>
                                            </p:attrNameLst>
                                          </p:cBhvr>
                                          <p:tavLst>
                                            <p:tav tm="0">
                                              <p:val>
                                                <p:strVal val="#ppt_y-#ppt_h*1.125000"/>
                                              </p:val>
                                            </p:tav>
                                            <p:tav tm="100000">
                                              <p:val>
                                                <p:strVal val="#ppt_y"/>
                                              </p:val>
                                            </p:tav>
                                          </p:tavLst>
                                        </p:anim>
                                        <p:animEffect transition="in" filter="wipe(down)">
                                          <p:cBhvr>
                                            <p:cTn id="13" dur="500"/>
                                            <p:tgtEl>
                                              <p:spTgt spid="8"/>
                                            </p:tgtEl>
                                          </p:cBhvr>
                                        </p:animEffect>
                                      </p:childTnLst>
                                    </p:cTn>
                                  </p:par>
                                </p:childTnLst>
                              </p:cTn>
                            </p:par>
                            <p:par>
                              <p:cTn id="14" fill="hold">
                                <p:stCondLst>
                                  <p:cond delay="1500"/>
                                </p:stCondLst>
                                <p:childTnLst>
                                  <p:par>
                                    <p:cTn id="15" presetID="56" presetClass="entr" presetSubtype="0" fill="hold" grpId="0" nodeType="afterEffect">
                                      <p:stCondLst>
                                        <p:cond delay="0"/>
                                      </p:stCondLst>
                                      <p:iterate type="lt">
                                        <p:tmPct val="15000"/>
                                      </p:iterate>
                                      <p:childTnLst>
                                        <p:set>
                                          <p:cBhvr>
                                            <p:cTn id="16" dur="1" fill="hold">
                                              <p:stCondLst>
                                                <p:cond delay="0"/>
                                              </p:stCondLst>
                                            </p:cTn>
                                            <p:tgtEl>
                                              <p:spTgt spid="6"/>
                                            </p:tgtEl>
                                            <p:attrNameLst>
                                              <p:attrName>style.visibility</p:attrName>
                                            </p:attrNameLst>
                                          </p:cBhvr>
                                          <p:to>
                                            <p:strVal val="visible"/>
                                          </p:to>
                                        </p:set>
                                        <p:anim by="(-#ppt_w*2)" calcmode="lin" valueType="num">
                                          <p:cBhvr rctx="PPT">
                                            <p:cTn id="17" dur="500" autoRev="1" fill="hold">
                                              <p:stCondLst>
                                                <p:cond delay="0"/>
                                              </p:stCondLst>
                                            </p:cTn>
                                            <p:tgtEl>
                                              <p:spTgt spid="6"/>
                                            </p:tgtEl>
                                            <p:attrNameLst>
                                              <p:attrName>ppt_w</p:attrName>
                                            </p:attrNameLst>
                                          </p:cBhvr>
                                        </p:anim>
                                        <p:anim by="(#ppt_w*0.50)" calcmode="lin" valueType="num">
                                          <p:cBhvr>
                                            <p:cTn id="18" dur="500" decel="50000" autoRev="1" fill="hold">
                                              <p:stCondLst>
                                                <p:cond delay="0"/>
                                              </p:stCondLst>
                                            </p:cTn>
                                            <p:tgtEl>
                                              <p:spTgt spid="6"/>
                                            </p:tgtEl>
                                            <p:attrNameLst>
                                              <p:attrName>ppt_x</p:attrName>
                                            </p:attrNameLst>
                                          </p:cBhvr>
                                        </p:anim>
                                        <p:anim from="(-#ppt_h/2)" to="(#ppt_y)" calcmode="lin" valueType="num">
                                          <p:cBhvr>
                                            <p:cTn id="19" dur="1000" fill="hold">
                                              <p:stCondLst>
                                                <p:cond delay="0"/>
                                              </p:stCondLst>
                                            </p:cTn>
                                            <p:tgtEl>
                                              <p:spTgt spid="6"/>
                                            </p:tgtEl>
                                            <p:attrNameLst>
                                              <p:attrName>ppt_y</p:attrName>
                                            </p:attrNameLst>
                                          </p:cBhvr>
                                        </p:anim>
                                        <p:animRot by="21600000">
                                          <p:cBhvr>
                                            <p:cTn id="20" dur="1000" fill="hold">
                                              <p:stCondLst>
                                                <p:cond delay="0"/>
                                              </p:stCondLst>
                                            </p:cTn>
                                            <p:tgtEl>
                                              <p:spTgt spid="6"/>
                                            </p:tgtEl>
                                            <p:attrNameLst>
                                              <p:attrName>r</p:attrName>
                                            </p:attrNameLst>
                                          </p:cBhvr>
                                        </p:animRot>
                                      </p:childTnLst>
                                    </p:cTn>
                                  </p:par>
                                </p:childTnLst>
                              </p:cTn>
                            </p:par>
                            <p:par>
                              <p:cTn id="21" fill="hold">
                                <p:stCondLst>
                                  <p:cond delay="4150"/>
                                </p:stCondLst>
                                <p:childTnLst>
                                  <p:par>
                                    <p:cTn id="22" presetID="10" presetClass="entr" presetSubtype="0" fill="hold" grpId="0" nodeType="afterEffect">
                                      <p:stCondLst>
                                        <p:cond delay="0"/>
                                      </p:stCondLst>
                                      <p:iterate type="lt">
                                        <p:tmPct val="10000"/>
                                      </p:iterate>
                                      <p:childTnLst>
                                        <p:set>
                                          <p:cBhvr>
                                            <p:cTn id="23" dur="1" fill="hold">
                                              <p:stCondLst>
                                                <p:cond delay="0"/>
                                              </p:stCondLst>
                                            </p:cTn>
                                            <p:tgtEl>
                                              <p:spTgt spid="7"/>
                                            </p:tgtEl>
                                            <p:attrNameLst>
                                              <p:attrName>style.visibility</p:attrName>
                                            </p:attrNameLst>
                                          </p:cBhvr>
                                          <p:to>
                                            <p:strVal val="visible"/>
                                          </p:to>
                                        </p:set>
                                        <p:animEffect transition="in" filter="fade">
                                          <p:cBhvr>
                                            <p:cTn id="24" dur="100"/>
                                            <p:tgtEl>
                                              <p:spTgt spid="7"/>
                                            </p:tgtEl>
                                          </p:cBhvr>
                                        </p:animEffect>
                                      </p:childTnLst>
                                    </p:cTn>
                                  </p:par>
                                </p:childTnLst>
                              </p:cTn>
                            </p:par>
                            <p:par>
                              <p:cTn id="25" fill="hold">
                                <p:stCondLst>
                                  <p:cond delay="4470"/>
                                </p:stCondLst>
                                <p:childTnLst>
                                  <p:par>
                                    <p:cTn id="26" presetID="2" presetClass="entr" presetSubtype="4" fill="hold" grpId="0" nodeType="afterEffect" p14:presetBounceEnd="46000">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14:bounceEnd="46000">
                                          <p:cBhvr additive="base">
                                            <p:cTn id="28" dur="500" fill="hold"/>
                                            <p:tgtEl>
                                              <p:spTgt spid="9"/>
                                            </p:tgtEl>
                                            <p:attrNameLst>
                                              <p:attrName>ppt_x</p:attrName>
                                            </p:attrNameLst>
                                          </p:cBhvr>
                                          <p:tavLst>
                                            <p:tav tm="0">
                                              <p:val>
                                                <p:strVal val="#ppt_x"/>
                                              </p:val>
                                            </p:tav>
                                            <p:tav tm="100000">
                                              <p:val>
                                                <p:strVal val="#ppt_x"/>
                                              </p:val>
                                            </p:tav>
                                          </p:tavLst>
                                        </p:anim>
                                        <p:anim calcmode="lin" valueType="num" p14:bounceEnd="46000">
                                          <p:cBhvr additive="base">
                                            <p:cTn id="29" dur="500" fill="hold"/>
                                            <p:tgtEl>
                                              <p:spTgt spid="9"/>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14:presetBounceEnd="46000">
                                      <p:stCondLst>
                                        <p:cond delay="100"/>
                                      </p:stCondLst>
                                      <p:childTnLst>
                                        <p:set>
                                          <p:cBhvr>
                                            <p:cTn id="31" dur="1" fill="hold">
                                              <p:stCondLst>
                                                <p:cond delay="0"/>
                                              </p:stCondLst>
                                            </p:cTn>
                                            <p:tgtEl>
                                              <p:spTgt spid="10"/>
                                            </p:tgtEl>
                                            <p:attrNameLst>
                                              <p:attrName>style.visibility</p:attrName>
                                            </p:attrNameLst>
                                          </p:cBhvr>
                                          <p:to>
                                            <p:strVal val="visible"/>
                                          </p:to>
                                        </p:set>
                                        <p:anim calcmode="lin" valueType="num" p14:bounceEnd="46000">
                                          <p:cBhvr additive="base">
                                            <p:cTn id="32" dur="500" fill="hold"/>
                                            <p:tgtEl>
                                              <p:spTgt spid="10"/>
                                            </p:tgtEl>
                                            <p:attrNameLst>
                                              <p:attrName>ppt_x</p:attrName>
                                            </p:attrNameLst>
                                          </p:cBhvr>
                                          <p:tavLst>
                                            <p:tav tm="0">
                                              <p:val>
                                                <p:strVal val="#ppt_x"/>
                                              </p:val>
                                            </p:tav>
                                            <p:tav tm="100000">
                                              <p:val>
                                                <p:strVal val="#ppt_x"/>
                                              </p:val>
                                            </p:tav>
                                          </p:tavLst>
                                        </p:anim>
                                        <p:anim calcmode="lin" valueType="num" p14:bounceEnd="46000">
                                          <p:cBhvr additive="base">
                                            <p:cTn id="33" dur="500" fill="hold"/>
                                            <p:tgtEl>
                                              <p:spTgt spid="10"/>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14:presetBounceEnd="46000">
                                      <p:stCondLst>
                                        <p:cond delay="200"/>
                                      </p:stCondLst>
                                      <p:childTnLst>
                                        <p:set>
                                          <p:cBhvr>
                                            <p:cTn id="35" dur="1" fill="hold">
                                              <p:stCondLst>
                                                <p:cond delay="0"/>
                                              </p:stCondLst>
                                            </p:cTn>
                                            <p:tgtEl>
                                              <p:spTgt spid="11"/>
                                            </p:tgtEl>
                                            <p:attrNameLst>
                                              <p:attrName>style.visibility</p:attrName>
                                            </p:attrNameLst>
                                          </p:cBhvr>
                                          <p:to>
                                            <p:strVal val="visible"/>
                                          </p:to>
                                        </p:set>
                                        <p:anim calcmode="lin" valueType="num" p14:bounceEnd="46000">
                                          <p:cBhvr additive="base">
                                            <p:cTn id="36" dur="500" fill="hold"/>
                                            <p:tgtEl>
                                              <p:spTgt spid="11"/>
                                            </p:tgtEl>
                                            <p:attrNameLst>
                                              <p:attrName>ppt_x</p:attrName>
                                            </p:attrNameLst>
                                          </p:cBhvr>
                                          <p:tavLst>
                                            <p:tav tm="0">
                                              <p:val>
                                                <p:strVal val="#ppt_x"/>
                                              </p:val>
                                            </p:tav>
                                            <p:tav tm="100000">
                                              <p:val>
                                                <p:strVal val="#ppt_x"/>
                                              </p:val>
                                            </p:tav>
                                          </p:tavLst>
                                        </p:anim>
                                        <p:anim calcmode="lin" valueType="num" p14:bounceEnd="46000">
                                          <p:cBhvr additive="base">
                                            <p:cTn id="37" dur="500" fill="hold"/>
                                            <p:tgtEl>
                                              <p:spTgt spid="11"/>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14:presetBounceEnd="46000">
                                      <p:stCondLst>
                                        <p:cond delay="300"/>
                                      </p:stCondLst>
                                      <p:childTnLst>
                                        <p:set>
                                          <p:cBhvr>
                                            <p:cTn id="39" dur="1" fill="hold">
                                              <p:stCondLst>
                                                <p:cond delay="0"/>
                                              </p:stCondLst>
                                            </p:cTn>
                                            <p:tgtEl>
                                              <p:spTgt spid="12"/>
                                            </p:tgtEl>
                                            <p:attrNameLst>
                                              <p:attrName>style.visibility</p:attrName>
                                            </p:attrNameLst>
                                          </p:cBhvr>
                                          <p:to>
                                            <p:strVal val="visible"/>
                                          </p:to>
                                        </p:set>
                                        <p:anim calcmode="lin" valueType="num" p14:bounceEnd="46000">
                                          <p:cBhvr additive="base">
                                            <p:cTn id="40" dur="500" fill="hold"/>
                                            <p:tgtEl>
                                              <p:spTgt spid="12"/>
                                            </p:tgtEl>
                                            <p:attrNameLst>
                                              <p:attrName>ppt_x</p:attrName>
                                            </p:attrNameLst>
                                          </p:cBhvr>
                                          <p:tavLst>
                                            <p:tav tm="0">
                                              <p:val>
                                                <p:strVal val="#ppt_x"/>
                                              </p:val>
                                            </p:tav>
                                            <p:tav tm="100000">
                                              <p:val>
                                                <p:strVal val="#ppt_x"/>
                                              </p:val>
                                            </p:tav>
                                          </p:tavLst>
                                        </p:anim>
                                        <p:anim calcmode="lin" valueType="num" p14:bounceEnd="46000">
                                          <p:cBhvr additive="base">
                                            <p:cTn id="41" dur="500" fill="hold"/>
                                            <p:tgtEl>
                                              <p:spTgt spid="12"/>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14:presetBounceEnd="46000">
                                      <p:stCondLst>
                                        <p:cond delay="400"/>
                                      </p:stCondLst>
                                      <p:childTnLst>
                                        <p:set>
                                          <p:cBhvr>
                                            <p:cTn id="43" dur="1" fill="hold">
                                              <p:stCondLst>
                                                <p:cond delay="0"/>
                                              </p:stCondLst>
                                            </p:cTn>
                                            <p:tgtEl>
                                              <p:spTgt spid="13"/>
                                            </p:tgtEl>
                                            <p:attrNameLst>
                                              <p:attrName>style.visibility</p:attrName>
                                            </p:attrNameLst>
                                          </p:cBhvr>
                                          <p:to>
                                            <p:strVal val="visible"/>
                                          </p:to>
                                        </p:set>
                                        <p:anim calcmode="lin" valueType="num" p14:bounceEnd="46000">
                                          <p:cBhvr additive="base">
                                            <p:cTn id="44" dur="500" fill="hold"/>
                                            <p:tgtEl>
                                              <p:spTgt spid="13"/>
                                            </p:tgtEl>
                                            <p:attrNameLst>
                                              <p:attrName>ppt_x</p:attrName>
                                            </p:attrNameLst>
                                          </p:cBhvr>
                                          <p:tavLst>
                                            <p:tav tm="0">
                                              <p:val>
                                                <p:strVal val="#ppt_x"/>
                                              </p:val>
                                            </p:tav>
                                            <p:tav tm="100000">
                                              <p:val>
                                                <p:strVal val="#ppt_x"/>
                                              </p:val>
                                            </p:tav>
                                          </p:tavLst>
                                        </p:anim>
                                        <p:anim calcmode="lin" valueType="num" p14:bounceEnd="46000">
                                          <p:cBhvr additive="base">
                                            <p:cTn id="4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P spid="9" grpId="0" animBg="1"/>
          <p:bldP spid="10" grpId="0" animBg="1"/>
          <p:bldP spid="11" grpId="0" animBg="1"/>
          <p:bldP spid="12" grpId="0" animBg="1"/>
          <p:bldP spid="1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12" presetClass="entr" presetSubtype="1"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p:tgtEl>
                                              <p:spTgt spid="8"/>
                                            </p:tgtEl>
                                            <p:attrNameLst>
                                              <p:attrName>ppt_y</p:attrName>
                                            </p:attrNameLst>
                                          </p:cBhvr>
                                          <p:tavLst>
                                            <p:tav tm="0">
                                              <p:val>
                                                <p:strVal val="#ppt_y-#ppt_h*1.125000"/>
                                              </p:val>
                                            </p:tav>
                                            <p:tav tm="100000">
                                              <p:val>
                                                <p:strVal val="#ppt_y"/>
                                              </p:val>
                                            </p:tav>
                                          </p:tavLst>
                                        </p:anim>
                                        <p:animEffect transition="in" filter="wipe(down)">
                                          <p:cBhvr>
                                            <p:cTn id="13" dur="500"/>
                                            <p:tgtEl>
                                              <p:spTgt spid="8"/>
                                            </p:tgtEl>
                                          </p:cBhvr>
                                        </p:animEffect>
                                      </p:childTnLst>
                                    </p:cTn>
                                  </p:par>
                                </p:childTnLst>
                              </p:cTn>
                            </p:par>
                            <p:par>
                              <p:cTn id="14" fill="hold">
                                <p:stCondLst>
                                  <p:cond delay="1500"/>
                                </p:stCondLst>
                                <p:childTnLst>
                                  <p:par>
                                    <p:cTn id="15" presetID="56" presetClass="entr" presetSubtype="0" fill="hold" grpId="0" nodeType="afterEffect">
                                      <p:stCondLst>
                                        <p:cond delay="0"/>
                                      </p:stCondLst>
                                      <p:iterate type="lt">
                                        <p:tmPct val="15000"/>
                                      </p:iterate>
                                      <p:childTnLst>
                                        <p:set>
                                          <p:cBhvr>
                                            <p:cTn id="16" dur="1" fill="hold">
                                              <p:stCondLst>
                                                <p:cond delay="0"/>
                                              </p:stCondLst>
                                            </p:cTn>
                                            <p:tgtEl>
                                              <p:spTgt spid="6"/>
                                            </p:tgtEl>
                                            <p:attrNameLst>
                                              <p:attrName>style.visibility</p:attrName>
                                            </p:attrNameLst>
                                          </p:cBhvr>
                                          <p:to>
                                            <p:strVal val="visible"/>
                                          </p:to>
                                        </p:set>
                                        <p:anim by="(-#ppt_w*2)" calcmode="lin" valueType="num">
                                          <p:cBhvr rctx="PPT">
                                            <p:cTn id="17" dur="500" autoRev="1" fill="hold">
                                              <p:stCondLst>
                                                <p:cond delay="0"/>
                                              </p:stCondLst>
                                            </p:cTn>
                                            <p:tgtEl>
                                              <p:spTgt spid="6"/>
                                            </p:tgtEl>
                                            <p:attrNameLst>
                                              <p:attrName>ppt_w</p:attrName>
                                            </p:attrNameLst>
                                          </p:cBhvr>
                                        </p:anim>
                                        <p:anim by="(#ppt_w*0.50)" calcmode="lin" valueType="num">
                                          <p:cBhvr>
                                            <p:cTn id="18" dur="500" decel="50000" autoRev="1" fill="hold">
                                              <p:stCondLst>
                                                <p:cond delay="0"/>
                                              </p:stCondLst>
                                            </p:cTn>
                                            <p:tgtEl>
                                              <p:spTgt spid="6"/>
                                            </p:tgtEl>
                                            <p:attrNameLst>
                                              <p:attrName>ppt_x</p:attrName>
                                            </p:attrNameLst>
                                          </p:cBhvr>
                                        </p:anim>
                                        <p:anim from="(-#ppt_h/2)" to="(#ppt_y)" calcmode="lin" valueType="num">
                                          <p:cBhvr>
                                            <p:cTn id="19" dur="1000" fill="hold">
                                              <p:stCondLst>
                                                <p:cond delay="0"/>
                                              </p:stCondLst>
                                            </p:cTn>
                                            <p:tgtEl>
                                              <p:spTgt spid="6"/>
                                            </p:tgtEl>
                                            <p:attrNameLst>
                                              <p:attrName>ppt_y</p:attrName>
                                            </p:attrNameLst>
                                          </p:cBhvr>
                                        </p:anim>
                                        <p:animRot by="21600000">
                                          <p:cBhvr>
                                            <p:cTn id="20" dur="1000" fill="hold">
                                              <p:stCondLst>
                                                <p:cond delay="0"/>
                                              </p:stCondLst>
                                            </p:cTn>
                                            <p:tgtEl>
                                              <p:spTgt spid="6"/>
                                            </p:tgtEl>
                                            <p:attrNameLst>
                                              <p:attrName>r</p:attrName>
                                            </p:attrNameLst>
                                          </p:cBhvr>
                                        </p:animRot>
                                      </p:childTnLst>
                                    </p:cTn>
                                  </p:par>
                                </p:childTnLst>
                              </p:cTn>
                            </p:par>
                            <p:par>
                              <p:cTn id="21" fill="hold">
                                <p:stCondLst>
                                  <p:cond delay="4150"/>
                                </p:stCondLst>
                                <p:childTnLst>
                                  <p:par>
                                    <p:cTn id="22" presetID="10" presetClass="entr" presetSubtype="0" fill="hold" grpId="0" nodeType="afterEffect">
                                      <p:stCondLst>
                                        <p:cond delay="0"/>
                                      </p:stCondLst>
                                      <p:iterate type="lt">
                                        <p:tmPct val="10000"/>
                                      </p:iterate>
                                      <p:childTnLst>
                                        <p:set>
                                          <p:cBhvr>
                                            <p:cTn id="23" dur="1" fill="hold">
                                              <p:stCondLst>
                                                <p:cond delay="0"/>
                                              </p:stCondLst>
                                            </p:cTn>
                                            <p:tgtEl>
                                              <p:spTgt spid="7"/>
                                            </p:tgtEl>
                                            <p:attrNameLst>
                                              <p:attrName>style.visibility</p:attrName>
                                            </p:attrNameLst>
                                          </p:cBhvr>
                                          <p:to>
                                            <p:strVal val="visible"/>
                                          </p:to>
                                        </p:set>
                                        <p:animEffect transition="in" filter="fade">
                                          <p:cBhvr>
                                            <p:cTn id="24" dur="100"/>
                                            <p:tgtEl>
                                              <p:spTgt spid="7"/>
                                            </p:tgtEl>
                                          </p:cBhvr>
                                        </p:animEffect>
                                      </p:childTnLst>
                                    </p:cTn>
                                  </p:par>
                                </p:childTnLst>
                              </p:cTn>
                            </p:par>
                            <p:par>
                              <p:cTn id="25" fill="hold">
                                <p:stCondLst>
                                  <p:cond delay="4470"/>
                                </p:stCondLst>
                                <p:childTnLst>
                                  <p:par>
                                    <p:cTn id="26" presetID="2" presetClass="entr" presetSubtype="4"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10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ppt_x"/>
                                              </p:val>
                                            </p:tav>
                                            <p:tav tm="100000">
                                              <p:val>
                                                <p:strVal val="#ppt_x"/>
                                              </p:val>
                                            </p:tav>
                                          </p:tavLst>
                                        </p:anim>
                                        <p:anim calcmode="lin" valueType="num">
                                          <p:cBhvr additive="base">
                                            <p:cTn id="33" dur="500" fill="hold"/>
                                            <p:tgtEl>
                                              <p:spTgt spid="10"/>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20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ppt_x"/>
                                              </p:val>
                                            </p:tav>
                                            <p:tav tm="100000">
                                              <p:val>
                                                <p:strVal val="#ppt_x"/>
                                              </p:val>
                                            </p:tav>
                                          </p:tavLst>
                                        </p:anim>
                                        <p:anim calcmode="lin" valueType="num">
                                          <p:cBhvr additive="base">
                                            <p:cTn id="37" dur="500" fill="hold"/>
                                            <p:tgtEl>
                                              <p:spTgt spid="11"/>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30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ppt_x"/>
                                              </p:val>
                                            </p:tav>
                                            <p:tav tm="100000">
                                              <p:val>
                                                <p:strVal val="#ppt_x"/>
                                              </p:val>
                                            </p:tav>
                                          </p:tavLst>
                                        </p:anim>
                                        <p:anim calcmode="lin" valueType="num">
                                          <p:cBhvr additive="base">
                                            <p:cTn id="41" dur="500" fill="hold"/>
                                            <p:tgtEl>
                                              <p:spTgt spid="12"/>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400"/>
                                      </p:stCondLst>
                                      <p:childTnLst>
                                        <p:set>
                                          <p:cBhvr>
                                            <p:cTn id="43" dur="1" fill="hold">
                                              <p:stCondLst>
                                                <p:cond delay="0"/>
                                              </p:stCondLst>
                                            </p:cTn>
                                            <p:tgtEl>
                                              <p:spTgt spid="13"/>
                                            </p:tgtEl>
                                            <p:attrNameLst>
                                              <p:attrName>style.visibility</p:attrName>
                                            </p:attrNameLst>
                                          </p:cBhvr>
                                          <p:to>
                                            <p:strVal val="visible"/>
                                          </p:to>
                                        </p:set>
                                        <p:anim calcmode="lin" valueType="num">
                                          <p:cBhvr additive="base">
                                            <p:cTn id="44" dur="500" fill="hold"/>
                                            <p:tgtEl>
                                              <p:spTgt spid="13"/>
                                            </p:tgtEl>
                                            <p:attrNameLst>
                                              <p:attrName>ppt_x</p:attrName>
                                            </p:attrNameLst>
                                          </p:cBhvr>
                                          <p:tavLst>
                                            <p:tav tm="0">
                                              <p:val>
                                                <p:strVal val="#ppt_x"/>
                                              </p:val>
                                            </p:tav>
                                            <p:tav tm="100000">
                                              <p:val>
                                                <p:strVal val="#ppt_x"/>
                                              </p:val>
                                            </p:tav>
                                          </p:tavLst>
                                        </p:anim>
                                        <p:anim calcmode="lin" valueType="num">
                                          <p:cBhvr additive="base">
                                            <p:cTn id="4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P spid="9" grpId="0" animBg="1"/>
          <p:bldP spid="10" grpId="0" animBg="1"/>
          <p:bldP spid="11" grpId="0" animBg="1"/>
          <p:bldP spid="12" grpId="0" animBg="1"/>
          <p:bldP spid="13" grpId="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9" name="组合 20"/>
          <p:cNvGrpSpPr/>
          <p:nvPr/>
        </p:nvGrpSpPr>
        <p:grpSpPr>
          <a:xfrm>
            <a:off x="0" y="285750"/>
            <a:ext cx="521494" cy="379810"/>
            <a:chOff x="0" y="0"/>
            <a:chExt cx="694944" cy="624651"/>
          </a:xfrm>
        </p:grpSpPr>
        <p:sp>
          <p:nvSpPr>
            <p:cNvPr id="19462"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sp>
          <p:nvSpPr>
            <p:cNvPr id="19463"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grpSp>
      <p:sp>
        <p:nvSpPr>
          <p:cNvPr id="19460" name="矩形 23"/>
          <p:cNvSpPr/>
          <p:nvPr/>
        </p:nvSpPr>
        <p:spPr>
          <a:xfrm>
            <a:off x="644129" y="319088"/>
            <a:ext cx="3423815" cy="461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smtClean="0">
                <a:latin typeface="微软雅黑" panose="020B0503020204020204" pitchFamily="34" charset="-122"/>
                <a:ea typeface="微软雅黑" panose="020B0503020204020204" pitchFamily="34" charset="-122"/>
              </a:rPr>
              <a:t>如何进行界面原型设计</a:t>
            </a:r>
            <a:endParaRPr lang="zh-CN" altLang="en-US" sz="2400" b="1" dirty="0">
              <a:latin typeface="微软雅黑" panose="020B0503020204020204" pitchFamily="34" charset="-122"/>
              <a:ea typeface="微软雅黑" panose="020B0503020204020204" pitchFamily="34" charset="-122"/>
            </a:endParaRPr>
          </a:p>
        </p:txBody>
      </p:sp>
      <p:sp>
        <p:nvSpPr>
          <p:cNvPr id="20485" name="文本框 12"/>
          <p:cNvSpPr txBox="1">
            <a:spLocks noChangeArrowheads="1"/>
          </p:cNvSpPr>
          <p:nvPr/>
        </p:nvSpPr>
        <p:spPr bwMode="auto">
          <a:xfrm>
            <a:off x="1547664" y="987574"/>
            <a:ext cx="6048672" cy="3795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457200" lvl="1" indent="0" eaLnBrk="1" hangingPunct="1">
              <a:lnSpc>
                <a:spcPct val="80000"/>
              </a:lnSpc>
              <a:buNone/>
            </a:pPr>
            <a:r>
              <a:rPr lang="zh-CN" altLang="en-US" sz="2000" dirty="0" smtClean="0">
                <a:solidFill>
                  <a:srgbClr val="000000"/>
                </a:solidFill>
                <a:latin typeface="+mn-ea"/>
                <a:ea typeface="+mn-ea"/>
                <a:cs typeface="楷体_GB2312" pitchFamily="49" charset="-122"/>
              </a:rPr>
              <a:t>       </a:t>
            </a:r>
            <a:r>
              <a:rPr lang="en-US" altLang="zh-CN" sz="2000" dirty="0" smtClean="0">
                <a:solidFill>
                  <a:srgbClr val="000000"/>
                </a:solidFill>
                <a:latin typeface="+mn-ea"/>
                <a:ea typeface="+mn-ea"/>
                <a:cs typeface="楷体_GB2312" pitchFamily="49" charset="-122"/>
              </a:rPr>
              <a:t>1.</a:t>
            </a:r>
            <a:r>
              <a:rPr lang="zh-CN" altLang="en-US" sz="2000" dirty="0" smtClean="0">
                <a:solidFill>
                  <a:srgbClr val="000000"/>
                </a:solidFill>
                <a:latin typeface="+mn-ea"/>
                <a:ea typeface="+mn-ea"/>
                <a:cs typeface="楷体_GB2312" pitchFamily="49" charset="-122"/>
              </a:rPr>
              <a:t>用户界面设计首先要</a:t>
            </a:r>
            <a:r>
              <a:rPr lang="zh-CN" altLang="en-US" sz="2000" dirty="0" smtClean="0">
                <a:solidFill>
                  <a:srgbClr val="FF0000"/>
                </a:solidFill>
                <a:latin typeface="+mn-ea"/>
                <a:ea typeface="+mn-ea"/>
                <a:cs typeface="楷体_GB2312" pitchFamily="49" charset="-122"/>
              </a:rPr>
              <a:t>识别用户</a:t>
            </a:r>
            <a:r>
              <a:rPr lang="zh-CN" altLang="en-US" sz="2000" dirty="0" smtClean="0">
                <a:solidFill>
                  <a:srgbClr val="000000"/>
                </a:solidFill>
                <a:latin typeface="+mn-ea"/>
                <a:ea typeface="+mn-ea"/>
                <a:cs typeface="楷体_GB2312" pitchFamily="49" charset="-122"/>
              </a:rPr>
              <a:t>、</a:t>
            </a:r>
            <a:r>
              <a:rPr lang="zh-CN" altLang="en-US" sz="2000" dirty="0" smtClean="0">
                <a:solidFill>
                  <a:srgbClr val="FF0000"/>
                </a:solidFill>
                <a:latin typeface="+mn-ea"/>
                <a:ea typeface="+mn-ea"/>
                <a:cs typeface="楷体_GB2312" pitchFamily="49" charset="-122"/>
              </a:rPr>
              <a:t>任务</a:t>
            </a:r>
            <a:r>
              <a:rPr lang="zh-CN" altLang="en-US" sz="2000" dirty="0" smtClean="0">
                <a:solidFill>
                  <a:srgbClr val="000000"/>
                </a:solidFill>
                <a:latin typeface="+mn-ea"/>
                <a:ea typeface="+mn-ea"/>
                <a:cs typeface="楷体_GB2312" pitchFamily="49" charset="-122"/>
              </a:rPr>
              <a:t>和</a:t>
            </a:r>
            <a:r>
              <a:rPr lang="zh-CN" altLang="en-US" sz="2000" dirty="0" smtClean="0">
                <a:solidFill>
                  <a:srgbClr val="FF0000"/>
                </a:solidFill>
                <a:latin typeface="+mn-ea"/>
                <a:ea typeface="+mn-ea"/>
                <a:cs typeface="楷体_GB2312" pitchFamily="49" charset="-122"/>
              </a:rPr>
              <a:t>环境需求</a:t>
            </a:r>
            <a:r>
              <a:rPr lang="zh-CN" altLang="en-US" sz="2000" dirty="0" smtClean="0">
                <a:solidFill>
                  <a:srgbClr val="000000"/>
                </a:solidFill>
                <a:latin typeface="+mn-ea"/>
                <a:ea typeface="+mn-ea"/>
                <a:cs typeface="楷体_GB2312" pitchFamily="49" charset="-122"/>
              </a:rPr>
              <a:t>。一旦用户任务被确定，则通过创建和分析用户场景来定义一组用户界面对象和动作。这是创建屏幕布局的基础。屏幕布局描述了图形设计和图标位置，描述性屏幕文本的定义，窗口的规格说明和命名，以及主要的和次要的菜单项规格说明。使用工具来开发原型并最终实现设计模型，另外为了保证质量需要对结果进行评估。</a:t>
            </a:r>
            <a:endParaRPr lang="en-US" altLang="zh-CN" sz="2000" dirty="0" smtClean="0">
              <a:solidFill>
                <a:srgbClr val="000000"/>
              </a:solidFill>
              <a:latin typeface="+mn-ea"/>
              <a:ea typeface="+mn-ea"/>
              <a:cs typeface="楷体_GB2312" pitchFamily="49" charset="-122"/>
            </a:endParaRPr>
          </a:p>
          <a:p>
            <a:pPr marL="457200" lvl="1" indent="0" eaLnBrk="1" hangingPunct="1">
              <a:lnSpc>
                <a:spcPct val="80000"/>
              </a:lnSpc>
              <a:buNone/>
            </a:pPr>
            <a:endParaRPr lang="zh-CN" altLang="en-US" sz="2000" dirty="0" smtClean="0">
              <a:solidFill>
                <a:srgbClr val="000000"/>
              </a:solidFill>
              <a:latin typeface="+mn-ea"/>
              <a:ea typeface="+mn-ea"/>
              <a:cs typeface="楷体_GB2312" pitchFamily="49" charset="-122"/>
            </a:endParaRPr>
          </a:p>
          <a:p>
            <a:pPr marL="457200" lvl="1" indent="0" eaLnBrk="1" hangingPunct="1">
              <a:lnSpc>
                <a:spcPct val="80000"/>
              </a:lnSpc>
              <a:buNone/>
            </a:pPr>
            <a:r>
              <a:rPr lang="zh-CN" altLang="en-US" sz="2000" dirty="0" smtClean="0">
                <a:solidFill>
                  <a:srgbClr val="000000"/>
                </a:solidFill>
                <a:latin typeface="+mn-ea"/>
                <a:ea typeface="+mn-ea"/>
                <a:cs typeface="楷体_GB2312" pitchFamily="49" charset="-122"/>
              </a:rPr>
              <a:t>      </a:t>
            </a:r>
            <a:r>
              <a:rPr lang="en-US" altLang="zh-CN" sz="2000" dirty="0" smtClean="0">
                <a:solidFill>
                  <a:srgbClr val="000000"/>
                </a:solidFill>
                <a:latin typeface="+mn-ea"/>
                <a:ea typeface="+mn-ea"/>
                <a:cs typeface="楷体_GB2312" pitchFamily="49" charset="-122"/>
              </a:rPr>
              <a:t>2.</a:t>
            </a:r>
            <a:r>
              <a:rPr lang="zh-CN" altLang="en-US" sz="2000" dirty="0" smtClean="0">
                <a:solidFill>
                  <a:srgbClr val="000000"/>
                </a:solidFill>
                <a:latin typeface="+mn-ea"/>
                <a:ea typeface="+mn-ea"/>
                <a:cs typeface="楷体_GB2312" pitchFamily="49" charset="-122"/>
              </a:rPr>
              <a:t>创建</a:t>
            </a:r>
            <a:r>
              <a:rPr lang="zh-CN" altLang="en-US" sz="2000" dirty="0">
                <a:solidFill>
                  <a:srgbClr val="000000"/>
                </a:solidFill>
                <a:latin typeface="+mn-ea"/>
                <a:ea typeface="+mn-ea"/>
                <a:cs typeface="楷体_GB2312" pitchFamily="49" charset="-122"/>
              </a:rPr>
              <a:t>用户场景，构建产品屏幕布局，以</a:t>
            </a:r>
            <a:r>
              <a:rPr lang="zh-CN" altLang="en-US" sz="2000" dirty="0">
                <a:solidFill>
                  <a:srgbClr val="FF0000"/>
                </a:solidFill>
                <a:latin typeface="+mn-ea"/>
                <a:ea typeface="+mn-ea"/>
                <a:cs typeface="楷体_GB2312" pitchFamily="49" charset="-122"/>
              </a:rPr>
              <a:t>迭代</a:t>
            </a:r>
            <a:r>
              <a:rPr lang="zh-CN" altLang="en-US" sz="2000" dirty="0">
                <a:solidFill>
                  <a:srgbClr val="000000"/>
                </a:solidFill>
                <a:latin typeface="+mn-ea"/>
                <a:ea typeface="+mn-ea"/>
                <a:cs typeface="楷体_GB2312" pitchFamily="49" charset="-122"/>
              </a:rPr>
              <a:t>的方式开发和修改界面原型</a:t>
            </a:r>
            <a:r>
              <a:rPr lang="zh-CN" altLang="en-US" sz="2000" dirty="0" smtClean="0">
                <a:solidFill>
                  <a:srgbClr val="000000"/>
                </a:solidFill>
                <a:latin typeface="+mn-ea"/>
                <a:ea typeface="+mn-ea"/>
                <a:cs typeface="楷体_GB2312" pitchFamily="49" charset="-122"/>
              </a:rPr>
              <a:t>。</a:t>
            </a:r>
            <a:endParaRPr lang="en-US" altLang="zh-CN" sz="2000" dirty="0" smtClean="0">
              <a:solidFill>
                <a:srgbClr val="000000"/>
              </a:solidFill>
              <a:latin typeface="+mn-ea"/>
              <a:ea typeface="+mn-ea"/>
              <a:cs typeface="楷体_GB2312" pitchFamily="49" charset="-122"/>
            </a:endParaRPr>
          </a:p>
          <a:p>
            <a:pPr marL="457200" lvl="1" indent="0" eaLnBrk="1" hangingPunct="1">
              <a:lnSpc>
                <a:spcPct val="80000"/>
              </a:lnSpc>
              <a:buNone/>
            </a:pPr>
            <a:endParaRPr lang="zh-CN" altLang="en-US" sz="2000" dirty="0">
              <a:solidFill>
                <a:srgbClr val="000000"/>
              </a:solidFill>
              <a:latin typeface="+mn-ea"/>
              <a:ea typeface="+mn-ea"/>
              <a:cs typeface="楷体_GB2312" pitchFamily="49" charset="-122"/>
            </a:endParaRPr>
          </a:p>
          <a:p>
            <a:pPr marL="457200" lvl="1" indent="0" eaLnBrk="1" hangingPunct="1">
              <a:lnSpc>
                <a:spcPct val="80000"/>
              </a:lnSpc>
              <a:buNone/>
            </a:pPr>
            <a:r>
              <a:rPr lang="zh-CN" altLang="en-US" sz="2000" dirty="0" smtClean="0">
                <a:solidFill>
                  <a:srgbClr val="000000"/>
                </a:solidFill>
                <a:latin typeface="+mn-ea"/>
                <a:ea typeface="+mn-ea"/>
                <a:cs typeface="楷体_GB2312" pitchFamily="49" charset="-122"/>
              </a:rPr>
              <a:t>     </a:t>
            </a:r>
            <a:r>
              <a:rPr lang="en-US" altLang="zh-CN" sz="2000" dirty="0" smtClean="0">
                <a:solidFill>
                  <a:srgbClr val="000000"/>
                </a:solidFill>
                <a:latin typeface="+mn-ea"/>
                <a:ea typeface="+mn-ea"/>
                <a:cs typeface="楷体_GB2312" pitchFamily="49" charset="-122"/>
              </a:rPr>
              <a:t>3.</a:t>
            </a:r>
            <a:r>
              <a:rPr lang="zh-CN" altLang="en-US" sz="2000" dirty="0" smtClean="0">
                <a:solidFill>
                  <a:srgbClr val="000000"/>
                </a:solidFill>
                <a:latin typeface="+mn-ea"/>
                <a:ea typeface="+mn-ea"/>
                <a:cs typeface="楷体_GB2312" pitchFamily="49" charset="-122"/>
              </a:rPr>
              <a:t>原型</a:t>
            </a:r>
            <a:r>
              <a:rPr lang="zh-CN" altLang="en-US" sz="2000" dirty="0">
                <a:solidFill>
                  <a:srgbClr val="000000"/>
                </a:solidFill>
                <a:latin typeface="+mn-ea"/>
                <a:ea typeface="+mn-ea"/>
                <a:cs typeface="楷体_GB2312" pitchFamily="49" charset="-122"/>
              </a:rPr>
              <a:t>的开发是通过</a:t>
            </a:r>
            <a:r>
              <a:rPr lang="zh-CN" altLang="en-US" sz="2000" dirty="0">
                <a:solidFill>
                  <a:srgbClr val="FF0000"/>
                </a:solidFill>
                <a:latin typeface="+mn-ea"/>
                <a:ea typeface="+mn-ea"/>
                <a:cs typeface="楷体_GB2312" pitchFamily="49" charset="-122"/>
              </a:rPr>
              <a:t>用户测试驱动</a:t>
            </a:r>
            <a:r>
              <a:rPr lang="zh-CN" altLang="en-US" sz="2000" dirty="0">
                <a:solidFill>
                  <a:srgbClr val="000000"/>
                </a:solidFill>
                <a:latin typeface="+mn-ea"/>
                <a:ea typeface="+mn-ea"/>
                <a:cs typeface="楷体_GB2312" pitchFamily="49" charset="-122"/>
              </a:rPr>
              <a:t>的，测试驱动的反馈将用于原型的下一次迭代修改</a:t>
            </a:r>
            <a:r>
              <a:rPr lang="zh-CN" altLang="en-US" sz="2000" dirty="0" smtClean="0">
                <a:solidFill>
                  <a:srgbClr val="000000"/>
                </a:solidFill>
                <a:latin typeface="+mn-ea"/>
                <a:ea typeface="+mn-ea"/>
                <a:cs typeface="楷体_GB2312" pitchFamily="49" charset="-122"/>
              </a:rPr>
              <a:t>。</a:t>
            </a:r>
            <a:r>
              <a:rPr lang="en-US" altLang="zh-CN" sz="2000" dirty="0" smtClean="0">
                <a:solidFill>
                  <a:srgbClr val="000000"/>
                </a:solidFill>
                <a:latin typeface="+mn-ea"/>
                <a:ea typeface="+mn-ea"/>
                <a:cs typeface="楷体_GB2312" pitchFamily="49" charset="-122"/>
              </a:rPr>
              <a:t>【2】</a:t>
            </a:r>
            <a:endParaRPr lang="zh-CN" altLang="en-US" sz="2000" dirty="0">
              <a:solidFill>
                <a:srgbClr val="000000"/>
              </a:solidFill>
              <a:latin typeface="+mn-ea"/>
              <a:ea typeface="+mn-ea"/>
              <a:cs typeface="楷体_GB2312" pitchFamily="49" charset="-122"/>
            </a:endParaRPr>
          </a:p>
        </p:txBody>
      </p:sp>
    </p:spTree>
    <p:extLst>
      <p:ext uri="{BB962C8B-B14F-4D97-AF65-F5344CB8AC3E}">
        <p14:creationId xmlns:p14="http://schemas.microsoft.com/office/powerpoint/2010/main" val="3510459909"/>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9" name="组合 20"/>
          <p:cNvGrpSpPr/>
          <p:nvPr/>
        </p:nvGrpSpPr>
        <p:grpSpPr>
          <a:xfrm>
            <a:off x="0" y="285750"/>
            <a:ext cx="521494" cy="379810"/>
            <a:chOff x="0" y="0"/>
            <a:chExt cx="694944" cy="624651"/>
          </a:xfrm>
        </p:grpSpPr>
        <p:sp>
          <p:nvSpPr>
            <p:cNvPr id="19462"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sp>
          <p:nvSpPr>
            <p:cNvPr id="19463"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grpSp>
      <p:sp>
        <p:nvSpPr>
          <p:cNvPr id="19460" name="矩形 23"/>
          <p:cNvSpPr/>
          <p:nvPr/>
        </p:nvSpPr>
        <p:spPr>
          <a:xfrm>
            <a:off x="644129" y="319088"/>
            <a:ext cx="3423815" cy="461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smtClean="0">
                <a:latin typeface="微软雅黑" panose="020B0503020204020204" pitchFamily="34" charset="-122"/>
                <a:ea typeface="微软雅黑" panose="020B0503020204020204" pitchFamily="34" charset="-122"/>
              </a:rPr>
              <a:t>如何进行界面原型设计</a:t>
            </a:r>
            <a:endParaRPr lang="zh-CN" altLang="en-US" sz="2400" b="1" dirty="0">
              <a:latin typeface="微软雅黑" panose="020B0503020204020204" pitchFamily="34" charset="-122"/>
              <a:ea typeface="微软雅黑" panose="020B0503020204020204" pitchFamily="34" charset="-122"/>
            </a:endParaRPr>
          </a:p>
        </p:txBody>
      </p:sp>
      <p:sp>
        <p:nvSpPr>
          <p:cNvPr id="20485" name="文本框 12"/>
          <p:cNvSpPr txBox="1">
            <a:spLocks noChangeArrowheads="1"/>
          </p:cNvSpPr>
          <p:nvPr/>
        </p:nvSpPr>
        <p:spPr bwMode="auto">
          <a:xfrm>
            <a:off x="1587312" y="1203598"/>
            <a:ext cx="6048672" cy="3459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457200" lvl="1" indent="0" eaLnBrk="1" hangingPunct="1">
              <a:buNone/>
            </a:pPr>
            <a:r>
              <a:rPr lang="en-US" altLang="zh-CN" sz="2000" dirty="0" smtClean="0">
                <a:solidFill>
                  <a:srgbClr val="000000"/>
                </a:solidFill>
                <a:latin typeface="+mn-ea"/>
                <a:ea typeface="+mn-ea"/>
                <a:cs typeface="楷体_GB2312" pitchFamily="49" charset="-122"/>
              </a:rPr>
              <a:t>1. </a:t>
            </a:r>
            <a:r>
              <a:rPr lang="zh-CN" altLang="en-US" sz="2000" dirty="0" smtClean="0">
                <a:solidFill>
                  <a:srgbClr val="000000"/>
                </a:solidFill>
                <a:latin typeface="+mn-ea"/>
                <a:ea typeface="+mn-ea"/>
                <a:cs typeface="楷体_GB2312" pitchFamily="49" charset="-122"/>
              </a:rPr>
              <a:t>接口</a:t>
            </a:r>
            <a:r>
              <a:rPr lang="zh-CN" altLang="en-US" sz="2000" dirty="0">
                <a:solidFill>
                  <a:srgbClr val="000000"/>
                </a:solidFill>
                <a:latin typeface="+mn-ea"/>
                <a:ea typeface="+mn-ea"/>
                <a:cs typeface="楷体_GB2312" pitchFamily="49" charset="-122"/>
              </a:rPr>
              <a:t>设计主要包括三个方面</a:t>
            </a:r>
            <a:r>
              <a:rPr lang="zh-CN" altLang="en-US" sz="2000" dirty="0" smtClean="0">
                <a:solidFill>
                  <a:srgbClr val="000000"/>
                </a:solidFill>
                <a:latin typeface="+mn-ea"/>
                <a:ea typeface="+mn-ea"/>
                <a:cs typeface="楷体_GB2312" pitchFamily="49" charset="-122"/>
              </a:rPr>
              <a:t>：</a:t>
            </a:r>
            <a:endParaRPr lang="en-US" altLang="zh-CN" sz="2000" dirty="0" smtClean="0">
              <a:solidFill>
                <a:srgbClr val="000000"/>
              </a:solidFill>
              <a:latin typeface="+mn-ea"/>
              <a:ea typeface="+mn-ea"/>
              <a:cs typeface="楷体_GB2312" pitchFamily="49" charset="-122"/>
            </a:endParaRPr>
          </a:p>
          <a:p>
            <a:pPr marL="457200" lvl="1" indent="0" eaLnBrk="1" hangingPunct="1">
              <a:buNone/>
            </a:pPr>
            <a:r>
              <a:rPr lang="en-US" altLang="zh-CN" sz="2000" dirty="0" smtClean="0">
                <a:solidFill>
                  <a:srgbClr val="000000"/>
                </a:solidFill>
                <a:latin typeface="+mn-ea"/>
                <a:ea typeface="+mn-ea"/>
                <a:cs typeface="楷体_GB2312" pitchFamily="49" charset="-122"/>
              </a:rPr>
              <a:t>(1)</a:t>
            </a:r>
            <a:r>
              <a:rPr lang="zh-CN" altLang="en-US" sz="2000" dirty="0" smtClean="0">
                <a:solidFill>
                  <a:srgbClr val="000000"/>
                </a:solidFill>
                <a:latin typeface="+mn-ea"/>
                <a:ea typeface="+mn-ea"/>
                <a:cs typeface="楷体_GB2312" pitchFamily="49" charset="-122"/>
              </a:rPr>
              <a:t>软件构件</a:t>
            </a:r>
            <a:r>
              <a:rPr lang="zh-CN" altLang="en-US" sz="2000" dirty="0">
                <a:solidFill>
                  <a:srgbClr val="000000"/>
                </a:solidFill>
                <a:latin typeface="+mn-ea"/>
                <a:ea typeface="+mn-ea"/>
                <a:cs typeface="楷体_GB2312" pitchFamily="49" charset="-122"/>
              </a:rPr>
              <a:t>间的接口设计</a:t>
            </a:r>
            <a:r>
              <a:rPr lang="zh-CN" altLang="en-US" sz="2000" dirty="0" smtClean="0">
                <a:solidFill>
                  <a:srgbClr val="000000"/>
                </a:solidFill>
                <a:latin typeface="+mn-ea"/>
                <a:ea typeface="+mn-ea"/>
                <a:cs typeface="楷体_GB2312" pitchFamily="49" charset="-122"/>
              </a:rPr>
              <a:t>；</a:t>
            </a:r>
            <a:endParaRPr lang="en-US" altLang="zh-CN" sz="2000" dirty="0" smtClean="0">
              <a:solidFill>
                <a:srgbClr val="000000"/>
              </a:solidFill>
              <a:latin typeface="+mn-ea"/>
              <a:ea typeface="+mn-ea"/>
              <a:cs typeface="楷体_GB2312" pitchFamily="49" charset="-122"/>
            </a:endParaRPr>
          </a:p>
          <a:p>
            <a:pPr marL="457200" lvl="1" indent="0" eaLnBrk="1" hangingPunct="1">
              <a:buNone/>
            </a:pPr>
            <a:r>
              <a:rPr lang="en-US" altLang="zh-CN" sz="2000" dirty="0" smtClean="0">
                <a:solidFill>
                  <a:srgbClr val="000000"/>
                </a:solidFill>
                <a:latin typeface="+mn-ea"/>
                <a:ea typeface="+mn-ea"/>
                <a:cs typeface="楷体_GB2312" pitchFamily="49" charset="-122"/>
              </a:rPr>
              <a:t>(</a:t>
            </a:r>
            <a:r>
              <a:rPr lang="en-US" altLang="zh-CN" sz="2000" dirty="0">
                <a:solidFill>
                  <a:srgbClr val="000000"/>
                </a:solidFill>
                <a:latin typeface="+mn-ea"/>
                <a:ea typeface="+mn-ea"/>
                <a:cs typeface="楷体_GB2312" pitchFamily="49" charset="-122"/>
              </a:rPr>
              <a:t>2</a:t>
            </a:r>
            <a:r>
              <a:rPr lang="en-US" altLang="zh-CN" sz="2000" dirty="0" smtClean="0">
                <a:solidFill>
                  <a:srgbClr val="000000"/>
                </a:solidFill>
                <a:latin typeface="+mn-ea"/>
                <a:ea typeface="+mn-ea"/>
                <a:cs typeface="楷体_GB2312" pitchFamily="49" charset="-122"/>
              </a:rPr>
              <a:t>)</a:t>
            </a:r>
            <a:r>
              <a:rPr lang="zh-CN" altLang="en-US" sz="2000" dirty="0" smtClean="0">
                <a:solidFill>
                  <a:srgbClr val="000000"/>
                </a:solidFill>
                <a:latin typeface="+mn-ea"/>
                <a:ea typeface="+mn-ea"/>
                <a:cs typeface="楷体_GB2312" pitchFamily="49" charset="-122"/>
              </a:rPr>
              <a:t>软件与</a:t>
            </a:r>
            <a:r>
              <a:rPr lang="zh-CN" altLang="en-US" sz="2000" dirty="0">
                <a:solidFill>
                  <a:srgbClr val="000000"/>
                </a:solidFill>
                <a:latin typeface="+mn-ea"/>
                <a:ea typeface="+mn-ea"/>
                <a:cs typeface="楷体_GB2312" pitchFamily="49" charset="-122"/>
              </a:rPr>
              <a:t>除人以外的其他非人类信息生产者和消费者</a:t>
            </a:r>
            <a:r>
              <a:rPr lang="en-US" altLang="zh-CN" sz="2000" dirty="0">
                <a:solidFill>
                  <a:srgbClr val="000000"/>
                </a:solidFill>
                <a:latin typeface="+mn-ea"/>
                <a:ea typeface="+mn-ea"/>
                <a:cs typeface="楷体_GB2312" pitchFamily="49" charset="-122"/>
              </a:rPr>
              <a:t>(</a:t>
            </a:r>
            <a:r>
              <a:rPr lang="zh-CN" altLang="en-US" sz="2000" dirty="0">
                <a:solidFill>
                  <a:srgbClr val="000000"/>
                </a:solidFill>
                <a:latin typeface="+mn-ea"/>
                <a:ea typeface="+mn-ea"/>
                <a:cs typeface="楷体_GB2312" pitchFamily="49" charset="-122"/>
              </a:rPr>
              <a:t>比如其他外部实体</a:t>
            </a:r>
            <a:r>
              <a:rPr lang="en-US" altLang="zh-CN" sz="2000" dirty="0">
                <a:solidFill>
                  <a:srgbClr val="000000"/>
                </a:solidFill>
                <a:latin typeface="+mn-ea"/>
                <a:ea typeface="+mn-ea"/>
                <a:cs typeface="楷体_GB2312" pitchFamily="49" charset="-122"/>
              </a:rPr>
              <a:t>)</a:t>
            </a:r>
            <a:r>
              <a:rPr lang="zh-CN" altLang="en-US" sz="2000" dirty="0">
                <a:solidFill>
                  <a:srgbClr val="000000"/>
                </a:solidFill>
                <a:latin typeface="+mn-ea"/>
                <a:ea typeface="+mn-ea"/>
                <a:cs typeface="楷体_GB2312" pitchFamily="49" charset="-122"/>
              </a:rPr>
              <a:t>的接口设计</a:t>
            </a:r>
            <a:r>
              <a:rPr lang="zh-CN" altLang="en-US" sz="2000" dirty="0" smtClean="0">
                <a:solidFill>
                  <a:srgbClr val="000000"/>
                </a:solidFill>
                <a:latin typeface="+mn-ea"/>
                <a:ea typeface="+mn-ea"/>
                <a:cs typeface="楷体_GB2312" pitchFamily="49" charset="-122"/>
              </a:rPr>
              <a:t>；</a:t>
            </a:r>
            <a:endParaRPr lang="en-US" altLang="zh-CN" sz="2000" dirty="0" smtClean="0">
              <a:solidFill>
                <a:srgbClr val="000000"/>
              </a:solidFill>
              <a:latin typeface="+mn-ea"/>
              <a:ea typeface="+mn-ea"/>
              <a:cs typeface="楷体_GB2312" pitchFamily="49" charset="-122"/>
            </a:endParaRPr>
          </a:p>
          <a:p>
            <a:pPr marL="457200" lvl="1" indent="0" eaLnBrk="1" hangingPunct="1">
              <a:buNone/>
            </a:pPr>
            <a:r>
              <a:rPr lang="en-US" altLang="zh-CN" sz="2000" dirty="0" smtClean="0">
                <a:solidFill>
                  <a:srgbClr val="000000"/>
                </a:solidFill>
                <a:latin typeface="+mn-ea"/>
                <a:ea typeface="+mn-ea"/>
                <a:cs typeface="楷体_GB2312" pitchFamily="49" charset="-122"/>
              </a:rPr>
              <a:t>(</a:t>
            </a:r>
            <a:r>
              <a:rPr lang="en-US" altLang="zh-CN" sz="2000" dirty="0">
                <a:solidFill>
                  <a:srgbClr val="000000"/>
                </a:solidFill>
                <a:latin typeface="+mn-ea"/>
                <a:ea typeface="+mn-ea"/>
                <a:cs typeface="楷体_GB2312" pitchFamily="49" charset="-122"/>
              </a:rPr>
              <a:t>3)</a:t>
            </a:r>
            <a:r>
              <a:rPr lang="zh-CN" altLang="en-US" sz="2000" dirty="0">
                <a:solidFill>
                  <a:srgbClr val="000000"/>
                </a:solidFill>
                <a:latin typeface="+mn-ea"/>
                <a:ea typeface="+mn-ea"/>
                <a:cs typeface="楷体_GB2312" pitchFamily="49" charset="-122"/>
              </a:rPr>
              <a:t>人与</a:t>
            </a:r>
            <a:r>
              <a:rPr lang="zh-CN" altLang="en-US" sz="2000" dirty="0" smtClean="0">
                <a:solidFill>
                  <a:srgbClr val="000000"/>
                </a:solidFill>
                <a:latin typeface="+mn-ea"/>
                <a:ea typeface="+mn-ea"/>
                <a:cs typeface="楷体_GB2312" pitchFamily="49" charset="-122"/>
              </a:rPr>
              <a:t>计算机间</a:t>
            </a:r>
            <a:r>
              <a:rPr lang="zh-CN" altLang="en-US" sz="2000" dirty="0">
                <a:solidFill>
                  <a:srgbClr val="000000"/>
                </a:solidFill>
                <a:latin typeface="+mn-ea"/>
                <a:ea typeface="+mn-ea"/>
                <a:cs typeface="楷体_GB2312" pitchFamily="49" charset="-122"/>
              </a:rPr>
              <a:t>的界面设计</a:t>
            </a:r>
            <a:r>
              <a:rPr lang="zh-CN" altLang="en-US" sz="2000" dirty="0" smtClean="0">
                <a:solidFill>
                  <a:srgbClr val="000000"/>
                </a:solidFill>
                <a:latin typeface="+mn-ea"/>
                <a:ea typeface="+mn-ea"/>
                <a:cs typeface="楷体_GB2312" pitchFamily="49" charset="-122"/>
              </a:rPr>
              <a:t>。</a:t>
            </a:r>
            <a:endParaRPr lang="en-US" altLang="zh-CN" sz="2000" dirty="0" smtClean="0">
              <a:solidFill>
                <a:srgbClr val="000000"/>
              </a:solidFill>
              <a:latin typeface="+mn-ea"/>
              <a:ea typeface="+mn-ea"/>
              <a:cs typeface="楷体_GB2312" pitchFamily="49" charset="-122"/>
            </a:endParaRPr>
          </a:p>
          <a:p>
            <a:pPr marL="457200" lvl="1" indent="0" eaLnBrk="1" hangingPunct="1">
              <a:buNone/>
            </a:pPr>
            <a:endParaRPr lang="zh-CN" altLang="en-US" sz="2000" dirty="0">
              <a:solidFill>
                <a:srgbClr val="000000"/>
              </a:solidFill>
              <a:latin typeface="+mn-ea"/>
              <a:ea typeface="+mn-ea"/>
              <a:cs typeface="楷体_GB2312" pitchFamily="49" charset="-122"/>
            </a:endParaRPr>
          </a:p>
          <a:p>
            <a:pPr marL="457200" lvl="1" indent="0" eaLnBrk="1" hangingPunct="1">
              <a:buNone/>
            </a:pPr>
            <a:r>
              <a:rPr lang="en-US" altLang="zh-CN" sz="2000" dirty="0" smtClean="0">
                <a:solidFill>
                  <a:srgbClr val="000000"/>
                </a:solidFill>
                <a:latin typeface="+mn-ea"/>
                <a:ea typeface="+mn-ea"/>
                <a:cs typeface="楷体_GB2312" pitchFamily="49" charset="-122"/>
              </a:rPr>
              <a:t>2.    </a:t>
            </a:r>
            <a:r>
              <a:rPr lang="zh-CN" altLang="en-US" sz="2000" dirty="0" smtClean="0">
                <a:solidFill>
                  <a:srgbClr val="000000"/>
                </a:solidFill>
                <a:latin typeface="+mn-ea"/>
                <a:ea typeface="+mn-ea"/>
                <a:cs typeface="楷体_GB2312" pitchFamily="49" charset="-122"/>
              </a:rPr>
              <a:t>如果</a:t>
            </a:r>
            <a:r>
              <a:rPr lang="zh-CN" altLang="en-US" sz="2000" dirty="0">
                <a:solidFill>
                  <a:srgbClr val="000000"/>
                </a:solidFill>
                <a:latin typeface="+mn-ea"/>
                <a:ea typeface="+mn-ea"/>
                <a:cs typeface="楷体_GB2312" pitchFamily="49" charset="-122"/>
              </a:rPr>
              <a:t>对界面机制进行了良好的设计，用户可以流畅、顺利地进行交互，使工作变得不费吹灰之力。但如果界面设计得很糟糕，用户使用时断时续、不流畅，最终的结果是，用户会感到很沮丧，且工作效率很差。</a:t>
            </a:r>
          </a:p>
        </p:txBody>
      </p:sp>
    </p:spTree>
    <p:extLst>
      <p:ext uri="{BB962C8B-B14F-4D97-AF65-F5344CB8AC3E}">
        <p14:creationId xmlns:p14="http://schemas.microsoft.com/office/powerpoint/2010/main" val="1414215579"/>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9" name="组合 20"/>
          <p:cNvGrpSpPr/>
          <p:nvPr/>
        </p:nvGrpSpPr>
        <p:grpSpPr>
          <a:xfrm>
            <a:off x="0" y="285750"/>
            <a:ext cx="521494" cy="379810"/>
            <a:chOff x="0" y="0"/>
            <a:chExt cx="694944" cy="624651"/>
          </a:xfrm>
        </p:grpSpPr>
        <p:sp>
          <p:nvSpPr>
            <p:cNvPr id="19462"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sp>
          <p:nvSpPr>
            <p:cNvPr id="19463"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grpSp>
      <p:sp>
        <p:nvSpPr>
          <p:cNvPr id="19460" name="矩形 23"/>
          <p:cNvSpPr/>
          <p:nvPr/>
        </p:nvSpPr>
        <p:spPr>
          <a:xfrm>
            <a:off x="644129" y="319088"/>
            <a:ext cx="3423815" cy="461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smtClean="0">
                <a:latin typeface="微软雅黑" panose="020B0503020204020204" pitchFamily="34" charset="-122"/>
                <a:ea typeface="微软雅黑" panose="020B0503020204020204" pitchFamily="34" charset="-122"/>
              </a:rPr>
              <a:t>如何进行界面原型设计</a:t>
            </a:r>
            <a:endParaRPr lang="zh-CN" altLang="en-US" sz="2400" b="1" dirty="0">
              <a:latin typeface="微软雅黑" panose="020B0503020204020204" pitchFamily="34" charset="-122"/>
              <a:ea typeface="微软雅黑" panose="020B0503020204020204" pitchFamily="34" charset="-122"/>
            </a:endParaRPr>
          </a:p>
        </p:txBody>
      </p:sp>
      <p:sp>
        <p:nvSpPr>
          <p:cNvPr id="20485" name="文本框 12"/>
          <p:cNvSpPr txBox="1">
            <a:spLocks noChangeArrowheads="1"/>
          </p:cNvSpPr>
          <p:nvPr/>
        </p:nvSpPr>
        <p:spPr bwMode="auto">
          <a:xfrm>
            <a:off x="1187624" y="1779662"/>
            <a:ext cx="6048672" cy="2943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914400" lvl="2" indent="0" eaLnBrk="1" hangingPunct="1">
              <a:buNone/>
            </a:pPr>
            <a:r>
              <a:rPr lang="en-US" altLang="zh-CN" sz="2400" dirty="0" smtClean="0">
                <a:latin typeface="+mn-ea"/>
                <a:ea typeface="+mn-ea"/>
                <a:cs typeface="楷体_GB2312" pitchFamily="49" charset="-122"/>
              </a:rPr>
              <a:t>1</a:t>
            </a:r>
            <a:r>
              <a:rPr lang="zh-CN" altLang="en-US" sz="2400" dirty="0">
                <a:latin typeface="+mn-ea"/>
                <a:ea typeface="+mn-ea"/>
                <a:cs typeface="楷体_GB2312" pitchFamily="49" charset="-122"/>
              </a:rPr>
              <a:t>、使用界面分析中获得的信息，定义界面对象和动作。</a:t>
            </a:r>
          </a:p>
          <a:p>
            <a:pPr marL="914400" lvl="2" indent="0" eaLnBrk="1" hangingPunct="1">
              <a:buNone/>
            </a:pPr>
            <a:r>
              <a:rPr lang="en-US" altLang="zh-CN" sz="2400" dirty="0">
                <a:latin typeface="+mn-ea"/>
                <a:ea typeface="+mn-ea"/>
                <a:cs typeface="楷体_GB2312" pitchFamily="49" charset="-122"/>
              </a:rPr>
              <a:t>2</a:t>
            </a:r>
            <a:r>
              <a:rPr lang="zh-CN" altLang="en-US" sz="2400" dirty="0">
                <a:latin typeface="+mn-ea"/>
                <a:ea typeface="+mn-ea"/>
                <a:cs typeface="楷体_GB2312" pitchFamily="49" charset="-122"/>
              </a:rPr>
              <a:t>、定义那些导致用户界面状态发生变化的事件，对这个行为建模。</a:t>
            </a:r>
          </a:p>
          <a:p>
            <a:pPr marL="914400" lvl="2" indent="0" eaLnBrk="1" hangingPunct="1">
              <a:buNone/>
            </a:pPr>
            <a:r>
              <a:rPr lang="en-US" altLang="zh-CN" sz="2400" dirty="0">
                <a:latin typeface="+mn-ea"/>
                <a:ea typeface="+mn-ea"/>
                <a:cs typeface="楷体_GB2312" pitchFamily="49" charset="-122"/>
              </a:rPr>
              <a:t>3</a:t>
            </a:r>
            <a:r>
              <a:rPr lang="zh-CN" altLang="en-US" sz="2400" dirty="0">
                <a:latin typeface="+mn-ea"/>
                <a:ea typeface="+mn-ea"/>
                <a:cs typeface="楷体_GB2312" pitchFamily="49" charset="-122"/>
              </a:rPr>
              <a:t>、描述每一个界面状态，就像最终用户实际看到的那样。</a:t>
            </a:r>
          </a:p>
          <a:p>
            <a:pPr marL="914400" lvl="2" indent="0" eaLnBrk="1" hangingPunct="1">
              <a:buNone/>
            </a:pPr>
            <a:r>
              <a:rPr lang="en-US" altLang="zh-CN" sz="2400" dirty="0">
                <a:latin typeface="+mn-ea"/>
                <a:ea typeface="+mn-ea"/>
                <a:cs typeface="楷体_GB2312" pitchFamily="49" charset="-122"/>
              </a:rPr>
              <a:t>4</a:t>
            </a:r>
            <a:r>
              <a:rPr lang="zh-CN" altLang="en-US" sz="2400" dirty="0">
                <a:latin typeface="+mn-ea"/>
                <a:ea typeface="+mn-ea"/>
                <a:cs typeface="楷体_GB2312" pitchFamily="49" charset="-122"/>
              </a:rPr>
              <a:t>、简要说明用户如何从界面提供的界面信息来解释系统状态</a:t>
            </a:r>
            <a:r>
              <a:rPr lang="zh-CN" altLang="en-US" sz="2400" dirty="0" smtClean="0">
                <a:latin typeface="+mn-ea"/>
                <a:ea typeface="+mn-ea"/>
                <a:cs typeface="楷体_GB2312" pitchFamily="49" charset="-122"/>
              </a:rPr>
              <a:t>。</a:t>
            </a:r>
            <a:r>
              <a:rPr lang="en-US" altLang="zh-CN" sz="2400" dirty="0" smtClean="0">
                <a:latin typeface="+mn-ea"/>
                <a:ea typeface="+mn-ea"/>
                <a:cs typeface="楷体_GB2312" pitchFamily="49" charset="-122"/>
              </a:rPr>
              <a:t>【4】</a:t>
            </a:r>
            <a:endParaRPr lang="zh-CN" altLang="en-US" sz="2400" dirty="0">
              <a:latin typeface="+mn-ea"/>
              <a:ea typeface="+mn-ea"/>
              <a:cs typeface="楷体_GB2312" pitchFamily="49" charset="-122"/>
            </a:endParaRPr>
          </a:p>
        </p:txBody>
      </p:sp>
      <p:sp>
        <p:nvSpPr>
          <p:cNvPr id="2" name="TextBox 1"/>
          <p:cNvSpPr txBox="1"/>
          <p:nvPr/>
        </p:nvSpPr>
        <p:spPr>
          <a:xfrm>
            <a:off x="827584" y="800794"/>
            <a:ext cx="6552728" cy="892552"/>
          </a:xfrm>
          <a:prstGeom prst="rect">
            <a:avLst/>
          </a:prstGeom>
          <a:noFill/>
        </p:spPr>
        <p:txBody>
          <a:bodyPr wrap="square" rtlCol="0">
            <a:spAutoFit/>
          </a:bodyPr>
          <a:lstStyle/>
          <a:p>
            <a:pPr marL="0" lvl="1"/>
            <a:r>
              <a:rPr lang="en-US" altLang="zh-CN" sz="1600" dirty="0">
                <a:latin typeface="+mn-ea"/>
                <a:cs typeface="楷体_GB2312" pitchFamily="49" charset="-122"/>
              </a:rPr>
              <a:t> </a:t>
            </a:r>
            <a:r>
              <a:rPr lang="en-US" altLang="zh-CN" sz="1600" dirty="0" smtClean="0">
                <a:latin typeface="+mn-ea"/>
                <a:cs typeface="楷体_GB2312" pitchFamily="49" charset="-122"/>
              </a:rPr>
              <a:t>      </a:t>
            </a:r>
            <a:r>
              <a:rPr lang="zh-CN" altLang="en-US" sz="1600" dirty="0" smtClean="0">
                <a:latin typeface="+mn-ea"/>
                <a:cs typeface="楷体_GB2312" pitchFamily="49" charset="-122"/>
              </a:rPr>
              <a:t>界面</a:t>
            </a:r>
            <a:r>
              <a:rPr lang="zh-CN" altLang="en-US" sz="1600" dirty="0">
                <a:latin typeface="+mn-ea"/>
                <a:cs typeface="楷体_GB2312" pitchFamily="49" charset="-122"/>
              </a:rPr>
              <a:t>设计是一个迭代的过程。每个用户界面设计步骤都要进行很多次，每次细化和精化的信息都来源于前面的步骤</a:t>
            </a:r>
            <a:r>
              <a:rPr lang="zh-CN" altLang="en-US" dirty="0">
                <a:cs typeface="楷体_GB2312" pitchFamily="49" charset="-122"/>
              </a:rPr>
              <a:t>。</a:t>
            </a:r>
          </a:p>
          <a:p>
            <a:endParaRPr lang="zh-CN" altLang="en-US" dirty="0"/>
          </a:p>
        </p:txBody>
      </p:sp>
    </p:spTree>
    <p:extLst>
      <p:ext uri="{BB962C8B-B14F-4D97-AF65-F5344CB8AC3E}">
        <p14:creationId xmlns:p14="http://schemas.microsoft.com/office/powerpoint/2010/main" val="4208428545"/>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9" name="组合 20"/>
          <p:cNvGrpSpPr/>
          <p:nvPr/>
        </p:nvGrpSpPr>
        <p:grpSpPr>
          <a:xfrm>
            <a:off x="0" y="285750"/>
            <a:ext cx="521494" cy="379810"/>
            <a:chOff x="0" y="0"/>
            <a:chExt cx="694944" cy="624651"/>
          </a:xfrm>
        </p:grpSpPr>
        <p:sp>
          <p:nvSpPr>
            <p:cNvPr id="19462"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sp>
          <p:nvSpPr>
            <p:cNvPr id="19463"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grpSp>
      <p:sp>
        <p:nvSpPr>
          <p:cNvPr id="19460" name="矩形 23"/>
          <p:cNvSpPr/>
          <p:nvPr/>
        </p:nvSpPr>
        <p:spPr>
          <a:xfrm>
            <a:off x="644129" y="319088"/>
            <a:ext cx="3423815" cy="461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smtClean="0">
                <a:latin typeface="微软雅黑" panose="020B0503020204020204" pitchFamily="34" charset="-122"/>
                <a:ea typeface="微软雅黑" panose="020B0503020204020204" pitchFamily="34" charset="-122"/>
              </a:rPr>
              <a:t>如何进行界面原型设计</a:t>
            </a:r>
            <a:endParaRPr lang="zh-CN" altLang="en-US" sz="2400" b="1" dirty="0">
              <a:latin typeface="微软雅黑" panose="020B0503020204020204" pitchFamily="34" charset="-122"/>
              <a:ea typeface="微软雅黑" panose="020B0503020204020204" pitchFamily="34" charset="-122"/>
            </a:endParaRPr>
          </a:p>
        </p:txBody>
      </p:sp>
      <p:sp>
        <p:nvSpPr>
          <p:cNvPr id="20485" name="文本框 12"/>
          <p:cNvSpPr txBox="1">
            <a:spLocks noChangeArrowheads="1"/>
          </p:cNvSpPr>
          <p:nvPr/>
        </p:nvSpPr>
        <p:spPr bwMode="auto">
          <a:xfrm>
            <a:off x="205853" y="1059582"/>
            <a:ext cx="6048672" cy="682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457200" lvl="1" indent="0" eaLnBrk="1" hangingPunct="1">
              <a:buNone/>
            </a:pPr>
            <a:r>
              <a:rPr lang="zh-CN" altLang="en-US" sz="1800" dirty="0">
                <a:latin typeface="+mn-ea"/>
                <a:ea typeface="+mn-ea"/>
                <a:cs typeface="楷体_GB2312" pitchFamily="49" charset="-122"/>
              </a:rPr>
              <a:t>用户界面的分析和设计过程是迭代的，如</a:t>
            </a:r>
            <a:r>
              <a:rPr lang="zh-CN" altLang="en-US" sz="1800" dirty="0" smtClean="0">
                <a:latin typeface="+mn-ea"/>
                <a:ea typeface="+mn-ea"/>
                <a:cs typeface="楷体_GB2312" pitchFamily="49" charset="-122"/>
              </a:rPr>
              <a:t>图所</a:t>
            </a:r>
            <a:r>
              <a:rPr lang="zh-CN" altLang="en-US" sz="1800" dirty="0">
                <a:latin typeface="+mn-ea"/>
                <a:ea typeface="+mn-ea"/>
                <a:cs typeface="楷体_GB2312" pitchFamily="49" charset="-122"/>
              </a:rPr>
              <a:t>示：</a:t>
            </a:r>
          </a:p>
          <a:p>
            <a:pPr marL="457200" lvl="1" indent="0" eaLnBrk="1" hangingPunct="1">
              <a:buNone/>
            </a:pPr>
            <a:endParaRPr lang="zh-CN" altLang="en-US" sz="2000" dirty="0">
              <a:solidFill>
                <a:srgbClr val="000000"/>
              </a:solidFill>
              <a:latin typeface="+mn-ea"/>
              <a:ea typeface="+mn-ea"/>
              <a:cs typeface="楷体_GB2312" pitchFamily="49" charset="-122"/>
            </a:endParaRPr>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646" y="1779662"/>
            <a:ext cx="6119813" cy="312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1062525"/>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9" name="组合 20"/>
          <p:cNvGrpSpPr/>
          <p:nvPr/>
        </p:nvGrpSpPr>
        <p:grpSpPr>
          <a:xfrm>
            <a:off x="0" y="285750"/>
            <a:ext cx="521494" cy="379810"/>
            <a:chOff x="0" y="0"/>
            <a:chExt cx="694944" cy="624651"/>
          </a:xfrm>
        </p:grpSpPr>
        <p:sp>
          <p:nvSpPr>
            <p:cNvPr id="19462"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sp>
          <p:nvSpPr>
            <p:cNvPr id="19463"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grpSp>
      <p:sp>
        <p:nvSpPr>
          <p:cNvPr id="19460" name="矩形 23"/>
          <p:cNvSpPr/>
          <p:nvPr/>
        </p:nvSpPr>
        <p:spPr>
          <a:xfrm>
            <a:off x="644129" y="319088"/>
            <a:ext cx="3423815" cy="461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a:latin typeface="微软雅黑" panose="020B0503020204020204" pitchFamily="34" charset="-122"/>
                <a:ea typeface="微软雅黑" panose="020B0503020204020204" pitchFamily="34" charset="-122"/>
              </a:rPr>
              <a:t>界面分析</a:t>
            </a:r>
          </a:p>
        </p:txBody>
      </p:sp>
      <p:sp>
        <p:nvSpPr>
          <p:cNvPr id="20485" name="文本框 12"/>
          <p:cNvSpPr txBox="1">
            <a:spLocks noChangeArrowheads="1"/>
          </p:cNvSpPr>
          <p:nvPr/>
        </p:nvSpPr>
        <p:spPr bwMode="auto">
          <a:xfrm>
            <a:off x="1587312" y="1203598"/>
            <a:ext cx="6048672" cy="287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457200" lvl="1" indent="0" eaLnBrk="1" hangingPunct="1">
              <a:buNone/>
            </a:pPr>
            <a:r>
              <a:rPr lang="zh-CN" altLang="en-US" dirty="0" smtClean="0">
                <a:latin typeface="+mn-ea"/>
                <a:ea typeface="+mn-ea"/>
                <a:cs typeface="楷体_GB2312" pitchFamily="49" charset="-122"/>
              </a:rPr>
              <a:t>       所有</a:t>
            </a:r>
            <a:r>
              <a:rPr lang="zh-CN" altLang="en-US" dirty="0">
                <a:latin typeface="+mn-ea"/>
                <a:ea typeface="+mn-ea"/>
                <a:cs typeface="楷体_GB2312" pitchFamily="49" charset="-122"/>
              </a:rPr>
              <a:t>软件工程过程模型的一个重要原则是：在试图设计一个解决方案之前最好对问题有更好的理解。在用户界面的设计中，理解问题就意味着了解</a:t>
            </a:r>
            <a:r>
              <a:rPr lang="zh-CN" altLang="en-US" dirty="0" smtClean="0">
                <a:latin typeface="+mn-ea"/>
                <a:ea typeface="+mn-ea"/>
                <a:cs typeface="楷体_GB2312" pitchFamily="49" charset="-122"/>
              </a:rPr>
              <a:t>：</a:t>
            </a:r>
            <a:endParaRPr lang="en-US" altLang="zh-CN" dirty="0" smtClean="0">
              <a:latin typeface="+mn-ea"/>
              <a:ea typeface="+mn-ea"/>
              <a:cs typeface="楷体_GB2312" pitchFamily="49" charset="-122"/>
            </a:endParaRPr>
          </a:p>
          <a:p>
            <a:pPr marL="457200" lvl="1" indent="0" eaLnBrk="1" hangingPunct="1">
              <a:buNone/>
            </a:pPr>
            <a:r>
              <a:rPr lang="en-US" altLang="zh-CN" dirty="0" smtClean="0">
                <a:latin typeface="+mn-ea"/>
                <a:ea typeface="+mn-ea"/>
                <a:cs typeface="楷体_GB2312" pitchFamily="49" charset="-122"/>
              </a:rPr>
              <a:t>(</a:t>
            </a:r>
            <a:r>
              <a:rPr lang="en-US" altLang="zh-CN" dirty="0">
                <a:latin typeface="+mn-ea"/>
                <a:ea typeface="+mn-ea"/>
                <a:cs typeface="楷体_GB2312" pitchFamily="49" charset="-122"/>
              </a:rPr>
              <a:t>1)</a:t>
            </a:r>
            <a:r>
              <a:rPr lang="zh-CN" altLang="en-US" dirty="0">
                <a:latin typeface="+mn-ea"/>
                <a:ea typeface="+mn-ea"/>
                <a:cs typeface="楷体_GB2312" pitchFamily="49" charset="-122"/>
              </a:rPr>
              <a:t>通过界面和系统交互的人</a:t>
            </a:r>
            <a:r>
              <a:rPr lang="en-US" altLang="zh-CN" dirty="0">
                <a:latin typeface="+mn-ea"/>
                <a:ea typeface="+mn-ea"/>
                <a:cs typeface="楷体_GB2312" pitchFamily="49" charset="-122"/>
              </a:rPr>
              <a:t>(</a:t>
            </a:r>
            <a:r>
              <a:rPr lang="zh-CN" altLang="en-US" dirty="0">
                <a:latin typeface="+mn-ea"/>
                <a:ea typeface="+mn-ea"/>
                <a:cs typeface="楷体_GB2312" pitchFamily="49" charset="-122"/>
              </a:rPr>
              <a:t>最终用户</a:t>
            </a:r>
            <a:r>
              <a:rPr lang="en-US" altLang="zh-CN" dirty="0">
                <a:latin typeface="+mn-ea"/>
                <a:ea typeface="+mn-ea"/>
                <a:cs typeface="楷体_GB2312" pitchFamily="49" charset="-122"/>
              </a:rPr>
              <a:t>)</a:t>
            </a:r>
            <a:r>
              <a:rPr lang="zh-CN" altLang="en-US" dirty="0">
                <a:latin typeface="+mn-ea"/>
                <a:ea typeface="+mn-ea"/>
                <a:cs typeface="楷体_GB2312" pitchFamily="49" charset="-122"/>
              </a:rPr>
              <a:t>；</a:t>
            </a:r>
            <a:r>
              <a:rPr lang="en-US" altLang="zh-CN" dirty="0">
                <a:latin typeface="+mn-ea"/>
                <a:ea typeface="+mn-ea"/>
                <a:cs typeface="楷体_GB2312" pitchFamily="49" charset="-122"/>
              </a:rPr>
              <a:t>(2)</a:t>
            </a:r>
            <a:r>
              <a:rPr lang="zh-CN" altLang="en-US" dirty="0">
                <a:latin typeface="+mn-ea"/>
                <a:ea typeface="+mn-ea"/>
                <a:cs typeface="楷体_GB2312" pitchFamily="49" charset="-122"/>
              </a:rPr>
              <a:t>最终用户为完成工作要执行的任务；</a:t>
            </a:r>
            <a:r>
              <a:rPr lang="en-US" altLang="zh-CN" dirty="0">
                <a:latin typeface="+mn-ea"/>
                <a:ea typeface="+mn-ea"/>
                <a:cs typeface="楷体_GB2312" pitchFamily="49" charset="-122"/>
              </a:rPr>
              <a:t>(3)</a:t>
            </a:r>
            <a:r>
              <a:rPr lang="zh-CN" altLang="en-US" dirty="0">
                <a:latin typeface="+mn-ea"/>
                <a:ea typeface="+mn-ea"/>
                <a:cs typeface="楷体_GB2312" pitchFamily="49" charset="-122"/>
              </a:rPr>
              <a:t>作为界面的一部分而显示的内容</a:t>
            </a:r>
            <a:r>
              <a:rPr lang="zh-CN" altLang="en-US" dirty="0" smtClean="0">
                <a:latin typeface="+mn-ea"/>
                <a:ea typeface="+mn-ea"/>
                <a:cs typeface="楷体_GB2312" pitchFamily="49" charset="-122"/>
              </a:rPr>
              <a:t>；</a:t>
            </a:r>
            <a:endParaRPr lang="en-US" altLang="zh-CN" dirty="0" smtClean="0">
              <a:latin typeface="+mn-ea"/>
              <a:ea typeface="+mn-ea"/>
              <a:cs typeface="楷体_GB2312" pitchFamily="49" charset="-122"/>
            </a:endParaRPr>
          </a:p>
          <a:p>
            <a:pPr marL="457200" lvl="1" indent="0" eaLnBrk="1" hangingPunct="1">
              <a:buNone/>
            </a:pPr>
            <a:r>
              <a:rPr lang="en-US" altLang="zh-CN" dirty="0" smtClean="0">
                <a:latin typeface="+mn-ea"/>
                <a:ea typeface="+mn-ea"/>
                <a:cs typeface="楷体_GB2312" pitchFamily="49" charset="-122"/>
              </a:rPr>
              <a:t>(</a:t>
            </a:r>
            <a:r>
              <a:rPr lang="en-US" altLang="zh-CN" dirty="0">
                <a:latin typeface="+mn-ea"/>
                <a:ea typeface="+mn-ea"/>
                <a:cs typeface="楷体_GB2312" pitchFamily="49" charset="-122"/>
              </a:rPr>
              <a:t>4)</a:t>
            </a:r>
            <a:r>
              <a:rPr lang="zh-CN" altLang="en-US" dirty="0">
                <a:latin typeface="+mn-ea"/>
                <a:ea typeface="+mn-ea"/>
                <a:cs typeface="楷体_GB2312" pitchFamily="49" charset="-122"/>
              </a:rPr>
              <a:t>任务处理的环境。</a:t>
            </a:r>
          </a:p>
        </p:txBody>
      </p:sp>
    </p:spTree>
    <p:extLst>
      <p:ext uri="{BB962C8B-B14F-4D97-AF65-F5344CB8AC3E}">
        <p14:creationId xmlns:p14="http://schemas.microsoft.com/office/powerpoint/2010/main" val="2096626524"/>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9" name="组合 20"/>
          <p:cNvGrpSpPr/>
          <p:nvPr/>
        </p:nvGrpSpPr>
        <p:grpSpPr>
          <a:xfrm>
            <a:off x="0" y="285750"/>
            <a:ext cx="521494" cy="379810"/>
            <a:chOff x="0" y="0"/>
            <a:chExt cx="694944" cy="624651"/>
          </a:xfrm>
        </p:grpSpPr>
        <p:sp>
          <p:nvSpPr>
            <p:cNvPr id="19462"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sp>
          <p:nvSpPr>
            <p:cNvPr id="19463"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grpSp>
      <p:sp>
        <p:nvSpPr>
          <p:cNvPr id="19460" name="矩形 23"/>
          <p:cNvSpPr/>
          <p:nvPr/>
        </p:nvSpPr>
        <p:spPr>
          <a:xfrm>
            <a:off x="644129" y="319088"/>
            <a:ext cx="3423815" cy="461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smtClean="0">
                <a:latin typeface="微软雅黑" panose="020B0503020204020204" pitchFamily="34" charset="-122"/>
                <a:ea typeface="微软雅黑" panose="020B0503020204020204" pitchFamily="34" charset="-122"/>
              </a:rPr>
              <a:t>用户分析</a:t>
            </a:r>
            <a:endParaRPr lang="zh-CN" altLang="en-US" sz="2400" b="1" dirty="0">
              <a:latin typeface="微软雅黑" panose="020B0503020204020204" pitchFamily="34" charset="-122"/>
              <a:ea typeface="微软雅黑" panose="020B0503020204020204" pitchFamily="34" charset="-122"/>
            </a:endParaRPr>
          </a:p>
        </p:txBody>
      </p:sp>
      <p:sp>
        <p:nvSpPr>
          <p:cNvPr id="20485" name="文本框 12"/>
          <p:cNvSpPr txBox="1">
            <a:spLocks noChangeArrowheads="1"/>
          </p:cNvSpPr>
          <p:nvPr/>
        </p:nvSpPr>
        <p:spPr bwMode="auto">
          <a:xfrm>
            <a:off x="1587312" y="1203598"/>
            <a:ext cx="6048672" cy="3425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457200" lvl="1" indent="0" eaLnBrk="1" hangingPunct="1">
              <a:buNone/>
            </a:pPr>
            <a:r>
              <a:rPr lang="en-US" altLang="zh-CN" dirty="0" smtClean="0">
                <a:latin typeface="+mn-ea"/>
                <a:ea typeface="+mn-ea"/>
                <a:cs typeface="楷体_GB2312" pitchFamily="49" charset="-122"/>
              </a:rPr>
              <a:t>	  </a:t>
            </a:r>
            <a:r>
              <a:rPr lang="zh-CN" altLang="en-US" dirty="0" smtClean="0">
                <a:latin typeface="+mn-ea"/>
                <a:ea typeface="+mn-ea"/>
                <a:cs typeface="楷体_GB2312" pitchFamily="49" charset="-122"/>
              </a:rPr>
              <a:t>每个</a:t>
            </a:r>
            <a:r>
              <a:rPr lang="zh-CN" altLang="en-US" dirty="0">
                <a:latin typeface="+mn-ea"/>
                <a:ea typeface="+mn-ea"/>
                <a:cs typeface="楷体_GB2312" pitchFamily="49" charset="-122"/>
              </a:rPr>
              <a:t>用户对于软件都存在</a:t>
            </a:r>
            <a:r>
              <a:rPr lang="zh-CN" altLang="en-US" dirty="0">
                <a:solidFill>
                  <a:srgbClr val="FF0000"/>
                </a:solidFill>
                <a:latin typeface="+mn-ea"/>
                <a:ea typeface="+mn-ea"/>
                <a:cs typeface="楷体_GB2312" pitchFamily="49" charset="-122"/>
              </a:rPr>
              <a:t>心理想像</a:t>
            </a:r>
            <a:r>
              <a:rPr lang="zh-CN" altLang="en-US" dirty="0">
                <a:latin typeface="+mn-ea"/>
                <a:ea typeface="+mn-ea"/>
                <a:cs typeface="楷体_GB2312" pitchFamily="49" charset="-122"/>
              </a:rPr>
              <a:t>或者</a:t>
            </a:r>
            <a:r>
              <a:rPr lang="zh-CN" altLang="en-US" dirty="0">
                <a:solidFill>
                  <a:srgbClr val="FF0000"/>
                </a:solidFill>
                <a:latin typeface="+mn-ea"/>
                <a:ea typeface="+mn-ea"/>
                <a:cs typeface="楷体_GB2312" pitchFamily="49" charset="-122"/>
              </a:rPr>
              <a:t>系统感觉</a:t>
            </a:r>
            <a:r>
              <a:rPr lang="zh-CN" altLang="en-US" dirty="0">
                <a:latin typeface="+mn-ea"/>
                <a:ea typeface="+mn-ea"/>
                <a:cs typeface="楷体_GB2312" pitchFamily="49" charset="-122"/>
              </a:rPr>
              <a:t>，而这可能与其他用户开发的心理想像存在着差别。另外，用户的心理想像可能与软件工程师的设计模型相距甚远。设计师能够将得到的心理想像和设计模型聚合在一起的唯一办法就是努力了解用户，同时了解这些用户是如何使用系统的。为了完成这个任务，可以利用从各种途径获得的信息。</a:t>
            </a:r>
          </a:p>
          <a:p>
            <a:pPr marL="457200" lvl="1" indent="0" eaLnBrk="1" hangingPunct="1">
              <a:buNone/>
            </a:pPr>
            <a:endParaRPr lang="zh-CN" altLang="en-US" sz="2000" dirty="0">
              <a:solidFill>
                <a:srgbClr val="000000"/>
              </a:solidFill>
              <a:latin typeface="+mn-ea"/>
              <a:ea typeface="+mn-ea"/>
              <a:cs typeface="楷体_GB2312" pitchFamily="49" charset="-122"/>
            </a:endParaRPr>
          </a:p>
        </p:txBody>
      </p:sp>
    </p:spTree>
    <p:extLst>
      <p:ext uri="{BB962C8B-B14F-4D97-AF65-F5344CB8AC3E}">
        <p14:creationId xmlns:p14="http://schemas.microsoft.com/office/powerpoint/2010/main" val="2096626524"/>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9" name="组合 20"/>
          <p:cNvGrpSpPr/>
          <p:nvPr/>
        </p:nvGrpSpPr>
        <p:grpSpPr>
          <a:xfrm>
            <a:off x="0" y="285750"/>
            <a:ext cx="521494" cy="379810"/>
            <a:chOff x="0" y="0"/>
            <a:chExt cx="694944" cy="624651"/>
          </a:xfrm>
        </p:grpSpPr>
        <p:sp>
          <p:nvSpPr>
            <p:cNvPr id="19462"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sp>
          <p:nvSpPr>
            <p:cNvPr id="19463"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grpSp>
      <p:sp>
        <p:nvSpPr>
          <p:cNvPr id="19460" name="矩形 23"/>
          <p:cNvSpPr/>
          <p:nvPr/>
        </p:nvSpPr>
        <p:spPr>
          <a:xfrm>
            <a:off x="644129" y="319088"/>
            <a:ext cx="3423815" cy="461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a:latin typeface="微软雅黑" panose="020B0503020204020204" pitchFamily="34" charset="-122"/>
                <a:ea typeface="微软雅黑" panose="020B0503020204020204" pitchFamily="34" charset="-122"/>
              </a:rPr>
              <a:t>显示内容</a:t>
            </a:r>
            <a:r>
              <a:rPr lang="zh-CN" altLang="en-US" sz="2400" b="1" dirty="0" smtClean="0">
                <a:latin typeface="微软雅黑" panose="020B0503020204020204" pitchFamily="34" charset="-122"/>
                <a:ea typeface="微软雅黑" panose="020B0503020204020204" pitchFamily="34" charset="-122"/>
              </a:rPr>
              <a:t>分析</a:t>
            </a:r>
            <a:endParaRPr lang="zh-CN" altLang="en-US" sz="2400" b="1" dirty="0">
              <a:latin typeface="微软雅黑" panose="020B0503020204020204" pitchFamily="34" charset="-122"/>
              <a:ea typeface="微软雅黑" panose="020B0503020204020204" pitchFamily="34" charset="-122"/>
            </a:endParaRPr>
          </a:p>
        </p:txBody>
      </p:sp>
      <p:sp>
        <p:nvSpPr>
          <p:cNvPr id="20485" name="文本框 12"/>
          <p:cNvSpPr txBox="1">
            <a:spLocks noChangeArrowheads="1"/>
          </p:cNvSpPr>
          <p:nvPr/>
        </p:nvSpPr>
        <p:spPr bwMode="auto">
          <a:xfrm>
            <a:off x="1475656" y="1563638"/>
            <a:ext cx="6048672" cy="3375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914400" lvl="2" indent="0" eaLnBrk="1" hangingPunct="1">
              <a:buNone/>
            </a:pPr>
            <a:r>
              <a:rPr lang="zh-CN" altLang="en-US" sz="1800" dirty="0" smtClean="0">
                <a:latin typeface="+mn-ea"/>
                <a:ea typeface="+mn-ea"/>
                <a:cs typeface="楷体_GB2312" pitchFamily="49" charset="-122"/>
              </a:rPr>
              <a:t>不同</a:t>
            </a:r>
            <a:r>
              <a:rPr lang="zh-CN" altLang="en-US" sz="1800" dirty="0">
                <a:latin typeface="+mn-ea"/>
                <a:ea typeface="+mn-ea"/>
                <a:cs typeface="楷体_GB2312" pitchFamily="49" charset="-122"/>
              </a:rPr>
              <a:t>类型的数据是否要放置到屏幕上固定的位置？</a:t>
            </a:r>
          </a:p>
          <a:p>
            <a:pPr marL="914400" lvl="2" indent="0" eaLnBrk="1" hangingPunct="1">
              <a:buNone/>
            </a:pPr>
            <a:r>
              <a:rPr lang="zh-CN" altLang="en-US" sz="1800" dirty="0">
                <a:latin typeface="+mn-ea"/>
                <a:ea typeface="+mn-ea"/>
                <a:cs typeface="楷体_GB2312" pitchFamily="49" charset="-122"/>
              </a:rPr>
              <a:t>用户能否定制内容的屏幕位置？</a:t>
            </a:r>
          </a:p>
          <a:p>
            <a:pPr marL="914400" lvl="2" indent="0" eaLnBrk="1" hangingPunct="1">
              <a:buNone/>
            </a:pPr>
            <a:r>
              <a:rPr lang="zh-CN" altLang="en-US" sz="1800" dirty="0">
                <a:latin typeface="+mn-ea"/>
                <a:ea typeface="+mn-ea"/>
                <a:cs typeface="楷体_GB2312" pitchFamily="49" charset="-122"/>
              </a:rPr>
              <a:t>是否对所有内容赋予适当的屏幕标识？</a:t>
            </a:r>
          </a:p>
          <a:p>
            <a:pPr marL="914400" lvl="2" indent="0" eaLnBrk="1" hangingPunct="1">
              <a:buNone/>
            </a:pPr>
            <a:r>
              <a:rPr lang="zh-CN" altLang="en-US" sz="1800" dirty="0">
                <a:latin typeface="+mn-ea"/>
                <a:ea typeface="+mn-ea"/>
                <a:cs typeface="楷体_GB2312" pitchFamily="49" charset="-122"/>
              </a:rPr>
              <a:t>为了便于理解，应如何划分长篇报告？</a:t>
            </a:r>
          </a:p>
          <a:p>
            <a:pPr marL="914400" lvl="2" indent="0" eaLnBrk="1" hangingPunct="1">
              <a:buNone/>
            </a:pPr>
            <a:r>
              <a:rPr lang="zh-CN" altLang="en-US" sz="1800" dirty="0">
                <a:latin typeface="+mn-ea"/>
                <a:ea typeface="+mn-ea"/>
                <a:cs typeface="楷体_GB2312" pitchFamily="49" charset="-122"/>
              </a:rPr>
              <a:t>对于大集合的数据，是否存在直接移动到摘要信息的机制？</a:t>
            </a:r>
          </a:p>
          <a:p>
            <a:pPr marL="914400" lvl="2" indent="0" eaLnBrk="1" hangingPunct="1">
              <a:buNone/>
            </a:pPr>
            <a:r>
              <a:rPr lang="zh-CN" altLang="en-US" sz="1800" dirty="0">
                <a:latin typeface="+mn-ea"/>
                <a:ea typeface="+mn-ea"/>
                <a:cs typeface="楷体_GB2312" pitchFamily="49" charset="-122"/>
              </a:rPr>
              <a:t>输出图形的大小是否需要适合所使用显示设备的限制？</a:t>
            </a:r>
          </a:p>
          <a:p>
            <a:pPr marL="914400" lvl="2" indent="0" eaLnBrk="1" hangingPunct="1">
              <a:buNone/>
            </a:pPr>
            <a:r>
              <a:rPr lang="zh-CN" altLang="en-US" sz="1800" dirty="0">
                <a:latin typeface="+mn-ea"/>
                <a:ea typeface="+mn-ea"/>
                <a:cs typeface="楷体_GB2312" pitchFamily="49" charset="-122"/>
              </a:rPr>
              <a:t>如何使用颜色来增强理解？</a:t>
            </a:r>
          </a:p>
          <a:p>
            <a:pPr marL="914400" lvl="2" indent="0" eaLnBrk="1" hangingPunct="1">
              <a:buNone/>
            </a:pPr>
            <a:r>
              <a:rPr lang="zh-CN" altLang="en-US" sz="1800" dirty="0">
                <a:latin typeface="+mn-ea"/>
                <a:ea typeface="+mn-ea"/>
                <a:cs typeface="楷体_GB2312" pitchFamily="49" charset="-122"/>
              </a:rPr>
              <a:t>出错信息和警告应如何呈现给用户？</a:t>
            </a:r>
          </a:p>
          <a:p>
            <a:pPr marL="457200" lvl="1" indent="0" eaLnBrk="1" hangingPunct="1">
              <a:buNone/>
            </a:pPr>
            <a:endParaRPr lang="zh-CN" altLang="en-US" sz="2000" dirty="0">
              <a:solidFill>
                <a:srgbClr val="000000"/>
              </a:solidFill>
              <a:latin typeface="+mn-ea"/>
              <a:ea typeface="+mn-ea"/>
              <a:cs typeface="楷体_GB2312" pitchFamily="49" charset="-122"/>
            </a:endParaRPr>
          </a:p>
        </p:txBody>
      </p:sp>
      <p:sp>
        <p:nvSpPr>
          <p:cNvPr id="2" name="TextBox 1"/>
          <p:cNvSpPr txBox="1"/>
          <p:nvPr/>
        </p:nvSpPr>
        <p:spPr>
          <a:xfrm>
            <a:off x="3635896" y="915566"/>
            <a:ext cx="184731" cy="369332"/>
          </a:xfrm>
          <a:prstGeom prst="rect">
            <a:avLst/>
          </a:prstGeom>
          <a:noFill/>
        </p:spPr>
        <p:txBody>
          <a:bodyPr wrap="none" rtlCol="0">
            <a:spAutoFit/>
          </a:bodyPr>
          <a:lstStyle/>
          <a:p>
            <a:endParaRPr lang="zh-CN" altLang="en-US" dirty="0"/>
          </a:p>
        </p:txBody>
      </p:sp>
      <p:sp>
        <p:nvSpPr>
          <p:cNvPr id="4" name="TextBox 3"/>
          <p:cNvSpPr txBox="1"/>
          <p:nvPr/>
        </p:nvSpPr>
        <p:spPr>
          <a:xfrm>
            <a:off x="644129" y="895821"/>
            <a:ext cx="3711847" cy="800219"/>
          </a:xfrm>
          <a:prstGeom prst="rect">
            <a:avLst/>
          </a:prstGeom>
          <a:noFill/>
        </p:spPr>
        <p:txBody>
          <a:bodyPr wrap="square" rtlCol="0">
            <a:spAutoFit/>
          </a:bodyPr>
          <a:lstStyle/>
          <a:p>
            <a:pPr marL="0" lvl="1"/>
            <a:r>
              <a:rPr lang="zh-CN" altLang="en-US" sz="1400" dirty="0" smtClean="0">
                <a:latin typeface="+mj-ea"/>
                <a:ea typeface="+mj-ea"/>
                <a:cs typeface="楷体_GB2312" pitchFamily="49" charset="-122"/>
              </a:rPr>
              <a:t>       在</a:t>
            </a:r>
            <a:r>
              <a:rPr lang="zh-CN" altLang="en-US" sz="1400" dirty="0">
                <a:latin typeface="+mj-ea"/>
                <a:ea typeface="+mj-ea"/>
                <a:cs typeface="楷体_GB2312" pitchFamily="49" charset="-122"/>
              </a:rPr>
              <a:t>界面分析步骤中，要考虑内容的格式和美感。要问和回答的问题包括：</a:t>
            </a:r>
          </a:p>
          <a:p>
            <a:endParaRPr lang="zh-CN" altLang="en-US" dirty="0"/>
          </a:p>
        </p:txBody>
      </p:sp>
    </p:spTree>
    <p:extLst>
      <p:ext uri="{BB962C8B-B14F-4D97-AF65-F5344CB8AC3E}">
        <p14:creationId xmlns:p14="http://schemas.microsoft.com/office/powerpoint/2010/main" val="1380123556"/>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9" name="组合 20"/>
          <p:cNvGrpSpPr/>
          <p:nvPr/>
        </p:nvGrpSpPr>
        <p:grpSpPr>
          <a:xfrm>
            <a:off x="0" y="285750"/>
            <a:ext cx="521494" cy="379810"/>
            <a:chOff x="0" y="0"/>
            <a:chExt cx="694944" cy="624651"/>
          </a:xfrm>
        </p:grpSpPr>
        <p:sp>
          <p:nvSpPr>
            <p:cNvPr id="19462"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sp>
          <p:nvSpPr>
            <p:cNvPr id="19463"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grpSp>
      <p:sp>
        <p:nvSpPr>
          <p:cNvPr id="19460" name="矩形 23"/>
          <p:cNvSpPr/>
          <p:nvPr/>
        </p:nvSpPr>
        <p:spPr>
          <a:xfrm>
            <a:off x="644129" y="319088"/>
            <a:ext cx="3423815" cy="461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smtClean="0">
                <a:latin typeface="微软雅黑" panose="020B0503020204020204" pitchFamily="34" charset="-122"/>
                <a:ea typeface="微软雅黑" panose="020B0503020204020204" pitchFamily="34" charset="-122"/>
              </a:rPr>
              <a:t>错误处理</a:t>
            </a:r>
            <a:endParaRPr lang="zh-CN" altLang="en-US" sz="2400" b="1" dirty="0">
              <a:latin typeface="微软雅黑" panose="020B0503020204020204" pitchFamily="34" charset="-122"/>
              <a:ea typeface="微软雅黑" panose="020B0503020204020204" pitchFamily="34" charset="-122"/>
            </a:endParaRPr>
          </a:p>
        </p:txBody>
      </p:sp>
      <p:sp>
        <p:nvSpPr>
          <p:cNvPr id="20485" name="文本框 12"/>
          <p:cNvSpPr txBox="1">
            <a:spLocks noChangeArrowheads="1"/>
          </p:cNvSpPr>
          <p:nvPr/>
        </p:nvSpPr>
        <p:spPr bwMode="auto">
          <a:xfrm>
            <a:off x="1547664" y="1133097"/>
            <a:ext cx="6048672" cy="317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457200" lvl="1" indent="0" eaLnBrk="1" hangingPunct="1">
              <a:buNone/>
            </a:pPr>
            <a:r>
              <a:rPr lang="zh-CN" altLang="en-US" dirty="0" smtClean="0">
                <a:solidFill>
                  <a:srgbClr val="000000"/>
                </a:solidFill>
                <a:latin typeface="+mn-ea"/>
                <a:ea typeface="+mn-ea"/>
                <a:cs typeface="楷体_GB2312" pitchFamily="49" charset="-122"/>
              </a:rPr>
              <a:t>       通常</a:t>
            </a:r>
            <a:r>
              <a:rPr lang="zh-CN" altLang="en-US" dirty="0">
                <a:solidFill>
                  <a:srgbClr val="000000"/>
                </a:solidFill>
                <a:latin typeface="+mn-ea"/>
                <a:ea typeface="+mn-ea"/>
                <a:cs typeface="楷体_GB2312" pitchFamily="49" charset="-122"/>
              </a:rPr>
              <a:t>，交互式系统给出的出错信息和警告应具备以下特征：</a:t>
            </a:r>
          </a:p>
          <a:p>
            <a:pPr marL="914400" lvl="2" indent="0" eaLnBrk="1" hangingPunct="1">
              <a:buNone/>
            </a:pPr>
            <a:endParaRPr lang="en-US" altLang="zh-CN" sz="1400" dirty="0" smtClean="0">
              <a:latin typeface="+mn-ea"/>
              <a:ea typeface="+mn-ea"/>
              <a:cs typeface="楷体_GB2312" pitchFamily="49" charset="-122"/>
            </a:endParaRPr>
          </a:p>
          <a:p>
            <a:pPr marL="914400" lvl="2" indent="0" eaLnBrk="1" hangingPunct="1">
              <a:buNone/>
            </a:pPr>
            <a:r>
              <a:rPr lang="zh-CN" altLang="en-US" sz="1800" dirty="0" smtClean="0">
                <a:latin typeface="+mn-ea"/>
                <a:ea typeface="+mn-ea"/>
                <a:cs typeface="楷体_GB2312" pitchFamily="49" charset="-122"/>
              </a:rPr>
              <a:t>消息</a:t>
            </a:r>
            <a:r>
              <a:rPr lang="zh-CN" altLang="en-US" sz="1800" dirty="0">
                <a:latin typeface="+mn-ea"/>
                <a:ea typeface="+mn-ea"/>
                <a:cs typeface="楷体_GB2312" pitchFamily="49" charset="-122"/>
              </a:rPr>
              <a:t>以用户可以理解的语言描述问题</a:t>
            </a:r>
            <a:r>
              <a:rPr lang="zh-CN" altLang="en-US" sz="1800" dirty="0" smtClean="0">
                <a:latin typeface="+mn-ea"/>
                <a:ea typeface="+mn-ea"/>
                <a:cs typeface="楷体_GB2312" pitchFamily="49" charset="-122"/>
              </a:rPr>
              <a:t>。</a:t>
            </a:r>
            <a:endParaRPr lang="zh-CN" altLang="en-US" sz="1800" dirty="0">
              <a:latin typeface="+mn-ea"/>
              <a:ea typeface="+mn-ea"/>
              <a:cs typeface="楷体_GB2312" pitchFamily="49" charset="-122"/>
            </a:endParaRPr>
          </a:p>
          <a:p>
            <a:pPr marL="914400" lvl="2" indent="0" eaLnBrk="1" hangingPunct="1">
              <a:buNone/>
            </a:pPr>
            <a:r>
              <a:rPr lang="zh-CN" altLang="en-US" sz="1800" dirty="0">
                <a:latin typeface="+mn-ea"/>
                <a:ea typeface="+mn-ea"/>
                <a:cs typeface="楷体_GB2312" pitchFamily="49" charset="-122"/>
              </a:rPr>
              <a:t>消息应提供如何从错误中恢复的建设性意见。</a:t>
            </a:r>
          </a:p>
          <a:p>
            <a:pPr marL="914400" lvl="2" indent="0" eaLnBrk="1" hangingPunct="1">
              <a:buNone/>
            </a:pPr>
            <a:r>
              <a:rPr lang="zh-CN" altLang="en-US" sz="1800" dirty="0">
                <a:latin typeface="+mn-ea"/>
                <a:ea typeface="+mn-ea"/>
                <a:cs typeface="楷体_GB2312" pitchFamily="49" charset="-122"/>
              </a:rPr>
              <a:t>消息应指出错误可能导致哪些不良后果，以便用户检查是否出现了这些情况或帮助用户进行改正。</a:t>
            </a:r>
          </a:p>
          <a:p>
            <a:pPr marL="914400" lvl="2" indent="0" eaLnBrk="1" hangingPunct="1">
              <a:buNone/>
            </a:pPr>
            <a:r>
              <a:rPr lang="zh-CN" altLang="en-US" sz="1800" dirty="0" smtClean="0">
                <a:latin typeface="+mn-ea"/>
                <a:ea typeface="+mn-ea"/>
                <a:cs typeface="楷体_GB2312" pitchFamily="49" charset="-122"/>
              </a:rPr>
              <a:t>消息应伴随着视觉或听觉上的提示。</a:t>
            </a:r>
          </a:p>
          <a:p>
            <a:pPr marL="914400" lvl="2" indent="0" eaLnBrk="1" hangingPunct="1">
              <a:buNone/>
            </a:pPr>
            <a:r>
              <a:rPr lang="zh-CN" altLang="en-US" sz="1800" dirty="0" smtClean="0">
                <a:latin typeface="+mn-ea"/>
                <a:ea typeface="+mn-ea"/>
                <a:cs typeface="楷体_GB2312" pitchFamily="49" charset="-122"/>
              </a:rPr>
              <a:t>消息</a:t>
            </a:r>
            <a:r>
              <a:rPr lang="zh-CN" altLang="en-US" sz="1800" dirty="0">
                <a:latin typeface="+mn-ea"/>
                <a:ea typeface="+mn-ea"/>
                <a:cs typeface="楷体_GB2312" pitchFamily="49" charset="-122"/>
              </a:rPr>
              <a:t>不应是裁判性的，即不能指责用户。</a:t>
            </a:r>
          </a:p>
          <a:p>
            <a:pPr marL="457200" lvl="1" indent="0" eaLnBrk="1" hangingPunct="1">
              <a:buNone/>
            </a:pPr>
            <a:endParaRPr lang="zh-CN" altLang="en-US" sz="2000" dirty="0">
              <a:solidFill>
                <a:srgbClr val="000000"/>
              </a:solidFill>
              <a:latin typeface="+mn-ea"/>
              <a:ea typeface="+mn-ea"/>
              <a:cs typeface="楷体_GB2312" pitchFamily="49" charset="-122"/>
            </a:endParaRPr>
          </a:p>
        </p:txBody>
      </p:sp>
      <p:sp>
        <p:nvSpPr>
          <p:cNvPr id="2" name="TextBox 1"/>
          <p:cNvSpPr txBox="1"/>
          <p:nvPr/>
        </p:nvSpPr>
        <p:spPr>
          <a:xfrm>
            <a:off x="3635896" y="915566"/>
            <a:ext cx="184731" cy="369332"/>
          </a:xfrm>
          <a:prstGeom prst="rect">
            <a:avLst/>
          </a:prstGeom>
          <a:noFill/>
        </p:spPr>
        <p:txBody>
          <a:bodyPr wrap="none" rtlCol="0">
            <a:spAutoFit/>
          </a:bodyPr>
          <a:lstStyle/>
          <a:p>
            <a:endParaRPr lang="zh-CN" altLang="en-US" dirty="0"/>
          </a:p>
        </p:txBody>
      </p:sp>
    </p:spTree>
    <p:extLst>
      <p:ext uri="{BB962C8B-B14F-4D97-AF65-F5344CB8AC3E}">
        <p14:creationId xmlns:p14="http://schemas.microsoft.com/office/powerpoint/2010/main" val="3019483593"/>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9" name="组合 20"/>
          <p:cNvGrpSpPr/>
          <p:nvPr/>
        </p:nvGrpSpPr>
        <p:grpSpPr>
          <a:xfrm>
            <a:off x="0" y="285750"/>
            <a:ext cx="521494" cy="379810"/>
            <a:chOff x="0" y="0"/>
            <a:chExt cx="694944" cy="624651"/>
          </a:xfrm>
        </p:grpSpPr>
        <p:sp>
          <p:nvSpPr>
            <p:cNvPr id="19462"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sp>
          <p:nvSpPr>
            <p:cNvPr id="19463"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grpSp>
      <p:sp>
        <p:nvSpPr>
          <p:cNvPr id="19460" name="矩形 23"/>
          <p:cNvSpPr/>
          <p:nvPr/>
        </p:nvSpPr>
        <p:spPr>
          <a:xfrm>
            <a:off x="644129" y="319088"/>
            <a:ext cx="3423815" cy="461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smtClean="0">
                <a:latin typeface="微软雅黑" panose="020B0503020204020204" pitchFamily="34" charset="-122"/>
                <a:ea typeface="微软雅黑" panose="020B0503020204020204" pitchFamily="34" charset="-122"/>
              </a:rPr>
              <a:t>菜单和命令标记</a:t>
            </a:r>
            <a:endParaRPr lang="zh-CN" altLang="en-US" sz="2400" b="1" dirty="0">
              <a:latin typeface="微软雅黑" panose="020B0503020204020204" pitchFamily="34" charset="-122"/>
              <a:ea typeface="微软雅黑" panose="020B0503020204020204" pitchFamily="34" charset="-122"/>
            </a:endParaRPr>
          </a:p>
        </p:txBody>
      </p:sp>
      <p:sp>
        <p:nvSpPr>
          <p:cNvPr id="20485" name="文本框 12"/>
          <p:cNvSpPr txBox="1">
            <a:spLocks noChangeArrowheads="1"/>
          </p:cNvSpPr>
          <p:nvPr/>
        </p:nvSpPr>
        <p:spPr bwMode="auto">
          <a:xfrm>
            <a:off x="1547664" y="1133097"/>
            <a:ext cx="6048672" cy="3357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457200" lvl="1" indent="0" eaLnBrk="1" hangingPunct="1">
              <a:buNone/>
            </a:pPr>
            <a:r>
              <a:rPr lang="zh-CN" altLang="en-US" dirty="0" smtClean="0">
                <a:solidFill>
                  <a:srgbClr val="000000"/>
                </a:solidFill>
                <a:latin typeface="+mn-ea"/>
                <a:ea typeface="+mn-ea"/>
                <a:cs typeface="楷体_GB2312" pitchFamily="49" charset="-122"/>
              </a:rPr>
              <a:t>       在</a:t>
            </a:r>
            <a:r>
              <a:rPr lang="zh-CN" altLang="en-US" dirty="0">
                <a:solidFill>
                  <a:srgbClr val="000000"/>
                </a:solidFill>
                <a:latin typeface="+mn-ea"/>
                <a:ea typeface="+mn-ea"/>
                <a:cs typeface="楷体_GB2312" pitchFamily="49" charset="-122"/>
              </a:rPr>
              <a:t>提供命令交互方式时，必须考虑如下问题：</a:t>
            </a:r>
          </a:p>
          <a:p>
            <a:pPr marL="914400" lvl="2" indent="0" eaLnBrk="1" hangingPunct="1">
              <a:buNone/>
            </a:pPr>
            <a:r>
              <a:rPr lang="zh-CN" altLang="en-US" dirty="0">
                <a:latin typeface="+mn-ea"/>
                <a:ea typeface="+mn-ea"/>
                <a:cs typeface="楷体_GB2312" pitchFamily="49" charset="-122"/>
              </a:rPr>
              <a:t>每一个菜单选项是否都有对应命令？</a:t>
            </a:r>
          </a:p>
          <a:p>
            <a:pPr marL="914400" lvl="2" indent="0" eaLnBrk="1" hangingPunct="1">
              <a:buNone/>
            </a:pPr>
            <a:r>
              <a:rPr lang="zh-CN" altLang="en-US" dirty="0">
                <a:latin typeface="+mn-ea"/>
                <a:ea typeface="+mn-ea"/>
                <a:cs typeface="楷体_GB2312" pitchFamily="49" charset="-122"/>
              </a:rPr>
              <a:t>以何种方式提供命令？有三种选择：</a:t>
            </a:r>
            <a:r>
              <a:rPr lang="zh-CN" altLang="en-US" dirty="0" smtClean="0">
                <a:latin typeface="+mn-ea"/>
                <a:ea typeface="+mn-ea"/>
                <a:cs typeface="楷体_GB2312" pitchFamily="49" charset="-122"/>
              </a:rPr>
              <a:t>控制序列</a:t>
            </a:r>
            <a:r>
              <a:rPr lang="zh-CN" altLang="en-US" dirty="0">
                <a:latin typeface="+mn-ea"/>
                <a:ea typeface="+mn-ea"/>
                <a:cs typeface="楷体_GB2312" pitchFamily="49" charset="-122"/>
              </a:rPr>
              <a:t>、功能键或键入命令。</a:t>
            </a:r>
          </a:p>
          <a:p>
            <a:pPr marL="914400" lvl="2" indent="0" eaLnBrk="1" hangingPunct="1">
              <a:buNone/>
            </a:pPr>
            <a:r>
              <a:rPr lang="zh-CN" altLang="en-US" dirty="0">
                <a:latin typeface="+mn-ea"/>
                <a:ea typeface="+mn-ea"/>
                <a:cs typeface="楷体_GB2312" pitchFamily="49" charset="-122"/>
              </a:rPr>
              <a:t>学习或记忆命令的难度有多大？命令忘了怎么办？</a:t>
            </a:r>
          </a:p>
          <a:p>
            <a:pPr marL="914400" lvl="2" indent="0" eaLnBrk="1" hangingPunct="1">
              <a:buNone/>
            </a:pPr>
            <a:r>
              <a:rPr lang="zh-CN" altLang="en-US" dirty="0">
                <a:latin typeface="+mn-ea"/>
                <a:ea typeface="+mn-ea"/>
                <a:cs typeface="楷体_GB2312" pitchFamily="49" charset="-122"/>
              </a:rPr>
              <a:t>用户是否可以定制和缩写命令？</a:t>
            </a:r>
          </a:p>
          <a:p>
            <a:pPr marL="914400" lvl="2" indent="0" eaLnBrk="1" hangingPunct="1">
              <a:buNone/>
            </a:pPr>
            <a:r>
              <a:rPr lang="zh-CN" altLang="en-US" dirty="0">
                <a:latin typeface="+mn-ea"/>
                <a:ea typeface="+mn-ea"/>
                <a:cs typeface="楷体_GB2312" pitchFamily="49" charset="-122"/>
              </a:rPr>
              <a:t>在界面环境中菜单标签是否是自解释性的？</a:t>
            </a:r>
          </a:p>
          <a:p>
            <a:pPr marL="914400" lvl="2" indent="0" eaLnBrk="1" hangingPunct="1">
              <a:buNone/>
            </a:pPr>
            <a:r>
              <a:rPr lang="zh-CN" altLang="en-US" dirty="0">
                <a:latin typeface="+mn-ea"/>
                <a:ea typeface="+mn-ea"/>
                <a:cs typeface="楷体_GB2312" pitchFamily="49" charset="-122"/>
              </a:rPr>
              <a:t>子菜单是否与主菜单项所指功能相一致？</a:t>
            </a:r>
          </a:p>
        </p:txBody>
      </p:sp>
      <p:sp>
        <p:nvSpPr>
          <p:cNvPr id="2" name="TextBox 1"/>
          <p:cNvSpPr txBox="1"/>
          <p:nvPr/>
        </p:nvSpPr>
        <p:spPr>
          <a:xfrm>
            <a:off x="3635896" y="915566"/>
            <a:ext cx="184731" cy="369332"/>
          </a:xfrm>
          <a:prstGeom prst="rect">
            <a:avLst/>
          </a:prstGeom>
          <a:noFill/>
        </p:spPr>
        <p:txBody>
          <a:bodyPr wrap="none" rtlCol="0">
            <a:spAutoFit/>
          </a:bodyPr>
          <a:lstStyle/>
          <a:p>
            <a:endParaRPr lang="zh-CN" altLang="en-US" dirty="0"/>
          </a:p>
        </p:txBody>
      </p:sp>
    </p:spTree>
    <p:extLst>
      <p:ext uri="{BB962C8B-B14F-4D97-AF65-F5344CB8AC3E}">
        <p14:creationId xmlns:p14="http://schemas.microsoft.com/office/powerpoint/2010/main" val="611926004"/>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9" name="组合 20"/>
          <p:cNvGrpSpPr/>
          <p:nvPr/>
        </p:nvGrpSpPr>
        <p:grpSpPr>
          <a:xfrm>
            <a:off x="0" y="285750"/>
            <a:ext cx="521494" cy="379810"/>
            <a:chOff x="0" y="0"/>
            <a:chExt cx="694944" cy="624651"/>
          </a:xfrm>
        </p:grpSpPr>
        <p:sp>
          <p:nvSpPr>
            <p:cNvPr id="19462"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sp>
          <p:nvSpPr>
            <p:cNvPr id="19463"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grpSp>
      <p:sp>
        <p:nvSpPr>
          <p:cNvPr id="19460" name="矩形 23"/>
          <p:cNvSpPr/>
          <p:nvPr/>
        </p:nvSpPr>
        <p:spPr>
          <a:xfrm>
            <a:off x="644129" y="319088"/>
            <a:ext cx="3423815" cy="461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smtClean="0">
                <a:latin typeface="微软雅黑" panose="020B0503020204020204" pitchFamily="34" charset="-122"/>
                <a:ea typeface="微软雅黑" panose="020B0503020204020204" pitchFamily="34" charset="-122"/>
              </a:rPr>
              <a:t>界面设计评估周期</a:t>
            </a:r>
            <a:endParaRPr lang="zh-CN" altLang="en-US" sz="24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3635896" y="915566"/>
            <a:ext cx="184731" cy="369332"/>
          </a:xfrm>
          <a:prstGeom prst="rect">
            <a:avLst/>
          </a:prstGeom>
          <a:noFill/>
        </p:spPr>
        <p:txBody>
          <a:bodyPr wrap="none" rtlCol="0">
            <a:spAutoFit/>
          </a:bodyPr>
          <a:lstStyle/>
          <a:p>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987574"/>
            <a:ext cx="4080361" cy="37593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0581551"/>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文本框 15"/>
          <p:cNvSpPr txBox="1"/>
          <p:nvPr/>
        </p:nvSpPr>
        <p:spPr>
          <a:xfrm>
            <a:off x="233363" y="501254"/>
            <a:ext cx="3750469" cy="85280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4950" b="1" dirty="0">
                <a:latin typeface="微软雅黑" panose="020B0503020204020204" pitchFamily="34" charset="-122"/>
                <a:ea typeface="微软雅黑" panose="020B0503020204020204" pitchFamily="34" charset="-122"/>
              </a:rPr>
              <a:t>目录</a:t>
            </a:r>
          </a:p>
        </p:txBody>
      </p:sp>
      <p:cxnSp>
        <p:nvCxnSpPr>
          <p:cNvPr id="5125" name="直接连接符 17"/>
          <p:cNvCxnSpPr/>
          <p:nvPr/>
        </p:nvCxnSpPr>
        <p:spPr>
          <a:xfrm flipV="1">
            <a:off x="314325" y="1295400"/>
            <a:ext cx="3189685" cy="7144"/>
          </a:xfrm>
          <a:prstGeom prst="line">
            <a:avLst/>
          </a:prstGeom>
          <a:ln w="6350" cap="flat" cmpd="sng">
            <a:solidFill>
              <a:schemeClr val="bg1"/>
            </a:solidFill>
            <a:prstDash val="solid"/>
            <a:headEnd type="none" w="med" len="med"/>
            <a:tailEnd type="none" w="med" len="med"/>
          </a:ln>
        </p:spPr>
      </p:cxnSp>
      <p:cxnSp>
        <p:nvCxnSpPr>
          <p:cNvPr id="5126" name="直接连接符 20"/>
          <p:cNvCxnSpPr/>
          <p:nvPr/>
        </p:nvCxnSpPr>
        <p:spPr>
          <a:xfrm>
            <a:off x="314325" y="1390650"/>
            <a:ext cx="3189685" cy="0"/>
          </a:xfrm>
          <a:prstGeom prst="line">
            <a:avLst/>
          </a:prstGeom>
          <a:ln w="57150" cap="flat" cmpd="sng">
            <a:solidFill>
              <a:schemeClr val="bg1"/>
            </a:solidFill>
            <a:prstDash val="solid"/>
            <a:headEnd type="none" w="med" len="med"/>
            <a:tailEnd type="none" w="med" len="med"/>
          </a:ln>
        </p:spPr>
      </p:cxnSp>
      <p:sp>
        <p:nvSpPr>
          <p:cNvPr id="5127" name="文本框 21"/>
          <p:cNvSpPr txBox="1"/>
          <p:nvPr/>
        </p:nvSpPr>
        <p:spPr>
          <a:xfrm>
            <a:off x="3640931" y="429816"/>
            <a:ext cx="504825"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000" b="1" dirty="0">
                <a:latin typeface="微软雅黑" panose="020B0503020204020204" pitchFamily="34" charset="-122"/>
                <a:ea typeface="微软雅黑" panose="020B0503020204020204" pitchFamily="34" charset="-122"/>
              </a:rPr>
              <a:t>一</a:t>
            </a:r>
          </a:p>
        </p:txBody>
      </p:sp>
      <p:sp>
        <p:nvSpPr>
          <p:cNvPr id="5128" name="文本框 22"/>
          <p:cNvSpPr txBox="1"/>
          <p:nvPr/>
        </p:nvSpPr>
        <p:spPr>
          <a:xfrm>
            <a:off x="4194572" y="490538"/>
            <a:ext cx="3036094"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smtClean="0">
                <a:latin typeface="微软雅黑" panose="020B0503020204020204" pitchFamily="34" charset="-122"/>
                <a:ea typeface="微软雅黑" panose="020B0503020204020204" pitchFamily="34" charset="-122"/>
              </a:rPr>
              <a:t>什么是界面原型</a:t>
            </a:r>
            <a:endParaRPr lang="zh-CN" altLang="en-US" sz="2400" b="1" dirty="0">
              <a:latin typeface="微软雅黑" panose="020B0503020204020204" pitchFamily="34" charset="-122"/>
              <a:ea typeface="微软雅黑" panose="020B0503020204020204" pitchFamily="34" charset="-122"/>
            </a:endParaRPr>
          </a:p>
        </p:txBody>
      </p:sp>
      <p:sp>
        <p:nvSpPr>
          <p:cNvPr id="5129" name="文本框 26"/>
          <p:cNvSpPr txBox="1"/>
          <p:nvPr/>
        </p:nvSpPr>
        <p:spPr>
          <a:xfrm>
            <a:off x="3640931" y="1212198"/>
            <a:ext cx="513160"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000" b="1" dirty="0">
                <a:latin typeface="微软雅黑" panose="020B0503020204020204" pitchFamily="34" charset="-122"/>
                <a:ea typeface="微软雅黑" panose="020B0503020204020204" pitchFamily="34" charset="-122"/>
              </a:rPr>
              <a:t>二</a:t>
            </a:r>
          </a:p>
        </p:txBody>
      </p:sp>
      <p:sp>
        <p:nvSpPr>
          <p:cNvPr id="5130" name="文本框 27"/>
          <p:cNvSpPr txBox="1"/>
          <p:nvPr/>
        </p:nvSpPr>
        <p:spPr>
          <a:xfrm>
            <a:off x="4194572" y="2240027"/>
            <a:ext cx="491966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smtClean="0">
                <a:latin typeface="微软雅黑" panose="020B0503020204020204" pitchFamily="34" charset="-122"/>
                <a:ea typeface="微软雅黑" panose="020B0503020204020204" pitchFamily="34" charset="-122"/>
              </a:rPr>
              <a:t>界面原型案例介绍</a:t>
            </a:r>
            <a:endParaRPr sz="2400" b="1" dirty="0">
              <a:latin typeface="微软雅黑" panose="020B0503020204020204" pitchFamily="34" charset="-122"/>
              <a:ea typeface="微软雅黑" panose="020B0503020204020204" pitchFamily="34" charset="-122"/>
            </a:endParaRPr>
          </a:p>
        </p:txBody>
      </p:sp>
      <p:sp>
        <p:nvSpPr>
          <p:cNvPr id="5131" name="文本框 31"/>
          <p:cNvSpPr txBox="1"/>
          <p:nvPr/>
        </p:nvSpPr>
        <p:spPr>
          <a:xfrm>
            <a:off x="3640931" y="2168590"/>
            <a:ext cx="488156"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000" b="1" dirty="0">
                <a:latin typeface="微软雅黑" panose="020B0503020204020204" pitchFamily="34" charset="-122"/>
                <a:ea typeface="微软雅黑" panose="020B0503020204020204" pitchFamily="34" charset="-122"/>
              </a:rPr>
              <a:t>三</a:t>
            </a:r>
          </a:p>
        </p:txBody>
      </p:sp>
      <p:sp>
        <p:nvSpPr>
          <p:cNvPr id="5132" name="文本框 32"/>
          <p:cNvSpPr txBox="1"/>
          <p:nvPr/>
        </p:nvSpPr>
        <p:spPr>
          <a:xfrm>
            <a:off x="4194572" y="3137315"/>
            <a:ext cx="38540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smtClean="0">
                <a:latin typeface="微软雅黑" panose="020B0503020204020204" pitchFamily="34" charset="-122"/>
                <a:ea typeface="微软雅黑" panose="020B0503020204020204" pitchFamily="34" charset="-122"/>
              </a:rPr>
              <a:t>提问</a:t>
            </a:r>
            <a:endParaRPr sz="2400" b="1" dirty="0">
              <a:latin typeface="微软雅黑" panose="020B0503020204020204" pitchFamily="34" charset="-122"/>
              <a:ea typeface="微软雅黑" panose="020B0503020204020204" pitchFamily="34" charset="-122"/>
            </a:endParaRPr>
          </a:p>
        </p:txBody>
      </p:sp>
      <p:sp>
        <p:nvSpPr>
          <p:cNvPr id="5133" name="文本框 36"/>
          <p:cNvSpPr txBox="1"/>
          <p:nvPr/>
        </p:nvSpPr>
        <p:spPr>
          <a:xfrm>
            <a:off x="3640931" y="3093049"/>
            <a:ext cx="536972"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000" b="1" dirty="0">
                <a:latin typeface="微软雅黑" panose="020B0503020204020204" pitchFamily="34" charset="-122"/>
                <a:ea typeface="微软雅黑" panose="020B0503020204020204" pitchFamily="34" charset="-122"/>
              </a:rPr>
              <a:t>四</a:t>
            </a:r>
          </a:p>
        </p:txBody>
      </p:sp>
      <p:sp>
        <p:nvSpPr>
          <p:cNvPr id="5140" name="文本框 22"/>
          <p:cNvSpPr txBox="1"/>
          <p:nvPr/>
        </p:nvSpPr>
        <p:spPr>
          <a:xfrm>
            <a:off x="4211960" y="1256252"/>
            <a:ext cx="4176464" cy="461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smtClean="0">
                <a:latin typeface="微软雅黑" panose="020B0503020204020204" pitchFamily="34" charset="-122"/>
                <a:ea typeface="微软雅黑" panose="020B0503020204020204" pitchFamily="34" charset="-122"/>
              </a:rPr>
              <a:t>如何进行界面原型设计</a:t>
            </a:r>
            <a:endParaRPr sz="2400" b="1" dirty="0">
              <a:latin typeface="微软雅黑" panose="020B0503020204020204" pitchFamily="34" charset="-122"/>
              <a:ea typeface="微软雅黑" panose="020B0503020204020204" pitchFamily="34" charset="-122"/>
            </a:endParaRPr>
          </a:p>
        </p:txBody>
      </p:sp>
      <p:sp>
        <p:nvSpPr>
          <p:cNvPr id="2" name="文本框 36"/>
          <p:cNvSpPr txBox="1"/>
          <p:nvPr/>
        </p:nvSpPr>
        <p:spPr>
          <a:xfrm>
            <a:off x="3643471" y="3990658"/>
            <a:ext cx="500063"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000" b="1" dirty="0">
                <a:latin typeface="微软雅黑" panose="020B0503020204020204" pitchFamily="34" charset="-122"/>
                <a:ea typeface="微软雅黑" panose="020B0503020204020204" pitchFamily="34" charset="-122"/>
              </a:rPr>
              <a:t>五</a:t>
            </a:r>
          </a:p>
        </p:txBody>
      </p:sp>
      <p:sp>
        <p:nvSpPr>
          <p:cNvPr id="3" name="文本框 32"/>
          <p:cNvSpPr txBox="1"/>
          <p:nvPr/>
        </p:nvSpPr>
        <p:spPr>
          <a:xfrm>
            <a:off x="4237117" y="4037410"/>
            <a:ext cx="360640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smtClean="0">
                <a:latin typeface="微软雅黑" panose="020B0503020204020204" pitchFamily="34" charset="-122"/>
                <a:ea typeface="微软雅黑" panose="020B0503020204020204" pitchFamily="34" charset="-122"/>
              </a:rPr>
              <a:t>参考</a:t>
            </a:r>
            <a:r>
              <a:rPr lang="zh-CN" altLang="en-US" sz="2400" b="1" dirty="0">
                <a:latin typeface="微软雅黑" panose="020B0503020204020204" pitchFamily="34" charset="-122"/>
                <a:ea typeface="微软雅黑" panose="020B0503020204020204" pitchFamily="34" charset="-122"/>
              </a:rPr>
              <a:t>文献</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成员绩效</a:t>
            </a:r>
          </a:p>
        </p:txBody>
      </p:sp>
    </p:spTree>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9" name="组合 20"/>
          <p:cNvGrpSpPr/>
          <p:nvPr/>
        </p:nvGrpSpPr>
        <p:grpSpPr>
          <a:xfrm>
            <a:off x="0" y="285750"/>
            <a:ext cx="521494" cy="379810"/>
            <a:chOff x="0" y="0"/>
            <a:chExt cx="694944" cy="624651"/>
          </a:xfrm>
        </p:grpSpPr>
        <p:sp>
          <p:nvSpPr>
            <p:cNvPr id="19462"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sp>
          <p:nvSpPr>
            <p:cNvPr id="19463"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grpSp>
      <p:sp>
        <p:nvSpPr>
          <p:cNvPr id="19460" name="矩形 23"/>
          <p:cNvSpPr/>
          <p:nvPr/>
        </p:nvSpPr>
        <p:spPr>
          <a:xfrm>
            <a:off x="644129" y="319088"/>
            <a:ext cx="3423815" cy="461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smtClean="0">
                <a:latin typeface="微软雅黑" panose="020B0503020204020204" pitchFamily="34" charset="-122"/>
                <a:ea typeface="微软雅黑" panose="020B0503020204020204" pitchFamily="34" charset="-122"/>
              </a:rPr>
              <a:t>低保真产品原型</a:t>
            </a:r>
            <a:endParaRPr lang="zh-CN" altLang="en-US" sz="2400" b="1" dirty="0">
              <a:latin typeface="微软雅黑" panose="020B0503020204020204" pitchFamily="34" charset="-122"/>
              <a:ea typeface="微软雅黑" panose="020B0503020204020204" pitchFamily="34" charset="-122"/>
            </a:endParaRPr>
          </a:p>
        </p:txBody>
      </p:sp>
      <p:sp>
        <p:nvSpPr>
          <p:cNvPr id="20485" name="文本框 12"/>
          <p:cNvSpPr txBox="1">
            <a:spLocks noChangeArrowheads="1"/>
          </p:cNvSpPr>
          <p:nvPr/>
        </p:nvSpPr>
        <p:spPr bwMode="auto">
          <a:xfrm>
            <a:off x="1331640" y="915566"/>
            <a:ext cx="6048672" cy="4209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914400" lvl="2" indent="0" eaLnBrk="1" hangingPunct="1">
              <a:buNone/>
            </a:pPr>
            <a:r>
              <a:rPr lang="en-US" altLang="zh-CN" sz="1600" dirty="0" smtClean="0">
                <a:latin typeface="+mn-ea"/>
                <a:ea typeface="+mn-ea"/>
              </a:rPr>
              <a:t>       </a:t>
            </a:r>
            <a:r>
              <a:rPr lang="zh-CN" altLang="zh-CN" sz="2400" dirty="0" smtClean="0">
                <a:latin typeface="+mn-ea"/>
                <a:ea typeface="+mn-ea"/>
              </a:rPr>
              <a:t>低</a:t>
            </a:r>
            <a:r>
              <a:rPr lang="zh-CN" altLang="zh-CN" sz="2400" dirty="0">
                <a:latin typeface="+mn-ea"/>
                <a:ea typeface="+mn-ea"/>
              </a:rPr>
              <a:t>保真原型设计是对产品较</a:t>
            </a:r>
            <a:r>
              <a:rPr lang="zh-CN" altLang="zh-CN" sz="2400" dirty="0">
                <a:solidFill>
                  <a:srgbClr val="FF0000"/>
                </a:solidFill>
                <a:latin typeface="+mn-ea"/>
                <a:ea typeface="+mn-ea"/>
              </a:rPr>
              <a:t>简单</a:t>
            </a:r>
            <a:r>
              <a:rPr lang="zh-CN" altLang="zh-CN" sz="2400" dirty="0">
                <a:latin typeface="+mn-ea"/>
                <a:ea typeface="+mn-ea"/>
              </a:rPr>
              <a:t>的模拟，它基本停留在产品的</a:t>
            </a:r>
            <a:r>
              <a:rPr lang="zh-CN" altLang="zh-CN" sz="2400" dirty="0">
                <a:solidFill>
                  <a:srgbClr val="FF0000"/>
                </a:solidFill>
                <a:latin typeface="+mn-ea"/>
                <a:ea typeface="+mn-ea"/>
              </a:rPr>
              <a:t>外部特征</a:t>
            </a:r>
            <a:r>
              <a:rPr lang="zh-CN" altLang="zh-CN" sz="2400" dirty="0">
                <a:latin typeface="+mn-ea"/>
                <a:ea typeface="+mn-ea"/>
              </a:rPr>
              <a:t>和</a:t>
            </a:r>
            <a:r>
              <a:rPr lang="zh-CN" altLang="zh-CN" sz="2400" dirty="0">
                <a:solidFill>
                  <a:srgbClr val="FF0000"/>
                </a:solidFill>
                <a:latin typeface="+mn-ea"/>
                <a:ea typeface="+mn-ea"/>
              </a:rPr>
              <a:t>功能构架</a:t>
            </a:r>
            <a:r>
              <a:rPr lang="zh-CN" altLang="zh-CN" sz="2400" dirty="0">
                <a:latin typeface="+mn-ea"/>
                <a:ea typeface="+mn-ea"/>
              </a:rPr>
              <a:t>上，可以通过简单的设计工具迅速制作出来，用于表现最初的设计概念和思路</a:t>
            </a:r>
            <a:r>
              <a:rPr lang="zh-CN" altLang="zh-CN" sz="2400" dirty="0" smtClean="0">
                <a:latin typeface="+mn-ea"/>
                <a:ea typeface="+mn-ea"/>
              </a:rPr>
              <a:t>。</a:t>
            </a:r>
            <a:endParaRPr lang="en-US" altLang="zh-CN" sz="2400" dirty="0" smtClean="0">
              <a:latin typeface="+mn-ea"/>
              <a:ea typeface="+mn-ea"/>
            </a:endParaRPr>
          </a:p>
          <a:p>
            <a:pPr marL="914400" lvl="2" indent="0" eaLnBrk="1" hangingPunct="1">
              <a:buNone/>
            </a:pPr>
            <a:endParaRPr lang="en-US" altLang="zh-CN" sz="2400" dirty="0">
              <a:latin typeface="+mn-ea"/>
              <a:ea typeface="+mn-ea"/>
            </a:endParaRPr>
          </a:p>
          <a:p>
            <a:pPr marL="914400" lvl="2" indent="0" eaLnBrk="1" hangingPunct="1">
              <a:buNone/>
            </a:pPr>
            <a:r>
              <a:rPr lang="en-US" altLang="zh-CN" sz="2400" dirty="0" smtClean="0">
                <a:latin typeface="+mn-ea"/>
                <a:ea typeface="+mn-ea"/>
              </a:rPr>
              <a:t>       </a:t>
            </a:r>
            <a:r>
              <a:rPr lang="zh-CN" altLang="zh-CN" sz="2400" dirty="0" smtClean="0">
                <a:latin typeface="+mn-ea"/>
                <a:ea typeface="+mn-ea"/>
              </a:rPr>
              <a:t>因此</a:t>
            </a:r>
            <a:r>
              <a:rPr lang="zh-CN" altLang="zh-CN" sz="2400" dirty="0">
                <a:latin typeface="+mn-ea"/>
                <a:ea typeface="+mn-ea"/>
              </a:rPr>
              <a:t>，它通常被用于设计过程</a:t>
            </a:r>
            <a:r>
              <a:rPr lang="zh-CN" altLang="zh-CN" sz="2400" dirty="0">
                <a:solidFill>
                  <a:srgbClr val="FF0000"/>
                </a:solidFill>
                <a:latin typeface="+mn-ea"/>
                <a:ea typeface="+mn-ea"/>
              </a:rPr>
              <a:t>初期</a:t>
            </a:r>
            <a:r>
              <a:rPr lang="zh-CN" altLang="zh-CN" sz="2400" dirty="0">
                <a:latin typeface="+mn-ea"/>
                <a:ea typeface="+mn-ea"/>
              </a:rPr>
              <a:t>的需求收集和分析，简单的产品原型可以作为设计开发人员与用户的沟通载体，帮助用户表达其对产品的期望和要求，但通常不能实现与用户的互动</a:t>
            </a:r>
            <a:r>
              <a:rPr lang="zh-CN" altLang="zh-CN" sz="2400" dirty="0" smtClean="0">
                <a:latin typeface="+mn-ea"/>
                <a:ea typeface="+mn-ea"/>
              </a:rPr>
              <a:t>。</a:t>
            </a:r>
            <a:r>
              <a:rPr lang="en-US" altLang="zh-CN" sz="2400" dirty="0" smtClean="0">
                <a:latin typeface="+mn-ea"/>
                <a:ea typeface="+mn-ea"/>
              </a:rPr>
              <a:t>【3】</a:t>
            </a:r>
            <a:endParaRPr lang="zh-CN" altLang="en-US" sz="2400" dirty="0">
              <a:solidFill>
                <a:srgbClr val="000000"/>
              </a:solidFill>
              <a:latin typeface="+mn-ea"/>
              <a:ea typeface="+mn-ea"/>
              <a:cs typeface="楷体_GB2312" pitchFamily="49" charset="-122"/>
            </a:endParaRPr>
          </a:p>
        </p:txBody>
      </p:sp>
      <p:sp>
        <p:nvSpPr>
          <p:cNvPr id="2" name="TextBox 1"/>
          <p:cNvSpPr txBox="1"/>
          <p:nvPr/>
        </p:nvSpPr>
        <p:spPr>
          <a:xfrm>
            <a:off x="3635896" y="915566"/>
            <a:ext cx="184731" cy="369332"/>
          </a:xfrm>
          <a:prstGeom prst="rect">
            <a:avLst/>
          </a:prstGeom>
          <a:noFill/>
        </p:spPr>
        <p:txBody>
          <a:bodyPr wrap="none" rtlCol="0">
            <a:spAutoFit/>
          </a:bodyPr>
          <a:lstStyle/>
          <a:p>
            <a:endParaRPr lang="zh-CN" altLang="en-US" dirty="0"/>
          </a:p>
        </p:txBody>
      </p:sp>
    </p:spTree>
    <p:extLst>
      <p:ext uri="{BB962C8B-B14F-4D97-AF65-F5344CB8AC3E}">
        <p14:creationId xmlns:p14="http://schemas.microsoft.com/office/powerpoint/2010/main" val="1648950139"/>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9" name="组合 20"/>
          <p:cNvGrpSpPr/>
          <p:nvPr/>
        </p:nvGrpSpPr>
        <p:grpSpPr>
          <a:xfrm>
            <a:off x="0" y="285750"/>
            <a:ext cx="521494" cy="379810"/>
            <a:chOff x="0" y="0"/>
            <a:chExt cx="694944" cy="624651"/>
          </a:xfrm>
        </p:grpSpPr>
        <p:sp>
          <p:nvSpPr>
            <p:cNvPr id="19462"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sp>
          <p:nvSpPr>
            <p:cNvPr id="19463"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grpSp>
      <p:sp>
        <p:nvSpPr>
          <p:cNvPr id="19460" name="矩形 23"/>
          <p:cNvSpPr/>
          <p:nvPr/>
        </p:nvSpPr>
        <p:spPr>
          <a:xfrm>
            <a:off x="644129" y="319088"/>
            <a:ext cx="3423815" cy="461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smtClean="0">
                <a:latin typeface="微软雅黑" panose="020B0503020204020204" pitchFamily="34" charset="-122"/>
                <a:ea typeface="微软雅黑" panose="020B0503020204020204" pitchFamily="34" charset="-122"/>
              </a:rPr>
              <a:t>高保真产品原型</a:t>
            </a:r>
            <a:endParaRPr lang="zh-CN" altLang="en-US" sz="2400" b="1" dirty="0">
              <a:latin typeface="微软雅黑" panose="020B0503020204020204" pitchFamily="34" charset="-122"/>
              <a:ea typeface="微软雅黑" panose="020B0503020204020204" pitchFamily="34" charset="-122"/>
            </a:endParaRPr>
          </a:p>
        </p:txBody>
      </p:sp>
      <p:sp>
        <p:nvSpPr>
          <p:cNvPr id="20485" name="文本框 12"/>
          <p:cNvSpPr txBox="1">
            <a:spLocks noChangeArrowheads="1"/>
          </p:cNvSpPr>
          <p:nvPr/>
        </p:nvSpPr>
        <p:spPr bwMode="auto">
          <a:xfrm>
            <a:off x="1494923" y="930932"/>
            <a:ext cx="6048672" cy="3949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914400" lvl="2" indent="0" eaLnBrk="1" hangingPunct="1">
              <a:buNone/>
            </a:pPr>
            <a:r>
              <a:rPr lang="en-US" altLang="zh-CN" dirty="0" smtClean="0">
                <a:latin typeface="+mn-ea"/>
                <a:ea typeface="+mn-ea"/>
              </a:rPr>
              <a:t>       </a:t>
            </a:r>
            <a:r>
              <a:rPr lang="zh-CN" altLang="zh-CN" dirty="0" smtClean="0">
                <a:latin typeface="+mn-ea"/>
                <a:ea typeface="+mn-ea"/>
              </a:rPr>
              <a:t>高保真</a:t>
            </a:r>
            <a:r>
              <a:rPr lang="zh-CN" altLang="zh-CN" dirty="0">
                <a:latin typeface="+mn-ea"/>
                <a:ea typeface="+mn-ea"/>
              </a:rPr>
              <a:t>原型设计是</a:t>
            </a:r>
            <a:r>
              <a:rPr lang="zh-CN" altLang="zh-CN" dirty="0">
                <a:solidFill>
                  <a:srgbClr val="FF0000"/>
                </a:solidFill>
                <a:latin typeface="+mn-ea"/>
                <a:ea typeface="+mn-ea"/>
              </a:rPr>
              <a:t>高功能性</a:t>
            </a:r>
            <a:r>
              <a:rPr lang="zh-CN" altLang="zh-CN" dirty="0">
                <a:latin typeface="+mn-ea"/>
                <a:ea typeface="+mn-ea"/>
              </a:rPr>
              <a:t>、</a:t>
            </a:r>
            <a:r>
              <a:rPr lang="zh-CN" altLang="zh-CN" dirty="0">
                <a:solidFill>
                  <a:srgbClr val="FF0000"/>
                </a:solidFill>
                <a:latin typeface="+mn-ea"/>
                <a:ea typeface="+mn-ea"/>
              </a:rPr>
              <a:t>高互动性</a:t>
            </a:r>
            <a:r>
              <a:rPr lang="zh-CN" altLang="zh-CN" dirty="0">
                <a:latin typeface="+mn-ea"/>
                <a:ea typeface="+mn-ea"/>
              </a:rPr>
              <a:t>的原型</a:t>
            </a:r>
            <a:r>
              <a:rPr lang="zh-CN" altLang="zh-CN" dirty="0" smtClean="0">
                <a:latin typeface="+mn-ea"/>
                <a:ea typeface="+mn-ea"/>
              </a:rPr>
              <a:t>设计</a:t>
            </a:r>
            <a:r>
              <a:rPr lang="zh-CN" altLang="en-US" dirty="0" smtClean="0">
                <a:latin typeface="+mn-ea"/>
                <a:ea typeface="+mn-ea"/>
              </a:rPr>
              <a:t>。</a:t>
            </a:r>
            <a:endParaRPr lang="en-US" altLang="zh-CN" dirty="0" smtClean="0">
              <a:latin typeface="+mn-ea"/>
              <a:ea typeface="+mn-ea"/>
            </a:endParaRPr>
          </a:p>
          <a:p>
            <a:pPr marL="914400" lvl="2" indent="0" eaLnBrk="1" hangingPunct="1">
              <a:buNone/>
            </a:pPr>
            <a:endParaRPr lang="en-US" altLang="zh-CN" dirty="0" smtClean="0">
              <a:latin typeface="+mn-ea"/>
              <a:ea typeface="+mn-ea"/>
            </a:endParaRPr>
          </a:p>
          <a:p>
            <a:pPr marL="914400" lvl="2" indent="0" eaLnBrk="1" hangingPunct="1">
              <a:buNone/>
            </a:pPr>
            <a:r>
              <a:rPr lang="en-US" altLang="zh-CN" dirty="0" smtClean="0">
                <a:latin typeface="+mn-ea"/>
                <a:ea typeface="+mn-ea"/>
              </a:rPr>
              <a:t>       </a:t>
            </a:r>
            <a:r>
              <a:rPr lang="zh-CN" altLang="zh-CN" dirty="0" smtClean="0">
                <a:latin typeface="+mn-ea"/>
                <a:ea typeface="+mn-ea"/>
              </a:rPr>
              <a:t>它</a:t>
            </a:r>
            <a:r>
              <a:rPr lang="zh-CN" altLang="zh-CN" dirty="0">
                <a:latin typeface="+mn-ea"/>
                <a:ea typeface="+mn-ea"/>
              </a:rPr>
              <a:t>可以忠实展示产品</a:t>
            </a:r>
            <a:r>
              <a:rPr lang="en-US" altLang="zh-CN" dirty="0">
                <a:latin typeface="+mn-ea"/>
                <a:ea typeface="+mn-ea"/>
              </a:rPr>
              <a:t>/</a:t>
            </a:r>
            <a:r>
              <a:rPr lang="zh-CN" altLang="zh-CN" dirty="0">
                <a:latin typeface="+mn-ea"/>
                <a:ea typeface="+mn-ea"/>
              </a:rPr>
              <a:t>界面主要或全部的</a:t>
            </a:r>
            <a:r>
              <a:rPr lang="zh-CN" altLang="zh-CN" dirty="0">
                <a:solidFill>
                  <a:srgbClr val="FF0000"/>
                </a:solidFill>
                <a:latin typeface="+mn-ea"/>
                <a:ea typeface="+mn-ea"/>
              </a:rPr>
              <a:t>功能</a:t>
            </a:r>
            <a:r>
              <a:rPr lang="zh-CN" altLang="zh-CN" dirty="0">
                <a:latin typeface="+mn-ea"/>
                <a:ea typeface="+mn-ea"/>
              </a:rPr>
              <a:t>和</a:t>
            </a:r>
            <a:r>
              <a:rPr lang="zh-CN" altLang="zh-CN" dirty="0">
                <a:solidFill>
                  <a:srgbClr val="FF0000"/>
                </a:solidFill>
                <a:latin typeface="+mn-ea"/>
                <a:ea typeface="+mn-ea"/>
              </a:rPr>
              <a:t>工作流程</a:t>
            </a:r>
            <a:r>
              <a:rPr lang="zh-CN" altLang="zh-CN" dirty="0">
                <a:latin typeface="+mn-ea"/>
                <a:ea typeface="+mn-ea"/>
              </a:rPr>
              <a:t>，具有完全的互动性，使用户可以像使用真实产品一样完成各种任务，例如数据的输入和输出、菜单选择、导航浏览等等</a:t>
            </a:r>
            <a:r>
              <a:rPr lang="zh-CN" altLang="zh-CN" dirty="0" smtClean="0">
                <a:latin typeface="+mn-ea"/>
                <a:ea typeface="+mn-ea"/>
              </a:rPr>
              <a:t>。</a:t>
            </a:r>
            <a:endParaRPr lang="en-US" altLang="zh-CN" dirty="0" smtClean="0">
              <a:latin typeface="+mn-ea"/>
              <a:ea typeface="+mn-ea"/>
            </a:endParaRPr>
          </a:p>
          <a:p>
            <a:pPr marL="914400" lvl="2" indent="0" eaLnBrk="1" hangingPunct="1">
              <a:buNone/>
            </a:pPr>
            <a:endParaRPr lang="en-US" altLang="zh-CN" dirty="0" smtClean="0">
              <a:latin typeface="+mn-ea"/>
              <a:ea typeface="+mn-ea"/>
            </a:endParaRPr>
          </a:p>
          <a:p>
            <a:pPr marL="914400" lvl="2" indent="0" eaLnBrk="1" hangingPunct="1">
              <a:buNone/>
            </a:pPr>
            <a:r>
              <a:rPr lang="en-US" altLang="zh-CN" dirty="0" smtClean="0">
                <a:latin typeface="+mn-ea"/>
                <a:ea typeface="+mn-ea"/>
              </a:rPr>
              <a:t>       </a:t>
            </a:r>
            <a:r>
              <a:rPr lang="zh-CN" altLang="zh-CN" dirty="0" smtClean="0">
                <a:latin typeface="+mn-ea"/>
                <a:ea typeface="+mn-ea"/>
              </a:rPr>
              <a:t>高保真</a:t>
            </a:r>
            <a:r>
              <a:rPr lang="zh-CN" altLang="zh-CN" dirty="0">
                <a:latin typeface="+mn-ea"/>
                <a:ea typeface="+mn-ea"/>
              </a:rPr>
              <a:t>产品原型的开发通常要消耗大量的时间和精力，它往往被用于需求分析之后的细节设计和使用性评估来发现产品在互动性和工作流程方面的使用性问题</a:t>
            </a:r>
            <a:r>
              <a:rPr lang="zh-CN" altLang="zh-CN" dirty="0" smtClean="0">
                <a:latin typeface="+mn-ea"/>
                <a:ea typeface="+mn-ea"/>
              </a:rPr>
              <a:t>。</a:t>
            </a:r>
            <a:r>
              <a:rPr lang="en-US" altLang="zh-CN" dirty="0" smtClean="0">
                <a:latin typeface="+mn-ea"/>
                <a:ea typeface="+mn-ea"/>
              </a:rPr>
              <a:t>【3】</a:t>
            </a:r>
            <a:endParaRPr lang="zh-CN" altLang="en-US" dirty="0">
              <a:solidFill>
                <a:srgbClr val="000000"/>
              </a:solidFill>
              <a:latin typeface="+mn-ea"/>
              <a:ea typeface="+mn-ea"/>
              <a:cs typeface="楷体_GB2312" pitchFamily="49" charset="-122"/>
            </a:endParaRPr>
          </a:p>
        </p:txBody>
      </p:sp>
      <p:sp>
        <p:nvSpPr>
          <p:cNvPr id="2" name="TextBox 1"/>
          <p:cNvSpPr txBox="1"/>
          <p:nvPr/>
        </p:nvSpPr>
        <p:spPr>
          <a:xfrm>
            <a:off x="3635896" y="915566"/>
            <a:ext cx="184731" cy="369332"/>
          </a:xfrm>
          <a:prstGeom prst="rect">
            <a:avLst/>
          </a:prstGeom>
          <a:noFill/>
        </p:spPr>
        <p:txBody>
          <a:bodyPr wrap="none" rtlCol="0">
            <a:spAutoFit/>
          </a:bodyPr>
          <a:lstStyle/>
          <a:p>
            <a:endParaRPr lang="zh-CN" altLang="en-US" dirty="0"/>
          </a:p>
        </p:txBody>
      </p:sp>
    </p:spTree>
    <p:extLst>
      <p:ext uri="{BB962C8B-B14F-4D97-AF65-F5344CB8AC3E}">
        <p14:creationId xmlns:p14="http://schemas.microsoft.com/office/powerpoint/2010/main" val="1648950139"/>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9" name="组合 20"/>
          <p:cNvGrpSpPr/>
          <p:nvPr/>
        </p:nvGrpSpPr>
        <p:grpSpPr>
          <a:xfrm>
            <a:off x="0" y="285750"/>
            <a:ext cx="521494" cy="379810"/>
            <a:chOff x="0" y="0"/>
            <a:chExt cx="694944" cy="624651"/>
          </a:xfrm>
        </p:grpSpPr>
        <p:sp>
          <p:nvSpPr>
            <p:cNvPr id="19462"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sp>
          <p:nvSpPr>
            <p:cNvPr id="19463"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grpSp>
      <p:sp>
        <p:nvSpPr>
          <p:cNvPr id="19460" name="矩形 23"/>
          <p:cNvSpPr/>
          <p:nvPr/>
        </p:nvSpPr>
        <p:spPr>
          <a:xfrm>
            <a:off x="644129" y="319088"/>
            <a:ext cx="3423815" cy="461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smtClean="0">
                <a:latin typeface="微软雅黑" panose="020B0503020204020204" pitchFamily="34" charset="-122"/>
                <a:ea typeface="微软雅黑" panose="020B0503020204020204" pitchFamily="34" charset="-122"/>
              </a:rPr>
              <a:t>低保真与高保真</a:t>
            </a:r>
            <a:endParaRPr lang="zh-CN" altLang="en-US" sz="24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3635896" y="915566"/>
            <a:ext cx="184731" cy="369332"/>
          </a:xfrm>
          <a:prstGeom prst="rect">
            <a:avLst/>
          </a:prstGeom>
          <a:noFill/>
        </p:spPr>
        <p:txBody>
          <a:bodyPr wrap="none" rtlCol="0">
            <a:spAutoFit/>
          </a:bodyPr>
          <a:lstStyle/>
          <a:p>
            <a:endParaRPr lang="zh-CN" altLang="en-US" dirty="0"/>
          </a:p>
        </p:txBody>
      </p:sp>
      <p:pic>
        <p:nvPicPr>
          <p:cNvPr id="8" name="Picture 2" descr="https://timgsa.baidu.com/timg?image&amp;quality=80&amp;size=b9999_10000&amp;sec=1541330766018&amp;di=a470b93d5794720dda26a331558e222b&amp;imgtype=0&amp;src=http%3A%2F%2Fimg.zcool.cn%2Fcommunity%2F011c72554232ed0000019ae98e93c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803990"/>
            <a:ext cx="6048340" cy="4232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382646"/>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9" name="组合 20"/>
          <p:cNvGrpSpPr/>
          <p:nvPr/>
        </p:nvGrpSpPr>
        <p:grpSpPr>
          <a:xfrm>
            <a:off x="0" y="285750"/>
            <a:ext cx="521494" cy="379810"/>
            <a:chOff x="0" y="0"/>
            <a:chExt cx="694944" cy="624651"/>
          </a:xfrm>
        </p:grpSpPr>
        <p:sp>
          <p:nvSpPr>
            <p:cNvPr id="19462"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sp>
          <p:nvSpPr>
            <p:cNvPr id="19463"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grpSp>
      <p:sp>
        <p:nvSpPr>
          <p:cNvPr id="19460" name="矩形 23"/>
          <p:cNvSpPr/>
          <p:nvPr/>
        </p:nvSpPr>
        <p:spPr>
          <a:xfrm>
            <a:off x="644129" y="319088"/>
            <a:ext cx="3423815" cy="461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smtClean="0">
                <a:latin typeface="微软雅黑" panose="020B0503020204020204" pitchFamily="34" charset="-122"/>
                <a:ea typeface="微软雅黑" panose="020B0503020204020204" pitchFamily="34" charset="-122"/>
              </a:rPr>
              <a:t>原型设计工具</a:t>
            </a:r>
            <a:endParaRPr lang="zh-CN" altLang="en-US" sz="2400" b="1" dirty="0">
              <a:latin typeface="微软雅黑" panose="020B0503020204020204" pitchFamily="34" charset="-122"/>
              <a:ea typeface="微软雅黑" panose="020B0503020204020204" pitchFamily="34" charset="-122"/>
            </a:endParaRPr>
          </a:p>
        </p:txBody>
      </p:sp>
      <p:sp>
        <p:nvSpPr>
          <p:cNvPr id="20485" name="文本框 12"/>
          <p:cNvSpPr txBox="1">
            <a:spLocks noChangeArrowheads="1"/>
          </p:cNvSpPr>
          <p:nvPr/>
        </p:nvSpPr>
        <p:spPr bwMode="auto">
          <a:xfrm>
            <a:off x="490445" y="1491630"/>
            <a:ext cx="6048672" cy="29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indent="0">
              <a:buNone/>
            </a:pPr>
            <a:r>
              <a:rPr lang="en-US" altLang="zh-CN" sz="2000" dirty="0" smtClean="0">
                <a:solidFill>
                  <a:srgbClr val="FF0000"/>
                </a:solidFill>
                <a:latin typeface="+mn-ea"/>
                <a:ea typeface="+mn-ea"/>
              </a:rPr>
              <a:t>       </a:t>
            </a:r>
            <a:r>
              <a:rPr lang="en-US" altLang="zh-CN" sz="2000" dirty="0" err="1" smtClean="0">
                <a:solidFill>
                  <a:srgbClr val="FF0000"/>
                </a:solidFill>
                <a:latin typeface="+mn-ea"/>
                <a:ea typeface="+mn-ea"/>
              </a:rPr>
              <a:t>Axure</a:t>
            </a:r>
            <a:r>
              <a:rPr lang="en-US" altLang="zh-CN" sz="2000" dirty="0" smtClean="0">
                <a:solidFill>
                  <a:srgbClr val="FF0000"/>
                </a:solidFill>
                <a:latin typeface="+mn-ea"/>
                <a:ea typeface="+mn-ea"/>
              </a:rPr>
              <a:t> </a:t>
            </a:r>
            <a:r>
              <a:rPr lang="en-US" altLang="zh-CN" sz="2000" dirty="0">
                <a:solidFill>
                  <a:srgbClr val="FF0000"/>
                </a:solidFill>
                <a:latin typeface="+mn-ea"/>
                <a:ea typeface="+mn-ea"/>
              </a:rPr>
              <a:t>RP</a:t>
            </a:r>
            <a:r>
              <a:rPr lang="zh-CN" altLang="en-US" sz="2000" dirty="0">
                <a:latin typeface="+mn-ea"/>
                <a:ea typeface="+mn-ea"/>
              </a:rPr>
              <a:t>是一款专业的快速原型设计工具。</a:t>
            </a:r>
            <a:r>
              <a:rPr lang="en-US" altLang="zh-CN" sz="2000" dirty="0" err="1">
                <a:latin typeface="+mn-ea"/>
                <a:ea typeface="+mn-ea"/>
              </a:rPr>
              <a:t>Axure</a:t>
            </a:r>
            <a:r>
              <a:rPr lang="zh-CN" altLang="en-US" sz="2000" dirty="0">
                <a:latin typeface="+mn-ea"/>
                <a:ea typeface="+mn-ea"/>
              </a:rPr>
              <a:t>（发音：</a:t>
            </a:r>
            <a:r>
              <a:rPr lang="en-US" altLang="zh-CN" sz="2000" dirty="0" err="1">
                <a:latin typeface="+mn-ea"/>
                <a:ea typeface="+mn-ea"/>
              </a:rPr>
              <a:t>Ack</a:t>
            </a:r>
            <a:r>
              <a:rPr lang="en-US" altLang="zh-CN" sz="2000" dirty="0">
                <a:latin typeface="+mn-ea"/>
                <a:ea typeface="+mn-ea"/>
              </a:rPr>
              <a:t>-sure</a:t>
            </a:r>
            <a:r>
              <a:rPr lang="zh-CN" altLang="en-US" sz="2000" dirty="0">
                <a:latin typeface="+mn-ea"/>
                <a:ea typeface="+mn-ea"/>
              </a:rPr>
              <a:t>），代表美国</a:t>
            </a:r>
            <a:r>
              <a:rPr lang="en-US" altLang="zh-CN" sz="2000" dirty="0" err="1">
                <a:latin typeface="+mn-ea"/>
                <a:ea typeface="+mn-ea"/>
              </a:rPr>
              <a:t>Axure</a:t>
            </a:r>
            <a:r>
              <a:rPr lang="zh-CN" altLang="en-US" sz="2000" dirty="0">
                <a:latin typeface="+mn-ea"/>
                <a:ea typeface="+mn-ea"/>
              </a:rPr>
              <a:t>公司；</a:t>
            </a:r>
            <a:r>
              <a:rPr lang="en-US" altLang="zh-CN" sz="2000" dirty="0">
                <a:latin typeface="+mn-ea"/>
                <a:ea typeface="+mn-ea"/>
              </a:rPr>
              <a:t>RP</a:t>
            </a:r>
            <a:r>
              <a:rPr lang="zh-CN" altLang="en-US" sz="2000" dirty="0">
                <a:latin typeface="+mn-ea"/>
                <a:ea typeface="+mn-ea"/>
              </a:rPr>
              <a:t>则是</a:t>
            </a:r>
            <a:r>
              <a:rPr lang="en-US" altLang="zh-CN" sz="2000" dirty="0">
                <a:latin typeface="+mn-ea"/>
                <a:ea typeface="+mn-ea"/>
              </a:rPr>
              <a:t>Rapid Prototyping</a:t>
            </a:r>
            <a:r>
              <a:rPr lang="zh-CN" altLang="en-US" sz="2000" dirty="0">
                <a:latin typeface="+mn-ea"/>
                <a:ea typeface="+mn-ea"/>
              </a:rPr>
              <a:t>（</a:t>
            </a:r>
            <a:r>
              <a:rPr lang="zh-CN" altLang="en-US" sz="2000" dirty="0">
                <a:solidFill>
                  <a:srgbClr val="FF0000"/>
                </a:solidFill>
                <a:latin typeface="+mn-ea"/>
                <a:ea typeface="+mn-ea"/>
              </a:rPr>
              <a:t>快速原型</a:t>
            </a:r>
            <a:r>
              <a:rPr lang="zh-CN" altLang="en-US" sz="2000" dirty="0">
                <a:latin typeface="+mn-ea"/>
                <a:ea typeface="+mn-ea"/>
              </a:rPr>
              <a:t>）的缩写。</a:t>
            </a:r>
          </a:p>
          <a:p>
            <a:pPr marL="0" indent="0">
              <a:buNone/>
            </a:pPr>
            <a:r>
              <a:rPr lang="en-US" altLang="zh-CN" sz="2000" dirty="0" smtClean="0">
                <a:latin typeface="+mn-ea"/>
                <a:ea typeface="+mn-ea"/>
              </a:rPr>
              <a:t>       </a:t>
            </a:r>
            <a:r>
              <a:rPr lang="en-US" altLang="zh-CN" sz="2000" dirty="0" err="1" smtClean="0">
                <a:latin typeface="+mn-ea"/>
                <a:ea typeface="+mn-ea"/>
              </a:rPr>
              <a:t>Axure</a:t>
            </a:r>
            <a:r>
              <a:rPr lang="en-US" altLang="zh-CN" sz="2000" dirty="0" smtClean="0">
                <a:latin typeface="+mn-ea"/>
                <a:ea typeface="+mn-ea"/>
              </a:rPr>
              <a:t> </a:t>
            </a:r>
            <a:r>
              <a:rPr lang="en-US" altLang="zh-CN" sz="2000" dirty="0">
                <a:latin typeface="+mn-ea"/>
                <a:ea typeface="+mn-ea"/>
              </a:rPr>
              <a:t>RP</a:t>
            </a:r>
            <a:r>
              <a:rPr lang="zh-CN" altLang="en-US" sz="2000" dirty="0">
                <a:latin typeface="+mn-ea"/>
                <a:ea typeface="+mn-ea"/>
              </a:rPr>
              <a:t>是美国</a:t>
            </a:r>
            <a:r>
              <a:rPr lang="en-US" altLang="zh-CN" sz="2000" dirty="0" err="1">
                <a:latin typeface="+mn-ea"/>
                <a:ea typeface="+mn-ea"/>
              </a:rPr>
              <a:t>Axure</a:t>
            </a:r>
            <a:r>
              <a:rPr lang="en-US" altLang="zh-CN" sz="2000" dirty="0">
                <a:latin typeface="+mn-ea"/>
                <a:ea typeface="+mn-ea"/>
              </a:rPr>
              <a:t> Software Solution</a:t>
            </a:r>
            <a:r>
              <a:rPr lang="zh-CN" altLang="en-US" sz="2000" dirty="0">
                <a:latin typeface="+mn-ea"/>
                <a:ea typeface="+mn-ea"/>
              </a:rPr>
              <a:t>公司旗舰产品，是一个专业的快速原型设计工具，让负责定义需求和规格、设计功能和界面的专家能够快速创建应用软件或</a:t>
            </a:r>
            <a:r>
              <a:rPr lang="en-US" altLang="zh-CN" sz="2000" dirty="0">
                <a:latin typeface="+mn-ea"/>
                <a:ea typeface="+mn-ea"/>
              </a:rPr>
              <a:t>Web</a:t>
            </a:r>
            <a:r>
              <a:rPr lang="zh-CN" altLang="en-US" sz="2000" dirty="0">
                <a:latin typeface="+mn-ea"/>
                <a:ea typeface="+mn-ea"/>
              </a:rPr>
              <a:t>网站的线框图、流程图、原型和规格说明文档。作为专业的原型设计工具，它能快速、高效的创建原型，同时支持多人协作设计和版本控制管理</a:t>
            </a:r>
          </a:p>
        </p:txBody>
      </p:sp>
      <p:sp>
        <p:nvSpPr>
          <p:cNvPr id="2" name="TextBox 1"/>
          <p:cNvSpPr txBox="1"/>
          <p:nvPr/>
        </p:nvSpPr>
        <p:spPr>
          <a:xfrm>
            <a:off x="3635896" y="915566"/>
            <a:ext cx="184731" cy="369332"/>
          </a:xfrm>
          <a:prstGeom prst="rect">
            <a:avLst/>
          </a:prstGeom>
          <a:noFill/>
        </p:spPr>
        <p:txBody>
          <a:bodyPr wrap="none" rtlCol="0">
            <a:spAutoFit/>
          </a:bodyPr>
          <a:lstStyle/>
          <a:p>
            <a:endParaRPr lang="zh-CN" altLang="en-US" dirty="0"/>
          </a:p>
        </p:txBody>
      </p:sp>
      <p:pic>
        <p:nvPicPr>
          <p:cNvPr id="5122" name="Picture 2" descr="https://gss3.bdstatic.com/7Po3dSag_xI4khGkpoWK1HF6hhy/baike/w%3D268%3Bg%3D0/sign=8b9edf0cc1bf6c81f7372bee8405d608/a1ec08fa513d26974ef2333958fbb2fb4316d8b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2320" y="1516688"/>
            <a:ext cx="1351881" cy="1351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3850030"/>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9" name="组合 20"/>
          <p:cNvGrpSpPr/>
          <p:nvPr/>
        </p:nvGrpSpPr>
        <p:grpSpPr>
          <a:xfrm>
            <a:off x="0" y="285750"/>
            <a:ext cx="521494" cy="379810"/>
            <a:chOff x="0" y="0"/>
            <a:chExt cx="694944" cy="624651"/>
          </a:xfrm>
        </p:grpSpPr>
        <p:sp>
          <p:nvSpPr>
            <p:cNvPr id="19462"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sp>
          <p:nvSpPr>
            <p:cNvPr id="19463"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grpSp>
      <p:sp>
        <p:nvSpPr>
          <p:cNvPr id="19460" name="矩形 23"/>
          <p:cNvSpPr/>
          <p:nvPr/>
        </p:nvSpPr>
        <p:spPr>
          <a:xfrm>
            <a:off x="644129" y="319088"/>
            <a:ext cx="3423815" cy="461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smtClean="0">
                <a:latin typeface="微软雅黑" panose="020B0503020204020204" pitchFamily="34" charset="-122"/>
                <a:ea typeface="微软雅黑" panose="020B0503020204020204" pitchFamily="34" charset="-122"/>
              </a:rPr>
              <a:t>原型设计工具</a:t>
            </a:r>
            <a:endParaRPr lang="zh-CN" altLang="en-US" sz="24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3635896" y="915566"/>
            <a:ext cx="184731" cy="369332"/>
          </a:xfrm>
          <a:prstGeom prst="rect">
            <a:avLst/>
          </a:prstGeom>
          <a:noFill/>
        </p:spPr>
        <p:txBody>
          <a:bodyPr wrap="none" rtlCol="0">
            <a:spAutoFit/>
          </a:bodyPr>
          <a:lstStyle/>
          <a:p>
            <a:endParaRPr lang="zh-CN" altLang="en-US" dirty="0"/>
          </a:p>
        </p:txBody>
      </p:sp>
      <p:pic>
        <p:nvPicPr>
          <p:cNvPr id="3074" name="Picture 2" descr="Preview of MockingBotâs new workspa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00202" y="1635646"/>
            <a:ext cx="5243600" cy="297956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11706" y="856332"/>
            <a:ext cx="7472662" cy="646331"/>
          </a:xfrm>
          <a:prstGeom prst="rect">
            <a:avLst/>
          </a:prstGeom>
          <a:noFill/>
        </p:spPr>
        <p:txBody>
          <a:bodyPr wrap="square" rtlCol="0">
            <a:spAutoFit/>
          </a:bodyPr>
          <a:lstStyle/>
          <a:p>
            <a:r>
              <a:rPr lang="zh-CN" altLang="en-US" dirty="0" smtClean="0">
                <a:solidFill>
                  <a:srgbClr val="FF0000"/>
                </a:solidFill>
              </a:rPr>
              <a:t>      墨</a:t>
            </a:r>
            <a:r>
              <a:rPr lang="zh-CN" altLang="en-US" dirty="0">
                <a:solidFill>
                  <a:srgbClr val="FF0000"/>
                </a:solidFill>
              </a:rPr>
              <a:t>刀</a:t>
            </a:r>
            <a:r>
              <a:rPr lang="zh-CN" altLang="en-US" dirty="0"/>
              <a:t>是一款在线原型设计工具。借助于墨刀，创业者、产品经理及</a:t>
            </a:r>
            <a:r>
              <a:rPr lang="en-US" altLang="zh-CN" dirty="0"/>
              <a:t>UI/UX</a:t>
            </a:r>
            <a:r>
              <a:rPr lang="zh-CN" altLang="en-US" dirty="0"/>
              <a:t>设计师能够快速构建移动应用产品原型，并向他人演示。</a:t>
            </a:r>
          </a:p>
        </p:txBody>
      </p:sp>
      <p:pic>
        <p:nvPicPr>
          <p:cNvPr id="3076" name="Picture 4" descr="https://gss0.bdstatic.com/-4o3dSag_xI4khGkpoWK1HF6hhy/baike/w%3D268%3Bg%3D0/sign=47894971fc36afc30e0c38638b228cf9/203fb80e7bec54e772171eafb2389b504ec26a8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8384" y="665560"/>
            <a:ext cx="738076" cy="7380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85436" y="1752891"/>
            <a:ext cx="2785240" cy="2862322"/>
          </a:xfrm>
          <a:prstGeom prst="rect">
            <a:avLst/>
          </a:prstGeom>
          <a:noFill/>
        </p:spPr>
        <p:txBody>
          <a:bodyPr wrap="square" rtlCol="0">
            <a:spAutoFit/>
          </a:bodyPr>
          <a:lstStyle/>
          <a:p>
            <a:r>
              <a:rPr lang="zh-CN" altLang="en-US" dirty="0" smtClean="0"/>
              <a:t>       作为</a:t>
            </a:r>
            <a:r>
              <a:rPr lang="zh-CN" altLang="en-US" dirty="0"/>
              <a:t>一款专注移动应用的原型工具，墨刀把全部功能都进行了模块化，用户也能选择页面切换特效及主题，操作方式也相对简便，大部分操作都可通过拖拽来完成。现在，墨刀已实现了云端保存、手机实时预览、在线评论等功能。</a:t>
            </a:r>
          </a:p>
        </p:txBody>
      </p:sp>
    </p:spTree>
    <p:extLst>
      <p:ext uri="{BB962C8B-B14F-4D97-AF65-F5344CB8AC3E}">
        <p14:creationId xmlns:p14="http://schemas.microsoft.com/office/powerpoint/2010/main" val="4113850030"/>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a:spLocks noEditPoints="1"/>
          </p:cNvSpPr>
          <p:nvPr/>
        </p:nvSpPr>
        <p:spPr bwMode="auto">
          <a:xfrm>
            <a:off x="2693113" y="693596"/>
            <a:ext cx="3757775" cy="375630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nvGrpSpPr>
          <p:cNvPr id="5" name="组合 4"/>
          <p:cNvGrpSpPr/>
          <p:nvPr/>
        </p:nvGrpSpPr>
        <p:grpSpPr bwMode="auto">
          <a:xfrm>
            <a:off x="2952750" y="2609851"/>
            <a:ext cx="3076575" cy="995164"/>
            <a:chOff x="629723" y="4306893"/>
            <a:chExt cx="4102319" cy="1327900"/>
          </a:xfrm>
        </p:grpSpPr>
        <p:grpSp>
          <p:nvGrpSpPr>
            <p:cNvPr id="40964" name="组合 5"/>
            <p:cNvGrpSpPr/>
            <p:nvPr/>
          </p:nvGrpSpPr>
          <p:grpSpPr bwMode="auto">
            <a:xfrm>
              <a:off x="629723" y="4306893"/>
              <a:ext cx="4102319" cy="1327900"/>
              <a:chOff x="4020428" y="4709180"/>
              <a:chExt cx="4102319" cy="1327900"/>
            </a:xfrm>
          </p:grpSpPr>
          <p:sp>
            <p:nvSpPr>
              <p:cNvPr id="11" name="文本框 10"/>
              <p:cNvSpPr txBox="1"/>
              <p:nvPr/>
            </p:nvSpPr>
            <p:spPr>
              <a:xfrm>
                <a:off x="4020428" y="5626397"/>
                <a:ext cx="4102319" cy="410683"/>
              </a:xfrm>
              <a:prstGeom prst="rect">
                <a:avLst/>
              </a:prstGeom>
              <a:noFill/>
            </p:spPr>
            <p:txBody>
              <a:bodyPr>
                <a:spAutoFit/>
              </a:bodyPr>
              <a:lstStyle/>
              <a:p>
                <a:pPr algn="ctr" eaLnBrk="1" fontAlgn="auto" hangingPunct="1">
                  <a:spcBef>
                    <a:spcPts val="0"/>
                  </a:spcBef>
                  <a:spcAft>
                    <a:spcPts val="0"/>
                  </a:spcAft>
                  <a:defRPr/>
                </a:pPr>
                <a:r>
                  <a:rPr lang="zh-CN" altLang="en-US" sz="2100" baseline="-3000" dirty="0" smtClean="0">
                    <a:solidFill>
                      <a:schemeClr val="bg1"/>
                    </a:solidFill>
                    <a:latin typeface="+mn-lt"/>
                    <a:ea typeface="微软雅黑 Light" panose="020B0502040204020203" pitchFamily="34" charset="-122"/>
                    <a:cs typeface="Arial" panose="020B0604020202020204" pitchFamily="34" charset="0"/>
                  </a:rPr>
                  <a:t>界面原型案例分析</a:t>
                </a:r>
                <a:endParaRPr lang="zh-CN" altLang="en-US" sz="2100" baseline="-3000" dirty="0">
                  <a:solidFill>
                    <a:schemeClr val="bg1"/>
                  </a:solidFill>
                  <a:latin typeface="+mn-lt"/>
                  <a:ea typeface="微软雅黑 Light" panose="020B0502040204020203" pitchFamily="34" charset="-122"/>
                  <a:cs typeface="Arial" panose="020B0604020202020204" pitchFamily="34" charset="0"/>
                </a:endParaRPr>
              </a:p>
            </p:txBody>
          </p:sp>
          <p:sp>
            <p:nvSpPr>
              <p:cNvPr id="12" name="文本框 11"/>
              <p:cNvSpPr txBox="1"/>
              <p:nvPr/>
            </p:nvSpPr>
            <p:spPr>
              <a:xfrm>
                <a:off x="4158019" y="4709180"/>
                <a:ext cx="3875823" cy="860871"/>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1"/>
                    </a:solidFill>
                    <a:latin typeface="+mn-lt"/>
                    <a:ea typeface="微软雅黑 Light" panose="020B0502040204020203" pitchFamily="34" charset="-122"/>
                    <a:cs typeface="Arial" panose="020B0604020202020204" pitchFamily="34" charset="0"/>
                  </a:rPr>
                  <a:t>PART THREE</a:t>
                </a:r>
                <a:endParaRPr lang="zh-CN" altLang="en-US" sz="3600" baseline="-3000" dirty="0">
                  <a:solidFill>
                    <a:schemeClr val="bg1"/>
                  </a:solidFill>
                  <a:latin typeface="+mn-lt"/>
                  <a:ea typeface="微软雅黑 Light" panose="020B0502040204020203" pitchFamily="34" charset="-122"/>
                  <a:cs typeface="Arial" panose="020B0604020202020204" pitchFamily="34" charset="0"/>
                </a:endParaRPr>
              </a:p>
            </p:txBody>
          </p:sp>
        </p:grpSp>
        <p:cxnSp>
          <p:nvCxnSpPr>
            <p:cNvPr id="7" name="直接连接符 6"/>
            <p:cNvCxnSpPr/>
            <p:nvPr/>
          </p:nvCxnSpPr>
          <p:spPr>
            <a:xfrm>
              <a:off x="1285925" y="5147853"/>
              <a:ext cx="282801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a:grpSpLocks noChangeAspect="1"/>
          </p:cNvGrpSpPr>
          <p:nvPr/>
        </p:nvGrpSpPr>
        <p:grpSpPr>
          <a:xfrm>
            <a:off x="3879937" y="1437953"/>
            <a:ext cx="1285820" cy="1102718"/>
            <a:chOff x="5084763" y="971550"/>
            <a:chExt cx="323850" cy="277813"/>
          </a:xfrm>
          <a:solidFill>
            <a:schemeClr val="bg1">
              <a:lumMod val="95000"/>
            </a:schemeClr>
          </a:solidFill>
        </p:grpSpPr>
        <p:sp>
          <p:nvSpPr>
            <p:cNvPr id="14"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5"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40000">
                                          <p:cBhvr additive="base">
                                            <p:cTn id="7" dur="75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65651"/>
            <a:ext cx="8879607" cy="48778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837180"/>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28" y="195486"/>
            <a:ext cx="9074863" cy="48039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5259866"/>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208" y="267494"/>
            <a:ext cx="8664792" cy="4564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6855131"/>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54006"/>
            <a:ext cx="6785992" cy="5089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2994284"/>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5"/>
          <p:cNvSpPr>
            <a:spLocks noEditPoints="1"/>
          </p:cNvSpPr>
          <p:nvPr/>
        </p:nvSpPr>
        <p:spPr bwMode="auto">
          <a:xfrm>
            <a:off x="2693113" y="693596"/>
            <a:ext cx="3757775" cy="375630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nvGrpSpPr>
          <p:cNvPr id="16" name="组合 15"/>
          <p:cNvGrpSpPr/>
          <p:nvPr/>
        </p:nvGrpSpPr>
        <p:grpSpPr bwMode="auto">
          <a:xfrm>
            <a:off x="3060700" y="2378076"/>
            <a:ext cx="3130550" cy="1066980"/>
            <a:chOff x="622862" y="4306893"/>
            <a:chExt cx="4174290" cy="1423728"/>
          </a:xfrm>
        </p:grpSpPr>
        <p:grpSp>
          <p:nvGrpSpPr>
            <p:cNvPr id="28676" name="组合 16"/>
            <p:cNvGrpSpPr/>
            <p:nvPr/>
          </p:nvGrpSpPr>
          <p:grpSpPr bwMode="auto">
            <a:xfrm>
              <a:off x="622862" y="4306893"/>
              <a:ext cx="4174290" cy="1423728"/>
              <a:chOff x="4013567" y="4709180"/>
              <a:chExt cx="4174290" cy="1423728"/>
            </a:xfrm>
          </p:grpSpPr>
          <p:sp>
            <p:nvSpPr>
              <p:cNvPr id="19" name="文本框 18"/>
              <p:cNvSpPr txBox="1"/>
              <p:nvPr/>
            </p:nvSpPr>
            <p:spPr>
              <a:xfrm>
                <a:off x="4013567" y="5626399"/>
                <a:ext cx="4174290" cy="506509"/>
              </a:xfrm>
              <a:prstGeom prst="rect">
                <a:avLst/>
              </a:prstGeom>
              <a:noFill/>
            </p:spPr>
            <p:txBody>
              <a:bodyPr>
                <a:spAutoFit/>
              </a:bodyPr>
              <a:lstStyle/>
              <a:p>
                <a:pPr algn="ctr" eaLnBrk="1" fontAlgn="auto" hangingPunct="1">
                  <a:spcBef>
                    <a:spcPts val="0"/>
                  </a:spcBef>
                  <a:spcAft>
                    <a:spcPts val="0"/>
                  </a:spcAft>
                  <a:defRPr/>
                </a:pPr>
                <a:r>
                  <a:rPr lang="zh-CN" altLang="en-US" sz="2800" baseline="-3000" dirty="0" smtClean="0">
                    <a:solidFill>
                      <a:schemeClr val="bg1">
                        <a:lumMod val="95000"/>
                      </a:schemeClr>
                    </a:solidFill>
                    <a:latin typeface="华文细黑" panose="02010600040101010101" pitchFamily="2" charset="-122"/>
                    <a:ea typeface="华文细黑" panose="02010600040101010101" pitchFamily="2" charset="-122"/>
                  </a:rPr>
                  <a:t>什么是界面原型</a:t>
                </a:r>
                <a:endParaRPr lang="en-US" altLang="zh-CN" sz="2800" baseline="-3000" dirty="0">
                  <a:solidFill>
                    <a:schemeClr val="bg1">
                      <a:lumMod val="95000"/>
                    </a:schemeClr>
                  </a:solidFill>
                  <a:latin typeface="华文细黑" panose="02010600040101010101" pitchFamily="2" charset="-122"/>
                  <a:ea typeface="华文细黑" panose="02010600040101010101" pitchFamily="2" charset="-122"/>
                </a:endParaRPr>
              </a:p>
            </p:txBody>
          </p:sp>
          <p:sp>
            <p:nvSpPr>
              <p:cNvPr id="20" name="文本框 19"/>
              <p:cNvSpPr txBox="1"/>
              <p:nvPr/>
            </p:nvSpPr>
            <p:spPr>
              <a:xfrm>
                <a:off x="4157508" y="4709180"/>
                <a:ext cx="3877941" cy="862143"/>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1">
                        <a:lumMod val="95000"/>
                      </a:schemeClr>
                    </a:solidFill>
                    <a:latin typeface="华文细黑" panose="02010600040101010101" pitchFamily="2" charset="-122"/>
                    <a:ea typeface="华文细黑" panose="02010600040101010101" pitchFamily="2" charset="-122"/>
                    <a:cs typeface="Arial" panose="020B0604020202020204" pitchFamily="34" charset="0"/>
                  </a:rPr>
                  <a:t>PART ONE</a:t>
                </a:r>
                <a:endParaRPr lang="zh-CN" altLang="en-US" sz="3600" baseline="-3000" dirty="0">
                  <a:solidFill>
                    <a:schemeClr val="bg1">
                      <a:lumMod val="95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cxnSp>
          <p:nvCxnSpPr>
            <p:cNvPr id="18" name="直接连接符 17"/>
            <p:cNvCxnSpPr/>
            <p:nvPr/>
          </p:nvCxnSpPr>
          <p:spPr>
            <a:xfrm>
              <a:off x="1285415" y="5147853"/>
              <a:ext cx="283013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a:grpSpLocks noChangeAspect="1"/>
          </p:cNvGrpSpPr>
          <p:nvPr/>
        </p:nvGrpSpPr>
        <p:grpSpPr>
          <a:xfrm>
            <a:off x="4286509" y="1526249"/>
            <a:ext cx="671872" cy="647813"/>
            <a:chOff x="7019925" y="5499100"/>
            <a:chExt cx="312738" cy="301626"/>
          </a:xfrm>
          <a:solidFill>
            <a:schemeClr val="bg1">
              <a:lumMod val="95000"/>
            </a:schemeClr>
          </a:solidFill>
        </p:grpSpPr>
        <p:sp>
          <p:nvSpPr>
            <p:cNvPr id="22" name="Freeform 252"/>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23" name="Freeform 253"/>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40000">
                                          <p:cBhvr additive="base">
                                            <p:cTn id="7" dur="750" fill="hold"/>
                                            <p:tgtEl>
                                              <p:spTgt spid="10"/>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p:cTn id="11" dur="400" fill="hold"/>
                                            <p:tgtEl>
                                              <p:spTgt spid="16"/>
                                            </p:tgtEl>
                                            <p:attrNameLst>
                                              <p:attrName>ppt_w</p:attrName>
                                            </p:attrNameLst>
                                          </p:cBhvr>
                                          <p:tavLst>
                                            <p:tav tm="0">
                                              <p:val>
                                                <p:fltVal val="0"/>
                                              </p:val>
                                            </p:tav>
                                            <p:tav tm="100000">
                                              <p:val>
                                                <p:strVal val="#ppt_w"/>
                                              </p:val>
                                            </p:tav>
                                          </p:tavLst>
                                        </p:anim>
                                        <p:anim calcmode="lin" valueType="num">
                                          <p:cBhvr>
                                            <p:cTn id="12" dur="400" fill="hold"/>
                                            <p:tgtEl>
                                              <p:spTgt spid="16"/>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p:cTn id="15" dur="400" fill="hold"/>
                                            <p:tgtEl>
                                              <p:spTgt spid="21"/>
                                            </p:tgtEl>
                                            <p:attrNameLst>
                                              <p:attrName>ppt_w</p:attrName>
                                            </p:attrNameLst>
                                          </p:cBhvr>
                                          <p:tavLst>
                                            <p:tav tm="0">
                                              <p:val>
                                                <p:fltVal val="0"/>
                                              </p:val>
                                            </p:tav>
                                            <p:tav tm="100000">
                                              <p:val>
                                                <p:strVal val="#ppt_w"/>
                                              </p:val>
                                            </p:tav>
                                          </p:tavLst>
                                        </p:anim>
                                        <p:anim calcmode="lin" valueType="num">
                                          <p:cBhvr>
                                            <p:cTn id="16" dur="400" fill="hold"/>
                                            <p:tgtEl>
                                              <p:spTgt spid="21"/>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16"/>
                                            </p:tgtEl>
                                            <p:attrNameLst>
                                              <p:attrName>ppt_x</p:attrName>
                                            </p:attrNameLst>
                                          </p:cBhvr>
                                          <p:tavLst>
                                            <p:tav tm="0">
                                              <p:val>
                                                <p:strVal val="ppt_x"/>
                                              </p:val>
                                            </p:tav>
                                            <p:tav tm="100000">
                                              <p:val>
                                                <p:strVal val="ppt_x"/>
                                              </p:val>
                                            </p:tav>
                                          </p:tavLst>
                                        </p:anim>
                                        <p:anim calcmode="lin" valueType="num">
                                          <p:cBhvr additive="base">
                                            <p:cTn id="20" dur="400"/>
                                            <p:tgtEl>
                                              <p:spTgt spid="16"/>
                                            </p:tgtEl>
                                            <p:attrNameLst>
                                              <p:attrName>ppt_y</p:attrName>
                                            </p:attrNameLst>
                                          </p:cBhvr>
                                          <p:tavLst>
                                            <p:tav tm="0">
                                              <p:val>
                                                <p:strVal val="ppt_y"/>
                                              </p:val>
                                            </p:tav>
                                            <p:tav tm="100000">
                                              <p:val>
                                                <p:strVal val="1+ppt_h/2"/>
                                              </p:val>
                                            </p:tav>
                                          </p:tavLst>
                                        </p:anim>
                                        <p:set>
                                          <p:cBhvr>
                                            <p:cTn id="21" dur="1" fill="hold">
                                              <p:stCondLst>
                                                <p:cond delay="399"/>
                                              </p:stCondLst>
                                            </p:cTn>
                                            <p:tgtEl>
                                              <p:spTgt spid="16"/>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21"/>
                                            </p:tgtEl>
                                            <p:attrNameLst>
                                              <p:attrName>ppt_x</p:attrName>
                                            </p:attrNameLst>
                                          </p:cBhvr>
                                          <p:tavLst>
                                            <p:tav tm="0">
                                              <p:val>
                                                <p:strVal val="ppt_x"/>
                                              </p:val>
                                            </p:tav>
                                            <p:tav tm="100000">
                                              <p:val>
                                                <p:strVal val="ppt_x"/>
                                              </p:val>
                                            </p:tav>
                                          </p:tavLst>
                                        </p:anim>
                                        <p:anim calcmode="lin" valueType="num">
                                          <p:cBhvr additive="base">
                                            <p:cTn id="24" dur="400"/>
                                            <p:tgtEl>
                                              <p:spTgt spid="21"/>
                                            </p:tgtEl>
                                            <p:attrNameLst>
                                              <p:attrName>ppt_y</p:attrName>
                                            </p:attrNameLst>
                                          </p:cBhvr>
                                          <p:tavLst>
                                            <p:tav tm="0">
                                              <p:val>
                                                <p:strVal val="ppt_y"/>
                                              </p:val>
                                            </p:tav>
                                            <p:tav tm="100000">
                                              <p:val>
                                                <p:strVal val="0-ppt_h/2"/>
                                              </p:val>
                                            </p:tav>
                                          </p:tavLst>
                                        </p:anim>
                                        <p:set>
                                          <p:cBhvr>
                                            <p:cTn id="25" dur="1" fill="hold">
                                              <p:stCondLst>
                                                <p:cond delay="399"/>
                                              </p:stCondLst>
                                            </p:cTn>
                                            <p:tgtEl>
                                              <p:spTgt spid="21"/>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16"/>
                                            </p:tgtEl>
                                          </p:cBhvr>
                                        </p:animEffect>
                                        <p:set>
                                          <p:cBhvr>
                                            <p:cTn id="28" dur="1" fill="hold">
                                              <p:stCondLst>
                                                <p:cond delay="399"/>
                                              </p:stCondLst>
                                            </p:cTn>
                                            <p:tgtEl>
                                              <p:spTgt spid="16"/>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21"/>
                                            </p:tgtEl>
                                          </p:cBhvr>
                                        </p:animEffect>
                                        <p:set>
                                          <p:cBhvr>
                                            <p:cTn id="31" dur="1" fill="hold">
                                              <p:stCondLst>
                                                <p:cond delay="399"/>
                                              </p:stCondLst>
                                            </p:cTn>
                                            <p:tgtEl>
                                              <p:spTgt spid="21"/>
                                            </p:tgtEl>
                                            <p:attrNameLst>
                                              <p:attrName>style.visibility</p:attrName>
                                            </p:attrNameLst>
                                          </p:cBhvr>
                                          <p:to>
                                            <p:strVal val="hidden"/>
                                          </p:to>
                                        </p:set>
                                      </p:childTnLst>
                                    </p:cTn>
                                  </p:par>
                                  <p:par>
                                    <p:cTn id="32" presetID="23" presetClass="exit" presetSubtype="32" fill="hold" grpId="1" nodeType="withEffect">
                                      <p:stCondLst>
                                        <p:cond delay="1100"/>
                                      </p:stCondLst>
                                      <p:childTnLst>
                                        <p:anim calcmode="lin" valueType="num">
                                          <p:cBhvr>
                                            <p:cTn id="33" dur="500"/>
                                            <p:tgtEl>
                                              <p:spTgt spid="10"/>
                                            </p:tgtEl>
                                            <p:attrNameLst>
                                              <p:attrName>ppt_w</p:attrName>
                                            </p:attrNameLst>
                                          </p:cBhvr>
                                          <p:tavLst>
                                            <p:tav tm="0">
                                              <p:val>
                                                <p:strVal val="ppt_w"/>
                                              </p:val>
                                            </p:tav>
                                            <p:tav tm="100000">
                                              <p:val>
                                                <p:fltVal val="0"/>
                                              </p:val>
                                            </p:tav>
                                          </p:tavLst>
                                        </p:anim>
                                        <p:anim calcmode="lin" valueType="num">
                                          <p:cBhvr>
                                            <p:cTn id="34" dur="500"/>
                                            <p:tgtEl>
                                              <p:spTgt spid="10"/>
                                            </p:tgtEl>
                                            <p:attrNameLst>
                                              <p:attrName>ppt_h</p:attrName>
                                            </p:attrNameLst>
                                          </p:cBhvr>
                                          <p:tavLst>
                                            <p:tav tm="0">
                                              <p:val>
                                                <p:strVal val="ppt_h"/>
                                              </p:val>
                                            </p:tav>
                                            <p:tav tm="100000">
                                              <p:val>
                                                <p:fltVal val="0"/>
                                              </p:val>
                                            </p:tav>
                                          </p:tavLst>
                                        </p:anim>
                                        <p:set>
                                          <p:cBhvr>
                                            <p:cTn id="35"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ppt_x"/>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p:cTn id="11" dur="400" fill="hold"/>
                                            <p:tgtEl>
                                              <p:spTgt spid="16"/>
                                            </p:tgtEl>
                                            <p:attrNameLst>
                                              <p:attrName>ppt_w</p:attrName>
                                            </p:attrNameLst>
                                          </p:cBhvr>
                                          <p:tavLst>
                                            <p:tav tm="0">
                                              <p:val>
                                                <p:fltVal val="0"/>
                                              </p:val>
                                            </p:tav>
                                            <p:tav tm="100000">
                                              <p:val>
                                                <p:strVal val="#ppt_w"/>
                                              </p:val>
                                            </p:tav>
                                          </p:tavLst>
                                        </p:anim>
                                        <p:anim calcmode="lin" valueType="num">
                                          <p:cBhvr>
                                            <p:cTn id="12" dur="400" fill="hold"/>
                                            <p:tgtEl>
                                              <p:spTgt spid="16"/>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p:cTn id="15" dur="400" fill="hold"/>
                                            <p:tgtEl>
                                              <p:spTgt spid="21"/>
                                            </p:tgtEl>
                                            <p:attrNameLst>
                                              <p:attrName>ppt_w</p:attrName>
                                            </p:attrNameLst>
                                          </p:cBhvr>
                                          <p:tavLst>
                                            <p:tav tm="0">
                                              <p:val>
                                                <p:fltVal val="0"/>
                                              </p:val>
                                            </p:tav>
                                            <p:tav tm="100000">
                                              <p:val>
                                                <p:strVal val="#ppt_w"/>
                                              </p:val>
                                            </p:tav>
                                          </p:tavLst>
                                        </p:anim>
                                        <p:anim calcmode="lin" valueType="num">
                                          <p:cBhvr>
                                            <p:cTn id="16" dur="400" fill="hold"/>
                                            <p:tgtEl>
                                              <p:spTgt spid="21"/>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16"/>
                                            </p:tgtEl>
                                            <p:attrNameLst>
                                              <p:attrName>ppt_x</p:attrName>
                                            </p:attrNameLst>
                                          </p:cBhvr>
                                          <p:tavLst>
                                            <p:tav tm="0">
                                              <p:val>
                                                <p:strVal val="ppt_x"/>
                                              </p:val>
                                            </p:tav>
                                            <p:tav tm="100000">
                                              <p:val>
                                                <p:strVal val="ppt_x"/>
                                              </p:val>
                                            </p:tav>
                                          </p:tavLst>
                                        </p:anim>
                                        <p:anim calcmode="lin" valueType="num">
                                          <p:cBhvr additive="base">
                                            <p:cTn id="20" dur="400"/>
                                            <p:tgtEl>
                                              <p:spTgt spid="16"/>
                                            </p:tgtEl>
                                            <p:attrNameLst>
                                              <p:attrName>ppt_y</p:attrName>
                                            </p:attrNameLst>
                                          </p:cBhvr>
                                          <p:tavLst>
                                            <p:tav tm="0">
                                              <p:val>
                                                <p:strVal val="ppt_y"/>
                                              </p:val>
                                            </p:tav>
                                            <p:tav tm="100000">
                                              <p:val>
                                                <p:strVal val="1+ppt_h/2"/>
                                              </p:val>
                                            </p:tav>
                                          </p:tavLst>
                                        </p:anim>
                                        <p:set>
                                          <p:cBhvr>
                                            <p:cTn id="21" dur="1" fill="hold">
                                              <p:stCondLst>
                                                <p:cond delay="399"/>
                                              </p:stCondLst>
                                            </p:cTn>
                                            <p:tgtEl>
                                              <p:spTgt spid="16"/>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21"/>
                                            </p:tgtEl>
                                            <p:attrNameLst>
                                              <p:attrName>ppt_x</p:attrName>
                                            </p:attrNameLst>
                                          </p:cBhvr>
                                          <p:tavLst>
                                            <p:tav tm="0">
                                              <p:val>
                                                <p:strVal val="ppt_x"/>
                                              </p:val>
                                            </p:tav>
                                            <p:tav tm="100000">
                                              <p:val>
                                                <p:strVal val="ppt_x"/>
                                              </p:val>
                                            </p:tav>
                                          </p:tavLst>
                                        </p:anim>
                                        <p:anim calcmode="lin" valueType="num">
                                          <p:cBhvr additive="base">
                                            <p:cTn id="24" dur="400"/>
                                            <p:tgtEl>
                                              <p:spTgt spid="21"/>
                                            </p:tgtEl>
                                            <p:attrNameLst>
                                              <p:attrName>ppt_y</p:attrName>
                                            </p:attrNameLst>
                                          </p:cBhvr>
                                          <p:tavLst>
                                            <p:tav tm="0">
                                              <p:val>
                                                <p:strVal val="ppt_y"/>
                                              </p:val>
                                            </p:tav>
                                            <p:tav tm="100000">
                                              <p:val>
                                                <p:strVal val="0-ppt_h/2"/>
                                              </p:val>
                                            </p:tav>
                                          </p:tavLst>
                                        </p:anim>
                                        <p:set>
                                          <p:cBhvr>
                                            <p:cTn id="25" dur="1" fill="hold">
                                              <p:stCondLst>
                                                <p:cond delay="399"/>
                                              </p:stCondLst>
                                            </p:cTn>
                                            <p:tgtEl>
                                              <p:spTgt spid="21"/>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16"/>
                                            </p:tgtEl>
                                          </p:cBhvr>
                                        </p:animEffect>
                                        <p:set>
                                          <p:cBhvr>
                                            <p:cTn id="28" dur="1" fill="hold">
                                              <p:stCondLst>
                                                <p:cond delay="399"/>
                                              </p:stCondLst>
                                            </p:cTn>
                                            <p:tgtEl>
                                              <p:spTgt spid="16"/>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21"/>
                                            </p:tgtEl>
                                          </p:cBhvr>
                                        </p:animEffect>
                                        <p:set>
                                          <p:cBhvr>
                                            <p:cTn id="31" dur="1" fill="hold">
                                              <p:stCondLst>
                                                <p:cond delay="399"/>
                                              </p:stCondLst>
                                            </p:cTn>
                                            <p:tgtEl>
                                              <p:spTgt spid="21"/>
                                            </p:tgtEl>
                                            <p:attrNameLst>
                                              <p:attrName>style.visibility</p:attrName>
                                            </p:attrNameLst>
                                          </p:cBhvr>
                                          <p:to>
                                            <p:strVal val="hidden"/>
                                          </p:to>
                                        </p:set>
                                      </p:childTnLst>
                                    </p:cTn>
                                  </p:par>
                                  <p:par>
                                    <p:cTn id="32" presetID="23" presetClass="exit" presetSubtype="32" fill="hold" grpId="1" nodeType="withEffect">
                                      <p:stCondLst>
                                        <p:cond delay="1100"/>
                                      </p:stCondLst>
                                      <p:childTnLst>
                                        <p:anim calcmode="lin" valueType="num">
                                          <p:cBhvr>
                                            <p:cTn id="33" dur="500"/>
                                            <p:tgtEl>
                                              <p:spTgt spid="10"/>
                                            </p:tgtEl>
                                            <p:attrNameLst>
                                              <p:attrName>ppt_w</p:attrName>
                                            </p:attrNameLst>
                                          </p:cBhvr>
                                          <p:tavLst>
                                            <p:tav tm="0">
                                              <p:val>
                                                <p:strVal val="ppt_w"/>
                                              </p:val>
                                            </p:tav>
                                            <p:tav tm="100000">
                                              <p:val>
                                                <p:fltVal val="0"/>
                                              </p:val>
                                            </p:tav>
                                          </p:tavLst>
                                        </p:anim>
                                        <p:anim calcmode="lin" valueType="num">
                                          <p:cBhvr>
                                            <p:cTn id="34" dur="500"/>
                                            <p:tgtEl>
                                              <p:spTgt spid="10"/>
                                            </p:tgtEl>
                                            <p:attrNameLst>
                                              <p:attrName>ppt_h</p:attrName>
                                            </p:attrNameLst>
                                          </p:cBhvr>
                                          <p:tavLst>
                                            <p:tav tm="0">
                                              <p:val>
                                                <p:strVal val="ppt_h"/>
                                              </p:val>
                                            </p:tav>
                                            <p:tav tm="100000">
                                              <p:val>
                                                <p:fltVal val="0"/>
                                              </p:val>
                                            </p:tav>
                                          </p:tavLst>
                                        </p:anim>
                                        <p:set>
                                          <p:cBhvr>
                                            <p:cTn id="35"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627534"/>
            <a:ext cx="8262198" cy="369332"/>
          </a:xfrm>
          <a:prstGeom prst="rect">
            <a:avLst/>
          </a:prstGeom>
          <a:noFill/>
        </p:spPr>
        <p:txBody>
          <a:bodyPr wrap="none" rtlCol="0">
            <a:spAutoFit/>
          </a:bodyPr>
          <a:lstStyle/>
          <a:p>
            <a:r>
              <a:rPr lang="zh-CN" altLang="en-US" dirty="0" smtClean="0"/>
              <a:t>教师端：</a:t>
            </a:r>
            <a:r>
              <a:rPr lang="en-US" altLang="zh-CN" dirty="0"/>
              <a:t> https://modao.cc/app/16ef8081ca53f4dca329d6937d4397c6946fa1a3</a:t>
            </a:r>
            <a:endParaRPr lang="zh-CN" altLang="en-US" dirty="0"/>
          </a:p>
        </p:txBody>
      </p:sp>
      <p:sp>
        <p:nvSpPr>
          <p:cNvPr id="7" name="TextBox 6"/>
          <p:cNvSpPr txBox="1"/>
          <p:nvPr/>
        </p:nvSpPr>
        <p:spPr>
          <a:xfrm>
            <a:off x="539552" y="1432858"/>
            <a:ext cx="7181774" cy="369332"/>
          </a:xfrm>
          <a:prstGeom prst="rect">
            <a:avLst/>
          </a:prstGeom>
          <a:noFill/>
        </p:spPr>
        <p:txBody>
          <a:bodyPr wrap="none" rtlCol="0">
            <a:spAutoFit/>
          </a:bodyPr>
          <a:lstStyle/>
          <a:p>
            <a:r>
              <a:rPr lang="zh-CN" altLang="en-US" dirty="0"/>
              <a:t>学生</a:t>
            </a:r>
            <a:r>
              <a:rPr lang="zh-CN" altLang="en-US" dirty="0" smtClean="0"/>
              <a:t>端：</a:t>
            </a:r>
            <a:r>
              <a:rPr lang="en-US" altLang="zh-CN" dirty="0"/>
              <a:t> https://modao.cc/app/7nSn7V418OidFkQbiYvSu3jKU28VfJr</a:t>
            </a:r>
            <a:endParaRPr lang="zh-CN" altLang="en-US" dirty="0"/>
          </a:p>
        </p:txBody>
      </p:sp>
      <p:sp>
        <p:nvSpPr>
          <p:cNvPr id="8" name="TextBox 7"/>
          <p:cNvSpPr txBox="1"/>
          <p:nvPr/>
        </p:nvSpPr>
        <p:spPr>
          <a:xfrm>
            <a:off x="539552" y="2283718"/>
            <a:ext cx="8262198" cy="369332"/>
          </a:xfrm>
          <a:prstGeom prst="rect">
            <a:avLst/>
          </a:prstGeom>
          <a:noFill/>
        </p:spPr>
        <p:txBody>
          <a:bodyPr wrap="none" rtlCol="0">
            <a:spAutoFit/>
          </a:bodyPr>
          <a:lstStyle/>
          <a:p>
            <a:r>
              <a:rPr lang="zh-CN" altLang="en-US" dirty="0"/>
              <a:t>游客</a:t>
            </a:r>
            <a:r>
              <a:rPr lang="zh-CN" altLang="en-US" dirty="0" smtClean="0"/>
              <a:t>端：</a:t>
            </a:r>
            <a:r>
              <a:rPr lang="en-US" altLang="zh-CN" dirty="0"/>
              <a:t> https://modao.cc/app/20b0914af161f7166c20c0290a211bff3dabf01a</a:t>
            </a:r>
            <a:endParaRPr lang="zh-CN" altLang="en-US" dirty="0"/>
          </a:p>
        </p:txBody>
      </p:sp>
      <p:sp>
        <p:nvSpPr>
          <p:cNvPr id="9" name="TextBox 8"/>
          <p:cNvSpPr txBox="1"/>
          <p:nvPr/>
        </p:nvSpPr>
        <p:spPr>
          <a:xfrm>
            <a:off x="539552" y="3075806"/>
            <a:ext cx="6986528" cy="646331"/>
          </a:xfrm>
          <a:prstGeom prst="rect">
            <a:avLst/>
          </a:prstGeom>
          <a:noFill/>
        </p:spPr>
        <p:txBody>
          <a:bodyPr wrap="none" rtlCol="0">
            <a:spAutoFit/>
          </a:bodyPr>
          <a:lstStyle/>
          <a:p>
            <a:r>
              <a:rPr lang="en-US" altLang="zh-CN" dirty="0"/>
              <a:t>app</a:t>
            </a:r>
            <a:r>
              <a:rPr lang="zh-CN" altLang="en-US" dirty="0"/>
              <a:t>低精度原型端</a:t>
            </a:r>
            <a:r>
              <a:rPr lang="zh-CN" altLang="en-US" dirty="0" smtClean="0"/>
              <a:t>：</a:t>
            </a:r>
            <a:endParaRPr lang="en-US" altLang="zh-CN" dirty="0" smtClean="0"/>
          </a:p>
          <a:p>
            <a:r>
              <a:rPr lang="en-US" altLang="zh-CN" dirty="0" smtClean="0"/>
              <a:t>https</a:t>
            </a:r>
            <a:r>
              <a:rPr lang="en-US" altLang="zh-CN" dirty="0"/>
              <a:t>://free.modao.cc/app/Kc3lBJ2H0c1VCMx8Hv4eq2FCMwJGkUf</a:t>
            </a:r>
            <a:endParaRPr lang="zh-CN" altLang="en-US" dirty="0"/>
          </a:p>
        </p:txBody>
      </p:sp>
    </p:spTree>
    <p:extLst>
      <p:ext uri="{BB962C8B-B14F-4D97-AF65-F5344CB8AC3E}">
        <p14:creationId xmlns:p14="http://schemas.microsoft.com/office/powerpoint/2010/main" val="2057581091"/>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a:spLocks noEditPoints="1"/>
          </p:cNvSpPr>
          <p:nvPr/>
        </p:nvSpPr>
        <p:spPr bwMode="auto">
          <a:xfrm>
            <a:off x="2693113" y="693596"/>
            <a:ext cx="3757775" cy="375630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nvGrpSpPr>
          <p:cNvPr id="5" name="组合 4"/>
          <p:cNvGrpSpPr/>
          <p:nvPr/>
        </p:nvGrpSpPr>
        <p:grpSpPr bwMode="auto">
          <a:xfrm>
            <a:off x="2952750" y="2609850"/>
            <a:ext cx="3076575" cy="1101408"/>
            <a:chOff x="629723" y="4306893"/>
            <a:chExt cx="4102319" cy="1469667"/>
          </a:xfrm>
        </p:grpSpPr>
        <p:grpSp>
          <p:nvGrpSpPr>
            <p:cNvPr id="40964" name="组合 5"/>
            <p:cNvGrpSpPr/>
            <p:nvPr/>
          </p:nvGrpSpPr>
          <p:grpSpPr bwMode="auto">
            <a:xfrm>
              <a:off x="629723" y="4306893"/>
              <a:ext cx="4102319" cy="1469667"/>
              <a:chOff x="4020428" y="4709180"/>
              <a:chExt cx="4102319" cy="1469667"/>
            </a:xfrm>
          </p:grpSpPr>
          <p:sp>
            <p:nvSpPr>
              <p:cNvPr id="11" name="文本框 10"/>
              <p:cNvSpPr txBox="1"/>
              <p:nvPr/>
            </p:nvSpPr>
            <p:spPr>
              <a:xfrm>
                <a:off x="4020428" y="5626398"/>
                <a:ext cx="4102319" cy="552449"/>
              </a:xfrm>
              <a:prstGeom prst="rect">
                <a:avLst/>
              </a:prstGeom>
              <a:noFill/>
            </p:spPr>
            <p:txBody>
              <a:bodyPr>
                <a:spAutoFit/>
              </a:bodyPr>
              <a:lstStyle/>
              <a:p>
                <a:pPr algn="ctr" eaLnBrk="1" fontAlgn="auto" hangingPunct="1">
                  <a:spcBef>
                    <a:spcPts val="0"/>
                  </a:spcBef>
                  <a:spcAft>
                    <a:spcPts val="0"/>
                  </a:spcAft>
                  <a:defRPr/>
                </a:pPr>
                <a:r>
                  <a:rPr lang="zh-CN" altLang="en-US" sz="2100" dirty="0">
                    <a:solidFill>
                      <a:schemeClr val="bg1"/>
                    </a:solidFill>
                    <a:latin typeface="+mn-lt"/>
                    <a:ea typeface="微软雅黑 Light" panose="020B0502040204020203" pitchFamily="34" charset="-122"/>
                    <a:cs typeface="Arial" panose="020B0604020202020204" pitchFamily="34" charset="0"/>
                  </a:rPr>
                  <a:t>提问</a:t>
                </a:r>
              </a:p>
            </p:txBody>
          </p:sp>
          <p:sp>
            <p:nvSpPr>
              <p:cNvPr id="12" name="文本框 11"/>
              <p:cNvSpPr txBox="1"/>
              <p:nvPr/>
            </p:nvSpPr>
            <p:spPr>
              <a:xfrm>
                <a:off x="4158019" y="4709180"/>
                <a:ext cx="3875823" cy="860871"/>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1"/>
                    </a:solidFill>
                    <a:latin typeface="+mn-lt"/>
                    <a:ea typeface="微软雅黑 Light" panose="020B0502040204020203" pitchFamily="34" charset="-122"/>
                    <a:cs typeface="Arial" panose="020B0604020202020204" pitchFamily="34" charset="0"/>
                  </a:rPr>
                  <a:t>PART FOUR</a:t>
                </a:r>
                <a:endParaRPr lang="zh-CN" altLang="en-US" sz="3600" baseline="-3000" dirty="0">
                  <a:solidFill>
                    <a:schemeClr val="bg1"/>
                  </a:solidFill>
                  <a:latin typeface="+mn-lt"/>
                  <a:ea typeface="微软雅黑 Light" panose="020B0502040204020203" pitchFamily="34" charset="-122"/>
                  <a:cs typeface="Arial" panose="020B0604020202020204" pitchFamily="34" charset="0"/>
                </a:endParaRPr>
              </a:p>
            </p:txBody>
          </p:sp>
        </p:grpSp>
        <p:cxnSp>
          <p:nvCxnSpPr>
            <p:cNvPr id="7" name="直接连接符 6"/>
            <p:cNvCxnSpPr/>
            <p:nvPr/>
          </p:nvCxnSpPr>
          <p:spPr>
            <a:xfrm>
              <a:off x="1285925" y="5147853"/>
              <a:ext cx="282801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a:grpSpLocks noChangeAspect="1"/>
          </p:cNvGrpSpPr>
          <p:nvPr/>
        </p:nvGrpSpPr>
        <p:grpSpPr>
          <a:xfrm>
            <a:off x="3879937" y="1437953"/>
            <a:ext cx="1285820" cy="1102718"/>
            <a:chOff x="5084763" y="971550"/>
            <a:chExt cx="323850" cy="277813"/>
          </a:xfrm>
          <a:solidFill>
            <a:schemeClr val="bg1">
              <a:lumMod val="95000"/>
            </a:schemeClr>
          </a:solidFill>
        </p:grpSpPr>
        <p:sp>
          <p:nvSpPr>
            <p:cNvPr id="14"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5"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40000">
                                          <p:cBhvr additive="base">
                                            <p:cTn id="7" dur="75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9" name="组合 20"/>
          <p:cNvGrpSpPr/>
          <p:nvPr/>
        </p:nvGrpSpPr>
        <p:grpSpPr>
          <a:xfrm>
            <a:off x="0" y="285750"/>
            <a:ext cx="521494" cy="379810"/>
            <a:chOff x="0" y="0"/>
            <a:chExt cx="694944" cy="624651"/>
          </a:xfrm>
        </p:grpSpPr>
        <p:sp>
          <p:nvSpPr>
            <p:cNvPr id="39943"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sp>
          <p:nvSpPr>
            <p:cNvPr id="39944"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grpSp>
      <p:sp>
        <p:nvSpPr>
          <p:cNvPr id="39940" name="矩形 23"/>
          <p:cNvSpPr/>
          <p:nvPr/>
        </p:nvSpPr>
        <p:spPr>
          <a:xfrm>
            <a:off x="644129" y="319088"/>
            <a:ext cx="2531269"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800" b="1" dirty="0" smtClean="0">
                <a:latin typeface="微软雅黑" panose="020B0503020204020204" pitchFamily="34" charset="-122"/>
                <a:ea typeface="微软雅黑" panose="020B0503020204020204" pitchFamily="34" charset="-122"/>
              </a:rPr>
              <a:t>问题</a:t>
            </a:r>
            <a:r>
              <a:rPr lang="en-US" altLang="zh-CN" sz="1800" b="1" dirty="0" smtClean="0">
                <a:latin typeface="微软雅黑" panose="020B0503020204020204" pitchFamily="34" charset="-122"/>
                <a:ea typeface="微软雅黑" panose="020B0503020204020204" pitchFamily="34" charset="-122"/>
              </a:rPr>
              <a:t>1</a:t>
            </a:r>
            <a:endParaRPr lang="zh-CN" altLang="en-US" sz="1800" b="1" dirty="0"/>
          </a:p>
        </p:txBody>
      </p:sp>
      <p:sp>
        <p:nvSpPr>
          <p:cNvPr id="4" name="TextBox 3"/>
          <p:cNvSpPr txBox="1"/>
          <p:nvPr/>
        </p:nvSpPr>
        <p:spPr>
          <a:xfrm>
            <a:off x="411956" y="1663304"/>
            <a:ext cx="4108817" cy="369332"/>
          </a:xfrm>
          <a:prstGeom prst="rect">
            <a:avLst/>
          </a:prstGeom>
          <a:noFill/>
        </p:spPr>
        <p:txBody>
          <a:bodyPr wrap="none">
            <a:spAutoFit/>
          </a:bodyPr>
          <a:lstStyle/>
          <a:p>
            <a:pPr marR="0" defTabSz="914400">
              <a:buClrTx/>
              <a:buSzTx/>
              <a:buFontTx/>
              <a:buNone/>
              <a:defRPr/>
            </a:pPr>
            <a:r>
              <a:rPr lang="zh-CN" altLang="en-US" b="1" dirty="0" smtClean="0">
                <a:latin typeface="+mn-ea"/>
                <a:ea typeface="+mn-ea"/>
              </a:rPr>
              <a:t>原型设计的核心理念是以什么为中心？</a:t>
            </a:r>
            <a:endParaRPr kumimoji="0" lang="en-US" altLang="zh-CN" sz="1800" b="1" kern="1200" cap="none" spc="0" normalizeH="0" baseline="0" noProof="0" dirty="0">
              <a:latin typeface="+mn-ea"/>
              <a:ea typeface="+mn-ea"/>
              <a:cs typeface="+mn-cs"/>
            </a:endParaRPr>
          </a:p>
        </p:txBody>
      </p:sp>
      <p:sp>
        <p:nvSpPr>
          <p:cNvPr id="8" name="TextBox 3"/>
          <p:cNvSpPr txBox="1"/>
          <p:nvPr/>
        </p:nvSpPr>
        <p:spPr>
          <a:xfrm>
            <a:off x="411956" y="2051447"/>
            <a:ext cx="1569660" cy="369332"/>
          </a:xfrm>
          <a:prstGeom prst="rect">
            <a:avLst/>
          </a:prstGeom>
          <a:noFill/>
        </p:spPr>
        <p:txBody>
          <a:bodyPr wrap="none">
            <a:spAutoFit/>
          </a:bodyPr>
          <a:lstStyle/>
          <a:p>
            <a:pPr marR="0" defTabSz="914400">
              <a:buClrTx/>
              <a:buSzTx/>
              <a:buFontTx/>
              <a:buNone/>
              <a:defRPr/>
            </a:pPr>
            <a:r>
              <a:rPr kumimoji="0" lang="zh-CN" altLang="en-US" sz="1800" b="1" kern="1200" cap="none" spc="0" normalizeH="0" baseline="0" noProof="0" dirty="0">
                <a:latin typeface="+mn-ea"/>
                <a:ea typeface="+mn-ea"/>
                <a:cs typeface="+mn-cs"/>
              </a:rPr>
              <a:t>答案</a:t>
            </a:r>
            <a:r>
              <a:rPr kumimoji="0" lang="zh-CN" altLang="en-US" sz="1800" b="1" kern="1200" cap="none" spc="0" normalizeH="0" baseline="0" noProof="0" dirty="0" smtClean="0">
                <a:latin typeface="+mn-ea"/>
                <a:ea typeface="+mn-ea"/>
                <a:cs typeface="+mn-cs"/>
              </a:rPr>
              <a:t>：用户。</a:t>
            </a:r>
            <a:endParaRPr kumimoji="0" lang="en-US" altLang="zh-CN" sz="1800" b="1" kern="1200" cap="none" spc="0" normalizeH="0" baseline="0" noProof="0" dirty="0">
              <a:latin typeface="+mn-ea"/>
              <a:ea typeface="+mn-ea"/>
              <a:cs typeface="+mn-cs"/>
            </a:endParaRPr>
          </a:p>
        </p:txBody>
      </p:sp>
    </p:spTree>
    <p:extLst>
      <p:ext uri="{BB962C8B-B14F-4D97-AF65-F5344CB8AC3E}">
        <p14:creationId xmlns:p14="http://schemas.microsoft.com/office/powerpoint/2010/main" val="32971529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9" name="组合 20"/>
          <p:cNvGrpSpPr/>
          <p:nvPr/>
        </p:nvGrpSpPr>
        <p:grpSpPr>
          <a:xfrm>
            <a:off x="0" y="285750"/>
            <a:ext cx="521494" cy="379810"/>
            <a:chOff x="0" y="0"/>
            <a:chExt cx="694944" cy="624651"/>
          </a:xfrm>
        </p:grpSpPr>
        <p:sp>
          <p:nvSpPr>
            <p:cNvPr id="39943"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sp>
          <p:nvSpPr>
            <p:cNvPr id="39944"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grpSp>
      <p:sp>
        <p:nvSpPr>
          <p:cNvPr id="39940" name="矩形 23"/>
          <p:cNvSpPr/>
          <p:nvPr/>
        </p:nvSpPr>
        <p:spPr>
          <a:xfrm>
            <a:off x="644129" y="319088"/>
            <a:ext cx="2531269"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800" b="1" dirty="0" smtClean="0">
                <a:latin typeface="微软雅黑" panose="020B0503020204020204" pitchFamily="34" charset="-122"/>
                <a:ea typeface="微软雅黑" panose="020B0503020204020204" pitchFamily="34" charset="-122"/>
              </a:rPr>
              <a:t>问题</a:t>
            </a:r>
            <a:r>
              <a:rPr lang="en-US" altLang="zh-CN" sz="1800" b="1" dirty="0" smtClean="0">
                <a:latin typeface="微软雅黑" panose="020B0503020204020204" pitchFamily="34" charset="-122"/>
                <a:ea typeface="微软雅黑" panose="020B0503020204020204" pitchFamily="34" charset="-122"/>
              </a:rPr>
              <a:t>2</a:t>
            </a:r>
            <a:endParaRPr lang="zh-CN" altLang="en-US" sz="1800" b="1" dirty="0"/>
          </a:p>
        </p:txBody>
      </p:sp>
      <p:sp>
        <p:nvSpPr>
          <p:cNvPr id="4" name="TextBox 3"/>
          <p:cNvSpPr txBox="1"/>
          <p:nvPr/>
        </p:nvSpPr>
        <p:spPr>
          <a:xfrm>
            <a:off x="411956" y="1663304"/>
            <a:ext cx="3097323" cy="369332"/>
          </a:xfrm>
          <a:prstGeom prst="rect">
            <a:avLst/>
          </a:prstGeom>
          <a:noFill/>
        </p:spPr>
        <p:txBody>
          <a:bodyPr wrap="none">
            <a:spAutoFit/>
          </a:bodyPr>
          <a:lstStyle/>
          <a:p>
            <a:pPr marR="0" defTabSz="914400">
              <a:buClrTx/>
              <a:buSzTx/>
              <a:buFontTx/>
              <a:buNone/>
              <a:defRPr/>
            </a:pPr>
            <a:r>
              <a:rPr kumimoji="0" lang="zh-CN" altLang="en-US" sz="1800" b="1" kern="1200" cap="none" spc="0" normalizeH="0" baseline="0" noProof="0" dirty="0" smtClean="0">
                <a:latin typeface="+mn-ea"/>
                <a:ea typeface="+mn-ea"/>
                <a:cs typeface="+mn-cs"/>
              </a:rPr>
              <a:t>界面原型的基本要求（</a:t>
            </a:r>
            <a:r>
              <a:rPr kumimoji="0" lang="en-US" altLang="zh-CN" sz="1800" b="1" kern="1200" cap="none" spc="0" normalizeH="0" baseline="0" noProof="0" dirty="0" smtClean="0">
                <a:latin typeface="+mn-ea"/>
                <a:ea typeface="+mn-ea"/>
                <a:cs typeface="+mn-cs"/>
              </a:rPr>
              <a:t>3</a:t>
            </a:r>
            <a:r>
              <a:rPr kumimoji="0" lang="zh-CN" altLang="en-US" sz="1800" b="1" kern="1200" cap="none" spc="0" normalizeH="0" baseline="0" noProof="0" dirty="0" smtClean="0">
                <a:latin typeface="+mn-ea"/>
                <a:ea typeface="+mn-ea"/>
                <a:cs typeface="+mn-cs"/>
              </a:rPr>
              <a:t>个）</a:t>
            </a:r>
            <a:endParaRPr kumimoji="0" lang="en-US" altLang="zh-CN" sz="1800" b="1" kern="1200" cap="none" spc="0" normalizeH="0" baseline="0" noProof="0" dirty="0">
              <a:latin typeface="+mn-ea"/>
              <a:ea typeface="+mn-ea"/>
              <a:cs typeface="+mn-cs"/>
            </a:endParaRPr>
          </a:p>
        </p:txBody>
      </p:sp>
      <p:sp>
        <p:nvSpPr>
          <p:cNvPr id="8" name="TextBox 3"/>
          <p:cNvSpPr txBox="1"/>
          <p:nvPr/>
        </p:nvSpPr>
        <p:spPr>
          <a:xfrm>
            <a:off x="411956" y="2051447"/>
            <a:ext cx="2932213" cy="1200329"/>
          </a:xfrm>
          <a:prstGeom prst="rect">
            <a:avLst/>
          </a:prstGeom>
          <a:noFill/>
        </p:spPr>
        <p:txBody>
          <a:bodyPr wrap="none">
            <a:spAutoFit/>
          </a:bodyPr>
          <a:lstStyle/>
          <a:p>
            <a:r>
              <a:rPr kumimoji="0" lang="zh-CN" altLang="en-US" sz="1800" b="1" kern="1200" cap="none" spc="0" normalizeH="0" baseline="0" noProof="0" dirty="0">
                <a:latin typeface="+mn-ea"/>
                <a:ea typeface="+mn-ea"/>
                <a:cs typeface="+mn-cs"/>
              </a:rPr>
              <a:t>答案</a:t>
            </a:r>
            <a:r>
              <a:rPr kumimoji="0" lang="zh-CN" altLang="en-US" sz="1800" b="1" kern="1200" cap="none" spc="0" normalizeH="0" baseline="0" noProof="0" dirty="0" smtClean="0">
                <a:latin typeface="+mn-ea"/>
                <a:ea typeface="+mn-ea"/>
                <a:cs typeface="+mn-cs"/>
              </a:rPr>
              <a:t>：</a:t>
            </a:r>
            <a:r>
              <a:rPr lang="en-US" altLang="zh-CN" b="1" noProof="0" dirty="0" smtClean="0">
                <a:latin typeface="+mn-ea"/>
                <a:ea typeface="+mn-ea"/>
              </a:rPr>
              <a:t>1.</a:t>
            </a:r>
            <a:r>
              <a:rPr lang="zh-CN" altLang="en-US" b="1" dirty="0" smtClean="0">
                <a:latin typeface="+mn-ea"/>
                <a:ea typeface="+mn-ea"/>
              </a:rPr>
              <a:t>完整</a:t>
            </a:r>
            <a:r>
              <a:rPr lang="zh-CN" altLang="en-US" b="1" dirty="0">
                <a:latin typeface="+mn-ea"/>
                <a:ea typeface="+mn-ea"/>
              </a:rPr>
              <a:t>展示用例功能</a:t>
            </a:r>
          </a:p>
          <a:p>
            <a:r>
              <a:rPr lang="en-US" altLang="zh-CN" b="1" dirty="0">
                <a:latin typeface="+mn-ea"/>
                <a:ea typeface="+mn-ea"/>
              </a:rPr>
              <a:t> </a:t>
            </a:r>
            <a:r>
              <a:rPr lang="en-US" altLang="zh-CN" b="1" dirty="0" smtClean="0">
                <a:latin typeface="+mn-ea"/>
                <a:ea typeface="+mn-ea"/>
              </a:rPr>
              <a:t>         2.</a:t>
            </a:r>
            <a:r>
              <a:rPr lang="zh-CN" altLang="en-US" b="1" dirty="0" smtClean="0">
                <a:latin typeface="+mn-ea"/>
                <a:ea typeface="+mn-ea"/>
              </a:rPr>
              <a:t>界面</a:t>
            </a:r>
            <a:r>
              <a:rPr lang="zh-CN" altLang="en-US" b="1" dirty="0">
                <a:latin typeface="+mn-ea"/>
                <a:ea typeface="+mn-ea"/>
              </a:rPr>
              <a:t>美观</a:t>
            </a:r>
          </a:p>
          <a:p>
            <a:r>
              <a:rPr lang="zh-CN" altLang="en-US" b="1" dirty="0" smtClean="0">
                <a:latin typeface="+mn-ea"/>
                <a:ea typeface="+mn-ea"/>
              </a:rPr>
              <a:t>          </a:t>
            </a:r>
            <a:r>
              <a:rPr lang="en-US" altLang="zh-CN" b="1" dirty="0" smtClean="0">
                <a:latin typeface="+mn-ea"/>
                <a:ea typeface="+mn-ea"/>
              </a:rPr>
              <a:t>3.</a:t>
            </a:r>
            <a:r>
              <a:rPr lang="zh-CN" altLang="en-US" b="1" dirty="0" smtClean="0">
                <a:latin typeface="+mn-ea"/>
                <a:ea typeface="+mn-ea"/>
              </a:rPr>
              <a:t>有</a:t>
            </a:r>
            <a:r>
              <a:rPr lang="zh-CN" altLang="en-US" b="1" dirty="0">
                <a:latin typeface="+mn-ea"/>
                <a:ea typeface="+mn-ea"/>
              </a:rPr>
              <a:t>交互性</a:t>
            </a:r>
          </a:p>
          <a:p>
            <a:pPr marR="0" defTabSz="914400">
              <a:buClrTx/>
              <a:buSzTx/>
              <a:buFontTx/>
              <a:buNone/>
              <a:defRPr/>
            </a:pPr>
            <a:endParaRPr kumimoji="0" lang="en-US" altLang="zh-CN" sz="1800" b="1" kern="1200" cap="none" spc="0" normalizeH="0" baseline="0" noProof="0" dirty="0">
              <a:latin typeface="+mn-ea"/>
              <a:ea typeface="+mn-ea"/>
              <a:cs typeface="+mn-cs"/>
            </a:endParaRPr>
          </a:p>
        </p:txBody>
      </p:sp>
    </p:spTree>
    <p:extLst>
      <p:ext uri="{BB962C8B-B14F-4D97-AF65-F5344CB8AC3E}">
        <p14:creationId xmlns:p14="http://schemas.microsoft.com/office/powerpoint/2010/main" val="32971529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9" name="组合 20"/>
          <p:cNvGrpSpPr/>
          <p:nvPr/>
        </p:nvGrpSpPr>
        <p:grpSpPr>
          <a:xfrm>
            <a:off x="0" y="285750"/>
            <a:ext cx="521494" cy="379810"/>
            <a:chOff x="0" y="0"/>
            <a:chExt cx="694944" cy="624651"/>
          </a:xfrm>
        </p:grpSpPr>
        <p:sp>
          <p:nvSpPr>
            <p:cNvPr id="39943"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sp>
          <p:nvSpPr>
            <p:cNvPr id="39944"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grpSp>
      <p:sp>
        <p:nvSpPr>
          <p:cNvPr id="39940" name="矩形 23"/>
          <p:cNvSpPr/>
          <p:nvPr/>
        </p:nvSpPr>
        <p:spPr>
          <a:xfrm>
            <a:off x="644129" y="319088"/>
            <a:ext cx="2531269"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800" b="1" dirty="0" smtClean="0">
                <a:latin typeface="微软雅黑" panose="020B0503020204020204" pitchFamily="34" charset="-122"/>
                <a:ea typeface="微软雅黑" panose="020B0503020204020204" pitchFamily="34" charset="-122"/>
              </a:rPr>
              <a:t>问题</a:t>
            </a:r>
            <a:r>
              <a:rPr lang="en-US" altLang="zh-CN" sz="1800" b="1" dirty="0" smtClean="0">
                <a:latin typeface="微软雅黑" panose="020B0503020204020204" pitchFamily="34" charset="-122"/>
                <a:ea typeface="微软雅黑" panose="020B0503020204020204" pitchFamily="34" charset="-122"/>
              </a:rPr>
              <a:t>3</a:t>
            </a:r>
            <a:endParaRPr lang="zh-CN" altLang="en-US" sz="1800" b="1" dirty="0"/>
          </a:p>
        </p:txBody>
      </p:sp>
      <p:sp>
        <p:nvSpPr>
          <p:cNvPr id="4" name="TextBox 3"/>
          <p:cNvSpPr txBox="1"/>
          <p:nvPr/>
        </p:nvSpPr>
        <p:spPr>
          <a:xfrm>
            <a:off x="411956" y="1663304"/>
            <a:ext cx="5032147" cy="369332"/>
          </a:xfrm>
          <a:prstGeom prst="rect">
            <a:avLst/>
          </a:prstGeom>
          <a:noFill/>
        </p:spPr>
        <p:txBody>
          <a:bodyPr wrap="none">
            <a:spAutoFit/>
          </a:bodyPr>
          <a:lstStyle/>
          <a:p>
            <a:pPr marR="0" defTabSz="914400">
              <a:buClrTx/>
              <a:buSzTx/>
              <a:buFontTx/>
              <a:buNone/>
              <a:defRPr/>
            </a:pPr>
            <a:r>
              <a:rPr lang="zh-CN" altLang="en-US" b="1" dirty="0">
                <a:latin typeface="+mn-ea"/>
                <a:ea typeface="+mn-ea"/>
              </a:rPr>
              <a:t>请</a:t>
            </a:r>
            <a:r>
              <a:rPr lang="zh-CN" altLang="en-US" b="1" dirty="0" smtClean="0">
                <a:latin typeface="+mn-ea"/>
                <a:ea typeface="+mn-ea"/>
              </a:rPr>
              <a:t>简述低保真产品原型和高保真产品原型的区别</a:t>
            </a:r>
            <a:endParaRPr kumimoji="0" lang="en-US" altLang="zh-CN" sz="1800" b="1" kern="1200" cap="none" spc="0" normalizeH="0" baseline="0" noProof="0" dirty="0">
              <a:latin typeface="+mn-ea"/>
              <a:ea typeface="+mn-ea"/>
              <a:cs typeface="+mn-cs"/>
            </a:endParaRPr>
          </a:p>
        </p:txBody>
      </p:sp>
      <p:sp>
        <p:nvSpPr>
          <p:cNvPr id="8" name="TextBox 3"/>
          <p:cNvSpPr txBox="1"/>
          <p:nvPr/>
        </p:nvSpPr>
        <p:spPr>
          <a:xfrm>
            <a:off x="439668" y="2051447"/>
            <a:ext cx="1800493" cy="369332"/>
          </a:xfrm>
          <a:prstGeom prst="rect">
            <a:avLst/>
          </a:prstGeom>
          <a:noFill/>
        </p:spPr>
        <p:txBody>
          <a:bodyPr wrap="none">
            <a:spAutoFit/>
          </a:bodyPr>
          <a:lstStyle/>
          <a:p>
            <a:pPr marR="0" defTabSz="914400">
              <a:buClrTx/>
              <a:buSzTx/>
              <a:buFontTx/>
              <a:buNone/>
              <a:defRPr/>
            </a:pPr>
            <a:r>
              <a:rPr kumimoji="0" lang="zh-CN" altLang="en-US" sz="1800" b="1" kern="1200" cap="none" spc="0" normalizeH="0" baseline="0" noProof="0" dirty="0">
                <a:latin typeface="+mn-ea"/>
                <a:ea typeface="+mn-ea"/>
                <a:cs typeface="+mn-cs"/>
              </a:rPr>
              <a:t>答案</a:t>
            </a:r>
            <a:r>
              <a:rPr kumimoji="0" lang="zh-CN" altLang="en-US" sz="1800" b="1" kern="1200" cap="none" spc="0" normalizeH="0" baseline="0" noProof="0" dirty="0" smtClean="0">
                <a:latin typeface="+mn-ea"/>
                <a:ea typeface="+mn-ea"/>
                <a:cs typeface="+mn-cs"/>
              </a:rPr>
              <a:t>：合理即可</a:t>
            </a:r>
            <a:endParaRPr kumimoji="0" lang="en-US" altLang="zh-CN" sz="1800" b="1" kern="1200" cap="none" spc="0" normalizeH="0" baseline="0" noProof="0" dirty="0">
              <a:latin typeface="+mn-ea"/>
              <a:ea typeface="+mn-ea"/>
              <a:cs typeface="+mn-cs"/>
            </a:endParaRPr>
          </a:p>
        </p:txBody>
      </p:sp>
    </p:spTree>
    <p:extLst>
      <p:ext uri="{BB962C8B-B14F-4D97-AF65-F5344CB8AC3E}">
        <p14:creationId xmlns:p14="http://schemas.microsoft.com/office/powerpoint/2010/main" val="32971529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9" name="组合 20"/>
          <p:cNvGrpSpPr/>
          <p:nvPr/>
        </p:nvGrpSpPr>
        <p:grpSpPr>
          <a:xfrm>
            <a:off x="0" y="285750"/>
            <a:ext cx="521494" cy="379810"/>
            <a:chOff x="0" y="0"/>
            <a:chExt cx="694944" cy="624651"/>
          </a:xfrm>
        </p:grpSpPr>
        <p:sp>
          <p:nvSpPr>
            <p:cNvPr id="39943"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sp>
          <p:nvSpPr>
            <p:cNvPr id="39944"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grpSp>
      <p:sp>
        <p:nvSpPr>
          <p:cNvPr id="39940" name="矩形 23"/>
          <p:cNvSpPr/>
          <p:nvPr/>
        </p:nvSpPr>
        <p:spPr>
          <a:xfrm>
            <a:off x="644129" y="319088"/>
            <a:ext cx="2531269"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800" b="1" dirty="0" smtClean="0">
                <a:latin typeface="微软雅黑" panose="020B0503020204020204" pitchFamily="34" charset="-122"/>
                <a:ea typeface="微软雅黑" panose="020B0503020204020204" pitchFamily="34" charset="-122"/>
              </a:rPr>
              <a:t>问题</a:t>
            </a:r>
            <a:r>
              <a:rPr lang="en-US" altLang="zh-CN" sz="1800" b="1" dirty="0" smtClean="0">
                <a:latin typeface="微软雅黑" panose="020B0503020204020204" pitchFamily="34" charset="-122"/>
                <a:ea typeface="微软雅黑" panose="020B0503020204020204" pitchFamily="34" charset="-122"/>
              </a:rPr>
              <a:t>4</a:t>
            </a:r>
            <a:endParaRPr lang="zh-CN" altLang="en-US" sz="1800" b="1" dirty="0"/>
          </a:p>
        </p:txBody>
      </p:sp>
      <p:sp>
        <p:nvSpPr>
          <p:cNvPr id="4" name="TextBox 3"/>
          <p:cNvSpPr txBox="1"/>
          <p:nvPr/>
        </p:nvSpPr>
        <p:spPr>
          <a:xfrm>
            <a:off x="411956" y="1663304"/>
            <a:ext cx="4339650" cy="369332"/>
          </a:xfrm>
          <a:prstGeom prst="rect">
            <a:avLst/>
          </a:prstGeom>
          <a:noFill/>
        </p:spPr>
        <p:txBody>
          <a:bodyPr wrap="none">
            <a:spAutoFit/>
          </a:bodyPr>
          <a:lstStyle/>
          <a:p>
            <a:pPr marR="0" defTabSz="914400">
              <a:buClrTx/>
              <a:buSzTx/>
              <a:buFontTx/>
              <a:buNone/>
              <a:defRPr/>
            </a:pPr>
            <a:r>
              <a:rPr lang="zh-CN" altLang="en-US" b="1" dirty="0">
                <a:latin typeface="+mn-ea"/>
                <a:ea typeface="+mn-ea"/>
              </a:rPr>
              <a:t>用户界面的分析和设计</a:t>
            </a:r>
            <a:r>
              <a:rPr lang="zh-CN" altLang="en-US" b="1" dirty="0" smtClean="0">
                <a:latin typeface="+mn-ea"/>
                <a:ea typeface="+mn-ea"/>
              </a:rPr>
              <a:t>过程方式是什么？</a:t>
            </a:r>
            <a:endParaRPr kumimoji="0" lang="en-US" altLang="zh-CN" sz="1800" b="1" kern="1200" cap="none" spc="0" normalizeH="0" baseline="0" noProof="0" dirty="0">
              <a:latin typeface="+mn-ea"/>
              <a:ea typeface="+mn-ea"/>
              <a:cs typeface="+mn-cs"/>
            </a:endParaRPr>
          </a:p>
        </p:txBody>
      </p:sp>
      <p:sp>
        <p:nvSpPr>
          <p:cNvPr id="8" name="TextBox 3"/>
          <p:cNvSpPr txBox="1"/>
          <p:nvPr/>
        </p:nvSpPr>
        <p:spPr>
          <a:xfrm>
            <a:off x="411956" y="2051447"/>
            <a:ext cx="1569660" cy="369332"/>
          </a:xfrm>
          <a:prstGeom prst="rect">
            <a:avLst/>
          </a:prstGeom>
          <a:noFill/>
        </p:spPr>
        <p:txBody>
          <a:bodyPr wrap="none">
            <a:spAutoFit/>
          </a:bodyPr>
          <a:lstStyle/>
          <a:p>
            <a:pPr marR="0" defTabSz="914400">
              <a:buClrTx/>
              <a:buSzTx/>
              <a:buFontTx/>
              <a:buNone/>
              <a:defRPr/>
            </a:pPr>
            <a:r>
              <a:rPr kumimoji="0" lang="zh-CN" altLang="en-US" sz="1800" b="1" kern="1200" cap="none" spc="0" normalizeH="0" baseline="0" noProof="0" dirty="0">
                <a:latin typeface="+mn-ea"/>
                <a:ea typeface="+mn-ea"/>
                <a:cs typeface="+mn-cs"/>
              </a:rPr>
              <a:t>答案</a:t>
            </a:r>
            <a:r>
              <a:rPr kumimoji="0" lang="zh-CN" altLang="en-US" sz="1800" b="1" kern="1200" cap="none" spc="0" normalizeH="0" baseline="0" noProof="0" dirty="0" smtClean="0">
                <a:latin typeface="+mn-ea"/>
                <a:ea typeface="+mn-ea"/>
                <a:cs typeface="+mn-cs"/>
              </a:rPr>
              <a:t>：迭代。</a:t>
            </a:r>
            <a:endParaRPr kumimoji="0" lang="en-US" altLang="zh-CN" sz="1800" b="1" kern="1200" cap="none" spc="0" normalizeH="0" baseline="0" noProof="0" dirty="0">
              <a:latin typeface="+mn-ea"/>
              <a:ea typeface="+mn-ea"/>
              <a:cs typeface="+mn-cs"/>
            </a:endParaRPr>
          </a:p>
        </p:txBody>
      </p:sp>
    </p:spTree>
    <p:extLst>
      <p:ext uri="{BB962C8B-B14F-4D97-AF65-F5344CB8AC3E}">
        <p14:creationId xmlns:p14="http://schemas.microsoft.com/office/powerpoint/2010/main" val="32971529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a:spLocks noEditPoints="1"/>
          </p:cNvSpPr>
          <p:nvPr/>
        </p:nvSpPr>
        <p:spPr bwMode="auto">
          <a:xfrm>
            <a:off x="2693113" y="693596"/>
            <a:ext cx="3757775" cy="375630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nvGrpSpPr>
          <p:cNvPr id="5" name="组合 4"/>
          <p:cNvGrpSpPr/>
          <p:nvPr/>
        </p:nvGrpSpPr>
        <p:grpSpPr bwMode="auto">
          <a:xfrm>
            <a:off x="2952750" y="2609850"/>
            <a:ext cx="3076575" cy="1101408"/>
            <a:chOff x="629723" y="4306893"/>
            <a:chExt cx="4102319" cy="1469667"/>
          </a:xfrm>
        </p:grpSpPr>
        <p:grpSp>
          <p:nvGrpSpPr>
            <p:cNvPr id="40964" name="组合 5"/>
            <p:cNvGrpSpPr/>
            <p:nvPr/>
          </p:nvGrpSpPr>
          <p:grpSpPr bwMode="auto">
            <a:xfrm>
              <a:off x="629723" y="4306893"/>
              <a:ext cx="4102319" cy="1469667"/>
              <a:chOff x="4020428" y="4709180"/>
              <a:chExt cx="4102319" cy="1469667"/>
            </a:xfrm>
          </p:grpSpPr>
          <p:sp>
            <p:nvSpPr>
              <p:cNvPr id="11" name="文本框 10"/>
              <p:cNvSpPr txBox="1"/>
              <p:nvPr/>
            </p:nvSpPr>
            <p:spPr>
              <a:xfrm>
                <a:off x="4020428" y="5626398"/>
                <a:ext cx="4102319" cy="552449"/>
              </a:xfrm>
              <a:prstGeom prst="rect">
                <a:avLst/>
              </a:prstGeom>
              <a:noFill/>
            </p:spPr>
            <p:txBody>
              <a:bodyPr>
                <a:spAutoFit/>
              </a:bodyPr>
              <a:lstStyle/>
              <a:p>
                <a:pPr algn="ctr" eaLnBrk="1" fontAlgn="auto" hangingPunct="1">
                  <a:spcBef>
                    <a:spcPts val="0"/>
                  </a:spcBef>
                  <a:spcAft>
                    <a:spcPts val="0"/>
                  </a:spcAft>
                  <a:defRPr/>
                </a:pPr>
                <a:r>
                  <a:rPr lang="zh-CN" altLang="en-US" sz="2100" dirty="0">
                    <a:solidFill>
                      <a:schemeClr val="bg1"/>
                    </a:solidFill>
                    <a:latin typeface="+mn-lt"/>
                    <a:ea typeface="微软雅黑 Light" panose="020B0502040204020203" pitchFamily="34" charset="-122"/>
                    <a:cs typeface="Arial" panose="020B0604020202020204" pitchFamily="34" charset="0"/>
                  </a:rPr>
                  <a:t>参考</a:t>
                </a:r>
                <a:r>
                  <a:rPr lang="zh-CN" altLang="en-US" sz="2100" dirty="0" smtClean="0">
                    <a:solidFill>
                      <a:schemeClr val="bg1"/>
                    </a:solidFill>
                    <a:latin typeface="+mn-lt"/>
                    <a:ea typeface="微软雅黑 Light" panose="020B0502040204020203" pitchFamily="34" charset="-122"/>
                    <a:cs typeface="Arial" panose="020B0604020202020204" pitchFamily="34" charset="0"/>
                  </a:rPr>
                  <a:t>文献</a:t>
                </a:r>
                <a:r>
                  <a:rPr lang="en-US" altLang="zh-CN" sz="2100" dirty="0" smtClean="0">
                    <a:solidFill>
                      <a:schemeClr val="bg1"/>
                    </a:solidFill>
                    <a:latin typeface="+mn-lt"/>
                    <a:ea typeface="微软雅黑 Light" panose="020B0502040204020203" pitchFamily="34" charset="-122"/>
                    <a:cs typeface="Arial" panose="020B0604020202020204" pitchFamily="34" charset="0"/>
                  </a:rPr>
                  <a:t>/</a:t>
                </a:r>
                <a:r>
                  <a:rPr lang="zh-CN" altLang="en-US" sz="2100" dirty="0" smtClean="0">
                    <a:solidFill>
                      <a:schemeClr val="bg1"/>
                    </a:solidFill>
                    <a:latin typeface="+mn-lt"/>
                    <a:ea typeface="微软雅黑 Light" panose="020B0502040204020203" pitchFamily="34" charset="-122"/>
                    <a:cs typeface="Arial" panose="020B0604020202020204" pitchFamily="34" charset="0"/>
                  </a:rPr>
                  <a:t>成员绩效</a:t>
                </a:r>
                <a:endParaRPr lang="zh-CN" altLang="en-US" sz="2100" dirty="0">
                  <a:solidFill>
                    <a:schemeClr val="bg1"/>
                  </a:solidFill>
                  <a:latin typeface="+mn-lt"/>
                  <a:ea typeface="微软雅黑 Light" panose="020B0502040204020203" pitchFamily="34" charset="-122"/>
                  <a:cs typeface="Arial" panose="020B0604020202020204" pitchFamily="34" charset="0"/>
                </a:endParaRPr>
              </a:p>
            </p:txBody>
          </p:sp>
          <p:sp>
            <p:nvSpPr>
              <p:cNvPr id="12" name="文本框 11"/>
              <p:cNvSpPr txBox="1"/>
              <p:nvPr/>
            </p:nvSpPr>
            <p:spPr>
              <a:xfrm>
                <a:off x="4158019" y="4709180"/>
                <a:ext cx="3875823" cy="860871"/>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1"/>
                    </a:solidFill>
                    <a:latin typeface="+mn-lt"/>
                    <a:ea typeface="微软雅黑 Light" panose="020B0502040204020203" pitchFamily="34" charset="-122"/>
                    <a:cs typeface="Arial" panose="020B0604020202020204" pitchFamily="34" charset="0"/>
                  </a:rPr>
                  <a:t>PART FIVE</a:t>
                </a:r>
                <a:endParaRPr lang="zh-CN" altLang="en-US" sz="3600" baseline="-3000" dirty="0">
                  <a:solidFill>
                    <a:schemeClr val="bg1"/>
                  </a:solidFill>
                  <a:latin typeface="+mn-lt"/>
                  <a:ea typeface="微软雅黑 Light" panose="020B0502040204020203" pitchFamily="34" charset="-122"/>
                  <a:cs typeface="Arial" panose="020B0604020202020204" pitchFamily="34" charset="0"/>
                </a:endParaRPr>
              </a:p>
            </p:txBody>
          </p:sp>
        </p:grpSp>
        <p:cxnSp>
          <p:nvCxnSpPr>
            <p:cNvPr id="7" name="直接连接符 6"/>
            <p:cNvCxnSpPr/>
            <p:nvPr/>
          </p:nvCxnSpPr>
          <p:spPr>
            <a:xfrm>
              <a:off x="1285925" y="5147853"/>
              <a:ext cx="282801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a:grpSpLocks noChangeAspect="1"/>
          </p:cNvGrpSpPr>
          <p:nvPr/>
        </p:nvGrpSpPr>
        <p:grpSpPr>
          <a:xfrm>
            <a:off x="3879937" y="1437953"/>
            <a:ext cx="1285820" cy="1102718"/>
            <a:chOff x="5084763" y="971550"/>
            <a:chExt cx="323850" cy="277813"/>
          </a:xfrm>
          <a:solidFill>
            <a:schemeClr val="bg1">
              <a:lumMod val="95000"/>
            </a:schemeClr>
          </a:solidFill>
        </p:grpSpPr>
        <p:sp>
          <p:nvSpPr>
            <p:cNvPr id="14"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5"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40000">
                                          <p:cBhvr additive="base">
                                            <p:cTn id="7" dur="75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31840" y="2067694"/>
            <a:ext cx="2954655" cy="923330"/>
          </a:xfrm>
          <a:prstGeom prst="rect">
            <a:avLst/>
          </a:prstGeom>
          <a:noFill/>
        </p:spPr>
        <p:txBody>
          <a:bodyPr wrap="none" rtlCol="0">
            <a:spAutoFit/>
          </a:bodyPr>
          <a:lstStyle/>
          <a:p>
            <a:r>
              <a:rPr lang="zh-CN" altLang="en-US" sz="5400" dirty="0" smtClean="0"/>
              <a:t>参考文献</a:t>
            </a:r>
            <a:endParaRPr lang="zh-CN" altLang="en-US" sz="5400" dirty="0"/>
          </a:p>
        </p:txBody>
      </p:sp>
    </p:spTree>
    <p:extLst>
      <p:ext uri="{BB962C8B-B14F-4D97-AF65-F5344CB8AC3E}">
        <p14:creationId xmlns:p14="http://schemas.microsoft.com/office/powerpoint/2010/main" val="2423459638"/>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600734881"/>
              </p:ext>
            </p:extLst>
          </p:nvPr>
        </p:nvGraphicFramePr>
        <p:xfrm>
          <a:off x="1619672" y="195486"/>
          <a:ext cx="6611591" cy="5289549"/>
        </p:xfrm>
        <a:graphic>
          <a:graphicData uri="http://schemas.openxmlformats.org/drawingml/2006/table">
            <a:tbl>
              <a:tblPr firstRow="1" bandRow="1">
                <a:tableStyleId>{5C22544A-7EE6-4342-B048-85BDC9FD1C3A}</a:tableStyleId>
              </a:tblPr>
              <a:tblGrid>
                <a:gridCol w="6611591"/>
              </a:tblGrid>
              <a:tr h="1355924">
                <a:tc>
                  <a:txBody>
                    <a:bodyPr/>
                    <a:lstStyle/>
                    <a:p>
                      <a:r>
                        <a:rPr lang="zh-CN" altLang="en-US" sz="1600" b="0" dirty="0">
                          <a:solidFill>
                            <a:schemeClr val="tx1"/>
                          </a:solidFill>
                          <a:latin typeface="+mn-ea"/>
                          <a:ea typeface="+mn-ea"/>
                        </a:rPr>
                        <a:t>资料引用</a:t>
                      </a:r>
                      <a:r>
                        <a:rPr lang="en-US" altLang="zh-CN" sz="1600" b="0" dirty="0">
                          <a:solidFill>
                            <a:schemeClr val="tx1"/>
                          </a:solidFill>
                          <a:latin typeface="+mn-ea"/>
                          <a:ea typeface="+mn-ea"/>
                        </a:rPr>
                        <a:t>1</a:t>
                      </a:r>
                      <a:r>
                        <a:rPr lang="zh-CN" altLang="en-US" sz="1600" b="0" dirty="0" smtClean="0">
                          <a:solidFill>
                            <a:schemeClr val="tx1"/>
                          </a:solidFill>
                          <a:latin typeface="+mn-ea"/>
                          <a:ea typeface="+mn-ea"/>
                        </a:rPr>
                        <a:t>：</a:t>
                      </a:r>
                      <a:r>
                        <a:rPr lang="en-US" altLang="zh-CN" sz="1600" b="0" spc="100" dirty="0" smtClean="0">
                          <a:solidFill>
                            <a:schemeClr val="bg2">
                              <a:lumMod val="25000"/>
                            </a:schemeClr>
                          </a:solidFill>
                          <a:latin typeface="+mn-ea"/>
                          <a:ea typeface="+mn-ea"/>
                          <a:cs typeface="Poppins SemiBold" panose="02000000000000000000" pitchFamily="2" charset="0"/>
                          <a:sym typeface="Arial" panose="020B0604020202020204" pitchFamily="34" charset="0"/>
                        </a:rPr>
                        <a:t>CSDN</a:t>
                      </a:r>
                      <a:r>
                        <a:rPr lang="zh-CN" altLang="en-US" sz="1600" b="0" spc="100" dirty="0" smtClean="0">
                          <a:solidFill>
                            <a:schemeClr val="bg2">
                              <a:lumMod val="25000"/>
                            </a:schemeClr>
                          </a:solidFill>
                          <a:latin typeface="+mn-ea"/>
                          <a:ea typeface="+mn-ea"/>
                          <a:cs typeface="Poppins SemiBold" panose="02000000000000000000" pitchFamily="2" charset="0"/>
                          <a:sym typeface="Arial" panose="020B0604020202020204" pitchFamily="34" charset="0"/>
                        </a:rPr>
                        <a:t>：原型界面简介</a:t>
                      </a:r>
                      <a:endParaRPr lang="en-US" altLang="zh-CN" sz="1600" b="0" spc="100" dirty="0" smtClean="0">
                        <a:solidFill>
                          <a:schemeClr val="bg2">
                            <a:lumMod val="25000"/>
                          </a:schemeClr>
                        </a:solidFill>
                        <a:latin typeface="+mn-ea"/>
                        <a:ea typeface="+mn-ea"/>
                        <a:cs typeface="Poppins SemiBold" panose="02000000000000000000" pitchFamily="2" charset="0"/>
                        <a:sym typeface="Arial" panose="020B0604020202020204" pitchFamily="34" charset="0"/>
                      </a:endParaRPr>
                    </a:p>
                    <a:p>
                      <a:r>
                        <a:rPr lang="en-US" altLang="zh-CN" sz="1600" b="0" spc="100" dirty="0" smtClean="0">
                          <a:solidFill>
                            <a:schemeClr val="bg2">
                              <a:lumMod val="25000"/>
                            </a:schemeClr>
                          </a:solidFill>
                          <a:latin typeface="+mn-ea"/>
                          <a:ea typeface="+mn-ea"/>
                          <a:cs typeface="Poppins SemiBold" panose="02000000000000000000" pitchFamily="2" charset="0"/>
                          <a:sym typeface="Arial" panose="020B0604020202020204" pitchFamily="34" charset="0"/>
                          <a:hlinkClick r:id="rId3"/>
                        </a:rPr>
                        <a:t>https://blog.csdn.net/htx_helloworld/article/details/39647517</a:t>
                      </a:r>
                      <a:endParaRPr lang="en-US" altLang="zh-CN" sz="1600" b="0" spc="100" dirty="0" smtClean="0">
                        <a:solidFill>
                          <a:schemeClr val="bg2">
                            <a:lumMod val="25000"/>
                          </a:schemeClr>
                        </a:solidFill>
                        <a:latin typeface="+mn-ea"/>
                        <a:ea typeface="+mn-ea"/>
                        <a:cs typeface="Poppins SemiBold" panose="02000000000000000000" pitchFamily="2" charset="0"/>
                        <a:sym typeface="Arial" panose="020B0604020202020204" pitchFamily="34" charset="0"/>
                      </a:endParaRPr>
                    </a:p>
                    <a:p>
                      <a:r>
                        <a:rPr lang="zh-CN" altLang="en-US" sz="1600" b="0" spc="100" dirty="0" smtClean="0">
                          <a:solidFill>
                            <a:schemeClr val="bg2">
                              <a:lumMod val="25000"/>
                            </a:schemeClr>
                          </a:solidFill>
                          <a:latin typeface="+mn-ea"/>
                          <a:ea typeface="+mn-ea"/>
                          <a:cs typeface="Poppins SemiBold" panose="02000000000000000000" pitchFamily="2" charset="0"/>
                          <a:sym typeface="Arial" panose="020B0604020202020204" pitchFamily="34" charset="0"/>
                        </a:rPr>
                        <a:t>时间：</a:t>
                      </a:r>
                      <a:r>
                        <a:rPr lang="en-US" altLang="zh-CN" sz="1600" b="0" spc="100" dirty="0" smtClean="0">
                          <a:solidFill>
                            <a:schemeClr val="bg2">
                              <a:lumMod val="25000"/>
                            </a:schemeClr>
                          </a:solidFill>
                          <a:latin typeface="+mn-ea"/>
                          <a:ea typeface="+mn-ea"/>
                          <a:cs typeface="Poppins SemiBold" panose="02000000000000000000" pitchFamily="2" charset="0"/>
                          <a:sym typeface="Arial" panose="020B0604020202020204" pitchFamily="34" charset="0"/>
                        </a:rPr>
                        <a:t>2014</a:t>
                      </a:r>
                      <a:r>
                        <a:rPr lang="zh-CN" altLang="en-US" sz="1600" b="0" spc="100" dirty="0" smtClean="0">
                          <a:solidFill>
                            <a:schemeClr val="bg2">
                              <a:lumMod val="25000"/>
                            </a:schemeClr>
                          </a:solidFill>
                          <a:latin typeface="+mn-ea"/>
                          <a:ea typeface="+mn-ea"/>
                          <a:cs typeface="Poppins SemiBold" panose="02000000000000000000" pitchFamily="2" charset="0"/>
                          <a:sym typeface="Arial" panose="020B0604020202020204" pitchFamily="34" charset="0"/>
                        </a:rPr>
                        <a:t>年</a:t>
                      </a:r>
                      <a:r>
                        <a:rPr lang="en-US" altLang="zh-CN" sz="1600" b="0" spc="100" dirty="0" smtClean="0">
                          <a:solidFill>
                            <a:schemeClr val="bg2">
                              <a:lumMod val="25000"/>
                            </a:schemeClr>
                          </a:solidFill>
                          <a:latin typeface="+mn-ea"/>
                          <a:ea typeface="+mn-ea"/>
                          <a:cs typeface="Poppins SemiBold" panose="02000000000000000000" pitchFamily="2" charset="0"/>
                          <a:sym typeface="Arial" panose="020B0604020202020204" pitchFamily="34" charset="0"/>
                        </a:rPr>
                        <a:t>09</a:t>
                      </a:r>
                      <a:r>
                        <a:rPr lang="zh-CN" altLang="en-US" sz="1600" b="0" spc="100" dirty="0" smtClean="0">
                          <a:solidFill>
                            <a:schemeClr val="bg2">
                              <a:lumMod val="25000"/>
                            </a:schemeClr>
                          </a:solidFill>
                          <a:latin typeface="+mn-ea"/>
                          <a:ea typeface="+mn-ea"/>
                          <a:cs typeface="Poppins SemiBold" panose="02000000000000000000" pitchFamily="2" charset="0"/>
                          <a:sym typeface="Arial" panose="020B0604020202020204" pitchFamily="34" charset="0"/>
                        </a:rPr>
                        <a:t>月</a:t>
                      </a:r>
                      <a:r>
                        <a:rPr lang="en-US" altLang="zh-CN" sz="1600" b="0" spc="100" dirty="0" smtClean="0">
                          <a:solidFill>
                            <a:schemeClr val="bg2">
                              <a:lumMod val="25000"/>
                            </a:schemeClr>
                          </a:solidFill>
                          <a:latin typeface="+mn-ea"/>
                          <a:ea typeface="+mn-ea"/>
                          <a:cs typeface="Poppins SemiBold" panose="02000000000000000000" pitchFamily="2" charset="0"/>
                          <a:sym typeface="Arial" panose="020B0604020202020204" pitchFamily="34" charset="0"/>
                        </a:rPr>
                        <a:t>28</a:t>
                      </a:r>
                      <a:r>
                        <a:rPr lang="zh-CN" altLang="en-US" sz="1600" b="0" spc="100" dirty="0" smtClean="0">
                          <a:solidFill>
                            <a:schemeClr val="bg2">
                              <a:lumMod val="25000"/>
                            </a:schemeClr>
                          </a:solidFill>
                          <a:latin typeface="+mn-ea"/>
                          <a:ea typeface="+mn-ea"/>
                          <a:cs typeface="Poppins SemiBold" panose="02000000000000000000" pitchFamily="2" charset="0"/>
                          <a:sym typeface="Arial" panose="020B0604020202020204" pitchFamily="34" charset="0"/>
                        </a:rPr>
                        <a:t>日</a:t>
                      </a:r>
                      <a:endParaRPr lang="zh-CN" altLang="en-US" sz="1600" b="1" dirty="0">
                        <a:solidFill>
                          <a:schemeClr val="tx1"/>
                        </a:solidFill>
                        <a:latin typeface="+mn-ea"/>
                        <a:ea typeface="+mn-ea"/>
                      </a:endParaRPr>
                    </a:p>
                  </a:txBody>
                  <a:tcPr marL="68584" marR="68584" marT="34303" marB="34303"/>
                </a:tc>
              </a:tr>
              <a:tr h="1114522">
                <a:tc>
                  <a:txBody>
                    <a:bodyPr/>
                    <a:lstStyle/>
                    <a:p>
                      <a:r>
                        <a:rPr lang="zh-CN" altLang="en-US" sz="1600" b="0" dirty="0" smtClean="0">
                          <a:solidFill>
                            <a:schemeClr val="tx1"/>
                          </a:solidFill>
                          <a:latin typeface="+mn-ea"/>
                          <a:ea typeface="+mn-ea"/>
                        </a:rPr>
                        <a:t>资料引用</a:t>
                      </a:r>
                      <a:r>
                        <a:rPr lang="en-US" altLang="zh-CN" sz="1600" b="0" dirty="0" smtClean="0">
                          <a:solidFill>
                            <a:schemeClr val="tx1"/>
                          </a:solidFill>
                          <a:latin typeface="+mn-ea"/>
                          <a:ea typeface="+mn-ea"/>
                        </a:rPr>
                        <a:t>2</a:t>
                      </a:r>
                      <a:r>
                        <a:rPr lang="zh-CN" altLang="en-US" sz="1600" b="0" dirty="0" smtClean="0">
                          <a:solidFill>
                            <a:schemeClr val="tx1"/>
                          </a:solidFill>
                          <a:latin typeface="+mn-ea"/>
                          <a:ea typeface="+mn-ea"/>
                        </a:rPr>
                        <a:t>：</a:t>
                      </a:r>
                      <a:r>
                        <a:rPr lang="zh-CN" altLang="en-US" sz="1600" b="0" spc="100" dirty="0" smtClean="0">
                          <a:solidFill>
                            <a:schemeClr val="bg2">
                              <a:lumMod val="25000"/>
                            </a:schemeClr>
                          </a:solidFill>
                          <a:latin typeface="+mn-ea"/>
                          <a:ea typeface="+mn-ea"/>
                          <a:sym typeface="Arial" panose="020B0604020202020204" pitchFamily="34" charset="0"/>
                        </a:rPr>
                        <a:t>百度文库</a:t>
                      </a:r>
                      <a:r>
                        <a:rPr lang="zh-CN" altLang="en-US" sz="1600" b="0" spc="100" dirty="0" smtClean="0">
                          <a:solidFill>
                            <a:schemeClr val="bg2">
                              <a:lumMod val="25000"/>
                            </a:schemeClr>
                          </a:solidFill>
                          <a:latin typeface="+mn-ea"/>
                          <a:ea typeface="+mn-ea"/>
                          <a:cs typeface="Poppins SemiBold" panose="02000000000000000000" pitchFamily="2" charset="0"/>
                          <a:sym typeface="Arial" panose="020B0604020202020204" pitchFamily="34" charset="0"/>
                        </a:rPr>
                        <a:t>：软件工程讲义</a:t>
                      </a:r>
                      <a:r>
                        <a:rPr lang="en-US" altLang="zh-CN" sz="1600" b="0" spc="100" dirty="0" smtClean="0">
                          <a:solidFill>
                            <a:schemeClr val="bg2">
                              <a:lumMod val="25000"/>
                            </a:schemeClr>
                          </a:solidFill>
                          <a:latin typeface="+mn-ea"/>
                          <a:ea typeface="+mn-ea"/>
                          <a:cs typeface="Poppins SemiBold" panose="02000000000000000000" pitchFamily="2" charset="0"/>
                          <a:sym typeface="Arial" panose="020B0604020202020204" pitchFamily="34" charset="0"/>
                        </a:rPr>
                        <a:t>-</a:t>
                      </a:r>
                      <a:r>
                        <a:rPr lang="zh-CN" altLang="en-US" sz="1600" b="0" spc="100" dirty="0" smtClean="0">
                          <a:solidFill>
                            <a:schemeClr val="bg2">
                              <a:lumMod val="25000"/>
                            </a:schemeClr>
                          </a:solidFill>
                          <a:latin typeface="+mn-ea"/>
                          <a:ea typeface="+mn-ea"/>
                          <a:cs typeface="Poppins SemiBold" panose="02000000000000000000" pitchFamily="2" charset="0"/>
                          <a:sym typeface="Arial" panose="020B0604020202020204" pitchFamily="34" charset="0"/>
                        </a:rPr>
                        <a:t>界面设计</a:t>
                      </a:r>
                      <a:endParaRPr lang="en-US" altLang="zh-CN" sz="1600" b="0" spc="100" dirty="0" smtClean="0">
                        <a:solidFill>
                          <a:schemeClr val="bg2">
                            <a:lumMod val="25000"/>
                          </a:schemeClr>
                        </a:solidFill>
                        <a:latin typeface="+mn-ea"/>
                        <a:ea typeface="+mn-ea"/>
                        <a:cs typeface="Poppins SemiBold" panose="02000000000000000000" pitchFamily="2" charset="0"/>
                        <a:sym typeface="Arial" panose="020B0604020202020204" pitchFamily="34" charset="0"/>
                      </a:endParaRPr>
                    </a:p>
                    <a:p>
                      <a:r>
                        <a:rPr lang="en-US" altLang="zh-CN" sz="1600" b="0" spc="100" dirty="0" smtClean="0">
                          <a:solidFill>
                            <a:schemeClr val="bg2">
                              <a:lumMod val="25000"/>
                            </a:schemeClr>
                          </a:solidFill>
                          <a:latin typeface="+mn-ea"/>
                          <a:ea typeface="+mn-ea"/>
                          <a:cs typeface="Poppins SemiBold" panose="02000000000000000000" pitchFamily="2" charset="0"/>
                          <a:sym typeface="Arial" panose="020B0604020202020204" pitchFamily="34" charset="0"/>
                          <a:hlinkClick r:id="rId4"/>
                        </a:rPr>
                        <a:t>https://wenku.baidu.com/view/68d9cac5700abb68a882fb10.html</a:t>
                      </a:r>
                      <a:endParaRPr lang="en-US" altLang="zh-CN" sz="1600" b="0" spc="100" dirty="0" smtClean="0">
                        <a:solidFill>
                          <a:schemeClr val="bg2">
                            <a:lumMod val="25000"/>
                          </a:schemeClr>
                        </a:solidFill>
                        <a:latin typeface="+mn-ea"/>
                        <a:ea typeface="+mn-ea"/>
                        <a:cs typeface="Poppins SemiBold" panose="02000000000000000000" pitchFamily="2" charset="0"/>
                        <a:sym typeface="Arial" panose="020B0604020202020204" pitchFamily="34" charset="0"/>
                      </a:endParaRPr>
                    </a:p>
                    <a:p>
                      <a:r>
                        <a:rPr lang="zh-CN" altLang="en-US" sz="1600" b="0" spc="100" dirty="0" smtClean="0">
                          <a:solidFill>
                            <a:schemeClr val="bg2">
                              <a:lumMod val="25000"/>
                            </a:schemeClr>
                          </a:solidFill>
                          <a:latin typeface="+mn-ea"/>
                          <a:ea typeface="+mn-ea"/>
                          <a:cs typeface="Poppins SemiBold" panose="02000000000000000000" pitchFamily="2" charset="0"/>
                          <a:sym typeface="Arial" panose="020B0604020202020204" pitchFamily="34" charset="0"/>
                        </a:rPr>
                        <a:t>时间：</a:t>
                      </a:r>
                      <a:r>
                        <a:rPr lang="en-US" altLang="zh-CN" sz="1600" b="0" spc="100" dirty="0" smtClean="0">
                          <a:solidFill>
                            <a:schemeClr val="bg2">
                              <a:lumMod val="25000"/>
                            </a:schemeClr>
                          </a:solidFill>
                          <a:latin typeface="+mn-ea"/>
                          <a:ea typeface="+mn-ea"/>
                          <a:cs typeface="Poppins SemiBold" panose="02000000000000000000" pitchFamily="2" charset="0"/>
                          <a:sym typeface="Arial" panose="020B0604020202020204" pitchFamily="34" charset="0"/>
                        </a:rPr>
                        <a:t>2014</a:t>
                      </a:r>
                      <a:r>
                        <a:rPr lang="zh-CN" altLang="en-US" sz="1600" b="0" spc="100" dirty="0" smtClean="0">
                          <a:solidFill>
                            <a:schemeClr val="bg2">
                              <a:lumMod val="25000"/>
                            </a:schemeClr>
                          </a:solidFill>
                          <a:latin typeface="+mn-ea"/>
                          <a:ea typeface="+mn-ea"/>
                          <a:cs typeface="Poppins SemiBold" panose="02000000000000000000" pitchFamily="2" charset="0"/>
                          <a:sym typeface="Arial" panose="020B0604020202020204" pitchFamily="34" charset="0"/>
                        </a:rPr>
                        <a:t>年</a:t>
                      </a:r>
                      <a:r>
                        <a:rPr lang="en-US" altLang="zh-CN" sz="1600" b="0" spc="100" dirty="0" smtClean="0">
                          <a:solidFill>
                            <a:schemeClr val="bg2">
                              <a:lumMod val="25000"/>
                            </a:schemeClr>
                          </a:solidFill>
                          <a:latin typeface="+mn-ea"/>
                          <a:ea typeface="+mn-ea"/>
                          <a:cs typeface="Poppins SemiBold" panose="02000000000000000000" pitchFamily="2" charset="0"/>
                          <a:sym typeface="Arial" panose="020B0604020202020204" pitchFamily="34" charset="0"/>
                        </a:rPr>
                        <a:t>01</a:t>
                      </a:r>
                      <a:r>
                        <a:rPr lang="zh-CN" altLang="en-US" sz="1600" b="0" spc="100" dirty="0" smtClean="0">
                          <a:solidFill>
                            <a:schemeClr val="bg2">
                              <a:lumMod val="25000"/>
                            </a:schemeClr>
                          </a:solidFill>
                          <a:latin typeface="+mn-ea"/>
                          <a:ea typeface="+mn-ea"/>
                          <a:cs typeface="Poppins SemiBold" panose="02000000000000000000" pitchFamily="2" charset="0"/>
                          <a:sym typeface="Arial" panose="020B0604020202020204" pitchFamily="34" charset="0"/>
                        </a:rPr>
                        <a:t>月</a:t>
                      </a:r>
                      <a:r>
                        <a:rPr lang="en-US" altLang="zh-CN" sz="1600" b="0" spc="100" dirty="0" smtClean="0">
                          <a:solidFill>
                            <a:schemeClr val="bg2">
                              <a:lumMod val="25000"/>
                            </a:schemeClr>
                          </a:solidFill>
                          <a:latin typeface="+mn-ea"/>
                          <a:ea typeface="+mn-ea"/>
                          <a:cs typeface="Poppins SemiBold" panose="02000000000000000000" pitchFamily="2" charset="0"/>
                          <a:sym typeface="Arial" panose="020B0604020202020204" pitchFamily="34" charset="0"/>
                        </a:rPr>
                        <a:t>16</a:t>
                      </a:r>
                      <a:r>
                        <a:rPr lang="zh-CN" altLang="en-US" sz="1600" b="0" spc="100" dirty="0" smtClean="0">
                          <a:solidFill>
                            <a:schemeClr val="bg2">
                              <a:lumMod val="25000"/>
                            </a:schemeClr>
                          </a:solidFill>
                          <a:latin typeface="+mn-ea"/>
                          <a:ea typeface="+mn-ea"/>
                          <a:cs typeface="Poppins SemiBold" panose="02000000000000000000" pitchFamily="2" charset="0"/>
                          <a:sym typeface="Arial" panose="020B0604020202020204" pitchFamily="34" charset="0"/>
                        </a:rPr>
                        <a:t>日</a:t>
                      </a:r>
                      <a:endParaRPr lang="zh-CN" altLang="en-US" sz="1600" b="1" dirty="0" smtClean="0">
                        <a:solidFill>
                          <a:schemeClr val="tx1"/>
                        </a:solidFill>
                        <a:latin typeface="+mn-ea"/>
                        <a:ea typeface="+mn-ea"/>
                      </a:endParaRPr>
                    </a:p>
                    <a:p>
                      <a:endParaRPr lang="en-US" altLang="zh-CN" sz="1600" b="0" spc="100" dirty="0" smtClean="0">
                        <a:solidFill>
                          <a:schemeClr val="bg2">
                            <a:lumMod val="25000"/>
                          </a:schemeClr>
                        </a:solidFill>
                        <a:latin typeface="+mn-ea"/>
                        <a:ea typeface="+mn-ea"/>
                        <a:cs typeface="Poppins SemiBold" panose="02000000000000000000" pitchFamily="2" charset="0"/>
                        <a:sym typeface="Arial" panose="020B0604020202020204" pitchFamily="34" charset="0"/>
                      </a:endParaRPr>
                    </a:p>
                  </a:txBody>
                  <a:tcPr marL="68584" marR="68584" marT="34303" marB="34303"/>
                </a:tc>
              </a:tr>
              <a:tr h="903492">
                <a:tc>
                  <a:txBody>
                    <a:bodyPr/>
                    <a:lstStyle/>
                    <a:p>
                      <a:r>
                        <a:rPr lang="zh-CN" altLang="en-US" sz="1600" b="0" dirty="0">
                          <a:solidFill>
                            <a:schemeClr val="tx1"/>
                          </a:solidFill>
                          <a:latin typeface="+mn-ea"/>
                          <a:ea typeface="+mn-ea"/>
                        </a:rPr>
                        <a:t>资料引用</a:t>
                      </a:r>
                      <a:r>
                        <a:rPr lang="en-US" altLang="zh-CN" sz="1600" b="0" dirty="0">
                          <a:solidFill>
                            <a:schemeClr val="tx1"/>
                          </a:solidFill>
                          <a:latin typeface="+mn-ea"/>
                          <a:ea typeface="+mn-ea"/>
                        </a:rPr>
                        <a:t>3</a:t>
                      </a:r>
                      <a:r>
                        <a:rPr lang="zh-CN" altLang="en-US" sz="1600" b="0" dirty="0" smtClean="0">
                          <a:solidFill>
                            <a:schemeClr val="tx1"/>
                          </a:solidFill>
                          <a:latin typeface="+mn-ea"/>
                          <a:ea typeface="+mn-ea"/>
                        </a:rPr>
                        <a:t>：</a:t>
                      </a:r>
                      <a:r>
                        <a:rPr lang="zh-CN" altLang="en-US" sz="1600" b="0" dirty="0" smtClean="0">
                          <a:latin typeface="+mn-ea"/>
                          <a:ea typeface="+mn-ea"/>
                        </a:rPr>
                        <a:t>产品设计流程系列：如何进行原型</a:t>
                      </a:r>
                      <a:r>
                        <a:rPr lang="zh-CN" altLang="en-US" sz="1600" b="0" dirty="0" smtClean="0">
                          <a:latin typeface="+mn-ea"/>
                          <a:ea typeface="+mn-ea"/>
                        </a:rPr>
                        <a:t>设计</a:t>
                      </a:r>
                      <a:r>
                        <a:rPr lang="en-US" altLang="zh-CN" sz="1600" b="0" spc="100" dirty="0" smtClean="0">
                          <a:solidFill>
                            <a:schemeClr val="tx1"/>
                          </a:solidFill>
                          <a:latin typeface="+mn-ea"/>
                          <a:ea typeface="+mn-ea"/>
                          <a:cs typeface="Poppins SemiBold" panose="02000000000000000000" pitchFamily="2" charset="0"/>
                          <a:sym typeface="Arial" panose="020B0604020202020204" pitchFamily="34" charset="0"/>
                          <a:hlinkClick r:id="rId5"/>
                        </a:rPr>
                        <a:t>http://www.woshipm.com/rp/437194.html</a:t>
                      </a:r>
                      <a:endParaRPr lang="en-US" altLang="zh-CN" sz="1600" b="0" spc="100" dirty="0" smtClean="0">
                        <a:solidFill>
                          <a:schemeClr val="tx1"/>
                        </a:solidFill>
                        <a:latin typeface="+mn-ea"/>
                        <a:ea typeface="+mn-ea"/>
                        <a:cs typeface="Poppins SemiBold" panose="02000000000000000000" pitchFamily="2" charset="0"/>
                        <a:sym typeface="Arial" panose="020B0604020202020204" pitchFamily="34" charset="0"/>
                      </a:endParaRPr>
                    </a:p>
                    <a:p>
                      <a:r>
                        <a:rPr lang="zh-CN" altLang="en-US" sz="1600" b="0" spc="100" dirty="0" smtClean="0">
                          <a:solidFill>
                            <a:schemeClr val="bg2">
                              <a:lumMod val="25000"/>
                            </a:schemeClr>
                          </a:solidFill>
                          <a:latin typeface="+mn-ea"/>
                          <a:ea typeface="+mn-ea"/>
                          <a:cs typeface="Poppins SemiBold" panose="02000000000000000000" pitchFamily="2" charset="0"/>
                          <a:sym typeface="Arial" panose="020B0604020202020204" pitchFamily="34" charset="0"/>
                        </a:rPr>
                        <a:t>时间：</a:t>
                      </a:r>
                      <a:r>
                        <a:rPr lang="en-US" altLang="zh-CN" sz="1600" b="0" spc="100" dirty="0" smtClean="0">
                          <a:solidFill>
                            <a:schemeClr val="bg2">
                              <a:lumMod val="25000"/>
                            </a:schemeClr>
                          </a:solidFill>
                          <a:latin typeface="+mn-ea"/>
                          <a:ea typeface="+mn-ea"/>
                          <a:cs typeface="Poppins SemiBold" panose="02000000000000000000" pitchFamily="2" charset="0"/>
                          <a:sym typeface="Arial" panose="020B0604020202020204" pitchFamily="34" charset="0"/>
                        </a:rPr>
                        <a:t>2016</a:t>
                      </a:r>
                      <a:r>
                        <a:rPr lang="zh-CN" altLang="en-US" sz="1600" b="0" spc="100" dirty="0" smtClean="0">
                          <a:solidFill>
                            <a:schemeClr val="bg2">
                              <a:lumMod val="25000"/>
                            </a:schemeClr>
                          </a:solidFill>
                          <a:latin typeface="+mn-ea"/>
                          <a:ea typeface="+mn-ea"/>
                          <a:cs typeface="Poppins SemiBold" panose="02000000000000000000" pitchFamily="2" charset="0"/>
                          <a:sym typeface="Arial" panose="020B0604020202020204" pitchFamily="34" charset="0"/>
                        </a:rPr>
                        <a:t>年</a:t>
                      </a:r>
                      <a:r>
                        <a:rPr lang="en-US" altLang="zh-CN" sz="1600" b="0" spc="100" dirty="0" smtClean="0">
                          <a:solidFill>
                            <a:schemeClr val="bg2">
                              <a:lumMod val="25000"/>
                            </a:schemeClr>
                          </a:solidFill>
                          <a:latin typeface="+mn-ea"/>
                          <a:ea typeface="+mn-ea"/>
                          <a:cs typeface="Poppins SemiBold" panose="02000000000000000000" pitchFamily="2" charset="0"/>
                          <a:sym typeface="Arial" panose="020B0604020202020204" pitchFamily="34" charset="0"/>
                        </a:rPr>
                        <a:t>10</a:t>
                      </a:r>
                      <a:r>
                        <a:rPr lang="zh-CN" altLang="en-US" sz="1600" b="0" spc="100" dirty="0" smtClean="0">
                          <a:solidFill>
                            <a:schemeClr val="bg2">
                              <a:lumMod val="25000"/>
                            </a:schemeClr>
                          </a:solidFill>
                          <a:latin typeface="+mn-ea"/>
                          <a:ea typeface="+mn-ea"/>
                          <a:cs typeface="Poppins SemiBold" panose="02000000000000000000" pitchFamily="2" charset="0"/>
                          <a:sym typeface="Arial" panose="020B0604020202020204" pitchFamily="34" charset="0"/>
                        </a:rPr>
                        <a:t>月</a:t>
                      </a:r>
                      <a:r>
                        <a:rPr lang="en-US" altLang="zh-CN" sz="1600" b="0" spc="100" dirty="0" smtClean="0">
                          <a:solidFill>
                            <a:schemeClr val="bg2">
                              <a:lumMod val="25000"/>
                            </a:schemeClr>
                          </a:solidFill>
                          <a:latin typeface="+mn-ea"/>
                          <a:ea typeface="+mn-ea"/>
                          <a:cs typeface="Poppins SemiBold" panose="02000000000000000000" pitchFamily="2" charset="0"/>
                          <a:sym typeface="Arial" panose="020B0604020202020204" pitchFamily="34" charset="0"/>
                        </a:rPr>
                        <a:t>31</a:t>
                      </a:r>
                      <a:r>
                        <a:rPr lang="zh-CN" altLang="en-US" sz="1600" b="0" spc="100" dirty="0" smtClean="0">
                          <a:solidFill>
                            <a:schemeClr val="bg2">
                              <a:lumMod val="25000"/>
                            </a:schemeClr>
                          </a:solidFill>
                          <a:latin typeface="+mn-ea"/>
                          <a:ea typeface="+mn-ea"/>
                          <a:cs typeface="Poppins SemiBold" panose="02000000000000000000" pitchFamily="2" charset="0"/>
                          <a:sym typeface="Arial" panose="020B0604020202020204" pitchFamily="34" charset="0"/>
                        </a:rPr>
                        <a:t>日</a:t>
                      </a:r>
                      <a:endParaRPr lang="zh-CN" altLang="en-US" sz="1600" b="1" dirty="0" smtClean="0">
                        <a:solidFill>
                          <a:schemeClr val="tx1"/>
                        </a:solidFill>
                        <a:latin typeface="+mn-ea"/>
                        <a:ea typeface="+mn-ea"/>
                      </a:endParaRPr>
                    </a:p>
                    <a:p>
                      <a:endParaRPr lang="en-US" altLang="zh-CN" sz="1600" b="0" spc="100" dirty="0" smtClean="0">
                        <a:solidFill>
                          <a:schemeClr val="bg2">
                            <a:lumMod val="25000"/>
                          </a:schemeClr>
                        </a:solidFill>
                        <a:latin typeface="+mn-ea"/>
                        <a:ea typeface="+mn-ea"/>
                        <a:cs typeface="Poppins SemiBold" panose="02000000000000000000" pitchFamily="2" charset="0"/>
                        <a:sym typeface="Arial" panose="020B0604020202020204" pitchFamily="34" charset="0"/>
                      </a:endParaRPr>
                    </a:p>
                    <a:p>
                      <a:r>
                        <a:rPr lang="zh-CN" altLang="en-US" sz="1600" b="0" dirty="0" smtClean="0">
                          <a:solidFill>
                            <a:schemeClr val="tx1"/>
                          </a:solidFill>
                          <a:latin typeface="+mn-ea"/>
                          <a:ea typeface="+mn-ea"/>
                        </a:rPr>
                        <a:t>资料引用</a:t>
                      </a:r>
                      <a:r>
                        <a:rPr lang="en-US" altLang="zh-CN" sz="1600" b="0" dirty="0" smtClean="0">
                          <a:solidFill>
                            <a:schemeClr val="tx1"/>
                          </a:solidFill>
                          <a:latin typeface="+mn-ea"/>
                          <a:ea typeface="+mn-ea"/>
                        </a:rPr>
                        <a:t>4</a:t>
                      </a:r>
                      <a:r>
                        <a:rPr lang="zh-CN" altLang="en-US" sz="1600" b="0" dirty="0" smtClean="0">
                          <a:solidFill>
                            <a:schemeClr val="tx1"/>
                          </a:solidFill>
                          <a:latin typeface="+mn-ea"/>
                          <a:ea typeface="+mn-ea"/>
                        </a:rPr>
                        <a:t>：</a:t>
                      </a:r>
                      <a:r>
                        <a:rPr lang="en-US" altLang="zh-CN" sz="1600" b="0" dirty="0" smtClean="0">
                          <a:solidFill>
                            <a:schemeClr val="tx1"/>
                          </a:solidFill>
                          <a:latin typeface="+mn-ea"/>
                          <a:ea typeface="+mn-ea"/>
                        </a:rPr>
                        <a:t>CSDN</a:t>
                      </a:r>
                      <a:r>
                        <a:rPr lang="zh-CN" altLang="en-US" sz="1600" b="0" dirty="0" smtClean="0">
                          <a:solidFill>
                            <a:schemeClr val="tx1"/>
                          </a:solidFill>
                          <a:latin typeface="+mn-ea"/>
                          <a:ea typeface="+mn-ea"/>
                        </a:rPr>
                        <a:t>：浅谈界面原型</a:t>
                      </a:r>
                      <a:endParaRPr lang="en-US" altLang="zh-CN" sz="1600" b="0" dirty="0" smtClean="0">
                        <a:solidFill>
                          <a:schemeClr val="tx1"/>
                        </a:solidFill>
                        <a:latin typeface="+mn-ea"/>
                        <a:ea typeface="+mn-ea"/>
                      </a:endParaRPr>
                    </a:p>
                    <a:p>
                      <a:r>
                        <a:rPr lang="en-US" altLang="zh-CN" sz="1600" b="0" spc="100" dirty="0" smtClean="0">
                          <a:solidFill>
                            <a:schemeClr val="bg2">
                              <a:lumMod val="25000"/>
                            </a:schemeClr>
                          </a:solidFill>
                          <a:latin typeface="+mn-ea"/>
                          <a:ea typeface="+mn-ea"/>
                          <a:cs typeface="Poppins SemiBold" panose="02000000000000000000" pitchFamily="2" charset="0"/>
                          <a:sym typeface="Arial" panose="020B0604020202020204" pitchFamily="34" charset="0"/>
                          <a:hlinkClick r:id="rId6"/>
                        </a:rPr>
                        <a:t>https://blog.csdn.net/sven_xu/article/details/46323711</a:t>
                      </a:r>
                      <a:endParaRPr lang="en-US" altLang="zh-CN" sz="1600" b="0" spc="100" dirty="0" smtClean="0">
                        <a:solidFill>
                          <a:schemeClr val="bg2">
                            <a:lumMod val="25000"/>
                          </a:schemeClr>
                        </a:solidFill>
                        <a:latin typeface="+mn-ea"/>
                        <a:ea typeface="+mn-ea"/>
                        <a:cs typeface="Poppins SemiBold" panose="02000000000000000000" pitchFamily="2" charset="0"/>
                        <a:sym typeface="Arial" panose="020B0604020202020204" pitchFamily="34" charset="0"/>
                      </a:endParaRPr>
                    </a:p>
                    <a:p>
                      <a:r>
                        <a:rPr lang="zh-CN" altLang="en-US" sz="1600" b="0" spc="100" dirty="0" smtClean="0">
                          <a:solidFill>
                            <a:schemeClr val="bg2">
                              <a:lumMod val="25000"/>
                            </a:schemeClr>
                          </a:solidFill>
                          <a:latin typeface="+mn-ea"/>
                          <a:ea typeface="+mn-ea"/>
                          <a:cs typeface="Poppins SemiBold" panose="02000000000000000000" pitchFamily="2" charset="0"/>
                          <a:sym typeface="Arial" panose="020B0604020202020204" pitchFamily="34" charset="0"/>
                        </a:rPr>
                        <a:t>时间：</a:t>
                      </a:r>
                      <a:r>
                        <a:rPr lang="en-US" altLang="zh-CN" sz="1600" b="0" spc="100" dirty="0" smtClean="0">
                          <a:solidFill>
                            <a:schemeClr val="bg2">
                              <a:lumMod val="25000"/>
                            </a:schemeClr>
                          </a:solidFill>
                          <a:latin typeface="+mn-ea"/>
                          <a:ea typeface="+mn-ea"/>
                          <a:cs typeface="Poppins SemiBold" panose="02000000000000000000" pitchFamily="2" charset="0"/>
                          <a:sym typeface="Arial" panose="020B0604020202020204" pitchFamily="34" charset="0"/>
                        </a:rPr>
                        <a:t>2015</a:t>
                      </a:r>
                      <a:r>
                        <a:rPr lang="zh-CN" altLang="en-US" sz="1600" b="0" spc="100" dirty="0" smtClean="0">
                          <a:solidFill>
                            <a:schemeClr val="bg2">
                              <a:lumMod val="25000"/>
                            </a:schemeClr>
                          </a:solidFill>
                          <a:latin typeface="+mn-ea"/>
                          <a:ea typeface="+mn-ea"/>
                          <a:cs typeface="Poppins SemiBold" panose="02000000000000000000" pitchFamily="2" charset="0"/>
                          <a:sym typeface="Arial" panose="020B0604020202020204" pitchFamily="34" charset="0"/>
                        </a:rPr>
                        <a:t>年</a:t>
                      </a:r>
                      <a:r>
                        <a:rPr lang="en-US" altLang="zh-CN" sz="1600" b="0" spc="100" dirty="0" smtClean="0">
                          <a:solidFill>
                            <a:schemeClr val="bg2">
                              <a:lumMod val="25000"/>
                            </a:schemeClr>
                          </a:solidFill>
                          <a:latin typeface="+mn-ea"/>
                          <a:ea typeface="+mn-ea"/>
                          <a:cs typeface="Poppins SemiBold" panose="02000000000000000000" pitchFamily="2" charset="0"/>
                          <a:sym typeface="Arial" panose="020B0604020202020204" pitchFamily="34" charset="0"/>
                        </a:rPr>
                        <a:t>06</a:t>
                      </a:r>
                      <a:r>
                        <a:rPr lang="zh-CN" altLang="en-US" sz="1600" b="0" spc="100" dirty="0" smtClean="0">
                          <a:solidFill>
                            <a:schemeClr val="bg2">
                              <a:lumMod val="25000"/>
                            </a:schemeClr>
                          </a:solidFill>
                          <a:latin typeface="+mn-ea"/>
                          <a:ea typeface="+mn-ea"/>
                          <a:cs typeface="Poppins SemiBold" panose="02000000000000000000" pitchFamily="2" charset="0"/>
                          <a:sym typeface="Arial" panose="020B0604020202020204" pitchFamily="34" charset="0"/>
                        </a:rPr>
                        <a:t>月</a:t>
                      </a:r>
                      <a:r>
                        <a:rPr lang="en-US" altLang="zh-CN" sz="1600" b="0" spc="100" dirty="0" smtClean="0">
                          <a:solidFill>
                            <a:schemeClr val="bg2">
                              <a:lumMod val="25000"/>
                            </a:schemeClr>
                          </a:solidFill>
                          <a:latin typeface="+mn-ea"/>
                          <a:ea typeface="+mn-ea"/>
                          <a:cs typeface="Poppins SemiBold" panose="02000000000000000000" pitchFamily="2" charset="0"/>
                          <a:sym typeface="Arial" panose="020B0604020202020204" pitchFamily="34" charset="0"/>
                        </a:rPr>
                        <a:t>02</a:t>
                      </a:r>
                      <a:r>
                        <a:rPr lang="zh-CN" altLang="en-US" sz="1600" b="0" spc="100" dirty="0" smtClean="0">
                          <a:solidFill>
                            <a:schemeClr val="bg2">
                              <a:lumMod val="25000"/>
                            </a:schemeClr>
                          </a:solidFill>
                          <a:latin typeface="+mn-ea"/>
                          <a:ea typeface="+mn-ea"/>
                          <a:cs typeface="Poppins SemiBold" panose="02000000000000000000" pitchFamily="2" charset="0"/>
                          <a:sym typeface="Arial" panose="020B0604020202020204" pitchFamily="34" charset="0"/>
                        </a:rPr>
                        <a:t>日</a:t>
                      </a:r>
                      <a:endParaRPr lang="en-US" altLang="zh-CN" sz="1600" b="0" spc="100" dirty="0" smtClean="0">
                        <a:solidFill>
                          <a:schemeClr val="bg2">
                            <a:lumMod val="25000"/>
                          </a:schemeClr>
                        </a:solidFill>
                        <a:latin typeface="+mn-ea"/>
                        <a:ea typeface="+mn-ea"/>
                        <a:cs typeface="Poppins SemiBold" panose="02000000000000000000" pitchFamily="2" charset="0"/>
                        <a:sym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defRPr/>
                      </a:pPr>
                      <a:endParaRPr lang="zh-CN" altLang="en-US" sz="1600" b="0" dirty="0">
                        <a:solidFill>
                          <a:schemeClr val="tx1"/>
                        </a:solidFill>
                        <a:latin typeface="+mn-ea"/>
                        <a:ea typeface="+mn-ea"/>
                      </a:endParaRPr>
                    </a:p>
                  </a:txBody>
                  <a:tcPr marL="68584" marR="68584" marT="34303" marB="34303"/>
                </a:tc>
              </a:tr>
              <a:tr h="329287">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500" b="1" dirty="0">
                        <a:solidFill>
                          <a:schemeClr val="tx1"/>
                        </a:solidFill>
                      </a:endParaRPr>
                    </a:p>
                  </a:txBody>
                  <a:tcPr marL="68584" marR="68584" marT="34303" marB="34303"/>
                </a:tc>
              </a:tr>
              <a:tr h="257215">
                <a:tc>
                  <a:txBody>
                    <a:bodyPr/>
                    <a:lstStyle/>
                    <a:p>
                      <a:endParaRPr lang="en-US" altLang="zh-CN" sz="1500" b="1" dirty="0">
                        <a:solidFill>
                          <a:schemeClr val="tx1"/>
                        </a:solidFill>
                      </a:endParaRPr>
                    </a:p>
                  </a:txBody>
                  <a:tcPr marL="68584" marR="68584" marT="34303" marB="34303"/>
                </a:tc>
              </a:tr>
            </a:tbl>
          </a:graphicData>
        </a:graphic>
      </p:graphicFrame>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13721" y="2067694"/>
            <a:ext cx="2954655" cy="923330"/>
          </a:xfrm>
          <a:prstGeom prst="rect">
            <a:avLst/>
          </a:prstGeom>
          <a:noFill/>
        </p:spPr>
        <p:txBody>
          <a:bodyPr wrap="none" rtlCol="0">
            <a:spAutoFit/>
          </a:bodyPr>
          <a:lstStyle/>
          <a:p>
            <a:pPr algn="ctr"/>
            <a:r>
              <a:rPr lang="zh-CN" altLang="en-US" sz="5400" dirty="0" smtClean="0"/>
              <a:t>成员绩效</a:t>
            </a:r>
            <a:endParaRPr lang="zh-CN" altLang="en-US" sz="5400" dirty="0"/>
          </a:p>
        </p:txBody>
      </p:sp>
    </p:spTree>
    <p:extLst>
      <p:ext uri="{BB962C8B-B14F-4D97-AF65-F5344CB8AC3E}">
        <p14:creationId xmlns:p14="http://schemas.microsoft.com/office/powerpoint/2010/main" val="2371002071"/>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9" name="组合 20"/>
          <p:cNvGrpSpPr/>
          <p:nvPr/>
        </p:nvGrpSpPr>
        <p:grpSpPr>
          <a:xfrm>
            <a:off x="0" y="285750"/>
            <a:ext cx="521494" cy="379810"/>
            <a:chOff x="0" y="0"/>
            <a:chExt cx="694944" cy="624651"/>
          </a:xfrm>
        </p:grpSpPr>
        <p:sp>
          <p:nvSpPr>
            <p:cNvPr id="19462"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sp>
          <p:nvSpPr>
            <p:cNvPr id="19463"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grpSp>
      <p:sp>
        <p:nvSpPr>
          <p:cNvPr id="19460" name="矩形 23"/>
          <p:cNvSpPr/>
          <p:nvPr/>
        </p:nvSpPr>
        <p:spPr>
          <a:xfrm>
            <a:off x="644129" y="319088"/>
            <a:ext cx="2531269"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smtClean="0">
                <a:latin typeface="微软雅黑" panose="020B0503020204020204" pitchFamily="34" charset="-122"/>
                <a:ea typeface="微软雅黑" panose="020B0503020204020204" pitchFamily="34" charset="-122"/>
              </a:rPr>
              <a:t>界面原型</a:t>
            </a:r>
            <a:endParaRPr lang="zh-CN" altLang="en-US" sz="2400" b="1" dirty="0">
              <a:latin typeface="微软雅黑" panose="020B0503020204020204" pitchFamily="34" charset="-122"/>
              <a:ea typeface="微软雅黑" panose="020B0503020204020204" pitchFamily="34" charset="-122"/>
            </a:endParaRPr>
          </a:p>
        </p:txBody>
      </p:sp>
      <p:sp>
        <p:nvSpPr>
          <p:cNvPr id="20485" name="文本框 12"/>
          <p:cNvSpPr txBox="1">
            <a:spLocks noChangeArrowheads="1"/>
          </p:cNvSpPr>
          <p:nvPr/>
        </p:nvSpPr>
        <p:spPr bwMode="auto">
          <a:xfrm>
            <a:off x="1475656" y="1374428"/>
            <a:ext cx="6129933" cy="2619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indent="0" eaLnBrk="1" hangingPunct="1">
              <a:lnSpc>
                <a:spcPct val="150000"/>
              </a:lnSpc>
              <a:spcBef>
                <a:spcPct val="0"/>
              </a:spcBef>
              <a:buNone/>
              <a:defRPr/>
            </a:pPr>
            <a:r>
              <a:rPr lang="zh-CN" altLang="en-US" sz="2400" dirty="0" smtClean="0">
                <a:solidFill>
                  <a:srgbClr val="FF0000"/>
                </a:solidFill>
                <a:latin typeface="+mn-ea"/>
                <a:ea typeface="+mn-ea"/>
                <a:cs typeface="楷体_GB2312" pitchFamily="49" charset="-122"/>
              </a:rPr>
              <a:t>       界面设计</a:t>
            </a:r>
            <a:r>
              <a:rPr lang="zh-CN" altLang="en-US" sz="2400" dirty="0">
                <a:solidFill>
                  <a:srgbClr val="000000"/>
                </a:solidFill>
                <a:latin typeface="+mn-ea"/>
                <a:ea typeface="+mn-ea"/>
                <a:cs typeface="楷体_GB2312" pitchFamily="49" charset="-122"/>
              </a:rPr>
              <a:t>在人与计算机之间搭建了一个有效的</a:t>
            </a:r>
            <a:r>
              <a:rPr lang="zh-CN" altLang="en-US" sz="2400" dirty="0">
                <a:solidFill>
                  <a:srgbClr val="FF0000"/>
                </a:solidFill>
                <a:latin typeface="+mn-ea"/>
                <a:ea typeface="+mn-ea"/>
                <a:cs typeface="楷体_GB2312" pitchFamily="49" charset="-122"/>
              </a:rPr>
              <a:t>交流媒介</a:t>
            </a:r>
            <a:r>
              <a:rPr lang="zh-CN" altLang="en-US" sz="2400" dirty="0">
                <a:solidFill>
                  <a:srgbClr val="000000"/>
                </a:solidFill>
                <a:latin typeface="+mn-ea"/>
                <a:ea typeface="+mn-ea"/>
                <a:cs typeface="楷体_GB2312" pitchFamily="49" charset="-122"/>
              </a:rPr>
              <a:t>。遵循一系列的界面设计原则，定义界面对象和界面动作，然后创建构成用户界面原型基础的屏幕布局。</a:t>
            </a:r>
            <a:endParaRPr lang="en-US" altLang="zh-CN" sz="2400" dirty="0">
              <a:solidFill>
                <a:srgbClr val="000000"/>
              </a:solidFill>
              <a:latin typeface="+mn-ea"/>
              <a:ea typeface="+mn-ea"/>
              <a:cs typeface="楷体_GB2312" pitchFamily="49" charset="-122"/>
            </a:endParaRPr>
          </a:p>
          <a:p>
            <a:pPr marL="0" marR="0" lvl="0" indent="0" defTabSz="914400" rtl="0" eaLnBrk="1" fontAlgn="base" latinLnBrk="0" hangingPunct="1">
              <a:lnSpc>
                <a:spcPct val="150000"/>
              </a:lnSpc>
              <a:spcBef>
                <a:spcPct val="0"/>
              </a:spcBef>
              <a:spcAft>
                <a:spcPct val="0"/>
              </a:spcAft>
              <a:buClrTx/>
              <a:buSzTx/>
              <a:buNone/>
              <a:defRPr/>
            </a:pP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spd="slow">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文本框 12"/>
          <p:cNvSpPr txBox="1"/>
          <p:nvPr/>
        </p:nvSpPr>
        <p:spPr>
          <a:xfrm>
            <a:off x="2339752" y="1635646"/>
            <a:ext cx="8129588" cy="164909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吴荣欣收集资料，</a:t>
            </a:r>
            <a:r>
              <a:rPr lang="en-US" altLang="zh-CN" sz="1350" dirty="0">
                <a:latin typeface="微软雅黑" panose="020B0503020204020204" pitchFamily="34" charset="-122"/>
                <a:ea typeface="微软雅黑" panose="020B0503020204020204" pitchFamily="34" charset="-122"/>
              </a:rPr>
              <a:t>PPT</a:t>
            </a:r>
            <a:r>
              <a:rPr lang="zh-CN" altLang="en-US" sz="1350" dirty="0">
                <a:latin typeface="微软雅黑" panose="020B0503020204020204" pitchFamily="34" charset="-122"/>
                <a:ea typeface="微软雅黑" panose="020B0503020204020204" pitchFamily="34" charset="-122"/>
              </a:rPr>
              <a:t>制作，最终审核，演示</a:t>
            </a:r>
            <a:r>
              <a:rPr lang="en-US" altLang="zh-CN" sz="1350" dirty="0">
                <a:latin typeface="微软雅黑" panose="020B0503020204020204" pitchFamily="34" charset="-122"/>
                <a:ea typeface="微软雅黑" panose="020B0503020204020204" pitchFamily="34" charset="-122"/>
              </a:rPr>
              <a:t>85</a:t>
            </a:r>
          </a:p>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叶忠杰</a:t>
            </a:r>
            <a:r>
              <a:rPr lang="zh-CN" altLang="en-US" sz="1350" dirty="0" smtClean="0">
                <a:latin typeface="微软雅黑" panose="020B0503020204020204" pitchFamily="34" charset="-122"/>
                <a:ea typeface="微软雅黑" panose="020B0503020204020204" pitchFamily="34" charset="-122"/>
              </a:rPr>
              <a:t>收集</a:t>
            </a:r>
            <a:r>
              <a:rPr lang="zh-CN" altLang="en-US" sz="1350" dirty="0">
                <a:latin typeface="微软雅黑" panose="020B0503020204020204" pitchFamily="34" charset="-122"/>
                <a:ea typeface="微软雅黑" panose="020B0503020204020204" pitchFamily="34" charset="-122"/>
              </a:rPr>
              <a:t>资料，</a:t>
            </a:r>
            <a:r>
              <a:rPr lang="en-US" altLang="zh-CN" sz="1350" dirty="0">
                <a:latin typeface="微软雅黑" panose="020B0503020204020204" pitchFamily="34" charset="-122"/>
                <a:ea typeface="微软雅黑" panose="020B0503020204020204" pitchFamily="34" charset="-122"/>
              </a:rPr>
              <a:t>PPT</a:t>
            </a:r>
            <a:r>
              <a:rPr lang="zh-CN" altLang="en-US" sz="1350" dirty="0">
                <a:latin typeface="微软雅黑" panose="020B0503020204020204" pitchFamily="34" charset="-122"/>
                <a:ea typeface="微软雅黑" panose="020B0503020204020204" pitchFamily="34" charset="-122"/>
              </a:rPr>
              <a:t>制作</a:t>
            </a:r>
            <a:r>
              <a:rPr lang="en-US" altLang="zh-CN" sz="1350" dirty="0">
                <a:latin typeface="微软雅黑" panose="020B0503020204020204" pitchFamily="34" charset="-122"/>
                <a:ea typeface="微软雅黑" panose="020B0503020204020204" pitchFamily="34" charset="-122"/>
              </a:rPr>
              <a:t>82</a:t>
            </a:r>
          </a:p>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李俊收集资料</a:t>
            </a:r>
            <a:r>
              <a:rPr lang="en-US" altLang="zh-CN" sz="1350" dirty="0">
                <a:latin typeface="微软雅黑" panose="020B0503020204020204" pitchFamily="34" charset="-122"/>
                <a:ea typeface="微软雅黑" panose="020B0503020204020204" pitchFamily="34" charset="-122"/>
              </a:rPr>
              <a:t>83</a:t>
            </a:r>
          </a:p>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夏昌灏收集资料</a:t>
            </a:r>
            <a:r>
              <a:rPr lang="en-US" altLang="zh-CN" sz="1350" dirty="0">
                <a:latin typeface="微软雅黑" panose="020B0503020204020204" pitchFamily="34" charset="-122"/>
                <a:ea typeface="微软雅黑" panose="020B0503020204020204" pitchFamily="34" charset="-122"/>
              </a:rPr>
              <a:t>84</a:t>
            </a:r>
          </a:p>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黄浩峰</a:t>
            </a:r>
            <a:r>
              <a:rPr lang="en-US" altLang="zh-CN" sz="1350" dirty="0">
                <a:latin typeface="微软雅黑" panose="020B0503020204020204" pitchFamily="34" charset="-122"/>
                <a:ea typeface="微软雅黑" panose="020B0503020204020204" pitchFamily="34" charset="-122"/>
              </a:rPr>
              <a:t>PPT</a:t>
            </a:r>
            <a:r>
              <a:rPr lang="zh-CN" altLang="en-US" sz="1350" dirty="0">
                <a:latin typeface="微软雅黑" panose="020B0503020204020204" pitchFamily="34" charset="-122"/>
                <a:ea typeface="微软雅黑" panose="020B0503020204020204" pitchFamily="34" charset="-122"/>
              </a:rPr>
              <a:t>制作</a:t>
            </a:r>
            <a:r>
              <a:rPr lang="en-US" altLang="zh-CN" sz="1350" dirty="0">
                <a:latin typeface="微软雅黑" panose="020B0503020204020204" pitchFamily="34" charset="-122"/>
                <a:ea typeface="微软雅黑" panose="020B0503020204020204" pitchFamily="34" charset="-122"/>
              </a:rPr>
              <a:t>81</a:t>
            </a:r>
          </a:p>
        </p:txBody>
      </p:sp>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a:spLocks noEditPoints="1"/>
          </p:cNvSpPr>
          <p:nvPr/>
        </p:nvSpPr>
        <p:spPr bwMode="auto">
          <a:xfrm>
            <a:off x="2471056" y="471626"/>
            <a:ext cx="4201888" cy="420024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6" name="文本框 5"/>
          <p:cNvSpPr txBox="1">
            <a:spLocks noChangeArrowheads="1"/>
          </p:cNvSpPr>
          <p:nvPr/>
        </p:nvSpPr>
        <p:spPr bwMode="auto">
          <a:xfrm>
            <a:off x="2489130" y="1751786"/>
            <a:ext cx="405490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algn="ctr" eaLnBrk="1" hangingPunct="1"/>
            <a:r>
              <a:rPr lang="en-US" altLang="zh-CN" sz="6600" dirty="0">
                <a:solidFill>
                  <a:srgbClr val="F2F2F2">
                    <a:alpha val="95000"/>
                  </a:srgbClr>
                </a:solidFill>
                <a:latin typeface="华文细黑" panose="02010600040101010101" pitchFamily="2" charset="-122"/>
                <a:ea typeface="华文细黑" panose="02010600040101010101" pitchFamily="2" charset="-122"/>
              </a:rPr>
              <a:t> </a:t>
            </a:r>
            <a:r>
              <a:rPr lang="en-US" altLang="zh-CN" sz="5400" dirty="0" smtClean="0">
                <a:solidFill>
                  <a:srgbClr val="F2F2F2">
                    <a:alpha val="95000"/>
                  </a:srgbClr>
                </a:solidFill>
                <a:latin typeface="华文细黑" panose="02010600040101010101" pitchFamily="2" charset="-122"/>
                <a:ea typeface="华文细黑" panose="02010600040101010101" pitchFamily="2" charset="-122"/>
              </a:rPr>
              <a:t>Thank You</a:t>
            </a:r>
            <a:endParaRPr lang="zh-CN" altLang="en-US" sz="5400" dirty="0">
              <a:solidFill>
                <a:srgbClr val="F2F2F2">
                  <a:alpha val="95000"/>
                </a:srgbClr>
              </a:solidFill>
              <a:latin typeface="华文细黑" panose="02010600040101010101" pitchFamily="2" charset="-122"/>
              <a:ea typeface="华文细黑" panose="02010600040101010101" pitchFamily="2" charset="-122"/>
            </a:endParaRPr>
          </a:p>
        </p:txBody>
      </p:sp>
      <p:sp>
        <p:nvSpPr>
          <p:cNvPr id="9" name="椭圆 8"/>
          <p:cNvSpPr>
            <a:spLocks noChangeAspect="1"/>
          </p:cNvSpPr>
          <p:nvPr/>
        </p:nvSpPr>
        <p:spPr>
          <a:xfrm>
            <a:off x="4336892"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F2F2F2">
                  <a:alpha val="95000"/>
                </a:srgbClr>
              </a:solidFill>
              <a:ea typeface="微软雅黑 Light" panose="020B0502040204020203" pitchFamily="34" charset="-122"/>
            </a:endParaRPr>
          </a:p>
        </p:txBody>
      </p:sp>
      <p:sp>
        <p:nvSpPr>
          <p:cNvPr id="10" name="椭圆 9"/>
          <p:cNvSpPr>
            <a:spLocks noChangeAspect="1"/>
          </p:cNvSpPr>
          <p:nvPr/>
        </p:nvSpPr>
        <p:spPr>
          <a:xfrm>
            <a:off x="4434983"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F2F2F2">
                  <a:alpha val="95000"/>
                </a:srgbClr>
              </a:solidFill>
              <a:ea typeface="微软雅黑 Light" panose="020B0502040204020203" pitchFamily="34" charset="-122"/>
            </a:endParaRPr>
          </a:p>
        </p:txBody>
      </p:sp>
      <p:sp>
        <p:nvSpPr>
          <p:cNvPr id="11" name="椭圆 10"/>
          <p:cNvSpPr>
            <a:spLocks noChangeAspect="1"/>
          </p:cNvSpPr>
          <p:nvPr/>
        </p:nvSpPr>
        <p:spPr>
          <a:xfrm>
            <a:off x="4528263"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F2F2F2">
                  <a:alpha val="95000"/>
                </a:srgbClr>
              </a:solidFill>
              <a:ea typeface="微软雅黑 Light" panose="020B0502040204020203" pitchFamily="34" charset="-122"/>
            </a:endParaRPr>
          </a:p>
        </p:txBody>
      </p:sp>
      <p:sp>
        <p:nvSpPr>
          <p:cNvPr id="12" name="椭圆 11"/>
          <p:cNvSpPr>
            <a:spLocks noChangeAspect="1"/>
          </p:cNvSpPr>
          <p:nvPr/>
        </p:nvSpPr>
        <p:spPr>
          <a:xfrm>
            <a:off x="4621542"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F2F2F2">
                  <a:alpha val="95000"/>
                </a:srgbClr>
              </a:solidFill>
              <a:ea typeface="微软雅黑 Light" panose="020B0502040204020203" pitchFamily="34" charset="-122"/>
            </a:endParaRPr>
          </a:p>
        </p:txBody>
      </p:sp>
      <p:sp>
        <p:nvSpPr>
          <p:cNvPr id="13" name="椭圆 12"/>
          <p:cNvSpPr>
            <a:spLocks noChangeAspect="1"/>
          </p:cNvSpPr>
          <p:nvPr/>
        </p:nvSpPr>
        <p:spPr>
          <a:xfrm>
            <a:off x="4714821"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F2F2F2">
                  <a:alpha val="95000"/>
                </a:srgbClr>
              </a:solidFill>
              <a:ea typeface="微软雅黑 Light" panose="020B0502040204020203" pitchFamily="34" charset="-122"/>
            </a:endParaRPr>
          </a:p>
        </p:txBody>
      </p:sp>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40000">
                                          <p:cBhvr additive="base">
                                            <p:cTn id="7" dur="750" fill="hold"/>
                                            <p:tgtEl>
                                              <p:spTgt spid="5"/>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56" presetClass="entr" presetSubtype="0" fill="hold" grpId="0" nodeType="afterEffect">
                                      <p:stCondLst>
                                        <p:cond delay="0"/>
                                      </p:stCondLst>
                                      <p:iterate type="lt">
                                        <p:tmPct val="15000"/>
                                      </p:iterate>
                                      <p:childTnLst>
                                        <p:set>
                                          <p:cBhvr>
                                            <p:cTn id="11" dur="1" fill="hold">
                                              <p:stCondLst>
                                                <p:cond delay="0"/>
                                              </p:stCondLst>
                                            </p:cTn>
                                            <p:tgtEl>
                                              <p:spTgt spid="6"/>
                                            </p:tgtEl>
                                            <p:attrNameLst>
                                              <p:attrName>style.visibility</p:attrName>
                                            </p:attrNameLst>
                                          </p:cBhvr>
                                          <p:to>
                                            <p:strVal val="visible"/>
                                          </p:to>
                                        </p:set>
                                        <p:anim by="(-#ppt_w*2)" calcmode="lin" valueType="num">
                                          <p:cBhvr rctx="PPT">
                                            <p:cTn id="12" dur="500" autoRev="1" fill="hold">
                                              <p:stCondLst>
                                                <p:cond delay="0"/>
                                              </p:stCondLst>
                                            </p:cTn>
                                            <p:tgtEl>
                                              <p:spTgt spid="6"/>
                                            </p:tgtEl>
                                            <p:attrNameLst>
                                              <p:attrName>ppt_w</p:attrName>
                                            </p:attrNameLst>
                                          </p:cBhvr>
                                        </p:anim>
                                        <p:anim by="(#ppt_w*0.50)" calcmode="lin" valueType="num">
                                          <p:cBhvr>
                                            <p:cTn id="13" dur="500" decel="50000" autoRev="1" fill="hold">
                                              <p:stCondLst>
                                                <p:cond delay="0"/>
                                              </p:stCondLst>
                                            </p:cTn>
                                            <p:tgtEl>
                                              <p:spTgt spid="6"/>
                                            </p:tgtEl>
                                            <p:attrNameLst>
                                              <p:attrName>ppt_x</p:attrName>
                                            </p:attrNameLst>
                                          </p:cBhvr>
                                        </p:anim>
                                        <p:anim from="(-#ppt_h/2)" to="(#ppt_y)" calcmode="lin" valueType="num">
                                          <p:cBhvr>
                                            <p:cTn id="14" dur="1000" fill="hold">
                                              <p:stCondLst>
                                                <p:cond delay="0"/>
                                              </p:stCondLst>
                                            </p:cTn>
                                            <p:tgtEl>
                                              <p:spTgt spid="6"/>
                                            </p:tgtEl>
                                            <p:attrNameLst>
                                              <p:attrName>ppt_y</p:attrName>
                                            </p:attrNameLst>
                                          </p:cBhvr>
                                        </p:anim>
                                        <p:animRot by="21600000">
                                          <p:cBhvr>
                                            <p:cTn id="15" dur="1000" fill="hold">
                                              <p:stCondLst>
                                                <p:cond delay="0"/>
                                              </p:stCondLst>
                                            </p:cTn>
                                            <p:tgtEl>
                                              <p:spTgt spid="6"/>
                                            </p:tgtEl>
                                            <p:attrNameLst>
                                              <p:attrName>r</p:attrName>
                                            </p:attrNameLst>
                                          </p:cBhvr>
                                        </p:animRot>
                                      </p:childTnLst>
                                    </p:cTn>
                                  </p:par>
                                </p:childTnLst>
                              </p:cTn>
                            </p:par>
                            <p:par>
                              <p:cTn id="16" fill="hold">
                                <p:stCondLst>
                                  <p:cond delay="3099"/>
                                </p:stCondLst>
                                <p:childTnLst>
                                  <p:par>
                                    <p:cTn id="17" presetID="2" presetClass="entr" presetSubtype="4" fill="hold" grpId="0" nodeType="afterEffect" p14:presetBounceEnd="46000">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14:bounceEnd="46000">
                                          <p:cBhvr additive="base">
                                            <p:cTn id="19" dur="500" fill="hold"/>
                                            <p:tgtEl>
                                              <p:spTgt spid="9"/>
                                            </p:tgtEl>
                                            <p:attrNameLst>
                                              <p:attrName>ppt_x</p:attrName>
                                            </p:attrNameLst>
                                          </p:cBhvr>
                                          <p:tavLst>
                                            <p:tav tm="0">
                                              <p:val>
                                                <p:strVal val="#ppt_x"/>
                                              </p:val>
                                            </p:tav>
                                            <p:tav tm="100000">
                                              <p:val>
                                                <p:strVal val="#ppt_x"/>
                                              </p:val>
                                            </p:tav>
                                          </p:tavLst>
                                        </p:anim>
                                        <p:anim calcmode="lin" valueType="num" p14:bounceEnd="46000">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46000">
                                      <p:stCondLst>
                                        <p:cond delay="100"/>
                                      </p:stCondLst>
                                      <p:childTnLst>
                                        <p:set>
                                          <p:cBhvr>
                                            <p:cTn id="22" dur="1" fill="hold">
                                              <p:stCondLst>
                                                <p:cond delay="0"/>
                                              </p:stCondLst>
                                            </p:cTn>
                                            <p:tgtEl>
                                              <p:spTgt spid="10"/>
                                            </p:tgtEl>
                                            <p:attrNameLst>
                                              <p:attrName>style.visibility</p:attrName>
                                            </p:attrNameLst>
                                          </p:cBhvr>
                                          <p:to>
                                            <p:strVal val="visible"/>
                                          </p:to>
                                        </p:set>
                                        <p:anim calcmode="lin" valueType="num" p14:bounceEnd="46000">
                                          <p:cBhvr additive="base">
                                            <p:cTn id="23" dur="500" fill="hold"/>
                                            <p:tgtEl>
                                              <p:spTgt spid="10"/>
                                            </p:tgtEl>
                                            <p:attrNameLst>
                                              <p:attrName>ppt_x</p:attrName>
                                            </p:attrNameLst>
                                          </p:cBhvr>
                                          <p:tavLst>
                                            <p:tav tm="0">
                                              <p:val>
                                                <p:strVal val="#ppt_x"/>
                                              </p:val>
                                            </p:tav>
                                            <p:tav tm="100000">
                                              <p:val>
                                                <p:strVal val="#ppt_x"/>
                                              </p:val>
                                            </p:tav>
                                          </p:tavLst>
                                        </p:anim>
                                        <p:anim calcmode="lin" valueType="num" p14:bounceEnd="46000">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46000">
                                      <p:stCondLst>
                                        <p:cond delay="200"/>
                                      </p:stCondLst>
                                      <p:childTnLst>
                                        <p:set>
                                          <p:cBhvr>
                                            <p:cTn id="26" dur="1" fill="hold">
                                              <p:stCondLst>
                                                <p:cond delay="0"/>
                                              </p:stCondLst>
                                            </p:cTn>
                                            <p:tgtEl>
                                              <p:spTgt spid="11"/>
                                            </p:tgtEl>
                                            <p:attrNameLst>
                                              <p:attrName>style.visibility</p:attrName>
                                            </p:attrNameLst>
                                          </p:cBhvr>
                                          <p:to>
                                            <p:strVal val="visible"/>
                                          </p:to>
                                        </p:set>
                                        <p:anim calcmode="lin" valueType="num" p14:bounceEnd="46000">
                                          <p:cBhvr additive="base">
                                            <p:cTn id="27" dur="500" fill="hold"/>
                                            <p:tgtEl>
                                              <p:spTgt spid="11"/>
                                            </p:tgtEl>
                                            <p:attrNameLst>
                                              <p:attrName>ppt_x</p:attrName>
                                            </p:attrNameLst>
                                          </p:cBhvr>
                                          <p:tavLst>
                                            <p:tav tm="0">
                                              <p:val>
                                                <p:strVal val="#ppt_x"/>
                                              </p:val>
                                            </p:tav>
                                            <p:tav tm="100000">
                                              <p:val>
                                                <p:strVal val="#ppt_x"/>
                                              </p:val>
                                            </p:tav>
                                          </p:tavLst>
                                        </p:anim>
                                        <p:anim calcmode="lin" valueType="num" p14:bounceEnd="46000">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14:presetBounceEnd="46000">
                                      <p:stCondLst>
                                        <p:cond delay="300"/>
                                      </p:stCondLst>
                                      <p:childTnLst>
                                        <p:set>
                                          <p:cBhvr>
                                            <p:cTn id="30" dur="1" fill="hold">
                                              <p:stCondLst>
                                                <p:cond delay="0"/>
                                              </p:stCondLst>
                                            </p:cTn>
                                            <p:tgtEl>
                                              <p:spTgt spid="12"/>
                                            </p:tgtEl>
                                            <p:attrNameLst>
                                              <p:attrName>style.visibility</p:attrName>
                                            </p:attrNameLst>
                                          </p:cBhvr>
                                          <p:to>
                                            <p:strVal val="visible"/>
                                          </p:to>
                                        </p:set>
                                        <p:anim calcmode="lin" valueType="num" p14:bounceEnd="46000">
                                          <p:cBhvr additive="base">
                                            <p:cTn id="31" dur="500" fill="hold"/>
                                            <p:tgtEl>
                                              <p:spTgt spid="12"/>
                                            </p:tgtEl>
                                            <p:attrNameLst>
                                              <p:attrName>ppt_x</p:attrName>
                                            </p:attrNameLst>
                                          </p:cBhvr>
                                          <p:tavLst>
                                            <p:tav tm="0">
                                              <p:val>
                                                <p:strVal val="#ppt_x"/>
                                              </p:val>
                                            </p:tav>
                                            <p:tav tm="100000">
                                              <p:val>
                                                <p:strVal val="#ppt_x"/>
                                              </p:val>
                                            </p:tav>
                                          </p:tavLst>
                                        </p:anim>
                                        <p:anim calcmode="lin" valueType="num" p14:bounceEnd="46000">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14:presetBounceEnd="46000">
                                      <p:stCondLst>
                                        <p:cond delay="400"/>
                                      </p:stCondLst>
                                      <p:childTnLst>
                                        <p:set>
                                          <p:cBhvr>
                                            <p:cTn id="34" dur="1" fill="hold">
                                              <p:stCondLst>
                                                <p:cond delay="0"/>
                                              </p:stCondLst>
                                            </p:cTn>
                                            <p:tgtEl>
                                              <p:spTgt spid="13"/>
                                            </p:tgtEl>
                                            <p:attrNameLst>
                                              <p:attrName>style.visibility</p:attrName>
                                            </p:attrNameLst>
                                          </p:cBhvr>
                                          <p:to>
                                            <p:strVal val="visible"/>
                                          </p:to>
                                        </p:set>
                                        <p:anim calcmode="lin" valueType="num" p14:bounceEnd="46000">
                                          <p:cBhvr additive="base">
                                            <p:cTn id="35" dur="500" fill="hold"/>
                                            <p:tgtEl>
                                              <p:spTgt spid="13"/>
                                            </p:tgtEl>
                                            <p:attrNameLst>
                                              <p:attrName>ppt_x</p:attrName>
                                            </p:attrNameLst>
                                          </p:cBhvr>
                                          <p:tavLst>
                                            <p:tav tm="0">
                                              <p:val>
                                                <p:strVal val="#ppt_x"/>
                                              </p:val>
                                            </p:tav>
                                            <p:tav tm="100000">
                                              <p:val>
                                                <p:strVal val="#ppt_x"/>
                                              </p:val>
                                            </p:tav>
                                          </p:tavLst>
                                        </p:anim>
                                        <p:anim calcmode="lin" valueType="num" p14:bounceEnd="46000">
                                          <p:cBhvr additive="base">
                                            <p:cTn id="3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9" grpId="0" bldLvl="0" animBg="1"/>
          <p:bldP spid="10" grpId="0" bldLvl="0" animBg="1"/>
          <p:bldP spid="11" grpId="0" bldLvl="0" animBg="1"/>
          <p:bldP spid="12" grpId="0" bldLvl="0" animBg="1"/>
          <p:bldP spid="13"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56" presetClass="entr" presetSubtype="0" fill="hold" grpId="0" nodeType="afterEffect">
                                      <p:stCondLst>
                                        <p:cond delay="0"/>
                                      </p:stCondLst>
                                      <p:iterate type="lt">
                                        <p:tmPct val="15000"/>
                                      </p:iterate>
                                      <p:childTnLst>
                                        <p:set>
                                          <p:cBhvr>
                                            <p:cTn id="11" dur="1" fill="hold">
                                              <p:stCondLst>
                                                <p:cond delay="0"/>
                                              </p:stCondLst>
                                            </p:cTn>
                                            <p:tgtEl>
                                              <p:spTgt spid="6"/>
                                            </p:tgtEl>
                                            <p:attrNameLst>
                                              <p:attrName>style.visibility</p:attrName>
                                            </p:attrNameLst>
                                          </p:cBhvr>
                                          <p:to>
                                            <p:strVal val="visible"/>
                                          </p:to>
                                        </p:set>
                                        <p:anim by="(-#ppt_w*2)" calcmode="lin" valueType="num">
                                          <p:cBhvr rctx="PPT">
                                            <p:cTn id="12" dur="500" autoRev="1" fill="hold">
                                              <p:stCondLst>
                                                <p:cond delay="0"/>
                                              </p:stCondLst>
                                            </p:cTn>
                                            <p:tgtEl>
                                              <p:spTgt spid="6"/>
                                            </p:tgtEl>
                                            <p:attrNameLst>
                                              <p:attrName>ppt_w</p:attrName>
                                            </p:attrNameLst>
                                          </p:cBhvr>
                                        </p:anim>
                                        <p:anim by="(#ppt_w*0.50)" calcmode="lin" valueType="num">
                                          <p:cBhvr>
                                            <p:cTn id="13" dur="500" decel="50000" autoRev="1" fill="hold">
                                              <p:stCondLst>
                                                <p:cond delay="0"/>
                                              </p:stCondLst>
                                            </p:cTn>
                                            <p:tgtEl>
                                              <p:spTgt spid="6"/>
                                            </p:tgtEl>
                                            <p:attrNameLst>
                                              <p:attrName>ppt_x</p:attrName>
                                            </p:attrNameLst>
                                          </p:cBhvr>
                                        </p:anim>
                                        <p:anim from="(-#ppt_h/2)" to="(#ppt_y)" calcmode="lin" valueType="num">
                                          <p:cBhvr>
                                            <p:cTn id="14" dur="1000" fill="hold">
                                              <p:stCondLst>
                                                <p:cond delay="0"/>
                                              </p:stCondLst>
                                            </p:cTn>
                                            <p:tgtEl>
                                              <p:spTgt spid="6"/>
                                            </p:tgtEl>
                                            <p:attrNameLst>
                                              <p:attrName>ppt_y</p:attrName>
                                            </p:attrNameLst>
                                          </p:cBhvr>
                                        </p:anim>
                                        <p:animRot by="21600000">
                                          <p:cBhvr>
                                            <p:cTn id="15" dur="1000" fill="hold">
                                              <p:stCondLst>
                                                <p:cond delay="0"/>
                                              </p:stCondLst>
                                            </p:cTn>
                                            <p:tgtEl>
                                              <p:spTgt spid="6"/>
                                            </p:tgtEl>
                                            <p:attrNameLst>
                                              <p:attrName>r</p:attrName>
                                            </p:attrNameLst>
                                          </p:cBhvr>
                                        </p:animRot>
                                      </p:childTnLst>
                                    </p:cTn>
                                  </p:par>
                                </p:childTnLst>
                              </p:cTn>
                            </p:par>
                            <p:par>
                              <p:cTn id="16" fill="hold">
                                <p:stCondLst>
                                  <p:cond delay="3099"/>
                                </p:stCondLst>
                                <p:childTnLst>
                                  <p:par>
                                    <p:cTn id="17" presetID="2" presetClass="entr" presetSubtype="4"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1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2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30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40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9" grpId="0" bldLvl="0" animBg="1"/>
          <p:bldP spid="10" grpId="0" bldLvl="0" animBg="1"/>
          <p:bldP spid="11" grpId="0" bldLvl="0" animBg="1"/>
          <p:bldP spid="12" grpId="0" bldLvl="0" animBg="1"/>
          <p:bldP spid="13" grpId="0" bldLvl="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9" name="组合 20"/>
          <p:cNvGrpSpPr/>
          <p:nvPr/>
        </p:nvGrpSpPr>
        <p:grpSpPr>
          <a:xfrm>
            <a:off x="0" y="285750"/>
            <a:ext cx="521494" cy="379810"/>
            <a:chOff x="0" y="0"/>
            <a:chExt cx="694944" cy="624651"/>
          </a:xfrm>
        </p:grpSpPr>
        <p:sp>
          <p:nvSpPr>
            <p:cNvPr id="19462"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sp>
          <p:nvSpPr>
            <p:cNvPr id="19463"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grpSp>
      <p:sp>
        <p:nvSpPr>
          <p:cNvPr id="19460" name="矩形 23"/>
          <p:cNvSpPr/>
          <p:nvPr/>
        </p:nvSpPr>
        <p:spPr>
          <a:xfrm>
            <a:off x="644129" y="319088"/>
            <a:ext cx="2531269"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smtClean="0">
                <a:latin typeface="微软雅黑" panose="020B0503020204020204" pitchFamily="34" charset="-122"/>
                <a:ea typeface="微软雅黑" panose="020B0503020204020204" pitchFamily="34" charset="-122"/>
              </a:rPr>
              <a:t>界面原型</a:t>
            </a:r>
            <a:endParaRPr lang="zh-CN" altLang="en-US" sz="24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827584" y="1910183"/>
            <a:ext cx="7707374" cy="1938992"/>
          </a:xfrm>
          <a:prstGeom prst="rect">
            <a:avLst/>
          </a:prstGeom>
          <a:noFill/>
        </p:spPr>
        <p:txBody>
          <a:bodyPr wrap="square" rtlCol="0">
            <a:spAutoFit/>
          </a:bodyPr>
          <a:lstStyle/>
          <a:p>
            <a:r>
              <a:rPr lang="zh-CN" altLang="en-US" sz="2400" dirty="0" smtClean="0">
                <a:solidFill>
                  <a:srgbClr val="FF0000"/>
                </a:solidFill>
                <a:latin typeface="+mn-ea"/>
                <a:ea typeface="+mn-ea"/>
              </a:rPr>
              <a:t>       原型</a:t>
            </a:r>
            <a:r>
              <a:rPr lang="zh-CN" altLang="en-US" sz="2400" dirty="0">
                <a:solidFill>
                  <a:srgbClr val="FF0000"/>
                </a:solidFill>
                <a:latin typeface="+mn-ea"/>
                <a:ea typeface="+mn-ea"/>
              </a:rPr>
              <a:t>设计</a:t>
            </a:r>
            <a:r>
              <a:rPr lang="zh-CN" altLang="en-US" sz="2400" dirty="0">
                <a:latin typeface="+mn-ea"/>
                <a:ea typeface="+mn-ea"/>
              </a:rPr>
              <a:t>是交互设计师与</a:t>
            </a:r>
            <a:r>
              <a:rPr lang="en-US" altLang="zh-CN" sz="2400" dirty="0">
                <a:latin typeface="+mn-ea"/>
                <a:ea typeface="+mn-ea"/>
              </a:rPr>
              <a:t>PD</a:t>
            </a:r>
            <a:r>
              <a:rPr lang="zh-CN" altLang="en-US" sz="2400" dirty="0">
                <a:latin typeface="+mn-ea"/>
                <a:ea typeface="+mn-ea"/>
              </a:rPr>
              <a:t>、</a:t>
            </a:r>
            <a:r>
              <a:rPr lang="en-US" altLang="zh-CN" sz="2400" dirty="0">
                <a:latin typeface="+mn-ea"/>
                <a:ea typeface="+mn-ea"/>
              </a:rPr>
              <a:t>PM</a:t>
            </a:r>
            <a:r>
              <a:rPr lang="zh-CN" altLang="en-US" sz="2400" dirty="0">
                <a:latin typeface="+mn-ea"/>
                <a:ea typeface="+mn-ea"/>
              </a:rPr>
              <a:t>、网页开发工程师沟通的最好工具。而该块的设计在原则上必须是交互设计师的产物，交互设计以</a:t>
            </a:r>
            <a:r>
              <a:rPr lang="zh-CN" altLang="en-US" sz="2400" dirty="0">
                <a:solidFill>
                  <a:srgbClr val="FF0000"/>
                </a:solidFill>
                <a:latin typeface="+mn-ea"/>
                <a:ea typeface="+mn-ea"/>
              </a:rPr>
              <a:t>用户为中心</a:t>
            </a:r>
            <a:r>
              <a:rPr lang="zh-CN" altLang="en-US" sz="2400" dirty="0">
                <a:latin typeface="+mn-ea"/>
                <a:ea typeface="+mn-ea"/>
              </a:rPr>
              <a:t>的理念会贯穿整个产品。利用交互设计师专业的眼光与经验直接导至该产品的可用性</a:t>
            </a:r>
            <a:r>
              <a:rPr lang="zh-CN" altLang="en-US" sz="2400" dirty="0" smtClean="0">
                <a:latin typeface="+mn-ea"/>
                <a:ea typeface="+mn-ea"/>
              </a:rPr>
              <a:t>。</a:t>
            </a:r>
            <a:r>
              <a:rPr lang="en-US" altLang="zh-CN" sz="2400" dirty="0" smtClean="0">
                <a:latin typeface="+mn-ea"/>
                <a:ea typeface="+mn-ea"/>
              </a:rPr>
              <a:t>【1】</a:t>
            </a:r>
            <a:endParaRPr lang="zh-CN" altLang="en-US" sz="2400" dirty="0">
              <a:latin typeface="+mn-ea"/>
              <a:ea typeface="+mn-ea"/>
            </a:endParaRPr>
          </a:p>
        </p:txBody>
      </p:sp>
    </p:spTree>
    <p:extLst>
      <p:ext uri="{BB962C8B-B14F-4D97-AF65-F5344CB8AC3E}">
        <p14:creationId xmlns:p14="http://schemas.microsoft.com/office/powerpoint/2010/main" val="2312284829"/>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9" name="组合 20"/>
          <p:cNvGrpSpPr/>
          <p:nvPr/>
        </p:nvGrpSpPr>
        <p:grpSpPr>
          <a:xfrm>
            <a:off x="0" y="285750"/>
            <a:ext cx="521494" cy="379810"/>
            <a:chOff x="0" y="0"/>
            <a:chExt cx="694944" cy="624651"/>
          </a:xfrm>
        </p:grpSpPr>
        <p:sp>
          <p:nvSpPr>
            <p:cNvPr id="19462"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sp>
          <p:nvSpPr>
            <p:cNvPr id="19463"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grpSp>
      <p:sp>
        <p:nvSpPr>
          <p:cNvPr id="19460" name="矩形 23"/>
          <p:cNvSpPr/>
          <p:nvPr/>
        </p:nvSpPr>
        <p:spPr>
          <a:xfrm>
            <a:off x="644129" y="319088"/>
            <a:ext cx="3351807" cy="461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smtClean="0">
                <a:latin typeface="微软雅黑" panose="020B0503020204020204" pitchFamily="34" charset="-122"/>
                <a:ea typeface="微软雅黑" panose="020B0503020204020204" pitchFamily="34" charset="-122"/>
              </a:rPr>
              <a:t>界面原型设计目的：</a:t>
            </a:r>
            <a:endParaRPr lang="zh-CN" altLang="en-US" sz="2400" b="1" dirty="0">
              <a:latin typeface="微软雅黑" panose="020B0503020204020204" pitchFamily="34" charset="-122"/>
              <a:ea typeface="微软雅黑" panose="020B0503020204020204" pitchFamily="34" charset="-122"/>
            </a:endParaRPr>
          </a:p>
        </p:txBody>
      </p:sp>
      <p:sp>
        <p:nvSpPr>
          <p:cNvPr id="20485" name="文本框 12"/>
          <p:cNvSpPr txBox="1">
            <a:spLocks noChangeArrowheads="1"/>
          </p:cNvSpPr>
          <p:nvPr/>
        </p:nvSpPr>
        <p:spPr bwMode="auto">
          <a:xfrm>
            <a:off x="1691680" y="1059582"/>
            <a:ext cx="5553869" cy="3827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indent="0">
              <a:buNone/>
            </a:pPr>
            <a:r>
              <a:rPr lang="en-US" altLang="zh-CN" sz="2400" dirty="0" smtClean="0">
                <a:latin typeface="+mn-ea"/>
                <a:ea typeface="+mn-ea"/>
              </a:rPr>
              <a:t>    </a:t>
            </a:r>
            <a:r>
              <a:rPr lang="zh-CN" altLang="en-US" sz="2400" dirty="0" smtClean="0">
                <a:latin typeface="+mn-ea"/>
                <a:ea typeface="+mn-ea"/>
              </a:rPr>
              <a:t>下列</a:t>
            </a:r>
            <a:r>
              <a:rPr lang="zh-CN" altLang="en-US" sz="2400" dirty="0">
                <a:latin typeface="+mn-ea"/>
                <a:ea typeface="+mn-ea"/>
              </a:rPr>
              <a:t>角色使用用户界面原型：</a:t>
            </a:r>
          </a:p>
          <a:p>
            <a:r>
              <a:rPr lang="zh-CN" altLang="en-US" sz="2400" dirty="0">
                <a:solidFill>
                  <a:srgbClr val="FF0000"/>
                </a:solidFill>
                <a:latin typeface="+mn-ea"/>
                <a:ea typeface="+mn-ea"/>
              </a:rPr>
              <a:t>用例阐释</a:t>
            </a:r>
            <a:r>
              <a:rPr lang="zh-CN" altLang="en-US" sz="2400" dirty="0" smtClean="0">
                <a:solidFill>
                  <a:srgbClr val="FF0000"/>
                </a:solidFill>
                <a:latin typeface="+mn-ea"/>
                <a:ea typeface="+mn-ea"/>
              </a:rPr>
              <a:t>者</a:t>
            </a:r>
            <a:r>
              <a:rPr lang="en-US" altLang="zh-CN" sz="2400" dirty="0" smtClean="0">
                <a:latin typeface="+mn-ea"/>
                <a:ea typeface="+mn-ea"/>
              </a:rPr>
              <a:t>: </a:t>
            </a:r>
            <a:r>
              <a:rPr lang="zh-CN" altLang="en-US" sz="2400" dirty="0" smtClean="0">
                <a:latin typeface="+mn-ea"/>
                <a:ea typeface="+mn-ea"/>
              </a:rPr>
              <a:t>用来</a:t>
            </a:r>
            <a:r>
              <a:rPr lang="zh-CN" altLang="en-US" sz="2400" dirty="0">
                <a:latin typeface="+mn-ea"/>
                <a:ea typeface="+mn-ea"/>
              </a:rPr>
              <a:t>了解用例的用户</a:t>
            </a:r>
            <a:r>
              <a:rPr lang="zh-CN" altLang="en-US" sz="2400" dirty="0" smtClean="0">
                <a:latin typeface="+mn-ea"/>
                <a:ea typeface="+mn-ea"/>
              </a:rPr>
              <a:t>界面</a:t>
            </a:r>
            <a:endParaRPr lang="zh-CN" altLang="en-US" sz="2400" dirty="0">
              <a:latin typeface="+mn-ea"/>
              <a:ea typeface="+mn-ea"/>
            </a:endParaRPr>
          </a:p>
          <a:p>
            <a:r>
              <a:rPr lang="zh-CN" altLang="en-US" sz="2400" dirty="0">
                <a:solidFill>
                  <a:srgbClr val="FF0000"/>
                </a:solidFill>
                <a:latin typeface="+mn-ea"/>
                <a:ea typeface="+mn-ea"/>
              </a:rPr>
              <a:t>系统分析</a:t>
            </a:r>
            <a:r>
              <a:rPr lang="zh-CN" altLang="en-US" sz="2400" dirty="0" smtClean="0">
                <a:solidFill>
                  <a:srgbClr val="FF0000"/>
                </a:solidFill>
                <a:latin typeface="+mn-ea"/>
                <a:ea typeface="+mn-ea"/>
              </a:rPr>
              <a:t>员</a:t>
            </a:r>
            <a:r>
              <a:rPr lang="en-US" altLang="zh-CN" sz="2400" dirty="0" smtClean="0">
                <a:latin typeface="+mn-ea"/>
                <a:ea typeface="+mn-ea"/>
              </a:rPr>
              <a:t>: </a:t>
            </a:r>
            <a:r>
              <a:rPr lang="zh-CN" altLang="en-US" sz="2400" dirty="0" smtClean="0">
                <a:latin typeface="+mn-ea"/>
                <a:ea typeface="+mn-ea"/>
              </a:rPr>
              <a:t>用来</a:t>
            </a:r>
            <a:r>
              <a:rPr lang="zh-CN" altLang="en-US" sz="2400" dirty="0">
                <a:latin typeface="+mn-ea"/>
                <a:ea typeface="+mn-ea"/>
              </a:rPr>
              <a:t>了解用户界面如何影响</a:t>
            </a:r>
            <a:r>
              <a:rPr lang="zh-CN" altLang="en-US" sz="2400" dirty="0" smtClean="0">
                <a:latin typeface="+mn-ea"/>
                <a:ea typeface="+mn-ea"/>
              </a:rPr>
              <a:t>系统分析</a:t>
            </a:r>
            <a:endParaRPr lang="zh-CN" altLang="en-US" sz="2400" dirty="0">
              <a:latin typeface="+mn-ea"/>
              <a:ea typeface="+mn-ea"/>
            </a:endParaRPr>
          </a:p>
          <a:p>
            <a:r>
              <a:rPr lang="zh-CN" altLang="en-US" sz="2400" dirty="0" smtClean="0">
                <a:solidFill>
                  <a:srgbClr val="FF0000"/>
                </a:solidFill>
                <a:latin typeface="+mn-ea"/>
                <a:ea typeface="+mn-ea"/>
              </a:rPr>
              <a:t>设计员</a:t>
            </a:r>
            <a:r>
              <a:rPr lang="en-US" altLang="zh-CN" sz="2400" dirty="0" smtClean="0">
                <a:latin typeface="+mn-ea"/>
                <a:ea typeface="+mn-ea"/>
              </a:rPr>
              <a:t>: </a:t>
            </a:r>
            <a:r>
              <a:rPr lang="zh-CN" altLang="en-US" sz="2400" dirty="0" smtClean="0">
                <a:latin typeface="+mn-ea"/>
                <a:ea typeface="+mn-ea"/>
              </a:rPr>
              <a:t>用来</a:t>
            </a:r>
            <a:r>
              <a:rPr lang="zh-CN" altLang="en-US" sz="2400" dirty="0">
                <a:latin typeface="+mn-ea"/>
                <a:ea typeface="+mn-ea"/>
              </a:rPr>
              <a:t>了解用户界面如何施加影响及它对系统“内部”的</a:t>
            </a:r>
            <a:r>
              <a:rPr lang="zh-CN" altLang="en-US" sz="2400" dirty="0" smtClean="0">
                <a:latin typeface="+mn-ea"/>
                <a:ea typeface="+mn-ea"/>
              </a:rPr>
              <a:t>要求</a:t>
            </a:r>
            <a:endParaRPr lang="zh-CN" altLang="en-US" sz="2400" dirty="0">
              <a:latin typeface="+mn-ea"/>
              <a:ea typeface="+mn-ea"/>
            </a:endParaRPr>
          </a:p>
          <a:p>
            <a:r>
              <a:rPr lang="zh-CN" altLang="en-US" sz="2400" dirty="0">
                <a:solidFill>
                  <a:srgbClr val="FF0000"/>
                </a:solidFill>
                <a:latin typeface="+mn-ea"/>
                <a:ea typeface="+mn-ea"/>
              </a:rPr>
              <a:t>类测试</a:t>
            </a:r>
            <a:r>
              <a:rPr lang="zh-CN" altLang="en-US" sz="2400" dirty="0" smtClean="0">
                <a:solidFill>
                  <a:srgbClr val="FF0000"/>
                </a:solidFill>
                <a:latin typeface="+mn-ea"/>
                <a:ea typeface="+mn-ea"/>
              </a:rPr>
              <a:t>人员</a:t>
            </a:r>
            <a:r>
              <a:rPr lang="en-US" altLang="zh-CN" sz="2400" dirty="0" smtClean="0">
                <a:latin typeface="+mn-ea"/>
                <a:ea typeface="+mn-ea"/>
              </a:rPr>
              <a:t>: </a:t>
            </a:r>
            <a:r>
              <a:rPr lang="zh-CN" altLang="en-US" sz="2400" dirty="0" smtClean="0">
                <a:latin typeface="+mn-ea"/>
                <a:ea typeface="+mn-ea"/>
              </a:rPr>
              <a:t>用来</a:t>
            </a:r>
            <a:r>
              <a:rPr lang="zh-CN" altLang="en-US" sz="2400" dirty="0">
                <a:latin typeface="+mn-ea"/>
                <a:ea typeface="+mn-ea"/>
              </a:rPr>
              <a:t>制定测试计划</a:t>
            </a:r>
            <a:r>
              <a:rPr lang="zh-CN" altLang="en-US" sz="2400" dirty="0" smtClean="0">
                <a:latin typeface="+mn-ea"/>
                <a:ea typeface="+mn-ea"/>
              </a:rPr>
              <a:t>活动</a:t>
            </a:r>
            <a:r>
              <a:rPr lang="en-US" altLang="zh-CN" sz="2400" dirty="0" smtClean="0">
                <a:latin typeface="+mn-ea"/>
                <a:ea typeface="+mn-ea"/>
              </a:rPr>
              <a:t>【1】</a:t>
            </a:r>
            <a:endParaRPr lang="zh-CN" altLang="en-US" sz="2400" dirty="0">
              <a:latin typeface="+mn-ea"/>
              <a:ea typeface="+mn-ea"/>
            </a:endParaRPr>
          </a:p>
          <a:p>
            <a:pPr marL="0" marR="0" lvl="0" indent="0" algn="l" defTabSz="914400" rtl="0" eaLnBrk="1" fontAlgn="base" latinLnBrk="0" hangingPunct="1">
              <a:lnSpc>
                <a:spcPct val="150000"/>
              </a:lnSpc>
              <a:spcBef>
                <a:spcPct val="0"/>
              </a:spcBef>
              <a:spcAft>
                <a:spcPct val="0"/>
              </a:spcAft>
              <a:buClrTx/>
              <a:buSzTx/>
              <a:buNone/>
              <a:defRPr/>
            </a:pPr>
            <a:endParaRPr kumimoji="0" lang="en-US" altLang="zh-CN" sz="1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Tree>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9" name="组合 20"/>
          <p:cNvGrpSpPr/>
          <p:nvPr/>
        </p:nvGrpSpPr>
        <p:grpSpPr>
          <a:xfrm>
            <a:off x="0" y="285750"/>
            <a:ext cx="521494" cy="379810"/>
            <a:chOff x="0" y="0"/>
            <a:chExt cx="694944" cy="624651"/>
          </a:xfrm>
        </p:grpSpPr>
        <p:sp>
          <p:nvSpPr>
            <p:cNvPr id="19462"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sp>
          <p:nvSpPr>
            <p:cNvPr id="19463"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grpSp>
      <p:sp>
        <p:nvSpPr>
          <p:cNvPr id="19460" name="矩形 23"/>
          <p:cNvSpPr/>
          <p:nvPr/>
        </p:nvSpPr>
        <p:spPr>
          <a:xfrm>
            <a:off x="644129" y="319088"/>
            <a:ext cx="3495823" cy="461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smtClean="0">
                <a:latin typeface="微软雅黑" panose="020B0503020204020204" pitchFamily="34" charset="-122"/>
                <a:ea typeface="微软雅黑" panose="020B0503020204020204" pitchFamily="34" charset="-122"/>
              </a:rPr>
              <a:t>界面原型设计的特征：</a:t>
            </a:r>
            <a:endParaRPr lang="zh-CN" altLang="en-US" sz="2400" b="1" dirty="0">
              <a:latin typeface="微软雅黑" panose="020B0503020204020204" pitchFamily="34" charset="-122"/>
              <a:ea typeface="微软雅黑" panose="020B0503020204020204" pitchFamily="34" charset="-122"/>
            </a:endParaRPr>
          </a:p>
        </p:txBody>
      </p:sp>
      <p:sp>
        <p:nvSpPr>
          <p:cNvPr id="20485" name="文本框 12"/>
          <p:cNvSpPr txBox="1">
            <a:spLocks noChangeArrowheads="1"/>
          </p:cNvSpPr>
          <p:nvPr/>
        </p:nvSpPr>
        <p:spPr bwMode="auto">
          <a:xfrm>
            <a:off x="1547664" y="1203598"/>
            <a:ext cx="5553869" cy="3140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r>
              <a:rPr lang="zh-CN" altLang="en-US" dirty="0">
                <a:latin typeface="+mn-ea"/>
                <a:ea typeface="+mn-ea"/>
              </a:rPr>
              <a:t>可建立三种基本原型：</a:t>
            </a:r>
          </a:p>
          <a:p>
            <a:r>
              <a:rPr lang="zh-CN" altLang="en-US" dirty="0" smtClean="0">
                <a:solidFill>
                  <a:srgbClr val="FF0000"/>
                </a:solidFill>
                <a:latin typeface="+mn-ea"/>
                <a:ea typeface="+mn-ea"/>
              </a:rPr>
              <a:t>图纸</a:t>
            </a:r>
            <a:r>
              <a:rPr lang="zh-CN" altLang="en-US" dirty="0">
                <a:latin typeface="+mn-ea"/>
                <a:ea typeface="+mn-ea"/>
              </a:rPr>
              <a:t>（在纸上）</a:t>
            </a:r>
          </a:p>
          <a:p>
            <a:r>
              <a:rPr lang="zh-CN" altLang="en-US" dirty="0" smtClean="0">
                <a:solidFill>
                  <a:srgbClr val="FF0000"/>
                </a:solidFill>
                <a:latin typeface="+mn-ea"/>
                <a:ea typeface="+mn-ea"/>
              </a:rPr>
              <a:t>位图</a:t>
            </a:r>
            <a:r>
              <a:rPr lang="zh-CN" altLang="en-US" dirty="0">
                <a:latin typeface="+mn-ea"/>
                <a:ea typeface="+mn-ea"/>
              </a:rPr>
              <a:t>（绘图工具）</a:t>
            </a:r>
          </a:p>
          <a:p>
            <a:r>
              <a:rPr lang="zh-CN" altLang="en-US" dirty="0" smtClean="0">
                <a:solidFill>
                  <a:srgbClr val="FF0000"/>
                </a:solidFill>
                <a:latin typeface="+mn-ea"/>
                <a:ea typeface="+mn-ea"/>
              </a:rPr>
              <a:t>可</a:t>
            </a:r>
            <a:r>
              <a:rPr lang="zh-CN" altLang="en-US" dirty="0">
                <a:solidFill>
                  <a:srgbClr val="FF0000"/>
                </a:solidFill>
                <a:latin typeface="+mn-ea"/>
                <a:ea typeface="+mn-ea"/>
              </a:rPr>
              <a:t>执行文件</a:t>
            </a:r>
            <a:r>
              <a:rPr lang="zh-CN" altLang="en-US" dirty="0">
                <a:latin typeface="+mn-ea"/>
                <a:ea typeface="+mn-ea"/>
              </a:rPr>
              <a:t>（交互式）</a:t>
            </a:r>
          </a:p>
          <a:p>
            <a:r>
              <a:rPr lang="zh-CN" altLang="en-US" dirty="0" smtClean="0">
                <a:latin typeface="+mn-ea"/>
                <a:ea typeface="+mn-ea"/>
              </a:rPr>
              <a:t>在很多</a:t>
            </a:r>
            <a:r>
              <a:rPr lang="zh-CN" altLang="en-US" dirty="0">
                <a:latin typeface="+mn-ea"/>
                <a:ea typeface="+mn-ea"/>
              </a:rPr>
              <a:t>项目中</a:t>
            </a:r>
            <a:r>
              <a:rPr lang="zh-CN" altLang="en-US" dirty="0" smtClean="0">
                <a:latin typeface="+mn-ea"/>
                <a:ea typeface="+mn-ea"/>
              </a:rPr>
              <a:t>，需要</a:t>
            </a:r>
            <a:r>
              <a:rPr lang="zh-CN" altLang="en-US" dirty="0">
                <a:latin typeface="+mn-ea"/>
                <a:ea typeface="+mn-ea"/>
              </a:rPr>
              <a:t>按上述顺序使用全部三种原型</a:t>
            </a:r>
            <a:r>
              <a:rPr lang="zh-CN" altLang="en-US" dirty="0" smtClean="0">
                <a:latin typeface="+mn-ea"/>
                <a:ea typeface="+mn-ea"/>
              </a:rPr>
              <a:t>。</a:t>
            </a:r>
            <a:r>
              <a:rPr lang="en-US" altLang="zh-CN" dirty="0" smtClean="0">
                <a:latin typeface="+mn-ea"/>
                <a:ea typeface="+mn-ea"/>
              </a:rPr>
              <a:t>【1】</a:t>
            </a:r>
            <a:endParaRPr lang="zh-CN" altLang="en-US" dirty="0">
              <a:latin typeface="+mn-ea"/>
              <a:ea typeface="+mn-ea"/>
            </a:endParaRPr>
          </a:p>
          <a:p>
            <a:pPr marL="0" marR="0" lvl="0" indent="0" algn="l" defTabSz="914400" rtl="0" eaLnBrk="1" fontAlgn="base" latinLnBrk="0" hangingPunct="1">
              <a:lnSpc>
                <a:spcPct val="150000"/>
              </a:lnSpc>
              <a:spcBef>
                <a:spcPct val="0"/>
              </a:spcBef>
              <a:spcAft>
                <a:spcPct val="0"/>
              </a:spcAft>
              <a:buClrTx/>
              <a:buSzTx/>
              <a:buNone/>
              <a:defRPr/>
            </a:pPr>
            <a:endParaRPr kumimoji="0" lang="en-US" altLang="zh-CN" sz="1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32343709"/>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9" name="组合 20"/>
          <p:cNvGrpSpPr/>
          <p:nvPr/>
        </p:nvGrpSpPr>
        <p:grpSpPr>
          <a:xfrm>
            <a:off x="0" y="285750"/>
            <a:ext cx="521494" cy="379810"/>
            <a:chOff x="0" y="0"/>
            <a:chExt cx="694944" cy="624651"/>
          </a:xfrm>
        </p:grpSpPr>
        <p:sp>
          <p:nvSpPr>
            <p:cNvPr id="19462"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sp>
          <p:nvSpPr>
            <p:cNvPr id="19463"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grpSp>
      <p:sp>
        <p:nvSpPr>
          <p:cNvPr id="19460" name="矩形 23"/>
          <p:cNvSpPr/>
          <p:nvPr/>
        </p:nvSpPr>
        <p:spPr>
          <a:xfrm>
            <a:off x="644129" y="319088"/>
            <a:ext cx="3423815" cy="461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smtClean="0">
                <a:latin typeface="微软雅黑" panose="020B0503020204020204" pitchFamily="34" charset="-122"/>
                <a:ea typeface="微软雅黑" panose="020B0503020204020204" pitchFamily="34" charset="-122"/>
              </a:rPr>
              <a:t>界面原型设计的时机：</a:t>
            </a:r>
            <a:endParaRPr lang="zh-CN" altLang="en-US" sz="2400" b="1" dirty="0">
              <a:latin typeface="微软雅黑" panose="020B0503020204020204" pitchFamily="34" charset="-122"/>
              <a:ea typeface="微软雅黑" panose="020B0503020204020204" pitchFamily="34" charset="-122"/>
            </a:endParaRPr>
          </a:p>
        </p:txBody>
      </p:sp>
      <p:sp>
        <p:nvSpPr>
          <p:cNvPr id="20485" name="文本框 12"/>
          <p:cNvSpPr txBox="1">
            <a:spLocks noChangeArrowheads="1"/>
          </p:cNvSpPr>
          <p:nvPr/>
        </p:nvSpPr>
        <p:spPr bwMode="auto">
          <a:xfrm>
            <a:off x="1547664" y="1203598"/>
            <a:ext cx="6048672"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indent="0">
              <a:buNone/>
            </a:pPr>
            <a:r>
              <a:rPr lang="zh-CN" altLang="en-US" sz="2000" dirty="0" smtClean="0">
                <a:solidFill>
                  <a:srgbClr val="FF0000"/>
                </a:solidFill>
                <a:latin typeface="+mn-ea"/>
                <a:ea typeface="+mn-ea"/>
              </a:rPr>
              <a:t>       用户</a:t>
            </a:r>
            <a:r>
              <a:rPr lang="zh-CN" altLang="en-US" sz="2000" dirty="0">
                <a:solidFill>
                  <a:srgbClr val="FF0000"/>
                </a:solidFill>
                <a:latin typeface="+mn-ea"/>
                <a:ea typeface="+mn-ea"/>
              </a:rPr>
              <a:t>界面原型必须在先启阶段的初期或在精化阶段一开始建立。</a:t>
            </a:r>
            <a:r>
              <a:rPr lang="zh-CN" altLang="en-US" sz="2000" dirty="0">
                <a:latin typeface="+mn-ea"/>
                <a:ea typeface="+mn-ea"/>
              </a:rPr>
              <a:t>整个系统（包括它的“实际”用户界面）的分析、设计和实施必须在原型建立后进行。请注意：创建用户界面原型的主要目的是在实际设计与开发开始之前揭示和测试系统的功能与可用性。</a:t>
            </a:r>
            <a:r>
              <a:rPr lang="zh-CN" altLang="en-US" sz="2000" dirty="0" smtClean="0">
                <a:latin typeface="+mn-ea"/>
                <a:ea typeface="+mn-ea"/>
              </a:rPr>
              <a:t>这样可以</a:t>
            </a:r>
            <a:r>
              <a:rPr lang="zh-CN" altLang="en-US" sz="2000" dirty="0">
                <a:latin typeface="+mn-ea"/>
                <a:ea typeface="+mn-ea"/>
              </a:rPr>
              <a:t>在将太多时间与资源投入开发活动之前，确保所构建的系统是正确的。为了成功进行该初期测试，开发原型的开支必须远远低于开发实际系统的开支，同时这个原型应具备足够的功能，可以进行有意义的使用测试</a:t>
            </a:r>
            <a:r>
              <a:rPr lang="zh-CN" altLang="en-US" sz="2000" dirty="0" smtClean="0">
                <a:latin typeface="+mn-ea"/>
                <a:ea typeface="+mn-ea"/>
              </a:rPr>
              <a:t>。</a:t>
            </a:r>
            <a:r>
              <a:rPr lang="en-US" altLang="zh-CN" sz="2000" dirty="0" smtClean="0">
                <a:latin typeface="+mn-ea"/>
                <a:ea typeface="+mn-ea"/>
              </a:rPr>
              <a:t>【2】</a:t>
            </a:r>
            <a:endParaRPr lang="zh-CN" altLang="en-US" sz="2000" dirty="0">
              <a:latin typeface="+mn-ea"/>
              <a:ea typeface="+mn-ea"/>
            </a:endParaRPr>
          </a:p>
        </p:txBody>
      </p:sp>
    </p:spTree>
    <p:extLst>
      <p:ext uri="{BB962C8B-B14F-4D97-AF65-F5344CB8AC3E}">
        <p14:creationId xmlns:p14="http://schemas.microsoft.com/office/powerpoint/2010/main" val="4291034230"/>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a:spLocks noEditPoints="1"/>
          </p:cNvSpPr>
          <p:nvPr/>
        </p:nvSpPr>
        <p:spPr bwMode="auto">
          <a:xfrm>
            <a:off x="2693113" y="693596"/>
            <a:ext cx="3757775" cy="375630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nvGrpSpPr>
          <p:cNvPr id="5" name="组合 4"/>
          <p:cNvGrpSpPr/>
          <p:nvPr/>
        </p:nvGrpSpPr>
        <p:grpSpPr bwMode="auto">
          <a:xfrm>
            <a:off x="2952750" y="2609851"/>
            <a:ext cx="3076575" cy="995165"/>
            <a:chOff x="629723" y="4306893"/>
            <a:chExt cx="4102319" cy="1327901"/>
          </a:xfrm>
        </p:grpSpPr>
        <p:grpSp>
          <p:nvGrpSpPr>
            <p:cNvPr id="40964" name="组合 5"/>
            <p:cNvGrpSpPr/>
            <p:nvPr/>
          </p:nvGrpSpPr>
          <p:grpSpPr bwMode="auto">
            <a:xfrm>
              <a:off x="629723" y="4306893"/>
              <a:ext cx="4102319" cy="1327901"/>
              <a:chOff x="4020428" y="4709180"/>
              <a:chExt cx="4102319" cy="1327901"/>
            </a:xfrm>
          </p:grpSpPr>
          <p:sp>
            <p:nvSpPr>
              <p:cNvPr id="11" name="文本框 10"/>
              <p:cNvSpPr txBox="1"/>
              <p:nvPr/>
            </p:nvSpPr>
            <p:spPr>
              <a:xfrm>
                <a:off x="4020428" y="5626398"/>
                <a:ext cx="4102319" cy="410683"/>
              </a:xfrm>
              <a:prstGeom prst="rect">
                <a:avLst/>
              </a:prstGeom>
              <a:noFill/>
            </p:spPr>
            <p:txBody>
              <a:bodyPr>
                <a:spAutoFit/>
              </a:bodyPr>
              <a:lstStyle/>
              <a:p>
                <a:pPr algn="ctr" eaLnBrk="1" fontAlgn="auto" hangingPunct="1">
                  <a:spcBef>
                    <a:spcPts val="0"/>
                  </a:spcBef>
                  <a:spcAft>
                    <a:spcPts val="0"/>
                  </a:spcAft>
                  <a:defRPr/>
                </a:pPr>
                <a:r>
                  <a:rPr lang="zh-CN" altLang="en-US" sz="2100" baseline="-3000" dirty="0" smtClean="0">
                    <a:solidFill>
                      <a:schemeClr val="bg1"/>
                    </a:solidFill>
                    <a:latin typeface="+mn-lt"/>
                    <a:ea typeface="微软雅黑 Light" panose="020B0502040204020203" pitchFamily="34" charset="-122"/>
                    <a:cs typeface="Arial" panose="020B0604020202020204" pitchFamily="34" charset="0"/>
                  </a:rPr>
                  <a:t>如何进行界面原型设计</a:t>
                </a:r>
                <a:endParaRPr lang="zh-CN" altLang="en-US" sz="2100" baseline="-3000" dirty="0">
                  <a:solidFill>
                    <a:schemeClr val="bg1"/>
                  </a:solidFill>
                  <a:latin typeface="+mn-lt"/>
                  <a:ea typeface="微软雅黑 Light" panose="020B0502040204020203" pitchFamily="34" charset="-122"/>
                  <a:cs typeface="Arial" panose="020B0604020202020204" pitchFamily="34" charset="0"/>
                </a:endParaRPr>
              </a:p>
            </p:txBody>
          </p:sp>
          <p:sp>
            <p:nvSpPr>
              <p:cNvPr id="12" name="文本框 11"/>
              <p:cNvSpPr txBox="1"/>
              <p:nvPr/>
            </p:nvSpPr>
            <p:spPr>
              <a:xfrm>
                <a:off x="4158019" y="4709180"/>
                <a:ext cx="3875823" cy="860871"/>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1"/>
                    </a:solidFill>
                    <a:latin typeface="+mn-lt"/>
                    <a:ea typeface="微软雅黑 Light" panose="020B0502040204020203" pitchFamily="34" charset="-122"/>
                    <a:cs typeface="Arial" panose="020B0604020202020204" pitchFamily="34" charset="0"/>
                  </a:rPr>
                  <a:t>PART </a:t>
                </a:r>
                <a:r>
                  <a:rPr lang="en-US" altLang="zh-CN" sz="3600" dirty="0" smtClean="0">
                    <a:solidFill>
                      <a:schemeClr val="bg1"/>
                    </a:solidFill>
                    <a:latin typeface="+mn-lt"/>
                    <a:ea typeface="微软雅黑 Light" panose="020B0502040204020203" pitchFamily="34" charset="-122"/>
                    <a:cs typeface="Arial" panose="020B0604020202020204" pitchFamily="34" charset="0"/>
                  </a:rPr>
                  <a:t>TWO</a:t>
                </a:r>
                <a:endParaRPr lang="zh-CN" altLang="en-US" sz="3600" baseline="-3000" dirty="0">
                  <a:solidFill>
                    <a:schemeClr val="bg1"/>
                  </a:solidFill>
                  <a:latin typeface="+mn-lt"/>
                  <a:ea typeface="微软雅黑 Light" panose="020B0502040204020203" pitchFamily="34" charset="-122"/>
                  <a:cs typeface="Arial" panose="020B0604020202020204" pitchFamily="34" charset="0"/>
                </a:endParaRPr>
              </a:p>
            </p:txBody>
          </p:sp>
        </p:grpSp>
        <p:cxnSp>
          <p:nvCxnSpPr>
            <p:cNvPr id="7" name="直接连接符 6"/>
            <p:cNvCxnSpPr/>
            <p:nvPr/>
          </p:nvCxnSpPr>
          <p:spPr>
            <a:xfrm>
              <a:off x="1285925" y="5147853"/>
              <a:ext cx="282801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a:grpSpLocks noChangeAspect="1"/>
          </p:cNvGrpSpPr>
          <p:nvPr/>
        </p:nvGrpSpPr>
        <p:grpSpPr>
          <a:xfrm>
            <a:off x="3879937" y="1437953"/>
            <a:ext cx="1285820" cy="1102718"/>
            <a:chOff x="5084763" y="971550"/>
            <a:chExt cx="323850" cy="277813"/>
          </a:xfrm>
          <a:solidFill>
            <a:schemeClr val="bg1">
              <a:lumMod val="95000"/>
            </a:schemeClr>
          </a:solidFill>
        </p:grpSpPr>
        <p:sp>
          <p:nvSpPr>
            <p:cNvPr id="14"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5"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40000">
                                          <p:cBhvr additive="base">
                                            <p:cTn id="7" dur="75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Lst>
      </p:timing>
    </mc:Fallback>
  </mc:AlternateContent>
</p:sld>
</file>

<file path=ppt/theme/theme1.xml><?xml version="1.0" encoding="utf-8"?>
<a:theme xmlns:a="http://schemas.openxmlformats.org/drawingml/2006/main" name="Office 主题​​">
  <a:themeElements>
    <a:clrScheme name="可变换-1">
      <a:dk1>
        <a:srgbClr val="000000"/>
      </a:dk1>
      <a:lt1>
        <a:srgbClr val="FFFFFF"/>
      </a:lt1>
      <a:dk2>
        <a:srgbClr val="44546A"/>
      </a:dk2>
      <a:lt2>
        <a:srgbClr val="E7E6E6"/>
      </a:lt2>
      <a:accent1>
        <a:srgbClr val="FFFFFF"/>
      </a:accent1>
      <a:accent2>
        <a:srgbClr val="FFFFFF"/>
      </a:accent2>
      <a:accent3>
        <a:srgbClr val="00ADEF"/>
      </a:accent3>
      <a:accent4>
        <a:srgbClr val="00ADEF"/>
      </a:accent4>
      <a:accent5>
        <a:srgbClr val="00ADEF"/>
      </a:accent5>
      <a:accent6>
        <a:srgbClr val="00ADEF"/>
      </a:accent6>
      <a:hlink>
        <a:srgbClr val="00ADEF"/>
      </a:hlink>
      <a:folHlink>
        <a:srgbClr val="00ADEF"/>
      </a:folHlink>
    </a:clrScheme>
    <a:fontScheme name="华文细黑英文">
      <a:majorFont>
        <a:latin typeface="华文细黑"/>
        <a:ea typeface="微软雅黑"/>
        <a:cs typeface=""/>
      </a:majorFont>
      <a:minorFont>
        <a:latin typeface="华文细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1919</Words>
  <Application>Microsoft Office PowerPoint</Application>
  <PresentationFormat>全屏显示(16:9)</PresentationFormat>
  <Paragraphs>162</Paragraphs>
  <Slides>41</Slides>
  <Notes>9</Notes>
  <HiddenSlides>0</HiddenSlides>
  <MMClips>0</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绿色iOS风格</dc:title>
  <dc:creator>第一PPT</dc:creator>
  <cp:keywords>www.1ppt.com</cp:keywords>
  <dc:description>www.1ppt.com</dc:description>
  <cp:lastModifiedBy>DELL。</cp:lastModifiedBy>
  <cp:revision>179</cp:revision>
  <dcterms:created xsi:type="dcterms:W3CDTF">2014-09-01T14:19:00Z</dcterms:created>
  <dcterms:modified xsi:type="dcterms:W3CDTF">2018-11-04T09:50:26Z</dcterms:modified>
  <cp:category>www.1ppt.com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2052-11.1.0.7848</vt:lpwstr>
  </property>
</Properties>
</file>