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sldIdLst>
    <p:sldId id="256" r:id="rId2"/>
    <p:sldId id="257" r:id="rId3"/>
    <p:sldId id="294" r:id="rId4"/>
    <p:sldId id="258" r:id="rId5"/>
    <p:sldId id="293" r:id="rId6"/>
    <p:sldId id="259" r:id="rId7"/>
    <p:sldId id="337" r:id="rId8"/>
    <p:sldId id="283" r:id="rId9"/>
    <p:sldId id="338" r:id="rId10"/>
    <p:sldId id="340" r:id="rId11"/>
    <p:sldId id="354" r:id="rId12"/>
    <p:sldId id="342" r:id="rId13"/>
    <p:sldId id="352" r:id="rId14"/>
    <p:sldId id="353" r:id="rId15"/>
    <p:sldId id="341" r:id="rId16"/>
    <p:sldId id="356" r:id="rId17"/>
    <p:sldId id="343" r:id="rId18"/>
    <p:sldId id="344" r:id="rId19"/>
    <p:sldId id="345" r:id="rId20"/>
    <p:sldId id="346" r:id="rId21"/>
    <p:sldId id="355" r:id="rId22"/>
    <p:sldId id="298" r:id="rId23"/>
    <p:sldId id="347" r:id="rId24"/>
    <p:sldId id="348" r:id="rId25"/>
    <p:sldId id="349" r:id="rId26"/>
    <p:sldId id="350" r:id="rId27"/>
    <p:sldId id="314" r:id="rId28"/>
    <p:sldId id="326" r:id="rId29"/>
    <p:sldId id="357" r:id="rId30"/>
    <p:sldId id="282" r:id="rId31"/>
    <p:sldId id="351" r:id="rId32"/>
    <p:sldId id="335" r:id="rId33"/>
    <p:sldId id="321" r:id="rId34"/>
    <p:sldId id="336" r:id="rId35"/>
    <p:sldId id="324" r:id="rId36"/>
    <p:sldId id="358" r:id="rId37"/>
    <p:sldId id="359" r:id="rId38"/>
    <p:sldId id="316" r:id="rId39"/>
    <p:sldId id="278" r:id="rId40"/>
    <p:sldId id="288" r:id="rId41"/>
  </p:sldIdLst>
  <p:sldSz cx="12192000" cy="685800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extLst>
    <p:ext uri="{EFAFB233-063F-42B5-8137-9DF3F51BA10A}">
      <p15:sldGuideLst xmlns:p15="http://schemas.microsoft.com/office/powerpoint/2012/main">
        <p15:guide id="1" orient="horz" pos="2205">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F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4" autoAdjust="0"/>
    <p:restoredTop sz="94854" autoAdjust="0"/>
  </p:normalViewPr>
  <p:slideViewPr>
    <p:cSldViewPr snapToGrid="0">
      <p:cViewPr varScale="1">
        <p:scale>
          <a:sx n="119" d="100"/>
          <a:sy n="119" d="100"/>
        </p:scale>
        <p:origin x="168" y="138"/>
      </p:cViewPr>
      <p:guideLst>
        <p:guide orient="horz" pos="220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0742-4119-401E-A6E7-12A1170D9A1A}"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4D583-EF1E-4ED0-84E9-012CF00ADEBE}" type="slidenum">
              <a:rPr lang="zh-CN" altLang="en-US" smtClean="0"/>
              <a:t>‹#›</a:t>
            </a:fld>
            <a:endParaRPr lang="zh-CN" altLang="en-US"/>
          </a:p>
        </p:txBody>
      </p:sp>
    </p:spTree>
    <p:extLst>
      <p:ext uri="{BB962C8B-B14F-4D97-AF65-F5344CB8AC3E}">
        <p14:creationId xmlns:p14="http://schemas.microsoft.com/office/powerpoint/2010/main" val="402990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dirty="0"/>
              <a:t>https://dxpu.taobao.com/</a:t>
            </a:r>
            <a:endParaRPr lang="zh-CN" altLang="en-US" dirty="0"/>
          </a:p>
        </p:txBody>
      </p:sp>
      <p:sp>
        <p:nvSpPr>
          <p:cNvPr id="4" name="灯片编号占位符 3"/>
          <p:cNvSpPr>
            <a:spLocks noGrp="1"/>
          </p:cNvSpPr>
          <p:nvPr>
            <p:ph type="sldNum" sz="quarter" idx="10"/>
          </p:nvPr>
        </p:nvSpPr>
        <p:spPr/>
        <p:txBody>
          <a:bodyPr/>
          <a:lstStyle/>
          <a:p>
            <a:fld id="{75F4D583-EF1E-4ED0-84E9-012CF00ADEBE}" type="slidenum">
              <a:rPr lang="zh-CN" altLang="en-US" smtClean="0"/>
              <a:t>1</a:t>
            </a:fld>
            <a:endParaRPr lang="zh-CN" altLang="en-US"/>
          </a:p>
        </p:txBody>
      </p:sp>
    </p:spTree>
    <p:extLst>
      <p:ext uri="{BB962C8B-B14F-4D97-AF65-F5344CB8AC3E}">
        <p14:creationId xmlns:p14="http://schemas.microsoft.com/office/powerpoint/2010/main" val="2413965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10</a:t>
            </a:fld>
            <a:endParaRPr lang="zh-CN" altLang="en-US"/>
          </a:p>
        </p:txBody>
      </p:sp>
    </p:spTree>
    <p:extLst>
      <p:ext uri="{BB962C8B-B14F-4D97-AF65-F5344CB8AC3E}">
        <p14:creationId xmlns:p14="http://schemas.microsoft.com/office/powerpoint/2010/main" val="295497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11</a:t>
            </a:fld>
            <a:endParaRPr lang="zh-CN" altLang="en-US"/>
          </a:p>
        </p:txBody>
      </p:sp>
    </p:spTree>
    <p:extLst>
      <p:ext uri="{BB962C8B-B14F-4D97-AF65-F5344CB8AC3E}">
        <p14:creationId xmlns:p14="http://schemas.microsoft.com/office/powerpoint/2010/main" val="35251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12</a:t>
            </a:fld>
            <a:endParaRPr lang="zh-CN" altLang="en-US"/>
          </a:p>
        </p:txBody>
      </p:sp>
    </p:spTree>
    <p:extLst>
      <p:ext uri="{BB962C8B-B14F-4D97-AF65-F5344CB8AC3E}">
        <p14:creationId xmlns:p14="http://schemas.microsoft.com/office/powerpoint/2010/main" val="309397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13</a:t>
            </a:fld>
            <a:endParaRPr lang="zh-CN" altLang="en-US"/>
          </a:p>
        </p:txBody>
      </p:sp>
    </p:spTree>
    <p:extLst>
      <p:ext uri="{BB962C8B-B14F-4D97-AF65-F5344CB8AC3E}">
        <p14:creationId xmlns:p14="http://schemas.microsoft.com/office/powerpoint/2010/main" val="7525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14</a:t>
            </a:fld>
            <a:endParaRPr lang="zh-CN" altLang="en-US"/>
          </a:p>
        </p:txBody>
      </p:sp>
    </p:spTree>
    <p:extLst>
      <p:ext uri="{BB962C8B-B14F-4D97-AF65-F5344CB8AC3E}">
        <p14:creationId xmlns:p14="http://schemas.microsoft.com/office/powerpoint/2010/main" val="230872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15</a:t>
            </a:fld>
            <a:endParaRPr lang="zh-CN" altLang="en-US"/>
          </a:p>
        </p:txBody>
      </p:sp>
    </p:spTree>
    <p:extLst>
      <p:ext uri="{BB962C8B-B14F-4D97-AF65-F5344CB8AC3E}">
        <p14:creationId xmlns:p14="http://schemas.microsoft.com/office/powerpoint/2010/main" val="233441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16</a:t>
            </a:fld>
            <a:endParaRPr lang="zh-CN" altLang="en-US"/>
          </a:p>
        </p:txBody>
      </p:sp>
    </p:spTree>
    <p:extLst>
      <p:ext uri="{BB962C8B-B14F-4D97-AF65-F5344CB8AC3E}">
        <p14:creationId xmlns:p14="http://schemas.microsoft.com/office/powerpoint/2010/main" val="3960796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17</a:t>
            </a:fld>
            <a:endParaRPr lang="zh-CN" altLang="en-US"/>
          </a:p>
        </p:txBody>
      </p:sp>
    </p:spTree>
    <p:extLst>
      <p:ext uri="{BB962C8B-B14F-4D97-AF65-F5344CB8AC3E}">
        <p14:creationId xmlns:p14="http://schemas.microsoft.com/office/powerpoint/2010/main" val="4058038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18</a:t>
            </a:fld>
            <a:endParaRPr lang="zh-CN" altLang="en-US"/>
          </a:p>
        </p:txBody>
      </p:sp>
    </p:spTree>
    <p:extLst>
      <p:ext uri="{BB962C8B-B14F-4D97-AF65-F5344CB8AC3E}">
        <p14:creationId xmlns:p14="http://schemas.microsoft.com/office/powerpoint/2010/main" val="318112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19</a:t>
            </a:fld>
            <a:endParaRPr lang="zh-CN" altLang="en-US"/>
          </a:p>
        </p:txBody>
      </p:sp>
    </p:spTree>
    <p:extLst>
      <p:ext uri="{BB962C8B-B14F-4D97-AF65-F5344CB8AC3E}">
        <p14:creationId xmlns:p14="http://schemas.microsoft.com/office/powerpoint/2010/main" val="14862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a:t>
            </a:fld>
            <a:endParaRPr lang="zh-CN" altLang="en-US"/>
          </a:p>
        </p:txBody>
      </p:sp>
    </p:spTree>
    <p:extLst>
      <p:ext uri="{BB962C8B-B14F-4D97-AF65-F5344CB8AC3E}">
        <p14:creationId xmlns:p14="http://schemas.microsoft.com/office/powerpoint/2010/main" val="285464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20</a:t>
            </a:fld>
            <a:endParaRPr lang="zh-CN" altLang="en-US"/>
          </a:p>
        </p:txBody>
      </p:sp>
    </p:spTree>
    <p:extLst>
      <p:ext uri="{BB962C8B-B14F-4D97-AF65-F5344CB8AC3E}">
        <p14:creationId xmlns:p14="http://schemas.microsoft.com/office/powerpoint/2010/main" val="4159484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21</a:t>
            </a:fld>
            <a:endParaRPr lang="zh-CN" altLang="en-US"/>
          </a:p>
        </p:txBody>
      </p:sp>
    </p:spTree>
    <p:extLst>
      <p:ext uri="{BB962C8B-B14F-4D97-AF65-F5344CB8AC3E}">
        <p14:creationId xmlns:p14="http://schemas.microsoft.com/office/powerpoint/2010/main" val="82057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22</a:t>
            </a:fld>
            <a:endParaRPr lang="zh-CN" altLang="en-US"/>
          </a:p>
        </p:txBody>
      </p:sp>
    </p:spTree>
    <p:extLst>
      <p:ext uri="{BB962C8B-B14F-4D97-AF65-F5344CB8AC3E}">
        <p14:creationId xmlns:p14="http://schemas.microsoft.com/office/powerpoint/2010/main" val="275525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23</a:t>
            </a:fld>
            <a:endParaRPr lang="zh-CN" altLang="en-US"/>
          </a:p>
        </p:txBody>
      </p:sp>
    </p:spTree>
    <p:extLst>
      <p:ext uri="{BB962C8B-B14F-4D97-AF65-F5344CB8AC3E}">
        <p14:creationId xmlns:p14="http://schemas.microsoft.com/office/powerpoint/2010/main" val="102340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24</a:t>
            </a:fld>
            <a:endParaRPr lang="zh-CN" altLang="en-US"/>
          </a:p>
        </p:txBody>
      </p:sp>
    </p:spTree>
    <p:extLst>
      <p:ext uri="{BB962C8B-B14F-4D97-AF65-F5344CB8AC3E}">
        <p14:creationId xmlns:p14="http://schemas.microsoft.com/office/powerpoint/2010/main" val="1109142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25</a:t>
            </a:fld>
            <a:endParaRPr lang="zh-CN" altLang="en-US"/>
          </a:p>
        </p:txBody>
      </p:sp>
    </p:spTree>
    <p:extLst>
      <p:ext uri="{BB962C8B-B14F-4D97-AF65-F5344CB8AC3E}">
        <p14:creationId xmlns:p14="http://schemas.microsoft.com/office/powerpoint/2010/main" val="2028595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26</a:t>
            </a:fld>
            <a:endParaRPr lang="zh-CN" altLang="en-US"/>
          </a:p>
        </p:txBody>
      </p:sp>
    </p:spTree>
    <p:extLst>
      <p:ext uri="{BB962C8B-B14F-4D97-AF65-F5344CB8AC3E}">
        <p14:creationId xmlns:p14="http://schemas.microsoft.com/office/powerpoint/2010/main" val="363494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27</a:t>
            </a:fld>
            <a:endParaRPr lang="zh-CN" altLang="en-US"/>
          </a:p>
        </p:txBody>
      </p:sp>
    </p:spTree>
    <p:extLst>
      <p:ext uri="{BB962C8B-B14F-4D97-AF65-F5344CB8AC3E}">
        <p14:creationId xmlns:p14="http://schemas.microsoft.com/office/powerpoint/2010/main" val="1546218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28</a:t>
            </a:fld>
            <a:endParaRPr lang="zh-CN" altLang="en-US"/>
          </a:p>
        </p:txBody>
      </p:sp>
    </p:spTree>
    <p:extLst>
      <p:ext uri="{BB962C8B-B14F-4D97-AF65-F5344CB8AC3E}">
        <p14:creationId xmlns:p14="http://schemas.microsoft.com/office/powerpoint/2010/main" val="1738267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29</a:t>
            </a:fld>
            <a:endParaRPr lang="zh-CN" altLang="en-US"/>
          </a:p>
        </p:txBody>
      </p:sp>
    </p:spTree>
    <p:extLst>
      <p:ext uri="{BB962C8B-B14F-4D97-AF65-F5344CB8AC3E}">
        <p14:creationId xmlns:p14="http://schemas.microsoft.com/office/powerpoint/2010/main" val="92571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a:t>
            </a:fld>
            <a:endParaRPr lang="zh-CN" altLang="en-US"/>
          </a:p>
        </p:txBody>
      </p:sp>
    </p:spTree>
    <p:extLst>
      <p:ext uri="{BB962C8B-B14F-4D97-AF65-F5344CB8AC3E}">
        <p14:creationId xmlns:p14="http://schemas.microsoft.com/office/powerpoint/2010/main" val="1096993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30</a:t>
            </a:fld>
            <a:endParaRPr lang="zh-CN" altLang="en-US"/>
          </a:p>
        </p:txBody>
      </p:sp>
    </p:spTree>
    <p:extLst>
      <p:ext uri="{BB962C8B-B14F-4D97-AF65-F5344CB8AC3E}">
        <p14:creationId xmlns:p14="http://schemas.microsoft.com/office/powerpoint/2010/main" val="3002166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31</a:t>
            </a:fld>
            <a:endParaRPr lang="zh-CN" altLang="en-US"/>
          </a:p>
        </p:txBody>
      </p:sp>
    </p:spTree>
    <p:extLst>
      <p:ext uri="{BB962C8B-B14F-4D97-AF65-F5344CB8AC3E}">
        <p14:creationId xmlns:p14="http://schemas.microsoft.com/office/powerpoint/2010/main" val="960098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32</a:t>
            </a:fld>
            <a:endParaRPr lang="zh-CN" altLang="en-US"/>
          </a:p>
        </p:txBody>
      </p:sp>
    </p:spTree>
    <p:extLst>
      <p:ext uri="{BB962C8B-B14F-4D97-AF65-F5344CB8AC3E}">
        <p14:creationId xmlns:p14="http://schemas.microsoft.com/office/powerpoint/2010/main" val="3029248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33</a:t>
            </a:fld>
            <a:endParaRPr lang="zh-CN" altLang="en-US"/>
          </a:p>
        </p:txBody>
      </p:sp>
    </p:spTree>
    <p:extLst>
      <p:ext uri="{BB962C8B-B14F-4D97-AF65-F5344CB8AC3E}">
        <p14:creationId xmlns:p14="http://schemas.microsoft.com/office/powerpoint/2010/main" val="2961738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34</a:t>
            </a:fld>
            <a:endParaRPr lang="zh-CN" altLang="en-US"/>
          </a:p>
        </p:txBody>
      </p:sp>
    </p:spTree>
    <p:extLst>
      <p:ext uri="{BB962C8B-B14F-4D97-AF65-F5344CB8AC3E}">
        <p14:creationId xmlns:p14="http://schemas.microsoft.com/office/powerpoint/2010/main" val="1394172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35</a:t>
            </a:fld>
            <a:endParaRPr lang="zh-CN" altLang="en-US"/>
          </a:p>
        </p:txBody>
      </p:sp>
    </p:spTree>
    <p:extLst>
      <p:ext uri="{BB962C8B-B14F-4D97-AF65-F5344CB8AC3E}">
        <p14:creationId xmlns:p14="http://schemas.microsoft.com/office/powerpoint/2010/main" val="3638347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36</a:t>
            </a:fld>
            <a:endParaRPr lang="zh-CN" altLang="en-US"/>
          </a:p>
        </p:txBody>
      </p:sp>
    </p:spTree>
    <p:extLst>
      <p:ext uri="{BB962C8B-B14F-4D97-AF65-F5344CB8AC3E}">
        <p14:creationId xmlns:p14="http://schemas.microsoft.com/office/powerpoint/2010/main" val="3590231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37</a:t>
            </a:fld>
            <a:endParaRPr lang="zh-CN" altLang="en-US"/>
          </a:p>
        </p:txBody>
      </p:sp>
    </p:spTree>
    <p:extLst>
      <p:ext uri="{BB962C8B-B14F-4D97-AF65-F5344CB8AC3E}">
        <p14:creationId xmlns:p14="http://schemas.microsoft.com/office/powerpoint/2010/main" val="2357475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38</a:t>
            </a:fld>
            <a:endParaRPr lang="zh-CN" altLang="en-US"/>
          </a:p>
        </p:txBody>
      </p:sp>
    </p:spTree>
    <p:extLst>
      <p:ext uri="{BB962C8B-B14F-4D97-AF65-F5344CB8AC3E}">
        <p14:creationId xmlns:p14="http://schemas.microsoft.com/office/powerpoint/2010/main" val="2985400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39</a:t>
            </a:fld>
            <a:endParaRPr lang="zh-CN" altLang="en-US"/>
          </a:p>
        </p:txBody>
      </p:sp>
    </p:spTree>
    <p:extLst>
      <p:ext uri="{BB962C8B-B14F-4D97-AF65-F5344CB8AC3E}">
        <p14:creationId xmlns:p14="http://schemas.microsoft.com/office/powerpoint/2010/main" val="14868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4</a:t>
            </a:fld>
            <a:endParaRPr lang="zh-CN" altLang="en-US"/>
          </a:p>
        </p:txBody>
      </p:sp>
    </p:spTree>
    <p:extLst>
      <p:ext uri="{BB962C8B-B14F-4D97-AF65-F5344CB8AC3E}">
        <p14:creationId xmlns:p14="http://schemas.microsoft.com/office/powerpoint/2010/main" val="46088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a:t>https://dxpu.taobao.com/</a:t>
            </a:r>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40</a:t>
            </a:fld>
            <a:endParaRPr lang="zh-CN" altLang="en-US"/>
          </a:p>
        </p:txBody>
      </p:sp>
    </p:spTree>
    <p:extLst>
      <p:ext uri="{BB962C8B-B14F-4D97-AF65-F5344CB8AC3E}">
        <p14:creationId xmlns:p14="http://schemas.microsoft.com/office/powerpoint/2010/main" val="386405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5</a:t>
            </a:fld>
            <a:endParaRPr lang="zh-CN" altLang="en-US"/>
          </a:p>
        </p:txBody>
      </p:sp>
    </p:spTree>
    <p:extLst>
      <p:ext uri="{BB962C8B-B14F-4D97-AF65-F5344CB8AC3E}">
        <p14:creationId xmlns:p14="http://schemas.microsoft.com/office/powerpoint/2010/main" val="232016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6</a:t>
            </a:fld>
            <a:endParaRPr lang="zh-CN" altLang="en-US"/>
          </a:p>
        </p:txBody>
      </p:sp>
    </p:spTree>
    <p:extLst>
      <p:ext uri="{BB962C8B-B14F-4D97-AF65-F5344CB8AC3E}">
        <p14:creationId xmlns:p14="http://schemas.microsoft.com/office/powerpoint/2010/main" val="133836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7</a:t>
            </a:fld>
            <a:endParaRPr lang="zh-CN" altLang="en-US"/>
          </a:p>
        </p:txBody>
      </p:sp>
    </p:spTree>
    <p:extLst>
      <p:ext uri="{BB962C8B-B14F-4D97-AF65-F5344CB8AC3E}">
        <p14:creationId xmlns:p14="http://schemas.microsoft.com/office/powerpoint/2010/main" val="298723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8</a:t>
            </a:fld>
            <a:endParaRPr lang="zh-CN" altLang="en-US"/>
          </a:p>
        </p:txBody>
      </p:sp>
    </p:spTree>
    <p:extLst>
      <p:ext uri="{BB962C8B-B14F-4D97-AF65-F5344CB8AC3E}">
        <p14:creationId xmlns:p14="http://schemas.microsoft.com/office/powerpoint/2010/main" val="372348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9</a:t>
            </a:fld>
            <a:endParaRPr lang="zh-CN" altLang="en-US"/>
          </a:p>
        </p:txBody>
      </p:sp>
    </p:spTree>
    <p:extLst>
      <p:ext uri="{BB962C8B-B14F-4D97-AF65-F5344CB8AC3E}">
        <p14:creationId xmlns:p14="http://schemas.microsoft.com/office/powerpoint/2010/main" val="54788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919E77FD-EB81-434A-85FC-BD4835565740}"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AF1CF9-EBBA-4593-9255-E9B3DC82B58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C28251-6D28-4825-AF0E-32E9B0CC9136}"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33A73D-C85B-4BA1-8AF2-0373D140470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2F4684-759A-46CA-BED6-EE7A224029CC}"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31E11F-9EB2-4818-9B9C-7D9FE831127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518DE36-4894-4D38-9D81-DFEBAC047679}"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6E9A6E-3BCF-404A-8DCC-74BE2BC251A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23DD92A6-3DB4-4CF2-B1E4-7B8F275DCB8B}"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31BBFE-AAD3-4ABD-84E6-C6731AB72EE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85A85A5-9C35-41B4-858A-45DEBCED216E}" type="datetimeFigureOut">
              <a:rPr lang="zh-CN" altLang="en-US"/>
              <a:pPr>
                <a:defRPr/>
              </a:pPr>
              <a:t>2018/12/9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9619E7-BCDA-4767-AE55-45821D6CEA3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BCF0436-B3E2-4622-8A3A-ABB4003A6D60}" type="datetimeFigureOut">
              <a:rPr lang="zh-CN" altLang="en-US"/>
              <a:pPr>
                <a:defRPr/>
              </a:pPr>
              <a:t>2018/12/9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F56AE0-54D1-459B-AA8A-FF52FADB4F7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5CAE49-E04F-490C-A9CE-C1F570147BFB}" type="datetimeFigureOut">
              <a:rPr lang="zh-CN" altLang="en-US"/>
              <a:pPr>
                <a:defRPr/>
              </a:pPr>
              <a:t>2018/12/9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0AE4F6C-5AC8-4071-A5B4-606DC7AEDB1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5A12EA-0B1D-4629-A73D-DC25C3B0DFB8}" type="datetimeFigureOut">
              <a:rPr lang="zh-CN" altLang="en-US"/>
              <a:pPr>
                <a:defRPr/>
              </a:pPr>
              <a:t>2018/12/9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90BCE3-B0DB-4747-957E-0C7AD00F268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B7F4105C-FE1F-4609-ABCC-6C5241F1BB18}" type="datetimeFigureOut">
              <a:rPr lang="zh-CN" altLang="en-US"/>
              <a:pPr>
                <a:defRPr/>
              </a:pPr>
              <a:t>2018/12/9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8B7410-8B39-4D4A-A7CC-8D9198255A9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69894C2C-6FA3-4710-B8C2-00A1B6D4A72D}" type="datetimeFigureOut">
              <a:rPr lang="zh-CN" altLang="en-US"/>
              <a:pPr>
                <a:defRPr/>
              </a:pPr>
              <a:t>2018/12/9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EA9564-EE22-4F93-A07F-4422DC27755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B0A203E-8AC0-4753-A3F8-952E004B3766}" type="datetimeFigureOut">
              <a:rPr lang="zh-CN" altLang="en-US"/>
              <a:pPr>
                <a:defRPr/>
              </a:pPr>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7B8225C0-98BE-4D9C-8FCF-E37E3ECB9C0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8599" y="2106613"/>
            <a:ext cx="11171238" cy="2695575"/>
          </a:xfrm>
          <a:prstGeom prst="rect">
            <a:avLst/>
          </a:prstGeom>
          <a:noFill/>
          <a:ln>
            <a:noFill/>
          </a:ln>
        </p:spPr>
      </p:pic>
      <p:sp>
        <p:nvSpPr>
          <p:cNvPr id="5" name="矩形 4"/>
          <p:cNvSpPr/>
          <p:nvPr/>
        </p:nvSpPr>
        <p:spPr>
          <a:xfrm>
            <a:off x="10942638" y="2106613"/>
            <a:ext cx="400050" cy="26955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629410" y="2103120"/>
            <a:ext cx="4725670" cy="2697480"/>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1417403" y="2816236"/>
            <a:ext cx="5149684" cy="1323439"/>
          </a:xfrm>
          <a:prstGeom prst="rect">
            <a:avLst/>
          </a:prstGeom>
          <a:noFill/>
          <a:ln w="9525">
            <a:noFill/>
            <a:miter lim="800000"/>
            <a:headEnd/>
            <a:tailEnd/>
          </a:ln>
        </p:spPr>
        <p:txBody>
          <a:bodyPr wrap="square">
            <a:spAutoFit/>
          </a:bodyPr>
          <a:lstStyle/>
          <a:p>
            <a:pPr algn="ctr" eaLnBrk="1" hangingPunct="1"/>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UML</a:t>
            </a:r>
            <a:r>
              <a:rPr lang="zh-CN" altLang="en-US" sz="4000" b="1" dirty="0">
                <a:solidFill>
                  <a:schemeClr val="bg1"/>
                </a:solidFill>
                <a:latin typeface="造字工房悦黑（非商用）常规体" pitchFamily="2" charset="-122"/>
                <a:ea typeface="造字工房悦黑（非商用）常规体" pitchFamily="2" charset="-122"/>
                <a:cs typeface="造字工房悦黑体验版细体"/>
              </a:rPr>
              <a:t>基础</a:t>
            </a:r>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3</a:t>
            </a:r>
          </a:p>
          <a:p>
            <a:pPr algn="ctr" eaLnBrk="1" hangingPunct="1"/>
            <a:r>
              <a:rPr lang="zh-CN" altLang="en-US" sz="4000" b="1" dirty="0">
                <a:solidFill>
                  <a:schemeClr val="bg1"/>
                </a:solidFill>
                <a:latin typeface="造字工房悦黑（非商用）常规体" pitchFamily="2" charset="-122"/>
                <a:ea typeface="造字工房悦黑（非商用）常规体" pitchFamily="2" charset="-122"/>
                <a:cs typeface="造字工房悦黑体验版细体"/>
              </a:rPr>
              <a:t>（</a:t>
            </a:r>
            <a:r>
              <a:rPr lang="zh-CN" altLang="en-US" sz="3200" b="1" dirty="0">
                <a:solidFill>
                  <a:schemeClr val="bg1"/>
                </a:solidFill>
                <a:latin typeface="造字工房悦黑（非商用）常规体" pitchFamily="2" charset="-122"/>
                <a:ea typeface="造字工房悦黑（非商用）常规体" pitchFamily="2" charset="-122"/>
                <a:cs typeface="造字工房悦黑体验版细体"/>
              </a:rPr>
              <a:t>对象图、构件图、包图</a:t>
            </a:r>
            <a:r>
              <a:rPr lang="zh-CN" altLang="en-US" sz="4000" b="1" dirty="0">
                <a:solidFill>
                  <a:srgbClr val="F2F2F2">
                    <a:alpha val="95000"/>
                  </a:srgbClr>
                </a:solidFill>
                <a:latin typeface="华文细黑" panose="02010600040101010101" pitchFamily="2" charset="-122"/>
                <a:ea typeface="华文细黑" panose="02010600040101010101" pitchFamily="2" charset="-122"/>
              </a:rPr>
              <a:t>）</a:t>
            </a:r>
            <a:endParaRPr lang="en-US" altLang="zh-CN" sz="4000" b="1" dirty="0">
              <a:solidFill>
                <a:srgbClr val="F2F2F2">
                  <a:alpha val="95000"/>
                </a:srgbClr>
              </a:solidFill>
              <a:latin typeface="华文细黑" panose="02010600040101010101" pitchFamily="2" charset="-122"/>
              <a:ea typeface="华文细黑" panose="02010600040101010101" pitchFamily="2" charset="-122"/>
            </a:endParaRPr>
          </a:p>
        </p:txBody>
      </p:sp>
      <p:pic>
        <p:nvPicPr>
          <p:cNvPr id="8" name="图片 19">
            <a:extLst>
              <a:ext uri="{FF2B5EF4-FFF2-40B4-BE49-F238E27FC236}">
                <a16:creationId xmlns:a16="http://schemas.microsoft.com/office/drawing/2014/main" id="{13F99B36-F4B7-43B3-96E4-64B79F9BB8F7}"/>
              </a:ext>
            </a:extLst>
          </p:cNvPr>
          <p:cNvPicPr>
            <a:picLocks noChangeAspect="1"/>
          </p:cNvPicPr>
          <p:nvPr/>
        </p:nvPicPr>
        <p:blipFill>
          <a:blip r:embed="rId4"/>
          <a:stretch>
            <a:fillRect/>
          </a:stretch>
        </p:blipFill>
        <p:spPr>
          <a:xfrm>
            <a:off x="10583863" y="192722"/>
            <a:ext cx="1517650" cy="1519555"/>
          </a:xfrm>
          <a:prstGeom prst="rect">
            <a:avLst/>
          </a:prstGeom>
          <a:noFill/>
          <a:ln w="9525">
            <a:noFill/>
          </a:ln>
        </p:spPr>
      </p:pic>
      <p:sp>
        <p:nvSpPr>
          <p:cNvPr id="10" name="TextBox 111">
            <a:extLst>
              <a:ext uri="{FF2B5EF4-FFF2-40B4-BE49-F238E27FC236}">
                <a16:creationId xmlns:a16="http://schemas.microsoft.com/office/drawing/2014/main" id="{3CB15F93-F195-407B-974C-9B6C75274FD0}"/>
              </a:ext>
            </a:extLst>
          </p:cNvPr>
          <p:cNvSpPr txBox="1">
            <a:spLocks noChangeArrowheads="1"/>
          </p:cNvSpPr>
          <p:nvPr/>
        </p:nvSpPr>
        <p:spPr bwMode="auto">
          <a:xfrm>
            <a:off x="7682430" y="5956301"/>
            <a:ext cx="3916012" cy="8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lvl="0"/>
            <a:r>
              <a:rPr lang="zh-CN" altLang="en-US" sz="2400" b="1" dirty="0">
                <a:latin typeface="造字工房悦黑（非商用）常规体" pitchFamily="2" charset="-122"/>
                <a:ea typeface="造字工房悦黑（非商用）常规体" pitchFamily="2" charset="-122"/>
                <a:cs typeface="造字工房悦黑体验版细体"/>
                <a:sym typeface="+mn-ea"/>
              </a:rPr>
              <a:t>小组成员：夏昌灏、叶忠杰、黄浩峰、李俊、吴荣欣</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childTnLst>
                          </p:cTn>
                        </p:par>
                        <p:par>
                          <p:cTn id="21" fill="hold">
                            <p:stCondLst>
                              <p:cond delay="28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Effect transition="in" filter="fade">
                                      <p:cBhvr>
                                        <p:cTn id="24"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Lst>
  </p:timing>
  <p:extLst mod="1">
    <p:ext uri="{E180D4A7-C9FB-4DFB-919C-405C955672EB}">
      <p14:showEvtLst xmlns:p14="http://schemas.microsoft.com/office/powerpoint/2010/main">
        <p14:playEvt time="9"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sp>
        <p:nvSpPr>
          <p:cNvPr id="12" name="文本框 6"/>
          <p:cNvSpPr txBox="1"/>
          <p:nvPr/>
        </p:nvSpPr>
        <p:spPr>
          <a:xfrm>
            <a:off x="292102" y="2769880"/>
            <a:ext cx="6365372" cy="2270750"/>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构件图有利于：</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1.</a:t>
            </a:r>
            <a:r>
              <a:rPr lang="zh-CN" altLang="en-US" sz="2400" dirty="0">
                <a:solidFill>
                  <a:schemeClr val="bg1"/>
                </a:solidFill>
                <a:latin typeface="方正兰亭黑简体" pitchFamily="2" charset="-122"/>
                <a:ea typeface="造字工房悦黑（非商用）常规体"/>
                <a:sym typeface="+mn-ea"/>
              </a:rPr>
              <a:t>帮助客户理解最终的系统结构。</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2.</a:t>
            </a:r>
            <a:r>
              <a:rPr lang="zh-CN" altLang="en-US" sz="2400" dirty="0">
                <a:solidFill>
                  <a:schemeClr val="bg1"/>
                </a:solidFill>
                <a:latin typeface="方正兰亭黑简体" pitchFamily="2" charset="-122"/>
                <a:ea typeface="造字工房悦黑（非商用）常规体"/>
                <a:sym typeface="+mn-ea"/>
              </a:rPr>
              <a:t>使开发工作有一个明确的目标。</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帮助开发组的其他人员理解系统。</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4.</a:t>
            </a:r>
            <a:r>
              <a:rPr lang="zh-CN" altLang="en-US" sz="2400" dirty="0">
                <a:solidFill>
                  <a:schemeClr val="bg1"/>
                </a:solidFill>
                <a:latin typeface="方正兰亭黑简体" pitchFamily="2" charset="-122"/>
                <a:ea typeface="造字工房悦黑（非商用）常规体"/>
                <a:sym typeface="+mn-ea"/>
              </a:rPr>
              <a:t>复用软件组件。</a:t>
            </a:r>
            <a:endParaRPr lang="en-US" altLang="zh-CN" sz="24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511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4BF5FF2-1289-4BB2-B215-6AB879C337EA}"/>
              </a:ext>
            </a:extLst>
          </p:cNvPr>
          <p:cNvSpPr/>
          <p:nvPr/>
        </p:nvSpPr>
        <p:spPr>
          <a:xfrm>
            <a:off x="868756" y="2807964"/>
            <a:ext cx="6096000" cy="2116798"/>
          </a:xfrm>
          <a:prstGeom prst="rect">
            <a:avLst/>
          </a:prstGeom>
        </p:spPr>
        <p:txBody>
          <a:bodyPr>
            <a:spAutoFit/>
          </a:bodyPr>
          <a:lstStyle/>
          <a:p>
            <a:pPr>
              <a:lnSpc>
                <a:spcPct val="120000"/>
              </a:lnSpc>
            </a:pPr>
            <a:r>
              <a:rPr lang="zh-CN" altLang="en-US" sz="2800" dirty="0">
                <a:solidFill>
                  <a:schemeClr val="bg1"/>
                </a:solidFill>
                <a:latin typeface="方正兰亭黑简体" pitchFamily="2" charset="-122"/>
                <a:ea typeface="方正兰亭黑简体" pitchFamily="2" charset="-122"/>
                <a:sym typeface="+mn-ea"/>
              </a:rPr>
              <a:t>构件图的组成元素：</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1.</a:t>
            </a:r>
            <a:r>
              <a:rPr lang="zh-CN" altLang="en-US" sz="2800" dirty="0">
                <a:solidFill>
                  <a:schemeClr val="bg1"/>
                </a:solidFill>
                <a:latin typeface="方正兰亭黑简体" pitchFamily="2" charset="-122"/>
                <a:ea typeface="方正兰亭黑简体" pitchFamily="2" charset="-122"/>
                <a:sym typeface="+mn-ea"/>
              </a:rPr>
              <a:t>组件</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2.</a:t>
            </a:r>
            <a:r>
              <a:rPr lang="zh-CN" altLang="en-US" sz="2800" dirty="0">
                <a:solidFill>
                  <a:schemeClr val="bg1"/>
                </a:solidFill>
                <a:latin typeface="方正兰亭黑简体" pitchFamily="2" charset="-122"/>
                <a:ea typeface="方正兰亭黑简体" pitchFamily="2" charset="-122"/>
                <a:sym typeface="+mn-ea"/>
              </a:rPr>
              <a:t>接口</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3.</a:t>
            </a:r>
            <a:r>
              <a:rPr lang="zh-CN" altLang="en-US" sz="2800" dirty="0">
                <a:solidFill>
                  <a:schemeClr val="bg1"/>
                </a:solidFill>
                <a:latin typeface="方正兰亭黑简体" pitchFamily="2" charset="-122"/>
                <a:ea typeface="方正兰亭黑简体" pitchFamily="2" charset="-122"/>
                <a:sym typeface="+mn-ea"/>
              </a:rPr>
              <a:t>关系</a:t>
            </a:r>
          </a:p>
        </p:txBody>
      </p:sp>
    </p:spTree>
    <p:extLst>
      <p:ext uri="{BB962C8B-B14F-4D97-AF65-F5344CB8AC3E}">
        <p14:creationId xmlns:p14="http://schemas.microsoft.com/office/powerpoint/2010/main" val="234655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sp>
        <p:nvSpPr>
          <p:cNvPr id="12" name="文本框 6"/>
          <p:cNvSpPr txBox="1"/>
          <p:nvPr/>
        </p:nvSpPr>
        <p:spPr>
          <a:xfrm>
            <a:off x="333017" y="2215476"/>
            <a:ext cx="6365372" cy="2270750"/>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组件是系统中遵从一组接口且提供实现的一个</a:t>
            </a:r>
            <a:r>
              <a:rPr lang="zh-CN" altLang="en-US" sz="2400" dirty="0">
                <a:solidFill>
                  <a:srgbClr val="FF0000"/>
                </a:solidFill>
                <a:latin typeface="方正兰亭黑简体" pitchFamily="2" charset="-122"/>
                <a:ea typeface="方正兰亭黑简体" pitchFamily="2" charset="-122"/>
                <a:sym typeface="+mn-ea"/>
              </a:rPr>
              <a:t>物理部件</a:t>
            </a:r>
            <a:r>
              <a:rPr lang="zh-CN" altLang="en-US" sz="2400" dirty="0">
                <a:solidFill>
                  <a:schemeClr val="bg1"/>
                </a:solidFill>
                <a:latin typeface="方正兰亭黑简体" pitchFamily="2" charset="-122"/>
                <a:ea typeface="方正兰亭黑简体" pitchFamily="2" charset="-122"/>
                <a:sym typeface="+mn-ea"/>
              </a:rPr>
              <a:t>，通常指开发和运行时类的物理实现。组件常用于可分配的物理单元建模，这些物理单元包含模型元素，并具有身份标识和明确定义的接口，具有很广泛的定义。</a:t>
            </a:r>
            <a:endParaRPr lang="en-US" altLang="zh-CN"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309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sp>
        <p:nvSpPr>
          <p:cNvPr id="12" name="文本框 6"/>
          <p:cNvSpPr txBox="1"/>
          <p:nvPr/>
        </p:nvSpPr>
        <p:spPr>
          <a:xfrm>
            <a:off x="333017" y="2215476"/>
            <a:ext cx="6365372" cy="3157146"/>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方正兰亭黑简体" pitchFamily="2" charset="-122"/>
                <a:sym typeface="+mn-ea"/>
              </a:rPr>
              <a:t>组件可以分为一下三种类型：</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rgbClr val="FF0000"/>
                </a:solidFill>
                <a:latin typeface="方正兰亭黑简体" pitchFamily="2" charset="-122"/>
                <a:ea typeface="方正兰亭黑简体" pitchFamily="2" charset="-122"/>
                <a:sym typeface="+mn-ea"/>
              </a:rPr>
              <a:t>实施组件</a:t>
            </a:r>
            <a:r>
              <a:rPr lang="zh-CN" altLang="en-US" sz="2400" dirty="0">
                <a:solidFill>
                  <a:schemeClr val="bg1"/>
                </a:solidFill>
                <a:latin typeface="方正兰亭黑简体" pitchFamily="2" charset="-122"/>
                <a:ea typeface="方正兰亭黑简体" pitchFamily="2" charset="-122"/>
                <a:sym typeface="+mn-ea"/>
              </a:rPr>
              <a:t>：构成一个可执行系统必要和充分的组件。</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rgbClr val="FF0000"/>
                </a:solidFill>
                <a:latin typeface="方正兰亭黑简体" pitchFamily="2" charset="-122"/>
                <a:ea typeface="方正兰亭黑简体" pitchFamily="2" charset="-122"/>
                <a:sym typeface="+mn-ea"/>
              </a:rPr>
              <a:t>工作产品组件</a:t>
            </a:r>
            <a:r>
              <a:rPr lang="zh-CN" altLang="en-US" sz="2400" dirty="0">
                <a:solidFill>
                  <a:schemeClr val="bg1"/>
                </a:solidFill>
                <a:latin typeface="方正兰亭黑简体" pitchFamily="2" charset="-122"/>
                <a:ea typeface="方正兰亭黑简体" pitchFamily="2" charset="-122"/>
                <a:sym typeface="+mn-ea"/>
              </a:rPr>
              <a:t>：包括创建实施组件的源代码文件及数据文件，用于产生可执行系统。</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3.</a:t>
            </a:r>
            <a:r>
              <a:rPr lang="zh-CN" altLang="en-US" sz="2400" dirty="0">
                <a:solidFill>
                  <a:srgbClr val="FF0000"/>
                </a:solidFill>
                <a:latin typeface="方正兰亭黑简体" pitchFamily="2" charset="-122"/>
                <a:ea typeface="方正兰亭黑简体" pitchFamily="2" charset="-122"/>
                <a:sym typeface="+mn-ea"/>
              </a:rPr>
              <a:t>执行组件</a:t>
            </a:r>
            <a:r>
              <a:rPr lang="zh-CN" altLang="en-US" sz="2400" dirty="0">
                <a:solidFill>
                  <a:schemeClr val="bg1"/>
                </a:solidFill>
                <a:latin typeface="方正兰亭黑简体" pitchFamily="2" charset="-122"/>
                <a:ea typeface="方正兰亭黑简体" pitchFamily="2" charset="-122"/>
                <a:sym typeface="+mn-ea"/>
              </a:rPr>
              <a:t>：作为一个正在执行的系统的结果而被创建。、</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34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91EFBCD-448C-4127-807D-9DA9BC18EDB3}"/>
              </a:ext>
            </a:extLst>
          </p:cNvPr>
          <p:cNvSpPr/>
          <p:nvPr/>
        </p:nvSpPr>
        <p:spPr>
          <a:xfrm>
            <a:off x="598235" y="2399936"/>
            <a:ext cx="6096000" cy="3156505"/>
          </a:xfrm>
          <a:prstGeom prst="rect">
            <a:avLst/>
          </a:prstGeom>
        </p:spPr>
        <p:txBody>
          <a:bodyPr>
            <a:spAutoFit/>
          </a:bodyPr>
          <a:lstStyle/>
          <a:p>
            <a:pPr>
              <a:lnSpc>
                <a:spcPct val="120000"/>
              </a:lnSpc>
            </a:pPr>
            <a:r>
              <a:rPr lang="en-US" altLang="zh-CN" sz="24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组件与类的区别：</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chemeClr val="bg1"/>
                </a:solidFill>
                <a:latin typeface="方正兰亭黑简体" pitchFamily="2" charset="-122"/>
                <a:ea typeface="方正兰亭黑简体" pitchFamily="2" charset="-122"/>
                <a:sym typeface="+mn-ea"/>
              </a:rPr>
              <a:t>类表示逻辑抽象，组件表示存在在计算机中的物理抽象。</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chemeClr val="bg1"/>
                </a:solidFill>
                <a:latin typeface="方正兰亭黑简体" pitchFamily="2" charset="-122"/>
                <a:ea typeface="方正兰亭黑简体" pitchFamily="2" charset="-122"/>
                <a:sym typeface="+mn-ea"/>
              </a:rPr>
              <a:t>组件表示的是物理模块而不是逻辑模块，与类处于不同的抽象级别。</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3.</a:t>
            </a:r>
            <a:r>
              <a:rPr lang="zh-CN" altLang="en-US" sz="2400" dirty="0">
                <a:solidFill>
                  <a:schemeClr val="bg1"/>
                </a:solidFill>
                <a:latin typeface="方正兰亭黑简体" pitchFamily="2" charset="-122"/>
                <a:ea typeface="方正兰亭黑简体" pitchFamily="2" charset="-122"/>
                <a:sym typeface="+mn-ea"/>
              </a:rPr>
              <a:t>类可以直接拥有属性和操作，组件仅拥有只能通过接口访问的操作。</a:t>
            </a:r>
            <a:endParaRPr lang="zh-CN" altLang="en-US" sz="2400" dirty="0"/>
          </a:p>
        </p:txBody>
      </p:sp>
    </p:spTree>
    <p:extLst>
      <p:ext uri="{BB962C8B-B14F-4D97-AF65-F5344CB8AC3E}">
        <p14:creationId xmlns:p14="http://schemas.microsoft.com/office/powerpoint/2010/main" val="24560561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之接口</a:t>
            </a:r>
          </a:p>
        </p:txBody>
      </p:sp>
      <p:sp>
        <p:nvSpPr>
          <p:cNvPr id="12" name="文本框 6"/>
          <p:cNvSpPr txBox="1"/>
          <p:nvPr/>
        </p:nvSpPr>
        <p:spPr>
          <a:xfrm>
            <a:off x="333017" y="2265032"/>
            <a:ext cx="7022288" cy="1249188"/>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接口是一组用于描述类或组件的一个服务的</a:t>
            </a:r>
            <a:r>
              <a:rPr lang="zh-CN" altLang="en-US" sz="1600" dirty="0">
                <a:solidFill>
                  <a:srgbClr val="FF0000"/>
                </a:solidFill>
                <a:latin typeface="方正兰亭黑简体" pitchFamily="2" charset="-122"/>
                <a:ea typeface="方正兰亭黑简体" pitchFamily="2" charset="-122"/>
                <a:sym typeface="+mn-ea"/>
              </a:rPr>
              <a:t>操作</a:t>
            </a:r>
            <a:r>
              <a:rPr lang="zh-CN" altLang="en-US" sz="1600" dirty="0">
                <a:solidFill>
                  <a:schemeClr val="bg1"/>
                </a:solidFill>
                <a:latin typeface="方正兰亭黑简体" pitchFamily="2" charset="-122"/>
                <a:ea typeface="方正兰亭黑简体" pitchFamily="2" charset="-122"/>
                <a:sym typeface="+mn-ea"/>
              </a:rPr>
              <a:t>，它是一个被命名的操作的集合，与类不同，它不描述任何结构，也不描述任何实现。每个接口都有一个</a:t>
            </a:r>
            <a:r>
              <a:rPr lang="zh-CN" altLang="en-US" sz="1600" dirty="0">
                <a:solidFill>
                  <a:srgbClr val="FF0000"/>
                </a:solidFill>
                <a:latin typeface="方正兰亭黑简体" pitchFamily="2" charset="-122"/>
                <a:ea typeface="方正兰亭黑简体" pitchFamily="2" charset="-122"/>
                <a:sym typeface="+mn-ea"/>
              </a:rPr>
              <a:t>唯一</a:t>
            </a:r>
            <a:r>
              <a:rPr lang="zh-CN" altLang="en-US" sz="1600" dirty="0">
                <a:solidFill>
                  <a:schemeClr val="bg1"/>
                </a:solidFill>
                <a:latin typeface="方正兰亭黑简体" pitchFamily="2" charset="-122"/>
                <a:ea typeface="方正兰亭黑简体" pitchFamily="2" charset="-122"/>
                <a:sym typeface="+mn-ea"/>
              </a:rPr>
              <a:t>的名称。</a:t>
            </a:r>
          </a:p>
          <a:p>
            <a:pPr>
              <a:lnSpc>
                <a:spcPct val="120000"/>
              </a:lnSpc>
            </a:pPr>
            <a:r>
              <a:rPr lang="en-US" altLang="zh-CN" sz="1600" dirty="0">
                <a:solidFill>
                  <a:schemeClr val="bg1"/>
                </a:solidFill>
                <a:latin typeface="方正兰亭黑简体" pitchFamily="2" charset="-122"/>
                <a:ea typeface="方正兰亭黑简体" pitchFamily="2" charset="-122"/>
                <a:sym typeface="+mn-ea"/>
              </a:rPr>
              <a:t>       </a:t>
            </a: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504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之接口</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D0F43BE3-8600-4550-A5C8-7009E283E6EC}"/>
              </a:ext>
            </a:extLst>
          </p:cNvPr>
          <p:cNvSpPr/>
          <p:nvPr/>
        </p:nvSpPr>
        <p:spPr>
          <a:xfrm>
            <a:off x="604387" y="2807964"/>
            <a:ext cx="6096000" cy="1726178"/>
          </a:xfrm>
          <a:prstGeom prst="rect">
            <a:avLst/>
          </a:prstGeom>
        </p:spPr>
        <p:txBody>
          <a:bodyPr>
            <a:spAutoFit/>
          </a:bodyPr>
          <a:lstStyle/>
          <a:p>
            <a:pPr>
              <a:lnSpc>
                <a:spcPct val="120000"/>
              </a:lnSpc>
            </a:pPr>
            <a:r>
              <a:rPr lang="zh-CN" altLang="en-US" dirty="0">
                <a:solidFill>
                  <a:schemeClr val="bg1"/>
                </a:solidFill>
                <a:latin typeface="方正兰亭黑简体" pitchFamily="2" charset="-122"/>
                <a:ea typeface="方正兰亭黑简体" pitchFamily="2" charset="-122"/>
                <a:sym typeface="+mn-ea"/>
              </a:rPr>
              <a:t>接口可以分为以下两种类型：</a:t>
            </a:r>
            <a:endParaRPr lang="en-US" altLang="zh-CN" dirty="0">
              <a:solidFill>
                <a:schemeClr val="bg1"/>
              </a:solidFill>
              <a:latin typeface="方正兰亭黑简体" pitchFamily="2" charset="-122"/>
              <a:ea typeface="方正兰亭黑简体" pitchFamily="2" charset="-122"/>
              <a:sym typeface="+mn-ea"/>
            </a:endParaRPr>
          </a:p>
          <a:p>
            <a:pPr>
              <a:lnSpc>
                <a:spcPct val="120000"/>
              </a:lnSpc>
            </a:pPr>
            <a:r>
              <a:rPr lang="en-US" altLang="zh-CN" dirty="0">
                <a:solidFill>
                  <a:schemeClr val="bg1"/>
                </a:solidFill>
                <a:latin typeface="方正兰亭黑简体" pitchFamily="2" charset="-122"/>
                <a:ea typeface="方正兰亭黑简体" pitchFamily="2" charset="-122"/>
                <a:sym typeface="+mn-ea"/>
              </a:rPr>
              <a:t>1.</a:t>
            </a:r>
            <a:r>
              <a:rPr lang="zh-CN" altLang="en-US" dirty="0">
                <a:solidFill>
                  <a:srgbClr val="FF0000"/>
                </a:solidFill>
                <a:latin typeface="方正兰亭黑简体" pitchFamily="2" charset="-122"/>
                <a:ea typeface="方正兰亭黑简体" pitchFamily="2" charset="-122"/>
                <a:sym typeface="+mn-ea"/>
              </a:rPr>
              <a:t>导出接口</a:t>
            </a:r>
            <a:r>
              <a:rPr lang="zh-CN" altLang="en-US" dirty="0">
                <a:solidFill>
                  <a:schemeClr val="bg1"/>
                </a:solidFill>
                <a:latin typeface="方正兰亭黑简体" pitchFamily="2" charset="-122"/>
                <a:ea typeface="方正兰亭黑简体" pitchFamily="2" charset="-122"/>
                <a:sym typeface="+mn-ea"/>
              </a:rPr>
              <a:t>：即为其他组件提供服务的接口，一个组件可以有多个导出接口。</a:t>
            </a:r>
            <a:endParaRPr lang="en-US" altLang="zh-CN" dirty="0">
              <a:solidFill>
                <a:schemeClr val="bg1"/>
              </a:solidFill>
              <a:latin typeface="方正兰亭黑简体" pitchFamily="2" charset="-122"/>
              <a:ea typeface="方正兰亭黑简体" pitchFamily="2" charset="-122"/>
              <a:sym typeface="+mn-ea"/>
            </a:endParaRPr>
          </a:p>
          <a:p>
            <a:pPr>
              <a:lnSpc>
                <a:spcPct val="120000"/>
              </a:lnSpc>
            </a:pPr>
            <a:r>
              <a:rPr lang="en-US" altLang="zh-CN" dirty="0">
                <a:solidFill>
                  <a:schemeClr val="bg1"/>
                </a:solidFill>
                <a:latin typeface="方正兰亭黑简体" pitchFamily="2" charset="-122"/>
                <a:ea typeface="方正兰亭黑简体" pitchFamily="2" charset="-122"/>
                <a:sym typeface="+mn-ea"/>
              </a:rPr>
              <a:t>2.</a:t>
            </a:r>
            <a:r>
              <a:rPr lang="zh-CN" altLang="en-US" dirty="0">
                <a:solidFill>
                  <a:srgbClr val="FF0000"/>
                </a:solidFill>
                <a:latin typeface="方正兰亭黑简体" pitchFamily="2" charset="-122"/>
                <a:ea typeface="方正兰亭黑简体" pitchFamily="2" charset="-122"/>
                <a:sym typeface="+mn-ea"/>
              </a:rPr>
              <a:t>导入接口</a:t>
            </a:r>
            <a:r>
              <a:rPr lang="zh-CN" altLang="en-US" dirty="0">
                <a:solidFill>
                  <a:schemeClr val="bg1"/>
                </a:solidFill>
                <a:latin typeface="方正兰亭黑简体" pitchFamily="2" charset="-122"/>
                <a:ea typeface="方正兰亭黑简体" pitchFamily="2" charset="-122"/>
                <a:sym typeface="+mn-ea"/>
              </a:rPr>
              <a:t>：在组件中所用到的其他组件所提供的接口，一个组件可以使用多个导入接口。</a:t>
            </a:r>
          </a:p>
        </p:txBody>
      </p:sp>
    </p:spTree>
    <p:extLst>
      <p:ext uri="{BB962C8B-B14F-4D97-AF65-F5344CB8AC3E}">
        <p14:creationId xmlns:p14="http://schemas.microsoft.com/office/powerpoint/2010/main" val="31921824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之关系</a:t>
            </a:r>
          </a:p>
        </p:txBody>
      </p:sp>
      <p:sp>
        <p:nvSpPr>
          <p:cNvPr id="12" name="文本框 6"/>
          <p:cNvSpPr txBox="1"/>
          <p:nvPr/>
        </p:nvSpPr>
        <p:spPr>
          <a:xfrm>
            <a:off x="333017" y="2265032"/>
            <a:ext cx="7022288" cy="1840119"/>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关系是失误之间的联系，在面向对象的建模中，最重要的关系是依赖、泛化、关联和实现，构件图中使用最多的是</a:t>
            </a:r>
            <a:r>
              <a:rPr lang="zh-CN" altLang="en-US" sz="1600" dirty="0">
                <a:solidFill>
                  <a:srgbClr val="FF0000"/>
                </a:solidFill>
                <a:latin typeface="方正兰亭黑简体" pitchFamily="2" charset="-122"/>
                <a:ea typeface="方正兰亭黑简体" pitchFamily="2" charset="-122"/>
                <a:sym typeface="+mn-ea"/>
              </a:rPr>
              <a:t>依赖和实现关系</a:t>
            </a:r>
            <a:r>
              <a:rPr lang="zh-CN" altLang="en-US" sz="1600" dirty="0">
                <a:solidFill>
                  <a:schemeClr val="bg1"/>
                </a:solidFill>
                <a:latin typeface="方正兰亭黑简体" pitchFamily="2" charset="-122"/>
                <a:ea typeface="方正兰亭黑简体" pitchFamily="2" charset="-122"/>
                <a:sym typeface="+mn-ea"/>
              </a:rPr>
              <a:t>。</a:t>
            </a: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r>
              <a:rPr lang="en-US" altLang="zh-CN" sz="1600" dirty="0">
                <a:solidFill>
                  <a:schemeClr val="bg1"/>
                </a:solidFill>
                <a:latin typeface="方正兰亭黑简体" pitchFamily="2" charset="-122"/>
                <a:ea typeface="方正兰亭黑简体" pitchFamily="2" charset="-122"/>
                <a:sym typeface="+mn-ea"/>
              </a:rPr>
              <a:t>       </a:t>
            </a:r>
            <a:r>
              <a:rPr lang="zh-CN" altLang="en-US" sz="1600" dirty="0">
                <a:solidFill>
                  <a:schemeClr val="bg1"/>
                </a:solidFill>
                <a:latin typeface="方正兰亭黑简体" pitchFamily="2" charset="-122"/>
                <a:ea typeface="方正兰亭黑简体" pitchFamily="2" charset="-122"/>
                <a:sym typeface="+mn-ea"/>
              </a:rPr>
              <a:t>依赖关系是指组件依赖外部提供的服务。构件图中的依赖关系使用虚线箭头表示。</a:t>
            </a: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r>
              <a:rPr lang="en-US" altLang="zh-CN" sz="1600" dirty="0">
                <a:solidFill>
                  <a:schemeClr val="bg1"/>
                </a:solidFill>
                <a:latin typeface="方正兰亭黑简体" pitchFamily="2" charset="-122"/>
                <a:ea typeface="方正兰亭黑简体" pitchFamily="2" charset="-122"/>
                <a:sym typeface="+mn-ea"/>
              </a:rPr>
              <a:t>       </a:t>
            </a:r>
            <a:r>
              <a:rPr lang="zh-CN" altLang="en-US" sz="1600" dirty="0">
                <a:solidFill>
                  <a:schemeClr val="bg1"/>
                </a:solidFill>
                <a:latin typeface="方正兰亭黑简体" pitchFamily="2" charset="-122"/>
                <a:ea typeface="方正兰亭黑简体" pitchFamily="2" charset="-122"/>
                <a:sym typeface="+mn-ea"/>
              </a:rPr>
              <a:t>实现关系是指组件向外提供的服务。实现关系使用实线表示，多用于组件和接口之间，即</a:t>
            </a:r>
            <a:r>
              <a:rPr lang="zh-CN" altLang="en-US" sz="1600" dirty="0">
                <a:solidFill>
                  <a:srgbClr val="FF0000"/>
                </a:solidFill>
                <a:latin typeface="方正兰亭黑简体" pitchFamily="2" charset="-122"/>
                <a:ea typeface="方正兰亭黑简体" pitchFamily="2" charset="-122"/>
                <a:sym typeface="+mn-ea"/>
              </a:rPr>
              <a:t>组件可以实现接口</a:t>
            </a:r>
            <a:r>
              <a:rPr lang="zh-CN" altLang="en-US" sz="1600" dirty="0">
                <a:solidFill>
                  <a:schemeClr val="bg1"/>
                </a:solidFill>
                <a:latin typeface="方正兰亭黑简体" pitchFamily="2" charset="-122"/>
                <a:ea typeface="方正兰亭黑简体" pitchFamily="2" charset="-122"/>
                <a:sym typeface="+mn-ea"/>
              </a:rPr>
              <a:t>。</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786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323054"/>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a:t>
            </a:r>
            <a:r>
              <a:rPr lang="en-US" altLang="zh-CN" sz="2000" dirty="0">
                <a:solidFill>
                  <a:schemeClr val="bg1"/>
                </a:solidFill>
                <a:latin typeface="方正兰亭黑简体" pitchFamily="2" charset="-122"/>
                <a:ea typeface="造字工房悦黑（非商用）常规体"/>
                <a:sym typeface="+mn-ea"/>
              </a:rPr>
              <a:t>1.</a:t>
            </a:r>
            <a:r>
              <a:rPr lang="zh-CN" altLang="en-US" sz="2000" dirty="0">
                <a:solidFill>
                  <a:schemeClr val="bg1"/>
                </a:solidFill>
                <a:latin typeface="方正兰亭黑简体" pitchFamily="2" charset="-122"/>
                <a:ea typeface="造字工房悦黑（非商用）常规体"/>
                <a:sym typeface="+mn-ea"/>
              </a:rPr>
              <a:t>对源代码建模</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采用当前大多数面向对象编程语言，将使用集成化开发环境来分割代码，并将源代码存储到文件中。可以使用构件图来为这些文件的配置建模，并设置配置管理系统。</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0E22C7C-6B29-453F-BC3D-77E05D702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444" y="1480145"/>
            <a:ext cx="4010585" cy="3448531"/>
          </a:xfrm>
          <a:prstGeom prst="rect">
            <a:avLst/>
          </a:prstGeom>
        </p:spPr>
      </p:pic>
    </p:spTree>
    <p:extLst>
      <p:ext uri="{BB962C8B-B14F-4D97-AF65-F5344CB8AC3E}">
        <p14:creationId xmlns:p14="http://schemas.microsoft.com/office/powerpoint/2010/main" val="23189110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169038"/>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a:t>
            </a:r>
            <a:r>
              <a:rPr lang="en-US" altLang="zh-CN" sz="2000" dirty="0">
                <a:solidFill>
                  <a:schemeClr val="bg1"/>
                </a:solidFill>
                <a:latin typeface="方正兰亭黑简体" pitchFamily="2" charset="-122"/>
                <a:ea typeface="造字工房悦黑（非商用）常规体"/>
                <a:sym typeface="+mn-ea"/>
              </a:rPr>
              <a:t>2.</a:t>
            </a:r>
            <a:r>
              <a:rPr lang="zh-CN" altLang="en-US" sz="2000" dirty="0">
                <a:solidFill>
                  <a:schemeClr val="bg1"/>
                </a:solidFill>
                <a:latin typeface="方正兰亭黑简体" pitchFamily="2" charset="-122"/>
                <a:ea typeface="造字工房悦黑（非商用）常规体"/>
                <a:sym typeface="+mn-ea"/>
              </a:rPr>
              <a:t>对可执行体的发布建模</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2000" dirty="0">
                <a:solidFill>
                  <a:schemeClr val="bg1"/>
                </a:solidFill>
                <a:latin typeface="方正兰亭黑简体" pitchFamily="2" charset="-122"/>
                <a:ea typeface="造字工房悦黑（非商用）常规体"/>
                <a:sym typeface="+mn-ea"/>
              </a:rPr>
              <a:t>对构成软件的物理部分所做的决策进行可视化、详述和文档化。</a:t>
            </a:r>
            <a:endParaRPr lang="en-US" altLang="zh-CN" sz="20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D48A2CE-D86D-447C-A174-8389F259F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203" y="1485092"/>
            <a:ext cx="4515480" cy="4401164"/>
          </a:xfrm>
          <a:prstGeom prst="rect">
            <a:avLst/>
          </a:prstGeom>
        </p:spPr>
      </p:pic>
    </p:spTree>
    <p:extLst>
      <p:ext uri="{BB962C8B-B14F-4D97-AF65-F5344CB8AC3E}">
        <p14:creationId xmlns:p14="http://schemas.microsoft.com/office/powerpoint/2010/main" val="39074412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76350" y="2151063"/>
            <a:ext cx="5402263" cy="2695575"/>
          </a:xfrm>
          <a:prstGeom prst="rect">
            <a:avLst/>
          </a:prstGeom>
          <a:noFill/>
          <a:ln w="9525">
            <a:noFill/>
            <a:miter lim="800000"/>
            <a:headEnd/>
            <a:tailEnd/>
          </a:ln>
        </p:spPr>
      </p:pic>
      <p:sp>
        <p:nvSpPr>
          <p:cNvPr id="7" name="矩形 6"/>
          <p:cNvSpPr/>
          <p:nvPr/>
        </p:nvSpPr>
        <p:spPr>
          <a:xfrm rot="5400000">
            <a:off x="2062163" y="-1187450"/>
            <a:ext cx="2557462" cy="6675438"/>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2087563" y="1858963"/>
            <a:ext cx="3286542" cy="706437"/>
          </a:xfrm>
          <a:prstGeom prst="rect">
            <a:avLst/>
          </a:prstGeom>
          <a:noFill/>
          <a:ln w="9525">
            <a:noFill/>
            <a:miter lim="800000"/>
            <a:headEnd/>
            <a:tailEnd/>
          </a:ln>
        </p:spPr>
        <p:txBody>
          <a:bodyPr wrap="square">
            <a:spAutoFit/>
          </a:bodyPr>
          <a:lstStyle/>
          <a:p>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CONTENTS</a:t>
            </a:r>
            <a:endParaRPr lang="zh-CN" altLang="en-US" sz="4000" b="1" dirty="0">
              <a:solidFill>
                <a:schemeClr val="bg1"/>
              </a:solidFill>
              <a:latin typeface="造字工房悦黑（非商用）常规体" pitchFamily="2" charset="-122"/>
              <a:ea typeface="造字工房悦黑（非商用）常规体" pitchFamily="2" charset="-122"/>
              <a:cs typeface="造字工房悦黑体验版细体"/>
            </a:endParaRPr>
          </a:p>
        </p:txBody>
      </p:sp>
      <p:sp>
        <p:nvSpPr>
          <p:cNvPr id="10" name="文本框 9"/>
          <p:cNvSpPr txBox="1"/>
          <p:nvPr/>
        </p:nvSpPr>
        <p:spPr>
          <a:xfrm>
            <a:off x="7044339" y="2151063"/>
            <a:ext cx="3437324" cy="830997"/>
          </a:xfrm>
          <a:prstGeom prst="rect">
            <a:avLst/>
          </a:prstGeom>
          <a:noFill/>
        </p:spPr>
        <p:txBody>
          <a:bodyPr wrap="square">
            <a:spAutoFit/>
          </a:bodyPr>
          <a:lstStyle/>
          <a:p>
            <a:pPr fontAlgn="auto">
              <a:spcBef>
                <a:spcPts val="0"/>
              </a:spcBef>
              <a:spcAft>
                <a:spcPts val="0"/>
              </a:spcAft>
              <a:defRPr/>
            </a:pPr>
            <a:r>
              <a:rPr lang="en-US" altLang="zh-CN" sz="2400" b="1" dirty="0">
                <a:solidFill>
                  <a:schemeClr val="tx1">
                    <a:lumMod val="50000"/>
                    <a:lumOff val="50000"/>
                  </a:schemeClr>
                </a:solidFill>
                <a:latin typeface="造字工房悦黑（非商用）常规体" pitchFamily="2" charset="-122"/>
                <a:ea typeface="造字工房悦黑（非商用）常规体" pitchFamily="2" charset="-122"/>
                <a:cs typeface="+mn-cs"/>
              </a:rPr>
              <a:t>/01/</a:t>
            </a:r>
            <a:r>
              <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rPr>
              <a:t>对象图</a:t>
            </a:r>
          </a:p>
          <a:p>
            <a:pPr fontAlgn="auto">
              <a:spcBef>
                <a:spcPts val="0"/>
              </a:spcBef>
              <a:spcAft>
                <a:spcPts val="0"/>
              </a:spcAft>
              <a:defRPr/>
            </a:pPr>
            <a:endPar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endParaRPr>
          </a:p>
        </p:txBody>
      </p:sp>
      <p:sp>
        <p:nvSpPr>
          <p:cNvPr id="11" name="文本框 10"/>
          <p:cNvSpPr txBox="1"/>
          <p:nvPr/>
        </p:nvSpPr>
        <p:spPr>
          <a:xfrm>
            <a:off x="7044338" y="2703513"/>
            <a:ext cx="3997239" cy="461665"/>
          </a:xfrm>
          <a:prstGeom prst="rect">
            <a:avLst/>
          </a:prstGeom>
          <a:noFill/>
        </p:spPr>
        <p:txBody>
          <a:bodyPr wrap="square">
            <a:spAutoFit/>
          </a:bodyPr>
          <a:lstStyle/>
          <a:p>
            <a:pPr fontAlgn="auto">
              <a:spcBef>
                <a:spcPts val="0"/>
              </a:spcBef>
              <a:spcAft>
                <a:spcPts val="0"/>
              </a:spcAft>
              <a:defRPr/>
            </a:pPr>
            <a:r>
              <a:rPr lang="en-US" altLang="zh-CN" sz="2400" b="1" dirty="0">
                <a:solidFill>
                  <a:schemeClr val="tx1">
                    <a:lumMod val="50000"/>
                    <a:lumOff val="50000"/>
                  </a:schemeClr>
                </a:solidFill>
                <a:latin typeface="造字工房悦黑（非商用）常规体" pitchFamily="2" charset="-122"/>
                <a:ea typeface="造字工房悦黑（非商用）常规体" pitchFamily="2" charset="-122"/>
                <a:cs typeface="+mn-cs"/>
              </a:rPr>
              <a:t>/02/</a:t>
            </a:r>
            <a:r>
              <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rPr>
              <a:t>构件图</a:t>
            </a:r>
          </a:p>
        </p:txBody>
      </p:sp>
      <p:sp>
        <p:nvSpPr>
          <p:cNvPr id="12" name="文本框 11"/>
          <p:cNvSpPr txBox="1"/>
          <p:nvPr/>
        </p:nvSpPr>
        <p:spPr>
          <a:xfrm>
            <a:off x="7044339" y="3254376"/>
            <a:ext cx="3437324"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/03/</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包图</a:t>
            </a:r>
          </a:p>
        </p:txBody>
      </p:sp>
      <p:sp>
        <p:nvSpPr>
          <p:cNvPr id="13" name="文本框 12"/>
          <p:cNvSpPr txBox="1"/>
          <p:nvPr/>
        </p:nvSpPr>
        <p:spPr>
          <a:xfrm>
            <a:off x="7044338" y="3806826"/>
            <a:ext cx="3997238"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/04/</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参考资料</a:t>
            </a:r>
          </a:p>
        </p:txBody>
      </p:sp>
      <p:sp>
        <p:nvSpPr>
          <p:cNvPr id="14" name="文本框 13">
            <a:extLst>
              <a:ext uri="{FF2B5EF4-FFF2-40B4-BE49-F238E27FC236}">
                <a16:creationId xmlns:a16="http://schemas.microsoft.com/office/drawing/2014/main" id="{7CC84A53-3088-4A7D-9BB6-EE769FEF3F1F}"/>
              </a:ext>
            </a:extLst>
          </p:cNvPr>
          <p:cNvSpPr txBox="1"/>
          <p:nvPr/>
        </p:nvSpPr>
        <p:spPr>
          <a:xfrm>
            <a:off x="7044338" y="4313109"/>
            <a:ext cx="3997238" cy="830997"/>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/05/</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提问</a:t>
            </a:r>
            <a:endParaRPr lang="zh-CN" altLang="en-US" sz="2400" dirty="0">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endParaRPr>
          </a:p>
        </p:txBody>
      </p:sp>
      <p:sp>
        <p:nvSpPr>
          <p:cNvPr id="15" name="文本框 14">
            <a:extLst>
              <a:ext uri="{FF2B5EF4-FFF2-40B4-BE49-F238E27FC236}">
                <a16:creationId xmlns:a16="http://schemas.microsoft.com/office/drawing/2014/main" id="{50DD5C91-A148-4243-95C7-140A64D85E2A}"/>
              </a:ext>
            </a:extLst>
          </p:cNvPr>
          <p:cNvSpPr txBox="1"/>
          <p:nvPr/>
        </p:nvSpPr>
        <p:spPr>
          <a:xfrm>
            <a:off x="7044338" y="4850845"/>
            <a:ext cx="3997238"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/06/</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分工绩效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500"/>
                            </p:stCondLst>
                            <p:childTnLst>
                              <p:par>
                                <p:cTn id="13" presetID="23" presetClass="entr" presetSubtype="16"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par>
                          <p:cTn id="17" fill="hold">
                            <p:stCondLst>
                              <p:cond delay="3350"/>
                            </p:stCondLst>
                            <p:childTnLst>
                              <p:par>
                                <p:cTn id="18" presetID="55"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strVal val="#ppt_w*0.7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animEffect transition="in" filter="fade">
                                      <p:cBhvr>
                                        <p:cTn id="22" dur="1000"/>
                                        <p:tgtEl>
                                          <p:spTgt spid="10"/>
                                        </p:tgtEl>
                                      </p:cBhvr>
                                    </p:animEffect>
                                  </p:childTnLst>
                                </p:cTn>
                              </p:par>
                            </p:childTnLst>
                          </p:cTn>
                        </p:par>
                        <p:par>
                          <p:cTn id="23" fill="hold">
                            <p:stCondLst>
                              <p:cond delay="4350"/>
                            </p:stCondLst>
                            <p:childTnLst>
                              <p:par>
                                <p:cTn id="24" presetID="55"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strVal val="#ppt_w*0.70"/>
                                          </p:val>
                                        </p:tav>
                                        <p:tav tm="100000">
                                          <p:val>
                                            <p:strVal val="#ppt_w"/>
                                          </p:val>
                                        </p:tav>
                                      </p:tavLst>
                                    </p:anim>
                                    <p:anim calcmode="lin" valueType="num">
                                      <p:cBhvr>
                                        <p:cTn id="27" dur="1000" fill="hold"/>
                                        <p:tgtEl>
                                          <p:spTgt spid="11"/>
                                        </p:tgtEl>
                                        <p:attrNameLst>
                                          <p:attrName>ppt_h</p:attrName>
                                        </p:attrNameLst>
                                      </p:cBhvr>
                                      <p:tavLst>
                                        <p:tav tm="0">
                                          <p:val>
                                            <p:strVal val="#ppt_h"/>
                                          </p:val>
                                        </p:tav>
                                        <p:tav tm="100000">
                                          <p:val>
                                            <p:strVal val="#ppt_h"/>
                                          </p:val>
                                        </p:tav>
                                      </p:tavLst>
                                    </p:anim>
                                    <p:animEffect transition="in" filter="fade">
                                      <p:cBhvr>
                                        <p:cTn id="28" dur="1000"/>
                                        <p:tgtEl>
                                          <p:spTgt spid="11"/>
                                        </p:tgtEl>
                                      </p:cBhvr>
                                    </p:animEffect>
                                  </p:childTnLst>
                                </p:cTn>
                              </p:par>
                            </p:childTnLst>
                          </p:cTn>
                        </p:par>
                        <p:par>
                          <p:cTn id="29" fill="hold">
                            <p:stCondLst>
                              <p:cond delay="535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par>
                          <p:cTn id="35" fill="hold">
                            <p:stCondLst>
                              <p:cond delay="6350"/>
                            </p:stCondLst>
                            <p:childTnLst>
                              <p:par>
                                <p:cTn id="36" presetID="55"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strVal val="#ppt_w*0.70"/>
                                          </p:val>
                                        </p:tav>
                                        <p:tav tm="100000">
                                          <p:val>
                                            <p:strVal val="#ppt_w"/>
                                          </p:val>
                                        </p:tav>
                                      </p:tavLst>
                                    </p:anim>
                                    <p:anim calcmode="lin" valueType="num">
                                      <p:cBhvr>
                                        <p:cTn id="39" dur="1000" fill="hold"/>
                                        <p:tgtEl>
                                          <p:spTgt spid="13"/>
                                        </p:tgtEl>
                                        <p:attrNameLst>
                                          <p:attrName>ppt_h</p:attrName>
                                        </p:attrNameLst>
                                      </p:cBhvr>
                                      <p:tavLst>
                                        <p:tav tm="0">
                                          <p:val>
                                            <p:strVal val="#ppt_h"/>
                                          </p:val>
                                        </p:tav>
                                        <p:tav tm="100000">
                                          <p:val>
                                            <p:strVal val="#ppt_h"/>
                                          </p:val>
                                        </p:tav>
                                      </p:tavLst>
                                    </p:anim>
                                    <p:animEffect transition="in" filter="fade">
                                      <p:cBhvr>
                                        <p:cTn id="40" dur="1000"/>
                                        <p:tgtEl>
                                          <p:spTgt spid="13"/>
                                        </p:tgtEl>
                                      </p:cBhvr>
                                    </p:animEffect>
                                  </p:childTnLst>
                                </p:cTn>
                              </p:par>
                            </p:childTnLst>
                          </p:cTn>
                        </p:par>
                        <p:par>
                          <p:cTn id="41" fill="hold">
                            <p:stCondLst>
                              <p:cond delay="7350"/>
                            </p:stCondLst>
                            <p:childTnLst>
                              <p:par>
                                <p:cTn id="42" presetID="55"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strVal val="#ppt_w*0.70"/>
                                          </p:val>
                                        </p:tav>
                                        <p:tav tm="100000">
                                          <p:val>
                                            <p:strVal val="#ppt_w"/>
                                          </p:val>
                                        </p:tav>
                                      </p:tavLst>
                                    </p:anim>
                                    <p:anim calcmode="lin" valueType="num">
                                      <p:cBhvr>
                                        <p:cTn id="45" dur="1000" fill="hold"/>
                                        <p:tgtEl>
                                          <p:spTgt spid="14"/>
                                        </p:tgtEl>
                                        <p:attrNameLst>
                                          <p:attrName>ppt_h</p:attrName>
                                        </p:attrNameLst>
                                      </p:cBhvr>
                                      <p:tavLst>
                                        <p:tav tm="0">
                                          <p:val>
                                            <p:strVal val="#ppt_h"/>
                                          </p:val>
                                        </p:tav>
                                        <p:tav tm="100000">
                                          <p:val>
                                            <p:strVal val="#ppt_h"/>
                                          </p:val>
                                        </p:tav>
                                      </p:tavLst>
                                    </p:anim>
                                    <p:animEffect transition="in" filter="fade">
                                      <p:cBhvr>
                                        <p:cTn id="46" dur="1000"/>
                                        <p:tgtEl>
                                          <p:spTgt spid="14"/>
                                        </p:tgtEl>
                                      </p:cBhvr>
                                    </p:animEffect>
                                  </p:childTnLst>
                                </p:cTn>
                              </p:par>
                            </p:childTnLst>
                          </p:cTn>
                        </p:par>
                        <p:par>
                          <p:cTn id="47" fill="hold">
                            <p:stCondLst>
                              <p:cond delay="8350"/>
                            </p:stCondLst>
                            <p:childTnLst>
                              <p:par>
                                <p:cTn id="48" presetID="55"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1000" fill="hold"/>
                                        <p:tgtEl>
                                          <p:spTgt spid="15"/>
                                        </p:tgtEl>
                                        <p:attrNameLst>
                                          <p:attrName>ppt_w</p:attrName>
                                        </p:attrNameLst>
                                      </p:cBhvr>
                                      <p:tavLst>
                                        <p:tav tm="0">
                                          <p:val>
                                            <p:strVal val="#ppt_w*0.70"/>
                                          </p:val>
                                        </p:tav>
                                        <p:tav tm="100000">
                                          <p:val>
                                            <p:strVal val="#ppt_w"/>
                                          </p:val>
                                        </p:tav>
                                      </p:tavLst>
                                    </p:anim>
                                    <p:anim calcmode="lin" valueType="num">
                                      <p:cBhvr>
                                        <p:cTn id="51" dur="1000" fill="hold"/>
                                        <p:tgtEl>
                                          <p:spTgt spid="15"/>
                                        </p:tgtEl>
                                        <p:attrNameLst>
                                          <p:attrName>ppt_h</p:attrName>
                                        </p:attrNameLst>
                                      </p:cBhvr>
                                      <p:tavLst>
                                        <p:tav tm="0">
                                          <p:val>
                                            <p:strVal val="#ppt_h"/>
                                          </p:val>
                                        </p:tav>
                                        <p:tav tm="100000">
                                          <p:val>
                                            <p:strVal val="#ppt_h"/>
                                          </p:val>
                                        </p:tav>
                                      </p:tavLst>
                                    </p:anim>
                                    <p:animEffect transition="in" filter="fade">
                                      <p:cBhvr>
                                        <p:cTn id="5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538370"/>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对物理数据库建模</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2000" dirty="0">
                <a:solidFill>
                  <a:schemeClr val="bg1"/>
                </a:solidFill>
                <a:latin typeface="方正兰亭黑简体" pitchFamily="2" charset="-122"/>
                <a:ea typeface="造字工房悦黑（非商用）常规体"/>
                <a:sym typeface="+mn-ea"/>
              </a:rPr>
              <a:t>可以把物理数据可看做模式在比特世界中的具体实现，物理数据库模型表示了这些信息在关系型数据库的表中或者在面向对象数据库的页中的存储。</a:t>
            </a:r>
            <a:endParaRPr lang="en-US" altLang="zh-CN" sz="20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9329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8E2EBEC6-1AD1-456D-A0AF-34F19B698614}"/>
              </a:ext>
            </a:extLst>
          </p:cNvPr>
          <p:cNvSpPr/>
          <p:nvPr/>
        </p:nvSpPr>
        <p:spPr>
          <a:xfrm>
            <a:off x="521369" y="2807964"/>
            <a:ext cx="6096000" cy="2058128"/>
          </a:xfrm>
          <a:prstGeom prst="rect">
            <a:avLst/>
          </a:prstGeom>
        </p:spPr>
        <p:txBody>
          <a:bodyPr>
            <a:spAutoFit/>
          </a:bodyPr>
          <a:lstStyle/>
          <a:p>
            <a:pPr>
              <a:lnSpc>
                <a:spcPct val="120000"/>
              </a:lnSpc>
            </a:pPr>
            <a:r>
              <a:rPr lang="en-US" altLang="zh-CN" dirty="0">
                <a:solidFill>
                  <a:schemeClr val="bg1"/>
                </a:solidFill>
                <a:latin typeface="方正兰亭黑简体" pitchFamily="2" charset="-122"/>
                <a:ea typeface="造字工房悦黑（非商用）常规体"/>
                <a:sym typeface="+mn-ea"/>
              </a:rPr>
              <a:t> 4.</a:t>
            </a:r>
            <a:r>
              <a:rPr lang="zh-CN" altLang="en-US" dirty="0">
                <a:solidFill>
                  <a:schemeClr val="bg1"/>
                </a:solidFill>
                <a:latin typeface="方正兰亭黑简体" pitchFamily="2" charset="-122"/>
                <a:ea typeface="造字工房悦黑（非商用）常规体"/>
                <a:sym typeface="+mn-ea"/>
              </a:rPr>
              <a:t>对可适应得系统建模</a:t>
            </a:r>
            <a:endParaRPr lang="en-US" altLang="zh-CN" dirty="0">
              <a:solidFill>
                <a:schemeClr val="bg1"/>
              </a:solidFill>
              <a:latin typeface="方正兰亭黑简体" pitchFamily="2" charset="-122"/>
              <a:ea typeface="造字工房悦黑（非商用）常规体"/>
              <a:sym typeface="+mn-ea"/>
            </a:endParaRPr>
          </a:p>
          <a:p>
            <a:pPr>
              <a:lnSpc>
                <a:spcPct val="120000"/>
              </a:lnSpc>
            </a:pPr>
            <a:r>
              <a:rPr lang="zh-CN" altLang="en-US" dirty="0">
                <a:solidFill>
                  <a:schemeClr val="bg1"/>
                </a:solidFill>
                <a:latin typeface="方正兰亭黑简体" pitchFamily="2" charset="-122"/>
                <a:ea typeface="造字工房悦黑（非商用）常规体"/>
                <a:sym typeface="+mn-ea"/>
              </a:rPr>
              <a:t>某些系统是相对静态的，其组件进入现场、参与执行、然后离开。另外一些系统则是较为动态的，其中，包括一些为了负载均衡和故障恢复而进行迁移的可移动的代理或组件，可以将构件图与对行为建模的</a:t>
            </a:r>
            <a:r>
              <a:rPr lang="en-US" altLang="zh-CN" dirty="0">
                <a:solidFill>
                  <a:schemeClr val="bg1"/>
                </a:solidFill>
                <a:latin typeface="方正兰亭黑简体" pitchFamily="2" charset="-122"/>
                <a:ea typeface="造字工房悦黑（非商用）常规体"/>
                <a:sym typeface="+mn-ea"/>
              </a:rPr>
              <a:t>UML</a:t>
            </a:r>
            <a:r>
              <a:rPr lang="zh-CN" altLang="en-US" dirty="0">
                <a:solidFill>
                  <a:schemeClr val="bg1"/>
                </a:solidFill>
                <a:latin typeface="方正兰亭黑简体" pitchFamily="2" charset="-122"/>
                <a:ea typeface="造字工房悦黑（非商用）常规体"/>
                <a:sym typeface="+mn-ea"/>
              </a:rPr>
              <a:t>的一些图结合起来表示这类系统。</a:t>
            </a:r>
            <a:endParaRPr lang="zh-CN" altLang="en-US" dirty="0"/>
          </a:p>
        </p:txBody>
      </p:sp>
    </p:spTree>
    <p:extLst>
      <p:ext uri="{BB962C8B-B14F-4D97-AF65-F5344CB8AC3E}">
        <p14:creationId xmlns:p14="http://schemas.microsoft.com/office/powerpoint/2010/main" val="18262928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/03/</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包图</a:t>
            </a:r>
          </a:p>
        </p:txBody>
      </p:sp>
    </p:spTree>
    <p:extLst>
      <p:ext uri="{BB962C8B-B14F-4D97-AF65-F5344CB8AC3E}">
        <p14:creationId xmlns:p14="http://schemas.microsoft.com/office/powerpoint/2010/main" val="9703659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54139"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endParaRPr lang="en-US" altLang="zh-CN" sz="3200" dirty="0">
              <a:solidFill>
                <a:schemeClr val="bg1"/>
              </a:solidFill>
              <a:latin typeface="方正兰亭黑简体" pitchFamily="2" charset="-122"/>
              <a:ea typeface="方正兰亭黑简体" pitchFamily="2" charset="-122"/>
            </a:endParaRPr>
          </a:p>
        </p:txBody>
      </p:sp>
      <p:sp>
        <p:nvSpPr>
          <p:cNvPr id="12" name="文本框 6"/>
          <p:cNvSpPr txBox="1"/>
          <p:nvPr/>
        </p:nvSpPr>
        <p:spPr>
          <a:xfrm>
            <a:off x="292102" y="2769880"/>
            <a:ext cx="6365372" cy="1907702"/>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包是一种把元素组织到一起的通用机制，包可以嵌套于其他包中。包图用于描述包与包之间的关系，包的图标是一个带标签的文件夹。包图描绘模型元素在包内的组织和依赖关系，包括</a:t>
            </a:r>
            <a:r>
              <a:rPr lang="zh-CN" altLang="en-US" sz="2000" dirty="0">
                <a:solidFill>
                  <a:srgbClr val="FF0000"/>
                </a:solidFill>
                <a:latin typeface="方正兰亭黑简体" pitchFamily="2" charset="-122"/>
                <a:ea typeface="造字工房悦黑（非商用）常规体"/>
                <a:sym typeface="+mn-ea"/>
              </a:rPr>
              <a:t>包</a:t>
            </a:r>
            <a:r>
              <a:rPr lang="zh-CN" altLang="en-US" sz="2000" dirty="0">
                <a:solidFill>
                  <a:schemeClr val="bg1"/>
                </a:solidFill>
                <a:latin typeface="方正兰亭黑简体" pitchFamily="2" charset="-122"/>
                <a:ea typeface="造字工房悦黑（非商用）常规体"/>
                <a:sym typeface="+mn-ea"/>
              </a:rPr>
              <a:t>的导入和包扩展。它们还提供相应命名空间的可视化。</a:t>
            </a: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0AE504D-2416-4ED0-B2A3-15663F8E47AF}"/>
              </a:ext>
            </a:extLst>
          </p:cNvPr>
          <p:cNvSpPr txBox="1"/>
          <p:nvPr/>
        </p:nvSpPr>
        <p:spPr>
          <a:xfrm>
            <a:off x="7878535" y="1055982"/>
            <a:ext cx="4140153" cy="1907702"/>
          </a:xfrm>
          <a:prstGeom prst="rect">
            <a:avLst/>
          </a:prstGeom>
          <a:noFill/>
        </p:spPr>
        <p:txBody>
          <a:bodyPr wrap="square" rtlCol="0">
            <a:spAutoFit/>
          </a:bodyPr>
          <a:lstStyle/>
          <a:p>
            <a:pPr>
              <a:lnSpc>
                <a:spcPct val="120000"/>
              </a:lnSpc>
            </a:pPr>
            <a:r>
              <a:rPr lang="zh-CN" altLang="en-US" sz="2000" dirty="0">
                <a:latin typeface="方正兰亭黑简体" pitchFamily="2" charset="-122"/>
                <a:ea typeface="造字工房悦黑（非商用）常规体"/>
                <a:sym typeface="+mn-ea"/>
              </a:rPr>
              <a:t>       包：一个命名空间，也是一个元素。可以包含在其他命名空间中。包可以拥有其他包或与其他包合并，它的元素可以导入包命名空间中。</a:t>
            </a:r>
            <a:endParaRPr lang="zh-CN" altLang="en-US" sz="1600" dirty="0">
              <a:latin typeface="方正兰亭黑简体" pitchFamily="2" charset="-122"/>
              <a:ea typeface="方正兰亭黑简体" pitchFamily="2" charset="-122"/>
              <a:sym typeface="+mn-ea"/>
            </a:endParaRPr>
          </a:p>
        </p:txBody>
      </p:sp>
    </p:spTree>
    <p:extLst>
      <p:ext uri="{BB962C8B-B14F-4D97-AF65-F5344CB8AC3E}">
        <p14:creationId xmlns:p14="http://schemas.microsoft.com/office/powerpoint/2010/main" val="36725328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987852"/>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包之间的关系可以分为</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种类型：</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en-US" altLang="zh-CN" sz="2000" dirty="0">
                <a:solidFill>
                  <a:schemeClr val="bg1"/>
                </a:solidFill>
                <a:latin typeface="方正兰亭黑简体" pitchFamily="2" charset="-122"/>
                <a:ea typeface="造字工房悦黑（非商用）常规体"/>
                <a:sym typeface="+mn-ea"/>
              </a:rPr>
              <a:t>1.</a:t>
            </a:r>
            <a:r>
              <a:rPr lang="zh-CN" altLang="en-US" sz="2000" dirty="0">
                <a:solidFill>
                  <a:schemeClr val="bg1"/>
                </a:solidFill>
                <a:latin typeface="方正兰亭黑简体" pitchFamily="2" charset="-122"/>
                <a:ea typeface="造字工房悦黑（非商用）常规体"/>
                <a:sym typeface="+mn-ea"/>
              </a:rPr>
              <a:t>引入关系：</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一个包中的类可以被另一个指定包中的类引用。</a:t>
            </a: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引入关系是依赖关系中的一种，需要在依赖线上增加一个</a:t>
            </a:r>
            <a:r>
              <a:rPr lang="en-US" altLang="zh-CN" sz="1600" dirty="0">
                <a:solidFill>
                  <a:schemeClr val="bg1"/>
                </a:solidFill>
                <a:latin typeface="方正兰亭黑简体" pitchFamily="2" charset="-122"/>
                <a:ea typeface="方正兰亭黑简体" pitchFamily="2" charset="-122"/>
                <a:sym typeface="+mn-ea"/>
              </a:rPr>
              <a:t>《import》</a:t>
            </a:r>
            <a:r>
              <a:rPr lang="zh-CN" altLang="en-US" sz="1600" dirty="0">
                <a:solidFill>
                  <a:schemeClr val="bg1"/>
                </a:solidFill>
                <a:latin typeface="方正兰亭黑简体" pitchFamily="2" charset="-122"/>
                <a:ea typeface="方正兰亭黑简体" pitchFamily="2" charset="-122"/>
                <a:sym typeface="+mn-ea"/>
              </a:rPr>
              <a:t>衍型，包之间一般依赖关系都属于引入关系。</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BBE6364-B245-4C38-92BB-535C9E05C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984" y="2527997"/>
            <a:ext cx="4296375" cy="3010320"/>
          </a:xfrm>
          <a:prstGeom prst="rect">
            <a:avLst/>
          </a:prstGeom>
        </p:spPr>
      </p:pic>
    </p:spTree>
    <p:extLst>
      <p:ext uri="{BB962C8B-B14F-4D97-AF65-F5344CB8AC3E}">
        <p14:creationId xmlns:p14="http://schemas.microsoft.com/office/powerpoint/2010/main" val="240495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101455"/>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包之间的关系可以分为</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种类型：</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en-US" altLang="zh-CN" sz="2000" dirty="0">
                <a:solidFill>
                  <a:schemeClr val="bg1"/>
                </a:solidFill>
                <a:latin typeface="方正兰亭黑简体" pitchFamily="2" charset="-122"/>
                <a:ea typeface="造字工房悦黑（非商用）常规体"/>
                <a:sym typeface="+mn-ea"/>
              </a:rPr>
              <a:t>2.</a:t>
            </a:r>
            <a:r>
              <a:rPr lang="zh-CN" altLang="en-US" sz="2000" dirty="0">
                <a:solidFill>
                  <a:schemeClr val="bg1"/>
                </a:solidFill>
                <a:latin typeface="方正兰亭黑简体" pitchFamily="2" charset="-122"/>
                <a:ea typeface="造字工房悦黑（非商用）常规体"/>
                <a:sym typeface="+mn-ea"/>
              </a:rPr>
              <a:t>泛化关系：</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表示一个包继承了另一个包的全部内容，同时又补充自己增加的内容。</a:t>
            </a:r>
            <a:endParaRPr lang="en-US" altLang="zh-CN"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A6F29A0-38DF-4B72-A3B3-713D09779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0198" y="2547089"/>
            <a:ext cx="2715004" cy="2400635"/>
          </a:xfrm>
          <a:prstGeom prst="rect">
            <a:avLst/>
          </a:prstGeom>
        </p:spPr>
      </p:pic>
    </p:spTree>
    <p:extLst>
      <p:ext uri="{BB962C8B-B14F-4D97-AF65-F5344CB8AC3E}">
        <p14:creationId xmlns:p14="http://schemas.microsoft.com/office/powerpoint/2010/main" val="1073845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101455"/>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包之间的关系可以分为</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种类型：</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嵌套关系：</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一个包中可以包含若干个子包，构成包的嵌套层次结构。</a:t>
            </a:r>
            <a:endParaRPr lang="en-US" altLang="zh-CN"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1904BD7-1E6D-49FF-948B-A0CE04BF4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324" y="2307818"/>
            <a:ext cx="3867690" cy="3429479"/>
          </a:xfrm>
          <a:prstGeom prst="rect">
            <a:avLst/>
          </a:prstGeom>
        </p:spPr>
      </p:pic>
    </p:spTree>
    <p:extLst>
      <p:ext uri="{BB962C8B-B14F-4D97-AF65-F5344CB8AC3E}">
        <p14:creationId xmlns:p14="http://schemas.microsoft.com/office/powerpoint/2010/main" val="5164332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/04/</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参考资料</a:t>
            </a:r>
          </a:p>
        </p:txBody>
      </p:sp>
    </p:spTree>
    <p:extLst>
      <p:ext uri="{BB962C8B-B14F-4D97-AF65-F5344CB8AC3E}">
        <p14:creationId xmlns:p14="http://schemas.microsoft.com/office/powerpoint/2010/main" val="33959917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0" y="-1"/>
            <a:ext cx="12192000" cy="7559781"/>
          </a:xfrm>
          <a:prstGeom prst="rect">
            <a:avLst/>
          </a:prstGeom>
        </p:spPr>
      </p:pic>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b="1"/>
          </a:p>
        </p:txBody>
      </p:sp>
      <p:sp>
        <p:nvSpPr>
          <p:cNvPr id="2" name="文本框 1">
            <a:extLst>
              <a:ext uri="{FF2B5EF4-FFF2-40B4-BE49-F238E27FC236}">
                <a16:creationId xmlns:a16="http://schemas.microsoft.com/office/drawing/2014/main" id="{4D28EDCF-8DAF-4679-A430-5378D14147EC}"/>
              </a:ext>
            </a:extLst>
          </p:cNvPr>
          <p:cNvSpPr txBox="1"/>
          <p:nvPr/>
        </p:nvSpPr>
        <p:spPr>
          <a:xfrm>
            <a:off x="304800" y="798774"/>
            <a:ext cx="11141191" cy="5693866"/>
          </a:xfrm>
          <a:prstGeom prst="rect">
            <a:avLst/>
          </a:prstGeom>
          <a:noFill/>
        </p:spPr>
        <p:txBody>
          <a:bodyPr wrap="none" rtlCol="0">
            <a:spAutoFit/>
          </a:bodyPr>
          <a:lstStyle/>
          <a:p>
            <a:pPr fontAlgn="t"/>
            <a:r>
              <a:rPr lang="zh-CN" altLang="zh-CN" sz="2800" b="1" dirty="0"/>
              <a:t>资料引用</a:t>
            </a:r>
            <a:r>
              <a:rPr lang="en-US" altLang="zh-CN" sz="2800" b="1" dirty="0"/>
              <a:t>1</a:t>
            </a:r>
            <a:r>
              <a:rPr lang="zh-CN" altLang="zh-CN" sz="2800" b="1" dirty="0"/>
              <a:t>：</a:t>
            </a:r>
            <a:endParaRPr lang="en-US" altLang="zh-CN" sz="2800" b="1" dirty="0"/>
          </a:p>
          <a:p>
            <a:pPr fontAlgn="t"/>
            <a:r>
              <a:rPr lang="en-US" altLang="zh-CN" sz="2800" b="1" dirty="0"/>
              <a:t>https://en.wikipedia.org/wiki/Object_diagram</a:t>
            </a:r>
            <a:r>
              <a:rPr lang="zh-CN" altLang="en-US" sz="2800" b="1" dirty="0"/>
              <a:t>（</a:t>
            </a:r>
            <a:r>
              <a:rPr lang="en-US" altLang="zh-CN" sz="2800" dirty="0"/>
              <a:t>2018</a:t>
            </a:r>
            <a:r>
              <a:rPr lang="zh-CN" altLang="en-US" sz="2800" dirty="0"/>
              <a:t>年</a:t>
            </a:r>
            <a:r>
              <a:rPr lang="en-US" altLang="zh-CN" sz="2800" dirty="0"/>
              <a:t>8</a:t>
            </a:r>
            <a:r>
              <a:rPr lang="zh-CN" altLang="en-US" sz="2800" dirty="0"/>
              <a:t>月</a:t>
            </a:r>
            <a:r>
              <a:rPr lang="en-US" altLang="zh-CN" sz="2800" dirty="0"/>
              <a:t>16</a:t>
            </a:r>
            <a:r>
              <a:rPr lang="zh-CN" altLang="en-US" sz="2800" dirty="0"/>
              <a:t>日</a:t>
            </a:r>
            <a:r>
              <a:rPr lang="zh-CN" altLang="en-US" sz="2800" b="1" dirty="0"/>
              <a:t>）</a:t>
            </a:r>
            <a:endParaRPr lang="en-US" altLang="zh-CN" sz="2800" b="1" dirty="0"/>
          </a:p>
          <a:p>
            <a:pPr fontAlgn="t"/>
            <a:r>
              <a:rPr lang="zh-CN" altLang="zh-CN" sz="2800" b="1" dirty="0"/>
              <a:t>资料引用</a:t>
            </a:r>
            <a:r>
              <a:rPr lang="en-US" altLang="zh-CN" sz="2800" b="1" dirty="0"/>
              <a:t>2</a:t>
            </a:r>
            <a:r>
              <a:rPr lang="zh-CN" altLang="zh-CN" sz="2800" b="1" dirty="0"/>
              <a:t>：</a:t>
            </a:r>
            <a:endParaRPr lang="en-US" altLang="zh-CN" sz="2800" b="1" dirty="0"/>
          </a:p>
          <a:p>
            <a:pPr fontAlgn="t"/>
            <a:r>
              <a:rPr lang="en-US" altLang="zh-CN" sz="2800" b="1" dirty="0"/>
              <a:t>《UML</a:t>
            </a:r>
            <a:r>
              <a:rPr lang="zh-CN" altLang="en-US" sz="2800" b="1" dirty="0"/>
              <a:t>用户指南</a:t>
            </a:r>
            <a:r>
              <a:rPr lang="en-US" altLang="zh-CN" sz="2800" b="1" dirty="0"/>
              <a:t>》Grady </a:t>
            </a:r>
            <a:r>
              <a:rPr lang="en-US" altLang="zh-CN" sz="2800" b="1" dirty="0" err="1"/>
              <a:t>Booch,James</a:t>
            </a:r>
            <a:r>
              <a:rPr lang="en-US" altLang="zh-CN" sz="2800" b="1" dirty="0"/>
              <a:t> </a:t>
            </a:r>
            <a:r>
              <a:rPr lang="en-US" altLang="zh-CN" sz="2800" b="1" dirty="0" err="1"/>
              <a:t>Rubaugh,Ivar</a:t>
            </a:r>
            <a:r>
              <a:rPr lang="en-US" altLang="zh-CN" sz="2800" b="1" dirty="0"/>
              <a:t> Jacobson</a:t>
            </a:r>
            <a:r>
              <a:rPr lang="zh-CN" altLang="en-US" sz="2800" b="1" dirty="0"/>
              <a:t>著</a:t>
            </a:r>
            <a:endParaRPr lang="en-US" altLang="zh-CN" sz="2800" b="1" dirty="0"/>
          </a:p>
          <a:p>
            <a:pPr fontAlgn="t"/>
            <a:r>
              <a:rPr lang="en-US" altLang="zh-CN" sz="2800" b="1" dirty="0"/>
              <a:t>ISBN 978-7-115-29644-3</a:t>
            </a:r>
            <a:endParaRPr lang="zh-CN" altLang="zh-CN" sz="2800" b="1" dirty="0"/>
          </a:p>
          <a:p>
            <a:pPr fontAlgn="t"/>
            <a:r>
              <a:rPr lang="zh-CN" altLang="zh-CN" sz="2800" b="1" dirty="0"/>
              <a:t>资料引用</a:t>
            </a:r>
            <a:r>
              <a:rPr lang="en-US" altLang="zh-CN" sz="2800" b="1" dirty="0"/>
              <a:t>3</a:t>
            </a:r>
            <a:r>
              <a:rPr lang="zh-CN" altLang="zh-CN" sz="2800" b="1" dirty="0"/>
              <a:t>：</a:t>
            </a:r>
            <a:endParaRPr lang="en-US" altLang="zh-CN" sz="2800" b="1" dirty="0"/>
          </a:p>
          <a:p>
            <a:pPr fontAlgn="t"/>
            <a:r>
              <a:rPr lang="en-US" altLang="zh-CN" sz="2800" b="1" dirty="0"/>
              <a:t>《UML2 </a:t>
            </a:r>
            <a:r>
              <a:rPr lang="zh-CN" altLang="en-US" sz="2800" b="1" dirty="0"/>
              <a:t>基础、建模与设计教程</a:t>
            </a:r>
            <a:r>
              <a:rPr lang="en-US" altLang="zh-CN" sz="2800" b="1" dirty="0"/>
              <a:t>》</a:t>
            </a:r>
            <a:r>
              <a:rPr lang="zh-CN" altLang="en-US" sz="2800" b="1" dirty="0"/>
              <a:t>杨弘平著</a:t>
            </a:r>
            <a:endParaRPr lang="en-US" altLang="zh-CN" sz="2800" b="1" dirty="0"/>
          </a:p>
          <a:p>
            <a:pPr fontAlgn="t"/>
            <a:r>
              <a:rPr lang="en-US" altLang="zh-CN" sz="2800" b="1" dirty="0"/>
              <a:t>ISBN 978-7-302-40449-1</a:t>
            </a:r>
          </a:p>
          <a:p>
            <a:pPr fontAlgn="t"/>
            <a:r>
              <a:rPr lang="zh-CN" altLang="zh-CN" sz="2800" b="1" dirty="0"/>
              <a:t>资料引用</a:t>
            </a:r>
            <a:r>
              <a:rPr lang="en-US" altLang="zh-CN" sz="2800" b="1" dirty="0"/>
              <a:t>4</a:t>
            </a:r>
            <a:r>
              <a:rPr lang="zh-CN" altLang="zh-CN" sz="2800" b="1" dirty="0"/>
              <a:t>：</a:t>
            </a:r>
            <a:r>
              <a:rPr lang="zh-CN" altLang="en-US" sz="2800" b="1" dirty="0"/>
              <a:t>百度百科：墨刀</a:t>
            </a:r>
            <a:endParaRPr lang="en-US" altLang="zh-CN" sz="2800" b="1" dirty="0"/>
          </a:p>
          <a:p>
            <a:pPr fontAlgn="t"/>
            <a:r>
              <a:rPr lang="en-US" altLang="zh-CN" sz="2800" b="1" dirty="0"/>
              <a:t>https://baike.baidu.com/item/%E5%A2%A8%E5%88%80</a:t>
            </a:r>
          </a:p>
          <a:p>
            <a:pPr fontAlgn="t"/>
            <a:r>
              <a:rPr lang="en-US" altLang="zh-CN" sz="2800" b="1" dirty="0"/>
              <a:t>2018/04/19</a:t>
            </a:r>
            <a:endParaRPr lang="zh-CN" altLang="zh-CN" sz="2800" b="1" dirty="0"/>
          </a:p>
          <a:p>
            <a:pPr fontAlgn="t"/>
            <a:endParaRPr lang="zh-CN" altLang="zh-CN" sz="2800" b="1" dirty="0"/>
          </a:p>
          <a:p>
            <a:endParaRPr lang="zh-CN" altLang="en-US" sz="2800" b="1" dirty="0"/>
          </a:p>
        </p:txBody>
      </p:sp>
    </p:spTree>
    <p:extLst>
      <p:ext uri="{BB962C8B-B14F-4D97-AF65-F5344CB8AC3E}">
        <p14:creationId xmlns:p14="http://schemas.microsoft.com/office/powerpoint/2010/main" val="217617515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/05/</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提问</a:t>
            </a:r>
          </a:p>
        </p:txBody>
      </p:sp>
    </p:spTree>
    <p:extLst>
      <p:ext uri="{BB962C8B-B14F-4D97-AF65-F5344CB8AC3E}">
        <p14:creationId xmlns:p14="http://schemas.microsoft.com/office/powerpoint/2010/main" val="9198875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478671" y="1195120"/>
            <a:ext cx="3590506" cy="1138773"/>
          </a:xfrm>
          <a:prstGeom prst="rect">
            <a:avLst/>
          </a:prstGeom>
          <a:noFill/>
          <a:ln w="9525">
            <a:noFill/>
            <a:miter lim="800000"/>
            <a:headEnd/>
            <a:tailEnd/>
          </a:ln>
        </p:spPr>
        <p:txBody>
          <a:bodyPr wrap="square">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/01/</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对象图</a:t>
            </a:r>
          </a:p>
        </p:txBody>
      </p:sp>
    </p:spTree>
    <p:extLst>
      <p:ext uri="{BB962C8B-B14F-4D97-AF65-F5344CB8AC3E}">
        <p14:creationId xmlns:p14="http://schemas.microsoft.com/office/powerpoint/2010/main" val="2933559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问题一</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FADA8644-2C79-45F2-B579-C5EE6D04FF92}"/>
              </a:ext>
            </a:extLst>
          </p:cNvPr>
          <p:cNvSpPr txBox="1"/>
          <p:nvPr/>
        </p:nvSpPr>
        <p:spPr>
          <a:xfrm>
            <a:off x="6767321" y="2408704"/>
            <a:ext cx="3977549" cy="2308324"/>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请说出类图与对象图的至少</a:t>
            </a:r>
            <a:r>
              <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个区别</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579857" y="-41741"/>
            <a:ext cx="2339103"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与类图的区别</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sp>
        <p:nvSpPr>
          <p:cNvPr id="28" name="文本框 27"/>
          <p:cNvSpPr txBox="1">
            <a:spLocks noChangeArrowheads="1"/>
          </p:cNvSpPr>
          <p:nvPr/>
        </p:nvSpPr>
        <p:spPr bwMode="auto">
          <a:xfrm>
            <a:off x="388371"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类具有三个分栏：名称、属性和操作</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在类的名称分栏中只有类名</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类的属性分栏定义了所有属性的特征</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类中列出了操作</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8999EE58-1831-4D4F-B63D-47DBFE8D713E}"/>
              </a:ext>
            </a:extLst>
          </p:cNvPr>
          <p:cNvSpPr txBox="1">
            <a:spLocks noChangeArrowheads="1"/>
          </p:cNvSpPr>
          <p:nvPr/>
        </p:nvSpPr>
        <p:spPr bwMode="auto">
          <a:xfrm>
            <a:off x="6038057"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对象只有两个分栏：名称和属性</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对象的名称形式为“对象名：类名”，匿名对象的名称形式为“：类名”</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对象则只定义了属性的当前值，以便于测试用例</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对象图中不包括操作，因为对于属于同一个类的对象而言，其操作是相同的</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对象使用链连接，链拥有名称、角色，但是没有多重性。对象代表的是单独的实体，所有的链都是一对一的，因此不涉及多重性。</a:t>
            </a:r>
          </a:p>
        </p:txBody>
      </p:sp>
      <p:cxnSp>
        <p:nvCxnSpPr>
          <p:cNvPr id="3" name="直接连接符 2">
            <a:extLst>
              <a:ext uri="{FF2B5EF4-FFF2-40B4-BE49-F238E27FC236}">
                <a16:creationId xmlns:a16="http://schemas.microsoft.com/office/drawing/2014/main" id="{E6F35D1D-03B2-464B-BB6E-BF1395D7998B}"/>
              </a:ext>
            </a:extLst>
          </p:cNvPr>
          <p:cNvCxnSpPr/>
          <p:nvPr/>
        </p:nvCxnSpPr>
        <p:spPr>
          <a:xfrm>
            <a:off x="498021" y="228770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ADA5D0-DAB6-4E38-AEF6-847E5B321F47}"/>
              </a:ext>
            </a:extLst>
          </p:cNvPr>
          <p:cNvCxnSpPr/>
          <p:nvPr/>
        </p:nvCxnSpPr>
        <p:spPr>
          <a:xfrm>
            <a:off x="498017" y="1656329"/>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D3DA162-8087-41FD-A446-3278DC0AB6A4}"/>
              </a:ext>
            </a:extLst>
          </p:cNvPr>
          <p:cNvCxnSpPr/>
          <p:nvPr/>
        </p:nvCxnSpPr>
        <p:spPr>
          <a:xfrm>
            <a:off x="498018" y="2644208"/>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69A9707-C5ED-4E7A-B7CA-0FF8116DE4B6}"/>
              </a:ext>
            </a:extLst>
          </p:cNvPr>
          <p:cNvCxnSpPr/>
          <p:nvPr/>
        </p:nvCxnSpPr>
        <p:spPr>
          <a:xfrm>
            <a:off x="498019" y="3212986"/>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606F3FF-9375-42AA-AB05-7D65EA1C992D}"/>
              </a:ext>
            </a:extLst>
          </p:cNvPr>
          <p:cNvCxnSpPr/>
          <p:nvPr/>
        </p:nvCxnSpPr>
        <p:spPr>
          <a:xfrm>
            <a:off x="498020" y="356405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189432E-A4ED-44D0-B5C2-754FAABA5148}"/>
              </a:ext>
            </a:extLst>
          </p:cNvPr>
          <p:cNvCxnSpPr/>
          <p:nvPr/>
        </p:nvCxnSpPr>
        <p:spPr>
          <a:xfrm>
            <a:off x="498018" y="4151879"/>
            <a:ext cx="109401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38FF6B-91C4-46B0-9CD7-850AF0BB45C1}"/>
              </a:ext>
            </a:extLst>
          </p:cNvPr>
          <p:cNvSpPr/>
          <p:nvPr/>
        </p:nvSpPr>
        <p:spPr>
          <a:xfrm>
            <a:off x="498017" y="1705316"/>
            <a:ext cx="1005403"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类图</a:t>
            </a:r>
          </a:p>
        </p:txBody>
      </p:sp>
      <p:sp>
        <p:nvSpPr>
          <p:cNvPr id="20" name="矩形 19">
            <a:extLst>
              <a:ext uri="{FF2B5EF4-FFF2-40B4-BE49-F238E27FC236}">
                <a16:creationId xmlns:a16="http://schemas.microsoft.com/office/drawing/2014/main" id="{8B2B9898-C7BB-42B9-9870-9B4F25B309F1}"/>
              </a:ext>
            </a:extLst>
          </p:cNvPr>
          <p:cNvSpPr/>
          <p:nvPr/>
        </p:nvSpPr>
        <p:spPr>
          <a:xfrm>
            <a:off x="6038057" y="1724366"/>
            <a:ext cx="1415772"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对象图</a:t>
            </a:r>
          </a:p>
        </p:txBody>
      </p:sp>
      <p:sp>
        <p:nvSpPr>
          <p:cNvPr id="6" name="矩形 5">
            <a:extLst>
              <a:ext uri="{FF2B5EF4-FFF2-40B4-BE49-F238E27FC236}">
                <a16:creationId xmlns:a16="http://schemas.microsoft.com/office/drawing/2014/main" id="{83DB4DE2-C1AD-4F03-9E6A-28896A97B67F}"/>
              </a:ext>
            </a:extLst>
          </p:cNvPr>
          <p:cNvSpPr/>
          <p:nvPr/>
        </p:nvSpPr>
        <p:spPr>
          <a:xfrm>
            <a:off x="8093242" y="5820994"/>
            <a:ext cx="6096000" cy="646331"/>
          </a:xfrm>
          <a:prstGeom prst="rect">
            <a:avLst/>
          </a:prstGeom>
        </p:spPr>
        <p:txBody>
          <a:bodyPr>
            <a:spAutoFit/>
          </a:bodyPr>
          <a:lstStyle/>
          <a:p>
            <a:br>
              <a:rPr lang="en-US" altLang="zh-CN" dirty="0"/>
            </a:br>
            <a:r>
              <a:rPr lang="en-US" altLang="zh-CN" dirty="0"/>
              <a:t>【3】</a:t>
            </a:r>
            <a:endParaRPr lang="zh-CN" altLang="en-US" dirty="0"/>
          </a:p>
        </p:txBody>
      </p:sp>
    </p:spTree>
    <p:extLst>
      <p:ext uri="{BB962C8B-B14F-4D97-AF65-F5344CB8AC3E}">
        <p14:creationId xmlns:p14="http://schemas.microsoft.com/office/powerpoint/2010/main" val="3934903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ppt_x</p:attrName>
                                        </p:attrNameLst>
                                      </p:cBhvr>
                                      <p:tavLst>
                                        <p:tav tm="0">
                                          <p:val>
                                            <p:fltVal val="0.5"/>
                                          </p:val>
                                        </p:tav>
                                        <p:tav tm="100000">
                                          <p:val>
                                            <p:strVal val="#ppt_x"/>
                                          </p:val>
                                        </p:tav>
                                      </p:tavLst>
                                    </p:anim>
                                    <p:anim calcmode="lin" valueType="num">
                                      <p:cBhvr>
                                        <p:cTn id="14" dur="500" fill="hold"/>
                                        <p:tgtEl>
                                          <p:spTgt spid="28"/>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 calcmode="lin" valueType="num">
                                      <p:cBhvr>
                                        <p:cTn id="20" dur="500" fill="hold"/>
                                        <p:tgtEl>
                                          <p:spTgt spid="10"/>
                                        </p:tgtEl>
                                        <p:attrNameLst>
                                          <p:attrName>ppt_x</p:attrName>
                                        </p:attrNameLst>
                                      </p:cBhvr>
                                      <p:tavLst>
                                        <p:tav tm="0">
                                          <p:val>
                                            <p:fltVal val="0.5"/>
                                          </p:val>
                                        </p:tav>
                                        <p:tav tm="100000">
                                          <p:val>
                                            <p:strVal val="#ppt_x"/>
                                          </p:val>
                                        </p:tav>
                                      </p:tavLst>
                                    </p:anim>
                                    <p:anim calcmode="lin" valueType="num">
                                      <p:cBhvr>
                                        <p:cTn id="21"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问题二</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3" name="文本框 1">
            <a:extLst>
              <a:ext uri="{FF2B5EF4-FFF2-40B4-BE49-F238E27FC236}">
                <a16:creationId xmlns:a16="http://schemas.microsoft.com/office/drawing/2014/main" id="{C7B68652-E6E9-4F8B-B985-52918F8BB858}"/>
              </a:ext>
            </a:extLst>
          </p:cNvPr>
          <p:cNvSpPr txBox="1"/>
          <p:nvPr/>
        </p:nvSpPr>
        <p:spPr>
          <a:xfrm>
            <a:off x="6634664" y="2114790"/>
            <a:ext cx="3977549" cy="1569660"/>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请说出构件图的组成元素</a:t>
            </a:r>
            <a:endPar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009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68177" y="1544150"/>
            <a:ext cx="8799823" cy="1200329"/>
          </a:xfrm>
          <a:prstGeom prst="rect">
            <a:avLst/>
          </a:prstGeom>
          <a:noFill/>
        </p:spPr>
        <p:txBody>
          <a:bodyPr vert="horz" wrap="square" rtlCol="0">
            <a:spAutoFit/>
          </a:bodyPr>
          <a:lstStyle/>
          <a:p>
            <a:pPr lvl="0"/>
            <a:r>
              <a:rPr lang="en-US" altLang="zh-CN" sz="2400" b="1" dirty="0">
                <a:latin typeface="造字工房悦黑（非商用）常规体"/>
                <a:ea typeface="方正兰亭黑简体" pitchFamily="2" charset="-122"/>
              </a:rPr>
              <a:t>1.</a:t>
            </a:r>
            <a:r>
              <a:rPr lang="zh-CN" altLang="en-US" sz="2400" b="1" dirty="0">
                <a:latin typeface="造字工房悦黑（非商用）常规体"/>
                <a:ea typeface="方正兰亭黑简体" pitchFamily="2" charset="-122"/>
              </a:rPr>
              <a:t>组件</a:t>
            </a:r>
            <a:endParaRPr lang="en-US" altLang="zh-CN" sz="2400" b="1" dirty="0">
              <a:latin typeface="造字工房悦黑（非商用）常规体"/>
              <a:ea typeface="方正兰亭黑简体" pitchFamily="2" charset="-122"/>
            </a:endParaRPr>
          </a:p>
          <a:p>
            <a:pPr lvl="0"/>
            <a:r>
              <a:rPr lang="en-US" altLang="zh-CN" sz="2400" b="1" dirty="0">
                <a:solidFill>
                  <a:prstClr val="black"/>
                </a:solidFill>
                <a:latin typeface="造字工房悦黑（非商用）常规体"/>
                <a:ea typeface="方正兰亭黑简体" pitchFamily="2" charset="-122"/>
              </a:rPr>
              <a:t>2.</a:t>
            </a:r>
            <a:r>
              <a:rPr lang="zh-CN" altLang="en-US" sz="2400" b="1" dirty="0">
                <a:solidFill>
                  <a:prstClr val="black"/>
                </a:solidFill>
                <a:latin typeface="造字工房悦黑（非商用）常规体"/>
                <a:ea typeface="方正兰亭黑简体" pitchFamily="2" charset="-122"/>
              </a:rPr>
              <a:t>接口</a:t>
            </a:r>
            <a:endParaRPr lang="en-US" altLang="zh-CN" sz="2400" b="1" dirty="0">
              <a:solidFill>
                <a:prstClr val="black"/>
              </a:solidFill>
              <a:latin typeface="造字工房悦黑（非商用）常规体"/>
              <a:ea typeface="方正兰亭黑简体" pitchFamily="2" charset="-122"/>
            </a:endParaRPr>
          </a:p>
          <a:p>
            <a:pPr lvl="0"/>
            <a:r>
              <a:rPr lang="en-US" altLang="zh-CN" sz="2400" b="1" dirty="0">
                <a:solidFill>
                  <a:prstClr val="black"/>
                </a:solidFill>
                <a:latin typeface="造字工房悦黑（非商用）常规体"/>
                <a:ea typeface="方正兰亭黑简体" pitchFamily="2" charset="-122"/>
              </a:rPr>
              <a:t>3.</a:t>
            </a:r>
            <a:r>
              <a:rPr lang="zh-CN" altLang="en-US" sz="2400" b="1" dirty="0">
                <a:solidFill>
                  <a:prstClr val="black"/>
                </a:solidFill>
                <a:latin typeface="造字工房悦黑（非商用）常规体"/>
                <a:ea typeface="方正兰亭黑简体" pitchFamily="2" charset="-122"/>
              </a:rPr>
              <a:t>关系</a:t>
            </a:r>
          </a:p>
        </p:txBody>
      </p:sp>
    </p:spTree>
    <p:extLst>
      <p:ext uri="{BB962C8B-B14F-4D97-AF65-F5344CB8AC3E}">
        <p14:creationId xmlns:p14="http://schemas.microsoft.com/office/powerpoint/2010/main" val="30605642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问题三</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745815A8-A889-4085-867F-EA97A51175B0}"/>
              </a:ext>
            </a:extLst>
          </p:cNvPr>
          <p:cNvSpPr txBox="1"/>
          <p:nvPr/>
        </p:nvSpPr>
        <p:spPr>
          <a:xfrm>
            <a:off x="6661011" y="2552843"/>
            <a:ext cx="3977549" cy="1569660"/>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请简述包图三种关系类型</a:t>
            </a:r>
          </a:p>
        </p:txBody>
      </p:sp>
    </p:spTree>
    <p:extLst>
      <p:ext uri="{BB962C8B-B14F-4D97-AF65-F5344CB8AC3E}">
        <p14:creationId xmlns:p14="http://schemas.microsoft.com/office/powerpoint/2010/main" val="25300172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2" name="矩形 1">
            <a:extLst>
              <a:ext uri="{FF2B5EF4-FFF2-40B4-BE49-F238E27FC236}">
                <a16:creationId xmlns:a16="http://schemas.microsoft.com/office/drawing/2014/main" id="{0B7E248B-65E4-498C-BCCF-BE5CFA583EEB}"/>
              </a:ext>
            </a:extLst>
          </p:cNvPr>
          <p:cNvSpPr/>
          <p:nvPr/>
        </p:nvSpPr>
        <p:spPr>
          <a:xfrm>
            <a:off x="3048000" y="142094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1.</a:t>
            </a:r>
            <a:r>
              <a:rPr lang="zh-CN" altLang="en-US" dirty="0">
                <a:latin typeface="方正兰亭黑简体" pitchFamily="2" charset="-122"/>
                <a:ea typeface="造字工房悦黑（非商用）常规体"/>
                <a:sym typeface="+mn-ea"/>
              </a:rPr>
              <a:t>引入关系：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一个包中的类可以被另一个指定包中的类引用。</a:t>
            </a:r>
            <a:endParaRPr lang="en-US" altLang="zh-CN" dirty="0">
              <a:latin typeface="方正兰亭黑简体" pitchFamily="2" charset="-122"/>
              <a:ea typeface="方正兰亭黑简体" pitchFamily="2" charset="-122"/>
              <a:sym typeface="+mn-ea"/>
            </a:endParaRPr>
          </a:p>
        </p:txBody>
      </p:sp>
      <p:sp>
        <p:nvSpPr>
          <p:cNvPr id="3" name="矩形 2">
            <a:extLst>
              <a:ext uri="{FF2B5EF4-FFF2-40B4-BE49-F238E27FC236}">
                <a16:creationId xmlns:a16="http://schemas.microsoft.com/office/drawing/2014/main" id="{A31FACE8-15DE-4E4B-A380-FA1F0894309A}"/>
              </a:ext>
            </a:extLst>
          </p:cNvPr>
          <p:cNvSpPr/>
          <p:nvPr/>
        </p:nvSpPr>
        <p:spPr>
          <a:xfrm>
            <a:off x="3048000" y="2842910"/>
            <a:ext cx="6096000" cy="1061381"/>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2.</a:t>
            </a:r>
            <a:r>
              <a:rPr lang="zh-CN" altLang="en-US" dirty="0">
                <a:latin typeface="方正兰亭黑简体" pitchFamily="2" charset="-122"/>
                <a:ea typeface="造字工房悦黑（非商用）常规体"/>
                <a:sym typeface="+mn-ea"/>
              </a:rPr>
              <a:t>泛化关系：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表示一个包继承了另一个包的全部内容，同时又补充自己增加的内容。</a:t>
            </a:r>
            <a:endParaRPr lang="en-US" altLang="zh-CN" dirty="0">
              <a:latin typeface="方正兰亭黑简体" pitchFamily="2" charset="-122"/>
              <a:ea typeface="方正兰亭黑简体" pitchFamily="2" charset="-122"/>
              <a:sym typeface="+mn-ea"/>
            </a:endParaRPr>
          </a:p>
        </p:txBody>
      </p:sp>
      <p:sp>
        <p:nvSpPr>
          <p:cNvPr id="4" name="矩形 3">
            <a:extLst>
              <a:ext uri="{FF2B5EF4-FFF2-40B4-BE49-F238E27FC236}">
                <a16:creationId xmlns:a16="http://schemas.microsoft.com/office/drawing/2014/main" id="{789E0F9E-92F8-4FF8-B836-E4684D3C56AA}"/>
              </a:ext>
            </a:extLst>
          </p:cNvPr>
          <p:cNvSpPr/>
          <p:nvPr/>
        </p:nvSpPr>
        <p:spPr>
          <a:xfrm>
            <a:off x="3048000" y="4509046"/>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3.</a:t>
            </a:r>
            <a:r>
              <a:rPr lang="zh-CN" altLang="en-US" dirty="0">
                <a:latin typeface="方正兰亭黑简体" pitchFamily="2" charset="-122"/>
                <a:ea typeface="造字工房悦黑（非商用）常规体"/>
                <a:sym typeface="+mn-ea"/>
              </a:rPr>
              <a:t>嵌套关系：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一个包中可以包含若干个子包，构成包的嵌套层次结构。</a:t>
            </a:r>
            <a:endParaRPr lang="en-US" altLang="zh-CN" dirty="0">
              <a:latin typeface="方正兰亭黑简体" pitchFamily="2" charset="-122"/>
              <a:ea typeface="方正兰亭黑简体" pitchFamily="2" charset="-122"/>
              <a:sym typeface="+mn-ea"/>
            </a:endParaRPr>
          </a:p>
        </p:txBody>
      </p:sp>
    </p:spTree>
    <p:extLst>
      <p:ext uri="{BB962C8B-B14F-4D97-AF65-F5344CB8AC3E}">
        <p14:creationId xmlns:p14="http://schemas.microsoft.com/office/powerpoint/2010/main" val="12780184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问题四</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745815A8-A889-4085-867F-EA97A51175B0}"/>
              </a:ext>
            </a:extLst>
          </p:cNvPr>
          <p:cNvSpPr txBox="1"/>
          <p:nvPr/>
        </p:nvSpPr>
        <p:spPr>
          <a:xfrm>
            <a:off x="6661011" y="2552843"/>
            <a:ext cx="3977549" cy="3046988"/>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包图中引入关系和泛化关系分别用什么构造线连接？</a:t>
            </a:r>
          </a:p>
        </p:txBody>
      </p:sp>
    </p:spTree>
    <p:extLst>
      <p:ext uri="{BB962C8B-B14F-4D97-AF65-F5344CB8AC3E}">
        <p14:creationId xmlns:p14="http://schemas.microsoft.com/office/powerpoint/2010/main" val="601795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2" name="矩形 1">
            <a:extLst>
              <a:ext uri="{FF2B5EF4-FFF2-40B4-BE49-F238E27FC236}">
                <a16:creationId xmlns:a16="http://schemas.microsoft.com/office/drawing/2014/main" id="{0B7E248B-65E4-498C-BCCF-BE5CFA583EEB}"/>
              </a:ext>
            </a:extLst>
          </p:cNvPr>
          <p:cNvSpPr/>
          <p:nvPr/>
        </p:nvSpPr>
        <p:spPr>
          <a:xfrm>
            <a:off x="3048000" y="142094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1.</a:t>
            </a:r>
            <a:r>
              <a:rPr lang="zh-CN" altLang="en-US" dirty="0">
                <a:latin typeface="方正兰亭黑简体" pitchFamily="2" charset="-122"/>
                <a:ea typeface="造字工房悦黑（非商用）常规体"/>
                <a:sym typeface="+mn-ea"/>
              </a:rPr>
              <a:t>引入关系：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用虚线连接并在依赖线上增加一个</a:t>
            </a:r>
            <a:r>
              <a:rPr lang="en-US" altLang="zh-CN" dirty="0">
                <a:latin typeface="方正兰亭黑简体" pitchFamily="2" charset="-122"/>
                <a:ea typeface="方正兰亭黑简体" pitchFamily="2" charset="-122"/>
                <a:sym typeface="+mn-ea"/>
              </a:rPr>
              <a:t>《import》</a:t>
            </a:r>
            <a:r>
              <a:rPr lang="zh-CN" altLang="en-US" dirty="0">
                <a:latin typeface="方正兰亭黑简体" pitchFamily="2" charset="-122"/>
                <a:ea typeface="方正兰亭黑简体" pitchFamily="2" charset="-122"/>
                <a:sym typeface="+mn-ea"/>
              </a:rPr>
              <a:t>衍型。</a:t>
            </a:r>
            <a:endParaRPr lang="en-US" altLang="zh-CN" dirty="0">
              <a:latin typeface="方正兰亭黑简体" pitchFamily="2" charset="-122"/>
              <a:ea typeface="方正兰亭黑简体" pitchFamily="2" charset="-122"/>
              <a:sym typeface="+mn-ea"/>
            </a:endParaRPr>
          </a:p>
        </p:txBody>
      </p:sp>
      <p:sp>
        <p:nvSpPr>
          <p:cNvPr id="3" name="矩形 2">
            <a:extLst>
              <a:ext uri="{FF2B5EF4-FFF2-40B4-BE49-F238E27FC236}">
                <a16:creationId xmlns:a16="http://schemas.microsoft.com/office/drawing/2014/main" id="{A31FACE8-15DE-4E4B-A380-FA1F0894309A}"/>
              </a:ext>
            </a:extLst>
          </p:cNvPr>
          <p:cNvSpPr/>
          <p:nvPr/>
        </p:nvSpPr>
        <p:spPr>
          <a:xfrm>
            <a:off x="3048000" y="284291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2.</a:t>
            </a:r>
            <a:r>
              <a:rPr lang="zh-CN" altLang="en-US" dirty="0">
                <a:latin typeface="方正兰亭黑简体" pitchFamily="2" charset="-122"/>
                <a:ea typeface="造字工房悦黑（非商用）常规体"/>
                <a:sym typeface="+mn-ea"/>
              </a:rPr>
              <a:t>泛化关系：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造字工房悦黑（非商用）常规体"/>
                <a:sym typeface="+mn-ea"/>
              </a:rPr>
              <a:t>用实线连接并用空箭头表示方向。</a:t>
            </a:r>
            <a:endParaRPr lang="en-US" altLang="zh-CN" dirty="0">
              <a:latin typeface="方正兰亭黑简体" pitchFamily="2" charset="-122"/>
              <a:ea typeface="造字工房悦黑（非商用）常规体"/>
              <a:sym typeface="+mn-ea"/>
            </a:endParaRPr>
          </a:p>
        </p:txBody>
      </p:sp>
    </p:spTree>
    <p:extLst>
      <p:ext uri="{BB962C8B-B14F-4D97-AF65-F5344CB8AC3E}">
        <p14:creationId xmlns:p14="http://schemas.microsoft.com/office/powerpoint/2010/main" val="308199528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/06/</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分工及绩效</a:t>
            </a:r>
          </a:p>
        </p:txBody>
      </p:sp>
    </p:spTree>
    <p:extLst>
      <p:ext uri="{BB962C8B-B14F-4D97-AF65-F5344CB8AC3E}">
        <p14:creationId xmlns:p14="http://schemas.microsoft.com/office/powerpoint/2010/main" val="25346971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84324" y="-688628"/>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5" name="文本框 14"/>
          <p:cNvSpPr txBox="1">
            <a:spLocks noChangeArrowheads="1"/>
          </p:cNvSpPr>
          <p:nvPr/>
        </p:nvSpPr>
        <p:spPr bwMode="auto">
          <a:xfrm>
            <a:off x="3179848" y="2195963"/>
            <a:ext cx="2716212" cy="1292662"/>
          </a:xfrm>
          <a:prstGeom prst="rect">
            <a:avLst/>
          </a:prstGeom>
          <a:noFill/>
          <a:ln w="9525">
            <a:noFill/>
            <a:miter lim="800000"/>
            <a:headEnd/>
            <a:tailEnd/>
          </a:ln>
        </p:spPr>
        <p:txBody>
          <a:bodyPr>
            <a:spAutoFit/>
          </a:bodyPr>
          <a:lstStyle/>
          <a:p>
            <a:endParaRPr lang="en-US" altLang="zh-CN" sz="1200" dirty="0">
              <a:latin typeface="造字工房悦黑（非商用）常规体" pitchFamily="2" charset="-122"/>
              <a:ea typeface="造字工房悦黑（非商用）常规体" pitchFamily="2" charset="-122"/>
              <a:cs typeface="造字工房悦黑体验版细体"/>
            </a:endParaRPr>
          </a:p>
          <a:p>
            <a:pPr>
              <a:lnSpc>
                <a:spcPct val="150000"/>
              </a:lnSpc>
            </a:pPr>
            <a:r>
              <a:rPr lang="zh-CN" altLang="en-US" dirty="0">
                <a:latin typeface="微软雅黑" panose="020B0503020204020204" pitchFamily="34" charset="-122"/>
                <a:ea typeface="微软雅黑" panose="020B0503020204020204" pitchFamily="34" charset="-122"/>
              </a:rPr>
              <a:t>叶忠杰收集资料，</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制作</a:t>
            </a:r>
            <a:r>
              <a:rPr lang="en-US" altLang="zh-CN" dirty="0">
                <a:latin typeface="微软雅黑" panose="020B0503020204020204" pitchFamily="34" charset="-122"/>
                <a:ea typeface="微软雅黑" panose="020B0503020204020204" pitchFamily="34" charset="-122"/>
              </a:rPr>
              <a:t>86</a:t>
            </a:r>
          </a:p>
          <a:p>
            <a:endParaRPr lang="en-US" altLang="zh-CN" sz="1200" dirty="0">
              <a:latin typeface="造字工房悦黑（非商用）常规体" pitchFamily="2" charset="-122"/>
              <a:ea typeface="造字工房悦黑（非商用）常规体" pitchFamily="2" charset="-122"/>
              <a:cs typeface="造字工房悦黑体验版细体"/>
            </a:endParaRPr>
          </a:p>
        </p:txBody>
      </p:sp>
      <p:sp>
        <p:nvSpPr>
          <p:cNvPr id="21" name="文本框 20"/>
          <p:cNvSpPr txBox="1">
            <a:spLocks noChangeArrowheads="1"/>
          </p:cNvSpPr>
          <p:nvPr/>
        </p:nvSpPr>
        <p:spPr bwMode="auto">
          <a:xfrm>
            <a:off x="3179848" y="3682014"/>
            <a:ext cx="2716212" cy="458908"/>
          </a:xfrm>
          <a:prstGeom prst="rect">
            <a:avLst/>
          </a:prstGeom>
          <a:noFill/>
          <a:ln w="9525">
            <a:noFill/>
            <a:miter lim="800000"/>
            <a:headEnd/>
            <a:tailEnd/>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李俊收集资料</a:t>
            </a:r>
            <a:r>
              <a:rPr lang="en-US" altLang="zh-CN" dirty="0">
                <a:latin typeface="微软雅黑" panose="020B0503020204020204" pitchFamily="34" charset="-122"/>
                <a:ea typeface="微软雅黑" panose="020B0503020204020204" pitchFamily="34" charset="-122"/>
              </a:rPr>
              <a:t>83</a:t>
            </a:r>
          </a:p>
        </p:txBody>
      </p:sp>
      <p:sp>
        <p:nvSpPr>
          <p:cNvPr id="22" name="文本框 21"/>
          <p:cNvSpPr txBox="1">
            <a:spLocks noChangeArrowheads="1"/>
          </p:cNvSpPr>
          <p:nvPr/>
        </p:nvSpPr>
        <p:spPr bwMode="auto">
          <a:xfrm>
            <a:off x="6646336" y="3682014"/>
            <a:ext cx="2716213" cy="874407"/>
          </a:xfrm>
          <a:prstGeom prst="rect">
            <a:avLst/>
          </a:prstGeom>
          <a:noFill/>
          <a:ln w="9525">
            <a:noFill/>
            <a:miter lim="800000"/>
            <a:headEnd/>
            <a:tailEnd/>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夏昌灏收集资料，最终演示，</a:t>
            </a:r>
            <a:r>
              <a:rPr lang="en-US" altLang="zh-CN" dirty="0">
                <a:latin typeface="微软雅黑" panose="020B0503020204020204" pitchFamily="34" charset="-122"/>
                <a:ea typeface="微软雅黑" panose="020B0503020204020204" pitchFamily="34" charset="-122"/>
              </a:rPr>
              <a:t>85</a:t>
            </a:r>
          </a:p>
        </p:txBody>
      </p:sp>
      <p:grpSp>
        <p:nvGrpSpPr>
          <p:cNvPr id="3" name="组合 2"/>
          <p:cNvGrpSpPr>
            <a:grpSpLocks/>
          </p:cNvGrpSpPr>
          <p:nvPr/>
        </p:nvGrpSpPr>
        <p:grpSpPr bwMode="auto">
          <a:xfrm>
            <a:off x="2576429" y="2551714"/>
            <a:ext cx="538163" cy="538162"/>
            <a:chOff x="4870151" y="2570251"/>
            <a:chExt cx="538709" cy="538709"/>
          </a:xfrm>
        </p:grpSpPr>
        <p:sp>
          <p:nvSpPr>
            <p:cNvPr id="11" name="矩形 10"/>
            <p:cNvSpPr/>
            <p:nvPr/>
          </p:nvSpPr>
          <p:spPr>
            <a:xfrm>
              <a:off x="4870151" y="2570251"/>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63" name="Group 101"/>
            <p:cNvGrpSpPr>
              <a:grpSpLocks/>
            </p:cNvGrpSpPr>
            <p:nvPr/>
          </p:nvGrpSpPr>
          <p:grpSpPr bwMode="auto">
            <a:xfrm>
              <a:off x="4993784" y="2661805"/>
              <a:ext cx="288925" cy="355600"/>
              <a:chOff x="1543" y="2379"/>
              <a:chExt cx="156" cy="192"/>
            </a:xfrm>
          </p:grpSpPr>
          <p:sp>
            <p:nvSpPr>
              <p:cNvPr id="30764" name="Freeform 70"/>
              <p:cNvSpPr>
                <a:spLocks/>
              </p:cNvSpPr>
              <p:nvPr/>
            </p:nvSpPr>
            <p:spPr bwMode="auto">
              <a:xfrm>
                <a:off x="1549"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30765" name="Freeform 71"/>
              <p:cNvSpPr>
                <a:spLocks/>
              </p:cNvSpPr>
              <p:nvPr/>
            </p:nvSpPr>
            <p:spPr bwMode="auto">
              <a:xfrm>
                <a:off x="1589" y="2443"/>
                <a:ext cx="64" cy="24"/>
              </a:xfrm>
              <a:custGeom>
                <a:avLst/>
                <a:gdLst>
                  <a:gd name="T0" fmla="*/ 2048 w 32"/>
                  <a:gd name="T1" fmla="*/ 384 h 12"/>
                  <a:gd name="T2" fmla="*/ 1536 w 32"/>
                  <a:gd name="T3" fmla="*/ 768 h 12"/>
                  <a:gd name="T4" fmla="*/ 512 w 32"/>
                  <a:gd name="T5" fmla="*/ 768 h 12"/>
                  <a:gd name="T6" fmla="*/ 0 w 32"/>
                  <a:gd name="T7" fmla="*/ 384 h 12"/>
                  <a:gd name="T8" fmla="*/ 0 w 32"/>
                  <a:gd name="T9" fmla="*/ 384 h 12"/>
                  <a:gd name="T10" fmla="*/ 512 w 32"/>
                  <a:gd name="T11" fmla="*/ 0 h 12"/>
                  <a:gd name="T12" fmla="*/ 1536 w 32"/>
                  <a:gd name="T13" fmla="*/ 0 h 12"/>
                  <a:gd name="T14" fmla="*/ 2048 w 3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2"/>
                  <a:gd name="T26" fmla="*/ 32 w 3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2">
                    <a:moveTo>
                      <a:pt x="32" y="6"/>
                    </a:moveTo>
                    <a:cubicBezTo>
                      <a:pt x="32" y="9"/>
                      <a:pt x="28" y="12"/>
                      <a:pt x="24" y="12"/>
                    </a:cubicBezTo>
                    <a:cubicBezTo>
                      <a:pt x="8" y="12"/>
                      <a:pt x="8" y="12"/>
                      <a:pt x="8" y="12"/>
                    </a:cubicBezTo>
                    <a:cubicBezTo>
                      <a:pt x="4" y="12"/>
                      <a:pt x="0" y="9"/>
                      <a:pt x="0" y="6"/>
                    </a:cubicBezTo>
                    <a:cubicBezTo>
                      <a:pt x="0" y="6"/>
                      <a:pt x="0" y="6"/>
                      <a:pt x="0" y="6"/>
                    </a:cubicBezTo>
                    <a:cubicBezTo>
                      <a:pt x="0" y="3"/>
                      <a:pt x="4" y="0"/>
                      <a:pt x="8" y="0"/>
                    </a:cubicBezTo>
                    <a:cubicBezTo>
                      <a:pt x="24" y="0"/>
                      <a:pt x="24" y="0"/>
                      <a:pt x="24" y="0"/>
                    </a:cubicBezTo>
                    <a:cubicBezTo>
                      <a:pt x="28" y="0"/>
                      <a:pt x="32" y="3"/>
                      <a:pt x="32" y="6"/>
                    </a:cubicBezTo>
                    <a:close/>
                  </a:path>
                </a:pathLst>
              </a:custGeom>
              <a:solidFill>
                <a:schemeClr val="bg1"/>
              </a:solidFill>
              <a:ln w="9525">
                <a:noFill/>
                <a:round/>
                <a:headEnd/>
                <a:tailEnd/>
              </a:ln>
            </p:spPr>
            <p:txBody>
              <a:bodyPr/>
              <a:lstStyle/>
              <a:p>
                <a:endParaRPr lang="zh-CN" altLang="en-US"/>
              </a:p>
            </p:txBody>
          </p:sp>
          <p:sp>
            <p:nvSpPr>
              <p:cNvPr id="30766" name="Freeform 73"/>
              <p:cNvSpPr>
                <a:spLocks/>
              </p:cNvSpPr>
              <p:nvPr/>
            </p:nvSpPr>
            <p:spPr bwMode="auto">
              <a:xfrm>
                <a:off x="1543"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30767" name="Freeform 74"/>
              <p:cNvSpPr>
                <a:spLocks/>
              </p:cNvSpPr>
              <p:nvPr/>
            </p:nvSpPr>
            <p:spPr bwMode="auto">
              <a:xfrm>
                <a:off x="1573" y="2403"/>
                <a:ext cx="96" cy="112"/>
              </a:xfrm>
              <a:custGeom>
                <a:avLst/>
                <a:gdLst>
                  <a:gd name="T0" fmla="*/ 2048 w 48"/>
                  <a:gd name="T1" fmla="*/ 1280 h 56"/>
                  <a:gd name="T2" fmla="*/ 1024 w 48"/>
                  <a:gd name="T3" fmla="*/ 1280 h 56"/>
                  <a:gd name="T4" fmla="*/ 0 w 48"/>
                  <a:gd name="T5" fmla="*/ 3584 h 56"/>
                  <a:gd name="T6" fmla="*/ 3072 w 48"/>
                  <a:gd name="T7" fmla="*/ 3584 h 56"/>
                  <a:gd name="T8" fmla="*/ 2048 w 48"/>
                  <a:gd name="T9" fmla="*/ 1280 h 56"/>
                  <a:gd name="T10" fmla="*/ 0 60000 65536"/>
                  <a:gd name="T11" fmla="*/ 0 60000 65536"/>
                  <a:gd name="T12" fmla="*/ 0 60000 65536"/>
                  <a:gd name="T13" fmla="*/ 0 60000 65536"/>
                  <a:gd name="T14" fmla="*/ 0 60000 65536"/>
                  <a:gd name="T15" fmla="*/ 0 w 48"/>
                  <a:gd name="T16" fmla="*/ 0 h 56"/>
                  <a:gd name="T17" fmla="*/ 48 w 48"/>
                  <a:gd name="T18" fmla="*/ 56 h 56"/>
                </a:gdLst>
                <a:ahLst/>
                <a:cxnLst>
                  <a:cxn ang="T10">
                    <a:pos x="T0" y="T1"/>
                  </a:cxn>
                  <a:cxn ang="T11">
                    <a:pos x="T2" y="T3"/>
                  </a:cxn>
                  <a:cxn ang="T12">
                    <a:pos x="T4" y="T5"/>
                  </a:cxn>
                  <a:cxn ang="T13">
                    <a:pos x="T6" y="T7"/>
                  </a:cxn>
                  <a:cxn ang="T14">
                    <a:pos x="T8" y="T9"/>
                  </a:cxn>
                </a:cxnLst>
                <a:rect l="T15" t="T16" r="T17" b="T18"/>
                <a:pathLst>
                  <a:path w="48" h="56">
                    <a:moveTo>
                      <a:pt x="32" y="20"/>
                    </a:moveTo>
                    <a:cubicBezTo>
                      <a:pt x="32" y="0"/>
                      <a:pt x="16" y="0"/>
                      <a:pt x="16" y="20"/>
                    </a:cubicBezTo>
                    <a:cubicBezTo>
                      <a:pt x="16" y="48"/>
                      <a:pt x="0" y="48"/>
                      <a:pt x="0" y="56"/>
                    </a:cubicBezTo>
                    <a:cubicBezTo>
                      <a:pt x="48" y="56"/>
                      <a:pt x="48" y="56"/>
                      <a:pt x="48" y="56"/>
                    </a:cubicBezTo>
                    <a:cubicBezTo>
                      <a:pt x="48" y="48"/>
                      <a:pt x="32" y="48"/>
                      <a:pt x="32" y="20"/>
                    </a:cubicBezTo>
                    <a:close/>
                  </a:path>
                </a:pathLst>
              </a:custGeom>
              <a:solidFill>
                <a:schemeClr val="bg1"/>
              </a:solidFill>
              <a:ln w="9525">
                <a:noFill/>
                <a:round/>
                <a:headEnd/>
                <a:tailEnd/>
              </a:ln>
            </p:spPr>
            <p:txBody>
              <a:bodyPr/>
              <a:lstStyle/>
              <a:p>
                <a:endParaRPr lang="zh-CN" altLang="en-US"/>
              </a:p>
            </p:txBody>
          </p:sp>
          <p:sp>
            <p:nvSpPr>
              <p:cNvPr id="30768" name="Freeform 79"/>
              <p:cNvSpPr>
                <a:spLocks/>
              </p:cNvSpPr>
              <p:nvPr/>
            </p:nvSpPr>
            <p:spPr bwMode="auto">
              <a:xfrm>
                <a:off x="1573" y="2379"/>
                <a:ext cx="96" cy="56"/>
              </a:xfrm>
              <a:custGeom>
                <a:avLst/>
                <a:gdLst>
                  <a:gd name="T0" fmla="*/ 2816 w 48"/>
                  <a:gd name="T1" fmla="*/ 0 h 28"/>
                  <a:gd name="T2" fmla="*/ 2560 w 48"/>
                  <a:gd name="T3" fmla="*/ 0 h 28"/>
                  <a:gd name="T4" fmla="*/ 2560 w 48"/>
                  <a:gd name="T5" fmla="*/ 512 h 28"/>
                  <a:gd name="T6" fmla="*/ 2304 w 48"/>
                  <a:gd name="T7" fmla="*/ 768 h 28"/>
                  <a:gd name="T8" fmla="*/ 2048 w 48"/>
                  <a:gd name="T9" fmla="*/ 512 h 28"/>
                  <a:gd name="T10" fmla="*/ 2048 w 48"/>
                  <a:gd name="T11" fmla="*/ 0 h 28"/>
                  <a:gd name="T12" fmla="*/ 1024 w 48"/>
                  <a:gd name="T13" fmla="*/ 0 h 28"/>
                  <a:gd name="T14" fmla="*/ 1024 w 48"/>
                  <a:gd name="T15" fmla="*/ 512 h 28"/>
                  <a:gd name="T16" fmla="*/ 768 w 48"/>
                  <a:gd name="T17" fmla="*/ 768 h 28"/>
                  <a:gd name="T18" fmla="*/ 512 w 48"/>
                  <a:gd name="T19" fmla="*/ 512 h 28"/>
                  <a:gd name="T20" fmla="*/ 512 w 48"/>
                  <a:gd name="T21" fmla="*/ 0 h 28"/>
                  <a:gd name="T22" fmla="*/ 256 w 48"/>
                  <a:gd name="T23" fmla="*/ 0 h 28"/>
                  <a:gd name="T24" fmla="*/ 0 w 48"/>
                  <a:gd name="T25" fmla="*/ 256 h 28"/>
                  <a:gd name="T26" fmla="*/ 0 w 48"/>
                  <a:gd name="T27" fmla="*/ 1536 h 28"/>
                  <a:gd name="T28" fmla="*/ 256 w 48"/>
                  <a:gd name="T29" fmla="*/ 1792 h 28"/>
                  <a:gd name="T30" fmla="*/ 2816 w 48"/>
                  <a:gd name="T31" fmla="*/ 1792 h 28"/>
                  <a:gd name="T32" fmla="*/ 3072 w 48"/>
                  <a:gd name="T33" fmla="*/ 1536 h 28"/>
                  <a:gd name="T34" fmla="*/ 3072 w 48"/>
                  <a:gd name="T35" fmla="*/ 256 h 28"/>
                  <a:gd name="T36" fmla="*/ 2816 w 4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28"/>
                  <a:gd name="T59" fmla="*/ 48 w 4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28">
                    <a:moveTo>
                      <a:pt x="44" y="0"/>
                    </a:moveTo>
                    <a:cubicBezTo>
                      <a:pt x="40" y="0"/>
                      <a:pt x="40" y="0"/>
                      <a:pt x="40" y="0"/>
                    </a:cubicBezTo>
                    <a:cubicBezTo>
                      <a:pt x="40" y="8"/>
                      <a:pt x="40" y="8"/>
                      <a:pt x="40" y="8"/>
                    </a:cubicBezTo>
                    <a:cubicBezTo>
                      <a:pt x="40" y="8"/>
                      <a:pt x="40" y="12"/>
                      <a:pt x="36" y="12"/>
                    </a:cubicBezTo>
                    <a:cubicBezTo>
                      <a:pt x="32" y="12"/>
                      <a:pt x="32" y="8"/>
                      <a:pt x="32" y="8"/>
                    </a:cubicBezTo>
                    <a:cubicBezTo>
                      <a:pt x="32" y="0"/>
                      <a:pt x="32" y="0"/>
                      <a:pt x="32" y="0"/>
                    </a:cubicBezTo>
                    <a:cubicBezTo>
                      <a:pt x="16" y="0"/>
                      <a:pt x="16" y="0"/>
                      <a:pt x="16" y="0"/>
                    </a:cubicBezTo>
                    <a:cubicBezTo>
                      <a:pt x="16" y="8"/>
                      <a:pt x="16" y="8"/>
                      <a:pt x="16" y="8"/>
                    </a:cubicBezTo>
                    <a:cubicBezTo>
                      <a:pt x="16" y="8"/>
                      <a:pt x="16" y="12"/>
                      <a:pt x="12" y="12"/>
                    </a:cubicBezTo>
                    <a:cubicBezTo>
                      <a:pt x="8" y="12"/>
                      <a:pt x="8" y="8"/>
                      <a:pt x="8" y="8"/>
                    </a:cubicBezTo>
                    <a:cubicBezTo>
                      <a:pt x="8" y="0"/>
                      <a:pt x="8" y="0"/>
                      <a:pt x="8" y="0"/>
                    </a:cubicBezTo>
                    <a:cubicBezTo>
                      <a:pt x="4" y="0"/>
                      <a:pt x="4" y="0"/>
                      <a:pt x="4" y="0"/>
                    </a:cubicBezTo>
                    <a:cubicBezTo>
                      <a:pt x="2" y="0"/>
                      <a:pt x="0" y="2"/>
                      <a:pt x="0" y="4"/>
                    </a:cubicBezTo>
                    <a:cubicBezTo>
                      <a:pt x="0" y="24"/>
                      <a:pt x="0" y="24"/>
                      <a:pt x="0" y="24"/>
                    </a:cubicBezTo>
                    <a:cubicBezTo>
                      <a:pt x="0" y="26"/>
                      <a:pt x="2" y="28"/>
                      <a:pt x="4" y="28"/>
                    </a:cubicBezTo>
                    <a:cubicBezTo>
                      <a:pt x="44" y="28"/>
                      <a:pt x="44" y="28"/>
                      <a:pt x="44" y="28"/>
                    </a:cubicBezTo>
                    <a:cubicBezTo>
                      <a:pt x="46" y="28"/>
                      <a:pt x="48" y="26"/>
                      <a:pt x="48" y="24"/>
                    </a:cubicBezTo>
                    <a:cubicBezTo>
                      <a:pt x="48" y="4"/>
                      <a:pt x="48" y="4"/>
                      <a:pt x="48" y="4"/>
                    </a:cubicBezTo>
                    <a:cubicBezTo>
                      <a:pt x="48" y="2"/>
                      <a:pt x="46" y="0"/>
                      <a:pt x="44" y="0"/>
                    </a:cubicBezTo>
                    <a:close/>
                  </a:path>
                </a:pathLst>
              </a:custGeom>
              <a:solidFill>
                <a:schemeClr val="bg1"/>
              </a:solidFill>
              <a:ln w="9525">
                <a:noFill/>
                <a:round/>
                <a:headEnd/>
                <a:tailEnd/>
              </a:ln>
            </p:spPr>
            <p:txBody>
              <a:bodyPr/>
              <a:lstStyle/>
              <a:p>
                <a:endParaRPr lang="zh-CN" altLang="en-US"/>
              </a:p>
            </p:txBody>
          </p:sp>
        </p:grpSp>
      </p:grpSp>
      <p:grpSp>
        <p:nvGrpSpPr>
          <p:cNvPr id="18" name="组合 17"/>
          <p:cNvGrpSpPr>
            <a:grpSpLocks/>
          </p:cNvGrpSpPr>
          <p:nvPr/>
        </p:nvGrpSpPr>
        <p:grpSpPr bwMode="auto">
          <a:xfrm>
            <a:off x="2576429" y="3682014"/>
            <a:ext cx="538163" cy="538162"/>
            <a:chOff x="4870151" y="3699804"/>
            <a:chExt cx="538709" cy="538709"/>
          </a:xfrm>
        </p:grpSpPr>
        <p:sp>
          <p:nvSpPr>
            <p:cNvPr id="13" name="矩形 12"/>
            <p:cNvSpPr/>
            <p:nvPr/>
          </p:nvSpPr>
          <p:spPr>
            <a:xfrm>
              <a:off x="4870151" y="3699804"/>
              <a:ext cx="538709" cy="53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55" name="Group 102"/>
            <p:cNvGrpSpPr>
              <a:grpSpLocks/>
            </p:cNvGrpSpPr>
            <p:nvPr/>
          </p:nvGrpSpPr>
          <p:grpSpPr bwMode="auto">
            <a:xfrm>
              <a:off x="5004897" y="3774127"/>
              <a:ext cx="288925" cy="381000"/>
              <a:chOff x="1911" y="2365"/>
              <a:chExt cx="156" cy="206"/>
            </a:xfrm>
          </p:grpSpPr>
          <p:sp>
            <p:nvSpPr>
              <p:cNvPr id="30756" name="Freeform 75"/>
              <p:cNvSpPr>
                <a:spLocks/>
              </p:cNvSpPr>
              <p:nvPr/>
            </p:nvSpPr>
            <p:spPr bwMode="auto">
              <a:xfrm>
                <a:off x="1917"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tx1"/>
              </a:solidFill>
              <a:ln w="9525">
                <a:noFill/>
                <a:round/>
                <a:headEnd/>
                <a:tailEnd/>
              </a:ln>
            </p:spPr>
            <p:txBody>
              <a:bodyPr/>
              <a:lstStyle/>
              <a:p>
                <a:endParaRPr lang="zh-CN" altLang="en-US"/>
              </a:p>
            </p:txBody>
          </p:sp>
          <p:sp>
            <p:nvSpPr>
              <p:cNvPr id="30757" name="Freeform 76"/>
              <p:cNvSpPr>
                <a:spLocks/>
              </p:cNvSpPr>
              <p:nvPr/>
            </p:nvSpPr>
            <p:spPr bwMode="auto">
              <a:xfrm>
                <a:off x="1911"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tx1"/>
              </a:solidFill>
              <a:ln w="9525">
                <a:noFill/>
                <a:round/>
                <a:headEnd/>
                <a:tailEnd/>
              </a:ln>
            </p:spPr>
            <p:txBody>
              <a:bodyPr/>
              <a:lstStyle/>
              <a:p>
                <a:endParaRPr lang="zh-CN" altLang="en-US"/>
              </a:p>
            </p:txBody>
          </p:sp>
          <p:sp>
            <p:nvSpPr>
              <p:cNvPr id="30758" name="Freeform 77"/>
              <p:cNvSpPr>
                <a:spLocks/>
              </p:cNvSpPr>
              <p:nvPr/>
            </p:nvSpPr>
            <p:spPr bwMode="auto">
              <a:xfrm>
                <a:off x="1941" y="2403"/>
                <a:ext cx="96" cy="120"/>
              </a:xfrm>
              <a:custGeom>
                <a:avLst/>
                <a:gdLst>
                  <a:gd name="T0" fmla="*/ 2048 w 48"/>
                  <a:gd name="T1" fmla="*/ 1280 h 60"/>
                  <a:gd name="T2" fmla="*/ 1024 w 48"/>
                  <a:gd name="T3" fmla="*/ 1280 h 60"/>
                  <a:gd name="T4" fmla="*/ 0 w 48"/>
                  <a:gd name="T5" fmla="*/ 3584 h 60"/>
                  <a:gd name="T6" fmla="*/ 1536 w 48"/>
                  <a:gd name="T7" fmla="*/ 3840 h 60"/>
                  <a:gd name="T8" fmla="*/ 3072 w 48"/>
                  <a:gd name="T9" fmla="*/ 3584 h 60"/>
                  <a:gd name="T10" fmla="*/ 2048 w 48"/>
                  <a:gd name="T11" fmla="*/ 1280 h 60"/>
                  <a:gd name="T12" fmla="*/ 0 60000 65536"/>
                  <a:gd name="T13" fmla="*/ 0 60000 65536"/>
                  <a:gd name="T14" fmla="*/ 0 60000 65536"/>
                  <a:gd name="T15" fmla="*/ 0 60000 65536"/>
                  <a:gd name="T16" fmla="*/ 0 60000 65536"/>
                  <a:gd name="T17" fmla="*/ 0 60000 65536"/>
                  <a:gd name="T18" fmla="*/ 0 w 48"/>
                  <a:gd name="T19" fmla="*/ 0 h 60"/>
                  <a:gd name="T20" fmla="*/ 48 w 48"/>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48" h="60">
                    <a:moveTo>
                      <a:pt x="32" y="20"/>
                    </a:moveTo>
                    <a:cubicBezTo>
                      <a:pt x="32" y="0"/>
                      <a:pt x="16" y="0"/>
                      <a:pt x="16" y="20"/>
                    </a:cubicBezTo>
                    <a:cubicBezTo>
                      <a:pt x="16" y="48"/>
                      <a:pt x="0" y="48"/>
                      <a:pt x="0" y="56"/>
                    </a:cubicBezTo>
                    <a:cubicBezTo>
                      <a:pt x="24" y="60"/>
                      <a:pt x="24" y="60"/>
                      <a:pt x="24" y="60"/>
                    </a:cubicBezTo>
                    <a:cubicBezTo>
                      <a:pt x="48" y="56"/>
                      <a:pt x="48" y="56"/>
                      <a:pt x="48" y="56"/>
                    </a:cubicBezTo>
                    <a:cubicBezTo>
                      <a:pt x="48" y="48"/>
                      <a:pt x="32" y="48"/>
                      <a:pt x="32" y="20"/>
                    </a:cubicBezTo>
                    <a:close/>
                  </a:path>
                </a:pathLst>
              </a:custGeom>
              <a:solidFill>
                <a:schemeClr val="tx1"/>
              </a:solidFill>
              <a:ln w="9525">
                <a:noFill/>
                <a:round/>
                <a:headEnd/>
                <a:tailEnd/>
              </a:ln>
            </p:spPr>
            <p:txBody>
              <a:bodyPr/>
              <a:lstStyle/>
              <a:p>
                <a:endParaRPr lang="zh-CN" altLang="en-US"/>
              </a:p>
            </p:txBody>
          </p:sp>
          <p:sp>
            <p:nvSpPr>
              <p:cNvPr id="30759" name="Freeform 80"/>
              <p:cNvSpPr>
                <a:spLocks/>
              </p:cNvSpPr>
              <p:nvPr/>
            </p:nvSpPr>
            <p:spPr bwMode="auto">
              <a:xfrm>
                <a:off x="1935" y="2455"/>
                <a:ext cx="108" cy="42"/>
              </a:xfrm>
              <a:custGeom>
                <a:avLst/>
                <a:gdLst>
                  <a:gd name="T0" fmla="*/ 3008 w 54"/>
                  <a:gd name="T1" fmla="*/ 1280 h 21"/>
                  <a:gd name="T2" fmla="*/ 2880 w 54"/>
                  <a:gd name="T3" fmla="*/ 1280 h 21"/>
                  <a:gd name="T4" fmla="*/ 1728 w 54"/>
                  <a:gd name="T5" fmla="*/ 768 h 21"/>
                  <a:gd name="T6" fmla="*/ 576 w 54"/>
                  <a:gd name="T7" fmla="*/ 1280 h 21"/>
                  <a:gd name="T8" fmla="*/ 64 w 54"/>
                  <a:gd name="T9" fmla="*/ 1024 h 21"/>
                  <a:gd name="T10" fmla="*/ 320 w 54"/>
                  <a:gd name="T11" fmla="*/ 512 h 21"/>
                  <a:gd name="T12" fmla="*/ 1600 w 54"/>
                  <a:gd name="T13" fmla="*/ 0 h 21"/>
                  <a:gd name="T14" fmla="*/ 1856 w 54"/>
                  <a:gd name="T15" fmla="*/ 0 h 21"/>
                  <a:gd name="T16" fmla="*/ 3136 w 54"/>
                  <a:gd name="T17" fmla="*/ 512 h 21"/>
                  <a:gd name="T18" fmla="*/ 3392 w 54"/>
                  <a:gd name="T19" fmla="*/ 1024 h 21"/>
                  <a:gd name="T20" fmla="*/ 3008 w 54"/>
                  <a:gd name="T21" fmla="*/ 128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47" y="20"/>
                    </a:moveTo>
                    <a:cubicBezTo>
                      <a:pt x="46" y="20"/>
                      <a:pt x="46" y="20"/>
                      <a:pt x="45" y="20"/>
                    </a:cubicBezTo>
                    <a:cubicBezTo>
                      <a:pt x="27" y="12"/>
                      <a:pt x="27" y="12"/>
                      <a:pt x="27" y="12"/>
                    </a:cubicBezTo>
                    <a:cubicBezTo>
                      <a:pt x="9" y="20"/>
                      <a:pt x="9" y="20"/>
                      <a:pt x="9" y="20"/>
                    </a:cubicBezTo>
                    <a:cubicBezTo>
                      <a:pt x="6" y="21"/>
                      <a:pt x="3" y="19"/>
                      <a:pt x="1" y="16"/>
                    </a:cubicBezTo>
                    <a:cubicBezTo>
                      <a:pt x="0" y="13"/>
                      <a:pt x="2" y="10"/>
                      <a:pt x="5" y="8"/>
                    </a:cubicBezTo>
                    <a:cubicBezTo>
                      <a:pt x="25" y="0"/>
                      <a:pt x="25" y="0"/>
                      <a:pt x="25" y="0"/>
                    </a:cubicBezTo>
                    <a:cubicBezTo>
                      <a:pt x="26" y="0"/>
                      <a:pt x="28" y="0"/>
                      <a:pt x="29" y="0"/>
                    </a:cubicBezTo>
                    <a:cubicBezTo>
                      <a:pt x="49" y="8"/>
                      <a:pt x="49" y="8"/>
                      <a:pt x="49" y="8"/>
                    </a:cubicBezTo>
                    <a:cubicBezTo>
                      <a:pt x="52" y="10"/>
                      <a:pt x="54" y="13"/>
                      <a:pt x="53" y="16"/>
                    </a:cubicBezTo>
                    <a:cubicBezTo>
                      <a:pt x="52" y="19"/>
                      <a:pt x="49" y="20"/>
                      <a:pt x="47" y="20"/>
                    </a:cubicBezTo>
                    <a:close/>
                  </a:path>
                </a:pathLst>
              </a:custGeom>
              <a:solidFill>
                <a:schemeClr val="tx1"/>
              </a:solidFill>
              <a:ln w="9525">
                <a:noFill/>
                <a:round/>
                <a:headEnd/>
                <a:tailEnd/>
              </a:ln>
            </p:spPr>
            <p:txBody>
              <a:bodyPr/>
              <a:lstStyle/>
              <a:p>
                <a:endParaRPr lang="zh-CN" altLang="en-US"/>
              </a:p>
            </p:txBody>
          </p:sp>
          <p:sp>
            <p:nvSpPr>
              <p:cNvPr id="30760" name="Freeform 81"/>
              <p:cNvSpPr>
                <a:spLocks/>
              </p:cNvSpPr>
              <p:nvPr/>
            </p:nvSpPr>
            <p:spPr bwMode="auto">
              <a:xfrm>
                <a:off x="1951" y="2381"/>
                <a:ext cx="76" cy="92"/>
              </a:xfrm>
              <a:custGeom>
                <a:avLst/>
                <a:gdLst>
                  <a:gd name="T0" fmla="*/ 2432 w 38"/>
                  <a:gd name="T1" fmla="*/ 1728 h 46"/>
                  <a:gd name="T2" fmla="*/ 1216 w 38"/>
                  <a:gd name="T3" fmla="*/ 2944 h 46"/>
                  <a:gd name="T4" fmla="*/ 0 w 38"/>
                  <a:gd name="T5" fmla="*/ 1728 h 46"/>
                  <a:gd name="T6" fmla="*/ 1216 w 38"/>
                  <a:gd name="T7" fmla="*/ 0 h 46"/>
                  <a:gd name="T8" fmla="*/ 2432 w 38"/>
                  <a:gd name="T9" fmla="*/ 1728 h 46"/>
                  <a:gd name="T10" fmla="*/ 0 60000 65536"/>
                  <a:gd name="T11" fmla="*/ 0 60000 65536"/>
                  <a:gd name="T12" fmla="*/ 0 60000 65536"/>
                  <a:gd name="T13" fmla="*/ 0 60000 65536"/>
                  <a:gd name="T14" fmla="*/ 0 60000 65536"/>
                  <a:gd name="T15" fmla="*/ 0 w 38"/>
                  <a:gd name="T16" fmla="*/ 0 h 46"/>
                  <a:gd name="T17" fmla="*/ 38 w 38"/>
                  <a:gd name="T18" fmla="*/ 46 h 46"/>
                </a:gdLst>
                <a:ahLst/>
                <a:cxnLst>
                  <a:cxn ang="T10">
                    <a:pos x="T0" y="T1"/>
                  </a:cxn>
                  <a:cxn ang="T11">
                    <a:pos x="T2" y="T3"/>
                  </a:cxn>
                  <a:cxn ang="T12">
                    <a:pos x="T4" y="T5"/>
                  </a:cxn>
                  <a:cxn ang="T13">
                    <a:pos x="T6" y="T7"/>
                  </a:cxn>
                  <a:cxn ang="T14">
                    <a:pos x="T8" y="T9"/>
                  </a:cxn>
                </a:cxnLst>
                <a:rect l="T15" t="T16" r="T17" b="T18"/>
                <a:pathLst>
                  <a:path w="38" h="46">
                    <a:moveTo>
                      <a:pt x="38" y="27"/>
                    </a:moveTo>
                    <a:cubicBezTo>
                      <a:pt x="38" y="41"/>
                      <a:pt x="27" y="46"/>
                      <a:pt x="19" y="46"/>
                    </a:cubicBezTo>
                    <a:cubicBezTo>
                      <a:pt x="11" y="46"/>
                      <a:pt x="0" y="41"/>
                      <a:pt x="0" y="27"/>
                    </a:cubicBezTo>
                    <a:cubicBezTo>
                      <a:pt x="0" y="19"/>
                      <a:pt x="19" y="0"/>
                      <a:pt x="19" y="0"/>
                    </a:cubicBezTo>
                    <a:cubicBezTo>
                      <a:pt x="19" y="0"/>
                      <a:pt x="38" y="19"/>
                      <a:pt x="38" y="27"/>
                    </a:cubicBezTo>
                    <a:close/>
                  </a:path>
                </a:pathLst>
              </a:custGeom>
              <a:solidFill>
                <a:schemeClr val="tx1"/>
              </a:solidFill>
              <a:ln w="9525">
                <a:noFill/>
                <a:round/>
                <a:headEnd/>
                <a:tailEnd/>
              </a:ln>
            </p:spPr>
            <p:txBody>
              <a:bodyPr/>
              <a:lstStyle/>
              <a:p>
                <a:endParaRPr lang="zh-CN" altLang="en-US"/>
              </a:p>
            </p:txBody>
          </p:sp>
          <p:sp>
            <p:nvSpPr>
              <p:cNvPr id="30761" name="Oval 82"/>
              <p:cNvSpPr>
                <a:spLocks noChangeArrowheads="1"/>
              </p:cNvSpPr>
              <p:nvPr/>
            </p:nvSpPr>
            <p:spPr bwMode="auto">
              <a:xfrm>
                <a:off x="1975" y="2365"/>
                <a:ext cx="28" cy="28"/>
              </a:xfrm>
              <a:prstGeom prst="ellipse">
                <a:avLst/>
              </a:prstGeom>
              <a:solidFill>
                <a:schemeClr val="tx1"/>
              </a:solidFill>
              <a:ln w="9525">
                <a:noFill/>
                <a:round/>
                <a:headEnd/>
                <a:tailEnd/>
              </a:ln>
            </p:spPr>
            <p:txBody>
              <a:bodyPr/>
              <a:lstStyle/>
              <a:p>
                <a:endParaRPr lang="zh-CN" altLang="en-US" sz="1900" b="1"/>
              </a:p>
            </p:txBody>
          </p:sp>
        </p:grpSp>
      </p:grpSp>
      <p:grpSp>
        <p:nvGrpSpPr>
          <p:cNvPr id="16" name="组合 15"/>
          <p:cNvGrpSpPr>
            <a:grpSpLocks/>
          </p:cNvGrpSpPr>
          <p:nvPr/>
        </p:nvGrpSpPr>
        <p:grpSpPr bwMode="auto">
          <a:xfrm>
            <a:off x="5943517" y="3682014"/>
            <a:ext cx="538162" cy="538162"/>
            <a:chOff x="8237295" y="3699804"/>
            <a:chExt cx="538709" cy="538709"/>
          </a:xfrm>
        </p:grpSpPr>
        <p:sp>
          <p:nvSpPr>
            <p:cNvPr id="14" name="矩形 13"/>
            <p:cNvSpPr/>
            <p:nvPr/>
          </p:nvSpPr>
          <p:spPr>
            <a:xfrm>
              <a:off x="8237295" y="3699804"/>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45" name="Group 103"/>
            <p:cNvGrpSpPr>
              <a:grpSpLocks/>
            </p:cNvGrpSpPr>
            <p:nvPr/>
          </p:nvGrpSpPr>
          <p:grpSpPr bwMode="auto">
            <a:xfrm>
              <a:off x="8359717" y="3761181"/>
              <a:ext cx="288925" cy="381000"/>
              <a:chOff x="2279" y="2365"/>
              <a:chExt cx="156" cy="206"/>
            </a:xfrm>
          </p:grpSpPr>
          <p:sp>
            <p:nvSpPr>
              <p:cNvPr id="30746" name="Freeform 72"/>
              <p:cNvSpPr>
                <a:spLocks/>
              </p:cNvSpPr>
              <p:nvPr/>
            </p:nvSpPr>
            <p:spPr bwMode="auto">
              <a:xfrm>
                <a:off x="2309" y="2451"/>
                <a:ext cx="96" cy="24"/>
              </a:xfrm>
              <a:custGeom>
                <a:avLst/>
                <a:gdLst>
                  <a:gd name="T0" fmla="*/ 3072 w 48"/>
                  <a:gd name="T1" fmla="*/ 384 h 12"/>
                  <a:gd name="T2" fmla="*/ 2560 w 48"/>
                  <a:gd name="T3" fmla="*/ 768 h 12"/>
                  <a:gd name="T4" fmla="*/ 512 w 48"/>
                  <a:gd name="T5" fmla="*/ 768 h 12"/>
                  <a:gd name="T6" fmla="*/ 0 w 48"/>
                  <a:gd name="T7" fmla="*/ 384 h 12"/>
                  <a:gd name="T8" fmla="*/ 0 w 48"/>
                  <a:gd name="T9" fmla="*/ 384 h 12"/>
                  <a:gd name="T10" fmla="*/ 512 w 48"/>
                  <a:gd name="T11" fmla="*/ 0 h 12"/>
                  <a:gd name="T12" fmla="*/ 2560 w 48"/>
                  <a:gd name="T13" fmla="*/ 0 h 12"/>
                  <a:gd name="T14" fmla="*/ 3072 w 48"/>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
                  <a:gd name="T26" fmla="*/ 48 w 4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
                    <a:moveTo>
                      <a:pt x="48" y="6"/>
                    </a:moveTo>
                    <a:cubicBezTo>
                      <a:pt x="48" y="9"/>
                      <a:pt x="44" y="12"/>
                      <a:pt x="40" y="12"/>
                    </a:cubicBezTo>
                    <a:cubicBezTo>
                      <a:pt x="8" y="12"/>
                      <a:pt x="8" y="12"/>
                      <a:pt x="8" y="12"/>
                    </a:cubicBezTo>
                    <a:cubicBezTo>
                      <a:pt x="4" y="12"/>
                      <a:pt x="0" y="9"/>
                      <a:pt x="0" y="6"/>
                    </a:cubicBezTo>
                    <a:cubicBezTo>
                      <a:pt x="0" y="6"/>
                      <a:pt x="0" y="6"/>
                      <a:pt x="0" y="6"/>
                    </a:cubicBezTo>
                    <a:cubicBezTo>
                      <a:pt x="0" y="3"/>
                      <a:pt x="4" y="0"/>
                      <a:pt x="8" y="0"/>
                    </a:cubicBezTo>
                    <a:cubicBezTo>
                      <a:pt x="40" y="0"/>
                      <a:pt x="40" y="0"/>
                      <a:pt x="40" y="0"/>
                    </a:cubicBezTo>
                    <a:cubicBezTo>
                      <a:pt x="44" y="0"/>
                      <a:pt x="48" y="3"/>
                      <a:pt x="48" y="6"/>
                    </a:cubicBezTo>
                    <a:close/>
                  </a:path>
                </a:pathLst>
              </a:custGeom>
              <a:solidFill>
                <a:schemeClr val="bg1"/>
              </a:solidFill>
              <a:ln w="9525">
                <a:noFill/>
                <a:round/>
                <a:headEnd/>
                <a:tailEnd/>
              </a:ln>
            </p:spPr>
            <p:txBody>
              <a:bodyPr/>
              <a:lstStyle/>
              <a:p>
                <a:endParaRPr lang="zh-CN" altLang="en-US"/>
              </a:p>
            </p:txBody>
          </p:sp>
          <p:sp>
            <p:nvSpPr>
              <p:cNvPr id="30747" name="Oval 83"/>
              <p:cNvSpPr>
                <a:spLocks noChangeArrowheads="1"/>
              </p:cNvSpPr>
              <p:nvPr/>
            </p:nvSpPr>
            <p:spPr bwMode="auto">
              <a:xfrm>
                <a:off x="2343" y="2365"/>
                <a:ext cx="28" cy="28"/>
              </a:xfrm>
              <a:prstGeom prst="ellipse">
                <a:avLst/>
              </a:prstGeom>
              <a:solidFill>
                <a:schemeClr val="bg1"/>
              </a:solidFill>
              <a:ln w="9525">
                <a:noFill/>
                <a:round/>
                <a:headEnd/>
                <a:tailEnd/>
              </a:ln>
            </p:spPr>
            <p:txBody>
              <a:bodyPr/>
              <a:lstStyle/>
              <a:p>
                <a:endParaRPr lang="zh-CN" altLang="en-US" sz="1900" b="1"/>
              </a:p>
            </p:txBody>
          </p:sp>
          <p:sp>
            <p:nvSpPr>
              <p:cNvPr id="30748" name="Oval 84"/>
              <p:cNvSpPr>
                <a:spLocks noChangeArrowheads="1"/>
              </p:cNvSpPr>
              <p:nvPr/>
            </p:nvSpPr>
            <p:spPr bwMode="auto">
              <a:xfrm>
                <a:off x="2391" y="2381"/>
                <a:ext cx="28" cy="28"/>
              </a:xfrm>
              <a:prstGeom prst="ellipse">
                <a:avLst/>
              </a:prstGeom>
              <a:solidFill>
                <a:schemeClr val="bg1"/>
              </a:solidFill>
              <a:ln w="9525">
                <a:noFill/>
                <a:round/>
                <a:headEnd/>
                <a:tailEnd/>
              </a:ln>
            </p:spPr>
            <p:txBody>
              <a:bodyPr/>
              <a:lstStyle/>
              <a:p>
                <a:endParaRPr lang="zh-CN" altLang="en-US" sz="1900" b="1"/>
              </a:p>
            </p:txBody>
          </p:sp>
          <p:sp>
            <p:nvSpPr>
              <p:cNvPr id="30749" name="Oval 85"/>
              <p:cNvSpPr>
                <a:spLocks noChangeArrowheads="1"/>
              </p:cNvSpPr>
              <p:nvPr/>
            </p:nvSpPr>
            <p:spPr bwMode="auto">
              <a:xfrm>
                <a:off x="2295" y="2381"/>
                <a:ext cx="28" cy="28"/>
              </a:xfrm>
              <a:prstGeom prst="ellipse">
                <a:avLst/>
              </a:prstGeom>
              <a:solidFill>
                <a:schemeClr val="bg1"/>
              </a:solidFill>
              <a:ln w="9525">
                <a:noFill/>
                <a:round/>
                <a:headEnd/>
                <a:tailEnd/>
              </a:ln>
            </p:spPr>
            <p:txBody>
              <a:bodyPr/>
              <a:lstStyle/>
              <a:p>
                <a:endParaRPr lang="zh-CN" altLang="en-US" sz="1900" b="1"/>
              </a:p>
            </p:txBody>
          </p:sp>
          <p:sp>
            <p:nvSpPr>
              <p:cNvPr id="30750" name="Freeform 86"/>
              <p:cNvSpPr>
                <a:spLocks/>
              </p:cNvSpPr>
              <p:nvPr/>
            </p:nvSpPr>
            <p:spPr bwMode="auto">
              <a:xfrm>
                <a:off x="2285"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30751" name="Freeform 87"/>
              <p:cNvSpPr>
                <a:spLocks/>
              </p:cNvSpPr>
              <p:nvPr/>
            </p:nvSpPr>
            <p:spPr bwMode="auto">
              <a:xfrm>
                <a:off x="2279"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30752" name="Freeform 88"/>
              <p:cNvSpPr>
                <a:spLocks/>
              </p:cNvSpPr>
              <p:nvPr/>
            </p:nvSpPr>
            <p:spPr bwMode="auto">
              <a:xfrm>
                <a:off x="2309" y="2451"/>
                <a:ext cx="96" cy="72"/>
              </a:xfrm>
              <a:custGeom>
                <a:avLst/>
                <a:gdLst>
                  <a:gd name="T0" fmla="*/ 2048 w 48"/>
                  <a:gd name="T1" fmla="*/ 0 h 36"/>
                  <a:gd name="T2" fmla="*/ 1024 w 48"/>
                  <a:gd name="T3" fmla="*/ 0 h 36"/>
                  <a:gd name="T4" fmla="*/ 0 w 48"/>
                  <a:gd name="T5" fmla="*/ 2048 h 36"/>
                  <a:gd name="T6" fmla="*/ 1536 w 48"/>
                  <a:gd name="T7" fmla="*/ 2304 h 36"/>
                  <a:gd name="T8" fmla="*/ 3072 w 48"/>
                  <a:gd name="T9" fmla="*/ 2048 h 36"/>
                  <a:gd name="T10" fmla="*/ 2048 w 48"/>
                  <a:gd name="T11" fmla="*/ 0 h 36"/>
                  <a:gd name="T12" fmla="*/ 0 60000 65536"/>
                  <a:gd name="T13" fmla="*/ 0 60000 65536"/>
                  <a:gd name="T14" fmla="*/ 0 60000 65536"/>
                  <a:gd name="T15" fmla="*/ 0 60000 65536"/>
                  <a:gd name="T16" fmla="*/ 0 60000 65536"/>
                  <a:gd name="T17" fmla="*/ 0 60000 65536"/>
                  <a:gd name="T18" fmla="*/ 0 w 48"/>
                  <a:gd name="T19" fmla="*/ 0 h 36"/>
                  <a:gd name="T20" fmla="*/ 48 w 4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8" h="36">
                    <a:moveTo>
                      <a:pt x="32" y="0"/>
                    </a:moveTo>
                    <a:cubicBezTo>
                      <a:pt x="16" y="0"/>
                      <a:pt x="16" y="0"/>
                      <a:pt x="16" y="0"/>
                    </a:cubicBezTo>
                    <a:cubicBezTo>
                      <a:pt x="16" y="28"/>
                      <a:pt x="0" y="24"/>
                      <a:pt x="0" y="32"/>
                    </a:cubicBezTo>
                    <a:cubicBezTo>
                      <a:pt x="24" y="36"/>
                      <a:pt x="24" y="36"/>
                      <a:pt x="24" y="36"/>
                    </a:cubicBezTo>
                    <a:cubicBezTo>
                      <a:pt x="48" y="32"/>
                      <a:pt x="48" y="32"/>
                      <a:pt x="48" y="32"/>
                    </a:cubicBezTo>
                    <a:cubicBezTo>
                      <a:pt x="48" y="24"/>
                      <a:pt x="32" y="28"/>
                      <a:pt x="32" y="0"/>
                    </a:cubicBezTo>
                    <a:close/>
                  </a:path>
                </a:pathLst>
              </a:custGeom>
              <a:solidFill>
                <a:schemeClr val="bg1"/>
              </a:solidFill>
              <a:ln w="9525">
                <a:noFill/>
                <a:round/>
                <a:headEnd/>
                <a:tailEnd/>
              </a:ln>
            </p:spPr>
            <p:txBody>
              <a:bodyPr/>
              <a:lstStyle/>
              <a:p>
                <a:endParaRPr lang="zh-CN" altLang="en-US"/>
              </a:p>
            </p:txBody>
          </p:sp>
          <p:sp>
            <p:nvSpPr>
              <p:cNvPr id="30753" name="Freeform 89"/>
              <p:cNvSpPr>
                <a:spLocks/>
              </p:cNvSpPr>
              <p:nvPr/>
            </p:nvSpPr>
            <p:spPr bwMode="auto">
              <a:xfrm>
                <a:off x="2301" y="2389"/>
                <a:ext cx="112" cy="54"/>
              </a:xfrm>
              <a:custGeom>
                <a:avLst/>
                <a:gdLst>
                  <a:gd name="T0" fmla="*/ 112 w 112"/>
                  <a:gd name="T1" fmla="*/ 10 h 54"/>
                  <a:gd name="T2" fmla="*/ 90 w 112"/>
                  <a:gd name="T3" fmla="*/ 32 h 54"/>
                  <a:gd name="T4" fmla="*/ 56 w 112"/>
                  <a:gd name="T5" fmla="*/ 0 h 54"/>
                  <a:gd name="T6" fmla="*/ 22 w 112"/>
                  <a:gd name="T7" fmla="*/ 32 h 54"/>
                  <a:gd name="T8" fmla="*/ 0 w 112"/>
                  <a:gd name="T9" fmla="*/ 10 h 54"/>
                  <a:gd name="T10" fmla="*/ 0 w 112"/>
                  <a:gd name="T11" fmla="*/ 30 h 54"/>
                  <a:gd name="T12" fmla="*/ 24 w 112"/>
                  <a:gd name="T13" fmla="*/ 54 h 54"/>
                  <a:gd name="T14" fmla="*/ 88 w 112"/>
                  <a:gd name="T15" fmla="*/ 54 h 54"/>
                  <a:gd name="T16" fmla="*/ 112 w 112"/>
                  <a:gd name="T17" fmla="*/ 30 h 54"/>
                  <a:gd name="T18" fmla="*/ 112 w 112"/>
                  <a:gd name="T19" fmla="*/ 1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54"/>
                  <a:gd name="T32" fmla="*/ 112 w 11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54">
                    <a:moveTo>
                      <a:pt x="112" y="10"/>
                    </a:moveTo>
                    <a:lnTo>
                      <a:pt x="90" y="32"/>
                    </a:lnTo>
                    <a:lnTo>
                      <a:pt x="56" y="0"/>
                    </a:lnTo>
                    <a:lnTo>
                      <a:pt x="22" y="32"/>
                    </a:lnTo>
                    <a:lnTo>
                      <a:pt x="0" y="10"/>
                    </a:lnTo>
                    <a:lnTo>
                      <a:pt x="0" y="30"/>
                    </a:lnTo>
                    <a:lnTo>
                      <a:pt x="24" y="54"/>
                    </a:lnTo>
                    <a:lnTo>
                      <a:pt x="88" y="54"/>
                    </a:lnTo>
                    <a:lnTo>
                      <a:pt x="112" y="30"/>
                    </a:lnTo>
                    <a:lnTo>
                      <a:pt x="112" y="10"/>
                    </a:lnTo>
                    <a:close/>
                  </a:path>
                </a:pathLst>
              </a:custGeom>
              <a:solidFill>
                <a:schemeClr val="bg1"/>
              </a:solidFill>
              <a:ln w="9525">
                <a:noFill/>
                <a:round/>
                <a:headEnd/>
                <a:tailEnd/>
              </a:ln>
            </p:spPr>
            <p:txBody>
              <a:bodyPr/>
              <a:lstStyle/>
              <a:p>
                <a:endParaRPr lang="zh-CN" altLang="en-US"/>
              </a:p>
            </p:txBody>
          </p:sp>
        </p:grpSp>
      </p:grpSp>
      <p:grpSp>
        <p:nvGrpSpPr>
          <p:cNvPr id="6" name="组合 5"/>
          <p:cNvGrpSpPr>
            <a:grpSpLocks/>
          </p:cNvGrpSpPr>
          <p:nvPr/>
        </p:nvGrpSpPr>
        <p:grpSpPr bwMode="auto">
          <a:xfrm>
            <a:off x="5943517" y="2551714"/>
            <a:ext cx="538162" cy="538162"/>
            <a:chOff x="8237295" y="2570251"/>
            <a:chExt cx="538709" cy="538709"/>
          </a:xfrm>
        </p:grpSpPr>
        <p:sp>
          <p:nvSpPr>
            <p:cNvPr id="12" name="矩形 11"/>
            <p:cNvSpPr/>
            <p:nvPr/>
          </p:nvSpPr>
          <p:spPr>
            <a:xfrm>
              <a:off x="8237295" y="2570251"/>
              <a:ext cx="538709" cy="53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37" name="Group 104"/>
            <p:cNvGrpSpPr>
              <a:grpSpLocks/>
            </p:cNvGrpSpPr>
            <p:nvPr/>
          </p:nvGrpSpPr>
          <p:grpSpPr bwMode="auto">
            <a:xfrm>
              <a:off x="8365797" y="2635485"/>
              <a:ext cx="288925" cy="381000"/>
              <a:chOff x="2647" y="2365"/>
              <a:chExt cx="156" cy="206"/>
            </a:xfrm>
          </p:grpSpPr>
          <p:sp>
            <p:nvSpPr>
              <p:cNvPr id="30738" name="Freeform 90"/>
              <p:cNvSpPr>
                <a:spLocks/>
              </p:cNvSpPr>
              <p:nvPr/>
            </p:nvSpPr>
            <p:spPr bwMode="auto">
              <a:xfrm>
                <a:off x="2677" y="2451"/>
                <a:ext cx="96" cy="24"/>
              </a:xfrm>
              <a:custGeom>
                <a:avLst/>
                <a:gdLst>
                  <a:gd name="T0" fmla="*/ 3072 w 48"/>
                  <a:gd name="T1" fmla="*/ 384 h 12"/>
                  <a:gd name="T2" fmla="*/ 2560 w 48"/>
                  <a:gd name="T3" fmla="*/ 768 h 12"/>
                  <a:gd name="T4" fmla="*/ 512 w 48"/>
                  <a:gd name="T5" fmla="*/ 768 h 12"/>
                  <a:gd name="T6" fmla="*/ 0 w 48"/>
                  <a:gd name="T7" fmla="*/ 384 h 12"/>
                  <a:gd name="T8" fmla="*/ 0 w 48"/>
                  <a:gd name="T9" fmla="*/ 384 h 12"/>
                  <a:gd name="T10" fmla="*/ 512 w 48"/>
                  <a:gd name="T11" fmla="*/ 0 h 12"/>
                  <a:gd name="T12" fmla="*/ 2560 w 48"/>
                  <a:gd name="T13" fmla="*/ 0 h 12"/>
                  <a:gd name="T14" fmla="*/ 3072 w 48"/>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
                  <a:gd name="T26" fmla="*/ 48 w 4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
                    <a:moveTo>
                      <a:pt x="48" y="6"/>
                    </a:moveTo>
                    <a:cubicBezTo>
                      <a:pt x="48" y="9"/>
                      <a:pt x="44" y="12"/>
                      <a:pt x="40" y="12"/>
                    </a:cubicBezTo>
                    <a:cubicBezTo>
                      <a:pt x="8" y="12"/>
                      <a:pt x="8" y="12"/>
                      <a:pt x="8" y="12"/>
                    </a:cubicBezTo>
                    <a:cubicBezTo>
                      <a:pt x="4" y="12"/>
                      <a:pt x="0" y="9"/>
                      <a:pt x="0" y="6"/>
                    </a:cubicBezTo>
                    <a:cubicBezTo>
                      <a:pt x="0" y="6"/>
                      <a:pt x="0" y="6"/>
                      <a:pt x="0" y="6"/>
                    </a:cubicBezTo>
                    <a:cubicBezTo>
                      <a:pt x="0" y="3"/>
                      <a:pt x="4" y="0"/>
                      <a:pt x="8" y="0"/>
                    </a:cubicBezTo>
                    <a:cubicBezTo>
                      <a:pt x="40" y="0"/>
                      <a:pt x="40" y="0"/>
                      <a:pt x="40" y="0"/>
                    </a:cubicBezTo>
                    <a:cubicBezTo>
                      <a:pt x="44" y="0"/>
                      <a:pt x="48" y="3"/>
                      <a:pt x="48" y="6"/>
                    </a:cubicBezTo>
                    <a:close/>
                  </a:path>
                </a:pathLst>
              </a:custGeom>
              <a:solidFill>
                <a:schemeClr val="tx1"/>
              </a:solidFill>
              <a:ln w="9525">
                <a:noFill/>
                <a:round/>
                <a:headEnd/>
                <a:tailEnd/>
              </a:ln>
            </p:spPr>
            <p:txBody>
              <a:bodyPr/>
              <a:lstStyle/>
              <a:p>
                <a:endParaRPr lang="zh-CN" altLang="en-US"/>
              </a:p>
            </p:txBody>
          </p:sp>
          <p:sp>
            <p:nvSpPr>
              <p:cNvPr id="30739" name="Oval 91"/>
              <p:cNvSpPr>
                <a:spLocks noChangeArrowheads="1"/>
              </p:cNvSpPr>
              <p:nvPr/>
            </p:nvSpPr>
            <p:spPr bwMode="auto">
              <a:xfrm>
                <a:off x="2711" y="2365"/>
                <a:ext cx="28" cy="28"/>
              </a:xfrm>
              <a:prstGeom prst="ellipse">
                <a:avLst/>
              </a:prstGeom>
              <a:solidFill>
                <a:schemeClr val="tx1"/>
              </a:solidFill>
              <a:ln w="9525">
                <a:noFill/>
                <a:round/>
                <a:headEnd/>
                <a:tailEnd/>
              </a:ln>
            </p:spPr>
            <p:txBody>
              <a:bodyPr/>
              <a:lstStyle/>
              <a:p>
                <a:endParaRPr lang="zh-CN" altLang="en-US" sz="1900" b="1"/>
              </a:p>
            </p:txBody>
          </p:sp>
          <p:sp>
            <p:nvSpPr>
              <p:cNvPr id="30740" name="Freeform 92"/>
              <p:cNvSpPr>
                <a:spLocks/>
              </p:cNvSpPr>
              <p:nvPr/>
            </p:nvSpPr>
            <p:spPr bwMode="auto">
              <a:xfrm>
                <a:off x="2653"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tx1"/>
              </a:solidFill>
              <a:ln w="9525">
                <a:noFill/>
                <a:round/>
                <a:headEnd/>
                <a:tailEnd/>
              </a:ln>
            </p:spPr>
            <p:txBody>
              <a:bodyPr/>
              <a:lstStyle/>
              <a:p>
                <a:endParaRPr lang="zh-CN" altLang="en-US"/>
              </a:p>
            </p:txBody>
          </p:sp>
          <p:sp>
            <p:nvSpPr>
              <p:cNvPr id="30741" name="Freeform 93"/>
              <p:cNvSpPr>
                <a:spLocks/>
              </p:cNvSpPr>
              <p:nvPr/>
            </p:nvSpPr>
            <p:spPr bwMode="auto">
              <a:xfrm>
                <a:off x="2647"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tx1"/>
              </a:solidFill>
              <a:ln w="9525">
                <a:noFill/>
                <a:round/>
                <a:headEnd/>
                <a:tailEnd/>
              </a:ln>
            </p:spPr>
            <p:txBody>
              <a:bodyPr/>
              <a:lstStyle/>
              <a:p>
                <a:endParaRPr lang="zh-CN" altLang="en-US"/>
              </a:p>
            </p:txBody>
          </p:sp>
          <p:sp>
            <p:nvSpPr>
              <p:cNvPr id="30742" name="Freeform 94"/>
              <p:cNvSpPr>
                <a:spLocks/>
              </p:cNvSpPr>
              <p:nvPr/>
            </p:nvSpPr>
            <p:spPr bwMode="auto">
              <a:xfrm>
                <a:off x="2657" y="2395"/>
                <a:ext cx="136" cy="48"/>
              </a:xfrm>
              <a:custGeom>
                <a:avLst/>
                <a:gdLst>
                  <a:gd name="T0" fmla="*/ 512 w 68"/>
                  <a:gd name="T1" fmla="*/ 960 h 24"/>
                  <a:gd name="T2" fmla="*/ 320 w 68"/>
                  <a:gd name="T3" fmla="*/ 0 h 24"/>
                  <a:gd name="T4" fmla="*/ 4032 w 68"/>
                  <a:gd name="T5" fmla="*/ 0 h 24"/>
                  <a:gd name="T6" fmla="*/ 3840 w 68"/>
                  <a:gd name="T7" fmla="*/ 960 h 24"/>
                  <a:gd name="T8" fmla="*/ 3584 w 68"/>
                  <a:gd name="T9" fmla="*/ 1216 h 24"/>
                  <a:gd name="T10" fmla="*/ 3072 w 68"/>
                  <a:gd name="T11" fmla="*/ 1536 h 24"/>
                  <a:gd name="T12" fmla="*/ 1280 w 68"/>
                  <a:gd name="T13" fmla="*/ 1536 h 24"/>
                  <a:gd name="T14" fmla="*/ 768 w 68"/>
                  <a:gd name="T15" fmla="*/ 1216 h 24"/>
                  <a:gd name="T16" fmla="*/ 512 w 68"/>
                  <a:gd name="T17" fmla="*/ 96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24"/>
                  <a:gd name="T29" fmla="*/ 68 w 6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24">
                    <a:moveTo>
                      <a:pt x="8" y="15"/>
                    </a:moveTo>
                    <a:cubicBezTo>
                      <a:pt x="2" y="8"/>
                      <a:pt x="0" y="0"/>
                      <a:pt x="5" y="0"/>
                    </a:cubicBezTo>
                    <a:cubicBezTo>
                      <a:pt x="63" y="0"/>
                      <a:pt x="63" y="0"/>
                      <a:pt x="63" y="0"/>
                    </a:cubicBezTo>
                    <a:cubicBezTo>
                      <a:pt x="68" y="0"/>
                      <a:pt x="66" y="8"/>
                      <a:pt x="60" y="15"/>
                    </a:cubicBezTo>
                    <a:cubicBezTo>
                      <a:pt x="56" y="19"/>
                      <a:pt x="56" y="19"/>
                      <a:pt x="56" y="19"/>
                    </a:cubicBezTo>
                    <a:cubicBezTo>
                      <a:pt x="54" y="22"/>
                      <a:pt x="50" y="24"/>
                      <a:pt x="48" y="24"/>
                    </a:cubicBezTo>
                    <a:cubicBezTo>
                      <a:pt x="20" y="24"/>
                      <a:pt x="20" y="24"/>
                      <a:pt x="20" y="24"/>
                    </a:cubicBezTo>
                    <a:cubicBezTo>
                      <a:pt x="18" y="24"/>
                      <a:pt x="14" y="22"/>
                      <a:pt x="12" y="19"/>
                    </a:cubicBezTo>
                    <a:lnTo>
                      <a:pt x="8" y="15"/>
                    </a:lnTo>
                    <a:close/>
                  </a:path>
                </a:pathLst>
              </a:custGeom>
              <a:solidFill>
                <a:schemeClr val="tx1"/>
              </a:solidFill>
              <a:ln w="9525">
                <a:noFill/>
                <a:round/>
                <a:headEnd/>
                <a:tailEnd/>
              </a:ln>
            </p:spPr>
            <p:txBody>
              <a:bodyPr/>
              <a:lstStyle/>
              <a:p>
                <a:endParaRPr lang="zh-CN" altLang="en-US"/>
              </a:p>
            </p:txBody>
          </p:sp>
          <p:sp>
            <p:nvSpPr>
              <p:cNvPr id="30743" name="Freeform 95"/>
              <p:cNvSpPr>
                <a:spLocks/>
              </p:cNvSpPr>
              <p:nvPr/>
            </p:nvSpPr>
            <p:spPr bwMode="auto">
              <a:xfrm>
                <a:off x="2677" y="2451"/>
                <a:ext cx="96" cy="72"/>
              </a:xfrm>
              <a:custGeom>
                <a:avLst/>
                <a:gdLst>
                  <a:gd name="T0" fmla="*/ 2048 w 48"/>
                  <a:gd name="T1" fmla="*/ 0 h 36"/>
                  <a:gd name="T2" fmla="*/ 1024 w 48"/>
                  <a:gd name="T3" fmla="*/ 0 h 36"/>
                  <a:gd name="T4" fmla="*/ 0 w 48"/>
                  <a:gd name="T5" fmla="*/ 2048 h 36"/>
                  <a:gd name="T6" fmla="*/ 1536 w 48"/>
                  <a:gd name="T7" fmla="*/ 2304 h 36"/>
                  <a:gd name="T8" fmla="*/ 3072 w 48"/>
                  <a:gd name="T9" fmla="*/ 2048 h 36"/>
                  <a:gd name="T10" fmla="*/ 2048 w 48"/>
                  <a:gd name="T11" fmla="*/ 0 h 36"/>
                  <a:gd name="T12" fmla="*/ 0 60000 65536"/>
                  <a:gd name="T13" fmla="*/ 0 60000 65536"/>
                  <a:gd name="T14" fmla="*/ 0 60000 65536"/>
                  <a:gd name="T15" fmla="*/ 0 60000 65536"/>
                  <a:gd name="T16" fmla="*/ 0 60000 65536"/>
                  <a:gd name="T17" fmla="*/ 0 60000 65536"/>
                  <a:gd name="T18" fmla="*/ 0 w 48"/>
                  <a:gd name="T19" fmla="*/ 0 h 36"/>
                  <a:gd name="T20" fmla="*/ 48 w 4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8" h="36">
                    <a:moveTo>
                      <a:pt x="32" y="0"/>
                    </a:moveTo>
                    <a:cubicBezTo>
                      <a:pt x="16" y="0"/>
                      <a:pt x="16" y="0"/>
                      <a:pt x="16" y="0"/>
                    </a:cubicBezTo>
                    <a:cubicBezTo>
                      <a:pt x="16" y="28"/>
                      <a:pt x="0" y="24"/>
                      <a:pt x="0" y="32"/>
                    </a:cubicBezTo>
                    <a:cubicBezTo>
                      <a:pt x="24" y="36"/>
                      <a:pt x="24" y="36"/>
                      <a:pt x="24" y="36"/>
                    </a:cubicBezTo>
                    <a:cubicBezTo>
                      <a:pt x="48" y="32"/>
                      <a:pt x="48" y="32"/>
                      <a:pt x="48" y="32"/>
                    </a:cubicBezTo>
                    <a:cubicBezTo>
                      <a:pt x="48" y="24"/>
                      <a:pt x="32" y="28"/>
                      <a:pt x="32" y="0"/>
                    </a:cubicBezTo>
                    <a:close/>
                  </a:path>
                </a:pathLst>
              </a:custGeom>
              <a:solidFill>
                <a:schemeClr val="tx1"/>
              </a:solidFill>
              <a:ln w="9525">
                <a:noFill/>
                <a:round/>
                <a:headEnd/>
                <a:tailEnd/>
              </a:ln>
            </p:spPr>
            <p:txBody>
              <a:bodyPr/>
              <a:lstStyle/>
              <a:p>
                <a:endParaRPr lang="zh-CN" altLang="en-US"/>
              </a:p>
            </p:txBody>
          </p:sp>
        </p:grpSp>
      </p:grpSp>
      <p:sp>
        <p:nvSpPr>
          <p:cNvPr id="30735" name="矩形 58"/>
          <p:cNvSpPr>
            <a:spLocks noChangeArrowheads="1"/>
          </p:cNvSpPr>
          <p:nvPr/>
        </p:nvSpPr>
        <p:spPr bwMode="auto">
          <a:xfrm>
            <a:off x="371140" y="16550"/>
            <a:ext cx="1973263" cy="523220"/>
          </a:xfrm>
          <a:prstGeom prst="rect">
            <a:avLst/>
          </a:prstGeom>
          <a:noFill/>
          <a:ln w="9525">
            <a:noFill/>
            <a:miter lim="800000"/>
            <a:headEnd/>
            <a:tailEnd/>
          </a:ln>
        </p:spPr>
        <p:txBody>
          <a:bodyPr>
            <a:spAutoFit/>
          </a:bodyPr>
          <a:lstStyle/>
          <a:p>
            <a:pPr algn="r"/>
            <a:r>
              <a:rPr lang="zh-CN" altLang="en-US" sz="2800" dirty="0">
                <a:solidFill>
                  <a:schemeClr val="bg1"/>
                </a:solidFill>
                <a:latin typeface="等线"/>
                <a:ea typeface="等线"/>
              </a:rPr>
              <a:t>绩效</a:t>
            </a:r>
          </a:p>
        </p:txBody>
      </p:sp>
      <p:grpSp>
        <p:nvGrpSpPr>
          <p:cNvPr id="57" name="组合 56">
            <a:extLst>
              <a:ext uri="{FF2B5EF4-FFF2-40B4-BE49-F238E27FC236}">
                <a16:creationId xmlns:a16="http://schemas.microsoft.com/office/drawing/2014/main" id="{BBE3E8C3-FFD5-4349-8CFD-CC345F562CA0}"/>
              </a:ext>
            </a:extLst>
          </p:cNvPr>
          <p:cNvGrpSpPr>
            <a:grpSpLocks/>
          </p:cNvGrpSpPr>
          <p:nvPr/>
        </p:nvGrpSpPr>
        <p:grpSpPr bwMode="auto">
          <a:xfrm>
            <a:off x="2560369" y="4756751"/>
            <a:ext cx="538163" cy="538162"/>
            <a:chOff x="4870151" y="2570251"/>
            <a:chExt cx="538709" cy="538709"/>
          </a:xfrm>
        </p:grpSpPr>
        <p:sp>
          <p:nvSpPr>
            <p:cNvPr id="58" name="矩形 57">
              <a:extLst>
                <a:ext uri="{FF2B5EF4-FFF2-40B4-BE49-F238E27FC236}">
                  <a16:creationId xmlns:a16="http://schemas.microsoft.com/office/drawing/2014/main" id="{220AB859-8502-4EB7-8849-331F37FC92E1}"/>
                </a:ext>
              </a:extLst>
            </p:cNvPr>
            <p:cNvSpPr/>
            <p:nvPr/>
          </p:nvSpPr>
          <p:spPr>
            <a:xfrm>
              <a:off x="4870151" y="2570251"/>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59" name="Group 101">
              <a:extLst>
                <a:ext uri="{FF2B5EF4-FFF2-40B4-BE49-F238E27FC236}">
                  <a16:creationId xmlns:a16="http://schemas.microsoft.com/office/drawing/2014/main" id="{571034A7-F27C-45A2-8CF2-8BA18DD4448B}"/>
                </a:ext>
              </a:extLst>
            </p:cNvPr>
            <p:cNvGrpSpPr>
              <a:grpSpLocks/>
            </p:cNvGrpSpPr>
            <p:nvPr/>
          </p:nvGrpSpPr>
          <p:grpSpPr bwMode="auto">
            <a:xfrm>
              <a:off x="4993784" y="2661805"/>
              <a:ext cx="288925" cy="355600"/>
              <a:chOff x="1543" y="2379"/>
              <a:chExt cx="156" cy="192"/>
            </a:xfrm>
          </p:grpSpPr>
          <p:sp>
            <p:nvSpPr>
              <p:cNvPr id="60" name="Freeform 70">
                <a:extLst>
                  <a:ext uri="{FF2B5EF4-FFF2-40B4-BE49-F238E27FC236}">
                    <a16:creationId xmlns:a16="http://schemas.microsoft.com/office/drawing/2014/main" id="{AF0E422F-9E89-4921-90F6-138149C8D09A}"/>
                  </a:ext>
                </a:extLst>
              </p:cNvPr>
              <p:cNvSpPr>
                <a:spLocks/>
              </p:cNvSpPr>
              <p:nvPr/>
            </p:nvSpPr>
            <p:spPr bwMode="auto">
              <a:xfrm>
                <a:off x="1549"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61" name="Freeform 71">
                <a:extLst>
                  <a:ext uri="{FF2B5EF4-FFF2-40B4-BE49-F238E27FC236}">
                    <a16:creationId xmlns:a16="http://schemas.microsoft.com/office/drawing/2014/main" id="{89CDE514-4C00-46F7-BD66-319EA75192D7}"/>
                  </a:ext>
                </a:extLst>
              </p:cNvPr>
              <p:cNvSpPr>
                <a:spLocks/>
              </p:cNvSpPr>
              <p:nvPr/>
            </p:nvSpPr>
            <p:spPr bwMode="auto">
              <a:xfrm>
                <a:off x="1589" y="2443"/>
                <a:ext cx="64" cy="24"/>
              </a:xfrm>
              <a:custGeom>
                <a:avLst/>
                <a:gdLst>
                  <a:gd name="T0" fmla="*/ 2048 w 32"/>
                  <a:gd name="T1" fmla="*/ 384 h 12"/>
                  <a:gd name="T2" fmla="*/ 1536 w 32"/>
                  <a:gd name="T3" fmla="*/ 768 h 12"/>
                  <a:gd name="T4" fmla="*/ 512 w 32"/>
                  <a:gd name="T5" fmla="*/ 768 h 12"/>
                  <a:gd name="T6" fmla="*/ 0 w 32"/>
                  <a:gd name="T7" fmla="*/ 384 h 12"/>
                  <a:gd name="T8" fmla="*/ 0 w 32"/>
                  <a:gd name="T9" fmla="*/ 384 h 12"/>
                  <a:gd name="T10" fmla="*/ 512 w 32"/>
                  <a:gd name="T11" fmla="*/ 0 h 12"/>
                  <a:gd name="T12" fmla="*/ 1536 w 32"/>
                  <a:gd name="T13" fmla="*/ 0 h 12"/>
                  <a:gd name="T14" fmla="*/ 2048 w 3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2"/>
                  <a:gd name="T26" fmla="*/ 32 w 3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2">
                    <a:moveTo>
                      <a:pt x="32" y="6"/>
                    </a:moveTo>
                    <a:cubicBezTo>
                      <a:pt x="32" y="9"/>
                      <a:pt x="28" y="12"/>
                      <a:pt x="24" y="12"/>
                    </a:cubicBezTo>
                    <a:cubicBezTo>
                      <a:pt x="8" y="12"/>
                      <a:pt x="8" y="12"/>
                      <a:pt x="8" y="12"/>
                    </a:cubicBezTo>
                    <a:cubicBezTo>
                      <a:pt x="4" y="12"/>
                      <a:pt x="0" y="9"/>
                      <a:pt x="0" y="6"/>
                    </a:cubicBezTo>
                    <a:cubicBezTo>
                      <a:pt x="0" y="6"/>
                      <a:pt x="0" y="6"/>
                      <a:pt x="0" y="6"/>
                    </a:cubicBezTo>
                    <a:cubicBezTo>
                      <a:pt x="0" y="3"/>
                      <a:pt x="4" y="0"/>
                      <a:pt x="8" y="0"/>
                    </a:cubicBezTo>
                    <a:cubicBezTo>
                      <a:pt x="24" y="0"/>
                      <a:pt x="24" y="0"/>
                      <a:pt x="24" y="0"/>
                    </a:cubicBezTo>
                    <a:cubicBezTo>
                      <a:pt x="28" y="0"/>
                      <a:pt x="32" y="3"/>
                      <a:pt x="32" y="6"/>
                    </a:cubicBezTo>
                    <a:close/>
                  </a:path>
                </a:pathLst>
              </a:custGeom>
              <a:solidFill>
                <a:schemeClr val="bg1"/>
              </a:solidFill>
              <a:ln w="9525">
                <a:noFill/>
                <a:round/>
                <a:headEnd/>
                <a:tailEnd/>
              </a:ln>
            </p:spPr>
            <p:txBody>
              <a:bodyPr/>
              <a:lstStyle/>
              <a:p>
                <a:endParaRPr lang="zh-CN" altLang="en-US"/>
              </a:p>
            </p:txBody>
          </p:sp>
          <p:sp>
            <p:nvSpPr>
              <p:cNvPr id="62" name="Freeform 73">
                <a:extLst>
                  <a:ext uri="{FF2B5EF4-FFF2-40B4-BE49-F238E27FC236}">
                    <a16:creationId xmlns:a16="http://schemas.microsoft.com/office/drawing/2014/main" id="{7838D201-3FCE-4C4B-A5A4-FAB62DD05BC9}"/>
                  </a:ext>
                </a:extLst>
              </p:cNvPr>
              <p:cNvSpPr>
                <a:spLocks/>
              </p:cNvSpPr>
              <p:nvPr/>
            </p:nvSpPr>
            <p:spPr bwMode="auto">
              <a:xfrm>
                <a:off x="1543"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63" name="Freeform 74">
                <a:extLst>
                  <a:ext uri="{FF2B5EF4-FFF2-40B4-BE49-F238E27FC236}">
                    <a16:creationId xmlns:a16="http://schemas.microsoft.com/office/drawing/2014/main" id="{50C5BC94-D894-440E-AA95-C9A8127B7B70}"/>
                  </a:ext>
                </a:extLst>
              </p:cNvPr>
              <p:cNvSpPr>
                <a:spLocks/>
              </p:cNvSpPr>
              <p:nvPr/>
            </p:nvSpPr>
            <p:spPr bwMode="auto">
              <a:xfrm>
                <a:off x="1573" y="2403"/>
                <a:ext cx="96" cy="112"/>
              </a:xfrm>
              <a:custGeom>
                <a:avLst/>
                <a:gdLst>
                  <a:gd name="T0" fmla="*/ 2048 w 48"/>
                  <a:gd name="T1" fmla="*/ 1280 h 56"/>
                  <a:gd name="T2" fmla="*/ 1024 w 48"/>
                  <a:gd name="T3" fmla="*/ 1280 h 56"/>
                  <a:gd name="T4" fmla="*/ 0 w 48"/>
                  <a:gd name="T5" fmla="*/ 3584 h 56"/>
                  <a:gd name="T6" fmla="*/ 3072 w 48"/>
                  <a:gd name="T7" fmla="*/ 3584 h 56"/>
                  <a:gd name="T8" fmla="*/ 2048 w 48"/>
                  <a:gd name="T9" fmla="*/ 1280 h 56"/>
                  <a:gd name="T10" fmla="*/ 0 60000 65536"/>
                  <a:gd name="T11" fmla="*/ 0 60000 65536"/>
                  <a:gd name="T12" fmla="*/ 0 60000 65536"/>
                  <a:gd name="T13" fmla="*/ 0 60000 65536"/>
                  <a:gd name="T14" fmla="*/ 0 60000 65536"/>
                  <a:gd name="T15" fmla="*/ 0 w 48"/>
                  <a:gd name="T16" fmla="*/ 0 h 56"/>
                  <a:gd name="T17" fmla="*/ 48 w 48"/>
                  <a:gd name="T18" fmla="*/ 56 h 56"/>
                </a:gdLst>
                <a:ahLst/>
                <a:cxnLst>
                  <a:cxn ang="T10">
                    <a:pos x="T0" y="T1"/>
                  </a:cxn>
                  <a:cxn ang="T11">
                    <a:pos x="T2" y="T3"/>
                  </a:cxn>
                  <a:cxn ang="T12">
                    <a:pos x="T4" y="T5"/>
                  </a:cxn>
                  <a:cxn ang="T13">
                    <a:pos x="T6" y="T7"/>
                  </a:cxn>
                  <a:cxn ang="T14">
                    <a:pos x="T8" y="T9"/>
                  </a:cxn>
                </a:cxnLst>
                <a:rect l="T15" t="T16" r="T17" b="T18"/>
                <a:pathLst>
                  <a:path w="48" h="56">
                    <a:moveTo>
                      <a:pt x="32" y="20"/>
                    </a:moveTo>
                    <a:cubicBezTo>
                      <a:pt x="32" y="0"/>
                      <a:pt x="16" y="0"/>
                      <a:pt x="16" y="20"/>
                    </a:cubicBezTo>
                    <a:cubicBezTo>
                      <a:pt x="16" y="48"/>
                      <a:pt x="0" y="48"/>
                      <a:pt x="0" y="56"/>
                    </a:cubicBezTo>
                    <a:cubicBezTo>
                      <a:pt x="48" y="56"/>
                      <a:pt x="48" y="56"/>
                      <a:pt x="48" y="56"/>
                    </a:cubicBezTo>
                    <a:cubicBezTo>
                      <a:pt x="48" y="48"/>
                      <a:pt x="32" y="48"/>
                      <a:pt x="32" y="20"/>
                    </a:cubicBezTo>
                    <a:close/>
                  </a:path>
                </a:pathLst>
              </a:custGeom>
              <a:solidFill>
                <a:schemeClr val="bg1"/>
              </a:solidFill>
              <a:ln w="9525">
                <a:noFill/>
                <a:round/>
                <a:headEnd/>
                <a:tailEnd/>
              </a:ln>
            </p:spPr>
            <p:txBody>
              <a:bodyPr/>
              <a:lstStyle/>
              <a:p>
                <a:endParaRPr lang="zh-CN" altLang="en-US"/>
              </a:p>
            </p:txBody>
          </p:sp>
          <p:sp>
            <p:nvSpPr>
              <p:cNvPr id="64" name="Freeform 79">
                <a:extLst>
                  <a:ext uri="{FF2B5EF4-FFF2-40B4-BE49-F238E27FC236}">
                    <a16:creationId xmlns:a16="http://schemas.microsoft.com/office/drawing/2014/main" id="{25F4F658-7D37-4842-BE44-DAE7A0E37E55}"/>
                  </a:ext>
                </a:extLst>
              </p:cNvPr>
              <p:cNvSpPr>
                <a:spLocks/>
              </p:cNvSpPr>
              <p:nvPr/>
            </p:nvSpPr>
            <p:spPr bwMode="auto">
              <a:xfrm>
                <a:off x="1573" y="2379"/>
                <a:ext cx="96" cy="56"/>
              </a:xfrm>
              <a:custGeom>
                <a:avLst/>
                <a:gdLst>
                  <a:gd name="T0" fmla="*/ 2816 w 48"/>
                  <a:gd name="T1" fmla="*/ 0 h 28"/>
                  <a:gd name="T2" fmla="*/ 2560 w 48"/>
                  <a:gd name="T3" fmla="*/ 0 h 28"/>
                  <a:gd name="T4" fmla="*/ 2560 w 48"/>
                  <a:gd name="T5" fmla="*/ 512 h 28"/>
                  <a:gd name="T6" fmla="*/ 2304 w 48"/>
                  <a:gd name="T7" fmla="*/ 768 h 28"/>
                  <a:gd name="T8" fmla="*/ 2048 w 48"/>
                  <a:gd name="T9" fmla="*/ 512 h 28"/>
                  <a:gd name="T10" fmla="*/ 2048 w 48"/>
                  <a:gd name="T11" fmla="*/ 0 h 28"/>
                  <a:gd name="T12" fmla="*/ 1024 w 48"/>
                  <a:gd name="T13" fmla="*/ 0 h 28"/>
                  <a:gd name="T14" fmla="*/ 1024 w 48"/>
                  <a:gd name="T15" fmla="*/ 512 h 28"/>
                  <a:gd name="T16" fmla="*/ 768 w 48"/>
                  <a:gd name="T17" fmla="*/ 768 h 28"/>
                  <a:gd name="T18" fmla="*/ 512 w 48"/>
                  <a:gd name="T19" fmla="*/ 512 h 28"/>
                  <a:gd name="T20" fmla="*/ 512 w 48"/>
                  <a:gd name="T21" fmla="*/ 0 h 28"/>
                  <a:gd name="T22" fmla="*/ 256 w 48"/>
                  <a:gd name="T23" fmla="*/ 0 h 28"/>
                  <a:gd name="T24" fmla="*/ 0 w 48"/>
                  <a:gd name="T25" fmla="*/ 256 h 28"/>
                  <a:gd name="T26" fmla="*/ 0 w 48"/>
                  <a:gd name="T27" fmla="*/ 1536 h 28"/>
                  <a:gd name="T28" fmla="*/ 256 w 48"/>
                  <a:gd name="T29" fmla="*/ 1792 h 28"/>
                  <a:gd name="T30" fmla="*/ 2816 w 48"/>
                  <a:gd name="T31" fmla="*/ 1792 h 28"/>
                  <a:gd name="T32" fmla="*/ 3072 w 48"/>
                  <a:gd name="T33" fmla="*/ 1536 h 28"/>
                  <a:gd name="T34" fmla="*/ 3072 w 48"/>
                  <a:gd name="T35" fmla="*/ 256 h 28"/>
                  <a:gd name="T36" fmla="*/ 2816 w 4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28"/>
                  <a:gd name="T59" fmla="*/ 48 w 4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28">
                    <a:moveTo>
                      <a:pt x="44" y="0"/>
                    </a:moveTo>
                    <a:cubicBezTo>
                      <a:pt x="40" y="0"/>
                      <a:pt x="40" y="0"/>
                      <a:pt x="40" y="0"/>
                    </a:cubicBezTo>
                    <a:cubicBezTo>
                      <a:pt x="40" y="8"/>
                      <a:pt x="40" y="8"/>
                      <a:pt x="40" y="8"/>
                    </a:cubicBezTo>
                    <a:cubicBezTo>
                      <a:pt x="40" y="8"/>
                      <a:pt x="40" y="12"/>
                      <a:pt x="36" y="12"/>
                    </a:cubicBezTo>
                    <a:cubicBezTo>
                      <a:pt x="32" y="12"/>
                      <a:pt x="32" y="8"/>
                      <a:pt x="32" y="8"/>
                    </a:cubicBezTo>
                    <a:cubicBezTo>
                      <a:pt x="32" y="0"/>
                      <a:pt x="32" y="0"/>
                      <a:pt x="32" y="0"/>
                    </a:cubicBezTo>
                    <a:cubicBezTo>
                      <a:pt x="16" y="0"/>
                      <a:pt x="16" y="0"/>
                      <a:pt x="16" y="0"/>
                    </a:cubicBezTo>
                    <a:cubicBezTo>
                      <a:pt x="16" y="8"/>
                      <a:pt x="16" y="8"/>
                      <a:pt x="16" y="8"/>
                    </a:cubicBezTo>
                    <a:cubicBezTo>
                      <a:pt x="16" y="8"/>
                      <a:pt x="16" y="12"/>
                      <a:pt x="12" y="12"/>
                    </a:cubicBezTo>
                    <a:cubicBezTo>
                      <a:pt x="8" y="12"/>
                      <a:pt x="8" y="8"/>
                      <a:pt x="8" y="8"/>
                    </a:cubicBezTo>
                    <a:cubicBezTo>
                      <a:pt x="8" y="0"/>
                      <a:pt x="8" y="0"/>
                      <a:pt x="8" y="0"/>
                    </a:cubicBezTo>
                    <a:cubicBezTo>
                      <a:pt x="4" y="0"/>
                      <a:pt x="4" y="0"/>
                      <a:pt x="4" y="0"/>
                    </a:cubicBezTo>
                    <a:cubicBezTo>
                      <a:pt x="2" y="0"/>
                      <a:pt x="0" y="2"/>
                      <a:pt x="0" y="4"/>
                    </a:cubicBezTo>
                    <a:cubicBezTo>
                      <a:pt x="0" y="24"/>
                      <a:pt x="0" y="24"/>
                      <a:pt x="0" y="24"/>
                    </a:cubicBezTo>
                    <a:cubicBezTo>
                      <a:pt x="0" y="26"/>
                      <a:pt x="2" y="28"/>
                      <a:pt x="4" y="28"/>
                    </a:cubicBezTo>
                    <a:cubicBezTo>
                      <a:pt x="44" y="28"/>
                      <a:pt x="44" y="28"/>
                      <a:pt x="44" y="28"/>
                    </a:cubicBezTo>
                    <a:cubicBezTo>
                      <a:pt x="46" y="28"/>
                      <a:pt x="48" y="26"/>
                      <a:pt x="48" y="24"/>
                    </a:cubicBezTo>
                    <a:cubicBezTo>
                      <a:pt x="48" y="4"/>
                      <a:pt x="48" y="4"/>
                      <a:pt x="48" y="4"/>
                    </a:cubicBezTo>
                    <a:cubicBezTo>
                      <a:pt x="48" y="2"/>
                      <a:pt x="46" y="0"/>
                      <a:pt x="44" y="0"/>
                    </a:cubicBezTo>
                    <a:close/>
                  </a:path>
                </a:pathLst>
              </a:custGeom>
              <a:solidFill>
                <a:schemeClr val="bg1"/>
              </a:solidFill>
              <a:ln w="9525">
                <a:noFill/>
                <a:round/>
                <a:headEnd/>
                <a:tailEnd/>
              </a:ln>
            </p:spPr>
            <p:txBody>
              <a:bodyPr/>
              <a:lstStyle/>
              <a:p>
                <a:endParaRPr lang="zh-CN" altLang="en-US"/>
              </a:p>
            </p:txBody>
          </p:sp>
        </p:grpSp>
      </p:grpSp>
      <p:sp>
        <p:nvSpPr>
          <p:cNvPr id="4" name="矩形 3">
            <a:extLst>
              <a:ext uri="{FF2B5EF4-FFF2-40B4-BE49-F238E27FC236}">
                <a16:creationId xmlns:a16="http://schemas.microsoft.com/office/drawing/2014/main" id="{375B0F00-6B97-45CB-B072-529885E8A100}"/>
              </a:ext>
            </a:extLst>
          </p:cNvPr>
          <p:cNvSpPr/>
          <p:nvPr/>
        </p:nvSpPr>
        <p:spPr>
          <a:xfrm>
            <a:off x="6596205" y="2517556"/>
            <a:ext cx="2069797"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吴荣欣收集资料</a:t>
            </a:r>
            <a:r>
              <a:rPr lang="en-US" altLang="zh-CN" dirty="0">
                <a:latin typeface="微软雅黑" panose="020B0503020204020204" pitchFamily="34" charset="-122"/>
                <a:ea typeface="微软雅黑" panose="020B0503020204020204" pitchFamily="34" charset="-122"/>
              </a:rPr>
              <a:t>80</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EB7020E-D4E5-45DC-B32A-8F69D11A7689}"/>
              </a:ext>
            </a:extLst>
          </p:cNvPr>
          <p:cNvSpPr/>
          <p:nvPr/>
        </p:nvSpPr>
        <p:spPr>
          <a:xfrm>
            <a:off x="3151523" y="4759373"/>
            <a:ext cx="2069797" cy="458908"/>
          </a:xfrm>
          <a:prstGeom prst="rect">
            <a:avLst/>
          </a:prstGeom>
        </p:spPr>
        <p:txBody>
          <a:bodyPr wrap="none">
            <a:spAutoFit/>
          </a:bodyPr>
          <a:lstStyle/>
          <a:p>
            <a:pPr lvl="0">
              <a:lnSpc>
                <a:spcPct val="150000"/>
              </a:lnSpc>
            </a:pPr>
            <a:r>
              <a:rPr lang="zh-CN" altLang="en-US" dirty="0">
                <a:latin typeface="微软雅黑" panose="020B0503020204020204" pitchFamily="34" charset="-122"/>
                <a:ea typeface="微软雅黑" panose="020B0503020204020204" pitchFamily="34" charset="-122"/>
              </a:rPr>
              <a:t>黄浩峰收集资料</a:t>
            </a:r>
            <a:r>
              <a:rPr lang="en-US" altLang="zh-CN" dirty="0">
                <a:latin typeface="微软雅黑" panose="020B0503020204020204" pitchFamily="34" charset="-122"/>
                <a:ea typeface="微软雅黑" panose="020B0503020204020204" pitchFamily="34" charset="-122"/>
              </a:rPr>
              <a:t>81</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对象图</a:t>
            </a:r>
          </a:p>
        </p:txBody>
      </p:sp>
      <p:sp>
        <p:nvSpPr>
          <p:cNvPr id="12" name="文本框 6"/>
          <p:cNvSpPr txBox="1"/>
          <p:nvPr/>
        </p:nvSpPr>
        <p:spPr>
          <a:xfrm>
            <a:off x="292102" y="2769880"/>
            <a:ext cx="6365372" cy="3317447"/>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造字工房悦黑（非商用）常规体"/>
                <a:sym typeface="+mn-ea"/>
              </a:rPr>
              <a:t>       </a:t>
            </a:r>
            <a:r>
              <a:rPr lang="zh-CN" altLang="en-US" sz="2000" dirty="0">
                <a:solidFill>
                  <a:schemeClr val="bg1"/>
                </a:solidFill>
                <a:latin typeface="方正兰亭黑简体" pitchFamily="2" charset="-122"/>
                <a:ea typeface="造字工房悦黑（非商用）常规体"/>
                <a:sym typeface="+mn-ea"/>
              </a:rPr>
              <a:t>在统一建模语言（</a:t>
            </a:r>
            <a:r>
              <a:rPr lang="en-US" altLang="zh-CN" sz="2000" dirty="0">
                <a:solidFill>
                  <a:schemeClr val="bg1"/>
                </a:solidFill>
                <a:latin typeface="方正兰亭黑简体" pitchFamily="2" charset="-122"/>
                <a:ea typeface="造字工房悦黑（非商用）常规体"/>
                <a:sym typeface="+mn-ea"/>
              </a:rPr>
              <a:t>UML</a:t>
            </a:r>
            <a:r>
              <a:rPr lang="zh-CN" altLang="en-US" sz="2000" dirty="0">
                <a:solidFill>
                  <a:schemeClr val="bg1"/>
                </a:solidFill>
                <a:latin typeface="方正兰亭黑简体" pitchFamily="2" charset="-122"/>
                <a:ea typeface="造字工房悦黑（非商用）常规体"/>
                <a:sym typeface="+mn-ea"/>
              </a:rPr>
              <a:t>）中，对象图侧重于一些特定的对象和属性集，以及这些实例之间的链接。一组相关的对象图提供了对系统的任意视图如何随时间演变的深入了解。在早期的</a:t>
            </a:r>
            <a:r>
              <a:rPr lang="en-US" altLang="zh-CN" sz="2000" dirty="0">
                <a:solidFill>
                  <a:schemeClr val="bg1"/>
                </a:solidFill>
                <a:latin typeface="方正兰亭黑简体" pitchFamily="2" charset="-122"/>
                <a:ea typeface="造字工房悦黑（非商用）常规体"/>
                <a:sym typeface="+mn-ea"/>
              </a:rPr>
              <a:t>UML</a:t>
            </a:r>
            <a:r>
              <a:rPr lang="zh-CN" altLang="en-US" sz="2000" dirty="0">
                <a:solidFill>
                  <a:schemeClr val="bg1"/>
                </a:solidFill>
                <a:latin typeface="方正兰亭黑简体" pitchFamily="2" charset="-122"/>
                <a:ea typeface="造字工房悦黑（非商用）常规体"/>
                <a:sym typeface="+mn-ea"/>
              </a:rPr>
              <a:t>规范中，对象图描述为：</a:t>
            </a:r>
          </a:p>
          <a:p>
            <a:pPr>
              <a:lnSpc>
                <a:spcPct val="120000"/>
              </a:lnSpc>
            </a:pPr>
            <a:r>
              <a:rPr lang="zh-CN" altLang="en-US" sz="2000" dirty="0">
                <a:solidFill>
                  <a:schemeClr val="bg1"/>
                </a:solidFill>
                <a:latin typeface="方正兰亭黑简体" pitchFamily="2" charset="-122"/>
                <a:ea typeface="造字工房悦黑（非商用）常规体"/>
                <a:sym typeface="+mn-ea"/>
              </a:rPr>
              <a:t>“ 对象图是实例的图形，包括</a:t>
            </a:r>
            <a:r>
              <a:rPr lang="zh-CN" altLang="en-US" sz="2000" dirty="0">
                <a:solidFill>
                  <a:srgbClr val="FF0000"/>
                </a:solidFill>
                <a:latin typeface="方正兰亭黑简体" pitchFamily="2" charset="-122"/>
                <a:ea typeface="造字工房悦黑（非商用）常规体"/>
                <a:sym typeface="+mn-ea"/>
              </a:rPr>
              <a:t>对象</a:t>
            </a:r>
            <a:r>
              <a:rPr lang="zh-CN" altLang="en-US" sz="2000" dirty="0">
                <a:solidFill>
                  <a:schemeClr val="bg1"/>
                </a:solidFill>
                <a:latin typeface="方正兰亭黑简体" pitchFamily="2" charset="-122"/>
                <a:ea typeface="造字工房悦黑（非商用）常规体"/>
                <a:sym typeface="+mn-ea"/>
              </a:rPr>
              <a:t>和数据值。静态对象图是类图的实例</a:t>
            </a:r>
            <a:r>
              <a:rPr lang="en-US" altLang="zh-CN" sz="2000" dirty="0">
                <a:solidFill>
                  <a:schemeClr val="bg1"/>
                </a:solidFill>
                <a:latin typeface="方正兰亭黑简体" pitchFamily="2" charset="-122"/>
                <a:ea typeface="造字工房悦黑（非商用）常规体"/>
                <a:sym typeface="+mn-ea"/>
              </a:rPr>
              <a:t>;</a:t>
            </a:r>
            <a:r>
              <a:rPr lang="zh-CN" altLang="en-US" sz="2000" dirty="0">
                <a:solidFill>
                  <a:schemeClr val="bg1"/>
                </a:solidFill>
                <a:latin typeface="方正兰亭黑简体" pitchFamily="2" charset="-122"/>
                <a:ea typeface="造字工房悦黑（非商用）常规体"/>
                <a:sym typeface="+mn-ea"/>
              </a:rPr>
              <a:t>它显示了系统在某个时间点的详细状态的快照。对象图的使用是相当有限的，即显示数据结构的例子。“ </a:t>
            </a:r>
            <a:r>
              <a:rPr lang="en-US" altLang="zh-CN" sz="2000" dirty="0">
                <a:solidFill>
                  <a:schemeClr val="bg1"/>
                </a:solidFill>
                <a:latin typeface="方正兰亭黑简体" pitchFamily="2" charset="-122"/>
                <a:ea typeface="造字工房悦黑（非商用）常规体"/>
                <a:sym typeface="+mn-ea"/>
              </a:rPr>
              <a:t>【1】</a:t>
            </a:r>
          </a:p>
          <a:p>
            <a:pPr>
              <a:lnSpc>
                <a:spcPct val="120000"/>
              </a:lnSpc>
            </a:pP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1B5A025-38FB-4CC4-B4D1-C2A08376C5B5}"/>
              </a:ext>
            </a:extLst>
          </p:cNvPr>
          <p:cNvSpPr txBox="1"/>
          <p:nvPr/>
        </p:nvSpPr>
        <p:spPr>
          <a:xfrm>
            <a:off x="8154928" y="1499115"/>
            <a:ext cx="2759528" cy="1477328"/>
          </a:xfrm>
          <a:prstGeom prst="rect">
            <a:avLst/>
          </a:prstGeom>
          <a:noFill/>
        </p:spPr>
        <p:txBody>
          <a:bodyPr wrap="square" rtlCol="0">
            <a:spAutoFit/>
          </a:bodyPr>
          <a:lstStyle/>
          <a:p>
            <a:r>
              <a:rPr lang="zh-CN" altLang="en-US" dirty="0">
                <a:ea typeface="造字工房悦黑（非商用）常规体"/>
              </a:rPr>
              <a:t>对象：一个单独的、可确认的物体、单元或实体，它可以是具体的也可以是抽象的。它通常包含</a:t>
            </a:r>
            <a:r>
              <a:rPr lang="en-US" altLang="zh-CN" dirty="0">
                <a:ea typeface="造字工房悦黑（非商用）常规体"/>
              </a:rPr>
              <a:t>3</a:t>
            </a:r>
            <a:r>
              <a:rPr lang="zh-CN" altLang="en-US" dirty="0">
                <a:ea typeface="造字工房悦黑（非商用）常规体"/>
              </a:rPr>
              <a:t>个部分，标识、状态和行为。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834640" y="3337561"/>
            <a:ext cx="3779520" cy="2978888"/>
          </a:xfrm>
          <a:prstGeom prst="rect">
            <a:avLst/>
          </a:prstGeom>
        </p:spPr>
      </p:pic>
      <p:grpSp>
        <p:nvGrpSpPr>
          <p:cNvPr id="2" name="组合 1"/>
          <p:cNvGrpSpPr>
            <a:grpSpLocks/>
          </p:cNvGrpSpPr>
          <p:nvPr/>
        </p:nvGrpSpPr>
        <p:grpSpPr bwMode="auto">
          <a:xfrm>
            <a:off x="4468627" y="0"/>
            <a:ext cx="3047099" cy="4675757"/>
            <a:chOff x="4468401" y="0"/>
            <a:chExt cx="2793010" cy="4675468"/>
          </a:xfrm>
        </p:grpSpPr>
        <p:pic>
          <p:nvPicPr>
            <p:cNvPr id="33799" name="图片 27"/>
            <p:cNvPicPr>
              <a:picLocks noChangeAspect="1"/>
            </p:cNvPicPr>
            <p:nvPr/>
          </p:nvPicPr>
          <p:blipFill>
            <a:blip r:embed="rId5"/>
            <a:srcRect l="43365" r="29529" b="31824"/>
            <a:stretch>
              <a:fillRect/>
            </a:stretch>
          </p:blipFill>
          <p:spPr bwMode="auto">
            <a:xfrm>
              <a:off x="4468401" y="0"/>
              <a:ext cx="2793010" cy="4675468"/>
            </a:xfrm>
            <a:prstGeom prst="rect">
              <a:avLst/>
            </a:prstGeom>
            <a:noFill/>
            <a:ln w="9525">
              <a:noFill/>
              <a:miter lim="800000"/>
              <a:headEnd/>
              <a:tailEnd/>
            </a:ln>
          </p:spPr>
        </p:pic>
        <p:sp>
          <p:nvSpPr>
            <p:cNvPr id="25" name="矩形 24"/>
            <p:cNvSpPr/>
            <p:nvPr/>
          </p:nvSpPr>
          <p:spPr>
            <a:xfrm rot="5400000">
              <a:off x="3527550" y="941038"/>
              <a:ext cx="4674899" cy="2792823"/>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grpSp>
      <p:sp>
        <p:nvSpPr>
          <p:cNvPr id="26" name="文本框 25"/>
          <p:cNvSpPr txBox="1">
            <a:spLocks noChangeArrowheads="1"/>
          </p:cNvSpPr>
          <p:nvPr/>
        </p:nvSpPr>
        <p:spPr bwMode="auto">
          <a:xfrm>
            <a:off x="4692650" y="2014538"/>
            <a:ext cx="2646613" cy="2585323"/>
          </a:xfrm>
          <a:prstGeom prst="rect">
            <a:avLst/>
          </a:prstGeom>
          <a:noFill/>
          <a:ln w="9525">
            <a:noFill/>
            <a:miter lim="800000"/>
            <a:headEnd/>
            <a:tailEnd/>
          </a:ln>
        </p:spPr>
        <p:txBody>
          <a:bodyPr wrap="square">
            <a:spAutoFit/>
          </a:bodyPr>
          <a:lstStyle/>
          <a:p>
            <a:pPr algn="ctr"/>
            <a:r>
              <a:rPr lang="en-US" altLang="zh-CN" sz="5400" dirty="0">
                <a:solidFill>
                  <a:schemeClr val="bg1"/>
                </a:solidFill>
                <a:latin typeface="造字工房悦黑（非商用）常规体" pitchFamily="2" charset="-122"/>
                <a:ea typeface="造字工房悦黑（非商用）常规体" pitchFamily="2" charset="-122"/>
                <a:cs typeface="造字工房悦黑体验版细体"/>
              </a:rPr>
              <a:t>THANK</a:t>
            </a:r>
          </a:p>
          <a:p>
            <a:pPr algn="ctr"/>
            <a:r>
              <a:rPr lang="en-US" altLang="zh-CN" sz="5400" dirty="0">
                <a:solidFill>
                  <a:schemeClr val="bg1"/>
                </a:solidFill>
                <a:latin typeface="造字工房悦黑（非商用）常规体" pitchFamily="2" charset="-122"/>
                <a:ea typeface="造字工房悦黑（非商用）常规体" pitchFamily="2" charset="-122"/>
                <a:cs typeface="造字工房悦黑体验版细体"/>
              </a:rPr>
              <a:t>     YOU</a:t>
            </a:r>
          </a:p>
        </p:txBody>
      </p:sp>
      <p:sp>
        <p:nvSpPr>
          <p:cNvPr id="36" name="任意多边形: 形状 35"/>
          <p:cNvSpPr/>
          <p:nvPr/>
        </p:nvSpPr>
        <p:spPr>
          <a:xfrm>
            <a:off x="6796088" y="3011488"/>
            <a:ext cx="465137" cy="46037"/>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任意多边形: 形状 37"/>
          <p:cNvSpPr/>
          <p:nvPr/>
        </p:nvSpPr>
        <p:spPr>
          <a:xfrm>
            <a:off x="7261225" y="3011488"/>
            <a:ext cx="4930775" cy="166687"/>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任意多边形: 形状 38"/>
          <p:cNvSpPr/>
          <p:nvPr/>
        </p:nvSpPr>
        <p:spPr>
          <a:xfrm rot="16200000">
            <a:off x="3768725" y="1076325"/>
            <a:ext cx="2219325" cy="66675"/>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68591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1000"/>
                                        <p:tgtEl>
                                          <p:spTgt spid="26"/>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nodeType="withEffect">
                                  <p:stCondLst>
                                    <p:cond delay="160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292100" y="465221"/>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对象图</a:t>
            </a:r>
          </a:p>
        </p:txBody>
      </p:sp>
      <p:sp>
        <p:nvSpPr>
          <p:cNvPr id="12" name="文本框 6"/>
          <p:cNvSpPr txBox="1"/>
          <p:nvPr/>
        </p:nvSpPr>
        <p:spPr>
          <a:xfrm>
            <a:off x="292101" y="2769879"/>
            <a:ext cx="6876141" cy="2270750"/>
          </a:xfrm>
          <a:prstGeom prst="rect">
            <a:avLst/>
          </a:prstGeom>
          <a:noFill/>
        </p:spPr>
        <p:txBody>
          <a:bodyPr wrap="square" rtlCol="0">
            <a:spAutoFit/>
          </a:bodyPr>
          <a:lstStyle/>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chemeClr val="bg1"/>
                </a:solidFill>
                <a:latin typeface="方正兰亭黑简体" pitchFamily="2" charset="-122"/>
                <a:ea typeface="方正兰亭黑简体" pitchFamily="2" charset="-122"/>
                <a:sym typeface="+mn-ea"/>
              </a:rPr>
              <a:t>对象图主要包括两个部分，分别是</a:t>
            </a:r>
            <a:r>
              <a:rPr lang="zh-CN" altLang="en-US" sz="2400" dirty="0">
                <a:solidFill>
                  <a:srgbClr val="FF0000"/>
                </a:solidFill>
                <a:latin typeface="方正兰亭黑简体" pitchFamily="2" charset="-122"/>
                <a:ea typeface="方正兰亭黑简体" pitchFamily="2" charset="-122"/>
                <a:sym typeface="+mn-ea"/>
              </a:rPr>
              <a:t>对象</a:t>
            </a:r>
            <a:r>
              <a:rPr lang="zh-CN" altLang="en-US" sz="2400" dirty="0">
                <a:solidFill>
                  <a:schemeClr val="bg1"/>
                </a:solidFill>
                <a:latin typeface="方正兰亭黑简体" pitchFamily="2" charset="-122"/>
                <a:ea typeface="方正兰亭黑简体" pitchFamily="2" charset="-122"/>
                <a:sym typeface="+mn-ea"/>
              </a:rPr>
              <a:t>和</a:t>
            </a:r>
            <a:r>
              <a:rPr lang="zh-CN" altLang="en-US" sz="2400" dirty="0">
                <a:solidFill>
                  <a:srgbClr val="FF0000"/>
                </a:solidFill>
                <a:latin typeface="方正兰亭黑简体" pitchFamily="2" charset="-122"/>
                <a:ea typeface="方正兰亭黑简体" pitchFamily="2" charset="-122"/>
                <a:sym typeface="+mn-ea"/>
              </a:rPr>
              <a:t>链</a:t>
            </a:r>
            <a:r>
              <a:rPr lang="zh-CN" altLang="en-US" sz="2400" dirty="0">
                <a:solidFill>
                  <a:schemeClr val="bg1"/>
                </a:solidFill>
                <a:latin typeface="方正兰亭黑简体" pitchFamily="2" charset="-122"/>
                <a:ea typeface="方正兰亭黑简体" pitchFamily="2" charset="-122"/>
                <a:sym typeface="+mn-ea"/>
              </a:rPr>
              <a:t>。</a:t>
            </a:r>
            <a:r>
              <a:rPr lang="en-US" altLang="zh-CN" sz="2400" dirty="0">
                <a:solidFill>
                  <a:schemeClr val="bg1"/>
                </a:solidFill>
                <a:latin typeface="方正兰亭黑简体" pitchFamily="2" charset="-122"/>
                <a:ea typeface="方正兰亭黑简体" pitchFamily="2" charset="-122"/>
                <a:sym typeface="+mn-ea"/>
              </a:rPr>
              <a:t>【2】</a:t>
            </a: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chemeClr val="bg1"/>
                </a:solidFill>
                <a:latin typeface="方正兰亭黑简体" pitchFamily="2" charset="-122"/>
                <a:ea typeface="方正兰亭黑简体" pitchFamily="2" charset="-122"/>
                <a:sym typeface="+mn-ea"/>
              </a:rPr>
              <a:t>对象图中的对象主要包括两个部分，分别是</a:t>
            </a:r>
            <a:r>
              <a:rPr lang="zh-CN" altLang="en-US" sz="2400" dirty="0">
                <a:solidFill>
                  <a:srgbClr val="FF0000"/>
                </a:solidFill>
                <a:latin typeface="方正兰亭黑简体" pitchFamily="2" charset="-122"/>
                <a:ea typeface="方正兰亭黑简体" pitchFamily="2" charset="-122"/>
                <a:sym typeface="+mn-ea"/>
              </a:rPr>
              <a:t>对象名</a:t>
            </a:r>
            <a:r>
              <a:rPr lang="zh-CN" altLang="en-US" sz="2400" dirty="0">
                <a:solidFill>
                  <a:schemeClr val="bg1"/>
                </a:solidFill>
                <a:latin typeface="方正兰亭黑简体" pitchFamily="2" charset="-122"/>
                <a:ea typeface="方正兰亭黑简体" pitchFamily="2" charset="-122"/>
                <a:sym typeface="+mn-ea"/>
              </a:rPr>
              <a:t>和</a:t>
            </a:r>
            <a:r>
              <a:rPr lang="zh-CN" altLang="en-US" sz="2400" dirty="0">
                <a:solidFill>
                  <a:srgbClr val="FF0000"/>
                </a:solidFill>
                <a:latin typeface="方正兰亭黑简体" pitchFamily="2" charset="-122"/>
                <a:ea typeface="方正兰亭黑简体" pitchFamily="2" charset="-122"/>
                <a:sym typeface="+mn-ea"/>
              </a:rPr>
              <a:t>属性</a:t>
            </a:r>
            <a:r>
              <a:rPr lang="zh-CN" altLang="en-US" sz="2400" dirty="0">
                <a:solidFill>
                  <a:schemeClr val="bg1"/>
                </a:solidFill>
                <a:latin typeface="方正兰亭黑简体" pitchFamily="2" charset="-122"/>
                <a:ea typeface="方正兰亭黑简体" pitchFamily="2" charset="-122"/>
                <a:sym typeface="+mn-ea"/>
              </a:rPr>
              <a:t>。</a:t>
            </a:r>
          </a:p>
          <a:p>
            <a:pPr>
              <a:lnSpc>
                <a:spcPct val="120000"/>
              </a:lnSpc>
            </a:pPr>
            <a:endParaRPr lang="zh-CN" altLang="en-US"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203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579857" y="-41741"/>
            <a:ext cx="2339103"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与类图的区别</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sp>
        <p:nvSpPr>
          <p:cNvPr id="28" name="文本框 27"/>
          <p:cNvSpPr txBox="1">
            <a:spLocks noChangeArrowheads="1"/>
          </p:cNvSpPr>
          <p:nvPr/>
        </p:nvSpPr>
        <p:spPr bwMode="auto">
          <a:xfrm>
            <a:off x="388371"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类具有三个分栏：名称、属性和操作</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在类的名称分栏中只有类名</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类的属性分栏定义了所有属性的特征</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类中列出了操作</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8999EE58-1831-4D4F-B63D-47DBFE8D713E}"/>
              </a:ext>
            </a:extLst>
          </p:cNvPr>
          <p:cNvSpPr txBox="1">
            <a:spLocks noChangeArrowheads="1"/>
          </p:cNvSpPr>
          <p:nvPr/>
        </p:nvSpPr>
        <p:spPr bwMode="auto">
          <a:xfrm>
            <a:off x="6038057"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对象只有两个分栏：名称和属性</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对象的名称形式为“对象名：类名”，匿名对象的名称形式为“：类名”</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对象则只定义了属性的当前值，以便于测试用例</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对象图中不包括操作，因为对于属于同一个类的对象而言，其操作是相同的</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对象使用链连接，链拥有名称、角色，但是没有多重性。对象代表的是单独的实体，所有的链都是一对一的，因此不涉及多重性。</a:t>
            </a:r>
          </a:p>
        </p:txBody>
      </p:sp>
      <p:cxnSp>
        <p:nvCxnSpPr>
          <p:cNvPr id="3" name="直接连接符 2">
            <a:extLst>
              <a:ext uri="{FF2B5EF4-FFF2-40B4-BE49-F238E27FC236}">
                <a16:creationId xmlns:a16="http://schemas.microsoft.com/office/drawing/2014/main" id="{E6F35D1D-03B2-464B-BB6E-BF1395D7998B}"/>
              </a:ext>
            </a:extLst>
          </p:cNvPr>
          <p:cNvCxnSpPr/>
          <p:nvPr/>
        </p:nvCxnSpPr>
        <p:spPr>
          <a:xfrm>
            <a:off x="498021" y="228770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ADA5D0-DAB6-4E38-AEF6-847E5B321F47}"/>
              </a:ext>
            </a:extLst>
          </p:cNvPr>
          <p:cNvCxnSpPr/>
          <p:nvPr/>
        </p:nvCxnSpPr>
        <p:spPr>
          <a:xfrm>
            <a:off x="498017" y="1656329"/>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D3DA162-8087-41FD-A446-3278DC0AB6A4}"/>
              </a:ext>
            </a:extLst>
          </p:cNvPr>
          <p:cNvCxnSpPr/>
          <p:nvPr/>
        </p:nvCxnSpPr>
        <p:spPr>
          <a:xfrm>
            <a:off x="498018" y="2644208"/>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69A9707-C5ED-4E7A-B7CA-0FF8116DE4B6}"/>
              </a:ext>
            </a:extLst>
          </p:cNvPr>
          <p:cNvCxnSpPr/>
          <p:nvPr/>
        </p:nvCxnSpPr>
        <p:spPr>
          <a:xfrm>
            <a:off x="498019" y="3212986"/>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606F3FF-9375-42AA-AB05-7D65EA1C992D}"/>
              </a:ext>
            </a:extLst>
          </p:cNvPr>
          <p:cNvCxnSpPr/>
          <p:nvPr/>
        </p:nvCxnSpPr>
        <p:spPr>
          <a:xfrm>
            <a:off x="498020" y="356405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189432E-A4ED-44D0-B5C2-754FAABA5148}"/>
              </a:ext>
            </a:extLst>
          </p:cNvPr>
          <p:cNvCxnSpPr/>
          <p:nvPr/>
        </p:nvCxnSpPr>
        <p:spPr>
          <a:xfrm>
            <a:off x="498018" y="4151879"/>
            <a:ext cx="109401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38FF6B-91C4-46B0-9CD7-850AF0BB45C1}"/>
              </a:ext>
            </a:extLst>
          </p:cNvPr>
          <p:cNvSpPr/>
          <p:nvPr/>
        </p:nvSpPr>
        <p:spPr>
          <a:xfrm>
            <a:off x="498017" y="1705316"/>
            <a:ext cx="1005403"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类图</a:t>
            </a:r>
          </a:p>
        </p:txBody>
      </p:sp>
      <p:sp>
        <p:nvSpPr>
          <p:cNvPr id="20" name="矩形 19">
            <a:extLst>
              <a:ext uri="{FF2B5EF4-FFF2-40B4-BE49-F238E27FC236}">
                <a16:creationId xmlns:a16="http://schemas.microsoft.com/office/drawing/2014/main" id="{8B2B9898-C7BB-42B9-9870-9B4F25B309F1}"/>
              </a:ext>
            </a:extLst>
          </p:cNvPr>
          <p:cNvSpPr/>
          <p:nvPr/>
        </p:nvSpPr>
        <p:spPr>
          <a:xfrm>
            <a:off x="6038057" y="1724366"/>
            <a:ext cx="1415772"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对象图</a:t>
            </a:r>
          </a:p>
        </p:txBody>
      </p:sp>
      <p:sp>
        <p:nvSpPr>
          <p:cNvPr id="6" name="矩形 5">
            <a:extLst>
              <a:ext uri="{FF2B5EF4-FFF2-40B4-BE49-F238E27FC236}">
                <a16:creationId xmlns:a16="http://schemas.microsoft.com/office/drawing/2014/main" id="{83DB4DE2-C1AD-4F03-9E6A-28896A97B67F}"/>
              </a:ext>
            </a:extLst>
          </p:cNvPr>
          <p:cNvSpPr/>
          <p:nvPr/>
        </p:nvSpPr>
        <p:spPr>
          <a:xfrm>
            <a:off x="8093242" y="5820994"/>
            <a:ext cx="6096000" cy="646331"/>
          </a:xfrm>
          <a:prstGeom prst="rect">
            <a:avLst/>
          </a:prstGeom>
        </p:spPr>
        <p:txBody>
          <a:bodyPr>
            <a:spAutoFit/>
          </a:bodyPr>
          <a:lstStyle/>
          <a:p>
            <a:br>
              <a:rPr lang="en-US" altLang="zh-CN" dirty="0"/>
            </a:br>
            <a:r>
              <a:rPr lang="en-US" altLang="zh-CN" dirty="0"/>
              <a:t>【3】</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ppt_x</p:attrName>
                                        </p:attrNameLst>
                                      </p:cBhvr>
                                      <p:tavLst>
                                        <p:tav tm="0">
                                          <p:val>
                                            <p:fltVal val="0.5"/>
                                          </p:val>
                                        </p:tav>
                                        <p:tav tm="100000">
                                          <p:val>
                                            <p:strVal val="#ppt_x"/>
                                          </p:val>
                                        </p:tav>
                                      </p:tavLst>
                                    </p:anim>
                                    <p:anim calcmode="lin" valueType="num">
                                      <p:cBhvr>
                                        <p:cTn id="14" dur="500" fill="hold"/>
                                        <p:tgtEl>
                                          <p:spTgt spid="28"/>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 calcmode="lin" valueType="num">
                                      <p:cBhvr>
                                        <p:cTn id="20" dur="500" fill="hold"/>
                                        <p:tgtEl>
                                          <p:spTgt spid="10"/>
                                        </p:tgtEl>
                                        <p:attrNameLst>
                                          <p:attrName>ppt_x</p:attrName>
                                        </p:attrNameLst>
                                      </p:cBhvr>
                                      <p:tavLst>
                                        <p:tav tm="0">
                                          <p:val>
                                            <p:fltVal val="0.5"/>
                                          </p:val>
                                        </p:tav>
                                        <p:tav tm="100000">
                                          <p:val>
                                            <p:strVal val="#ppt_x"/>
                                          </p:val>
                                        </p:tav>
                                      </p:tavLst>
                                    </p:anim>
                                    <p:anim calcmode="lin" valueType="num">
                                      <p:cBhvr>
                                        <p:cTn id="21"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1238106" y="-41741"/>
            <a:ext cx="902812"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实例</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pic>
        <p:nvPicPr>
          <p:cNvPr id="6" name="图片 5">
            <a:extLst>
              <a:ext uri="{FF2B5EF4-FFF2-40B4-BE49-F238E27FC236}">
                <a16:creationId xmlns:a16="http://schemas.microsoft.com/office/drawing/2014/main" id="{4C3911DA-9C7A-460A-8739-288719967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611" y="1363580"/>
            <a:ext cx="6713304" cy="4247650"/>
          </a:xfrm>
          <a:prstGeom prst="rect">
            <a:avLst/>
          </a:prstGeom>
        </p:spPr>
      </p:pic>
      <p:cxnSp>
        <p:nvCxnSpPr>
          <p:cNvPr id="9" name="直接连接符 8">
            <a:extLst>
              <a:ext uri="{FF2B5EF4-FFF2-40B4-BE49-F238E27FC236}">
                <a16:creationId xmlns:a16="http://schemas.microsoft.com/office/drawing/2014/main" id="{42B1C972-CE72-4308-9E0F-FB44E69341F7}"/>
              </a:ext>
            </a:extLst>
          </p:cNvPr>
          <p:cNvCxnSpPr>
            <a:cxnSpLocks/>
            <a:endCxn id="27" idx="3"/>
          </p:cNvCxnSpPr>
          <p:nvPr/>
        </p:nvCxnSpPr>
        <p:spPr>
          <a:xfrm flipH="1">
            <a:off x="1748456" y="1941095"/>
            <a:ext cx="3080220" cy="241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BE8DAC9-3CB5-4960-AB06-F35871DBED51}"/>
              </a:ext>
            </a:extLst>
          </p:cNvPr>
          <p:cNvCxnSpPr>
            <a:cxnSpLocks/>
            <a:endCxn id="27" idx="3"/>
          </p:cNvCxnSpPr>
          <p:nvPr/>
        </p:nvCxnSpPr>
        <p:spPr>
          <a:xfrm flipH="1" flipV="1">
            <a:off x="1748456" y="2182890"/>
            <a:ext cx="2181860" cy="48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98B76E-39ED-47DF-A306-11C702EDC1C0}"/>
              </a:ext>
            </a:extLst>
          </p:cNvPr>
          <p:cNvCxnSpPr>
            <a:cxnSpLocks/>
            <a:endCxn id="27" idx="3"/>
          </p:cNvCxnSpPr>
          <p:nvPr/>
        </p:nvCxnSpPr>
        <p:spPr>
          <a:xfrm flipH="1" flipV="1">
            <a:off x="1748456" y="2182890"/>
            <a:ext cx="2093628" cy="142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DF66411-36A8-4E7C-BF68-44A17E6BFE17}"/>
              </a:ext>
            </a:extLst>
          </p:cNvPr>
          <p:cNvCxnSpPr>
            <a:cxnSpLocks/>
            <a:endCxn id="27" idx="3"/>
          </p:cNvCxnSpPr>
          <p:nvPr/>
        </p:nvCxnSpPr>
        <p:spPr>
          <a:xfrm flipH="1" flipV="1">
            <a:off x="1748456" y="2182890"/>
            <a:ext cx="1476008" cy="2453278"/>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6">
            <a:extLst>
              <a:ext uri="{FF2B5EF4-FFF2-40B4-BE49-F238E27FC236}">
                <a16:creationId xmlns:a16="http://schemas.microsoft.com/office/drawing/2014/main" id="{2A3B611C-37A3-4A28-9468-2FED461E69CA}"/>
              </a:ext>
            </a:extLst>
          </p:cNvPr>
          <p:cNvSpPr>
            <a:spLocks noChangeArrowheads="1"/>
          </p:cNvSpPr>
          <p:nvPr/>
        </p:nvSpPr>
        <p:spPr bwMode="auto">
          <a:xfrm>
            <a:off x="1050828" y="1982835"/>
            <a:ext cx="697628" cy="400110"/>
          </a:xfrm>
          <a:prstGeom prst="rect">
            <a:avLst/>
          </a:prstGeom>
          <a:noFill/>
          <a:ln w="9525">
            <a:noFill/>
            <a:miter lim="800000"/>
            <a:headEnd/>
            <a:tailEnd/>
          </a:ln>
        </p:spPr>
        <p:txBody>
          <a:bodyPr wrap="none">
            <a:spAutoFit/>
          </a:bodyPr>
          <a:lstStyle/>
          <a:p>
            <a:pPr algn="r"/>
            <a:r>
              <a:rPr lang="zh-CN" altLang="en-US" sz="2000" b="1" dirty="0">
                <a:latin typeface="造字工房悦黑（非商用）常规体" pitchFamily="2" charset="-122"/>
                <a:ea typeface="造字工房悦黑（非商用）常规体" pitchFamily="2" charset="-122"/>
                <a:cs typeface="造字工房悦黑体验版细体"/>
              </a:rPr>
              <a:t>对象</a:t>
            </a:r>
          </a:p>
        </p:txBody>
      </p:sp>
      <p:cxnSp>
        <p:nvCxnSpPr>
          <p:cNvPr id="25" name="直接连接符 24">
            <a:extLst>
              <a:ext uri="{FF2B5EF4-FFF2-40B4-BE49-F238E27FC236}">
                <a16:creationId xmlns:a16="http://schemas.microsoft.com/office/drawing/2014/main" id="{6E94E6E8-4104-4C65-AF7B-6A2D324DFEEA}"/>
              </a:ext>
            </a:extLst>
          </p:cNvPr>
          <p:cNvCxnSpPr>
            <a:cxnSpLocks/>
            <a:endCxn id="27" idx="3"/>
          </p:cNvCxnSpPr>
          <p:nvPr/>
        </p:nvCxnSpPr>
        <p:spPr>
          <a:xfrm flipH="1" flipV="1">
            <a:off x="1748456" y="2182890"/>
            <a:ext cx="4140808" cy="488122"/>
          </a:xfrm>
          <a:prstGeom prst="line">
            <a:avLst/>
          </a:prstGeom>
        </p:spPr>
        <p:style>
          <a:lnRef idx="1">
            <a:schemeClr val="accent1"/>
          </a:lnRef>
          <a:fillRef idx="0">
            <a:schemeClr val="accent1"/>
          </a:fillRef>
          <a:effectRef idx="0">
            <a:schemeClr val="accent1"/>
          </a:effectRef>
          <a:fontRef idx="minor">
            <a:schemeClr val="tx1"/>
          </a:fontRef>
        </p:style>
      </p:cxnSp>
      <p:sp>
        <p:nvSpPr>
          <p:cNvPr id="16386" name="矩形 16385">
            <a:extLst>
              <a:ext uri="{FF2B5EF4-FFF2-40B4-BE49-F238E27FC236}">
                <a16:creationId xmlns:a16="http://schemas.microsoft.com/office/drawing/2014/main" id="{893AE442-72A7-4D31-8894-138E3D42DF36}"/>
              </a:ext>
            </a:extLst>
          </p:cNvPr>
          <p:cNvSpPr/>
          <p:nvPr/>
        </p:nvSpPr>
        <p:spPr>
          <a:xfrm>
            <a:off x="8385920" y="1562931"/>
            <a:ext cx="415499" cy="369332"/>
          </a:xfrm>
          <a:prstGeom prst="rect">
            <a:avLst/>
          </a:prstGeom>
        </p:spPr>
        <p:txBody>
          <a:bodyPr wrap="none">
            <a:spAutoFit/>
          </a:bodyPr>
          <a:lstStyle/>
          <a:p>
            <a:pPr algn="r"/>
            <a:r>
              <a:rPr lang="zh-CN" altLang="en-US" b="1" dirty="0">
                <a:latin typeface="造字工房悦黑（非商用）常规体" pitchFamily="2" charset="-122"/>
                <a:ea typeface="造字工房悦黑（非商用）常规体" pitchFamily="2" charset="-122"/>
                <a:cs typeface="造字工房悦黑体验版细体"/>
              </a:rPr>
              <a:t>链</a:t>
            </a:r>
          </a:p>
        </p:txBody>
      </p:sp>
      <p:cxnSp>
        <p:nvCxnSpPr>
          <p:cNvPr id="16389" name="直接连接符 16388">
            <a:extLst>
              <a:ext uri="{FF2B5EF4-FFF2-40B4-BE49-F238E27FC236}">
                <a16:creationId xmlns:a16="http://schemas.microsoft.com/office/drawing/2014/main" id="{D6159529-2917-4146-8ACD-1385AE0C65BC}"/>
              </a:ext>
            </a:extLst>
          </p:cNvPr>
          <p:cNvCxnSpPr>
            <a:cxnSpLocks/>
          </p:cNvCxnSpPr>
          <p:nvPr/>
        </p:nvCxnSpPr>
        <p:spPr>
          <a:xfrm flipV="1">
            <a:off x="4940968" y="1747597"/>
            <a:ext cx="3444952" cy="530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2" name="直接连接符 16391">
            <a:extLst>
              <a:ext uri="{FF2B5EF4-FFF2-40B4-BE49-F238E27FC236}">
                <a16:creationId xmlns:a16="http://schemas.microsoft.com/office/drawing/2014/main" id="{36748D7B-1552-49DE-9BBA-A5A29CFE0875}"/>
              </a:ext>
            </a:extLst>
          </p:cNvPr>
          <p:cNvCxnSpPr/>
          <p:nvPr/>
        </p:nvCxnSpPr>
        <p:spPr>
          <a:xfrm flipV="1">
            <a:off x="5845114" y="1747597"/>
            <a:ext cx="2540806" cy="55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4" name="直接连接符 16393">
            <a:extLst>
              <a:ext uri="{FF2B5EF4-FFF2-40B4-BE49-F238E27FC236}">
                <a16:creationId xmlns:a16="http://schemas.microsoft.com/office/drawing/2014/main" id="{AF926298-6A34-44CD-8A21-6458D7BD3DDD}"/>
              </a:ext>
            </a:extLst>
          </p:cNvPr>
          <p:cNvCxnSpPr>
            <a:endCxn id="16386" idx="1"/>
          </p:cNvCxnSpPr>
          <p:nvPr/>
        </p:nvCxnSpPr>
        <p:spPr>
          <a:xfrm flipV="1">
            <a:off x="4525469" y="1747597"/>
            <a:ext cx="3860451" cy="1377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6" name="直接连接符 16395">
            <a:extLst>
              <a:ext uri="{FF2B5EF4-FFF2-40B4-BE49-F238E27FC236}">
                <a16:creationId xmlns:a16="http://schemas.microsoft.com/office/drawing/2014/main" id="{3C25C660-1F36-4DD4-94F8-E62C938AA76E}"/>
              </a:ext>
            </a:extLst>
          </p:cNvPr>
          <p:cNvCxnSpPr/>
          <p:nvPr/>
        </p:nvCxnSpPr>
        <p:spPr>
          <a:xfrm flipV="1">
            <a:off x="4539712" y="1747597"/>
            <a:ext cx="3846208" cy="242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8" name="直接连接符 16397">
            <a:extLst>
              <a:ext uri="{FF2B5EF4-FFF2-40B4-BE49-F238E27FC236}">
                <a16:creationId xmlns:a16="http://schemas.microsoft.com/office/drawing/2014/main" id="{996FD6DC-09D1-4F26-91A7-A8C730027F73}"/>
              </a:ext>
            </a:extLst>
          </p:cNvPr>
          <p:cNvCxnSpPr/>
          <p:nvPr/>
        </p:nvCxnSpPr>
        <p:spPr>
          <a:xfrm flipV="1">
            <a:off x="6663444" y="1747597"/>
            <a:ext cx="1722476" cy="3089098"/>
          </a:xfrm>
          <a:prstGeom prst="line">
            <a:avLst/>
          </a:prstGeom>
        </p:spPr>
        <p:style>
          <a:lnRef idx="1">
            <a:schemeClr val="accent1"/>
          </a:lnRef>
          <a:fillRef idx="0">
            <a:schemeClr val="accent1"/>
          </a:fillRef>
          <a:effectRef idx="0">
            <a:schemeClr val="accent1"/>
          </a:effectRef>
          <a:fontRef idx="minor">
            <a:schemeClr val="tx1"/>
          </a:fontRef>
        </p:style>
      </p:cxnSp>
      <p:sp>
        <p:nvSpPr>
          <p:cNvPr id="16399" name="矩形 16398">
            <a:extLst>
              <a:ext uri="{FF2B5EF4-FFF2-40B4-BE49-F238E27FC236}">
                <a16:creationId xmlns:a16="http://schemas.microsoft.com/office/drawing/2014/main" id="{AA828B07-D9A4-40B7-B60C-FDA8A4402D03}"/>
              </a:ext>
            </a:extLst>
          </p:cNvPr>
          <p:cNvSpPr/>
          <p:nvPr/>
        </p:nvSpPr>
        <p:spPr>
          <a:xfrm>
            <a:off x="7808837" y="4048990"/>
            <a:ext cx="1107997" cy="369332"/>
          </a:xfrm>
          <a:prstGeom prst="rect">
            <a:avLst/>
          </a:prstGeom>
        </p:spPr>
        <p:txBody>
          <a:bodyPr wrap="none">
            <a:spAutoFit/>
          </a:bodyPr>
          <a:lstStyle/>
          <a:p>
            <a:pPr algn="r"/>
            <a:r>
              <a:rPr lang="zh-CN" altLang="en-US" b="1" dirty="0">
                <a:latin typeface="造字工房悦黑（非商用）常规体" pitchFamily="2" charset="-122"/>
                <a:ea typeface="造字工房悦黑（非商用）常规体" pitchFamily="2" charset="-122"/>
                <a:cs typeface="造字工房悦黑体验版细体"/>
              </a:rPr>
              <a:t>匿名对象</a:t>
            </a:r>
          </a:p>
        </p:txBody>
      </p:sp>
      <p:cxnSp>
        <p:nvCxnSpPr>
          <p:cNvPr id="16401" name="直接连接符 16400">
            <a:extLst>
              <a:ext uri="{FF2B5EF4-FFF2-40B4-BE49-F238E27FC236}">
                <a16:creationId xmlns:a16="http://schemas.microsoft.com/office/drawing/2014/main" id="{13F5F269-D1C6-45EC-BF94-B84D447342EC}"/>
              </a:ext>
            </a:extLst>
          </p:cNvPr>
          <p:cNvCxnSpPr/>
          <p:nvPr/>
        </p:nvCxnSpPr>
        <p:spPr>
          <a:xfrm flipV="1">
            <a:off x="7940842" y="4373548"/>
            <a:ext cx="445078" cy="2626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26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/02/</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构件图</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sp>
        <p:nvSpPr>
          <p:cNvPr id="12" name="文本框 6"/>
          <p:cNvSpPr txBox="1"/>
          <p:nvPr/>
        </p:nvSpPr>
        <p:spPr>
          <a:xfrm>
            <a:off x="292102" y="2769880"/>
            <a:ext cx="6365372" cy="2209451"/>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构件图是对面向对象系统的物理方面建模时使用的两种图之一，用于描述软件组件及组件之间的</a:t>
            </a:r>
            <a:r>
              <a:rPr lang="zh-CN" altLang="en-US" sz="2000" dirty="0">
                <a:solidFill>
                  <a:srgbClr val="FF0000"/>
                </a:solidFill>
                <a:latin typeface="方正兰亭黑简体" pitchFamily="2" charset="-122"/>
                <a:ea typeface="造字工房悦黑（非商用）常规体"/>
                <a:sym typeface="+mn-ea"/>
              </a:rPr>
              <a:t>组织和依赖关系</a:t>
            </a:r>
            <a:r>
              <a:rPr lang="zh-CN" altLang="en-US" sz="2000" dirty="0">
                <a:solidFill>
                  <a:schemeClr val="bg1"/>
                </a:solidFill>
                <a:latin typeface="方正兰亭黑简体" pitchFamily="2" charset="-122"/>
                <a:ea typeface="造字工房悦黑（非商用）常规体"/>
                <a:sym typeface="+mn-ea"/>
              </a:rPr>
              <a:t>。软件组件是系统的一个物理单元。作为一个或多个类的软件实现，组件驻留在计算机中。组件提供和其他组件之间的接口。</a:t>
            </a:r>
            <a:r>
              <a:rPr lang="en-US" altLang="zh-CN" sz="2000" dirty="0">
                <a:solidFill>
                  <a:schemeClr val="bg1"/>
                </a:solidFill>
                <a:latin typeface="方正兰亭黑简体" pitchFamily="2" charset="-122"/>
                <a:ea typeface="造字工房悦黑（非商用）常规体"/>
                <a:sym typeface="+mn-ea"/>
              </a:rPr>
              <a:t>【3】</a:t>
            </a:r>
          </a:p>
          <a:p>
            <a:pPr>
              <a:lnSpc>
                <a:spcPct val="120000"/>
              </a:lnSpc>
            </a:pP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9199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3 (1).pptx21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2072</Words>
  <Application>Microsoft Office PowerPoint</Application>
  <PresentationFormat>宽屏</PresentationFormat>
  <Paragraphs>228</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等线 Light</vt:lpstr>
      <vt:lpstr>方正兰亭黑简体</vt:lpstr>
      <vt:lpstr>华文细黑</vt:lpstr>
      <vt:lpstr>微软雅黑</vt:lpstr>
      <vt:lpstr>造字工房悦黑（非商用）常规体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
  <dc:description>大侠素材铺  淘宝店：https://dxpu.taobao.com/</dc:description>
  <cp:lastModifiedBy/>
  <cp:revision>1</cp:revision>
  <dcterms:created xsi:type="dcterms:W3CDTF">2017-05-21T07:26:04Z</dcterms:created>
  <dcterms:modified xsi:type="dcterms:W3CDTF">2018-12-09T08:32:58Z</dcterms:modified>
</cp:coreProperties>
</file>