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42" r:id="rId4"/>
    <p:sldId id="343" r:id="rId5"/>
    <p:sldId id="258" r:id="rId6"/>
    <p:sldId id="259" r:id="rId7"/>
    <p:sldId id="318" r:id="rId8"/>
    <p:sldId id="297" r:id="rId9"/>
    <p:sldId id="276" r:id="rId10"/>
    <p:sldId id="286" r:id="rId11"/>
    <p:sldId id="293" r:id="rId12"/>
    <p:sldId id="344" r:id="rId13"/>
    <p:sldId id="345" r:id="rId14"/>
    <p:sldId id="346" r:id="rId15"/>
    <p:sldId id="347" r:id="rId16"/>
    <p:sldId id="294" r:id="rId17"/>
    <p:sldId id="313" r:id="rId18"/>
    <p:sldId id="319" r:id="rId19"/>
    <p:sldId id="295" r:id="rId20"/>
    <p:sldId id="273" r:id="rId21"/>
    <p:sldId id="320" r:id="rId22"/>
    <p:sldId id="321" r:id="rId23"/>
    <p:sldId id="322" r:id="rId24"/>
    <p:sldId id="326" r:id="rId25"/>
    <p:sldId id="325" r:id="rId26"/>
    <p:sldId id="327" r:id="rId27"/>
    <p:sldId id="328" r:id="rId28"/>
    <p:sldId id="329" r:id="rId29"/>
    <p:sldId id="330" r:id="rId30"/>
    <p:sldId id="331" r:id="rId31"/>
    <p:sldId id="332" r:id="rId32"/>
    <p:sldId id="351" r:id="rId33"/>
    <p:sldId id="333" r:id="rId34"/>
    <p:sldId id="334" r:id="rId35"/>
    <p:sldId id="335" r:id="rId36"/>
    <p:sldId id="336" r:id="rId37"/>
    <p:sldId id="337" r:id="rId38"/>
    <p:sldId id="338" r:id="rId39"/>
    <p:sldId id="350" r:id="rId40"/>
    <p:sldId id="348" r:id="rId41"/>
    <p:sldId id="349" r:id="rId42"/>
    <p:sldId id="339" r:id="rId43"/>
    <p:sldId id="340" r:id="rId44"/>
    <p:sldId id="341" r:id="rId45"/>
    <p:sldId id="31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忠杰 叶" initials="忠杰" lastIdx="1" clrIdx="0">
    <p:extLst>
      <p:ext uri="{19B8F6BF-5375-455C-9EA6-DF929625EA0E}">
        <p15:presenceInfo xmlns:p15="http://schemas.microsoft.com/office/powerpoint/2012/main" userId="8a7fbad5e9443a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022"/>
    <a:srgbClr val="002B41"/>
    <a:srgbClr val="F1F1F1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379" y="1446580"/>
            <a:ext cx="9933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</a:rPr>
              <a:t>软件需求规格说明书</a:t>
            </a:r>
            <a:endParaRPr lang="en-US" altLang="zh-CN" sz="5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</a:rPr>
              <a:t>Software Requirements Specification</a:t>
            </a:r>
            <a:endParaRPr lang="zh-CN" altLang="zh-CN" sz="5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5635433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PRD2018-G10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组长：夏昌灏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组员：叶忠杰、李俊、黄浩峰、吴荣欣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659E5D-105C-4671-8145-D799E04EB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26258"/>
              </p:ext>
            </p:extLst>
          </p:nvPr>
        </p:nvGraphicFramePr>
        <p:xfrm>
          <a:off x="0" y="76631"/>
          <a:ext cx="12110721" cy="669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968">
                  <a:extLst>
                    <a:ext uri="{9D8B030D-6E8A-4147-A177-3AD203B41FA5}">
                      <a16:colId xmlns:a16="http://schemas.microsoft.com/office/drawing/2014/main" val="2981154294"/>
                    </a:ext>
                  </a:extLst>
                </a:gridCol>
                <a:gridCol w="1572275">
                  <a:extLst>
                    <a:ext uri="{9D8B030D-6E8A-4147-A177-3AD203B41FA5}">
                      <a16:colId xmlns:a16="http://schemas.microsoft.com/office/drawing/2014/main" val="3133646815"/>
                    </a:ext>
                  </a:extLst>
                </a:gridCol>
                <a:gridCol w="1239339">
                  <a:extLst>
                    <a:ext uri="{9D8B030D-6E8A-4147-A177-3AD203B41FA5}">
                      <a16:colId xmlns:a16="http://schemas.microsoft.com/office/drawing/2014/main" val="2101918957"/>
                    </a:ext>
                  </a:extLst>
                </a:gridCol>
                <a:gridCol w="4133842">
                  <a:extLst>
                    <a:ext uri="{9D8B030D-6E8A-4147-A177-3AD203B41FA5}">
                      <a16:colId xmlns:a16="http://schemas.microsoft.com/office/drawing/2014/main" val="3317419439"/>
                    </a:ext>
                  </a:extLst>
                </a:gridCol>
                <a:gridCol w="3662297">
                  <a:extLst>
                    <a:ext uri="{9D8B030D-6E8A-4147-A177-3AD203B41FA5}">
                      <a16:colId xmlns:a16="http://schemas.microsoft.com/office/drawing/2014/main" val="3026448373"/>
                    </a:ext>
                  </a:extLst>
                </a:gridCol>
              </a:tblGrid>
              <a:tr h="5923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用户类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用户代表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用户分类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理由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职责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463426074"/>
                  </a:ext>
                </a:extLst>
              </a:tr>
              <a:tr h="2189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教师用户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杨枨老师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关键用户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项目由杨枨老师布置，杨枨老师做教师用户代表可以清楚的反应教师用户的需求，同时作为项目下达者，杨枨老师知道项目内容及要求。且杨枨老师作为《软件工程基础》《软件需求》《软件质量保证与测试》</a:t>
                      </a: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门课的教师，对于该教学辅助网站的部分功能有较高的发言权，故能清晰反映教师需求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审查用户类文档，提出修改意见；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提出或修改教师需求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为该项目教师端界面原型提出意见；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为修改和细化用例图、用例描述提出意见。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532074756"/>
                  </a:ext>
                </a:extLst>
              </a:tr>
              <a:tr h="1269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学生用户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王飞钢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直接用户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该同学是软件工程</a:t>
                      </a:r>
                      <a:r>
                        <a:rPr lang="en-US" sz="1800" kern="100">
                          <a:effectLst/>
                        </a:rPr>
                        <a:t>1602</a:t>
                      </a:r>
                      <a:r>
                        <a:rPr lang="zh-CN" sz="1800" kern="100">
                          <a:effectLst/>
                        </a:rPr>
                        <a:t>的学生，了解过这个项目能准确的反映学生用户对网站的需求，且约谈容易，访谈该学生有助于了解学生的需求。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提出或修改学生用户需求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为该项目学生端界面原型提出意见；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为修改和细化用例图、用例描述提出意见。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2621112"/>
                  </a:ext>
                </a:extLst>
              </a:tr>
              <a:tr h="1269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游客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余奇超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直接用户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该代表为工程分院的学生，具有游客用户的特点，能为我们提供游客需求。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提出或修改游客需求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为该项目游客端界面原型提出意见；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为修改和细化用例图、用例描述提出意见。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531858084"/>
                  </a:ext>
                </a:extLst>
              </a:tr>
              <a:tr h="1368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管理员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陈尚辉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直接用户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该用户代表为杨枨老师的研究生，有较高的学历和知识水平，熟悉本课程对应项目的开发，能给我们提供有效的管理员需求。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提出或修改管理员需求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为该项目管理员端界面原型提出意见；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为修改和细化用例图、用例描述提出意见。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1149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63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064230" y="3628344"/>
            <a:ext cx="566870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</a:p>
        </p:txBody>
      </p:sp>
    </p:spTree>
    <p:extLst>
      <p:ext uri="{BB962C8B-B14F-4D97-AF65-F5344CB8AC3E}">
        <p14:creationId xmlns:p14="http://schemas.microsoft.com/office/powerpoint/2010/main" val="281505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CF58D9-3318-418F-B0FE-078A1EA3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4" y="742717"/>
            <a:ext cx="11667231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514138-4872-475C-BD18-6E4D50A3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8A0A1-735E-42E6-AC5A-2FFBA40A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5" y="548640"/>
            <a:ext cx="11543705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1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D6BF77-9B06-44AD-8BEA-4D480391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4" y="558800"/>
            <a:ext cx="11795759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2921616" y="3628344"/>
            <a:ext cx="5953936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94140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EC1FCF-464C-4D26-A423-706C10D12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42" y="73320"/>
            <a:ext cx="5464171" cy="67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1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47A0F4-A86D-47D7-8550-C8D059EA7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00" y="247374"/>
            <a:ext cx="3467400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</a:p>
        </p:txBody>
      </p:sp>
    </p:spTree>
    <p:extLst>
      <p:ext uri="{BB962C8B-B14F-4D97-AF65-F5344CB8AC3E}">
        <p14:creationId xmlns:p14="http://schemas.microsoft.com/office/powerpoint/2010/main" val="64251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0747" y="693977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03940" y="772152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0747" y="193844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03940" y="201661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48810" y="804848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en-US" alt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0747" y="3185804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03940" y="326397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48810" y="2047394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0747" y="44260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03940" y="450427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48810" y="4528401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4997BD0C-9211-4705-9138-1618E1DB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747" y="5558157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F3DF0D6E-8D06-4849-9FFB-892EF0B7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40" y="5636332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76">
            <a:extLst>
              <a:ext uri="{FF2B5EF4-FFF2-40B4-BE49-F238E27FC236}">
                <a16:creationId xmlns:a16="http://schemas.microsoft.com/office/drawing/2014/main" id="{6AD45B8B-3D6B-410E-B1A7-BA561749D77C}"/>
              </a:ext>
            </a:extLst>
          </p:cNvPr>
          <p:cNvSpPr txBox="1"/>
          <p:nvPr/>
        </p:nvSpPr>
        <p:spPr>
          <a:xfrm>
            <a:off x="7248810" y="5660462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682FE901-4F12-4B43-AB01-45DADBEA3524}"/>
              </a:ext>
            </a:extLst>
          </p:cNvPr>
          <p:cNvSpPr txBox="1"/>
          <p:nvPr/>
        </p:nvSpPr>
        <p:spPr>
          <a:xfrm>
            <a:off x="7248810" y="3294756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45147BC-086B-4341-9F7B-7577385D86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7" y="263702"/>
            <a:ext cx="10237153" cy="633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FABC35-2351-4655-847F-5B3431D7956C}"/>
              </a:ext>
            </a:extLst>
          </p:cNvPr>
          <p:cNvGraphicFramePr>
            <a:graphicFrameLocks noGrp="1"/>
          </p:cNvGraphicFramePr>
          <p:nvPr/>
        </p:nvGraphicFramePr>
        <p:xfrm>
          <a:off x="4081062" y="0"/>
          <a:ext cx="5279041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82">
                  <a:extLst>
                    <a:ext uri="{9D8B030D-6E8A-4147-A177-3AD203B41FA5}">
                      <a16:colId xmlns:a16="http://schemas.microsoft.com/office/drawing/2014/main" val="68501822"/>
                    </a:ext>
                  </a:extLst>
                </a:gridCol>
                <a:gridCol w="1631039">
                  <a:extLst>
                    <a:ext uri="{9D8B030D-6E8A-4147-A177-3AD203B41FA5}">
                      <a16:colId xmlns:a16="http://schemas.microsoft.com/office/drawing/2014/main" val="3190004284"/>
                    </a:ext>
                  </a:extLst>
                </a:gridCol>
                <a:gridCol w="739636">
                  <a:extLst>
                    <a:ext uri="{9D8B030D-6E8A-4147-A177-3AD203B41FA5}">
                      <a16:colId xmlns:a16="http://schemas.microsoft.com/office/drawing/2014/main" val="1509652640"/>
                    </a:ext>
                  </a:extLst>
                </a:gridCol>
                <a:gridCol w="1899884">
                  <a:extLst>
                    <a:ext uri="{9D8B030D-6E8A-4147-A177-3AD203B41FA5}">
                      <a16:colId xmlns:a16="http://schemas.microsoft.com/office/drawing/2014/main" val="2515404149"/>
                    </a:ext>
                  </a:extLst>
                </a:gridCol>
              </a:tblGrid>
              <a:tr h="200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用例名称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教师编辑课程介绍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用例编号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UC-TEACHER-01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5662252"/>
                  </a:ext>
                </a:extLst>
              </a:tr>
              <a:tr h="200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创建人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李俊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创建日期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2018</a:t>
                      </a:r>
                      <a:r>
                        <a:rPr lang="zh-CN" sz="1300" kern="100">
                          <a:effectLst/>
                        </a:rPr>
                        <a:t>年</a:t>
                      </a:r>
                      <a:r>
                        <a:rPr lang="en-US" sz="1300" kern="100">
                          <a:effectLst/>
                        </a:rPr>
                        <a:t>12</a:t>
                      </a:r>
                      <a:r>
                        <a:rPr lang="zh-CN" sz="1300" kern="100">
                          <a:effectLst/>
                        </a:rPr>
                        <a:t>月</a:t>
                      </a:r>
                      <a:r>
                        <a:rPr lang="en-US" sz="1300" kern="100">
                          <a:effectLst/>
                        </a:rPr>
                        <a:t>22</a:t>
                      </a:r>
                      <a:r>
                        <a:rPr lang="zh-CN" sz="1300" kern="100">
                          <a:effectLst/>
                        </a:rPr>
                        <a:t>日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671451"/>
                  </a:ext>
                </a:extLst>
              </a:tr>
              <a:tr h="401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需求来源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PRD-2018-G10-</a:t>
                      </a:r>
                      <a:r>
                        <a:rPr lang="zh-CN" sz="1300" kern="100">
                          <a:effectLst/>
                        </a:rPr>
                        <a:t>愿景与范围文档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批准日期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4728636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首要角色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教师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60499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次要角色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55500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用例概述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教师根据需求对课程简介进行编辑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84537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触发条件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教师需要编辑课程简介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59974"/>
                  </a:ext>
                </a:extLst>
              </a:tr>
              <a:tr h="502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前置条件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教师进入“我的课程”页面，选择课程，点击课程介绍，点击编辑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48631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后置条件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编辑成功</a:t>
                      </a:r>
                      <a:r>
                        <a:rPr lang="en-US" sz="1300" kern="100">
                          <a:effectLst/>
                        </a:rPr>
                        <a:t>/</a:t>
                      </a:r>
                      <a:r>
                        <a:rPr lang="zh-CN" sz="1300" kern="100">
                          <a:effectLst/>
                        </a:rPr>
                        <a:t>失败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47563"/>
                  </a:ext>
                </a:extLst>
              </a:tr>
              <a:tr h="1088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基本事件流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</a:t>
                      </a:r>
                      <a:r>
                        <a:rPr lang="zh-CN" sz="1300" kern="100" dirty="0">
                          <a:effectLst/>
                        </a:rPr>
                        <a:t>、教师进入个人中心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</a:t>
                      </a:r>
                      <a:r>
                        <a:rPr lang="zh-CN" sz="1300" kern="100" dirty="0">
                          <a:effectLst/>
                        </a:rPr>
                        <a:t>、教师点击“我的课程”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</a:t>
                      </a:r>
                      <a:r>
                        <a:rPr lang="zh-CN" sz="1300" kern="100" dirty="0">
                          <a:effectLst/>
                        </a:rPr>
                        <a:t>、教师选择课程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</a:t>
                      </a:r>
                      <a:r>
                        <a:rPr lang="zh-CN" sz="1300" kern="100" dirty="0">
                          <a:effectLst/>
                        </a:rPr>
                        <a:t>、教师点击课程介绍编辑按钮进行更改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</a:t>
                      </a:r>
                      <a:r>
                        <a:rPr lang="zh-CN" sz="1300" kern="100" dirty="0">
                          <a:effectLst/>
                        </a:rPr>
                        <a:t>、编辑成功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90474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扩展事件流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教师在编辑的时候，内容可以不变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45869"/>
                  </a:ext>
                </a:extLst>
              </a:tr>
              <a:tr h="697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异常事件流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r>
                        <a:rPr lang="zh-CN" sz="1300" kern="100">
                          <a:effectLst/>
                        </a:rPr>
                        <a:t>、课程介绍内容不能为空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系统提示内容不能为空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6571"/>
                  </a:ext>
                </a:extLst>
              </a:tr>
              <a:tr h="502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输入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进入“我的课程”页面，选择课程，点击课程介绍，点击编辑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72010"/>
                  </a:ext>
                </a:extLst>
              </a:tr>
              <a:tr h="502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输出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若内容不为空，编辑成功；若内容为空，则系统提示“内容不为空” 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35982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优先级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TBD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8869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使用频率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低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7931"/>
                  </a:ext>
                </a:extLst>
              </a:tr>
              <a:tr h="3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注释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906" marR="90906" marT="45453" marB="4545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5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A0BC6-04A8-45D1-99C4-66E6F5B98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556" y="1475643"/>
            <a:ext cx="11040887" cy="39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7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C9FC50-99CE-45CF-836A-3AB0A1528A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716" y="701040"/>
            <a:ext cx="11528338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7D5A2C-D921-47D6-8E3A-D1AC1E999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31135"/>
              </p:ext>
            </p:extLst>
          </p:nvPr>
        </p:nvGraphicFramePr>
        <p:xfrm>
          <a:off x="2344313" y="206298"/>
          <a:ext cx="7036013" cy="36978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346">
                  <a:extLst>
                    <a:ext uri="{9D8B030D-6E8A-4147-A177-3AD203B41FA5}">
                      <a16:colId xmlns:a16="http://schemas.microsoft.com/office/drawing/2014/main" val="188865497"/>
                    </a:ext>
                  </a:extLst>
                </a:gridCol>
                <a:gridCol w="1127157">
                  <a:extLst>
                    <a:ext uri="{9D8B030D-6E8A-4147-A177-3AD203B41FA5}">
                      <a16:colId xmlns:a16="http://schemas.microsoft.com/office/drawing/2014/main" val="2524856166"/>
                    </a:ext>
                  </a:extLst>
                </a:gridCol>
                <a:gridCol w="412551">
                  <a:extLst>
                    <a:ext uri="{9D8B030D-6E8A-4147-A177-3AD203B41FA5}">
                      <a16:colId xmlns:a16="http://schemas.microsoft.com/office/drawing/2014/main" val="3540809642"/>
                    </a:ext>
                  </a:extLst>
                </a:gridCol>
                <a:gridCol w="750846">
                  <a:extLst>
                    <a:ext uri="{9D8B030D-6E8A-4147-A177-3AD203B41FA5}">
                      <a16:colId xmlns:a16="http://schemas.microsoft.com/office/drawing/2014/main" val="1273314124"/>
                    </a:ext>
                  </a:extLst>
                </a:gridCol>
                <a:gridCol w="412551">
                  <a:extLst>
                    <a:ext uri="{9D8B030D-6E8A-4147-A177-3AD203B41FA5}">
                      <a16:colId xmlns:a16="http://schemas.microsoft.com/office/drawing/2014/main" val="1688917087"/>
                    </a:ext>
                  </a:extLst>
                </a:gridCol>
                <a:gridCol w="412551">
                  <a:extLst>
                    <a:ext uri="{9D8B030D-6E8A-4147-A177-3AD203B41FA5}">
                      <a16:colId xmlns:a16="http://schemas.microsoft.com/office/drawing/2014/main" val="1430975377"/>
                    </a:ext>
                  </a:extLst>
                </a:gridCol>
                <a:gridCol w="412551">
                  <a:extLst>
                    <a:ext uri="{9D8B030D-6E8A-4147-A177-3AD203B41FA5}">
                      <a16:colId xmlns:a16="http://schemas.microsoft.com/office/drawing/2014/main" val="2884539209"/>
                    </a:ext>
                  </a:extLst>
                </a:gridCol>
                <a:gridCol w="626295">
                  <a:extLst>
                    <a:ext uri="{9D8B030D-6E8A-4147-A177-3AD203B41FA5}">
                      <a16:colId xmlns:a16="http://schemas.microsoft.com/office/drawing/2014/main" val="2703892869"/>
                    </a:ext>
                  </a:extLst>
                </a:gridCol>
                <a:gridCol w="412551">
                  <a:extLst>
                    <a:ext uri="{9D8B030D-6E8A-4147-A177-3AD203B41FA5}">
                      <a16:colId xmlns:a16="http://schemas.microsoft.com/office/drawing/2014/main" val="3785191158"/>
                    </a:ext>
                  </a:extLst>
                </a:gridCol>
                <a:gridCol w="750846">
                  <a:extLst>
                    <a:ext uri="{9D8B030D-6E8A-4147-A177-3AD203B41FA5}">
                      <a16:colId xmlns:a16="http://schemas.microsoft.com/office/drawing/2014/main" val="3556026783"/>
                    </a:ext>
                  </a:extLst>
                </a:gridCol>
                <a:gridCol w="993768">
                  <a:extLst>
                    <a:ext uri="{9D8B030D-6E8A-4147-A177-3AD203B41FA5}">
                      <a16:colId xmlns:a16="http://schemas.microsoft.com/office/drawing/2014/main" val="2205368722"/>
                    </a:ext>
                  </a:extLst>
                </a:gridCol>
              </a:tblGrid>
              <a:tr h="163620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主要参与者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用例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总价值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价值</a:t>
                      </a:r>
                      <a:r>
                        <a:rPr lang="en-US" sz="2100" kern="0">
                          <a:effectLst/>
                        </a:rPr>
                        <a:t>%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相对收益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相对损失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相对风险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风险</a:t>
                      </a:r>
                      <a:endParaRPr lang="zh-CN" sz="2100" kern="100">
                        <a:effectLst/>
                      </a:endParaRPr>
                    </a:p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%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相对成本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成本</a:t>
                      </a:r>
                      <a:endParaRPr lang="zh-CN" sz="2100" kern="100">
                        <a:effectLst/>
                      </a:endParaRPr>
                    </a:p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%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优先级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909684326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陈尚辉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</a:t>
                      </a:r>
                      <a:r>
                        <a:rPr lang="zh-CN" sz="2100" kern="100">
                          <a:effectLst/>
                        </a:rPr>
                        <a:t>管理员登录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0.0270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0.512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1922125006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r>
                        <a:rPr lang="zh-CN" sz="2100" kern="100">
                          <a:effectLst/>
                        </a:rPr>
                        <a:t>浏览后台中心主页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0.0205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0.390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495037044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</a:t>
                      </a:r>
                      <a:r>
                        <a:rPr lang="zh-CN" sz="2100" kern="100">
                          <a:effectLst/>
                        </a:rPr>
                        <a:t>浏览已审核用户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0.0295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0.561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08941605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</a:t>
                      </a:r>
                      <a:r>
                        <a:rPr lang="zh-CN" sz="2100" kern="100">
                          <a:effectLst/>
                        </a:rPr>
                        <a:t>注销已审核用户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0.0218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0.415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883669465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</a:t>
                      </a:r>
                      <a:r>
                        <a:rPr lang="zh-CN" sz="2100" kern="100">
                          <a:effectLst/>
                        </a:rPr>
                        <a:t>恢复已注销用户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0.0218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0.415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4111910131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6</a:t>
                      </a:r>
                      <a:r>
                        <a:rPr lang="zh-CN" sz="2100" kern="100">
                          <a:effectLst/>
                        </a:rPr>
                        <a:t>浏览未审核用户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0.0282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0.537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602566548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7</a:t>
                      </a:r>
                      <a:r>
                        <a:rPr lang="zh-CN" sz="2100" kern="100">
                          <a:effectLst/>
                        </a:rPr>
                        <a:t>拒绝未审核用户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0.0257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280809830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8</a:t>
                      </a:r>
                      <a:r>
                        <a:rPr lang="zh-CN" sz="2100" kern="100">
                          <a:effectLst/>
                        </a:rPr>
                        <a:t>同意未审核用户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0.0295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0.561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946452526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9</a:t>
                      </a:r>
                      <a:r>
                        <a:rPr lang="zh-CN" sz="2100" kern="100">
                          <a:effectLst/>
                        </a:rPr>
                        <a:t>重置密码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0.0257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1875905969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</a:t>
                      </a:r>
                      <a:r>
                        <a:rPr lang="zh-CN" sz="2100" kern="100">
                          <a:effectLst/>
                        </a:rPr>
                        <a:t>浏览课程恢复页面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0.0193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0.366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617256107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11</a:t>
                      </a:r>
                      <a:r>
                        <a:rPr lang="zh-CN" sz="2100" kern="100">
                          <a:effectLst/>
                        </a:rPr>
                        <a:t>恢复已删除课程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625095651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12</a:t>
                      </a:r>
                      <a:r>
                        <a:rPr lang="zh-CN" sz="2100" kern="100">
                          <a:effectLst/>
                        </a:rPr>
                        <a:t>浏览课程删除页面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158001792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13</a:t>
                      </a:r>
                      <a:r>
                        <a:rPr lang="zh-CN" sz="2100" kern="100">
                          <a:effectLst/>
                        </a:rPr>
                        <a:t>删除已有课程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0.0282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0.537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039544134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14</a:t>
                      </a:r>
                      <a:r>
                        <a:rPr lang="zh-CN" sz="2100" kern="100">
                          <a:effectLst/>
                        </a:rPr>
                        <a:t>浏览课程内容页面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0.0308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0.585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684374357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15</a:t>
                      </a:r>
                      <a:r>
                        <a:rPr lang="zh-CN" sz="2100" kern="100">
                          <a:effectLst/>
                        </a:rPr>
                        <a:t>浏览推荐课程页面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0.0270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0.512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4089176093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16</a:t>
                      </a:r>
                      <a:r>
                        <a:rPr lang="zh-CN" sz="2100" kern="100">
                          <a:effectLst/>
                        </a:rPr>
                        <a:t>设置推荐课程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0.0295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0.561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856931125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17</a:t>
                      </a:r>
                      <a:r>
                        <a:rPr lang="zh-CN" sz="2100" kern="100">
                          <a:effectLst/>
                        </a:rPr>
                        <a:t>浏览推荐教师页面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0.0257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90361961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18</a:t>
                      </a:r>
                      <a:r>
                        <a:rPr lang="zh-CN" sz="2100" kern="100">
                          <a:effectLst/>
                        </a:rPr>
                        <a:t>设置推荐教师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0.0295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0.561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1758113744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r>
                        <a:rPr lang="zh-CN" sz="2100" kern="100">
                          <a:effectLst/>
                        </a:rPr>
                        <a:t>浏览推荐帖子页面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0.0257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198882321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r>
                        <a:rPr lang="zh-CN" sz="2100" kern="100">
                          <a:effectLst/>
                        </a:rPr>
                        <a:t>设置推荐帖子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0.0295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0.561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1054844318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21</a:t>
                      </a:r>
                      <a:r>
                        <a:rPr lang="zh-CN" sz="2100" kern="100">
                          <a:effectLst/>
                        </a:rPr>
                        <a:t>浏览公告管理页面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0.0257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403374161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r>
                        <a:rPr lang="zh-CN" sz="2100" kern="100">
                          <a:effectLst/>
                        </a:rPr>
                        <a:t>修改公告管理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0.0282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0.537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378792618"/>
                  </a:ext>
                </a:extLst>
              </a:tr>
              <a:tr h="1308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23</a:t>
                      </a:r>
                      <a:r>
                        <a:rPr lang="zh-CN" sz="2100" kern="100">
                          <a:effectLst/>
                        </a:rPr>
                        <a:t>浏览版权页管理页面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628994876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24</a:t>
                      </a:r>
                      <a:r>
                        <a:rPr lang="zh-CN" sz="2100" kern="100">
                          <a:effectLst/>
                        </a:rPr>
                        <a:t>修改版权页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0.0205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0.390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256238812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25</a:t>
                      </a:r>
                      <a:r>
                        <a:rPr lang="zh-CN" sz="2100" kern="100">
                          <a:effectLst/>
                        </a:rPr>
                        <a:t>浏览板块管理页面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340882558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26</a:t>
                      </a:r>
                      <a:r>
                        <a:rPr lang="zh-CN" sz="2100" kern="100">
                          <a:effectLst/>
                        </a:rPr>
                        <a:t>删除版块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0.0205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0.390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564017599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27</a:t>
                      </a:r>
                      <a:r>
                        <a:rPr lang="zh-CN" sz="2100" kern="100">
                          <a:effectLst/>
                        </a:rPr>
                        <a:t>浏览帖子管理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0.0270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0.512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648424778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28</a:t>
                      </a:r>
                      <a:r>
                        <a:rPr lang="zh-CN" sz="2100" kern="100">
                          <a:effectLst/>
                        </a:rPr>
                        <a:t>删除帖子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0.0282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0.537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03828922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29</a:t>
                      </a:r>
                      <a:r>
                        <a:rPr lang="zh-CN" sz="2100" kern="100">
                          <a:effectLst/>
                        </a:rPr>
                        <a:t>置顶帖子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0.0270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0.512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887129900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30</a:t>
                      </a:r>
                      <a:r>
                        <a:rPr lang="zh-CN" sz="2100" kern="100" dirty="0">
                          <a:effectLst/>
                        </a:rPr>
                        <a:t>加精帖子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0.0282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0.537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610443843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31</a:t>
                      </a:r>
                      <a:r>
                        <a:rPr lang="zh-CN" sz="2100" kern="100">
                          <a:effectLst/>
                        </a:rPr>
                        <a:t>取消置顶帖子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94385393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32</a:t>
                      </a:r>
                      <a:r>
                        <a:rPr lang="zh-CN" sz="2100" kern="100">
                          <a:effectLst/>
                        </a:rPr>
                        <a:t>取消加精帖子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464953918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33</a:t>
                      </a:r>
                      <a:r>
                        <a:rPr lang="zh-CN" sz="2100" kern="100">
                          <a:effectLst/>
                        </a:rPr>
                        <a:t>搜索已审核用户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0.0321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0.610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176131489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34</a:t>
                      </a:r>
                      <a:r>
                        <a:rPr lang="zh-CN" sz="2100" kern="100">
                          <a:effectLst/>
                        </a:rPr>
                        <a:t>搜索未审核用户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0.0321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0.610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1085263582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35</a:t>
                      </a:r>
                      <a:r>
                        <a:rPr lang="zh-CN" sz="2100" kern="100">
                          <a:effectLst/>
                        </a:rPr>
                        <a:t>搜索已有课程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0.0257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2296294563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36</a:t>
                      </a:r>
                      <a:r>
                        <a:rPr lang="zh-CN" sz="2100" kern="100">
                          <a:effectLst/>
                        </a:rPr>
                        <a:t>搜索已删除课程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0.0244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0.463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198631534"/>
                  </a:ext>
                </a:extLst>
              </a:tr>
              <a:tr h="981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37</a:t>
                      </a:r>
                      <a:r>
                        <a:rPr lang="zh-CN" sz="2100" kern="100">
                          <a:effectLst/>
                        </a:rPr>
                        <a:t>搜索论坛板块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0.0282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0.537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4161234456"/>
                  </a:ext>
                </a:extLst>
              </a:tr>
              <a:tr h="65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38</a:t>
                      </a:r>
                      <a:r>
                        <a:rPr lang="zh-CN" sz="2100" kern="100">
                          <a:effectLst/>
                        </a:rPr>
                        <a:t>搜索帖子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24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0.0308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0.585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7475" marR="117475" marT="0" marB="0"/>
                </a:tc>
                <a:extLst>
                  <a:ext uri="{0D108BD9-81ED-4DB2-BD59-A6C34878D82A}">
                    <a16:rowId xmlns:a16="http://schemas.microsoft.com/office/drawing/2014/main" val="319487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2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2304567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605302-E7C8-44F4-A835-1308F278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5898"/>
              </p:ext>
            </p:extLst>
          </p:nvPr>
        </p:nvGraphicFramePr>
        <p:xfrm>
          <a:off x="375920" y="203200"/>
          <a:ext cx="11592560" cy="6643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812">
                  <a:extLst>
                    <a:ext uri="{9D8B030D-6E8A-4147-A177-3AD203B41FA5}">
                      <a16:colId xmlns:a16="http://schemas.microsoft.com/office/drawing/2014/main" val="3067079358"/>
                    </a:ext>
                  </a:extLst>
                </a:gridCol>
                <a:gridCol w="3227574">
                  <a:extLst>
                    <a:ext uri="{9D8B030D-6E8A-4147-A177-3AD203B41FA5}">
                      <a16:colId xmlns:a16="http://schemas.microsoft.com/office/drawing/2014/main" val="694417879"/>
                    </a:ext>
                  </a:extLst>
                </a:gridCol>
                <a:gridCol w="3375601">
                  <a:extLst>
                    <a:ext uri="{9D8B030D-6E8A-4147-A177-3AD203B41FA5}">
                      <a16:colId xmlns:a16="http://schemas.microsoft.com/office/drawing/2014/main" val="3257724458"/>
                    </a:ext>
                  </a:extLst>
                </a:gridCol>
                <a:gridCol w="1906732">
                  <a:extLst>
                    <a:ext uri="{9D8B030D-6E8A-4147-A177-3AD203B41FA5}">
                      <a16:colId xmlns:a16="http://schemas.microsoft.com/office/drawing/2014/main" val="2830533044"/>
                    </a:ext>
                  </a:extLst>
                </a:gridCol>
                <a:gridCol w="1320841">
                  <a:extLst>
                    <a:ext uri="{9D8B030D-6E8A-4147-A177-3AD203B41FA5}">
                      <a16:colId xmlns:a16="http://schemas.microsoft.com/office/drawing/2014/main" val="2241572961"/>
                    </a:ext>
                  </a:extLst>
                </a:gridCol>
              </a:tblGrid>
              <a:tr h="5484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数据元素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数据构成或者数据类型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数据长度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数据取值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113022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用户实名制的标识之一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{1,40}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1336327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用户登录所必须填写的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英文字母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{6,16}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1305904"/>
                  </a:ext>
                </a:extLst>
              </a:tr>
              <a:tr h="5484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预置问题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用户注册时必须填写，用于找回密码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{1,50}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9426122"/>
                  </a:ext>
                </a:extLst>
              </a:tr>
              <a:tr h="822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问题答案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预置问题的答案，用户注册时必须填写，用于找回密码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{1,50}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9321177"/>
                  </a:ext>
                </a:extLst>
              </a:tr>
              <a:tr h="5484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身份证号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教师和学生用户以及游客的实名制的标识之一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英文字母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{1,18}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892068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联系方式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用户的联系方式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手机号码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+[</a:t>
                      </a: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邮箱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24713824"/>
                  </a:ext>
                </a:extLst>
              </a:tr>
              <a:tr h="1371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手机号码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所有用户的联系方式之一，注册时用于接收短信验证（也是教师和学生用户的实名制标识之一）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{1,40}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3737720"/>
                  </a:ext>
                </a:extLst>
              </a:tr>
              <a:tr h="5484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邮箱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所有用户的联系方式之一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{0,40}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1447526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个人简介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用户的个人简介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{0,300}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3688742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已开课程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教师用户开设的课程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{0,200}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2118535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加入课程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用户加入的课程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{0,200}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3281579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账号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游客的身份标识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英文字母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CN" sz="2000" b="1" kern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{5,12}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125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1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R">
            <a:extLst>
              <a:ext uri="{FF2B5EF4-FFF2-40B4-BE49-F238E27FC236}">
                <a16:creationId xmlns:a16="http://schemas.microsoft.com/office/drawing/2014/main" id="{067FC5E2-360F-4628-A87F-1D517EF3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2"/>
            <a:ext cx="12093022" cy="66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4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</a:p>
        </p:txBody>
      </p:sp>
    </p:spTree>
    <p:extLst>
      <p:ext uri="{BB962C8B-B14F-4D97-AF65-F5344CB8AC3E}">
        <p14:creationId xmlns:p14="http://schemas.microsoft.com/office/powerpoint/2010/main" val="397151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5F7A1-E1BB-43B0-B6AF-F7E74A361FE5}"/>
              </a:ext>
            </a:extLst>
          </p:cNvPr>
          <p:cNvSpPr/>
          <p:nvPr/>
        </p:nvSpPr>
        <p:spPr>
          <a:xfrm>
            <a:off x="955040" y="428178"/>
            <a:ext cx="980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3200" b="1" kern="100" dirty="0">
                <a:cs typeface="Times New Roman" panose="02020603050405020304" pitchFamily="18" charset="0"/>
              </a:rPr>
              <a:t>1.</a:t>
            </a:r>
            <a:r>
              <a:rPr lang="zh-CN" altLang="zh-CN" sz="3200" b="1" kern="100" dirty="0">
                <a:cs typeface="Times New Roman" panose="02020603050405020304" pitchFamily="18" charset="0"/>
              </a:rPr>
              <a:t>对学生代表和教师代表对于网站导航栏标题问题冲突进行了协商，</a:t>
            </a:r>
            <a:r>
              <a:rPr lang="zh-CN" altLang="en-US" sz="32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暂定</a:t>
            </a:r>
            <a:r>
              <a:rPr lang="zh-CN" altLang="zh-CN" sz="32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采取的措施</a:t>
            </a:r>
            <a:r>
              <a:rPr lang="zh-CN" altLang="zh-CN" sz="3200" b="1" kern="100" dirty="0">
                <a:cs typeface="Times New Roman" panose="02020603050405020304" pitchFamily="18" charset="0"/>
              </a:rPr>
              <a:t>：用户登陆后对于不同的用户身份显示不同的界面 </a:t>
            </a:r>
          </a:p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3200" b="1" kern="100" dirty="0">
                <a:cs typeface="Times New Roman" panose="02020603050405020304" pitchFamily="18" charset="0"/>
              </a:rPr>
              <a:t>2.</a:t>
            </a:r>
            <a:r>
              <a:rPr lang="zh-CN" altLang="zh-CN" sz="3200" b="1" kern="100" dirty="0">
                <a:cs typeface="Times New Roman" panose="02020603050405020304" pitchFamily="18" charset="0"/>
              </a:rPr>
              <a:t>管理员代表和教师代表表示都应该拥有增、删、改课程的权限</a:t>
            </a:r>
          </a:p>
          <a:p>
            <a:r>
              <a:rPr lang="en-US" altLang="zh-CN" sz="3200" b="1" kern="100" dirty="0">
                <a:cs typeface="Times New Roman" panose="02020603050405020304" pitchFamily="18" charset="0"/>
              </a:rPr>
              <a:t>3.</a:t>
            </a:r>
            <a:r>
              <a:rPr lang="zh-CN" altLang="zh-CN" sz="3200" b="1" kern="100" dirty="0">
                <a:cs typeface="Times New Roman" panose="02020603050405020304" pitchFamily="18" charset="0"/>
              </a:rPr>
              <a:t>开发者代表表示对于移动端的网站在</a:t>
            </a:r>
            <a:r>
              <a:rPr lang="en-US" altLang="zh-CN" sz="3200" b="1" kern="100" dirty="0">
                <a:cs typeface="Times New Roman" panose="02020603050405020304" pitchFamily="18" charset="0"/>
              </a:rPr>
              <a:t>IOS</a:t>
            </a:r>
            <a:r>
              <a:rPr lang="zh-CN" altLang="zh-CN" sz="3200" b="1" kern="100" dirty="0">
                <a:cs typeface="Times New Roman" panose="02020603050405020304" pitchFamily="18" charset="0"/>
              </a:rPr>
              <a:t>平台上上传附件无法实现，应该在移动端删除上传附件功能</a:t>
            </a:r>
            <a:endParaRPr lang="zh-CN" altLang="en-US" sz="3200" b="1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493146" y="54916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556339" y="62733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493146" y="179362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566499" y="187180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07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1209" y="660034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493146" y="304099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556339" y="311916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08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401209" y="1902580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493146" y="428128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556339" y="435945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09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401209" y="4383587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4997BD0C-9211-4705-9138-1618E1DB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146" y="541334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F3DF0D6E-8D06-4849-9FFB-892EF0B7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39" y="549151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10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76">
            <a:extLst>
              <a:ext uri="{FF2B5EF4-FFF2-40B4-BE49-F238E27FC236}">
                <a16:creationId xmlns:a16="http://schemas.microsoft.com/office/drawing/2014/main" id="{6AD45B8B-3D6B-410E-B1A7-BA561749D77C}"/>
              </a:ext>
            </a:extLst>
          </p:cNvPr>
          <p:cNvSpPr txBox="1"/>
          <p:nvPr/>
        </p:nvSpPr>
        <p:spPr>
          <a:xfrm>
            <a:off x="7401209" y="5515648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682FE901-4F12-4B43-AB01-45DADBEA3524}"/>
              </a:ext>
            </a:extLst>
          </p:cNvPr>
          <p:cNvSpPr txBox="1"/>
          <p:nvPr/>
        </p:nvSpPr>
        <p:spPr>
          <a:xfrm>
            <a:off x="7401209" y="3149942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需求优先级</a:t>
            </a:r>
          </a:p>
        </p:txBody>
      </p:sp>
    </p:spTree>
    <p:extLst>
      <p:ext uri="{BB962C8B-B14F-4D97-AF65-F5344CB8AC3E}">
        <p14:creationId xmlns:p14="http://schemas.microsoft.com/office/powerpoint/2010/main" val="52169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38AD5E-74FF-44D0-ABC4-E13FE32BA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9754"/>
              </p:ext>
            </p:extLst>
          </p:nvPr>
        </p:nvGraphicFramePr>
        <p:xfrm>
          <a:off x="2034394" y="894081"/>
          <a:ext cx="8552326" cy="9137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970">
                  <a:extLst>
                    <a:ext uri="{9D8B030D-6E8A-4147-A177-3AD203B41FA5}">
                      <a16:colId xmlns:a16="http://schemas.microsoft.com/office/drawing/2014/main" val="2165338082"/>
                    </a:ext>
                  </a:extLst>
                </a:gridCol>
                <a:gridCol w="3445901">
                  <a:extLst>
                    <a:ext uri="{9D8B030D-6E8A-4147-A177-3AD203B41FA5}">
                      <a16:colId xmlns:a16="http://schemas.microsoft.com/office/drawing/2014/main" val="4073210551"/>
                    </a:ext>
                  </a:extLst>
                </a:gridCol>
                <a:gridCol w="1096538">
                  <a:extLst>
                    <a:ext uri="{9D8B030D-6E8A-4147-A177-3AD203B41FA5}">
                      <a16:colId xmlns:a16="http://schemas.microsoft.com/office/drawing/2014/main" val="864342273"/>
                    </a:ext>
                  </a:extLst>
                </a:gridCol>
                <a:gridCol w="2819917">
                  <a:extLst>
                    <a:ext uri="{9D8B030D-6E8A-4147-A177-3AD203B41FA5}">
                      <a16:colId xmlns:a16="http://schemas.microsoft.com/office/drawing/2014/main" val="3571530093"/>
                    </a:ext>
                  </a:extLst>
                </a:gridCol>
              </a:tblGrid>
              <a:tr h="4601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会议地点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理</a:t>
                      </a:r>
                      <a:r>
                        <a:rPr lang="en-US" sz="2000" kern="100" dirty="0">
                          <a:effectLst/>
                        </a:rPr>
                        <a:t>4-508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会议时间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2018/12/28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18.30-19.00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extLst>
                  <a:ext uri="{0D108BD9-81ED-4DB2-BD59-A6C34878D82A}">
                    <a16:rowId xmlns:a16="http://schemas.microsoft.com/office/drawing/2014/main" val="4095365155"/>
                  </a:ext>
                </a:extLst>
              </a:tr>
              <a:tr h="4601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 持 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夏昌灏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记录人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吴荣欣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extLst>
                  <a:ext uri="{0D108BD9-81ED-4DB2-BD59-A6C34878D82A}">
                    <a16:rowId xmlns:a16="http://schemas.microsoft.com/office/drawing/2014/main" val="3192016762"/>
                  </a:ext>
                </a:extLst>
              </a:tr>
              <a:tr h="4601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参会人员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杨枨（教师代表）、陈尚辉（管理员代表）、沈启航（开发者代表）、王飞钢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CN" sz="2000" kern="100">
                          <a:effectLst/>
                        </a:rPr>
                        <a:t>学生代表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r>
                        <a:rPr lang="zh-CN" sz="2000" kern="100">
                          <a:effectLst/>
                        </a:rPr>
                        <a:t>、黄浩峰、夏昌灏、吴荣欣、叶忠杰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9529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20303"/>
                  </a:ext>
                </a:extLst>
              </a:tr>
              <a:tr h="3314425">
                <a:tc gridSpan="4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会议内容： </a:t>
                      </a:r>
                    </a:p>
                    <a:p>
                      <a:pPr marL="342900" lvl="0" indent="-34290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</a:rPr>
                        <a:t>对学生代表和教师代表对于网站导航栏标题问题冲突进行了协商，采取的措施：用户登陆后对于不同的用户身份显示不同的界面 </a:t>
                      </a:r>
                    </a:p>
                    <a:p>
                      <a:pPr marL="342900" lvl="0" indent="-34290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</a:rPr>
                        <a:t>管理员代表和教师代表表示都应该拥有增、删、改课程的权限</a:t>
                      </a:r>
                    </a:p>
                    <a:p>
                      <a:pPr marL="342900" lvl="0" indent="-34290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 dirty="0">
                          <a:effectLst/>
                        </a:rPr>
                        <a:t>开发者代表表示对于移动端的网站在</a:t>
                      </a:r>
                      <a:r>
                        <a:rPr lang="en-US" sz="2000" kern="100" dirty="0">
                          <a:effectLst/>
                        </a:rPr>
                        <a:t>IOS</a:t>
                      </a:r>
                      <a:r>
                        <a:rPr lang="zh-CN" sz="2000" kern="100" dirty="0">
                          <a:effectLst/>
                        </a:rPr>
                        <a:t>平台上上传附件无法实现，应该在移动端删除上传附件功能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41249"/>
                  </a:ext>
                </a:extLst>
              </a:tr>
              <a:tr h="3314425">
                <a:tc gridSpan="4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95" marR="2119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4970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6F36AE3-56B7-426C-9C67-F8D4CBE8A773}"/>
              </a:ext>
            </a:extLst>
          </p:cNvPr>
          <p:cNvSpPr/>
          <p:nvPr/>
        </p:nvSpPr>
        <p:spPr>
          <a:xfrm>
            <a:off x="2870123" y="244028"/>
            <a:ext cx="4480714" cy="383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676400" algn="just">
              <a:lnSpc>
                <a:spcPts val="22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黑体" panose="02010609060101010101" pitchFamily="49" charset="-122"/>
              </a:rPr>
              <a:t>J A D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会 议 记 录</a:t>
            </a:r>
            <a:endParaRPr lang="zh-CN" altLang="zh-CN" sz="28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需求优先级</a:t>
            </a:r>
          </a:p>
        </p:txBody>
      </p:sp>
    </p:spTree>
    <p:extLst>
      <p:ext uri="{BB962C8B-B14F-4D97-AF65-F5344CB8AC3E}">
        <p14:creationId xmlns:p14="http://schemas.microsoft.com/office/powerpoint/2010/main" val="2886355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E45D69-E481-4B4A-9770-42B91BC6F292}"/>
              </a:ext>
            </a:extLst>
          </p:cNvPr>
          <p:cNvSpPr/>
          <p:nvPr/>
        </p:nvSpPr>
        <p:spPr>
          <a:xfrm>
            <a:off x="355107" y="612845"/>
            <a:ext cx="116031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说明：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、参与优先级打分的用户代表主要有：游客代表（余奇超）、教师代表（杨枨老师）、管理员代表（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陈尚辉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）、学生代表（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王飞钢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、用户代表负责为用例的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相对收益、相对损失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部分打分，项目经理负责为用例的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相对风险、相对成本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打分，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权重比例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由客户代表（杨枨老师）提出。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收益表示“如果实现，给用户带来的利益”；损失表示“如果不实现，给用户带来的损失”；风险表示“如果实现，存在的技术风险”；相对成本表示“如果实现，需要产生的费用”；权重比例是各个用户分类在最后评分时的加权值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、总价值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相对收益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*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相对比重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+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相对损失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*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相对比重</a:t>
            </a:r>
          </a:p>
          <a:p>
            <a:pPr indent="5334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价值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%=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总价值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合计总价值</a:t>
            </a:r>
          </a:p>
          <a:p>
            <a:pPr indent="5334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风险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%=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相对风险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合计风险</a:t>
            </a:r>
          </a:p>
          <a:p>
            <a:pPr indent="5334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成本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%=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相对成本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合计成本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zh-CN" altLang="zh-CN" sz="2400" kern="100" dirty="0">
                <a:latin typeface="Times New Roman" panose="02020603050405020304" pitchFamily="18" charset="0"/>
              </a:rPr>
              <a:t>优先级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价值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%/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（成本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%+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风险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zh-CN" altLang="zh-CN" sz="2400" kern="100" dirty="0">
                <a:latin typeface="Times New Roman" panose="02020603050405020304" pitchFamily="18" charset="0"/>
              </a:rPr>
              <a:t>具体相对权重：客户：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1.5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marL="13335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游客：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0.5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marL="13335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用户：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28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118CF0-71DF-4E4C-A6C8-808B6D43F959}"/>
              </a:ext>
            </a:extLst>
          </p:cNvPr>
          <p:cNvSpPr txBox="1"/>
          <p:nvPr/>
        </p:nvSpPr>
        <p:spPr>
          <a:xfrm>
            <a:off x="3403600" y="2804160"/>
            <a:ext cx="269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TBD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2866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575417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F55F99-C5D3-40E1-94CF-797EEFB46615}"/>
              </a:ext>
            </a:extLst>
          </p:cNvPr>
          <p:cNvSpPr/>
          <p:nvPr/>
        </p:nvSpPr>
        <p:spPr>
          <a:xfrm>
            <a:off x="1767840" y="179755"/>
            <a:ext cx="86563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用户：</a:t>
            </a:r>
            <a:endParaRPr lang="en-US" altLang="zh-CN" sz="3600" b="1" kern="1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3600" b="1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设置密码保护系统，不能随便进入；服务器机房消防设施完备；所有数据资料均有备份。</a:t>
            </a:r>
            <a:endParaRPr lang="en-US" altLang="zh-CN" sz="3600" b="1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3600" b="1" kern="100" dirty="0">
                <a:latin typeface="Times New Roman" panose="02020603050405020304" pitchFamily="18" charset="0"/>
              </a:rPr>
              <a:t>本网站保证每天上午</a:t>
            </a:r>
            <a:r>
              <a:rPr lang="en-US" altLang="zh-CN" sz="3600" b="1" kern="100" dirty="0">
                <a:latin typeface="Times New Roman" panose="02020603050405020304" pitchFamily="18" charset="0"/>
              </a:rPr>
              <a:t>6</a:t>
            </a:r>
            <a:r>
              <a:rPr lang="zh-CN" altLang="zh-CN" sz="3600" b="1" kern="100" dirty="0">
                <a:latin typeface="Times New Roman" panose="02020603050405020304" pitchFamily="18" charset="0"/>
              </a:rPr>
              <a:t>点至晚上</a:t>
            </a:r>
            <a:r>
              <a:rPr lang="en-US" altLang="zh-CN" sz="3600" b="1" kern="100" dirty="0">
                <a:latin typeface="Times New Roman" panose="02020603050405020304" pitchFamily="18" charset="0"/>
              </a:rPr>
              <a:t>24</a:t>
            </a:r>
            <a:r>
              <a:rPr lang="zh-CN" altLang="zh-CN" sz="3600" b="1" kern="100" dirty="0">
                <a:latin typeface="Times New Roman" panose="02020603050405020304" pitchFamily="18" charset="0"/>
              </a:rPr>
              <a:t>点运行稳定，避免中途中断或维护。 </a:t>
            </a:r>
            <a:endParaRPr lang="en-US" altLang="zh-CN" sz="3600" b="1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开发人员代表：</a:t>
            </a:r>
            <a:endParaRPr lang="en-US" altLang="zh-CN" sz="36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266700" algn="just"/>
            <a:r>
              <a:rPr lang="zh-CN" altLang="zh-CN" sz="3600" b="1" kern="100" dirty="0">
                <a:latin typeface="Times New Roman" panose="02020603050405020304" pitchFamily="18" charset="0"/>
              </a:rPr>
              <a:t>本网站系统须保证不易受到他人攻击，如：用户相关信息不被泄露，相关文档资料不能丢失，网站数据不能丢失。（对存储资料进行加密处理）</a:t>
            </a:r>
            <a:endParaRPr lang="en-US" altLang="zh-CN" sz="3600" b="1" kern="100" dirty="0">
              <a:latin typeface="Times New Roman" panose="02020603050405020304" pitchFamily="18" charset="0"/>
            </a:endParaRPr>
          </a:p>
          <a:p>
            <a:pPr indent="266700" algn="just"/>
            <a:endParaRPr lang="zh-CN" altLang="zh-CN" sz="3600" b="1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36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62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7190AF-EE18-451E-A3FD-76DF97FA6B64}"/>
              </a:ext>
            </a:extLst>
          </p:cNvPr>
          <p:cNvSpPr/>
          <p:nvPr/>
        </p:nvSpPr>
        <p:spPr>
          <a:xfrm>
            <a:off x="2336800" y="264160"/>
            <a:ext cx="953008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学生用户代表：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界面风格要简约，大气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网站功能要简洁明了，图标与具体功能对应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</a:rPr>
              <a:t> 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教师用户代表：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网站字体大小要统一风格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网站每页的顶部统一使用导航栏，内容包括“首页、个人中心、论坛、教师、课程以及搜索”；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课程答疑界面，要求和微信一样；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论坛布局要和百度贴吧相近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教师博客布局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</a:rPr>
              <a:t> 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管理员用户代表：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管理员主页要有适当的内容显示，不能太空旷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</a:rPr>
              <a:t>管理界面分页显示，清楚标明用途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6EFC-701E-411B-B66D-F86D73E6090C}"/>
              </a:ext>
            </a:extLst>
          </p:cNvPr>
          <p:cNvSpPr txBox="1"/>
          <p:nvPr/>
        </p:nvSpPr>
        <p:spPr>
          <a:xfrm>
            <a:off x="426721" y="914400"/>
            <a:ext cx="95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界面风格要求</a:t>
            </a:r>
          </a:p>
        </p:txBody>
      </p:sp>
    </p:spTree>
    <p:extLst>
      <p:ext uri="{BB962C8B-B14F-4D97-AF65-F5344CB8AC3E}">
        <p14:creationId xmlns:p14="http://schemas.microsoft.com/office/powerpoint/2010/main" val="3695964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3796437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06866-44AD-4466-8CD4-0C44F45D7231}"/>
              </a:ext>
            </a:extLst>
          </p:cNvPr>
          <p:cNvSpPr/>
          <p:nvPr/>
        </p:nvSpPr>
        <p:spPr>
          <a:xfrm>
            <a:off x="2067282" y="2721114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主要采用黑盒测试：等价类划分法</a:t>
            </a:r>
          </a:p>
        </p:txBody>
      </p:sp>
    </p:spTree>
    <p:extLst>
      <p:ext uri="{BB962C8B-B14F-4D97-AF65-F5344CB8AC3E}">
        <p14:creationId xmlns:p14="http://schemas.microsoft.com/office/powerpoint/2010/main" val="3436330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1C674C-3B26-473F-A4BC-50C57BD92666}"/>
              </a:ext>
            </a:extLst>
          </p:cNvPr>
          <p:cNvGraphicFramePr>
            <a:graphicFrameLocks noGrp="1"/>
          </p:cNvGraphicFramePr>
          <p:nvPr/>
        </p:nvGraphicFramePr>
        <p:xfrm>
          <a:off x="101599" y="0"/>
          <a:ext cx="11988801" cy="7330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176586328"/>
                    </a:ext>
                  </a:extLst>
                </a:gridCol>
                <a:gridCol w="4439920">
                  <a:extLst>
                    <a:ext uri="{9D8B030D-6E8A-4147-A177-3AD203B41FA5}">
                      <a16:colId xmlns:a16="http://schemas.microsoft.com/office/drawing/2014/main" val="2148102"/>
                    </a:ext>
                  </a:extLst>
                </a:gridCol>
                <a:gridCol w="2006677">
                  <a:extLst>
                    <a:ext uri="{9D8B030D-6E8A-4147-A177-3AD203B41FA5}">
                      <a16:colId xmlns:a16="http://schemas.microsoft.com/office/drawing/2014/main" val="3004840307"/>
                    </a:ext>
                  </a:extLst>
                </a:gridCol>
                <a:gridCol w="280595">
                  <a:extLst>
                    <a:ext uri="{9D8B030D-6E8A-4147-A177-3AD203B41FA5}">
                      <a16:colId xmlns:a16="http://schemas.microsoft.com/office/drawing/2014/main" val="302478187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92734418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914984258"/>
                    </a:ext>
                  </a:extLst>
                </a:gridCol>
              </a:tblGrid>
              <a:tr h="255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软件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软件工程系列课程教学辅助网站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程序版本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1148495"/>
                  </a:ext>
                </a:extLst>
              </a:tr>
              <a:tr h="192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功能模块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用户登录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编制人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吴荣欣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8787132"/>
                  </a:ext>
                </a:extLst>
              </a:tr>
              <a:tr h="255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用例编号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CS-SRS-PUBLIC-01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编制时间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2018-12-22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9783417"/>
                  </a:ext>
                </a:extLst>
              </a:tr>
              <a:tr h="66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相关用例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UC-PUBLIC-01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10901"/>
                  </a:ext>
                </a:extLst>
              </a:tr>
              <a:tr h="66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功能特性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用户使用该网站必须要先通过登录验证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3079"/>
                  </a:ext>
                </a:extLst>
              </a:tr>
              <a:tr h="66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测试目的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验证相关提示信息是否正确，避免用户非法登录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43802"/>
                  </a:ext>
                </a:extLst>
              </a:tr>
              <a:tr h="77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用户名</a:t>
                      </a:r>
                      <a:r>
                        <a:rPr lang="en-US" sz="1800" kern="100">
                          <a:effectLst/>
                        </a:rPr>
                        <a:t>=</a:t>
                      </a:r>
                      <a:r>
                        <a:rPr lang="zh-CN" sz="1800" kern="100">
                          <a:effectLst/>
                        </a:rPr>
                        <a:t>“</a:t>
                      </a:r>
                      <a:r>
                        <a:rPr lang="en-US" sz="1800" kern="100">
                          <a:effectLst/>
                        </a:rPr>
                        <a:t>xxxxxx</a:t>
                      </a:r>
                      <a:r>
                        <a:rPr lang="zh-CN" sz="1800" kern="100">
                          <a:effectLst/>
                        </a:rPr>
                        <a:t>”，密码</a:t>
                      </a:r>
                      <a:r>
                        <a:rPr lang="en-US" sz="1800" kern="100">
                          <a:effectLst/>
                        </a:rPr>
                        <a:t>=</a:t>
                      </a:r>
                      <a:r>
                        <a:rPr lang="zh-CN" sz="1800" kern="100">
                          <a:effectLst/>
                        </a:rPr>
                        <a:t>“</a:t>
                      </a:r>
                      <a:r>
                        <a:rPr lang="en-US" sz="1800" kern="100">
                          <a:effectLst/>
                        </a:rPr>
                        <a:t>kkkkkk</a:t>
                      </a:r>
                      <a:r>
                        <a:rPr lang="zh-CN" sz="1800" kern="100">
                          <a:effectLst/>
                        </a:rPr>
                        <a:t>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89917"/>
                  </a:ext>
                </a:extLst>
              </a:tr>
              <a:tr h="77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预置条件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用户账号已经通过实名注册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6099"/>
                  </a:ext>
                </a:extLst>
              </a:tr>
              <a:tr h="129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操作步骤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操作描述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期望结果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823632"/>
                  </a:ext>
                </a:extLst>
              </a:tr>
              <a:tr h="8577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输入用户名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=</a:t>
                      </a:r>
                      <a:r>
                        <a:rPr lang="en-US" sz="1800" kern="100" dirty="0" err="1">
                          <a:effectLst/>
                        </a:rPr>
                        <a:t>xxxxxx</a:t>
                      </a:r>
                      <a:r>
                        <a:rPr lang="zh-CN" sz="1800" kern="100" dirty="0">
                          <a:effectLst/>
                        </a:rPr>
                        <a:t>，密码为空，点击</a:t>
                      </a:r>
                      <a:r>
                        <a:rPr lang="en-US" sz="1800" kern="100" dirty="0">
                          <a:effectLst/>
                        </a:rPr>
                        <a:t>“</a:t>
                      </a:r>
                      <a:r>
                        <a:rPr lang="zh-CN" sz="1800" kern="100" dirty="0">
                          <a:effectLst/>
                        </a:rPr>
                        <a:t>登录</a:t>
                      </a:r>
                      <a:r>
                        <a:rPr lang="en-US" sz="1800" kern="100" dirty="0">
                          <a:effectLst/>
                        </a:rPr>
                        <a:t>”</a:t>
                      </a:r>
                      <a:r>
                        <a:rPr lang="zh-CN" sz="1800" kern="100" dirty="0">
                          <a:effectLst/>
                        </a:rPr>
                        <a:t>按钮。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用户名</a:t>
                      </a:r>
                      <a:r>
                        <a:rPr lang="en-US" sz="1800" kern="100">
                          <a:effectLst/>
                        </a:rPr>
                        <a:t>= xxxxxx 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密码为空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显示警告信息“密码不能为空！”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97899"/>
                  </a:ext>
                </a:extLst>
              </a:tr>
              <a:tr h="8577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输入用户名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= xxxxxx ,</a:t>
                      </a:r>
                      <a:r>
                        <a:rPr lang="zh-CN" sz="1800" kern="100">
                          <a:effectLst/>
                        </a:rPr>
                        <a:t>输入错误密码，按“登录”按钮。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用户名</a:t>
                      </a:r>
                      <a:r>
                        <a:rPr lang="en-US" sz="1800" kern="100">
                          <a:effectLst/>
                        </a:rPr>
                        <a:t>= xxxxxx</a:t>
                      </a:r>
                      <a:r>
                        <a:rPr lang="zh-CN" sz="1800" kern="100">
                          <a:effectLst/>
                        </a:rPr>
                        <a:t>，错误密码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显示警告信息“用户名或密码错误！”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29804"/>
                  </a:ext>
                </a:extLst>
              </a:tr>
              <a:tr h="979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输入用户名为空</a:t>
                      </a:r>
                      <a:r>
                        <a:rPr lang="en-US" sz="1800" kern="100">
                          <a:effectLst/>
                        </a:rPr>
                        <a:t>,</a:t>
                      </a:r>
                      <a:r>
                        <a:rPr lang="zh-CN" sz="1800" kern="100">
                          <a:effectLst/>
                        </a:rPr>
                        <a:t>输入密码</a:t>
                      </a:r>
                      <a:r>
                        <a:rPr lang="en-US" sz="1800" kern="100">
                          <a:effectLst/>
                        </a:rPr>
                        <a:t>= kkkkkk</a:t>
                      </a:r>
                      <a:r>
                        <a:rPr lang="zh-CN" sz="1800" kern="100">
                          <a:effectLst/>
                        </a:rPr>
                        <a:t>，按“登录”按钮。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用户名为空，密码为</a:t>
                      </a:r>
                      <a:r>
                        <a:rPr lang="en-US" sz="1800" kern="100">
                          <a:effectLst/>
                        </a:rPr>
                        <a:t>= kkkkkk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显示警告信息“用户名不能为空！”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83317"/>
                  </a:ext>
                </a:extLst>
              </a:tr>
              <a:tr h="979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输入用户名</a:t>
                      </a:r>
                      <a:r>
                        <a:rPr lang="en-US" sz="1800" kern="100">
                          <a:effectLst/>
                        </a:rPr>
                        <a:t>=xxx</a:t>
                      </a:r>
                      <a:r>
                        <a:rPr lang="zh-CN" sz="1800" kern="100">
                          <a:effectLst/>
                        </a:rPr>
                        <a:t>，输入密码</a:t>
                      </a:r>
                      <a:r>
                        <a:rPr lang="en-US" sz="1800" kern="100">
                          <a:effectLst/>
                        </a:rPr>
                        <a:t>=kkkkkk</a:t>
                      </a:r>
                      <a:r>
                        <a:rPr lang="zh-CN" sz="1800" kern="100">
                          <a:effectLst/>
                        </a:rPr>
                        <a:t>，按“登录”按钮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用户名</a:t>
                      </a:r>
                      <a:r>
                        <a:rPr lang="en-US" sz="1800" kern="100">
                          <a:effectLst/>
                        </a:rPr>
                        <a:t>=xxx</a:t>
                      </a:r>
                      <a:r>
                        <a:rPr lang="zh-CN" sz="1800" kern="100">
                          <a:effectLst/>
                        </a:rPr>
                        <a:t>，密码</a:t>
                      </a:r>
                      <a:r>
                        <a:rPr lang="en-US" sz="1800" kern="100">
                          <a:effectLst/>
                        </a:rPr>
                        <a:t>= kkkkkk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显示警告信息“用户名或密码错误！”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61270"/>
                  </a:ext>
                </a:extLst>
              </a:tr>
              <a:tr h="1162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输入用户名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=xxxxxx</a:t>
                      </a:r>
                      <a:r>
                        <a:rPr lang="zh-CN" sz="1800" kern="100">
                          <a:effectLst/>
                        </a:rPr>
                        <a:t>，输入密码</a:t>
                      </a:r>
                      <a:r>
                        <a:rPr lang="en-US" sz="1800" kern="100">
                          <a:effectLst/>
                        </a:rPr>
                        <a:t>= kkkkkk </a:t>
                      </a:r>
                      <a:r>
                        <a:rPr lang="zh-CN" sz="1800" kern="100">
                          <a:effectLst/>
                        </a:rPr>
                        <a:t>，按“登录”按钮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用户名</a:t>
                      </a:r>
                      <a:r>
                        <a:rPr lang="en-US" sz="1800" kern="100" dirty="0">
                          <a:effectLst/>
                        </a:rPr>
                        <a:t>=</a:t>
                      </a:r>
                      <a:r>
                        <a:rPr lang="en-US" sz="1800" kern="100" dirty="0" err="1">
                          <a:effectLst/>
                        </a:rPr>
                        <a:t>xxxxxx</a:t>
                      </a:r>
                      <a:r>
                        <a:rPr lang="zh-CN" sz="1800" kern="100" dirty="0">
                          <a:effectLst/>
                        </a:rPr>
                        <a:t>，密码</a:t>
                      </a:r>
                      <a:r>
                        <a:rPr lang="en-US" sz="1800" kern="100" dirty="0">
                          <a:effectLst/>
                        </a:rPr>
                        <a:t>= </a:t>
                      </a:r>
                      <a:r>
                        <a:rPr lang="en-US" sz="1800" kern="100" dirty="0" err="1">
                          <a:effectLst/>
                        </a:rPr>
                        <a:t>kkkkkk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登陆成功，跳转至用户主界面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36" marR="2636" marT="2636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0747" y="693977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03940" y="772152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11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0747" y="193844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03940" y="201661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48810" y="804848"/>
            <a:ext cx="28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48810" y="2047394"/>
            <a:ext cx="359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参考资料以及绩效</a:t>
            </a:r>
          </a:p>
        </p:txBody>
      </p:sp>
    </p:spTree>
    <p:extLst>
      <p:ext uri="{BB962C8B-B14F-4D97-AF65-F5344CB8AC3E}">
        <p14:creationId xmlns:p14="http://schemas.microsoft.com/office/powerpoint/2010/main" val="3881051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080064" y="1992830"/>
            <a:ext cx="403187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</a:p>
        </p:txBody>
      </p:sp>
    </p:spTree>
    <p:extLst>
      <p:ext uri="{BB962C8B-B14F-4D97-AF65-F5344CB8AC3E}">
        <p14:creationId xmlns:p14="http://schemas.microsoft.com/office/powerpoint/2010/main" val="185913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F4968F-51C5-4755-8BB3-39F7408004F4}"/>
              </a:ext>
            </a:extLst>
          </p:cNvPr>
          <p:cNvSpPr/>
          <p:nvPr/>
        </p:nvSpPr>
        <p:spPr>
          <a:xfrm>
            <a:off x="7457512" y="104150"/>
            <a:ext cx="487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GB-T8567-2006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（软件工程用户手册模板）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0D8377-88C3-4800-86C1-BB240621886C}"/>
              </a:ext>
            </a:extLst>
          </p:cNvPr>
          <p:cNvSpPr/>
          <p:nvPr/>
        </p:nvSpPr>
        <p:spPr>
          <a:xfrm>
            <a:off x="193040" y="104150"/>
            <a:ext cx="2489200" cy="384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sz="2800" b="1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学生个人中心主页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按钮：</a:t>
            </a:r>
            <a:endParaRPr lang="en-US" altLang="zh-CN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、密码修改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、个人信息修改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、查看我的课程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、查看我的论坛相关消息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、点击课程图片可进入相关课程中心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35B20F-7A59-4737-AFF4-204910BE81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5920" y="589280"/>
            <a:ext cx="9083039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080064" y="1992830"/>
            <a:ext cx="403187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参考资料以及绩效</a:t>
            </a:r>
          </a:p>
        </p:txBody>
      </p:sp>
    </p:spTree>
    <p:extLst>
      <p:ext uri="{BB962C8B-B14F-4D97-AF65-F5344CB8AC3E}">
        <p14:creationId xmlns:p14="http://schemas.microsoft.com/office/powerpoint/2010/main" val="4275340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E1B88E-C7AF-4439-9691-8D558951B9DE}"/>
              </a:ext>
            </a:extLst>
          </p:cNvPr>
          <p:cNvSpPr/>
          <p:nvPr/>
        </p:nvSpPr>
        <p:spPr>
          <a:xfrm>
            <a:off x="640080" y="1303556"/>
            <a:ext cx="10911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+mn-ea"/>
              </a:rPr>
              <a:t>[1] C2-PRD-项目描述-2018</a:t>
            </a:r>
          </a:p>
          <a:p>
            <a:r>
              <a:rPr lang="zh-CN" altLang="en-US" sz="3600" b="1" dirty="0">
                <a:latin typeface="+mn-ea"/>
              </a:rPr>
              <a:t>[2] </a:t>
            </a:r>
            <a:r>
              <a:rPr lang="en-US" altLang="zh-CN" sz="3600" b="1" dirty="0">
                <a:latin typeface="+mn-ea"/>
              </a:rPr>
              <a:t>PRD2018-G10-</a:t>
            </a:r>
            <a:r>
              <a:rPr lang="zh-CN" altLang="en-US" sz="3600" b="1" dirty="0">
                <a:latin typeface="+mn-ea"/>
              </a:rPr>
              <a:t>受控文档</a:t>
            </a:r>
          </a:p>
          <a:p>
            <a:r>
              <a:rPr lang="zh-CN" altLang="en-US" sz="3600" b="1" dirty="0">
                <a:latin typeface="+mn-ea"/>
              </a:rPr>
              <a:t>[3] 张海藩,牟永敏.软件工程导论（第六版）</a:t>
            </a:r>
          </a:p>
          <a:p>
            <a:r>
              <a:rPr lang="zh-CN" altLang="en-US" sz="3600" b="1" dirty="0">
                <a:latin typeface="+mn-ea"/>
              </a:rPr>
              <a:t>[</a:t>
            </a:r>
            <a:r>
              <a:rPr lang="en-US" altLang="zh-CN" sz="3600" b="1" dirty="0">
                <a:latin typeface="+mn-ea"/>
              </a:rPr>
              <a:t>4</a:t>
            </a:r>
            <a:r>
              <a:rPr lang="zh-CN" altLang="en-US" sz="3600" b="1" dirty="0">
                <a:latin typeface="+mn-ea"/>
              </a:rPr>
              <a:t>] 项目管理知识体系指南（PMBOK 指南)第六版/项目管理协会</a:t>
            </a:r>
          </a:p>
          <a:p>
            <a:r>
              <a:rPr lang="zh-CN" altLang="en-US" sz="3600" b="1" dirty="0">
                <a:latin typeface="+mn-ea"/>
              </a:rPr>
              <a:t>[</a:t>
            </a:r>
            <a:r>
              <a:rPr lang="en-US" altLang="zh-CN" sz="3600" b="1" dirty="0">
                <a:latin typeface="+mn-ea"/>
              </a:rPr>
              <a:t>5</a:t>
            </a:r>
            <a:r>
              <a:rPr lang="zh-CN" altLang="en-US" sz="3600" b="1" dirty="0">
                <a:latin typeface="+mn-ea"/>
              </a:rPr>
              <a:t>]</a:t>
            </a:r>
            <a:r>
              <a:rPr lang="zh-CN" altLang="zh-CN" sz="3600" b="1" dirty="0">
                <a:latin typeface="+mn-ea"/>
              </a:rPr>
              <a:t>军用标准</a:t>
            </a:r>
            <a:r>
              <a:rPr lang="en-US" altLang="zh-CN" sz="3600" b="1" dirty="0">
                <a:latin typeface="+mn-ea"/>
              </a:rPr>
              <a:t>SJ20778</a:t>
            </a:r>
          </a:p>
          <a:p>
            <a:r>
              <a:rPr lang="zh-CN" altLang="en-US" sz="3600" b="1" dirty="0">
                <a:latin typeface="+mn-ea"/>
              </a:rPr>
              <a:t>[</a:t>
            </a:r>
            <a:r>
              <a:rPr lang="en-US" altLang="zh-CN" sz="3600" b="1" dirty="0">
                <a:latin typeface="+mn-ea"/>
              </a:rPr>
              <a:t>6</a:t>
            </a:r>
            <a:r>
              <a:rPr lang="zh-CN" altLang="en-US" sz="3600" b="1" dirty="0">
                <a:latin typeface="+mn-ea"/>
              </a:rPr>
              <a:t>]</a:t>
            </a:r>
            <a:r>
              <a:rPr lang="zh-CN" altLang="zh-CN" sz="3600" b="1" dirty="0">
                <a:latin typeface="+mn-ea"/>
              </a:rPr>
              <a:t>国标</a:t>
            </a:r>
            <a:r>
              <a:rPr lang="en-US" altLang="zh-CN" sz="3600" b="1" dirty="0">
                <a:latin typeface="+mn-ea"/>
              </a:rPr>
              <a:t>GBT/8567-2006</a:t>
            </a:r>
            <a:r>
              <a:rPr lang="zh-CN" altLang="zh-CN" sz="3600" b="1" dirty="0">
                <a:latin typeface="+mn-ea"/>
              </a:rPr>
              <a:t>中的文档格式说明</a:t>
            </a:r>
            <a:endParaRPr lang="en-US" altLang="zh-CN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84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572087-890D-4DCA-ACC3-3E929CD0A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48" y="2195963"/>
            <a:ext cx="2716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200" dirty="0">
              <a:latin typeface="造字工房悦黑（非商用）常规体" pitchFamily="2" charset="-122"/>
              <a:ea typeface="造字工房悦黑（非商用）常规体" pitchFamily="2" charset="-122"/>
              <a:cs typeface="造字工房悦黑体验版细体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叶忠杰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造字工房悦黑（非商用）常规体" pitchFamily="2" charset="-122"/>
              <a:ea typeface="造字工房悦黑（非商用）常规体" pitchFamily="2" charset="-122"/>
              <a:cs typeface="造字工房悦黑体验版细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9C8170-CECF-4021-B2E4-5AD8F4CF7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48" y="3682014"/>
            <a:ext cx="2716212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24A86E-32F5-4DD4-97B6-0B4CEA11B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336" y="3682014"/>
            <a:ext cx="2716213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夏昌灏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6BFA33-4D1C-413F-BE1F-6F2D823C0FEA}"/>
              </a:ext>
            </a:extLst>
          </p:cNvPr>
          <p:cNvGrpSpPr>
            <a:grpSpLocks/>
          </p:cNvGrpSpPr>
          <p:nvPr/>
        </p:nvGrpSpPr>
        <p:grpSpPr bwMode="auto">
          <a:xfrm>
            <a:off x="2576429" y="2551714"/>
            <a:ext cx="538163" cy="538162"/>
            <a:chOff x="4870151" y="2570251"/>
            <a:chExt cx="538709" cy="53870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5B6D5A-F7CE-41CF-B5FB-569FEF929EFF}"/>
                </a:ext>
              </a:extLst>
            </p:cNvPr>
            <p:cNvSpPr/>
            <p:nvPr/>
          </p:nvSpPr>
          <p:spPr>
            <a:xfrm>
              <a:off x="4870151" y="2570251"/>
              <a:ext cx="538709" cy="53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/>
            </a:p>
          </p:txBody>
        </p:sp>
        <p:grpSp>
          <p:nvGrpSpPr>
            <p:cNvPr id="8" name="Group 101">
              <a:extLst>
                <a:ext uri="{FF2B5EF4-FFF2-40B4-BE49-F238E27FC236}">
                  <a16:creationId xmlns:a16="http://schemas.microsoft.com/office/drawing/2014/main" id="{72EBEAAB-3267-498D-B0DB-9EADCD19C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84" y="2661805"/>
              <a:ext cx="288925" cy="355600"/>
              <a:chOff x="1543" y="2379"/>
              <a:chExt cx="156" cy="192"/>
            </a:xfrm>
          </p:grpSpPr>
          <p:sp>
            <p:nvSpPr>
              <p:cNvPr id="9" name="Freeform 70">
                <a:extLst>
                  <a:ext uri="{FF2B5EF4-FFF2-40B4-BE49-F238E27FC236}">
                    <a16:creationId xmlns:a16="http://schemas.microsoft.com/office/drawing/2014/main" id="{63D87E60-BB94-41F1-AEA2-D4179CC59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" y="2515"/>
                <a:ext cx="144" cy="24"/>
              </a:xfrm>
              <a:custGeom>
                <a:avLst/>
                <a:gdLst>
                  <a:gd name="T0" fmla="*/ 4608 w 72"/>
                  <a:gd name="T1" fmla="*/ 384 h 12"/>
                  <a:gd name="T2" fmla="*/ 4096 w 72"/>
                  <a:gd name="T3" fmla="*/ 768 h 12"/>
                  <a:gd name="T4" fmla="*/ 512 w 72"/>
                  <a:gd name="T5" fmla="*/ 768 h 12"/>
                  <a:gd name="T6" fmla="*/ 0 w 72"/>
                  <a:gd name="T7" fmla="*/ 384 h 12"/>
                  <a:gd name="T8" fmla="*/ 0 w 72"/>
                  <a:gd name="T9" fmla="*/ 384 h 12"/>
                  <a:gd name="T10" fmla="*/ 512 w 72"/>
                  <a:gd name="T11" fmla="*/ 0 h 12"/>
                  <a:gd name="T12" fmla="*/ 4096 w 72"/>
                  <a:gd name="T13" fmla="*/ 0 h 12"/>
                  <a:gd name="T14" fmla="*/ 4608 w 7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"/>
                  <a:gd name="T25" fmla="*/ 0 h 12"/>
                  <a:gd name="T26" fmla="*/ 72 w 7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" h="12">
                    <a:moveTo>
                      <a:pt x="72" y="6"/>
                    </a:moveTo>
                    <a:cubicBezTo>
                      <a:pt x="72" y="9"/>
                      <a:pt x="68" y="12"/>
                      <a:pt x="6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2" y="3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71">
                <a:extLst>
                  <a:ext uri="{FF2B5EF4-FFF2-40B4-BE49-F238E27FC236}">
                    <a16:creationId xmlns:a16="http://schemas.microsoft.com/office/drawing/2014/main" id="{EBC2C85E-C5CF-4CD8-9571-5158EB3C9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2443"/>
                <a:ext cx="64" cy="24"/>
              </a:xfrm>
              <a:custGeom>
                <a:avLst/>
                <a:gdLst>
                  <a:gd name="T0" fmla="*/ 2048 w 32"/>
                  <a:gd name="T1" fmla="*/ 384 h 12"/>
                  <a:gd name="T2" fmla="*/ 1536 w 32"/>
                  <a:gd name="T3" fmla="*/ 768 h 12"/>
                  <a:gd name="T4" fmla="*/ 512 w 32"/>
                  <a:gd name="T5" fmla="*/ 768 h 12"/>
                  <a:gd name="T6" fmla="*/ 0 w 32"/>
                  <a:gd name="T7" fmla="*/ 384 h 12"/>
                  <a:gd name="T8" fmla="*/ 0 w 32"/>
                  <a:gd name="T9" fmla="*/ 384 h 12"/>
                  <a:gd name="T10" fmla="*/ 512 w 32"/>
                  <a:gd name="T11" fmla="*/ 0 h 12"/>
                  <a:gd name="T12" fmla="*/ 1536 w 32"/>
                  <a:gd name="T13" fmla="*/ 0 h 12"/>
                  <a:gd name="T14" fmla="*/ 2048 w 3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12"/>
                  <a:gd name="T26" fmla="*/ 32 w 3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12">
                    <a:moveTo>
                      <a:pt x="32" y="6"/>
                    </a:moveTo>
                    <a:cubicBezTo>
                      <a:pt x="32" y="9"/>
                      <a:pt x="28" y="12"/>
                      <a:pt x="2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2" y="3"/>
                      <a:pt x="3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73">
                <a:extLst>
                  <a:ext uri="{FF2B5EF4-FFF2-40B4-BE49-F238E27FC236}">
                    <a16:creationId xmlns:a16="http://schemas.microsoft.com/office/drawing/2014/main" id="{1E2EBE00-663A-468A-B5FA-BDA4FBB4C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523"/>
                <a:ext cx="156" cy="48"/>
              </a:xfrm>
              <a:custGeom>
                <a:avLst/>
                <a:gdLst>
                  <a:gd name="T0" fmla="*/ 4288 w 78"/>
                  <a:gd name="T1" fmla="*/ 576 h 24"/>
                  <a:gd name="T2" fmla="*/ 4544 w 78"/>
                  <a:gd name="T3" fmla="*/ 1536 h 24"/>
                  <a:gd name="T4" fmla="*/ 448 w 78"/>
                  <a:gd name="T5" fmla="*/ 1536 h 24"/>
                  <a:gd name="T6" fmla="*/ 704 w 78"/>
                  <a:gd name="T7" fmla="*/ 576 h 24"/>
                  <a:gd name="T8" fmla="*/ 960 w 78"/>
                  <a:gd name="T9" fmla="*/ 320 h 24"/>
                  <a:gd name="T10" fmla="*/ 1664 w 78"/>
                  <a:gd name="T11" fmla="*/ 0 h 24"/>
                  <a:gd name="T12" fmla="*/ 3328 w 78"/>
                  <a:gd name="T13" fmla="*/ 0 h 24"/>
                  <a:gd name="T14" fmla="*/ 4032 w 78"/>
                  <a:gd name="T15" fmla="*/ 320 h 24"/>
                  <a:gd name="T16" fmla="*/ 4288 w 78"/>
                  <a:gd name="T17" fmla="*/ 576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24"/>
                  <a:gd name="T29" fmla="*/ 78 w 7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24">
                    <a:moveTo>
                      <a:pt x="67" y="9"/>
                    </a:moveTo>
                    <a:cubicBezTo>
                      <a:pt x="74" y="16"/>
                      <a:pt x="78" y="24"/>
                      <a:pt x="71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4" y="16"/>
                      <a:pt x="11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9" y="2"/>
                      <a:pt x="23" y="0"/>
                      <a:pt x="2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9" y="2"/>
                      <a:pt x="63" y="5"/>
                    </a:cubicBezTo>
                    <a:lnTo>
                      <a:pt x="67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74">
                <a:extLst>
                  <a:ext uri="{FF2B5EF4-FFF2-40B4-BE49-F238E27FC236}">
                    <a16:creationId xmlns:a16="http://schemas.microsoft.com/office/drawing/2014/main" id="{F437968A-6DC2-4922-A806-7FAB43067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2403"/>
                <a:ext cx="96" cy="112"/>
              </a:xfrm>
              <a:custGeom>
                <a:avLst/>
                <a:gdLst>
                  <a:gd name="T0" fmla="*/ 2048 w 48"/>
                  <a:gd name="T1" fmla="*/ 1280 h 56"/>
                  <a:gd name="T2" fmla="*/ 1024 w 48"/>
                  <a:gd name="T3" fmla="*/ 1280 h 56"/>
                  <a:gd name="T4" fmla="*/ 0 w 48"/>
                  <a:gd name="T5" fmla="*/ 3584 h 56"/>
                  <a:gd name="T6" fmla="*/ 3072 w 48"/>
                  <a:gd name="T7" fmla="*/ 3584 h 56"/>
                  <a:gd name="T8" fmla="*/ 2048 w 48"/>
                  <a:gd name="T9" fmla="*/ 128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56"/>
                  <a:gd name="T17" fmla="*/ 48 w 4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56">
                    <a:moveTo>
                      <a:pt x="32" y="20"/>
                    </a:moveTo>
                    <a:cubicBezTo>
                      <a:pt x="32" y="0"/>
                      <a:pt x="16" y="0"/>
                      <a:pt x="16" y="20"/>
                    </a:cubicBezTo>
                    <a:cubicBezTo>
                      <a:pt x="16" y="48"/>
                      <a:pt x="0" y="48"/>
                      <a:pt x="0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48"/>
                      <a:pt x="32" y="48"/>
                      <a:pt x="3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79">
                <a:extLst>
                  <a:ext uri="{FF2B5EF4-FFF2-40B4-BE49-F238E27FC236}">
                    <a16:creationId xmlns:a16="http://schemas.microsoft.com/office/drawing/2014/main" id="{7133718D-C7CE-4D25-B4F2-07D3891B0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2379"/>
                <a:ext cx="96" cy="56"/>
              </a:xfrm>
              <a:custGeom>
                <a:avLst/>
                <a:gdLst>
                  <a:gd name="T0" fmla="*/ 2816 w 48"/>
                  <a:gd name="T1" fmla="*/ 0 h 28"/>
                  <a:gd name="T2" fmla="*/ 2560 w 48"/>
                  <a:gd name="T3" fmla="*/ 0 h 28"/>
                  <a:gd name="T4" fmla="*/ 2560 w 48"/>
                  <a:gd name="T5" fmla="*/ 512 h 28"/>
                  <a:gd name="T6" fmla="*/ 2304 w 48"/>
                  <a:gd name="T7" fmla="*/ 768 h 28"/>
                  <a:gd name="T8" fmla="*/ 2048 w 48"/>
                  <a:gd name="T9" fmla="*/ 512 h 28"/>
                  <a:gd name="T10" fmla="*/ 2048 w 48"/>
                  <a:gd name="T11" fmla="*/ 0 h 28"/>
                  <a:gd name="T12" fmla="*/ 1024 w 48"/>
                  <a:gd name="T13" fmla="*/ 0 h 28"/>
                  <a:gd name="T14" fmla="*/ 1024 w 48"/>
                  <a:gd name="T15" fmla="*/ 512 h 28"/>
                  <a:gd name="T16" fmla="*/ 768 w 48"/>
                  <a:gd name="T17" fmla="*/ 768 h 28"/>
                  <a:gd name="T18" fmla="*/ 512 w 48"/>
                  <a:gd name="T19" fmla="*/ 512 h 28"/>
                  <a:gd name="T20" fmla="*/ 512 w 48"/>
                  <a:gd name="T21" fmla="*/ 0 h 28"/>
                  <a:gd name="T22" fmla="*/ 256 w 48"/>
                  <a:gd name="T23" fmla="*/ 0 h 28"/>
                  <a:gd name="T24" fmla="*/ 0 w 48"/>
                  <a:gd name="T25" fmla="*/ 256 h 28"/>
                  <a:gd name="T26" fmla="*/ 0 w 48"/>
                  <a:gd name="T27" fmla="*/ 1536 h 28"/>
                  <a:gd name="T28" fmla="*/ 256 w 48"/>
                  <a:gd name="T29" fmla="*/ 1792 h 28"/>
                  <a:gd name="T30" fmla="*/ 2816 w 48"/>
                  <a:gd name="T31" fmla="*/ 1792 h 28"/>
                  <a:gd name="T32" fmla="*/ 3072 w 48"/>
                  <a:gd name="T33" fmla="*/ 1536 h 28"/>
                  <a:gd name="T34" fmla="*/ 3072 w 48"/>
                  <a:gd name="T35" fmla="*/ 256 h 28"/>
                  <a:gd name="T36" fmla="*/ 2816 w 48"/>
                  <a:gd name="T37" fmla="*/ 0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28"/>
                  <a:gd name="T59" fmla="*/ 48 w 4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28">
                    <a:moveTo>
                      <a:pt x="44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12"/>
                      <a:pt x="36" y="12"/>
                    </a:cubicBezTo>
                    <a:cubicBezTo>
                      <a:pt x="32" y="12"/>
                      <a:pt x="32" y="8"/>
                      <a:pt x="32" y="8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12"/>
                      <a:pt x="12" y="12"/>
                    </a:cubicBezTo>
                    <a:cubicBezTo>
                      <a:pt x="8" y="12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28"/>
                      <a:pt x="48" y="26"/>
                      <a:pt x="48" y="2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D61DFB-8651-4E25-94DF-01561DE38EEF}"/>
              </a:ext>
            </a:extLst>
          </p:cNvPr>
          <p:cNvGrpSpPr>
            <a:grpSpLocks/>
          </p:cNvGrpSpPr>
          <p:nvPr/>
        </p:nvGrpSpPr>
        <p:grpSpPr bwMode="auto">
          <a:xfrm>
            <a:off x="2576429" y="3682014"/>
            <a:ext cx="538163" cy="538162"/>
            <a:chOff x="4870151" y="3699804"/>
            <a:chExt cx="538709" cy="5387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7B78B5B-CF2A-4EB1-8B92-ED1758D1705B}"/>
                </a:ext>
              </a:extLst>
            </p:cNvPr>
            <p:cNvSpPr/>
            <p:nvPr/>
          </p:nvSpPr>
          <p:spPr>
            <a:xfrm>
              <a:off x="4870151" y="3699804"/>
              <a:ext cx="538709" cy="5387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/>
            </a:p>
          </p:txBody>
        </p:sp>
        <p:grpSp>
          <p:nvGrpSpPr>
            <p:cNvPr id="16" name="Group 102">
              <a:extLst>
                <a:ext uri="{FF2B5EF4-FFF2-40B4-BE49-F238E27FC236}">
                  <a16:creationId xmlns:a16="http://schemas.microsoft.com/office/drawing/2014/main" id="{3530E0BD-CB3D-4312-B7A2-B118EEC1C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897" y="3774127"/>
              <a:ext cx="288925" cy="381000"/>
              <a:chOff x="1911" y="2365"/>
              <a:chExt cx="156" cy="206"/>
            </a:xfrm>
          </p:grpSpPr>
          <p:sp>
            <p:nvSpPr>
              <p:cNvPr id="17" name="Freeform 75">
                <a:extLst>
                  <a:ext uri="{FF2B5EF4-FFF2-40B4-BE49-F238E27FC236}">
                    <a16:creationId xmlns:a16="http://schemas.microsoft.com/office/drawing/2014/main" id="{9D79BC48-D1C6-4CA9-B231-84D46FE0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" y="2515"/>
                <a:ext cx="144" cy="24"/>
              </a:xfrm>
              <a:custGeom>
                <a:avLst/>
                <a:gdLst>
                  <a:gd name="T0" fmla="*/ 4608 w 72"/>
                  <a:gd name="T1" fmla="*/ 384 h 12"/>
                  <a:gd name="T2" fmla="*/ 4096 w 72"/>
                  <a:gd name="T3" fmla="*/ 768 h 12"/>
                  <a:gd name="T4" fmla="*/ 512 w 72"/>
                  <a:gd name="T5" fmla="*/ 768 h 12"/>
                  <a:gd name="T6" fmla="*/ 0 w 72"/>
                  <a:gd name="T7" fmla="*/ 384 h 12"/>
                  <a:gd name="T8" fmla="*/ 0 w 72"/>
                  <a:gd name="T9" fmla="*/ 384 h 12"/>
                  <a:gd name="T10" fmla="*/ 512 w 72"/>
                  <a:gd name="T11" fmla="*/ 0 h 12"/>
                  <a:gd name="T12" fmla="*/ 4096 w 72"/>
                  <a:gd name="T13" fmla="*/ 0 h 12"/>
                  <a:gd name="T14" fmla="*/ 4608 w 7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"/>
                  <a:gd name="T25" fmla="*/ 0 h 12"/>
                  <a:gd name="T26" fmla="*/ 72 w 7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" h="12">
                    <a:moveTo>
                      <a:pt x="72" y="6"/>
                    </a:moveTo>
                    <a:cubicBezTo>
                      <a:pt x="72" y="9"/>
                      <a:pt x="68" y="12"/>
                      <a:pt x="6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2" y="3"/>
                      <a:pt x="72" y="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76">
                <a:extLst>
                  <a:ext uri="{FF2B5EF4-FFF2-40B4-BE49-F238E27FC236}">
                    <a16:creationId xmlns:a16="http://schemas.microsoft.com/office/drawing/2014/main" id="{54095C10-4C9E-4680-8232-A98F5198A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" y="2523"/>
                <a:ext cx="156" cy="48"/>
              </a:xfrm>
              <a:custGeom>
                <a:avLst/>
                <a:gdLst>
                  <a:gd name="T0" fmla="*/ 4288 w 78"/>
                  <a:gd name="T1" fmla="*/ 576 h 24"/>
                  <a:gd name="T2" fmla="*/ 4544 w 78"/>
                  <a:gd name="T3" fmla="*/ 1536 h 24"/>
                  <a:gd name="T4" fmla="*/ 448 w 78"/>
                  <a:gd name="T5" fmla="*/ 1536 h 24"/>
                  <a:gd name="T6" fmla="*/ 704 w 78"/>
                  <a:gd name="T7" fmla="*/ 576 h 24"/>
                  <a:gd name="T8" fmla="*/ 960 w 78"/>
                  <a:gd name="T9" fmla="*/ 320 h 24"/>
                  <a:gd name="T10" fmla="*/ 1664 w 78"/>
                  <a:gd name="T11" fmla="*/ 0 h 24"/>
                  <a:gd name="T12" fmla="*/ 3328 w 78"/>
                  <a:gd name="T13" fmla="*/ 0 h 24"/>
                  <a:gd name="T14" fmla="*/ 4032 w 78"/>
                  <a:gd name="T15" fmla="*/ 320 h 24"/>
                  <a:gd name="T16" fmla="*/ 4288 w 78"/>
                  <a:gd name="T17" fmla="*/ 576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24"/>
                  <a:gd name="T29" fmla="*/ 78 w 7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24">
                    <a:moveTo>
                      <a:pt x="67" y="9"/>
                    </a:moveTo>
                    <a:cubicBezTo>
                      <a:pt x="74" y="16"/>
                      <a:pt x="78" y="24"/>
                      <a:pt x="71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4" y="16"/>
                      <a:pt x="11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9" y="2"/>
                      <a:pt x="23" y="0"/>
                      <a:pt x="2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9" y="2"/>
                      <a:pt x="63" y="5"/>
                    </a:cubicBezTo>
                    <a:lnTo>
                      <a:pt x="67" y="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77">
                <a:extLst>
                  <a:ext uri="{FF2B5EF4-FFF2-40B4-BE49-F238E27FC236}">
                    <a16:creationId xmlns:a16="http://schemas.microsoft.com/office/drawing/2014/main" id="{B874B0E2-118C-4C0B-8F47-76A80C9D6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2403"/>
                <a:ext cx="96" cy="120"/>
              </a:xfrm>
              <a:custGeom>
                <a:avLst/>
                <a:gdLst>
                  <a:gd name="T0" fmla="*/ 2048 w 48"/>
                  <a:gd name="T1" fmla="*/ 1280 h 60"/>
                  <a:gd name="T2" fmla="*/ 1024 w 48"/>
                  <a:gd name="T3" fmla="*/ 1280 h 60"/>
                  <a:gd name="T4" fmla="*/ 0 w 48"/>
                  <a:gd name="T5" fmla="*/ 3584 h 60"/>
                  <a:gd name="T6" fmla="*/ 1536 w 48"/>
                  <a:gd name="T7" fmla="*/ 3840 h 60"/>
                  <a:gd name="T8" fmla="*/ 3072 w 48"/>
                  <a:gd name="T9" fmla="*/ 3584 h 60"/>
                  <a:gd name="T10" fmla="*/ 2048 w 48"/>
                  <a:gd name="T11" fmla="*/ 128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60"/>
                  <a:gd name="T20" fmla="*/ 48 w 48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60">
                    <a:moveTo>
                      <a:pt x="32" y="20"/>
                    </a:moveTo>
                    <a:cubicBezTo>
                      <a:pt x="32" y="0"/>
                      <a:pt x="16" y="0"/>
                      <a:pt x="16" y="20"/>
                    </a:cubicBezTo>
                    <a:cubicBezTo>
                      <a:pt x="16" y="48"/>
                      <a:pt x="0" y="48"/>
                      <a:pt x="0" y="56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48"/>
                      <a:pt x="32" y="48"/>
                      <a:pt x="32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80">
                <a:extLst>
                  <a:ext uri="{FF2B5EF4-FFF2-40B4-BE49-F238E27FC236}">
                    <a16:creationId xmlns:a16="http://schemas.microsoft.com/office/drawing/2014/main" id="{F955B90F-F5A3-49A0-BE9B-59599704A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" y="2455"/>
                <a:ext cx="108" cy="42"/>
              </a:xfrm>
              <a:custGeom>
                <a:avLst/>
                <a:gdLst>
                  <a:gd name="T0" fmla="*/ 3008 w 54"/>
                  <a:gd name="T1" fmla="*/ 1280 h 21"/>
                  <a:gd name="T2" fmla="*/ 2880 w 54"/>
                  <a:gd name="T3" fmla="*/ 1280 h 21"/>
                  <a:gd name="T4" fmla="*/ 1728 w 54"/>
                  <a:gd name="T5" fmla="*/ 768 h 21"/>
                  <a:gd name="T6" fmla="*/ 576 w 54"/>
                  <a:gd name="T7" fmla="*/ 1280 h 21"/>
                  <a:gd name="T8" fmla="*/ 64 w 54"/>
                  <a:gd name="T9" fmla="*/ 1024 h 21"/>
                  <a:gd name="T10" fmla="*/ 320 w 54"/>
                  <a:gd name="T11" fmla="*/ 512 h 21"/>
                  <a:gd name="T12" fmla="*/ 1600 w 54"/>
                  <a:gd name="T13" fmla="*/ 0 h 21"/>
                  <a:gd name="T14" fmla="*/ 1856 w 54"/>
                  <a:gd name="T15" fmla="*/ 0 h 21"/>
                  <a:gd name="T16" fmla="*/ 3136 w 54"/>
                  <a:gd name="T17" fmla="*/ 512 h 21"/>
                  <a:gd name="T18" fmla="*/ 3392 w 54"/>
                  <a:gd name="T19" fmla="*/ 1024 h 21"/>
                  <a:gd name="T20" fmla="*/ 3008 w 54"/>
                  <a:gd name="T21" fmla="*/ 128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"/>
                  <a:gd name="T34" fmla="*/ 0 h 21"/>
                  <a:gd name="T35" fmla="*/ 54 w 54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" h="21">
                    <a:moveTo>
                      <a:pt x="47" y="20"/>
                    </a:moveTo>
                    <a:cubicBezTo>
                      <a:pt x="46" y="20"/>
                      <a:pt x="46" y="20"/>
                      <a:pt x="45" y="2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6" y="21"/>
                      <a:pt x="3" y="19"/>
                      <a:pt x="1" y="16"/>
                    </a:cubicBezTo>
                    <a:cubicBezTo>
                      <a:pt x="0" y="13"/>
                      <a:pt x="2" y="10"/>
                      <a:pt x="5" y="8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0"/>
                      <a:pt x="29" y="0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2" y="10"/>
                      <a:pt x="54" y="13"/>
                      <a:pt x="53" y="16"/>
                    </a:cubicBezTo>
                    <a:cubicBezTo>
                      <a:pt x="52" y="19"/>
                      <a:pt x="49" y="20"/>
                      <a:pt x="4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81">
                <a:extLst>
                  <a:ext uri="{FF2B5EF4-FFF2-40B4-BE49-F238E27FC236}">
                    <a16:creationId xmlns:a16="http://schemas.microsoft.com/office/drawing/2014/main" id="{5C25CC3A-DF34-4C80-8130-4FA7EA94B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2381"/>
                <a:ext cx="76" cy="92"/>
              </a:xfrm>
              <a:custGeom>
                <a:avLst/>
                <a:gdLst>
                  <a:gd name="T0" fmla="*/ 2432 w 38"/>
                  <a:gd name="T1" fmla="*/ 1728 h 46"/>
                  <a:gd name="T2" fmla="*/ 1216 w 38"/>
                  <a:gd name="T3" fmla="*/ 2944 h 46"/>
                  <a:gd name="T4" fmla="*/ 0 w 38"/>
                  <a:gd name="T5" fmla="*/ 1728 h 46"/>
                  <a:gd name="T6" fmla="*/ 1216 w 38"/>
                  <a:gd name="T7" fmla="*/ 0 h 46"/>
                  <a:gd name="T8" fmla="*/ 2432 w 38"/>
                  <a:gd name="T9" fmla="*/ 1728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6"/>
                  <a:gd name="T17" fmla="*/ 38 w 38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6">
                    <a:moveTo>
                      <a:pt x="38" y="27"/>
                    </a:moveTo>
                    <a:cubicBezTo>
                      <a:pt x="38" y="41"/>
                      <a:pt x="27" y="46"/>
                      <a:pt x="19" y="46"/>
                    </a:cubicBezTo>
                    <a:cubicBezTo>
                      <a:pt x="11" y="46"/>
                      <a:pt x="0" y="41"/>
                      <a:pt x="0" y="27"/>
                    </a:cubicBezTo>
                    <a:cubicBezTo>
                      <a:pt x="0" y="19"/>
                      <a:pt x="19" y="0"/>
                      <a:pt x="19" y="0"/>
                    </a:cubicBezTo>
                    <a:cubicBezTo>
                      <a:pt x="19" y="0"/>
                      <a:pt x="38" y="19"/>
                      <a:pt x="38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Oval 82">
                <a:extLst>
                  <a:ext uri="{FF2B5EF4-FFF2-40B4-BE49-F238E27FC236}">
                    <a16:creationId xmlns:a16="http://schemas.microsoft.com/office/drawing/2014/main" id="{78E7221F-3F9E-4AD6-A0CC-4BDABBCD1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2365"/>
                <a:ext cx="28" cy="2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900" b="1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9588995-9277-4DDE-91AC-3451710F5E0D}"/>
              </a:ext>
            </a:extLst>
          </p:cNvPr>
          <p:cNvGrpSpPr>
            <a:grpSpLocks/>
          </p:cNvGrpSpPr>
          <p:nvPr/>
        </p:nvGrpSpPr>
        <p:grpSpPr bwMode="auto">
          <a:xfrm>
            <a:off x="5943517" y="3682014"/>
            <a:ext cx="538162" cy="538162"/>
            <a:chOff x="8237295" y="3699804"/>
            <a:chExt cx="538709" cy="53870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534D4C-D347-48BB-919E-2C49EDF47B39}"/>
                </a:ext>
              </a:extLst>
            </p:cNvPr>
            <p:cNvSpPr/>
            <p:nvPr/>
          </p:nvSpPr>
          <p:spPr>
            <a:xfrm>
              <a:off x="8237295" y="3699804"/>
              <a:ext cx="538709" cy="53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/>
            </a:p>
          </p:txBody>
        </p:sp>
        <p:grpSp>
          <p:nvGrpSpPr>
            <p:cNvPr id="25" name="Group 103">
              <a:extLst>
                <a:ext uri="{FF2B5EF4-FFF2-40B4-BE49-F238E27FC236}">
                  <a16:creationId xmlns:a16="http://schemas.microsoft.com/office/drawing/2014/main" id="{458588E0-2C0C-426A-948B-4DAD6467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9717" y="3761181"/>
              <a:ext cx="288925" cy="381000"/>
              <a:chOff x="2279" y="2365"/>
              <a:chExt cx="156" cy="206"/>
            </a:xfrm>
          </p:grpSpPr>
          <p:sp>
            <p:nvSpPr>
              <p:cNvPr id="26" name="Freeform 72">
                <a:extLst>
                  <a:ext uri="{FF2B5EF4-FFF2-40B4-BE49-F238E27FC236}">
                    <a16:creationId xmlns:a16="http://schemas.microsoft.com/office/drawing/2014/main" id="{F7C6880E-81CE-4751-A9C2-210B918B5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" y="2451"/>
                <a:ext cx="96" cy="24"/>
              </a:xfrm>
              <a:custGeom>
                <a:avLst/>
                <a:gdLst>
                  <a:gd name="T0" fmla="*/ 3072 w 48"/>
                  <a:gd name="T1" fmla="*/ 384 h 12"/>
                  <a:gd name="T2" fmla="*/ 2560 w 48"/>
                  <a:gd name="T3" fmla="*/ 768 h 12"/>
                  <a:gd name="T4" fmla="*/ 512 w 48"/>
                  <a:gd name="T5" fmla="*/ 768 h 12"/>
                  <a:gd name="T6" fmla="*/ 0 w 48"/>
                  <a:gd name="T7" fmla="*/ 384 h 12"/>
                  <a:gd name="T8" fmla="*/ 0 w 48"/>
                  <a:gd name="T9" fmla="*/ 384 h 12"/>
                  <a:gd name="T10" fmla="*/ 512 w 48"/>
                  <a:gd name="T11" fmla="*/ 0 h 12"/>
                  <a:gd name="T12" fmla="*/ 2560 w 48"/>
                  <a:gd name="T13" fmla="*/ 0 h 12"/>
                  <a:gd name="T14" fmla="*/ 3072 w 48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12"/>
                  <a:gd name="T26" fmla="*/ 48 w 48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12">
                    <a:moveTo>
                      <a:pt x="48" y="6"/>
                    </a:moveTo>
                    <a:cubicBezTo>
                      <a:pt x="48" y="9"/>
                      <a:pt x="44" y="12"/>
                      <a:pt x="40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4" y="0"/>
                      <a:pt x="48" y="3"/>
                      <a:pt x="48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83">
                <a:extLst>
                  <a:ext uri="{FF2B5EF4-FFF2-40B4-BE49-F238E27FC236}">
                    <a16:creationId xmlns:a16="http://schemas.microsoft.com/office/drawing/2014/main" id="{808C3B28-35AB-4414-ACEE-C4720D355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365"/>
                <a:ext cx="28" cy="2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900" b="1"/>
              </a:p>
            </p:txBody>
          </p:sp>
          <p:sp>
            <p:nvSpPr>
              <p:cNvPr id="28" name="Oval 84">
                <a:extLst>
                  <a:ext uri="{FF2B5EF4-FFF2-40B4-BE49-F238E27FC236}">
                    <a16:creationId xmlns:a16="http://schemas.microsoft.com/office/drawing/2014/main" id="{2FD5699C-5A2E-4401-9919-659C1C07D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1" y="2381"/>
                <a:ext cx="28" cy="2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900" b="1"/>
              </a:p>
            </p:txBody>
          </p:sp>
          <p:sp>
            <p:nvSpPr>
              <p:cNvPr id="29" name="Oval 85">
                <a:extLst>
                  <a:ext uri="{FF2B5EF4-FFF2-40B4-BE49-F238E27FC236}">
                    <a16:creationId xmlns:a16="http://schemas.microsoft.com/office/drawing/2014/main" id="{C640C343-8B4D-4F97-917D-A90F6B6B2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2381"/>
                <a:ext cx="28" cy="2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900" b="1"/>
              </a:p>
            </p:txBody>
          </p:sp>
          <p:sp>
            <p:nvSpPr>
              <p:cNvPr id="30" name="Freeform 86">
                <a:extLst>
                  <a:ext uri="{FF2B5EF4-FFF2-40B4-BE49-F238E27FC236}">
                    <a16:creationId xmlns:a16="http://schemas.microsoft.com/office/drawing/2014/main" id="{5906F001-5F97-45FA-9D45-ED0DAC513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2515"/>
                <a:ext cx="144" cy="24"/>
              </a:xfrm>
              <a:custGeom>
                <a:avLst/>
                <a:gdLst>
                  <a:gd name="T0" fmla="*/ 4608 w 72"/>
                  <a:gd name="T1" fmla="*/ 384 h 12"/>
                  <a:gd name="T2" fmla="*/ 4096 w 72"/>
                  <a:gd name="T3" fmla="*/ 768 h 12"/>
                  <a:gd name="T4" fmla="*/ 512 w 72"/>
                  <a:gd name="T5" fmla="*/ 768 h 12"/>
                  <a:gd name="T6" fmla="*/ 0 w 72"/>
                  <a:gd name="T7" fmla="*/ 384 h 12"/>
                  <a:gd name="T8" fmla="*/ 0 w 72"/>
                  <a:gd name="T9" fmla="*/ 384 h 12"/>
                  <a:gd name="T10" fmla="*/ 512 w 72"/>
                  <a:gd name="T11" fmla="*/ 0 h 12"/>
                  <a:gd name="T12" fmla="*/ 4096 w 72"/>
                  <a:gd name="T13" fmla="*/ 0 h 12"/>
                  <a:gd name="T14" fmla="*/ 4608 w 7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"/>
                  <a:gd name="T25" fmla="*/ 0 h 12"/>
                  <a:gd name="T26" fmla="*/ 72 w 7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" h="12">
                    <a:moveTo>
                      <a:pt x="72" y="6"/>
                    </a:moveTo>
                    <a:cubicBezTo>
                      <a:pt x="72" y="9"/>
                      <a:pt x="68" y="12"/>
                      <a:pt x="6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2" y="3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A4B0AC0F-81D7-4BFD-A197-002FB546D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523"/>
                <a:ext cx="156" cy="48"/>
              </a:xfrm>
              <a:custGeom>
                <a:avLst/>
                <a:gdLst>
                  <a:gd name="T0" fmla="*/ 4288 w 78"/>
                  <a:gd name="T1" fmla="*/ 576 h 24"/>
                  <a:gd name="T2" fmla="*/ 4544 w 78"/>
                  <a:gd name="T3" fmla="*/ 1536 h 24"/>
                  <a:gd name="T4" fmla="*/ 448 w 78"/>
                  <a:gd name="T5" fmla="*/ 1536 h 24"/>
                  <a:gd name="T6" fmla="*/ 704 w 78"/>
                  <a:gd name="T7" fmla="*/ 576 h 24"/>
                  <a:gd name="T8" fmla="*/ 960 w 78"/>
                  <a:gd name="T9" fmla="*/ 320 h 24"/>
                  <a:gd name="T10" fmla="*/ 1664 w 78"/>
                  <a:gd name="T11" fmla="*/ 0 h 24"/>
                  <a:gd name="T12" fmla="*/ 3328 w 78"/>
                  <a:gd name="T13" fmla="*/ 0 h 24"/>
                  <a:gd name="T14" fmla="*/ 4032 w 78"/>
                  <a:gd name="T15" fmla="*/ 320 h 24"/>
                  <a:gd name="T16" fmla="*/ 4288 w 78"/>
                  <a:gd name="T17" fmla="*/ 576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24"/>
                  <a:gd name="T29" fmla="*/ 78 w 7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24">
                    <a:moveTo>
                      <a:pt x="67" y="9"/>
                    </a:moveTo>
                    <a:cubicBezTo>
                      <a:pt x="74" y="16"/>
                      <a:pt x="78" y="24"/>
                      <a:pt x="71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4" y="16"/>
                      <a:pt x="11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9" y="2"/>
                      <a:pt x="23" y="0"/>
                      <a:pt x="2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9" y="2"/>
                      <a:pt x="63" y="5"/>
                    </a:cubicBezTo>
                    <a:lnTo>
                      <a:pt x="67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88">
                <a:extLst>
                  <a:ext uri="{FF2B5EF4-FFF2-40B4-BE49-F238E27FC236}">
                    <a16:creationId xmlns:a16="http://schemas.microsoft.com/office/drawing/2014/main" id="{70B75130-2353-4684-88C9-52B36BCC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" y="2451"/>
                <a:ext cx="96" cy="72"/>
              </a:xfrm>
              <a:custGeom>
                <a:avLst/>
                <a:gdLst>
                  <a:gd name="T0" fmla="*/ 2048 w 48"/>
                  <a:gd name="T1" fmla="*/ 0 h 36"/>
                  <a:gd name="T2" fmla="*/ 1024 w 48"/>
                  <a:gd name="T3" fmla="*/ 0 h 36"/>
                  <a:gd name="T4" fmla="*/ 0 w 48"/>
                  <a:gd name="T5" fmla="*/ 2048 h 36"/>
                  <a:gd name="T6" fmla="*/ 1536 w 48"/>
                  <a:gd name="T7" fmla="*/ 2304 h 36"/>
                  <a:gd name="T8" fmla="*/ 3072 w 48"/>
                  <a:gd name="T9" fmla="*/ 2048 h 36"/>
                  <a:gd name="T10" fmla="*/ 2048 w 48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6"/>
                  <a:gd name="T20" fmla="*/ 48 w 48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6"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28"/>
                      <a:pt x="0" y="24"/>
                      <a:pt x="0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24"/>
                      <a:pt x="32" y="28"/>
                      <a:pt x="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89">
                <a:extLst>
                  <a:ext uri="{FF2B5EF4-FFF2-40B4-BE49-F238E27FC236}">
                    <a16:creationId xmlns:a16="http://schemas.microsoft.com/office/drawing/2014/main" id="{6DB20956-D886-4047-92A5-98EC43A9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" y="2389"/>
                <a:ext cx="112" cy="54"/>
              </a:xfrm>
              <a:custGeom>
                <a:avLst/>
                <a:gdLst>
                  <a:gd name="T0" fmla="*/ 112 w 112"/>
                  <a:gd name="T1" fmla="*/ 10 h 54"/>
                  <a:gd name="T2" fmla="*/ 90 w 112"/>
                  <a:gd name="T3" fmla="*/ 32 h 54"/>
                  <a:gd name="T4" fmla="*/ 56 w 112"/>
                  <a:gd name="T5" fmla="*/ 0 h 54"/>
                  <a:gd name="T6" fmla="*/ 22 w 112"/>
                  <a:gd name="T7" fmla="*/ 32 h 54"/>
                  <a:gd name="T8" fmla="*/ 0 w 112"/>
                  <a:gd name="T9" fmla="*/ 10 h 54"/>
                  <a:gd name="T10" fmla="*/ 0 w 112"/>
                  <a:gd name="T11" fmla="*/ 30 h 54"/>
                  <a:gd name="T12" fmla="*/ 24 w 112"/>
                  <a:gd name="T13" fmla="*/ 54 h 54"/>
                  <a:gd name="T14" fmla="*/ 88 w 112"/>
                  <a:gd name="T15" fmla="*/ 54 h 54"/>
                  <a:gd name="T16" fmla="*/ 112 w 112"/>
                  <a:gd name="T17" fmla="*/ 30 h 54"/>
                  <a:gd name="T18" fmla="*/ 112 w 112"/>
                  <a:gd name="T19" fmla="*/ 1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2"/>
                  <a:gd name="T31" fmla="*/ 0 h 54"/>
                  <a:gd name="T32" fmla="*/ 112 w 112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2" h="54">
                    <a:moveTo>
                      <a:pt x="112" y="10"/>
                    </a:moveTo>
                    <a:lnTo>
                      <a:pt x="90" y="32"/>
                    </a:lnTo>
                    <a:lnTo>
                      <a:pt x="56" y="0"/>
                    </a:lnTo>
                    <a:lnTo>
                      <a:pt x="22" y="32"/>
                    </a:lnTo>
                    <a:lnTo>
                      <a:pt x="0" y="10"/>
                    </a:lnTo>
                    <a:lnTo>
                      <a:pt x="0" y="30"/>
                    </a:lnTo>
                    <a:lnTo>
                      <a:pt x="24" y="54"/>
                    </a:lnTo>
                    <a:lnTo>
                      <a:pt x="88" y="54"/>
                    </a:lnTo>
                    <a:lnTo>
                      <a:pt x="112" y="30"/>
                    </a:lnTo>
                    <a:lnTo>
                      <a:pt x="112" y="1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0F4864-0434-474B-B9F6-29D04AC5A028}"/>
              </a:ext>
            </a:extLst>
          </p:cNvPr>
          <p:cNvGrpSpPr>
            <a:grpSpLocks/>
          </p:cNvGrpSpPr>
          <p:nvPr/>
        </p:nvGrpSpPr>
        <p:grpSpPr bwMode="auto">
          <a:xfrm>
            <a:off x="5943517" y="2551714"/>
            <a:ext cx="538162" cy="538162"/>
            <a:chOff x="8237295" y="2570251"/>
            <a:chExt cx="538709" cy="53870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616E130-01EC-4CB9-8959-8CF41AA87710}"/>
                </a:ext>
              </a:extLst>
            </p:cNvPr>
            <p:cNvSpPr/>
            <p:nvPr/>
          </p:nvSpPr>
          <p:spPr>
            <a:xfrm>
              <a:off x="8237295" y="2570251"/>
              <a:ext cx="538709" cy="5387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/>
            </a:p>
          </p:txBody>
        </p:sp>
        <p:grpSp>
          <p:nvGrpSpPr>
            <p:cNvPr id="36" name="Group 104">
              <a:extLst>
                <a:ext uri="{FF2B5EF4-FFF2-40B4-BE49-F238E27FC236}">
                  <a16:creationId xmlns:a16="http://schemas.microsoft.com/office/drawing/2014/main" id="{8702CB00-01F5-44EB-80F5-2244FAA84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5797" y="2635485"/>
              <a:ext cx="288925" cy="381000"/>
              <a:chOff x="2647" y="2365"/>
              <a:chExt cx="156" cy="206"/>
            </a:xfrm>
          </p:grpSpPr>
          <p:sp>
            <p:nvSpPr>
              <p:cNvPr id="37" name="Freeform 90">
                <a:extLst>
                  <a:ext uri="{FF2B5EF4-FFF2-40B4-BE49-F238E27FC236}">
                    <a16:creationId xmlns:a16="http://schemas.microsoft.com/office/drawing/2014/main" id="{E3B3E98E-E071-4EC5-B7E8-47A81004A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2451"/>
                <a:ext cx="96" cy="24"/>
              </a:xfrm>
              <a:custGeom>
                <a:avLst/>
                <a:gdLst>
                  <a:gd name="T0" fmla="*/ 3072 w 48"/>
                  <a:gd name="T1" fmla="*/ 384 h 12"/>
                  <a:gd name="T2" fmla="*/ 2560 w 48"/>
                  <a:gd name="T3" fmla="*/ 768 h 12"/>
                  <a:gd name="T4" fmla="*/ 512 w 48"/>
                  <a:gd name="T5" fmla="*/ 768 h 12"/>
                  <a:gd name="T6" fmla="*/ 0 w 48"/>
                  <a:gd name="T7" fmla="*/ 384 h 12"/>
                  <a:gd name="T8" fmla="*/ 0 w 48"/>
                  <a:gd name="T9" fmla="*/ 384 h 12"/>
                  <a:gd name="T10" fmla="*/ 512 w 48"/>
                  <a:gd name="T11" fmla="*/ 0 h 12"/>
                  <a:gd name="T12" fmla="*/ 2560 w 48"/>
                  <a:gd name="T13" fmla="*/ 0 h 12"/>
                  <a:gd name="T14" fmla="*/ 3072 w 48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12"/>
                  <a:gd name="T26" fmla="*/ 48 w 48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12">
                    <a:moveTo>
                      <a:pt x="48" y="6"/>
                    </a:moveTo>
                    <a:cubicBezTo>
                      <a:pt x="48" y="9"/>
                      <a:pt x="44" y="12"/>
                      <a:pt x="40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4" y="0"/>
                      <a:pt x="48" y="3"/>
                      <a:pt x="48" y="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91">
                <a:extLst>
                  <a:ext uri="{FF2B5EF4-FFF2-40B4-BE49-F238E27FC236}">
                    <a16:creationId xmlns:a16="http://schemas.microsoft.com/office/drawing/2014/main" id="{5EFD2AE0-136B-4CE4-BEF1-F9D04C39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365"/>
                <a:ext cx="28" cy="2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900" b="1"/>
              </a:p>
            </p:txBody>
          </p:sp>
          <p:sp>
            <p:nvSpPr>
              <p:cNvPr id="39" name="Freeform 92">
                <a:extLst>
                  <a:ext uri="{FF2B5EF4-FFF2-40B4-BE49-F238E27FC236}">
                    <a16:creationId xmlns:a16="http://schemas.microsoft.com/office/drawing/2014/main" id="{D9847845-B499-4A59-AB3B-5B2AA81B7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2515"/>
                <a:ext cx="144" cy="24"/>
              </a:xfrm>
              <a:custGeom>
                <a:avLst/>
                <a:gdLst>
                  <a:gd name="T0" fmla="*/ 4608 w 72"/>
                  <a:gd name="T1" fmla="*/ 384 h 12"/>
                  <a:gd name="T2" fmla="*/ 4096 w 72"/>
                  <a:gd name="T3" fmla="*/ 768 h 12"/>
                  <a:gd name="T4" fmla="*/ 512 w 72"/>
                  <a:gd name="T5" fmla="*/ 768 h 12"/>
                  <a:gd name="T6" fmla="*/ 0 w 72"/>
                  <a:gd name="T7" fmla="*/ 384 h 12"/>
                  <a:gd name="T8" fmla="*/ 0 w 72"/>
                  <a:gd name="T9" fmla="*/ 384 h 12"/>
                  <a:gd name="T10" fmla="*/ 512 w 72"/>
                  <a:gd name="T11" fmla="*/ 0 h 12"/>
                  <a:gd name="T12" fmla="*/ 4096 w 72"/>
                  <a:gd name="T13" fmla="*/ 0 h 12"/>
                  <a:gd name="T14" fmla="*/ 4608 w 7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"/>
                  <a:gd name="T25" fmla="*/ 0 h 12"/>
                  <a:gd name="T26" fmla="*/ 72 w 7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" h="12">
                    <a:moveTo>
                      <a:pt x="72" y="6"/>
                    </a:moveTo>
                    <a:cubicBezTo>
                      <a:pt x="72" y="9"/>
                      <a:pt x="68" y="12"/>
                      <a:pt x="6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2" y="3"/>
                      <a:pt x="72" y="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93">
                <a:extLst>
                  <a:ext uri="{FF2B5EF4-FFF2-40B4-BE49-F238E27FC236}">
                    <a16:creationId xmlns:a16="http://schemas.microsoft.com/office/drawing/2014/main" id="{1E4F62E3-8AA3-4978-AE95-53DDD3395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2523"/>
                <a:ext cx="156" cy="48"/>
              </a:xfrm>
              <a:custGeom>
                <a:avLst/>
                <a:gdLst>
                  <a:gd name="T0" fmla="*/ 4288 w 78"/>
                  <a:gd name="T1" fmla="*/ 576 h 24"/>
                  <a:gd name="T2" fmla="*/ 4544 w 78"/>
                  <a:gd name="T3" fmla="*/ 1536 h 24"/>
                  <a:gd name="T4" fmla="*/ 448 w 78"/>
                  <a:gd name="T5" fmla="*/ 1536 h 24"/>
                  <a:gd name="T6" fmla="*/ 704 w 78"/>
                  <a:gd name="T7" fmla="*/ 576 h 24"/>
                  <a:gd name="T8" fmla="*/ 960 w 78"/>
                  <a:gd name="T9" fmla="*/ 320 h 24"/>
                  <a:gd name="T10" fmla="*/ 1664 w 78"/>
                  <a:gd name="T11" fmla="*/ 0 h 24"/>
                  <a:gd name="T12" fmla="*/ 3328 w 78"/>
                  <a:gd name="T13" fmla="*/ 0 h 24"/>
                  <a:gd name="T14" fmla="*/ 4032 w 78"/>
                  <a:gd name="T15" fmla="*/ 320 h 24"/>
                  <a:gd name="T16" fmla="*/ 4288 w 78"/>
                  <a:gd name="T17" fmla="*/ 576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24"/>
                  <a:gd name="T29" fmla="*/ 78 w 7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24">
                    <a:moveTo>
                      <a:pt x="67" y="9"/>
                    </a:moveTo>
                    <a:cubicBezTo>
                      <a:pt x="74" y="16"/>
                      <a:pt x="78" y="24"/>
                      <a:pt x="71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4" y="16"/>
                      <a:pt x="11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9" y="2"/>
                      <a:pt x="23" y="0"/>
                      <a:pt x="2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9" y="2"/>
                      <a:pt x="63" y="5"/>
                    </a:cubicBezTo>
                    <a:lnTo>
                      <a:pt x="67" y="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94">
                <a:extLst>
                  <a:ext uri="{FF2B5EF4-FFF2-40B4-BE49-F238E27FC236}">
                    <a16:creationId xmlns:a16="http://schemas.microsoft.com/office/drawing/2014/main" id="{4F458007-C611-4D71-8FF2-57766E1FE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" y="2395"/>
                <a:ext cx="136" cy="48"/>
              </a:xfrm>
              <a:custGeom>
                <a:avLst/>
                <a:gdLst>
                  <a:gd name="T0" fmla="*/ 512 w 68"/>
                  <a:gd name="T1" fmla="*/ 960 h 24"/>
                  <a:gd name="T2" fmla="*/ 320 w 68"/>
                  <a:gd name="T3" fmla="*/ 0 h 24"/>
                  <a:gd name="T4" fmla="*/ 4032 w 68"/>
                  <a:gd name="T5" fmla="*/ 0 h 24"/>
                  <a:gd name="T6" fmla="*/ 3840 w 68"/>
                  <a:gd name="T7" fmla="*/ 960 h 24"/>
                  <a:gd name="T8" fmla="*/ 3584 w 68"/>
                  <a:gd name="T9" fmla="*/ 1216 h 24"/>
                  <a:gd name="T10" fmla="*/ 3072 w 68"/>
                  <a:gd name="T11" fmla="*/ 1536 h 24"/>
                  <a:gd name="T12" fmla="*/ 1280 w 68"/>
                  <a:gd name="T13" fmla="*/ 1536 h 24"/>
                  <a:gd name="T14" fmla="*/ 768 w 68"/>
                  <a:gd name="T15" fmla="*/ 1216 h 24"/>
                  <a:gd name="T16" fmla="*/ 512 w 68"/>
                  <a:gd name="T17" fmla="*/ 96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"/>
                  <a:gd name="T28" fmla="*/ 0 h 24"/>
                  <a:gd name="T29" fmla="*/ 68 w 6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" h="24">
                    <a:moveTo>
                      <a:pt x="8" y="15"/>
                    </a:moveTo>
                    <a:cubicBezTo>
                      <a:pt x="2" y="8"/>
                      <a:pt x="0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8" y="0"/>
                      <a:pt x="66" y="8"/>
                      <a:pt x="60" y="15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22"/>
                      <a:pt x="50" y="24"/>
                      <a:pt x="48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8" y="24"/>
                      <a:pt x="14" y="22"/>
                      <a:pt x="12" y="19"/>
                    </a:cubicBezTo>
                    <a:lnTo>
                      <a:pt x="8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95">
                <a:extLst>
                  <a:ext uri="{FF2B5EF4-FFF2-40B4-BE49-F238E27FC236}">
                    <a16:creationId xmlns:a16="http://schemas.microsoft.com/office/drawing/2014/main" id="{FAE52500-F621-4E5A-8637-775491CE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2451"/>
                <a:ext cx="96" cy="72"/>
              </a:xfrm>
              <a:custGeom>
                <a:avLst/>
                <a:gdLst>
                  <a:gd name="T0" fmla="*/ 2048 w 48"/>
                  <a:gd name="T1" fmla="*/ 0 h 36"/>
                  <a:gd name="T2" fmla="*/ 1024 w 48"/>
                  <a:gd name="T3" fmla="*/ 0 h 36"/>
                  <a:gd name="T4" fmla="*/ 0 w 48"/>
                  <a:gd name="T5" fmla="*/ 2048 h 36"/>
                  <a:gd name="T6" fmla="*/ 1536 w 48"/>
                  <a:gd name="T7" fmla="*/ 2304 h 36"/>
                  <a:gd name="T8" fmla="*/ 3072 w 48"/>
                  <a:gd name="T9" fmla="*/ 2048 h 36"/>
                  <a:gd name="T10" fmla="*/ 2048 w 48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6"/>
                  <a:gd name="T20" fmla="*/ 48 w 48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6"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28"/>
                      <a:pt x="0" y="24"/>
                      <a:pt x="0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24"/>
                      <a:pt x="32" y="28"/>
                      <a:pt x="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2AA8857-8461-4E5D-8B57-7E31B3E86934}"/>
              </a:ext>
            </a:extLst>
          </p:cNvPr>
          <p:cNvGrpSpPr>
            <a:grpSpLocks/>
          </p:cNvGrpSpPr>
          <p:nvPr/>
        </p:nvGrpSpPr>
        <p:grpSpPr bwMode="auto">
          <a:xfrm>
            <a:off x="2560369" y="4756751"/>
            <a:ext cx="538163" cy="538162"/>
            <a:chOff x="4870151" y="2570251"/>
            <a:chExt cx="538709" cy="53870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25D695-FBFD-476F-90BF-992E4D0FF8E8}"/>
                </a:ext>
              </a:extLst>
            </p:cNvPr>
            <p:cNvSpPr/>
            <p:nvPr/>
          </p:nvSpPr>
          <p:spPr>
            <a:xfrm>
              <a:off x="4870151" y="2570251"/>
              <a:ext cx="538709" cy="53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/>
            </a:p>
          </p:txBody>
        </p:sp>
        <p:grpSp>
          <p:nvGrpSpPr>
            <p:cNvPr id="45" name="Group 101">
              <a:extLst>
                <a:ext uri="{FF2B5EF4-FFF2-40B4-BE49-F238E27FC236}">
                  <a16:creationId xmlns:a16="http://schemas.microsoft.com/office/drawing/2014/main" id="{2495CB9B-98CE-4F0D-AAC3-A4006C81F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84" y="2661805"/>
              <a:ext cx="288925" cy="355600"/>
              <a:chOff x="1543" y="2379"/>
              <a:chExt cx="156" cy="192"/>
            </a:xfrm>
          </p:grpSpPr>
          <p:sp>
            <p:nvSpPr>
              <p:cNvPr id="46" name="Freeform 70">
                <a:extLst>
                  <a:ext uri="{FF2B5EF4-FFF2-40B4-BE49-F238E27FC236}">
                    <a16:creationId xmlns:a16="http://schemas.microsoft.com/office/drawing/2014/main" id="{03DA8759-B893-4DFD-AE12-175963FC9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" y="2515"/>
                <a:ext cx="144" cy="24"/>
              </a:xfrm>
              <a:custGeom>
                <a:avLst/>
                <a:gdLst>
                  <a:gd name="T0" fmla="*/ 4608 w 72"/>
                  <a:gd name="T1" fmla="*/ 384 h 12"/>
                  <a:gd name="T2" fmla="*/ 4096 w 72"/>
                  <a:gd name="T3" fmla="*/ 768 h 12"/>
                  <a:gd name="T4" fmla="*/ 512 w 72"/>
                  <a:gd name="T5" fmla="*/ 768 h 12"/>
                  <a:gd name="T6" fmla="*/ 0 w 72"/>
                  <a:gd name="T7" fmla="*/ 384 h 12"/>
                  <a:gd name="T8" fmla="*/ 0 w 72"/>
                  <a:gd name="T9" fmla="*/ 384 h 12"/>
                  <a:gd name="T10" fmla="*/ 512 w 72"/>
                  <a:gd name="T11" fmla="*/ 0 h 12"/>
                  <a:gd name="T12" fmla="*/ 4096 w 72"/>
                  <a:gd name="T13" fmla="*/ 0 h 12"/>
                  <a:gd name="T14" fmla="*/ 4608 w 7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"/>
                  <a:gd name="T25" fmla="*/ 0 h 12"/>
                  <a:gd name="T26" fmla="*/ 72 w 7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" h="12">
                    <a:moveTo>
                      <a:pt x="72" y="6"/>
                    </a:moveTo>
                    <a:cubicBezTo>
                      <a:pt x="72" y="9"/>
                      <a:pt x="68" y="12"/>
                      <a:pt x="6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2" y="3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71">
                <a:extLst>
                  <a:ext uri="{FF2B5EF4-FFF2-40B4-BE49-F238E27FC236}">
                    <a16:creationId xmlns:a16="http://schemas.microsoft.com/office/drawing/2014/main" id="{349757B1-1346-4B7A-B81B-023007F30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2443"/>
                <a:ext cx="64" cy="24"/>
              </a:xfrm>
              <a:custGeom>
                <a:avLst/>
                <a:gdLst>
                  <a:gd name="T0" fmla="*/ 2048 w 32"/>
                  <a:gd name="T1" fmla="*/ 384 h 12"/>
                  <a:gd name="T2" fmla="*/ 1536 w 32"/>
                  <a:gd name="T3" fmla="*/ 768 h 12"/>
                  <a:gd name="T4" fmla="*/ 512 w 32"/>
                  <a:gd name="T5" fmla="*/ 768 h 12"/>
                  <a:gd name="T6" fmla="*/ 0 w 32"/>
                  <a:gd name="T7" fmla="*/ 384 h 12"/>
                  <a:gd name="T8" fmla="*/ 0 w 32"/>
                  <a:gd name="T9" fmla="*/ 384 h 12"/>
                  <a:gd name="T10" fmla="*/ 512 w 32"/>
                  <a:gd name="T11" fmla="*/ 0 h 12"/>
                  <a:gd name="T12" fmla="*/ 1536 w 32"/>
                  <a:gd name="T13" fmla="*/ 0 h 12"/>
                  <a:gd name="T14" fmla="*/ 2048 w 32"/>
                  <a:gd name="T15" fmla="*/ 384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12"/>
                  <a:gd name="T26" fmla="*/ 32 w 32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12">
                    <a:moveTo>
                      <a:pt x="32" y="6"/>
                    </a:moveTo>
                    <a:cubicBezTo>
                      <a:pt x="32" y="9"/>
                      <a:pt x="28" y="12"/>
                      <a:pt x="2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2" y="3"/>
                      <a:pt x="3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73">
                <a:extLst>
                  <a:ext uri="{FF2B5EF4-FFF2-40B4-BE49-F238E27FC236}">
                    <a16:creationId xmlns:a16="http://schemas.microsoft.com/office/drawing/2014/main" id="{896DCE37-B1CF-4A39-9C1C-7465DE390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523"/>
                <a:ext cx="156" cy="48"/>
              </a:xfrm>
              <a:custGeom>
                <a:avLst/>
                <a:gdLst>
                  <a:gd name="T0" fmla="*/ 4288 w 78"/>
                  <a:gd name="T1" fmla="*/ 576 h 24"/>
                  <a:gd name="T2" fmla="*/ 4544 w 78"/>
                  <a:gd name="T3" fmla="*/ 1536 h 24"/>
                  <a:gd name="T4" fmla="*/ 448 w 78"/>
                  <a:gd name="T5" fmla="*/ 1536 h 24"/>
                  <a:gd name="T6" fmla="*/ 704 w 78"/>
                  <a:gd name="T7" fmla="*/ 576 h 24"/>
                  <a:gd name="T8" fmla="*/ 960 w 78"/>
                  <a:gd name="T9" fmla="*/ 320 h 24"/>
                  <a:gd name="T10" fmla="*/ 1664 w 78"/>
                  <a:gd name="T11" fmla="*/ 0 h 24"/>
                  <a:gd name="T12" fmla="*/ 3328 w 78"/>
                  <a:gd name="T13" fmla="*/ 0 h 24"/>
                  <a:gd name="T14" fmla="*/ 4032 w 78"/>
                  <a:gd name="T15" fmla="*/ 320 h 24"/>
                  <a:gd name="T16" fmla="*/ 4288 w 78"/>
                  <a:gd name="T17" fmla="*/ 576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24"/>
                  <a:gd name="T29" fmla="*/ 78 w 7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24">
                    <a:moveTo>
                      <a:pt x="67" y="9"/>
                    </a:moveTo>
                    <a:cubicBezTo>
                      <a:pt x="74" y="16"/>
                      <a:pt x="78" y="24"/>
                      <a:pt x="71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4" y="16"/>
                      <a:pt x="11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9" y="2"/>
                      <a:pt x="23" y="0"/>
                      <a:pt x="2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9" y="2"/>
                      <a:pt x="63" y="5"/>
                    </a:cubicBezTo>
                    <a:lnTo>
                      <a:pt x="67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74">
                <a:extLst>
                  <a:ext uri="{FF2B5EF4-FFF2-40B4-BE49-F238E27FC236}">
                    <a16:creationId xmlns:a16="http://schemas.microsoft.com/office/drawing/2014/main" id="{E50F7C8D-6EA6-4FD3-BDB6-0D86F7E73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2403"/>
                <a:ext cx="96" cy="112"/>
              </a:xfrm>
              <a:custGeom>
                <a:avLst/>
                <a:gdLst>
                  <a:gd name="T0" fmla="*/ 2048 w 48"/>
                  <a:gd name="T1" fmla="*/ 1280 h 56"/>
                  <a:gd name="T2" fmla="*/ 1024 w 48"/>
                  <a:gd name="T3" fmla="*/ 1280 h 56"/>
                  <a:gd name="T4" fmla="*/ 0 w 48"/>
                  <a:gd name="T5" fmla="*/ 3584 h 56"/>
                  <a:gd name="T6" fmla="*/ 3072 w 48"/>
                  <a:gd name="T7" fmla="*/ 3584 h 56"/>
                  <a:gd name="T8" fmla="*/ 2048 w 48"/>
                  <a:gd name="T9" fmla="*/ 128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56"/>
                  <a:gd name="T17" fmla="*/ 48 w 4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56">
                    <a:moveTo>
                      <a:pt x="32" y="20"/>
                    </a:moveTo>
                    <a:cubicBezTo>
                      <a:pt x="32" y="0"/>
                      <a:pt x="16" y="0"/>
                      <a:pt x="16" y="20"/>
                    </a:cubicBezTo>
                    <a:cubicBezTo>
                      <a:pt x="16" y="48"/>
                      <a:pt x="0" y="48"/>
                      <a:pt x="0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48"/>
                      <a:pt x="32" y="48"/>
                      <a:pt x="3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F05B8DF2-F7DE-485C-AB77-B8CA920E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2379"/>
                <a:ext cx="96" cy="56"/>
              </a:xfrm>
              <a:custGeom>
                <a:avLst/>
                <a:gdLst>
                  <a:gd name="T0" fmla="*/ 2816 w 48"/>
                  <a:gd name="T1" fmla="*/ 0 h 28"/>
                  <a:gd name="T2" fmla="*/ 2560 w 48"/>
                  <a:gd name="T3" fmla="*/ 0 h 28"/>
                  <a:gd name="T4" fmla="*/ 2560 w 48"/>
                  <a:gd name="T5" fmla="*/ 512 h 28"/>
                  <a:gd name="T6" fmla="*/ 2304 w 48"/>
                  <a:gd name="T7" fmla="*/ 768 h 28"/>
                  <a:gd name="T8" fmla="*/ 2048 w 48"/>
                  <a:gd name="T9" fmla="*/ 512 h 28"/>
                  <a:gd name="T10" fmla="*/ 2048 w 48"/>
                  <a:gd name="T11" fmla="*/ 0 h 28"/>
                  <a:gd name="T12" fmla="*/ 1024 w 48"/>
                  <a:gd name="T13" fmla="*/ 0 h 28"/>
                  <a:gd name="T14" fmla="*/ 1024 w 48"/>
                  <a:gd name="T15" fmla="*/ 512 h 28"/>
                  <a:gd name="T16" fmla="*/ 768 w 48"/>
                  <a:gd name="T17" fmla="*/ 768 h 28"/>
                  <a:gd name="T18" fmla="*/ 512 w 48"/>
                  <a:gd name="T19" fmla="*/ 512 h 28"/>
                  <a:gd name="T20" fmla="*/ 512 w 48"/>
                  <a:gd name="T21" fmla="*/ 0 h 28"/>
                  <a:gd name="T22" fmla="*/ 256 w 48"/>
                  <a:gd name="T23" fmla="*/ 0 h 28"/>
                  <a:gd name="T24" fmla="*/ 0 w 48"/>
                  <a:gd name="T25" fmla="*/ 256 h 28"/>
                  <a:gd name="T26" fmla="*/ 0 w 48"/>
                  <a:gd name="T27" fmla="*/ 1536 h 28"/>
                  <a:gd name="T28" fmla="*/ 256 w 48"/>
                  <a:gd name="T29" fmla="*/ 1792 h 28"/>
                  <a:gd name="T30" fmla="*/ 2816 w 48"/>
                  <a:gd name="T31" fmla="*/ 1792 h 28"/>
                  <a:gd name="T32" fmla="*/ 3072 w 48"/>
                  <a:gd name="T33" fmla="*/ 1536 h 28"/>
                  <a:gd name="T34" fmla="*/ 3072 w 48"/>
                  <a:gd name="T35" fmla="*/ 256 h 28"/>
                  <a:gd name="T36" fmla="*/ 2816 w 48"/>
                  <a:gd name="T37" fmla="*/ 0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28"/>
                  <a:gd name="T59" fmla="*/ 48 w 4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28">
                    <a:moveTo>
                      <a:pt x="44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12"/>
                      <a:pt x="36" y="12"/>
                    </a:cubicBezTo>
                    <a:cubicBezTo>
                      <a:pt x="32" y="12"/>
                      <a:pt x="32" y="8"/>
                      <a:pt x="32" y="8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12"/>
                      <a:pt x="12" y="12"/>
                    </a:cubicBezTo>
                    <a:cubicBezTo>
                      <a:pt x="8" y="12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28"/>
                      <a:pt x="48" y="26"/>
                      <a:pt x="48" y="2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14867AB-41F6-44A2-BD2C-B3848F428C62}"/>
              </a:ext>
            </a:extLst>
          </p:cNvPr>
          <p:cNvSpPr/>
          <p:nvPr/>
        </p:nvSpPr>
        <p:spPr>
          <a:xfrm>
            <a:off x="6596205" y="2517556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吴荣欣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1AD205-D5F0-46A2-A0B3-FA14ED6F39BD}"/>
              </a:ext>
            </a:extLst>
          </p:cNvPr>
          <p:cNvSpPr/>
          <p:nvPr/>
        </p:nvSpPr>
        <p:spPr>
          <a:xfrm>
            <a:off x="3151523" y="475937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黄浩峰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513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2913416" y="2449124"/>
            <a:ext cx="6180438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WATCHING</a:t>
            </a:r>
            <a:endParaRPr lang="zh-CN" alt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70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21779" y="2004464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271130" y="3837874"/>
            <a:ext cx="573101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000" dirty="0" err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Vision&amp;Scope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4000" dirty="0" err="1">
                <a:latin typeface="Microsoft JhengHei" panose="020B0604030504040204" charset="-120"/>
                <a:ea typeface="Microsoft JhengHei" panose="020B0604030504040204" charset="-120"/>
              </a:rPr>
              <a:t>Vision&amp;Scope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2670D2-8609-49E8-BE54-4B7029900225}"/>
              </a:ext>
            </a:extLst>
          </p:cNvPr>
          <p:cNvSpPr txBox="1"/>
          <p:nvPr/>
        </p:nvSpPr>
        <p:spPr>
          <a:xfrm>
            <a:off x="614359" y="1325076"/>
            <a:ext cx="1061784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/>
              <a:t>业务背景</a:t>
            </a:r>
          </a:p>
          <a:p>
            <a:r>
              <a:rPr lang="zh-CN" altLang="zh-CN" sz="2800" b="1" dirty="0"/>
              <a:t>软件项目管理与软件需求，作为软件工程当中最为重要的组成几个部分，已经引起业内人士的高度重视，项目管理和需求工程概念的提出，就是为了把软件工程化，以更有效地开发需求，开发软件并实现有效的管理。为了使教师能够把最新，最前沿的关于项目管理和需求工程的信息传播给学生；为了学生能够利用网络得到老师帮助；为了师生之间，同学之间能够充分交流，沟通心得。这个软件工程系列课程教学辅助网站系统将提供这么一个</a:t>
            </a:r>
            <a:r>
              <a:rPr lang="zh-CN" altLang="zh-CN" sz="2800" b="1" dirty="0">
                <a:solidFill>
                  <a:srgbClr val="FF0000"/>
                </a:solidFill>
              </a:rPr>
              <a:t>垂直的交流社区</a:t>
            </a:r>
            <a:r>
              <a:rPr lang="zh-CN" altLang="zh-CN" sz="2800" b="1" dirty="0"/>
              <a:t>。为教师和同学服务，也为项目管理，需求工程，统一建模等软件工程化课程的教学方法提供试验基地。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4000" dirty="0" err="1">
                <a:latin typeface="Microsoft JhengHei" panose="020B0604030504040204" charset="-120"/>
                <a:ea typeface="Microsoft JhengHei" panose="020B0604030504040204" charset="-120"/>
              </a:rPr>
              <a:t>Vision&amp;Scope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C27899-FF28-45FB-89C1-0EFF1E0A9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95" y="692809"/>
            <a:ext cx="6255025" cy="59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2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4000" dirty="0" err="1">
                <a:latin typeface="Microsoft JhengHei" panose="020B0604030504040204" charset="-120"/>
                <a:ea typeface="Microsoft JhengHei" panose="020B0604030504040204" charset="-120"/>
              </a:rPr>
              <a:t>Vision&amp;Scope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 descr="关联树">
            <a:extLst>
              <a:ext uri="{FF2B5EF4-FFF2-40B4-BE49-F238E27FC236}">
                <a16:creationId xmlns:a16="http://schemas.microsoft.com/office/drawing/2014/main" id="{F34F31FD-2967-4461-A38F-3A37D98A6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556" y="2156672"/>
            <a:ext cx="11621524" cy="3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3492069" y="3628344"/>
            <a:ext cx="502147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2418</Words>
  <Application>Microsoft Office PowerPoint</Application>
  <PresentationFormat>宽屏</PresentationFormat>
  <Paragraphs>767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Microsoft JhengHei</vt:lpstr>
      <vt:lpstr>黑体</vt:lpstr>
      <vt:lpstr>宋体</vt:lpstr>
      <vt:lpstr>微软雅黑</vt:lpstr>
      <vt:lpstr>造字工房悦黑（非商用）常规体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xch752</cp:lastModifiedBy>
  <cp:revision>63</cp:revision>
  <dcterms:created xsi:type="dcterms:W3CDTF">2016-12-09T01:44:00Z</dcterms:created>
  <dcterms:modified xsi:type="dcterms:W3CDTF">2019-01-02T01:57:52Z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