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653" r:id="rId24"/>
    <p:sldId id="546" r:id="rId25"/>
    <p:sldId id="687" r:id="rId26"/>
    <p:sldId id="620" r:id="rId27"/>
    <p:sldId id="688" r:id="rId28"/>
    <p:sldId id="621" r:id="rId29"/>
    <p:sldId id="612" r:id="rId30"/>
    <p:sldId id="681" r:id="rId31"/>
    <p:sldId id="689" r:id="rId32"/>
    <p:sldId id="654" r:id="rId33"/>
    <p:sldId id="622" r:id="rId34"/>
    <p:sldId id="613" r:id="rId35"/>
    <p:sldId id="683" r:id="rId36"/>
    <p:sldId id="660" r:id="rId37"/>
    <p:sldId id="690" r:id="rId38"/>
    <p:sldId id="691" r:id="rId39"/>
    <p:sldId id="623" r:id="rId40"/>
    <p:sldId id="614" r:id="rId41"/>
    <p:sldId id="684" r:id="rId42"/>
    <p:sldId id="692" r:id="rId43"/>
    <p:sldId id="693" r:id="rId44"/>
    <p:sldId id="624" r:id="rId45"/>
    <p:sldId id="615" r:id="rId46"/>
    <p:sldId id="685" r:id="rId47"/>
    <p:sldId id="657" r:id="rId48"/>
    <p:sldId id="694" r:id="rId49"/>
    <p:sldId id="625" r:id="rId50"/>
    <p:sldId id="616" r:id="rId51"/>
    <p:sldId id="686" r:id="rId52"/>
    <p:sldId id="655" r:id="rId53"/>
    <p:sldId id="695" r:id="rId54"/>
    <p:sldId id="626" r:id="rId55"/>
    <p:sldId id="617" r:id="rId56"/>
    <p:sldId id="635" r:id="rId57"/>
    <p:sldId id="633" r:id="rId58"/>
    <p:sldId id="632" r:id="rId59"/>
    <p:sldId id="627" r:id="rId60"/>
    <p:sldId id="629" r:id="rId6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00"/>
        <p:guide pos="2849"/>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八</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7" name="组合 20"/>
          <p:cNvGrpSpPr/>
          <p:nvPr/>
        </p:nvGrpSpPr>
        <p:grpSpPr>
          <a:xfrm>
            <a:off x="0" y="285750"/>
            <a:ext cx="521494" cy="379810"/>
            <a:chOff x="0" y="0"/>
            <a:chExt cx="694944" cy="624651"/>
          </a:xfrm>
        </p:grpSpPr>
        <p:sp>
          <p:nvSpPr>
            <p:cNvPr id="36870"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6871"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686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6869" name="文本框 12"/>
          <p:cNvSpPr txBox="1"/>
          <p:nvPr/>
        </p:nvSpPr>
        <p:spPr>
          <a:xfrm>
            <a:off x="507206" y="748904"/>
            <a:ext cx="3726656" cy="192659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3.8</a:t>
            </a:r>
            <a:r>
              <a:rPr lang="zh-CN" altLang="en-US" sz="1800" dirty="0">
                <a:latin typeface="微软雅黑" panose="020B0503020204020204" pitchFamily="34" charset="-122"/>
                <a:ea typeface="微软雅黑" panose="020B0503020204020204" pitchFamily="34" charset="-122"/>
              </a:rPr>
              <a:t>导出：</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选择</a:t>
            </a:r>
            <a:r>
              <a:rPr lang="en-US" altLang="zh-CN" sz="1350" dirty="0">
                <a:latin typeface="微软雅黑" panose="020B0503020204020204" pitchFamily="34" charset="-122"/>
                <a:ea typeface="微软雅黑" panose="020B0503020204020204" pitchFamily="34" charset="-122"/>
              </a:rPr>
              <a:t>File</a:t>
            </a:r>
            <a:r>
              <a:rPr lang="zh-CN" altLang="en-US" sz="1350" dirty="0">
                <a:latin typeface="微软雅黑" panose="020B0503020204020204" pitchFamily="34" charset="-122"/>
                <a:ea typeface="微软雅黑" panose="020B0503020204020204" pitchFamily="34" charset="-122"/>
              </a:rPr>
              <a:t>菜单中的</a:t>
            </a:r>
            <a:r>
              <a:rPr lang="en-US" altLang="zh-CN" sz="1350" dirty="0">
                <a:latin typeface="微软雅黑" panose="020B0503020204020204" pitchFamily="34" charset="-122"/>
                <a:ea typeface="微软雅黑" panose="020B0503020204020204" pitchFamily="34" charset="-122"/>
              </a:rPr>
              <a:t>Export Diagram</a:t>
            </a:r>
            <a:r>
              <a:rPr lang="zh-CN" altLang="en-US" sz="1350" dirty="0">
                <a:latin typeface="微软雅黑" panose="020B0503020204020204" pitchFamily="34" charset="-122"/>
                <a:ea typeface="微软雅黑" panose="020B0503020204020204" pitchFamily="34" charset="-122"/>
              </a:rPr>
              <a:t>命令可以将图表导出，通过选择合适的文件类型保存为其他格式。</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用例图是需求分析的产物，主要是用来描述用户是如何使用一个系统的，是用户所能观察和使用到的系统功能的模型图。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0"/>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5208764" y="118014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552095"/>
            <a:chOff x="2166930" y="3931169"/>
            <a:chExt cx="1824193" cy="552095"/>
          </a:xfrm>
        </p:grpSpPr>
        <p:sp>
          <p:nvSpPr>
            <p:cNvPr id="40" name="文本框 39"/>
            <p:cNvSpPr txBox="1"/>
            <p:nvPr/>
          </p:nvSpPr>
          <p:spPr>
            <a:xfrm>
              <a:off x="2166930" y="3931169"/>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4625365" y="2101099"/>
            <a:ext cx="1780309" cy="526060"/>
            <a:chOff x="4935245" y="3931169"/>
            <a:chExt cx="1780309" cy="526060"/>
          </a:xfrm>
        </p:grpSpPr>
        <p:sp>
          <p:nvSpPr>
            <p:cNvPr id="51" name="文本框 50"/>
            <p:cNvSpPr txBox="1"/>
            <p:nvPr/>
          </p:nvSpPr>
          <p:spPr>
            <a:xfrm>
              <a:off x="5120596" y="3931169"/>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系统边界</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4935245" y="4158144"/>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1115802" y="4357889"/>
            <a:ext cx="1780309" cy="552095"/>
            <a:chOff x="2815697" y="4331854"/>
            <a:chExt cx="1780309" cy="552095"/>
          </a:xfrm>
        </p:grpSpPr>
        <p:sp>
          <p:nvSpPr>
            <p:cNvPr id="53" name="文本框 52"/>
            <p:cNvSpPr txBox="1"/>
            <p:nvPr/>
          </p:nvSpPr>
          <p:spPr>
            <a:xfrm>
              <a:off x="2854998" y="4331854"/>
              <a:ext cx="1460739" cy="252730"/>
            </a:xfrm>
            <a:prstGeom prst="rect">
              <a:avLst/>
            </a:prstGeom>
            <a:noFill/>
          </p:spPr>
          <p:txBody>
            <a:bodyPr wrap="square" rtlCol="0">
              <a:spAutoFit/>
            </a:bodyPr>
            <a:lstStyle/>
            <a:p>
              <a:pPr algn="ctr"/>
              <a:r>
                <a:rPr lang="zh-CN" altLang="en-US" sz="1050" dirty="0">
                  <a:solidFill>
                    <a:schemeClr val="bg1"/>
                  </a:solidFill>
                  <a:latin typeface="微软雅黑 Light" panose="020B0502040204020203" pitchFamily="34" charset="-122"/>
                  <a:ea typeface="微软雅黑 Light" panose="020B0502040204020203" pitchFamily="34" charset="-122"/>
                </a:rPr>
                <a:t>用例</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299085"/>
            </a:xfrm>
            <a:prstGeom prst="rect">
              <a:avLst/>
            </a:prstGeom>
            <a:noFill/>
          </p:spPr>
          <p:txBody>
            <a:bodyPr wrap="square" rtlCol="0">
              <a:spAutoFit/>
            </a:bodyPr>
            <a:lstStyle/>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5208638" y="338691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4984788" y="4191519"/>
            <a:ext cx="1460739" cy="252730"/>
          </a:xfrm>
          <a:prstGeom prst="rect">
            <a:avLst/>
          </a:prstGeom>
          <a:noFill/>
        </p:spPr>
        <p:txBody>
          <a:bodyPr wrap="square" rtlCol="0">
            <a:spAutoFit/>
          </a:bodyPr>
          <a:p>
            <a:pPr algn="ctr"/>
            <a:r>
              <a:rPr lang="zh-CN" altLang="en-US" sz="1050" dirty="0">
                <a:solidFill>
                  <a:schemeClr val="bg1"/>
                </a:solidFill>
                <a:latin typeface="微软雅黑 Light" panose="020B0502040204020203" pitchFamily="34" charset="-122"/>
                <a:ea typeface="微软雅黑 Light" panose="020B0502040204020203" pitchFamily="34" charset="-122"/>
              </a:rPr>
              <a:t>关联</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4810867" y="4501044"/>
            <a:ext cx="1780309" cy="299085"/>
          </a:xfrm>
          <a:prstGeom prst="rect">
            <a:avLst/>
          </a:prstGeom>
          <a:noFill/>
        </p:spPr>
        <p:txBody>
          <a:bodyPr wrap="square" rtlCol="0">
            <a:spAutoFit/>
          </a:bodyPr>
          <a:p>
            <a:pPr algn="ctr">
              <a:lnSpc>
                <a:spcPct val="150000"/>
              </a:lnSpc>
            </a:pPr>
            <a:r>
              <a:rPr lang="zh-CN" altLang="en-US" sz="9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9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361315" y="1663700"/>
            <a:ext cx="1128395" cy="1128395"/>
          </a:xfrm>
          <a:prstGeom prst="rect">
            <a:avLst/>
          </a:prstGeom>
        </p:spPr>
      </p:pic>
      <p:pic>
        <p:nvPicPr>
          <p:cNvPr id="15" name="图片 14"/>
          <p:cNvPicPr>
            <a:picLocks noChangeAspect="1"/>
          </p:cNvPicPr>
          <p:nvPr/>
        </p:nvPicPr>
        <p:blipFill>
          <a:blip r:embed="rId2"/>
          <a:stretch>
            <a:fillRect/>
          </a:stretch>
        </p:blipFill>
        <p:spPr>
          <a:xfrm>
            <a:off x="291465" y="4080510"/>
            <a:ext cx="910590" cy="9105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4615815"/>
          </a:xfrm>
          <a:prstGeom prst="rect">
            <a:avLst/>
          </a:prstGeom>
          <a:noFill/>
        </p:spPr>
        <p:txBody>
          <a:bodyPr wrap="square" rtlCol="0">
            <a:spAutoFit/>
          </a:bodyPr>
          <a:p>
            <a:r>
              <a:rPr lang="zh-CN" altLang="en-US" sz="1400"/>
              <a:t>包含关系(Include)：表示用例可以简单地包含其他用例所具有的行为，并把它所包含的用例行为作为自身行为的一部分。在UML中常用带箭头的虚线表示，箭头指向被包含的用例。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t>泛化关系(Generalization)：泛化指的是一个父用例可以被特化形成多个子用例，而父用例和子用例之间的关系就是泛化关系。在UML中用空心三角箭头的实线表示，箭头指向父用例。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r>
              <a:rPr lang="zh-CN" altLang="en-US" sz="1400"/>
              <a:t>关联关系(Association)：表示的是参与者与用例之间的关系。在UML中常用一条直线，或者是一条带箭头的线条来表示，箭头指向信息接收方。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r>
              <a:rPr lang="zh-CN" altLang="en-US" sz="1400"/>
              <a:t>扩展/延伸关系(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8132445" y="446405"/>
            <a:ext cx="981710" cy="981710"/>
          </a:xfrm>
          <a:prstGeom prst="rect">
            <a:avLst/>
          </a:prstGeom>
        </p:spPr>
      </p:pic>
      <p:pic>
        <p:nvPicPr>
          <p:cNvPr id="5" name="图片 4"/>
          <p:cNvPicPr>
            <a:picLocks noChangeAspect="1"/>
          </p:cNvPicPr>
          <p:nvPr/>
        </p:nvPicPr>
        <p:blipFill>
          <a:blip r:embed="rId2"/>
          <a:stretch>
            <a:fillRect/>
          </a:stretch>
        </p:blipFill>
        <p:spPr>
          <a:xfrm>
            <a:off x="8164830" y="1907540"/>
            <a:ext cx="916940" cy="916940"/>
          </a:xfrm>
          <a:prstGeom prst="rect">
            <a:avLst/>
          </a:prstGeom>
        </p:spPr>
      </p:pic>
      <p:pic>
        <p:nvPicPr>
          <p:cNvPr id="6" name="图片 5"/>
          <p:cNvPicPr>
            <a:picLocks noChangeAspect="1"/>
          </p:cNvPicPr>
          <p:nvPr/>
        </p:nvPicPr>
        <p:blipFill>
          <a:blip r:embed="rId3"/>
          <a:stretch>
            <a:fillRect/>
          </a:stretch>
        </p:blipFill>
        <p:spPr>
          <a:xfrm>
            <a:off x="8178165" y="3096260"/>
            <a:ext cx="935990" cy="935990"/>
          </a:xfrm>
          <a:prstGeom prst="rect">
            <a:avLst/>
          </a:prstGeom>
        </p:spPr>
      </p:pic>
      <p:pic>
        <p:nvPicPr>
          <p:cNvPr id="7" name="图片 6"/>
          <p:cNvPicPr>
            <a:picLocks noChangeAspect="1"/>
          </p:cNvPicPr>
          <p:nvPr/>
        </p:nvPicPr>
        <p:blipFill>
          <a:blip r:embed="rId4"/>
          <a:stretch>
            <a:fillRect/>
          </a:stretch>
        </p:blipFill>
        <p:spPr>
          <a:xfrm>
            <a:off x="8132445" y="4190365"/>
            <a:ext cx="929005" cy="9290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16610" y="615315"/>
            <a:ext cx="7364730" cy="4164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是用来描述系统中的类以及各个类之间的关系。系统中可以有多个类图，单个类图则只是表达了系统的一个方面。类图可以帮助我们在正确编写代码之前对系统有个很全面的认识，是建模中最常见的一种类型图。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3538220"/>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7700645" y="888365"/>
            <a:ext cx="1370330" cy="1119505"/>
          </a:xfrm>
          <a:prstGeom prst="rect">
            <a:avLst/>
          </a:prstGeom>
        </p:spPr>
      </p:pic>
      <p:pic>
        <p:nvPicPr>
          <p:cNvPr id="5" name="图片 4"/>
          <p:cNvPicPr>
            <a:picLocks noChangeAspect="1"/>
          </p:cNvPicPr>
          <p:nvPr/>
        </p:nvPicPr>
        <p:blipFill>
          <a:blip r:embed="rId2"/>
          <a:stretch>
            <a:fillRect/>
          </a:stretch>
        </p:blipFill>
        <p:spPr>
          <a:xfrm>
            <a:off x="7644130" y="2431415"/>
            <a:ext cx="1483360" cy="1137285"/>
          </a:xfrm>
          <a:prstGeom prst="rect">
            <a:avLst/>
          </a:prstGeom>
        </p:spPr>
      </p:pic>
      <p:pic>
        <p:nvPicPr>
          <p:cNvPr id="6" name="图片 5"/>
          <p:cNvPicPr>
            <a:picLocks noChangeAspect="1"/>
          </p:cNvPicPr>
          <p:nvPr/>
        </p:nvPicPr>
        <p:blipFill>
          <a:blip r:embed="rId3"/>
          <a:stretch>
            <a:fillRect/>
          </a:stretch>
        </p:blipFill>
        <p:spPr>
          <a:xfrm>
            <a:off x="7100570" y="4098925"/>
            <a:ext cx="1905000" cy="8604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599815"/>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r>
              <a:rPr lang="zh-CN" altLang="en-US" sz="1200"/>
              <a:t>　4、聚合(Aggregation)：是关联关系的一种特例，表示的是整体与部分之间的关系，部分不能离开整体单独存在。UML中用空心菱形头的实线表示聚合关系，菱形头指向整体。</a:t>
            </a:r>
            <a:endParaRPr lang="zh-CN" altLang="en-US" sz="1200"/>
          </a:p>
          <a:p>
            <a:endParaRPr lang="zh-CN" altLang="en-US" sz="1200"/>
          </a:p>
          <a:p>
            <a:endParaRPr lang="zh-CN" altLang="en-US" sz="1200"/>
          </a:p>
          <a:p>
            <a:r>
              <a:rPr lang="zh-CN" altLang="en-US" sz="1200"/>
              <a:t>5、组合(Composition)：是聚合的一种特殊形式，表示的是类之间更强的组合关系。UML中用实心菱形头的实线来表示组合，菱形头指向整体。</a:t>
            </a:r>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7101205" y="1095375"/>
            <a:ext cx="1905000" cy="451485"/>
          </a:xfrm>
          <a:prstGeom prst="rect">
            <a:avLst/>
          </a:prstGeom>
        </p:spPr>
      </p:pic>
      <p:pic>
        <p:nvPicPr>
          <p:cNvPr id="6" name="图片 5"/>
          <p:cNvPicPr>
            <a:picLocks noChangeAspect="1"/>
          </p:cNvPicPr>
          <p:nvPr/>
        </p:nvPicPr>
        <p:blipFill>
          <a:blip r:embed="rId2"/>
          <a:stretch>
            <a:fillRect/>
          </a:stretch>
        </p:blipFill>
        <p:spPr>
          <a:xfrm>
            <a:off x="7050405" y="1769110"/>
            <a:ext cx="1905000" cy="552450"/>
          </a:xfrm>
          <a:prstGeom prst="rect">
            <a:avLst/>
          </a:prstGeom>
        </p:spPr>
      </p:pic>
      <p:pic>
        <p:nvPicPr>
          <p:cNvPr id="7" name="图片 6"/>
          <p:cNvPicPr>
            <a:picLocks noChangeAspect="1"/>
          </p:cNvPicPr>
          <p:nvPr/>
        </p:nvPicPr>
        <p:blipFill>
          <a:blip r:embed="rId3"/>
          <a:stretch>
            <a:fillRect/>
          </a:stretch>
        </p:blipFill>
        <p:spPr>
          <a:xfrm>
            <a:off x="7050405" y="2575560"/>
            <a:ext cx="1905000" cy="464185"/>
          </a:xfrm>
          <a:prstGeom prst="rect">
            <a:avLst/>
          </a:prstGeom>
        </p:spPr>
      </p:pic>
      <p:pic>
        <p:nvPicPr>
          <p:cNvPr id="8" name="图片 7"/>
          <p:cNvPicPr>
            <a:picLocks noChangeAspect="1"/>
          </p:cNvPicPr>
          <p:nvPr/>
        </p:nvPicPr>
        <p:blipFill>
          <a:blip r:embed="rId4"/>
          <a:stretch>
            <a:fillRect/>
          </a:stretch>
        </p:blipFill>
        <p:spPr>
          <a:xfrm>
            <a:off x="7050405" y="3280410"/>
            <a:ext cx="1905000" cy="438785"/>
          </a:xfrm>
          <a:prstGeom prst="rect">
            <a:avLst/>
          </a:prstGeom>
        </p:spPr>
      </p:pic>
      <p:pic>
        <p:nvPicPr>
          <p:cNvPr id="9" name="图片 8"/>
          <p:cNvPicPr>
            <a:picLocks noChangeAspect="1"/>
          </p:cNvPicPr>
          <p:nvPr/>
        </p:nvPicPr>
        <p:blipFill>
          <a:blip r:embed="rId5"/>
          <a:stretch>
            <a:fillRect/>
          </a:stretch>
        </p:blipFill>
        <p:spPr>
          <a:xfrm>
            <a:off x="6993890" y="4017645"/>
            <a:ext cx="1905000" cy="5581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5655" y="125730"/>
            <a:ext cx="7666355" cy="48920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UML状态图，用于显示状态机，即描述一个对象所处的可能状态以及状态之间的转移。用状态图建模可以帮助开发人员分析复杂对象的各种状态的转换，以及对象何时执行怎样的动作。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36295" y="309880"/>
            <a:ext cx="7143750" cy="4524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00125" y="600075"/>
            <a:ext cx="7143750" cy="39433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95500" y="509270"/>
            <a:ext cx="4953000" cy="4124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4799965"/>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3" name="图片 2"/>
          <p:cNvPicPr>
            <a:picLocks noChangeAspect="1"/>
          </p:cNvPicPr>
          <p:nvPr/>
        </p:nvPicPr>
        <p:blipFill>
          <a:blip r:embed="rId1"/>
          <a:stretch>
            <a:fillRect/>
          </a:stretch>
        </p:blipFill>
        <p:spPr>
          <a:xfrm>
            <a:off x="6750050" y="-401955"/>
            <a:ext cx="1905000" cy="1435100"/>
          </a:xfrm>
          <a:prstGeom prst="rect">
            <a:avLst/>
          </a:prstGeom>
        </p:spPr>
      </p:pic>
      <p:pic>
        <p:nvPicPr>
          <p:cNvPr id="4" name="图片 3"/>
          <p:cNvPicPr>
            <a:picLocks noChangeAspect="1"/>
          </p:cNvPicPr>
          <p:nvPr/>
        </p:nvPicPr>
        <p:blipFill>
          <a:blip r:embed="rId2"/>
          <a:stretch>
            <a:fillRect/>
          </a:stretch>
        </p:blipFill>
        <p:spPr>
          <a:xfrm>
            <a:off x="7868285" y="1033145"/>
            <a:ext cx="1201420" cy="1487170"/>
          </a:xfrm>
          <a:prstGeom prst="rect">
            <a:avLst/>
          </a:prstGeom>
        </p:spPr>
      </p:pic>
      <p:pic>
        <p:nvPicPr>
          <p:cNvPr id="5" name="图片 4"/>
          <p:cNvPicPr>
            <a:picLocks noChangeAspect="1"/>
          </p:cNvPicPr>
          <p:nvPr/>
        </p:nvPicPr>
        <p:blipFill>
          <a:blip r:embed="rId3"/>
          <a:stretch>
            <a:fillRect/>
          </a:stretch>
        </p:blipFill>
        <p:spPr>
          <a:xfrm>
            <a:off x="7362825" y="2520315"/>
            <a:ext cx="1905000" cy="1005205"/>
          </a:xfrm>
          <a:prstGeom prst="rect">
            <a:avLst/>
          </a:prstGeom>
        </p:spPr>
      </p:pic>
      <p:pic>
        <p:nvPicPr>
          <p:cNvPr id="6" name="图片 5"/>
          <p:cNvPicPr>
            <a:picLocks noChangeAspect="1"/>
          </p:cNvPicPr>
          <p:nvPr/>
        </p:nvPicPr>
        <p:blipFill>
          <a:blip r:embed="rId4"/>
          <a:stretch>
            <a:fillRect/>
          </a:stretch>
        </p:blipFill>
        <p:spPr>
          <a:xfrm>
            <a:off x="7740650" y="3353435"/>
            <a:ext cx="810260" cy="1488440"/>
          </a:xfrm>
          <a:prstGeom prst="rect">
            <a:avLst/>
          </a:prstGeom>
        </p:spPr>
      </p:pic>
      <p:pic>
        <p:nvPicPr>
          <p:cNvPr id="7" name="图片 6"/>
          <p:cNvPicPr>
            <a:picLocks noChangeAspect="1"/>
          </p:cNvPicPr>
          <p:nvPr/>
        </p:nvPicPr>
        <p:blipFill>
          <a:blip r:embed="rId5"/>
          <a:stretch>
            <a:fillRect/>
          </a:stretch>
        </p:blipFill>
        <p:spPr>
          <a:xfrm>
            <a:off x="5472430" y="3953510"/>
            <a:ext cx="1670050" cy="1279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4246245"/>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r>
              <a:rPr lang="zh-CN" altLang="en-US"/>
              <a:t>9、通信：表示创建对象之间的通信路径。</a:t>
            </a:r>
            <a:endParaRPr lang="zh-CN" altLang="en-US"/>
          </a:p>
          <a:p>
            <a:endParaRPr lang="zh-CN" altLang="en-US"/>
          </a:p>
          <a:p>
            <a:endParaRPr lang="zh-CN" altLang="en-US"/>
          </a:p>
          <a:p>
            <a:r>
              <a:rPr lang="zh-CN" altLang="en-US"/>
              <a:t>10、包：在UML中，一个包直接对应的是一个Java中的包，是一种常规用途的组合机制。</a:t>
            </a:r>
            <a:endParaRPr lang="zh-CN" altLang="en-US"/>
          </a:p>
        </p:txBody>
      </p:sp>
      <p:pic>
        <p:nvPicPr>
          <p:cNvPr id="3" name="图片 2"/>
          <p:cNvPicPr>
            <a:picLocks noChangeAspect="1"/>
          </p:cNvPicPr>
          <p:nvPr/>
        </p:nvPicPr>
        <p:blipFill>
          <a:blip r:embed="rId1"/>
          <a:stretch>
            <a:fillRect/>
          </a:stretch>
        </p:blipFill>
        <p:spPr>
          <a:xfrm>
            <a:off x="7493635" y="314325"/>
            <a:ext cx="1905000" cy="1474470"/>
          </a:xfrm>
          <a:prstGeom prst="rect">
            <a:avLst/>
          </a:prstGeom>
        </p:spPr>
      </p:pic>
      <p:pic>
        <p:nvPicPr>
          <p:cNvPr id="4" name="图片 3"/>
          <p:cNvPicPr>
            <a:picLocks noChangeAspect="1"/>
          </p:cNvPicPr>
          <p:nvPr/>
        </p:nvPicPr>
        <p:blipFill>
          <a:blip r:embed="rId2"/>
          <a:stretch>
            <a:fillRect/>
          </a:stretch>
        </p:blipFill>
        <p:spPr>
          <a:xfrm>
            <a:off x="6740525" y="1214120"/>
            <a:ext cx="965835" cy="1592580"/>
          </a:xfrm>
          <a:prstGeom prst="rect">
            <a:avLst/>
          </a:prstGeom>
        </p:spPr>
      </p:pic>
      <p:pic>
        <p:nvPicPr>
          <p:cNvPr id="5" name="图片 4"/>
          <p:cNvPicPr>
            <a:picLocks noChangeAspect="1"/>
          </p:cNvPicPr>
          <p:nvPr/>
        </p:nvPicPr>
        <p:blipFill>
          <a:blip r:embed="rId3"/>
          <a:stretch>
            <a:fillRect/>
          </a:stretch>
        </p:blipFill>
        <p:spPr>
          <a:xfrm>
            <a:off x="5797550" y="2218690"/>
            <a:ext cx="1148715" cy="1226820"/>
          </a:xfrm>
          <a:prstGeom prst="rect">
            <a:avLst/>
          </a:prstGeom>
        </p:spPr>
      </p:pic>
      <p:pic>
        <p:nvPicPr>
          <p:cNvPr id="6" name="图片 5"/>
          <p:cNvPicPr>
            <a:picLocks noChangeAspect="1"/>
          </p:cNvPicPr>
          <p:nvPr/>
        </p:nvPicPr>
        <p:blipFill>
          <a:blip r:embed="rId4"/>
          <a:stretch>
            <a:fillRect/>
          </a:stretch>
        </p:blipFill>
        <p:spPr>
          <a:xfrm>
            <a:off x="5120005" y="3028315"/>
            <a:ext cx="1226185" cy="1226185"/>
          </a:xfrm>
          <a:prstGeom prst="rect">
            <a:avLst/>
          </a:prstGeom>
        </p:spPr>
      </p:pic>
      <p:pic>
        <p:nvPicPr>
          <p:cNvPr id="7" name="图片 6"/>
          <p:cNvPicPr>
            <a:picLocks noChangeAspect="1"/>
          </p:cNvPicPr>
          <p:nvPr/>
        </p:nvPicPr>
        <p:blipFill>
          <a:blip r:embed="rId5"/>
          <a:stretch>
            <a:fillRect/>
          </a:stretch>
        </p:blipFill>
        <p:spPr>
          <a:xfrm>
            <a:off x="7598410" y="3571875"/>
            <a:ext cx="1433830" cy="14338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670560"/>
            <a:ext cx="7550785" cy="35801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UML协作图(又叫通信图)是一种作用于显示对象之间如何进行交互以执行特点用例或用例中特点部分行为的交互图，它强调的是发送和接收消息的对象之间的组织结构。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5262245"/>
          </a:xfrm>
          <a:prstGeom prst="rect">
            <a:avLst/>
          </a:prstGeom>
          <a:noFill/>
        </p:spPr>
        <p:txBody>
          <a:bodyPr wrap="square" rtlCol="0" anchor="t">
            <a:spAutoFit/>
          </a:bodyPr>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45640" y="640080"/>
            <a:ext cx="4528820" cy="38633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3415030"/>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3" name="图片 2"/>
          <p:cNvPicPr>
            <a:picLocks noChangeAspect="1"/>
          </p:cNvPicPr>
          <p:nvPr/>
        </p:nvPicPr>
        <p:blipFill>
          <a:blip r:embed="rId1"/>
          <a:stretch>
            <a:fillRect/>
          </a:stretch>
        </p:blipFill>
        <p:spPr>
          <a:xfrm>
            <a:off x="5927090" y="467995"/>
            <a:ext cx="1019175" cy="695325"/>
          </a:xfrm>
          <a:prstGeom prst="rect">
            <a:avLst/>
          </a:prstGeom>
        </p:spPr>
      </p:pic>
      <p:pic>
        <p:nvPicPr>
          <p:cNvPr id="5" name="图片 4"/>
          <p:cNvPicPr>
            <a:picLocks noChangeAspect="1"/>
          </p:cNvPicPr>
          <p:nvPr/>
        </p:nvPicPr>
        <p:blipFill>
          <a:blip r:embed="rId2"/>
          <a:stretch>
            <a:fillRect/>
          </a:stretch>
        </p:blipFill>
        <p:spPr>
          <a:xfrm>
            <a:off x="6165215" y="1789430"/>
            <a:ext cx="542925" cy="676275"/>
          </a:xfrm>
          <a:prstGeom prst="rect">
            <a:avLst/>
          </a:prstGeom>
        </p:spPr>
      </p:pic>
      <p:pic>
        <p:nvPicPr>
          <p:cNvPr id="6" name="图片 5"/>
          <p:cNvPicPr>
            <a:picLocks noChangeAspect="1"/>
          </p:cNvPicPr>
          <p:nvPr/>
        </p:nvPicPr>
        <p:blipFill>
          <a:blip r:embed="rId3"/>
          <a:stretch>
            <a:fillRect/>
          </a:stretch>
        </p:blipFill>
        <p:spPr>
          <a:xfrm>
            <a:off x="6155690" y="2585720"/>
            <a:ext cx="990600" cy="676275"/>
          </a:xfrm>
          <a:prstGeom prst="rect">
            <a:avLst/>
          </a:prstGeom>
        </p:spPr>
      </p:pic>
      <p:pic>
        <p:nvPicPr>
          <p:cNvPr id="7" name="图片 6"/>
          <p:cNvPicPr>
            <a:picLocks noChangeAspect="1"/>
          </p:cNvPicPr>
          <p:nvPr/>
        </p:nvPicPr>
        <p:blipFill>
          <a:blip r:embed="rId4"/>
          <a:stretch>
            <a:fillRect/>
          </a:stretch>
        </p:blipFill>
        <p:spPr>
          <a:xfrm>
            <a:off x="5927090" y="3833495"/>
            <a:ext cx="1447800" cy="685800"/>
          </a:xfrm>
          <a:prstGeom prst="rect">
            <a:avLst/>
          </a:prstGeom>
        </p:spPr>
      </p:pic>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5077460"/>
          </a:xfrm>
          <a:prstGeom prst="rect">
            <a:avLst/>
          </a:prstGeom>
          <a:noFill/>
        </p:spPr>
        <p:txBody>
          <a:bodyPr wrap="square" rtlCol="0" anchor="t">
            <a:spAutoFit/>
          </a:bodyPr>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r>
              <a:rPr lang="zh-CN" altLang="en-US"/>
              <a:t>组件：组件代表了一个接口定义良好的软件模块，是系统的一个物理可替代的部分。它跟UML组件图使用的符号是一样的，表示为一个矩形，左侧面还伸出两个较小矩形。</a:t>
            </a:r>
            <a:endParaRPr lang="zh-CN" altLang="en-US"/>
          </a:p>
          <a:p>
            <a:endParaRPr lang="zh-CN" altLang="en-US"/>
          </a:p>
          <a:p>
            <a:r>
              <a:rPr lang="zh-CN" altLang="en-US"/>
              <a:t>接口：接口是一系列操作的集合，它指定了一个类所提供的服务。通常用一个空心圆或者空心圆加一根实线表示。</a:t>
            </a:r>
            <a:endParaRPr lang="zh-CN" altLang="en-US"/>
          </a:p>
          <a:p>
            <a:endParaRPr lang="zh-CN" altLang="en-US"/>
          </a:p>
          <a:p>
            <a:r>
              <a:rPr lang="zh-CN" altLang="en-US"/>
              <a:t>依赖：依赖是一种使用关系，表示类之间的调用关系，即一个类的实现需要另一个类的协助，所以尽量不使用互相依赖。依赖分为单向依赖和双向依赖，单向依赖用一根虚线带一个箭头表示。</a:t>
            </a:r>
            <a:endParaRPr lang="zh-CN" altLang="en-US"/>
          </a:p>
        </p:txBody>
      </p:sp>
      <p:pic>
        <p:nvPicPr>
          <p:cNvPr id="3" name="图片 2"/>
          <p:cNvPicPr>
            <a:picLocks noChangeAspect="1"/>
          </p:cNvPicPr>
          <p:nvPr/>
        </p:nvPicPr>
        <p:blipFill>
          <a:blip r:embed="rId1"/>
          <a:stretch>
            <a:fillRect/>
          </a:stretch>
        </p:blipFill>
        <p:spPr>
          <a:xfrm>
            <a:off x="7109460" y="389255"/>
            <a:ext cx="1447800" cy="685800"/>
          </a:xfrm>
          <a:prstGeom prst="rect">
            <a:avLst/>
          </a:prstGeom>
        </p:spPr>
      </p:pic>
      <p:pic>
        <p:nvPicPr>
          <p:cNvPr id="4" name="图片 3"/>
          <p:cNvPicPr>
            <a:picLocks noChangeAspect="1"/>
          </p:cNvPicPr>
          <p:nvPr/>
        </p:nvPicPr>
        <p:blipFill>
          <a:blip r:embed="rId2"/>
          <a:stretch>
            <a:fillRect/>
          </a:stretch>
        </p:blipFill>
        <p:spPr>
          <a:xfrm>
            <a:off x="5686425" y="616585"/>
            <a:ext cx="666750" cy="857250"/>
          </a:xfrm>
          <a:prstGeom prst="rect">
            <a:avLst/>
          </a:prstGeom>
        </p:spPr>
      </p:pic>
      <p:pic>
        <p:nvPicPr>
          <p:cNvPr id="5" name="图片 4"/>
          <p:cNvPicPr>
            <a:picLocks noChangeAspect="1"/>
          </p:cNvPicPr>
          <p:nvPr/>
        </p:nvPicPr>
        <p:blipFill>
          <a:blip r:embed="rId3"/>
          <a:stretch>
            <a:fillRect/>
          </a:stretch>
        </p:blipFill>
        <p:spPr>
          <a:xfrm>
            <a:off x="7839710" y="1473835"/>
            <a:ext cx="638175" cy="904875"/>
          </a:xfrm>
          <a:prstGeom prst="rect">
            <a:avLst/>
          </a:prstGeom>
        </p:spPr>
      </p:pic>
      <p:pic>
        <p:nvPicPr>
          <p:cNvPr id="6" name="图片 5"/>
          <p:cNvPicPr>
            <a:picLocks noChangeAspect="1"/>
          </p:cNvPicPr>
          <p:nvPr/>
        </p:nvPicPr>
        <p:blipFill>
          <a:blip r:embed="rId4"/>
          <a:stretch>
            <a:fillRect/>
          </a:stretch>
        </p:blipFill>
        <p:spPr>
          <a:xfrm>
            <a:off x="7706995" y="3509645"/>
            <a:ext cx="1257300" cy="523875"/>
          </a:xfrm>
          <a:prstGeom prst="rect">
            <a:avLst/>
          </a:prstGeom>
        </p:spPr>
      </p:pic>
      <p:pic>
        <p:nvPicPr>
          <p:cNvPr id="7" name="图片 6"/>
          <p:cNvPicPr>
            <a:picLocks noChangeAspect="1"/>
          </p:cNvPicPr>
          <p:nvPr/>
        </p:nvPicPr>
        <p:blipFill>
          <a:blip r:embed="rId5"/>
          <a:stretch>
            <a:fillRect/>
          </a:stretch>
        </p:blipFill>
        <p:spPr>
          <a:xfrm>
            <a:off x="7620635" y="2620010"/>
            <a:ext cx="1076325" cy="581025"/>
          </a:xfrm>
          <a:prstGeom prst="rect">
            <a:avLst/>
          </a:prstGeom>
        </p:spPr>
      </p:pic>
      <p:pic>
        <p:nvPicPr>
          <p:cNvPr id="8" name="图片 7"/>
          <p:cNvPicPr>
            <a:picLocks noChangeAspect="1"/>
          </p:cNvPicPr>
          <p:nvPr/>
        </p:nvPicPr>
        <p:blipFill>
          <a:blip r:embed="rId6"/>
          <a:stretch>
            <a:fillRect/>
          </a:stretch>
        </p:blipFill>
        <p:spPr>
          <a:xfrm>
            <a:off x="7557135" y="4530090"/>
            <a:ext cx="1247775" cy="4514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18945" y="561975"/>
            <a:ext cx="5705475" cy="4019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4" name="TextBox 3"/>
          <p:cNvSpPr txBox="1"/>
          <p:nvPr/>
        </p:nvSpPr>
        <p:spPr>
          <a:xfrm>
            <a:off x="411956" y="1663304"/>
            <a:ext cx="7804150" cy="368300"/>
          </a:xfrm>
          <a:prstGeom prst="rect">
            <a:avLst/>
          </a:prstGeom>
          <a:noFill/>
        </p:spPr>
        <p:txBody>
          <a:bodyPr wrap="none">
            <a:spAutoFit/>
          </a:bodyPr>
          <a:lstStyle/>
          <a:p>
            <a:pPr marR="0" defTabSz="914400">
              <a:buClrTx/>
              <a:buSzTx/>
              <a:buFontTx/>
              <a:buNone/>
              <a:defRPr/>
            </a:pPr>
            <a:r>
              <a:rPr kumimoji="0" lang="en-US" altLang="zh-CN" sz="1800" b="1" kern="1200" cap="none" spc="0" normalizeH="0" baseline="0" noProof="0" dirty="0">
                <a:latin typeface="+mn-ea"/>
                <a:ea typeface="+mn-ea"/>
                <a:cs typeface="+mn-cs"/>
              </a:rPr>
              <a:t>StarUML</a:t>
            </a:r>
            <a:r>
              <a:rPr kumimoji="0" lang="zh-CN" altLang="en-US" sz="1800" b="1" kern="1200" cap="none" spc="0" normalizeH="0" baseline="0" noProof="0" dirty="0">
                <a:latin typeface="+mn-ea"/>
                <a:ea typeface="+mn-ea"/>
                <a:cs typeface="+mn-cs"/>
              </a:rPr>
              <a:t>中清晰地区分了模型、视和图的概念，请大致解释这三者的定义。</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11956" y="2051447"/>
            <a:ext cx="5212080" cy="922020"/>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a:latin typeface="+mn-ea"/>
                <a:ea typeface="+mn-ea"/>
                <a:cs typeface="+mn-cs"/>
              </a:rPr>
              <a:t>答案：模型是包含软件模式信息的元素，</a:t>
            </a:r>
            <a:endParaRPr kumimoji="0" lang="en-US" altLang="zh-CN" sz="1800" b="1" kern="1200" cap="none" spc="0" normalizeH="0" baseline="0" noProof="0" dirty="0">
              <a:latin typeface="+mn-ea"/>
              <a:ea typeface="+mn-ea"/>
              <a:cs typeface="+mn-cs"/>
            </a:endParaRPr>
          </a:p>
          <a:p>
            <a:pPr marR="0" defTabSz="914400">
              <a:buClrTx/>
              <a:buSzTx/>
              <a:buFontTx/>
              <a:buNone/>
              <a:defRPr/>
            </a:pPr>
            <a:r>
              <a:rPr kumimoji="0" lang="zh-CN" altLang="en-US" sz="1800" b="1" kern="1200" cap="none" spc="0" normalizeH="0" baseline="0" noProof="0" dirty="0">
                <a:latin typeface="+mn-ea"/>
                <a:ea typeface="+mn-ea"/>
                <a:cs typeface="+mn-cs"/>
              </a:rPr>
              <a:t>视则是模型中信息的可视表达法，</a:t>
            </a:r>
            <a:endParaRPr kumimoji="0" lang="en-US" altLang="zh-CN" sz="1800" b="1" kern="1200" cap="none" spc="0" normalizeH="0" baseline="0" noProof="0" dirty="0">
              <a:latin typeface="+mn-ea"/>
              <a:ea typeface="+mn-ea"/>
              <a:cs typeface="+mn-cs"/>
            </a:endParaRPr>
          </a:p>
          <a:p>
            <a:pPr marR="0" defTabSz="914400">
              <a:buClrTx/>
              <a:buSzTx/>
              <a:buFontTx/>
              <a:buNone/>
              <a:defRPr/>
            </a:pPr>
            <a:r>
              <a:rPr kumimoji="0" lang="zh-CN" altLang="en-US" sz="1800" b="1" kern="1200" cap="none" spc="0" normalizeH="0" baseline="0" noProof="0" dirty="0">
                <a:latin typeface="+mn-ea"/>
                <a:ea typeface="+mn-ea"/>
                <a:cs typeface="+mn-cs"/>
              </a:rPr>
              <a:t>图则是表示用户特定设计思想的可视元素的集合。</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4" name="TextBox 3"/>
          <p:cNvSpPr txBox="1"/>
          <p:nvPr/>
        </p:nvSpPr>
        <p:spPr>
          <a:xfrm>
            <a:off x="411956" y="1663304"/>
            <a:ext cx="4352925" cy="368300"/>
          </a:xfrm>
          <a:prstGeom prst="rect">
            <a:avLst/>
          </a:prstGeom>
          <a:noFill/>
        </p:spPr>
        <p:txBody>
          <a:bodyPr wrap="none">
            <a:spAutoFit/>
          </a:bodyPr>
          <a:lstStyle/>
          <a:p>
            <a:pPr marR="0" defTabSz="914400">
              <a:buClrTx/>
              <a:buSzTx/>
              <a:buFontTx/>
              <a:buNone/>
              <a:defRPr/>
            </a:pPr>
            <a:r>
              <a:rPr kumimoji="0" lang="en-US" altLang="zh-CN" sz="1800" b="1" kern="1200" cap="none" spc="0" normalizeH="0" baseline="0" noProof="0" dirty="0">
                <a:latin typeface="+mn-ea"/>
                <a:ea typeface="+mn-ea"/>
                <a:cs typeface="+mn-cs"/>
              </a:rPr>
              <a:t>2.</a:t>
            </a:r>
            <a:r>
              <a:rPr kumimoji="0" lang="zh-CN" altLang="en-US" sz="1800" b="1" kern="1200" cap="none" spc="0" normalizeH="0" baseline="0" noProof="0" dirty="0">
                <a:latin typeface="+mn-ea"/>
                <a:ea typeface="+mn-ea"/>
                <a:cs typeface="+mn-cs"/>
              </a:rPr>
              <a:t>能否尝试着说出</a:t>
            </a:r>
            <a:r>
              <a:rPr kumimoji="0" lang="en-US" altLang="zh-CN" sz="1800" b="1" kern="1200" cap="none" spc="0" normalizeH="0" baseline="0" noProof="0" dirty="0">
                <a:latin typeface="+mn-ea"/>
                <a:ea typeface="+mn-ea"/>
                <a:cs typeface="+mn-cs"/>
              </a:rPr>
              <a:t>StarUML</a:t>
            </a:r>
            <a:r>
              <a:rPr kumimoji="0" lang="zh-CN" altLang="en-US" sz="1800" b="1" kern="1200" cap="none" spc="0" normalizeH="0" baseline="0" noProof="0" dirty="0">
                <a:latin typeface="+mn-ea"/>
                <a:ea typeface="+mn-ea"/>
                <a:cs typeface="+mn-cs"/>
              </a:rPr>
              <a:t>的三个特点？</a:t>
            </a:r>
            <a:endParaRPr kumimoji="0" lang="en-US" altLang="zh-CN" sz="1800" b="1" kern="1200" cap="none" spc="0" normalizeH="0" baseline="0" noProof="0" dirty="0">
              <a:latin typeface="+mn-ea"/>
              <a:ea typeface="+mn-ea"/>
              <a:cs typeface="+mn-cs"/>
            </a:endParaRPr>
          </a:p>
        </p:txBody>
      </p:sp>
      <p:sp>
        <p:nvSpPr>
          <p:cNvPr id="8" name="TextBox 3"/>
          <p:cNvSpPr txBox="1"/>
          <p:nvPr/>
        </p:nvSpPr>
        <p:spPr>
          <a:xfrm>
            <a:off x="411956" y="2051447"/>
            <a:ext cx="8067675" cy="645160"/>
          </a:xfrm>
          <a:prstGeom prst="rect">
            <a:avLst/>
          </a:prstGeom>
          <a:noFill/>
        </p:spPr>
        <p:txBody>
          <a:bodyPr wrap="none">
            <a:spAutoFit/>
          </a:bodyPr>
          <a:lstStyle/>
          <a:p>
            <a:pPr marR="0" defTabSz="914400">
              <a:buClrTx/>
              <a:buSzTx/>
              <a:buFontTx/>
              <a:buNone/>
              <a:defRPr/>
            </a:pPr>
            <a:r>
              <a:rPr kumimoji="0" lang="zh-CN" altLang="en-US" sz="1800" b="1" kern="1200" cap="none" spc="0" normalizeH="0" baseline="0" noProof="0" dirty="0">
                <a:latin typeface="+mn-ea"/>
                <a:ea typeface="+mn-ea"/>
                <a:cs typeface="+mn-cs"/>
              </a:rPr>
              <a:t>答案：</a:t>
            </a:r>
            <a:r>
              <a:rPr kumimoji="0" lang="en-US" altLang="zh-CN" sz="1800" b="1" kern="1200" cap="none" spc="0" normalizeH="0" baseline="0" noProof="0" dirty="0">
                <a:latin typeface="+mn-ea"/>
                <a:ea typeface="+mn-ea"/>
                <a:cs typeface="+mn-cs"/>
              </a:rPr>
              <a:t>1</a:t>
            </a:r>
            <a:r>
              <a:rPr kumimoji="0" lang="zh-CN" altLang="en-US" sz="1800" b="1" kern="1200" cap="none" spc="0" normalizeH="0" baseline="0" noProof="0" dirty="0">
                <a:latin typeface="+mn-ea"/>
                <a:ea typeface="+mn-ea"/>
                <a:cs typeface="+mn-cs"/>
              </a:rPr>
              <a:t>）可绘制</a:t>
            </a:r>
            <a:r>
              <a:rPr kumimoji="0" lang="en-US" altLang="zh-CN" sz="1800" b="1" kern="1200" cap="none" spc="0" normalizeH="0" baseline="0" noProof="0" dirty="0">
                <a:latin typeface="+mn-ea"/>
                <a:ea typeface="+mn-ea"/>
                <a:cs typeface="+mn-cs"/>
              </a:rPr>
              <a:t>UML</a:t>
            </a:r>
            <a:r>
              <a:rPr kumimoji="0" lang="zh-CN" altLang="en-US" sz="1800" b="1" kern="1200" cap="none" spc="0" normalizeH="0" baseline="0" noProof="0" dirty="0">
                <a:latin typeface="+mn-ea"/>
                <a:ea typeface="+mn-ea"/>
                <a:cs typeface="+mn-cs"/>
              </a:rPr>
              <a:t>中的常用图   </a:t>
            </a:r>
            <a:r>
              <a:rPr kumimoji="0" lang="en-US" altLang="zh-CN" sz="1800" b="1" kern="1200" cap="none" spc="0" normalizeH="0" baseline="0" noProof="0" dirty="0">
                <a:latin typeface="+mn-ea"/>
                <a:ea typeface="+mn-ea"/>
                <a:cs typeface="+mn-cs"/>
              </a:rPr>
              <a:t>2</a:t>
            </a:r>
            <a:r>
              <a:rPr kumimoji="0" lang="zh-CN" altLang="en-US" sz="1800" b="1" kern="1200" cap="none" spc="0" normalizeH="0" baseline="0" noProof="0" dirty="0">
                <a:latin typeface="+mn-ea"/>
                <a:ea typeface="+mn-ea"/>
                <a:cs typeface="+mn-cs"/>
              </a:rPr>
              <a:t>）完全免费   </a:t>
            </a:r>
            <a:r>
              <a:rPr kumimoji="0" lang="en-US" altLang="zh-CN" sz="1800" b="1" kern="1200" cap="none" spc="0" normalizeH="0" baseline="0" noProof="0" dirty="0">
                <a:latin typeface="+mn-ea"/>
                <a:ea typeface="+mn-ea"/>
                <a:cs typeface="+mn-cs"/>
              </a:rPr>
              <a:t>3</a:t>
            </a:r>
            <a:r>
              <a:rPr kumimoji="0" lang="zh-CN" altLang="en-US" sz="1800" b="1" kern="1200" cap="none" spc="0" normalizeH="0" baseline="0" noProof="0" dirty="0">
                <a:latin typeface="+mn-ea"/>
                <a:ea typeface="+mn-ea"/>
                <a:cs typeface="+mn-cs"/>
              </a:rPr>
              <a:t>）多种格式   </a:t>
            </a:r>
            <a:r>
              <a:rPr kumimoji="0" lang="en-US" altLang="zh-CN" sz="1800" b="1" kern="1200" cap="none" spc="0" normalizeH="0" baseline="0" noProof="0" dirty="0">
                <a:latin typeface="+mn-ea"/>
                <a:ea typeface="+mn-ea"/>
                <a:cs typeface="+mn-cs"/>
              </a:rPr>
              <a:t>4</a:t>
            </a:r>
            <a:r>
              <a:rPr kumimoji="0" lang="zh-CN" altLang="en-US" sz="1800" b="1" kern="1200" cap="none" spc="0" normalizeH="0" baseline="0" noProof="0" dirty="0">
                <a:latin typeface="+mn-ea"/>
                <a:ea typeface="+mn-ea"/>
                <a:cs typeface="+mn-cs"/>
              </a:rPr>
              <a:t>）双向工程</a:t>
            </a:r>
            <a:endParaRPr kumimoji="0" lang="en-US" altLang="zh-CN" sz="1800" b="1" kern="1200" cap="none" spc="0" normalizeH="0" baseline="0" noProof="0" dirty="0">
              <a:latin typeface="+mn-ea"/>
              <a:ea typeface="+mn-ea"/>
              <a:cs typeface="+mn-cs"/>
            </a:endParaRPr>
          </a:p>
          <a:p>
            <a:pPr marR="0" defTabSz="914400">
              <a:buClrTx/>
              <a:buSzTx/>
              <a:buFontTx/>
              <a:buNone/>
              <a:defRPr/>
            </a:pPr>
            <a:r>
              <a:rPr kumimoji="0" lang="en-US" altLang="zh-CN" sz="1800" b="1" kern="1200" cap="none" spc="0" normalizeH="0" baseline="0" noProof="0" dirty="0">
                <a:latin typeface="+mn-ea"/>
                <a:ea typeface="+mn-ea"/>
                <a:cs typeface="+mn-cs"/>
              </a:rPr>
              <a:t>      5</a:t>
            </a:r>
            <a:r>
              <a:rPr kumimoji="0" lang="zh-CN" altLang="en-US" sz="1800" b="1" kern="1200" cap="none" spc="0" normalizeH="0" baseline="0" noProof="0" dirty="0">
                <a:latin typeface="+mn-ea"/>
                <a:ea typeface="+mn-ea"/>
                <a:cs typeface="+mn-cs"/>
              </a:rPr>
              <a:t>）支持</a:t>
            </a:r>
            <a:r>
              <a:rPr kumimoji="0" lang="en-US" altLang="zh-CN" sz="1800" b="1" kern="1200" cap="none" spc="0" normalizeH="0" baseline="0" noProof="0" dirty="0">
                <a:latin typeface="+mn-ea"/>
                <a:ea typeface="+mn-ea"/>
                <a:cs typeface="+mn-cs"/>
              </a:rPr>
              <a:t>XMI</a:t>
            </a:r>
            <a:r>
              <a:rPr kumimoji="0" lang="zh-CN" altLang="en-US" sz="1800" b="1" kern="1200" cap="none" spc="0" normalizeH="0" baseline="0" noProof="0" dirty="0">
                <a:latin typeface="+mn-ea"/>
                <a:ea typeface="+mn-ea"/>
                <a:cs typeface="+mn-cs"/>
              </a:rPr>
              <a:t>   </a:t>
            </a:r>
            <a:r>
              <a:rPr kumimoji="0" lang="en-US" altLang="zh-CN" sz="1800" b="1" kern="1200" cap="none" spc="0" normalizeH="0" baseline="0" noProof="0" dirty="0">
                <a:latin typeface="+mn-ea"/>
                <a:ea typeface="+mn-ea"/>
                <a:cs typeface="+mn-cs"/>
              </a:rPr>
              <a:t>6</a:t>
            </a:r>
            <a:r>
              <a:rPr kumimoji="0" lang="zh-CN" altLang="en-US" sz="1800" b="1" kern="1200" cap="none" spc="0" normalizeH="0" baseline="0" noProof="0" dirty="0">
                <a:latin typeface="+mn-ea"/>
                <a:ea typeface="+mn-ea"/>
                <a:cs typeface="+mn-cs"/>
              </a:rPr>
              <a:t>）导入</a:t>
            </a:r>
            <a:r>
              <a:rPr kumimoji="0" lang="en-US" altLang="zh-CN" sz="1800" b="1" kern="1200" cap="none" spc="0" normalizeH="0" baseline="0" noProof="0" dirty="0">
                <a:latin typeface="+mn-ea"/>
                <a:ea typeface="+mn-ea"/>
                <a:cs typeface="+mn-cs"/>
              </a:rPr>
              <a:t>Rose</a:t>
            </a:r>
            <a:r>
              <a:rPr kumimoji="0" lang="zh-CN" altLang="en-US" sz="1800" b="1" kern="1200" cap="none" spc="0" normalizeH="0" baseline="0" noProof="0" dirty="0">
                <a:latin typeface="+mn-ea"/>
                <a:ea typeface="+mn-ea"/>
                <a:cs typeface="+mn-cs"/>
              </a:rPr>
              <a:t>文件   </a:t>
            </a:r>
            <a:r>
              <a:rPr kumimoji="0" lang="en-US" altLang="zh-CN" sz="1800" b="1" kern="1200" cap="none" spc="0" normalizeH="0" baseline="0" noProof="0" dirty="0">
                <a:latin typeface="+mn-ea"/>
                <a:ea typeface="+mn-ea"/>
                <a:cs typeface="+mn-cs"/>
              </a:rPr>
              <a:t>7</a:t>
            </a:r>
            <a:r>
              <a:rPr kumimoji="0" lang="zh-CN" altLang="en-US" sz="1800" b="1" kern="1200" cap="none" spc="0" normalizeH="0" baseline="0" noProof="0" dirty="0">
                <a:latin typeface="+mn-ea"/>
                <a:ea typeface="+mn-ea"/>
                <a:cs typeface="+mn-cs"/>
              </a:rPr>
              <a:t>）支持模式</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2015-10</a:t>
                      </a:r>
                      <a:r>
                        <a:rPr lang="zh-CN" altLang="en-US" sz="1500" b="1" dirty="0">
                          <a:solidFill>
                            <a:schemeClr val="tx1"/>
                          </a:solidFill>
                          <a:latin typeface="微软雅黑" panose="020B0503020204020204" pitchFamily="34" charset="-122"/>
                          <a:ea typeface="微软雅黑" panose="020B0503020204020204" pitchFamily="34" charset="-122"/>
                        </a:rPr>
                        <a:t>）</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a:t>
                      </a:r>
                      <a:endParaRPr lang="zh-CN" altLang="en-US"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几种常见图作法starUMLhttps://my.oschina.net/u/1387400/blog/1553422</a:t>
                      </a:r>
                      <a:endParaRPr lang="zh-CN" altLang="en-US"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a:t>
                      </a:r>
                      <a:endParaRPr lang="zh-CN" altLang="en-US"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6334</Words>
  <Application>WPS 演示</Application>
  <PresentationFormat>全屏显示(16:9)</PresentationFormat>
  <Paragraphs>440</Paragraphs>
  <Slides>58</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164</cp:revision>
  <dcterms:created xsi:type="dcterms:W3CDTF">2014-09-01T14:19:00Z</dcterms:created>
  <dcterms:modified xsi:type="dcterms:W3CDTF">2018-10-30T23:43:46Z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