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5">
  <p:sldMasterIdLst>
    <p:sldMasterId id="2147483648" r:id="rId1"/>
  </p:sldMasterIdLst>
  <p:notesMasterIdLst>
    <p:notesMasterId r:id="rId68"/>
  </p:notesMasterIdLst>
  <p:sldIdLst>
    <p:sldId id="257" r:id="rId2"/>
    <p:sldId id="259" r:id="rId3"/>
    <p:sldId id="260" r:id="rId4"/>
    <p:sldId id="256" r:id="rId5"/>
    <p:sldId id="285" r:id="rId6"/>
    <p:sldId id="261" r:id="rId7"/>
    <p:sldId id="264" r:id="rId8"/>
    <p:sldId id="287" r:id="rId9"/>
    <p:sldId id="262" r:id="rId10"/>
    <p:sldId id="265" r:id="rId11"/>
    <p:sldId id="288" r:id="rId12"/>
    <p:sldId id="289" r:id="rId13"/>
    <p:sldId id="290" r:id="rId14"/>
    <p:sldId id="291" r:id="rId15"/>
    <p:sldId id="263" r:id="rId16"/>
    <p:sldId id="267" r:id="rId17"/>
    <p:sldId id="317" r:id="rId18"/>
    <p:sldId id="292" r:id="rId19"/>
    <p:sldId id="293" r:id="rId20"/>
    <p:sldId id="336" r:id="rId21"/>
    <p:sldId id="337" r:id="rId22"/>
    <p:sldId id="338" r:id="rId23"/>
    <p:sldId id="339" r:id="rId24"/>
    <p:sldId id="340" r:id="rId25"/>
    <p:sldId id="341" r:id="rId26"/>
    <p:sldId id="294" r:id="rId27"/>
    <p:sldId id="280" r:id="rId28"/>
    <p:sldId id="323" r:id="rId29"/>
    <p:sldId id="295" r:id="rId30"/>
    <p:sldId id="318" r:id="rId31"/>
    <p:sldId id="319" r:id="rId32"/>
    <p:sldId id="320" r:id="rId33"/>
    <p:sldId id="321" r:id="rId34"/>
    <p:sldId id="322" r:id="rId35"/>
    <p:sldId id="324" r:id="rId36"/>
    <p:sldId id="297" r:id="rId37"/>
    <p:sldId id="278" r:id="rId38"/>
    <p:sldId id="304" r:id="rId39"/>
    <p:sldId id="305" r:id="rId40"/>
    <p:sldId id="325" r:id="rId41"/>
    <p:sldId id="326" r:id="rId42"/>
    <p:sldId id="327" r:id="rId43"/>
    <p:sldId id="298" r:id="rId44"/>
    <p:sldId id="307" r:id="rId45"/>
    <p:sldId id="308" r:id="rId46"/>
    <p:sldId id="296" r:id="rId47"/>
    <p:sldId id="309" r:id="rId48"/>
    <p:sldId id="310" r:id="rId49"/>
    <p:sldId id="311" r:id="rId50"/>
    <p:sldId id="313" r:id="rId51"/>
    <p:sldId id="328" r:id="rId52"/>
    <p:sldId id="314" r:id="rId53"/>
    <p:sldId id="329" r:id="rId54"/>
    <p:sldId id="299" r:id="rId55"/>
    <p:sldId id="333" r:id="rId56"/>
    <p:sldId id="330" r:id="rId57"/>
    <p:sldId id="331" r:id="rId58"/>
    <p:sldId id="332" r:id="rId59"/>
    <p:sldId id="335" r:id="rId60"/>
    <p:sldId id="334" r:id="rId61"/>
    <p:sldId id="301" r:id="rId62"/>
    <p:sldId id="268" r:id="rId63"/>
    <p:sldId id="302" r:id="rId64"/>
    <p:sldId id="272" r:id="rId65"/>
    <p:sldId id="316" r:id="rId66"/>
    <p:sldId id="25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912" autoAdjust="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sorterViewPr>
    <p:cViewPr>
      <p:scale>
        <a:sx n="100" d="100"/>
        <a:sy n="100" d="100"/>
      </p:scale>
      <p:origin x="0" y="-47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53046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PPTOS</a:t>
            </a:r>
            <a:r>
              <a:rPr lang="zh-CN" altLang="en-US" dirty="0"/>
              <a:t>模板网</a:t>
            </a:r>
            <a:r>
              <a:rPr lang="en-US" altLang="zh-CN" dirty="0"/>
              <a:t>http://www.pptos.com</a:t>
            </a:r>
          </a:p>
        </p:txBody>
      </p:sp>
    </p:spTree>
    <p:extLst>
      <p:ext uri="{BB962C8B-B14F-4D97-AF65-F5344CB8AC3E}">
        <p14:creationId xmlns:p14="http://schemas.microsoft.com/office/powerpoint/2010/main" val="967463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6.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8.png"/><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9.png"/><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2.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88.xml"/><Relationship Id="rId7" Type="http://schemas.openxmlformats.org/officeDocument/2006/relationships/image" Target="../media/image1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7.jpeg"/><Relationship Id="rId4"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8.png"/><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19.png"/><Relationship Id="rId4"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82216" y="4207237"/>
            <a:ext cx="5899231" cy="646331"/>
          </a:xfrm>
          <a:prstGeom prst="rect">
            <a:avLst/>
          </a:prstGeom>
          <a:noFill/>
        </p:spPr>
        <p:txBody>
          <a:bodyPr wrap="square" rtlCol="0">
            <a:spAutoFit/>
          </a:bodyPr>
          <a:lstStyle/>
          <a:p>
            <a:r>
              <a:rPr lang="zh-CN" altLang="en-US" dirty="0">
                <a:latin typeface="等线 Light" panose="02010600030101010101" pitchFamily="2" charset="-122"/>
                <a:ea typeface="等线 Light" panose="02010600030101010101" pitchFamily="2" charset="-122"/>
              </a:rPr>
              <a:t>组长：夏昌灏</a:t>
            </a:r>
          </a:p>
          <a:p>
            <a:r>
              <a:rPr lang="zh-CN" altLang="en-US" dirty="0">
                <a:latin typeface="等线 Light" panose="02010600030101010101" pitchFamily="2" charset="-122"/>
                <a:ea typeface="等线 Light" panose="02010600030101010101" pitchFamily="2" charset="-122"/>
              </a:rPr>
              <a:t>组员：黄浩峰李俊 叶忠杰 吴荣欣</a:t>
            </a:r>
          </a:p>
        </p:txBody>
      </p:sp>
      <p:sp>
        <p:nvSpPr>
          <p:cNvPr id="21" name="文本框 20"/>
          <p:cNvSpPr txBox="1"/>
          <p:nvPr/>
        </p:nvSpPr>
        <p:spPr>
          <a:xfrm>
            <a:off x="2510589" y="2254237"/>
            <a:ext cx="730717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需求工程项目计划</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2" descr="C:\Users\HP\Desktop\图标修正.png">
            <a:extLst>
              <a:ext uri="{FF2B5EF4-FFF2-40B4-BE49-F238E27FC236}">
                <a16:creationId xmlns:a16="http://schemas.microsoft.com/office/drawing/2014/main" id="{625F7E6C-61E5-44D4-ABE2-263107A94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47" y="427061"/>
            <a:ext cx="1668091" cy="1668091"/>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8B4E9505-27B5-43E6-A7D3-C042741FCCFB}"/>
              </a:ext>
            </a:extLst>
          </p:cNvPr>
          <p:cNvSpPr txBox="1"/>
          <p:nvPr/>
        </p:nvSpPr>
        <p:spPr>
          <a:xfrm>
            <a:off x="3082216" y="3533082"/>
            <a:ext cx="5899231" cy="369332"/>
          </a:xfrm>
          <a:prstGeom prst="rect">
            <a:avLst/>
          </a:prstGeom>
          <a:noFill/>
        </p:spPr>
        <p:txBody>
          <a:bodyPr wrap="square" rtlCol="0">
            <a:spAutoFit/>
          </a:bodyPr>
          <a:lstStyle/>
          <a:p>
            <a:r>
              <a:rPr lang="en-US" altLang="zh-CN" dirty="0">
                <a:latin typeface="等线 Light" panose="02010600030101010101" pitchFamily="2" charset="-122"/>
                <a:ea typeface="等线 Light" panose="02010600030101010101" pitchFamily="2" charset="-122"/>
              </a:rPr>
              <a:t>PRD2018-G10</a:t>
            </a:r>
            <a:endParaRPr lang="zh-CN" altLang="en-US" dirty="0">
              <a:latin typeface="等线 Light" panose="02010600030101010101" pitchFamily="2" charset="-122"/>
              <a:ea typeface="等线 Light"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所建议系统技术可行性分析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2036135" cy="369332"/>
          </a:xfrm>
          <a:prstGeom prst="rect">
            <a:avLst/>
          </a:prstGeom>
          <a:noFill/>
        </p:spPr>
        <p:txBody>
          <a:bodyPr wrap="none" rtlCol="0">
            <a:spAutoFit/>
          </a:bodyPr>
          <a:lstStyle/>
          <a:p>
            <a:r>
              <a:rPr lang="en-US" altLang="zh-CN" b="1" dirty="0"/>
              <a:t>4.5.1  </a:t>
            </a:r>
            <a:r>
              <a:rPr lang="zh-CN" altLang="zh-CN" b="1" dirty="0"/>
              <a:t>时间限制：</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2805576" cy="738664"/>
          </a:xfrm>
          <a:prstGeom prst="rect">
            <a:avLst/>
          </a:prstGeom>
          <a:noFill/>
        </p:spPr>
        <p:txBody>
          <a:bodyPr wrap="none" rtlCol="0">
            <a:spAutoFit/>
          </a:bodyPr>
          <a:lstStyle/>
          <a:p>
            <a:r>
              <a:rPr lang="en-US" altLang="zh-CN" sz="2400" b="1" dirty="0"/>
              <a:t>4.5</a:t>
            </a:r>
            <a:r>
              <a:rPr lang="zh-CN" altLang="zh-CN" sz="2400" b="1" dirty="0"/>
              <a:t>技术可行性评价</a:t>
            </a:r>
          </a:p>
          <a:p>
            <a:endParaRPr lang="zh-CN" altLang="en-US"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本项目计划在</a:t>
            </a:r>
            <a:r>
              <a:rPr lang="en-US" altLang="zh-CN" dirty="0"/>
              <a:t>16</a:t>
            </a:r>
            <a:r>
              <a:rPr lang="zh-CN" altLang="zh-CN" dirty="0"/>
              <a:t>周内完成，但本项目只涉及需求开发和界面原型开发，不涉及功能实现，时间紧迫但并非不能完成。</a:t>
            </a:r>
          </a:p>
        </p:txBody>
      </p:sp>
      <p:sp>
        <p:nvSpPr>
          <p:cNvPr id="45" name="文本框 44">
            <a:extLst>
              <a:ext uri="{FF2B5EF4-FFF2-40B4-BE49-F238E27FC236}">
                <a16:creationId xmlns:a16="http://schemas.microsoft.com/office/drawing/2014/main" id="{2D658151-749F-4650-B6EE-495C91C959A3}"/>
              </a:ext>
            </a:extLst>
          </p:cNvPr>
          <p:cNvSpPr txBox="1"/>
          <p:nvPr/>
        </p:nvSpPr>
        <p:spPr>
          <a:xfrm>
            <a:off x="659531" y="2744916"/>
            <a:ext cx="2036135" cy="369332"/>
          </a:xfrm>
          <a:prstGeom prst="rect">
            <a:avLst/>
          </a:prstGeom>
          <a:noFill/>
        </p:spPr>
        <p:txBody>
          <a:bodyPr wrap="none" rtlCol="0">
            <a:spAutoFit/>
          </a:bodyPr>
          <a:lstStyle/>
          <a:p>
            <a:r>
              <a:rPr lang="en-US" altLang="zh-CN" b="1" dirty="0"/>
              <a:t>4.5.2  </a:t>
            </a:r>
            <a:r>
              <a:rPr lang="zh-CN" altLang="zh-CN" b="1" dirty="0"/>
              <a:t>现有技术：</a:t>
            </a:r>
          </a:p>
        </p:txBody>
      </p:sp>
      <p:sp>
        <p:nvSpPr>
          <p:cNvPr id="46" name="文本框 45">
            <a:extLst>
              <a:ext uri="{FF2B5EF4-FFF2-40B4-BE49-F238E27FC236}">
                <a16:creationId xmlns:a16="http://schemas.microsoft.com/office/drawing/2014/main" id="{F39F6B92-013F-4E92-9532-2FFA995FA7D3}"/>
              </a:ext>
            </a:extLst>
          </p:cNvPr>
          <p:cNvSpPr txBox="1"/>
          <p:nvPr/>
        </p:nvSpPr>
        <p:spPr>
          <a:xfrm>
            <a:off x="659531" y="3791122"/>
            <a:ext cx="2266967" cy="369332"/>
          </a:xfrm>
          <a:prstGeom prst="rect">
            <a:avLst/>
          </a:prstGeom>
          <a:noFill/>
        </p:spPr>
        <p:txBody>
          <a:bodyPr wrap="none" rtlCol="0">
            <a:spAutoFit/>
          </a:bodyPr>
          <a:lstStyle/>
          <a:p>
            <a:r>
              <a:rPr lang="en-US" altLang="zh-CN" b="1" dirty="0"/>
              <a:t>4.5.3  </a:t>
            </a:r>
            <a:r>
              <a:rPr lang="zh-CN" altLang="en-US" b="1" dirty="0"/>
              <a:t>开发人员能力</a:t>
            </a:r>
            <a:endParaRPr lang="zh-CN" altLang="zh-CN" b="1" dirty="0"/>
          </a:p>
        </p:txBody>
      </p:sp>
      <p:sp>
        <p:nvSpPr>
          <p:cNvPr id="47" name="文本框 46">
            <a:extLst>
              <a:ext uri="{FF2B5EF4-FFF2-40B4-BE49-F238E27FC236}">
                <a16:creationId xmlns:a16="http://schemas.microsoft.com/office/drawing/2014/main" id="{61863425-66E9-49E3-B6A5-7DA2C5687C08}"/>
              </a:ext>
            </a:extLst>
          </p:cNvPr>
          <p:cNvSpPr txBox="1"/>
          <p:nvPr/>
        </p:nvSpPr>
        <p:spPr>
          <a:xfrm>
            <a:off x="648622" y="3066878"/>
            <a:ext cx="11038255" cy="646331"/>
          </a:xfrm>
          <a:prstGeom prst="rect">
            <a:avLst/>
          </a:prstGeom>
          <a:noFill/>
        </p:spPr>
        <p:txBody>
          <a:bodyPr wrap="square" rtlCol="0">
            <a:spAutoFit/>
          </a:bodyPr>
          <a:lstStyle/>
          <a:p>
            <a:r>
              <a:rPr lang="zh-CN" altLang="zh-CN" dirty="0"/>
              <a:t>本小组中有</a:t>
            </a:r>
            <a:r>
              <a:rPr lang="en-US" altLang="zh-CN" dirty="0"/>
              <a:t>2</a:t>
            </a:r>
            <a:r>
              <a:rPr lang="zh-CN" altLang="zh-CN" dirty="0"/>
              <a:t>名组员擅长墨刀软件，且各组员学习过数据库的开发设计，项目只需完成需求开发和界面原型开发，现有技术可以完成功能目标。</a:t>
            </a:r>
          </a:p>
        </p:txBody>
      </p:sp>
      <p:graphicFrame>
        <p:nvGraphicFramePr>
          <p:cNvPr id="49" name="表格 48">
            <a:extLst>
              <a:ext uri="{FF2B5EF4-FFF2-40B4-BE49-F238E27FC236}">
                <a16:creationId xmlns:a16="http://schemas.microsoft.com/office/drawing/2014/main" id="{A6E74335-03F6-49BF-A5B0-526F925E4E8C}"/>
              </a:ext>
            </a:extLst>
          </p:cNvPr>
          <p:cNvGraphicFramePr>
            <a:graphicFrameLocks noGrp="1"/>
          </p:cNvGraphicFramePr>
          <p:nvPr>
            <p:extLst>
              <p:ext uri="{D42A27DB-BD31-4B8C-83A1-F6EECF244321}">
                <p14:modId xmlns:p14="http://schemas.microsoft.com/office/powerpoint/2010/main" val="691328680"/>
              </p:ext>
            </p:extLst>
          </p:nvPr>
        </p:nvGraphicFramePr>
        <p:xfrm>
          <a:off x="769051" y="4212763"/>
          <a:ext cx="10259896" cy="2132760"/>
        </p:xfrm>
        <a:graphic>
          <a:graphicData uri="http://schemas.openxmlformats.org/drawingml/2006/table">
            <a:tbl>
              <a:tblPr firstRow="1" firstCol="1" bandRow="1">
                <a:tableStyleId>{5C22544A-7EE6-4342-B048-85BDC9FD1C3A}</a:tableStyleId>
              </a:tblPr>
              <a:tblGrid>
                <a:gridCol w="2348869">
                  <a:extLst>
                    <a:ext uri="{9D8B030D-6E8A-4147-A177-3AD203B41FA5}">
                      <a16:colId xmlns:a16="http://schemas.microsoft.com/office/drawing/2014/main" val="2564639605"/>
                    </a:ext>
                  </a:extLst>
                </a:gridCol>
                <a:gridCol w="7911027">
                  <a:extLst>
                    <a:ext uri="{9D8B030D-6E8A-4147-A177-3AD203B41FA5}">
                      <a16:colId xmlns:a16="http://schemas.microsoft.com/office/drawing/2014/main" val="344283800"/>
                    </a:ext>
                  </a:extLst>
                </a:gridCol>
              </a:tblGrid>
              <a:tr h="379170">
                <a:tc>
                  <a:txBody>
                    <a:bodyPr/>
                    <a:lstStyle/>
                    <a:p>
                      <a:pPr algn="just">
                        <a:spcAft>
                          <a:spcPts val="0"/>
                        </a:spcAft>
                      </a:pPr>
                      <a:r>
                        <a:rPr lang="zh-CN" sz="1800" kern="100" dirty="0">
                          <a:effectLst/>
                        </a:rPr>
                        <a:t>组员名称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擅长能力</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6228791"/>
                  </a:ext>
                </a:extLst>
              </a:tr>
              <a:tr h="350718">
                <a:tc>
                  <a:txBody>
                    <a:bodyPr/>
                    <a:lstStyle/>
                    <a:p>
                      <a:pPr algn="just">
                        <a:spcAft>
                          <a:spcPts val="0"/>
                        </a:spcAft>
                      </a:pPr>
                      <a:r>
                        <a:rPr lang="zh-CN" sz="1800" kern="100">
                          <a:effectLst/>
                        </a:rPr>
                        <a:t>夏昌灏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擅长墨刀软件的使用，网页端的界面原型开发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2517805"/>
                  </a:ext>
                </a:extLst>
              </a:tr>
              <a:tr h="350718">
                <a:tc>
                  <a:txBody>
                    <a:bodyPr/>
                    <a:lstStyle/>
                    <a:p>
                      <a:pPr algn="just">
                        <a:spcAft>
                          <a:spcPts val="0"/>
                        </a:spcAft>
                      </a:pPr>
                      <a:r>
                        <a:rPr lang="zh-CN" sz="1800" kern="100" dirty="0">
                          <a:effectLst/>
                        </a:rPr>
                        <a:t>黄浩峰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擅长墨刀软件的使用，移动端的界面原型开发</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14732"/>
                  </a:ext>
                </a:extLst>
              </a:tr>
              <a:tr h="350718">
                <a:tc>
                  <a:txBody>
                    <a:bodyPr/>
                    <a:lstStyle/>
                    <a:p>
                      <a:pPr algn="just">
                        <a:spcAft>
                          <a:spcPts val="0"/>
                        </a:spcAft>
                      </a:pPr>
                      <a:r>
                        <a:rPr lang="zh-CN" sz="1800" kern="100">
                          <a:effectLst/>
                        </a:rPr>
                        <a:t>叶忠杰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有数据库开发的相关知识储备，能简单使用</a:t>
                      </a:r>
                      <a:r>
                        <a:rPr lang="en-US" sz="1800" kern="100">
                          <a:effectLst/>
                        </a:rPr>
                        <a:t>visio</a:t>
                      </a:r>
                      <a:r>
                        <a:rPr lang="zh-CN" sz="1800" kern="100">
                          <a:effectLst/>
                        </a:rPr>
                        <a:t>软件进行绘图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521156"/>
                  </a:ext>
                </a:extLst>
              </a:tr>
              <a:tr h="350718">
                <a:tc>
                  <a:txBody>
                    <a:bodyPr/>
                    <a:lstStyle/>
                    <a:p>
                      <a:pPr algn="just">
                        <a:spcAft>
                          <a:spcPts val="0"/>
                        </a:spcAft>
                      </a:pPr>
                      <a:r>
                        <a:rPr lang="zh-CN" sz="1800" kern="100">
                          <a:effectLst/>
                        </a:rPr>
                        <a:t>吴荣欣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有数据库开发的相关知识储备</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8456823"/>
                  </a:ext>
                </a:extLst>
              </a:tr>
              <a:tr h="350718">
                <a:tc>
                  <a:txBody>
                    <a:bodyPr/>
                    <a:lstStyle/>
                    <a:p>
                      <a:pPr algn="just">
                        <a:spcAft>
                          <a:spcPts val="0"/>
                        </a:spcAft>
                      </a:pPr>
                      <a:r>
                        <a:rPr lang="zh-CN" sz="1800" kern="100">
                          <a:effectLst/>
                        </a:rPr>
                        <a:t>李俊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有数据库开发的相关知识储备，能简单使用</a:t>
                      </a:r>
                      <a:r>
                        <a:rPr lang="en-US" sz="1800" kern="100" dirty="0">
                          <a:effectLst/>
                        </a:rPr>
                        <a:t>Project</a:t>
                      </a:r>
                      <a:r>
                        <a:rPr lang="zh-CN" sz="1800" kern="100" dirty="0">
                          <a:effectLst/>
                        </a:rPr>
                        <a:t>软件设计甘特图</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26729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40804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所建议系统经济可行性分析</a:t>
            </a:r>
          </a:p>
        </p:txBody>
      </p:sp>
      <p:sp>
        <p:nvSpPr>
          <p:cNvPr id="39" name="文本框 38">
            <a:extLst>
              <a:ext uri="{FF2B5EF4-FFF2-40B4-BE49-F238E27FC236}">
                <a16:creationId xmlns:a16="http://schemas.microsoft.com/office/drawing/2014/main" id="{8112C3F6-8A26-4486-8358-68C52235A207}"/>
              </a:ext>
            </a:extLst>
          </p:cNvPr>
          <p:cNvSpPr txBox="1"/>
          <p:nvPr/>
        </p:nvSpPr>
        <p:spPr>
          <a:xfrm>
            <a:off x="702790" y="1706910"/>
            <a:ext cx="1667444" cy="369332"/>
          </a:xfrm>
          <a:prstGeom prst="rect">
            <a:avLst/>
          </a:prstGeom>
          <a:noFill/>
        </p:spPr>
        <p:txBody>
          <a:bodyPr wrap="none" rtlCol="0">
            <a:spAutoFit/>
          </a:bodyPr>
          <a:lstStyle/>
          <a:p>
            <a:r>
              <a:rPr lang="en-US" altLang="zh-CN" b="1" dirty="0"/>
              <a:t>5.1.1</a:t>
            </a:r>
            <a:r>
              <a:rPr lang="zh-CN" altLang="en-US" b="1" dirty="0"/>
              <a:t>基建投资</a:t>
            </a:r>
            <a:endParaRPr lang="zh-CN" altLang="zh-CN" b="1" dirty="0"/>
          </a:p>
        </p:txBody>
      </p:sp>
      <p:sp>
        <p:nvSpPr>
          <p:cNvPr id="40" name="文本框 39">
            <a:extLst>
              <a:ext uri="{FF2B5EF4-FFF2-40B4-BE49-F238E27FC236}">
                <a16:creationId xmlns:a16="http://schemas.microsoft.com/office/drawing/2014/main" id="{BD51A71C-E554-46D4-BB43-449F1C5DA24C}"/>
              </a:ext>
            </a:extLst>
          </p:cNvPr>
          <p:cNvSpPr txBox="1"/>
          <p:nvPr/>
        </p:nvSpPr>
        <p:spPr>
          <a:xfrm>
            <a:off x="659533" y="1178184"/>
            <a:ext cx="11219646" cy="369332"/>
          </a:xfrm>
          <a:prstGeom prst="rect">
            <a:avLst/>
          </a:prstGeom>
          <a:noFill/>
        </p:spPr>
        <p:txBody>
          <a:bodyPr wrap="square" rtlCol="0">
            <a:spAutoFit/>
          </a:bodyPr>
          <a:lstStyle/>
          <a:p>
            <a:r>
              <a:rPr lang="zh-CN" altLang="zh-CN" dirty="0"/>
              <a:t>技术可行性是指决策的技术和决策方案的技术不能突破组织所拥有的或有关人员所掌握的技术资源条件的边界。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266693" cy="461665"/>
          </a:xfrm>
          <a:prstGeom prst="rect">
            <a:avLst/>
          </a:prstGeom>
          <a:noFill/>
        </p:spPr>
        <p:txBody>
          <a:bodyPr wrap="none" rtlCol="0">
            <a:spAutoFit/>
          </a:bodyPr>
          <a:lstStyle/>
          <a:p>
            <a:r>
              <a:rPr lang="en-US" altLang="zh-CN" sz="2400" b="1" dirty="0"/>
              <a:t>5.1</a:t>
            </a:r>
            <a:r>
              <a:rPr lang="zh-CN" altLang="en-US" sz="2400" b="1" dirty="0"/>
              <a:t>支出</a:t>
            </a:r>
            <a:endParaRPr lang="zh-CN" altLang="en-US" sz="2400" dirty="0"/>
          </a:p>
        </p:txBody>
      </p:sp>
      <p:sp>
        <p:nvSpPr>
          <p:cNvPr id="42" name="文本框 41">
            <a:extLst>
              <a:ext uri="{FF2B5EF4-FFF2-40B4-BE49-F238E27FC236}">
                <a16:creationId xmlns:a16="http://schemas.microsoft.com/office/drawing/2014/main" id="{287A21AE-CDC5-4119-B7C9-A583B42F2129}"/>
              </a:ext>
            </a:extLst>
          </p:cNvPr>
          <p:cNvSpPr txBox="1"/>
          <p:nvPr/>
        </p:nvSpPr>
        <p:spPr>
          <a:xfrm>
            <a:off x="659531" y="2073701"/>
            <a:ext cx="11038255" cy="646331"/>
          </a:xfrm>
          <a:prstGeom prst="rect">
            <a:avLst/>
          </a:prstGeom>
          <a:noFill/>
        </p:spPr>
        <p:txBody>
          <a:bodyPr wrap="square" rtlCol="0">
            <a:spAutoFit/>
          </a:bodyPr>
          <a:lstStyle/>
          <a:p>
            <a:r>
              <a:rPr lang="zh-CN" altLang="zh-CN" dirty="0"/>
              <a:t>因为本项目为教学要求项目，并且该课程为本专业必修课程，所以人力费用、基础设备的购买、网络等配置费用均由</a:t>
            </a:r>
            <a:r>
              <a:rPr lang="zh-CN" altLang="zh-CN" dirty="0">
                <a:solidFill>
                  <a:srgbClr val="FF0000"/>
                </a:solidFill>
              </a:rPr>
              <a:t>小组成员自行承担</a:t>
            </a:r>
            <a:r>
              <a:rPr lang="zh-CN" altLang="zh-CN" dirty="0"/>
              <a:t>。</a:t>
            </a:r>
          </a:p>
        </p:txBody>
      </p:sp>
      <p:graphicFrame>
        <p:nvGraphicFramePr>
          <p:cNvPr id="6" name="表格 5">
            <a:extLst>
              <a:ext uri="{FF2B5EF4-FFF2-40B4-BE49-F238E27FC236}">
                <a16:creationId xmlns:a16="http://schemas.microsoft.com/office/drawing/2014/main" id="{76AB37A2-2C71-4835-8F63-2A619926AA6D}"/>
              </a:ext>
            </a:extLst>
          </p:cNvPr>
          <p:cNvGraphicFramePr>
            <a:graphicFrameLocks noGrp="1"/>
          </p:cNvGraphicFramePr>
          <p:nvPr>
            <p:extLst>
              <p:ext uri="{D42A27DB-BD31-4B8C-83A1-F6EECF244321}">
                <p14:modId xmlns:p14="http://schemas.microsoft.com/office/powerpoint/2010/main" val="4108411242"/>
              </p:ext>
            </p:extLst>
          </p:nvPr>
        </p:nvGraphicFramePr>
        <p:xfrm>
          <a:off x="465221" y="2746102"/>
          <a:ext cx="11604650" cy="1417320"/>
        </p:xfrm>
        <a:graphic>
          <a:graphicData uri="http://schemas.openxmlformats.org/drawingml/2006/table">
            <a:tbl>
              <a:tblPr firstRow="1" firstCol="1" bandRow="1">
                <a:tableStyleId>{5C22544A-7EE6-4342-B048-85BDC9FD1C3A}</a:tableStyleId>
              </a:tblPr>
              <a:tblGrid>
                <a:gridCol w="5713437">
                  <a:extLst>
                    <a:ext uri="{9D8B030D-6E8A-4147-A177-3AD203B41FA5}">
                      <a16:colId xmlns:a16="http://schemas.microsoft.com/office/drawing/2014/main" val="1255318812"/>
                    </a:ext>
                  </a:extLst>
                </a:gridCol>
                <a:gridCol w="5891213">
                  <a:extLst>
                    <a:ext uri="{9D8B030D-6E8A-4147-A177-3AD203B41FA5}">
                      <a16:colId xmlns:a16="http://schemas.microsoft.com/office/drawing/2014/main" val="1715187621"/>
                    </a:ext>
                  </a:extLst>
                </a:gridCol>
              </a:tblGrid>
              <a:tr h="348413">
                <a:tc>
                  <a:txBody>
                    <a:bodyPr/>
                    <a:lstStyle/>
                    <a:p>
                      <a:pPr algn="just">
                        <a:spcAft>
                          <a:spcPts val="0"/>
                        </a:spcAft>
                      </a:pPr>
                      <a:r>
                        <a:rPr lang="zh-CN" sz="2300" kern="100">
                          <a:effectLst/>
                        </a:rPr>
                        <a:t>投资对象</a:t>
                      </a:r>
                      <a:endParaRPr lang="zh-CN" sz="23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投资金额</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538200024"/>
                  </a:ext>
                </a:extLst>
              </a:tr>
              <a:tr h="696825">
                <a:tc>
                  <a:txBody>
                    <a:bodyPr/>
                    <a:lstStyle/>
                    <a:p>
                      <a:pPr algn="just">
                        <a:spcAft>
                          <a:spcPts val="0"/>
                        </a:spcAft>
                      </a:pPr>
                      <a:r>
                        <a:rPr lang="zh-CN" sz="2300" kern="100" dirty="0">
                          <a:effectLst/>
                        </a:rPr>
                        <a:t>人力费用</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zh-CN" sz="2300" kern="100" dirty="0">
                          <a:effectLst/>
                        </a:rPr>
                        <a:t>每日工作一小时，共</a:t>
                      </a:r>
                      <a:r>
                        <a:rPr lang="en-US" sz="2300" kern="100" dirty="0">
                          <a:effectLst/>
                        </a:rPr>
                        <a:t>16</a:t>
                      </a:r>
                      <a:r>
                        <a:rPr lang="zh-CN" sz="2300" kern="100" dirty="0">
                          <a:effectLst/>
                        </a:rPr>
                        <a:t>周，小组共</a:t>
                      </a:r>
                      <a:r>
                        <a:rPr lang="en-US" sz="2300" kern="100" dirty="0">
                          <a:effectLst/>
                        </a:rPr>
                        <a:t>5</a:t>
                      </a:r>
                      <a:r>
                        <a:rPr lang="zh-CN" sz="2300" kern="100" dirty="0">
                          <a:effectLst/>
                        </a:rPr>
                        <a:t>人，按平均</a:t>
                      </a:r>
                      <a:r>
                        <a:rPr lang="en-US" sz="2300" kern="100" dirty="0">
                          <a:effectLst/>
                        </a:rPr>
                        <a:t>69.34</a:t>
                      </a:r>
                      <a:r>
                        <a:rPr lang="zh-CN" sz="2300" kern="100" dirty="0">
                          <a:effectLst/>
                        </a:rPr>
                        <a:t>元</a:t>
                      </a:r>
                      <a:r>
                        <a:rPr lang="en-US" sz="2300" kern="100" dirty="0">
                          <a:effectLst/>
                        </a:rPr>
                        <a:t>/</a:t>
                      </a:r>
                      <a:r>
                        <a:rPr lang="zh-CN" sz="2300" kern="100" dirty="0">
                          <a:effectLst/>
                        </a:rPr>
                        <a:t>小时①统计，合计</a:t>
                      </a:r>
                      <a:r>
                        <a:rPr lang="en-US" sz="2300" kern="100" dirty="0">
                          <a:effectLst/>
                        </a:rPr>
                        <a:t>38830.4</a:t>
                      </a:r>
                      <a:r>
                        <a:rPr lang="zh-CN" sz="2300" kern="100" dirty="0">
                          <a:effectLst/>
                        </a:rPr>
                        <a:t>元</a:t>
                      </a:r>
                      <a:endParaRPr lang="zh-CN" sz="2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3961065184"/>
                  </a:ext>
                </a:extLst>
              </a:tr>
              <a:tr h="348413">
                <a:tc>
                  <a:txBody>
                    <a:bodyPr/>
                    <a:lstStyle/>
                    <a:p>
                      <a:pPr algn="just">
                        <a:spcAft>
                          <a:spcPts val="0"/>
                        </a:spcAft>
                      </a:pPr>
                      <a:r>
                        <a:rPr lang="zh-CN" altLang="zh-CN" sz="2400" kern="100" dirty="0">
                          <a:effectLst/>
                        </a:rPr>
                        <a:t>墨刀</a:t>
                      </a:r>
                      <a:r>
                        <a:rPr lang="zh-CN" altLang="en-US" sz="2400" kern="100" dirty="0">
                          <a:effectLst/>
                        </a:rPr>
                        <a:t>会员</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tc>
                  <a:txBody>
                    <a:bodyPr/>
                    <a:lstStyle/>
                    <a:p>
                      <a:pPr algn="just">
                        <a:spcAft>
                          <a:spcPts val="0"/>
                        </a:spcAft>
                      </a:pPr>
                      <a:r>
                        <a:rPr lang="en-US" altLang="zh-CN" sz="2400" kern="100" dirty="0">
                          <a:effectLst/>
                        </a:rPr>
                        <a:t>49 RMB/</a:t>
                      </a:r>
                      <a:r>
                        <a:rPr lang="zh-CN" altLang="en-US" sz="2400" kern="100" dirty="0">
                          <a:effectLst/>
                        </a:rPr>
                        <a:t>人，共计</a:t>
                      </a:r>
                      <a:r>
                        <a:rPr lang="en-US" altLang="zh-CN" sz="2400" kern="100" dirty="0">
                          <a:effectLst/>
                        </a:rPr>
                        <a:t>245</a:t>
                      </a:r>
                      <a:r>
                        <a:rPr lang="zh-CN" altLang="en-US" sz="2400" kern="100" dirty="0">
                          <a:effectLst/>
                        </a:rPr>
                        <a:t>元</a:t>
                      </a:r>
                      <a:endParaRPr lang="zh-CN" altLang="zh-CN" sz="24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49320" marR="149320" marT="0" marB="0"/>
                </a:tc>
                <a:extLst>
                  <a:ext uri="{0D108BD9-81ED-4DB2-BD59-A6C34878D82A}">
                    <a16:rowId xmlns:a16="http://schemas.microsoft.com/office/drawing/2014/main" val="1906113000"/>
                  </a:ext>
                </a:extLst>
              </a:tr>
            </a:tbl>
          </a:graphicData>
        </a:graphic>
      </p:graphicFrame>
      <p:sp>
        <p:nvSpPr>
          <p:cNvPr id="20" name="文本框 19">
            <a:extLst>
              <a:ext uri="{FF2B5EF4-FFF2-40B4-BE49-F238E27FC236}">
                <a16:creationId xmlns:a16="http://schemas.microsoft.com/office/drawing/2014/main" id="{F7BA1501-2F98-4130-8935-8D37F58745B5}"/>
              </a:ext>
            </a:extLst>
          </p:cNvPr>
          <p:cNvSpPr txBox="1"/>
          <p:nvPr/>
        </p:nvSpPr>
        <p:spPr>
          <a:xfrm>
            <a:off x="659531" y="4518782"/>
            <a:ext cx="1266693" cy="461665"/>
          </a:xfrm>
          <a:prstGeom prst="rect">
            <a:avLst/>
          </a:prstGeom>
          <a:noFill/>
        </p:spPr>
        <p:txBody>
          <a:bodyPr wrap="none" rtlCol="0">
            <a:spAutoFit/>
          </a:bodyPr>
          <a:lstStyle/>
          <a:p>
            <a:r>
              <a:rPr lang="en-US" altLang="zh-CN" sz="2400" b="1" dirty="0"/>
              <a:t>5.2</a:t>
            </a:r>
            <a:r>
              <a:rPr lang="zh-CN" altLang="en-US" sz="2400" b="1" dirty="0"/>
              <a:t>效益</a:t>
            </a:r>
            <a:endParaRPr lang="zh-CN" altLang="en-US" sz="2400" dirty="0"/>
          </a:p>
        </p:txBody>
      </p:sp>
      <p:sp>
        <p:nvSpPr>
          <p:cNvPr id="21" name="文本框 20">
            <a:extLst>
              <a:ext uri="{FF2B5EF4-FFF2-40B4-BE49-F238E27FC236}">
                <a16:creationId xmlns:a16="http://schemas.microsoft.com/office/drawing/2014/main" id="{AA225154-9147-49C0-ACB1-9B6147754405}"/>
              </a:ext>
            </a:extLst>
          </p:cNvPr>
          <p:cNvSpPr txBox="1"/>
          <p:nvPr/>
        </p:nvSpPr>
        <p:spPr>
          <a:xfrm>
            <a:off x="702790" y="5039613"/>
            <a:ext cx="11038255" cy="369332"/>
          </a:xfrm>
          <a:prstGeom prst="rect">
            <a:avLst/>
          </a:prstGeom>
          <a:noFill/>
        </p:spPr>
        <p:txBody>
          <a:bodyPr wrap="square" rtlCol="0">
            <a:spAutoFit/>
          </a:bodyPr>
          <a:lstStyle/>
          <a:p>
            <a:r>
              <a:rPr lang="zh-CN" altLang="zh-CN" dirty="0"/>
              <a:t>本项目为课程教学项目，不涉及盈利。</a:t>
            </a:r>
          </a:p>
        </p:txBody>
      </p:sp>
    </p:spTree>
    <p:extLst>
      <p:ext uri="{BB962C8B-B14F-4D97-AF65-F5344CB8AC3E}">
        <p14:creationId xmlns:p14="http://schemas.microsoft.com/office/powerpoint/2010/main" val="25141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3053774"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272895"/>
            <a:ext cx="11219646" cy="5139869"/>
          </a:xfrm>
          <a:prstGeom prst="rect">
            <a:avLst/>
          </a:prstGeom>
          <a:noFill/>
        </p:spPr>
        <p:txBody>
          <a:bodyPr wrap="square" rtlCol="0">
            <a:spAutoFit/>
          </a:bodyPr>
          <a:lstStyle/>
          <a:p>
            <a:r>
              <a:rPr lang="zh-CN" altLang="zh-CN" sz="1600" dirty="0"/>
              <a:t>根据《著作权法》第</a:t>
            </a:r>
            <a:r>
              <a:rPr lang="en-US" altLang="zh-CN" sz="1600" dirty="0"/>
              <a:t>22</a:t>
            </a:r>
            <a:r>
              <a:rPr lang="zh-CN" altLang="zh-CN" sz="1600" dirty="0"/>
              <a:t>条：</a:t>
            </a:r>
          </a:p>
          <a:p>
            <a:r>
              <a:rPr lang="zh-CN" altLang="zh-CN" sz="1600" dirty="0"/>
              <a:t>在下列情况下使用作品，可以不经著作权人许可，不向其支付报酬，但应当指明作者姓名、作品名称，并且不得侵犯著作权人依照本法享有的其他权利：</a:t>
            </a:r>
          </a:p>
          <a:p>
            <a:r>
              <a:rPr lang="zh-CN" altLang="zh-CN" sz="1600" dirty="0"/>
              <a:t>　　</a:t>
            </a:r>
            <a:r>
              <a:rPr lang="en-US" altLang="zh-CN" sz="1600" dirty="0">
                <a:solidFill>
                  <a:srgbClr val="FF0000"/>
                </a:solidFill>
              </a:rPr>
              <a:t>(</a:t>
            </a:r>
            <a:r>
              <a:rPr lang="zh-CN" altLang="zh-CN" sz="1600" dirty="0">
                <a:solidFill>
                  <a:srgbClr val="FF0000"/>
                </a:solidFill>
              </a:rPr>
              <a:t>一</a:t>
            </a:r>
            <a:r>
              <a:rPr lang="en-US" altLang="zh-CN" sz="1600" dirty="0">
                <a:solidFill>
                  <a:srgbClr val="FF0000"/>
                </a:solidFill>
              </a:rPr>
              <a:t>)</a:t>
            </a:r>
            <a:r>
              <a:rPr lang="zh-CN" altLang="zh-CN" sz="1600" dirty="0">
                <a:solidFill>
                  <a:srgbClr val="FF0000"/>
                </a:solidFill>
              </a:rPr>
              <a:t>为个人学习、研究或者欣赏，使用他人已经发表的作品</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二</a:t>
            </a:r>
            <a:r>
              <a:rPr lang="en-US" altLang="zh-CN" sz="1600" dirty="0"/>
              <a:t>)</a:t>
            </a:r>
            <a:r>
              <a:rPr lang="zh-CN" altLang="zh-CN" sz="1600" dirty="0"/>
              <a:t>为介绍、评论某一作品或者说明某一问题，在作品中适当引用他人已经发表的作品</a:t>
            </a:r>
            <a:r>
              <a:rPr lang="en-US" altLang="zh-CN" sz="1600" dirty="0"/>
              <a:t>;</a:t>
            </a:r>
            <a:endParaRPr lang="zh-CN" altLang="zh-CN" sz="1600" dirty="0"/>
          </a:p>
          <a:p>
            <a:r>
              <a:rPr lang="zh-CN" altLang="zh-CN" sz="1600" dirty="0"/>
              <a:t>　　</a:t>
            </a:r>
            <a:r>
              <a:rPr lang="en-US" altLang="zh-CN" sz="1600" dirty="0"/>
              <a:t>(</a:t>
            </a:r>
            <a:r>
              <a:rPr lang="zh-CN" altLang="zh-CN" sz="1600" dirty="0"/>
              <a:t>三</a:t>
            </a:r>
            <a:r>
              <a:rPr lang="en-US" altLang="zh-CN" sz="1600" dirty="0"/>
              <a:t>)</a:t>
            </a:r>
            <a:r>
              <a:rPr lang="zh-CN" altLang="zh-CN" sz="1600" dirty="0"/>
              <a:t>为报道时事新闻，在报纸、期刊、广播电台、电视台等媒体中不可避免地再现或者引用已经发表的作品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四</a:t>
            </a:r>
            <a:r>
              <a:rPr lang="en-US" altLang="zh-CN" sz="1600" dirty="0"/>
              <a:t>)</a:t>
            </a:r>
            <a:r>
              <a:rPr lang="zh-CN" altLang="zh-CN" sz="1600" dirty="0"/>
              <a:t>报纸、期刊、广播电台、电视台等媒体刊登或者播放其他报纸、期刊、广播电台、电视台等媒体已经发表的关于政治、经济、宗教问题的时事性文章，但作者声明不许刊登、播放的除外</a:t>
            </a:r>
            <a:r>
              <a:rPr lang="en-US" altLang="zh-CN" sz="1600" dirty="0"/>
              <a:t>;</a:t>
            </a:r>
            <a:endParaRPr lang="zh-CN" altLang="zh-CN" sz="1600" dirty="0"/>
          </a:p>
          <a:p>
            <a:r>
              <a:rPr lang="zh-CN" altLang="zh-CN" sz="1600" dirty="0"/>
              <a:t>　　</a:t>
            </a:r>
            <a:r>
              <a:rPr lang="en-US" altLang="zh-CN" sz="1600" dirty="0"/>
              <a:t>(</a:t>
            </a:r>
            <a:r>
              <a:rPr lang="zh-CN" altLang="zh-CN" sz="1600" dirty="0"/>
              <a:t>五</a:t>
            </a:r>
            <a:r>
              <a:rPr lang="en-US" altLang="zh-CN" sz="1600" dirty="0"/>
              <a:t>)</a:t>
            </a:r>
            <a:r>
              <a:rPr lang="zh-CN" altLang="zh-CN" sz="1600" dirty="0"/>
              <a:t>报纸、期刊、广播电台、电视台等媒体刊登或者播放在公众集会上发表的讲话，但作者声明不许刊登、播放的除外</a:t>
            </a:r>
            <a:r>
              <a:rPr lang="en-US" altLang="zh-CN" sz="1600" dirty="0"/>
              <a:t>;</a:t>
            </a:r>
            <a:endParaRPr lang="zh-CN" altLang="zh-CN" sz="1600" dirty="0"/>
          </a:p>
          <a:p>
            <a:r>
              <a:rPr lang="zh-CN" altLang="zh-CN" sz="1600" dirty="0"/>
              <a:t>　　</a:t>
            </a:r>
            <a:r>
              <a:rPr lang="en-US" altLang="zh-CN" sz="1600" dirty="0">
                <a:solidFill>
                  <a:srgbClr val="FF0000"/>
                </a:solidFill>
              </a:rPr>
              <a:t>(</a:t>
            </a:r>
            <a:r>
              <a:rPr lang="zh-CN" altLang="zh-CN" sz="1600" dirty="0">
                <a:solidFill>
                  <a:srgbClr val="FF0000"/>
                </a:solidFill>
              </a:rPr>
              <a:t>六</a:t>
            </a:r>
            <a:r>
              <a:rPr lang="en-US" altLang="zh-CN" sz="1600" dirty="0">
                <a:solidFill>
                  <a:srgbClr val="FF0000"/>
                </a:solidFill>
              </a:rPr>
              <a:t>)</a:t>
            </a:r>
            <a:r>
              <a:rPr lang="zh-CN" altLang="zh-CN" sz="1600" dirty="0">
                <a:solidFill>
                  <a:srgbClr val="FF0000"/>
                </a:solidFill>
              </a:rPr>
              <a:t>为学校课堂教学或者科学研究，翻译或者少量复制已经发表的作品，供教学或者科研人员使用，但不得出版发行</a:t>
            </a:r>
            <a:r>
              <a:rPr lang="en-US" altLang="zh-CN" sz="1600" dirty="0">
                <a:solidFill>
                  <a:srgbClr val="FF0000"/>
                </a:solidFill>
              </a:rPr>
              <a:t>;</a:t>
            </a:r>
            <a:endParaRPr lang="zh-CN" altLang="zh-CN" sz="1600" dirty="0">
              <a:solidFill>
                <a:srgbClr val="FF0000"/>
              </a:solidFill>
            </a:endParaRPr>
          </a:p>
          <a:p>
            <a:r>
              <a:rPr lang="zh-CN" altLang="zh-CN" sz="1600" dirty="0"/>
              <a:t>　　</a:t>
            </a:r>
            <a:r>
              <a:rPr lang="en-US" altLang="zh-CN" sz="1600" dirty="0"/>
              <a:t>(</a:t>
            </a:r>
            <a:r>
              <a:rPr lang="zh-CN" altLang="zh-CN" sz="1600" dirty="0"/>
              <a:t>七</a:t>
            </a:r>
            <a:r>
              <a:rPr lang="en-US" altLang="zh-CN" sz="1600" dirty="0"/>
              <a:t>)</a:t>
            </a:r>
            <a:r>
              <a:rPr lang="zh-CN" altLang="zh-CN" sz="1600" dirty="0"/>
              <a:t>国家机关为执行公务在合理范围内使用已经发表的作品</a:t>
            </a:r>
            <a:r>
              <a:rPr lang="en-US" altLang="zh-CN" sz="1600" dirty="0"/>
              <a:t>;</a:t>
            </a:r>
            <a:endParaRPr lang="zh-CN" altLang="zh-CN" sz="1600" dirty="0"/>
          </a:p>
          <a:p>
            <a:r>
              <a:rPr lang="zh-CN" altLang="zh-CN" sz="1600" dirty="0"/>
              <a:t>　　</a:t>
            </a:r>
            <a:r>
              <a:rPr lang="en-US" altLang="zh-CN" sz="1600" dirty="0"/>
              <a:t>(</a:t>
            </a:r>
            <a:r>
              <a:rPr lang="zh-CN" altLang="zh-CN" sz="1600" dirty="0"/>
              <a:t>八</a:t>
            </a:r>
            <a:r>
              <a:rPr lang="en-US" altLang="zh-CN" sz="1600" dirty="0"/>
              <a:t>)</a:t>
            </a:r>
            <a:r>
              <a:rPr lang="zh-CN" altLang="zh-CN" sz="1600" dirty="0"/>
              <a:t>图书馆、档案馆、纪念馆、博物馆、美术馆等为陈列或者保存版本的需要，复制本馆收藏的作品</a:t>
            </a:r>
            <a:r>
              <a:rPr lang="en-US" altLang="zh-CN" sz="1600" dirty="0"/>
              <a:t>;</a:t>
            </a:r>
            <a:endParaRPr lang="zh-CN" altLang="zh-CN" sz="1600" dirty="0"/>
          </a:p>
          <a:p>
            <a:r>
              <a:rPr lang="zh-CN" altLang="zh-CN" sz="1600" dirty="0"/>
              <a:t>　　</a:t>
            </a:r>
            <a:r>
              <a:rPr lang="en-US" altLang="zh-CN" sz="1600" dirty="0"/>
              <a:t>(</a:t>
            </a:r>
            <a:r>
              <a:rPr lang="zh-CN" altLang="zh-CN" sz="1600" dirty="0"/>
              <a:t>九</a:t>
            </a:r>
            <a:r>
              <a:rPr lang="en-US" altLang="zh-CN" sz="1600" dirty="0"/>
              <a:t>)</a:t>
            </a:r>
            <a:r>
              <a:rPr lang="zh-CN" altLang="zh-CN" sz="1600" dirty="0"/>
              <a:t>免费表演已经发表的作品，该表演未向公众收取费用，也未向表演者支付报酬</a:t>
            </a:r>
            <a:r>
              <a:rPr lang="en-US" altLang="zh-CN" sz="1600" dirty="0"/>
              <a:t>;</a:t>
            </a:r>
            <a:endParaRPr lang="zh-CN" altLang="zh-CN" sz="1600" dirty="0"/>
          </a:p>
          <a:p>
            <a:r>
              <a:rPr lang="zh-CN" altLang="zh-CN" sz="1600" dirty="0"/>
              <a:t>　　</a:t>
            </a:r>
            <a:r>
              <a:rPr lang="en-US" altLang="zh-CN" sz="1600" dirty="0"/>
              <a:t>(</a:t>
            </a:r>
            <a:r>
              <a:rPr lang="zh-CN" altLang="zh-CN" sz="1600" dirty="0"/>
              <a:t>十</a:t>
            </a:r>
            <a:r>
              <a:rPr lang="en-US" altLang="zh-CN" sz="1600" dirty="0"/>
              <a:t>)</a:t>
            </a:r>
            <a:r>
              <a:rPr lang="zh-CN" altLang="zh-CN" sz="1600" dirty="0"/>
              <a:t>对设置或者陈列在室外公共场所的艺术作品进行临摹、绘画、摄影、录像</a:t>
            </a:r>
            <a:r>
              <a:rPr lang="en-US" altLang="zh-CN" sz="1600" dirty="0"/>
              <a:t>;</a:t>
            </a:r>
            <a:endParaRPr lang="zh-CN" altLang="zh-CN" sz="1600" dirty="0"/>
          </a:p>
          <a:p>
            <a:r>
              <a:rPr lang="zh-CN" altLang="zh-CN" sz="1600" dirty="0"/>
              <a:t>　　</a:t>
            </a:r>
            <a:r>
              <a:rPr lang="en-US" altLang="zh-CN" sz="1600" dirty="0"/>
              <a:t>(</a:t>
            </a:r>
            <a:r>
              <a:rPr lang="zh-CN" altLang="zh-CN" sz="1600" dirty="0"/>
              <a:t>十一</a:t>
            </a:r>
            <a:r>
              <a:rPr lang="en-US" altLang="zh-CN" sz="1600" dirty="0"/>
              <a:t>)</a:t>
            </a:r>
            <a:r>
              <a:rPr lang="zh-CN" altLang="zh-CN" sz="1600" dirty="0"/>
              <a:t>将中国公民、法人或者其他组织已经发表的以汉语言文字创作的作品翻译成少数民族语言文字作品在国内出版发行</a:t>
            </a:r>
            <a:r>
              <a:rPr lang="en-US" altLang="zh-CN" sz="1600" dirty="0"/>
              <a:t>;</a:t>
            </a:r>
            <a:endParaRPr lang="zh-CN" altLang="zh-CN" sz="1600" dirty="0"/>
          </a:p>
          <a:p>
            <a:r>
              <a:rPr lang="en-US" altLang="zh-CN" sz="1600" dirty="0"/>
              <a:t>       (</a:t>
            </a:r>
            <a:r>
              <a:rPr lang="zh-CN" altLang="zh-CN" sz="1600" dirty="0"/>
              <a:t>十二</a:t>
            </a:r>
            <a:r>
              <a:rPr lang="en-US" altLang="zh-CN" sz="1600" dirty="0"/>
              <a:t>)</a:t>
            </a:r>
            <a:r>
              <a:rPr lang="zh-CN" altLang="zh-CN" sz="1600" dirty="0"/>
              <a:t>将已经发表的作品改成盲文出版。</a:t>
            </a:r>
          </a:p>
          <a:p>
            <a:r>
              <a:rPr lang="zh-CN" altLang="zh-CN" sz="2800" dirty="0">
                <a:solidFill>
                  <a:srgbClr val="FF0000"/>
                </a:solidFill>
              </a:rPr>
              <a:t>因本项目使用软件是用于教学或个人学习、研究，所以不构成侵权，不需要赔偿。</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48622" y="694233"/>
            <a:ext cx="1882247" cy="461665"/>
          </a:xfrm>
          <a:prstGeom prst="rect">
            <a:avLst/>
          </a:prstGeom>
          <a:noFill/>
        </p:spPr>
        <p:txBody>
          <a:bodyPr wrap="none" rtlCol="0">
            <a:spAutoFit/>
          </a:bodyPr>
          <a:lstStyle/>
          <a:p>
            <a:r>
              <a:rPr lang="en-US" altLang="zh-CN" sz="2400" b="1" dirty="0"/>
              <a:t>6.1</a:t>
            </a:r>
            <a:r>
              <a:rPr lang="zh-CN" altLang="en-US" sz="2400" b="1" dirty="0"/>
              <a:t>法律因素</a:t>
            </a:r>
            <a:endParaRPr lang="zh-CN" altLang="en-US" sz="2400" dirty="0"/>
          </a:p>
        </p:txBody>
      </p:sp>
    </p:spTree>
    <p:extLst>
      <p:ext uri="{BB962C8B-B14F-4D97-AF65-F5344CB8AC3E}">
        <p14:creationId xmlns:p14="http://schemas.microsoft.com/office/powerpoint/2010/main" val="123296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7" y="282282"/>
            <a:ext cx="2949500"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633842"/>
            <a:ext cx="11219646" cy="2400657"/>
          </a:xfrm>
          <a:prstGeom prst="rect">
            <a:avLst/>
          </a:prstGeom>
          <a:noFill/>
        </p:spPr>
        <p:txBody>
          <a:bodyPr wrap="square" rtlCol="0">
            <a:spAutoFit/>
          </a:bodyPr>
          <a:lstStyle/>
          <a:p>
            <a:r>
              <a:rPr lang="en-US" altLang="zh-CN" dirty="0"/>
              <a:t>	</a:t>
            </a:r>
            <a:r>
              <a:rPr lang="zh-CN" altLang="zh-CN" dirty="0"/>
              <a:t>项目下达者是杨枨、侯宏仑老师，这两名教师有相当丰富的教学经验，可以有效帮助本项目的开发小组完成对项目的开发。</a:t>
            </a:r>
          </a:p>
          <a:p>
            <a:r>
              <a:rPr lang="en-US" altLang="zh-CN" dirty="0"/>
              <a:t>	</a:t>
            </a:r>
            <a:r>
              <a:rPr lang="zh-CN" altLang="zh-CN" dirty="0"/>
              <a:t>小组中有两名成员具有一定的界面原型开发经验，且本项目同时期小组所有成员都在学习</a:t>
            </a:r>
            <a:r>
              <a:rPr lang="en-US" altLang="zh-CN" dirty="0"/>
              <a:t>WEB</a:t>
            </a:r>
            <a:r>
              <a:rPr lang="zh-CN" altLang="zh-CN" dirty="0"/>
              <a:t>程序设计与开发，在开发界面原型阶段不会存在太大的阻碍。</a:t>
            </a:r>
          </a:p>
          <a:p>
            <a:r>
              <a:rPr lang="en-US" altLang="zh-CN" dirty="0"/>
              <a:t>	</a:t>
            </a:r>
            <a:r>
              <a:rPr lang="zh-CN" altLang="zh-CN" dirty="0"/>
              <a:t>由于学校并不支持本项目网站的开发，因此本项目实现的网站不归于学校管理，不合并进校园内网，将独立存在。</a:t>
            </a:r>
          </a:p>
          <a:p>
            <a:r>
              <a:rPr lang="en-US" altLang="zh-CN" dirty="0"/>
              <a:t>	</a:t>
            </a:r>
            <a:r>
              <a:rPr lang="zh-CN" altLang="zh-CN" dirty="0"/>
              <a:t>本项目仅设计需求开发，不涉及具体编码等实现阶段，不受其他设备等因素影响。</a:t>
            </a:r>
          </a:p>
          <a:p>
            <a:r>
              <a:rPr lang="en-US" altLang="zh-CN" dirty="0"/>
              <a:t>	</a:t>
            </a:r>
            <a:r>
              <a:rPr lang="zh-CN" altLang="zh-CN" sz="2400" dirty="0">
                <a:solidFill>
                  <a:srgbClr val="FF0000"/>
                </a:solidFill>
              </a:rPr>
              <a:t>综上所述，我们小组认为本项目在操作层面上可行。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2190023" cy="461665"/>
          </a:xfrm>
          <a:prstGeom prst="rect">
            <a:avLst/>
          </a:prstGeom>
          <a:noFill/>
        </p:spPr>
        <p:txBody>
          <a:bodyPr wrap="none" rtlCol="0">
            <a:spAutoFit/>
          </a:bodyPr>
          <a:lstStyle/>
          <a:p>
            <a:r>
              <a:rPr lang="en-US" altLang="zh-CN" sz="2400" b="1" dirty="0"/>
              <a:t>6.2</a:t>
            </a:r>
            <a:r>
              <a:rPr lang="zh-CN" altLang="en-US" sz="2400" b="1" dirty="0"/>
              <a:t>操作可行性</a:t>
            </a:r>
            <a:endParaRPr lang="zh-CN" altLang="en-US" sz="2400" dirty="0"/>
          </a:p>
        </p:txBody>
      </p:sp>
      <p:sp>
        <p:nvSpPr>
          <p:cNvPr id="7" name="文本框 6">
            <a:extLst>
              <a:ext uri="{FF2B5EF4-FFF2-40B4-BE49-F238E27FC236}">
                <a16:creationId xmlns:a16="http://schemas.microsoft.com/office/drawing/2014/main" id="{2DE0D389-E940-44ED-9BDD-7A9BF7E5DAED}"/>
              </a:ext>
            </a:extLst>
          </p:cNvPr>
          <p:cNvSpPr txBox="1"/>
          <p:nvPr/>
        </p:nvSpPr>
        <p:spPr>
          <a:xfrm>
            <a:off x="554226" y="5119822"/>
            <a:ext cx="11219646" cy="646331"/>
          </a:xfrm>
          <a:prstGeom prst="rect">
            <a:avLst/>
          </a:prstGeom>
          <a:noFill/>
        </p:spPr>
        <p:txBody>
          <a:bodyPr wrap="square" rtlCol="0">
            <a:spAutoFit/>
          </a:bodyPr>
          <a:lstStyle/>
          <a:p>
            <a:r>
              <a:rPr lang="en-US" altLang="zh-CN" dirty="0"/>
              <a:t>	</a:t>
            </a:r>
            <a:r>
              <a:rPr lang="zh-CN" altLang="zh-CN" dirty="0"/>
              <a:t>项目目标网站面对的对象为教师、学生或非本专业学生等具备一定电脑知识的用户，且网站的具体功能不需要太大难度的操作来实现，因此我们小组认为本项目</a:t>
            </a:r>
            <a:r>
              <a:rPr lang="zh-CN" altLang="zh-CN" dirty="0">
                <a:solidFill>
                  <a:srgbClr val="FF0000"/>
                </a:solidFill>
              </a:rPr>
              <a:t>在用户操作层面上可行。</a:t>
            </a:r>
            <a:endParaRPr lang="zh-CN" altLang="zh-CN" sz="2400" dirty="0">
              <a:solidFill>
                <a:srgbClr val="FF0000"/>
              </a:solidFill>
            </a:endParaRPr>
          </a:p>
        </p:txBody>
      </p:sp>
      <p:sp>
        <p:nvSpPr>
          <p:cNvPr id="8" name="文本框 7">
            <a:extLst>
              <a:ext uri="{FF2B5EF4-FFF2-40B4-BE49-F238E27FC236}">
                <a16:creationId xmlns:a16="http://schemas.microsoft.com/office/drawing/2014/main" id="{BE3A258B-302B-4C34-B8B4-435B5AF1EA7B}"/>
              </a:ext>
            </a:extLst>
          </p:cNvPr>
          <p:cNvSpPr txBox="1"/>
          <p:nvPr/>
        </p:nvSpPr>
        <p:spPr>
          <a:xfrm>
            <a:off x="659532" y="4462729"/>
            <a:ext cx="2805576" cy="461665"/>
          </a:xfrm>
          <a:prstGeom prst="rect">
            <a:avLst/>
          </a:prstGeom>
          <a:noFill/>
        </p:spPr>
        <p:txBody>
          <a:bodyPr wrap="none" rtlCol="0">
            <a:spAutoFit/>
          </a:bodyPr>
          <a:lstStyle/>
          <a:p>
            <a:r>
              <a:rPr lang="en-US" altLang="zh-CN" sz="2400" b="1" dirty="0"/>
              <a:t>6.3</a:t>
            </a:r>
            <a:r>
              <a:rPr lang="zh-CN" altLang="en-US" sz="2400" b="1" dirty="0"/>
              <a:t>用户操作可行性</a:t>
            </a:r>
            <a:endParaRPr lang="zh-CN" altLang="en-US" sz="2400" dirty="0"/>
          </a:p>
        </p:txBody>
      </p:sp>
    </p:spTree>
    <p:extLst>
      <p:ext uri="{BB962C8B-B14F-4D97-AF65-F5344CB8AC3E}">
        <p14:creationId xmlns:p14="http://schemas.microsoft.com/office/powerpoint/2010/main" val="21663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3"/>
            </p:custDataLst>
          </p:nvPr>
        </p:nvSpPr>
        <p:spPr>
          <a:xfrm>
            <a:off x="908626" y="282282"/>
            <a:ext cx="3013669"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社会因素可行性分析</a:t>
            </a:r>
          </a:p>
        </p:txBody>
      </p:sp>
      <p:sp>
        <p:nvSpPr>
          <p:cNvPr id="40" name="文本框 39">
            <a:extLst>
              <a:ext uri="{FF2B5EF4-FFF2-40B4-BE49-F238E27FC236}">
                <a16:creationId xmlns:a16="http://schemas.microsoft.com/office/drawing/2014/main" id="{BD51A71C-E554-46D4-BB43-449F1C5DA24C}"/>
              </a:ext>
            </a:extLst>
          </p:cNvPr>
          <p:cNvSpPr txBox="1"/>
          <p:nvPr/>
        </p:nvSpPr>
        <p:spPr>
          <a:xfrm>
            <a:off x="554226" y="1813173"/>
            <a:ext cx="11219646" cy="3231654"/>
          </a:xfrm>
          <a:prstGeom prst="rect">
            <a:avLst/>
          </a:prstGeom>
          <a:noFill/>
        </p:spPr>
        <p:txBody>
          <a:bodyPr wrap="square" rtlCol="0">
            <a:spAutoFit/>
          </a:bodyPr>
          <a:lstStyle/>
          <a:p>
            <a:r>
              <a:rPr lang="en-US" altLang="zh-CN" dirty="0"/>
              <a:t>	 </a:t>
            </a:r>
            <a:r>
              <a:rPr lang="zh-CN" altLang="zh-CN" dirty="0"/>
              <a:t>从技术角度上看，本小组有项目经理</a:t>
            </a:r>
            <a:r>
              <a:rPr lang="en-US" altLang="zh-CN" dirty="0"/>
              <a:t>1</a:t>
            </a:r>
            <a:r>
              <a:rPr lang="zh-CN" altLang="zh-CN" dirty="0"/>
              <a:t>人，开发人员</a:t>
            </a:r>
            <a:r>
              <a:rPr lang="en-US" altLang="zh-CN" dirty="0"/>
              <a:t>4</a:t>
            </a:r>
            <a:r>
              <a:rPr lang="zh-CN" altLang="zh-CN" dirty="0"/>
              <a:t>人，其中两名小组成员具备界面原型开发的经验，且小组各成员都具备一定的文档编写能力以及拥有合适的硬件设备。</a:t>
            </a:r>
          </a:p>
          <a:p>
            <a:r>
              <a:rPr lang="en-US" altLang="zh-CN" dirty="0"/>
              <a:t>	</a:t>
            </a:r>
            <a:r>
              <a:rPr lang="zh-CN" altLang="zh-CN" dirty="0"/>
              <a:t>从法律角度上看，本项目为教学相关项目，小组使用软件只涉及个人学习、研究，不存在商用，不涉及盈利不触犯《著作权法》。</a:t>
            </a:r>
          </a:p>
          <a:p>
            <a:r>
              <a:rPr lang="en-US" altLang="zh-CN" dirty="0"/>
              <a:t>	</a:t>
            </a:r>
            <a:r>
              <a:rPr lang="zh-CN" altLang="zh-CN" dirty="0"/>
              <a:t>从经济角度上看，本项目为专业学科必修科目要求完成的项目，故此基础建设投入由小组个人承担，且不涉及具体盈利。</a:t>
            </a:r>
          </a:p>
          <a:p>
            <a:r>
              <a:rPr lang="en-US" altLang="zh-CN" dirty="0"/>
              <a:t>	</a:t>
            </a:r>
            <a:r>
              <a:rPr lang="zh-CN" altLang="zh-CN" dirty="0"/>
              <a:t>从现有系统角度上看，目前已存在的教学辅助网站并不具备本项目目标网站的垂直社区功能，本项目具备一定的竞争力。</a:t>
            </a:r>
          </a:p>
          <a:p>
            <a:r>
              <a:rPr lang="en-US" altLang="zh-CN" dirty="0"/>
              <a:t> 	</a:t>
            </a:r>
            <a:r>
              <a:rPr lang="zh-CN" altLang="zh-CN" dirty="0"/>
              <a:t>从用户操作方面上看，使用本项目目标网站的用户都具备一定的电脑基础，且项目目标网站的操作都较为简单，用户可以正常进行操作。</a:t>
            </a:r>
          </a:p>
          <a:p>
            <a:r>
              <a:rPr lang="zh-CN" altLang="zh-CN" sz="2400" dirty="0">
                <a:solidFill>
                  <a:srgbClr val="FF0000"/>
                </a:solidFill>
              </a:rPr>
              <a:t>根据上述各角度对本项目的分析，我们</a:t>
            </a:r>
            <a:r>
              <a:rPr lang="en-US" altLang="zh-CN" sz="2400" dirty="0">
                <a:solidFill>
                  <a:srgbClr val="FF0000"/>
                </a:solidFill>
              </a:rPr>
              <a:t>PRD-G10</a:t>
            </a:r>
            <a:r>
              <a:rPr lang="zh-CN" altLang="zh-CN" sz="2400" dirty="0">
                <a:solidFill>
                  <a:srgbClr val="FF0000"/>
                </a:solidFill>
              </a:rPr>
              <a:t>小组认为此项目可行。</a:t>
            </a:r>
          </a:p>
        </p:txBody>
      </p:sp>
      <p:sp>
        <p:nvSpPr>
          <p:cNvPr id="41" name="文本框 40">
            <a:extLst>
              <a:ext uri="{FF2B5EF4-FFF2-40B4-BE49-F238E27FC236}">
                <a16:creationId xmlns:a16="http://schemas.microsoft.com/office/drawing/2014/main" id="{84D3D441-19DB-4902-B2A6-8FC6CBCDCF3A}"/>
              </a:ext>
            </a:extLst>
          </p:cNvPr>
          <p:cNvSpPr txBox="1"/>
          <p:nvPr/>
        </p:nvSpPr>
        <p:spPr>
          <a:xfrm>
            <a:off x="659532" y="976749"/>
            <a:ext cx="3451586" cy="461665"/>
          </a:xfrm>
          <a:prstGeom prst="rect">
            <a:avLst/>
          </a:prstGeom>
          <a:noFill/>
        </p:spPr>
        <p:txBody>
          <a:bodyPr wrap="none" rtlCol="0">
            <a:spAutoFit/>
          </a:bodyPr>
          <a:lstStyle/>
          <a:p>
            <a:r>
              <a:rPr lang="en-US" altLang="zh-CN" sz="2400" b="1" dirty="0"/>
              <a:t>7</a:t>
            </a:r>
            <a:r>
              <a:rPr lang="zh-CN" altLang="en-US" sz="2400" b="1" dirty="0"/>
              <a:t>．可行性分析报告总结</a:t>
            </a:r>
            <a:endParaRPr lang="zh-CN" altLang="en-US" sz="2400" dirty="0"/>
          </a:p>
        </p:txBody>
      </p:sp>
    </p:spTree>
    <p:extLst>
      <p:ext uri="{BB962C8B-B14F-4D97-AF65-F5344CB8AC3E}">
        <p14:creationId xmlns:p14="http://schemas.microsoft.com/office/powerpoint/2010/main" val="329637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870141" y="3172893"/>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需求工程项目计划</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04</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01</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02</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03</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04</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范围管理计划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进度管理计划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质量管理计划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沟通管理计划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8"/>
          <p:cNvSpPr/>
          <p:nvPr/>
        </p:nvSpPr>
        <p:spPr>
          <a:xfrm>
            <a:off x="7593928" y="1147410"/>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73984" y="2820349"/>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8"/>
          <p:cNvSpPr/>
          <p:nvPr/>
        </p:nvSpPr>
        <p:spPr>
          <a:xfrm>
            <a:off x="5753240" y="1441198"/>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8"/>
          <p:cNvSpPr/>
          <p:nvPr/>
        </p:nvSpPr>
        <p:spPr>
          <a:xfrm>
            <a:off x="3912552" y="1820663"/>
            <a:ext cx="680057" cy="3889927"/>
          </a:xfrm>
          <a:custGeom>
            <a:avLst/>
            <a:gdLst>
              <a:gd name="connsiteX0" fmla="*/ 0 w 1006997"/>
              <a:gd name="connsiteY0" fmla="*/ 0 h 1423686"/>
              <a:gd name="connsiteX1" fmla="*/ 1006997 w 1006997"/>
              <a:gd name="connsiteY1" fmla="*/ 0 h 1423686"/>
              <a:gd name="connsiteX2" fmla="*/ 1006997 w 1006997"/>
              <a:gd name="connsiteY2" fmla="*/ 1423686 h 1423686"/>
              <a:gd name="connsiteX3" fmla="*/ 0 w 1006997"/>
              <a:gd name="connsiteY3" fmla="*/ 1423686 h 1423686"/>
              <a:gd name="connsiteX4" fmla="*/ 0 w 1006997"/>
              <a:gd name="connsiteY4" fmla="*/ 0 h 1423686"/>
              <a:gd name="connsiteX0-1" fmla="*/ 0 w 1006997"/>
              <a:gd name="connsiteY0-2" fmla="*/ 0 h 2523281"/>
              <a:gd name="connsiteX1-3" fmla="*/ 1006997 w 1006997"/>
              <a:gd name="connsiteY1-4" fmla="*/ 0 h 2523281"/>
              <a:gd name="connsiteX2-5" fmla="*/ 1006997 w 1006997"/>
              <a:gd name="connsiteY2-6" fmla="*/ 2523281 h 2523281"/>
              <a:gd name="connsiteX3-7" fmla="*/ 0 w 1006997"/>
              <a:gd name="connsiteY3-8" fmla="*/ 1423686 h 2523281"/>
              <a:gd name="connsiteX4-9" fmla="*/ 0 w 1006997"/>
              <a:gd name="connsiteY4-10" fmla="*/ 0 h 2523281"/>
              <a:gd name="connsiteX0-11" fmla="*/ 0 w 1006997"/>
              <a:gd name="connsiteY0-12" fmla="*/ 0 h 3310360"/>
              <a:gd name="connsiteX1-13" fmla="*/ 1006997 w 1006997"/>
              <a:gd name="connsiteY1-14" fmla="*/ 0 h 3310360"/>
              <a:gd name="connsiteX2-15" fmla="*/ 1006997 w 1006997"/>
              <a:gd name="connsiteY2-16" fmla="*/ 2523281 h 3310360"/>
              <a:gd name="connsiteX3-17" fmla="*/ 439838 w 1006997"/>
              <a:gd name="connsiteY3-18" fmla="*/ 3310360 h 3310360"/>
              <a:gd name="connsiteX4-19" fmla="*/ 0 w 1006997"/>
              <a:gd name="connsiteY4-20" fmla="*/ 0 h 3310360"/>
              <a:gd name="connsiteX0-21" fmla="*/ 0 w 578734"/>
              <a:gd name="connsiteY0-22" fmla="*/ 752354 h 3310360"/>
              <a:gd name="connsiteX1-23" fmla="*/ 578734 w 578734"/>
              <a:gd name="connsiteY1-24" fmla="*/ 0 h 3310360"/>
              <a:gd name="connsiteX2-25" fmla="*/ 578734 w 578734"/>
              <a:gd name="connsiteY2-26" fmla="*/ 2523281 h 3310360"/>
              <a:gd name="connsiteX3-27" fmla="*/ 11575 w 578734"/>
              <a:gd name="connsiteY3-28" fmla="*/ 3310360 h 3310360"/>
              <a:gd name="connsiteX4-29" fmla="*/ 0 w 578734"/>
              <a:gd name="connsiteY4-30" fmla="*/ 752354 h 33103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8734" h="3310360">
                <a:moveTo>
                  <a:pt x="0" y="752354"/>
                </a:moveTo>
                <a:lnTo>
                  <a:pt x="578734" y="0"/>
                </a:lnTo>
                <a:lnTo>
                  <a:pt x="578734" y="2523281"/>
                </a:lnTo>
                <a:lnTo>
                  <a:pt x="11575" y="3310360"/>
                </a:lnTo>
                <a:cubicBezTo>
                  <a:pt x="7717" y="2457691"/>
                  <a:pt x="3858" y="1605023"/>
                  <a:pt x="0" y="752354"/>
                </a:cubicBezTo>
                <a:close/>
              </a:path>
            </a:pathLst>
          </a:custGeom>
          <a:solidFill>
            <a:schemeClr val="bg1">
              <a:lumMod val="5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273984" y="1166514"/>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419695" y="3100126"/>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19695" y="1446291"/>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92608" y="3460463"/>
            <a:ext cx="1183299" cy="189055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592608" y="1806628"/>
            <a:ext cx="1183299" cy="1653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746293" y="3820034"/>
            <a:ext cx="1183299" cy="189055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746293" y="2166199"/>
            <a:ext cx="1183299" cy="16538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983379" y="2499968"/>
            <a:ext cx="709127" cy="584775"/>
          </a:xfrm>
          <a:prstGeom prst="rect">
            <a:avLst/>
          </a:prstGeom>
          <a:noFill/>
        </p:spPr>
        <p:txBody>
          <a:bodyPr wrap="square" rtlCol="0">
            <a:spAutoFit/>
          </a:bodyPr>
          <a:lstStyle/>
          <a:p>
            <a:pPr algn="ctr"/>
            <a:r>
              <a:rPr lang="en-US" altLang="zh-CN" sz="3200" b="1" dirty="0">
                <a:solidFill>
                  <a:schemeClr val="bg1"/>
                </a:solidFill>
              </a:rPr>
              <a:t>05</a:t>
            </a:r>
            <a:endParaRPr lang="zh-CN" altLang="en-US" sz="3200" b="1" dirty="0">
              <a:solidFill>
                <a:schemeClr val="bg1"/>
              </a:solidFill>
            </a:endParaRPr>
          </a:p>
        </p:txBody>
      </p:sp>
      <p:sp>
        <p:nvSpPr>
          <p:cNvPr id="35" name="文本框 34"/>
          <p:cNvSpPr txBox="1"/>
          <p:nvPr/>
        </p:nvSpPr>
        <p:spPr>
          <a:xfrm>
            <a:off x="4829694" y="2165878"/>
            <a:ext cx="709127" cy="584775"/>
          </a:xfrm>
          <a:prstGeom prst="rect">
            <a:avLst/>
          </a:prstGeom>
          <a:noFill/>
        </p:spPr>
        <p:txBody>
          <a:bodyPr wrap="square" rtlCol="0">
            <a:spAutoFit/>
          </a:bodyPr>
          <a:lstStyle/>
          <a:p>
            <a:pPr algn="ctr"/>
            <a:r>
              <a:rPr lang="en-US" altLang="zh-CN" sz="3200" b="1" dirty="0">
                <a:solidFill>
                  <a:schemeClr val="bg1"/>
                </a:solidFill>
              </a:rPr>
              <a:t>06</a:t>
            </a:r>
            <a:endParaRPr lang="zh-CN" altLang="en-US" sz="3200" b="1" dirty="0">
              <a:solidFill>
                <a:schemeClr val="bg1"/>
              </a:solidFill>
            </a:endParaRPr>
          </a:p>
        </p:txBody>
      </p:sp>
      <p:sp>
        <p:nvSpPr>
          <p:cNvPr id="36" name="文本框 35"/>
          <p:cNvSpPr txBox="1"/>
          <p:nvPr/>
        </p:nvSpPr>
        <p:spPr>
          <a:xfrm>
            <a:off x="6656781" y="1778635"/>
            <a:ext cx="709127" cy="584775"/>
          </a:xfrm>
          <a:prstGeom prst="rect">
            <a:avLst/>
          </a:prstGeom>
          <a:noFill/>
        </p:spPr>
        <p:txBody>
          <a:bodyPr wrap="square" rtlCol="0">
            <a:spAutoFit/>
          </a:bodyPr>
          <a:lstStyle/>
          <a:p>
            <a:pPr algn="ctr"/>
            <a:r>
              <a:rPr lang="en-US" altLang="zh-CN" sz="3200" b="1" dirty="0">
                <a:solidFill>
                  <a:schemeClr val="bg1"/>
                </a:solidFill>
              </a:rPr>
              <a:t>07</a:t>
            </a:r>
            <a:endParaRPr lang="zh-CN" altLang="en-US" sz="3200" b="1" dirty="0">
              <a:solidFill>
                <a:schemeClr val="bg1"/>
              </a:solidFill>
            </a:endParaRPr>
          </a:p>
        </p:txBody>
      </p:sp>
      <p:sp>
        <p:nvSpPr>
          <p:cNvPr id="37" name="文本框 36"/>
          <p:cNvSpPr txBox="1"/>
          <p:nvPr/>
        </p:nvSpPr>
        <p:spPr>
          <a:xfrm>
            <a:off x="8511070" y="1492946"/>
            <a:ext cx="709127" cy="584775"/>
          </a:xfrm>
          <a:prstGeom prst="rect">
            <a:avLst/>
          </a:prstGeom>
          <a:noFill/>
        </p:spPr>
        <p:txBody>
          <a:bodyPr wrap="square" rtlCol="0">
            <a:spAutoFit/>
          </a:bodyPr>
          <a:lstStyle/>
          <a:p>
            <a:pPr algn="ctr"/>
            <a:r>
              <a:rPr lang="en-US" altLang="zh-CN" sz="3200" b="1" dirty="0">
                <a:solidFill>
                  <a:schemeClr val="bg1"/>
                </a:solidFill>
              </a:rPr>
              <a:t>08</a:t>
            </a:r>
            <a:endParaRPr lang="zh-CN" altLang="en-US" sz="3200" b="1" dirty="0">
              <a:solidFill>
                <a:schemeClr val="bg1"/>
              </a:solidFill>
            </a:endParaRPr>
          </a:p>
        </p:txBody>
      </p:sp>
      <p:sp>
        <p:nvSpPr>
          <p:cNvPr id="38" name="TextBox 13"/>
          <p:cNvSpPr txBox="1"/>
          <p:nvPr/>
        </p:nvSpPr>
        <p:spPr>
          <a:xfrm>
            <a:off x="2833117" y="4118981"/>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人力资源管理计划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59"/>
          <p:cNvSpPr/>
          <p:nvPr/>
        </p:nvSpPr>
        <p:spPr bwMode="auto">
          <a:xfrm>
            <a:off x="3065191" y="3139655"/>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3" name="AutoShape 17"/>
          <p:cNvSpPr/>
          <p:nvPr/>
        </p:nvSpPr>
        <p:spPr bwMode="auto">
          <a:xfrm>
            <a:off x="4951069" y="2785540"/>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solidFill>
          <a:ln>
            <a:noFill/>
          </a:ln>
          <a:effectLst/>
        </p:spPr>
        <p:txBody>
          <a:bodyPr lIns="50800" tIns="50800" rIns="50800" bIns="50800" anchor="ctr"/>
          <a:lstStyle/>
          <a:p>
            <a:pPr defTabSz="608965"/>
            <a:endParaRPr lang="en-US" sz="4000">
              <a:solidFill>
                <a:srgbClr val="FFFFFF"/>
              </a:solidFill>
              <a:effectLst>
                <a:outerShdw blurRad="38100" dist="38100" dir="2700000" algn="tl">
                  <a:srgbClr val="000000"/>
                </a:outerShdw>
              </a:effectLst>
            </a:endParaRPr>
          </a:p>
        </p:txBody>
      </p:sp>
      <p:sp>
        <p:nvSpPr>
          <p:cNvPr id="44" name="Freeform 26"/>
          <p:cNvSpPr>
            <a:spLocks noEditPoints="1"/>
          </p:cNvSpPr>
          <p:nvPr/>
        </p:nvSpPr>
        <p:spPr bwMode="auto">
          <a:xfrm>
            <a:off x="6779354" y="2405592"/>
            <a:ext cx="491184" cy="436764"/>
          </a:xfrm>
          <a:custGeom>
            <a:avLst/>
            <a:gdLst>
              <a:gd name="T0" fmla="*/ 1056 w 1056"/>
              <a:gd name="T1" fmla="*/ 147 h 939"/>
              <a:gd name="T2" fmla="*/ 1056 w 1056"/>
              <a:gd name="T3" fmla="*/ 59 h 939"/>
              <a:gd name="T4" fmla="*/ 528 w 1056"/>
              <a:gd name="T5" fmla="*/ 59 h 939"/>
              <a:gd name="T6" fmla="*/ 528 w 1056"/>
              <a:gd name="T7" fmla="*/ 0 h 939"/>
              <a:gd name="T8" fmla="*/ 469 w 1056"/>
              <a:gd name="T9" fmla="*/ 0 h 939"/>
              <a:gd name="T10" fmla="*/ 469 w 1056"/>
              <a:gd name="T11" fmla="*/ 59 h 939"/>
              <a:gd name="T12" fmla="*/ 0 w 1056"/>
              <a:gd name="T13" fmla="*/ 59 h 939"/>
              <a:gd name="T14" fmla="*/ 0 w 1056"/>
              <a:gd name="T15" fmla="*/ 147 h 939"/>
              <a:gd name="T16" fmla="*/ 29 w 1056"/>
              <a:gd name="T17" fmla="*/ 147 h 939"/>
              <a:gd name="T18" fmla="*/ 29 w 1056"/>
              <a:gd name="T19" fmla="*/ 734 h 939"/>
              <a:gd name="T20" fmla="*/ 0 w 1056"/>
              <a:gd name="T21" fmla="*/ 734 h 939"/>
              <a:gd name="T22" fmla="*/ 0 w 1056"/>
              <a:gd name="T23" fmla="*/ 822 h 939"/>
              <a:gd name="T24" fmla="*/ 264 w 1056"/>
              <a:gd name="T25" fmla="*/ 822 h 939"/>
              <a:gd name="T26" fmla="*/ 235 w 1056"/>
              <a:gd name="T27" fmla="*/ 910 h 939"/>
              <a:gd name="T28" fmla="*/ 264 w 1056"/>
              <a:gd name="T29" fmla="*/ 939 h 939"/>
              <a:gd name="T30" fmla="*/ 323 w 1056"/>
              <a:gd name="T31" fmla="*/ 822 h 939"/>
              <a:gd name="T32" fmla="*/ 469 w 1056"/>
              <a:gd name="T33" fmla="*/ 822 h 939"/>
              <a:gd name="T34" fmla="*/ 469 w 1056"/>
              <a:gd name="T35" fmla="*/ 939 h 939"/>
              <a:gd name="T36" fmla="*/ 528 w 1056"/>
              <a:gd name="T37" fmla="*/ 939 h 939"/>
              <a:gd name="T38" fmla="*/ 528 w 1056"/>
              <a:gd name="T39" fmla="*/ 822 h 939"/>
              <a:gd name="T40" fmla="*/ 704 w 1056"/>
              <a:gd name="T41" fmla="*/ 822 h 939"/>
              <a:gd name="T42" fmla="*/ 733 w 1056"/>
              <a:gd name="T43" fmla="*/ 939 h 939"/>
              <a:gd name="T44" fmla="*/ 792 w 1056"/>
              <a:gd name="T45" fmla="*/ 910 h 939"/>
              <a:gd name="T46" fmla="*/ 733 w 1056"/>
              <a:gd name="T47" fmla="*/ 822 h 939"/>
              <a:gd name="T48" fmla="*/ 1056 w 1056"/>
              <a:gd name="T49" fmla="*/ 822 h 939"/>
              <a:gd name="T50" fmla="*/ 1056 w 1056"/>
              <a:gd name="T51" fmla="*/ 734 h 939"/>
              <a:gd name="T52" fmla="*/ 997 w 1056"/>
              <a:gd name="T53" fmla="*/ 734 h 939"/>
              <a:gd name="T54" fmla="*/ 997 w 1056"/>
              <a:gd name="T55" fmla="*/ 147 h 939"/>
              <a:gd name="T56" fmla="*/ 1056 w 1056"/>
              <a:gd name="T57" fmla="*/ 147 h 939"/>
              <a:gd name="T58" fmla="*/ 939 w 1056"/>
              <a:gd name="T59" fmla="*/ 734 h 939"/>
              <a:gd name="T60" fmla="*/ 117 w 1056"/>
              <a:gd name="T61" fmla="*/ 734 h 939"/>
              <a:gd name="T62" fmla="*/ 117 w 1056"/>
              <a:gd name="T63" fmla="*/ 704 h 939"/>
              <a:gd name="T64" fmla="*/ 939 w 1056"/>
              <a:gd name="T65" fmla="*/ 704 h 939"/>
              <a:gd name="T66" fmla="*/ 939 w 1056"/>
              <a:gd name="T67" fmla="*/ 734 h 939"/>
              <a:gd name="T68" fmla="*/ 939 w 1056"/>
              <a:gd name="T69" fmla="*/ 675 h 939"/>
              <a:gd name="T70" fmla="*/ 117 w 1056"/>
              <a:gd name="T71" fmla="*/ 675 h 939"/>
              <a:gd name="T72" fmla="*/ 117 w 1056"/>
              <a:gd name="T73" fmla="*/ 147 h 939"/>
              <a:gd name="T74" fmla="*/ 939 w 1056"/>
              <a:gd name="T75" fmla="*/ 147 h 939"/>
              <a:gd name="T76" fmla="*/ 939 w 1056"/>
              <a:gd name="T77" fmla="*/ 675 h 939"/>
              <a:gd name="T78" fmla="*/ 205 w 1056"/>
              <a:gd name="T79" fmla="*/ 616 h 939"/>
              <a:gd name="T80" fmla="*/ 411 w 1056"/>
              <a:gd name="T81" fmla="*/ 411 h 939"/>
              <a:gd name="T82" fmla="*/ 557 w 1056"/>
              <a:gd name="T83" fmla="*/ 558 h 939"/>
              <a:gd name="T84" fmla="*/ 763 w 1056"/>
              <a:gd name="T85" fmla="*/ 352 h 939"/>
              <a:gd name="T86" fmla="*/ 792 w 1056"/>
              <a:gd name="T87" fmla="*/ 440 h 939"/>
              <a:gd name="T88" fmla="*/ 851 w 1056"/>
              <a:gd name="T89" fmla="*/ 205 h 939"/>
              <a:gd name="T90" fmla="*/ 616 w 1056"/>
              <a:gd name="T91" fmla="*/ 293 h 939"/>
              <a:gd name="T92" fmla="*/ 704 w 1056"/>
              <a:gd name="T93" fmla="*/ 323 h 939"/>
              <a:gd name="T94" fmla="*/ 557 w 1056"/>
              <a:gd name="T95" fmla="*/ 470 h 939"/>
              <a:gd name="T96" fmla="*/ 411 w 1056"/>
              <a:gd name="T97" fmla="*/ 323 h 939"/>
              <a:gd name="T98" fmla="*/ 176 w 1056"/>
              <a:gd name="T99" fmla="*/ 558 h 939"/>
              <a:gd name="T100" fmla="*/ 176 w 1056"/>
              <a:gd name="T101" fmla="*/ 558 h 939"/>
              <a:gd name="T102" fmla="*/ 205 w 1056"/>
              <a:gd name="T103" fmla="*/ 616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939">
                <a:moveTo>
                  <a:pt x="1056" y="147"/>
                </a:moveTo>
                <a:lnTo>
                  <a:pt x="1056" y="59"/>
                </a:lnTo>
                <a:lnTo>
                  <a:pt x="528" y="59"/>
                </a:lnTo>
                <a:lnTo>
                  <a:pt x="528" y="0"/>
                </a:lnTo>
                <a:lnTo>
                  <a:pt x="469" y="0"/>
                </a:lnTo>
                <a:lnTo>
                  <a:pt x="469" y="59"/>
                </a:lnTo>
                <a:lnTo>
                  <a:pt x="0" y="59"/>
                </a:lnTo>
                <a:lnTo>
                  <a:pt x="0" y="147"/>
                </a:lnTo>
                <a:lnTo>
                  <a:pt x="29" y="147"/>
                </a:lnTo>
                <a:lnTo>
                  <a:pt x="29" y="734"/>
                </a:lnTo>
                <a:lnTo>
                  <a:pt x="0" y="734"/>
                </a:lnTo>
                <a:lnTo>
                  <a:pt x="0" y="822"/>
                </a:lnTo>
                <a:lnTo>
                  <a:pt x="264" y="822"/>
                </a:lnTo>
                <a:lnTo>
                  <a:pt x="235" y="910"/>
                </a:lnTo>
                <a:lnTo>
                  <a:pt x="264" y="939"/>
                </a:lnTo>
                <a:lnTo>
                  <a:pt x="323" y="822"/>
                </a:lnTo>
                <a:lnTo>
                  <a:pt x="469" y="822"/>
                </a:lnTo>
                <a:lnTo>
                  <a:pt x="469" y="939"/>
                </a:lnTo>
                <a:lnTo>
                  <a:pt x="528" y="939"/>
                </a:lnTo>
                <a:lnTo>
                  <a:pt x="528" y="822"/>
                </a:lnTo>
                <a:lnTo>
                  <a:pt x="704" y="822"/>
                </a:lnTo>
                <a:lnTo>
                  <a:pt x="733" y="939"/>
                </a:lnTo>
                <a:lnTo>
                  <a:pt x="792" y="910"/>
                </a:lnTo>
                <a:lnTo>
                  <a:pt x="733" y="822"/>
                </a:lnTo>
                <a:lnTo>
                  <a:pt x="1056" y="822"/>
                </a:lnTo>
                <a:lnTo>
                  <a:pt x="1056" y="734"/>
                </a:lnTo>
                <a:lnTo>
                  <a:pt x="997" y="734"/>
                </a:lnTo>
                <a:lnTo>
                  <a:pt x="997" y="147"/>
                </a:lnTo>
                <a:lnTo>
                  <a:pt x="1056" y="147"/>
                </a:lnTo>
                <a:close/>
                <a:moveTo>
                  <a:pt x="939" y="734"/>
                </a:moveTo>
                <a:lnTo>
                  <a:pt x="117" y="734"/>
                </a:lnTo>
                <a:lnTo>
                  <a:pt x="117" y="704"/>
                </a:lnTo>
                <a:lnTo>
                  <a:pt x="939" y="704"/>
                </a:lnTo>
                <a:lnTo>
                  <a:pt x="939" y="734"/>
                </a:lnTo>
                <a:close/>
                <a:moveTo>
                  <a:pt x="939" y="675"/>
                </a:moveTo>
                <a:lnTo>
                  <a:pt x="117" y="675"/>
                </a:lnTo>
                <a:lnTo>
                  <a:pt x="117" y="147"/>
                </a:lnTo>
                <a:lnTo>
                  <a:pt x="939" y="147"/>
                </a:lnTo>
                <a:lnTo>
                  <a:pt x="939" y="675"/>
                </a:lnTo>
                <a:close/>
                <a:moveTo>
                  <a:pt x="205" y="616"/>
                </a:moveTo>
                <a:lnTo>
                  <a:pt x="411" y="411"/>
                </a:lnTo>
                <a:lnTo>
                  <a:pt x="557" y="558"/>
                </a:lnTo>
                <a:lnTo>
                  <a:pt x="763" y="352"/>
                </a:lnTo>
                <a:lnTo>
                  <a:pt x="792" y="440"/>
                </a:lnTo>
                <a:lnTo>
                  <a:pt x="851" y="205"/>
                </a:lnTo>
                <a:lnTo>
                  <a:pt x="616" y="293"/>
                </a:lnTo>
                <a:lnTo>
                  <a:pt x="704" y="323"/>
                </a:lnTo>
                <a:lnTo>
                  <a:pt x="557" y="470"/>
                </a:lnTo>
                <a:lnTo>
                  <a:pt x="411" y="323"/>
                </a:lnTo>
                <a:lnTo>
                  <a:pt x="176" y="558"/>
                </a:lnTo>
                <a:lnTo>
                  <a:pt x="176" y="558"/>
                </a:lnTo>
                <a:lnTo>
                  <a:pt x="205" y="61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5" name="Freeform 7"/>
          <p:cNvSpPr>
            <a:spLocks noEditPoints="1"/>
          </p:cNvSpPr>
          <p:nvPr/>
        </p:nvSpPr>
        <p:spPr bwMode="auto">
          <a:xfrm>
            <a:off x="8634332" y="2083308"/>
            <a:ext cx="462604" cy="438094"/>
          </a:xfrm>
          <a:custGeom>
            <a:avLst/>
            <a:gdLst>
              <a:gd name="T0" fmla="*/ 114 w 302"/>
              <a:gd name="T1" fmla="*/ 196 h 286"/>
              <a:gd name="T2" fmla="*/ 104 w 302"/>
              <a:gd name="T3" fmla="*/ 186 h 286"/>
              <a:gd name="T4" fmla="*/ 88 w 302"/>
              <a:gd name="T5" fmla="*/ 176 h 286"/>
              <a:gd name="T6" fmla="*/ 60 w 302"/>
              <a:gd name="T7" fmla="*/ 164 h 286"/>
              <a:gd name="T8" fmla="*/ 50 w 302"/>
              <a:gd name="T9" fmla="*/ 178 h 286"/>
              <a:gd name="T10" fmla="*/ 58 w 302"/>
              <a:gd name="T11" fmla="*/ 188 h 286"/>
              <a:gd name="T12" fmla="*/ 90 w 302"/>
              <a:gd name="T13" fmla="*/ 208 h 286"/>
              <a:gd name="T14" fmla="*/ 90 w 302"/>
              <a:gd name="T15" fmla="*/ 218 h 286"/>
              <a:gd name="T16" fmla="*/ 78 w 302"/>
              <a:gd name="T17" fmla="*/ 216 h 286"/>
              <a:gd name="T18" fmla="*/ 62 w 302"/>
              <a:gd name="T19" fmla="*/ 210 h 286"/>
              <a:gd name="T20" fmla="*/ 36 w 302"/>
              <a:gd name="T21" fmla="*/ 190 h 286"/>
              <a:gd name="T22" fmla="*/ 8 w 302"/>
              <a:gd name="T23" fmla="*/ 136 h 286"/>
              <a:gd name="T24" fmla="*/ 12 w 302"/>
              <a:gd name="T25" fmla="*/ 210 h 286"/>
              <a:gd name="T26" fmla="*/ 74 w 302"/>
              <a:gd name="T27" fmla="*/ 258 h 286"/>
              <a:gd name="T28" fmla="*/ 140 w 302"/>
              <a:gd name="T29" fmla="*/ 268 h 286"/>
              <a:gd name="T30" fmla="*/ 182 w 302"/>
              <a:gd name="T31" fmla="*/ 180 h 286"/>
              <a:gd name="T32" fmla="*/ 198 w 302"/>
              <a:gd name="T33" fmla="*/ 168 h 286"/>
              <a:gd name="T34" fmla="*/ 260 w 302"/>
              <a:gd name="T35" fmla="*/ 130 h 286"/>
              <a:gd name="T36" fmla="*/ 262 w 302"/>
              <a:gd name="T37" fmla="*/ 152 h 286"/>
              <a:gd name="T38" fmla="*/ 274 w 302"/>
              <a:gd name="T39" fmla="*/ 110 h 286"/>
              <a:gd name="T40" fmla="*/ 198 w 302"/>
              <a:gd name="T41" fmla="*/ 8 h 286"/>
              <a:gd name="T42" fmla="*/ 126 w 302"/>
              <a:gd name="T43" fmla="*/ 2 h 286"/>
              <a:gd name="T44" fmla="*/ 32 w 302"/>
              <a:gd name="T45" fmla="*/ 86 h 286"/>
              <a:gd name="T46" fmla="*/ 34 w 302"/>
              <a:gd name="T47" fmla="*/ 136 h 286"/>
              <a:gd name="T48" fmla="*/ 42 w 302"/>
              <a:gd name="T49" fmla="*/ 142 h 286"/>
              <a:gd name="T50" fmla="*/ 94 w 302"/>
              <a:gd name="T51" fmla="*/ 164 h 286"/>
              <a:gd name="T52" fmla="*/ 142 w 302"/>
              <a:gd name="T53" fmla="*/ 174 h 286"/>
              <a:gd name="T54" fmla="*/ 142 w 302"/>
              <a:gd name="T55" fmla="*/ 216 h 286"/>
              <a:gd name="T56" fmla="*/ 170 w 302"/>
              <a:gd name="T57" fmla="*/ 192 h 286"/>
              <a:gd name="T58" fmla="*/ 216 w 302"/>
              <a:gd name="T59" fmla="*/ 84 h 286"/>
              <a:gd name="T60" fmla="*/ 256 w 302"/>
              <a:gd name="T61" fmla="*/ 96 h 286"/>
              <a:gd name="T62" fmla="*/ 198 w 302"/>
              <a:gd name="T63" fmla="*/ 32 h 286"/>
              <a:gd name="T64" fmla="*/ 158 w 302"/>
              <a:gd name="T65" fmla="*/ 16 h 286"/>
              <a:gd name="T66" fmla="*/ 158 w 302"/>
              <a:gd name="T67" fmla="*/ 54 h 286"/>
              <a:gd name="T68" fmla="*/ 200 w 302"/>
              <a:gd name="T69" fmla="*/ 88 h 286"/>
              <a:gd name="T70" fmla="*/ 44 w 302"/>
              <a:gd name="T71" fmla="*/ 94 h 286"/>
              <a:gd name="T72" fmla="*/ 84 w 302"/>
              <a:gd name="T73" fmla="*/ 84 h 286"/>
              <a:gd name="T74" fmla="*/ 110 w 302"/>
              <a:gd name="T75" fmla="*/ 22 h 286"/>
              <a:gd name="T76" fmla="*/ 96 w 302"/>
              <a:gd name="T77" fmla="*/ 114 h 286"/>
              <a:gd name="T78" fmla="*/ 142 w 302"/>
              <a:gd name="T79" fmla="*/ 54 h 286"/>
              <a:gd name="T80" fmla="*/ 134 w 302"/>
              <a:gd name="T81" fmla="*/ 20 h 286"/>
              <a:gd name="T82" fmla="*/ 262 w 302"/>
              <a:gd name="T83" fmla="*/ 196 h 286"/>
              <a:gd name="T84" fmla="*/ 232 w 302"/>
              <a:gd name="T85" fmla="*/ 212 h 286"/>
              <a:gd name="T86" fmla="*/ 214 w 302"/>
              <a:gd name="T87" fmla="*/ 218 h 286"/>
              <a:gd name="T88" fmla="*/ 210 w 302"/>
              <a:gd name="T89" fmla="*/ 216 h 286"/>
              <a:gd name="T90" fmla="*/ 216 w 302"/>
              <a:gd name="T91" fmla="*/ 204 h 286"/>
              <a:gd name="T92" fmla="*/ 248 w 302"/>
              <a:gd name="T93" fmla="*/ 184 h 286"/>
              <a:gd name="T94" fmla="*/ 250 w 302"/>
              <a:gd name="T95" fmla="*/ 178 h 286"/>
              <a:gd name="T96" fmla="*/ 234 w 302"/>
              <a:gd name="T97" fmla="*/ 164 h 286"/>
              <a:gd name="T98" fmla="*/ 206 w 302"/>
              <a:gd name="T99" fmla="*/ 180 h 286"/>
              <a:gd name="T100" fmla="*/ 198 w 302"/>
              <a:gd name="T101" fmla="*/ 186 h 286"/>
              <a:gd name="T102" fmla="*/ 186 w 302"/>
              <a:gd name="T103" fmla="*/ 196 h 286"/>
              <a:gd name="T104" fmla="*/ 172 w 302"/>
              <a:gd name="T105" fmla="*/ 220 h 286"/>
              <a:gd name="T106" fmla="*/ 166 w 302"/>
              <a:gd name="T107" fmla="*/ 244 h 286"/>
              <a:gd name="T108" fmla="*/ 208 w 302"/>
              <a:gd name="T109" fmla="*/ 286 h 286"/>
              <a:gd name="T110" fmla="*/ 262 w 302"/>
              <a:gd name="T111" fmla="*/ 236 h 286"/>
              <a:gd name="T112" fmla="*/ 300 w 302"/>
              <a:gd name="T113" fmla="*/ 158 h 286"/>
              <a:gd name="T114" fmla="*/ 280 w 302"/>
              <a:gd name="T115" fmla="*/ 14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 h="286">
                <a:moveTo>
                  <a:pt x="132" y="232"/>
                </a:moveTo>
                <a:lnTo>
                  <a:pt x="132" y="232"/>
                </a:lnTo>
                <a:lnTo>
                  <a:pt x="126" y="216"/>
                </a:lnTo>
                <a:lnTo>
                  <a:pt x="120" y="202"/>
                </a:lnTo>
                <a:lnTo>
                  <a:pt x="120" y="202"/>
                </a:lnTo>
                <a:lnTo>
                  <a:pt x="114" y="196"/>
                </a:lnTo>
                <a:lnTo>
                  <a:pt x="114" y="196"/>
                </a:lnTo>
                <a:lnTo>
                  <a:pt x="114" y="196"/>
                </a:lnTo>
                <a:lnTo>
                  <a:pt x="110" y="190"/>
                </a:lnTo>
                <a:lnTo>
                  <a:pt x="110" y="190"/>
                </a:lnTo>
                <a:lnTo>
                  <a:pt x="108" y="190"/>
                </a:lnTo>
                <a:lnTo>
                  <a:pt x="108" y="190"/>
                </a:lnTo>
                <a:lnTo>
                  <a:pt x="104" y="186"/>
                </a:lnTo>
                <a:lnTo>
                  <a:pt x="104" y="186"/>
                </a:lnTo>
                <a:lnTo>
                  <a:pt x="102" y="184"/>
                </a:lnTo>
                <a:lnTo>
                  <a:pt x="102" y="184"/>
                </a:lnTo>
                <a:lnTo>
                  <a:pt x="96" y="182"/>
                </a:lnTo>
                <a:lnTo>
                  <a:pt x="96" y="182"/>
                </a:lnTo>
                <a:lnTo>
                  <a:pt x="96" y="180"/>
                </a:lnTo>
                <a:lnTo>
                  <a:pt x="96" y="180"/>
                </a:lnTo>
                <a:lnTo>
                  <a:pt x="88" y="176"/>
                </a:lnTo>
                <a:lnTo>
                  <a:pt x="88" y="176"/>
                </a:lnTo>
                <a:lnTo>
                  <a:pt x="88" y="176"/>
                </a:lnTo>
                <a:lnTo>
                  <a:pt x="88" y="176"/>
                </a:lnTo>
                <a:lnTo>
                  <a:pt x="74" y="168"/>
                </a:lnTo>
                <a:lnTo>
                  <a:pt x="74" y="168"/>
                </a:lnTo>
                <a:lnTo>
                  <a:pt x="66" y="164"/>
                </a:lnTo>
                <a:lnTo>
                  <a:pt x="60" y="164"/>
                </a:lnTo>
                <a:lnTo>
                  <a:pt x="54" y="164"/>
                </a:lnTo>
                <a:lnTo>
                  <a:pt x="52" y="168"/>
                </a:lnTo>
                <a:lnTo>
                  <a:pt x="52" y="168"/>
                </a:lnTo>
                <a:lnTo>
                  <a:pt x="52" y="168"/>
                </a:lnTo>
                <a:lnTo>
                  <a:pt x="50" y="172"/>
                </a:lnTo>
                <a:lnTo>
                  <a:pt x="50" y="178"/>
                </a:lnTo>
                <a:lnTo>
                  <a:pt x="50" y="178"/>
                </a:lnTo>
                <a:lnTo>
                  <a:pt x="50" y="178"/>
                </a:lnTo>
                <a:lnTo>
                  <a:pt x="50" y="178"/>
                </a:lnTo>
                <a:lnTo>
                  <a:pt x="52" y="182"/>
                </a:lnTo>
                <a:lnTo>
                  <a:pt x="52" y="182"/>
                </a:lnTo>
                <a:lnTo>
                  <a:pt x="54" y="184"/>
                </a:lnTo>
                <a:lnTo>
                  <a:pt x="54" y="184"/>
                </a:lnTo>
                <a:lnTo>
                  <a:pt x="58" y="188"/>
                </a:lnTo>
                <a:lnTo>
                  <a:pt x="58" y="188"/>
                </a:lnTo>
                <a:lnTo>
                  <a:pt x="64" y="190"/>
                </a:lnTo>
                <a:lnTo>
                  <a:pt x="64" y="190"/>
                </a:lnTo>
                <a:lnTo>
                  <a:pt x="78" y="198"/>
                </a:lnTo>
                <a:lnTo>
                  <a:pt x="78" y="198"/>
                </a:lnTo>
                <a:lnTo>
                  <a:pt x="84" y="204"/>
                </a:lnTo>
                <a:lnTo>
                  <a:pt x="90" y="208"/>
                </a:lnTo>
                <a:lnTo>
                  <a:pt x="90" y="208"/>
                </a:lnTo>
                <a:lnTo>
                  <a:pt x="92" y="212"/>
                </a:lnTo>
                <a:lnTo>
                  <a:pt x="92" y="214"/>
                </a:lnTo>
                <a:lnTo>
                  <a:pt x="92" y="214"/>
                </a:lnTo>
                <a:lnTo>
                  <a:pt x="90" y="216"/>
                </a:lnTo>
                <a:lnTo>
                  <a:pt x="90" y="216"/>
                </a:lnTo>
                <a:lnTo>
                  <a:pt x="90" y="218"/>
                </a:lnTo>
                <a:lnTo>
                  <a:pt x="90" y="218"/>
                </a:lnTo>
                <a:lnTo>
                  <a:pt x="86" y="218"/>
                </a:lnTo>
                <a:lnTo>
                  <a:pt x="86" y="218"/>
                </a:lnTo>
                <a:lnTo>
                  <a:pt x="86" y="218"/>
                </a:lnTo>
                <a:lnTo>
                  <a:pt x="86" y="218"/>
                </a:lnTo>
                <a:lnTo>
                  <a:pt x="78" y="216"/>
                </a:lnTo>
                <a:lnTo>
                  <a:pt x="78" y="216"/>
                </a:lnTo>
                <a:lnTo>
                  <a:pt x="76" y="216"/>
                </a:lnTo>
                <a:lnTo>
                  <a:pt x="76" y="216"/>
                </a:lnTo>
                <a:lnTo>
                  <a:pt x="70" y="212"/>
                </a:lnTo>
                <a:lnTo>
                  <a:pt x="70" y="212"/>
                </a:lnTo>
                <a:lnTo>
                  <a:pt x="70" y="212"/>
                </a:lnTo>
                <a:lnTo>
                  <a:pt x="70" y="212"/>
                </a:lnTo>
                <a:lnTo>
                  <a:pt x="62" y="210"/>
                </a:lnTo>
                <a:lnTo>
                  <a:pt x="62" y="210"/>
                </a:lnTo>
                <a:lnTo>
                  <a:pt x="62" y="210"/>
                </a:lnTo>
                <a:lnTo>
                  <a:pt x="58" y="208"/>
                </a:lnTo>
                <a:lnTo>
                  <a:pt x="58" y="208"/>
                </a:lnTo>
                <a:lnTo>
                  <a:pt x="44" y="200"/>
                </a:lnTo>
                <a:lnTo>
                  <a:pt x="38" y="196"/>
                </a:lnTo>
                <a:lnTo>
                  <a:pt x="36" y="190"/>
                </a:lnTo>
                <a:lnTo>
                  <a:pt x="30" y="176"/>
                </a:lnTo>
                <a:lnTo>
                  <a:pt x="24" y="156"/>
                </a:lnTo>
                <a:lnTo>
                  <a:pt x="24" y="156"/>
                </a:lnTo>
                <a:lnTo>
                  <a:pt x="20" y="146"/>
                </a:lnTo>
                <a:lnTo>
                  <a:pt x="16" y="138"/>
                </a:lnTo>
                <a:lnTo>
                  <a:pt x="12" y="136"/>
                </a:lnTo>
                <a:lnTo>
                  <a:pt x="8" y="136"/>
                </a:lnTo>
                <a:lnTo>
                  <a:pt x="4" y="138"/>
                </a:lnTo>
                <a:lnTo>
                  <a:pt x="0" y="144"/>
                </a:lnTo>
                <a:lnTo>
                  <a:pt x="0" y="150"/>
                </a:lnTo>
                <a:lnTo>
                  <a:pt x="0" y="158"/>
                </a:lnTo>
                <a:lnTo>
                  <a:pt x="0" y="158"/>
                </a:lnTo>
                <a:lnTo>
                  <a:pt x="6" y="192"/>
                </a:lnTo>
                <a:lnTo>
                  <a:pt x="12" y="210"/>
                </a:lnTo>
                <a:lnTo>
                  <a:pt x="18" y="218"/>
                </a:lnTo>
                <a:lnTo>
                  <a:pt x="24" y="226"/>
                </a:lnTo>
                <a:lnTo>
                  <a:pt x="24" y="226"/>
                </a:lnTo>
                <a:lnTo>
                  <a:pt x="38" y="236"/>
                </a:lnTo>
                <a:lnTo>
                  <a:pt x="52" y="244"/>
                </a:lnTo>
                <a:lnTo>
                  <a:pt x="64" y="250"/>
                </a:lnTo>
                <a:lnTo>
                  <a:pt x="74" y="258"/>
                </a:lnTo>
                <a:lnTo>
                  <a:pt x="74" y="258"/>
                </a:lnTo>
                <a:lnTo>
                  <a:pt x="82" y="268"/>
                </a:lnTo>
                <a:lnTo>
                  <a:pt x="88" y="276"/>
                </a:lnTo>
                <a:lnTo>
                  <a:pt x="94" y="286"/>
                </a:lnTo>
                <a:lnTo>
                  <a:pt x="142" y="286"/>
                </a:lnTo>
                <a:lnTo>
                  <a:pt x="142" y="286"/>
                </a:lnTo>
                <a:lnTo>
                  <a:pt x="140" y="268"/>
                </a:lnTo>
                <a:lnTo>
                  <a:pt x="136" y="252"/>
                </a:lnTo>
                <a:lnTo>
                  <a:pt x="132" y="232"/>
                </a:lnTo>
                <a:lnTo>
                  <a:pt x="132" y="232"/>
                </a:lnTo>
                <a:lnTo>
                  <a:pt x="132" y="232"/>
                </a:lnTo>
                <a:lnTo>
                  <a:pt x="132" y="232"/>
                </a:lnTo>
                <a:close/>
                <a:moveTo>
                  <a:pt x="182" y="180"/>
                </a:moveTo>
                <a:lnTo>
                  <a:pt x="182" y="180"/>
                </a:lnTo>
                <a:lnTo>
                  <a:pt x="170" y="176"/>
                </a:lnTo>
                <a:lnTo>
                  <a:pt x="158" y="174"/>
                </a:lnTo>
                <a:lnTo>
                  <a:pt x="158" y="130"/>
                </a:lnTo>
                <a:lnTo>
                  <a:pt x="204" y="130"/>
                </a:lnTo>
                <a:lnTo>
                  <a:pt x="204" y="130"/>
                </a:lnTo>
                <a:lnTo>
                  <a:pt x="202" y="150"/>
                </a:lnTo>
                <a:lnTo>
                  <a:pt x="198" y="168"/>
                </a:lnTo>
                <a:lnTo>
                  <a:pt x="198" y="168"/>
                </a:lnTo>
                <a:lnTo>
                  <a:pt x="206" y="164"/>
                </a:lnTo>
                <a:lnTo>
                  <a:pt x="206" y="164"/>
                </a:lnTo>
                <a:lnTo>
                  <a:pt x="216" y="156"/>
                </a:lnTo>
                <a:lnTo>
                  <a:pt x="216" y="156"/>
                </a:lnTo>
                <a:lnTo>
                  <a:pt x="220" y="130"/>
                </a:lnTo>
                <a:lnTo>
                  <a:pt x="260" y="130"/>
                </a:lnTo>
                <a:lnTo>
                  <a:pt x="260" y="130"/>
                </a:lnTo>
                <a:lnTo>
                  <a:pt x="258" y="142"/>
                </a:lnTo>
                <a:lnTo>
                  <a:pt x="254" y="152"/>
                </a:lnTo>
                <a:lnTo>
                  <a:pt x="254" y="152"/>
                </a:lnTo>
                <a:lnTo>
                  <a:pt x="260" y="158"/>
                </a:lnTo>
                <a:lnTo>
                  <a:pt x="260" y="158"/>
                </a:lnTo>
                <a:lnTo>
                  <a:pt x="262" y="152"/>
                </a:lnTo>
                <a:lnTo>
                  <a:pt x="262" y="152"/>
                </a:lnTo>
                <a:lnTo>
                  <a:pt x="268" y="136"/>
                </a:lnTo>
                <a:lnTo>
                  <a:pt x="274" y="128"/>
                </a:lnTo>
                <a:lnTo>
                  <a:pt x="274" y="128"/>
                </a:lnTo>
                <a:lnTo>
                  <a:pt x="274" y="122"/>
                </a:lnTo>
                <a:lnTo>
                  <a:pt x="274" y="122"/>
                </a:lnTo>
                <a:lnTo>
                  <a:pt x="274" y="110"/>
                </a:lnTo>
                <a:lnTo>
                  <a:pt x="272" y="98"/>
                </a:lnTo>
                <a:lnTo>
                  <a:pt x="270" y="86"/>
                </a:lnTo>
                <a:lnTo>
                  <a:pt x="266" y="74"/>
                </a:lnTo>
                <a:lnTo>
                  <a:pt x="254" y="54"/>
                </a:lnTo>
                <a:lnTo>
                  <a:pt x="238" y="36"/>
                </a:lnTo>
                <a:lnTo>
                  <a:pt x="220" y="20"/>
                </a:lnTo>
                <a:lnTo>
                  <a:pt x="198" y="8"/>
                </a:lnTo>
                <a:lnTo>
                  <a:pt x="188" y="4"/>
                </a:lnTo>
                <a:lnTo>
                  <a:pt x="176" y="2"/>
                </a:lnTo>
                <a:lnTo>
                  <a:pt x="164" y="0"/>
                </a:lnTo>
                <a:lnTo>
                  <a:pt x="150" y="0"/>
                </a:lnTo>
                <a:lnTo>
                  <a:pt x="150" y="0"/>
                </a:lnTo>
                <a:lnTo>
                  <a:pt x="138" y="0"/>
                </a:lnTo>
                <a:lnTo>
                  <a:pt x="126" y="2"/>
                </a:lnTo>
                <a:lnTo>
                  <a:pt x="114" y="4"/>
                </a:lnTo>
                <a:lnTo>
                  <a:pt x="102" y="8"/>
                </a:lnTo>
                <a:lnTo>
                  <a:pt x="80" y="20"/>
                </a:lnTo>
                <a:lnTo>
                  <a:pt x="62" y="36"/>
                </a:lnTo>
                <a:lnTo>
                  <a:pt x="48" y="54"/>
                </a:lnTo>
                <a:lnTo>
                  <a:pt x="36" y="74"/>
                </a:lnTo>
                <a:lnTo>
                  <a:pt x="32" y="86"/>
                </a:lnTo>
                <a:lnTo>
                  <a:pt x="28" y="98"/>
                </a:lnTo>
                <a:lnTo>
                  <a:pt x="26" y="110"/>
                </a:lnTo>
                <a:lnTo>
                  <a:pt x="26" y="122"/>
                </a:lnTo>
                <a:lnTo>
                  <a:pt x="26" y="122"/>
                </a:lnTo>
                <a:lnTo>
                  <a:pt x="26" y="128"/>
                </a:lnTo>
                <a:lnTo>
                  <a:pt x="26" y="128"/>
                </a:lnTo>
                <a:lnTo>
                  <a:pt x="34" y="136"/>
                </a:lnTo>
                <a:lnTo>
                  <a:pt x="38" y="152"/>
                </a:lnTo>
                <a:lnTo>
                  <a:pt x="38" y="152"/>
                </a:lnTo>
                <a:lnTo>
                  <a:pt x="40" y="158"/>
                </a:lnTo>
                <a:lnTo>
                  <a:pt x="40" y="158"/>
                </a:lnTo>
                <a:lnTo>
                  <a:pt x="46" y="152"/>
                </a:lnTo>
                <a:lnTo>
                  <a:pt x="46" y="152"/>
                </a:lnTo>
                <a:lnTo>
                  <a:pt x="42" y="142"/>
                </a:lnTo>
                <a:lnTo>
                  <a:pt x="42" y="130"/>
                </a:lnTo>
                <a:lnTo>
                  <a:pt x="80" y="130"/>
                </a:lnTo>
                <a:lnTo>
                  <a:pt x="80" y="130"/>
                </a:lnTo>
                <a:lnTo>
                  <a:pt x="84" y="156"/>
                </a:lnTo>
                <a:lnTo>
                  <a:pt x="84" y="156"/>
                </a:lnTo>
                <a:lnTo>
                  <a:pt x="94" y="164"/>
                </a:lnTo>
                <a:lnTo>
                  <a:pt x="94" y="164"/>
                </a:lnTo>
                <a:lnTo>
                  <a:pt x="102" y="168"/>
                </a:lnTo>
                <a:lnTo>
                  <a:pt x="102" y="168"/>
                </a:lnTo>
                <a:lnTo>
                  <a:pt x="98" y="150"/>
                </a:lnTo>
                <a:lnTo>
                  <a:pt x="96" y="130"/>
                </a:lnTo>
                <a:lnTo>
                  <a:pt x="142" y="130"/>
                </a:lnTo>
                <a:lnTo>
                  <a:pt x="142" y="174"/>
                </a:lnTo>
                <a:lnTo>
                  <a:pt x="142" y="174"/>
                </a:lnTo>
                <a:lnTo>
                  <a:pt x="130" y="176"/>
                </a:lnTo>
                <a:lnTo>
                  <a:pt x="118" y="180"/>
                </a:lnTo>
                <a:lnTo>
                  <a:pt x="118" y="180"/>
                </a:lnTo>
                <a:lnTo>
                  <a:pt x="130" y="192"/>
                </a:lnTo>
                <a:lnTo>
                  <a:pt x="130" y="192"/>
                </a:lnTo>
                <a:lnTo>
                  <a:pt x="142" y="190"/>
                </a:lnTo>
                <a:lnTo>
                  <a:pt x="142" y="216"/>
                </a:lnTo>
                <a:lnTo>
                  <a:pt x="142" y="216"/>
                </a:lnTo>
                <a:lnTo>
                  <a:pt x="150" y="244"/>
                </a:lnTo>
                <a:lnTo>
                  <a:pt x="150" y="244"/>
                </a:lnTo>
                <a:lnTo>
                  <a:pt x="158" y="216"/>
                </a:lnTo>
                <a:lnTo>
                  <a:pt x="158" y="190"/>
                </a:lnTo>
                <a:lnTo>
                  <a:pt x="158" y="190"/>
                </a:lnTo>
                <a:lnTo>
                  <a:pt x="170" y="192"/>
                </a:lnTo>
                <a:lnTo>
                  <a:pt x="170" y="192"/>
                </a:lnTo>
                <a:lnTo>
                  <a:pt x="182" y="180"/>
                </a:lnTo>
                <a:lnTo>
                  <a:pt x="182" y="180"/>
                </a:lnTo>
                <a:close/>
                <a:moveTo>
                  <a:pt x="260" y="114"/>
                </a:moveTo>
                <a:lnTo>
                  <a:pt x="220" y="114"/>
                </a:lnTo>
                <a:lnTo>
                  <a:pt x="220" y="114"/>
                </a:lnTo>
                <a:lnTo>
                  <a:pt x="216" y="84"/>
                </a:lnTo>
                <a:lnTo>
                  <a:pt x="210" y="56"/>
                </a:lnTo>
                <a:lnTo>
                  <a:pt x="210" y="56"/>
                </a:lnTo>
                <a:lnTo>
                  <a:pt x="226" y="46"/>
                </a:lnTo>
                <a:lnTo>
                  <a:pt x="226" y="46"/>
                </a:lnTo>
                <a:lnTo>
                  <a:pt x="240" y="60"/>
                </a:lnTo>
                <a:lnTo>
                  <a:pt x="250" y="76"/>
                </a:lnTo>
                <a:lnTo>
                  <a:pt x="256" y="96"/>
                </a:lnTo>
                <a:lnTo>
                  <a:pt x="260" y="114"/>
                </a:lnTo>
                <a:lnTo>
                  <a:pt x="260" y="114"/>
                </a:lnTo>
                <a:close/>
                <a:moveTo>
                  <a:pt x="214" y="34"/>
                </a:moveTo>
                <a:lnTo>
                  <a:pt x="214" y="34"/>
                </a:lnTo>
                <a:lnTo>
                  <a:pt x="204" y="42"/>
                </a:lnTo>
                <a:lnTo>
                  <a:pt x="204" y="42"/>
                </a:lnTo>
                <a:lnTo>
                  <a:pt x="198" y="32"/>
                </a:lnTo>
                <a:lnTo>
                  <a:pt x="192" y="22"/>
                </a:lnTo>
                <a:lnTo>
                  <a:pt x="192" y="22"/>
                </a:lnTo>
                <a:lnTo>
                  <a:pt x="204" y="28"/>
                </a:lnTo>
                <a:lnTo>
                  <a:pt x="214" y="34"/>
                </a:lnTo>
                <a:lnTo>
                  <a:pt x="214" y="34"/>
                </a:lnTo>
                <a:close/>
                <a:moveTo>
                  <a:pt x="158" y="16"/>
                </a:moveTo>
                <a:lnTo>
                  <a:pt x="158" y="16"/>
                </a:lnTo>
                <a:lnTo>
                  <a:pt x="166" y="20"/>
                </a:lnTo>
                <a:lnTo>
                  <a:pt x="176" y="26"/>
                </a:lnTo>
                <a:lnTo>
                  <a:pt x="182" y="36"/>
                </a:lnTo>
                <a:lnTo>
                  <a:pt x="188" y="48"/>
                </a:lnTo>
                <a:lnTo>
                  <a:pt x="188" y="48"/>
                </a:lnTo>
                <a:lnTo>
                  <a:pt x="174" y="52"/>
                </a:lnTo>
                <a:lnTo>
                  <a:pt x="158" y="54"/>
                </a:lnTo>
                <a:lnTo>
                  <a:pt x="158" y="16"/>
                </a:lnTo>
                <a:close/>
                <a:moveTo>
                  <a:pt x="158" y="70"/>
                </a:moveTo>
                <a:lnTo>
                  <a:pt x="158" y="70"/>
                </a:lnTo>
                <a:lnTo>
                  <a:pt x="176" y="68"/>
                </a:lnTo>
                <a:lnTo>
                  <a:pt x="194" y="62"/>
                </a:lnTo>
                <a:lnTo>
                  <a:pt x="194" y="62"/>
                </a:lnTo>
                <a:lnTo>
                  <a:pt x="200" y="88"/>
                </a:lnTo>
                <a:lnTo>
                  <a:pt x="204" y="114"/>
                </a:lnTo>
                <a:lnTo>
                  <a:pt x="158" y="114"/>
                </a:lnTo>
                <a:lnTo>
                  <a:pt x="158" y="70"/>
                </a:lnTo>
                <a:close/>
                <a:moveTo>
                  <a:pt x="80" y="114"/>
                </a:moveTo>
                <a:lnTo>
                  <a:pt x="42" y="114"/>
                </a:lnTo>
                <a:lnTo>
                  <a:pt x="42" y="114"/>
                </a:lnTo>
                <a:lnTo>
                  <a:pt x="44" y="94"/>
                </a:lnTo>
                <a:lnTo>
                  <a:pt x="52" y="76"/>
                </a:lnTo>
                <a:lnTo>
                  <a:pt x="62" y="60"/>
                </a:lnTo>
                <a:lnTo>
                  <a:pt x="74" y="44"/>
                </a:lnTo>
                <a:lnTo>
                  <a:pt x="74" y="44"/>
                </a:lnTo>
                <a:lnTo>
                  <a:pt x="92" y="56"/>
                </a:lnTo>
                <a:lnTo>
                  <a:pt x="92" y="56"/>
                </a:lnTo>
                <a:lnTo>
                  <a:pt x="84" y="84"/>
                </a:lnTo>
                <a:lnTo>
                  <a:pt x="80" y="114"/>
                </a:lnTo>
                <a:lnTo>
                  <a:pt x="80" y="114"/>
                </a:lnTo>
                <a:close/>
                <a:moveTo>
                  <a:pt x="86" y="34"/>
                </a:moveTo>
                <a:lnTo>
                  <a:pt x="86" y="34"/>
                </a:lnTo>
                <a:lnTo>
                  <a:pt x="98" y="28"/>
                </a:lnTo>
                <a:lnTo>
                  <a:pt x="110" y="22"/>
                </a:lnTo>
                <a:lnTo>
                  <a:pt x="110" y="22"/>
                </a:lnTo>
                <a:lnTo>
                  <a:pt x="98" y="42"/>
                </a:lnTo>
                <a:lnTo>
                  <a:pt x="98" y="42"/>
                </a:lnTo>
                <a:lnTo>
                  <a:pt x="86" y="34"/>
                </a:lnTo>
                <a:lnTo>
                  <a:pt x="86" y="34"/>
                </a:lnTo>
                <a:close/>
                <a:moveTo>
                  <a:pt x="142" y="114"/>
                </a:moveTo>
                <a:lnTo>
                  <a:pt x="96" y="114"/>
                </a:lnTo>
                <a:lnTo>
                  <a:pt x="96" y="114"/>
                </a:lnTo>
                <a:lnTo>
                  <a:pt x="100" y="88"/>
                </a:lnTo>
                <a:lnTo>
                  <a:pt x="106" y="62"/>
                </a:lnTo>
                <a:lnTo>
                  <a:pt x="106" y="62"/>
                </a:lnTo>
                <a:lnTo>
                  <a:pt x="124" y="68"/>
                </a:lnTo>
                <a:lnTo>
                  <a:pt x="142" y="70"/>
                </a:lnTo>
                <a:lnTo>
                  <a:pt x="142" y="114"/>
                </a:lnTo>
                <a:close/>
                <a:moveTo>
                  <a:pt x="142" y="54"/>
                </a:moveTo>
                <a:lnTo>
                  <a:pt x="142" y="54"/>
                </a:lnTo>
                <a:lnTo>
                  <a:pt x="126" y="52"/>
                </a:lnTo>
                <a:lnTo>
                  <a:pt x="112" y="48"/>
                </a:lnTo>
                <a:lnTo>
                  <a:pt x="112" y="48"/>
                </a:lnTo>
                <a:lnTo>
                  <a:pt x="118" y="36"/>
                </a:lnTo>
                <a:lnTo>
                  <a:pt x="126" y="26"/>
                </a:lnTo>
                <a:lnTo>
                  <a:pt x="134" y="20"/>
                </a:lnTo>
                <a:lnTo>
                  <a:pt x="142" y="16"/>
                </a:lnTo>
                <a:lnTo>
                  <a:pt x="142" y="54"/>
                </a:lnTo>
                <a:close/>
                <a:moveTo>
                  <a:pt x="276" y="156"/>
                </a:moveTo>
                <a:lnTo>
                  <a:pt x="276" y="156"/>
                </a:lnTo>
                <a:lnTo>
                  <a:pt x="272" y="176"/>
                </a:lnTo>
                <a:lnTo>
                  <a:pt x="266" y="190"/>
                </a:lnTo>
                <a:lnTo>
                  <a:pt x="262" y="196"/>
                </a:lnTo>
                <a:lnTo>
                  <a:pt x="256" y="200"/>
                </a:lnTo>
                <a:lnTo>
                  <a:pt x="242" y="208"/>
                </a:lnTo>
                <a:lnTo>
                  <a:pt x="242" y="208"/>
                </a:lnTo>
                <a:lnTo>
                  <a:pt x="240" y="210"/>
                </a:lnTo>
                <a:lnTo>
                  <a:pt x="240" y="210"/>
                </a:lnTo>
                <a:lnTo>
                  <a:pt x="232" y="212"/>
                </a:lnTo>
                <a:lnTo>
                  <a:pt x="232" y="212"/>
                </a:lnTo>
                <a:lnTo>
                  <a:pt x="230" y="212"/>
                </a:lnTo>
                <a:lnTo>
                  <a:pt x="230" y="212"/>
                </a:lnTo>
                <a:lnTo>
                  <a:pt x="224" y="216"/>
                </a:lnTo>
                <a:lnTo>
                  <a:pt x="224" y="216"/>
                </a:lnTo>
                <a:lnTo>
                  <a:pt x="222" y="216"/>
                </a:lnTo>
                <a:lnTo>
                  <a:pt x="222" y="216"/>
                </a:lnTo>
                <a:lnTo>
                  <a:pt x="214" y="218"/>
                </a:lnTo>
                <a:lnTo>
                  <a:pt x="214" y="218"/>
                </a:lnTo>
                <a:lnTo>
                  <a:pt x="214" y="218"/>
                </a:lnTo>
                <a:lnTo>
                  <a:pt x="214" y="218"/>
                </a:lnTo>
                <a:lnTo>
                  <a:pt x="212" y="218"/>
                </a:lnTo>
                <a:lnTo>
                  <a:pt x="212" y="218"/>
                </a:lnTo>
                <a:lnTo>
                  <a:pt x="210" y="216"/>
                </a:lnTo>
                <a:lnTo>
                  <a:pt x="210" y="216"/>
                </a:lnTo>
                <a:lnTo>
                  <a:pt x="210" y="214"/>
                </a:lnTo>
                <a:lnTo>
                  <a:pt x="210" y="214"/>
                </a:lnTo>
                <a:lnTo>
                  <a:pt x="210" y="214"/>
                </a:lnTo>
                <a:lnTo>
                  <a:pt x="210" y="214"/>
                </a:lnTo>
                <a:lnTo>
                  <a:pt x="210" y="208"/>
                </a:lnTo>
                <a:lnTo>
                  <a:pt x="210" y="208"/>
                </a:lnTo>
                <a:lnTo>
                  <a:pt x="216" y="204"/>
                </a:lnTo>
                <a:lnTo>
                  <a:pt x="222" y="198"/>
                </a:lnTo>
                <a:lnTo>
                  <a:pt x="222" y="198"/>
                </a:lnTo>
                <a:lnTo>
                  <a:pt x="238" y="190"/>
                </a:lnTo>
                <a:lnTo>
                  <a:pt x="238" y="190"/>
                </a:lnTo>
                <a:lnTo>
                  <a:pt x="242" y="188"/>
                </a:lnTo>
                <a:lnTo>
                  <a:pt x="242" y="188"/>
                </a:lnTo>
                <a:lnTo>
                  <a:pt x="248" y="184"/>
                </a:lnTo>
                <a:lnTo>
                  <a:pt x="248" y="184"/>
                </a:lnTo>
                <a:lnTo>
                  <a:pt x="248" y="182"/>
                </a:lnTo>
                <a:lnTo>
                  <a:pt x="248" y="182"/>
                </a:lnTo>
                <a:lnTo>
                  <a:pt x="250" y="178"/>
                </a:lnTo>
                <a:lnTo>
                  <a:pt x="250" y="178"/>
                </a:lnTo>
                <a:lnTo>
                  <a:pt x="250" y="178"/>
                </a:lnTo>
                <a:lnTo>
                  <a:pt x="250" y="178"/>
                </a:lnTo>
                <a:lnTo>
                  <a:pt x="250" y="172"/>
                </a:lnTo>
                <a:lnTo>
                  <a:pt x="250" y="168"/>
                </a:lnTo>
                <a:lnTo>
                  <a:pt x="250" y="168"/>
                </a:lnTo>
                <a:lnTo>
                  <a:pt x="250" y="168"/>
                </a:lnTo>
                <a:lnTo>
                  <a:pt x="246" y="164"/>
                </a:lnTo>
                <a:lnTo>
                  <a:pt x="242" y="164"/>
                </a:lnTo>
                <a:lnTo>
                  <a:pt x="234" y="164"/>
                </a:lnTo>
                <a:lnTo>
                  <a:pt x="226" y="168"/>
                </a:lnTo>
                <a:lnTo>
                  <a:pt x="226" y="168"/>
                </a:lnTo>
                <a:lnTo>
                  <a:pt x="212" y="176"/>
                </a:lnTo>
                <a:lnTo>
                  <a:pt x="212" y="176"/>
                </a:lnTo>
                <a:lnTo>
                  <a:pt x="212" y="176"/>
                </a:lnTo>
                <a:lnTo>
                  <a:pt x="212" y="176"/>
                </a:lnTo>
                <a:lnTo>
                  <a:pt x="206" y="180"/>
                </a:lnTo>
                <a:lnTo>
                  <a:pt x="206" y="180"/>
                </a:lnTo>
                <a:lnTo>
                  <a:pt x="204" y="182"/>
                </a:lnTo>
                <a:lnTo>
                  <a:pt x="204" y="182"/>
                </a:lnTo>
                <a:lnTo>
                  <a:pt x="198" y="186"/>
                </a:lnTo>
                <a:lnTo>
                  <a:pt x="198" y="186"/>
                </a:lnTo>
                <a:lnTo>
                  <a:pt x="198" y="186"/>
                </a:lnTo>
                <a:lnTo>
                  <a:pt x="198" y="186"/>
                </a:lnTo>
                <a:lnTo>
                  <a:pt x="192" y="190"/>
                </a:lnTo>
                <a:lnTo>
                  <a:pt x="192" y="190"/>
                </a:lnTo>
                <a:lnTo>
                  <a:pt x="192" y="190"/>
                </a:lnTo>
                <a:lnTo>
                  <a:pt x="192" y="190"/>
                </a:lnTo>
                <a:lnTo>
                  <a:pt x="186" y="196"/>
                </a:lnTo>
                <a:lnTo>
                  <a:pt x="186" y="196"/>
                </a:lnTo>
                <a:lnTo>
                  <a:pt x="186" y="196"/>
                </a:lnTo>
                <a:lnTo>
                  <a:pt x="186" y="196"/>
                </a:lnTo>
                <a:lnTo>
                  <a:pt x="182" y="202"/>
                </a:lnTo>
                <a:lnTo>
                  <a:pt x="182" y="202"/>
                </a:lnTo>
                <a:lnTo>
                  <a:pt x="176" y="210"/>
                </a:lnTo>
                <a:lnTo>
                  <a:pt x="172" y="220"/>
                </a:lnTo>
                <a:lnTo>
                  <a:pt x="172" y="220"/>
                </a:lnTo>
                <a:lnTo>
                  <a:pt x="172" y="220"/>
                </a:lnTo>
                <a:lnTo>
                  <a:pt x="172" y="220"/>
                </a:lnTo>
                <a:lnTo>
                  <a:pt x="172" y="220"/>
                </a:lnTo>
                <a:lnTo>
                  <a:pt x="168" y="232"/>
                </a:lnTo>
                <a:lnTo>
                  <a:pt x="168" y="232"/>
                </a:lnTo>
                <a:lnTo>
                  <a:pt x="168" y="232"/>
                </a:lnTo>
                <a:lnTo>
                  <a:pt x="168" y="232"/>
                </a:lnTo>
                <a:lnTo>
                  <a:pt x="166" y="244"/>
                </a:lnTo>
                <a:lnTo>
                  <a:pt x="166" y="244"/>
                </a:lnTo>
                <a:lnTo>
                  <a:pt x="166" y="246"/>
                </a:lnTo>
                <a:lnTo>
                  <a:pt x="166" y="246"/>
                </a:lnTo>
                <a:lnTo>
                  <a:pt x="160" y="274"/>
                </a:lnTo>
                <a:lnTo>
                  <a:pt x="158" y="286"/>
                </a:lnTo>
                <a:lnTo>
                  <a:pt x="208" y="286"/>
                </a:lnTo>
                <a:lnTo>
                  <a:pt x="208" y="286"/>
                </a:lnTo>
                <a:lnTo>
                  <a:pt x="212" y="276"/>
                </a:lnTo>
                <a:lnTo>
                  <a:pt x="218" y="268"/>
                </a:lnTo>
                <a:lnTo>
                  <a:pt x="226" y="258"/>
                </a:lnTo>
                <a:lnTo>
                  <a:pt x="226" y="258"/>
                </a:lnTo>
                <a:lnTo>
                  <a:pt x="238" y="250"/>
                </a:lnTo>
                <a:lnTo>
                  <a:pt x="250" y="244"/>
                </a:lnTo>
                <a:lnTo>
                  <a:pt x="262" y="236"/>
                </a:lnTo>
                <a:lnTo>
                  <a:pt x="276" y="226"/>
                </a:lnTo>
                <a:lnTo>
                  <a:pt x="276" y="226"/>
                </a:lnTo>
                <a:lnTo>
                  <a:pt x="282" y="218"/>
                </a:lnTo>
                <a:lnTo>
                  <a:pt x="288" y="210"/>
                </a:lnTo>
                <a:lnTo>
                  <a:pt x="294" y="192"/>
                </a:lnTo>
                <a:lnTo>
                  <a:pt x="300" y="158"/>
                </a:lnTo>
                <a:lnTo>
                  <a:pt x="300" y="158"/>
                </a:lnTo>
                <a:lnTo>
                  <a:pt x="302" y="150"/>
                </a:lnTo>
                <a:lnTo>
                  <a:pt x="300" y="144"/>
                </a:lnTo>
                <a:lnTo>
                  <a:pt x="298" y="138"/>
                </a:lnTo>
                <a:lnTo>
                  <a:pt x="294" y="136"/>
                </a:lnTo>
                <a:lnTo>
                  <a:pt x="288" y="136"/>
                </a:lnTo>
                <a:lnTo>
                  <a:pt x="284" y="138"/>
                </a:lnTo>
                <a:lnTo>
                  <a:pt x="280" y="146"/>
                </a:lnTo>
                <a:lnTo>
                  <a:pt x="276" y="156"/>
                </a:lnTo>
                <a:lnTo>
                  <a:pt x="276" y="15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46" name="矩形 45"/>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论文框架与内容</a:t>
            </a:r>
          </a:p>
        </p:txBody>
      </p:sp>
      <p:sp>
        <p:nvSpPr>
          <p:cNvPr id="49" name="TextBox 13">
            <a:extLst>
              <a:ext uri="{FF2B5EF4-FFF2-40B4-BE49-F238E27FC236}">
                <a16:creationId xmlns:a16="http://schemas.microsoft.com/office/drawing/2014/main" id="{C0BA2E29-A013-4FC0-AA86-332FC251EF66}"/>
              </a:ext>
            </a:extLst>
          </p:cNvPr>
          <p:cNvSpPr txBox="1"/>
          <p:nvPr/>
        </p:nvSpPr>
        <p:spPr>
          <a:xfrm>
            <a:off x="4683418" y="3847958"/>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成本管理计划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3">
            <a:extLst>
              <a:ext uri="{FF2B5EF4-FFF2-40B4-BE49-F238E27FC236}">
                <a16:creationId xmlns:a16="http://schemas.microsoft.com/office/drawing/2014/main" id="{CB4F0D09-FB18-4FD7-A787-9E865BEF527D}"/>
              </a:ext>
            </a:extLst>
          </p:cNvPr>
          <p:cNvSpPr txBox="1"/>
          <p:nvPr/>
        </p:nvSpPr>
        <p:spPr>
          <a:xfrm>
            <a:off x="6548839" y="3627722"/>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风险管理计划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a:extLst>
              <a:ext uri="{FF2B5EF4-FFF2-40B4-BE49-F238E27FC236}">
                <a16:creationId xmlns:a16="http://schemas.microsoft.com/office/drawing/2014/main" id="{E47110D5-CBF1-4609-9FEA-50E77F59C101}"/>
              </a:ext>
            </a:extLst>
          </p:cNvPr>
          <p:cNvSpPr txBox="1"/>
          <p:nvPr/>
        </p:nvSpPr>
        <p:spPr>
          <a:xfrm>
            <a:off x="8365526" y="3259424"/>
            <a:ext cx="1001677" cy="636200"/>
          </a:xfrm>
          <a:prstGeom prst="rect">
            <a:avLst/>
          </a:prstGeom>
          <a:noFill/>
        </p:spPr>
        <p:txBody>
          <a:bodyPr wrap="square" lIns="0" tIns="0" rIns="0" bIns="0" rtlCol="0" anchor="t" anchorCtr="0">
            <a:spAutoFit/>
          </a:bodyPr>
          <a:lstStyle/>
          <a:p>
            <a:pPr algn="ctr" defTabSz="1216660">
              <a:lnSpc>
                <a:spcPct val="120000"/>
              </a:lnSpc>
              <a:spcBef>
                <a:spcPct val="0"/>
              </a:spcBef>
              <a:defRPr/>
            </a:pP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配置管理计划</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615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1</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范围管理计划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2</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进度管理计划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a:spLocks noChangeArrowheads="1"/>
          </p:cNvSpPr>
          <p:nvPr/>
        </p:nvSpPr>
        <p:spPr bwMode="auto">
          <a:xfrm>
            <a:off x="6327604" y="30496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可行性分析</a:t>
            </a:r>
          </a:p>
        </p:txBody>
      </p:sp>
      <p:sp>
        <p:nvSpPr>
          <p:cNvPr id="26" name="文本框 28"/>
          <p:cNvSpPr txBox="1">
            <a:spLocks noChangeArrowheads="1"/>
          </p:cNvSpPr>
          <p:nvPr/>
        </p:nvSpPr>
        <p:spPr bwMode="auto">
          <a:xfrm>
            <a:off x="6332775" y="254707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项目章程</a:t>
            </a:r>
          </a:p>
        </p:txBody>
      </p:sp>
      <p:sp>
        <p:nvSpPr>
          <p:cNvPr id="27" name="文本框 26"/>
          <p:cNvSpPr txBox="1">
            <a:spLocks noChangeArrowheads="1"/>
          </p:cNvSpPr>
          <p:nvPr/>
        </p:nvSpPr>
        <p:spPr bwMode="auto">
          <a:xfrm>
            <a:off x="6330391" y="204579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项目简介</a:t>
            </a:r>
          </a:p>
        </p:txBody>
      </p:sp>
      <p:sp>
        <p:nvSpPr>
          <p:cNvPr id="28" name="文本框 23"/>
          <p:cNvSpPr txBox="1">
            <a:spLocks noChangeArrowheads="1"/>
          </p:cNvSpPr>
          <p:nvPr/>
        </p:nvSpPr>
        <p:spPr bwMode="auto">
          <a:xfrm>
            <a:off x="6327604" y="353074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需求工程项目计划</a:t>
            </a:r>
          </a:p>
        </p:txBody>
      </p:sp>
      <p:sp>
        <p:nvSpPr>
          <p:cNvPr id="29" name="文本框 28"/>
          <p:cNvSpPr txBox="1"/>
          <p:nvPr/>
        </p:nvSpPr>
        <p:spPr>
          <a:xfrm>
            <a:off x="3533972" y="2045793"/>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0" name="文本框 29"/>
          <p:cNvSpPr txBox="1"/>
          <p:nvPr/>
        </p:nvSpPr>
        <p:spPr>
          <a:xfrm>
            <a:off x="5368379" y="2045793"/>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01</a:t>
            </a:r>
            <a:endParaRPr lang="zh-CN" altLang="en-US" sz="2000" dirty="0">
              <a:latin typeface="等线 Light" panose="02010600030101010101" pitchFamily="2" charset="-122"/>
              <a:ea typeface="等线 Light" panose="02010600030101010101" pitchFamily="2" charset="-122"/>
            </a:endParaRPr>
          </a:p>
        </p:txBody>
      </p:sp>
      <p:sp>
        <p:nvSpPr>
          <p:cNvPr id="32" name="文本框 31"/>
          <p:cNvSpPr txBox="1"/>
          <p:nvPr/>
        </p:nvSpPr>
        <p:spPr>
          <a:xfrm>
            <a:off x="3536356" y="2547077"/>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5" name="文本框 34"/>
          <p:cNvSpPr txBox="1"/>
          <p:nvPr/>
        </p:nvSpPr>
        <p:spPr>
          <a:xfrm>
            <a:off x="5370763" y="2547077"/>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02</a:t>
            </a:r>
            <a:endParaRPr lang="zh-CN" altLang="en-US" sz="2000" dirty="0">
              <a:latin typeface="等线 Light" panose="02010600030101010101" pitchFamily="2" charset="-122"/>
              <a:ea typeface="等线 Light" panose="02010600030101010101" pitchFamily="2" charset="-122"/>
            </a:endParaRPr>
          </a:p>
        </p:txBody>
      </p:sp>
      <p:sp>
        <p:nvSpPr>
          <p:cNvPr id="37" name="文本框 36"/>
          <p:cNvSpPr txBox="1"/>
          <p:nvPr/>
        </p:nvSpPr>
        <p:spPr>
          <a:xfrm>
            <a:off x="3531185" y="304968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38" name="文本框 37"/>
          <p:cNvSpPr txBox="1"/>
          <p:nvPr/>
        </p:nvSpPr>
        <p:spPr>
          <a:xfrm>
            <a:off x="5365592" y="304968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03</a:t>
            </a:r>
            <a:endParaRPr lang="zh-CN" altLang="en-US" sz="2000" dirty="0">
              <a:latin typeface="等线 Light" panose="02010600030101010101" pitchFamily="2" charset="-122"/>
              <a:ea typeface="等线 Light" panose="02010600030101010101" pitchFamily="2" charset="-122"/>
            </a:endParaRPr>
          </a:p>
        </p:txBody>
      </p:sp>
      <p:sp>
        <p:nvSpPr>
          <p:cNvPr id="39" name="文本框 38"/>
          <p:cNvSpPr txBox="1"/>
          <p:nvPr/>
        </p:nvSpPr>
        <p:spPr>
          <a:xfrm>
            <a:off x="3531949" y="3537020"/>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0" name="文本框 39"/>
          <p:cNvSpPr txBox="1"/>
          <p:nvPr/>
        </p:nvSpPr>
        <p:spPr>
          <a:xfrm>
            <a:off x="5366356" y="3537020"/>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04</a:t>
            </a:r>
            <a:endParaRPr lang="zh-CN" altLang="en-US" sz="2000" dirty="0">
              <a:latin typeface="等线 Light" panose="02010600030101010101" pitchFamily="2" charset="-122"/>
              <a:ea typeface="等线 Light" panose="02010600030101010101" pitchFamily="2" charset="-122"/>
            </a:endParaRPr>
          </a:p>
        </p:txBody>
      </p: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zh-CN" altLang="en-US" sz="4800" b="1" dirty="0">
                <a:latin typeface="等线 Light" panose="02010600030101010101" pitchFamily="2" charset="-122"/>
                <a:ea typeface="等线 Light" panose="02010600030101010101" pitchFamily="2" charset="-122"/>
              </a:rPr>
              <a:t>目录</a:t>
            </a:r>
          </a:p>
        </p:txBody>
      </p:sp>
      <p:sp>
        <p:nvSpPr>
          <p:cNvPr id="42" name="文本框 41"/>
          <p:cNvSpPr txBox="1">
            <a:spLocks noChangeArrowheads="1"/>
          </p:cNvSpPr>
          <p:nvPr/>
        </p:nvSpPr>
        <p:spPr bwMode="auto">
          <a:xfrm rot="18885362">
            <a:off x="4226942" y="821535"/>
            <a:ext cx="2262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1600" b="1" dirty="0">
                <a:latin typeface="等线 Light" panose="02010600030101010101" pitchFamily="2" charset="-122"/>
                <a:ea typeface="等线 Light" panose="02010600030101010101" pitchFamily="2" charset="-122"/>
              </a:rPr>
              <a:t>contents</a:t>
            </a:r>
            <a:endParaRPr lang="zh-CN" altLang="en-US" sz="1600" b="1" dirty="0">
              <a:latin typeface="等线 Light" panose="02010600030101010101" pitchFamily="2" charset="-122"/>
              <a:ea typeface="等线 Light" panose="02010600030101010101" pitchFamily="2" charset="-122"/>
            </a:endParaRPr>
          </a:p>
        </p:txBody>
      </p:sp>
      <p:sp>
        <p:nvSpPr>
          <p:cNvPr id="43" name="文本框 28">
            <a:extLst>
              <a:ext uri="{FF2B5EF4-FFF2-40B4-BE49-F238E27FC236}">
                <a16:creationId xmlns:a16="http://schemas.microsoft.com/office/drawing/2014/main" id="{3BB13974-3EC0-4352-ABB8-E8FBFD68BB98}"/>
              </a:ext>
            </a:extLst>
          </p:cNvPr>
          <p:cNvSpPr txBox="1">
            <a:spLocks noChangeArrowheads="1"/>
          </p:cNvSpPr>
          <p:nvPr/>
        </p:nvSpPr>
        <p:spPr bwMode="auto">
          <a:xfrm>
            <a:off x="6330391" y="450193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分工绩效</a:t>
            </a:r>
          </a:p>
        </p:txBody>
      </p:sp>
      <p:sp>
        <p:nvSpPr>
          <p:cNvPr id="44" name="文本框 43">
            <a:extLst>
              <a:ext uri="{FF2B5EF4-FFF2-40B4-BE49-F238E27FC236}">
                <a16:creationId xmlns:a16="http://schemas.microsoft.com/office/drawing/2014/main" id="{265620B1-81D8-4ED9-B625-C663AD33B016}"/>
              </a:ext>
            </a:extLst>
          </p:cNvPr>
          <p:cNvSpPr txBox="1">
            <a:spLocks noChangeArrowheads="1"/>
          </p:cNvSpPr>
          <p:nvPr/>
        </p:nvSpPr>
        <p:spPr bwMode="auto">
          <a:xfrm>
            <a:off x="6330391" y="399932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2000" dirty="0">
                <a:latin typeface="等线 Light" panose="02010600030101010101" pitchFamily="2" charset="-122"/>
                <a:ea typeface="等线 Light" panose="02010600030101010101" pitchFamily="2" charset="-122"/>
              </a:rPr>
              <a:t>参考资料</a:t>
            </a:r>
          </a:p>
        </p:txBody>
      </p:sp>
      <p:sp>
        <p:nvSpPr>
          <p:cNvPr id="45" name="文本框 44">
            <a:extLst>
              <a:ext uri="{FF2B5EF4-FFF2-40B4-BE49-F238E27FC236}">
                <a16:creationId xmlns:a16="http://schemas.microsoft.com/office/drawing/2014/main" id="{EDAEF896-BCAE-4710-B612-981B455502B3}"/>
              </a:ext>
            </a:extLst>
          </p:cNvPr>
          <p:cNvSpPr txBox="1"/>
          <p:nvPr/>
        </p:nvSpPr>
        <p:spPr>
          <a:xfrm>
            <a:off x="3533972" y="3999324"/>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6" name="文本框 45">
            <a:extLst>
              <a:ext uri="{FF2B5EF4-FFF2-40B4-BE49-F238E27FC236}">
                <a16:creationId xmlns:a16="http://schemas.microsoft.com/office/drawing/2014/main" id="{50840A7E-9BD7-46C5-AA61-F9B97A35B7F8}"/>
              </a:ext>
            </a:extLst>
          </p:cNvPr>
          <p:cNvSpPr txBox="1"/>
          <p:nvPr/>
        </p:nvSpPr>
        <p:spPr>
          <a:xfrm>
            <a:off x="5368379" y="3999324"/>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05</a:t>
            </a:r>
            <a:endParaRPr lang="zh-CN" altLang="en-US" sz="2000" dirty="0">
              <a:latin typeface="等线 Light" panose="02010600030101010101" pitchFamily="2" charset="-122"/>
              <a:ea typeface="等线 Light" panose="02010600030101010101" pitchFamily="2" charset="-122"/>
            </a:endParaRPr>
          </a:p>
        </p:txBody>
      </p:sp>
      <p:sp>
        <p:nvSpPr>
          <p:cNvPr id="47" name="文本框 46">
            <a:extLst>
              <a:ext uri="{FF2B5EF4-FFF2-40B4-BE49-F238E27FC236}">
                <a16:creationId xmlns:a16="http://schemas.microsoft.com/office/drawing/2014/main" id="{D1E7417F-F062-4223-A8C0-0AF4CD628DFF}"/>
              </a:ext>
            </a:extLst>
          </p:cNvPr>
          <p:cNvSpPr txBox="1"/>
          <p:nvPr/>
        </p:nvSpPr>
        <p:spPr>
          <a:xfrm>
            <a:off x="3533972" y="4501931"/>
            <a:ext cx="1772494" cy="400110"/>
          </a:xfrm>
          <a:prstGeom prst="rect">
            <a:avLst/>
          </a:prstGeom>
          <a:noFill/>
        </p:spPr>
        <p:txBody>
          <a:bodyPr wrap="square" rtlCol="0">
            <a:spAutoFit/>
          </a:bodyPr>
          <a:lstStyle/>
          <a:p>
            <a:pPr algn="dist"/>
            <a:r>
              <a:rPr lang="en-US" altLang="zh-CN" sz="2000" dirty="0">
                <a:latin typeface="等线 Light" panose="02010600030101010101" pitchFamily="2" charset="-122"/>
                <a:ea typeface="等线 Light" panose="02010600030101010101" pitchFamily="2" charset="-122"/>
              </a:rPr>
              <a:t>PART</a:t>
            </a:r>
            <a:endParaRPr lang="zh-CN" altLang="en-US" sz="2000" dirty="0">
              <a:latin typeface="等线 Light" panose="02010600030101010101" pitchFamily="2" charset="-122"/>
              <a:ea typeface="等线 Light" panose="02010600030101010101" pitchFamily="2" charset="-122"/>
            </a:endParaRPr>
          </a:p>
        </p:txBody>
      </p:sp>
      <p:sp>
        <p:nvSpPr>
          <p:cNvPr id="48" name="文本框 47">
            <a:extLst>
              <a:ext uri="{FF2B5EF4-FFF2-40B4-BE49-F238E27FC236}">
                <a16:creationId xmlns:a16="http://schemas.microsoft.com/office/drawing/2014/main" id="{F43AF841-903F-4ED4-BA21-886C58BBE4F5}"/>
              </a:ext>
            </a:extLst>
          </p:cNvPr>
          <p:cNvSpPr txBox="1"/>
          <p:nvPr/>
        </p:nvSpPr>
        <p:spPr>
          <a:xfrm>
            <a:off x="5368379" y="4501931"/>
            <a:ext cx="867747" cy="400110"/>
          </a:xfrm>
          <a:prstGeom prst="rect">
            <a:avLst/>
          </a:prstGeom>
          <a:noFill/>
        </p:spPr>
        <p:txBody>
          <a:bodyPr wrap="square" rtlCol="0">
            <a:spAutoFit/>
          </a:bodyPr>
          <a:lstStyle/>
          <a:p>
            <a:pPr algn="ctr"/>
            <a:r>
              <a:rPr lang="en-US" altLang="zh-CN" sz="2000" dirty="0">
                <a:latin typeface="等线 Light" panose="02010600030101010101" pitchFamily="2" charset="-122"/>
                <a:ea typeface="等线 Light" panose="02010600030101010101" pitchFamily="2" charset="-122"/>
              </a:rPr>
              <a:t>06</a:t>
            </a:r>
            <a:endParaRPr lang="zh-CN" altLang="en-US" sz="2000" dirty="0">
              <a:latin typeface="等线 Light" panose="02010600030101010101" pitchFamily="2" charset="-122"/>
              <a:ea typeface="等线 Light"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graphicFrame>
        <p:nvGraphicFramePr>
          <p:cNvPr id="4" name="表格 3">
            <a:extLst>
              <a:ext uri="{FF2B5EF4-FFF2-40B4-BE49-F238E27FC236}">
                <a16:creationId xmlns:a16="http://schemas.microsoft.com/office/drawing/2014/main" id="{AF4D6F72-FDFE-4838-A6B0-E31DBAA3F008}"/>
              </a:ext>
            </a:extLst>
          </p:cNvPr>
          <p:cNvGraphicFramePr>
            <a:graphicFrameLocks noGrp="1"/>
          </p:cNvGraphicFramePr>
          <p:nvPr>
            <p:extLst>
              <p:ext uri="{D42A27DB-BD31-4B8C-83A1-F6EECF244321}">
                <p14:modId xmlns:p14="http://schemas.microsoft.com/office/powerpoint/2010/main" val="2979389733"/>
              </p:ext>
            </p:extLst>
          </p:nvPr>
        </p:nvGraphicFramePr>
        <p:xfrm>
          <a:off x="1864743" y="2044462"/>
          <a:ext cx="9013166" cy="3727097"/>
        </p:xfrm>
        <a:graphic>
          <a:graphicData uri="http://schemas.openxmlformats.org/drawingml/2006/table">
            <a:tbl>
              <a:tblPr firstRow="1" firstCol="1" bandRow="1">
                <a:tableStyleId>{5C22544A-7EE6-4342-B048-85BDC9FD1C3A}</a:tableStyleId>
              </a:tblPr>
              <a:tblGrid>
                <a:gridCol w="1163464">
                  <a:extLst>
                    <a:ext uri="{9D8B030D-6E8A-4147-A177-3AD203B41FA5}">
                      <a16:colId xmlns:a16="http://schemas.microsoft.com/office/drawing/2014/main" val="4154866040"/>
                    </a:ext>
                  </a:extLst>
                </a:gridCol>
                <a:gridCol w="1178192">
                  <a:extLst>
                    <a:ext uri="{9D8B030D-6E8A-4147-A177-3AD203B41FA5}">
                      <a16:colId xmlns:a16="http://schemas.microsoft.com/office/drawing/2014/main" val="3978263403"/>
                    </a:ext>
                  </a:extLst>
                </a:gridCol>
                <a:gridCol w="6671510">
                  <a:extLst>
                    <a:ext uri="{9D8B030D-6E8A-4147-A177-3AD203B41FA5}">
                      <a16:colId xmlns:a16="http://schemas.microsoft.com/office/drawing/2014/main" val="2480716140"/>
                    </a:ext>
                  </a:extLst>
                </a:gridCol>
              </a:tblGrid>
              <a:tr h="321401">
                <a:tc>
                  <a:txBody>
                    <a:bodyPr/>
                    <a:lstStyle/>
                    <a:p>
                      <a:pPr algn="l">
                        <a:spcAft>
                          <a:spcPts val="0"/>
                        </a:spcAft>
                      </a:pPr>
                      <a:r>
                        <a:rPr lang="zh-CN" sz="1800" kern="100">
                          <a:effectLst/>
                        </a:rPr>
                        <a:t>开始时间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结束时间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内容</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81477730"/>
                  </a:ext>
                </a:extLst>
              </a:tr>
              <a:tr h="567616">
                <a:tc>
                  <a:txBody>
                    <a:bodyPr/>
                    <a:lstStyle/>
                    <a:p>
                      <a:pPr algn="l">
                        <a:spcAft>
                          <a:spcPts val="0"/>
                        </a:spcAft>
                      </a:pPr>
                      <a:r>
                        <a:rPr lang="en-US" sz="1800" kern="100">
                          <a:effectLst/>
                        </a:rPr>
                        <a:t>2018/10/02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《项目可行性报告》</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609528550"/>
                  </a:ext>
                </a:extLst>
              </a:tr>
              <a:tr h="567616">
                <a:tc>
                  <a:txBody>
                    <a:bodyPr/>
                    <a:lstStyle/>
                    <a:p>
                      <a:pPr algn="l">
                        <a:spcAft>
                          <a:spcPts val="0"/>
                        </a:spcAft>
                      </a:pPr>
                      <a:r>
                        <a:rPr lang="en-US" sz="1800" kern="100">
                          <a:effectLst/>
                        </a:rPr>
                        <a:t>2018/09/26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2018/11/30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《软件需求工程项目计划》</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762466766"/>
                  </a:ext>
                </a:extLst>
              </a:tr>
              <a:tr h="567616">
                <a:tc>
                  <a:txBody>
                    <a:bodyPr/>
                    <a:lstStyle/>
                    <a:p>
                      <a:pPr algn="l">
                        <a:spcAft>
                          <a:spcPts val="0"/>
                        </a:spcAft>
                      </a:pPr>
                      <a:r>
                        <a:rPr lang="en-US" sz="1800" kern="100">
                          <a:effectLst/>
                        </a:rPr>
                        <a:t>2018/10/19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2018/10/21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《项目章程》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968170440"/>
                  </a:ext>
                </a:extLst>
              </a:tr>
              <a:tr h="567616">
                <a:tc>
                  <a:txBody>
                    <a:bodyPr/>
                    <a:lstStyle/>
                    <a:p>
                      <a:pPr algn="l">
                        <a:spcAft>
                          <a:spcPts val="0"/>
                        </a:spcAft>
                      </a:pPr>
                      <a:r>
                        <a:rPr lang="en-US" sz="1800" kern="100">
                          <a:effectLst/>
                        </a:rPr>
                        <a:t>2018/11/21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《需求规格说明书》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90656962"/>
                  </a:ext>
                </a:extLst>
              </a:tr>
              <a:tr h="567616">
                <a:tc>
                  <a:txBody>
                    <a:bodyPr/>
                    <a:lstStyle/>
                    <a:p>
                      <a:pPr algn="l">
                        <a:spcAft>
                          <a:spcPts val="0"/>
                        </a:spcAft>
                      </a:pPr>
                      <a:r>
                        <a:rPr lang="en-US" sz="1800" kern="100">
                          <a:effectLst/>
                        </a:rPr>
                        <a:t>2018/12/8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a:effectLst/>
                        </a:rPr>
                        <a:t>《软件需求变更文档》</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1430223785"/>
                  </a:ext>
                </a:extLst>
              </a:tr>
              <a:tr h="567616">
                <a:tc>
                  <a:txBody>
                    <a:bodyPr/>
                    <a:lstStyle/>
                    <a:p>
                      <a:pPr algn="l">
                        <a:spcAft>
                          <a:spcPts val="0"/>
                        </a:spcAft>
                      </a:pPr>
                      <a:r>
                        <a:rPr lang="en-US" sz="1800" kern="100">
                          <a:effectLst/>
                        </a:rPr>
                        <a:t>2018/11/24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en-US" sz="1800" kern="100">
                          <a:effectLst/>
                        </a:rPr>
                        <a:t>2019/01/27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tc>
                  <a:txBody>
                    <a:bodyPr/>
                    <a:lstStyle/>
                    <a:p>
                      <a:pPr algn="l">
                        <a:spcAft>
                          <a:spcPts val="0"/>
                        </a:spcAft>
                      </a:pPr>
                      <a:r>
                        <a:rPr lang="zh-CN" sz="1800" kern="100" dirty="0">
                          <a:effectLst/>
                        </a:rPr>
                        <a:t>《项目总结报告》</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9525" marB="0"/>
                </a:tc>
                <a:extLst>
                  <a:ext uri="{0D108BD9-81ED-4DB2-BD59-A6C34878D82A}">
                    <a16:rowId xmlns:a16="http://schemas.microsoft.com/office/drawing/2014/main" val="2767248731"/>
                  </a:ext>
                </a:extLst>
              </a:tr>
            </a:tbl>
          </a:graphicData>
        </a:graphic>
      </p:graphicFrame>
      <p:sp>
        <p:nvSpPr>
          <p:cNvPr id="5" name="Rectangle 1">
            <a:extLst>
              <a:ext uri="{FF2B5EF4-FFF2-40B4-BE49-F238E27FC236}">
                <a16:creationId xmlns:a16="http://schemas.microsoft.com/office/drawing/2014/main" id="{DFCB7C5F-3639-4D02-8F0C-21F79DC6AE74}"/>
              </a:ext>
            </a:extLst>
          </p:cNvPr>
          <p:cNvSpPr>
            <a:spLocks noChangeArrowheads="1"/>
          </p:cNvSpPr>
          <p:nvPr/>
        </p:nvSpPr>
        <p:spPr bwMode="auto">
          <a:xfrm>
            <a:off x="2082503" y="1124125"/>
            <a:ext cx="1935823" cy="1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里程碑清单</a:t>
            </a:r>
            <a:endPar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1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AB3DC472-4B2E-43AB-8235-3CC9D1064D0C}"/>
              </a:ext>
            </a:extLst>
          </p:cNvPr>
          <p:cNvPicPr/>
          <p:nvPr/>
        </p:nvPicPr>
        <p:blipFill>
          <a:blip r:embed="rId5"/>
          <a:stretch>
            <a:fillRect/>
          </a:stretch>
        </p:blipFill>
        <p:spPr>
          <a:xfrm>
            <a:off x="123825" y="1363822"/>
            <a:ext cx="11904953" cy="4864605"/>
          </a:xfrm>
          <a:prstGeom prst="rect">
            <a:avLst/>
          </a:prstGeom>
        </p:spPr>
      </p:pic>
    </p:spTree>
    <p:extLst>
      <p:ext uri="{BB962C8B-B14F-4D97-AF65-F5344CB8AC3E}">
        <p14:creationId xmlns:p14="http://schemas.microsoft.com/office/powerpoint/2010/main" val="426380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7" name="Rectangle 8">
            <a:extLst>
              <a:ext uri="{FF2B5EF4-FFF2-40B4-BE49-F238E27FC236}">
                <a16:creationId xmlns:a16="http://schemas.microsoft.com/office/drawing/2014/main" id="{AAC2351F-78DD-41AA-8399-D68B44FF681B}"/>
              </a:ext>
            </a:extLst>
          </p:cNvPr>
          <p:cNvSpPr>
            <a:spLocks noChangeArrowheads="1"/>
          </p:cNvSpPr>
          <p:nvPr/>
        </p:nvSpPr>
        <p:spPr bwMode="auto">
          <a:xfrm>
            <a:off x="1325856" y="821541"/>
            <a:ext cx="18490939" cy="85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横道图</a:t>
            </a:r>
            <a:endParaRPr kumimoji="0" lang="zh-CN" altLang="zh-CN" sz="1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8FFFCC61-A70A-4A1A-8C1E-AB23CD4A8B57}"/>
              </a:ext>
            </a:extLst>
          </p:cNvPr>
          <p:cNvPicPr/>
          <p:nvPr/>
        </p:nvPicPr>
        <p:blipFill>
          <a:blip r:embed="rId5"/>
          <a:stretch>
            <a:fillRect/>
          </a:stretch>
        </p:blipFill>
        <p:spPr>
          <a:xfrm>
            <a:off x="201295" y="1392174"/>
            <a:ext cx="11700684" cy="4807902"/>
          </a:xfrm>
          <a:prstGeom prst="rect">
            <a:avLst/>
          </a:prstGeom>
        </p:spPr>
      </p:pic>
    </p:spTree>
    <p:extLst>
      <p:ext uri="{BB962C8B-B14F-4D97-AF65-F5344CB8AC3E}">
        <p14:creationId xmlns:p14="http://schemas.microsoft.com/office/powerpoint/2010/main" val="247480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4" name="图片 13">
            <a:extLst>
              <a:ext uri="{FF2B5EF4-FFF2-40B4-BE49-F238E27FC236}">
                <a16:creationId xmlns:a16="http://schemas.microsoft.com/office/drawing/2014/main" id="{9E565632-EE3E-42FB-8811-F420C0E3F142}"/>
              </a:ext>
            </a:extLst>
          </p:cNvPr>
          <p:cNvPicPr/>
          <p:nvPr/>
        </p:nvPicPr>
        <p:blipFill>
          <a:blip r:embed="rId5"/>
          <a:stretch>
            <a:fillRect/>
          </a:stretch>
        </p:blipFill>
        <p:spPr>
          <a:xfrm>
            <a:off x="554226" y="1762125"/>
            <a:ext cx="11420870" cy="4859301"/>
          </a:xfrm>
          <a:prstGeom prst="rect">
            <a:avLst/>
          </a:prstGeom>
        </p:spPr>
      </p:pic>
    </p:spTree>
    <p:extLst>
      <p:ext uri="{BB962C8B-B14F-4D97-AF65-F5344CB8AC3E}">
        <p14:creationId xmlns:p14="http://schemas.microsoft.com/office/powerpoint/2010/main" val="284335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971133" y="969899"/>
            <a:ext cx="881973" cy="571567"/>
          </a:xfrm>
          <a:prstGeom prst="rect">
            <a:avLst/>
          </a:prstGeom>
        </p:spPr>
        <p:txBody>
          <a:bodyPr wrap="none">
            <a:spAutoFit/>
          </a:bodyPr>
          <a:lstStyle/>
          <a:p>
            <a:pPr algn="just">
              <a:lnSpc>
                <a:spcPct val="173000"/>
              </a:lnSpc>
              <a:spcBef>
                <a:spcPts val="1300"/>
              </a:spcBef>
              <a:spcAft>
                <a:spcPts val="1300"/>
              </a:spcAft>
            </a:pPr>
            <a:r>
              <a:rPr lang="zh-CN" altLang="zh-CN" b="1" kern="100" dirty="0">
                <a:latin typeface="Arial" panose="020B0604020202020204" pitchFamily="34" charset="0"/>
                <a:ea typeface="宋体" panose="02010600030101010101" pitchFamily="2" charset="-122"/>
                <a:cs typeface="Times New Roman" panose="02020603050405020304" pitchFamily="18" charset="0"/>
              </a:rPr>
              <a:t>网络图</a:t>
            </a:r>
            <a:endParaRPr lang="zh-CN" altLang="zh-CN" sz="1600" b="1" kern="100" dirty="0">
              <a:effectLst/>
              <a:latin typeface="Arial" panose="020B0604020202020204" pitchFamily="34" charset="0"/>
              <a:ea typeface="黑体" panose="02010609060101010101" pitchFamily="49" charset="-122"/>
              <a:cs typeface="Times New Roman" panose="02020603050405020304" pitchFamily="18" charset="0"/>
            </a:endParaRPr>
          </a:p>
        </p:txBody>
      </p:sp>
      <p:pic>
        <p:nvPicPr>
          <p:cNvPr id="13" name="图片 12">
            <a:extLst>
              <a:ext uri="{FF2B5EF4-FFF2-40B4-BE49-F238E27FC236}">
                <a16:creationId xmlns:a16="http://schemas.microsoft.com/office/drawing/2014/main" id="{4C9B08F1-4BA9-4166-805A-36CE0BAB1A05}"/>
              </a:ext>
            </a:extLst>
          </p:cNvPr>
          <p:cNvPicPr/>
          <p:nvPr/>
        </p:nvPicPr>
        <p:blipFill>
          <a:blip r:embed="rId5"/>
          <a:stretch>
            <a:fillRect/>
          </a:stretch>
        </p:blipFill>
        <p:spPr>
          <a:xfrm>
            <a:off x="339401" y="1666876"/>
            <a:ext cx="11787770" cy="5042372"/>
          </a:xfrm>
          <a:prstGeom prst="rect">
            <a:avLst/>
          </a:prstGeom>
        </p:spPr>
      </p:pic>
    </p:spTree>
    <p:extLst>
      <p:ext uri="{BB962C8B-B14F-4D97-AF65-F5344CB8AC3E}">
        <p14:creationId xmlns:p14="http://schemas.microsoft.com/office/powerpoint/2010/main" val="245275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fontAlgn="base">
              <a:lnSpc>
                <a:spcPct val="100000"/>
              </a:lnSpc>
              <a:spcBef>
                <a:spcPct val="0"/>
              </a:spcBef>
              <a:spcAft>
                <a:spcPct val="0"/>
              </a:spcAft>
              <a:buFontTx/>
              <a:buNone/>
            </a:pPr>
            <a:r>
              <a:rPr lang="zh-CN" altLang="en-US" sz="2400" b="1" dirty="0">
                <a:latin typeface="等线 Light" panose="02010600030101010101" pitchFamily="2" charset="-122"/>
                <a:ea typeface="等线 Light" panose="02010600030101010101" pitchFamily="2" charset="-122"/>
              </a:rPr>
              <a:t>进度管理计划</a:t>
            </a:r>
          </a:p>
        </p:txBody>
      </p:sp>
      <p:sp>
        <p:nvSpPr>
          <p:cNvPr id="8" name="Rectangle 9">
            <a:extLst>
              <a:ext uri="{FF2B5EF4-FFF2-40B4-BE49-F238E27FC236}">
                <a16:creationId xmlns:a16="http://schemas.microsoft.com/office/drawing/2014/main" id="{6D8CB86B-6E1E-41A7-B856-FA2022E804B1}"/>
              </a:ext>
            </a:extLst>
          </p:cNvPr>
          <p:cNvSpPr>
            <a:spLocks noChangeArrowheads="1"/>
          </p:cNvSpPr>
          <p:nvPr/>
        </p:nvSpPr>
        <p:spPr bwMode="auto">
          <a:xfrm flipV="1">
            <a:off x="1412120" y="4771672"/>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10">
            <a:extLst>
              <a:ext uri="{FF2B5EF4-FFF2-40B4-BE49-F238E27FC236}">
                <a16:creationId xmlns:a16="http://schemas.microsoft.com/office/drawing/2014/main" id="{FC762283-C860-438F-A184-8C67538261B1}"/>
              </a:ext>
            </a:extLst>
          </p:cNvPr>
          <p:cNvSpPr>
            <a:spLocks noChangeArrowheads="1"/>
          </p:cNvSpPr>
          <p:nvPr/>
        </p:nvSpPr>
        <p:spPr bwMode="auto">
          <a:xfrm flipV="1">
            <a:off x="1412120" y="6935435"/>
            <a:ext cx="184909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47D499AE-1FF4-4249-B815-B8D2B4443283}"/>
              </a:ext>
            </a:extLst>
          </p:cNvPr>
          <p:cNvSpPr/>
          <p:nvPr/>
        </p:nvSpPr>
        <p:spPr>
          <a:xfrm>
            <a:off x="3559660" y="3141083"/>
            <a:ext cx="4245073" cy="506742"/>
          </a:xfrm>
          <a:prstGeom prst="rect">
            <a:avLst/>
          </a:prstGeom>
        </p:spPr>
        <p:txBody>
          <a:bodyPr wrap="none">
            <a:spAutoFit/>
          </a:bodyPr>
          <a:lstStyle/>
          <a:p>
            <a:pPr algn="just">
              <a:lnSpc>
                <a:spcPct val="173000"/>
              </a:lnSpc>
              <a:spcBef>
                <a:spcPts val="1300"/>
              </a:spcBef>
              <a:spcAft>
                <a:spcPts val="1300"/>
              </a:spcAft>
            </a:pPr>
            <a:r>
              <a:rPr lang="zh-CN" altLang="en-US" dirty="0"/>
              <a:t>甘特图</a:t>
            </a:r>
            <a:r>
              <a:rPr lang="zh-CN" altLang="zh-CN" dirty="0"/>
              <a:t>详见</a:t>
            </a:r>
            <a:r>
              <a:rPr lang="en-US" altLang="zh-CN" dirty="0"/>
              <a:t>RPD2018-G10-</a:t>
            </a:r>
            <a:r>
              <a:rPr lang="zh-CN" altLang="zh-CN" dirty="0"/>
              <a:t>甘特图</a:t>
            </a:r>
            <a:r>
              <a:rPr lang="en-US" altLang="zh-CN" dirty="0"/>
              <a:t>.</a:t>
            </a:r>
            <a:r>
              <a:rPr lang="en-US" altLang="zh-CN" dirty="0" err="1"/>
              <a:t>mpp</a:t>
            </a:r>
            <a:endParaRPr lang="zh-CN" altLang="zh-CN" dirty="0"/>
          </a:p>
        </p:txBody>
      </p:sp>
    </p:spTree>
    <p:extLst>
      <p:ext uri="{BB962C8B-B14F-4D97-AF65-F5344CB8AC3E}">
        <p14:creationId xmlns:p14="http://schemas.microsoft.com/office/powerpoint/2010/main" val="219338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3</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质量管理计划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910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630252" y="1925958"/>
            <a:ext cx="2054834"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551732" y="2227556"/>
            <a:ext cx="2881432"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427605" y="3975194"/>
            <a:ext cx="2054834"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679528" y="4276792"/>
            <a:ext cx="2881432"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2" name="表格 1">
            <a:extLst>
              <a:ext uri="{FF2B5EF4-FFF2-40B4-BE49-F238E27FC236}">
                <a16:creationId xmlns:a16="http://schemas.microsoft.com/office/drawing/2014/main" id="{6DADD6D0-F980-4437-A524-1752B6060894}"/>
              </a:ext>
            </a:extLst>
          </p:cNvPr>
          <p:cNvGraphicFramePr>
            <a:graphicFrameLocks noGrp="1"/>
          </p:cNvGraphicFramePr>
          <p:nvPr>
            <p:extLst>
              <p:ext uri="{D42A27DB-BD31-4B8C-83A1-F6EECF244321}">
                <p14:modId xmlns:p14="http://schemas.microsoft.com/office/powerpoint/2010/main" val="783584308"/>
              </p:ext>
            </p:extLst>
          </p:nvPr>
        </p:nvGraphicFramePr>
        <p:xfrm>
          <a:off x="2399134" y="1489368"/>
          <a:ext cx="7512308" cy="5086350"/>
        </p:xfrm>
        <a:graphic>
          <a:graphicData uri="http://schemas.openxmlformats.org/drawingml/2006/table">
            <a:tbl>
              <a:tblPr>
                <a:tableStyleId>{5C22544A-7EE6-4342-B048-85BDC9FD1C3A}</a:tableStyleId>
              </a:tblPr>
              <a:tblGrid>
                <a:gridCol w="2154467">
                  <a:extLst>
                    <a:ext uri="{9D8B030D-6E8A-4147-A177-3AD203B41FA5}">
                      <a16:colId xmlns:a16="http://schemas.microsoft.com/office/drawing/2014/main" val="3044912595"/>
                    </a:ext>
                  </a:extLst>
                </a:gridCol>
                <a:gridCol w="2237727">
                  <a:extLst>
                    <a:ext uri="{9D8B030D-6E8A-4147-A177-3AD203B41FA5}">
                      <a16:colId xmlns:a16="http://schemas.microsoft.com/office/drawing/2014/main" val="351099592"/>
                    </a:ext>
                  </a:extLst>
                </a:gridCol>
                <a:gridCol w="1175944">
                  <a:extLst>
                    <a:ext uri="{9D8B030D-6E8A-4147-A177-3AD203B41FA5}">
                      <a16:colId xmlns:a16="http://schemas.microsoft.com/office/drawing/2014/main" val="2778906037"/>
                    </a:ext>
                  </a:extLst>
                </a:gridCol>
                <a:gridCol w="1944170">
                  <a:extLst>
                    <a:ext uri="{9D8B030D-6E8A-4147-A177-3AD203B41FA5}">
                      <a16:colId xmlns:a16="http://schemas.microsoft.com/office/drawing/2014/main" val="3847644368"/>
                    </a:ext>
                  </a:extLst>
                </a:gridCol>
              </a:tblGrid>
              <a:tr h="221146">
                <a:tc gridSpan="4">
                  <a:txBody>
                    <a:bodyPr/>
                    <a:lstStyle/>
                    <a:p>
                      <a:pPr algn="ctr">
                        <a:spcAft>
                          <a:spcPts val="0"/>
                        </a:spcAft>
                      </a:pPr>
                      <a:r>
                        <a:rPr lang="zh-CN" sz="1200" b="1" kern="100" dirty="0">
                          <a:effectLst/>
                        </a:rPr>
                        <a:t>过程与产品质量检查计划</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3431702"/>
                  </a:ext>
                </a:extLst>
              </a:tr>
              <a:tr h="221146">
                <a:tc>
                  <a:txBody>
                    <a:bodyPr/>
                    <a:lstStyle/>
                    <a:p>
                      <a:pPr algn="ctr">
                        <a:spcAft>
                          <a:spcPts val="0"/>
                        </a:spcAft>
                        <a:tabLst>
                          <a:tab pos="2637155" algn="ctr"/>
                          <a:tab pos="5274310" algn="r"/>
                          <a:tab pos="266700" algn="l"/>
                        </a:tabLst>
                      </a:pPr>
                      <a:r>
                        <a:rPr lang="zh-CN" sz="1200" b="1" kern="100">
                          <a:effectLst/>
                        </a:rPr>
                        <a:t>本项目质量保证员：</a:t>
                      </a:r>
                      <a:endParaRPr lang="zh-CN" sz="1200" b="1"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1200" b="1" kern="100">
                          <a:effectLst/>
                        </a:rPr>
                        <a:t>夏昌灏</a:t>
                      </a:r>
                      <a:endParaRPr lang="zh-CN" sz="1200" b="1"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1594809"/>
                  </a:ext>
                </a:extLst>
              </a:tr>
              <a:tr h="221146">
                <a:tc>
                  <a:txBody>
                    <a:bodyPr/>
                    <a:lstStyle/>
                    <a:p>
                      <a:pPr algn="ctr">
                        <a:spcAft>
                          <a:spcPts val="0"/>
                        </a:spcAft>
                      </a:pPr>
                      <a:r>
                        <a:rPr lang="zh-CN" sz="1200" b="1" kern="100" dirty="0">
                          <a:effectLst/>
                        </a:rPr>
                        <a:t>主要过程域</a:t>
                      </a:r>
                      <a:endParaRPr lang="zh-CN" sz="120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主要工作成果</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检查时间</a:t>
                      </a:r>
                      <a:endParaRPr lang="zh-CN" sz="12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effectLst/>
                        </a:rPr>
                        <a:t>参加人员</a:t>
                      </a:r>
                      <a:endParaRPr lang="zh-CN" sz="12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9747628"/>
                  </a:ext>
                </a:extLst>
              </a:tr>
              <a:tr h="1105728">
                <a:tc>
                  <a:txBody>
                    <a:bodyPr/>
                    <a:lstStyle/>
                    <a:p>
                      <a:pPr algn="ctr">
                        <a:spcAft>
                          <a:spcPts val="0"/>
                        </a:spcAft>
                      </a:pPr>
                      <a:r>
                        <a:rPr lang="zh-CN" sz="1200" b="1" kern="100" dirty="0">
                          <a:effectLst/>
                        </a:rPr>
                        <a:t>需求获取</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《需求工程项目计划》</a:t>
                      </a:r>
                      <a:r>
                        <a:rPr lang="en-US" sz="1200" b="1" kern="100">
                          <a:effectLst/>
                        </a:rPr>
                        <a:t>   </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2018/12/05</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8645524"/>
                  </a:ext>
                </a:extLst>
              </a:tr>
              <a:tr h="1105728">
                <a:tc>
                  <a:txBody>
                    <a:bodyPr/>
                    <a:lstStyle/>
                    <a:p>
                      <a:pPr algn="ctr">
                        <a:spcAft>
                          <a:spcPts val="0"/>
                        </a:spcAft>
                      </a:pPr>
                      <a:r>
                        <a:rPr lang="zh-CN" sz="1200" b="1" kern="100">
                          <a:effectLst/>
                        </a:rPr>
                        <a:t>需求分析</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spcAft>
                          <a:spcPts val="0"/>
                        </a:spcAft>
                      </a:pPr>
                      <a:r>
                        <a:rPr lang="zh-CN" sz="1200" b="1" kern="100">
                          <a:effectLst/>
                        </a:rPr>
                        <a:t>《软件需求规格说明书》，界面原型</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2018/12/12</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87784733"/>
                  </a:ext>
                </a:extLst>
              </a:tr>
              <a:tr h="1105728">
                <a:tc>
                  <a:txBody>
                    <a:bodyPr/>
                    <a:lstStyle/>
                    <a:p>
                      <a:pPr algn="ctr">
                        <a:spcAft>
                          <a:spcPts val="0"/>
                        </a:spcAft>
                      </a:pPr>
                      <a:r>
                        <a:rPr lang="zh-CN" sz="1200" b="1" kern="100">
                          <a:effectLst/>
                        </a:rPr>
                        <a:t>需求变更</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b="1" kern="100">
                          <a:effectLst/>
                        </a:rPr>
                        <a:t>《需求变更文档》</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杨枨老师、侯宏仑老师、</a:t>
                      </a:r>
                    </a:p>
                    <a:p>
                      <a:pPr algn="ctr">
                        <a:spcAft>
                          <a:spcPts val="0"/>
                        </a:spcAft>
                      </a:pPr>
                      <a:r>
                        <a:rPr lang="zh-CN" sz="1200" b="1" kern="100">
                          <a:effectLst/>
                        </a:rPr>
                        <a:t>李俊、黄浩峰、夏昌灏、 </a:t>
                      </a:r>
                    </a:p>
                    <a:p>
                      <a:pPr algn="ctr">
                        <a:spcAft>
                          <a:spcPts val="0"/>
                        </a:spcAft>
                      </a:pPr>
                      <a:r>
                        <a:rPr lang="zh-CN" sz="1200" b="1" kern="100">
                          <a:effectLst/>
                        </a:rPr>
                        <a:t>吴荣欣、叶忠杰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71449868"/>
                  </a:ext>
                </a:extLst>
              </a:tr>
              <a:tr h="1105728">
                <a:tc>
                  <a:txBody>
                    <a:bodyPr/>
                    <a:lstStyle/>
                    <a:p>
                      <a:pPr algn="ctr">
                        <a:spcAft>
                          <a:spcPts val="0"/>
                        </a:spcAft>
                      </a:pPr>
                      <a:r>
                        <a:rPr lang="zh-CN" sz="1200" b="1" kern="100">
                          <a:effectLst/>
                        </a:rPr>
                        <a:t>需求收尾与需求实现</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a:effectLst/>
                        </a:rPr>
                        <a:t>界面原型，《项目总结报告》</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tabLst>
                          <a:tab pos="2637155" algn="ctr"/>
                          <a:tab pos="5274310" algn="r"/>
                          <a:tab pos="266700" algn="l"/>
                        </a:tabLst>
                      </a:pPr>
                      <a:r>
                        <a:rPr lang="en-US" sz="1200" b="1" kern="100">
                          <a:effectLst/>
                        </a:rPr>
                        <a:t>TBD</a:t>
                      </a:r>
                      <a:endParaRPr lang="zh-CN" sz="12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b="1" kern="100" dirty="0">
                          <a:effectLst/>
                        </a:rPr>
                        <a:t>杨枨老师、侯宏仑老师、</a:t>
                      </a:r>
                    </a:p>
                    <a:p>
                      <a:pPr algn="ctr">
                        <a:spcAft>
                          <a:spcPts val="0"/>
                        </a:spcAft>
                      </a:pPr>
                      <a:r>
                        <a:rPr lang="zh-CN" sz="1200" b="1" kern="100" dirty="0">
                          <a:effectLst/>
                        </a:rPr>
                        <a:t>李俊、黄浩峰、夏昌灏、 </a:t>
                      </a:r>
                    </a:p>
                    <a:p>
                      <a:pPr algn="ctr">
                        <a:spcAft>
                          <a:spcPts val="0"/>
                        </a:spcAft>
                      </a:pPr>
                      <a:r>
                        <a:rPr lang="zh-CN" sz="1200" b="1" kern="100" dirty="0">
                          <a:effectLst/>
                        </a:rPr>
                        <a:t>吴荣欣、叶忠杰</a:t>
                      </a:r>
                      <a:endParaRPr lang="zh-CN" sz="12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39813224"/>
                  </a:ext>
                </a:extLst>
              </a:tr>
            </a:tbl>
          </a:graphicData>
        </a:graphic>
      </p:graphicFrame>
      <p:sp>
        <p:nvSpPr>
          <p:cNvPr id="3" name="Rectangle 1">
            <a:extLst>
              <a:ext uri="{FF2B5EF4-FFF2-40B4-BE49-F238E27FC236}">
                <a16:creationId xmlns:a16="http://schemas.microsoft.com/office/drawing/2014/main" id="{CCAA78AD-4BF8-4E6F-A5D5-C3585EE727AB}"/>
              </a:ext>
            </a:extLst>
          </p:cNvPr>
          <p:cNvSpPr>
            <a:spLocks noChangeArrowheads="1"/>
          </p:cNvSpPr>
          <p:nvPr/>
        </p:nvSpPr>
        <p:spPr bwMode="auto">
          <a:xfrm>
            <a:off x="2399134" y="758796"/>
            <a:ext cx="11447496"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133350"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bmk="_Toc363468174">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过程与产品质量检查计划</a:t>
            </a:r>
            <a:endPar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133350" algn="l"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注：因本课程不涉及软件的具体实现开发，所以项目开发后半阶段里程碑没有质量检查计划</a:t>
            </a: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质量管理计划</a:t>
            </a:r>
          </a:p>
        </p:txBody>
      </p:sp>
      <p:graphicFrame>
        <p:nvGraphicFramePr>
          <p:cNvPr id="4" name="表格 3">
            <a:extLst>
              <a:ext uri="{FF2B5EF4-FFF2-40B4-BE49-F238E27FC236}">
                <a16:creationId xmlns:a16="http://schemas.microsoft.com/office/drawing/2014/main" id="{EF5ABB09-9BA1-40C4-891A-046FBF162A52}"/>
              </a:ext>
            </a:extLst>
          </p:cNvPr>
          <p:cNvGraphicFramePr>
            <a:graphicFrameLocks noGrp="1"/>
          </p:cNvGraphicFramePr>
          <p:nvPr>
            <p:extLst>
              <p:ext uri="{D42A27DB-BD31-4B8C-83A1-F6EECF244321}">
                <p14:modId xmlns:p14="http://schemas.microsoft.com/office/powerpoint/2010/main" val="630927098"/>
              </p:ext>
            </p:extLst>
          </p:nvPr>
        </p:nvGraphicFramePr>
        <p:xfrm>
          <a:off x="2279740" y="1748589"/>
          <a:ext cx="7232492" cy="4420460"/>
        </p:xfrm>
        <a:graphic>
          <a:graphicData uri="http://schemas.openxmlformats.org/drawingml/2006/table">
            <a:tbl>
              <a:tblPr>
                <a:tableStyleId>{5C22544A-7EE6-4342-B048-85BDC9FD1C3A}</a:tableStyleId>
              </a:tblPr>
              <a:tblGrid>
                <a:gridCol w="2079403">
                  <a:extLst>
                    <a:ext uri="{9D8B030D-6E8A-4147-A177-3AD203B41FA5}">
                      <a16:colId xmlns:a16="http://schemas.microsoft.com/office/drawing/2014/main" val="3099028138"/>
                    </a:ext>
                  </a:extLst>
                </a:gridCol>
                <a:gridCol w="1177613">
                  <a:extLst>
                    <a:ext uri="{9D8B030D-6E8A-4147-A177-3AD203B41FA5}">
                      <a16:colId xmlns:a16="http://schemas.microsoft.com/office/drawing/2014/main" val="3582864826"/>
                    </a:ext>
                  </a:extLst>
                </a:gridCol>
                <a:gridCol w="1189174">
                  <a:extLst>
                    <a:ext uri="{9D8B030D-6E8A-4147-A177-3AD203B41FA5}">
                      <a16:colId xmlns:a16="http://schemas.microsoft.com/office/drawing/2014/main" val="1277909148"/>
                    </a:ext>
                  </a:extLst>
                </a:gridCol>
                <a:gridCol w="1174310">
                  <a:extLst>
                    <a:ext uri="{9D8B030D-6E8A-4147-A177-3AD203B41FA5}">
                      <a16:colId xmlns:a16="http://schemas.microsoft.com/office/drawing/2014/main" val="4079247250"/>
                    </a:ext>
                  </a:extLst>
                </a:gridCol>
                <a:gridCol w="1611992">
                  <a:extLst>
                    <a:ext uri="{9D8B030D-6E8A-4147-A177-3AD203B41FA5}">
                      <a16:colId xmlns:a16="http://schemas.microsoft.com/office/drawing/2014/main" val="1829596099"/>
                    </a:ext>
                  </a:extLst>
                </a:gridCol>
              </a:tblGrid>
              <a:tr h="392638">
                <a:tc gridSpan="5">
                  <a:txBody>
                    <a:bodyPr/>
                    <a:lstStyle/>
                    <a:p>
                      <a:pPr algn="ctr">
                        <a:spcAft>
                          <a:spcPts val="0"/>
                        </a:spcAft>
                      </a:pPr>
                      <a:r>
                        <a:rPr lang="zh-CN" sz="1200" b="1" i="0" kern="100" dirty="0">
                          <a:effectLst/>
                        </a:rPr>
                        <a:t>质量保证人员参与技术评审计划</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321887"/>
                  </a:ext>
                </a:extLst>
              </a:tr>
              <a:tr h="392638">
                <a:tc>
                  <a:txBody>
                    <a:bodyPr/>
                    <a:lstStyle/>
                    <a:p>
                      <a:pPr algn="ctr">
                        <a:spcAft>
                          <a:spcPts val="0"/>
                        </a:spcAft>
                        <a:tabLst>
                          <a:tab pos="2124710" algn="l"/>
                        </a:tabLst>
                      </a:pPr>
                      <a:r>
                        <a:rPr lang="zh-CN" sz="1200" b="1" i="0" kern="100">
                          <a:effectLst/>
                        </a:rPr>
                        <a:t>工作成果名称</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技术评审方式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预计评审时间</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质量保证人员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主要技术评审人员</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015935"/>
                  </a:ext>
                </a:extLst>
              </a:tr>
              <a:tr h="605864">
                <a:tc>
                  <a:txBody>
                    <a:bodyPr/>
                    <a:lstStyle/>
                    <a:p>
                      <a:pPr algn="just">
                        <a:lnSpc>
                          <a:spcPct val="150000"/>
                        </a:lnSpc>
                        <a:spcAft>
                          <a:spcPts val="0"/>
                        </a:spcAft>
                        <a:tabLst>
                          <a:tab pos="2124710" algn="l"/>
                        </a:tabLst>
                      </a:pPr>
                      <a:r>
                        <a:rPr lang="zh-CN" sz="1200" b="1" i="0" kern="100">
                          <a:effectLst/>
                        </a:rPr>
                        <a:t>《可行性分析报告》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1592076"/>
                  </a:ext>
                </a:extLst>
              </a:tr>
              <a:tr h="605864">
                <a:tc>
                  <a:txBody>
                    <a:bodyPr/>
                    <a:lstStyle/>
                    <a:p>
                      <a:pPr algn="just">
                        <a:lnSpc>
                          <a:spcPct val="150000"/>
                        </a:lnSpc>
                        <a:spcAft>
                          <a:spcPts val="0"/>
                        </a:spcAft>
                        <a:tabLst>
                          <a:tab pos="2124710" algn="l"/>
                        </a:tabLst>
                      </a:pPr>
                      <a:r>
                        <a:rPr lang="zh-CN" sz="1200" b="1" i="0" kern="100">
                          <a:effectLst/>
                        </a:rPr>
                        <a:t>《需求工程项目计划》</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8767505"/>
                  </a:ext>
                </a:extLst>
              </a:tr>
              <a:tr h="605864">
                <a:tc>
                  <a:txBody>
                    <a:bodyPr/>
                    <a:lstStyle/>
                    <a:p>
                      <a:pPr algn="just">
                        <a:lnSpc>
                          <a:spcPct val="150000"/>
                        </a:lnSpc>
                        <a:spcAft>
                          <a:spcPts val="0"/>
                        </a:spcAft>
                        <a:tabLst>
                          <a:tab pos="2124710" algn="l"/>
                        </a:tabLst>
                      </a:pPr>
                      <a:r>
                        <a:rPr lang="zh-CN" sz="1200" b="1" i="0" kern="100">
                          <a:effectLst/>
                        </a:rPr>
                        <a:t>界面原型</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130154"/>
                  </a:ext>
                </a:extLst>
              </a:tr>
              <a:tr h="605864">
                <a:tc>
                  <a:txBody>
                    <a:bodyPr/>
                    <a:lstStyle/>
                    <a:p>
                      <a:pPr algn="just">
                        <a:lnSpc>
                          <a:spcPct val="150000"/>
                        </a:lnSpc>
                        <a:spcAft>
                          <a:spcPts val="0"/>
                        </a:spcAft>
                        <a:tabLst>
                          <a:tab pos="2124710" algn="l"/>
                        </a:tabLst>
                      </a:pPr>
                      <a:r>
                        <a:rPr lang="zh-CN" sz="1200" b="1" i="0" kern="100">
                          <a:effectLst/>
                        </a:rPr>
                        <a:t>《软件需求规格说明书》</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285342"/>
                  </a:ext>
                </a:extLst>
              </a:tr>
              <a:tr h="605864">
                <a:tc>
                  <a:txBody>
                    <a:bodyPr/>
                    <a:lstStyle/>
                    <a:p>
                      <a:pPr algn="just">
                        <a:spcAft>
                          <a:spcPts val="0"/>
                        </a:spcAft>
                        <a:tabLst>
                          <a:tab pos="2124710" algn="l"/>
                        </a:tabLst>
                      </a:pPr>
                      <a:r>
                        <a:rPr lang="zh-CN" sz="1200" b="1" i="0" kern="100">
                          <a:effectLst/>
                        </a:rPr>
                        <a:t>《需求变更文档》</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项目下达者</a:t>
                      </a:r>
                      <a:endParaRPr lang="zh-CN" sz="1200" b="1" i="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9864982"/>
                  </a:ext>
                </a:extLst>
              </a:tr>
              <a:tr h="605864">
                <a:tc>
                  <a:txBody>
                    <a:bodyPr/>
                    <a:lstStyle/>
                    <a:p>
                      <a:pPr algn="just">
                        <a:spcAft>
                          <a:spcPts val="0"/>
                        </a:spcAft>
                        <a:tabLst>
                          <a:tab pos="2124710" algn="l"/>
                        </a:tabLst>
                      </a:pPr>
                      <a:r>
                        <a:rPr lang="zh-CN" sz="1200" b="1" i="0" kern="100">
                          <a:effectLst/>
                        </a:rPr>
                        <a:t>《项目总结报告》</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200" b="1" i="0" kern="100">
                          <a:effectLst/>
                        </a:rPr>
                        <a:t>FTR</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b="1" i="0" kern="100">
                          <a:effectLst/>
                        </a:rPr>
                        <a:t>2019/1/25</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a:effectLst/>
                        </a:rPr>
                        <a:t>夏昌灏</a:t>
                      </a:r>
                      <a:endParaRPr lang="zh-CN" sz="1200" b="1" i="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124710" algn="l"/>
                        </a:tabLst>
                      </a:pPr>
                      <a:r>
                        <a:rPr lang="zh-CN" sz="1200" b="1" i="0" kern="100" dirty="0">
                          <a:effectLst/>
                        </a:rPr>
                        <a:t>项目下达者</a:t>
                      </a:r>
                      <a:endParaRPr lang="zh-CN" sz="1200" b="1" i="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2495912"/>
                  </a:ext>
                </a:extLst>
              </a:tr>
            </a:tbl>
          </a:graphicData>
        </a:graphic>
      </p:graphicFrame>
      <p:sp>
        <p:nvSpPr>
          <p:cNvPr id="5" name="Rectangle 1">
            <a:extLst>
              <a:ext uri="{FF2B5EF4-FFF2-40B4-BE49-F238E27FC236}">
                <a16:creationId xmlns:a16="http://schemas.microsoft.com/office/drawing/2014/main" id="{F5992E6F-9207-422D-9CF6-7A8B84299F54}"/>
              </a:ext>
            </a:extLst>
          </p:cNvPr>
          <p:cNvSpPr>
            <a:spLocks noChangeArrowheads="1"/>
          </p:cNvSpPr>
          <p:nvPr/>
        </p:nvSpPr>
        <p:spPr bwMode="auto">
          <a:xfrm>
            <a:off x="2279740" y="1096859"/>
            <a:ext cx="2507418" cy="79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prstTxWarp prst="textNoShape">
              <a:avLst/>
            </a:prstTxWarp>
            <a:spAutoFit/>
          </a:bodyPr>
          <a:lstStyle>
            <a:lvl1pPr eaLnBrk="0" fontAlgn="base" hangingPunct="0">
              <a:spcBef>
                <a:spcPct val="0"/>
              </a:spcBef>
              <a:spcAft>
                <a:spcPct val="0"/>
              </a:spcAft>
              <a:tabLst>
                <a:tab pos="2124075" algn="l"/>
              </a:tabLst>
              <a:defRPr>
                <a:solidFill>
                  <a:schemeClr val="tx1"/>
                </a:solidFill>
                <a:latin typeface="Arial" panose="020B0604020202020204" pitchFamily="34" charset="0"/>
              </a:defRPr>
            </a:lvl1pPr>
            <a:lvl2pPr eaLnBrk="0" fontAlgn="base" hangingPunct="0">
              <a:spcBef>
                <a:spcPct val="0"/>
              </a:spcBef>
              <a:spcAft>
                <a:spcPct val="0"/>
              </a:spcAft>
              <a:tabLst>
                <a:tab pos="2124075" algn="l"/>
              </a:tabLst>
              <a:defRPr>
                <a:solidFill>
                  <a:schemeClr val="tx1"/>
                </a:solidFill>
                <a:latin typeface="Arial" panose="020B0604020202020204" pitchFamily="34" charset="0"/>
              </a:defRPr>
            </a:lvl2pPr>
            <a:lvl3pPr eaLnBrk="0" fontAlgn="base" hangingPunct="0">
              <a:spcBef>
                <a:spcPct val="0"/>
              </a:spcBef>
              <a:spcAft>
                <a:spcPct val="0"/>
              </a:spcAft>
              <a:tabLst>
                <a:tab pos="2124075" algn="l"/>
              </a:tabLst>
              <a:defRPr>
                <a:solidFill>
                  <a:schemeClr val="tx1"/>
                </a:solidFill>
                <a:latin typeface="Arial" panose="020B0604020202020204" pitchFamily="34" charset="0"/>
              </a:defRPr>
            </a:lvl3pPr>
            <a:lvl4pPr eaLnBrk="0" fontAlgn="base" hangingPunct="0">
              <a:spcBef>
                <a:spcPct val="0"/>
              </a:spcBef>
              <a:spcAft>
                <a:spcPct val="0"/>
              </a:spcAft>
              <a:tabLst>
                <a:tab pos="2124075" algn="l"/>
              </a:tabLst>
              <a:defRPr>
                <a:solidFill>
                  <a:schemeClr val="tx1"/>
                </a:solidFill>
                <a:latin typeface="Arial" panose="020B0604020202020204" pitchFamily="34" charset="0"/>
              </a:defRPr>
            </a:lvl4pPr>
            <a:lvl5pPr eaLnBrk="0" fontAlgn="base" hangingPunct="0">
              <a:spcBef>
                <a:spcPct val="0"/>
              </a:spcBef>
              <a:spcAft>
                <a:spcPct val="0"/>
              </a:spcAft>
              <a:tabLst>
                <a:tab pos="2124075" algn="l"/>
              </a:tabLst>
              <a:defRPr>
                <a:solidFill>
                  <a:schemeClr val="tx1"/>
                </a:solidFill>
                <a:latin typeface="Arial" panose="020B0604020202020204" pitchFamily="34" charset="0"/>
              </a:defRPr>
            </a:lvl5pPr>
            <a:lvl6pPr eaLnBrk="0" fontAlgn="base" hangingPunct="0">
              <a:spcBef>
                <a:spcPct val="0"/>
              </a:spcBef>
              <a:spcAft>
                <a:spcPct val="0"/>
              </a:spcAft>
              <a:tabLst>
                <a:tab pos="2124075" algn="l"/>
              </a:tabLst>
              <a:defRPr>
                <a:solidFill>
                  <a:schemeClr val="tx1"/>
                </a:solidFill>
                <a:latin typeface="Arial" panose="020B0604020202020204" pitchFamily="34" charset="0"/>
              </a:defRPr>
            </a:lvl6pPr>
            <a:lvl7pPr eaLnBrk="0" fontAlgn="base" hangingPunct="0">
              <a:spcBef>
                <a:spcPct val="0"/>
              </a:spcBef>
              <a:spcAft>
                <a:spcPct val="0"/>
              </a:spcAft>
              <a:tabLst>
                <a:tab pos="2124075" algn="l"/>
              </a:tabLst>
              <a:defRPr>
                <a:solidFill>
                  <a:schemeClr val="tx1"/>
                </a:solidFill>
                <a:latin typeface="Arial" panose="020B0604020202020204" pitchFamily="34" charset="0"/>
              </a:defRPr>
            </a:lvl7pPr>
            <a:lvl8pPr eaLnBrk="0" fontAlgn="base" hangingPunct="0">
              <a:spcBef>
                <a:spcPct val="0"/>
              </a:spcBef>
              <a:spcAft>
                <a:spcPct val="0"/>
              </a:spcAft>
              <a:tabLst>
                <a:tab pos="2124075" algn="l"/>
              </a:tabLst>
              <a:defRPr>
                <a:solidFill>
                  <a:schemeClr val="tx1"/>
                </a:solidFill>
                <a:latin typeface="Arial" panose="020B0604020202020204" pitchFamily="34" charset="0"/>
              </a:defRPr>
            </a:lvl8pPr>
            <a:lvl9pPr eaLnBrk="0" fontAlgn="base" hangingPunct="0">
              <a:spcBef>
                <a:spcPct val="0"/>
              </a:spcBef>
              <a:spcAft>
                <a:spcPct val="0"/>
              </a:spcAft>
              <a:tabLst>
                <a:tab pos="21240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20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参与技术评审的计划</a:t>
            </a:r>
          </a:p>
          <a:p>
            <a:pPr marL="0" marR="0" lvl="0" indent="0" algn="ctr" defTabSz="914400" rtl="0" eaLnBrk="0" fontAlgn="base" latinLnBrk="0" hangingPunct="0">
              <a:lnSpc>
                <a:spcPct val="100000"/>
              </a:lnSpc>
              <a:spcBef>
                <a:spcPct val="0"/>
              </a:spcBef>
              <a:spcAft>
                <a:spcPct val="0"/>
              </a:spcAft>
              <a:buClrTx/>
              <a:buSzTx/>
              <a:buFontTx/>
              <a:buNone/>
              <a:tabLst>
                <a:tab pos="2124075" algn="l"/>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724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4</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沟通管理计划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19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8339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项目简介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01</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6825448" y="1969763"/>
            <a:ext cx="1664442"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p:nvPr/>
        </p:nvSpPr>
        <p:spPr>
          <a:xfrm>
            <a:off x="6825448" y="2291764"/>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3"/>
          <p:cNvSpPr txBox="1"/>
          <p:nvPr/>
        </p:nvSpPr>
        <p:spPr>
          <a:xfrm>
            <a:off x="3622801" y="4018999"/>
            <a:ext cx="1664442" cy="33752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p:nvPr/>
        </p:nvSpPr>
        <p:spPr>
          <a:xfrm>
            <a:off x="2953244" y="4341000"/>
            <a:ext cx="2333999" cy="494751"/>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E773034C-C96A-4C7E-9062-412C99BEDFA3}"/>
              </a:ext>
            </a:extLst>
          </p:cNvPr>
          <p:cNvGraphicFramePr>
            <a:graphicFrameLocks noGrp="1"/>
          </p:cNvGraphicFramePr>
          <p:nvPr>
            <p:extLst>
              <p:ext uri="{D42A27DB-BD31-4B8C-83A1-F6EECF244321}">
                <p14:modId xmlns:p14="http://schemas.microsoft.com/office/powerpoint/2010/main" val="3804076653"/>
              </p:ext>
            </p:extLst>
          </p:nvPr>
        </p:nvGraphicFramePr>
        <p:xfrm>
          <a:off x="2374232" y="1556084"/>
          <a:ext cx="7443536" cy="4898441"/>
        </p:xfrm>
        <a:graphic>
          <a:graphicData uri="http://schemas.openxmlformats.org/drawingml/2006/table">
            <a:tbl>
              <a:tblPr firstRow="1" firstCol="1" bandRow="1">
                <a:tableStyleId>{5C22544A-7EE6-4342-B048-85BDC9FD1C3A}</a:tableStyleId>
              </a:tblPr>
              <a:tblGrid>
                <a:gridCol w="1272946">
                  <a:extLst>
                    <a:ext uri="{9D8B030D-6E8A-4147-A177-3AD203B41FA5}">
                      <a16:colId xmlns:a16="http://schemas.microsoft.com/office/drawing/2014/main" val="1216094800"/>
                    </a:ext>
                  </a:extLst>
                </a:gridCol>
                <a:gridCol w="1253152">
                  <a:extLst>
                    <a:ext uri="{9D8B030D-6E8A-4147-A177-3AD203B41FA5}">
                      <a16:colId xmlns:a16="http://schemas.microsoft.com/office/drawing/2014/main" val="2837135702"/>
                    </a:ext>
                  </a:extLst>
                </a:gridCol>
                <a:gridCol w="1349840">
                  <a:extLst>
                    <a:ext uri="{9D8B030D-6E8A-4147-A177-3AD203B41FA5}">
                      <a16:colId xmlns:a16="http://schemas.microsoft.com/office/drawing/2014/main" val="2958692671"/>
                    </a:ext>
                  </a:extLst>
                </a:gridCol>
                <a:gridCol w="1060534">
                  <a:extLst>
                    <a:ext uri="{9D8B030D-6E8A-4147-A177-3AD203B41FA5}">
                      <a16:colId xmlns:a16="http://schemas.microsoft.com/office/drawing/2014/main" val="1771031752"/>
                    </a:ext>
                  </a:extLst>
                </a:gridCol>
                <a:gridCol w="2507064">
                  <a:extLst>
                    <a:ext uri="{9D8B030D-6E8A-4147-A177-3AD203B41FA5}">
                      <a16:colId xmlns:a16="http://schemas.microsoft.com/office/drawing/2014/main" val="1408314557"/>
                    </a:ext>
                  </a:extLst>
                </a:gridCol>
              </a:tblGrid>
              <a:tr h="319076">
                <a:tc>
                  <a:txBody>
                    <a:bodyPr/>
                    <a:lstStyle/>
                    <a:p>
                      <a:pPr algn="just">
                        <a:spcAft>
                          <a:spcPts val="0"/>
                        </a:spcAft>
                      </a:pPr>
                      <a:r>
                        <a:rPr lang="zh-CN" sz="1400" kern="100">
                          <a:effectLst/>
                        </a:rPr>
                        <a:t>积极干系人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职位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所在地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1711787"/>
                  </a:ext>
                </a:extLst>
              </a:tr>
              <a:tr h="654195">
                <a:tc>
                  <a:txBody>
                    <a:bodyPr/>
                    <a:lstStyle/>
                    <a:p>
                      <a:pPr algn="just">
                        <a:spcAft>
                          <a:spcPts val="0"/>
                        </a:spcAft>
                      </a:pPr>
                      <a:r>
                        <a:rPr lang="zh-CN" sz="1400" kern="100">
                          <a:effectLst/>
                        </a:rPr>
                        <a:t>夏昌灏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17367073386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项目经理</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4814931"/>
                  </a:ext>
                </a:extLst>
              </a:tr>
              <a:tr h="654195">
                <a:tc>
                  <a:txBody>
                    <a:bodyPr/>
                    <a:lstStyle/>
                    <a:p>
                      <a:pPr algn="just">
                        <a:spcAft>
                          <a:spcPts val="0"/>
                        </a:spcAft>
                      </a:pPr>
                      <a:r>
                        <a:rPr lang="zh-CN" sz="1400" kern="100">
                          <a:effectLst/>
                        </a:rPr>
                        <a:t>黄浩峰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18967144915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开发人员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6334827"/>
                  </a:ext>
                </a:extLst>
              </a:tr>
              <a:tr h="654195">
                <a:tc>
                  <a:txBody>
                    <a:bodyPr/>
                    <a:lstStyle/>
                    <a:p>
                      <a:pPr algn="just">
                        <a:spcAft>
                          <a:spcPts val="0"/>
                        </a:spcAft>
                      </a:pPr>
                      <a:r>
                        <a:rPr lang="zh-CN" sz="1400" kern="100">
                          <a:effectLst/>
                        </a:rPr>
                        <a:t>叶忠杰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18806819300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1994957"/>
                  </a:ext>
                </a:extLst>
              </a:tr>
              <a:tr h="654195">
                <a:tc>
                  <a:txBody>
                    <a:bodyPr/>
                    <a:lstStyle/>
                    <a:p>
                      <a:pPr algn="just">
                        <a:spcAft>
                          <a:spcPts val="0"/>
                        </a:spcAft>
                      </a:pPr>
                      <a:r>
                        <a:rPr lang="zh-CN" sz="1400" kern="100">
                          <a:effectLst/>
                        </a:rPr>
                        <a:t>吴荣欣</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13396717714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明德</a:t>
                      </a:r>
                      <a:r>
                        <a:rPr lang="en-US" sz="1400" kern="100">
                          <a:effectLst/>
                        </a:rPr>
                        <a:t>3-308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1303378"/>
                  </a:ext>
                </a:extLst>
              </a:tr>
              <a:tr h="654195">
                <a:tc>
                  <a:txBody>
                    <a:bodyPr/>
                    <a:lstStyle/>
                    <a:p>
                      <a:pPr algn="just">
                        <a:spcAft>
                          <a:spcPts val="0"/>
                        </a:spcAft>
                      </a:pPr>
                      <a:r>
                        <a:rPr lang="zh-CN" sz="1400" kern="100">
                          <a:effectLst/>
                        </a:rPr>
                        <a:t>李俊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G10</a:t>
                      </a:r>
                      <a:r>
                        <a:rPr lang="zh-CN" sz="1400" kern="10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15988127765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弘毅</a:t>
                      </a:r>
                      <a:r>
                        <a:rPr lang="en-US" sz="1400" kern="100">
                          <a:effectLst/>
                        </a:rPr>
                        <a:t>1-611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开发人员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29530605"/>
                  </a:ext>
                </a:extLst>
              </a:tr>
              <a:tr h="654195">
                <a:tc>
                  <a:txBody>
                    <a:bodyPr/>
                    <a:lstStyle/>
                    <a:p>
                      <a:pPr algn="just">
                        <a:spcAft>
                          <a:spcPts val="0"/>
                        </a:spcAft>
                      </a:pPr>
                      <a:r>
                        <a:rPr lang="zh-CN" sz="1400" kern="10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软件需求课程教师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u="none" strike="noStrike" kern="100" dirty="0">
                          <a:effectLst/>
                        </a:rPr>
                        <a:t>yangc@zucc.edu.cn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项目发起人、客户（用户）代表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1978266"/>
                  </a:ext>
                </a:extLst>
              </a:tr>
              <a:tr h="654195">
                <a:tc>
                  <a:txBody>
                    <a:bodyPr/>
                    <a:lstStyle/>
                    <a:p>
                      <a:pPr algn="just">
                        <a:spcAft>
                          <a:spcPts val="0"/>
                        </a:spcAft>
                      </a:pPr>
                      <a:r>
                        <a:rPr lang="zh-CN" sz="1400" kern="10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项目管理课程教师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ubilabs@zucc.edu.cn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理</a:t>
                      </a:r>
                      <a:r>
                        <a:rPr lang="en-US" sz="1400" kern="100">
                          <a:effectLst/>
                        </a:rPr>
                        <a:t>4-501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项目发起人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930233"/>
                  </a:ext>
                </a:extLst>
              </a:tr>
            </a:tbl>
          </a:graphicData>
        </a:graphic>
      </p:graphicFrame>
      <p:sp>
        <p:nvSpPr>
          <p:cNvPr id="4" name="矩形 3">
            <a:extLst>
              <a:ext uri="{FF2B5EF4-FFF2-40B4-BE49-F238E27FC236}">
                <a16:creationId xmlns:a16="http://schemas.microsoft.com/office/drawing/2014/main" id="{AA7ADE86-10A6-4A26-8F06-860C0824E659}"/>
              </a:ext>
            </a:extLst>
          </p:cNvPr>
          <p:cNvSpPr/>
          <p:nvPr/>
        </p:nvSpPr>
        <p:spPr>
          <a:xfrm>
            <a:off x="2374232" y="881282"/>
            <a:ext cx="1467068" cy="400110"/>
          </a:xfrm>
          <a:prstGeom prst="rect">
            <a:avLst/>
          </a:prstGeom>
        </p:spPr>
        <p:txBody>
          <a:bodyPr wrap="none">
            <a:spAutoFit/>
          </a:bodyPr>
          <a:lstStyle/>
          <a:p>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干系人手册</a:t>
            </a:r>
            <a:endParaRPr lang="zh-CN" altLang="en-US" sz="2000" b="1" dirty="0"/>
          </a:p>
        </p:txBody>
      </p:sp>
    </p:spTree>
    <p:extLst>
      <p:ext uri="{BB962C8B-B14F-4D97-AF65-F5344CB8AC3E}">
        <p14:creationId xmlns:p14="http://schemas.microsoft.com/office/powerpoint/2010/main" val="183546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2" name="矩形 1">
            <a:extLst>
              <a:ext uri="{FF2B5EF4-FFF2-40B4-BE49-F238E27FC236}">
                <a16:creationId xmlns:a16="http://schemas.microsoft.com/office/drawing/2014/main" id="{6D0B4EA9-5681-4C8C-8C50-435B4220735E}"/>
              </a:ext>
            </a:extLst>
          </p:cNvPr>
          <p:cNvSpPr/>
          <p:nvPr/>
        </p:nvSpPr>
        <p:spPr>
          <a:xfrm>
            <a:off x="1724526" y="1371601"/>
            <a:ext cx="8742948" cy="4656659"/>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分析</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客户代表向我们提出需求，分析需求的合理性，由项目经理控制需求，其次我们尽力满足。他们的意见决定这个项目能否进行下去，并且判定这个项目是否成功。</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项目下达人批准、监督项目实施，我们需要让他知道我们的项目进展，有没有出现偏差，困难的地方，当我们提出一个计划，需要经过下达人的批准才能执行，并且我们需要提交给他我们每个阶段的成果。</a:t>
            </a:r>
          </a:p>
          <a:p>
            <a:pPr marL="342900" lvl="0" indent="-342900">
              <a:lnSpc>
                <a:spcPct val="107000"/>
              </a:lnSpc>
              <a:spcAft>
                <a:spcPts val="800"/>
              </a:spcAft>
              <a:buFont typeface="+mj-lt"/>
              <a:buAutoNum type="arabicPeriod"/>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开发组员和组长负责开发产品，所有的活动，进展和问题必须第一时间互相沟通，保持消息流通，避免未经沟通导致信息不足产生的错误和缺陷</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1263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F4D4962B-BDDA-4E0A-96CE-99ADB7DB7335}"/>
              </a:ext>
            </a:extLst>
          </p:cNvPr>
          <p:cNvGraphicFramePr>
            <a:graphicFrameLocks noGrp="1"/>
          </p:cNvGraphicFramePr>
          <p:nvPr>
            <p:extLst>
              <p:ext uri="{D42A27DB-BD31-4B8C-83A1-F6EECF244321}">
                <p14:modId xmlns:p14="http://schemas.microsoft.com/office/powerpoint/2010/main" val="4200651439"/>
              </p:ext>
            </p:extLst>
          </p:nvPr>
        </p:nvGraphicFramePr>
        <p:xfrm>
          <a:off x="1028941" y="3681663"/>
          <a:ext cx="9342281" cy="1443790"/>
        </p:xfrm>
        <a:graphic>
          <a:graphicData uri="http://schemas.openxmlformats.org/drawingml/2006/table">
            <a:tbl>
              <a:tblPr firstRow="1" firstCol="1" bandRow="1">
                <a:tableStyleId>{5C22544A-7EE6-4342-B048-85BDC9FD1C3A}</a:tableStyleId>
              </a:tblPr>
              <a:tblGrid>
                <a:gridCol w="1232514">
                  <a:extLst>
                    <a:ext uri="{9D8B030D-6E8A-4147-A177-3AD203B41FA5}">
                      <a16:colId xmlns:a16="http://schemas.microsoft.com/office/drawing/2014/main" val="4233166000"/>
                    </a:ext>
                  </a:extLst>
                </a:gridCol>
                <a:gridCol w="1237363">
                  <a:extLst>
                    <a:ext uri="{9D8B030D-6E8A-4147-A177-3AD203B41FA5}">
                      <a16:colId xmlns:a16="http://schemas.microsoft.com/office/drawing/2014/main" val="3411563681"/>
                    </a:ext>
                  </a:extLst>
                </a:gridCol>
                <a:gridCol w="864635">
                  <a:extLst>
                    <a:ext uri="{9D8B030D-6E8A-4147-A177-3AD203B41FA5}">
                      <a16:colId xmlns:a16="http://schemas.microsoft.com/office/drawing/2014/main" val="472765354"/>
                    </a:ext>
                  </a:extLst>
                </a:gridCol>
                <a:gridCol w="1275347">
                  <a:extLst>
                    <a:ext uri="{9D8B030D-6E8A-4147-A177-3AD203B41FA5}">
                      <a16:colId xmlns:a16="http://schemas.microsoft.com/office/drawing/2014/main" val="3634674157"/>
                    </a:ext>
                  </a:extLst>
                </a:gridCol>
                <a:gridCol w="1211179">
                  <a:extLst>
                    <a:ext uri="{9D8B030D-6E8A-4147-A177-3AD203B41FA5}">
                      <a16:colId xmlns:a16="http://schemas.microsoft.com/office/drawing/2014/main" val="2853897694"/>
                    </a:ext>
                  </a:extLst>
                </a:gridCol>
                <a:gridCol w="1047489">
                  <a:extLst>
                    <a:ext uri="{9D8B030D-6E8A-4147-A177-3AD203B41FA5}">
                      <a16:colId xmlns:a16="http://schemas.microsoft.com/office/drawing/2014/main" val="812231066"/>
                    </a:ext>
                  </a:extLst>
                </a:gridCol>
                <a:gridCol w="933711">
                  <a:extLst>
                    <a:ext uri="{9D8B030D-6E8A-4147-A177-3AD203B41FA5}">
                      <a16:colId xmlns:a16="http://schemas.microsoft.com/office/drawing/2014/main" val="3274940124"/>
                    </a:ext>
                  </a:extLst>
                </a:gridCol>
                <a:gridCol w="1540043">
                  <a:extLst>
                    <a:ext uri="{9D8B030D-6E8A-4147-A177-3AD203B41FA5}">
                      <a16:colId xmlns:a16="http://schemas.microsoft.com/office/drawing/2014/main" val="3494934345"/>
                    </a:ext>
                  </a:extLst>
                </a:gridCol>
              </a:tblGrid>
              <a:tr h="240632">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沟通方式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7666073"/>
                  </a:ext>
                </a:extLst>
              </a:tr>
              <a:tr h="1203158">
                <a:tc>
                  <a:txBody>
                    <a:bodyPr/>
                    <a:lstStyle/>
                    <a:p>
                      <a:pPr algn="just">
                        <a:spcAft>
                          <a:spcPts val="0"/>
                        </a:spcAft>
                      </a:pPr>
                      <a:r>
                        <a:rPr lang="zh-CN" sz="1200" kern="100">
                          <a:effectLst/>
                        </a:rPr>
                        <a:t>需求访谈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理四</a:t>
                      </a:r>
                      <a:r>
                        <a:rPr lang="en-US" sz="1200" kern="100">
                          <a:effectLst/>
                        </a:rPr>
                        <a:t>506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由项目经理与项目下达者约定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全体组员、项目下达者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会议</a:t>
                      </a:r>
                      <a:r>
                        <a:rPr lang="zh-CN" altLang="en-US" sz="1200" kern="100" dirty="0">
                          <a:effectLst/>
                        </a:rPr>
                        <a:t>总结</a:t>
                      </a:r>
                      <a:r>
                        <a:rPr lang="en-US" sz="1200" kern="100" dirty="0">
                          <a:effectLst/>
                        </a:rPr>
                        <a:t>/</a:t>
                      </a:r>
                      <a:r>
                        <a:rPr lang="zh-CN" sz="1200" kern="100" dirty="0">
                          <a:effectLst/>
                        </a:rPr>
                        <a:t>录音文件</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项目开发期</a:t>
                      </a:r>
                      <a:r>
                        <a:rPr lang="en-US" sz="1200" kern="100">
                          <a:effectLst/>
                        </a:rPr>
                        <a:t>3-5</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获取客户的需求。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4638929"/>
                  </a:ext>
                </a:extLst>
              </a:tr>
            </a:tbl>
          </a:graphicData>
        </a:graphic>
      </p:graphicFrame>
      <p:sp>
        <p:nvSpPr>
          <p:cNvPr id="4" name="Rectangle 1">
            <a:extLst>
              <a:ext uri="{FF2B5EF4-FFF2-40B4-BE49-F238E27FC236}">
                <a16:creationId xmlns:a16="http://schemas.microsoft.com/office/drawing/2014/main" id="{6EFF989B-DB76-4AA2-BE7E-D681D67BB04E}"/>
              </a:ext>
            </a:extLst>
          </p:cNvPr>
          <p:cNvSpPr>
            <a:spLocks noChangeArrowheads="1"/>
          </p:cNvSpPr>
          <p:nvPr/>
        </p:nvSpPr>
        <p:spPr bwMode="auto">
          <a:xfrm>
            <a:off x="2720068" y="1440168"/>
            <a:ext cx="6058069"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1711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开发者与客户沟通计划</a:t>
            </a:r>
            <a:endParaRPr kumimoji="0" lang="zh-CN" altLang="en-US" sz="24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客户：杨枨老师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侯宏仑老师</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非正式沟通提交作业：邮箱发送。</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37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graphicFrame>
        <p:nvGraphicFramePr>
          <p:cNvPr id="2" name="表格 1">
            <a:extLst>
              <a:ext uri="{FF2B5EF4-FFF2-40B4-BE49-F238E27FC236}">
                <a16:creationId xmlns:a16="http://schemas.microsoft.com/office/drawing/2014/main" id="{2A61FFCB-9F42-4B76-8A2B-ADBFCE2DF20E}"/>
              </a:ext>
            </a:extLst>
          </p:cNvPr>
          <p:cNvGraphicFramePr>
            <a:graphicFrameLocks noGrp="1"/>
          </p:cNvGraphicFramePr>
          <p:nvPr>
            <p:extLst>
              <p:ext uri="{D42A27DB-BD31-4B8C-83A1-F6EECF244321}">
                <p14:modId xmlns:p14="http://schemas.microsoft.com/office/powerpoint/2010/main" val="1954869015"/>
              </p:ext>
            </p:extLst>
          </p:nvPr>
        </p:nvGraphicFramePr>
        <p:xfrm>
          <a:off x="1515980" y="3425620"/>
          <a:ext cx="9200146" cy="1218569"/>
        </p:xfrm>
        <a:graphic>
          <a:graphicData uri="http://schemas.openxmlformats.org/drawingml/2006/table">
            <a:tbl>
              <a:tblPr firstRow="1" firstCol="1" bandRow="1">
                <a:tableStyleId>{5C22544A-7EE6-4342-B048-85BDC9FD1C3A}</a:tableStyleId>
              </a:tblPr>
              <a:tblGrid>
                <a:gridCol w="1213763">
                  <a:extLst>
                    <a:ext uri="{9D8B030D-6E8A-4147-A177-3AD203B41FA5}">
                      <a16:colId xmlns:a16="http://schemas.microsoft.com/office/drawing/2014/main" val="716059999"/>
                    </a:ext>
                  </a:extLst>
                </a:gridCol>
                <a:gridCol w="1218537">
                  <a:extLst>
                    <a:ext uri="{9D8B030D-6E8A-4147-A177-3AD203B41FA5}">
                      <a16:colId xmlns:a16="http://schemas.microsoft.com/office/drawing/2014/main" val="1454206368"/>
                    </a:ext>
                  </a:extLst>
                </a:gridCol>
                <a:gridCol w="1218537">
                  <a:extLst>
                    <a:ext uri="{9D8B030D-6E8A-4147-A177-3AD203B41FA5}">
                      <a16:colId xmlns:a16="http://schemas.microsoft.com/office/drawing/2014/main" val="3798574250"/>
                    </a:ext>
                  </a:extLst>
                </a:gridCol>
                <a:gridCol w="1217582">
                  <a:extLst>
                    <a:ext uri="{9D8B030D-6E8A-4147-A177-3AD203B41FA5}">
                      <a16:colId xmlns:a16="http://schemas.microsoft.com/office/drawing/2014/main" val="2662911395"/>
                    </a:ext>
                  </a:extLst>
                </a:gridCol>
                <a:gridCol w="1218537">
                  <a:extLst>
                    <a:ext uri="{9D8B030D-6E8A-4147-A177-3AD203B41FA5}">
                      <a16:colId xmlns:a16="http://schemas.microsoft.com/office/drawing/2014/main" val="827102753"/>
                    </a:ext>
                  </a:extLst>
                </a:gridCol>
                <a:gridCol w="677071">
                  <a:extLst>
                    <a:ext uri="{9D8B030D-6E8A-4147-A177-3AD203B41FA5}">
                      <a16:colId xmlns:a16="http://schemas.microsoft.com/office/drawing/2014/main" val="3983041435"/>
                    </a:ext>
                  </a:extLst>
                </a:gridCol>
                <a:gridCol w="947326">
                  <a:extLst>
                    <a:ext uri="{9D8B030D-6E8A-4147-A177-3AD203B41FA5}">
                      <a16:colId xmlns:a16="http://schemas.microsoft.com/office/drawing/2014/main" val="532798595"/>
                    </a:ext>
                  </a:extLst>
                </a:gridCol>
                <a:gridCol w="1488793">
                  <a:extLst>
                    <a:ext uri="{9D8B030D-6E8A-4147-A177-3AD203B41FA5}">
                      <a16:colId xmlns:a16="http://schemas.microsoft.com/office/drawing/2014/main" val="2624647498"/>
                    </a:ext>
                  </a:extLst>
                </a:gridCol>
              </a:tblGrid>
              <a:tr h="203095">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411887"/>
                  </a:ext>
                </a:extLst>
              </a:tr>
              <a:tr h="1015474">
                <a:tc>
                  <a:txBody>
                    <a:bodyPr/>
                    <a:lstStyle/>
                    <a:p>
                      <a:pPr algn="just">
                        <a:spcAft>
                          <a:spcPts val="0"/>
                        </a:spcAft>
                      </a:pPr>
                      <a:r>
                        <a:rPr lang="zh-CN" sz="1200" kern="100" dirty="0">
                          <a:effectLst/>
                        </a:rPr>
                        <a:t>需求访谈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座谈开会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TBD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由项目经理与用户代表约定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全体组员、用户代表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需求获取阶段</a:t>
                      </a:r>
                      <a:r>
                        <a:rPr lang="en-US" sz="1200" kern="100">
                          <a:effectLst/>
                        </a:rPr>
                        <a:t>1~2</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获取用户的需求。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183046"/>
                  </a:ext>
                </a:extLst>
              </a:tr>
            </a:tbl>
          </a:graphicData>
        </a:graphic>
      </p:graphicFrame>
      <p:sp>
        <p:nvSpPr>
          <p:cNvPr id="3" name="Rectangle 1">
            <a:extLst>
              <a:ext uri="{FF2B5EF4-FFF2-40B4-BE49-F238E27FC236}">
                <a16:creationId xmlns:a16="http://schemas.microsoft.com/office/drawing/2014/main" id="{D8A0DAE5-D10D-4798-8F75-73BF4739E301}"/>
              </a:ext>
            </a:extLst>
          </p:cNvPr>
          <p:cNvSpPr>
            <a:spLocks noChangeArrowheads="1"/>
          </p:cNvSpPr>
          <p:nvPr/>
        </p:nvSpPr>
        <p:spPr bwMode="auto">
          <a:xfrm>
            <a:off x="2777218" y="1732849"/>
            <a:ext cx="718658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5913"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开发者与用户沟通计划</a:t>
            </a:r>
            <a:endParaRPr kumimoji="0" lang="zh-CN" altLang="en-US" sz="24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用户：各类用户代表</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沟通人：</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G10</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全组成员</a:t>
            </a:r>
            <a:endParaRPr kumimoji="0" lang="zh-CN" altLang="en-US"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沟通途径：</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正式沟通：电子邮件发出邀请面谈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2.</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非正式沟通：邮件或者微信沟通。</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81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723549" cy="400110"/>
          </a:xfrm>
          <a:prstGeom prst="rect">
            <a:avLst/>
          </a:prstGeom>
        </p:spPr>
        <p:txBody>
          <a:bodyPr wrap="none">
            <a:spAutoFit/>
          </a:bodyPr>
          <a:lstStyle/>
          <a:p>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17" name="表格 16">
            <a:extLst>
              <a:ext uri="{FF2B5EF4-FFF2-40B4-BE49-F238E27FC236}">
                <a16:creationId xmlns:a16="http://schemas.microsoft.com/office/drawing/2014/main" id="{89D48975-3EA9-4775-8F30-7E16A0B0C07C}"/>
              </a:ext>
            </a:extLst>
          </p:cNvPr>
          <p:cNvGraphicFramePr>
            <a:graphicFrameLocks noGrp="1"/>
          </p:cNvGraphicFramePr>
          <p:nvPr>
            <p:extLst>
              <p:ext uri="{D42A27DB-BD31-4B8C-83A1-F6EECF244321}">
                <p14:modId xmlns:p14="http://schemas.microsoft.com/office/powerpoint/2010/main" val="1811544798"/>
              </p:ext>
            </p:extLst>
          </p:nvPr>
        </p:nvGraphicFramePr>
        <p:xfrm>
          <a:off x="2413918" y="2431772"/>
          <a:ext cx="7364164" cy="1994456"/>
        </p:xfrm>
        <a:graphic>
          <a:graphicData uri="http://schemas.openxmlformats.org/drawingml/2006/table">
            <a:tbl>
              <a:tblPr firstRow="1" firstCol="1" bandRow="1">
                <a:tableStyleId>{5C22544A-7EE6-4342-B048-85BDC9FD1C3A}</a:tableStyleId>
              </a:tblPr>
              <a:tblGrid>
                <a:gridCol w="1016382">
                  <a:extLst>
                    <a:ext uri="{9D8B030D-6E8A-4147-A177-3AD203B41FA5}">
                      <a16:colId xmlns:a16="http://schemas.microsoft.com/office/drawing/2014/main" val="2412674239"/>
                    </a:ext>
                  </a:extLst>
                </a:gridCol>
                <a:gridCol w="1020379">
                  <a:extLst>
                    <a:ext uri="{9D8B030D-6E8A-4147-A177-3AD203B41FA5}">
                      <a16:colId xmlns:a16="http://schemas.microsoft.com/office/drawing/2014/main" val="688888476"/>
                    </a:ext>
                  </a:extLst>
                </a:gridCol>
                <a:gridCol w="1020379">
                  <a:extLst>
                    <a:ext uri="{9D8B030D-6E8A-4147-A177-3AD203B41FA5}">
                      <a16:colId xmlns:a16="http://schemas.microsoft.com/office/drawing/2014/main" val="3562914870"/>
                    </a:ext>
                  </a:extLst>
                </a:gridCol>
                <a:gridCol w="1019580">
                  <a:extLst>
                    <a:ext uri="{9D8B030D-6E8A-4147-A177-3AD203B41FA5}">
                      <a16:colId xmlns:a16="http://schemas.microsoft.com/office/drawing/2014/main" val="321681325"/>
                    </a:ext>
                  </a:extLst>
                </a:gridCol>
                <a:gridCol w="1020379">
                  <a:extLst>
                    <a:ext uri="{9D8B030D-6E8A-4147-A177-3AD203B41FA5}">
                      <a16:colId xmlns:a16="http://schemas.microsoft.com/office/drawing/2014/main" val="2462628632"/>
                    </a:ext>
                  </a:extLst>
                </a:gridCol>
                <a:gridCol w="566966">
                  <a:extLst>
                    <a:ext uri="{9D8B030D-6E8A-4147-A177-3AD203B41FA5}">
                      <a16:colId xmlns:a16="http://schemas.microsoft.com/office/drawing/2014/main" val="1173587221"/>
                    </a:ext>
                  </a:extLst>
                </a:gridCol>
                <a:gridCol w="566966">
                  <a:extLst>
                    <a:ext uri="{9D8B030D-6E8A-4147-A177-3AD203B41FA5}">
                      <a16:colId xmlns:a16="http://schemas.microsoft.com/office/drawing/2014/main" val="2908331132"/>
                    </a:ext>
                  </a:extLst>
                </a:gridCol>
                <a:gridCol w="1133133">
                  <a:extLst>
                    <a:ext uri="{9D8B030D-6E8A-4147-A177-3AD203B41FA5}">
                      <a16:colId xmlns:a16="http://schemas.microsoft.com/office/drawing/2014/main" val="2378741088"/>
                    </a:ext>
                  </a:extLst>
                </a:gridCol>
              </a:tblGrid>
              <a:tr h="249307">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4791350"/>
                  </a:ext>
                </a:extLst>
              </a:tr>
              <a:tr h="1745149">
                <a:tc>
                  <a:txBody>
                    <a:bodyPr/>
                    <a:lstStyle/>
                    <a:p>
                      <a:pPr algn="just">
                        <a:spcAft>
                          <a:spcPts val="0"/>
                        </a:spcAft>
                      </a:pPr>
                      <a:r>
                        <a:rPr lang="zh-CN" sz="1200" kern="100">
                          <a:effectLst/>
                        </a:rPr>
                        <a:t>周常会议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cc</a:t>
                      </a:r>
                      <a:r>
                        <a:rPr lang="zh-CN" sz="1200" kern="100" dirty="0">
                          <a:effectLst/>
                        </a:rPr>
                        <a:t>咖啡厅或者理四</a:t>
                      </a:r>
                      <a:r>
                        <a:rPr lang="en-US" sz="1200" kern="100" dirty="0">
                          <a:effectLst/>
                        </a:rPr>
                        <a:t>519</a:t>
                      </a:r>
                      <a:r>
                        <a:rPr lang="zh-CN" sz="1200" kern="100" dirty="0">
                          <a:effectLst/>
                        </a:rPr>
                        <a:t>，具体看情况</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每周</a:t>
                      </a:r>
                      <a:r>
                        <a:rPr lang="zh-CN" altLang="en-US" sz="1200" kern="100" dirty="0">
                          <a:effectLst/>
                        </a:rPr>
                        <a:t>五</a:t>
                      </a:r>
                      <a:r>
                        <a:rPr lang="zh-CN" sz="1200" kern="100" dirty="0">
                          <a:effectLst/>
                        </a:rPr>
                        <a:t>晚</a:t>
                      </a:r>
                      <a:r>
                        <a:rPr lang="en-US" altLang="zh-CN" sz="1200" kern="100" dirty="0">
                          <a:effectLst/>
                        </a:rPr>
                        <a:t>18</a:t>
                      </a:r>
                      <a:r>
                        <a:rPr lang="zh-CN" altLang="en-US" sz="1200" kern="100" dirty="0">
                          <a:effectLst/>
                        </a:rPr>
                        <a:t>：</a:t>
                      </a:r>
                      <a:r>
                        <a:rPr lang="en-US" altLang="zh-CN" sz="1200" kern="100" dirty="0">
                          <a:effectLst/>
                        </a:rPr>
                        <a:t>30</a:t>
                      </a:r>
                      <a:r>
                        <a:rPr lang="zh-CN" sz="1200" kern="100" dirty="0">
                          <a:effectLst/>
                        </a:rPr>
                        <a:t>，若个别组员时间冲突视情况调整。</a:t>
                      </a:r>
                      <a:endParaRPr lang="zh-CN" sz="1050" kern="100" dirty="0">
                        <a:effectLst/>
                      </a:endParaRPr>
                    </a:p>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每周</a:t>
                      </a:r>
                      <a:r>
                        <a:rPr lang="en-US" sz="1200" kern="100">
                          <a:effectLst/>
                        </a:rPr>
                        <a:t>1</a:t>
                      </a:r>
                      <a:r>
                        <a:rPr lang="zh-CN" sz="1200" kern="100">
                          <a:effectLst/>
                        </a:rPr>
                        <a:t>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总结工作，下达新任务。进行组内评审。</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608954"/>
                  </a:ext>
                </a:extLst>
              </a:tr>
            </a:tbl>
          </a:graphicData>
        </a:graphic>
      </p:graphicFrame>
    </p:spTree>
    <p:extLst>
      <p:ext uri="{BB962C8B-B14F-4D97-AF65-F5344CB8AC3E}">
        <p14:creationId xmlns:p14="http://schemas.microsoft.com/office/powerpoint/2010/main" val="345386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沟通管理计划</a:t>
            </a:r>
          </a:p>
        </p:txBody>
      </p:sp>
      <p:sp>
        <p:nvSpPr>
          <p:cNvPr id="15" name="矩形 14">
            <a:extLst>
              <a:ext uri="{FF2B5EF4-FFF2-40B4-BE49-F238E27FC236}">
                <a16:creationId xmlns:a16="http://schemas.microsoft.com/office/drawing/2014/main" id="{C4AFD6C2-7CAD-456F-B3E4-09016A7E20A2}"/>
              </a:ext>
            </a:extLst>
          </p:cNvPr>
          <p:cNvSpPr/>
          <p:nvPr/>
        </p:nvSpPr>
        <p:spPr>
          <a:xfrm>
            <a:off x="2460546" y="1351366"/>
            <a:ext cx="3696205" cy="461665"/>
          </a:xfrm>
          <a:prstGeom prst="rect">
            <a:avLst/>
          </a:prstGeom>
        </p:spPr>
        <p:txBody>
          <a:bodyPr wrap="none">
            <a:spAutoFit/>
          </a:bodyPr>
          <a:lstStyle/>
          <a:p>
            <a:pPr marL="1170305" indent="-450215">
              <a:spcAft>
                <a:spcPts val="0"/>
              </a:spcAft>
            </a:pPr>
            <a:r>
              <a:rPr lang="zh-CN" altLang="zh-CN" sz="2400" b="1"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开发者内部沟通计划</a:t>
            </a:r>
            <a:endParaRPr lang="zh-CN" altLang="zh-CN" sz="2400" b="1"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663D97C-0631-488B-AF1D-132C8FCDECA8}"/>
              </a:ext>
            </a:extLst>
          </p:cNvPr>
          <p:cNvSpPr/>
          <p:nvPr/>
        </p:nvSpPr>
        <p:spPr>
          <a:xfrm>
            <a:off x="3177569" y="1882782"/>
            <a:ext cx="1980029" cy="400110"/>
          </a:xfrm>
          <a:prstGeom prst="rect">
            <a:avLst/>
          </a:prstGeom>
        </p:spPr>
        <p:txBody>
          <a:bodyPr wrap="none">
            <a:spAutoFit/>
          </a:bodyPr>
          <a:lstStyle/>
          <a:p>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非</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正式沟通计划</a:t>
            </a:r>
            <a:endParaRPr lang="zh-CN" altLang="en-US" sz="2000" dirty="0"/>
          </a:p>
        </p:txBody>
      </p:sp>
      <p:graphicFrame>
        <p:nvGraphicFramePr>
          <p:cNvPr id="2" name="表格 1">
            <a:extLst>
              <a:ext uri="{FF2B5EF4-FFF2-40B4-BE49-F238E27FC236}">
                <a16:creationId xmlns:a16="http://schemas.microsoft.com/office/drawing/2014/main" id="{274DE96A-A1AA-45E2-84DD-2D05223FDCB7}"/>
              </a:ext>
            </a:extLst>
          </p:cNvPr>
          <p:cNvGraphicFramePr>
            <a:graphicFrameLocks noGrp="1"/>
          </p:cNvGraphicFramePr>
          <p:nvPr>
            <p:extLst>
              <p:ext uri="{D42A27DB-BD31-4B8C-83A1-F6EECF244321}">
                <p14:modId xmlns:p14="http://schemas.microsoft.com/office/powerpoint/2010/main" val="2005908116"/>
              </p:ext>
            </p:extLst>
          </p:nvPr>
        </p:nvGraphicFramePr>
        <p:xfrm>
          <a:off x="2157664" y="2332353"/>
          <a:ext cx="7540886" cy="1531350"/>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4017327864"/>
                    </a:ext>
                  </a:extLst>
                </a:gridCol>
                <a:gridCol w="1044866">
                  <a:extLst>
                    <a:ext uri="{9D8B030D-6E8A-4147-A177-3AD203B41FA5}">
                      <a16:colId xmlns:a16="http://schemas.microsoft.com/office/drawing/2014/main" val="460975668"/>
                    </a:ext>
                  </a:extLst>
                </a:gridCol>
                <a:gridCol w="1044866">
                  <a:extLst>
                    <a:ext uri="{9D8B030D-6E8A-4147-A177-3AD203B41FA5}">
                      <a16:colId xmlns:a16="http://schemas.microsoft.com/office/drawing/2014/main" val="155594595"/>
                    </a:ext>
                  </a:extLst>
                </a:gridCol>
                <a:gridCol w="1044047">
                  <a:extLst>
                    <a:ext uri="{9D8B030D-6E8A-4147-A177-3AD203B41FA5}">
                      <a16:colId xmlns:a16="http://schemas.microsoft.com/office/drawing/2014/main" val="1937300564"/>
                    </a:ext>
                  </a:extLst>
                </a:gridCol>
                <a:gridCol w="1044866">
                  <a:extLst>
                    <a:ext uri="{9D8B030D-6E8A-4147-A177-3AD203B41FA5}">
                      <a16:colId xmlns:a16="http://schemas.microsoft.com/office/drawing/2014/main" val="2916525662"/>
                    </a:ext>
                  </a:extLst>
                </a:gridCol>
                <a:gridCol w="580572">
                  <a:extLst>
                    <a:ext uri="{9D8B030D-6E8A-4147-A177-3AD203B41FA5}">
                      <a16:colId xmlns:a16="http://schemas.microsoft.com/office/drawing/2014/main" val="128955677"/>
                    </a:ext>
                  </a:extLst>
                </a:gridCol>
                <a:gridCol w="580572">
                  <a:extLst>
                    <a:ext uri="{9D8B030D-6E8A-4147-A177-3AD203B41FA5}">
                      <a16:colId xmlns:a16="http://schemas.microsoft.com/office/drawing/2014/main" val="2860825472"/>
                    </a:ext>
                  </a:extLst>
                </a:gridCol>
                <a:gridCol w="1160325">
                  <a:extLst>
                    <a:ext uri="{9D8B030D-6E8A-4147-A177-3AD203B41FA5}">
                      <a16:colId xmlns:a16="http://schemas.microsoft.com/office/drawing/2014/main" val="630627470"/>
                    </a:ext>
                  </a:extLst>
                </a:gridCol>
              </a:tblGrid>
              <a:tr h="37257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6370657"/>
                  </a:ext>
                </a:extLst>
              </a:tr>
              <a:tr h="1158772">
                <a:tc>
                  <a:txBody>
                    <a:bodyPr/>
                    <a:lstStyle/>
                    <a:p>
                      <a:pPr algn="just">
                        <a:spcAft>
                          <a:spcPts val="0"/>
                        </a:spcAft>
                      </a:pPr>
                      <a:r>
                        <a:rPr lang="zh-CN" sz="1200" kern="100" dirty="0">
                          <a:effectLst/>
                        </a:rPr>
                        <a:t>日常沟通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微信群聊或私聊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通过网络进行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工作上出现问题的时候。</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全体组员讨论</a:t>
                      </a:r>
                      <a:r>
                        <a:rPr lang="en-US" sz="1200" kern="100">
                          <a:effectLst/>
                        </a:rPr>
                        <a:t>/</a:t>
                      </a:r>
                      <a:r>
                        <a:rPr lang="zh-CN" sz="1200" kern="100">
                          <a:effectLst/>
                        </a:rPr>
                        <a:t>个别成员与项目经理私聊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解决工作上的问题。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2900116"/>
                  </a:ext>
                </a:extLst>
              </a:tr>
            </a:tbl>
          </a:graphicData>
        </a:graphic>
      </p:graphicFrame>
      <p:graphicFrame>
        <p:nvGraphicFramePr>
          <p:cNvPr id="3" name="表格 2">
            <a:extLst>
              <a:ext uri="{FF2B5EF4-FFF2-40B4-BE49-F238E27FC236}">
                <a16:creationId xmlns:a16="http://schemas.microsoft.com/office/drawing/2014/main" id="{8B93B7F7-21CE-421D-BD1B-45F265782239}"/>
              </a:ext>
            </a:extLst>
          </p:cNvPr>
          <p:cNvGraphicFramePr>
            <a:graphicFrameLocks noGrp="1"/>
          </p:cNvGraphicFramePr>
          <p:nvPr>
            <p:extLst>
              <p:ext uri="{D42A27DB-BD31-4B8C-83A1-F6EECF244321}">
                <p14:modId xmlns:p14="http://schemas.microsoft.com/office/powerpoint/2010/main" val="2052721436"/>
              </p:ext>
            </p:extLst>
          </p:nvPr>
        </p:nvGraphicFramePr>
        <p:xfrm>
          <a:off x="2157664" y="4111180"/>
          <a:ext cx="7540886" cy="1340929"/>
        </p:xfrm>
        <a:graphic>
          <a:graphicData uri="http://schemas.openxmlformats.org/drawingml/2006/table">
            <a:tbl>
              <a:tblPr firstRow="1" firstCol="1" bandRow="1">
                <a:tableStyleId>{5C22544A-7EE6-4342-B048-85BDC9FD1C3A}</a:tableStyleId>
              </a:tblPr>
              <a:tblGrid>
                <a:gridCol w="1040772">
                  <a:extLst>
                    <a:ext uri="{9D8B030D-6E8A-4147-A177-3AD203B41FA5}">
                      <a16:colId xmlns:a16="http://schemas.microsoft.com/office/drawing/2014/main" val="1919008307"/>
                    </a:ext>
                  </a:extLst>
                </a:gridCol>
                <a:gridCol w="1044866">
                  <a:extLst>
                    <a:ext uri="{9D8B030D-6E8A-4147-A177-3AD203B41FA5}">
                      <a16:colId xmlns:a16="http://schemas.microsoft.com/office/drawing/2014/main" val="3121142951"/>
                    </a:ext>
                  </a:extLst>
                </a:gridCol>
                <a:gridCol w="1044866">
                  <a:extLst>
                    <a:ext uri="{9D8B030D-6E8A-4147-A177-3AD203B41FA5}">
                      <a16:colId xmlns:a16="http://schemas.microsoft.com/office/drawing/2014/main" val="3130513781"/>
                    </a:ext>
                  </a:extLst>
                </a:gridCol>
                <a:gridCol w="1044047">
                  <a:extLst>
                    <a:ext uri="{9D8B030D-6E8A-4147-A177-3AD203B41FA5}">
                      <a16:colId xmlns:a16="http://schemas.microsoft.com/office/drawing/2014/main" val="669102596"/>
                    </a:ext>
                  </a:extLst>
                </a:gridCol>
                <a:gridCol w="1044866">
                  <a:extLst>
                    <a:ext uri="{9D8B030D-6E8A-4147-A177-3AD203B41FA5}">
                      <a16:colId xmlns:a16="http://schemas.microsoft.com/office/drawing/2014/main" val="3853732308"/>
                    </a:ext>
                  </a:extLst>
                </a:gridCol>
                <a:gridCol w="580572">
                  <a:extLst>
                    <a:ext uri="{9D8B030D-6E8A-4147-A177-3AD203B41FA5}">
                      <a16:colId xmlns:a16="http://schemas.microsoft.com/office/drawing/2014/main" val="3073730249"/>
                    </a:ext>
                  </a:extLst>
                </a:gridCol>
                <a:gridCol w="580572">
                  <a:extLst>
                    <a:ext uri="{9D8B030D-6E8A-4147-A177-3AD203B41FA5}">
                      <a16:colId xmlns:a16="http://schemas.microsoft.com/office/drawing/2014/main" val="1155566225"/>
                    </a:ext>
                  </a:extLst>
                </a:gridCol>
                <a:gridCol w="1160325">
                  <a:extLst>
                    <a:ext uri="{9D8B030D-6E8A-4147-A177-3AD203B41FA5}">
                      <a16:colId xmlns:a16="http://schemas.microsoft.com/office/drawing/2014/main" val="281812638"/>
                    </a:ext>
                  </a:extLst>
                </a:gridCol>
              </a:tblGrid>
              <a:tr h="326248">
                <a:tc>
                  <a:txBody>
                    <a:bodyPr/>
                    <a:lstStyle/>
                    <a:p>
                      <a:pPr algn="just">
                        <a:spcAft>
                          <a:spcPts val="0"/>
                        </a:spcAft>
                      </a:pPr>
                      <a:r>
                        <a:rPr lang="zh-CN" sz="1200" kern="100">
                          <a:effectLst/>
                        </a:rPr>
                        <a:t>沟通计划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沟通时间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参与人员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产出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频度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4342666"/>
                  </a:ext>
                </a:extLst>
              </a:tr>
              <a:tr h="1014681">
                <a:tc>
                  <a:txBody>
                    <a:bodyPr/>
                    <a:lstStyle/>
                    <a:p>
                      <a:pPr algn="just">
                        <a:spcAft>
                          <a:spcPts val="0"/>
                        </a:spcAft>
                      </a:pPr>
                      <a:r>
                        <a:rPr lang="zh-CN" sz="1200" kern="100">
                          <a:effectLst/>
                        </a:rPr>
                        <a:t>紧急会议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座谈开会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cc</a:t>
                      </a:r>
                      <a:r>
                        <a:rPr lang="zh-CN" sz="1200" kern="100">
                          <a:effectLst/>
                        </a:rPr>
                        <a:t>咖啡厅或者理四</a:t>
                      </a:r>
                      <a:r>
                        <a:rPr lang="en-US" sz="1200" kern="100">
                          <a:effectLst/>
                        </a:rPr>
                        <a:t>519</a:t>
                      </a:r>
                      <a:r>
                        <a:rPr lang="zh-CN" sz="1200" kern="100">
                          <a:effectLst/>
                        </a:rPr>
                        <a:t>，具体看情况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评审后有重要工作或突发情况。</a:t>
                      </a:r>
                      <a:endParaRPr lang="zh-CN" sz="1050" kern="100">
                        <a:effectLst/>
                      </a:endParaRPr>
                    </a:p>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全体组员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会议纪要</a:t>
                      </a:r>
                      <a:r>
                        <a:rPr lang="en-US" sz="1200" kern="100">
                          <a:effectLst/>
                        </a:rPr>
                        <a:t>/</a:t>
                      </a:r>
                      <a:r>
                        <a:rPr lang="zh-CN" sz="1200" kern="100">
                          <a:effectLst/>
                        </a:rPr>
                        <a:t>录音文件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不定数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解决当前项目面临的问题或风险。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4973440"/>
                  </a:ext>
                </a:extLst>
              </a:tr>
            </a:tbl>
          </a:graphicData>
        </a:graphic>
      </p:graphicFrame>
    </p:spTree>
    <p:extLst>
      <p:ext uri="{BB962C8B-B14F-4D97-AF65-F5344CB8AC3E}">
        <p14:creationId xmlns:p14="http://schemas.microsoft.com/office/powerpoint/2010/main" val="56068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3663233" y="2437684"/>
            <a:ext cx="469872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5</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人力资源管理计划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24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AB3AE84E-E678-4479-B028-0CAD0BBC8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9971" y="787911"/>
            <a:ext cx="8410547" cy="578780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0" name="图片 9">
            <a:extLst>
              <a:ext uri="{FF2B5EF4-FFF2-40B4-BE49-F238E27FC236}">
                <a16:creationId xmlns:a16="http://schemas.microsoft.com/office/drawing/2014/main" id="{C2CF8AEB-CC02-4502-BC21-ACDE1228D71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0289" y="870517"/>
            <a:ext cx="8009774" cy="5546326"/>
          </a:xfrm>
          <a:prstGeom prst="rect">
            <a:avLst/>
          </a:prstGeom>
          <a:noFill/>
        </p:spPr>
      </p:pic>
    </p:spTree>
    <p:extLst>
      <p:ext uri="{BB962C8B-B14F-4D97-AF65-F5344CB8AC3E}">
        <p14:creationId xmlns:p14="http://schemas.microsoft.com/office/powerpoint/2010/main" val="2518809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361996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项目简介</a:t>
            </a:r>
          </a:p>
        </p:txBody>
      </p:sp>
      <p:sp>
        <p:nvSpPr>
          <p:cNvPr id="38" name="文本框 37">
            <a:extLst>
              <a:ext uri="{FF2B5EF4-FFF2-40B4-BE49-F238E27FC236}">
                <a16:creationId xmlns:a16="http://schemas.microsoft.com/office/drawing/2014/main" id="{AE3576FA-D991-4A03-8D7F-791F23B4B076}"/>
              </a:ext>
            </a:extLst>
          </p:cNvPr>
          <p:cNvSpPr txBox="1"/>
          <p:nvPr/>
        </p:nvSpPr>
        <p:spPr>
          <a:xfrm>
            <a:off x="3131086" y="1116450"/>
            <a:ext cx="5929828" cy="584775"/>
          </a:xfrm>
          <a:prstGeom prst="rect">
            <a:avLst/>
          </a:prstGeom>
          <a:noFill/>
        </p:spPr>
        <p:txBody>
          <a:bodyPr wrap="none" rtlCol="0">
            <a:spAutoFit/>
          </a:bodyPr>
          <a:lstStyle/>
          <a:p>
            <a:r>
              <a:rPr lang="zh-CN" altLang="en-US" sz="3200" dirty="0"/>
              <a:t>软件工程系列课程教学辅助网站</a:t>
            </a:r>
          </a:p>
        </p:txBody>
      </p:sp>
      <p:sp>
        <p:nvSpPr>
          <p:cNvPr id="39" name="文本框 38">
            <a:extLst>
              <a:ext uri="{FF2B5EF4-FFF2-40B4-BE49-F238E27FC236}">
                <a16:creationId xmlns:a16="http://schemas.microsoft.com/office/drawing/2014/main" id="{2F3EB6C0-84EC-4C77-8DEA-05A3F661F06B}"/>
              </a:ext>
            </a:extLst>
          </p:cNvPr>
          <p:cNvSpPr txBox="1"/>
          <p:nvPr/>
        </p:nvSpPr>
        <p:spPr>
          <a:xfrm>
            <a:off x="1764632" y="2169980"/>
            <a:ext cx="8662736" cy="2677656"/>
          </a:xfrm>
          <a:prstGeom prst="rect">
            <a:avLst/>
          </a:prstGeom>
          <a:noFill/>
        </p:spPr>
        <p:txBody>
          <a:bodyPr wrap="square" rtlCol="0">
            <a:spAutoFit/>
          </a:bodyPr>
          <a:lstStyle/>
          <a:p>
            <a:r>
              <a:rPr lang="en-US" altLang="zh-CN" sz="2400" dirty="0"/>
              <a:t>       </a:t>
            </a:r>
            <a:r>
              <a:rPr lang="zh-CN" altLang="zh-CN" sz="2400" dirty="0"/>
              <a:t>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通过这三方提出的需求考虑，我们构思做一个软件工程教学、学习、交流的网站。</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48454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1355161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人力资源管理计划</a:t>
            </a:r>
          </a:p>
        </p:txBody>
      </p:sp>
      <p:pic>
        <p:nvPicPr>
          <p:cNvPr id="11" name="图片 10">
            <a:extLst>
              <a:ext uri="{FF2B5EF4-FFF2-40B4-BE49-F238E27FC236}">
                <a16:creationId xmlns:a16="http://schemas.microsoft.com/office/drawing/2014/main" id="{DE1D218B-CB50-4062-BB80-851A182D0B7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2" name="图片 11">
            <a:extLst>
              <a:ext uri="{FF2B5EF4-FFF2-40B4-BE49-F238E27FC236}">
                <a16:creationId xmlns:a16="http://schemas.microsoft.com/office/drawing/2014/main" id="{109A79B4-1059-472E-84DE-760865CFFFD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0" name="图片 9">
            <a:extLst>
              <a:ext uri="{FF2B5EF4-FFF2-40B4-BE49-F238E27FC236}">
                <a16:creationId xmlns:a16="http://schemas.microsoft.com/office/drawing/2014/main" id="{5BE7C7BA-F6F8-4AE1-8442-8A5D9698B77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pic>
        <p:nvPicPr>
          <p:cNvPr id="13" name="图片 12">
            <a:extLst>
              <a:ext uri="{FF2B5EF4-FFF2-40B4-BE49-F238E27FC236}">
                <a16:creationId xmlns:a16="http://schemas.microsoft.com/office/drawing/2014/main" id="{E61642BD-1E5E-4CEC-8243-BFC01836B72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59464" y="1777981"/>
            <a:ext cx="7491664" cy="3302038"/>
          </a:xfrm>
          <a:prstGeom prst="rect">
            <a:avLst/>
          </a:prstGeom>
          <a:noFill/>
        </p:spPr>
      </p:pic>
    </p:spTree>
    <p:extLst>
      <p:ext uri="{BB962C8B-B14F-4D97-AF65-F5344CB8AC3E}">
        <p14:creationId xmlns:p14="http://schemas.microsoft.com/office/powerpoint/2010/main" val="2349981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6</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成本管理计划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01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0CF8BC39-3AF0-4326-98CA-2EEB827B6A96}"/>
              </a:ext>
            </a:extLst>
          </p:cNvPr>
          <p:cNvGraphicFramePr>
            <a:graphicFrameLocks noGrp="1"/>
          </p:cNvGraphicFramePr>
          <p:nvPr>
            <p:extLst>
              <p:ext uri="{D42A27DB-BD31-4B8C-83A1-F6EECF244321}">
                <p14:modId xmlns:p14="http://schemas.microsoft.com/office/powerpoint/2010/main" val="2239277502"/>
              </p:ext>
            </p:extLst>
          </p:nvPr>
        </p:nvGraphicFramePr>
        <p:xfrm>
          <a:off x="2622884" y="1909011"/>
          <a:ext cx="6717632" cy="4537260"/>
        </p:xfrm>
        <a:graphic>
          <a:graphicData uri="http://schemas.openxmlformats.org/drawingml/2006/table">
            <a:tbl>
              <a:tblPr firstRow="1" firstCol="1" bandRow="1">
                <a:tableStyleId>{5C22544A-7EE6-4342-B048-85BDC9FD1C3A}</a:tableStyleId>
              </a:tblPr>
              <a:tblGrid>
                <a:gridCol w="1679014">
                  <a:extLst>
                    <a:ext uri="{9D8B030D-6E8A-4147-A177-3AD203B41FA5}">
                      <a16:colId xmlns:a16="http://schemas.microsoft.com/office/drawing/2014/main" val="2968604215"/>
                    </a:ext>
                  </a:extLst>
                </a:gridCol>
                <a:gridCol w="1679014">
                  <a:extLst>
                    <a:ext uri="{9D8B030D-6E8A-4147-A177-3AD203B41FA5}">
                      <a16:colId xmlns:a16="http://schemas.microsoft.com/office/drawing/2014/main" val="3475918771"/>
                    </a:ext>
                  </a:extLst>
                </a:gridCol>
                <a:gridCol w="1679802">
                  <a:extLst>
                    <a:ext uri="{9D8B030D-6E8A-4147-A177-3AD203B41FA5}">
                      <a16:colId xmlns:a16="http://schemas.microsoft.com/office/drawing/2014/main" val="4256570953"/>
                    </a:ext>
                  </a:extLst>
                </a:gridCol>
                <a:gridCol w="1679802">
                  <a:extLst>
                    <a:ext uri="{9D8B030D-6E8A-4147-A177-3AD203B41FA5}">
                      <a16:colId xmlns:a16="http://schemas.microsoft.com/office/drawing/2014/main" val="3058982809"/>
                    </a:ext>
                  </a:extLst>
                </a:gridCol>
              </a:tblGrid>
              <a:tr h="710655">
                <a:tc>
                  <a:txBody>
                    <a:bodyPr/>
                    <a:lstStyle/>
                    <a:p>
                      <a:pPr algn="just">
                        <a:spcAft>
                          <a:spcPts val="0"/>
                        </a:spcAft>
                      </a:pPr>
                      <a:r>
                        <a:rPr lang="zh-CN" sz="1050" kern="100" dirty="0">
                          <a:effectLst/>
                        </a:rPr>
                        <a:t>名称</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官方报价</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3207464"/>
                  </a:ext>
                </a:extLst>
              </a:tr>
              <a:tr h="765321">
                <a:tc>
                  <a:txBody>
                    <a:bodyPr/>
                    <a:lstStyle/>
                    <a:p>
                      <a:pPr algn="just">
                        <a:spcAft>
                          <a:spcPts val="0"/>
                        </a:spcAft>
                      </a:pPr>
                      <a:r>
                        <a:rPr lang="en-US" sz="1050" kern="100">
                          <a:effectLst/>
                        </a:rPr>
                        <a:t>Microsoft Office 2016</a:t>
                      </a:r>
                      <a:r>
                        <a:rPr lang="zh-CN" sz="1050" kern="100">
                          <a:effectLst/>
                        </a:rPr>
                        <a:t>家庭版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r>
                        <a:rPr lang="zh-CN" sz="1050" kern="100">
                          <a:effectLst/>
                        </a:rPr>
                        <a:t>（可使用</a:t>
                      </a:r>
                      <a:r>
                        <a:rPr lang="en-US" sz="1050" kern="100">
                          <a:effectLst/>
                        </a:rPr>
                        <a:t>5</a:t>
                      </a:r>
                      <a:r>
                        <a:rPr lang="zh-CN" sz="1050" kern="100">
                          <a:effectLst/>
                        </a:rPr>
                        <a:t>台</a:t>
                      </a:r>
                      <a:r>
                        <a:rPr lang="en-US" sz="1050" kern="100">
                          <a:effectLst/>
                        </a:rPr>
                        <a:t>PC</a:t>
                      </a:r>
                      <a:r>
                        <a:rPr lang="zh-CN" sz="1050" kern="100">
                          <a:effectLst/>
                        </a:rPr>
                        <a:t>）【</a:t>
                      </a:r>
                      <a:r>
                        <a:rPr lang="en-US" sz="1050" kern="100">
                          <a:effectLst/>
                        </a:rPr>
                        <a:t>5</a:t>
                      </a:r>
                      <a:r>
                        <a:rPr lang="zh-CN" sz="1050" kern="100">
                          <a:effectLst/>
                        </a:rPr>
                        <a:t>】</a:t>
                      </a:r>
                    </a:p>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950127"/>
                  </a:ext>
                </a:extLst>
              </a:tr>
              <a:tr h="510214">
                <a:tc>
                  <a:txBody>
                    <a:bodyPr/>
                    <a:lstStyle/>
                    <a:p>
                      <a:pPr algn="just">
                        <a:spcAft>
                          <a:spcPts val="0"/>
                        </a:spcAft>
                      </a:pPr>
                      <a:r>
                        <a:rPr lang="en-US" sz="1050" kern="100">
                          <a:effectLst/>
                        </a:rPr>
                        <a:t>Microsoft Visio 2016</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2398 RMB (</a:t>
                      </a:r>
                      <a:r>
                        <a:rPr lang="zh-CN" sz="1050" kern="100">
                          <a:effectLst/>
                        </a:rPr>
                        <a:t>适用于</a:t>
                      </a:r>
                      <a:r>
                        <a:rPr lang="en-US" sz="1050" kern="100">
                          <a:effectLst/>
                        </a:rPr>
                        <a:t>1</a:t>
                      </a:r>
                      <a:r>
                        <a:rPr lang="zh-CN" sz="1050" kern="100">
                          <a:effectLst/>
                        </a:rPr>
                        <a:t>台</a:t>
                      </a:r>
                      <a:r>
                        <a:rPr lang="en-US" sz="1050" kern="100">
                          <a:effectLst/>
                        </a:rPr>
                        <a:t>PC)</a:t>
                      </a:r>
                      <a:r>
                        <a:rPr lang="zh-CN" sz="1050" kern="100">
                          <a:effectLst/>
                        </a:rPr>
                        <a:t>【</a:t>
                      </a:r>
                      <a:r>
                        <a:rPr lang="en-US" sz="1050" kern="100">
                          <a:effectLst/>
                        </a:rPr>
                        <a:t>6</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277982"/>
                  </a:ext>
                </a:extLst>
              </a:tr>
              <a:tr h="510214">
                <a:tc>
                  <a:txBody>
                    <a:bodyPr/>
                    <a:lstStyle/>
                    <a:p>
                      <a:pPr algn="just">
                        <a:spcAft>
                          <a:spcPts val="0"/>
                        </a:spcAft>
                      </a:pPr>
                      <a:r>
                        <a:rPr lang="en-US" sz="1050" kern="100">
                          <a:effectLst/>
                        </a:rPr>
                        <a:t>Microsoft Project 2016 </a:t>
                      </a:r>
                      <a:r>
                        <a:rPr lang="zh-CN" sz="1050" kern="100">
                          <a:effectLst/>
                        </a:rPr>
                        <a:t>标准版</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4798 RMB</a:t>
                      </a:r>
                      <a:r>
                        <a:rPr lang="zh-CN" sz="1050" kern="100">
                          <a:effectLst/>
                        </a:rPr>
                        <a:t>（适用于一台</a:t>
                      </a:r>
                      <a:r>
                        <a:rPr lang="en-US" sz="1050" kern="100">
                          <a:effectLst/>
                        </a:rPr>
                        <a:t>PC</a:t>
                      </a:r>
                      <a:r>
                        <a:rPr lang="zh-CN" sz="1050" kern="100">
                          <a:effectLst/>
                        </a:rPr>
                        <a:t>）【</a:t>
                      </a:r>
                      <a:r>
                        <a:rPr lang="en-US" sz="1050" kern="100">
                          <a:effectLst/>
                        </a:rPr>
                        <a:t>7</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23990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6716590"/>
                  </a:ext>
                </a:extLst>
              </a:tr>
              <a:tr h="765321">
                <a:tc>
                  <a:txBody>
                    <a:bodyPr/>
                    <a:lstStyle/>
                    <a:p>
                      <a:pPr algn="just">
                        <a:spcAft>
                          <a:spcPts val="0"/>
                        </a:spcAft>
                      </a:pPr>
                      <a:r>
                        <a:rPr lang="en-US" sz="1050" kern="100">
                          <a:effectLst/>
                        </a:rPr>
                        <a:t>Axure rp 8pro</a:t>
                      </a:r>
                      <a:r>
                        <a:rPr lang="zh-CN" sz="1050" kern="100">
                          <a:effectLst/>
                        </a:rPr>
                        <a:t>版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$495</a:t>
                      </a:r>
                      <a:r>
                        <a:rPr lang="zh-CN" sz="1050" kern="100">
                          <a:effectLst/>
                        </a:rPr>
                        <a:t>【</a:t>
                      </a:r>
                      <a:r>
                        <a:rPr lang="en-US" sz="1050" kern="100">
                          <a:effectLst/>
                        </a:rPr>
                        <a:t>8</a:t>
                      </a:r>
                      <a:r>
                        <a:rPr lang="zh-CN" sz="1050" kern="100">
                          <a:effectLst/>
                        </a:rPr>
                        <a:t>】</a:t>
                      </a:r>
                      <a:r>
                        <a:rPr lang="en-US" sz="1050" kern="100">
                          <a:effectLst/>
                        </a:rPr>
                        <a:t>=3430.2 RMB</a:t>
                      </a:r>
                      <a:r>
                        <a:rPr lang="zh-CN" sz="1050" kern="100">
                          <a:effectLst/>
                        </a:rPr>
                        <a:t>（</a:t>
                      </a:r>
                      <a:r>
                        <a:rPr lang="en-US" sz="1050" kern="100">
                          <a:effectLst/>
                        </a:rPr>
                        <a:t>per user</a:t>
                      </a:r>
                      <a:r>
                        <a:rPr lang="zh-CN" sz="1050" kern="100">
                          <a:effectLst/>
                        </a:rPr>
                        <a:t>）【</a:t>
                      </a:r>
                      <a:r>
                        <a:rPr lang="en-US" sz="1050" kern="100">
                          <a:effectLst/>
                        </a:rPr>
                        <a:t>9</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17151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6665314"/>
                  </a:ext>
                </a:extLst>
              </a:tr>
              <a:tr h="510214">
                <a:tc>
                  <a:txBody>
                    <a:bodyPr/>
                    <a:lstStyle/>
                    <a:p>
                      <a:pPr algn="just">
                        <a:spcAft>
                          <a:spcPts val="0"/>
                        </a:spcAft>
                      </a:pPr>
                      <a:r>
                        <a:rPr lang="zh-CN" sz="1050" kern="100" dirty="0">
                          <a:effectLst/>
                        </a:rPr>
                        <a:t>墨刀 团队版</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999 RMB</a:t>
                      </a:r>
                      <a:r>
                        <a:rPr lang="zh-CN" sz="1050" kern="100" dirty="0">
                          <a:effectLst/>
                        </a:rPr>
                        <a:t>（</a:t>
                      </a:r>
                      <a:r>
                        <a:rPr lang="en-US" sz="1050" kern="100" dirty="0">
                          <a:effectLst/>
                        </a:rPr>
                        <a:t>5</a:t>
                      </a:r>
                      <a:r>
                        <a:rPr lang="zh-CN" sz="1050" kern="100" dirty="0">
                          <a:effectLst/>
                        </a:rPr>
                        <a:t>名成员）【</a:t>
                      </a:r>
                      <a:r>
                        <a:rPr lang="en-US" sz="1050" kern="100" dirty="0">
                          <a:effectLst/>
                        </a:rPr>
                        <a:t>10</a:t>
                      </a:r>
                      <a:r>
                        <a:rPr lang="zh-CN" sz="1050" kern="100" dirty="0">
                          <a:effectLst/>
                        </a:rPr>
                        <a:t>】</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999 RMB</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246423"/>
                  </a:ext>
                </a:extLst>
              </a:tr>
              <a:tr h="510214">
                <a:tc>
                  <a:txBody>
                    <a:bodyPr/>
                    <a:lstStyle/>
                    <a:p>
                      <a:pPr algn="just">
                        <a:spcAft>
                          <a:spcPts val="0"/>
                        </a:spcAft>
                      </a:pPr>
                      <a:r>
                        <a:rPr lang="en-US" sz="1050" kern="100">
                          <a:effectLst/>
                        </a:rPr>
                        <a:t>Star uml forWindows</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r>
                        <a:rPr lang="en-US" sz="1050" kern="100">
                          <a:effectLst/>
                        </a:rPr>
                        <a:t>11</a:t>
                      </a:r>
                      <a:r>
                        <a:rPr lang="zh-CN" sz="1050" kern="100">
                          <a:effectLst/>
                        </a:rPr>
                        <a:t>】</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免费</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3279553"/>
                  </a:ext>
                </a:extLst>
              </a:tr>
              <a:tr h="255107">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7524944"/>
                  </a:ext>
                </a:extLst>
              </a:tr>
            </a:tbl>
          </a:graphicData>
        </a:graphic>
      </p:graphicFrame>
      <p:sp>
        <p:nvSpPr>
          <p:cNvPr id="10" name="Rectangle 1">
            <a:extLst>
              <a:ext uri="{FF2B5EF4-FFF2-40B4-BE49-F238E27FC236}">
                <a16:creationId xmlns:a16="http://schemas.microsoft.com/office/drawing/2014/main" id="{DC993325-34CF-4BFC-9784-7294B0E36DD5}"/>
              </a:ext>
            </a:extLst>
          </p:cNvPr>
          <p:cNvSpPr>
            <a:spLocks noChangeArrowheads="1"/>
          </p:cNvSpPr>
          <p:nvPr/>
        </p:nvSpPr>
        <p:spPr bwMode="auto">
          <a:xfrm>
            <a:off x="3137807" y="1302463"/>
            <a:ext cx="2545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_Toc531723851">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授权软件支出：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325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成本管理计划</a:t>
            </a:r>
          </a:p>
        </p:txBody>
      </p:sp>
      <p:graphicFrame>
        <p:nvGraphicFramePr>
          <p:cNvPr id="2" name="表格 1">
            <a:extLst>
              <a:ext uri="{FF2B5EF4-FFF2-40B4-BE49-F238E27FC236}">
                <a16:creationId xmlns:a16="http://schemas.microsoft.com/office/drawing/2014/main" id="{6EEF576A-89DB-4E2F-AAA3-A02029DEC88D}"/>
              </a:ext>
            </a:extLst>
          </p:cNvPr>
          <p:cNvGraphicFramePr>
            <a:graphicFrameLocks noGrp="1"/>
          </p:cNvGraphicFramePr>
          <p:nvPr>
            <p:extLst>
              <p:ext uri="{D42A27DB-BD31-4B8C-83A1-F6EECF244321}">
                <p14:modId xmlns:p14="http://schemas.microsoft.com/office/powerpoint/2010/main" val="3107903462"/>
              </p:ext>
            </p:extLst>
          </p:nvPr>
        </p:nvGraphicFramePr>
        <p:xfrm>
          <a:off x="3302033" y="1393302"/>
          <a:ext cx="6765544" cy="1227980"/>
        </p:xfrm>
        <a:graphic>
          <a:graphicData uri="http://schemas.openxmlformats.org/drawingml/2006/table">
            <a:tbl>
              <a:tblPr firstRow="1" firstCol="1" bandRow="1">
                <a:tableStyleId>{5C22544A-7EE6-4342-B048-85BDC9FD1C3A}</a:tableStyleId>
              </a:tblPr>
              <a:tblGrid>
                <a:gridCol w="1690989">
                  <a:extLst>
                    <a:ext uri="{9D8B030D-6E8A-4147-A177-3AD203B41FA5}">
                      <a16:colId xmlns:a16="http://schemas.microsoft.com/office/drawing/2014/main" val="2299149249"/>
                    </a:ext>
                  </a:extLst>
                </a:gridCol>
                <a:gridCol w="1690989">
                  <a:extLst>
                    <a:ext uri="{9D8B030D-6E8A-4147-A177-3AD203B41FA5}">
                      <a16:colId xmlns:a16="http://schemas.microsoft.com/office/drawing/2014/main" val="1989650784"/>
                    </a:ext>
                  </a:extLst>
                </a:gridCol>
                <a:gridCol w="1691783">
                  <a:extLst>
                    <a:ext uri="{9D8B030D-6E8A-4147-A177-3AD203B41FA5}">
                      <a16:colId xmlns:a16="http://schemas.microsoft.com/office/drawing/2014/main" val="3536181516"/>
                    </a:ext>
                  </a:extLst>
                </a:gridCol>
                <a:gridCol w="1691783">
                  <a:extLst>
                    <a:ext uri="{9D8B030D-6E8A-4147-A177-3AD203B41FA5}">
                      <a16:colId xmlns:a16="http://schemas.microsoft.com/office/drawing/2014/main" val="2430786345"/>
                    </a:ext>
                  </a:extLst>
                </a:gridCol>
              </a:tblGrid>
              <a:tr h="694085">
                <a:tc>
                  <a:txBody>
                    <a:bodyPr/>
                    <a:lstStyle/>
                    <a:p>
                      <a:pPr algn="just">
                        <a:spcAft>
                          <a:spcPts val="0"/>
                        </a:spcAft>
                      </a:pPr>
                      <a:r>
                        <a:rPr lang="zh-CN" sz="1050" kern="100" dirty="0">
                          <a:effectLst/>
                        </a:rPr>
                        <a:t>名称</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数量</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估价</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总计</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0452623"/>
                  </a:ext>
                </a:extLst>
              </a:tr>
              <a:tr h="533895">
                <a:tc>
                  <a:txBody>
                    <a:bodyPr/>
                    <a:lstStyle/>
                    <a:p>
                      <a:pPr algn="just">
                        <a:spcAft>
                          <a:spcPts val="0"/>
                        </a:spcAft>
                      </a:pPr>
                      <a:r>
                        <a:rPr lang="en-US" sz="1050" kern="100">
                          <a:effectLst/>
                        </a:rPr>
                        <a:t>PC</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5000RMB </a:t>
                      </a:r>
                      <a:endParaRPr lang="zh-CN" sz="105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25000RMB</a:t>
                      </a:r>
                      <a:endParaRPr lang="zh-CN" sz="105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627224"/>
                  </a:ext>
                </a:extLst>
              </a:tr>
            </a:tbl>
          </a:graphicData>
        </a:graphic>
      </p:graphicFrame>
      <p:graphicFrame>
        <p:nvGraphicFramePr>
          <p:cNvPr id="6" name="表格 5">
            <a:extLst>
              <a:ext uri="{FF2B5EF4-FFF2-40B4-BE49-F238E27FC236}">
                <a16:creationId xmlns:a16="http://schemas.microsoft.com/office/drawing/2014/main" id="{4D0BA152-E31A-4F76-88B7-AA83B880BA0F}"/>
              </a:ext>
            </a:extLst>
          </p:cNvPr>
          <p:cNvGraphicFramePr>
            <a:graphicFrameLocks noGrp="1"/>
          </p:cNvGraphicFramePr>
          <p:nvPr>
            <p:extLst>
              <p:ext uri="{D42A27DB-BD31-4B8C-83A1-F6EECF244321}">
                <p14:modId xmlns:p14="http://schemas.microsoft.com/office/powerpoint/2010/main" val="334246840"/>
              </p:ext>
            </p:extLst>
          </p:nvPr>
        </p:nvGraphicFramePr>
        <p:xfrm>
          <a:off x="3327141" y="3398213"/>
          <a:ext cx="6740436" cy="817733"/>
        </p:xfrm>
        <a:graphic>
          <a:graphicData uri="http://schemas.openxmlformats.org/drawingml/2006/table">
            <a:tbl>
              <a:tblPr firstRow="1" firstCol="1" bandRow="1">
                <a:tableStyleId>{5C22544A-7EE6-4342-B048-85BDC9FD1C3A}</a:tableStyleId>
              </a:tblPr>
              <a:tblGrid>
                <a:gridCol w="2246284">
                  <a:extLst>
                    <a:ext uri="{9D8B030D-6E8A-4147-A177-3AD203B41FA5}">
                      <a16:colId xmlns:a16="http://schemas.microsoft.com/office/drawing/2014/main" val="3768055070"/>
                    </a:ext>
                  </a:extLst>
                </a:gridCol>
                <a:gridCol w="2247076">
                  <a:extLst>
                    <a:ext uri="{9D8B030D-6E8A-4147-A177-3AD203B41FA5}">
                      <a16:colId xmlns:a16="http://schemas.microsoft.com/office/drawing/2014/main" val="669540745"/>
                    </a:ext>
                  </a:extLst>
                </a:gridCol>
                <a:gridCol w="2247076">
                  <a:extLst>
                    <a:ext uri="{9D8B030D-6E8A-4147-A177-3AD203B41FA5}">
                      <a16:colId xmlns:a16="http://schemas.microsoft.com/office/drawing/2014/main" val="4035100627"/>
                    </a:ext>
                  </a:extLst>
                </a:gridCol>
              </a:tblGrid>
              <a:tr h="463816">
                <a:tc>
                  <a:txBody>
                    <a:bodyPr/>
                    <a:lstStyle/>
                    <a:p>
                      <a:pPr algn="just">
                        <a:spcAft>
                          <a:spcPts val="0"/>
                        </a:spcAft>
                      </a:pPr>
                      <a:r>
                        <a:rPr lang="zh-CN" sz="1100" kern="100" dirty="0">
                          <a:effectLst/>
                        </a:rPr>
                        <a:t>工时数</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dirty="0">
                          <a:effectLst/>
                        </a:rPr>
                        <a:t>杭州市</a:t>
                      </a:r>
                      <a:r>
                        <a:rPr lang="en-US" sz="1100" kern="100" dirty="0">
                          <a:effectLst/>
                        </a:rPr>
                        <a:t>IT</a:t>
                      </a:r>
                      <a:r>
                        <a:rPr lang="zh-CN" sz="1100" kern="100" dirty="0">
                          <a:effectLst/>
                        </a:rPr>
                        <a:t>行业人均工资</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zh-CN" sz="1100" kern="100">
                          <a:effectLst/>
                        </a:rPr>
                        <a:t>总计</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216377463"/>
                  </a:ext>
                </a:extLst>
              </a:tr>
              <a:tr h="353917">
                <a:tc>
                  <a:txBody>
                    <a:bodyPr/>
                    <a:lstStyle/>
                    <a:p>
                      <a:pPr algn="just">
                        <a:spcAft>
                          <a:spcPts val="0"/>
                        </a:spcAft>
                      </a:pPr>
                      <a:r>
                        <a:rPr lang="en-US" sz="1100" kern="100" dirty="0">
                          <a:effectLst/>
                        </a:rPr>
                        <a:t>700.42h</a:t>
                      </a:r>
                      <a:r>
                        <a:rPr lang="zh-CN" sz="1100" kern="100" dirty="0">
                          <a:effectLst/>
                        </a:rPr>
                        <a:t>（</a:t>
                      </a:r>
                      <a:r>
                        <a:rPr lang="en-US" sz="1100" kern="100" dirty="0">
                          <a:effectLst/>
                        </a:rPr>
                        <a:t>5</a:t>
                      </a:r>
                      <a:r>
                        <a:rPr lang="zh-CN" sz="1100" kern="100" dirty="0">
                          <a:effectLst/>
                        </a:rPr>
                        <a:t>人）</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a:effectLst/>
                        </a:rPr>
                        <a:t>69.3RMB</a:t>
                      </a:r>
                      <a:r>
                        <a:rPr lang="zh-CN" sz="1100" kern="100">
                          <a:effectLst/>
                        </a:rPr>
                        <a:t>每人每小时【</a:t>
                      </a:r>
                      <a:r>
                        <a:rPr lang="en-US" sz="1100" kern="100">
                          <a:effectLst/>
                        </a:rPr>
                        <a:t>4</a:t>
                      </a:r>
                      <a:r>
                        <a:rPr lang="zh-CN" sz="1100" kern="100">
                          <a:effectLst/>
                        </a:rPr>
                        <a:t>】</a:t>
                      </a:r>
                      <a:endParaRPr lang="zh-CN" sz="1100" kern="10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tc>
                  <a:txBody>
                    <a:bodyPr/>
                    <a:lstStyle/>
                    <a:p>
                      <a:pPr algn="just">
                        <a:spcAft>
                          <a:spcPts val="0"/>
                        </a:spcAft>
                      </a:pPr>
                      <a:r>
                        <a:rPr lang="en-US" sz="1100" kern="100" dirty="0">
                          <a:effectLst/>
                        </a:rPr>
                        <a:t>48539.106RMB</a:t>
                      </a:r>
                      <a:endParaRPr lang="zh-CN" sz="1100" kern="100" dirty="0">
                        <a:solidFill>
                          <a:srgbClr val="2E74B5"/>
                        </a:solidFill>
                        <a:effectLst/>
                        <a:latin typeface="Calibri" panose="020F0502020204030204" pitchFamily="34" charset="0"/>
                        <a:ea typeface="宋体" panose="02010600030101010101" pitchFamily="2" charset="-122"/>
                        <a:cs typeface="Times New Roman" panose="02020603050405020304" pitchFamily="18" charset="0"/>
                      </a:endParaRPr>
                    </a:p>
                  </a:txBody>
                  <a:tcPr marL="71325" marR="71325" marT="0" marB="0"/>
                </a:tc>
                <a:extLst>
                  <a:ext uri="{0D108BD9-81ED-4DB2-BD59-A6C34878D82A}">
                    <a16:rowId xmlns:a16="http://schemas.microsoft.com/office/drawing/2014/main" val="1764883354"/>
                  </a:ext>
                </a:extLst>
              </a:tr>
            </a:tbl>
          </a:graphicData>
        </a:graphic>
      </p:graphicFrame>
      <p:sp>
        <p:nvSpPr>
          <p:cNvPr id="10" name="Rectangle 1">
            <a:extLst>
              <a:ext uri="{FF2B5EF4-FFF2-40B4-BE49-F238E27FC236}">
                <a16:creationId xmlns:a16="http://schemas.microsoft.com/office/drawing/2014/main" id="{7C97467E-CB68-413E-A8E1-989C2F94B00F}"/>
              </a:ext>
            </a:extLst>
          </p:cNvPr>
          <p:cNvSpPr>
            <a:spLocks noChangeArrowheads="1"/>
          </p:cNvSpPr>
          <p:nvPr/>
        </p:nvSpPr>
        <p:spPr bwMode="auto">
          <a:xfrm>
            <a:off x="3390265" y="919869"/>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1" i="0" u="none" strike="noStrike" cap="none" normalizeH="0" baseline="0" dirty="0" bmk="">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硬件支出</a:t>
            </a:r>
            <a:endParaRPr kumimoji="0" lang="zh-CN" altLang="en-US" sz="2400" b="0" i="0" u="none" strike="noStrike" cap="none" normalizeH="0" baseline="0" dirty="0" bmk="">
              <a:ln>
                <a:noFill/>
              </a:ln>
              <a:solidFill>
                <a:schemeClr val="tx1"/>
              </a:solidFill>
              <a:effectLst/>
            </a:endParaRPr>
          </a:p>
        </p:txBody>
      </p:sp>
      <p:sp>
        <p:nvSpPr>
          <p:cNvPr id="11" name="矩形 10">
            <a:extLst>
              <a:ext uri="{FF2B5EF4-FFF2-40B4-BE49-F238E27FC236}">
                <a16:creationId xmlns:a16="http://schemas.microsoft.com/office/drawing/2014/main" id="{2CF59627-C862-465B-BA02-5F9D6936F875}"/>
              </a:ext>
            </a:extLst>
          </p:cNvPr>
          <p:cNvSpPr/>
          <p:nvPr/>
        </p:nvSpPr>
        <p:spPr>
          <a:xfrm>
            <a:off x="2807369" y="4664479"/>
            <a:ext cx="6096000" cy="800219"/>
          </a:xfrm>
          <a:prstGeom prst="rect">
            <a:avLst/>
          </a:prstGeom>
        </p:spPr>
        <p:txBody>
          <a:bodyPr>
            <a:spAutoFit/>
          </a:bodyPr>
          <a:lstStyle/>
          <a:p>
            <a:pPr lvl="1" eaLnBrk="0" fontAlgn="base" hangingPunct="0">
              <a:spcBef>
                <a:spcPct val="0"/>
              </a:spcBef>
              <a:spcAft>
                <a:spcPct val="0"/>
              </a:spcAft>
              <a:buClr>
                <a:srgbClr val="000000"/>
              </a:buCl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总计</a:t>
            </a:r>
            <a:endParaRPr lang="zh-CN" altLang="en-US" sz="2400" dirty="0"/>
          </a:p>
          <a:p>
            <a:pPr lvl="0" eaLnBrk="0" fontAlgn="base" hangingPunct="0">
              <a:spcBef>
                <a:spcPct val="0"/>
              </a:spcBef>
              <a:spcAft>
                <a:spcPct val="0"/>
              </a:spcAft>
            </a:pPr>
            <a:r>
              <a:rPr lang="en-US" altLang="zh-CN" sz="2200" b="1" dirty="0">
                <a:latin typeface="Calibri" panose="020F0502020204030204" pitchFamily="34" charset="0"/>
                <a:ea typeface="宋体" panose="02010600030101010101" pitchFamily="2" charset="-122"/>
                <a:cs typeface="Calibri" panose="020F0502020204030204" pitchFamily="34" charset="0"/>
              </a:rPr>
              <a:t>	128168.106RMB</a:t>
            </a:r>
            <a:endParaRPr lang="en-US" altLang="zh-CN" dirty="0">
              <a:latin typeface="Arial" panose="020B0604020202020204" pitchFamily="34" charset="0"/>
            </a:endParaRPr>
          </a:p>
        </p:txBody>
      </p:sp>
      <p:sp>
        <p:nvSpPr>
          <p:cNvPr id="12" name="矩形 11">
            <a:extLst>
              <a:ext uri="{FF2B5EF4-FFF2-40B4-BE49-F238E27FC236}">
                <a16:creationId xmlns:a16="http://schemas.microsoft.com/office/drawing/2014/main" id="{BC74B9FB-9609-4734-B119-591C4537724D}"/>
              </a:ext>
            </a:extLst>
          </p:cNvPr>
          <p:cNvSpPr/>
          <p:nvPr/>
        </p:nvSpPr>
        <p:spPr>
          <a:xfrm>
            <a:off x="3390265" y="2873149"/>
            <a:ext cx="1545616" cy="461665"/>
          </a:xfrm>
          <a:prstGeom prst="rect">
            <a:avLst/>
          </a:prstGeom>
        </p:spPr>
        <p:txBody>
          <a:bodyPr wrap="none">
            <a:spAutoFit/>
          </a:bodyPr>
          <a:lstStyle/>
          <a:p>
            <a:pPr lvl="0" eaLnBrk="0" fontAlgn="base" hangingPunct="0">
              <a:spcBef>
                <a:spcPct val="0"/>
              </a:spcBef>
              <a:spcAft>
                <a:spcPct val="0"/>
              </a:spcAft>
              <a:buFontTx/>
              <a:buChar char="•"/>
            </a:pPr>
            <a:r>
              <a:rPr lang="zh-CN" altLang="en-US" sz="2400" b="1" dirty="0" bmk="">
                <a:solidFill>
                  <a:srgbClr val="000000"/>
                </a:solidFill>
                <a:latin typeface="等线" panose="02010600030101010101" pitchFamily="2" charset="-122"/>
                <a:ea typeface="宋体" panose="02010600030101010101" pitchFamily="2" charset="-122"/>
                <a:cs typeface="Times New Roman" panose="02020603050405020304" pitchFamily="18" charset="0"/>
              </a:rPr>
              <a:t>人力支出</a:t>
            </a:r>
            <a:endParaRPr lang="zh-CN" altLang="en-US" sz="2400" dirty="0" bmk=""/>
          </a:p>
        </p:txBody>
      </p:sp>
    </p:spTree>
    <p:extLst>
      <p:ext uri="{BB962C8B-B14F-4D97-AF65-F5344CB8AC3E}">
        <p14:creationId xmlns:p14="http://schemas.microsoft.com/office/powerpoint/2010/main" val="2662010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7</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风险管理计划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303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D6015122-793F-4937-9F47-0FEC82EF65DA}"/>
              </a:ext>
            </a:extLst>
          </p:cNvPr>
          <p:cNvGraphicFramePr>
            <a:graphicFrameLocks noGrp="1"/>
          </p:cNvGraphicFramePr>
          <p:nvPr>
            <p:extLst>
              <p:ext uri="{D42A27DB-BD31-4B8C-83A1-F6EECF244321}">
                <p14:modId xmlns:p14="http://schemas.microsoft.com/office/powerpoint/2010/main" val="940507251"/>
              </p:ext>
            </p:extLst>
          </p:nvPr>
        </p:nvGraphicFramePr>
        <p:xfrm>
          <a:off x="2999631" y="1853672"/>
          <a:ext cx="6416842" cy="3958361"/>
        </p:xfrm>
        <a:graphic>
          <a:graphicData uri="http://schemas.openxmlformats.org/drawingml/2006/table">
            <a:tbl>
              <a:tblPr firstRow="1" firstCol="1" bandRow="1">
                <a:tableStyleId>{5C22544A-7EE6-4342-B048-85BDC9FD1C3A}</a:tableStyleId>
              </a:tblPr>
              <a:tblGrid>
                <a:gridCol w="1315406">
                  <a:extLst>
                    <a:ext uri="{9D8B030D-6E8A-4147-A177-3AD203B41FA5}">
                      <a16:colId xmlns:a16="http://schemas.microsoft.com/office/drawing/2014/main" val="1862428963"/>
                    </a:ext>
                  </a:extLst>
                </a:gridCol>
                <a:gridCol w="5101436">
                  <a:extLst>
                    <a:ext uri="{9D8B030D-6E8A-4147-A177-3AD203B41FA5}">
                      <a16:colId xmlns:a16="http://schemas.microsoft.com/office/drawing/2014/main" val="3980607742"/>
                    </a:ext>
                  </a:extLst>
                </a:gridCol>
              </a:tblGrid>
              <a:tr h="329863">
                <a:tc>
                  <a:txBody>
                    <a:bodyPr/>
                    <a:lstStyle/>
                    <a:p>
                      <a:pPr algn="just">
                        <a:spcAft>
                          <a:spcPts val="0"/>
                        </a:spcAft>
                      </a:pPr>
                      <a:r>
                        <a:rPr lang="zh-CN" sz="1400" kern="100">
                          <a:effectLst/>
                        </a:rPr>
                        <a:t>风险类别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8379371"/>
                  </a:ext>
                </a:extLst>
              </a:tr>
              <a:tr h="659727">
                <a:tc>
                  <a:txBody>
                    <a:bodyPr/>
                    <a:lstStyle/>
                    <a:p>
                      <a:pPr algn="just">
                        <a:spcAft>
                          <a:spcPts val="0"/>
                        </a:spcAft>
                      </a:pPr>
                      <a:r>
                        <a:rPr lang="zh-CN" sz="1400" kern="100">
                          <a:effectLst/>
                        </a:rPr>
                        <a:t>技术风险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指开发人员在设计、实现、接口、验证，维护等方面会遇到技术性问题等。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0706894"/>
                  </a:ext>
                </a:extLst>
              </a:tr>
              <a:tr h="329863">
                <a:tc>
                  <a:txBody>
                    <a:bodyPr/>
                    <a:lstStyle/>
                    <a:p>
                      <a:pPr algn="just">
                        <a:spcAft>
                          <a:spcPts val="0"/>
                        </a:spcAft>
                      </a:pPr>
                      <a:r>
                        <a:rPr lang="zh-CN" sz="1400" kern="100">
                          <a:effectLst/>
                        </a:rPr>
                        <a:t>需求风险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指用户临时增加、改变需求或对需求不满意等。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858113"/>
                  </a:ext>
                </a:extLst>
              </a:tr>
              <a:tr h="659727">
                <a:tc>
                  <a:txBody>
                    <a:bodyPr/>
                    <a:lstStyle/>
                    <a:p>
                      <a:pPr algn="just">
                        <a:spcAft>
                          <a:spcPts val="0"/>
                        </a:spcAft>
                      </a:pPr>
                      <a:r>
                        <a:rPr lang="zh-CN" sz="1400" kern="100">
                          <a:effectLst/>
                        </a:rPr>
                        <a:t>人员风险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指开发人员的临时无法参与开发等，以及开发人员配置改变等。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18090057"/>
                  </a:ext>
                </a:extLst>
              </a:tr>
              <a:tr h="659727">
                <a:tc>
                  <a:txBody>
                    <a:bodyPr/>
                    <a:lstStyle/>
                    <a:p>
                      <a:pPr algn="just">
                        <a:spcAft>
                          <a:spcPts val="0"/>
                        </a:spcAft>
                      </a:pPr>
                      <a:r>
                        <a:rPr lang="zh-CN" sz="1400" kern="100" dirty="0">
                          <a:effectLst/>
                        </a:rPr>
                        <a:t>工具风险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指开发过程中的工具无法达到开发的要求，以及变更开发工具等。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358335"/>
                  </a:ext>
                </a:extLst>
              </a:tr>
              <a:tr h="659727">
                <a:tc>
                  <a:txBody>
                    <a:bodyPr/>
                    <a:lstStyle/>
                    <a:p>
                      <a:pPr algn="just">
                        <a:spcAft>
                          <a:spcPts val="0"/>
                        </a:spcAft>
                      </a:pPr>
                      <a:r>
                        <a:rPr lang="zh-CN" sz="1400" kern="100">
                          <a:effectLst/>
                        </a:rPr>
                        <a:t>任务风险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指开发人员对任务的不明确，以及开发人员没有及时完成自己的任务，团队合作配合问题等。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1528175"/>
                  </a:ext>
                </a:extLst>
              </a:tr>
              <a:tr h="659727">
                <a:tc>
                  <a:txBody>
                    <a:bodyPr/>
                    <a:lstStyle/>
                    <a:p>
                      <a:pPr algn="just">
                        <a:spcAft>
                          <a:spcPts val="0"/>
                        </a:spcAft>
                      </a:pPr>
                      <a:r>
                        <a:rPr lang="zh-CN" sz="1400" kern="100">
                          <a:effectLst/>
                        </a:rPr>
                        <a:t>沟通风险</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指客户与需求分析师，开发组内人员，项目经理与开发人员等在沟通上产生问题等。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7774584"/>
                  </a:ext>
                </a:extLst>
              </a:tr>
            </a:tbl>
          </a:graphicData>
        </a:graphic>
      </p:graphicFrame>
      <p:sp>
        <p:nvSpPr>
          <p:cNvPr id="10" name="Rectangle 1">
            <a:extLst>
              <a:ext uri="{FF2B5EF4-FFF2-40B4-BE49-F238E27FC236}">
                <a16:creationId xmlns:a16="http://schemas.microsoft.com/office/drawing/2014/main" id="{C2F0F4DA-AD52-4EC6-AF08-710ABA13AB31}"/>
              </a:ext>
            </a:extLst>
          </p:cNvPr>
          <p:cNvSpPr>
            <a:spLocks noChangeArrowheads="1"/>
          </p:cNvSpPr>
          <p:nvPr/>
        </p:nvSpPr>
        <p:spPr bwMode="auto">
          <a:xfrm>
            <a:off x="3424918" y="1152198"/>
            <a:ext cx="2783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项目风险类别定义</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7124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3BBEDFD2-9AA4-4EE2-BC01-F33AE9571356}"/>
              </a:ext>
            </a:extLst>
          </p:cNvPr>
          <p:cNvGraphicFramePr>
            <a:graphicFrameLocks noGrp="1"/>
          </p:cNvGraphicFramePr>
          <p:nvPr>
            <p:extLst>
              <p:ext uri="{D42A27DB-BD31-4B8C-83A1-F6EECF244321}">
                <p14:modId xmlns:p14="http://schemas.microsoft.com/office/powerpoint/2010/main" val="3643942982"/>
              </p:ext>
            </p:extLst>
          </p:nvPr>
        </p:nvGraphicFramePr>
        <p:xfrm>
          <a:off x="3376863" y="1815966"/>
          <a:ext cx="6128084" cy="1219886"/>
        </p:xfrm>
        <a:graphic>
          <a:graphicData uri="http://schemas.openxmlformats.org/drawingml/2006/table">
            <a:tbl>
              <a:tblPr firstRow="1" firstCol="1" bandRow="1">
                <a:tableStyleId>{5C22544A-7EE6-4342-B048-85BDC9FD1C3A}</a:tableStyleId>
              </a:tblPr>
              <a:tblGrid>
                <a:gridCol w="1531662">
                  <a:extLst>
                    <a:ext uri="{9D8B030D-6E8A-4147-A177-3AD203B41FA5}">
                      <a16:colId xmlns:a16="http://schemas.microsoft.com/office/drawing/2014/main" val="2726368884"/>
                    </a:ext>
                  </a:extLst>
                </a:gridCol>
                <a:gridCol w="1531662">
                  <a:extLst>
                    <a:ext uri="{9D8B030D-6E8A-4147-A177-3AD203B41FA5}">
                      <a16:colId xmlns:a16="http://schemas.microsoft.com/office/drawing/2014/main" val="1389534877"/>
                    </a:ext>
                  </a:extLst>
                </a:gridCol>
                <a:gridCol w="1532380">
                  <a:extLst>
                    <a:ext uri="{9D8B030D-6E8A-4147-A177-3AD203B41FA5}">
                      <a16:colId xmlns:a16="http://schemas.microsoft.com/office/drawing/2014/main" val="2650421968"/>
                    </a:ext>
                  </a:extLst>
                </a:gridCol>
                <a:gridCol w="1532380">
                  <a:extLst>
                    <a:ext uri="{9D8B030D-6E8A-4147-A177-3AD203B41FA5}">
                      <a16:colId xmlns:a16="http://schemas.microsoft.com/office/drawing/2014/main" val="734960292"/>
                    </a:ext>
                  </a:extLst>
                </a:gridCol>
              </a:tblGrid>
              <a:tr h="406629">
                <a:tc>
                  <a:txBody>
                    <a:bodyPr/>
                    <a:lstStyle/>
                    <a:p>
                      <a:pPr algn="l">
                        <a:spcAft>
                          <a:spcPts val="0"/>
                        </a:spcAft>
                      </a:pPr>
                      <a:r>
                        <a:rPr lang="zh-CN" sz="1400" kern="100" dirty="0">
                          <a:effectLst/>
                        </a:rPr>
                        <a:t>可能性等级</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462174"/>
                  </a:ext>
                </a:extLst>
              </a:tr>
              <a:tr h="813257">
                <a:tc>
                  <a:txBody>
                    <a:bodyPr/>
                    <a:lstStyle/>
                    <a:p>
                      <a:pPr algn="l">
                        <a:spcAft>
                          <a:spcPts val="0"/>
                        </a:spcAft>
                      </a:pPr>
                      <a:r>
                        <a:rPr lang="zh-CN" sz="1400" kern="100">
                          <a:effectLst/>
                        </a:rPr>
                        <a:t>范围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概率超过</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概率</a:t>
                      </a:r>
                      <a:r>
                        <a:rPr lang="en-US" sz="1400" kern="100">
                          <a:effectLst/>
                        </a:rPr>
                        <a:t>10%</a:t>
                      </a:r>
                      <a:r>
                        <a:rPr lang="zh-CN" sz="1400" kern="100">
                          <a:effectLst/>
                        </a:rPr>
                        <a:t>到</a:t>
                      </a:r>
                      <a:r>
                        <a:rPr lang="en-US" sz="1400" kern="100">
                          <a:effectLst/>
                        </a:rPr>
                        <a:t>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概率低于</a:t>
                      </a:r>
                      <a:r>
                        <a:rPr lang="en-US" sz="1400" kern="100" dirty="0">
                          <a:effectLst/>
                        </a:rPr>
                        <a:t>10%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847198"/>
                  </a:ext>
                </a:extLst>
              </a:tr>
            </a:tbl>
          </a:graphicData>
        </a:graphic>
      </p:graphicFrame>
      <p:graphicFrame>
        <p:nvGraphicFramePr>
          <p:cNvPr id="6" name="表格 5">
            <a:extLst>
              <a:ext uri="{FF2B5EF4-FFF2-40B4-BE49-F238E27FC236}">
                <a16:creationId xmlns:a16="http://schemas.microsoft.com/office/drawing/2014/main" id="{6E2136CE-8621-43E0-9DBE-C6BDCB0D158B}"/>
              </a:ext>
            </a:extLst>
          </p:cNvPr>
          <p:cNvGraphicFramePr>
            <a:graphicFrameLocks noGrp="1"/>
          </p:cNvGraphicFramePr>
          <p:nvPr>
            <p:extLst>
              <p:ext uri="{D42A27DB-BD31-4B8C-83A1-F6EECF244321}">
                <p14:modId xmlns:p14="http://schemas.microsoft.com/office/powerpoint/2010/main" val="2847759875"/>
              </p:ext>
            </p:extLst>
          </p:nvPr>
        </p:nvGraphicFramePr>
        <p:xfrm>
          <a:off x="3390900" y="3919631"/>
          <a:ext cx="5410200" cy="1066800"/>
        </p:xfrm>
        <a:graphic>
          <a:graphicData uri="http://schemas.openxmlformats.org/drawingml/2006/table">
            <a:tbl>
              <a:tblPr firstRow="1" firstCol="1" bandRow="1">
                <a:tableStyleId>{5C22544A-7EE6-4342-B048-85BDC9FD1C3A}</a:tableStyleId>
              </a:tblPr>
              <a:tblGrid>
                <a:gridCol w="1352233">
                  <a:extLst>
                    <a:ext uri="{9D8B030D-6E8A-4147-A177-3AD203B41FA5}">
                      <a16:colId xmlns:a16="http://schemas.microsoft.com/office/drawing/2014/main" val="1761844850"/>
                    </a:ext>
                  </a:extLst>
                </a:gridCol>
                <a:gridCol w="1352233">
                  <a:extLst>
                    <a:ext uri="{9D8B030D-6E8A-4147-A177-3AD203B41FA5}">
                      <a16:colId xmlns:a16="http://schemas.microsoft.com/office/drawing/2014/main" val="1440126684"/>
                    </a:ext>
                  </a:extLst>
                </a:gridCol>
                <a:gridCol w="1352867">
                  <a:extLst>
                    <a:ext uri="{9D8B030D-6E8A-4147-A177-3AD203B41FA5}">
                      <a16:colId xmlns:a16="http://schemas.microsoft.com/office/drawing/2014/main" val="4009725660"/>
                    </a:ext>
                  </a:extLst>
                </a:gridCol>
                <a:gridCol w="1352867">
                  <a:extLst>
                    <a:ext uri="{9D8B030D-6E8A-4147-A177-3AD203B41FA5}">
                      <a16:colId xmlns:a16="http://schemas.microsoft.com/office/drawing/2014/main" val="3952583002"/>
                    </a:ext>
                  </a:extLst>
                </a:gridCol>
              </a:tblGrid>
              <a:tr h="0">
                <a:tc>
                  <a:txBody>
                    <a:bodyPr/>
                    <a:lstStyle/>
                    <a:p>
                      <a:pPr algn="l">
                        <a:spcAft>
                          <a:spcPts val="0"/>
                        </a:spcAft>
                      </a:pPr>
                      <a:r>
                        <a:rPr lang="zh-CN" sz="1400" kern="100">
                          <a:effectLst/>
                        </a:rPr>
                        <a:t>影响等级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低</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0243872"/>
                  </a:ext>
                </a:extLst>
              </a:tr>
              <a:tr h="671830">
                <a:tc>
                  <a:txBody>
                    <a:bodyPr/>
                    <a:lstStyle/>
                    <a:p>
                      <a:pPr algn="l">
                        <a:spcAft>
                          <a:spcPts val="0"/>
                        </a:spcAft>
                      </a:pPr>
                      <a:r>
                        <a:rPr lang="zh-CN" sz="1400" kern="100" dirty="0">
                          <a:effectLst/>
                        </a:rPr>
                        <a:t>范围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30%</a:t>
                      </a:r>
                      <a:endParaRPr lang="zh-CN" sz="1050" kern="100">
                        <a:effectLst/>
                      </a:endParaRPr>
                    </a:p>
                    <a:p>
                      <a:pPr algn="l">
                        <a:spcAft>
                          <a:spcPts val="0"/>
                        </a:spcAft>
                      </a:pPr>
                      <a:r>
                        <a:rPr lang="zh-CN" sz="1400" kern="100">
                          <a:effectLst/>
                        </a:rPr>
                        <a:t>延期</a:t>
                      </a:r>
                      <a:r>
                        <a:rPr lang="en-US" sz="1400" kern="100">
                          <a:effectLst/>
                        </a:rPr>
                        <a:t>2</a:t>
                      </a:r>
                      <a:r>
                        <a:rPr lang="zh-CN" sz="1400" kern="100">
                          <a:effectLst/>
                        </a:rPr>
                        <a:t>个月以上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a:effectLst/>
                        </a:rPr>
                        <a:t>超出预算</a:t>
                      </a:r>
                      <a:r>
                        <a:rPr lang="en-US" sz="1400" kern="100">
                          <a:effectLst/>
                        </a:rPr>
                        <a:t>10%-30%</a:t>
                      </a:r>
                      <a:endParaRPr lang="zh-CN" sz="1050" kern="100">
                        <a:effectLst/>
                      </a:endParaRPr>
                    </a:p>
                    <a:p>
                      <a:pPr algn="l">
                        <a:spcAft>
                          <a:spcPts val="0"/>
                        </a:spcAft>
                      </a:pPr>
                      <a:r>
                        <a:rPr lang="zh-CN" sz="1400" kern="100">
                          <a:effectLst/>
                        </a:rPr>
                        <a:t>延期一个月到两个月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400" kern="100" dirty="0">
                          <a:effectLst/>
                        </a:rPr>
                        <a:t>超出预算</a:t>
                      </a:r>
                      <a:r>
                        <a:rPr lang="en-US" sz="1400" kern="100" dirty="0">
                          <a:effectLst/>
                        </a:rPr>
                        <a:t>10%</a:t>
                      </a:r>
                      <a:r>
                        <a:rPr lang="zh-CN" sz="1400" kern="100" dirty="0">
                          <a:effectLst/>
                        </a:rPr>
                        <a:t>以下</a:t>
                      </a:r>
                      <a:endParaRPr lang="zh-CN" sz="1050" kern="100" dirty="0">
                        <a:effectLst/>
                      </a:endParaRPr>
                    </a:p>
                    <a:p>
                      <a:pPr algn="l">
                        <a:spcAft>
                          <a:spcPts val="0"/>
                        </a:spcAft>
                      </a:pPr>
                      <a:r>
                        <a:rPr lang="zh-CN" sz="1400" kern="100" dirty="0">
                          <a:effectLst/>
                        </a:rPr>
                        <a:t>延期一个月以内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0501590"/>
                  </a:ext>
                </a:extLst>
              </a:tr>
            </a:tbl>
          </a:graphicData>
        </a:graphic>
      </p:graphicFrame>
      <p:sp>
        <p:nvSpPr>
          <p:cNvPr id="11" name="Rectangle 1">
            <a:extLst>
              <a:ext uri="{FF2B5EF4-FFF2-40B4-BE49-F238E27FC236}">
                <a16:creationId xmlns:a16="http://schemas.microsoft.com/office/drawing/2014/main" id="{7D66A34B-9FE8-4EF7-91D5-CDDCBFAA0DD9}"/>
              </a:ext>
            </a:extLst>
          </p:cNvPr>
          <p:cNvSpPr>
            <a:spLocks noChangeArrowheads="1"/>
          </p:cNvSpPr>
          <p:nvPr/>
        </p:nvSpPr>
        <p:spPr bwMode="auto">
          <a:xfrm>
            <a:off x="3307030" y="892305"/>
            <a:ext cx="50577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项目风险概率和影响定义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风</a:t>
            </a:r>
            <a:r>
              <a:rPr kumimoji="0" lang="zh-CN" altLang="zh-CN" sz="20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险可能性的定性描述及其相应的范围值：</a:t>
            </a:r>
            <a:endParaRPr kumimoji="0" lang="zh-CN" altLang="zh-CN" sz="2000" b="0" i="0" u="none" strike="noStrike" cap="none" normalizeH="0" baseline="0" dirty="0" bmk="">
              <a:ln>
                <a:noFill/>
              </a:ln>
              <a:solidFill>
                <a:schemeClr val="tx1"/>
              </a:solidFill>
              <a:effectLst/>
            </a:endParaRPr>
          </a:p>
        </p:txBody>
      </p:sp>
      <p:sp>
        <p:nvSpPr>
          <p:cNvPr id="12" name="矩形 11">
            <a:extLst>
              <a:ext uri="{FF2B5EF4-FFF2-40B4-BE49-F238E27FC236}">
                <a16:creationId xmlns:a16="http://schemas.microsoft.com/office/drawing/2014/main" id="{0E73205F-3596-49E2-A732-DA14A3A617A7}"/>
              </a:ext>
            </a:extLst>
          </p:cNvPr>
          <p:cNvSpPr/>
          <p:nvPr/>
        </p:nvSpPr>
        <p:spPr>
          <a:xfrm>
            <a:off x="3307030" y="3220682"/>
            <a:ext cx="4870244" cy="400110"/>
          </a:xfrm>
          <a:prstGeom prst="rect">
            <a:avLst/>
          </a:prstGeom>
        </p:spPr>
        <p:txBody>
          <a:bodyPr wrap="none">
            <a:spAutoFit/>
          </a:bodyPr>
          <a:lstStyle/>
          <a:p>
            <a:r>
              <a:rPr lang="zh-CN" altLang="zh-CN" sz="2000" dirty="0" bmk="">
                <a:latin typeface="Calibri" panose="020F0502020204030204" pitchFamily="34" charset="0"/>
                <a:ea typeface="宋体" panose="02010600030101010101" pitchFamily="2" charset="-122"/>
                <a:cs typeface="Calibri" panose="020F0502020204030204" pitchFamily="34" charset="0"/>
              </a:rPr>
              <a:t>对成本影响的定性描述及其相应的范围值</a:t>
            </a:r>
            <a:r>
              <a:rPr lang="en-US" altLang="zh-CN" sz="2000" dirty="0" bmk="">
                <a:latin typeface="Calibri" panose="020F0502020204030204" pitchFamily="34" charset="0"/>
                <a:ea typeface="宋体" panose="02010600030101010101" pitchFamily="2" charset="-122"/>
                <a:cs typeface="Calibri" panose="020F0502020204030204" pitchFamily="34" charset="0"/>
              </a:rPr>
              <a:t>:</a:t>
            </a:r>
            <a:endParaRPr lang="zh-CN" altLang="en-US" sz="2000" dirty="0"/>
          </a:p>
        </p:txBody>
      </p:sp>
    </p:spTree>
    <p:extLst>
      <p:ext uri="{BB962C8B-B14F-4D97-AF65-F5344CB8AC3E}">
        <p14:creationId xmlns:p14="http://schemas.microsoft.com/office/powerpoint/2010/main" val="1789616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07704AB2-CB6E-478A-9B5F-33BB2F73AF01}"/>
              </a:ext>
            </a:extLst>
          </p:cNvPr>
          <p:cNvGraphicFramePr>
            <a:graphicFrameLocks noGrp="1"/>
          </p:cNvGraphicFramePr>
          <p:nvPr>
            <p:extLst>
              <p:ext uri="{D42A27DB-BD31-4B8C-83A1-F6EECF244321}">
                <p14:modId xmlns:p14="http://schemas.microsoft.com/office/powerpoint/2010/main" val="3279771426"/>
              </p:ext>
            </p:extLst>
          </p:nvPr>
        </p:nvGraphicFramePr>
        <p:xfrm>
          <a:off x="3521242" y="279808"/>
          <a:ext cx="6432883" cy="6280265"/>
        </p:xfrm>
        <a:graphic>
          <a:graphicData uri="http://schemas.openxmlformats.org/drawingml/2006/table">
            <a:tbl>
              <a:tblPr firstRow="1" firstCol="1" bandRow="1">
                <a:tableStyleId>{5C22544A-7EE6-4342-B048-85BDC9FD1C3A}</a:tableStyleId>
              </a:tblPr>
              <a:tblGrid>
                <a:gridCol w="1962455">
                  <a:extLst>
                    <a:ext uri="{9D8B030D-6E8A-4147-A177-3AD203B41FA5}">
                      <a16:colId xmlns:a16="http://schemas.microsoft.com/office/drawing/2014/main" val="2808434200"/>
                    </a:ext>
                  </a:extLst>
                </a:gridCol>
                <a:gridCol w="899171">
                  <a:extLst>
                    <a:ext uri="{9D8B030D-6E8A-4147-A177-3AD203B41FA5}">
                      <a16:colId xmlns:a16="http://schemas.microsoft.com/office/drawing/2014/main" val="4094923214"/>
                    </a:ext>
                  </a:extLst>
                </a:gridCol>
                <a:gridCol w="1005500">
                  <a:extLst>
                    <a:ext uri="{9D8B030D-6E8A-4147-A177-3AD203B41FA5}">
                      <a16:colId xmlns:a16="http://schemas.microsoft.com/office/drawing/2014/main" val="2783743323"/>
                    </a:ext>
                  </a:extLst>
                </a:gridCol>
                <a:gridCol w="1225091">
                  <a:extLst>
                    <a:ext uri="{9D8B030D-6E8A-4147-A177-3AD203B41FA5}">
                      <a16:colId xmlns:a16="http://schemas.microsoft.com/office/drawing/2014/main" val="2270324714"/>
                    </a:ext>
                  </a:extLst>
                </a:gridCol>
                <a:gridCol w="1340666">
                  <a:extLst>
                    <a:ext uri="{9D8B030D-6E8A-4147-A177-3AD203B41FA5}">
                      <a16:colId xmlns:a16="http://schemas.microsoft.com/office/drawing/2014/main" val="2263925312"/>
                    </a:ext>
                  </a:extLst>
                </a:gridCol>
              </a:tblGrid>
              <a:tr h="352608">
                <a:tc>
                  <a:txBody>
                    <a:bodyPr/>
                    <a:lstStyle/>
                    <a:p>
                      <a:pPr algn="ctr">
                        <a:spcAft>
                          <a:spcPts val="0"/>
                        </a:spcAft>
                      </a:pPr>
                      <a:r>
                        <a:rPr lang="zh-CN" sz="1200" kern="100" dirty="0">
                          <a:effectLst/>
                        </a:rPr>
                        <a:t>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优先级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影响等级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可能性等级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类别</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300532923"/>
                  </a:ext>
                </a:extLst>
              </a:tr>
              <a:tr h="176305">
                <a:tc>
                  <a:txBody>
                    <a:bodyPr/>
                    <a:lstStyle/>
                    <a:p>
                      <a:pPr algn="just">
                        <a:spcAft>
                          <a:spcPts val="0"/>
                        </a:spcAft>
                      </a:pPr>
                      <a:r>
                        <a:rPr lang="en-US" sz="1200" kern="100">
                          <a:effectLst/>
                        </a:rPr>
                        <a:t>1.</a:t>
                      </a:r>
                      <a:r>
                        <a:rPr lang="zh-CN" sz="1200" kern="100">
                          <a:effectLst/>
                        </a:rPr>
                        <a:t>开发人员请假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648894"/>
                  </a:ext>
                </a:extLst>
              </a:tr>
              <a:tr h="352608">
                <a:tc>
                  <a:txBody>
                    <a:bodyPr/>
                    <a:lstStyle/>
                    <a:p>
                      <a:pPr algn="just">
                        <a:spcAft>
                          <a:spcPts val="0"/>
                        </a:spcAft>
                      </a:pPr>
                      <a:r>
                        <a:rPr lang="en-US" sz="1200" kern="100">
                          <a:effectLst/>
                        </a:rPr>
                        <a:t>2.</a:t>
                      </a:r>
                      <a:r>
                        <a:rPr lang="zh-CN" sz="1200" kern="100">
                          <a:effectLst/>
                        </a:rPr>
                        <a:t>项目成员不能实现项目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640413653"/>
                  </a:ext>
                </a:extLst>
              </a:tr>
              <a:tr h="352608">
                <a:tc>
                  <a:txBody>
                    <a:bodyPr/>
                    <a:lstStyle/>
                    <a:p>
                      <a:pPr algn="just">
                        <a:spcAft>
                          <a:spcPts val="0"/>
                        </a:spcAft>
                      </a:pPr>
                      <a:r>
                        <a:rPr lang="en-US" sz="1200" kern="100" dirty="0">
                          <a:effectLst/>
                        </a:rPr>
                        <a:t>3.Git</a:t>
                      </a:r>
                      <a:r>
                        <a:rPr lang="zh-CN" sz="1200" kern="100" dirty="0">
                          <a:effectLst/>
                        </a:rPr>
                        <a:t>远端仓库崩溃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4121049"/>
                  </a:ext>
                </a:extLst>
              </a:tr>
              <a:tr h="352608">
                <a:tc>
                  <a:txBody>
                    <a:bodyPr/>
                    <a:lstStyle/>
                    <a:p>
                      <a:pPr algn="just">
                        <a:spcAft>
                          <a:spcPts val="0"/>
                        </a:spcAft>
                      </a:pPr>
                      <a:r>
                        <a:rPr lang="en-US" sz="1200" kern="100" dirty="0">
                          <a:effectLst/>
                        </a:rPr>
                        <a:t>4.</a:t>
                      </a:r>
                      <a:r>
                        <a:rPr lang="zh-CN" sz="1200" kern="100" dirty="0">
                          <a:effectLst/>
                        </a:rPr>
                        <a:t>客户提出难以理解的无理的需求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788148401"/>
                  </a:ext>
                </a:extLst>
              </a:tr>
              <a:tr h="553049">
                <a:tc>
                  <a:txBody>
                    <a:bodyPr/>
                    <a:lstStyle/>
                    <a:p>
                      <a:pPr algn="just">
                        <a:spcAft>
                          <a:spcPts val="0"/>
                        </a:spcAft>
                      </a:pPr>
                      <a:r>
                        <a:rPr lang="en-US" sz="1200" kern="100">
                          <a:effectLst/>
                        </a:rPr>
                        <a:t>5.</a:t>
                      </a:r>
                      <a:r>
                        <a:rPr lang="zh-CN" sz="1200" kern="100">
                          <a:effectLst/>
                        </a:rPr>
                        <a:t>项目文件结构不符合规范或要求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47256177"/>
                  </a:ext>
                </a:extLst>
              </a:tr>
              <a:tr h="528912">
                <a:tc>
                  <a:txBody>
                    <a:bodyPr/>
                    <a:lstStyle/>
                    <a:p>
                      <a:pPr algn="just">
                        <a:spcAft>
                          <a:spcPts val="0"/>
                        </a:spcAft>
                      </a:pPr>
                      <a:r>
                        <a:rPr lang="en-US" sz="1200" kern="100">
                          <a:effectLst/>
                        </a:rPr>
                        <a:t>6.</a:t>
                      </a:r>
                      <a:r>
                        <a:rPr lang="zh-CN" sz="1200" kern="100">
                          <a:effectLst/>
                        </a:rPr>
                        <a:t>对接下来的计划和任务理解不够充分明确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4224442093"/>
                  </a:ext>
                </a:extLst>
              </a:tr>
              <a:tr h="352608">
                <a:tc>
                  <a:txBody>
                    <a:bodyPr/>
                    <a:lstStyle/>
                    <a:p>
                      <a:pPr algn="just">
                        <a:spcAft>
                          <a:spcPts val="0"/>
                        </a:spcAft>
                      </a:pPr>
                      <a:r>
                        <a:rPr lang="en-US" sz="1200" kern="100">
                          <a:effectLst/>
                        </a:rPr>
                        <a:t>7.</a:t>
                      </a:r>
                      <a:r>
                        <a:rPr lang="zh-CN" sz="1200" kern="100">
                          <a:effectLst/>
                        </a:rPr>
                        <a:t>开发组内沟通的缺乏实时性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沟通风险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911486748"/>
                  </a:ext>
                </a:extLst>
              </a:tr>
              <a:tr h="352608">
                <a:tc>
                  <a:txBody>
                    <a:bodyPr/>
                    <a:lstStyle/>
                    <a:p>
                      <a:pPr algn="just">
                        <a:spcAft>
                          <a:spcPts val="0"/>
                        </a:spcAft>
                      </a:pPr>
                      <a:r>
                        <a:rPr lang="en-US" sz="1200" kern="100">
                          <a:effectLst/>
                        </a:rPr>
                        <a:t>8.</a:t>
                      </a:r>
                      <a:r>
                        <a:rPr lang="zh-CN" sz="1200" kern="100">
                          <a:effectLst/>
                        </a:rPr>
                        <a:t>缺少关于开发教学辅助网站的经验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275055520"/>
                  </a:ext>
                </a:extLst>
              </a:tr>
              <a:tr h="352608">
                <a:tc>
                  <a:txBody>
                    <a:bodyPr/>
                    <a:lstStyle/>
                    <a:p>
                      <a:pPr algn="just">
                        <a:spcAft>
                          <a:spcPts val="0"/>
                        </a:spcAft>
                      </a:pPr>
                      <a:r>
                        <a:rPr lang="en-US" sz="1200" kern="100">
                          <a:effectLst/>
                        </a:rPr>
                        <a:t>9.</a:t>
                      </a:r>
                      <a:r>
                        <a:rPr lang="zh-CN" sz="1200" kern="100">
                          <a:effectLst/>
                        </a:rPr>
                        <a:t>成员的空闲时间不确定</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人员风险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931531659"/>
                  </a:ext>
                </a:extLst>
              </a:tr>
              <a:tr h="528912">
                <a:tc>
                  <a:txBody>
                    <a:bodyPr/>
                    <a:lstStyle/>
                    <a:p>
                      <a:pPr algn="just">
                        <a:spcAft>
                          <a:spcPts val="0"/>
                        </a:spcAft>
                      </a:pPr>
                      <a:r>
                        <a:rPr lang="en-US" sz="1200" kern="100">
                          <a:effectLst/>
                        </a:rPr>
                        <a:t>10.</a:t>
                      </a:r>
                      <a:r>
                        <a:rPr lang="zh-CN" sz="1200" kern="100">
                          <a:effectLst/>
                        </a:rPr>
                        <a:t>团队成员的能力和素质，影响项目质量和进度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1051368715"/>
                  </a:ext>
                </a:extLst>
              </a:tr>
              <a:tr h="352608">
                <a:tc>
                  <a:txBody>
                    <a:bodyPr/>
                    <a:lstStyle/>
                    <a:p>
                      <a:pPr algn="just">
                        <a:spcAft>
                          <a:spcPts val="0"/>
                        </a:spcAft>
                      </a:pPr>
                      <a:r>
                        <a:rPr lang="en-US" sz="1200" kern="100">
                          <a:effectLst/>
                        </a:rPr>
                        <a:t>11.</a:t>
                      </a:r>
                      <a:r>
                        <a:rPr lang="zh-CN" sz="1200" kern="100">
                          <a:effectLst/>
                        </a:rPr>
                        <a:t>团队成员是否能共同为项目服务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任务风险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273139569"/>
                  </a:ext>
                </a:extLst>
              </a:tr>
              <a:tr h="528912">
                <a:tc>
                  <a:txBody>
                    <a:bodyPr/>
                    <a:lstStyle/>
                    <a:p>
                      <a:pPr algn="just">
                        <a:spcAft>
                          <a:spcPts val="0"/>
                        </a:spcAft>
                      </a:pPr>
                      <a:r>
                        <a:rPr lang="en-US" sz="1200" kern="100">
                          <a:effectLst/>
                        </a:rPr>
                        <a:t>12.</a:t>
                      </a:r>
                      <a:r>
                        <a:rPr lang="zh-CN" sz="1200" kern="100">
                          <a:effectLst/>
                        </a:rPr>
                        <a:t>各类工具是否到位，版本是否适合该项目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工具风险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905125379"/>
                  </a:ext>
                </a:extLst>
              </a:tr>
              <a:tr h="352608">
                <a:tc>
                  <a:txBody>
                    <a:bodyPr/>
                    <a:lstStyle/>
                    <a:p>
                      <a:pPr algn="just">
                        <a:spcAft>
                          <a:spcPts val="0"/>
                        </a:spcAft>
                      </a:pPr>
                      <a:r>
                        <a:rPr lang="en-US" sz="1200" kern="100">
                          <a:effectLst/>
                        </a:rPr>
                        <a:t>13.</a:t>
                      </a:r>
                      <a:r>
                        <a:rPr lang="zh-CN" sz="1200" kern="100">
                          <a:effectLst/>
                        </a:rPr>
                        <a:t>对工具、方法、技术理解的不够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技术风险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3135579917"/>
                  </a:ext>
                </a:extLst>
              </a:tr>
              <a:tr h="352608">
                <a:tc>
                  <a:txBody>
                    <a:bodyPr/>
                    <a:lstStyle/>
                    <a:p>
                      <a:pPr algn="just">
                        <a:spcAft>
                          <a:spcPts val="0"/>
                        </a:spcAft>
                      </a:pPr>
                      <a:r>
                        <a:rPr lang="en-US" sz="1200" kern="100">
                          <a:effectLst/>
                        </a:rPr>
                        <a:t>14.</a:t>
                      </a:r>
                      <a:r>
                        <a:rPr lang="zh-CN" sz="1200" kern="100">
                          <a:effectLst/>
                        </a:rPr>
                        <a:t>用户不满意界面原型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需求风险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52043506"/>
                  </a:ext>
                </a:extLst>
              </a:tr>
              <a:tr h="352608">
                <a:tc>
                  <a:txBody>
                    <a:bodyPr/>
                    <a:lstStyle/>
                    <a:p>
                      <a:pPr algn="just">
                        <a:spcAft>
                          <a:spcPts val="0"/>
                        </a:spcAft>
                      </a:pPr>
                      <a:r>
                        <a:rPr lang="en-US" sz="1200" kern="100">
                          <a:effectLst/>
                        </a:rPr>
                        <a:t>15.</a:t>
                      </a:r>
                      <a:r>
                        <a:rPr lang="zh-CN" sz="1200" kern="100">
                          <a:effectLst/>
                        </a:rPr>
                        <a:t>硬件等不稳定而造成数据等丢失</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tc>
                  <a:txBody>
                    <a:bodyPr/>
                    <a:lstStyle/>
                    <a:p>
                      <a:pPr algn="ctr">
                        <a:spcAft>
                          <a:spcPts val="0"/>
                        </a:spcAft>
                      </a:pPr>
                      <a:r>
                        <a:rPr lang="zh-CN" sz="1200" kern="100" dirty="0">
                          <a:effectLst/>
                        </a:rPr>
                        <a:t>工具风险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9806" marR="39806" marT="0" marB="0" anchor="ctr"/>
                </a:tc>
                <a:extLst>
                  <a:ext uri="{0D108BD9-81ED-4DB2-BD59-A6C34878D82A}">
                    <a16:rowId xmlns:a16="http://schemas.microsoft.com/office/drawing/2014/main" val="802770754"/>
                  </a:ext>
                </a:extLst>
              </a:tr>
            </a:tbl>
          </a:graphicData>
        </a:graphic>
      </p:graphicFrame>
      <p:sp>
        <p:nvSpPr>
          <p:cNvPr id="10" name="Rectangle 1">
            <a:extLst>
              <a:ext uri="{FF2B5EF4-FFF2-40B4-BE49-F238E27FC236}">
                <a16:creationId xmlns:a16="http://schemas.microsoft.com/office/drawing/2014/main" id="{C3DACB70-E162-432F-8F56-B676EAFB4CF8}"/>
              </a:ext>
            </a:extLst>
          </p:cNvPr>
          <p:cNvSpPr>
            <a:spLocks noChangeArrowheads="1"/>
          </p:cNvSpPr>
          <p:nvPr/>
        </p:nvSpPr>
        <p:spPr bwMode="auto">
          <a:xfrm>
            <a:off x="1195966" y="903905"/>
            <a:ext cx="1545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风险评估</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45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26112" y="1835078"/>
            <a:ext cx="2396861" cy="6312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3" name="Rectangle 6"/>
          <p:cNvSpPr>
            <a:spLocks noChangeArrowheads="1"/>
          </p:cNvSpPr>
          <p:nvPr/>
        </p:nvSpPr>
        <p:spPr bwMode="auto">
          <a:xfrm>
            <a:off x="930569" y="2690794"/>
            <a:ext cx="2265668" cy="628228"/>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4" name="Rectangle 7"/>
          <p:cNvSpPr>
            <a:spLocks noChangeArrowheads="1"/>
          </p:cNvSpPr>
          <p:nvPr/>
        </p:nvSpPr>
        <p:spPr bwMode="auto">
          <a:xfrm>
            <a:off x="1756056" y="3545004"/>
            <a:ext cx="2264194" cy="629735"/>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5" name="Rectangle 8"/>
          <p:cNvSpPr>
            <a:spLocks noChangeArrowheads="1"/>
          </p:cNvSpPr>
          <p:nvPr/>
        </p:nvSpPr>
        <p:spPr bwMode="auto">
          <a:xfrm>
            <a:off x="2581543" y="4397708"/>
            <a:ext cx="2420447"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6" name="Rectangle 9"/>
          <p:cNvSpPr>
            <a:spLocks noChangeArrowheads="1"/>
          </p:cNvSpPr>
          <p:nvPr/>
        </p:nvSpPr>
        <p:spPr bwMode="auto">
          <a:xfrm>
            <a:off x="3405557" y="5251918"/>
            <a:ext cx="1596433" cy="6282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350"/>
          </a:p>
        </p:txBody>
      </p:sp>
      <p:sp>
        <p:nvSpPr>
          <p:cNvPr id="7" name="Rectangle 10"/>
          <p:cNvSpPr>
            <a:spLocks noChangeArrowheads="1"/>
          </p:cNvSpPr>
          <p:nvPr/>
        </p:nvSpPr>
        <p:spPr bwMode="auto">
          <a:xfrm>
            <a:off x="-26112" y="977855"/>
            <a:ext cx="1571374" cy="691503"/>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8" name="Rectangle 11"/>
          <p:cNvSpPr>
            <a:spLocks noChangeArrowheads="1"/>
          </p:cNvSpPr>
          <p:nvPr/>
        </p:nvSpPr>
        <p:spPr bwMode="auto">
          <a:xfrm>
            <a:off x="930569" y="1000453"/>
            <a:ext cx="614693" cy="2311037"/>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9" name="Rectangle 12"/>
          <p:cNvSpPr>
            <a:spLocks noChangeArrowheads="1"/>
          </p:cNvSpPr>
          <p:nvPr/>
        </p:nvSpPr>
        <p:spPr bwMode="auto">
          <a:xfrm>
            <a:off x="1744263" y="1835078"/>
            <a:ext cx="625012" cy="2339661"/>
          </a:xfrm>
          <a:prstGeom prst="rect">
            <a:avLst/>
          </a:prstGeom>
          <a:solidFill>
            <a:schemeClr val="accent1"/>
          </a:solidFill>
          <a:ln w="9525">
            <a:noFill/>
            <a:miter lim="800000"/>
          </a:ln>
        </p:spPr>
        <p:txBody>
          <a:bodyPr vert="horz" wrap="square" lIns="91440" tIns="45720" rIns="91440" bIns="45720" numCol="1" anchor="t" anchorCtr="0" compatLnSpc="1"/>
          <a:lstStyle/>
          <a:p>
            <a:endParaRPr lang="en-US" sz="1350"/>
          </a:p>
        </p:txBody>
      </p:sp>
      <p:sp>
        <p:nvSpPr>
          <p:cNvPr id="10" name="Rectangle 13"/>
          <p:cNvSpPr>
            <a:spLocks noChangeArrowheads="1"/>
          </p:cNvSpPr>
          <p:nvPr/>
        </p:nvSpPr>
        <p:spPr bwMode="auto">
          <a:xfrm>
            <a:off x="2581543" y="2690794"/>
            <a:ext cx="614693" cy="2335142"/>
          </a:xfrm>
          <a:prstGeom prst="rect">
            <a:avLst/>
          </a:prstGeom>
          <a:solidFill>
            <a:schemeClr val="accent2"/>
          </a:solidFill>
          <a:ln>
            <a:noFill/>
          </a:ln>
        </p:spPr>
        <p:txBody>
          <a:bodyPr vert="horz" wrap="square" lIns="91440" tIns="45720" rIns="91440" bIns="45720" numCol="1" anchor="t" anchorCtr="0" compatLnSpc="1"/>
          <a:lstStyle/>
          <a:p>
            <a:endParaRPr lang="en-US" sz="1350"/>
          </a:p>
        </p:txBody>
      </p:sp>
      <p:sp>
        <p:nvSpPr>
          <p:cNvPr id="11" name="Rectangle 14"/>
          <p:cNvSpPr>
            <a:spLocks noChangeArrowheads="1"/>
          </p:cNvSpPr>
          <p:nvPr/>
        </p:nvSpPr>
        <p:spPr bwMode="auto">
          <a:xfrm>
            <a:off x="3405557" y="3545004"/>
            <a:ext cx="614693" cy="2335142"/>
          </a:xfrm>
          <a:prstGeom prst="rect">
            <a:avLst/>
          </a:prstGeom>
          <a:solidFill>
            <a:schemeClr val="accent1"/>
          </a:solidFill>
          <a:ln>
            <a:noFill/>
          </a:ln>
        </p:spPr>
        <p:txBody>
          <a:bodyPr vert="horz" wrap="square" lIns="91440" tIns="45720" rIns="91440" bIns="45720" numCol="1" anchor="t" anchorCtr="0" compatLnSpc="1"/>
          <a:lstStyle/>
          <a:p>
            <a:endParaRPr lang="en-US" sz="1350"/>
          </a:p>
        </p:txBody>
      </p:sp>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项目背景</a:t>
            </a:r>
          </a:p>
        </p:txBody>
      </p:sp>
      <p:sp>
        <p:nvSpPr>
          <p:cNvPr id="27" name="矩形 26">
            <a:extLst>
              <a:ext uri="{FF2B5EF4-FFF2-40B4-BE49-F238E27FC236}">
                <a16:creationId xmlns:a16="http://schemas.microsoft.com/office/drawing/2014/main" id="{C98EC4C6-A9E3-461A-98E8-315FB3270525}"/>
              </a:ext>
            </a:extLst>
          </p:cNvPr>
          <p:cNvSpPr/>
          <p:nvPr/>
        </p:nvSpPr>
        <p:spPr>
          <a:xfrm>
            <a:off x="5001990" y="1096934"/>
            <a:ext cx="6096000" cy="3908762"/>
          </a:xfrm>
          <a:prstGeom prst="rect">
            <a:avLst/>
          </a:prstGeom>
        </p:spPr>
        <p:txBody>
          <a:bodyPr>
            <a:spAutoFit/>
          </a:bodyPr>
          <a:lstStyle/>
          <a:p>
            <a:r>
              <a:rPr lang="en-US" altLang="zh-CN" sz="3200" dirty="0"/>
              <a:t>     </a:t>
            </a:r>
            <a:r>
              <a:rPr lang="zh-CN" altLang="zh-CN" sz="3200" dirty="0"/>
              <a:t>软件项目管理与软件需求，作为软件工程当中最为重要的组成几个部分，已经引起业内人士的高度重视，项目管理和需求工程概念的提出，就是为了把软件工程化，以更有效地开发需求，开发软件并实现有效的管理。</a:t>
            </a:r>
          </a:p>
          <a:p>
            <a:endParaRPr lang="zh-CN" altLang="zh-CN" sz="2400" dirty="0">
              <a:latin typeface="+mn-ea"/>
            </a:endParaRPr>
          </a:p>
        </p:txBody>
      </p:sp>
    </p:spTree>
    <p:extLst>
      <p:ext uri="{BB962C8B-B14F-4D97-AF65-F5344CB8AC3E}">
        <p14:creationId xmlns:p14="http://schemas.microsoft.com/office/powerpoint/2010/main" val="137336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6689311D-D9AB-4B72-8294-E96DF959A4BA}"/>
              </a:ext>
            </a:extLst>
          </p:cNvPr>
          <p:cNvGraphicFramePr>
            <a:graphicFrameLocks noGrp="1"/>
          </p:cNvGraphicFramePr>
          <p:nvPr>
            <p:extLst>
              <p:ext uri="{D42A27DB-BD31-4B8C-83A1-F6EECF244321}">
                <p14:modId xmlns:p14="http://schemas.microsoft.com/office/powerpoint/2010/main" val="4166004069"/>
              </p:ext>
            </p:extLst>
          </p:nvPr>
        </p:nvGraphicFramePr>
        <p:xfrm>
          <a:off x="3810000" y="419823"/>
          <a:ext cx="6015790" cy="6155895"/>
        </p:xfrm>
        <a:graphic>
          <a:graphicData uri="http://schemas.openxmlformats.org/drawingml/2006/table">
            <a:tbl>
              <a:tblPr firstRow="1" firstCol="1" bandRow="1">
                <a:tableStyleId>{5C22544A-7EE6-4342-B048-85BDC9FD1C3A}</a:tableStyleId>
              </a:tblPr>
              <a:tblGrid>
                <a:gridCol w="1675220">
                  <a:extLst>
                    <a:ext uri="{9D8B030D-6E8A-4147-A177-3AD203B41FA5}">
                      <a16:colId xmlns:a16="http://schemas.microsoft.com/office/drawing/2014/main" val="3470167643"/>
                    </a:ext>
                  </a:extLst>
                </a:gridCol>
                <a:gridCol w="2170285">
                  <a:extLst>
                    <a:ext uri="{9D8B030D-6E8A-4147-A177-3AD203B41FA5}">
                      <a16:colId xmlns:a16="http://schemas.microsoft.com/office/drawing/2014/main" val="4219644476"/>
                    </a:ext>
                  </a:extLst>
                </a:gridCol>
                <a:gridCol w="2170285">
                  <a:extLst>
                    <a:ext uri="{9D8B030D-6E8A-4147-A177-3AD203B41FA5}">
                      <a16:colId xmlns:a16="http://schemas.microsoft.com/office/drawing/2014/main" val="2126493050"/>
                    </a:ext>
                  </a:extLst>
                </a:gridCol>
              </a:tblGrid>
              <a:tr h="211961">
                <a:tc>
                  <a:txBody>
                    <a:bodyPr/>
                    <a:lstStyle/>
                    <a:p>
                      <a:pPr indent="279400" algn="just">
                        <a:spcAft>
                          <a:spcPts val="0"/>
                        </a:spcAft>
                      </a:pPr>
                      <a:r>
                        <a:rPr lang="zh-CN" sz="1400" kern="100">
                          <a:effectLst/>
                        </a:rPr>
                        <a:t>风险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279400" algn="just">
                        <a:spcAft>
                          <a:spcPts val="0"/>
                        </a:spcAft>
                      </a:pPr>
                      <a:r>
                        <a:rPr lang="zh-CN" sz="1400" kern="100">
                          <a:effectLst/>
                        </a:rPr>
                        <a:t>风险控制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8125353"/>
                  </a:ext>
                </a:extLst>
              </a:tr>
              <a:tr h="1059815">
                <a:tc>
                  <a:txBody>
                    <a:bodyPr/>
                    <a:lstStyle/>
                    <a:p>
                      <a:pPr algn="just">
                        <a:spcAft>
                          <a:spcPts val="0"/>
                        </a:spcAft>
                      </a:pPr>
                      <a:r>
                        <a:rPr lang="en-US" sz="1400" kern="100">
                          <a:effectLst/>
                        </a:rPr>
                        <a:t>1. </a:t>
                      </a:r>
                      <a:r>
                        <a:rPr lang="zh-CN" sz="1400" kern="100">
                          <a:effectLst/>
                        </a:rPr>
                        <a:t>开发人员请假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建立规范合理的考勤制度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a:effectLst/>
                        </a:rPr>
                        <a:t>    </a:t>
                      </a:r>
                      <a:r>
                        <a:rPr lang="zh-CN" sz="1400" kern="100">
                          <a:effectLst/>
                        </a:rPr>
                        <a:t>将请假人员的任务分配给有空闲的组内人员，或者依据情况重新分配所有人任务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21679580"/>
                  </a:ext>
                </a:extLst>
              </a:tr>
              <a:tr h="847853">
                <a:tc>
                  <a:txBody>
                    <a:bodyPr/>
                    <a:lstStyle/>
                    <a:p>
                      <a:pPr algn="just">
                        <a:spcAft>
                          <a:spcPts val="0"/>
                        </a:spcAft>
                      </a:pPr>
                      <a:r>
                        <a:rPr lang="en-US" sz="1400" kern="100" dirty="0">
                          <a:effectLst/>
                        </a:rPr>
                        <a:t>2. </a:t>
                      </a:r>
                      <a:r>
                        <a:rPr lang="zh-CN" sz="1400" kern="100" dirty="0">
                          <a:effectLst/>
                        </a:rPr>
                        <a:t>项目成员不能实现项目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在项目开始前，</a:t>
                      </a:r>
                      <a:r>
                        <a:rPr lang="en-US" sz="1400" kern="100">
                          <a:effectLst/>
                        </a:rPr>
                        <a:t>PM</a:t>
                      </a:r>
                      <a:r>
                        <a:rPr lang="zh-CN" sz="1400" kern="100">
                          <a:effectLst/>
                        </a:rPr>
                        <a:t>对组内成员的能力进行把控并且进行合理培训</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en-US" sz="1400" kern="100" dirty="0">
                          <a:effectLst/>
                        </a:rPr>
                        <a:t>    </a:t>
                      </a:r>
                      <a:r>
                        <a:rPr lang="zh-CN" sz="1400" kern="100" dirty="0">
                          <a:effectLst/>
                        </a:rPr>
                        <a:t>制定合理的培训计划，及时掌握成员的开发进度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831975838"/>
                  </a:ext>
                </a:extLst>
              </a:tr>
              <a:tr h="423927">
                <a:tc>
                  <a:txBody>
                    <a:bodyPr/>
                    <a:lstStyle/>
                    <a:p>
                      <a:pPr algn="just">
                        <a:spcAft>
                          <a:spcPts val="0"/>
                        </a:spcAft>
                      </a:pPr>
                      <a:r>
                        <a:rPr lang="en-US" sz="1400" kern="100">
                          <a:effectLst/>
                        </a:rPr>
                        <a:t>3. Git</a:t>
                      </a:r>
                      <a:r>
                        <a:rPr lang="zh-CN" sz="1400" kern="100">
                          <a:effectLst/>
                        </a:rPr>
                        <a:t>远端仓库崩溃</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备份文件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创建新的库</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3116216398"/>
                  </a:ext>
                </a:extLst>
              </a:tr>
              <a:tr h="643458">
                <a:tc>
                  <a:txBody>
                    <a:bodyPr/>
                    <a:lstStyle/>
                    <a:p>
                      <a:pPr algn="just">
                        <a:spcAft>
                          <a:spcPts val="0"/>
                        </a:spcAft>
                      </a:pPr>
                      <a:r>
                        <a:rPr lang="en-US" sz="1400" kern="100" dirty="0">
                          <a:effectLst/>
                        </a:rPr>
                        <a:t>4. </a:t>
                      </a:r>
                      <a:r>
                        <a:rPr lang="zh-CN" sz="1400" kern="100" dirty="0">
                          <a:effectLst/>
                        </a:rPr>
                        <a:t>客户提出难以理解的无理的需求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无法规避</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说服客户，晓之以理，帮助客户改成合理的需求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828636262"/>
                  </a:ext>
                </a:extLst>
              </a:tr>
              <a:tr h="635888">
                <a:tc>
                  <a:txBody>
                    <a:bodyPr/>
                    <a:lstStyle/>
                    <a:p>
                      <a:pPr algn="just">
                        <a:spcAft>
                          <a:spcPts val="0"/>
                        </a:spcAft>
                      </a:pPr>
                      <a:r>
                        <a:rPr lang="en-US" sz="1400" kern="100">
                          <a:effectLst/>
                        </a:rPr>
                        <a:t>5. </a:t>
                      </a:r>
                      <a:r>
                        <a:rPr lang="zh-CN" sz="1400" kern="100">
                          <a:effectLst/>
                        </a:rPr>
                        <a:t>项目文件结构不符合规范或要求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上网寻找规范文件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a:effectLst/>
                        </a:rPr>
                        <a:t>修改文件结构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726846981"/>
                  </a:ext>
                </a:extLst>
              </a:tr>
              <a:tr h="847853">
                <a:tc>
                  <a:txBody>
                    <a:bodyPr/>
                    <a:lstStyle/>
                    <a:p>
                      <a:pPr algn="just">
                        <a:spcAft>
                          <a:spcPts val="0"/>
                        </a:spcAft>
                      </a:pPr>
                      <a:r>
                        <a:rPr lang="en-US" sz="1400" kern="100">
                          <a:effectLst/>
                        </a:rPr>
                        <a:t>6. </a:t>
                      </a:r>
                      <a:r>
                        <a:rPr lang="zh-CN" sz="1400" kern="100">
                          <a:effectLst/>
                        </a:rPr>
                        <a:t>对接下来的计划和任务理解不够充分明确</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每次的任务向老师确认，并且合理分配任务，确保组员都有合适的任务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马上确定个人任务，并开始进程</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513712425"/>
                  </a:ext>
                </a:extLst>
              </a:tr>
              <a:tr h="847853">
                <a:tc>
                  <a:txBody>
                    <a:bodyPr/>
                    <a:lstStyle/>
                    <a:p>
                      <a:pPr algn="just">
                        <a:spcAft>
                          <a:spcPts val="0"/>
                        </a:spcAft>
                      </a:pPr>
                      <a:r>
                        <a:rPr lang="en-US" sz="1400" kern="100">
                          <a:effectLst/>
                        </a:rPr>
                        <a:t>7. </a:t>
                      </a:r>
                      <a:r>
                        <a:rPr lang="zh-CN" sz="1400" kern="100">
                          <a:effectLst/>
                        </a:rPr>
                        <a:t>开发组内沟通的缺乏实时性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建立组内条约，规定交流时间，发布紧急任务时记得</a:t>
                      </a:r>
                      <a:r>
                        <a:rPr lang="en-US" sz="1400" kern="100">
                          <a:effectLst/>
                        </a:rPr>
                        <a:t>@</a:t>
                      </a:r>
                      <a:r>
                        <a:rPr lang="zh-CN" sz="1400" kern="100">
                          <a:effectLst/>
                        </a:rPr>
                        <a:t>全部人员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dirty="0">
                          <a:effectLst/>
                        </a:rPr>
                        <a:t>要求组内群的信息，事无巨细，立马查看并且回复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2945108195"/>
                  </a:ext>
                </a:extLst>
              </a:tr>
              <a:tr h="635888">
                <a:tc>
                  <a:txBody>
                    <a:bodyPr/>
                    <a:lstStyle/>
                    <a:p>
                      <a:pPr algn="just">
                        <a:spcAft>
                          <a:spcPts val="0"/>
                        </a:spcAft>
                      </a:pPr>
                      <a:r>
                        <a:rPr lang="en-US" sz="1400" kern="100">
                          <a:effectLst/>
                        </a:rPr>
                        <a:t>8. </a:t>
                      </a:r>
                      <a:r>
                        <a:rPr lang="zh-CN" sz="1400" kern="100">
                          <a:effectLst/>
                        </a:rPr>
                        <a:t>缺少关于开发教学辅助网站的经验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indent="355600" algn="just">
                        <a:spcAft>
                          <a:spcPts val="0"/>
                        </a:spcAft>
                      </a:pPr>
                      <a:r>
                        <a:rPr lang="zh-CN" sz="1400" kern="100">
                          <a:effectLst/>
                        </a:rPr>
                        <a:t>向有关经验的开发者进行访谈，并且学习</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tc>
                  <a:txBody>
                    <a:bodyPr/>
                    <a:lstStyle/>
                    <a:p>
                      <a:pPr algn="just">
                        <a:spcAft>
                          <a:spcPts val="0"/>
                        </a:spcAft>
                      </a:pPr>
                      <a:r>
                        <a:rPr lang="zh-CN" sz="1400" kern="100" dirty="0">
                          <a:effectLst/>
                        </a:rPr>
                        <a:t>向有经验者学习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372" marR="26372" marT="0" marB="0" anchor="ctr"/>
                </a:tc>
                <a:extLst>
                  <a:ext uri="{0D108BD9-81ED-4DB2-BD59-A6C34878D82A}">
                    <a16:rowId xmlns:a16="http://schemas.microsoft.com/office/drawing/2014/main" val="1093104825"/>
                  </a:ext>
                </a:extLst>
              </a:tr>
            </a:tbl>
          </a:graphicData>
        </a:graphic>
      </p:graphicFrame>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64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10" name="Rectangle 1">
            <a:extLst>
              <a:ext uri="{FF2B5EF4-FFF2-40B4-BE49-F238E27FC236}">
                <a16:creationId xmlns:a16="http://schemas.microsoft.com/office/drawing/2014/main" id="{737D4D87-AF80-4B05-B459-34A910BC2EA9}"/>
              </a:ext>
            </a:extLst>
          </p:cNvPr>
          <p:cNvSpPr>
            <a:spLocks noChangeArrowheads="1"/>
          </p:cNvSpPr>
          <p:nvPr/>
        </p:nvSpPr>
        <p:spPr bwMode="auto">
          <a:xfrm>
            <a:off x="899638" y="1071788"/>
            <a:ext cx="1781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风险策划</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a:extLst>
              <a:ext uri="{FF2B5EF4-FFF2-40B4-BE49-F238E27FC236}">
                <a16:creationId xmlns:a16="http://schemas.microsoft.com/office/drawing/2014/main" id="{54980DDF-7905-4BDD-BCD0-E097B22C3FDF}"/>
              </a:ext>
            </a:extLst>
          </p:cNvPr>
          <p:cNvGraphicFramePr>
            <a:graphicFrameLocks noGrp="1"/>
          </p:cNvGraphicFramePr>
          <p:nvPr>
            <p:extLst>
              <p:ext uri="{D42A27DB-BD31-4B8C-83A1-F6EECF244321}">
                <p14:modId xmlns:p14="http://schemas.microsoft.com/office/powerpoint/2010/main" val="220535144"/>
              </p:ext>
            </p:extLst>
          </p:nvPr>
        </p:nvGraphicFramePr>
        <p:xfrm>
          <a:off x="3809999" y="419823"/>
          <a:ext cx="6015788" cy="6155895"/>
        </p:xfrm>
        <a:graphic>
          <a:graphicData uri="http://schemas.openxmlformats.org/drawingml/2006/table">
            <a:tbl>
              <a:tblPr firstRow="1" firstCol="1" bandRow="1">
                <a:tableStyleId>{5C22544A-7EE6-4342-B048-85BDC9FD1C3A}</a:tableStyleId>
              </a:tblPr>
              <a:tblGrid>
                <a:gridCol w="1675218">
                  <a:extLst>
                    <a:ext uri="{9D8B030D-6E8A-4147-A177-3AD203B41FA5}">
                      <a16:colId xmlns:a16="http://schemas.microsoft.com/office/drawing/2014/main" val="3063242708"/>
                    </a:ext>
                  </a:extLst>
                </a:gridCol>
                <a:gridCol w="2170285">
                  <a:extLst>
                    <a:ext uri="{9D8B030D-6E8A-4147-A177-3AD203B41FA5}">
                      <a16:colId xmlns:a16="http://schemas.microsoft.com/office/drawing/2014/main" val="2344163403"/>
                    </a:ext>
                  </a:extLst>
                </a:gridCol>
                <a:gridCol w="2170285">
                  <a:extLst>
                    <a:ext uri="{9D8B030D-6E8A-4147-A177-3AD203B41FA5}">
                      <a16:colId xmlns:a16="http://schemas.microsoft.com/office/drawing/2014/main" val="1638963716"/>
                    </a:ext>
                  </a:extLst>
                </a:gridCol>
              </a:tblGrid>
              <a:tr h="512992">
                <a:tc>
                  <a:txBody>
                    <a:bodyPr/>
                    <a:lstStyle/>
                    <a:p>
                      <a:pPr algn="just">
                        <a:spcAft>
                          <a:spcPts val="0"/>
                        </a:spcAft>
                      </a:pPr>
                      <a:r>
                        <a:rPr lang="en-US" sz="1200" kern="100" dirty="0">
                          <a:effectLst/>
                        </a:rPr>
                        <a:t>9. </a:t>
                      </a:r>
                      <a:r>
                        <a:rPr lang="zh-CN" sz="1200" kern="100" dirty="0">
                          <a:effectLst/>
                        </a:rPr>
                        <a:t>成员的空闲时间不确定</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dirty="0">
                          <a:effectLst/>
                        </a:rPr>
                        <a:t>每周进行例会，安排工作表</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每周进行例会，安排工作表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4159731597"/>
                  </a:ext>
                </a:extLst>
              </a:tr>
              <a:tr h="1025982">
                <a:tc>
                  <a:txBody>
                    <a:bodyPr/>
                    <a:lstStyle/>
                    <a:p>
                      <a:pPr algn="just">
                        <a:spcAft>
                          <a:spcPts val="0"/>
                        </a:spcAft>
                      </a:pPr>
                      <a:r>
                        <a:rPr lang="en-US" sz="1200" kern="100">
                          <a:effectLst/>
                        </a:rPr>
                        <a:t>10. </a:t>
                      </a:r>
                      <a:r>
                        <a:rPr lang="zh-CN" sz="1200" kern="100">
                          <a:effectLst/>
                        </a:rPr>
                        <a:t>团队成员的能力和素质，影响项目质量和进度 </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主动了解各个组员，并且进行</a:t>
                      </a:r>
                      <a:r>
                        <a:rPr lang="en-US" sz="1200" kern="100">
                          <a:effectLst/>
                        </a:rPr>
                        <a:t>team build</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对组员进行针对性的培训，并且安排相应工作</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581595670"/>
                  </a:ext>
                </a:extLst>
              </a:tr>
              <a:tr h="1025982">
                <a:tc>
                  <a:txBody>
                    <a:bodyPr/>
                    <a:lstStyle/>
                    <a:p>
                      <a:pPr algn="just">
                        <a:spcAft>
                          <a:spcPts val="0"/>
                        </a:spcAft>
                      </a:pPr>
                      <a:r>
                        <a:rPr lang="en-US" sz="1200" kern="100" dirty="0">
                          <a:effectLst/>
                        </a:rPr>
                        <a:t>11. </a:t>
                      </a:r>
                      <a:r>
                        <a:rPr lang="zh-CN" sz="1200" kern="100" dirty="0">
                          <a:effectLst/>
                        </a:rPr>
                        <a:t>团队成员是否能共同为项目服务</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项目开始前，对各个组员进行沟通，讲清楚目标，任务等</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和成员进行完整的沟通，采用公平、公正、公开的考评制度</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172329378"/>
                  </a:ext>
                </a:extLst>
              </a:tr>
              <a:tr h="1282478">
                <a:tc>
                  <a:txBody>
                    <a:bodyPr/>
                    <a:lstStyle/>
                    <a:p>
                      <a:pPr algn="just">
                        <a:spcAft>
                          <a:spcPts val="0"/>
                        </a:spcAft>
                      </a:pPr>
                      <a:r>
                        <a:rPr lang="en-US" sz="1200" kern="100">
                          <a:effectLst/>
                        </a:rPr>
                        <a:t>12. </a:t>
                      </a:r>
                      <a:r>
                        <a:rPr lang="zh-CN" sz="1200" kern="100">
                          <a:effectLst/>
                        </a:rPr>
                        <a:t>各类工具是否到位，版本是否适合该项目</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征求老师的意见或者有经验人士的意见，并且在项目的启动阶段就落实好各项工具的来源</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升级工具或者使用可以替代的工具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480587597"/>
                  </a:ext>
                </a:extLst>
              </a:tr>
              <a:tr h="769487">
                <a:tc>
                  <a:txBody>
                    <a:bodyPr/>
                    <a:lstStyle/>
                    <a:p>
                      <a:pPr algn="just">
                        <a:spcAft>
                          <a:spcPts val="0"/>
                        </a:spcAft>
                      </a:pPr>
                      <a:r>
                        <a:rPr lang="en-US" sz="1200" kern="100">
                          <a:effectLst/>
                        </a:rPr>
                        <a:t>13. </a:t>
                      </a:r>
                      <a:r>
                        <a:rPr lang="zh-CN" sz="1200" kern="100">
                          <a:effectLst/>
                        </a:rPr>
                        <a:t>对工具、方法、技术理解的不够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项目开始前安装好工具，并进行学习培训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a:effectLst/>
                        </a:rPr>
                        <a:t>学习培训各个工具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3263622953"/>
                  </a:ext>
                </a:extLst>
              </a:tr>
              <a:tr h="769487">
                <a:tc>
                  <a:txBody>
                    <a:bodyPr/>
                    <a:lstStyle/>
                    <a:p>
                      <a:pPr algn="just">
                        <a:spcAft>
                          <a:spcPts val="0"/>
                        </a:spcAft>
                      </a:pPr>
                      <a:r>
                        <a:rPr lang="en-US" sz="1200" kern="100">
                          <a:effectLst/>
                        </a:rPr>
                        <a:t>14. </a:t>
                      </a:r>
                      <a:r>
                        <a:rPr lang="zh-CN" sz="1200" kern="100">
                          <a:effectLst/>
                        </a:rPr>
                        <a:t>客户不满意界面原型</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与客户进行深度的交流，了解客户对界面的喜好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重新获取客户的需求后，采用快速原型重新做界面</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2255701511"/>
                  </a:ext>
                </a:extLst>
              </a:tr>
              <a:tr h="769487">
                <a:tc>
                  <a:txBody>
                    <a:bodyPr/>
                    <a:lstStyle/>
                    <a:p>
                      <a:pPr algn="just">
                        <a:spcAft>
                          <a:spcPts val="0"/>
                        </a:spcAft>
                      </a:pPr>
                      <a:r>
                        <a:rPr lang="en-US" sz="1200" kern="100">
                          <a:effectLst/>
                        </a:rPr>
                        <a:t>15. </a:t>
                      </a:r>
                      <a:r>
                        <a:rPr lang="zh-CN" sz="1200" kern="100">
                          <a:effectLst/>
                        </a:rPr>
                        <a:t>硬件等不稳定而造成数据等丢失</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indent="355600" algn="just">
                        <a:spcAft>
                          <a:spcPts val="0"/>
                        </a:spcAft>
                      </a:pPr>
                      <a:r>
                        <a:rPr lang="zh-CN" sz="1200" kern="100">
                          <a:effectLst/>
                        </a:rPr>
                        <a:t>每次的数据等都要进行备份</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tc>
                  <a:txBody>
                    <a:bodyPr/>
                    <a:lstStyle/>
                    <a:p>
                      <a:pPr algn="just">
                        <a:spcAft>
                          <a:spcPts val="0"/>
                        </a:spcAft>
                      </a:pPr>
                      <a:r>
                        <a:rPr lang="zh-CN" sz="1200" kern="100" dirty="0">
                          <a:effectLst/>
                        </a:rPr>
                        <a:t>将备份的数据等还原</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277" marR="58277" marT="0" marB="0" anchor="ctr"/>
                </a:tc>
                <a:extLst>
                  <a:ext uri="{0D108BD9-81ED-4DB2-BD59-A6C34878D82A}">
                    <a16:rowId xmlns:a16="http://schemas.microsoft.com/office/drawing/2014/main" val="710016868"/>
                  </a:ext>
                </a:extLst>
              </a:tr>
            </a:tbl>
          </a:graphicData>
        </a:graphic>
      </p:graphicFrame>
    </p:spTree>
    <p:extLst>
      <p:ext uri="{BB962C8B-B14F-4D97-AF65-F5344CB8AC3E}">
        <p14:creationId xmlns:p14="http://schemas.microsoft.com/office/powerpoint/2010/main" val="336317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38531" y="4409959"/>
            <a:ext cx="2333999" cy="824824"/>
            <a:chOff x="6417232" y="4419292"/>
            <a:chExt cx="2333999" cy="824824"/>
          </a:xfrm>
        </p:grpSpPr>
        <p:sp>
          <p:nvSpPr>
            <p:cNvPr id="4" name="TextBox 13"/>
            <p:cNvSpPr txBox="1"/>
            <p:nvPr/>
          </p:nvSpPr>
          <p:spPr>
            <a:xfrm>
              <a:off x="6417232" y="4419292"/>
              <a:ext cx="1596783" cy="33752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13"/>
            <p:cNvSpPr txBox="1"/>
            <p:nvPr/>
          </p:nvSpPr>
          <p:spPr>
            <a:xfrm>
              <a:off x="6417232" y="4749365"/>
              <a:ext cx="2333999" cy="49475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graphicFrame>
        <p:nvGraphicFramePr>
          <p:cNvPr id="2" name="表格 1">
            <a:extLst>
              <a:ext uri="{FF2B5EF4-FFF2-40B4-BE49-F238E27FC236}">
                <a16:creationId xmlns:a16="http://schemas.microsoft.com/office/drawing/2014/main" id="{710F14B1-9CBD-4D94-B70B-DD57678C2B2A}"/>
              </a:ext>
            </a:extLst>
          </p:cNvPr>
          <p:cNvGraphicFramePr>
            <a:graphicFrameLocks noGrp="1"/>
          </p:cNvGraphicFramePr>
          <p:nvPr>
            <p:extLst>
              <p:ext uri="{D42A27DB-BD31-4B8C-83A1-F6EECF244321}">
                <p14:modId xmlns:p14="http://schemas.microsoft.com/office/powerpoint/2010/main" val="4004621191"/>
              </p:ext>
            </p:extLst>
          </p:nvPr>
        </p:nvGraphicFramePr>
        <p:xfrm>
          <a:off x="2547258" y="1934937"/>
          <a:ext cx="7097484" cy="4132713"/>
        </p:xfrm>
        <a:graphic>
          <a:graphicData uri="http://schemas.openxmlformats.org/drawingml/2006/table">
            <a:tbl>
              <a:tblPr firstRow="1" firstCol="1" bandRow="1">
                <a:tableStyleId>{5C22544A-7EE6-4342-B048-85BDC9FD1C3A}</a:tableStyleId>
              </a:tblPr>
              <a:tblGrid>
                <a:gridCol w="1976439">
                  <a:extLst>
                    <a:ext uri="{9D8B030D-6E8A-4147-A177-3AD203B41FA5}">
                      <a16:colId xmlns:a16="http://schemas.microsoft.com/office/drawing/2014/main" val="384953067"/>
                    </a:ext>
                  </a:extLst>
                </a:gridCol>
                <a:gridCol w="5121045">
                  <a:extLst>
                    <a:ext uri="{9D8B030D-6E8A-4147-A177-3AD203B41FA5}">
                      <a16:colId xmlns:a16="http://schemas.microsoft.com/office/drawing/2014/main" val="1108474554"/>
                    </a:ext>
                  </a:extLst>
                </a:gridCol>
              </a:tblGrid>
              <a:tr h="456623">
                <a:tc>
                  <a:txBody>
                    <a:bodyPr/>
                    <a:lstStyle/>
                    <a:p>
                      <a:pPr indent="279400" algn="just">
                        <a:spcAft>
                          <a:spcPts val="0"/>
                        </a:spcAft>
                      </a:pPr>
                      <a:r>
                        <a:rPr lang="zh-CN" sz="1800" kern="100">
                          <a:effectLst/>
                        </a:rPr>
                        <a:t>风险状态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79400" algn="just">
                        <a:spcAft>
                          <a:spcPts val="0"/>
                        </a:spcAft>
                      </a:pPr>
                      <a:r>
                        <a:rPr lang="zh-CN" sz="1800" kern="100">
                          <a:effectLst/>
                        </a:rPr>
                        <a:t>状态描述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4857823"/>
                  </a:ext>
                </a:extLst>
              </a:tr>
              <a:tr h="718910">
                <a:tc>
                  <a:txBody>
                    <a:bodyPr/>
                    <a:lstStyle/>
                    <a:p>
                      <a:pPr algn="just">
                        <a:spcAft>
                          <a:spcPts val="0"/>
                        </a:spcAft>
                      </a:pPr>
                      <a:r>
                        <a:rPr lang="en-US" sz="1800" kern="100" dirty="0">
                          <a:effectLst/>
                        </a:rPr>
                        <a:t>1. </a:t>
                      </a:r>
                      <a:r>
                        <a:rPr lang="zh-CN" sz="1800" kern="100" dirty="0">
                          <a:effectLst/>
                        </a:rPr>
                        <a:t>跟踪中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风险处于监视中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58499088"/>
                  </a:ext>
                </a:extLst>
              </a:tr>
              <a:tr h="693089">
                <a:tc>
                  <a:txBody>
                    <a:bodyPr/>
                    <a:lstStyle/>
                    <a:p>
                      <a:pPr algn="just">
                        <a:spcAft>
                          <a:spcPts val="0"/>
                        </a:spcAft>
                      </a:pPr>
                      <a:r>
                        <a:rPr lang="en-US" sz="1800" kern="100">
                          <a:effectLst/>
                        </a:rPr>
                        <a:t>2. </a:t>
                      </a:r>
                      <a:r>
                        <a:rPr lang="zh-CN" sz="1800" kern="100">
                          <a:effectLst/>
                        </a:rPr>
                        <a:t>应急处理中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风险带来的影响超出预期，对其进行紧急处理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4315652"/>
                  </a:ext>
                </a:extLst>
              </a:tr>
              <a:tr h="693089">
                <a:tc>
                  <a:txBody>
                    <a:bodyPr/>
                    <a:lstStyle/>
                    <a:p>
                      <a:pPr algn="just">
                        <a:spcAft>
                          <a:spcPts val="0"/>
                        </a:spcAft>
                      </a:pPr>
                      <a:r>
                        <a:rPr lang="en-US" sz="1800" kern="100">
                          <a:effectLst/>
                        </a:rPr>
                        <a:t>3. </a:t>
                      </a:r>
                      <a:r>
                        <a:rPr lang="zh-CN" sz="1800" kern="100">
                          <a:effectLst/>
                        </a:rPr>
                        <a:t>处理完毕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风险应对成功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8063424"/>
                  </a:ext>
                </a:extLst>
              </a:tr>
              <a:tr h="456623">
                <a:tc>
                  <a:txBody>
                    <a:bodyPr/>
                    <a:lstStyle/>
                    <a:p>
                      <a:pPr algn="just">
                        <a:spcAft>
                          <a:spcPts val="0"/>
                        </a:spcAft>
                      </a:pPr>
                      <a:r>
                        <a:rPr lang="en-US" sz="1800" kern="100">
                          <a:effectLst/>
                        </a:rPr>
                        <a:t>4. </a:t>
                      </a:r>
                      <a:r>
                        <a:rPr lang="zh-CN" sz="1800" kern="100">
                          <a:effectLst/>
                        </a:rPr>
                        <a:t>已消失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风险消失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1401130"/>
                  </a:ext>
                </a:extLst>
              </a:tr>
              <a:tr h="1114379">
                <a:tc>
                  <a:txBody>
                    <a:bodyPr/>
                    <a:lstStyle/>
                    <a:p>
                      <a:pPr algn="just">
                        <a:spcAft>
                          <a:spcPts val="0"/>
                        </a:spcAft>
                      </a:pPr>
                      <a:r>
                        <a:rPr lang="en-US" sz="1800" kern="100">
                          <a:effectLst/>
                        </a:rPr>
                        <a:t>5. </a:t>
                      </a:r>
                      <a:r>
                        <a:rPr lang="zh-CN" sz="1800" kern="100">
                          <a:effectLst/>
                        </a:rPr>
                        <a:t>处理中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dirty="0">
                          <a:effectLst/>
                        </a:rPr>
                        <a:t>正在逐步减小风险带来的影响或减小风险出现的概率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8222640"/>
                  </a:ext>
                </a:extLst>
              </a:tr>
            </a:tbl>
          </a:graphicData>
        </a:graphic>
      </p:graphicFrame>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9400" algn="l" defTabSz="914400" rtl="0" eaLnBrk="0" fontAlgn="base" latinLnBrk="0" hangingPunct="0">
              <a:lnSpc>
                <a:spcPct val="100000"/>
              </a:lnSpc>
              <a:spcBef>
                <a:spcPct val="0"/>
              </a:spcBef>
              <a:spcAft>
                <a:spcPct val="0"/>
              </a:spcAft>
              <a:buClrTx/>
              <a:buSzTx/>
              <a:buFontTx/>
              <a:buChar char="•"/>
              <a:tabLst/>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风险状态</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25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风险管理计划</a:t>
            </a:r>
          </a:p>
        </p:txBody>
      </p:sp>
      <p:sp>
        <p:nvSpPr>
          <p:cNvPr id="6" name="Rectangle 1">
            <a:extLst>
              <a:ext uri="{FF2B5EF4-FFF2-40B4-BE49-F238E27FC236}">
                <a16:creationId xmlns:a16="http://schemas.microsoft.com/office/drawing/2014/main" id="{E1BADDF1-A0FB-46CE-ACE6-6D50CE3877E5}"/>
              </a:ext>
            </a:extLst>
          </p:cNvPr>
          <p:cNvSpPr>
            <a:spLocks noChangeArrowheads="1"/>
          </p:cNvSpPr>
          <p:nvPr/>
        </p:nvSpPr>
        <p:spPr bwMode="auto">
          <a:xfrm>
            <a:off x="1030742" y="1071788"/>
            <a:ext cx="1704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9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FontTx/>
              <a:buChar char="•"/>
            </a:pPr>
            <a:r>
              <a:rPr kumimoji="0" lang="zh-CN" altLang="zh-CN" sz="2400" b="1" i="0" u="none" strike="noStrike" cap="none" normalizeH="0" baseline="0" dirty="0">
                <a:ln>
                  <a:noFill/>
                </a:ln>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风险</a:t>
            </a:r>
            <a:r>
              <a:rPr lang="zh-CN" altLang="en-US" sz="2400" b="1" dirty="0">
                <a:solidFill>
                  <a:srgbClr val="000000"/>
                </a:solidFill>
                <a:latin typeface="等线" panose="02010600030101010101" pitchFamily="2" charset="-122"/>
                <a:ea typeface="宋体" panose="02010600030101010101" pitchFamily="2" charset="-122"/>
                <a:cs typeface="Times New Roman" panose="02020603050405020304" pitchFamily="18" charset="0"/>
              </a:rPr>
              <a:t>跟踪</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702A3145-D6F2-47F6-8073-B141ECDE5FB6}"/>
              </a:ext>
            </a:extLst>
          </p:cNvPr>
          <p:cNvGraphicFramePr>
            <a:graphicFrameLocks noGrp="1"/>
          </p:cNvGraphicFramePr>
          <p:nvPr>
            <p:extLst>
              <p:ext uri="{D42A27DB-BD31-4B8C-83A1-F6EECF244321}">
                <p14:modId xmlns:p14="http://schemas.microsoft.com/office/powerpoint/2010/main" val="4224673275"/>
              </p:ext>
            </p:extLst>
          </p:nvPr>
        </p:nvGraphicFramePr>
        <p:xfrm>
          <a:off x="2587113" y="2543911"/>
          <a:ext cx="6119704" cy="1134008"/>
        </p:xfrm>
        <a:graphic>
          <a:graphicData uri="http://schemas.openxmlformats.org/drawingml/2006/table">
            <a:tbl>
              <a:tblPr firstRow="1" firstCol="1" bandRow="1">
                <a:tableStyleId>{5C22544A-7EE6-4342-B048-85BDC9FD1C3A}</a:tableStyleId>
              </a:tblPr>
              <a:tblGrid>
                <a:gridCol w="989662">
                  <a:extLst>
                    <a:ext uri="{9D8B030D-6E8A-4147-A177-3AD203B41FA5}">
                      <a16:colId xmlns:a16="http://schemas.microsoft.com/office/drawing/2014/main" val="3437927909"/>
                    </a:ext>
                  </a:extLst>
                </a:gridCol>
                <a:gridCol w="974166">
                  <a:extLst>
                    <a:ext uri="{9D8B030D-6E8A-4147-A177-3AD203B41FA5}">
                      <a16:colId xmlns:a16="http://schemas.microsoft.com/office/drawing/2014/main" val="3844312635"/>
                    </a:ext>
                  </a:extLst>
                </a:gridCol>
                <a:gridCol w="1038265">
                  <a:extLst>
                    <a:ext uri="{9D8B030D-6E8A-4147-A177-3AD203B41FA5}">
                      <a16:colId xmlns:a16="http://schemas.microsoft.com/office/drawing/2014/main" val="3056602650"/>
                    </a:ext>
                  </a:extLst>
                </a:gridCol>
                <a:gridCol w="1039673">
                  <a:extLst>
                    <a:ext uri="{9D8B030D-6E8A-4147-A177-3AD203B41FA5}">
                      <a16:colId xmlns:a16="http://schemas.microsoft.com/office/drawing/2014/main" val="323085016"/>
                    </a:ext>
                  </a:extLst>
                </a:gridCol>
                <a:gridCol w="1038265">
                  <a:extLst>
                    <a:ext uri="{9D8B030D-6E8A-4147-A177-3AD203B41FA5}">
                      <a16:colId xmlns:a16="http://schemas.microsoft.com/office/drawing/2014/main" val="3607275177"/>
                    </a:ext>
                  </a:extLst>
                </a:gridCol>
                <a:gridCol w="1039673">
                  <a:extLst>
                    <a:ext uri="{9D8B030D-6E8A-4147-A177-3AD203B41FA5}">
                      <a16:colId xmlns:a16="http://schemas.microsoft.com/office/drawing/2014/main" val="2228270221"/>
                    </a:ext>
                  </a:extLst>
                </a:gridCol>
              </a:tblGrid>
              <a:tr h="488496">
                <a:tc>
                  <a:txBody>
                    <a:bodyPr/>
                    <a:lstStyle/>
                    <a:p>
                      <a:pPr algn="just">
                        <a:spcAft>
                          <a:spcPts val="0"/>
                        </a:spcAft>
                      </a:pPr>
                      <a:r>
                        <a:rPr lang="zh-CN" sz="1400" kern="100" dirty="0">
                          <a:effectLst/>
                        </a:rPr>
                        <a:t>风险名称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发生时间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预估影响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负责人</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应对措施</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风险状态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6745007"/>
                  </a:ext>
                </a:extLst>
              </a:tr>
              <a:tr h="645512">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301255"/>
                  </a:ext>
                </a:extLst>
              </a:tr>
            </a:tbl>
          </a:graphicData>
        </a:graphic>
      </p:graphicFrame>
    </p:spTree>
    <p:extLst>
      <p:ext uri="{BB962C8B-B14F-4D97-AF65-F5344CB8AC3E}">
        <p14:creationId xmlns:p14="http://schemas.microsoft.com/office/powerpoint/2010/main" val="1374494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227490" y="2437684"/>
            <a:ext cx="357020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子计划</a:t>
            </a:r>
            <a:r>
              <a:rPr lang="en-US" altLang="zh-CN" sz="4400" b="1" dirty="0">
                <a:latin typeface="等线 Light" panose="02010600030101010101" pitchFamily="2" charset="-122"/>
                <a:ea typeface="等线 Light" panose="02010600030101010101" pitchFamily="2" charset="-122"/>
              </a:rPr>
              <a:t>8</a:t>
            </a:r>
          </a:p>
          <a:p>
            <a:pPr algn="ct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配置管理计划</a:t>
            </a: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347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文本框 9">
            <a:extLst>
              <a:ext uri="{FF2B5EF4-FFF2-40B4-BE49-F238E27FC236}">
                <a16:creationId xmlns:a16="http://schemas.microsoft.com/office/drawing/2014/main" id="{42986F5E-A5DB-4923-8235-CF72C1839C53}"/>
              </a:ext>
            </a:extLst>
          </p:cNvPr>
          <p:cNvSpPr txBox="1">
            <a:spLocks noChangeArrowheads="1"/>
          </p:cNvSpPr>
          <p:nvPr/>
        </p:nvSpPr>
        <p:spPr bwMode="auto">
          <a:xfrm>
            <a:off x="6653848" y="4125594"/>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版本管理工具</a:t>
            </a:r>
          </a:p>
        </p:txBody>
      </p:sp>
      <p:sp>
        <p:nvSpPr>
          <p:cNvPr id="12" name="文本框 13">
            <a:extLst>
              <a:ext uri="{FF2B5EF4-FFF2-40B4-BE49-F238E27FC236}">
                <a16:creationId xmlns:a16="http://schemas.microsoft.com/office/drawing/2014/main" id="{2F242950-C9F7-43B9-99E7-6812EB1FA386}"/>
              </a:ext>
            </a:extLst>
          </p:cNvPr>
          <p:cNvSpPr txBox="1">
            <a:spLocks noChangeArrowheads="1"/>
          </p:cNvSpPr>
          <p:nvPr/>
        </p:nvSpPr>
        <p:spPr bwMode="auto">
          <a:xfrm>
            <a:off x="1638677" y="4125595"/>
            <a:ext cx="3613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4000" dirty="0"/>
              <a:t>仓库服务器</a:t>
            </a:r>
          </a:p>
        </p:txBody>
      </p:sp>
      <p:pic>
        <p:nvPicPr>
          <p:cNvPr id="14" name="图片 13">
            <a:extLst>
              <a:ext uri="{FF2B5EF4-FFF2-40B4-BE49-F238E27FC236}">
                <a16:creationId xmlns:a16="http://schemas.microsoft.com/office/drawing/2014/main" id="{1D95D96D-EE85-4FF2-A309-462B8664AB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4141" y="2307259"/>
            <a:ext cx="3937686" cy="1309281"/>
          </a:xfrm>
          <a:prstGeom prst="rect">
            <a:avLst/>
          </a:prstGeom>
        </p:spPr>
      </p:pic>
      <p:sp>
        <p:nvSpPr>
          <p:cNvPr id="15" name="文本框 41">
            <a:extLst>
              <a:ext uri="{FF2B5EF4-FFF2-40B4-BE49-F238E27FC236}">
                <a16:creationId xmlns:a16="http://schemas.microsoft.com/office/drawing/2014/main" id="{80BBFA4D-B54B-4E2C-9F22-FA3C8F9D9CAE}"/>
              </a:ext>
            </a:extLst>
          </p:cNvPr>
          <p:cNvSpPr txBox="1">
            <a:spLocks noChangeArrowheads="1"/>
          </p:cNvSpPr>
          <p:nvPr/>
        </p:nvSpPr>
        <p:spPr bwMode="auto">
          <a:xfrm>
            <a:off x="1404382" y="1009650"/>
            <a:ext cx="29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配置管理工具</a:t>
            </a:r>
          </a:p>
        </p:txBody>
      </p:sp>
      <p:pic>
        <p:nvPicPr>
          <p:cNvPr id="1026" name="Picture 2" descr="https://timgsa.baidu.com/timg?image&amp;quality=80&amp;size=b9999_10000&amp;sec=1544260967923&amp;di=7d7b6a2f8f866b416912cb41aaf12a5a&amp;imgtype=jpg&amp;src=http%3A%2F%2Fimg1.imgtn.bdimg.com%2Fit%2Fu%3D286787381%2C2726460676%26fm%3D214%26gp%3D0.jpg">
            <a:extLst>
              <a:ext uri="{FF2B5EF4-FFF2-40B4-BE49-F238E27FC236}">
                <a16:creationId xmlns:a16="http://schemas.microsoft.com/office/drawing/2014/main" id="{DE999DA9-73DD-4F05-AEAC-53C5D8D6304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77" t="10948" r="33320" b="17484"/>
          <a:stretch/>
        </p:blipFill>
        <p:spPr bwMode="auto">
          <a:xfrm>
            <a:off x="7667625" y="2510244"/>
            <a:ext cx="12001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7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11" name="矩形: 圆角 2">
            <a:extLst>
              <a:ext uri="{FF2B5EF4-FFF2-40B4-BE49-F238E27FC236}">
                <a16:creationId xmlns:a16="http://schemas.microsoft.com/office/drawing/2014/main" id="{C6AF74CD-BABB-4770-8283-A1812B181680}"/>
              </a:ext>
            </a:extLst>
          </p:cNvPr>
          <p:cNvSpPr/>
          <p:nvPr/>
        </p:nvSpPr>
        <p:spPr>
          <a:xfrm>
            <a:off x="4510883" y="1259285"/>
            <a:ext cx="2252663" cy="712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anose="020B0604020202020204" pitchFamily="34" charset="0"/>
              <a:buNone/>
            </a:pPr>
            <a:r>
              <a:rPr lang="zh-CN" altLang="en-US" b="1" dirty="0"/>
              <a:t>软件工程系列课程教学辅助网站</a:t>
            </a:r>
            <a:endParaRPr lang="zh-CN" altLang="en-US" dirty="0"/>
          </a:p>
        </p:txBody>
      </p:sp>
      <p:cxnSp>
        <p:nvCxnSpPr>
          <p:cNvPr id="12" name="直接箭头连接符 11">
            <a:extLst>
              <a:ext uri="{FF2B5EF4-FFF2-40B4-BE49-F238E27FC236}">
                <a16:creationId xmlns:a16="http://schemas.microsoft.com/office/drawing/2014/main" id="{D8DD8A62-2140-484B-9CA8-0CFBC3B78BF1}"/>
              </a:ext>
            </a:extLst>
          </p:cNvPr>
          <p:cNvCxnSpPr>
            <a:cxnSpLocks/>
            <a:stCxn id="11" idx="2"/>
            <a:endCxn id="13" idx="0"/>
          </p:cNvCxnSpPr>
          <p:nvPr/>
        </p:nvCxnSpPr>
        <p:spPr>
          <a:xfrm flipH="1">
            <a:off x="1511300" y="1972073"/>
            <a:ext cx="4125915" cy="2003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圆角 5">
            <a:extLst>
              <a:ext uri="{FF2B5EF4-FFF2-40B4-BE49-F238E27FC236}">
                <a16:creationId xmlns:a16="http://schemas.microsoft.com/office/drawing/2014/main" id="{DC2832E3-598F-402E-A348-4F1502FD1FC0}"/>
              </a:ext>
            </a:extLst>
          </p:cNvPr>
          <p:cNvSpPr/>
          <p:nvPr/>
        </p:nvSpPr>
        <p:spPr>
          <a:xfrm>
            <a:off x="975042" y="3975100"/>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Master</a:t>
            </a:r>
            <a:endParaRPr lang="zh-CN" altLang="en-US" dirty="0">
              <a:sym typeface="+mn-ea"/>
            </a:endParaRPr>
          </a:p>
        </p:txBody>
      </p:sp>
      <p:cxnSp>
        <p:nvCxnSpPr>
          <p:cNvPr id="14" name="直接箭头连接符 13">
            <a:extLst>
              <a:ext uri="{FF2B5EF4-FFF2-40B4-BE49-F238E27FC236}">
                <a16:creationId xmlns:a16="http://schemas.microsoft.com/office/drawing/2014/main" id="{0C94A741-7579-4173-B8CB-77C83480A983}"/>
              </a:ext>
            </a:extLst>
          </p:cNvPr>
          <p:cNvCxnSpPr>
            <a:cxnSpLocks/>
            <a:endCxn id="25" idx="0"/>
          </p:cNvCxnSpPr>
          <p:nvPr/>
        </p:nvCxnSpPr>
        <p:spPr>
          <a:xfrm flipH="1">
            <a:off x="3015773" y="1973263"/>
            <a:ext cx="2622712"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186B1A1-E438-4033-8256-289D6A5168F0}"/>
              </a:ext>
            </a:extLst>
          </p:cNvPr>
          <p:cNvCxnSpPr>
            <a:cxnSpLocks/>
            <a:endCxn id="26" idx="0"/>
          </p:cNvCxnSpPr>
          <p:nvPr/>
        </p:nvCxnSpPr>
        <p:spPr>
          <a:xfrm flipH="1">
            <a:off x="4451031" y="1973263"/>
            <a:ext cx="1187454"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3858CB25-A7CF-4B3F-8F92-64562516BEC5}"/>
              </a:ext>
            </a:extLst>
          </p:cNvPr>
          <p:cNvCxnSpPr>
            <a:cxnSpLocks/>
            <a:endCxn id="27" idx="0"/>
          </p:cNvCxnSpPr>
          <p:nvPr/>
        </p:nvCxnSpPr>
        <p:spPr>
          <a:xfrm>
            <a:off x="5638484" y="1973263"/>
            <a:ext cx="462041" cy="2038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7BB17B9-ECE4-4A1E-A148-4BFA93D724D0}"/>
              </a:ext>
            </a:extLst>
          </p:cNvPr>
          <p:cNvCxnSpPr>
            <a:cxnSpLocks/>
            <a:endCxn id="28" idx="0"/>
          </p:cNvCxnSpPr>
          <p:nvPr/>
        </p:nvCxnSpPr>
        <p:spPr>
          <a:xfrm>
            <a:off x="5637215" y="1972668"/>
            <a:ext cx="2003106" cy="2033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CDB0C751-6C53-40BD-9645-91B4391459ED}"/>
              </a:ext>
            </a:extLst>
          </p:cNvPr>
          <p:cNvCxnSpPr>
            <a:cxnSpLocks/>
            <a:endCxn id="29" idx="0"/>
          </p:cNvCxnSpPr>
          <p:nvPr/>
        </p:nvCxnSpPr>
        <p:spPr>
          <a:xfrm>
            <a:off x="5638484" y="1964170"/>
            <a:ext cx="3608387" cy="2041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38">
            <a:extLst>
              <a:ext uri="{FF2B5EF4-FFF2-40B4-BE49-F238E27FC236}">
                <a16:creationId xmlns:a16="http://schemas.microsoft.com/office/drawing/2014/main" id="{DB2C8B93-D2A7-4D92-95F4-17601B6A7BA2}"/>
              </a:ext>
            </a:extLst>
          </p:cNvPr>
          <p:cNvSpPr txBox="1">
            <a:spLocks noChangeArrowheads="1"/>
          </p:cNvSpPr>
          <p:nvPr/>
        </p:nvSpPr>
        <p:spPr bwMode="auto">
          <a:xfrm>
            <a:off x="1101725" y="4937125"/>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rPr>
              <a:t>主分支</a:t>
            </a:r>
          </a:p>
        </p:txBody>
      </p:sp>
      <p:sp>
        <p:nvSpPr>
          <p:cNvPr id="20" name="文本框 43">
            <a:extLst>
              <a:ext uri="{FF2B5EF4-FFF2-40B4-BE49-F238E27FC236}">
                <a16:creationId xmlns:a16="http://schemas.microsoft.com/office/drawing/2014/main" id="{3545B236-C760-4A12-A951-3A6DACFC4557}"/>
              </a:ext>
            </a:extLst>
          </p:cNvPr>
          <p:cNvSpPr txBox="1">
            <a:spLocks noChangeArrowheads="1"/>
          </p:cNvSpPr>
          <p:nvPr/>
        </p:nvSpPr>
        <p:spPr bwMode="auto">
          <a:xfrm>
            <a:off x="2443955" y="48958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审核分支</a:t>
            </a:r>
          </a:p>
        </p:txBody>
      </p:sp>
      <p:sp>
        <p:nvSpPr>
          <p:cNvPr id="21" name="文本框 44">
            <a:extLst>
              <a:ext uri="{FF2B5EF4-FFF2-40B4-BE49-F238E27FC236}">
                <a16:creationId xmlns:a16="http://schemas.microsoft.com/office/drawing/2014/main" id="{DA243475-DE7D-47A7-8A23-DC570F47D23F}"/>
              </a:ext>
            </a:extLst>
          </p:cNvPr>
          <p:cNvSpPr txBox="1">
            <a:spLocks noChangeArrowheads="1"/>
          </p:cNvSpPr>
          <p:nvPr/>
        </p:nvSpPr>
        <p:spPr bwMode="auto">
          <a:xfrm>
            <a:off x="3879213" y="490886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2" name="文本框 45">
            <a:extLst>
              <a:ext uri="{FF2B5EF4-FFF2-40B4-BE49-F238E27FC236}">
                <a16:creationId xmlns:a16="http://schemas.microsoft.com/office/drawing/2014/main" id="{7F82185C-83D4-4702-BD44-846F1AE96DB7}"/>
              </a:ext>
            </a:extLst>
          </p:cNvPr>
          <p:cNvSpPr txBox="1">
            <a:spLocks noChangeArrowheads="1"/>
          </p:cNvSpPr>
          <p:nvPr/>
        </p:nvSpPr>
        <p:spPr bwMode="auto">
          <a:xfrm>
            <a:off x="5528707" y="491744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3" name="文本框 46">
            <a:extLst>
              <a:ext uri="{FF2B5EF4-FFF2-40B4-BE49-F238E27FC236}">
                <a16:creationId xmlns:a16="http://schemas.microsoft.com/office/drawing/2014/main" id="{3418D1AA-3918-47D8-BF30-FA35380BB650}"/>
              </a:ext>
            </a:extLst>
          </p:cNvPr>
          <p:cNvSpPr txBox="1">
            <a:spLocks noChangeArrowheads="1"/>
          </p:cNvSpPr>
          <p:nvPr/>
        </p:nvSpPr>
        <p:spPr bwMode="auto">
          <a:xfrm>
            <a:off x="8675053" y="493966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24" name="文本框 47">
            <a:extLst>
              <a:ext uri="{FF2B5EF4-FFF2-40B4-BE49-F238E27FC236}">
                <a16:creationId xmlns:a16="http://schemas.microsoft.com/office/drawing/2014/main" id="{BB26F450-683F-40E1-B206-B7DFA5FE326B}"/>
              </a:ext>
            </a:extLst>
          </p:cNvPr>
          <p:cNvSpPr txBox="1">
            <a:spLocks noChangeArrowheads="1"/>
          </p:cNvSpPr>
          <p:nvPr/>
        </p:nvSpPr>
        <p:spPr bwMode="auto">
          <a:xfrm>
            <a:off x="10072688"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a:t>个人分支</a:t>
            </a:r>
          </a:p>
        </p:txBody>
      </p:sp>
      <p:sp>
        <p:nvSpPr>
          <p:cNvPr id="25" name="矩形: 圆角 5">
            <a:extLst>
              <a:ext uri="{FF2B5EF4-FFF2-40B4-BE49-F238E27FC236}">
                <a16:creationId xmlns:a16="http://schemas.microsoft.com/office/drawing/2014/main" id="{90ACDC6E-3275-48F8-8AFF-98D9E1E06109}"/>
              </a:ext>
            </a:extLst>
          </p:cNvPr>
          <p:cNvSpPr/>
          <p:nvPr/>
        </p:nvSpPr>
        <p:spPr>
          <a:xfrm>
            <a:off x="2479515"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ym typeface="+mn-ea"/>
              </a:rPr>
              <a:t>Provide</a:t>
            </a:r>
            <a:endParaRPr lang="zh-CN" altLang="en-US" dirty="0">
              <a:sym typeface="+mn-ea"/>
            </a:endParaRPr>
          </a:p>
        </p:txBody>
      </p:sp>
      <p:sp>
        <p:nvSpPr>
          <p:cNvPr id="26" name="矩形: 圆角 5">
            <a:extLst>
              <a:ext uri="{FF2B5EF4-FFF2-40B4-BE49-F238E27FC236}">
                <a16:creationId xmlns:a16="http://schemas.microsoft.com/office/drawing/2014/main" id="{4505E776-C62A-485F-9819-74E047A55E8A}"/>
              </a:ext>
            </a:extLst>
          </p:cNvPr>
          <p:cNvSpPr/>
          <p:nvPr/>
        </p:nvSpPr>
        <p:spPr>
          <a:xfrm>
            <a:off x="3914773"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李俊</a:t>
            </a:r>
          </a:p>
        </p:txBody>
      </p:sp>
      <p:sp>
        <p:nvSpPr>
          <p:cNvPr id="27" name="矩形: 圆角 5">
            <a:extLst>
              <a:ext uri="{FF2B5EF4-FFF2-40B4-BE49-F238E27FC236}">
                <a16:creationId xmlns:a16="http://schemas.microsoft.com/office/drawing/2014/main" id="{6929A4F2-8EFF-41BE-AB68-D2855A3B81D7}"/>
              </a:ext>
            </a:extLst>
          </p:cNvPr>
          <p:cNvSpPr/>
          <p:nvPr/>
        </p:nvSpPr>
        <p:spPr>
          <a:xfrm>
            <a:off x="5564267" y="4011612"/>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黄浩峰</a:t>
            </a:r>
          </a:p>
        </p:txBody>
      </p:sp>
      <p:sp>
        <p:nvSpPr>
          <p:cNvPr id="28" name="矩形: 圆角 5">
            <a:extLst>
              <a:ext uri="{FF2B5EF4-FFF2-40B4-BE49-F238E27FC236}">
                <a16:creationId xmlns:a16="http://schemas.microsoft.com/office/drawing/2014/main" id="{AC763A8C-DB29-49EB-B5CA-18695C65ACAE}"/>
              </a:ext>
            </a:extLst>
          </p:cNvPr>
          <p:cNvSpPr/>
          <p:nvPr/>
        </p:nvSpPr>
        <p:spPr>
          <a:xfrm>
            <a:off x="7104063" y="4006531"/>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叶忠杰</a:t>
            </a:r>
          </a:p>
        </p:txBody>
      </p:sp>
      <p:sp>
        <p:nvSpPr>
          <p:cNvPr id="29" name="矩形: 圆角 5">
            <a:extLst>
              <a:ext uri="{FF2B5EF4-FFF2-40B4-BE49-F238E27FC236}">
                <a16:creationId xmlns:a16="http://schemas.microsoft.com/office/drawing/2014/main" id="{25544222-5D0D-4538-85C0-907718E2574D}"/>
              </a:ext>
            </a:extLst>
          </p:cNvPr>
          <p:cNvSpPr/>
          <p:nvPr/>
        </p:nvSpPr>
        <p:spPr>
          <a:xfrm>
            <a:off x="8710613"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夏昌灏</a:t>
            </a:r>
          </a:p>
        </p:txBody>
      </p:sp>
      <p:sp>
        <p:nvSpPr>
          <p:cNvPr id="30" name="矩形: 圆角 5">
            <a:extLst>
              <a:ext uri="{FF2B5EF4-FFF2-40B4-BE49-F238E27FC236}">
                <a16:creationId xmlns:a16="http://schemas.microsoft.com/office/drawing/2014/main" id="{F4A374AE-9A4D-47C8-97F3-2476D33D7E54}"/>
              </a:ext>
            </a:extLst>
          </p:cNvPr>
          <p:cNvSpPr/>
          <p:nvPr/>
        </p:nvSpPr>
        <p:spPr>
          <a:xfrm>
            <a:off x="10145871" y="4005579"/>
            <a:ext cx="1072515" cy="585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ym typeface="+mn-ea"/>
              </a:rPr>
              <a:t>吴荣欣</a:t>
            </a:r>
          </a:p>
        </p:txBody>
      </p:sp>
      <p:cxnSp>
        <p:nvCxnSpPr>
          <p:cNvPr id="31" name="直接箭头连接符 30">
            <a:extLst>
              <a:ext uri="{FF2B5EF4-FFF2-40B4-BE49-F238E27FC236}">
                <a16:creationId xmlns:a16="http://schemas.microsoft.com/office/drawing/2014/main" id="{15D52103-7CE4-4FDB-947F-E63F44611F27}"/>
              </a:ext>
            </a:extLst>
          </p:cNvPr>
          <p:cNvCxnSpPr>
            <a:cxnSpLocks/>
            <a:endCxn id="30" idx="0"/>
          </p:cNvCxnSpPr>
          <p:nvPr/>
        </p:nvCxnSpPr>
        <p:spPr>
          <a:xfrm>
            <a:off x="5638484" y="1973263"/>
            <a:ext cx="5043645" cy="2032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文本框 45">
            <a:extLst>
              <a:ext uri="{FF2B5EF4-FFF2-40B4-BE49-F238E27FC236}">
                <a16:creationId xmlns:a16="http://schemas.microsoft.com/office/drawing/2014/main" id="{FCF9AB77-0CCF-400D-B081-E3EEF64B9A1D}"/>
              </a:ext>
            </a:extLst>
          </p:cNvPr>
          <p:cNvSpPr txBox="1">
            <a:spLocks noChangeArrowheads="1"/>
          </p:cNvSpPr>
          <p:nvPr/>
        </p:nvSpPr>
        <p:spPr bwMode="auto">
          <a:xfrm>
            <a:off x="7037785" y="490220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dirty="0"/>
              <a:t>个人分支</a:t>
            </a:r>
          </a:p>
        </p:txBody>
      </p:sp>
      <p:sp>
        <p:nvSpPr>
          <p:cNvPr id="41" name="文本框 41">
            <a:extLst>
              <a:ext uri="{FF2B5EF4-FFF2-40B4-BE49-F238E27FC236}">
                <a16:creationId xmlns:a16="http://schemas.microsoft.com/office/drawing/2014/main" id="{0F072E30-A97A-46E3-97E6-534180DA2EC6}"/>
              </a:ext>
            </a:extLst>
          </p:cNvPr>
          <p:cNvSpPr txBox="1">
            <a:spLocks noChangeArrowheads="1"/>
          </p:cNvSpPr>
          <p:nvPr/>
        </p:nvSpPr>
        <p:spPr bwMode="auto">
          <a:xfrm>
            <a:off x="1404382" y="1009650"/>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分支结构</a:t>
            </a:r>
          </a:p>
        </p:txBody>
      </p:sp>
    </p:spTree>
    <p:extLst>
      <p:ext uri="{BB962C8B-B14F-4D97-AF65-F5344CB8AC3E}">
        <p14:creationId xmlns:p14="http://schemas.microsoft.com/office/powerpoint/2010/main" val="8891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pic>
        <p:nvPicPr>
          <p:cNvPr id="33" name="图片 32">
            <a:extLst>
              <a:ext uri="{FF2B5EF4-FFF2-40B4-BE49-F238E27FC236}">
                <a16:creationId xmlns:a16="http://schemas.microsoft.com/office/drawing/2014/main" id="{DBAFBC34-BA7C-4AB9-83E6-5A10E26BB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717" y="1202294"/>
            <a:ext cx="6436505" cy="5191585"/>
          </a:xfrm>
          <a:prstGeom prst="rect">
            <a:avLst/>
          </a:prstGeom>
        </p:spPr>
      </p:pic>
      <p:sp>
        <p:nvSpPr>
          <p:cNvPr id="34" name="文本框 41">
            <a:extLst>
              <a:ext uri="{FF2B5EF4-FFF2-40B4-BE49-F238E27FC236}">
                <a16:creationId xmlns:a16="http://schemas.microsoft.com/office/drawing/2014/main" id="{1BB4C0E0-E960-4000-809B-1454FE63C139}"/>
              </a:ext>
            </a:extLst>
          </p:cNvPr>
          <p:cNvSpPr txBox="1">
            <a:spLocks noChangeArrowheads="1"/>
          </p:cNvSpPr>
          <p:nvPr/>
        </p:nvSpPr>
        <p:spPr bwMode="auto">
          <a:xfrm>
            <a:off x="908626" y="5323904"/>
            <a:ext cx="2051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3200" dirty="0"/>
              <a:t>实际截图</a:t>
            </a:r>
          </a:p>
        </p:txBody>
      </p:sp>
    </p:spTree>
    <p:extLst>
      <p:ext uri="{BB962C8B-B14F-4D97-AF65-F5344CB8AC3E}">
        <p14:creationId xmlns:p14="http://schemas.microsoft.com/office/powerpoint/2010/main" val="6243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33" name="文本框 6">
            <a:extLst>
              <a:ext uri="{FF2B5EF4-FFF2-40B4-BE49-F238E27FC236}">
                <a16:creationId xmlns:a16="http://schemas.microsoft.com/office/drawing/2014/main" id="{F28DEBEB-D372-4322-B3F9-7FB4D89E168D}"/>
              </a:ext>
            </a:extLst>
          </p:cNvPr>
          <p:cNvSpPr txBox="1">
            <a:spLocks noChangeArrowheads="1"/>
          </p:cNvSpPr>
          <p:nvPr/>
        </p:nvSpPr>
        <p:spPr bwMode="auto">
          <a:xfrm>
            <a:off x="1096963" y="1517650"/>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a:t>master</a:t>
            </a:r>
            <a:endParaRPr lang="zh-CN" altLang="en-US" sz="2800"/>
          </a:p>
        </p:txBody>
      </p:sp>
      <p:cxnSp>
        <p:nvCxnSpPr>
          <p:cNvPr id="34" name="直接连接符 33">
            <a:extLst>
              <a:ext uri="{FF2B5EF4-FFF2-40B4-BE49-F238E27FC236}">
                <a16:creationId xmlns:a16="http://schemas.microsoft.com/office/drawing/2014/main" id="{B8DF533C-FB93-47EF-9D8E-34302073A708}"/>
              </a:ext>
            </a:extLst>
          </p:cNvPr>
          <p:cNvCxnSpPr/>
          <p:nvPr/>
        </p:nvCxnSpPr>
        <p:spPr>
          <a:xfrm>
            <a:off x="2181225" y="4243388"/>
            <a:ext cx="0" cy="21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013BE3B-0D16-43B8-BDA6-524CDA68CE40}"/>
              </a:ext>
            </a:extLst>
          </p:cNvPr>
          <p:cNvCxnSpPr/>
          <p:nvPr/>
        </p:nvCxnSpPr>
        <p:spPr>
          <a:xfrm>
            <a:off x="1660525" y="2986088"/>
            <a:ext cx="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8B3695-B647-4361-B66B-FBA183B646CB}"/>
              </a:ext>
            </a:extLst>
          </p:cNvPr>
          <p:cNvCxnSpPr/>
          <p:nvPr/>
        </p:nvCxnSpPr>
        <p:spPr>
          <a:xfrm>
            <a:off x="1660525" y="3140075"/>
            <a:ext cx="0" cy="109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0BEA4A6-3E11-4162-B197-C7F9168210CB}"/>
              </a:ext>
            </a:extLst>
          </p:cNvPr>
          <p:cNvCxnSpPr/>
          <p:nvPr/>
        </p:nvCxnSpPr>
        <p:spPr>
          <a:xfrm>
            <a:off x="1174750" y="4237038"/>
            <a:ext cx="1006475"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4">
            <a:extLst>
              <a:ext uri="{FF2B5EF4-FFF2-40B4-BE49-F238E27FC236}">
                <a16:creationId xmlns:a16="http://schemas.microsoft.com/office/drawing/2014/main" id="{BDD7D851-87A4-485A-8CFE-92102B858092}"/>
              </a:ext>
            </a:extLst>
          </p:cNvPr>
          <p:cNvSpPr txBox="1">
            <a:spLocks noChangeArrowheads="1"/>
          </p:cNvSpPr>
          <p:nvPr/>
        </p:nvSpPr>
        <p:spPr bwMode="auto">
          <a:xfrm>
            <a:off x="1422400" y="2703513"/>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1400" dirty="0"/>
              <a:t>G10</a:t>
            </a:r>
            <a:endParaRPr lang="zh-CN" altLang="en-US" sz="1400" dirty="0"/>
          </a:p>
        </p:txBody>
      </p:sp>
      <p:sp>
        <p:nvSpPr>
          <p:cNvPr id="39" name="文本框 35">
            <a:extLst>
              <a:ext uri="{FF2B5EF4-FFF2-40B4-BE49-F238E27FC236}">
                <a16:creationId xmlns:a16="http://schemas.microsoft.com/office/drawing/2014/main" id="{FF0F4268-67DF-408A-A180-4B41EF6D227A}"/>
              </a:ext>
            </a:extLst>
          </p:cNvPr>
          <p:cNvSpPr txBox="1">
            <a:spLocks noChangeArrowheads="1"/>
          </p:cNvSpPr>
          <p:nvPr/>
        </p:nvSpPr>
        <p:spPr bwMode="auto">
          <a:xfrm>
            <a:off x="1744663" y="502285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非受控文档</a:t>
            </a:r>
          </a:p>
        </p:txBody>
      </p:sp>
      <p:cxnSp>
        <p:nvCxnSpPr>
          <p:cNvPr id="40" name="直接连接符 39">
            <a:extLst>
              <a:ext uri="{FF2B5EF4-FFF2-40B4-BE49-F238E27FC236}">
                <a16:creationId xmlns:a16="http://schemas.microsoft.com/office/drawing/2014/main" id="{0A861FB8-B378-48F2-944E-CE3BEB879366}"/>
              </a:ext>
            </a:extLst>
          </p:cNvPr>
          <p:cNvCxnSpPr/>
          <p:nvPr/>
        </p:nvCxnSpPr>
        <p:spPr>
          <a:xfrm flipV="1">
            <a:off x="1174750" y="4237038"/>
            <a:ext cx="0" cy="22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2C518F1-AE5C-465A-B40E-1E4996ECD4D6}"/>
              </a:ext>
            </a:extLst>
          </p:cNvPr>
          <p:cNvCxnSpPr/>
          <p:nvPr/>
        </p:nvCxnSpPr>
        <p:spPr>
          <a:xfrm>
            <a:off x="2168525" y="5276850"/>
            <a:ext cx="0" cy="276225"/>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4">
            <a:extLst>
              <a:ext uri="{FF2B5EF4-FFF2-40B4-BE49-F238E27FC236}">
                <a16:creationId xmlns:a16="http://schemas.microsoft.com/office/drawing/2014/main" id="{1B80415E-5A5F-43AA-9EA7-B219DDF1C7CF}"/>
              </a:ext>
            </a:extLst>
          </p:cNvPr>
          <p:cNvSpPr txBox="1">
            <a:spLocks noChangeArrowheads="1"/>
          </p:cNvSpPr>
          <p:nvPr/>
        </p:nvSpPr>
        <p:spPr bwMode="auto">
          <a:xfrm>
            <a:off x="830263" y="5029200"/>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受控文档</a:t>
            </a:r>
          </a:p>
        </p:txBody>
      </p:sp>
      <p:cxnSp>
        <p:nvCxnSpPr>
          <p:cNvPr id="43" name="直接连接符 42">
            <a:extLst>
              <a:ext uri="{FF2B5EF4-FFF2-40B4-BE49-F238E27FC236}">
                <a16:creationId xmlns:a16="http://schemas.microsoft.com/office/drawing/2014/main" id="{F01C24A2-07B4-4B50-A0EC-314C168B7939}"/>
              </a:ext>
            </a:extLst>
          </p:cNvPr>
          <p:cNvCxnSpPr/>
          <p:nvPr/>
        </p:nvCxnSpPr>
        <p:spPr>
          <a:xfrm>
            <a:off x="1660525" y="1916113"/>
            <a:ext cx="0" cy="284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04A07ED-6284-45E2-A206-90DA22E75055}"/>
              </a:ext>
            </a:extLst>
          </p:cNvPr>
          <p:cNvCxnSpPr>
            <a:cxnSpLocks/>
          </p:cNvCxnSpPr>
          <p:nvPr/>
        </p:nvCxnSpPr>
        <p:spPr>
          <a:xfrm flipH="1">
            <a:off x="2168526" y="5532439"/>
            <a:ext cx="2794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FA833F-6127-4FF2-A2A6-90BB8A313034}"/>
              </a:ext>
            </a:extLst>
          </p:cNvPr>
          <p:cNvCxnSpPr/>
          <p:nvPr/>
        </p:nvCxnSpPr>
        <p:spPr>
          <a:xfrm>
            <a:off x="3763963" y="5543550"/>
            <a:ext cx="0" cy="25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72AB50D-0899-4C53-A2FB-607DB2FD61AD}"/>
              </a:ext>
            </a:extLst>
          </p:cNvPr>
          <p:cNvCxnSpPr/>
          <p:nvPr/>
        </p:nvCxnSpPr>
        <p:spPr>
          <a:xfrm>
            <a:off x="2703513" y="5521325"/>
            <a:ext cx="0" cy="22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9CC6ACD-9BD3-4DE5-A92F-4DFE9893B507}"/>
              </a:ext>
            </a:extLst>
          </p:cNvPr>
          <p:cNvCxnSpPr/>
          <p:nvPr/>
        </p:nvCxnSpPr>
        <p:spPr>
          <a:xfrm>
            <a:off x="5762625" y="2125663"/>
            <a:ext cx="0" cy="3857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106">
            <a:extLst>
              <a:ext uri="{FF2B5EF4-FFF2-40B4-BE49-F238E27FC236}">
                <a16:creationId xmlns:a16="http://schemas.microsoft.com/office/drawing/2014/main" id="{37341AE2-4A48-499F-850B-6BBC171E87BF}"/>
              </a:ext>
            </a:extLst>
          </p:cNvPr>
          <p:cNvSpPr txBox="1">
            <a:spLocks noChangeArrowheads="1"/>
          </p:cNvSpPr>
          <p:nvPr/>
        </p:nvSpPr>
        <p:spPr bwMode="auto">
          <a:xfrm>
            <a:off x="5108817" y="1631950"/>
            <a:ext cx="12881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800" dirty="0"/>
              <a:t>Provide</a:t>
            </a:r>
            <a:endParaRPr lang="zh-CN" altLang="en-US" sz="2800" dirty="0"/>
          </a:p>
        </p:txBody>
      </p:sp>
      <p:cxnSp>
        <p:nvCxnSpPr>
          <p:cNvPr id="49" name="直接连接符 48">
            <a:extLst>
              <a:ext uri="{FF2B5EF4-FFF2-40B4-BE49-F238E27FC236}">
                <a16:creationId xmlns:a16="http://schemas.microsoft.com/office/drawing/2014/main" id="{1CF17435-5CDE-4F38-BD57-0A3D5F9BD2EA}"/>
              </a:ext>
            </a:extLst>
          </p:cNvPr>
          <p:cNvCxnSpPr/>
          <p:nvPr/>
        </p:nvCxnSpPr>
        <p:spPr>
          <a:xfrm flipH="1" flipV="1">
            <a:off x="4348163" y="2524125"/>
            <a:ext cx="2800350"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D4CD23A-3875-4FB0-BF34-339FFE5F3181}"/>
              </a:ext>
            </a:extLst>
          </p:cNvPr>
          <p:cNvCxnSpPr/>
          <p:nvPr/>
        </p:nvCxnSpPr>
        <p:spPr>
          <a:xfrm>
            <a:off x="7127558" y="2536032"/>
            <a:ext cx="0"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84F3F81-0E57-4F2C-B42F-184EB5B47C62}"/>
              </a:ext>
            </a:extLst>
          </p:cNvPr>
          <p:cNvCxnSpPr/>
          <p:nvPr/>
        </p:nvCxnSpPr>
        <p:spPr>
          <a:xfrm>
            <a:off x="4348163" y="2511425"/>
            <a:ext cx="0" cy="223838"/>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118">
            <a:extLst>
              <a:ext uri="{FF2B5EF4-FFF2-40B4-BE49-F238E27FC236}">
                <a16:creationId xmlns:a16="http://schemas.microsoft.com/office/drawing/2014/main" id="{2B47EE65-AE23-4725-BA11-38C49D5804D1}"/>
              </a:ext>
            </a:extLst>
          </p:cNvPr>
          <p:cNvSpPr txBox="1">
            <a:spLocks noChangeArrowheads="1"/>
          </p:cNvSpPr>
          <p:nvPr/>
        </p:nvSpPr>
        <p:spPr bwMode="auto">
          <a:xfrm>
            <a:off x="4027488" y="3300413"/>
            <a:ext cx="139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a:t>任务安排</a:t>
            </a:r>
          </a:p>
        </p:txBody>
      </p:sp>
      <p:sp>
        <p:nvSpPr>
          <p:cNvPr id="53" name="文本框 35">
            <a:extLst>
              <a:ext uri="{FF2B5EF4-FFF2-40B4-BE49-F238E27FC236}">
                <a16:creationId xmlns:a16="http://schemas.microsoft.com/office/drawing/2014/main" id="{27D1C253-F1F1-4876-AB13-2DFDBA06E082}"/>
              </a:ext>
            </a:extLst>
          </p:cNvPr>
          <p:cNvSpPr txBox="1">
            <a:spLocks noChangeArrowheads="1"/>
          </p:cNvSpPr>
          <p:nvPr/>
        </p:nvSpPr>
        <p:spPr bwMode="auto">
          <a:xfrm>
            <a:off x="5105401" y="3285470"/>
            <a:ext cx="1398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所有组员每周任务</a:t>
            </a:r>
          </a:p>
        </p:txBody>
      </p:sp>
      <p:sp>
        <p:nvSpPr>
          <p:cNvPr id="54" name="文本框 35">
            <a:extLst>
              <a:ext uri="{FF2B5EF4-FFF2-40B4-BE49-F238E27FC236}">
                <a16:creationId xmlns:a16="http://schemas.microsoft.com/office/drawing/2014/main" id="{841819AB-3BF4-4805-94B2-E1F9246F25CE}"/>
              </a:ext>
            </a:extLst>
          </p:cNvPr>
          <p:cNvSpPr txBox="1">
            <a:spLocks noChangeArrowheads="1"/>
          </p:cNvSpPr>
          <p:nvPr/>
        </p:nvSpPr>
        <p:spPr bwMode="auto">
          <a:xfrm>
            <a:off x="6810375" y="3243263"/>
            <a:ext cx="1397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小组作业</a:t>
            </a:r>
            <a:endParaRPr lang="en-US" altLang="zh-CN" sz="1400" dirty="0"/>
          </a:p>
          <a:p>
            <a:pPr>
              <a:buFont typeface="Arial" panose="020B0604020202020204" pitchFamily="34" charset="0"/>
              <a:buNone/>
            </a:pPr>
            <a:r>
              <a:rPr lang="zh-CN" altLang="en-US" sz="1400" dirty="0"/>
              <a:t>总（提交版）</a:t>
            </a:r>
          </a:p>
        </p:txBody>
      </p:sp>
      <p:sp>
        <p:nvSpPr>
          <p:cNvPr id="55" name="文本框 126">
            <a:extLst>
              <a:ext uri="{FF2B5EF4-FFF2-40B4-BE49-F238E27FC236}">
                <a16:creationId xmlns:a16="http://schemas.microsoft.com/office/drawing/2014/main" id="{0E33FE2F-A7A2-4BC6-BF94-3E8767F7D2C1}"/>
              </a:ext>
            </a:extLst>
          </p:cNvPr>
          <p:cNvSpPr txBox="1">
            <a:spLocks noChangeArrowheads="1"/>
          </p:cNvSpPr>
          <p:nvPr/>
        </p:nvSpPr>
        <p:spPr bwMode="auto">
          <a:xfrm>
            <a:off x="9099550" y="16494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dirty="0"/>
              <a:t>所有组员</a:t>
            </a:r>
          </a:p>
        </p:txBody>
      </p:sp>
      <p:cxnSp>
        <p:nvCxnSpPr>
          <p:cNvPr id="56" name="直接连接符 55">
            <a:extLst>
              <a:ext uri="{FF2B5EF4-FFF2-40B4-BE49-F238E27FC236}">
                <a16:creationId xmlns:a16="http://schemas.microsoft.com/office/drawing/2014/main" id="{70195670-11A7-45F4-A23D-61969369D103}"/>
              </a:ext>
            </a:extLst>
          </p:cNvPr>
          <p:cNvCxnSpPr/>
          <p:nvPr/>
        </p:nvCxnSpPr>
        <p:spPr>
          <a:xfrm>
            <a:off x="5761038" y="2536032"/>
            <a:ext cx="0" cy="20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B3EE660-6F2A-407A-978B-060E19921F13}"/>
              </a:ext>
            </a:extLst>
          </p:cNvPr>
          <p:cNvCxnSpPr/>
          <p:nvPr/>
        </p:nvCxnSpPr>
        <p:spPr>
          <a:xfrm>
            <a:off x="9913303" y="2058194"/>
            <a:ext cx="0" cy="385763"/>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35">
            <a:extLst>
              <a:ext uri="{FF2B5EF4-FFF2-40B4-BE49-F238E27FC236}">
                <a16:creationId xmlns:a16="http://schemas.microsoft.com/office/drawing/2014/main" id="{AF5143AA-BAFF-4116-A059-5A52C40FFFFC}"/>
              </a:ext>
            </a:extLst>
          </p:cNvPr>
          <p:cNvSpPr txBox="1">
            <a:spLocks noChangeArrowheads="1"/>
          </p:cNvSpPr>
          <p:nvPr/>
        </p:nvSpPr>
        <p:spPr bwMode="auto">
          <a:xfrm>
            <a:off x="9536112" y="3067050"/>
            <a:ext cx="139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每周任务</a:t>
            </a:r>
          </a:p>
        </p:txBody>
      </p:sp>
      <p:cxnSp>
        <p:nvCxnSpPr>
          <p:cNvPr id="59" name="直接连接符 58">
            <a:extLst>
              <a:ext uri="{FF2B5EF4-FFF2-40B4-BE49-F238E27FC236}">
                <a16:creationId xmlns:a16="http://schemas.microsoft.com/office/drawing/2014/main" id="{08BC4DD3-E446-4954-BCC4-D06A9F2ADED2}"/>
              </a:ext>
            </a:extLst>
          </p:cNvPr>
          <p:cNvCxnSpPr/>
          <p:nvPr/>
        </p:nvCxnSpPr>
        <p:spPr>
          <a:xfrm flipV="1">
            <a:off x="1660525" y="1343025"/>
            <a:ext cx="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05D6E71-26E2-419B-994A-2A76C82A7FB5}"/>
              </a:ext>
            </a:extLst>
          </p:cNvPr>
          <p:cNvCxnSpPr/>
          <p:nvPr/>
        </p:nvCxnSpPr>
        <p:spPr>
          <a:xfrm>
            <a:off x="1660525" y="1362075"/>
            <a:ext cx="8248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2906869-FB84-496C-99AD-F4BC4935708C}"/>
              </a:ext>
            </a:extLst>
          </p:cNvPr>
          <p:cNvCxnSpPr>
            <a:stCxn id="48" idx="0"/>
          </p:cNvCxnSpPr>
          <p:nvPr/>
        </p:nvCxnSpPr>
        <p:spPr>
          <a:xfrm flipH="1" flipV="1">
            <a:off x="5745404" y="927986"/>
            <a:ext cx="7500" cy="70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88AC108-FB13-4600-87B6-EEF567BFC6A5}"/>
              </a:ext>
            </a:extLst>
          </p:cNvPr>
          <p:cNvCxnSpPr>
            <a:stCxn id="55" idx="0"/>
          </p:cNvCxnSpPr>
          <p:nvPr/>
        </p:nvCxnSpPr>
        <p:spPr>
          <a:xfrm flipH="1" flipV="1">
            <a:off x="9909175" y="1374775"/>
            <a:ext cx="854" cy="274638"/>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160">
            <a:extLst>
              <a:ext uri="{FF2B5EF4-FFF2-40B4-BE49-F238E27FC236}">
                <a16:creationId xmlns:a16="http://schemas.microsoft.com/office/drawing/2014/main" id="{AA25CC19-16F1-49C3-9755-9E724F35B5EC}"/>
              </a:ext>
            </a:extLst>
          </p:cNvPr>
          <p:cNvSpPr txBox="1">
            <a:spLocks noChangeArrowheads="1"/>
          </p:cNvSpPr>
          <p:nvPr/>
        </p:nvSpPr>
        <p:spPr bwMode="auto">
          <a:xfrm>
            <a:off x="3625066" y="630238"/>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800" b="1" dirty="0"/>
              <a:t>软件工程系列课程教学辅助网站</a:t>
            </a:r>
            <a:endParaRPr lang="zh-CN" altLang="en-US" sz="2800" dirty="0"/>
          </a:p>
        </p:txBody>
      </p:sp>
      <p:sp>
        <p:nvSpPr>
          <p:cNvPr id="64" name="文本框 35">
            <a:extLst>
              <a:ext uri="{FF2B5EF4-FFF2-40B4-BE49-F238E27FC236}">
                <a16:creationId xmlns:a16="http://schemas.microsoft.com/office/drawing/2014/main" id="{74E1A43E-435B-4B84-9127-3A94B16AE05C}"/>
              </a:ext>
            </a:extLst>
          </p:cNvPr>
          <p:cNvSpPr txBox="1">
            <a:spLocks noChangeArrowheads="1"/>
          </p:cNvSpPr>
          <p:nvPr/>
        </p:nvSpPr>
        <p:spPr bwMode="auto">
          <a:xfrm>
            <a:off x="2270919" y="6364287"/>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会议记录</a:t>
            </a:r>
          </a:p>
        </p:txBody>
      </p:sp>
      <p:sp>
        <p:nvSpPr>
          <p:cNvPr id="65"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3371067"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翻转课堂</a:t>
            </a:r>
            <a:r>
              <a:rPr lang="en-US" altLang="zh-CN" sz="1400" dirty="0"/>
              <a:t>PPT</a:t>
            </a:r>
            <a:endParaRPr lang="zh-CN" altLang="en-US" sz="1400" dirty="0"/>
          </a:p>
        </p:txBody>
      </p:sp>
      <p:pic>
        <p:nvPicPr>
          <p:cNvPr id="66" name="图片 65">
            <a:extLst>
              <a:ext uri="{FF2B5EF4-FFF2-40B4-BE49-F238E27FC236}">
                <a16:creationId xmlns:a16="http://schemas.microsoft.com/office/drawing/2014/main" id="{4C8132EE-3BBB-4F81-A257-DB41200FDD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446" y="2214563"/>
            <a:ext cx="555625" cy="555625"/>
          </a:xfrm>
          <a:prstGeom prst="rect">
            <a:avLst/>
          </a:prstGeom>
        </p:spPr>
      </p:pic>
      <p:pic>
        <p:nvPicPr>
          <p:cNvPr id="67" name="图片 66">
            <a:extLst>
              <a:ext uri="{FF2B5EF4-FFF2-40B4-BE49-F238E27FC236}">
                <a16:creationId xmlns:a16="http://schemas.microsoft.com/office/drawing/2014/main" id="{D6CD0C48-B41F-490A-8611-CC1412C72F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937" y="4410076"/>
            <a:ext cx="555625" cy="555625"/>
          </a:xfrm>
          <a:prstGeom prst="rect">
            <a:avLst/>
          </a:prstGeom>
        </p:spPr>
      </p:pic>
      <p:pic>
        <p:nvPicPr>
          <p:cNvPr id="68" name="图片 67">
            <a:extLst>
              <a:ext uri="{FF2B5EF4-FFF2-40B4-BE49-F238E27FC236}">
                <a16:creationId xmlns:a16="http://schemas.microsoft.com/office/drawing/2014/main" id="{AE2659D9-4932-4F4D-8C6B-DF7DB55B64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0350" y="2733675"/>
            <a:ext cx="555625" cy="555625"/>
          </a:xfrm>
          <a:prstGeom prst="rect">
            <a:avLst/>
          </a:prstGeom>
        </p:spPr>
      </p:pic>
      <p:pic>
        <p:nvPicPr>
          <p:cNvPr id="69" name="图片 68">
            <a:extLst>
              <a:ext uri="{FF2B5EF4-FFF2-40B4-BE49-F238E27FC236}">
                <a16:creationId xmlns:a16="http://schemas.microsoft.com/office/drawing/2014/main" id="{1204E570-8E64-4080-8CB5-05EB0F5BA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3412" y="4410075"/>
            <a:ext cx="555625" cy="555625"/>
          </a:xfrm>
          <a:prstGeom prst="rect">
            <a:avLst/>
          </a:prstGeom>
        </p:spPr>
      </p:pic>
      <p:pic>
        <p:nvPicPr>
          <p:cNvPr id="70" name="图片 69">
            <a:extLst>
              <a:ext uri="{FF2B5EF4-FFF2-40B4-BE49-F238E27FC236}">
                <a16:creationId xmlns:a16="http://schemas.microsoft.com/office/drawing/2014/main" id="{E73988E9-17D8-4DBB-B469-9B2D427EBF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587" y="5727704"/>
            <a:ext cx="555625" cy="555625"/>
          </a:xfrm>
          <a:prstGeom prst="rect">
            <a:avLst/>
          </a:prstGeom>
        </p:spPr>
      </p:pic>
      <p:pic>
        <p:nvPicPr>
          <p:cNvPr id="71" name="图片 70">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6308" y="5727703"/>
            <a:ext cx="555625" cy="555625"/>
          </a:xfrm>
          <a:prstGeom prst="rect">
            <a:avLst/>
          </a:prstGeom>
        </p:spPr>
      </p:pic>
      <p:pic>
        <p:nvPicPr>
          <p:cNvPr id="72" name="图片 71">
            <a:extLst>
              <a:ext uri="{FF2B5EF4-FFF2-40B4-BE49-F238E27FC236}">
                <a16:creationId xmlns:a16="http://schemas.microsoft.com/office/drawing/2014/main" id="{A8BFB4B9-B436-4A6A-804D-0CC136D695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225" y="2733675"/>
            <a:ext cx="555625" cy="555625"/>
          </a:xfrm>
          <a:prstGeom prst="rect">
            <a:avLst/>
          </a:prstGeom>
        </p:spPr>
      </p:pic>
      <p:pic>
        <p:nvPicPr>
          <p:cNvPr id="73" name="图片 72">
            <a:extLst>
              <a:ext uri="{FF2B5EF4-FFF2-40B4-BE49-F238E27FC236}">
                <a16:creationId xmlns:a16="http://schemas.microsoft.com/office/drawing/2014/main" id="{7EB62226-2D46-4DFD-85B0-D386A2597D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7362" y="2733279"/>
            <a:ext cx="555625" cy="555625"/>
          </a:xfrm>
          <a:prstGeom prst="rect">
            <a:avLst/>
          </a:prstGeom>
        </p:spPr>
      </p:pic>
      <p:pic>
        <p:nvPicPr>
          <p:cNvPr id="74" name="图片 73">
            <a:extLst>
              <a:ext uri="{FF2B5EF4-FFF2-40B4-BE49-F238E27FC236}">
                <a16:creationId xmlns:a16="http://schemas.microsoft.com/office/drawing/2014/main" id="{5468CF17-E0B9-4C1B-B00B-13FB6F5254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362" y="2443957"/>
            <a:ext cx="555625" cy="555625"/>
          </a:xfrm>
          <a:prstGeom prst="rect">
            <a:avLst/>
          </a:prstGeom>
        </p:spPr>
      </p:pic>
      <p:cxnSp>
        <p:nvCxnSpPr>
          <p:cNvPr id="75" name="直接连接符 74">
            <a:extLst>
              <a:ext uri="{FF2B5EF4-FFF2-40B4-BE49-F238E27FC236}">
                <a16:creationId xmlns:a16="http://schemas.microsoft.com/office/drawing/2014/main" id="{FDFA833F-6127-4FF2-A2A6-90BB8A313034}"/>
              </a:ext>
            </a:extLst>
          </p:cNvPr>
          <p:cNvCxnSpPr/>
          <p:nvPr/>
        </p:nvCxnSpPr>
        <p:spPr>
          <a:xfrm>
            <a:off x="4962569" y="5521325"/>
            <a:ext cx="0" cy="255588"/>
          </a:xfrm>
          <a:prstGeom prst="line">
            <a:avLst/>
          </a:prstGeom>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DC494CC7-1BEC-49C4-B01B-D841EB7BE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5988" y="5727703"/>
            <a:ext cx="555625" cy="555625"/>
          </a:xfrm>
          <a:prstGeom prst="rect">
            <a:avLst/>
          </a:prstGeom>
        </p:spPr>
      </p:pic>
      <p:sp>
        <p:nvSpPr>
          <p:cNvPr id="77" name="文本框 35">
            <a:extLst>
              <a:ext uri="{FF2B5EF4-FFF2-40B4-BE49-F238E27FC236}">
                <a16:creationId xmlns:a16="http://schemas.microsoft.com/office/drawing/2014/main" id="{CCA4B8E5-6A07-4FF3-A735-251F0E4E238B}"/>
              </a:ext>
            </a:extLst>
          </p:cNvPr>
          <p:cNvSpPr txBox="1">
            <a:spLocks noChangeArrowheads="1"/>
          </p:cNvSpPr>
          <p:nvPr/>
        </p:nvSpPr>
        <p:spPr bwMode="auto">
          <a:xfrm>
            <a:off x="4582319" y="6351902"/>
            <a:ext cx="139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1400" dirty="0"/>
              <a:t>绩效</a:t>
            </a:r>
          </a:p>
        </p:txBody>
      </p:sp>
    </p:spTree>
    <p:extLst>
      <p:ext uri="{BB962C8B-B14F-4D97-AF65-F5344CB8AC3E}">
        <p14:creationId xmlns:p14="http://schemas.microsoft.com/office/powerpoint/2010/main" val="1677106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270885" y="911622"/>
            <a:ext cx="5087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latin typeface="微软雅黑" panose="020B0503020204020204" pitchFamily="34" charset="-122"/>
                <a:ea typeface="微软雅黑" panose="020B0503020204020204" pitchFamily="34" charset="-122"/>
              </a:rPr>
              <a:t>版本格式及更新</a:t>
            </a:r>
          </a:p>
        </p:txBody>
      </p:sp>
      <p:pic>
        <p:nvPicPr>
          <p:cNvPr id="2" name="图片 1">
            <a:extLst>
              <a:ext uri="{FF2B5EF4-FFF2-40B4-BE49-F238E27FC236}">
                <a16:creationId xmlns:a16="http://schemas.microsoft.com/office/drawing/2014/main" id="{E58B4B25-4BC5-4037-930E-371A1D2F4C54}"/>
              </a:ext>
            </a:extLst>
          </p:cNvPr>
          <p:cNvPicPr>
            <a:picLocks noChangeAspect="1"/>
          </p:cNvPicPr>
          <p:nvPr/>
        </p:nvPicPr>
        <p:blipFill>
          <a:blip r:embed="rId5"/>
          <a:stretch>
            <a:fillRect/>
          </a:stretch>
        </p:blipFill>
        <p:spPr>
          <a:xfrm>
            <a:off x="6435401" y="1021800"/>
            <a:ext cx="5485714" cy="4295238"/>
          </a:xfrm>
          <a:prstGeom prst="rect">
            <a:avLst/>
          </a:prstGeom>
        </p:spPr>
      </p:pic>
      <p:sp>
        <p:nvSpPr>
          <p:cNvPr id="3" name="矩形 2">
            <a:extLst>
              <a:ext uri="{FF2B5EF4-FFF2-40B4-BE49-F238E27FC236}">
                <a16:creationId xmlns:a16="http://schemas.microsoft.com/office/drawing/2014/main" id="{6FA24EC5-A3D5-4113-A2AA-C04B2C1D6CC6}"/>
              </a:ext>
            </a:extLst>
          </p:cNvPr>
          <p:cNvSpPr/>
          <p:nvPr/>
        </p:nvSpPr>
        <p:spPr>
          <a:xfrm>
            <a:off x="110801" y="1540962"/>
            <a:ext cx="6324600" cy="3573992"/>
          </a:xfrm>
          <a:prstGeom prst="rect">
            <a:avLst/>
          </a:prstGeom>
        </p:spPr>
        <p:txBody>
          <a:bodyPr wrap="square">
            <a:spAutoFit/>
          </a:bodyPr>
          <a:lstStyle/>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版本格式</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每一个</a:t>
            </a:r>
            <a:r>
              <a:rPr lang="zh-CN"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文档</a:t>
            </a:r>
            <a:r>
              <a:rPr lang="zh-CN" altLang="zh-CN" kern="100" dirty="0">
                <a:latin typeface="Calibri" panose="020F0502020204030204" pitchFamily="34" charset="0"/>
                <a:ea typeface="等线" panose="02010600030101010101" pitchFamily="2" charset="-122"/>
                <a:cs typeface="Times New Roman" panose="02020603050405020304" pitchFamily="18" charset="0"/>
              </a:rPr>
              <a:t>的版本格式为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主版本号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子版本号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修正版本号</a:t>
            </a:r>
            <a:r>
              <a:rPr lang="en-US" altLang="zh-CN" kern="100" dirty="0">
                <a:latin typeface="Calibri" panose="020F0502020204030204" pitchFamily="34" charset="0"/>
                <a:ea typeface="等线" panose="02010600030101010101" pitchFamily="2" charset="-122"/>
                <a:cs typeface="Times New Roman" panose="02020603050405020304" pitchFamily="18" charset="0"/>
              </a:rPr>
              <a:t>]</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示例：</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文档的初始版本为</a:t>
            </a:r>
            <a:r>
              <a:rPr lang="en-US" altLang="zh-CN" kern="100" dirty="0">
                <a:latin typeface="Calibri" panose="020F0502020204030204" pitchFamily="34" charset="0"/>
                <a:ea typeface="等线" panose="02010600030101010101" pitchFamily="2" charset="-122"/>
                <a:cs typeface="Times New Roman" panose="02020603050405020304" pitchFamily="18" charset="0"/>
              </a:rPr>
              <a:t>0.1.0</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810260" indent="-629920">
              <a:spcAft>
                <a:spcPts val="0"/>
              </a:spcAf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版本更新</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当文件内容有了重大的变化或改进，主版本号加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当文档的内容有了模块的增加、补充等，子版本号加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a:p>
            <a:pPr marL="342900" lvl="0" indent="-342900" algn="just">
              <a:lnSpc>
                <a:spcPct val="150000"/>
              </a:lnSpc>
              <a:spcAft>
                <a:spcPts val="0"/>
              </a:spcAft>
              <a:buFont typeface="Wingdings" panose="05000000000000000000" pitchFamily="2" charset="2"/>
              <a:buChar char=""/>
            </a:pPr>
            <a:r>
              <a:rPr lang="zh-CN" altLang="zh-CN" kern="100" dirty="0">
                <a:latin typeface="Calibri" panose="020F0502020204030204" pitchFamily="34" charset="0"/>
                <a:ea typeface="等线" panose="02010600030101010101" pitchFamily="2" charset="-122"/>
                <a:cs typeface="Times New Roman" panose="02020603050405020304" pitchFamily="18" charset="0"/>
              </a:rPr>
              <a:t>当文档的内容有了小修改，如修正了纰漏等，修正版本号加</a:t>
            </a:r>
            <a:r>
              <a:rPr lang="en-US" altLang="zh-CN" kern="100" dirty="0">
                <a:latin typeface="Calibri" panose="020F0502020204030204" pitchFamily="34" charset="0"/>
                <a:ea typeface="等线" panose="02010600030101010101" pitchFamily="2" charset="-122"/>
                <a:cs typeface="Times New Roman" panose="02020603050405020304" pitchFamily="18" charset="0"/>
              </a:rPr>
              <a:t>1</a:t>
            </a:r>
            <a:r>
              <a:rPr lang="zh-CN" altLang="zh-CN" kern="100" dirty="0">
                <a:latin typeface="Calibri" panose="020F0502020204030204" pitchFamily="34" charset="0"/>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191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88533" y="3136311"/>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项目章程</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02</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3"/>
            </p:custDataLst>
          </p:nvPr>
        </p:nvSpPr>
        <p:spPr>
          <a:xfrm>
            <a:off x="908626" y="282282"/>
            <a:ext cx="270167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配置管理计划</a:t>
            </a:r>
          </a:p>
        </p:txBody>
      </p:sp>
      <p:sp>
        <p:nvSpPr>
          <p:cNvPr id="75" name="文本框 2">
            <a:extLst>
              <a:ext uri="{FF2B5EF4-FFF2-40B4-BE49-F238E27FC236}">
                <a16:creationId xmlns:a16="http://schemas.microsoft.com/office/drawing/2014/main" id="{D4BE73DA-BF81-4318-9CCF-ACCA0D3C2829}"/>
              </a:ext>
            </a:extLst>
          </p:cNvPr>
          <p:cNvSpPr txBox="1">
            <a:spLocks noChangeArrowheads="1"/>
          </p:cNvSpPr>
          <p:nvPr/>
        </p:nvSpPr>
        <p:spPr bwMode="auto">
          <a:xfrm>
            <a:off x="899638" y="778579"/>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3200" b="1" dirty="0">
                <a:latin typeface="微软雅黑" panose="020B0503020204020204" pitchFamily="34" charset="-122"/>
                <a:ea typeface="微软雅黑" panose="020B0503020204020204" pitchFamily="34" charset="-122"/>
              </a:rPr>
              <a:t>具体执行流程</a:t>
            </a:r>
          </a:p>
        </p:txBody>
      </p:sp>
      <p:pic>
        <p:nvPicPr>
          <p:cNvPr id="76" name="图片 75">
            <a:extLst>
              <a:ext uri="{FF2B5EF4-FFF2-40B4-BE49-F238E27FC236}">
                <a16:creationId xmlns:a16="http://schemas.microsoft.com/office/drawing/2014/main" id="{3ECD054A-BE8E-447E-B686-9C9E640D8D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00525" y="61912"/>
            <a:ext cx="5276850" cy="6734175"/>
          </a:xfrm>
          <a:prstGeom prst="rect">
            <a:avLst/>
          </a:prstGeom>
          <a:noFill/>
          <a:ln>
            <a:noFill/>
          </a:ln>
        </p:spPr>
      </p:pic>
    </p:spTree>
    <p:extLst>
      <p:ext uri="{BB962C8B-B14F-4D97-AF65-F5344CB8AC3E}">
        <p14:creationId xmlns:p14="http://schemas.microsoft.com/office/powerpoint/2010/main" val="1996684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697864" y="322904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参考资料</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05</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3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参考资料</a:t>
            </a:r>
          </a:p>
        </p:txBody>
      </p:sp>
      <p:graphicFrame>
        <p:nvGraphicFramePr>
          <p:cNvPr id="2" name="表格 1">
            <a:extLst>
              <a:ext uri="{FF2B5EF4-FFF2-40B4-BE49-F238E27FC236}">
                <a16:creationId xmlns:a16="http://schemas.microsoft.com/office/drawing/2014/main" id="{D442468D-1AB8-4A5F-82A1-A6E2E9E643C3}"/>
              </a:ext>
            </a:extLst>
          </p:cNvPr>
          <p:cNvGraphicFramePr>
            <a:graphicFrameLocks noGrp="1"/>
          </p:cNvGraphicFramePr>
          <p:nvPr>
            <p:extLst>
              <p:ext uri="{D42A27DB-BD31-4B8C-83A1-F6EECF244321}">
                <p14:modId xmlns:p14="http://schemas.microsoft.com/office/powerpoint/2010/main" val="1450682311"/>
              </p:ext>
            </p:extLst>
          </p:nvPr>
        </p:nvGraphicFramePr>
        <p:xfrm>
          <a:off x="3186793" y="438712"/>
          <a:ext cx="6144987" cy="275481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val="1137718684"/>
                    </a:ext>
                  </a:extLst>
                </a:gridCol>
                <a:gridCol w="1312550">
                  <a:extLst>
                    <a:ext uri="{9D8B030D-6E8A-4147-A177-3AD203B41FA5}">
                      <a16:colId xmlns:a16="http://schemas.microsoft.com/office/drawing/2014/main" val="3172350939"/>
                    </a:ext>
                  </a:extLst>
                </a:gridCol>
                <a:gridCol w="1536247">
                  <a:extLst>
                    <a:ext uri="{9D8B030D-6E8A-4147-A177-3AD203B41FA5}">
                      <a16:colId xmlns:a16="http://schemas.microsoft.com/office/drawing/2014/main" val="1980541928"/>
                    </a:ext>
                  </a:extLst>
                </a:gridCol>
                <a:gridCol w="1536247">
                  <a:extLst>
                    <a:ext uri="{9D8B030D-6E8A-4147-A177-3AD203B41FA5}">
                      <a16:colId xmlns:a16="http://schemas.microsoft.com/office/drawing/2014/main" val="1631320900"/>
                    </a:ext>
                  </a:extLst>
                </a:gridCol>
              </a:tblGrid>
              <a:tr h="275481">
                <a:tc>
                  <a:txBody>
                    <a:bodyPr/>
                    <a:lstStyle/>
                    <a:p>
                      <a:pPr algn="just">
                        <a:spcAft>
                          <a:spcPts val="0"/>
                        </a:spcAft>
                      </a:pPr>
                      <a:r>
                        <a:rPr lang="zh-CN" sz="1200" kern="100">
                          <a:effectLst/>
                        </a:rPr>
                        <a:t>书名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作者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ISBN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6616070"/>
                  </a:ext>
                </a:extLst>
              </a:tr>
              <a:tr h="550962">
                <a:tc>
                  <a:txBody>
                    <a:bodyPr/>
                    <a:lstStyle/>
                    <a:p>
                      <a:pPr algn="just">
                        <a:spcAft>
                          <a:spcPts val="0"/>
                        </a:spcAft>
                      </a:pPr>
                      <a:r>
                        <a:rPr lang="zh-CN" sz="1050" kern="100">
                          <a:effectLst/>
                        </a:rPr>
                        <a:t>【</a:t>
                      </a:r>
                      <a:r>
                        <a:rPr lang="en-US" sz="1050" kern="100">
                          <a:effectLst/>
                        </a:rPr>
                        <a:t>1</a:t>
                      </a:r>
                      <a:r>
                        <a:rPr lang="zh-CN" sz="1050" kern="100">
                          <a:effectLst/>
                        </a:rPr>
                        <a:t>】</a:t>
                      </a:r>
                      <a:r>
                        <a:rPr lang="zh-CN" sz="1200" kern="100">
                          <a:effectLst/>
                        </a:rPr>
                        <a:t>《软件需求》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Karl </a:t>
                      </a:r>
                      <a:r>
                        <a:rPr lang="en-US" sz="1200" kern="100" dirty="0" err="1">
                          <a:effectLst/>
                        </a:rPr>
                        <a:t>Wiegers</a:t>
                      </a:r>
                      <a:r>
                        <a:rPr lang="en-US" sz="1200" kern="100" dirty="0">
                          <a:effectLst/>
                        </a:rPr>
                        <a:t>, Joy </a:t>
                      </a:r>
                      <a:r>
                        <a:rPr lang="en-US" sz="1200" kern="100" dirty="0" err="1">
                          <a:effectLst/>
                        </a:rPr>
                        <a:t>Beatly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9787302426820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2094887"/>
                  </a:ext>
                </a:extLst>
              </a:tr>
              <a:tr h="550962">
                <a:tc>
                  <a:txBody>
                    <a:bodyPr/>
                    <a:lstStyle/>
                    <a:p>
                      <a:pPr algn="just">
                        <a:spcAft>
                          <a:spcPts val="0"/>
                        </a:spcAft>
                      </a:pPr>
                      <a:r>
                        <a:rPr lang="zh-CN" sz="1050" kern="100">
                          <a:effectLst/>
                        </a:rPr>
                        <a:t>【</a:t>
                      </a:r>
                      <a:r>
                        <a:rPr lang="en-US" sz="1050" kern="100">
                          <a:effectLst/>
                        </a:rPr>
                        <a:t>2</a:t>
                      </a:r>
                      <a:r>
                        <a:rPr lang="zh-CN" sz="1050" kern="100">
                          <a:effectLst/>
                        </a:rPr>
                        <a:t>】</a:t>
                      </a:r>
                      <a:r>
                        <a:rPr lang="zh-CN" sz="1200" kern="100">
                          <a:effectLst/>
                        </a:rPr>
                        <a:t>《</a:t>
                      </a:r>
                      <a:r>
                        <a:rPr lang="en-US" sz="1200" kern="100">
                          <a:effectLst/>
                        </a:rPr>
                        <a:t>IT</a:t>
                      </a:r>
                      <a:r>
                        <a:rPr lang="zh-CN" sz="1200" kern="100">
                          <a:effectLst/>
                        </a:rPr>
                        <a:t>项目管理》</a:t>
                      </a:r>
                      <a:r>
                        <a:rPr lang="en-US" sz="1200" kern="100">
                          <a:effectLst/>
                        </a:rPr>
                        <a:t>(</a:t>
                      </a:r>
                      <a:r>
                        <a:rPr lang="zh-CN" sz="1200" kern="100">
                          <a:effectLst/>
                        </a:rPr>
                        <a:t>第</a:t>
                      </a:r>
                      <a:r>
                        <a:rPr lang="en-US" sz="1200" kern="100">
                          <a:effectLst/>
                        </a:rPr>
                        <a:t>8</a:t>
                      </a:r>
                      <a:r>
                        <a:rPr lang="zh-CN" sz="1200" kern="100">
                          <a:effectLst/>
                        </a:rPr>
                        <a:t>版</a:t>
                      </a:r>
                      <a:r>
                        <a:rPr lang="en-US"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Kathy Schwalbe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机械工业出版社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9787111582335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8787965"/>
                  </a:ext>
                </a:extLst>
              </a:tr>
              <a:tr h="550962">
                <a:tc>
                  <a:txBody>
                    <a:bodyPr/>
                    <a:lstStyle/>
                    <a:p>
                      <a:pPr algn="just">
                        <a:spcAft>
                          <a:spcPts val="0"/>
                        </a:spcAft>
                      </a:pPr>
                      <a:r>
                        <a:rPr lang="zh-CN" sz="1050" kern="100">
                          <a:effectLst/>
                        </a:rPr>
                        <a:t>【</a:t>
                      </a:r>
                      <a:r>
                        <a:rPr lang="en-US" sz="1050" kern="100">
                          <a:effectLst/>
                        </a:rPr>
                        <a:t>3</a:t>
                      </a:r>
                      <a:r>
                        <a:rPr lang="zh-CN" sz="1050" kern="100">
                          <a:effectLst/>
                        </a:rPr>
                        <a:t>】</a:t>
                      </a:r>
                      <a:r>
                        <a:rPr lang="zh-CN" sz="1200" kern="100">
                          <a:effectLst/>
                        </a:rPr>
                        <a:t>《软件工程导论》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张海藩</a:t>
                      </a:r>
                      <a:r>
                        <a:rPr lang="en-US" sz="1200" kern="100">
                          <a:effectLst/>
                        </a:rPr>
                        <a:t>,</a:t>
                      </a:r>
                      <a:r>
                        <a:rPr lang="zh-CN" sz="1200" kern="100">
                          <a:effectLst/>
                        </a:rPr>
                        <a:t>牟永敏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清华大学出版社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9787302330981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1680"/>
                  </a:ext>
                </a:extLst>
              </a:tr>
              <a:tr h="826443">
                <a:tc>
                  <a:txBody>
                    <a:bodyPr/>
                    <a:lstStyle/>
                    <a:p>
                      <a:pPr algn="just">
                        <a:spcAft>
                          <a:spcPts val="0"/>
                        </a:spcAft>
                      </a:pPr>
                      <a:r>
                        <a:rPr lang="zh-CN" sz="1050" kern="100">
                          <a:effectLst/>
                        </a:rPr>
                        <a:t>【</a:t>
                      </a:r>
                      <a:r>
                        <a:rPr lang="en-US" sz="1050" kern="100">
                          <a:effectLst/>
                        </a:rPr>
                        <a:t>4</a:t>
                      </a:r>
                      <a:r>
                        <a:rPr lang="zh-CN" sz="1050" kern="100">
                          <a:effectLst/>
                        </a:rPr>
                        <a:t>】</a:t>
                      </a:r>
                      <a:r>
                        <a:rPr lang="zh-CN" sz="1200" kern="100">
                          <a:effectLst/>
                        </a:rPr>
                        <a:t>《</a:t>
                      </a:r>
                      <a:r>
                        <a:rPr lang="en-US" sz="1200" kern="100">
                          <a:effectLst/>
                        </a:rPr>
                        <a:t>2017</a:t>
                      </a:r>
                      <a:r>
                        <a:rPr lang="zh-CN" sz="1200" kern="100">
                          <a:effectLst/>
                        </a:rPr>
                        <a:t>年度杭州市人均收入》（每小时）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江亮儒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无</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无</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1184527"/>
                  </a:ext>
                </a:extLst>
              </a:tr>
            </a:tbl>
          </a:graphicData>
        </a:graphic>
      </p:graphicFrame>
      <p:graphicFrame>
        <p:nvGraphicFramePr>
          <p:cNvPr id="3" name="表格 2">
            <a:extLst>
              <a:ext uri="{FF2B5EF4-FFF2-40B4-BE49-F238E27FC236}">
                <a16:creationId xmlns:a16="http://schemas.microsoft.com/office/drawing/2014/main" id="{5D8380D8-CBEC-4561-B002-ADB62E77942E}"/>
              </a:ext>
            </a:extLst>
          </p:cNvPr>
          <p:cNvGraphicFramePr>
            <a:graphicFrameLocks noGrp="1"/>
          </p:cNvGraphicFramePr>
          <p:nvPr>
            <p:extLst>
              <p:ext uri="{D42A27DB-BD31-4B8C-83A1-F6EECF244321}">
                <p14:modId xmlns:p14="http://schemas.microsoft.com/office/powerpoint/2010/main" val="4194222339"/>
              </p:ext>
            </p:extLst>
          </p:nvPr>
        </p:nvGraphicFramePr>
        <p:xfrm>
          <a:off x="3186793" y="3299680"/>
          <a:ext cx="6101446" cy="3226746"/>
        </p:xfrm>
        <a:graphic>
          <a:graphicData uri="http://schemas.openxmlformats.org/drawingml/2006/table">
            <a:tbl>
              <a:tblPr firstRow="1" firstCol="1" bandRow="1">
                <a:tableStyleId>{5C22544A-7EE6-4342-B048-85BDC9FD1C3A}</a:tableStyleId>
              </a:tblPr>
              <a:tblGrid>
                <a:gridCol w="1679257">
                  <a:extLst>
                    <a:ext uri="{9D8B030D-6E8A-4147-A177-3AD203B41FA5}">
                      <a16:colId xmlns:a16="http://schemas.microsoft.com/office/drawing/2014/main" val="3614123185"/>
                    </a:ext>
                  </a:extLst>
                </a:gridCol>
                <a:gridCol w="4422189">
                  <a:extLst>
                    <a:ext uri="{9D8B030D-6E8A-4147-A177-3AD203B41FA5}">
                      <a16:colId xmlns:a16="http://schemas.microsoft.com/office/drawing/2014/main" val="1262182508"/>
                    </a:ext>
                  </a:extLst>
                </a:gridCol>
              </a:tblGrid>
              <a:tr h="220542">
                <a:tc>
                  <a:txBody>
                    <a:bodyPr/>
                    <a:lstStyle/>
                    <a:p>
                      <a:pPr algn="just">
                        <a:spcAft>
                          <a:spcPts val="0"/>
                        </a:spcAft>
                      </a:pPr>
                      <a:r>
                        <a:rPr lang="zh-CN" sz="1200" kern="100">
                          <a:effectLst/>
                        </a:rPr>
                        <a:t>参考实例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参考网址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7746255"/>
                  </a:ext>
                </a:extLst>
              </a:tr>
              <a:tr h="316676">
                <a:tc>
                  <a:txBody>
                    <a:bodyPr/>
                    <a:lstStyle/>
                    <a:p>
                      <a:pPr algn="just">
                        <a:spcAft>
                          <a:spcPts val="0"/>
                        </a:spcAft>
                      </a:pPr>
                      <a:r>
                        <a:rPr lang="zh-CN" sz="1050" kern="100" dirty="0">
                          <a:effectLst/>
                        </a:rPr>
                        <a:t>【</a:t>
                      </a:r>
                      <a:r>
                        <a:rPr lang="en-US" sz="1050" kern="100" dirty="0">
                          <a:effectLst/>
                        </a:rPr>
                        <a:t>5</a:t>
                      </a:r>
                      <a:r>
                        <a:rPr lang="zh-CN" sz="1050" kern="100" dirty="0">
                          <a:effectLst/>
                        </a:rPr>
                        <a:t>】</a:t>
                      </a:r>
                      <a:r>
                        <a:rPr lang="en-US" sz="1050" kern="100" dirty="0">
                          <a:effectLst/>
                        </a:rPr>
                        <a:t>Office365</a:t>
                      </a:r>
                      <a:r>
                        <a:rPr lang="zh-CN" sz="1050" kern="100" dirty="0">
                          <a:effectLst/>
                        </a:rPr>
                        <a:t>家庭版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https://www.microsoft.com/china/o365consumer/buy.html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6853128"/>
                  </a:ext>
                </a:extLst>
              </a:tr>
              <a:tr h="328118">
                <a:tc>
                  <a:txBody>
                    <a:bodyPr/>
                    <a:lstStyle/>
                    <a:p>
                      <a:pPr algn="just">
                        <a:spcAft>
                          <a:spcPts val="0"/>
                        </a:spcAft>
                      </a:pPr>
                      <a:r>
                        <a:rPr lang="zh-CN" sz="1050" kern="100">
                          <a:effectLst/>
                        </a:rPr>
                        <a:t>【</a:t>
                      </a:r>
                      <a:r>
                        <a:rPr lang="en-US" sz="1050" kern="100">
                          <a:effectLst/>
                        </a:rPr>
                        <a:t>6</a:t>
                      </a:r>
                      <a:r>
                        <a:rPr lang="zh-CN" sz="1050" kern="100">
                          <a:effectLst/>
                        </a:rPr>
                        <a:t>】</a:t>
                      </a:r>
                      <a:r>
                        <a:rPr lang="en-US" sz="1050" kern="100">
                          <a:effectLst/>
                        </a:rPr>
                        <a:t>Office visio</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https://www.microsoftstore.com.cn/search?text=visio</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7516932"/>
                  </a:ext>
                </a:extLst>
              </a:tr>
              <a:tr h="328118">
                <a:tc>
                  <a:txBody>
                    <a:bodyPr/>
                    <a:lstStyle/>
                    <a:p>
                      <a:pPr algn="just">
                        <a:spcAft>
                          <a:spcPts val="0"/>
                        </a:spcAft>
                      </a:pPr>
                      <a:r>
                        <a:rPr lang="zh-CN" sz="1050" kern="100">
                          <a:effectLst/>
                        </a:rPr>
                        <a:t>【</a:t>
                      </a:r>
                      <a:r>
                        <a:rPr lang="en-US" sz="1050" kern="100">
                          <a:effectLst/>
                        </a:rPr>
                        <a:t>7</a:t>
                      </a:r>
                      <a:r>
                        <a:rPr lang="zh-CN" sz="1050" kern="100">
                          <a:effectLst/>
                        </a:rPr>
                        <a:t>】</a:t>
                      </a:r>
                      <a:r>
                        <a:rPr lang="en-US" sz="1050" kern="100">
                          <a:effectLst/>
                        </a:rPr>
                        <a:t>Project</a:t>
                      </a:r>
                      <a:r>
                        <a:rPr lang="zh-CN" sz="1050" kern="100">
                          <a:effectLst/>
                        </a:rPr>
                        <a:t>标准版</a:t>
                      </a:r>
                      <a:r>
                        <a:rPr lang="en-US" sz="1050" kern="100">
                          <a:effectLst/>
                        </a:rPr>
                        <a:t>2019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https://www.microsoftstore.com.cn/search?text=project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6682848"/>
                  </a:ext>
                </a:extLst>
              </a:tr>
              <a:tr h="328118">
                <a:tc>
                  <a:txBody>
                    <a:bodyPr/>
                    <a:lstStyle/>
                    <a:p>
                      <a:pPr algn="just">
                        <a:spcAft>
                          <a:spcPts val="0"/>
                        </a:spcAft>
                      </a:pPr>
                      <a:r>
                        <a:rPr lang="zh-CN" sz="1050" kern="100">
                          <a:effectLst/>
                        </a:rPr>
                        <a:t>【</a:t>
                      </a:r>
                      <a:r>
                        <a:rPr lang="en-US" sz="1050" kern="100">
                          <a:effectLst/>
                        </a:rPr>
                        <a:t>8</a:t>
                      </a:r>
                      <a:r>
                        <a:rPr lang="zh-CN" sz="1050" kern="100">
                          <a:effectLst/>
                        </a:rPr>
                        <a:t>】</a:t>
                      </a:r>
                      <a:r>
                        <a:rPr lang="en-US" sz="1050" kern="100">
                          <a:effectLst/>
                        </a:rPr>
                        <a:t>Axure up 8 team</a:t>
                      </a:r>
                      <a:r>
                        <a:rPr lang="zh-CN" sz="1050" kern="100">
                          <a:effectLst/>
                        </a:rPr>
                        <a:t>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https://www.axure.com/buy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1510916"/>
                  </a:ext>
                </a:extLst>
              </a:tr>
              <a:tr h="1312471">
                <a:tc>
                  <a:txBody>
                    <a:bodyPr/>
                    <a:lstStyle/>
                    <a:p>
                      <a:pPr algn="just">
                        <a:spcAft>
                          <a:spcPts val="0"/>
                        </a:spcAft>
                      </a:pPr>
                      <a:endParaRPr lang="zh-CN" sz="1050" kern="100" dirty="0">
                        <a:effectLst/>
                      </a:endParaRPr>
                    </a:p>
                    <a:p>
                      <a:pPr algn="just">
                        <a:spcAft>
                          <a:spcPts val="0"/>
                        </a:spcAft>
                      </a:pPr>
                      <a:r>
                        <a:rPr lang="zh-CN" sz="1000" dirty="0">
                          <a:effectLst/>
                        </a:rPr>
                        <a:t>【</a:t>
                      </a:r>
                      <a:r>
                        <a:rPr lang="en-US" sz="1000" dirty="0">
                          <a:effectLst/>
                        </a:rPr>
                        <a:t>9</a:t>
                      </a:r>
                      <a:r>
                        <a:rPr lang="zh-CN" sz="1000" dirty="0">
                          <a:effectLst/>
                        </a:rPr>
                        <a:t>】百度网页汇率换算</a:t>
                      </a:r>
                      <a:endParaRPr lang="en-US" altLang="zh-CN" sz="1000" dirty="0">
                        <a:effectLst/>
                      </a:endParaRPr>
                    </a:p>
                    <a:p>
                      <a:pPr algn="just">
                        <a:spcAft>
                          <a:spcPts val="0"/>
                        </a:spcAft>
                      </a:pPr>
                      <a:r>
                        <a:rPr lang="zh-CN" altLang="zh-CN" sz="1000" kern="100" dirty="0">
                          <a:effectLst/>
                        </a:rPr>
                        <a:t>参考时间：</a:t>
                      </a:r>
                      <a:r>
                        <a:rPr lang="en-US" altLang="zh-CN" sz="1000" kern="100" dirty="0">
                          <a:effectLst/>
                        </a:rPr>
                        <a:t>2018</a:t>
                      </a:r>
                      <a:r>
                        <a:rPr lang="zh-CN" altLang="zh-CN" sz="1000" kern="100" dirty="0">
                          <a:effectLst/>
                        </a:rPr>
                        <a:t>年</a:t>
                      </a:r>
                    </a:p>
                    <a:p>
                      <a:pPr algn="just">
                        <a:spcAft>
                          <a:spcPts val="0"/>
                        </a:spcAft>
                      </a:pPr>
                      <a:r>
                        <a:rPr lang="en-US" altLang="zh-CN" sz="1000" kern="100" dirty="0">
                          <a:effectLst/>
                        </a:rPr>
                        <a:t>12</a:t>
                      </a:r>
                      <a:r>
                        <a:rPr lang="zh-CN" altLang="zh-CN" sz="1000" kern="100" dirty="0">
                          <a:effectLst/>
                        </a:rPr>
                        <a:t>月</a:t>
                      </a:r>
                      <a:r>
                        <a:rPr lang="en-US" altLang="zh-CN" sz="1000" kern="100" dirty="0">
                          <a:effectLst/>
                        </a:rPr>
                        <a:t>07</a:t>
                      </a:r>
                      <a:r>
                        <a:rPr lang="zh-CN" altLang="zh-CN" sz="1000" kern="100" dirty="0">
                          <a:effectLst/>
                        </a:rPr>
                        <a:t>日</a:t>
                      </a:r>
                    </a:p>
                    <a:p>
                      <a:endParaRPr lang="zh-CN" sz="1000" dirty="0">
                        <a:effectLst/>
                        <a:latin typeface="等线" panose="02010600030101010101" pitchFamily="2" charset="-122"/>
                        <a:ea typeface="等线" panose="02010600030101010101" pitchFamily="2" charset="-122"/>
                      </a:endParaRPr>
                    </a:p>
                  </a:txBody>
                  <a:tcPr marL="68580" marR="68580" marT="0" marB="0"/>
                </a:tc>
                <a:tc>
                  <a:txBody>
                    <a:bodyPr/>
                    <a:lstStyle/>
                    <a:p>
                      <a:pPr algn="just">
                        <a:spcAft>
                          <a:spcPts val="0"/>
                        </a:spcAft>
                      </a:pPr>
                      <a:r>
                        <a:rPr lang="en-US" sz="1050" kern="100">
                          <a:effectLst/>
                        </a:rPr>
                        <a:t>https://www.baidu.com/s?ie=utf-8&amp;f=3&amp;rsv_bp=1&amp;rsv_idx=1&amp;tn=baidu&amp;wd=%E6%B1%87%E7%8E%87%E6%8D%A2%E7%AE%97&amp;oq=axure%2520rp&amp;rsv_pq=d15d16bf000022c5&amp;rsv_t=eebaCsX10IHsEPt1tGubyPhgXiqdv0iGXoKUgLcppOQBwW2ci4jyR%2FUu3Y4&amp;rqlang=cn&amp;rsv_enter=1&amp;rsv_sug3=13&amp;rsv_sug1=20&amp;rsv_sug7=101&amp;rsv_sug2=1&amp;prefixsug=%25E6%25B1%2587%25E7%258E%2587&amp;rsp=0&amp;inputT=6457&amp;rsv_sug4=6457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75935"/>
                  </a:ext>
                </a:extLst>
              </a:tr>
              <a:tr h="220542">
                <a:tc>
                  <a:txBody>
                    <a:bodyPr/>
                    <a:lstStyle/>
                    <a:p>
                      <a:pPr algn="just">
                        <a:spcAft>
                          <a:spcPts val="0"/>
                        </a:spcAft>
                      </a:pPr>
                      <a:r>
                        <a:rPr lang="zh-CN" sz="1050" kern="100">
                          <a:effectLst/>
                        </a:rPr>
                        <a:t>【</a:t>
                      </a:r>
                      <a:r>
                        <a:rPr lang="en-US" sz="1050" kern="100">
                          <a:effectLst/>
                        </a:rPr>
                        <a:t>10</a:t>
                      </a:r>
                      <a:r>
                        <a:rPr lang="zh-CN" sz="1050" kern="100">
                          <a:effectLst/>
                        </a:rPr>
                        <a:t>】墨刀 团队版</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https://modao.cc/pricing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514287"/>
                  </a:ext>
                </a:extLst>
              </a:tr>
              <a:tr h="172161">
                <a:tc>
                  <a:txBody>
                    <a:bodyPr/>
                    <a:lstStyle/>
                    <a:p>
                      <a:pPr algn="just">
                        <a:spcAft>
                          <a:spcPts val="0"/>
                        </a:spcAft>
                      </a:pPr>
                      <a:r>
                        <a:rPr lang="zh-CN" sz="1050" kern="100">
                          <a:effectLst/>
                        </a:rPr>
                        <a:t>【</a:t>
                      </a:r>
                      <a:r>
                        <a:rPr lang="en-US" sz="1050" kern="100">
                          <a:effectLst/>
                        </a:rPr>
                        <a:t>11</a:t>
                      </a:r>
                      <a:r>
                        <a:rPr lang="zh-CN" sz="1050" kern="100">
                          <a:effectLst/>
                        </a:rPr>
                        <a:t>】</a:t>
                      </a:r>
                      <a:r>
                        <a:rPr lang="en-US" sz="1050" kern="100">
                          <a:effectLst/>
                        </a:rPr>
                        <a:t>StarUML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u="none" strike="noStrike" kern="100" dirty="0">
                          <a:effectLst/>
                        </a:rPr>
                        <a:t>https://staruml.en.softonic.com/</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066537"/>
                  </a:ext>
                </a:extLst>
              </a:tr>
            </a:tbl>
          </a:graphicData>
        </a:graphic>
      </p:graphicFrame>
      <p:sp>
        <p:nvSpPr>
          <p:cNvPr id="4" name="Rectangle 2">
            <a:extLst>
              <a:ext uri="{FF2B5EF4-FFF2-40B4-BE49-F238E27FC236}">
                <a16:creationId xmlns:a16="http://schemas.microsoft.com/office/drawing/2014/main" id="{7B15A02B-81F0-48BC-B443-43F00B81A70D}"/>
              </a:ext>
            </a:extLst>
          </p:cNvPr>
          <p:cNvSpPr>
            <a:spLocks noChangeArrowheads="1"/>
          </p:cNvSpPr>
          <p:nvPr/>
        </p:nvSpPr>
        <p:spPr bwMode="auto">
          <a:xfrm>
            <a:off x="3462338" y="43690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754577" y="317233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分工绩效</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06</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56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工时统计</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rot="20888409">
            <a:off x="444707" y="384824"/>
            <a:ext cx="429650" cy="2906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2"/>
            </p:custDataLst>
          </p:nvPr>
        </p:nvSpPr>
        <p:spPr>
          <a:xfrm>
            <a:off x="339401" y="350758"/>
            <a:ext cx="429650" cy="29064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3"/>
            </p:custDataLst>
          </p:nvPr>
        </p:nvSpPr>
        <p:spPr>
          <a:xfrm>
            <a:off x="908626" y="282282"/>
            <a:ext cx="2347757" cy="461665"/>
          </a:xfrm>
          <a:prstGeom prst="rect">
            <a:avLst/>
          </a:prstGeom>
          <a:noFill/>
        </p:spPr>
        <p:txBody>
          <a:bodyPr wrap="square" rtlCol="0">
            <a:spAutoFit/>
          </a:bodyPr>
          <a:lstStyle/>
          <a:p>
            <a:pPr algn="ctr"/>
            <a:r>
              <a:rPr lang="zh-CN" altLang="en-US" sz="2400" dirty="0">
                <a:solidFill>
                  <a:schemeClr val="tx1">
                    <a:lumMod val="90000"/>
                    <a:lumOff val="10000"/>
                  </a:schemeClr>
                </a:solidFill>
                <a:latin typeface="等线 Light" panose="02010600030101010101" pitchFamily="2" charset="-122"/>
                <a:ea typeface="等线 Light" panose="02010600030101010101" pitchFamily="2" charset="-122"/>
              </a:rPr>
              <a:t>最终成绩</a:t>
            </a:r>
          </a:p>
        </p:txBody>
      </p:sp>
      <p:pic>
        <p:nvPicPr>
          <p:cNvPr id="7" name="Picture 2">
            <a:extLst>
              <a:ext uri="{FF2B5EF4-FFF2-40B4-BE49-F238E27FC236}">
                <a16:creationId xmlns:a16="http://schemas.microsoft.com/office/drawing/2014/main" id="{E0940777-AA92-417F-8AE3-83AE0432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2724" y="850232"/>
            <a:ext cx="6346552" cy="238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a:extLst>
              <a:ext uri="{FF2B5EF4-FFF2-40B4-BE49-F238E27FC236}">
                <a16:creationId xmlns:a16="http://schemas.microsoft.com/office/drawing/2014/main" id="{448F2BA3-0C90-4043-B7C9-E98F05E63F4B}"/>
              </a:ext>
            </a:extLst>
          </p:cNvPr>
          <p:cNvSpPr txBox="1"/>
          <p:nvPr/>
        </p:nvSpPr>
        <p:spPr>
          <a:xfrm>
            <a:off x="3064043" y="3545305"/>
            <a:ext cx="4660232" cy="3139321"/>
          </a:xfrm>
          <a:prstGeom prst="rect">
            <a:avLst/>
          </a:prstGeom>
          <a:noFill/>
        </p:spPr>
        <p:txBody>
          <a:bodyPr wrap="square" rtlCol="0">
            <a:spAutoFit/>
          </a:bodyPr>
          <a:lstStyle/>
          <a:p>
            <a:r>
              <a:rPr lang="zh-CN" altLang="en-US" dirty="0"/>
              <a:t>夏昌灏：</a:t>
            </a:r>
            <a:r>
              <a:rPr lang="en-US" altLang="zh-CN" dirty="0"/>
              <a:t>80</a:t>
            </a:r>
          </a:p>
          <a:p>
            <a:endParaRPr lang="en-US" altLang="zh-CN" dirty="0"/>
          </a:p>
          <a:p>
            <a:r>
              <a:rPr lang="zh-CN" altLang="en-US" dirty="0"/>
              <a:t>叶忠杰：</a:t>
            </a:r>
            <a:r>
              <a:rPr lang="en-US" altLang="zh-CN" dirty="0"/>
              <a:t>79.17</a:t>
            </a:r>
          </a:p>
          <a:p>
            <a:endParaRPr lang="en-US" altLang="zh-CN" dirty="0"/>
          </a:p>
          <a:p>
            <a:r>
              <a:rPr lang="zh-CN" altLang="en-US" dirty="0"/>
              <a:t>李俊：</a:t>
            </a:r>
            <a:r>
              <a:rPr lang="en-US" altLang="zh-CN" dirty="0"/>
              <a:t>78.33</a:t>
            </a:r>
          </a:p>
          <a:p>
            <a:endParaRPr lang="en-US" altLang="zh-CN" dirty="0"/>
          </a:p>
          <a:p>
            <a:r>
              <a:rPr lang="zh-CN" altLang="en-US" dirty="0"/>
              <a:t>黄浩峰：</a:t>
            </a:r>
            <a:r>
              <a:rPr lang="en-US" altLang="zh-CN" dirty="0"/>
              <a:t>75.83</a:t>
            </a:r>
          </a:p>
          <a:p>
            <a:endParaRPr lang="en-US" altLang="zh-CN" dirty="0"/>
          </a:p>
          <a:p>
            <a:r>
              <a:rPr lang="zh-CN" altLang="en-US" dirty="0"/>
              <a:t>吴荣欣：</a:t>
            </a:r>
            <a:r>
              <a:rPr lang="en-US" altLang="zh-CN" dirty="0"/>
              <a:t>75</a:t>
            </a:r>
          </a:p>
          <a:p>
            <a:endParaRPr lang="en-US" altLang="zh-CN" dirty="0"/>
          </a:p>
          <a:p>
            <a:endParaRPr lang="zh-CN" altLang="en-US" dirty="0"/>
          </a:p>
        </p:txBody>
      </p:sp>
    </p:spTree>
    <p:extLst>
      <p:ext uri="{BB962C8B-B14F-4D97-AF65-F5344CB8AC3E}">
        <p14:creationId xmlns:p14="http://schemas.microsoft.com/office/powerpoint/2010/main" val="9178679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1" y="-142242"/>
            <a:ext cx="1767839" cy="1798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868431" y="3352145"/>
            <a:ext cx="64551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34566" y="2254237"/>
            <a:ext cx="6722869" cy="1107996"/>
          </a:xfrm>
          <a:prstGeom prst="rect">
            <a:avLst/>
          </a:prstGeom>
          <a:noFill/>
        </p:spPr>
        <p:txBody>
          <a:bodyPr wrap="square" rtlCol="0">
            <a:spAutoFit/>
          </a:bodyPr>
          <a:lstStyle/>
          <a:p>
            <a:pPr algn="dist"/>
            <a:r>
              <a:rPr lang="zh-CN" altLang="en-US" sz="6600" dirty="0">
                <a:latin typeface="等线 Light" panose="02010600030101010101" pitchFamily="2" charset="-122"/>
                <a:ea typeface="等线 Light" panose="02010600030101010101" pitchFamily="2" charset="-122"/>
              </a:rPr>
              <a:t>感谢您的聆听</a:t>
            </a:r>
          </a:p>
        </p:txBody>
      </p: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1"/>
            </p:custDataLst>
          </p:nvPr>
        </p:nvSpPr>
        <p:spPr>
          <a:xfrm>
            <a:off x="908626" y="282282"/>
            <a:ext cx="5589947" cy="461665"/>
          </a:xfrm>
          <a:prstGeom prst="rect">
            <a:avLst/>
          </a:prstGeom>
          <a:noFill/>
        </p:spPr>
        <p:txBody>
          <a:bodyPr wrap="square" rtlCol="0">
            <a:spAutoFit/>
          </a:bodyPr>
          <a:lstStyle/>
          <a:p>
            <a:pPr algn="ct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项目章程参考自</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【IT</a:t>
            </a:r>
            <a:r>
              <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rPr>
              <a:t>项目管理</a:t>
            </a:r>
            <a:r>
              <a:rPr lang="en-US" altLang="zh-CN" sz="2400" b="1" dirty="0">
                <a:solidFill>
                  <a:schemeClr val="tx1">
                    <a:lumMod val="90000"/>
                    <a:lumOff val="10000"/>
                  </a:schemeClr>
                </a:solidFill>
                <a:latin typeface="等线 Light" panose="02010600030101010101" pitchFamily="2" charset="-122"/>
                <a:ea typeface="等线 Light" panose="02010600030101010101" pitchFamily="2" charset="-122"/>
              </a:rPr>
              <a:t>】page71</a:t>
            </a:r>
            <a:endParaRPr lang="zh-CN" altLang="en-US" sz="2400" b="1" dirty="0">
              <a:solidFill>
                <a:schemeClr val="tx1">
                  <a:lumMod val="90000"/>
                  <a:lumOff val="10000"/>
                </a:schemeClr>
              </a:solidFill>
              <a:latin typeface="等线 Light" panose="02010600030101010101" pitchFamily="2" charset="-122"/>
              <a:ea typeface="等线 Light" panose="02010600030101010101" pitchFamily="2" charset="-122"/>
            </a:endParaRPr>
          </a:p>
        </p:txBody>
      </p:sp>
      <p:sp>
        <p:nvSpPr>
          <p:cNvPr id="34" name="文本框 33">
            <a:extLst>
              <a:ext uri="{FF2B5EF4-FFF2-40B4-BE49-F238E27FC236}">
                <a16:creationId xmlns:a16="http://schemas.microsoft.com/office/drawing/2014/main" id="{51262F88-FA32-41D0-B7BB-DC0004C4B0D9}"/>
              </a:ext>
            </a:extLst>
          </p:cNvPr>
          <p:cNvSpPr txBox="1"/>
          <p:nvPr/>
        </p:nvSpPr>
        <p:spPr>
          <a:xfrm>
            <a:off x="1122947" y="938463"/>
            <a:ext cx="4570482" cy="369332"/>
          </a:xfrm>
          <a:prstGeom prst="rect">
            <a:avLst/>
          </a:prstGeom>
          <a:noFill/>
        </p:spPr>
        <p:txBody>
          <a:bodyPr wrap="none" rtlCol="0">
            <a:spAutoFit/>
          </a:bodyPr>
          <a:lstStyle/>
          <a:p>
            <a:r>
              <a:rPr lang="zh-CN" altLang="en-US" dirty="0"/>
              <a:t>项目名称：软件工程系列课程教学辅助网站</a:t>
            </a:r>
          </a:p>
        </p:txBody>
      </p:sp>
      <p:sp>
        <p:nvSpPr>
          <p:cNvPr id="35" name="文本框 34">
            <a:extLst>
              <a:ext uri="{FF2B5EF4-FFF2-40B4-BE49-F238E27FC236}">
                <a16:creationId xmlns:a16="http://schemas.microsoft.com/office/drawing/2014/main" id="{E7A272C7-6FCF-49BD-84E3-BDA42E1719DC}"/>
              </a:ext>
            </a:extLst>
          </p:cNvPr>
          <p:cNvSpPr txBox="1"/>
          <p:nvPr/>
        </p:nvSpPr>
        <p:spPr>
          <a:xfrm>
            <a:off x="1122947" y="1307795"/>
            <a:ext cx="2941831" cy="369332"/>
          </a:xfrm>
          <a:prstGeom prst="rect">
            <a:avLst/>
          </a:prstGeom>
          <a:noFill/>
        </p:spPr>
        <p:txBody>
          <a:bodyPr wrap="none" rtlCol="0">
            <a:spAutoFit/>
          </a:bodyPr>
          <a:lstStyle/>
          <a:p>
            <a:r>
              <a:rPr lang="zh-CN" altLang="en-US" dirty="0"/>
              <a:t>项目开始日期：</a:t>
            </a:r>
            <a:r>
              <a:rPr lang="en-US" altLang="zh-CN" dirty="0"/>
              <a:t>2018/9/19</a:t>
            </a:r>
            <a:endParaRPr lang="zh-CN" altLang="en-US" dirty="0"/>
          </a:p>
        </p:txBody>
      </p:sp>
      <p:sp>
        <p:nvSpPr>
          <p:cNvPr id="36" name="文本框 35">
            <a:extLst>
              <a:ext uri="{FF2B5EF4-FFF2-40B4-BE49-F238E27FC236}">
                <a16:creationId xmlns:a16="http://schemas.microsoft.com/office/drawing/2014/main" id="{EDF2AD2D-4BA6-4151-8079-CA21ADE42380}"/>
              </a:ext>
            </a:extLst>
          </p:cNvPr>
          <p:cNvSpPr txBox="1"/>
          <p:nvPr/>
        </p:nvSpPr>
        <p:spPr>
          <a:xfrm>
            <a:off x="7499683" y="1307795"/>
            <a:ext cx="3076483" cy="369332"/>
          </a:xfrm>
          <a:prstGeom prst="rect">
            <a:avLst/>
          </a:prstGeom>
          <a:noFill/>
        </p:spPr>
        <p:txBody>
          <a:bodyPr wrap="none" rtlCol="0">
            <a:spAutoFit/>
          </a:bodyPr>
          <a:lstStyle/>
          <a:p>
            <a:r>
              <a:rPr lang="zh-CN" altLang="en-US" dirty="0"/>
              <a:t>项目完成日期：</a:t>
            </a:r>
            <a:r>
              <a:rPr lang="en-US" altLang="zh-CN" dirty="0"/>
              <a:t>2019/01/25</a:t>
            </a:r>
            <a:endParaRPr lang="zh-CN" altLang="en-US" dirty="0"/>
          </a:p>
        </p:txBody>
      </p:sp>
      <p:sp>
        <p:nvSpPr>
          <p:cNvPr id="37" name="文本框 36">
            <a:extLst>
              <a:ext uri="{FF2B5EF4-FFF2-40B4-BE49-F238E27FC236}">
                <a16:creationId xmlns:a16="http://schemas.microsoft.com/office/drawing/2014/main" id="{4393CB5E-7C86-41EF-9F66-31254336B242}"/>
              </a:ext>
            </a:extLst>
          </p:cNvPr>
          <p:cNvSpPr txBox="1"/>
          <p:nvPr/>
        </p:nvSpPr>
        <p:spPr>
          <a:xfrm>
            <a:off x="641684" y="1653791"/>
            <a:ext cx="10958449" cy="646331"/>
          </a:xfrm>
          <a:prstGeom prst="rect">
            <a:avLst/>
          </a:prstGeom>
          <a:noFill/>
        </p:spPr>
        <p:txBody>
          <a:bodyPr wrap="none" rtlCol="0">
            <a:spAutoFit/>
          </a:bodyPr>
          <a:lstStyle/>
          <a:p>
            <a:r>
              <a:rPr lang="en-US" altLang="zh-CN" dirty="0"/>
              <a:t>       </a:t>
            </a:r>
            <a:r>
              <a:rPr lang="zh-CN" altLang="en-US" dirty="0"/>
              <a:t>预算信息：该项目为教学项目，暂无预算，成本由小组成员承担。人力资源方面，最初估计是每周</a:t>
            </a:r>
            <a:r>
              <a:rPr lang="en-US" altLang="zh-CN" dirty="0"/>
              <a:t>7</a:t>
            </a:r>
            <a:r>
              <a:rPr lang="zh-CN" altLang="en-US" dirty="0"/>
              <a:t>小</a:t>
            </a:r>
            <a:endParaRPr lang="en-US" altLang="zh-CN" dirty="0"/>
          </a:p>
          <a:p>
            <a:r>
              <a:rPr lang="zh-CN" altLang="en-US" dirty="0"/>
              <a:t>时</a:t>
            </a:r>
            <a:r>
              <a:rPr lang="en-US" altLang="zh-CN" dirty="0"/>
              <a:t>/</a:t>
            </a:r>
            <a:r>
              <a:rPr lang="zh-CN" altLang="en-US" dirty="0"/>
              <a:t>人的工作时间，组内共五人。</a:t>
            </a:r>
            <a:endParaRPr lang="en-US" altLang="zh-CN" dirty="0"/>
          </a:p>
        </p:txBody>
      </p:sp>
      <p:sp>
        <p:nvSpPr>
          <p:cNvPr id="38" name="文本框 37">
            <a:extLst>
              <a:ext uri="{FF2B5EF4-FFF2-40B4-BE49-F238E27FC236}">
                <a16:creationId xmlns:a16="http://schemas.microsoft.com/office/drawing/2014/main" id="{32AB7D79-E929-4482-BB80-03991772697D}"/>
              </a:ext>
            </a:extLst>
          </p:cNvPr>
          <p:cNvSpPr txBox="1"/>
          <p:nvPr/>
        </p:nvSpPr>
        <p:spPr>
          <a:xfrm>
            <a:off x="1122947" y="2300122"/>
            <a:ext cx="6612708" cy="369332"/>
          </a:xfrm>
          <a:prstGeom prst="rect">
            <a:avLst/>
          </a:prstGeom>
          <a:noFill/>
        </p:spPr>
        <p:txBody>
          <a:bodyPr wrap="none" rtlCol="0">
            <a:spAutoFit/>
          </a:bodyPr>
          <a:lstStyle/>
          <a:p>
            <a:r>
              <a:rPr lang="zh-CN" altLang="en-US" dirty="0"/>
              <a:t>项目经理：夏昌灏</a:t>
            </a:r>
            <a:r>
              <a:rPr lang="en-US" altLang="zh-CN" dirty="0"/>
              <a:t>,17367073386,31603158@stu.zucc.edu.cn</a:t>
            </a:r>
            <a:endParaRPr lang="zh-CN" altLang="en-US" dirty="0"/>
          </a:p>
        </p:txBody>
      </p:sp>
      <p:sp>
        <p:nvSpPr>
          <p:cNvPr id="39" name="文本框 38">
            <a:extLst>
              <a:ext uri="{FF2B5EF4-FFF2-40B4-BE49-F238E27FC236}">
                <a16:creationId xmlns:a16="http://schemas.microsoft.com/office/drawing/2014/main" id="{BDE33D89-03F9-4185-AED2-EA620FAE8B7C}"/>
              </a:ext>
            </a:extLst>
          </p:cNvPr>
          <p:cNvSpPr txBox="1"/>
          <p:nvPr/>
        </p:nvSpPr>
        <p:spPr>
          <a:xfrm>
            <a:off x="1122948" y="2646117"/>
            <a:ext cx="10380531" cy="923330"/>
          </a:xfrm>
          <a:prstGeom prst="rect">
            <a:avLst/>
          </a:prstGeom>
          <a:noFill/>
        </p:spPr>
        <p:txBody>
          <a:bodyPr wrap="square" rtlCol="0">
            <a:spAutoFit/>
          </a:bodyPr>
          <a:lstStyle/>
          <a:p>
            <a:r>
              <a:rPr lang="zh-CN" altLang="en-US" dirty="0"/>
              <a:t>项目目标：</a:t>
            </a:r>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zh-CN" altLang="en-US" dirty="0">
              <a:solidFill>
                <a:srgbClr val="0070C0"/>
              </a:solidFill>
            </a:endParaRPr>
          </a:p>
        </p:txBody>
      </p:sp>
      <p:sp>
        <p:nvSpPr>
          <p:cNvPr id="9" name="文本框 8">
            <a:extLst>
              <a:ext uri="{FF2B5EF4-FFF2-40B4-BE49-F238E27FC236}">
                <a16:creationId xmlns:a16="http://schemas.microsoft.com/office/drawing/2014/main" id="{7FB59E51-FDF3-48F6-BB0A-F7BEBA111A42}"/>
              </a:ext>
            </a:extLst>
          </p:cNvPr>
          <p:cNvSpPr txBox="1"/>
          <p:nvPr/>
        </p:nvSpPr>
        <p:spPr>
          <a:xfrm>
            <a:off x="1122947" y="3665700"/>
            <a:ext cx="4339650" cy="369332"/>
          </a:xfrm>
          <a:prstGeom prst="rect">
            <a:avLst/>
          </a:prstGeom>
          <a:noFill/>
        </p:spPr>
        <p:txBody>
          <a:bodyPr wrap="none" rtlCol="0">
            <a:spAutoFit/>
          </a:bodyPr>
          <a:lstStyle/>
          <a:p>
            <a:r>
              <a:rPr lang="zh-CN" altLang="en-US" dirty="0"/>
              <a:t>主要项目成功标准：通过杨枨老师的验收</a:t>
            </a:r>
          </a:p>
        </p:txBody>
      </p:sp>
      <p:sp>
        <p:nvSpPr>
          <p:cNvPr id="10" name="文本框 9">
            <a:extLst>
              <a:ext uri="{FF2B5EF4-FFF2-40B4-BE49-F238E27FC236}">
                <a16:creationId xmlns:a16="http://schemas.microsoft.com/office/drawing/2014/main" id="{F1BAD3DC-E876-4F66-8653-3A7D20D796C9}"/>
              </a:ext>
            </a:extLst>
          </p:cNvPr>
          <p:cNvSpPr txBox="1"/>
          <p:nvPr/>
        </p:nvSpPr>
        <p:spPr>
          <a:xfrm>
            <a:off x="1122947" y="4035032"/>
            <a:ext cx="6202339" cy="1754326"/>
          </a:xfrm>
          <a:prstGeom prst="rect">
            <a:avLst/>
          </a:prstGeom>
          <a:noFill/>
        </p:spPr>
        <p:txBody>
          <a:bodyPr wrap="none" rtlCol="0">
            <a:spAutoFit/>
          </a:bodyPr>
          <a:lstStyle/>
          <a:p>
            <a:r>
              <a:rPr lang="zh-CN" altLang="en-US" dirty="0"/>
              <a:t>方法：</a:t>
            </a:r>
            <a:endParaRPr lang="en-US" altLang="zh-CN" dirty="0"/>
          </a:p>
          <a:p>
            <a:r>
              <a:rPr lang="en-US" altLang="zh-CN" dirty="0"/>
              <a:t>1.</a:t>
            </a:r>
            <a:r>
              <a:rPr lang="zh-CN" altLang="en-US" dirty="0"/>
              <a:t>进行调研以决定该项目的需求</a:t>
            </a:r>
            <a:endParaRPr lang="en-US" altLang="zh-CN" dirty="0"/>
          </a:p>
          <a:p>
            <a:r>
              <a:rPr lang="en-US" altLang="zh-CN" dirty="0"/>
              <a:t>2.</a:t>
            </a:r>
            <a:r>
              <a:rPr lang="zh-CN" altLang="en-US" dirty="0"/>
              <a:t>进行用户群分类，确定用户优先级</a:t>
            </a:r>
            <a:endParaRPr lang="en-US" altLang="zh-CN" dirty="0"/>
          </a:p>
          <a:p>
            <a:r>
              <a:rPr lang="en-US" altLang="zh-CN" dirty="0"/>
              <a:t>3.</a:t>
            </a:r>
            <a:r>
              <a:rPr lang="zh-CN" altLang="en-US" dirty="0"/>
              <a:t>与各类用户代表访谈以明确需求</a:t>
            </a:r>
            <a:r>
              <a:rPr lang="en-US" altLang="zh-CN" dirty="0"/>
              <a:t>,</a:t>
            </a:r>
            <a:r>
              <a:rPr lang="zh-CN" altLang="en-US" dirty="0"/>
              <a:t>并对需求进行优先级分类</a:t>
            </a:r>
            <a:endParaRPr lang="en-US" altLang="zh-CN" dirty="0"/>
          </a:p>
          <a:p>
            <a:r>
              <a:rPr lang="en-US" altLang="zh-CN" dirty="0"/>
              <a:t>4.</a:t>
            </a:r>
            <a:r>
              <a:rPr lang="zh-CN" altLang="en-US" dirty="0"/>
              <a:t>通过小组内会议来解决项目中遇到的困难</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DC80EB-46AC-421E-8A5E-2B275EC6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130" y="263489"/>
            <a:ext cx="6761739" cy="6447510"/>
          </a:xfrm>
          <a:prstGeom prst="rect">
            <a:avLst/>
          </a:prstGeom>
        </p:spPr>
      </p:pic>
    </p:spTree>
    <p:extLst>
      <p:ext uri="{BB962C8B-B14F-4D97-AF65-F5344CB8AC3E}">
        <p14:creationId xmlns:p14="http://schemas.microsoft.com/office/powerpoint/2010/main" val="337555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8930541">
            <a:off x="1534160" y="2062479"/>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2895603" y="0"/>
            <a:ext cx="1628006" cy="1656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43510" y="3941778"/>
            <a:ext cx="2966502" cy="291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7564120" y="1"/>
            <a:ext cx="3409941" cy="3352144"/>
          </a:xfrm>
          <a:prstGeom prst="line">
            <a:avLst/>
          </a:prstGeom>
          <a:ln>
            <a:solidFill>
              <a:schemeClr val="tx1">
                <a:alpha val="34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077960" y="924562"/>
            <a:ext cx="1793240" cy="1762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17711" y="3342058"/>
            <a:ext cx="3456351" cy="351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885821" y="4603763"/>
            <a:ext cx="1137010" cy="1117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091025" y="5100029"/>
            <a:ext cx="1137010" cy="1117737"/>
          </a:xfrm>
          <a:prstGeom prst="line">
            <a:avLst/>
          </a:prstGeom>
          <a:ln>
            <a:solidFill>
              <a:schemeClr val="tx1">
                <a:alpha val="28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564120" y="5862873"/>
            <a:ext cx="540536" cy="549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8930541">
            <a:off x="9056243" y="4937624"/>
            <a:ext cx="1595120" cy="29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609552" y="2763520"/>
            <a:ext cx="1158288" cy="11782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a:spLocks noChangeArrowheads="1"/>
          </p:cNvSpPr>
          <p:nvPr/>
        </p:nvSpPr>
        <p:spPr bwMode="auto">
          <a:xfrm rot="18885362">
            <a:off x="3313746" y="538009"/>
            <a:ext cx="2262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dist" fontAlgn="base">
              <a:lnSpc>
                <a:spcPct val="100000"/>
              </a:lnSpc>
              <a:spcBef>
                <a:spcPct val="0"/>
              </a:spcBef>
              <a:spcAft>
                <a:spcPct val="0"/>
              </a:spcAft>
              <a:buFontTx/>
              <a:buNone/>
            </a:pPr>
            <a:r>
              <a:rPr lang="en-US" altLang="zh-CN" sz="4800" b="1" dirty="0">
                <a:latin typeface="等线 Light" panose="02010600030101010101" pitchFamily="2" charset="-122"/>
                <a:ea typeface="等线 Light" panose="02010600030101010101" pitchFamily="2" charset="-122"/>
              </a:rPr>
              <a:t>PART</a:t>
            </a:r>
            <a:endParaRPr lang="zh-CN" altLang="en-US" sz="4800" b="1" dirty="0">
              <a:latin typeface="等线 Light" panose="02010600030101010101" pitchFamily="2" charset="-122"/>
              <a:ea typeface="等线 Light" panose="02010600030101010101" pitchFamily="2" charset="-122"/>
            </a:endParaRPr>
          </a:p>
        </p:txBody>
      </p:sp>
      <p:sp>
        <p:nvSpPr>
          <p:cNvPr id="27" name="文本框 26"/>
          <p:cNvSpPr txBox="1">
            <a:spLocks noChangeArrowheads="1"/>
          </p:cNvSpPr>
          <p:nvPr/>
        </p:nvSpPr>
        <p:spPr bwMode="auto">
          <a:xfrm>
            <a:off x="4406404" y="3156432"/>
            <a:ext cx="300595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zh-CN" altLang="en-US" sz="4400" b="1" dirty="0">
                <a:latin typeface="等线 Light" panose="02010600030101010101" pitchFamily="2" charset="-122"/>
                <a:ea typeface="等线 Light" panose="02010600030101010101" pitchFamily="2" charset="-122"/>
              </a:rPr>
              <a:t>可行性分析</a:t>
            </a:r>
          </a:p>
        </p:txBody>
      </p:sp>
      <p:sp>
        <p:nvSpPr>
          <p:cNvPr id="30" name="文本框 29"/>
          <p:cNvSpPr txBox="1"/>
          <p:nvPr/>
        </p:nvSpPr>
        <p:spPr>
          <a:xfrm>
            <a:off x="5399205" y="2284056"/>
            <a:ext cx="1020350" cy="830997"/>
          </a:xfrm>
          <a:prstGeom prst="rect">
            <a:avLst/>
          </a:prstGeom>
          <a:noFill/>
        </p:spPr>
        <p:txBody>
          <a:bodyPr wrap="square" rtlCol="0">
            <a:spAutoFit/>
          </a:bodyPr>
          <a:lstStyle/>
          <a:p>
            <a:pPr algn="dist"/>
            <a:r>
              <a:rPr lang="en-US" altLang="zh-CN" sz="4800" dirty="0">
                <a:latin typeface="等线 Light" panose="02010600030101010101" pitchFamily="2" charset="-122"/>
                <a:ea typeface="等线 Light" panose="02010600030101010101" pitchFamily="2" charset="-122"/>
              </a:rPr>
              <a:t>03</a:t>
            </a:r>
            <a:endParaRPr lang="zh-CN" altLang="en-US" sz="4800" dirty="0">
              <a:latin typeface="等线 Light" panose="02010600030101010101" pitchFamily="2" charset="-122"/>
              <a:ea typeface="等线 Light" panose="02010600030101010101" pitchFamily="2" charset="-122"/>
            </a:endParaRPr>
          </a:p>
        </p:txBody>
      </p:sp>
      <p:cxnSp>
        <p:nvCxnSpPr>
          <p:cNvPr id="4" name="直接连接符 3"/>
          <p:cNvCxnSpPr/>
          <p:nvPr/>
        </p:nvCxnSpPr>
        <p:spPr>
          <a:xfrm>
            <a:off x="5039617" y="3115980"/>
            <a:ext cx="1758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0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0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0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0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1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1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1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1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2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2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2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2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3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13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13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134.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5.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6.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37.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38.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39.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40.xml><?xml version="1.0" encoding="utf-8"?>
<p:tagLst xmlns:a="http://schemas.openxmlformats.org/drawingml/2006/main" xmlns:r="http://schemas.openxmlformats.org/officeDocument/2006/relationships" xmlns:p="http://schemas.openxmlformats.org/presentationml/2006/main">
  <p:tag name="NORDRI TOOLS WATERMARK" val="ihgqcg1n"/>
</p:tagLst>
</file>

<file path=ppt/tags/tag141.xml><?xml version="1.0" encoding="utf-8"?>
<p:tagLst xmlns:a="http://schemas.openxmlformats.org/drawingml/2006/main" xmlns:r="http://schemas.openxmlformats.org/officeDocument/2006/relationships" xmlns:p="http://schemas.openxmlformats.org/presentationml/2006/main">
  <p:tag name="NORDRI TOOLS WATERMARK" val="fe51kken"/>
</p:tagLst>
</file>

<file path=ppt/tags/tag142.xml><?xml version="1.0" encoding="utf-8"?>
<p:tagLst xmlns:a="http://schemas.openxmlformats.org/drawingml/2006/main" xmlns:r="http://schemas.openxmlformats.org/officeDocument/2006/relationships" xmlns:p="http://schemas.openxmlformats.org/presentationml/2006/main">
  <p:tag name="NORDRI TOOLS WATERMARK" val="3wdekhxh"/>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2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3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3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3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3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4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4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4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4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5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5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5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5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6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6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6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6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y3oooted"/>
</p:tagLst>
</file>

<file path=ppt/tags/tag70.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1.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2.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3.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4.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5.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6.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77.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78.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79.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suwyoycx"/>
</p:tagLst>
</file>

<file path=ppt/tags/tag80.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1.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2.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3.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4.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5.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6.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87.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88.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89.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wip20wnl"/>
</p:tagLst>
</file>

<file path=ppt/tags/tag90.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1.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2.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3.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4.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5.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6.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ags/tag97.xml><?xml version="1.0" encoding="utf-8"?>
<p:tagLst xmlns:a="http://schemas.openxmlformats.org/drawingml/2006/main" xmlns:r="http://schemas.openxmlformats.org/officeDocument/2006/relationships" xmlns:p="http://schemas.openxmlformats.org/presentationml/2006/main">
  <p:tag name="NORDRI TOOLS WATERMARK" val="4ulbrq12"/>
</p:tagLst>
</file>

<file path=ppt/tags/tag98.xml><?xml version="1.0" encoding="utf-8"?>
<p:tagLst xmlns:a="http://schemas.openxmlformats.org/drawingml/2006/main" xmlns:r="http://schemas.openxmlformats.org/officeDocument/2006/relationships" xmlns:p="http://schemas.openxmlformats.org/presentationml/2006/main">
  <p:tag name="NORDRI TOOLS WATERMARK" val="jv35wc4v"/>
</p:tagLst>
</file>

<file path=ppt/tags/tag99.xml><?xml version="1.0" encoding="utf-8"?>
<p:tagLst xmlns:a="http://schemas.openxmlformats.org/drawingml/2006/main" xmlns:r="http://schemas.openxmlformats.org/officeDocument/2006/relationships" xmlns:p="http://schemas.openxmlformats.org/presentationml/2006/main">
  <p:tag name="NORDRI TOOLS WATERMARK" val="4uyry1m4"/>
</p:tagLst>
</file>

<file path=ppt/theme/theme1.xml><?xml version="1.0" encoding="utf-8"?>
<a:theme xmlns:a="http://schemas.openxmlformats.org/drawingml/2006/main" name="标准000">
  <a:themeElements>
    <a:clrScheme name="自定义 104">
      <a:dk1>
        <a:srgbClr val="000000"/>
      </a:dk1>
      <a:lt1>
        <a:sysClr val="window" lastClr="FFFFFF"/>
      </a:lt1>
      <a:dk2>
        <a:srgbClr val="44546A"/>
      </a:dk2>
      <a:lt2>
        <a:srgbClr val="E7E6E6"/>
      </a:lt2>
      <a:accent1>
        <a:srgbClr val="0DA386"/>
      </a:accent1>
      <a:accent2>
        <a:srgbClr val="184858"/>
      </a:accent2>
      <a:accent3>
        <a:srgbClr val="FFFFFF"/>
      </a:accent3>
      <a:accent4>
        <a:srgbClr val="FFFFFF"/>
      </a:accent4>
      <a:accent5>
        <a:srgbClr val="FFFFFF"/>
      </a:accent5>
      <a:accent6>
        <a:srgbClr val="FFFFFF"/>
      </a:accent6>
      <a:hlink>
        <a:srgbClr val="FFFFFF"/>
      </a:hlink>
      <a:folHlink>
        <a:srgbClr val="954F72"/>
      </a:folHlink>
    </a:clrScheme>
    <a:fontScheme name="标准00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标准000</Template>
  <TotalTime>0</TotalTime>
  <Words>3709</Words>
  <Application>Microsoft Office PowerPoint</Application>
  <PresentationFormat>宽屏</PresentationFormat>
  <Paragraphs>808</Paragraphs>
  <Slides>66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等线</vt:lpstr>
      <vt:lpstr>等线 Light</vt:lpstr>
      <vt:lpstr>黑体</vt:lpstr>
      <vt:lpstr>宋体</vt:lpstr>
      <vt:lpstr>微软雅黑</vt:lpstr>
      <vt:lpstr>Arial</vt:lpstr>
      <vt:lpstr>Calibri</vt:lpstr>
      <vt:lpstr>Times New Roman</vt:lpstr>
      <vt:lpstr>Wingdings</vt:lpstr>
      <vt:lpstr>标准000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xch752</cp:lastModifiedBy>
  <cp:revision>39</cp:revision>
  <dcterms:created xsi:type="dcterms:W3CDTF">2017-05-14T08:55:00Z</dcterms:created>
  <dcterms:modified xsi:type="dcterms:W3CDTF">2018-12-11T14:11:42Z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