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83" r:id="rId3"/>
    <p:sldId id="636" r:id="rId5"/>
    <p:sldId id="530" r:id="rId6"/>
    <p:sldId id="609" r:id="rId7"/>
    <p:sldId id="557" r:id="rId8"/>
    <p:sldId id="637" r:id="rId9"/>
    <p:sldId id="638" r:id="rId10"/>
    <p:sldId id="639" r:id="rId11"/>
    <p:sldId id="640" r:id="rId12"/>
    <p:sldId id="641" r:id="rId13"/>
    <p:sldId id="642" r:id="rId14"/>
    <p:sldId id="643" r:id="rId15"/>
    <p:sldId id="644" r:id="rId16"/>
    <p:sldId id="645" r:id="rId17"/>
    <p:sldId id="646" r:id="rId18"/>
    <p:sldId id="647" r:id="rId19"/>
    <p:sldId id="648" r:id="rId20"/>
    <p:sldId id="649" r:id="rId21"/>
    <p:sldId id="650" r:id="rId22"/>
    <p:sldId id="651" r:id="rId23"/>
    <p:sldId id="653" r:id="rId24"/>
    <p:sldId id="546" r:id="rId25"/>
    <p:sldId id="687" r:id="rId26"/>
    <p:sldId id="620" r:id="rId27"/>
    <p:sldId id="688" r:id="rId28"/>
    <p:sldId id="621" r:id="rId29"/>
    <p:sldId id="612" r:id="rId30"/>
    <p:sldId id="681" r:id="rId31"/>
    <p:sldId id="689" r:id="rId32"/>
    <p:sldId id="654" r:id="rId33"/>
    <p:sldId id="622" r:id="rId34"/>
    <p:sldId id="613" r:id="rId35"/>
    <p:sldId id="683" r:id="rId36"/>
    <p:sldId id="660" r:id="rId37"/>
    <p:sldId id="690" r:id="rId38"/>
    <p:sldId id="691" r:id="rId39"/>
    <p:sldId id="623" r:id="rId40"/>
    <p:sldId id="614" r:id="rId41"/>
    <p:sldId id="684" r:id="rId42"/>
    <p:sldId id="692" r:id="rId43"/>
    <p:sldId id="693" r:id="rId44"/>
    <p:sldId id="624" r:id="rId45"/>
    <p:sldId id="615" r:id="rId46"/>
    <p:sldId id="685" r:id="rId47"/>
    <p:sldId id="657" r:id="rId48"/>
    <p:sldId id="694" r:id="rId49"/>
    <p:sldId id="625" r:id="rId50"/>
    <p:sldId id="616" r:id="rId51"/>
    <p:sldId id="686" r:id="rId52"/>
    <p:sldId id="655" r:id="rId53"/>
    <p:sldId id="695" r:id="rId54"/>
    <p:sldId id="626" r:id="rId55"/>
    <p:sldId id="617" r:id="rId56"/>
    <p:sldId id="635" r:id="rId57"/>
    <p:sldId id="725" r:id="rId58"/>
    <p:sldId id="724" r:id="rId59"/>
    <p:sldId id="633" r:id="rId60"/>
    <p:sldId id="727" r:id="rId61"/>
    <p:sldId id="723" r:id="rId62"/>
    <p:sldId id="726" r:id="rId63"/>
    <p:sldId id="632" r:id="rId64"/>
    <p:sldId id="627" r:id="rId65"/>
    <p:sldId id="629" r:id="rId66"/>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DBE7"/>
    <a:srgbClr val="70BA16"/>
    <a:srgbClr val="FF7920"/>
    <a:srgbClr val="08B0ED"/>
    <a:srgbClr val="AF8749"/>
    <a:srgbClr val="C6AA64"/>
    <a:srgbClr val="568D11"/>
    <a:srgbClr val="1A74CC"/>
    <a:srgbClr val="82D81A"/>
    <a:srgbClr val="61A1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72" autoAdjust="0"/>
  </p:normalViewPr>
  <p:slideViewPr>
    <p:cSldViewPr>
      <p:cViewPr varScale="1">
        <p:scale>
          <a:sx n="77" d="100"/>
          <a:sy n="77" d="100"/>
        </p:scale>
        <p:origin x="-102" y="-1392"/>
      </p:cViewPr>
      <p:guideLst>
        <p:guide orient="horz" pos="1600"/>
        <p:guide pos="2849"/>
      </p:guideLst>
    </p:cSldViewPr>
  </p:slideViewPr>
  <p:notesTextViewPr>
    <p:cViewPr>
      <p:scale>
        <a:sx n="1" d="1"/>
        <a:sy n="1" d="1"/>
      </p:scale>
      <p:origin x="0" y="0"/>
    </p:cViewPr>
  </p:notesTextViewPr>
  <p:sorterViewPr>
    <p:cViewPr>
      <p:scale>
        <a:sx n="186" d="100"/>
        <a:sy n="186" d="100"/>
      </p:scale>
      <p:origin x="0" y="0"/>
    </p:cViewPr>
  </p:sorterViewPr>
  <p:notesViewPr>
    <p:cSldViewPr>
      <p:cViewPr varScale="1">
        <p:scale>
          <a:sx n="86" d="100"/>
          <a:sy n="86" d="100"/>
        </p:scale>
        <p:origin x="3840"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668BD34E-85C4-4B24-B46E-694CC06C0E03}"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31B9BE38-5C12-4F04-9796-5D38F69CF369}"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UpDiag">
          <a:fgClr>
            <a:srgbClr val="F2F2F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6516216" y="4587974"/>
            <a:ext cx="775136" cy="246221"/>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pic>
        <p:nvPicPr>
          <p:cNvPr id="5" name="图片 4"/>
          <p:cNvPicPr>
            <a:picLocks noChangeAspect="1"/>
          </p:cNvPicPr>
          <p:nvPr userDrawn="1"/>
        </p:nvPicPr>
        <p:blipFill>
          <a:blip r:embed="rId7"/>
          <a:stretch>
            <a:fillRect/>
          </a:stretch>
        </p:blipFill>
        <p:spPr>
          <a:xfrm flipH="1">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2.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5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noEditPoints="1"/>
          </p:cNvSpPr>
          <p:nvPr/>
        </p:nvSpPr>
        <p:spPr bwMode="auto">
          <a:xfrm>
            <a:off x="2471056" y="471626"/>
            <a:ext cx="4201888" cy="420024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 name="文本框 5"/>
          <p:cNvSpPr txBox="1">
            <a:spLocks noChangeArrowheads="1"/>
          </p:cNvSpPr>
          <p:nvPr/>
        </p:nvSpPr>
        <p:spPr bwMode="auto">
          <a:xfrm>
            <a:off x="2630100" y="2001311"/>
            <a:ext cx="405490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3600" dirty="0">
                <a:solidFill>
                  <a:srgbClr val="F2F2F2">
                    <a:alpha val="95000"/>
                  </a:srgbClr>
                </a:solidFill>
                <a:latin typeface="华文细黑" panose="02010600040101010101" pitchFamily="2" charset="-122"/>
                <a:ea typeface="华文细黑" panose="02010600040101010101" pitchFamily="2" charset="-122"/>
              </a:rPr>
              <a:t>UML</a:t>
            </a:r>
            <a:r>
              <a:rPr lang="zh-CN" altLang="en-US" sz="3600" dirty="0">
                <a:solidFill>
                  <a:srgbClr val="F2F2F2">
                    <a:alpha val="95000"/>
                  </a:srgbClr>
                </a:solidFill>
                <a:latin typeface="华文细黑" panose="02010600040101010101" pitchFamily="2" charset="-122"/>
                <a:ea typeface="华文细黑" panose="02010600040101010101" pitchFamily="2" charset="-122"/>
              </a:rPr>
              <a:t>基础</a:t>
            </a:r>
            <a:r>
              <a:rPr lang="en-US" altLang="zh-CN" sz="3600" dirty="0">
                <a:solidFill>
                  <a:srgbClr val="F2F2F2">
                    <a:alpha val="95000"/>
                  </a:srgbClr>
                </a:solidFill>
                <a:latin typeface="华文细黑" panose="02010600040101010101" pitchFamily="2" charset="-122"/>
                <a:ea typeface="华文细黑" panose="02010600040101010101" pitchFamily="2" charset="-122"/>
              </a:rPr>
              <a:t>1</a:t>
            </a:r>
            <a:endParaRPr lang="en-US" altLang="zh-CN" sz="3600" dirty="0">
              <a:solidFill>
                <a:srgbClr val="F2F2F2">
                  <a:alpha val="95000"/>
                </a:srgbClr>
              </a:solidFill>
              <a:latin typeface="华文细黑" panose="02010600040101010101" pitchFamily="2" charset="-122"/>
              <a:ea typeface="华文细黑" panose="02010600040101010101" pitchFamily="2" charset="-122"/>
            </a:endParaRPr>
          </a:p>
        </p:txBody>
      </p:sp>
      <p:sp>
        <p:nvSpPr>
          <p:cNvPr id="7" name="TextBox 111"/>
          <p:cNvSpPr txBox="1">
            <a:spLocks noChangeArrowheads="1"/>
          </p:cNvSpPr>
          <p:nvPr/>
        </p:nvSpPr>
        <p:spPr bwMode="auto">
          <a:xfrm>
            <a:off x="2927297" y="3158529"/>
            <a:ext cx="3460232"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sym typeface="+mn-ea"/>
              </a:rPr>
              <a:t>小组成员：李俊、黄浩峰、叶忠杰、夏昌灏、吴荣欣</a:t>
            </a:r>
            <a:endParaRPr lang="zh-CN" altLang="en-US" sz="1400" dirty="0" smtClean="0">
              <a:solidFill>
                <a:schemeClr val="bg1"/>
              </a:solidFill>
              <a:latin typeface="微软雅黑" panose="020B0503020204020204" pitchFamily="34" charset="-122"/>
              <a:ea typeface="华文细黑" panose="02010600040101010101" pitchFamily="2" charset="-122"/>
              <a:cs typeface="Arial" panose="020B0604020202020204" pitchFamily="34" charset="0"/>
              <a:sym typeface="+mn-ea"/>
            </a:endParaRPr>
          </a:p>
        </p:txBody>
      </p:sp>
      <p:sp>
        <p:nvSpPr>
          <p:cNvPr id="8" name="文本框 7"/>
          <p:cNvSpPr txBox="1">
            <a:spLocks noChangeArrowheads="1"/>
          </p:cNvSpPr>
          <p:nvPr/>
        </p:nvSpPr>
        <p:spPr bwMode="auto">
          <a:xfrm>
            <a:off x="3412667" y="1245040"/>
            <a:ext cx="237519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rPr>
              <a:t>G10</a:t>
            </a:r>
            <a:r>
              <a:rPr lang="zh-CN" altLang="en-US" sz="2400" dirty="0" smtClean="0">
                <a:solidFill>
                  <a:srgbClr val="F2F2F2">
                    <a:alpha val="95000"/>
                  </a:srgbClr>
                </a:solidFill>
                <a:latin typeface="微软雅黑 Light" panose="020B0502040204020203" pitchFamily="34" charset="-122"/>
                <a:ea typeface="微软雅黑 Light" panose="020B0502040204020203" pitchFamily="34" charset="-122"/>
              </a:rPr>
              <a:t>小组</a:t>
            </a:r>
            <a:r>
              <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rPr>
              <a:t>-</a:t>
            </a:r>
            <a:r>
              <a:rPr lang="zh-CN" altLang="en-US" sz="2400" dirty="0" smtClean="0">
                <a:solidFill>
                  <a:srgbClr val="F2F2F2">
                    <a:alpha val="95000"/>
                  </a:srgbClr>
                </a:solidFill>
                <a:latin typeface="微软雅黑 Light" panose="020B0502040204020203" pitchFamily="34" charset="-122"/>
                <a:ea typeface="微软雅黑 Light" panose="020B0502040204020203" pitchFamily="34" charset="-122"/>
              </a:rPr>
              <a:t>翻转</a:t>
            </a:r>
            <a:r>
              <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rPr>
              <a:t> </a:t>
            </a:r>
            <a:endPar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endParaRPr>
          </a:p>
        </p:txBody>
      </p:sp>
      <p:sp>
        <p:nvSpPr>
          <p:cNvPr id="9" name="椭圆 8"/>
          <p:cNvSpPr>
            <a:spLocks noChangeAspect="1"/>
          </p:cNvSpPr>
          <p:nvPr/>
        </p:nvSpPr>
        <p:spPr>
          <a:xfrm>
            <a:off x="433689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0" name="椭圆 9"/>
          <p:cNvSpPr>
            <a:spLocks noChangeAspect="1"/>
          </p:cNvSpPr>
          <p:nvPr/>
        </p:nvSpPr>
        <p:spPr>
          <a:xfrm>
            <a:off x="443498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1" name="椭圆 10"/>
          <p:cNvSpPr>
            <a:spLocks noChangeAspect="1"/>
          </p:cNvSpPr>
          <p:nvPr/>
        </p:nvSpPr>
        <p:spPr>
          <a:xfrm>
            <a:off x="452826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2" name="椭圆 11"/>
          <p:cNvSpPr>
            <a:spLocks noChangeAspect="1"/>
          </p:cNvSpPr>
          <p:nvPr/>
        </p:nvSpPr>
        <p:spPr>
          <a:xfrm>
            <a:off x="462154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3" name="椭圆 12"/>
          <p:cNvSpPr>
            <a:spLocks noChangeAspect="1"/>
          </p:cNvSpPr>
          <p:nvPr/>
        </p:nvSpPr>
        <p:spPr>
          <a:xfrm>
            <a:off x="4714821"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pic>
        <p:nvPicPr>
          <p:cNvPr id="4109" name="图片 19"/>
          <p:cNvPicPr>
            <a:picLocks noChangeAspect="1"/>
          </p:cNvPicPr>
          <p:nvPr/>
        </p:nvPicPr>
        <p:blipFill>
          <a:blip r:embed="rId1"/>
          <a:stretch>
            <a:fillRect/>
          </a:stretch>
        </p:blipFill>
        <p:spPr>
          <a:xfrm>
            <a:off x="7636510" y="45085"/>
            <a:ext cx="1517650" cy="151955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down)">
                                          <p:cBhvr>
                                            <p:cTn id="13" dur="500"/>
                                            <p:tgtEl>
                                              <p:spTgt spid="8"/>
                                            </p:tgtEl>
                                          </p:cBhvr>
                                        </p:animEffect>
                                      </p:childTnLst>
                                    </p:cTn>
                                  </p:par>
                                </p:childTnLst>
                              </p:cTn>
                            </p:par>
                            <p:par>
                              <p:cTn id="14" fill="hold">
                                <p:stCondLst>
                                  <p:cond delay="1500"/>
                                </p:stCondLst>
                                <p:childTnLst>
                                  <p:par>
                                    <p:cTn id="15" presetID="56" presetClass="entr" presetSubtype="0" fill="hold" grpId="0" nodeType="afterEffect">
                                      <p:stCondLst>
                                        <p:cond delay="0"/>
                                      </p:stCondLst>
                                      <p:iterate type="lt">
                                        <p:tmPct val="15000"/>
                                      </p:iterate>
                                      <p:childTnLst>
                                        <p:set>
                                          <p:cBhvr>
                                            <p:cTn id="16" dur="1" fill="hold">
                                              <p:stCondLst>
                                                <p:cond delay="0"/>
                                              </p:stCondLst>
                                            </p:cTn>
                                            <p:tgtEl>
                                              <p:spTgt spid="6"/>
                                            </p:tgtEl>
                                            <p:attrNameLst>
                                              <p:attrName>style.visibility</p:attrName>
                                            </p:attrNameLst>
                                          </p:cBhvr>
                                          <p:to>
                                            <p:strVal val="visible"/>
                                          </p:to>
                                        </p:set>
                                        <p:anim by="(-#ppt_w*2)" calcmode="lin" valueType="num">
                                          <p:cBhvr rctx="PPT">
                                            <p:cTn id="17" dur="500" autoRev="1" fill="hold">
                                              <p:stCondLst>
                                                <p:cond delay="0"/>
                                              </p:stCondLst>
                                            </p:cTn>
                                            <p:tgtEl>
                                              <p:spTgt spid="6"/>
                                            </p:tgtEl>
                                            <p:attrNameLst>
                                              <p:attrName>ppt_w</p:attrName>
                                            </p:attrNameLst>
                                          </p:cBhvr>
                                        </p:anim>
                                        <p:anim by="(#ppt_w*0.50)" calcmode="lin" valueType="num">
                                          <p:cBhvr>
                                            <p:cTn id="18" dur="500" decel="50000" autoRev="1" fill="hold">
                                              <p:stCondLst>
                                                <p:cond delay="0"/>
                                              </p:stCondLst>
                                            </p:cTn>
                                            <p:tgtEl>
                                              <p:spTgt spid="6"/>
                                            </p:tgtEl>
                                            <p:attrNameLst>
                                              <p:attrName>ppt_x</p:attrName>
                                            </p:attrNameLst>
                                          </p:cBhvr>
                                        </p:anim>
                                        <p:anim from="(-#ppt_h/2)" to="(#ppt_y)" calcmode="lin" valueType="num">
                                          <p:cBhvr>
                                            <p:cTn id="19" dur="1000" fill="hold">
                                              <p:stCondLst>
                                                <p:cond delay="0"/>
                                              </p:stCondLst>
                                            </p:cTn>
                                            <p:tgtEl>
                                              <p:spTgt spid="6"/>
                                            </p:tgtEl>
                                            <p:attrNameLst>
                                              <p:attrName>ppt_y</p:attrName>
                                            </p:attrNameLst>
                                          </p:cBhvr>
                                        </p:anim>
                                        <p:animRot by="21600000">
                                          <p:cBhvr>
                                            <p:cTn id="20" dur="1000" fill="hold">
                                              <p:stCondLst>
                                                <p:cond delay="0"/>
                                              </p:stCondLst>
                                            </p:cTn>
                                            <p:tgtEl>
                                              <p:spTgt spid="6"/>
                                            </p:tgtEl>
                                            <p:attrNameLst>
                                              <p:attrName>r</p:attrName>
                                            </p:attrNameLst>
                                          </p:cBhvr>
                                        </p:animRot>
                                      </p:childTnLst>
                                    </p:cTn>
                                  </p:par>
                                </p:childTnLst>
                              </p:cTn>
                            </p:par>
                            <p:par>
                              <p:cTn id="21" fill="hold">
                                <p:stCondLst>
                                  <p:cond delay="3000"/>
                                </p:stCondLst>
                                <p:childTnLst>
                                  <p:par>
                                    <p:cTn id="22" presetID="10" presetClass="entr" presetSubtype="0" fill="hold" grpId="0" nodeType="after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Effect transition="in" filter="fade">
                                          <p:cBhvr>
                                            <p:cTn id="24" dur="100"/>
                                            <p:tgtEl>
                                              <p:spTgt spid="7"/>
                                            </p:tgtEl>
                                          </p:cBhvr>
                                        </p:animEffect>
                                      </p:childTnLst>
                                    </p:cTn>
                                  </p:par>
                                </p:childTnLst>
                              </p:cTn>
                            </p:par>
                            <p:par>
                              <p:cTn id="25" fill="hold">
                                <p:stCondLst>
                                  <p:cond delay="3319"/>
                                </p:stCondLst>
                                <p:childTnLst>
                                  <p:par>
                                    <p:cTn id="26" presetID="2" presetClass="entr" presetSubtype="4" fill="hold" grpId="0" nodeType="afterEffect" p14:presetBounceEnd="46000">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14:bounceEnd="46000">
                                          <p:cBhvr additive="base">
                                            <p:cTn id="28" dur="500" fill="hold"/>
                                            <p:tgtEl>
                                              <p:spTgt spid="9"/>
                                            </p:tgtEl>
                                            <p:attrNameLst>
                                              <p:attrName>ppt_x</p:attrName>
                                            </p:attrNameLst>
                                          </p:cBhvr>
                                          <p:tavLst>
                                            <p:tav tm="0">
                                              <p:val>
                                                <p:strVal val="#ppt_x"/>
                                              </p:val>
                                            </p:tav>
                                            <p:tav tm="100000">
                                              <p:val>
                                                <p:strVal val="#ppt_x"/>
                                              </p:val>
                                            </p:tav>
                                          </p:tavLst>
                                        </p:anim>
                                        <p:anim calcmode="lin" valueType="num" p14:bounceEnd="46000">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46000">
                                      <p:stCondLst>
                                        <p:cond delay="100"/>
                                      </p:stCondLst>
                                      <p:childTnLst>
                                        <p:set>
                                          <p:cBhvr>
                                            <p:cTn id="31" dur="1" fill="hold">
                                              <p:stCondLst>
                                                <p:cond delay="0"/>
                                              </p:stCondLst>
                                            </p:cTn>
                                            <p:tgtEl>
                                              <p:spTgt spid="10"/>
                                            </p:tgtEl>
                                            <p:attrNameLst>
                                              <p:attrName>style.visibility</p:attrName>
                                            </p:attrNameLst>
                                          </p:cBhvr>
                                          <p:to>
                                            <p:strVal val="visible"/>
                                          </p:to>
                                        </p:set>
                                        <p:anim calcmode="lin" valueType="num" p14:bounceEnd="46000">
                                          <p:cBhvr additive="base">
                                            <p:cTn id="32" dur="500" fill="hold"/>
                                            <p:tgtEl>
                                              <p:spTgt spid="10"/>
                                            </p:tgtEl>
                                            <p:attrNameLst>
                                              <p:attrName>ppt_x</p:attrName>
                                            </p:attrNameLst>
                                          </p:cBhvr>
                                          <p:tavLst>
                                            <p:tav tm="0">
                                              <p:val>
                                                <p:strVal val="#ppt_x"/>
                                              </p:val>
                                            </p:tav>
                                            <p:tav tm="100000">
                                              <p:val>
                                                <p:strVal val="#ppt_x"/>
                                              </p:val>
                                            </p:tav>
                                          </p:tavLst>
                                        </p:anim>
                                        <p:anim calcmode="lin" valueType="num" p14:bounceEnd="46000">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46000">
                                      <p:stCondLst>
                                        <p:cond delay="200"/>
                                      </p:stCondLst>
                                      <p:childTnLst>
                                        <p:set>
                                          <p:cBhvr>
                                            <p:cTn id="35" dur="1" fill="hold">
                                              <p:stCondLst>
                                                <p:cond delay="0"/>
                                              </p:stCondLst>
                                            </p:cTn>
                                            <p:tgtEl>
                                              <p:spTgt spid="11"/>
                                            </p:tgtEl>
                                            <p:attrNameLst>
                                              <p:attrName>style.visibility</p:attrName>
                                            </p:attrNameLst>
                                          </p:cBhvr>
                                          <p:to>
                                            <p:strVal val="visible"/>
                                          </p:to>
                                        </p:set>
                                        <p:anim calcmode="lin" valueType="num" p14:bounceEnd="46000">
                                          <p:cBhvr additive="base">
                                            <p:cTn id="36" dur="500" fill="hold"/>
                                            <p:tgtEl>
                                              <p:spTgt spid="11"/>
                                            </p:tgtEl>
                                            <p:attrNameLst>
                                              <p:attrName>ppt_x</p:attrName>
                                            </p:attrNameLst>
                                          </p:cBhvr>
                                          <p:tavLst>
                                            <p:tav tm="0">
                                              <p:val>
                                                <p:strVal val="#ppt_x"/>
                                              </p:val>
                                            </p:tav>
                                            <p:tav tm="100000">
                                              <p:val>
                                                <p:strVal val="#ppt_x"/>
                                              </p:val>
                                            </p:tav>
                                          </p:tavLst>
                                        </p:anim>
                                        <p:anim calcmode="lin" valueType="num" p14:bounceEnd="46000">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14:presetBounceEnd="46000">
                                      <p:stCondLst>
                                        <p:cond delay="300"/>
                                      </p:stCondLst>
                                      <p:childTnLst>
                                        <p:set>
                                          <p:cBhvr>
                                            <p:cTn id="39" dur="1" fill="hold">
                                              <p:stCondLst>
                                                <p:cond delay="0"/>
                                              </p:stCondLst>
                                            </p:cTn>
                                            <p:tgtEl>
                                              <p:spTgt spid="12"/>
                                            </p:tgtEl>
                                            <p:attrNameLst>
                                              <p:attrName>style.visibility</p:attrName>
                                            </p:attrNameLst>
                                          </p:cBhvr>
                                          <p:to>
                                            <p:strVal val="visible"/>
                                          </p:to>
                                        </p:set>
                                        <p:anim calcmode="lin" valueType="num" p14:bounceEnd="46000">
                                          <p:cBhvr additive="base">
                                            <p:cTn id="40" dur="500" fill="hold"/>
                                            <p:tgtEl>
                                              <p:spTgt spid="12"/>
                                            </p:tgtEl>
                                            <p:attrNameLst>
                                              <p:attrName>ppt_x</p:attrName>
                                            </p:attrNameLst>
                                          </p:cBhvr>
                                          <p:tavLst>
                                            <p:tav tm="0">
                                              <p:val>
                                                <p:strVal val="#ppt_x"/>
                                              </p:val>
                                            </p:tav>
                                            <p:tav tm="100000">
                                              <p:val>
                                                <p:strVal val="#ppt_x"/>
                                              </p:val>
                                            </p:tav>
                                          </p:tavLst>
                                        </p:anim>
                                        <p:anim calcmode="lin" valueType="num" p14:bounceEnd="46000">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14:presetBounceEnd="46000">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14:bounceEnd="46000">
                                          <p:cBhvr additive="base">
                                            <p:cTn id="44" dur="500" fill="hold"/>
                                            <p:tgtEl>
                                              <p:spTgt spid="13"/>
                                            </p:tgtEl>
                                            <p:attrNameLst>
                                              <p:attrName>ppt_x</p:attrName>
                                            </p:attrNameLst>
                                          </p:cBhvr>
                                          <p:tavLst>
                                            <p:tav tm="0">
                                              <p:val>
                                                <p:strVal val="#ppt_x"/>
                                              </p:val>
                                            </p:tav>
                                            <p:tav tm="100000">
                                              <p:val>
                                                <p:strVal val="#ppt_x"/>
                                              </p:val>
                                            </p:tav>
                                          </p:tavLst>
                                        </p:anim>
                                        <p:anim calcmode="lin" valueType="num" p14:bounceEnd="46000">
                                          <p:cBhvr additive="base">
                                            <p:cTn id="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animBg="1"/>
          <p:bldP spid="11" grpId="0" animBg="1"/>
          <p:bldP spid="12" grpId="0" animBg="1"/>
          <p:bldP spid="1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down)">
                                          <p:cBhvr>
                                            <p:cTn id="13" dur="500"/>
                                            <p:tgtEl>
                                              <p:spTgt spid="8"/>
                                            </p:tgtEl>
                                          </p:cBhvr>
                                        </p:animEffect>
                                      </p:childTnLst>
                                    </p:cTn>
                                  </p:par>
                                </p:childTnLst>
                              </p:cTn>
                            </p:par>
                            <p:par>
                              <p:cTn id="14" fill="hold">
                                <p:stCondLst>
                                  <p:cond delay="1500"/>
                                </p:stCondLst>
                                <p:childTnLst>
                                  <p:par>
                                    <p:cTn id="15" presetID="56" presetClass="entr" presetSubtype="0" fill="hold" grpId="0" nodeType="afterEffect">
                                      <p:stCondLst>
                                        <p:cond delay="0"/>
                                      </p:stCondLst>
                                      <p:iterate type="lt">
                                        <p:tmPct val="15000"/>
                                      </p:iterate>
                                      <p:childTnLst>
                                        <p:set>
                                          <p:cBhvr>
                                            <p:cTn id="16" dur="1" fill="hold">
                                              <p:stCondLst>
                                                <p:cond delay="0"/>
                                              </p:stCondLst>
                                            </p:cTn>
                                            <p:tgtEl>
                                              <p:spTgt spid="6"/>
                                            </p:tgtEl>
                                            <p:attrNameLst>
                                              <p:attrName>style.visibility</p:attrName>
                                            </p:attrNameLst>
                                          </p:cBhvr>
                                          <p:to>
                                            <p:strVal val="visible"/>
                                          </p:to>
                                        </p:set>
                                        <p:anim by="(-#ppt_w*2)" calcmode="lin" valueType="num">
                                          <p:cBhvr rctx="PPT">
                                            <p:cTn id="17" dur="500" autoRev="1" fill="hold">
                                              <p:stCondLst>
                                                <p:cond delay="0"/>
                                              </p:stCondLst>
                                            </p:cTn>
                                            <p:tgtEl>
                                              <p:spTgt spid="6"/>
                                            </p:tgtEl>
                                            <p:attrNameLst>
                                              <p:attrName>ppt_w</p:attrName>
                                            </p:attrNameLst>
                                          </p:cBhvr>
                                        </p:anim>
                                        <p:anim by="(#ppt_w*0.50)" calcmode="lin" valueType="num">
                                          <p:cBhvr>
                                            <p:cTn id="18" dur="500" decel="50000" autoRev="1" fill="hold">
                                              <p:stCondLst>
                                                <p:cond delay="0"/>
                                              </p:stCondLst>
                                            </p:cTn>
                                            <p:tgtEl>
                                              <p:spTgt spid="6"/>
                                            </p:tgtEl>
                                            <p:attrNameLst>
                                              <p:attrName>ppt_x</p:attrName>
                                            </p:attrNameLst>
                                          </p:cBhvr>
                                        </p:anim>
                                        <p:anim from="(-#ppt_h/2)" to="(#ppt_y)" calcmode="lin" valueType="num">
                                          <p:cBhvr>
                                            <p:cTn id="19" dur="1000" fill="hold">
                                              <p:stCondLst>
                                                <p:cond delay="0"/>
                                              </p:stCondLst>
                                            </p:cTn>
                                            <p:tgtEl>
                                              <p:spTgt spid="6"/>
                                            </p:tgtEl>
                                            <p:attrNameLst>
                                              <p:attrName>ppt_y</p:attrName>
                                            </p:attrNameLst>
                                          </p:cBhvr>
                                        </p:anim>
                                        <p:animRot by="21600000">
                                          <p:cBhvr>
                                            <p:cTn id="20" dur="1000" fill="hold">
                                              <p:stCondLst>
                                                <p:cond delay="0"/>
                                              </p:stCondLst>
                                            </p:cTn>
                                            <p:tgtEl>
                                              <p:spTgt spid="6"/>
                                            </p:tgtEl>
                                            <p:attrNameLst>
                                              <p:attrName>r</p:attrName>
                                            </p:attrNameLst>
                                          </p:cBhvr>
                                        </p:animRot>
                                      </p:childTnLst>
                                    </p:cTn>
                                  </p:par>
                                </p:childTnLst>
                              </p:cTn>
                            </p:par>
                            <p:par>
                              <p:cTn id="21" fill="hold">
                                <p:stCondLst>
                                  <p:cond delay="3000"/>
                                </p:stCondLst>
                                <p:childTnLst>
                                  <p:par>
                                    <p:cTn id="22" presetID="10" presetClass="entr" presetSubtype="0" fill="hold" grpId="0" nodeType="after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Effect transition="in" filter="fade">
                                          <p:cBhvr>
                                            <p:cTn id="24" dur="100"/>
                                            <p:tgtEl>
                                              <p:spTgt spid="7"/>
                                            </p:tgtEl>
                                          </p:cBhvr>
                                        </p:animEffect>
                                      </p:childTnLst>
                                    </p:cTn>
                                  </p:par>
                                </p:childTnLst>
                              </p:cTn>
                            </p:par>
                            <p:par>
                              <p:cTn id="25" fill="hold">
                                <p:stCondLst>
                                  <p:cond delay="3319"/>
                                </p:stCondLst>
                                <p:childTnLst>
                                  <p:par>
                                    <p:cTn id="26" presetID="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10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20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3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animBg="1"/>
          <p:bldP spid="11" grpId="0" animBg="1"/>
          <p:bldP spid="12" grpId="0" animBg="1"/>
          <p:bldP spid="13"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9" name="组合 20"/>
          <p:cNvGrpSpPr/>
          <p:nvPr/>
        </p:nvGrpSpPr>
        <p:grpSpPr>
          <a:xfrm>
            <a:off x="0" y="285750"/>
            <a:ext cx="521494" cy="379810"/>
            <a:chOff x="0" y="0"/>
            <a:chExt cx="694944" cy="624651"/>
          </a:xfrm>
        </p:grpSpPr>
        <p:sp>
          <p:nvSpPr>
            <p:cNvPr id="2458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458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4580"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4581" name="文本框 12"/>
          <p:cNvSpPr txBox="1"/>
          <p:nvPr/>
        </p:nvSpPr>
        <p:spPr>
          <a:xfrm>
            <a:off x="507206" y="748904"/>
            <a:ext cx="3459956" cy="2653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3.1</a:t>
            </a:r>
            <a:r>
              <a:rPr lang="zh-CN" altLang="en-US" sz="1800" dirty="0">
                <a:latin typeface="微软雅黑" panose="020B0503020204020204" pitchFamily="34" charset="-122"/>
                <a:ea typeface="微软雅黑" panose="020B0503020204020204" pitchFamily="34" charset="-122"/>
              </a:rPr>
              <a:t>创建或打开项目：</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在</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中，项目是基本的管理单位。一个项目可以管理一个或多个软件模型，它是在任何软件模型中都存在的顶级的包。</a:t>
            </a:r>
            <a:endParaRPr lang="zh-CN" altLang="en-US" sz="1350" dirty="0">
              <a:latin typeface="微软雅黑" panose="020B0503020204020204" pitchFamily="34" charset="-122"/>
              <a:ea typeface="微软雅黑" panose="020B0503020204020204" pitchFamily="34" charset="-122"/>
            </a:endParaRPr>
          </a:p>
        </p:txBody>
      </p:sp>
      <p:pic>
        <p:nvPicPr>
          <p:cNvPr id="24582" name="图片 1"/>
          <p:cNvPicPr>
            <a:picLocks noChangeAspect="1"/>
          </p:cNvPicPr>
          <p:nvPr/>
        </p:nvPicPr>
        <p:blipFill>
          <a:blip r:embed="rId1"/>
          <a:srcRect l="3252" t="10718" r="71249" b="44109"/>
          <a:stretch>
            <a:fillRect/>
          </a:stretch>
        </p:blipFill>
        <p:spPr>
          <a:xfrm>
            <a:off x="4370785" y="757238"/>
            <a:ext cx="4129088" cy="4114800"/>
          </a:xfrm>
          <a:prstGeom prst="rect">
            <a:avLst/>
          </a:prstGeom>
          <a:noFill/>
          <a:ln w="9525">
            <a:noFill/>
          </a:ln>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603" name="组合 20"/>
          <p:cNvGrpSpPr/>
          <p:nvPr/>
        </p:nvGrpSpPr>
        <p:grpSpPr>
          <a:xfrm>
            <a:off x="0" y="285750"/>
            <a:ext cx="521494" cy="379810"/>
            <a:chOff x="0" y="0"/>
            <a:chExt cx="694944" cy="624651"/>
          </a:xfrm>
        </p:grpSpPr>
        <p:sp>
          <p:nvSpPr>
            <p:cNvPr id="25607"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5608"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5604"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5605" name="文本框 12"/>
          <p:cNvSpPr txBox="1"/>
          <p:nvPr/>
        </p:nvSpPr>
        <p:spPr>
          <a:xfrm>
            <a:off x="507206" y="748904"/>
            <a:ext cx="3459956" cy="1822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3.2</a:t>
            </a:r>
            <a:r>
              <a:rPr lang="zh-CN" altLang="en-US" sz="1800" dirty="0">
                <a:latin typeface="微软雅黑" panose="020B0503020204020204" pitchFamily="34" charset="-122"/>
                <a:ea typeface="微软雅黑" panose="020B0503020204020204" pitchFamily="34" charset="-122"/>
              </a:rPr>
              <a:t>设置</a:t>
            </a:r>
            <a:r>
              <a:rPr lang="en-US" altLang="zh-CN" sz="1800" dirty="0">
                <a:latin typeface="微软雅黑" panose="020B0503020204020204" pitchFamily="34" charset="-122"/>
                <a:ea typeface="微软雅黑" panose="020B0503020204020204" pitchFamily="34" charset="-122"/>
              </a:rPr>
              <a:t>Profile</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为了与</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语言交互，设置</a:t>
            </a:r>
            <a:r>
              <a:rPr lang="en-US" altLang="zh-CN" sz="1800" dirty="0">
                <a:latin typeface="微软雅黑" panose="020B0503020204020204" pitchFamily="34" charset="-122"/>
                <a:ea typeface="微软雅黑" panose="020B0503020204020204" pitchFamily="34" charset="-122"/>
              </a:rPr>
              <a:t>Profile</a:t>
            </a:r>
            <a:r>
              <a:rPr lang="zh-CN" altLang="en-US" sz="1800" dirty="0">
                <a:latin typeface="微软雅黑" panose="020B0503020204020204" pitchFamily="34" charset="-122"/>
                <a:ea typeface="微软雅黑" panose="020B0503020204020204" pitchFamily="34" charset="-122"/>
              </a:rPr>
              <a:t>属性。</a:t>
            </a:r>
            <a:endParaRPr lang="zh-CN" altLang="en-US" sz="1350" dirty="0">
              <a:latin typeface="微软雅黑" panose="020B0503020204020204" pitchFamily="34" charset="-122"/>
              <a:ea typeface="微软雅黑" panose="020B0503020204020204" pitchFamily="34" charset="-122"/>
            </a:endParaRPr>
          </a:p>
        </p:txBody>
      </p:sp>
      <p:pic>
        <p:nvPicPr>
          <p:cNvPr id="25606" name="图片 3"/>
          <p:cNvPicPr>
            <a:picLocks noChangeAspect="1"/>
          </p:cNvPicPr>
          <p:nvPr/>
        </p:nvPicPr>
        <p:blipFill>
          <a:blip r:embed="rId1"/>
          <a:stretch>
            <a:fillRect/>
          </a:stretch>
        </p:blipFill>
        <p:spPr>
          <a:xfrm>
            <a:off x="4831556" y="946547"/>
            <a:ext cx="2725341" cy="3877865"/>
          </a:xfrm>
          <a:prstGeom prst="rect">
            <a:avLst/>
          </a:prstGeom>
          <a:noFill/>
          <a:ln w="9525">
            <a:noFill/>
          </a:ln>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7" name="组合 20"/>
          <p:cNvGrpSpPr/>
          <p:nvPr/>
        </p:nvGrpSpPr>
        <p:grpSpPr>
          <a:xfrm>
            <a:off x="0" y="285750"/>
            <a:ext cx="521494" cy="379810"/>
            <a:chOff x="0" y="0"/>
            <a:chExt cx="694944" cy="624651"/>
          </a:xfrm>
        </p:grpSpPr>
        <p:sp>
          <p:nvSpPr>
            <p:cNvPr id="26631"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6632"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6628"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6629" name="文本框 12"/>
          <p:cNvSpPr txBox="1"/>
          <p:nvPr/>
        </p:nvSpPr>
        <p:spPr>
          <a:xfrm>
            <a:off x="507206" y="748904"/>
            <a:ext cx="3459956" cy="34842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3.3</a:t>
            </a:r>
            <a:r>
              <a:rPr lang="zh-CN" altLang="en-US" sz="1800" dirty="0">
                <a:latin typeface="微软雅黑" panose="020B0503020204020204" pitchFamily="34" charset="-122"/>
                <a:ea typeface="微软雅黑" panose="020B0503020204020204" pitchFamily="34" charset="-122"/>
              </a:rPr>
              <a:t>创建模块：</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模块是一种包，它提供了对</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功能与特征的扩充。模块的创建可以是几种新扩充元素的结合。</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的模块具有以下功能。</a:t>
            </a:r>
            <a:endParaRPr lang="en-US" altLang="zh-CN" sz="1800" dirty="0">
              <a:latin typeface="微软雅黑" panose="020B0503020204020204" pitchFamily="34" charset="-122"/>
              <a:ea typeface="微软雅黑" panose="020B0503020204020204" pitchFamily="34" charset="-122"/>
            </a:endParaRPr>
          </a:p>
        </p:txBody>
      </p:sp>
      <p:sp>
        <p:nvSpPr>
          <p:cNvPr id="26630" name="文本框 12"/>
          <p:cNvSpPr txBox="1"/>
          <p:nvPr/>
        </p:nvSpPr>
        <p:spPr>
          <a:xfrm>
            <a:off x="4572000" y="757238"/>
            <a:ext cx="3459956" cy="38309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）扩展主菜单或弹出菜单</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）添加新方法</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）添加新轮廓</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）通过构造型或表示法的扩充添加新元素</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）通过</a:t>
            </a:r>
            <a:r>
              <a:rPr lang="en-US" altLang="zh-CN" sz="1800" dirty="0">
                <a:latin typeface="微软雅黑" panose="020B0503020204020204" pitchFamily="34" charset="-122"/>
                <a:ea typeface="微软雅黑" panose="020B0503020204020204" pitchFamily="34" charset="-122"/>
              </a:rPr>
              <a:t>COM</a:t>
            </a:r>
            <a:r>
              <a:rPr lang="zh-CN" altLang="en-US" sz="1800" dirty="0">
                <a:latin typeface="微软雅黑" panose="020B0503020204020204" pitchFamily="34" charset="-122"/>
                <a:ea typeface="微软雅黑" panose="020B0503020204020204" pitchFamily="34" charset="-122"/>
              </a:rPr>
              <a:t>服务器或简单的脚本文件实现新的功能</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6</a:t>
            </a:r>
            <a:r>
              <a:rPr lang="zh-CN" altLang="en-US" sz="1800" dirty="0">
                <a:latin typeface="微软雅黑" panose="020B0503020204020204" pitchFamily="34" charset="-122"/>
                <a:ea typeface="微软雅黑" panose="020B0503020204020204" pitchFamily="34" charset="-122"/>
              </a:rPr>
              <a:t>）与其他应用程序集成</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7</a:t>
            </a:r>
            <a:r>
              <a:rPr lang="zh-CN" altLang="en-US" sz="1800" dirty="0">
                <a:latin typeface="微软雅黑" panose="020B0503020204020204" pitchFamily="34" charset="-122"/>
                <a:ea typeface="微软雅黑" panose="020B0503020204020204" pitchFamily="34" charset="-122"/>
              </a:rPr>
              <a:t>）其他的插件功能</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651" name="组合 20"/>
          <p:cNvGrpSpPr/>
          <p:nvPr/>
        </p:nvGrpSpPr>
        <p:grpSpPr>
          <a:xfrm>
            <a:off x="0" y="285750"/>
            <a:ext cx="521494" cy="379810"/>
            <a:chOff x="0" y="0"/>
            <a:chExt cx="694944" cy="624651"/>
          </a:xfrm>
        </p:grpSpPr>
        <p:sp>
          <p:nvSpPr>
            <p:cNvPr id="27655"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7656"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7652"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7653" name="文本框 12"/>
          <p:cNvSpPr txBox="1"/>
          <p:nvPr/>
        </p:nvSpPr>
        <p:spPr>
          <a:xfrm>
            <a:off x="507206" y="748904"/>
            <a:ext cx="3459956" cy="1822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3.3</a:t>
            </a:r>
            <a:r>
              <a:rPr lang="zh-CN" altLang="en-US" sz="1800" dirty="0">
                <a:latin typeface="微软雅黑" panose="020B0503020204020204" pitchFamily="34" charset="-122"/>
                <a:ea typeface="微软雅黑" panose="020B0503020204020204" pitchFamily="34" charset="-122"/>
              </a:rPr>
              <a:t>创建模块：</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可通过右键</a:t>
            </a:r>
            <a:r>
              <a:rPr lang="en-US" altLang="zh-CN" sz="1800" dirty="0">
                <a:latin typeface="微软雅黑" panose="020B0503020204020204" pitchFamily="34" charset="-122"/>
                <a:ea typeface="微软雅黑" panose="020B0503020204020204" pitchFamily="34" charset="-122"/>
              </a:rPr>
              <a:t>Model</a:t>
            </a:r>
            <a:r>
              <a:rPr lang="zh-CN" altLang="en-US" sz="1800" dirty="0">
                <a:latin typeface="微软雅黑" panose="020B0503020204020204" pitchFamily="34" charset="-122"/>
                <a:ea typeface="微软雅黑" panose="020B0503020204020204" pitchFamily="34" charset="-122"/>
              </a:rPr>
              <a:t>选定模型，默认名称为</a:t>
            </a:r>
            <a:r>
              <a:rPr lang="en-US" altLang="zh-CN" sz="1800" dirty="0">
                <a:latin typeface="微软雅黑" panose="020B0503020204020204" pitchFamily="34" charset="-122"/>
                <a:ea typeface="微软雅黑" panose="020B0503020204020204" pitchFamily="34" charset="-122"/>
              </a:rPr>
              <a:t>Model1</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pic>
        <p:nvPicPr>
          <p:cNvPr id="27654" name="图片 1"/>
          <p:cNvPicPr>
            <a:picLocks noChangeAspect="1"/>
          </p:cNvPicPr>
          <p:nvPr/>
        </p:nvPicPr>
        <p:blipFill>
          <a:blip r:embed="rId1"/>
          <a:srcRect l="47687" t="15891" r="23811" b="8424"/>
          <a:stretch>
            <a:fillRect/>
          </a:stretch>
        </p:blipFill>
        <p:spPr>
          <a:xfrm>
            <a:off x="4512469" y="757238"/>
            <a:ext cx="3613547" cy="5398294"/>
          </a:xfrm>
          <a:prstGeom prst="rect">
            <a:avLst/>
          </a:prstGeom>
          <a:noFill/>
          <a:ln w="9525">
            <a:noFill/>
          </a:ln>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675" name="组合 20"/>
          <p:cNvGrpSpPr/>
          <p:nvPr/>
        </p:nvGrpSpPr>
        <p:grpSpPr>
          <a:xfrm>
            <a:off x="0" y="285750"/>
            <a:ext cx="521494" cy="379810"/>
            <a:chOff x="0" y="0"/>
            <a:chExt cx="694944" cy="624651"/>
          </a:xfrm>
        </p:grpSpPr>
        <p:sp>
          <p:nvSpPr>
            <p:cNvPr id="2867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868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8676"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8677" name="文本框 12"/>
          <p:cNvSpPr txBox="1"/>
          <p:nvPr/>
        </p:nvSpPr>
        <p:spPr>
          <a:xfrm>
            <a:off x="507206" y="748903"/>
            <a:ext cx="3459956" cy="43154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3.4</a:t>
            </a:r>
            <a:r>
              <a:rPr lang="zh-CN" altLang="en-US" sz="1800" dirty="0">
                <a:latin typeface="微软雅黑" panose="020B0503020204020204" pitchFamily="34" charset="-122"/>
                <a:ea typeface="微软雅黑" panose="020B0503020204020204" pitchFamily="34" charset="-122"/>
              </a:rPr>
              <a:t>创建参与者和用例：</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）创建参与者：</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       参与者定义了在与实体交互时该实体的用户可以发挥作用的一套清楚的角色。参与者可以被认为是对于每个用来交流的用例而言的独立角色。</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       可通过图中的</a:t>
            </a:r>
            <a:r>
              <a:rPr lang="en-US" altLang="zh-CN" sz="1800" dirty="0">
                <a:latin typeface="微软雅黑" panose="020B0503020204020204" pitchFamily="34" charset="-122"/>
                <a:ea typeface="微软雅黑" panose="020B0503020204020204" pitchFamily="34" charset="-122"/>
              </a:rPr>
              <a:t>Actor</a:t>
            </a:r>
            <a:r>
              <a:rPr lang="zh-CN" altLang="en-US" sz="1800" dirty="0">
                <a:latin typeface="微软雅黑" panose="020B0503020204020204" pitchFamily="34" charset="-122"/>
                <a:ea typeface="微软雅黑" panose="020B0503020204020204" pitchFamily="34" charset="-122"/>
              </a:rPr>
              <a:t>命令进行操作。 </a:t>
            </a:r>
            <a:endParaRPr lang="en-US" altLang="zh-CN" sz="1800" dirty="0">
              <a:latin typeface="微软雅黑" panose="020B0503020204020204" pitchFamily="34" charset="-122"/>
              <a:ea typeface="微软雅黑" panose="020B0503020204020204" pitchFamily="34" charset="-122"/>
            </a:endParaRPr>
          </a:p>
        </p:txBody>
      </p:sp>
      <p:pic>
        <p:nvPicPr>
          <p:cNvPr id="28678" name="图片 8"/>
          <p:cNvPicPr>
            <a:picLocks noChangeAspect="1"/>
          </p:cNvPicPr>
          <p:nvPr/>
        </p:nvPicPr>
        <p:blipFill>
          <a:blip r:embed="rId1"/>
          <a:srcRect l="47687" t="15891" r="23811" b="8424"/>
          <a:stretch>
            <a:fillRect/>
          </a:stretch>
        </p:blipFill>
        <p:spPr>
          <a:xfrm>
            <a:off x="4572000" y="757238"/>
            <a:ext cx="3613547" cy="5398294"/>
          </a:xfrm>
          <a:prstGeom prst="rect">
            <a:avLst/>
          </a:prstGeom>
          <a:noFill/>
          <a:ln w="9525">
            <a:noFill/>
          </a:ln>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699" name="组合 20"/>
          <p:cNvGrpSpPr/>
          <p:nvPr/>
        </p:nvGrpSpPr>
        <p:grpSpPr>
          <a:xfrm>
            <a:off x="0" y="285750"/>
            <a:ext cx="521494" cy="379810"/>
            <a:chOff x="0" y="0"/>
            <a:chExt cx="694944" cy="624651"/>
          </a:xfrm>
        </p:grpSpPr>
        <p:sp>
          <p:nvSpPr>
            <p:cNvPr id="2970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970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9700"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9701" name="文本框 12"/>
          <p:cNvSpPr txBox="1"/>
          <p:nvPr/>
        </p:nvSpPr>
        <p:spPr>
          <a:xfrm>
            <a:off x="507206" y="748903"/>
            <a:ext cx="3459956" cy="43154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3.4</a:t>
            </a:r>
            <a:r>
              <a:rPr lang="zh-CN" altLang="en-US" sz="1800" dirty="0">
                <a:latin typeface="微软雅黑" panose="020B0503020204020204" pitchFamily="34" charset="-122"/>
                <a:ea typeface="微软雅黑" panose="020B0503020204020204" pitchFamily="34" charset="-122"/>
              </a:rPr>
              <a:t>创建参与者和用例：</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2</a:t>
            </a:r>
            <a:r>
              <a:rPr lang="zh-CN" altLang="en-US" sz="1800" dirty="0">
                <a:latin typeface="微软雅黑" panose="020B0503020204020204" pitchFamily="34" charset="-122"/>
                <a:ea typeface="微软雅黑" panose="020B0503020204020204" pitchFamily="34" charset="-122"/>
              </a:rPr>
              <a:t>）创建用例：</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       用例构造用于定义系统行为或者其他的语义实体而不展示其内部结构。每个用例指定一系列行为，包括变体，可执行的实体，与参与者实体交互</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可通过图中的</a:t>
            </a:r>
            <a:r>
              <a:rPr lang="en-US" altLang="zh-CN" sz="1800" dirty="0">
                <a:latin typeface="微软雅黑" panose="020B0503020204020204" pitchFamily="34" charset="-122"/>
                <a:ea typeface="微软雅黑" panose="020B0503020204020204" pitchFamily="34" charset="-122"/>
              </a:rPr>
              <a:t>usecase</a:t>
            </a:r>
            <a:r>
              <a:rPr lang="zh-CN" altLang="en-US" sz="1800" dirty="0">
                <a:latin typeface="微软雅黑" panose="020B0503020204020204" pitchFamily="34" charset="-122"/>
                <a:ea typeface="微软雅黑" panose="020B0503020204020204" pitchFamily="34" charset="-122"/>
              </a:rPr>
              <a:t>命令进行操作。</a:t>
            </a:r>
            <a:endParaRPr lang="en-US" altLang="zh-CN" sz="1800" dirty="0">
              <a:latin typeface="微软雅黑" panose="020B0503020204020204" pitchFamily="34" charset="-122"/>
              <a:ea typeface="微软雅黑" panose="020B0503020204020204" pitchFamily="34" charset="-122"/>
            </a:endParaRPr>
          </a:p>
        </p:txBody>
      </p:sp>
      <p:pic>
        <p:nvPicPr>
          <p:cNvPr id="29702" name="图片 8"/>
          <p:cNvPicPr>
            <a:picLocks noChangeAspect="1"/>
          </p:cNvPicPr>
          <p:nvPr/>
        </p:nvPicPr>
        <p:blipFill>
          <a:blip r:embed="rId1"/>
          <a:srcRect l="47687" t="15891" r="23811" b="8424"/>
          <a:stretch>
            <a:fillRect/>
          </a:stretch>
        </p:blipFill>
        <p:spPr>
          <a:xfrm>
            <a:off x="4572000" y="757238"/>
            <a:ext cx="3613547" cy="5398294"/>
          </a:xfrm>
          <a:prstGeom prst="rect">
            <a:avLst/>
          </a:prstGeom>
          <a:noFill/>
          <a:ln w="9525">
            <a:noFill/>
          </a:ln>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723" name="组合 20"/>
          <p:cNvGrpSpPr/>
          <p:nvPr/>
        </p:nvGrpSpPr>
        <p:grpSpPr>
          <a:xfrm>
            <a:off x="0" y="285750"/>
            <a:ext cx="521494" cy="379810"/>
            <a:chOff x="0" y="0"/>
            <a:chExt cx="694944" cy="624651"/>
          </a:xfrm>
        </p:grpSpPr>
        <p:sp>
          <p:nvSpPr>
            <p:cNvPr id="30726"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0727"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0724"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0725" name="文本框 12"/>
          <p:cNvSpPr txBox="1"/>
          <p:nvPr/>
        </p:nvSpPr>
        <p:spPr>
          <a:xfrm>
            <a:off x="507206" y="748904"/>
            <a:ext cx="3459956" cy="2653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rPr>
              <a:t>创建类：</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根据需要，同创建参与者的方式一样创建类。在创建类时需要为其创建属性及操作，也就是</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语言中类体中的变量和方法。</a:t>
            </a:r>
            <a:endParaRPr lang="zh-CN" altLang="en-US" sz="135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7" name="组合 20"/>
          <p:cNvGrpSpPr/>
          <p:nvPr/>
        </p:nvGrpSpPr>
        <p:grpSpPr>
          <a:xfrm>
            <a:off x="0" y="285750"/>
            <a:ext cx="521494" cy="379810"/>
            <a:chOff x="0" y="0"/>
            <a:chExt cx="694944" cy="624651"/>
          </a:xfrm>
        </p:grpSpPr>
        <p:sp>
          <p:nvSpPr>
            <p:cNvPr id="31751"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1752"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1748"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1749" name="文本框 12"/>
          <p:cNvSpPr txBox="1"/>
          <p:nvPr/>
        </p:nvSpPr>
        <p:spPr>
          <a:xfrm>
            <a:off x="507206" y="748904"/>
            <a:ext cx="3459956" cy="2030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rPr>
              <a:t>创建类：</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）对类创建属性或操作：</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创建类之后双击类，图中右边第一排第一个为添加属性，第一排第二个为添加操作。</a:t>
            </a:r>
            <a:endParaRPr lang="zh-CN" altLang="en-US" sz="1350" dirty="0">
              <a:latin typeface="微软雅黑" panose="020B0503020204020204" pitchFamily="34" charset="-122"/>
              <a:ea typeface="微软雅黑" panose="020B0503020204020204" pitchFamily="34" charset="-122"/>
            </a:endParaRPr>
          </a:p>
        </p:txBody>
      </p:sp>
      <p:pic>
        <p:nvPicPr>
          <p:cNvPr id="31750" name="图片 1"/>
          <p:cNvPicPr>
            <a:picLocks noChangeAspect="1"/>
          </p:cNvPicPr>
          <p:nvPr/>
        </p:nvPicPr>
        <p:blipFill>
          <a:blip r:embed="rId1"/>
          <a:stretch>
            <a:fillRect/>
          </a:stretch>
        </p:blipFill>
        <p:spPr>
          <a:xfrm>
            <a:off x="4237435" y="1272779"/>
            <a:ext cx="4632722" cy="3269456"/>
          </a:xfrm>
          <a:prstGeom prst="rect">
            <a:avLst/>
          </a:prstGeom>
          <a:noFill/>
          <a:ln w="9525">
            <a:noFill/>
          </a:ln>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7" name="组合 20"/>
          <p:cNvGrpSpPr/>
          <p:nvPr/>
        </p:nvGrpSpPr>
        <p:grpSpPr>
          <a:xfrm>
            <a:off x="0" y="285750"/>
            <a:ext cx="521494" cy="379810"/>
            <a:chOff x="0" y="0"/>
            <a:chExt cx="694944" cy="624651"/>
          </a:xfrm>
        </p:grpSpPr>
        <p:sp>
          <p:nvSpPr>
            <p:cNvPr id="31751"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1752"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1748"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1749" name="文本框 12"/>
          <p:cNvSpPr txBox="1"/>
          <p:nvPr/>
        </p:nvSpPr>
        <p:spPr>
          <a:xfrm>
            <a:off x="507206" y="748904"/>
            <a:ext cx="3459956" cy="2030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rPr>
              <a:t>创建类：</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）对类创建属性或操作：</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创建类之后双击类，图中右边第一排第一个为添加属性，第一排第二个为添加操作。</a:t>
            </a:r>
            <a:endParaRPr lang="zh-CN" altLang="en-US" sz="1350" dirty="0">
              <a:latin typeface="微软雅黑" panose="020B0503020204020204" pitchFamily="34" charset="-122"/>
              <a:ea typeface="微软雅黑" panose="020B0503020204020204" pitchFamily="34" charset="-122"/>
            </a:endParaRPr>
          </a:p>
        </p:txBody>
      </p:sp>
      <p:pic>
        <p:nvPicPr>
          <p:cNvPr id="31750" name="图片 1"/>
          <p:cNvPicPr>
            <a:picLocks noChangeAspect="1"/>
          </p:cNvPicPr>
          <p:nvPr/>
        </p:nvPicPr>
        <p:blipFill>
          <a:blip r:embed="rId1"/>
          <a:stretch>
            <a:fillRect/>
          </a:stretch>
        </p:blipFill>
        <p:spPr>
          <a:xfrm>
            <a:off x="4237435" y="1272779"/>
            <a:ext cx="4632722" cy="3269456"/>
          </a:xfrm>
          <a:prstGeom prst="rect">
            <a:avLst/>
          </a:prstGeom>
          <a:noFill/>
          <a:ln w="9525">
            <a:noFill/>
          </a:ln>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3795" name="组合 20"/>
          <p:cNvGrpSpPr/>
          <p:nvPr/>
        </p:nvGrpSpPr>
        <p:grpSpPr>
          <a:xfrm>
            <a:off x="0" y="285750"/>
            <a:ext cx="521494" cy="379810"/>
            <a:chOff x="0" y="0"/>
            <a:chExt cx="694944" cy="624651"/>
          </a:xfrm>
        </p:grpSpPr>
        <p:sp>
          <p:nvSpPr>
            <p:cNvPr id="3379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380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3796"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3797" name="文本框 12"/>
          <p:cNvSpPr txBox="1"/>
          <p:nvPr/>
        </p:nvSpPr>
        <p:spPr>
          <a:xfrm>
            <a:off x="507206" y="748904"/>
            <a:ext cx="3726656" cy="296481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3.6</a:t>
            </a:r>
            <a:r>
              <a:rPr lang="zh-CN" altLang="en-US" sz="1800" dirty="0">
                <a:latin typeface="微软雅黑" panose="020B0503020204020204" pitchFamily="34" charset="-122"/>
                <a:ea typeface="微软雅黑" panose="020B0503020204020204" pitchFamily="34" charset="-122"/>
              </a:rPr>
              <a:t>创建图：</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在</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中提供了常用的</a:t>
            </a:r>
            <a:r>
              <a:rPr lang="en-US" altLang="zh-CN" sz="1800" dirty="0">
                <a:latin typeface="微软雅黑" panose="020B0503020204020204" pitchFamily="34" charset="-122"/>
                <a:ea typeface="微软雅黑" panose="020B0503020204020204" pitchFamily="34" charset="-122"/>
              </a:rPr>
              <a:t>11</a:t>
            </a:r>
            <a:r>
              <a:rPr lang="zh-CN" altLang="en-US" sz="1800" dirty="0">
                <a:latin typeface="微软雅黑" panose="020B0503020204020204" pitchFamily="34" charset="-122"/>
                <a:ea typeface="微软雅黑" panose="020B0503020204020204" pitchFamily="34" charset="-122"/>
              </a:rPr>
              <a:t>种图（</a:t>
            </a:r>
            <a:r>
              <a:rPr lang="en-US" altLang="zh-CN" sz="1800" dirty="0">
                <a:latin typeface="微软雅黑" panose="020B0503020204020204" pitchFamily="34" charset="-122"/>
                <a:ea typeface="微软雅黑" panose="020B0503020204020204" pitchFamily="34" charset="-122"/>
              </a:rPr>
              <a:t>StarUML5.0.2</a:t>
            </a:r>
            <a:r>
              <a:rPr lang="zh-CN" altLang="en-US" sz="1800" dirty="0">
                <a:latin typeface="微软雅黑" panose="020B0503020204020204" pitchFamily="34" charset="-122"/>
                <a:ea typeface="微软雅黑" panose="020B0503020204020204" pitchFamily="34" charset="-122"/>
              </a:rPr>
              <a:t>）。在最新版的</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中增加至</a:t>
            </a:r>
            <a:r>
              <a:rPr lang="en-US" altLang="zh-CN" sz="1800" dirty="0">
                <a:latin typeface="微软雅黑" panose="020B0503020204020204" pitchFamily="34" charset="-122"/>
                <a:ea typeface="微软雅黑" panose="020B0503020204020204" pitchFamily="34" charset="-122"/>
              </a:rPr>
              <a:t>15</a:t>
            </a:r>
            <a:r>
              <a:rPr lang="zh-CN" altLang="en-US" sz="1800" dirty="0">
                <a:latin typeface="微软雅黑" panose="020B0503020204020204" pitchFamily="34" charset="-122"/>
                <a:ea typeface="微软雅黑" panose="020B0503020204020204" pitchFamily="34" charset="-122"/>
              </a:rPr>
              <a:t>种。</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）创建图：</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通过右键模型中的</a:t>
            </a:r>
            <a:r>
              <a:rPr lang="en-US" altLang="zh-CN" sz="1350" dirty="0">
                <a:latin typeface="微软雅黑" panose="020B0503020204020204" pitchFamily="34" charset="-122"/>
                <a:ea typeface="微软雅黑" panose="020B0503020204020204" pitchFamily="34" charset="-122"/>
              </a:rPr>
              <a:t>Add Diagram</a:t>
            </a:r>
            <a:r>
              <a:rPr lang="zh-CN" altLang="en-US" sz="1350" dirty="0">
                <a:latin typeface="微软雅黑" panose="020B0503020204020204" pitchFamily="34" charset="-122"/>
                <a:ea typeface="微软雅黑" panose="020B0503020204020204" pitchFamily="34" charset="-122"/>
              </a:rPr>
              <a:t>命令添加图。</a:t>
            </a:r>
            <a:endParaRPr lang="en-US" altLang="zh-CN" sz="1350" dirty="0">
              <a:latin typeface="微软雅黑" panose="020B0503020204020204" pitchFamily="34" charset="-122"/>
              <a:ea typeface="微软雅黑" panose="020B0503020204020204" pitchFamily="34" charset="-122"/>
            </a:endParaRPr>
          </a:p>
        </p:txBody>
      </p:sp>
      <p:pic>
        <p:nvPicPr>
          <p:cNvPr id="33798" name="图片 1"/>
          <p:cNvPicPr>
            <a:picLocks noChangeAspect="1"/>
          </p:cNvPicPr>
          <p:nvPr/>
        </p:nvPicPr>
        <p:blipFill>
          <a:blip r:embed="rId1"/>
          <a:stretch>
            <a:fillRect/>
          </a:stretch>
        </p:blipFill>
        <p:spPr>
          <a:xfrm>
            <a:off x="4067175" y="953691"/>
            <a:ext cx="5020866" cy="3993356"/>
          </a:xfrm>
          <a:prstGeom prst="rect">
            <a:avLst/>
          </a:prstGeom>
          <a:noFill/>
          <a:ln w="9525">
            <a:noFill/>
          </a:ln>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4" name="文本框 15"/>
          <p:cNvSpPr txBox="1"/>
          <p:nvPr/>
        </p:nvSpPr>
        <p:spPr>
          <a:xfrm>
            <a:off x="233363" y="501254"/>
            <a:ext cx="3750469" cy="85280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4950" b="1" dirty="0">
                <a:latin typeface="微软雅黑" panose="020B0503020204020204" pitchFamily="34" charset="-122"/>
                <a:ea typeface="微软雅黑" panose="020B0503020204020204" pitchFamily="34" charset="-122"/>
              </a:rPr>
              <a:t>目录</a:t>
            </a:r>
            <a:endParaRPr lang="zh-CN" altLang="en-US" sz="4950" b="1" dirty="0">
              <a:latin typeface="微软雅黑" panose="020B0503020204020204" pitchFamily="34" charset="-122"/>
              <a:ea typeface="微软雅黑" panose="020B0503020204020204" pitchFamily="34" charset="-122"/>
            </a:endParaRPr>
          </a:p>
        </p:txBody>
      </p:sp>
      <p:cxnSp>
        <p:nvCxnSpPr>
          <p:cNvPr id="5125" name="直接连接符 17"/>
          <p:cNvCxnSpPr/>
          <p:nvPr/>
        </p:nvCxnSpPr>
        <p:spPr>
          <a:xfrm flipV="1">
            <a:off x="314325" y="1295400"/>
            <a:ext cx="3189685" cy="7144"/>
          </a:xfrm>
          <a:prstGeom prst="line">
            <a:avLst/>
          </a:prstGeom>
          <a:ln w="6350" cap="flat" cmpd="sng">
            <a:solidFill>
              <a:schemeClr val="bg1"/>
            </a:solidFill>
            <a:prstDash val="solid"/>
            <a:headEnd type="none" w="med" len="med"/>
            <a:tailEnd type="none" w="med" len="med"/>
          </a:ln>
        </p:spPr>
      </p:cxnSp>
      <p:cxnSp>
        <p:nvCxnSpPr>
          <p:cNvPr id="5126" name="直接连接符 20"/>
          <p:cNvCxnSpPr/>
          <p:nvPr/>
        </p:nvCxnSpPr>
        <p:spPr>
          <a:xfrm>
            <a:off x="314325" y="1390650"/>
            <a:ext cx="3189685" cy="0"/>
          </a:xfrm>
          <a:prstGeom prst="line">
            <a:avLst/>
          </a:prstGeom>
          <a:ln w="57150" cap="flat" cmpd="sng">
            <a:solidFill>
              <a:schemeClr val="bg1"/>
            </a:solidFill>
            <a:prstDash val="solid"/>
            <a:headEnd type="none" w="med" len="med"/>
            <a:tailEnd type="none" w="med" len="med"/>
          </a:ln>
        </p:spPr>
      </p:cxnSp>
      <p:sp>
        <p:nvSpPr>
          <p:cNvPr id="5127" name="文本框 21"/>
          <p:cNvSpPr txBox="1"/>
          <p:nvPr/>
        </p:nvSpPr>
        <p:spPr>
          <a:xfrm>
            <a:off x="3640931" y="429816"/>
            <a:ext cx="504825"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一</a:t>
            </a:r>
            <a:endParaRPr lang="zh-CN" altLang="en-US" sz="3000" b="1" dirty="0">
              <a:latin typeface="微软雅黑" panose="020B0503020204020204" pitchFamily="34" charset="-122"/>
              <a:ea typeface="微软雅黑" panose="020B0503020204020204" pitchFamily="34" charset="-122"/>
            </a:endParaRPr>
          </a:p>
        </p:txBody>
      </p:sp>
      <p:sp>
        <p:nvSpPr>
          <p:cNvPr id="5128" name="文本框 22"/>
          <p:cNvSpPr txBox="1"/>
          <p:nvPr/>
        </p:nvSpPr>
        <p:spPr>
          <a:xfrm>
            <a:off x="4194572" y="490538"/>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工具概述</a:t>
            </a:r>
            <a:endParaRPr lang="zh-CN" altLang="en-US" sz="2400" b="1" dirty="0">
              <a:latin typeface="微软雅黑" panose="020B0503020204020204" pitchFamily="34" charset="-122"/>
              <a:ea typeface="微软雅黑" panose="020B0503020204020204" pitchFamily="34" charset="-122"/>
            </a:endParaRPr>
          </a:p>
        </p:txBody>
      </p:sp>
      <p:sp>
        <p:nvSpPr>
          <p:cNvPr id="5129" name="文本框 26"/>
          <p:cNvSpPr txBox="1"/>
          <p:nvPr/>
        </p:nvSpPr>
        <p:spPr>
          <a:xfrm>
            <a:off x="3640931" y="866775"/>
            <a:ext cx="513160"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二</a:t>
            </a:r>
            <a:endParaRPr lang="zh-CN" altLang="en-US" sz="3000" b="1" dirty="0">
              <a:latin typeface="微软雅黑" panose="020B0503020204020204" pitchFamily="34" charset="-122"/>
              <a:ea typeface="微软雅黑" panose="020B0503020204020204" pitchFamily="34" charset="-122"/>
            </a:endParaRPr>
          </a:p>
        </p:txBody>
      </p:sp>
      <p:sp>
        <p:nvSpPr>
          <p:cNvPr id="5130" name="文本框 27"/>
          <p:cNvSpPr txBox="1"/>
          <p:nvPr/>
        </p:nvSpPr>
        <p:spPr>
          <a:xfrm>
            <a:off x="4194572" y="1400175"/>
            <a:ext cx="491966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类图</a:t>
            </a:r>
            <a:endParaRPr sz="2400" b="1" dirty="0">
              <a:latin typeface="微软雅黑" panose="020B0503020204020204" pitchFamily="34" charset="-122"/>
              <a:ea typeface="微软雅黑" panose="020B0503020204020204" pitchFamily="34" charset="-122"/>
            </a:endParaRPr>
          </a:p>
        </p:txBody>
      </p:sp>
      <p:sp>
        <p:nvSpPr>
          <p:cNvPr id="5131" name="文本框 31"/>
          <p:cNvSpPr txBox="1"/>
          <p:nvPr/>
        </p:nvSpPr>
        <p:spPr>
          <a:xfrm>
            <a:off x="3640931" y="1328738"/>
            <a:ext cx="488156"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三</a:t>
            </a:r>
            <a:endParaRPr lang="zh-CN" altLang="en-US" sz="3000" b="1" dirty="0">
              <a:latin typeface="微软雅黑" panose="020B0503020204020204" pitchFamily="34" charset="-122"/>
              <a:ea typeface="微软雅黑" panose="020B0503020204020204" pitchFamily="34" charset="-122"/>
            </a:endParaRPr>
          </a:p>
        </p:txBody>
      </p:sp>
      <p:sp>
        <p:nvSpPr>
          <p:cNvPr id="5132" name="文本框 32"/>
          <p:cNvSpPr txBox="1"/>
          <p:nvPr/>
        </p:nvSpPr>
        <p:spPr>
          <a:xfrm>
            <a:off x="4194572" y="1897856"/>
            <a:ext cx="38540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状态图</a:t>
            </a:r>
            <a:endParaRPr sz="2400" b="1" dirty="0">
              <a:latin typeface="微软雅黑" panose="020B0503020204020204" pitchFamily="34" charset="-122"/>
              <a:ea typeface="微软雅黑" panose="020B0503020204020204" pitchFamily="34" charset="-122"/>
            </a:endParaRPr>
          </a:p>
        </p:txBody>
      </p:sp>
      <p:sp>
        <p:nvSpPr>
          <p:cNvPr id="5133" name="文本框 36"/>
          <p:cNvSpPr txBox="1"/>
          <p:nvPr/>
        </p:nvSpPr>
        <p:spPr>
          <a:xfrm>
            <a:off x="3640931" y="1806179"/>
            <a:ext cx="536972"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四</a:t>
            </a:r>
            <a:endParaRPr lang="zh-CN" altLang="en-US" sz="3000" b="1" dirty="0">
              <a:latin typeface="微软雅黑" panose="020B0503020204020204" pitchFamily="34" charset="-122"/>
              <a:ea typeface="微软雅黑" panose="020B0503020204020204" pitchFamily="34" charset="-122"/>
            </a:endParaRPr>
          </a:p>
        </p:txBody>
      </p:sp>
      <p:sp>
        <p:nvSpPr>
          <p:cNvPr id="5134" name="文本框 36"/>
          <p:cNvSpPr txBox="1"/>
          <p:nvPr/>
        </p:nvSpPr>
        <p:spPr>
          <a:xfrm>
            <a:off x="3643313" y="2297906"/>
            <a:ext cx="544116"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五</a:t>
            </a:r>
            <a:endParaRPr lang="zh-CN" altLang="en-US" sz="3000" b="1" dirty="0">
              <a:latin typeface="微软雅黑" panose="020B0503020204020204" pitchFamily="34" charset="-122"/>
              <a:ea typeface="微软雅黑" panose="020B0503020204020204" pitchFamily="34" charset="-122"/>
            </a:endParaRPr>
          </a:p>
        </p:txBody>
      </p:sp>
      <p:sp>
        <p:nvSpPr>
          <p:cNvPr id="5135" name="文本框 36"/>
          <p:cNvSpPr txBox="1"/>
          <p:nvPr/>
        </p:nvSpPr>
        <p:spPr>
          <a:xfrm>
            <a:off x="3640931" y="2801541"/>
            <a:ext cx="490538"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六</a:t>
            </a:r>
            <a:endParaRPr lang="zh-CN" altLang="en-US" sz="3000" b="1" dirty="0">
              <a:latin typeface="微软雅黑" panose="020B0503020204020204" pitchFamily="34" charset="-122"/>
              <a:ea typeface="微软雅黑" panose="020B0503020204020204" pitchFamily="34" charset="-122"/>
            </a:endParaRPr>
          </a:p>
        </p:txBody>
      </p:sp>
      <p:sp>
        <p:nvSpPr>
          <p:cNvPr id="5136" name="文本框 36"/>
          <p:cNvSpPr txBox="1"/>
          <p:nvPr/>
        </p:nvSpPr>
        <p:spPr>
          <a:xfrm>
            <a:off x="3640931" y="3319463"/>
            <a:ext cx="500063"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七</a:t>
            </a:r>
            <a:endParaRPr lang="zh-CN" altLang="en-US" sz="3000" b="1" dirty="0">
              <a:latin typeface="微软雅黑" panose="020B0503020204020204" pitchFamily="34" charset="-122"/>
              <a:ea typeface="微软雅黑" panose="020B0503020204020204" pitchFamily="34" charset="-122"/>
            </a:endParaRPr>
          </a:p>
        </p:txBody>
      </p:sp>
      <p:sp>
        <p:nvSpPr>
          <p:cNvPr id="5137" name="文本框 32"/>
          <p:cNvSpPr txBox="1"/>
          <p:nvPr/>
        </p:nvSpPr>
        <p:spPr>
          <a:xfrm>
            <a:off x="4194572" y="2397919"/>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顺序图</a:t>
            </a:r>
            <a:endParaRPr sz="2400" b="1" dirty="0">
              <a:latin typeface="微软雅黑" panose="020B0503020204020204" pitchFamily="34" charset="-122"/>
              <a:ea typeface="微软雅黑" panose="020B0503020204020204" pitchFamily="34" charset="-122"/>
            </a:endParaRPr>
          </a:p>
        </p:txBody>
      </p:sp>
      <p:sp>
        <p:nvSpPr>
          <p:cNvPr id="5138" name="文本框 32"/>
          <p:cNvSpPr txBox="1"/>
          <p:nvPr/>
        </p:nvSpPr>
        <p:spPr>
          <a:xfrm>
            <a:off x="4194572" y="2903935"/>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协作图</a:t>
            </a:r>
            <a:endParaRPr sz="2400" b="1" dirty="0">
              <a:latin typeface="微软雅黑" panose="020B0503020204020204" pitchFamily="34" charset="-122"/>
              <a:ea typeface="微软雅黑" panose="020B0503020204020204" pitchFamily="34" charset="-122"/>
            </a:endParaRPr>
          </a:p>
        </p:txBody>
      </p:sp>
      <p:sp>
        <p:nvSpPr>
          <p:cNvPr id="5139" name="文本框 32"/>
          <p:cNvSpPr txBox="1"/>
          <p:nvPr/>
        </p:nvSpPr>
        <p:spPr>
          <a:xfrm>
            <a:off x="4194572" y="3370660"/>
            <a:ext cx="360640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部署图</a:t>
            </a:r>
            <a:endParaRPr lang="zh-CN" altLang="en-US" sz="2400" b="1" dirty="0">
              <a:latin typeface="微软雅黑" panose="020B0503020204020204" pitchFamily="34" charset="-122"/>
              <a:ea typeface="微软雅黑" panose="020B0503020204020204" pitchFamily="34" charset="-122"/>
            </a:endParaRPr>
          </a:p>
        </p:txBody>
      </p:sp>
      <p:sp>
        <p:nvSpPr>
          <p:cNvPr id="5140" name="文本框 22"/>
          <p:cNvSpPr txBox="1"/>
          <p:nvPr/>
        </p:nvSpPr>
        <p:spPr>
          <a:xfrm>
            <a:off x="4194572" y="910829"/>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用例图</a:t>
            </a:r>
            <a:endParaRPr sz="2400" b="1" dirty="0">
              <a:latin typeface="微软雅黑" panose="020B0503020204020204" pitchFamily="34" charset="-122"/>
              <a:ea typeface="微软雅黑" panose="020B0503020204020204" pitchFamily="34" charset="-122"/>
            </a:endParaRPr>
          </a:p>
        </p:txBody>
      </p:sp>
      <p:sp>
        <p:nvSpPr>
          <p:cNvPr id="2" name="文本框 36"/>
          <p:cNvSpPr txBox="1"/>
          <p:nvPr/>
        </p:nvSpPr>
        <p:spPr>
          <a:xfrm>
            <a:off x="3643471" y="3990658"/>
            <a:ext cx="500063"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八</a:t>
            </a:r>
            <a:endParaRPr lang="zh-CN" altLang="en-US" sz="3000" b="1" dirty="0">
              <a:latin typeface="微软雅黑" panose="020B0503020204020204" pitchFamily="34" charset="-122"/>
              <a:ea typeface="微软雅黑" panose="020B0503020204020204" pitchFamily="34" charset="-122"/>
            </a:endParaRPr>
          </a:p>
        </p:txBody>
      </p:sp>
      <p:sp>
        <p:nvSpPr>
          <p:cNvPr id="3" name="文本框 32"/>
          <p:cNvSpPr txBox="1"/>
          <p:nvPr/>
        </p:nvSpPr>
        <p:spPr>
          <a:xfrm>
            <a:off x="4237117" y="4037410"/>
            <a:ext cx="360640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提问</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参考文献</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成员绩效</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819" name="组合 20"/>
          <p:cNvGrpSpPr/>
          <p:nvPr/>
        </p:nvGrpSpPr>
        <p:grpSpPr>
          <a:xfrm>
            <a:off x="0" y="285750"/>
            <a:ext cx="521494" cy="379810"/>
            <a:chOff x="0" y="0"/>
            <a:chExt cx="694944" cy="624651"/>
          </a:xfrm>
        </p:grpSpPr>
        <p:sp>
          <p:nvSpPr>
            <p:cNvPr id="3482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482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4820"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4821" name="文本框 12"/>
          <p:cNvSpPr txBox="1"/>
          <p:nvPr/>
        </p:nvSpPr>
        <p:spPr>
          <a:xfrm>
            <a:off x="507206" y="748904"/>
            <a:ext cx="3726656" cy="2030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3.6</a:t>
            </a:r>
            <a:r>
              <a:rPr lang="zh-CN" altLang="en-US" sz="1800" dirty="0">
                <a:latin typeface="微软雅黑" panose="020B0503020204020204" pitchFamily="34" charset="-122"/>
                <a:ea typeface="微软雅黑" panose="020B0503020204020204" pitchFamily="34" charset="-122"/>
              </a:rPr>
              <a:t>创建图：</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2</a:t>
            </a:r>
            <a:r>
              <a:rPr lang="zh-CN" altLang="en-US" sz="1800" dirty="0">
                <a:latin typeface="微软雅黑" panose="020B0503020204020204" pitchFamily="34" charset="-122"/>
                <a:ea typeface="微软雅黑" panose="020B0503020204020204" pitchFamily="34" charset="-122"/>
              </a:rPr>
              <a:t>）图中添加元素：</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打开图，不同类型的图，工具箱中包含的元素不同。右图所示为用例图的工具箱</a:t>
            </a:r>
            <a:endParaRPr lang="zh-CN" altLang="en-US" sz="1350" dirty="0">
              <a:latin typeface="微软雅黑" panose="020B0503020204020204" pitchFamily="34" charset="-122"/>
              <a:ea typeface="微软雅黑" panose="020B0503020204020204" pitchFamily="34" charset="-122"/>
            </a:endParaRPr>
          </a:p>
        </p:txBody>
      </p:sp>
      <p:pic>
        <p:nvPicPr>
          <p:cNvPr id="34822" name="图片 2"/>
          <p:cNvPicPr>
            <a:picLocks noChangeAspect="1"/>
          </p:cNvPicPr>
          <p:nvPr/>
        </p:nvPicPr>
        <p:blipFill>
          <a:blip r:embed="rId1"/>
          <a:srcRect l="4800"/>
          <a:stretch>
            <a:fillRect/>
          </a:stretch>
        </p:blipFill>
        <p:spPr>
          <a:xfrm>
            <a:off x="4910138" y="1076325"/>
            <a:ext cx="2457450" cy="3840956"/>
          </a:xfrm>
          <a:prstGeom prst="rect">
            <a:avLst/>
          </a:prstGeom>
          <a:noFill/>
          <a:ln w="9525">
            <a:noFill/>
          </a:ln>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6867" name="组合 20"/>
          <p:cNvGrpSpPr/>
          <p:nvPr/>
        </p:nvGrpSpPr>
        <p:grpSpPr>
          <a:xfrm>
            <a:off x="0" y="285750"/>
            <a:ext cx="521494" cy="379810"/>
            <a:chOff x="0" y="0"/>
            <a:chExt cx="694944" cy="624651"/>
          </a:xfrm>
        </p:grpSpPr>
        <p:sp>
          <p:nvSpPr>
            <p:cNvPr id="36870"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6871"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6868"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6869" name="文本框 12"/>
          <p:cNvSpPr txBox="1"/>
          <p:nvPr/>
        </p:nvSpPr>
        <p:spPr>
          <a:xfrm>
            <a:off x="507206" y="748904"/>
            <a:ext cx="3726656" cy="192659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3.8</a:t>
            </a:r>
            <a:r>
              <a:rPr lang="zh-CN" altLang="en-US" sz="1800" dirty="0">
                <a:latin typeface="微软雅黑" panose="020B0503020204020204" pitchFamily="34" charset="-122"/>
                <a:ea typeface="微软雅黑" panose="020B0503020204020204" pitchFamily="34" charset="-122"/>
              </a:rPr>
              <a:t>导出：</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350" dirty="0">
                <a:latin typeface="微软雅黑" panose="020B0503020204020204" pitchFamily="34" charset="-122"/>
                <a:ea typeface="微软雅黑" panose="020B0503020204020204" pitchFamily="34" charset="-122"/>
              </a:rPr>
              <a:t>         </a:t>
            </a:r>
            <a:r>
              <a:rPr lang="zh-CN" altLang="en-US" sz="1350" dirty="0">
                <a:latin typeface="微软雅黑" panose="020B0503020204020204" pitchFamily="34" charset="-122"/>
                <a:ea typeface="微软雅黑" panose="020B0503020204020204" pitchFamily="34" charset="-122"/>
              </a:rPr>
              <a:t>选择</a:t>
            </a:r>
            <a:r>
              <a:rPr lang="en-US" altLang="zh-CN" sz="1350" dirty="0">
                <a:latin typeface="微软雅黑" panose="020B0503020204020204" pitchFamily="34" charset="-122"/>
                <a:ea typeface="微软雅黑" panose="020B0503020204020204" pitchFamily="34" charset="-122"/>
              </a:rPr>
              <a:t>File</a:t>
            </a:r>
            <a:r>
              <a:rPr lang="zh-CN" altLang="en-US" sz="1350" dirty="0">
                <a:latin typeface="微软雅黑" panose="020B0503020204020204" pitchFamily="34" charset="-122"/>
                <a:ea typeface="微软雅黑" panose="020B0503020204020204" pitchFamily="34" charset="-122"/>
              </a:rPr>
              <a:t>菜单中的</a:t>
            </a:r>
            <a:r>
              <a:rPr lang="en-US" altLang="zh-CN" sz="1350" dirty="0">
                <a:latin typeface="微软雅黑" panose="020B0503020204020204" pitchFamily="34" charset="-122"/>
                <a:ea typeface="微软雅黑" panose="020B0503020204020204" pitchFamily="34" charset="-122"/>
              </a:rPr>
              <a:t>Export Diagram</a:t>
            </a:r>
            <a:r>
              <a:rPr lang="zh-CN" altLang="en-US" sz="1350" dirty="0">
                <a:latin typeface="微软雅黑" panose="020B0503020204020204" pitchFamily="34" charset="-122"/>
                <a:ea typeface="微软雅黑" panose="020B0503020204020204" pitchFamily="34" charset="-122"/>
              </a:rPr>
              <a:t>命令可以将图表导出，通过选择合适的文件类型保存为其他格式。</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988378"/>
            <a:chOff x="629723" y="4306893"/>
            <a:chExt cx="4102319" cy="1318845"/>
          </a:xfrm>
        </p:grpSpPr>
        <p:grpSp>
          <p:nvGrpSpPr>
            <p:cNvPr id="40964" name="组合 5"/>
            <p:cNvGrpSpPr/>
            <p:nvPr/>
          </p:nvGrpSpPr>
          <p:grpSpPr bwMode="auto">
            <a:xfrm>
              <a:off x="629723" y="4306893"/>
              <a:ext cx="4102319" cy="1318845"/>
              <a:chOff x="4020428" y="4709180"/>
              <a:chExt cx="4102319" cy="1318845"/>
            </a:xfrm>
          </p:grpSpPr>
          <p:sp>
            <p:nvSpPr>
              <p:cNvPr id="11" name="文本框 10"/>
              <p:cNvSpPr txBox="1"/>
              <p:nvPr/>
            </p:nvSpPr>
            <p:spPr>
              <a:xfrm>
                <a:off x="4020428" y="5626398"/>
                <a:ext cx="4102319" cy="401627"/>
              </a:xfrm>
              <a:prstGeom prst="rect">
                <a:avLst/>
              </a:prstGeom>
              <a:noFill/>
            </p:spPr>
            <p:txBody>
              <a:bodyPr>
                <a:spAutoFit/>
              </a:bodyPr>
              <a:lstStyle/>
              <a:p>
                <a:pPr algn="ctr" eaLnBrk="1" fontAlgn="auto" hangingPunct="1">
                  <a:spcBef>
                    <a:spcPts val="0"/>
                  </a:spcBef>
                  <a:spcAft>
                    <a:spcPts val="0"/>
                  </a:spcAft>
                  <a:defRPr/>
                </a:pPr>
                <a:r>
                  <a:rPr lang="zh-CN" altLang="en-US" sz="2100" baseline="-3000" dirty="0">
                    <a:solidFill>
                      <a:schemeClr val="bg1"/>
                    </a:solidFill>
                    <a:latin typeface="+mn-lt"/>
                    <a:ea typeface="微软雅黑 Light" panose="020B0502040204020203" pitchFamily="34" charset="-122"/>
                    <a:cs typeface="Arial" panose="020B0604020202020204" pitchFamily="34" charset="0"/>
                  </a:rPr>
                  <a:t>用例图</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ONE</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645160"/>
          </a:xfrm>
          <a:prstGeom prst="rect">
            <a:avLst/>
          </a:prstGeom>
          <a:noFill/>
        </p:spPr>
        <p:txBody>
          <a:bodyPr wrap="square" rtlCol="0">
            <a:spAutoFit/>
          </a:bodyPr>
          <a:p>
            <a:r>
              <a:rPr lang="zh-CN" altLang="en-US"/>
              <a:t>用例图是需求分析的产物，主要是用来描述用户是如何使用一个系统的，是用户所能观察和使用到的系统功能的模型图。</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用例图的概念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8"/>
          <p:cNvSpPr/>
          <p:nvPr/>
        </p:nvSpPr>
        <p:spPr>
          <a:xfrm flipH="1">
            <a:off x="0" y="0"/>
            <a:ext cx="9144000" cy="293179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微软雅黑 Light" panose="020B0502040204020203" pitchFamily="34" charset="-122"/>
            </a:endParaRPr>
          </a:p>
        </p:txBody>
      </p:sp>
      <p:grpSp>
        <p:nvGrpSpPr>
          <p:cNvPr id="36" name="组合 35"/>
          <p:cNvGrpSpPr/>
          <p:nvPr/>
        </p:nvGrpSpPr>
        <p:grpSpPr>
          <a:xfrm>
            <a:off x="5208764" y="1180145"/>
            <a:ext cx="613816" cy="613105"/>
            <a:chOff x="2808488" y="3039415"/>
            <a:chExt cx="613816" cy="613105"/>
          </a:xfrm>
        </p:grpSpPr>
        <p:sp>
          <p:nvSpPr>
            <p:cNvPr id="37" name="椭圆 36"/>
            <p:cNvSpPr/>
            <p:nvPr/>
          </p:nvSpPr>
          <p:spPr>
            <a:xfrm>
              <a:off x="2808488" y="303941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alpha val="40000"/>
                  </a:schemeClr>
                </a:solidFill>
                <a:latin typeface="华文细黑" panose="02010600040101010101" pitchFamily="2" charset="-122"/>
                <a:ea typeface="微软雅黑 Light" panose="020B0502040204020203" pitchFamily="34" charset="-122"/>
              </a:endParaRPr>
            </a:p>
          </p:txBody>
        </p:sp>
        <p:sp>
          <p:nvSpPr>
            <p:cNvPr id="38" name="文本框 37"/>
            <p:cNvSpPr txBox="1"/>
            <p:nvPr/>
          </p:nvSpPr>
          <p:spPr>
            <a:xfrm>
              <a:off x="2909685" y="3084311"/>
              <a:ext cx="512619" cy="521970"/>
            </a:xfrm>
            <a:prstGeom prst="rect">
              <a:avLst/>
            </a:prstGeom>
            <a:noFill/>
          </p:spPr>
          <p:txBody>
            <a:bodyPr wrap="square" rtlCol="0">
              <a:spAutoFit/>
            </a:bodyPr>
            <a:lstStyle/>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2</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grpSp>
        <p:nvGrpSpPr>
          <p:cNvPr id="3" name="组合 2"/>
          <p:cNvGrpSpPr/>
          <p:nvPr/>
        </p:nvGrpSpPr>
        <p:grpSpPr>
          <a:xfrm>
            <a:off x="1071555" y="2237624"/>
            <a:ext cx="1824193" cy="552095"/>
            <a:chOff x="2166930" y="3931169"/>
            <a:chExt cx="1824193" cy="552095"/>
          </a:xfrm>
        </p:grpSpPr>
        <p:sp>
          <p:nvSpPr>
            <p:cNvPr id="40" name="文本框 39"/>
            <p:cNvSpPr txBox="1"/>
            <p:nvPr/>
          </p:nvSpPr>
          <p:spPr>
            <a:xfrm>
              <a:off x="2166930" y="3931169"/>
              <a:ext cx="1460739" cy="252730"/>
            </a:xfrm>
            <a:prstGeom prst="rect">
              <a:avLst/>
            </a:prstGeom>
            <a:noFill/>
          </p:spPr>
          <p:txBody>
            <a:bodyPr wrap="square" rtlCol="0">
              <a:spAutoFit/>
            </a:bodyPr>
            <a:lstStyle/>
            <a:p>
              <a:pPr algn="ctr"/>
              <a:r>
                <a:rPr lang="zh-CN" altLang="en-US" sz="1050" dirty="0">
                  <a:solidFill>
                    <a:schemeClr val="bg1"/>
                  </a:solidFill>
                  <a:latin typeface="微软雅黑 Light" panose="020B0502040204020203" pitchFamily="34" charset="-122"/>
                  <a:ea typeface="微软雅黑 Light" panose="020B0502040204020203" pitchFamily="34" charset="-122"/>
                </a:rPr>
                <a:t>参与者</a:t>
              </a:r>
              <a:endParaRPr lang="zh-CN" altLang="en-US" sz="1050" dirty="0">
                <a:solidFill>
                  <a:schemeClr val="bg1"/>
                </a:solidFill>
                <a:latin typeface="微软雅黑 Light" panose="020B0502040204020203" pitchFamily="34" charset="-122"/>
                <a:ea typeface="微软雅黑 Light" panose="020B0502040204020203" pitchFamily="34" charset="-122"/>
              </a:endParaRPr>
            </a:p>
          </p:txBody>
        </p:sp>
        <p:sp>
          <p:nvSpPr>
            <p:cNvPr id="41" name="文本框 40"/>
            <p:cNvSpPr txBox="1"/>
            <p:nvPr/>
          </p:nvSpPr>
          <p:spPr>
            <a:xfrm>
              <a:off x="2210814" y="4184179"/>
              <a:ext cx="1780309" cy="299085"/>
            </a:xfrm>
            <a:prstGeom prst="rect">
              <a:avLst/>
            </a:prstGeom>
            <a:noFill/>
          </p:spPr>
          <p:txBody>
            <a:bodyPr wrap="square" rtlCol="0">
              <a:spAutoFit/>
            </a:bodyPr>
            <a:lstStyle/>
            <a:p>
              <a:pPr algn="ctr">
                <a:lnSpc>
                  <a:spcPct val="150000"/>
                </a:lnSpc>
              </a:pPr>
              <a:r>
                <a:rPr lang="zh-CN" altLang="en-US" sz="900" dirty="0">
                  <a:solidFill>
                    <a:schemeClr val="bg1"/>
                  </a:solidFill>
                  <a:latin typeface="微软雅黑 Light" panose="020B0502040204020203" pitchFamily="34" charset="-122"/>
                  <a:ea typeface="微软雅黑 Light" panose="020B0502040204020203" pitchFamily="34" charset="-122"/>
                </a:rPr>
                <a:t>代表用户的范围</a:t>
              </a:r>
              <a:endParaRPr lang="zh-CN" altLang="en-US" sz="9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42" name="组合 41"/>
          <p:cNvGrpSpPr/>
          <p:nvPr/>
        </p:nvGrpSpPr>
        <p:grpSpPr>
          <a:xfrm>
            <a:off x="1489827" y="1159729"/>
            <a:ext cx="613105" cy="613105"/>
            <a:chOff x="4052453" y="3044495"/>
            <a:chExt cx="613105" cy="613105"/>
          </a:xfrm>
        </p:grpSpPr>
        <p:sp>
          <p:nvSpPr>
            <p:cNvPr id="43" name="椭圆 42"/>
            <p:cNvSpPr/>
            <p:nvPr/>
          </p:nvSpPr>
          <p:spPr>
            <a:xfrm>
              <a:off x="4052453" y="304449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alpha val="60000"/>
                  </a:schemeClr>
                </a:solidFill>
                <a:latin typeface="华文细黑" panose="02010600040101010101" pitchFamily="2" charset="-122"/>
                <a:ea typeface="微软雅黑 Light" panose="020B0502040204020203" pitchFamily="34" charset="-122"/>
              </a:endParaRPr>
            </a:p>
          </p:txBody>
        </p:sp>
        <p:sp>
          <p:nvSpPr>
            <p:cNvPr id="44" name="文本框 43"/>
            <p:cNvSpPr txBox="1"/>
            <p:nvPr/>
          </p:nvSpPr>
          <p:spPr>
            <a:xfrm>
              <a:off x="4100945" y="3110346"/>
              <a:ext cx="512619" cy="521970"/>
            </a:xfrm>
            <a:prstGeom prst="rect">
              <a:avLst/>
            </a:prstGeom>
            <a:noFill/>
          </p:spPr>
          <p:txBody>
            <a:bodyPr wrap="square" rtlCol="0">
              <a:spAutoFit/>
            </a:bodyPr>
            <a:lstStyle/>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1</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grpSp>
        <p:nvGrpSpPr>
          <p:cNvPr id="48" name="组合 47"/>
          <p:cNvGrpSpPr/>
          <p:nvPr/>
        </p:nvGrpSpPr>
        <p:grpSpPr>
          <a:xfrm>
            <a:off x="1444358" y="3411049"/>
            <a:ext cx="613816" cy="613105"/>
            <a:chOff x="2245878" y="3110535"/>
            <a:chExt cx="613816" cy="613105"/>
          </a:xfrm>
        </p:grpSpPr>
        <p:sp>
          <p:nvSpPr>
            <p:cNvPr id="49" name="椭圆 48"/>
            <p:cNvSpPr/>
            <p:nvPr/>
          </p:nvSpPr>
          <p:spPr>
            <a:xfrm>
              <a:off x="2245878" y="311053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alpha val="60000"/>
                  </a:schemeClr>
                </a:solidFill>
                <a:latin typeface="华文细黑" panose="02010600040101010101" pitchFamily="2" charset="-122"/>
                <a:ea typeface="微软雅黑 Light" panose="020B0502040204020203" pitchFamily="34" charset="-122"/>
              </a:endParaRPr>
            </a:p>
          </p:txBody>
        </p:sp>
        <p:sp>
          <p:nvSpPr>
            <p:cNvPr id="50" name="文本框 49"/>
            <p:cNvSpPr txBox="1"/>
            <p:nvPr/>
          </p:nvSpPr>
          <p:spPr>
            <a:xfrm>
              <a:off x="2347075" y="3135111"/>
              <a:ext cx="512619" cy="521970"/>
            </a:xfrm>
            <a:prstGeom prst="rect">
              <a:avLst/>
            </a:prstGeom>
            <a:noFill/>
          </p:spPr>
          <p:txBody>
            <a:bodyPr wrap="square" rtlCol="0">
              <a:spAutoFit/>
            </a:bodyPr>
            <a:lstStyle/>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3</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grpSp>
        <p:nvGrpSpPr>
          <p:cNvPr id="8" name="组合 7"/>
          <p:cNvGrpSpPr/>
          <p:nvPr/>
        </p:nvGrpSpPr>
        <p:grpSpPr>
          <a:xfrm>
            <a:off x="4625365" y="2101099"/>
            <a:ext cx="1780309" cy="526060"/>
            <a:chOff x="4935245" y="3931169"/>
            <a:chExt cx="1780309" cy="526060"/>
          </a:xfrm>
        </p:grpSpPr>
        <p:sp>
          <p:nvSpPr>
            <p:cNvPr id="51" name="文本框 50"/>
            <p:cNvSpPr txBox="1"/>
            <p:nvPr/>
          </p:nvSpPr>
          <p:spPr>
            <a:xfrm>
              <a:off x="5120596" y="3931169"/>
              <a:ext cx="1460739" cy="252730"/>
            </a:xfrm>
            <a:prstGeom prst="rect">
              <a:avLst/>
            </a:prstGeom>
            <a:noFill/>
          </p:spPr>
          <p:txBody>
            <a:bodyPr wrap="square" rtlCol="0">
              <a:spAutoFit/>
            </a:bodyPr>
            <a:lstStyle/>
            <a:p>
              <a:pPr algn="ctr"/>
              <a:r>
                <a:rPr lang="zh-CN" altLang="en-US" sz="1050" dirty="0">
                  <a:solidFill>
                    <a:schemeClr val="bg1"/>
                  </a:solidFill>
                  <a:latin typeface="微软雅黑 Light" panose="020B0502040204020203" pitchFamily="34" charset="-122"/>
                  <a:ea typeface="微软雅黑 Light" panose="020B0502040204020203" pitchFamily="34" charset="-122"/>
                </a:rPr>
                <a:t>系统边界</a:t>
              </a:r>
              <a:endParaRPr lang="zh-CN" altLang="en-US" sz="1050" dirty="0">
                <a:solidFill>
                  <a:schemeClr val="bg1"/>
                </a:solidFill>
                <a:latin typeface="微软雅黑 Light" panose="020B0502040204020203" pitchFamily="34" charset="-122"/>
                <a:ea typeface="微软雅黑 Light" panose="020B0502040204020203" pitchFamily="34" charset="-122"/>
              </a:endParaRPr>
            </a:p>
          </p:txBody>
        </p:sp>
        <p:sp>
          <p:nvSpPr>
            <p:cNvPr id="52" name="文本框 51"/>
            <p:cNvSpPr txBox="1"/>
            <p:nvPr/>
          </p:nvSpPr>
          <p:spPr>
            <a:xfrm>
              <a:off x="4935245" y="4158144"/>
              <a:ext cx="1780309" cy="299085"/>
            </a:xfrm>
            <a:prstGeom prst="rect">
              <a:avLst/>
            </a:prstGeom>
            <a:noFill/>
          </p:spPr>
          <p:txBody>
            <a:bodyPr wrap="square" rtlCol="0">
              <a:spAutoFit/>
            </a:bodyPr>
            <a:lstStyle/>
            <a:p>
              <a:pPr algn="ctr">
                <a:lnSpc>
                  <a:spcPct val="150000"/>
                </a:lnSpc>
              </a:pPr>
              <a:r>
                <a:rPr lang="zh-CN" altLang="en-US" sz="900" dirty="0">
                  <a:solidFill>
                    <a:schemeClr val="bg1"/>
                  </a:solidFill>
                  <a:latin typeface="微软雅黑 Light" panose="020B0502040204020203" pitchFamily="34" charset="-122"/>
                  <a:ea typeface="微软雅黑 Light" panose="020B0502040204020203" pitchFamily="34" charset="-122"/>
                </a:rPr>
                <a:t>确定系统的范围</a:t>
              </a:r>
              <a:endParaRPr lang="zh-CN" altLang="en-US" sz="9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9" name="组合 8"/>
          <p:cNvGrpSpPr/>
          <p:nvPr/>
        </p:nvGrpSpPr>
        <p:grpSpPr>
          <a:xfrm>
            <a:off x="1115802" y="4357889"/>
            <a:ext cx="1780309" cy="552095"/>
            <a:chOff x="2815697" y="4331854"/>
            <a:chExt cx="1780309" cy="552095"/>
          </a:xfrm>
        </p:grpSpPr>
        <p:sp>
          <p:nvSpPr>
            <p:cNvPr id="53" name="文本框 52"/>
            <p:cNvSpPr txBox="1"/>
            <p:nvPr/>
          </p:nvSpPr>
          <p:spPr>
            <a:xfrm>
              <a:off x="2854998" y="4331854"/>
              <a:ext cx="1460739" cy="252730"/>
            </a:xfrm>
            <a:prstGeom prst="rect">
              <a:avLst/>
            </a:prstGeom>
            <a:noFill/>
          </p:spPr>
          <p:txBody>
            <a:bodyPr wrap="square" rtlCol="0">
              <a:spAutoFit/>
            </a:bodyPr>
            <a:lstStyle/>
            <a:p>
              <a:pPr algn="ctr"/>
              <a:r>
                <a:rPr lang="zh-CN" altLang="en-US" sz="1050" dirty="0">
                  <a:solidFill>
                    <a:schemeClr val="bg1"/>
                  </a:solidFill>
                  <a:latin typeface="微软雅黑 Light" panose="020B0502040204020203" pitchFamily="34" charset="-122"/>
                  <a:ea typeface="微软雅黑 Light" panose="020B0502040204020203" pitchFamily="34" charset="-122"/>
                </a:rPr>
                <a:t>用例</a:t>
              </a:r>
              <a:endParaRPr lang="zh-CN" altLang="en-US" sz="1050" dirty="0">
                <a:solidFill>
                  <a:schemeClr val="bg1"/>
                </a:solidFill>
                <a:latin typeface="微软雅黑 Light" panose="020B0502040204020203" pitchFamily="34" charset="-122"/>
                <a:ea typeface="微软雅黑 Light" panose="020B0502040204020203" pitchFamily="34" charset="-122"/>
              </a:endParaRPr>
            </a:p>
          </p:txBody>
        </p:sp>
        <p:sp>
          <p:nvSpPr>
            <p:cNvPr id="54" name="文本框 53"/>
            <p:cNvSpPr txBox="1"/>
            <p:nvPr/>
          </p:nvSpPr>
          <p:spPr>
            <a:xfrm>
              <a:off x="2815697" y="4584864"/>
              <a:ext cx="1780309" cy="299085"/>
            </a:xfrm>
            <a:prstGeom prst="rect">
              <a:avLst/>
            </a:prstGeom>
            <a:noFill/>
          </p:spPr>
          <p:txBody>
            <a:bodyPr wrap="square" rtlCol="0">
              <a:spAutoFit/>
            </a:bodyPr>
            <a:lstStyle/>
            <a:p>
              <a:pPr algn="ctr">
                <a:lnSpc>
                  <a:spcPct val="150000"/>
                </a:lnSpc>
              </a:pPr>
              <a:r>
                <a:rPr lang="zh-CN" altLang="en-US" sz="900" dirty="0">
                  <a:solidFill>
                    <a:schemeClr val="bg1"/>
                  </a:solidFill>
                  <a:latin typeface="微软雅黑 Light" panose="020B0502040204020203" pitchFamily="34" charset="-122"/>
                  <a:ea typeface="微软雅黑 Light" panose="020B0502040204020203" pitchFamily="34" charset="-122"/>
                </a:rPr>
                <a:t>代表系统提供的服务</a:t>
              </a:r>
              <a:endParaRPr lang="zh-CN" altLang="en-US" sz="9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6" name="组合 5"/>
          <p:cNvGrpSpPr/>
          <p:nvPr/>
        </p:nvGrpSpPr>
        <p:grpSpPr>
          <a:xfrm>
            <a:off x="5208638" y="3386919"/>
            <a:ext cx="613816" cy="613105"/>
            <a:chOff x="2245878" y="3110535"/>
            <a:chExt cx="613816" cy="613105"/>
          </a:xfrm>
        </p:grpSpPr>
        <p:sp>
          <p:nvSpPr>
            <p:cNvPr id="7" name="椭圆 6"/>
            <p:cNvSpPr/>
            <p:nvPr/>
          </p:nvSpPr>
          <p:spPr>
            <a:xfrm>
              <a:off x="2245878" y="311053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alpha val="60000"/>
                  </a:schemeClr>
                </a:solidFill>
                <a:latin typeface="华文细黑" panose="02010600040101010101" pitchFamily="2" charset="-122"/>
                <a:ea typeface="微软雅黑 Light" panose="020B0502040204020203" pitchFamily="34" charset="-122"/>
              </a:endParaRPr>
            </a:p>
          </p:txBody>
        </p:sp>
        <p:sp>
          <p:nvSpPr>
            <p:cNvPr id="10" name="文本框 9"/>
            <p:cNvSpPr txBox="1"/>
            <p:nvPr/>
          </p:nvSpPr>
          <p:spPr>
            <a:xfrm>
              <a:off x="2347075" y="3135111"/>
              <a:ext cx="512619" cy="521970"/>
            </a:xfrm>
            <a:prstGeom prst="rect">
              <a:avLst/>
            </a:prstGeom>
            <a:noFill/>
          </p:spPr>
          <p:txBody>
            <a:bodyPr wrap="square" rtlCol="0">
              <a:spAutoFit/>
            </a:bodyPr>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4</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sp>
        <p:nvSpPr>
          <p:cNvPr id="11" name="文本框 10"/>
          <p:cNvSpPr txBox="1"/>
          <p:nvPr/>
        </p:nvSpPr>
        <p:spPr>
          <a:xfrm>
            <a:off x="4984788" y="4191519"/>
            <a:ext cx="1460739" cy="252730"/>
          </a:xfrm>
          <a:prstGeom prst="rect">
            <a:avLst/>
          </a:prstGeom>
          <a:noFill/>
        </p:spPr>
        <p:txBody>
          <a:bodyPr wrap="square" rtlCol="0">
            <a:spAutoFit/>
          </a:bodyPr>
          <a:p>
            <a:pPr algn="ctr"/>
            <a:r>
              <a:rPr lang="zh-CN" altLang="en-US" sz="1050" dirty="0">
                <a:solidFill>
                  <a:schemeClr val="bg1"/>
                </a:solidFill>
                <a:latin typeface="微软雅黑 Light" panose="020B0502040204020203" pitchFamily="34" charset="-122"/>
                <a:ea typeface="微软雅黑 Light" panose="020B0502040204020203" pitchFamily="34" charset="-122"/>
              </a:rPr>
              <a:t>关联</a:t>
            </a:r>
            <a:endParaRPr lang="zh-CN" altLang="en-US" sz="1050" dirty="0">
              <a:solidFill>
                <a:schemeClr val="bg1"/>
              </a:solidFill>
              <a:latin typeface="微软雅黑 Light" panose="020B0502040204020203" pitchFamily="34" charset="-122"/>
              <a:ea typeface="微软雅黑 Light" panose="020B0502040204020203" pitchFamily="34" charset="-122"/>
            </a:endParaRPr>
          </a:p>
        </p:txBody>
      </p:sp>
      <p:sp>
        <p:nvSpPr>
          <p:cNvPr id="12" name="文本框 11"/>
          <p:cNvSpPr txBox="1"/>
          <p:nvPr/>
        </p:nvSpPr>
        <p:spPr>
          <a:xfrm>
            <a:off x="4810867" y="4501044"/>
            <a:ext cx="1780309" cy="299085"/>
          </a:xfrm>
          <a:prstGeom prst="rect">
            <a:avLst/>
          </a:prstGeom>
          <a:noFill/>
        </p:spPr>
        <p:txBody>
          <a:bodyPr wrap="square" rtlCol="0">
            <a:spAutoFit/>
          </a:bodyPr>
          <a:p>
            <a:pPr algn="ctr">
              <a:lnSpc>
                <a:spcPct val="150000"/>
              </a:lnSpc>
            </a:pPr>
            <a:r>
              <a:rPr lang="zh-CN" altLang="en-US" sz="900" dirty="0">
                <a:solidFill>
                  <a:schemeClr val="bg1"/>
                </a:solidFill>
                <a:latin typeface="微软雅黑 Light" panose="020B0502040204020203" pitchFamily="34" charset="-122"/>
                <a:ea typeface="微软雅黑 Light" panose="020B0502040204020203" pitchFamily="34" charset="-122"/>
              </a:rPr>
              <a:t>表示参与者与用例之间的关系</a:t>
            </a:r>
            <a:endParaRPr lang="zh-CN" alt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3" name="文本框 12"/>
          <p:cNvSpPr txBox="1"/>
          <p:nvPr/>
        </p:nvSpPr>
        <p:spPr>
          <a:xfrm>
            <a:off x="291775" y="181494"/>
            <a:ext cx="1460739" cy="398780"/>
          </a:xfrm>
          <a:prstGeom prst="rect">
            <a:avLst/>
          </a:prstGeom>
          <a:noFill/>
        </p:spPr>
        <p:txBody>
          <a:bodyPr wrap="square" rtlCol="0">
            <a:spAutoFit/>
          </a:bodyPr>
          <a:p>
            <a:pPr algn="ctr"/>
            <a:r>
              <a:rPr lang="zh-CN" altLang="en-US" sz="2000" dirty="0">
                <a:solidFill>
                  <a:schemeClr val="bg1"/>
                </a:solidFill>
                <a:latin typeface="微软雅黑 Light" panose="020B0502040204020203" pitchFamily="34" charset="-122"/>
                <a:ea typeface="微软雅黑 Light" panose="020B0502040204020203" pitchFamily="34" charset="-122"/>
              </a:rPr>
              <a:t>组成元素</a:t>
            </a:r>
            <a:r>
              <a:rPr lang="en-US" altLang="zh-CN" sz="2000" dirty="0">
                <a:solidFill>
                  <a:schemeClr val="bg1"/>
                </a:solidFill>
                <a:latin typeface="微软雅黑 Light" panose="020B0502040204020203" pitchFamily="34" charset="-122"/>
                <a:ea typeface="微软雅黑 Light" panose="020B0502040204020203" pitchFamily="34" charset="-122"/>
              </a:rPr>
              <a:t>:</a:t>
            </a:r>
            <a:endParaRPr lang="en-US" altLang="zh-CN" sz="2000" dirty="0">
              <a:solidFill>
                <a:schemeClr val="bg1"/>
              </a:solidFill>
              <a:latin typeface="微软雅黑 Light" panose="020B0502040204020203" pitchFamily="34" charset="-122"/>
              <a:ea typeface="微软雅黑 Light" panose="020B0502040204020203" pitchFamily="34" charset="-122"/>
            </a:endParaRPr>
          </a:p>
        </p:txBody>
      </p:sp>
      <p:pic>
        <p:nvPicPr>
          <p:cNvPr id="14" name="图片 13"/>
          <p:cNvPicPr>
            <a:picLocks noChangeAspect="1"/>
          </p:cNvPicPr>
          <p:nvPr/>
        </p:nvPicPr>
        <p:blipFill>
          <a:blip r:embed="rId1"/>
          <a:stretch>
            <a:fillRect/>
          </a:stretch>
        </p:blipFill>
        <p:spPr>
          <a:xfrm>
            <a:off x="361315" y="1663700"/>
            <a:ext cx="1128395" cy="1128395"/>
          </a:xfrm>
          <a:prstGeom prst="rect">
            <a:avLst/>
          </a:prstGeom>
        </p:spPr>
      </p:pic>
      <p:pic>
        <p:nvPicPr>
          <p:cNvPr id="15" name="图片 14"/>
          <p:cNvPicPr>
            <a:picLocks noChangeAspect="1"/>
          </p:cNvPicPr>
          <p:nvPr/>
        </p:nvPicPr>
        <p:blipFill>
          <a:blip r:embed="rId2"/>
          <a:stretch>
            <a:fillRect/>
          </a:stretch>
        </p:blipFill>
        <p:spPr>
          <a:xfrm>
            <a:off x="291465" y="4080510"/>
            <a:ext cx="910590" cy="9105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p:cTn id="11" dur="250" fill="hold"/>
                                        <p:tgtEl>
                                          <p:spTgt spid="42"/>
                                        </p:tgtEl>
                                        <p:attrNameLst>
                                          <p:attrName>ppt_w</p:attrName>
                                        </p:attrNameLst>
                                      </p:cBhvr>
                                      <p:tavLst>
                                        <p:tav tm="0">
                                          <p:val>
                                            <p:fltVal val="0"/>
                                          </p:val>
                                        </p:tav>
                                        <p:tav tm="100000">
                                          <p:val>
                                            <p:strVal val="#ppt_w"/>
                                          </p:val>
                                        </p:tav>
                                      </p:tavLst>
                                    </p:anim>
                                    <p:anim calcmode="lin" valueType="num">
                                      <p:cBhvr>
                                        <p:cTn id="12" dur="250" fill="hold"/>
                                        <p:tgtEl>
                                          <p:spTgt spid="42"/>
                                        </p:tgtEl>
                                        <p:attrNameLst>
                                          <p:attrName>ppt_h</p:attrName>
                                        </p:attrNameLst>
                                      </p:cBhvr>
                                      <p:tavLst>
                                        <p:tav tm="0">
                                          <p:val>
                                            <p:fltVal val="0"/>
                                          </p:val>
                                        </p:tav>
                                        <p:tav tm="100000">
                                          <p:val>
                                            <p:strVal val="#ppt_h"/>
                                          </p:val>
                                        </p:tav>
                                      </p:tavLst>
                                    </p:anim>
                                    <p:animEffect transition="in" filter="fade">
                                      <p:cBhvr>
                                        <p:cTn id="13" dur="250"/>
                                        <p:tgtEl>
                                          <p:spTgt spid="42"/>
                                        </p:tgtEl>
                                      </p:cBhvr>
                                    </p:animEffect>
                                  </p:childTnLst>
                                </p:cTn>
                              </p:par>
                              <p:par>
                                <p:cTn id="14" presetID="6" presetClass="emph" presetSubtype="0" decel="100000" fill="hold" nodeType="withEffect">
                                  <p:stCondLst>
                                    <p:cond delay="200"/>
                                  </p:stCondLst>
                                  <p:childTnLst>
                                    <p:animScale>
                                      <p:cBhvr>
                                        <p:cTn id="15" dur="250" fill="hold"/>
                                        <p:tgtEl>
                                          <p:spTgt spid="42"/>
                                        </p:tgtEl>
                                      </p:cBhvr>
                                      <p:by x="110000" y="110000"/>
                                    </p:animScale>
                                  </p:childTnLst>
                                </p:cTn>
                              </p:par>
                              <p:par>
                                <p:cTn id="16" presetID="6" presetClass="emph" presetSubtype="0" decel="100000" fill="hold" nodeType="withEffect">
                                  <p:stCondLst>
                                    <p:cond delay="300"/>
                                  </p:stCondLst>
                                  <p:childTnLst>
                                    <p:animScale>
                                      <p:cBhvr>
                                        <p:cTn id="17" dur="250" fill="hold"/>
                                        <p:tgtEl>
                                          <p:spTgt spid="42"/>
                                        </p:tgtEl>
                                      </p:cBhvr>
                                      <p:by x="91000" y="91000"/>
                                    </p:animScale>
                                  </p:childTnLst>
                                </p:cTn>
                              </p:par>
                            </p:childTnLst>
                          </p:cTn>
                        </p:par>
                        <p:par>
                          <p:cTn id="18" fill="hold">
                            <p:stCondLst>
                              <p:cond delay="1000"/>
                            </p:stCondLst>
                            <p:childTnLst>
                              <p:par>
                                <p:cTn id="19" presetID="2" presetClass="entr" presetSubtype="4" decel="10000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250" fill="hold"/>
                                        <p:tgtEl>
                                          <p:spTgt spid="36"/>
                                        </p:tgtEl>
                                        <p:attrNameLst>
                                          <p:attrName>ppt_w</p:attrName>
                                        </p:attrNameLst>
                                      </p:cBhvr>
                                      <p:tavLst>
                                        <p:tav tm="0">
                                          <p:val>
                                            <p:fltVal val="0"/>
                                          </p:val>
                                        </p:tav>
                                        <p:tav tm="100000">
                                          <p:val>
                                            <p:strVal val="#ppt_w"/>
                                          </p:val>
                                        </p:tav>
                                      </p:tavLst>
                                    </p:anim>
                                    <p:anim calcmode="lin" valueType="num">
                                      <p:cBhvr>
                                        <p:cTn id="27" dur="250" fill="hold"/>
                                        <p:tgtEl>
                                          <p:spTgt spid="36"/>
                                        </p:tgtEl>
                                        <p:attrNameLst>
                                          <p:attrName>ppt_h</p:attrName>
                                        </p:attrNameLst>
                                      </p:cBhvr>
                                      <p:tavLst>
                                        <p:tav tm="0">
                                          <p:val>
                                            <p:fltVal val="0"/>
                                          </p:val>
                                        </p:tav>
                                        <p:tav tm="100000">
                                          <p:val>
                                            <p:strVal val="#ppt_h"/>
                                          </p:val>
                                        </p:tav>
                                      </p:tavLst>
                                    </p:anim>
                                    <p:animEffect transition="in" filter="fade">
                                      <p:cBhvr>
                                        <p:cTn id="28" dur="250"/>
                                        <p:tgtEl>
                                          <p:spTgt spid="36"/>
                                        </p:tgtEl>
                                      </p:cBhvr>
                                    </p:animEffect>
                                  </p:childTnLst>
                                </p:cTn>
                              </p:par>
                              <p:par>
                                <p:cTn id="29" presetID="6" presetClass="emph" presetSubtype="0" decel="100000" fill="hold" nodeType="withEffect">
                                  <p:stCondLst>
                                    <p:cond delay="200"/>
                                  </p:stCondLst>
                                  <p:childTnLst>
                                    <p:animScale>
                                      <p:cBhvr>
                                        <p:cTn id="30" dur="250" fill="hold"/>
                                        <p:tgtEl>
                                          <p:spTgt spid="36"/>
                                        </p:tgtEl>
                                      </p:cBhvr>
                                      <p:by x="110000" y="110000"/>
                                    </p:animScale>
                                  </p:childTnLst>
                                </p:cTn>
                              </p:par>
                              <p:par>
                                <p:cTn id="31" presetID="6" presetClass="emph" presetSubtype="0" decel="100000" fill="hold" nodeType="withEffect">
                                  <p:stCondLst>
                                    <p:cond delay="300"/>
                                  </p:stCondLst>
                                  <p:childTnLst>
                                    <p:animScale>
                                      <p:cBhvr>
                                        <p:cTn id="32" dur="250" fill="hold"/>
                                        <p:tgtEl>
                                          <p:spTgt spid="36"/>
                                        </p:tgtEl>
                                      </p:cBhvr>
                                      <p:by x="91000" y="91000"/>
                                    </p:animScale>
                                  </p:childTnLst>
                                </p:cTn>
                              </p:par>
                            </p:childTnLst>
                          </p:cTn>
                        </p:par>
                        <p:par>
                          <p:cTn id="33" fill="hold">
                            <p:stCondLst>
                              <p:cond delay="2000"/>
                            </p:stCondLst>
                            <p:childTnLst>
                              <p:par>
                                <p:cTn id="34" presetID="2" presetClass="entr" presetSubtype="4" decel="10000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par>
                          <p:cTn id="38" fill="hold">
                            <p:stCondLst>
                              <p:cond delay="2500"/>
                            </p:stCondLst>
                            <p:childTnLst>
                              <p:par>
                                <p:cTn id="39" presetID="53" presetClass="entr" presetSubtype="16" fill="hold" nodeType="after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250" fill="hold"/>
                                        <p:tgtEl>
                                          <p:spTgt spid="48"/>
                                        </p:tgtEl>
                                        <p:attrNameLst>
                                          <p:attrName>ppt_w</p:attrName>
                                        </p:attrNameLst>
                                      </p:cBhvr>
                                      <p:tavLst>
                                        <p:tav tm="0">
                                          <p:val>
                                            <p:fltVal val="0"/>
                                          </p:val>
                                        </p:tav>
                                        <p:tav tm="100000">
                                          <p:val>
                                            <p:strVal val="#ppt_w"/>
                                          </p:val>
                                        </p:tav>
                                      </p:tavLst>
                                    </p:anim>
                                    <p:anim calcmode="lin" valueType="num">
                                      <p:cBhvr>
                                        <p:cTn id="42" dur="250" fill="hold"/>
                                        <p:tgtEl>
                                          <p:spTgt spid="48"/>
                                        </p:tgtEl>
                                        <p:attrNameLst>
                                          <p:attrName>ppt_h</p:attrName>
                                        </p:attrNameLst>
                                      </p:cBhvr>
                                      <p:tavLst>
                                        <p:tav tm="0">
                                          <p:val>
                                            <p:fltVal val="0"/>
                                          </p:val>
                                        </p:tav>
                                        <p:tav tm="100000">
                                          <p:val>
                                            <p:strVal val="#ppt_h"/>
                                          </p:val>
                                        </p:tav>
                                      </p:tavLst>
                                    </p:anim>
                                    <p:animEffect transition="in" filter="fade">
                                      <p:cBhvr>
                                        <p:cTn id="43" dur="250"/>
                                        <p:tgtEl>
                                          <p:spTgt spid="48"/>
                                        </p:tgtEl>
                                      </p:cBhvr>
                                    </p:animEffect>
                                  </p:childTnLst>
                                </p:cTn>
                              </p:par>
                              <p:par>
                                <p:cTn id="44" presetID="6" presetClass="emph" presetSubtype="0" decel="100000" fill="hold" nodeType="withEffect">
                                  <p:stCondLst>
                                    <p:cond delay="200"/>
                                  </p:stCondLst>
                                  <p:childTnLst>
                                    <p:animScale>
                                      <p:cBhvr>
                                        <p:cTn id="45" dur="250" fill="hold"/>
                                        <p:tgtEl>
                                          <p:spTgt spid="48"/>
                                        </p:tgtEl>
                                      </p:cBhvr>
                                      <p:by x="110000" y="110000"/>
                                    </p:animScale>
                                  </p:childTnLst>
                                </p:cTn>
                              </p:par>
                              <p:par>
                                <p:cTn id="46" presetID="6" presetClass="emph" presetSubtype="0" decel="100000" fill="hold" nodeType="withEffect">
                                  <p:stCondLst>
                                    <p:cond delay="300"/>
                                  </p:stCondLst>
                                  <p:childTnLst>
                                    <p:animScale>
                                      <p:cBhvr>
                                        <p:cTn id="47" dur="250" fill="hold"/>
                                        <p:tgtEl>
                                          <p:spTgt spid="48"/>
                                        </p:tgtEl>
                                      </p:cBhvr>
                                      <p:by x="91000" y="91000"/>
                                    </p:animScale>
                                  </p:childTnLst>
                                </p:cTn>
                              </p:par>
                            </p:childTnLst>
                          </p:cTn>
                        </p:par>
                        <p:par>
                          <p:cTn id="48" fill="hold">
                            <p:stCondLst>
                              <p:cond delay="3000"/>
                            </p:stCondLst>
                            <p:childTnLst>
                              <p:par>
                                <p:cTn id="49" presetID="2" presetClass="entr" presetSubtype="4" decel="100000"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par>
                          <p:cTn id="53" fill="hold">
                            <p:stCondLst>
                              <p:cond delay="3500"/>
                            </p:stCondLst>
                            <p:childTnLst>
                              <p:par>
                                <p:cTn id="54" presetID="53" presetClass="entr" presetSubtype="16" fill="hold" nodeType="after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250" fill="hold"/>
                                        <p:tgtEl>
                                          <p:spTgt spid="6"/>
                                        </p:tgtEl>
                                        <p:attrNameLst>
                                          <p:attrName>ppt_w</p:attrName>
                                        </p:attrNameLst>
                                      </p:cBhvr>
                                      <p:tavLst>
                                        <p:tav tm="0">
                                          <p:val>
                                            <p:fltVal val="0"/>
                                          </p:val>
                                        </p:tav>
                                        <p:tav tm="100000">
                                          <p:val>
                                            <p:strVal val="#ppt_w"/>
                                          </p:val>
                                        </p:tav>
                                      </p:tavLst>
                                    </p:anim>
                                    <p:anim calcmode="lin" valueType="num">
                                      <p:cBhvr>
                                        <p:cTn id="57" dur="250" fill="hold"/>
                                        <p:tgtEl>
                                          <p:spTgt spid="6"/>
                                        </p:tgtEl>
                                        <p:attrNameLst>
                                          <p:attrName>ppt_h</p:attrName>
                                        </p:attrNameLst>
                                      </p:cBhvr>
                                      <p:tavLst>
                                        <p:tav tm="0">
                                          <p:val>
                                            <p:fltVal val="0"/>
                                          </p:val>
                                        </p:tav>
                                        <p:tav tm="100000">
                                          <p:val>
                                            <p:strVal val="#ppt_h"/>
                                          </p:val>
                                        </p:tav>
                                      </p:tavLst>
                                    </p:anim>
                                    <p:animEffect transition="in" filter="fade">
                                      <p:cBhvr>
                                        <p:cTn id="58" dur="250"/>
                                        <p:tgtEl>
                                          <p:spTgt spid="6"/>
                                        </p:tgtEl>
                                      </p:cBhvr>
                                    </p:animEffect>
                                  </p:childTnLst>
                                </p:cTn>
                              </p:par>
                              <p:par>
                                <p:cTn id="59" presetID="6" presetClass="emph" presetSubtype="0" decel="100000" fill="hold" nodeType="withEffect">
                                  <p:stCondLst>
                                    <p:cond delay="200"/>
                                  </p:stCondLst>
                                  <p:childTnLst>
                                    <p:animScale>
                                      <p:cBhvr>
                                        <p:cTn id="60" dur="250" fill="hold"/>
                                        <p:tgtEl>
                                          <p:spTgt spid="6"/>
                                        </p:tgtEl>
                                      </p:cBhvr>
                                      <p:by x="110000" y="110000"/>
                                    </p:animScale>
                                  </p:childTnLst>
                                </p:cTn>
                              </p:par>
                              <p:par>
                                <p:cTn id="61" presetID="6" presetClass="emph" presetSubtype="0" decel="100000" fill="hold" nodeType="withEffect">
                                  <p:stCondLst>
                                    <p:cond delay="300"/>
                                  </p:stCondLst>
                                  <p:childTnLst>
                                    <p:animScale>
                                      <p:cBhvr>
                                        <p:cTn id="62" dur="250" fill="hold"/>
                                        <p:tgtEl>
                                          <p:spTgt spid="6"/>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0030" y="137795"/>
            <a:ext cx="2315845" cy="368300"/>
          </a:xfrm>
          <a:prstGeom prst="rect">
            <a:avLst/>
          </a:prstGeom>
          <a:noFill/>
        </p:spPr>
        <p:txBody>
          <a:bodyPr wrap="square" rtlCol="0">
            <a:spAutoFit/>
          </a:bodyPr>
          <a:p>
            <a:r>
              <a:rPr lang="zh-CN" altLang="en-US"/>
              <a:t>四种关联</a:t>
            </a:r>
            <a:endParaRPr lang="zh-CN" altLang="en-US"/>
          </a:p>
        </p:txBody>
      </p:sp>
      <p:sp>
        <p:nvSpPr>
          <p:cNvPr id="3" name="文本框 2"/>
          <p:cNvSpPr txBox="1"/>
          <p:nvPr/>
        </p:nvSpPr>
        <p:spPr>
          <a:xfrm>
            <a:off x="347345" y="610235"/>
            <a:ext cx="7825105" cy="4615815"/>
          </a:xfrm>
          <a:prstGeom prst="rect">
            <a:avLst/>
          </a:prstGeom>
          <a:noFill/>
        </p:spPr>
        <p:txBody>
          <a:bodyPr wrap="square" rtlCol="0">
            <a:spAutoFit/>
          </a:bodyPr>
          <a:p>
            <a:r>
              <a:rPr lang="zh-CN" altLang="en-US" sz="1400"/>
              <a:t>包含关系(Include)：表示用例可以简单地包含其他用例所具有的行为，并把它所包含的用例行为作为自身行为的一部分。在UML中常用带箭头的虚线表示，箭头指向被包含的用例。</a:t>
            </a:r>
            <a:endParaRPr lang="zh-CN" altLang="en-US" sz="1400"/>
          </a:p>
          <a:p>
            <a:endParaRPr lang="zh-CN" altLang="en-US" sz="1400"/>
          </a:p>
          <a:p>
            <a:endParaRPr lang="zh-CN" altLang="en-US" sz="1400"/>
          </a:p>
          <a:p>
            <a:endParaRPr lang="zh-CN" altLang="en-US" sz="1400"/>
          </a:p>
          <a:p>
            <a:endParaRPr lang="zh-CN" altLang="en-US" sz="1400"/>
          </a:p>
          <a:p>
            <a:endParaRPr lang="zh-CN" altLang="en-US" sz="1400"/>
          </a:p>
          <a:p>
            <a:r>
              <a:rPr lang="zh-CN" altLang="en-US" sz="1400"/>
              <a:t>泛化关系(Generalization)：泛化指的是一个父用例可以被特化形成多个子用例，而父用例和子用例之间的关系就是泛化关系。在UML中用空心三角箭头的实线表示，箭头指向父用例。</a:t>
            </a:r>
            <a:endParaRPr lang="zh-CN" altLang="en-US" sz="1400"/>
          </a:p>
          <a:p>
            <a:endParaRPr lang="zh-CN" altLang="en-US" sz="1400"/>
          </a:p>
          <a:p>
            <a:endParaRPr lang="zh-CN" altLang="en-US" sz="1400"/>
          </a:p>
          <a:p>
            <a:endParaRPr lang="zh-CN" altLang="en-US" sz="1400"/>
          </a:p>
          <a:p>
            <a:endParaRPr lang="zh-CN" altLang="en-US" sz="1400"/>
          </a:p>
          <a:p>
            <a:r>
              <a:rPr lang="zh-CN" altLang="en-US" sz="1400"/>
              <a:t>关联关系(Association)：表示的是参与者与用例之间的关系。在UML中常用一条直线，或者是一条带箭头的线条来表示，箭头指向信息接收方。</a:t>
            </a:r>
            <a:endParaRPr lang="zh-CN" altLang="en-US" sz="1400"/>
          </a:p>
          <a:p>
            <a:endParaRPr lang="zh-CN" altLang="en-US" sz="1400"/>
          </a:p>
          <a:p>
            <a:endParaRPr lang="zh-CN" altLang="en-US" sz="1400"/>
          </a:p>
          <a:p>
            <a:r>
              <a:rPr lang="zh-CN" altLang="en-US" sz="1400"/>
              <a:t>扩展/延伸关系(Extend)：表示在一定条件下，把新的行为加入到已有的用例中，获得的新用例叫做扩展用例，原有的用例叫做基础用例，相当于为基础用例提供一个附加功能。在UML中用带箭头的虚线表示，箭头指向基础用例。</a:t>
            </a:r>
            <a:endParaRPr lang="zh-CN" altLang="en-US" sz="1400"/>
          </a:p>
          <a:p>
            <a:endParaRPr lang="zh-CN" altLang="en-US" sz="1400"/>
          </a:p>
        </p:txBody>
      </p:sp>
      <p:pic>
        <p:nvPicPr>
          <p:cNvPr id="4" name="图片 3"/>
          <p:cNvPicPr>
            <a:picLocks noChangeAspect="1"/>
          </p:cNvPicPr>
          <p:nvPr/>
        </p:nvPicPr>
        <p:blipFill>
          <a:blip r:embed="rId1"/>
          <a:stretch>
            <a:fillRect/>
          </a:stretch>
        </p:blipFill>
        <p:spPr>
          <a:xfrm>
            <a:off x="8132445" y="446405"/>
            <a:ext cx="981710" cy="981710"/>
          </a:xfrm>
          <a:prstGeom prst="rect">
            <a:avLst/>
          </a:prstGeom>
        </p:spPr>
      </p:pic>
      <p:pic>
        <p:nvPicPr>
          <p:cNvPr id="5" name="图片 4"/>
          <p:cNvPicPr>
            <a:picLocks noChangeAspect="1"/>
          </p:cNvPicPr>
          <p:nvPr/>
        </p:nvPicPr>
        <p:blipFill>
          <a:blip r:embed="rId2"/>
          <a:stretch>
            <a:fillRect/>
          </a:stretch>
        </p:blipFill>
        <p:spPr>
          <a:xfrm>
            <a:off x="8164830" y="1907540"/>
            <a:ext cx="916940" cy="916940"/>
          </a:xfrm>
          <a:prstGeom prst="rect">
            <a:avLst/>
          </a:prstGeom>
        </p:spPr>
      </p:pic>
      <p:pic>
        <p:nvPicPr>
          <p:cNvPr id="6" name="图片 5"/>
          <p:cNvPicPr>
            <a:picLocks noChangeAspect="1"/>
          </p:cNvPicPr>
          <p:nvPr/>
        </p:nvPicPr>
        <p:blipFill>
          <a:blip r:embed="rId3"/>
          <a:stretch>
            <a:fillRect/>
          </a:stretch>
        </p:blipFill>
        <p:spPr>
          <a:xfrm>
            <a:off x="8178165" y="3096260"/>
            <a:ext cx="935990" cy="935990"/>
          </a:xfrm>
          <a:prstGeom prst="rect">
            <a:avLst/>
          </a:prstGeom>
        </p:spPr>
      </p:pic>
      <p:pic>
        <p:nvPicPr>
          <p:cNvPr id="7" name="图片 6"/>
          <p:cNvPicPr>
            <a:picLocks noChangeAspect="1"/>
          </p:cNvPicPr>
          <p:nvPr/>
        </p:nvPicPr>
        <p:blipFill>
          <a:blip r:embed="rId4"/>
          <a:stretch>
            <a:fillRect/>
          </a:stretch>
        </p:blipFill>
        <p:spPr>
          <a:xfrm>
            <a:off x="8132445" y="4190365"/>
            <a:ext cx="929005" cy="9290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816610" y="615315"/>
            <a:ext cx="7364730" cy="41649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988378"/>
            <a:chOff x="629723" y="4306893"/>
            <a:chExt cx="4102319" cy="1318845"/>
          </a:xfrm>
        </p:grpSpPr>
        <p:grpSp>
          <p:nvGrpSpPr>
            <p:cNvPr id="40964" name="组合 5"/>
            <p:cNvGrpSpPr/>
            <p:nvPr/>
          </p:nvGrpSpPr>
          <p:grpSpPr bwMode="auto">
            <a:xfrm>
              <a:off x="629723" y="4306893"/>
              <a:ext cx="4102319" cy="1318845"/>
              <a:chOff x="4020428" y="4709180"/>
              <a:chExt cx="4102319" cy="1318845"/>
            </a:xfrm>
          </p:grpSpPr>
          <p:sp>
            <p:nvSpPr>
              <p:cNvPr id="11" name="文本框 10"/>
              <p:cNvSpPr txBox="1"/>
              <p:nvPr/>
            </p:nvSpPr>
            <p:spPr>
              <a:xfrm>
                <a:off x="4020428" y="5626398"/>
                <a:ext cx="4102319" cy="401627"/>
              </a:xfrm>
              <a:prstGeom prst="rect">
                <a:avLst/>
              </a:prstGeom>
              <a:noFill/>
            </p:spPr>
            <p:txBody>
              <a:bodyPr>
                <a:spAutoFit/>
              </a:bodyPr>
              <a:lstStyle/>
              <a:p>
                <a:pPr algn="ctr" eaLnBrk="1" fontAlgn="auto" hangingPunct="1">
                  <a:spcBef>
                    <a:spcPts val="0"/>
                  </a:spcBef>
                  <a:spcAft>
                    <a:spcPts val="0"/>
                  </a:spcAft>
                  <a:defRPr/>
                </a:pPr>
                <a:r>
                  <a:rPr lang="zh-CN" altLang="en-US" sz="2100" baseline="-3000" dirty="0">
                    <a:solidFill>
                      <a:schemeClr val="bg1"/>
                    </a:solidFill>
                    <a:latin typeface="+mn-lt"/>
                    <a:ea typeface="微软雅黑 Light" panose="020B0502040204020203" pitchFamily="34" charset="-122"/>
                    <a:cs typeface="Arial" panose="020B0604020202020204" pitchFamily="34" charset="0"/>
                  </a:rPr>
                  <a:t>类图</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TWO</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1198880"/>
          </a:xfrm>
          <a:prstGeom prst="rect">
            <a:avLst/>
          </a:prstGeom>
          <a:noFill/>
        </p:spPr>
        <p:txBody>
          <a:bodyPr wrap="square" rtlCol="0">
            <a:spAutoFit/>
          </a:bodyPr>
          <a:p>
            <a:r>
              <a:rPr lang="zh-CN" altLang="en-US"/>
              <a:t>是用来描述系统中的类以及各个类之间的关系。系统中可以有多个类图，单个类图则只是表达了系统的一个方面。类图可以帮助我们在正确编写代码之前对系统有个很全面的认识，是建模中最常见的一种类型图。</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类图的概念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34110" y="1069975"/>
            <a:ext cx="6566535" cy="3538220"/>
          </a:xfrm>
          <a:prstGeom prst="rect">
            <a:avLst/>
          </a:prstGeom>
          <a:noFill/>
        </p:spPr>
        <p:txBody>
          <a:bodyPr wrap="square" rtlCol="0">
            <a:spAutoFit/>
          </a:bodyPr>
          <a:p>
            <a:r>
              <a:rPr lang="zh-CN" altLang="en-US" sz="1600"/>
              <a:t>1、类(Class)：一般是用三层矩形框表示，第一层表示类的名称，第二层表示的是字段和属性，第三层则是类的方法。第一层中，如果是抽象类，需用斜体显示。</a:t>
            </a:r>
            <a:endParaRPr lang="zh-CN" altLang="en-US" sz="1600"/>
          </a:p>
          <a:p>
            <a:endParaRPr lang="zh-CN" altLang="en-US" sz="1600"/>
          </a:p>
          <a:p>
            <a:endParaRPr lang="zh-CN" altLang="en-US" sz="1600"/>
          </a:p>
          <a:p>
            <a:r>
              <a:rPr lang="zh-CN" altLang="en-US" sz="1600"/>
              <a:t>2、包(Package)：是一种常规用途的组合机制。在UML中用一个Tab框表示，Tab里写上包的名称，框里则用来放一些其他子元素，比如类，子包等等。</a:t>
            </a:r>
            <a:endParaRPr lang="zh-CN" altLang="en-US" sz="1600"/>
          </a:p>
          <a:p>
            <a:endParaRPr lang="zh-CN" altLang="en-US" sz="1600"/>
          </a:p>
          <a:p>
            <a:endParaRPr lang="zh-CN" altLang="en-US" sz="1600"/>
          </a:p>
          <a:p>
            <a:r>
              <a:rPr lang="zh-CN" altLang="en-US" sz="1600"/>
              <a:t>3、接口(Interface)：表示的是一系列的操作集合，它指定了一个类所提供的服务。一个接口只指明了实现这一接口的分类器实例应该支持的特性，并没有指定其所刻画的特性是如何实现的。</a:t>
            </a:r>
            <a:endParaRPr lang="zh-CN" altLang="en-US" sz="1600"/>
          </a:p>
          <a:p>
            <a:endParaRPr lang="zh-CN" altLang="en-US" sz="1600"/>
          </a:p>
        </p:txBody>
      </p:sp>
      <p:sp>
        <p:nvSpPr>
          <p:cNvPr id="3" name="文本框 2"/>
          <p:cNvSpPr txBox="1"/>
          <p:nvPr/>
        </p:nvSpPr>
        <p:spPr>
          <a:xfrm>
            <a:off x="220980" y="87630"/>
            <a:ext cx="2298065" cy="368300"/>
          </a:xfrm>
          <a:prstGeom prst="rect">
            <a:avLst/>
          </a:prstGeom>
          <a:noFill/>
        </p:spPr>
        <p:txBody>
          <a:bodyPr wrap="square" rtlCol="0">
            <a:spAutoFit/>
          </a:bodyPr>
          <a:p>
            <a:r>
              <a:rPr lang="zh-CN" altLang="en-US"/>
              <a:t>类图的三种基本符号</a:t>
            </a:r>
            <a:endParaRPr lang="zh-CN" altLang="en-US"/>
          </a:p>
        </p:txBody>
      </p:sp>
      <p:pic>
        <p:nvPicPr>
          <p:cNvPr id="4" name="图片 3"/>
          <p:cNvPicPr>
            <a:picLocks noChangeAspect="1"/>
          </p:cNvPicPr>
          <p:nvPr/>
        </p:nvPicPr>
        <p:blipFill>
          <a:blip r:embed="rId1"/>
          <a:stretch>
            <a:fillRect/>
          </a:stretch>
        </p:blipFill>
        <p:spPr>
          <a:xfrm>
            <a:off x="7700645" y="888365"/>
            <a:ext cx="1370330" cy="1119505"/>
          </a:xfrm>
          <a:prstGeom prst="rect">
            <a:avLst/>
          </a:prstGeom>
        </p:spPr>
      </p:pic>
      <p:pic>
        <p:nvPicPr>
          <p:cNvPr id="5" name="图片 4"/>
          <p:cNvPicPr>
            <a:picLocks noChangeAspect="1"/>
          </p:cNvPicPr>
          <p:nvPr/>
        </p:nvPicPr>
        <p:blipFill>
          <a:blip r:embed="rId2"/>
          <a:stretch>
            <a:fillRect/>
          </a:stretch>
        </p:blipFill>
        <p:spPr>
          <a:xfrm>
            <a:off x="7644130" y="2431415"/>
            <a:ext cx="1483360" cy="1137285"/>
          </a:xfrm>
          <a:prstGeom prst="rect">
            <a:avLst/>
          </a:prstGeom>
        </p:spPr>
      </p:pic>
      <p:pic>
        <p:nvPicPr>
          <p:cNvPr id="6" name="图片 5"/>
          <p:cNvPicPr>
            <a:picLocks noChangeAspect="1"/>
          </p:cNvPicPr>
          <p:nvPr/>
        </p:nvPicPr>
        <p:blipFill>
          <a:blip r:embed="rId3"/>
          <a:stretch>
            <a:fillRect/>
          </a:stretch>
        </p:blipFill>
        <p:spPr>
          <a:xfrm>
            <a:off x="7100570" y="4098925"/>
            <a:ext cx="1905000" cy="8604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16" name="组合 15"/>
          <p:cNvGrpSpPr/>
          <p:nvPr/>
        </p:nvGrpSpPr>
        <p:grpSpPr bwMode="auto">
          <a:xfrm>
            <a:off x="3060700" y="2378075"/>
            <a:ext cx="3130550" cy="1058227"/>
            <a:chOff x="622862" y="4306893"/>
            <a:chExt cx="4174290" cy="1412049"/>
          </a:xfrm>
        </p:grpSpPr>
        <p:grpSp>
          <p:nvGrpSpPr>
            <p:cNvPr id="28676" name="组合 16"/>
            <p:cNvGrpSpPr/>
            <p:nvPr/>
          </p:nvGrpSpPr>
          <p:grpSpPr bwMode="auto">
            <a:xfrm>
              <a:off x="622862" y="4306893"/>
              <a:ext cx="4174290" cy="1412049"/>
              <a:chOff x="4013567" y="4709180"/>
              <a:chExt cx="4174290" cy="1412049"/>
            </a:xfrm>
          </p:grpSpPr>
          <p:sp>
            <p:nvSpPr>
              <p:cNvPr id="19" name="文本框 18"/>
              <p:cNvSpPr txBox="1"/>
              <p:nvPr/>
            </p:nvSpPr>
            <p:spPr>
              <a:xfrm>
                <a:off x="4013567" y="5626398"/>
                <a:ext cx="4174290" cy="494831"/>
              </a:xfrm>
              <a:prstGeom prst="rect">
                <a:avLst/>
              </a:prstGeom>
              <a:noFill/>
            </p:spPr>
            <p:txBody>
              <a:bodyPr>
                <a:spAutoFit/>
              </a:bodyPr>
              <a:lstStyle/>
              <a:p>
                <a:pPr algn="ctr" eaLnBrk="1" fontAlgn="auto" hangingPunct="1">
                  <a:spcBef>
                    <a:spcPts val="0"/>
                  </a:spcBef>
                  <a:spcAft>
                    <a:spcPts val="0"/>
                  </a:spcAft>
                  <a:defRPr/>
                </a:pPr>
                <a:r>
                  <a:rPr lang="zh-CN" altLang="en-US" sz="2800" baseline="-3000" dirty="0">
                    <a:solidFill>
                      <a:schemeClr val="bg1">
                        <a:lumMod val="95000"/>
                      </a:schemeClr>
                    </a:solidFill>
                    <a:latin typeface="华文细黑" panose="02010600040101010101" pitchFamily="2" charset="-122"/>
                    <a:ea typeface="华文细黑" panose="02010600040101010101" pitchFamily="2" charset="-122"/>
                  </a:rPr>
                  <a:t>平台工具介绍</a:t>
                </a:r>
                <a:r>
                  <a:rPr lang="en-US" altLang="zh-CN" sz="2800" baseline="-3000" dirty="0">
                    <a:solidFill>
                      <a:schemeClr val="bg1">
                        <a:lumMod val="95000"/>
                      </a:schemeClr>
                    </a:solidFill>
                    <a:latin typeface="华文细黑" panose="02010600040101010101" pitchFamily="2" charset="-122"/>
                    <a:ea typeface="华文细黑" panose="02010600040101010101" pitchFamily="2" charset="-122"/>
                  </a:rPr>
                  <a:t>-StarUML</a:t>
                </a:r>
                <a:endParaRPr lang="en-US" altLang="zh-CN" sz="2800" baseline="-3000" dirty="0">
                  <a:solidFill>
                    <a:schemeClr val="bg1">
                      <a:lumMod val="95000"/>
                    </a:schemeClr>
                  </a:solidFill>
                  <a:latin typeface="华文细黑" panose="02010600040101010101" pitchFamily="2" charset="-122"/>
                  <a:ea typeface="华文细黑" panose="02010600040101010101" pitchFamily="2" charset="-122"/>
                </a:endParaRPr>
              </a:p>
            </p:txBody>
          </p:sp>
          <p:sp>
            <p:nvSpPr>
              <p:cNvPr id="20" name="文本框 19"/>
              <p:cNvSpPr txBox="1"/>
              <p:nvPr/>
            </p:nvSpPr>
            <p:spPr>
              <a:xfrm>
                <a:off x="4157508" y="4709180"/>
                <a:ext cx="3877941" cy="862143"/>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lumMod val="95000"/>
                      </a:schemeClr>
                    </a:solidFill>
                    <a:latin typeface="华文细黑" panose="02010600040101010101" pitchFamily="2" charset="-122"/>
                    <a:ea typeface="华文细黑" panose="02010600040101010101" pitchFamily="2" charset="-122"/>
                    <a:cs typeface="Arial" panose="020B0604020202020204" pitchFamily="34" charset="0"/>
                  </a:rPr>
                  <a:t>PART ONE</a:t>
                </a:r>
                <a:endParaRPr lang="zh-CN" altLang="en-US" sz="3600" baseline="-3000" dirty="0">
                  <a:solidFill>
                    <a:schemeClr val="bg1">
                      <a:lumMod val="95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cxnSp>
          <p:nvCxnSpPr>
            <p:cNvPr id="18" name="直接连接符 17"/>
            <p:cNvCxnSpPr/>
            <p:nvPr/>
          </p:nvCxnSpPr>
          <p:spPr>
            <a:xfrm>
              <a:off x="1285415" y="5147853"/>
              <a:ext cx="283013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a:grpSpLocks noChangeAspect="1"/>
          </p:cNvGrpSpPr>
          <p:nvPr/>
        </p:nvGrpSpPr>
        <p:grpSpPr>
          <a:xfrm>
            <a:off x="4286509" y="1526249"/>
            <a:ext cx="671872" cy="647813"/>
            <a:chOff x="7019925" y="5499100"/>
            <a:chExt cx="312738" cy="301626"/>
          </a:xfrm>
          <a:solidFill>
            <a:schemeClr val="bg1">
              <a:lumMod val="95000"/>
            </a:schemeClr>
          </a:solidFill>
        </p:grpSpPr>
        <p:sp>
          <p:nvSpPr>
            <p:cNvPr id="22"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23"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40000">
                                          <p:cBhvr additive="base">
                                            <p:cTn id="7" dur="75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400" fill="hold"/>
                                            <p:tgtEl>
                                              <p:spTgt spid="16"/>
                                            </p:tgtEl>
                                            <p:attrNameLst>
                                              <p:attrName>ppt_w</p:attrName>
                                            </p:attrNameLst>
                                          </p:cBhvr>
                                          <p:tavLst>
                                            <p:tav tm="0">
                                              <p:val>
                                                <p:fltVal val="0"/>
                                              </p:val>
                                            </p:tav>
                                            <p:tav tm="100000">
                                              <p:val>
                                                <p:strVal val="#ppt_w"/>
                                              </p:val>
                                            </p:tav>
                                          </p:tavLst>
                                        </p:anim>
                                        <p:anim calcmode="lin" valueType="num">
                                          <p:cBhvr>
                                            <p:cTn id="12" dur="400" fill="hold"/>
                                            <p:tgtEl>
                                              <p:spTgt spid="16"/>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400" fill="hold"/>
                                            <p:tgtEl>
                                              <p:spTgt spid="21"/>
                                            </p:tgtEl>
                                            <p:attrNameLst>
                                              <p:attrName>ppt_w</p:attrName>
                                            </p:attrNameLst>
                                          </p:cBhvr>
                                          <p:tavLst>
                                            <p:tav tm="0">
                                              <p:val>
                                                <p:fltVal val="0"/>
                                              </p:val>
                                            </p:tav>
                                            <p:tav tm="100000">
                                              <p:val>
                                                <p:strVal val="#ppt_w"/>
                                              </p:val>
                                            </p:tav>
                                          </p:tavLst>
                                        </p:anim>
                                        <p:anim calcmode="lin" valueType="num">
                                          <p:cBhvr>
                                            <p:cTn id="16" dur="4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16"/>
                                            </p:tgtEl>
                                            <p:attrNameLst>
                                              <p:attrName>ppt_x</p:attrName>
                                            </p:attrNameLst>
                                          </p:cBhvr>
                                          <p:tavLst>
                                            <p:tav tm="0">
                                              <p:val>
                                                <p:strVal val="ppt_x"/>
                                              </p:val>
                                            </p:tav>
                                            <p:tav tm="100000">
                                              <p:val>
                                                <p:strVal val="ppt_x"/>
                                              </p:val>
                                            </p:tav>
                                          </p:tavLst>
                                        </p:anim>
                                        <p:anim calcmode="lin" valueType="num">
                                          <p:cBhvr additive="base">
                                            <p:cTn id="20" dur="400"/>
                                            <p:tgtEl>
                                              <p:spTgt spid="16"/>
                                            </p:tgtEl>
                                            <p:attrNameLst>
                                              <p:attrName>ppt_y</p:attrName>
                                            </p:attrNameLst>
                                          </p:cBhvr>
                                          <p:tavLst>
                                            <p:tav tm="0">
                                              <p:val>
                                                <p:strVal val="ppt_y"/>
                                              </p:val>
                                            </p:tav>
                                            <p:tav tm="100000">
                                              <p:val>
                                                <p:strVal val="1+ppt_h/2"/>
                                              </p:val>
                                            </p:tav>
                                          </p:tavLst>
                                        </p:anim>
                                        <p:set>
                                          <p:cBhvr>
                                            <p:cTn id="21" dur="1" fill="hold">
                                              <p:stCondLst>
                                                <p:cond delay="399"/>
                                              </p:stCondLst>
                                            </p:cTn>
                                            <p:tgtEl>
                                              <p:spTgt spid="16"/>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21"/>
                                            </p:tgtEl>
                                            <p:attrNameLst>
                                              <p:attrName>ppt_x</p:attrName>
                                            </p:attrNameLst>
                                          </p:cBhvr>
                                          <p:tavLst>
                                            <p:tav tm="0">
                                              <p:val>
                                                <p:strVal val="ppt_x"/>
                                              </p:val>
                                            </p:tav>
                                            <p:tav tm="100000">
                                              <p:val>
                                                <p:strVal val="ppt_x"/>
                                              </p:val>
                                            </p:tav>
                                          </p:tavLst>
                                        </p:anim>
                                        <p:anim calcmode="lin" valueType="num">
                                          <p:cBhvr additive="base">
                                            <p:cTn id="24" dur="400"/>
                                            <p:tgtEl>
                                              <p:spTgt spid="21"/>
                                            </p:tgtEl>
                                            <p:attrNameLst>
                                              <p:attrName>ppt_y</p:attrName>
                                            </p:attrNameLst>
                                          </p:cBhvr>
                                          <p:tavLst>
                                            <p:tav tm="0">
                                              <p:val>
                                                <p:strVal val="ppt_y"/>
                                              </p:val>
                                            </p:tav>
                                            <p:tav tm="100000">
                                              <p:val>
                                                <p:strVal val="0-ppt_h/2"/>
                                              </p:val>
                                            </p:tav>
                                          </p:tavLst>
                                        </p:anim>
                                        <p:set>
                                          <p:cBhvr>
                                            <p:cTn id="25" dur="1" fill="hold">
                                              <p:stCondLst>
                                                <p:cond delay="399"/>
                                              </p:stCondLst>
                                            </p:cTn>
                                            <p:tgtEl>
                                              <p:spTgt spid="21"/>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16"/>
                                            </p:tgtEl>
                                          </p:cBhvr>
                                        </p:animEffect>
                                        <p:set>
                                          <p:cBhvr>
                                            <p:cTn id="28" dur="1" fill="hold">
                                              <p:stCondLst>
                                                <p:cond delay="399"/>
                                              </p:stCondLst>
                                            </p:cTn>
                                            <p:tgtEl>
                                              <p:spTgt spid="16"/>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21"/>
                                            </p:tgtEl>
                                          </p:cBhvr>
                                        </p:animEffect>
                                        <p:set>
                                          <p:cBhvr>
                                            <p:cTn id="31" dur="1" fill="hold">
                                              <p:stCondLst>
                                                <p:cond delay="399"/>
                                              </p:stCondLst>
                                            </p:cTn>
                                            <p:tgtEl>
                                              <p:spTgt spid="21"/>
                                            </p:tgtEl>
                                            <p:attrNameLst>
                                              <p:attrName>style.visibility</p:attrName>
                                            </p:attrNameLst>
                                          </p:cBhvr>
                                          <p:to>
                                            <p:strVal val="hidden"/>
                                          </p:to>
                                        </p:set>
                                      </p:childTnLst>
                                    </p:cTn>
                                  </p:par>
                                  <p:par>
                                    <p:cTn id="32" presetID="23" presetClass="exit" presetSubtype="32" fill="hold" grpId="1" nodeType="withEffect">
                                      <p:stCondLst>
                                        <p:cond delay="1100"/>
                                      </p:stCondLst>
                                      <p:childTnLst>
                                        <p:anim calcmode="lin" valueType="num">
                                          <p:cBhvr>
                                            <p:cTn id="33" dur="500"/>
                                            <p:tgtEl>
                                              <p:spTgt spid="10"/>
                                            </p:tgtEl>
                                            <p:attrNameLst>
                                              <p:attrName>ppt_w</p:attrName>
                                            </p:attrNameLst>
                                          </p:cBhvr>
                                          <p:tavLst>
                                            <p:tav tm="0">
                                              <p:val>
                                                <p:strVal val="ppt_w"/>
                                              </p:val>
                                            </p:tav>
                                            <p:tav tm="100000">
                                              <p:val>
                                                <p:fltVal val="0"/>
                                              </p:val>
                                            </p:tav>
                                          </p:tavLst>
                                        </p:anim>
                                        <p:anim calcmode="lin" valueType="num">
                                          <p:cBhvr>
                                            <p:cTn id="34" dur="500"/>
                                            <p:tgtEl>
                                              <p:spTgt spid="10"/>
                                            </p:tgtEl>
                                            <p:attrNameLst>
                                              <p:attrName>ppt_h</p:attrName>
                                            </p:attrNameLst>
                                          </p:cBhvr>
                                          <p:tavLst>
                                            <p:tav tm="0">
                                              <p:val>
                                                <p:strVal val="ppt_h"/>
                                              </p:val>
                                            </p:tav>
                                            <p:tav tm="100000">
                                              <p:val>
                                                <p:fltVal val="0"/>
                                              </p:val>
                                            </p:tav>
                                          </p:tavLst>
                                        </p:anim>
                                        <p:set>
                                          <p:cBhvr>
                                            <p:cTn id="3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400" fill="hold"/>
                                            <p:tgtEl>
                                              <p:spTgt spid="16"/>
                                            </p:tgtEl>
                                            <p:attrNameLst>
                                              <p:attrName>ppt_w</p:attrName>
                                            </p:attrNameLst>
                                          </p:cBhvr>
                                          <p:tavLst>
                                            <p:tav tm="0">
                                              <p:val>
                                                <p:fltVal val="0"/>
                                              </p:val>
                                            </p:tav>
                                            <p:tav tm="100000">
                                              <p:val>
                                                <p:strVal val="#ppt_w"/>
                                              </p:val>
                                            </p:tav>
                                          </p:tavLst>
                                        </p:anim>
                                        <p:anim calcmode="lin" valueType="num">
                                          <p:cBhvr>
                                            <p:cTn id="12" dur="400" fill="hold"/>
                                            <p:tgtEl>
                                              <p:spTgt spid="16"/>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400" fill="hold"/>
                                            <p:tgtEl>
                                              <p:spTgt spid="21"/>
                                            </p:tgtEl>
                                            <p:attrNameLst>
                                              <p:attrName>ppt_w</p:attrName>
                                            </p:attrNameLst>
                                          </p:cBhvr>
                                          <p:tavLst>
                                            <p:tav tm="0">
                                              <p:val>
                                                <p:fltVal val="0"/>
                                              </p:val>
                                            </p:tav>
                                            <p:tav tm="100000">
                                              <p:val>
                                                <p:strVal val="#ppt_w"/>
                                              </p:val>
                                            </p:tav>
                                          </p:tavLst>
                                        </p:anim>
                                        <p:anim calcmode="lin" valueType="num">
                                          <p:cBhvr>
                                            <p:cTn id="16" dur="4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16"/>
                                            </p:tgtEl>
                                            <p:attrNameLst>
                                              <p:attrName>ppt_x</p:attrName>
                                            </p:attrNameLst>
                                          </p:cBhvr>
                                          <p:tavLst>
                                            <p:tav tm="0">
                                              <p:val>
                                                <p:strVal val="ppt_x"/>
                                              </p:val>
                                            </p:tav>
                                            <p:tav tm="100000">
                                              <p:val>
                                                <p:strVal val="ppt_x"/>
                                              </p:val>
                                            </p:tav>
                                          </p:tavLst>
                                        </p:anim>
                                        <p:anim calcmode="lin" valueType="num">
                                          <p:cBhvr additive="base">
                                            <p:cTn id="20" dur="400"/>
                                            <p:tgtEl>
                                              <p:spTgt spid="16"/>
                                            </p:tgtEl>
                                            <p:attrNameLst>
                                              <p:attrName>ppt_y</p:attrName>
                                            </p:attrNameLst>
                                          </p:cBhvr>
                                          <p:tavLst>
                                            <p:tav tm="0">
                                              <p:val>
                                                <p:strVal val="ppt_y"/>
                                              </p:val>
                                            </p:tav>
                                            <p:tav tm="100000">
                                              <p:val>
                                                <p:strVal val="1+ppt_h/2"/>
                                              </p:val>
                                            </p:tav>
                                          </p:tavLst>
                                        </p:anim>
                                        <p:set>
                                          <p:cBhvr>
                                            <p:cTn id="21" dur="1" fill="hold">
                                              <p:stCondLst>
                                                <p:cond delay="399"/>
                                              </p:stCondLst>
                                            </p:cTn>
                                            <p:tgtEl>
                                              <p:spTgt spid="16"/>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21"/>
                                            </p:tgtEl>
                                            <p:attrNameLst>
                                              <p:attrName>ppt_x</p:attrName>
                                            </p:attrNameLst>
                                          </p:cBhvr>
                                          <p:tavLst>
                                            <p:tav tm="0">
                                              <p:val>
                                                <p:strVal val="ppt_x"/>
                                              </p:val>
                                            </p:tav>
                                            <p:tav tm="100000">
                                              <p:val>
                                                <p:strVal val="ppt_x"/>
                                              </p:val>
                                            </p:tav>
                                          </p:tavLst>
                                        </p:anim>
                                        <p:anim calcmode="lin" valueType="num">
                                          <p:cBhvr additive="base">
                                            <p:cTn id="24" dur="400"/>
                                            <p:tgtEl>
                                              <p:spTgt spid="21"/>
                                            </p:tgtEl>
                                            <p:attrNameLst>
                                              <p:attrName>ppt_y</p:attrName>
                                            </p:attrNameLst>
                                          </p:cBhvr>
                                          <p:tavLst>
                                            <p:tav tm="0">
                                              <p:val>
                                                <p:strVal val="ppt_y"/>
                                              </p:val>
                                            </p:tav>
                                            <p:tav tm="100000">
                                              <p:val>
                                                <p:strVal val="0-ppt_h/2"/>
                                              </p:val>
                                            </p:tav>
                                          </p:tavLst>
                                        </p:anim>
                                        <p:set>
                                          <p:cBhvr>
                                            <p:cTn id="25" dur="1" fill="hold">
                                              <p:stCondLst>
                                                <p:cond delay="399"/>
                                              </p:stCondLst>
                                            </p:cTn>
                                            <p:tgtEl>
                                              <p:spTgt spid="21"/>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16"/>
                                            </p:tgtEl>
                                          </p:cBhvr>
                                        </p:animEffect>
                                        <p:set>
                                          <p:cBhvr>
                                            <p:cTn id="28" dur="1" fill="hold">
                                              <p:stCondLst>
                                                <p:cond delay="399"/>
                                              </p:stCondLst>
                                            </p:cTn>
                                            <p:tgtEl>
                                              <p:spTgt spid="16"/>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21"/>
                                            </p:tgtEl>
                                          </p:cBhvr>
                                        </p:animEffect>
                                        <p:set>
                                          <p:cBhvr>
                                            <p:cTn id="31" dur="1" fill="hold">
                                              <p:stCondLst>
                                                <p:cond delay="399"/>
                                              </p:stCondLst>
                                            </p:cTn>
                                            <p:tgtEl>
                                              <p:spTgt spid="21"/>
                                            </p:tgtEl>
                                            <p:attrNameLst>
                                              <p:attrName>style.visibility</p:attrName>
                                            </p:attrNameLst>
                                          </p:cBhvr>
                                          <p:to>
                                            <p:strVal val="hidden"/>
                                          </p:to>
                                        </p:set>
                                      </p:childTnLst>
                                    </p:cTn>
                                  </p:par>
                                  <p:par>
                                    <p:cTn id="32" presetID="23" presetClass="exit" presetSubtype="32" fill="hold" grpId="1" nodeType="withEffect">
                                      <p:stCondLst>
                                        <p:cond delay="1100"/>
                                      </p:stCondLst>
                                      <p:childTnLst>
                                        <p:anim calcmode="lin" valueType="num">
                                          <p:cBhvr>
                                            <p:cTn id="33" dur="500"/>
                                            <p:tgtEl>
                                              <p:spTgt spid="10"/>
                                            </p:tgtEl>
                                            <p:attrNameLst>
                                              <p:attrName>ppt_w</p:attrName>
                                            </p:attrNameLst>
                                          </p:cBhvr>
                                          <p:tavLst>
                                            <p:tav tm="0">
                                              <p:val>
                                                <p:strVal val="ppt_w"/>
                                              </p:val>
                                            </p:tav>
                                            <p:tav tm="100000">
                                              <p:val>
                                                <p:fltVal val="0"/>
                                              </p:val>
                                            </p:tav>
                                          </p:tavLst>
                                        </p:anim>
                                        <p:anim calcmode="lin" valueType="num">
                                          <p:cBhvr>
                                            <p:cTn id="34" dur="500"/>
                                            <p:tgtEl>
                                              <p:spTgt spid="10"/>
                                            </p:tgtEl>
                                            <p:attrNameLst>
                                              <p:attrName>ppt_h</p:attrName>
                                            </p:attrNameLst>
                                          </p:cBhvr>
                                          <p:tavLst>
                                            <p:tav tm="0">
                                              <p:val>
                                                <p:strVal val="ppt_h"/>
                                              </p:val>
                                            </p:tav>
                                            <p:tav tm="100000">
                                              <p:val>
                                                <p:fltVal val="0"/>
                                              </p:val>
                                            </p:tav>
                                          </p:tavLst>
                                        </p:anim>
                                        <p:set>
                                          <p:cBhvr>
                                            <p:cTn id="3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88315" y="630555"/>
            <a:ext cx="7833995" cy="3599815"/>
          </a:xfrm>
          <a:prstGeom prst="rect">
            <a:avLst/>
          </a:prstGeom>
          <a:noFill/>
        </p:spPr>
        <p:txBody>
          <a:bodyPr wrap="square" rtlCol="0" anchor="t">
            <a:spAutoFit/>
          </a:bodyPr>
          <a:p>
            <a:endParaRPr lang="zh-CN" altLang="en-US" sz="1200"/>
          </a:p>
          <a:p>
            <a:r>
              <a:rPr lang="zh-CN" altLang="en-US" sz="1200"/>
              <a:t>1、依赖(Dependency)：表示的是类之间的调用关系。UML中用带箭头的虚线表示依赖关系，而箭头所指的则是被依赖的类。</a:t>
            </a:r>
            <a:endParaRPr lang="zh-CN" altLang="en-US" sz="1200"/>
          </a:p>
          <a:p>
            <a:endParaRPr lang="zh-CN" altLang="en-US" sz="1200"/>
          </a:p>
          <a:p>
            <a:endParaRPr lang="zh-CN" altLang="en-US" sz="1200"/>
          </a:p>
          <a:p>
            <a:r>
              <a:rPr lang="zh-CN" altLang="en-US" sz="1200"/>
              <a:t>2、泛化(Generalization)：表示的是类之间的继承关系，注意是子类指向父类。UML中用带空心三角箭头的实线表示泛化关系，箭头指向的是一般个体。</a:t>
            </a:r>
            <a:endParaRPr lang="zh-CN" altLang="en-US" sz="1200"/>
          </a:p>
          <a:p>
            <a:endParaRPr lang="zh-CN" altLang="en-US" sz="1200"/>
          </a:p>
          <a:p>
            <a:endParaRPr lang="zh-CN" altLang="en-US" sz="1200"/>
          </a:p>
          <a:p>
            <a:r>
              <a:rPr lang="zh-CN" altLang="en-US" sz="1200"/>
              <a:t>3、关联(Association)：表示的是类与类之间存在某种特定的对应关系。UML中用双向带箭头的虚线表示关联关系，箭头两端为相互关联的两个类。</a:t>
            </a:r>
            <a:endParaRPr lang="zh-CN" altLang="en-US" sz="1200"/>
          </a:p>
          <a:p>
            <a:endParaRPr lang="zh-CN" altLang="en-US" sz="1200"/>
          </a:p>
          <a:p>
            <a:endParaRPr lang="zh-CN" altLang="en-US" sz="1200"/>
          </a:p>
          <a:p>
            <a:r>
              <a:rPr lang="zh-CN" altLang="en-US" sz="1200"/>
              <a:t>　4、聚合(Aggregation)：是关联关系的一种特例，表示的是整体与部分之间的关系，部分不能离开整体单独存在。UML中用空心菱形头的实线表示聚合关系，菱形头指向整体。</a:t>
            </a:r>
            <a:endParaRPr lang="zh-CN" altLang="en-US" sz="1200"/>
          </a:p>
          <a:p>
            <a:endParaRPr lang="zh-CN" altLang="en-US" sz="1200"/>
          </a:p>
          <a:p>
            <a:endParaRPr lang="zh-CN" altLang="en-US" sz="1200"/>
          </a:p>
          <a:p>
            <a:r>
              <a:rPr lang="zh-CN" altLang="en-US" sz="1200"/>
              <a:t>5、组合(Composition)：是聚合的一种特殊形式，表示的是类之间更强的组合关系。UML中用实心菱形头的实线来表示组合，菱形头指向整体。</a:t>
            </a:r>
            <a:endParaRPr lang="zh-CN" altLang="en-US" sz="1200"/>
          </a:p>
        </p:txBody>
      </p:sp>
      <p:sp>
        <p:nvSpPr>
          <p:cNvPr id="4" name="文本框 3"/>
          <p:cNvSpPr txBox="1"/>
          <p:nvPr/>
        </p:nvSpPr>
        <p:spPr>
          <a:xfrm>
            <a:off x="635" y="-14605"/>
            <a:ext cx="4907280" cy="645160"/>
          </a:xfrm>
          <a:prstGeom prst="rect">
            <a:avLst/>
          </a:prstGeom>
          <a:noFill/>
        </p:spPr>
        <p:txBody>
          <a:bodyPr wrap="square" rtlCol="0">
            <a:spAutoFit/>
          </a:bodyPr>
          <a:p>
            <a:r>
              <a:rPr lang="zh-CN" altLang="en-US">
                <a:sym typeface="+mn-ea"/>
              </a:rPr>
              <a:t>UML中描述对象和类之间相互的关系，常用以下五种方式表示：</a:t>
            </a:r>
            <a:endParaRPr lang="zh-CN" altLang="en-US"/>
          </a:p>
        </p:txBody>
      </p:sp>
      <p:pic>
        <p:nvPicPr>
          <p:cNvPr id="5" name="图片 4"/>
          <p:cNvPicPr>
            <a:picLocks noChangeAspect="1"/>
          </p:cNvPicPr>
          <p:nvPr/>
        </p:nvPicPr>
        <p:blipFill>
          <a:blip r:embed="rId1"/>
          <a:stretch>
            <a:fillRect/>
          </a:stretch>
        </p:blipFill>
        <p:spPr>
          <a:xfrm>
            <a:off x="7101205" y="1095375"/>
            <a:ext cx="1905000" cy="451485"/>
          </a:xfrm>
          <a:prstGeom prst="rect">
            <a:avLst/>
          </a:prstGeom>
        </p:spPr>
      </p:pic>
      <p:pic>
        <p:nvPicPr>
          <p:cNvPr id="6" name="图片 5"/>
          <p:cNvPicPr>
            <a:picLocks noChangeAspect="1"/>
          </p:cNvPicPr>
          <p:nvPr/>
        </p:nvPicPr>
        <p:blipFill>
          <a:blip r:embed="rId2"/>
          <a:stretch>
            <a:fillRect/>
          </a:stretch>
        </p:blipFill>
        <p:spPr>
          <a:xfrm>
            <a:off x="7050405" y="1769110"/>
            <a:ext cx="1905000" cy="552450"/>
          </a:xfrm>
          <a:prstGeom prst="rect">
            <a:avLst/>
          </a:prstGeom>
        </p:spPr>
      </p:pic>
      <p:pic>
        <p:nvPicPr>
          <p:cNvPr id="7" name="图片 6"/>
          <p:cNvPicPr>
            <a:picLocks noChangeAspect="1"/>
          </p:cNvPicPr>
          <p:nvPr/>
        </p:nvPicPr>
        <p:blipFill>
          <a:blip r:embed="rId3"/>
          <a:stretch>
            <a:fillRect/>
          </a:stretch>
        </p:blipFill>
        <p:spPr>
          <a:xfrm>
            <a:off x="7050405" y="2575560"/>
            <a:ext cx="1905000" cy="464185"/>
          </a:xfrm>
          <a:prstGeom prst="rect">
            <a:avLst/>
          </a:prstGeom>
        </p:spPr>
      </p:pic>
      <p:pic>
        <p:nvPicPr>
          <p:cNvPr id="8" name="图片 7"/>
          <p:cNvPicPr>
            <a:picLocks noChangeAspect="1"/>
          </p:cNvPicPr>
          <p:nvPr/>
        </p:nvPicPr>
        <p:blipFill>
          <a:blip r:embed="rId4"/>
          <a:stretch>
            <a:fillRect/>
          </a:stretch>
        </p:blipFill>
        <p:spPr>
          <a:xfrm>
            <a:off x="7050405" y="3280410"/>
            <a:ext cx="1905000" cy="438785"/>
          </a:xfrm>
          <a:prstGeom prst="rect">
            <a:avLst/>
          </a:prstGeom>
        </p:spPr>
      </p:pic>
      <p:pic>
        <p:nvPicPr>
          <p:cNvPr id="9" name="图片 8"/>
          <p:cNvPicPr>
            <a:picLocks noChangeAspect="1"/>
          </p:cNvPicPr>
          <p:nvPr/>
        </p:nvPicPr>
        <p:blipFill>
          <a:blip r:embed="rId5"/>
          <a:stretch>
            <a:fillRect/>
          </a:stretch>
        </p:blipFill>
        <p:spPr>
          <a:xfrm>
            <a:off x="6993890" y="4017645"/>
            <a:ext cx="1905000" cy="5581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95655" y="125730"/>
            <a:ext cx="7666355" cy="48920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988378"/>
            <a:chOff x="629723" y="4306893"/>
            <a:chExt cx="4102319" cy="1318845"/>
          </a:xfrm>
        </p:grpSpPr>
        <p:grpSp>
          <p:nvGrpSpPr>
            <p:cNvPr id="40964" name="组合 5"/>
            <p:cNvGrpSpPr/>
            <p:nvPr/>
          </p:nvGrpSpPr>
          <p:grpSpPr bwMode="auto">
            <a:xfrm>
              <a:off x="629723" y="4306893"/>
              <a:ext cx="4102319" cy="1318845"/>
              <a:chOff x="4020428" y="4709180"/>
              <a:chExt cx="4102319" cy="1318845"/>
            </a:xfrm>
          </p:grpSpPr>
          <p:sp>
            <p:nvSpPr>
              <p:cNvPr id="11" name="文本框 10"/>
              <p:cNvSpPr txBox="1"/>
              <p:nvPr/>
            </p:nvSpPr>
            <p:spPr>
              <a:xfrm>
                <a:off x="4020428" y="5626398"/>
                <a:ext cx="4102319" cy="401627"/>
              </a:xfrm>
              <a:prstGeom prst="rect">
                <a:avLst/>
              </a:prstGeom>
              <a:noFill/>
            </p:spPr>
            <p:txBody>
              <a:bodyPr>
                <a:spAutoFit/>
              </a:bodyPr>
              <a:lstStyle/>
              <a:p>
                <a:pPr algn="ctr" eaLnBrk="1" fontAlgn="auto" hangingPunct="1">
                  <a:spcBef>
                    <a:spcPts val="0"/>
                  </a:spcBef>
                  <a:spcAft>
                    <a:spcPts val="0"/>
                  </a:spcAft>
                  <a:defRPr/>
                </a:pPr>
                <a:r>
                  <a:rPr lang="zh-CN" altLang="en-US" sz="2100" baseline="-3000" dirty="0">
                    <a:solidFill>
                      <a:schemeClr val="bg1"/>
                    </a:solidFill>
                    <a:latin typeface="+mn-lt"/>
                    <a:ea typeface="微软雅黑 Light" panose="020B0502040204020203" pitchFamily="34" charset="-122"/>
                    <a:cs typeface="Arial" panose="020B0604020202020204" pitchFamily="34" charset="0"/>
                  </a:rPr>
                  <a:t>状态图</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THREE</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922020"/>
          </a:xfrm>
          <a:prstGeom prst="rect">
            <a:avLst/>
          </a:prstGeom>
          <a:noFill/>
        </p:spPr>
        <p:txBody>
          <a:bodyPr wrap="square" rtlCol="0">
            <a:spAutoFit/>
          </a:bodyPr>
          <a:p>
            <a:r>
              <a:rPr lang="zh-CN" altLang="en-US"/>
              <a:t>UML状态图，用于显示状态机，即描述一个对象所处的可能状态以及状态之间的转移。用状态图建模可以帮助开发人员分析复杂对象的各种状态的转换，以及对象何时执行怎样的动作。</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状态图概念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97610" y="596900"/>
            <a:ext cx="5638165" cy="3999865"/>
          </a:xfrm>
          <a:prstGeom prst="rect">
            <a:avLst/>
          </a:prstGeom>
          <a:noFill/>
        </p:spPr>
        <p:txBody>
          <a:bodyPr wrap="square" rtlCol="0">
            <a:spAutoFit/>
          </a:bodyPr>
          <a:p>
            <a:endParaRPr lang="zh-CN" altLang="en-US"/>
          </a:p>
          <a:p>
            <a:r>
              <a:rPr lang="zh-CN" altLang="en-US"/>
              <a:t>状态图(State Diagram) =状态(State) + 迁移(Transition)</a:t>
            </a:r>
            <a:endParaRPr lang="zh-CN" altLang="en-US"/>
          </a:p>
          <a:p>
            <a:r>
              <a:rPr lang="zh-CN" altLang="en-US"/>
              <a:t>一个状态图描述一个状态机。</a:t>
            </a:r>
            <a:endParaRPr lang="zh-CN" altLang="en-US"/>
          </a:p>
          <a:p>
            <a:endParaRPr lang="zh-CN" altLang="en-US"/>
          </a:p>
          <a:p>
            <a:r>
              <a:rPr lang="zh-CN" altLang="en-US"/>
              <a:t>状态图表现从一个状态到另一个状态的控制流。</a:t>
            </a:r>
            <a:endParaRPr lang="zh-CN" altLang="en-US"/>
          </a:p>
          <a:p>
            <a:endParaRPr lang="zh-CN" altLang="en-US"/>
          </a:p>
          <a:p>
            <a:endParaRPr lang="zh-CN" altLang="en-US"/>
          </a:p>
          <a:p>
            <a:endParaRPr lang="zh-CN" altLang="en-US"/>
          </a:p>
          <a:p>
            <a:r>
              <a:rPr lang="zh-CN" altLang="en-US" sz="2000" b="1"/>
              <a:t>状态图的语法</a:t>
            </a:r>
            <a:r>
              <a:rPr lang="en-US" altLang="zh-CN" sz="2000" b="1"/>
              <a:t>:</a:t>
            </a:r>
            <a:endParaRPr lang="en-US" altLang="zh-CN" sz="2000" b="1"/>
          </a:p>
          <a:p>
            <a:endParaRPr lang="zh-CN" altLang="en-US"/>
          </a:p>
          <a:p>
            <a:r>
              <a:rPr lang="zh-CN" altLang="en-US"/>
              <a:t>除了状态中的初始状态（实心圆）和终止状态（牛眼形状），其它状态用一个圆角矩形表示</a:t>
            </a:r>
            <a:endParaRPr lang="zh-CN" altLang="en-US"/>
          </a:p>
          <a:p>
            <a:r>
              <a:rPr lang="zh-CN" altLang="en-US"/>
              <a:t>转换表示状态间可能的路径，用箭头表示</a:t>
            </a:r>
            <a:endParaRPr lang="zh-CN" altLang="en-US"/>
          </a:p>
          <a:p>
            <a:r>
              <a:rPr lang="zh-CN" altLang="en-US"/>
              <a:t>事件/动作写在由它们触发引起的转换上</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836295" y="309880"/>
            <a:ext cx="7143750" cy="45243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00125" y="600075"/>
            <a:ext cx="7143750" cy="39433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095500" y="509270"/>
            <a:ext cx="4953000" cy="41243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101408"/>
            <a:chOff x="629723" y="4306893"/>
            <a:chExt cx="4102319" cy="1469667"/>
          </a:xfrm>
        </p:grpSpPr>
        <p:grpSp>
          <p:nvGrpSpPr>
            <p:cNvPr id="40964" name="组合 5"/>
            <p:cNvGrpSpPr/>
            <p:nvPr/>
          </p:nvGrpSpPr>
          <p:grpSpPr bwMode="auto">
            <a:xfrm>
              <a:off x="629723" y="4306893"/>
              <a:ext cx="4102319" cy="1469667"/>
              <a:chOff x="4020428" y="4709180"/>
              <a:chExt cx="4102319" cy="1469667"/>
            </a:xfrm>
          </p:grpSpPr>
          <p:sp>
            <p:nvSpPr>
              <p:cNvPr id="11" name="文本框 10"/>
              <p:cNvSpPr txBox="1"/>
              <p:nvPr/>
            </p:nvSpPr>
            <p:spPr>
              <a:xfrm>
                <a:off x="4020428" y="5626398"/>
                <a:ext cx="4102319" cy="552449"/>
              </a:xfrm>
              <a:prstGeom prst="rect">
                <a:avLst/>
              </a:prstGeom>
              <a:noFill/>
            </p:spPr>
            <p:txBody>
              <a:bodyPr>
                <a:spAutoFit/>
              </a:bodyPr>
              <a:lstStyle/>
              <a:p>
                <a:pPr algn="ctr" eaLnBrk="1" fontAlgn="auto" hangingPunct="1">
                  <a:spcBef>
                    <a:spcPts val="0"/>
                  </a:spcBef>
                  <a:spcAft>
                    <a:spcPts val="0"/>
                  </a:spcAft>
                  <a:defRPr/>
                </a:pPr>
                <a:r>
                  <a:rPr lang="zh-CN" altLang="en-US" sz="2100" dirty="0">
                    <a:solidFill>
                      <a:schemeClr val="bg1"/>
                    </a:solidFill>
                    <a:latin typeface="+mn-lt"/>
                    <a:ea typeface="微软雅黑 Light" panose="020B0502040204020203" pitchFamily="34" charset="-122"/>
                    <a:cs typeface="Arial" panose="020B0604020202020204" pitchFamily="34" charset="0"/>
                  </a:rPr>
                  <a:t>顺序图</a:t>
                </a:r>
                <a:endParaRPr lang="zh-CN" altLang="en-US" sz="21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FOUR</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645160"/>
          </a:xfrm>
          <a:prstGeom prst="rect">
            <a:avLst/>
          </a:prstGeom>
          <a:noFill/>
        </p:spPr>
        <p:txBody>
          <a:bodyPr wrap="square" rtlCol="0">
            <a:spAutoFit/>
          </a:bodyPr>
          <a:p>
            <a:r>
              <a:rPr lang="zh-CN" altLang="en-US"/>
              <a:t>UML顺序图，又叫序列图或者时序图，是一种用来描述对象之间传送消息的时间顺序，是用来表示用例中的行为顺序。</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顺序图概念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 name="图片 258"/>
          <p:cNvPicPr>
            <a:picLocks noChangeAspect="1"/>
          </p:cNvPicPr>
          <p:nvPr/>
        </p:nvPicPr>
        <p:blipFill>
          <a:blip r:embed="rId1"/>
          <a:stretch>
            <a:fillRect/>
          </a:stretch>
        </p:blipFill>
        <p:spPr>
          <a:xfrm>
            <a:off x="1394460" y="455930"/>
            <a:ext cx="6480810" cy="42316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38810" y="260985"/>
            <a:ext cx="7229475" cy="4799965"/>
          </a:xfrm>
          <a:prstGeom prst="rect">
            <a:avLst/>
          </a:prstGeom>
          <a:noFill/>
        </p:spPr>
        <p:txBody>
          <a:bodyPr wrap="square" rtlCol="0" anchor="t">
            <a:spAutoFit/>
          </a:bodyPr>
          <a:p>
            <a:r>
              <a:rPr lang="zh-CN" altLang="en-US"/>
              <a:t>1、对象：表示系统的参与者或者任何有效的系统对象。</a:t>
            </a:r>
            <a:endParaRPr lang="zh-CN" altLang="en-US"/>
          </a:p>
          <a:p>
            <a:endParaRPr lang="zh-CN" altLang="en-US"/>
          </a:p>
          <a:p>
            <a:endParaRPr lang="zh-CN" altLang="en-US"/>
          </a:p>
          <a:p>
            <a:r>
              <a:rPr lang="zh-CN" altLang="en-US"/>
              <a:t>2、生命线：相当于一个时间线，表示对象在一段时间内的存在时间，而且从时序图的顶部一直延伸至底部，长度取决于交互的时间。</a:t>
            </a:r>
            <a:endParaRPr lang="zh-CN" altLang="en-US"/>
          </a:p>
          <a:p>
            <a:endParaRPr lang="zh-CN" altLang="en-US"/>
          </a:p>
          <a:p>
            <a:endParaRPr lang="zh-CN" altLang="en-US"/>
          </a:p>
          <a:p>
            <a:r>
              <a:rPr lang="zh-CN" altLang="en-US"/>
              <a:t>3、消息：是用来表示一个对象向其他一个或者多个对象发送信号，或者由一个对象调用另外一个对象的操作。</a:t>
            </a:r>
            <a:endParaRPr lang="zh-CN" altLang="en-US"/>
          </a:p>
          <a:p>
            <a:endParaRPr lang="zh-CN" altLang="en-US"/>
          </a:p>
          <a:p>
            <a:endParaRPr lang="zh-CN" altLang="en-US"/>
          </a:p>
          <a:p>
            <a:r>
              <a:rPr lang="zh-CN" altLang="en-US"/>
              <a:t>4、激活：表示的是一个对象直接或者通过从属操作而完成操作的过程。在时序图中一般激活符号的顶端与激活时间对齐，低端与完成时间对齐，被执行的操作则用文字进行标识。</a:t>
            </a:r>
            <a:endParaRPr lang="zh-CN" altLang="en-US"/>
          </a:p>
          <a:p>
            <a:endParaRPr lang="zh-CN" altLang="en-US"/>
          </a:p>
          <a:p>
            <a:endParaRPr lang="zh-CN" altLang="en-US"/>
          </a:p>
          <a:p>
            <a:r>
              <a:rPr lang="zh-CN" altLang="en-US"/>
              <a:t>5、注释：是用来对UML实体进行文字描述的。</a:t>
            </a:r>
            <a:endParaRPr lang="zh-CN" altLang="en-US"/>
          </a:p>
        </p:txBody>
      </p:sp>
      <p:pic>
        <p:nvPicPr>
          <p:cNvPr id="3" name="图片 2"/>
          <p:cNvPicPr>
            <a:picLocks noChangeAspect="1"/>
          </p:cNvPicPr>
          <p:nvPr/>
        </p:nvPicPr>
        <p:blipFill>
          <a:blip r:embed="rId1"/>
          <a:stretch>
            <a:fillRect/>
          </a:stretch>
        </p:blipFill>
        <p:spPr>
          <a:xfrm>
            <a:off x="6750050" y="-401955"/>
            <a:ext cx="1905000" cy="1435100"/>
          </a:xfrm>
          <a:prstGeom prst="rect">
            <a:avLst/>
          </a:prstGeom>
        </p:spPr>
      </p:pic>
      <p:pic>
        <p:nvPicPr>
          <p:cNvPr id="4" name="图片 3"/>
          <p:cNvPicPr>
            <a:picLocks noChangeAspect="1"/>
          </p:cNvPicPr>
          <p:nvPr/>
        </p:nvPicPr>
        <p:blipFill>
          <a:blip r:embed="rId2"/>
          <a:stretch>
            <a:fillRect/>
          </a:stretch>
        </p:blipFill>
        <p:spPr>
          <a:xfrm>
            <a:off x="7868285" y="1033145"/>
            <a:ext cx="1201420" cy="1487170"/>
          </a:xfrm>
          <a:prstGeom prst="rect">
            <a:avLst/>
          </a:prstGeom>
        </p:spPr>
      </p:pic>
      <p:pic>
        <p:nvPicPr>
          <p:cNvPr id="5" name="图片 4"/>
          <p:cNvPicPr>
            <a:picLocks noChangeAspect="1"/>
          </p:cNvPicPr>
          <p:nvPr/>
        </p:nvPicPr>
        <p:blipFill>
          <a:blip r:embed="rId3"/>
          <a:stretch>
            <a:fillRect/>
          </a:stretch>
        </p:blipFill>
        <p:spPr>
          <a:xfrm>
            <a:off x="7362825" y="2520315"/>
            <a:ext cx="1905000" cy="1005205"/>
          </a:xfrm>
          <a:prstGeom prst="rect">
            <a:avLst/>
          </a:prstGeom>
        </p:spPr>
      </p:pic>
      <p:pic>
        <p:nvPicPr>
          <p:cNvPr id="6" name="图片 5"/>
          <p:cNvPicPr>
            <a:picLocks noChangeAspect="1"/>
          </p:cNvPicPr>
          <p:nvPr/>
        </p:nvPicPr>
        <p:blipFill>
          <a:blip r:embed="rId4"/>
          <a:stretch>
            <a:fillRect/>
          </a:stretch>
        </p:blipFill>
        <p:spPr>
          <a:xfrm>
            <a:off x="7740650" y="3353435"/>
            <a:ext cx="810260" cy="1488440"/>
          </a:xfrm>
          <a:prstGeom prst="rect">
            <a:avLst/>
          </a:prstGeom>
        </p:spPr>
      </p:pic>
      <p:pic>
        <p:nvPicPr>
          <p:cNvPr id="7" name="图片 6"/>
          <p:cNvPicPr>
            <a:picLocks noChangeAspect="1"/>
          </p:cNvPicPr>
          <p:nvPr/>
        </p:nvPicPr>
        <p:blipFill>
          <a:blip r:embed="rId5"/>
          <a:stretch>
            <a:fillRect/>
          </a:stretch>
        </p:blipFill>
        <p:spPr>
          <a:xfrm>
            <a:off x="5472430" y="3953510"/>
            <a:ext cx="1670050" cy="12795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63600" y="615950"/>
            <a:ext cx="6842760" cy="4246245"/>
          </a:xfrm>
          <a:prstGeom prst="rect">
            <a:avLst/>
          </a:prstGeom>
          <a:noFill/>
        </p:spPr>
        <p:txBody>
          <a:bodyPr wrap="square" rtlCol="0" anchor="t">
            <a:spAutoFit/>
          </a:bodyPr>
          <a:p>
            <a:r>
              <a:rPr lang="zh-CN" altLang="en-US"/>
              <a:t>6、约束：表示的是当为对象交互建模时，有时候必须满足一个条件，消息才会传递给对象。</a:t>
            </a:r>
            <a:endParaRPr lang="zh-CN" altLang="en-US"/>
          </a:p>
          <a:p>
            <a:endParaRPr lang="zh-CN" altLang="en-US"/>
          </a:p>
          <a:p>
            <a:endParaRPr lang="zh-CN" altLang="en-US"/>
          </a:p>
          <a:p>
            <a:r>
              <a:rPr lang="zh-CN" altLang="en-US"/>
              <a:t>7、用户：即系统角色，可以是人、其他系统或者子系统。</a:t>
            </a:r>
            <a:endParaRPr lang="zh-CN" altLang="en-US"/>
          </a:p>
          <a:p>
            <a:endParaRPr lang="zh-CN" altLang="en-US"/>
          </a:p>
          <a:p>
            <a:endParaRPr lang="zh-CN" altLang="en-US"/>
          </a:p>
          <a:p>
            <a:r>
              <a:rPr lang="zh-CN" altLang="en-US"/>
              <a:t>8、链接到自己：显示对象可以调用自己的属性。</a:t>
            </a:r>
            <a:endParaRPr lang="zh-CN" altLang="en-US"/>
          </a:p>
          <a:p>
            <a:endParaRPr lang="zh-CN" altLang="en-US"/>
          </a:p>
          <a:p>
            <a:endParaRPr lang="zh-CN" altLang="en-US"/>
          </a:p>
          <a:p>
            <a:r>
              <a:rPr lang="zh-CN" altLang="en-US"/>
              <a:t>9、通信：表示创建对象之间的通信路径。</a:t>
            </a:r>
            <a:endParaRPr lang="zh-CN" altLang="en-US"/>
          </a:p>
          <a:p>
            <a:endParaRPr lang="zh-CN" altLang="en-US"/>
          </a:p>
          <a:p>
            <a:endParaRPr lang="zh-CN" altLang="en-US"/>
          </a:p>
          <a:p>
            <a:r>
              <a:rPr lang="zh-CN" altLang="en-US"/>
              <a:t>10、包：在UML中，一个包直接对应的是一个Java中的包，是一种常规用途的组合机制。</a:t>
            </a:r>
            <a:endParaRPr lang="zh-CN" altLang="en-US"/>
          </a:p>
        </p:txBody>
      </p:sp>
      <p:pic>
        <p:nvPicPr>
          <p:cNvPr id="3" name="图片 2"/>
          <p:cNvPicPr>
            <a:picLocks noChangeAspect="1"/>
          </p:cNvPicPr>
          <p:nvPr/>
        </p:nvPicPr>
        <p:blipFill>
          <a:blip r:embed="rId1"/>
          <a:stretch>
            <a:fillRect/>
          </a:stretch>
        </p:blipFill>
        <p:spPr>
          <a:xfrm>
            <a:off x="7493635" y="314325"/>
            <a:ext cx="1905000" cy="1474470"/>
          </a:xfrm>
          <a:prstGeom prst="rect">
            <a:avLst/>
          </a:prstGeom>
        </p:spPr>
      </p:pic>
      <p:pic>
        <p:nvPicPr>
          <p:cNvPr id="4" name="图片 3"/>
          <p:cNvPicPr>
            <a:picLocks noChangeAspect="1"/>
          </p:cNvPicPr>
          <p:nvPr/>
        </p:nvPicPr>
        <p:blipFill>
          <a:blip r:embed="rId2"/>
          <a:stretch>
            <a:fillRect/>
          </a:stretch>
        </p:blipFill>
        <p:spPr>
          <a:xfrm>
            <a:off x="6740525" y="1214120"/>
            <a:ext cx="965835" cy="1592580"/>
          </a:xfrm>
          <a:prstGeom prst="rect">
            <a:avLst/>
          </a:prstGeom>
        </p:spPr>
      </p:pic>
      <p:pic>
        <p:nvPicPr>
          <p:cNvPr id="5" name="图片 4"/>
          <p:cNvPicPr>
            <a:picLocks noChangeAspect="1"/>
          </p:cNvPicPr>
          <p:nvPr/>
        </p:nvPicPr>
        <p:blipFill>
          <a:blip r:embed="rId3"/>
          <a:stretch>
            <a:fillRect/>
          </a:stretch>
        </p:blipFill>
        <p:spPr>
          <a:xfrm>
            <a:off x="5797550" y="2218690"/>
            <a:ext cx="1148715" cy="1226820"/>
          </a:xfrm>
          <a:prstGeom prst="rect">
            <a:avLst/>
          </a:prstGeom>
        </p:spPr>
      </p:pic>
      <p:pic>
        <p:nvPicPr>
          <p:cNvPr id="6" name="图片 5"/>
          <p:cNvPicPr>
            <a:picLocks noChangeAspect="1"/>
          </p:cNvPicPr>
          <p:nvPr/>
        </p:nvPicPr>
        <p:blipFill>
          <a:blip r:embed="rId4"/>
          <a:stretch>
            <a:fillRect/>
          </a:stretch>
        </p:blipFill>
        <p:spPr>
          <a:xfrm>
            <a:off x="5120005" y="3028315"/>
            <a:ext cx="1226185" cy="1226185"/>
          </a:xfrm>
          <a:prstGeom prst="rect">
            <a:avLst/>
          </a:prstGeom>
        </p:spPr>
      </p:pic>
      <p:pic>
        <p:nvPicPr>
          <p:cNvPr id="7" name="图片 6"/>
          <p:cNvPicPr>
            <a:picLocks noChangeAspect="1"/>
          </p:cNvPicPr>
          <p:nvPr/>
        </p:nvPicPr>
        <p:blipFill>
          <a:blip r:embed="rId5"/>
          <a:stretch>
            <a:fillRect/>
          </a:stretch>
        </p:blipFill>
        <p:spPr>
          <a:xfrm>
            <a:off x="7598410" y="3571875"/>
            <a:ext cx="1433830" cy="14338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52500" y="670560"/>
            <a:ext cx="7550785" cy="35801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101408"/>
            <a:chOff x="629723" y="4306893"/>
            <a:chExt cx="4102319" cy="1469667"/>
          </a:xfrm>
        </p:grpSpPr>
        <p:grpSp>
          <p:nvGrpSpPr>
            <p:cNvPr id="40964" name="组合 5"/>
            <p:cNvGrpSpPr/>
            <p:nvPr/>
          </p:nvGrpSpPr>
          <p:grpSpPr bwMode="auto">
            <a:xfrm>
              <a:off x="629723" y="4306893"/>
              <a:ext cx="4102319" cy="1469667"/>
              <a:chOff x="4020428" y="4709180"/>
              <a:chExt cx="4102319" cy="1469667"/>
            </a:xfrm>
          </p:grpSpPr>
          <p:sp>
            <p:nvSpPr>
              <p:cNvPr id="11" name="文本框 10"/>
              <p:cNvSpPr txBox="1"/>
              <p:nvPr/>
            </p:nvSpPr>
            <p:spPr>
              <a:xfrm>
                <a:off x="4020428" y="5626398"/>
                <a:ext cx="4102319" cy="552449"/>
              </a:xfrm>
              <a:prstGeom prst="rect">
                <a:avLst/>
              </a:prstGeom>
              <a:noFill/>
            </p:spPr>
            <p:txBody>
              <a:bodyPr>
                <a:spAutoFit/>
              </a:bodyPr>
              <a:lstStyle/>
              <a:p>
                <a:pPr algn="ctr" eaLnBrk="1" fontAlgn="auto" hangingPunct="1">
                  <a:spcBef>
                    <a:spcPts val="0"/>
                  </a:spcBef>
                  <a:spcAft>
                    <a:spcPts val="0"/>
                  </a:spcAft>
                  <a:defRPr/>
                </a:pPr>
                <a:r>
                  <a:rPr lang="zh-CN" altLang="en-US" sz="2100" dirty="0">
                    <a:solidFill>
                      <a:schemeClr val="bg1"/>
                    </a:solidFill>
                    <a:latin typeface="+mn-lt"/>
                    <a:ea typeface="微软雅黑 Light" panose="020B0502040204020203" pitchFamily="34" charset="-122"/>
                    <a:cs typeface="Arial" panose="020B0604020202020204" pitchFamily="34" charset="0"/>
                  </a:rPr>
                  <a:t>协作图</a:t>
                </a:r>
                <a:endParaRPr lang="zh-CN" altLang="en-US" sz="21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FIVE</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922020"/>
          </a:xfrm>
          <a:prstGeom prst="rect">
            <a:avLst/>
          </a:prstGeom>
          <a:noFill/>
        </p:spPr>
        <p:txBody>
          <a:bodyPr wrap="square" rtlCol="0">
            <a:spAutoFit/>
          </a:bodyPr>
          <a:p>
            <a:r>
              <a:rPr lang="zh-CN" altLang="en-US"/>
              <a:t>UML协作图(又叫通信图)是一种作用于显示对象之间如何进行交互以执行特点用例或用例中特点部分行为的交互图，它强调的是发送和接收消息的对象之间的组织结构。</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协作图概念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8435" y="6985"/>
            <a:ext cx="8787130" cy="5262245"/>
          </a:xfrm>
          <a:prstGeom prst="rect">
            <a:avLst/>
          </a:prstGeom>
          <a:noFill/>
        </p:spPr>
        <p:txBody>
          <a:bodyPr wrap="square" rtlCol="0" anchor="t">
            <a:spAutoFit/>
          </a:bodyPr>
          <a:p>
            <a:r>
              <a:rPr lang="zh-CN" altLang="en-US" sz="1600"/>
              <a:t>用户：</a:t>
            </a:r>
            <a:endParaRPr lang="zh-CN" altLang="en-US" sz="1600"/>
          </a:p>
          <a:p>
            <a:r>
              <a:rPr lang="zh-CN" altLang="en-US" sz="1600"/>
              <a:t>用户的UML符号是用一个小人表示的（如上图所示），用户可以在小人下面标出参与者的名字。这个符号代表与系统交互的人，硬件设备或者系统。</a:t>
            </a:r>
            <a:endParaRPr lang="zh-CN" altLang="en-US" sz="1600"/>
          </a:p>
          <a:p>
            <a:endParaRPr lang="zh-CN" altLang="en-US" sz="1600"/>
          </a:p>
          <a:p>
            <a:r>
              <a:rPr lang="zh-CN" altLang="en-US" sz="1600"/>
              <a:t>对象：</a:t>
            </a:r>
            <a:endParaRPr lang="zh-CN" altLang="en-US" sz="1600"/>
          </a:p>
          <a:p>
            <a:r>
              <a:rPr lang="zh-CN" altLang="en-US" sz="1600"/>
              <a:t>对象的UML 符号就是一个简单的矩形。它具有身份和属性值，代表了类的一个特定实例。</a:t>
            </a:r>
            <a:endParaRPr lang="zh-CN" altLang="en-US" sz="1600"/>
          </a:p>
          <a:p>
            <a:endParaRPr lang="zh-CN" altLang="en-US" sz="1600"/>
          </a:p>
          <a:p>
            <a:r>
              <a:rPr lang="zh-CN" altLang="en-US" sz="1600"/>
              <a:t>多对象：</a:t>
            </a:r>
            <a:endParaRPr lang="zh-CN" altLang="en-US" sz="1600"/>
          </a:p>
          <a:p>
            <a:r>
              <a:rPr lang="zh-CN" altLang="en-US" sz="1600"/>
              <a:t>多对象符号是由多个矩形叠加而成。指的是由多个对象组成的对象集合。</a:t>
            </a:r>
            <a:endParaRPr lang="zh-CN" altLang="en-US" sz="1600"/>
          </a:p>
          <a:p>
            <a:endParaRPr lang="zh-CN" altLang="en-US" sz="1600"/>
          </a:p>
          <a:p>
            <a:r>
              <a:rPr lang="zh-CN" altLang="en-US" sz="1600"/>
              <a:t>约束：</a:t>
            </a:r>
            <a:endParaRPr lang="zh-CN" altLang="en-US" sz="1600"/>
          </a:p>
          <a:p>
            <a:r>
              <a:rPr lang="zh-CN" altLang="en-US" sz="1600"/>
              <a:t>约束的UML 符号用右上角带有折角的矩形表示的。它扩充了UML模型元素的语义，用户可以自行添加新规则或者修改已有的规则。</a:t>
            </a:r>
            <a:endParaRPr lang="zh-CN" altLang="en-US" sz="1600"/>
          </a:p>
          <a:p>
            <a:endParaRPr lang="zh-CN" altLang="en-US" sz="1600"/>
          </a:p>
          <a:p>
            <a:r>
              <a:rPr lang="zh-CN" altLang="en-US" sz="1600"/>
              <a:t>注释：</a:t>
            </a:r>
            <a:endParaRPr lang="zh-CN" altLang="en-US" sz="1600"/>
          </a:p>
          <a:p>
            <a:r>
              <a:rPr lang="zh-CN" altLang="en-US" sz="1600"/>
              <a:t>注释的UML符号是跟约束的符号比较像，用右上角带有折角的矩形表示的，但比约束符号略宽。它是一个用来对元素或元素符号进行注解或约束时所用的符号。</a:t>
            </a:r>
            <a:endParaRPr lang="zh-CN" altLang="en-US" sz="1600"/>
          </a:p>
          <a:p>
            <a:endParaRPr lang="zh-CN" altLang="en-US" sz="1600"/>
          </a:p>
          <a:p>
            <a:r>
              <a:rPr lang="zh-CN" altLang="en-US" sz="1600"/>
              <a:t>消息：</a:t>
            </a:r>
            <a:endParaRPr lang="zh-CN" altLang="en-US" sz="1600"/>
          </a:p>
          <a:p>
            <a:r>
              <a:rPr lang="zh-CN" altLang="en-US" sz="1600"/>
              <a:t>消息在UML协作图中显示为一个伴随链接或者关联角色的字符串，并带有一个小箭头指示消息传递的方向。它是UML协作图中的对象与对象之间的通信方式。</a:t>
            </a:r>
            <a:endParaRPr lang="zh-CN" altLang="en-US" sz="16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945640" y="640080"/>
            <a:ext cx="4528820" cy="38633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318895" y="200025"/>
            <a:ext cx="6505575" cy="47434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101408"/>
            <a:chOff x="629723" y="4306893"/>
            <a:chExt cx="4102319" cy="1469667"/>
          </a:xfrm>
        </p:grpSpPr>
        <p:grpSp>
          <p:nvGrpSpPr>
            <p:cNvPr id="40964" name="组合 5"/>
            <p:cNvGrpSpPr/>
            <p:nvPr/>
          </p:nvGrpSpPr>
          <p:grpSpPr bwMode="auto">
            <a:xfrm>
              <a:off x="629723" y="4306893"/>
              <a:ext cx="4102319" cy="1469667"/>
              <a:chOff x="4020428" y="4709180"/>
              <a:chExt cx="4102319" cy="1469667"/>
            </a:xfrm>
          </p:grpSpPr>
          <p:sp>
            <p:nvSpPr>
              <p:cNvPr id="11" name="文本框 10"/>
              <p:cNvSpPr txBox="1"/>
              <p:nvPr/>
            </p:nvSpPr>
            <p:spPr>
              <a:xfrm>
                <a:off x="4020428" y="5626398"/>
                <a:ext cx="4102319" cy="552449"/>
              </a:xfrm>
              <a:prstGeom prst="rect">
                <a:avLst/>
              </a:prstGeom>
              <a:noFill/>
            </p:spPr>
            <p:txBody>
              <a:bodyPr>
                <a:spAutoFit/>
              </a:bodyPr>
              <a:lstStyle/>
              <a:p>
                <a:pPr algn="ctr" eaLnBrk="1" fontAlgn="auto" hangingPunct="1">
                  <a:spcBef>
                    <a:spcPts val="0"/>
                  </a:spcBef>
                  <a:spcAft>
                    <a:spcPts val="0"/>
                  </a:spcAft>
                  <a:defRPr/>
                </a:pPr>
                <a:r>
                  <a:rPr lang="zh-CN" altLang="en-US" sz="2100" dirty="0">
                    <a:solidFill>
                      <a:schemeClr val="bg1"/>
                    </a:solidFill>
                    <a:latin typeface="+mn-lt"/>
                    <a:ea typeface="微软雅黑 Light" panose="020B0502040204020203" pitchFamily="34" charset="-122"/>
                    <a:cs typeface="Arial" panose="020B0604020202020204" pitchFamily="34" charset="0"/>
                  </a:rPr>
                  <a:t>部署图</a:t>
                </a:r>
                <a:endParaRPr lang="zh-CN" altLang="en-US" sz="21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SIX</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1198880"/>
          </a:xfrm>
          <a:prstGeom prst="rect">
            <a:avLst/>
          </a:prstGeom>
          <a:noFill/>
        </p:spPr>
        <p:txBody>
          <a:bodyPr wrap="square" rtlCol="0">
            <a:spAutoFit/>
          </a:bodyPr>
          <a:p>
            <a:r>
              <a:rPr lang="zh-CN" altLang="en-US"/>
              <a:t>UML 部署图是一个用来描述系统的硬件配置和部署以及软件的构件和模块在不同节点上分布的模型图。它能够帮助系统相关人员了解系统中各个构件部署在什么硬件上以及硬件之间的交互关系。</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部署图概念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22028" y="1870365"/>
            <a:ext cx="2556164" cy="676306"/>
            <a:chOff x="450273" y="1870365"/>
            <a:chExt cx="2556164" cy="676306"/>
          </a:xfrm>
        </p:grpSpPr>
        <p:sp>
          <p:nvSpPr>
            <p:cNvPr id="4" name="矩形 3"/>
            <p:cNvSpPr/>
            <p:nvPr/>
          </p:nvSpPr>
          <p:spPr>
            <a:xfrm>
              <a:off x="533401" y="1870365"/>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7" name="文本框 6"/>
            <p:cNvSpPr txBox="1"/>
            <p:nvPr/>
          </p:nvSpPr>
          <p:spPr>
            <a:xfrm>
              <a:off x="533401" y="1911929"/>
              <a:ext cx="387927" cy="337185"/>
            </a:xfrm>
            <a:prstGeom prst="rect">
              <a:avLst/>
            </a:prstGeom>
            <a:noFill/>
          </p:spPr>
          <p:txBody>
            <a:bodyPr wrap="square" rtlCol="0">
              <a:spAutoFit/>
            </a:bodyPr>
            <a:lstStyle/>
            <a:p>
              <a:r>
                <a:rPr lang="en-US" altLang="zh-CN" sz="1600" dirty="0">
                  <a:solidFill>
                    <a:schemeClr val="bg1"/>
                  </a:solidFill>
                  <a:latin typeface="华文细黑" panose="02010600040101010101" pitchFamily="2" charset="-122"/>
                  <a:ea typeface="微软雅黑 Light" panose="020B0502040204020203" pitchFamily="34" charset="-122"/>
                </a:rPr>
                <a:t>1</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10" name="文本框 9"/>
            <p:cNvSpPr txBox="1"/>
            <p:nvPr/>
          </p:nvSpPr>
          <p:spPr>
            <a:xfrm>
              <a:off x="921328" y="1981471"/>
              <a:ext cx="1939636" cy="275590"/>
            </a:xfrm>
            <a:prstGeom prst="rect">
              <a:avLst/>
            </a:prstGeom>
            <a:noFill/>
          </p:spPr>
          <p:txBody>
            <a:bodyPr wrap="square" rtlCol="0">
              <a:spAutoFit/>
            </a:bodyPr>
            <a:lstStyle/>
            <a:p>
              <a:r>
                <a:rPr lang="zh-CN" altLang="en-US" sz="1200" dirty="0">
                  <a:solidFill>
                    <a:schemeClr val="bg1"/>
                  </a:solidFill>
                  <a:latin typeface="华文细黑" panose="02010600040101010101" pitchFamily="2" charset="-122"/>
                  <a:ea typeface="微软雅黑 Light" panose="020B0502040204020203" pitchFamily="34" charset="-122"/>
                </a:rPr>
                <a:t>开源</a:t>
              </a:r>
              <a:r>
                <a:rPr lang="en-US" altLang="zh-CN" sz="1200" dirty="0">
                  <a:solidFill>
                    <a:schemeClr val="bg1"/>
                  </a:solidFill>
                  <a:latin typeface="华文细黑" panose="02010600040101010101" pitchFamily="2" charset="-122"/>
                  <a:ea typeface="微软雅黑 Light" panose="020B0502040204020203" pitchFamily="34" charset="-122"/>
                </a:rPr>
                <a:t>,</a:t>
              </a:r>
              <a:r>
                <a:rPr lang="zh-CN" altLang="en-US" sz="1200" dirty="0">
                  <a:solidFill>
                    <a:schemeClr val="bg1"/>
                  </a:solidFill>
                  <a:latin typeface="华文细黑" panose="02010600040101010101" pitchFamily="2" charset="-122"/>
                  <a:ea typeface="微软雅黑 Light" panose="020B0502040204020203" pitchFamily="34" charset="-122"/>
                </a:rPr>
                <a:t>但不免费</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11" name="文本框 10"/>
            <p:cNvSpPr txBox="1"/>
            <p:nvPr/>
          </p:nvSpPr>
          <p:spPr>
            <a:xfrm>
              <a:off x="450273" y="2271081"/>
              <a:ext cx="2556164" cy="275590"/>
            </a:xfrm>
            <a:prstGeom prst="rect">
              <a:avLst/>
            </a:prstGeom>
            <a:noFill/>
          </p:spPr>
          <p:txBody>
            <a:bodyPr wrap="square" rtlCol="0">
              <a:spAutoFit/>
            </a:bodyPr>
            <a:lstStyle/>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遵守GNU GPL</a:t>
              </a:r>
              <a:endParaRPr lang="zh-CN" altLang="en-US" sz="800" dirty="0">
                <a:solidFill>
                  <a:schemeClr val="bg1"/>
                </a:solidFill>
                <a:latin typeface="华文细黑" panose="02010600040101010101" pitchFamily="2" charset="-122"/>
                <a:ea typeface="微软雅黑 Light" panose="020B0502040204020203" pitchFamily="34" charset="-122"/>
              </a:endParaRPr>
            </a:p>
          </p:txBody>
        </p:sp>
      </p:grpSp>
      <p:grpSp>
        <p:nvGrpSpPr>
          <p:cNvPr id="3" name="组合 2"/>
          <p:cNvGrpSpPr/>
          <p:nvPr/>
        </p:nvGrpSpPr>
        <p:grpSpPr>
          <a:xfrm>
            <a:off x="3307773" y="1821908"/>
            <a:ext cx="2556164" cy="1164670"/>
            <a:chOff x="3307773" y="1821908"/>
            <a:chExt cx="2556164" cy="1164670"/>
          </a:xfrm>
        </p:grpSpPr>
        <p:sp>
          <p:nvSpPr>
            <p:cNvPr id="17" name="矩形 16"/>
            <p:cNvSpPr/>
            <p:nvPr/>
          </p:nvSpPr>
          <p:spPr>
            <a:xfrm>
              <a:off x="3390901" y="1870365"/>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18" name="文本框 17"/>
            <p:cNvSpPr txBox="1"/>
            <p:nvPr/>
          </p:nvSpPr>
          <p:spPr>
            <a:xfrm>
              <a:off x="3390900" y="1821908"/>
              <a:ext cx="387927" cy="46037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2</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16" name="文本框 15"/>
            <p:cNvSpPr txBox="1"/>
            <p:nvPr/>
          </p:nvSpPr>
          <p:spPr>
            <a:xfrm>
              <a:off x="3307773" y="2341418"/>
              <a:ext cx="2556164" cy="645160"/>
            </a:xfrm>
            <a:prstGeom prst="rect">
              <a:avLst/>
            </a:prstGeom>
            <a:noFill/>
          </p:spPr>
          <p:txBody>
            <a:bodyPr wrap="square" rtlCol="0">
              <a:spAutoFit/>
            </a:bodyPr>
            <a:lstStyle/>
            <a:p>
              <a:pPr>
                <a:lnSpc>
                  <a:spcPct val="150000"/>
                </a:lnSpc>
              </a:pPr>
              <a:r>
                <a:rPr lang="zh-CN" altLang="en-US" sz="800" dirty="0">
                  <a:solidFill>
                    <a:schemeClr val="bg1"/>
                  </a:solidFill>
                  <a:latin typeface="微软雅黑 Light" panose="020B0502040204020203" pitchFamily="34" charset="-122"/>
                  <a:ea typeface="微软雅黑 Light" panose="020B0502040204020203" pitchFamily="34" charset="-122"/>
                </a:rPr>
                <a:t>StarUML项目宣称的目标是代替大型的商业UML工具软件，如IBM的Rational Rose，Borland公司的Together</a:t>
              </a:r>
              <a:endParaRPr lang="zh-CN" altLang="en-US" sz="8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5" name="组合 4"/>
          <p:cNvGrpSpPr/>
          <p:nvPr/>
        </p:nvGrpSpPr>
        <p:grpSpPr>
          <a:xfrm>
            <a:off x="6165272" y="1851670"/>
            <a:ext cx="2556164" cy="765338"/>
            <a:chOff x="6165272" y="1851670"/>
            <a:chExt cx="2556164" cy="765338"/>
          </a:xfrm>
        </p:grpSpPr>
        <p:sp>
          <p:nvSpPr>
            <p:cNvPr id="23" name="矩形 22"/>
            <p:cNvSpPr/>
            <p:nvPr/>
          </p:nvSpPr>
          <p:spPr>
            <a:xfrm>
              <a:off x="6248400" y="1870365"/>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24" name="文本框 23"/>
            <p:cNvSpPr txBox="1"/>
            <p:nvPr/>
          </p:nvSpPr>
          <p:spPr>
            <a:xfrm>
              <a:off x="6248400" y="1851670"/>
              <a:ext cx="387927" cy="46037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3</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21" name="文本框 20"/>
            <p:cNvSpPr txBox="1"/>
            <p:nvPr/>
          </p:nvSpPr>
          <p:spPr>
            <a:xfrm>
              <a:off x="6636327" y="1959704"/>
              <a:ext cx="1939636" cy="368300"/>
            </a:xfrm>
            <a:prstGeom prst="rect">
              <a:avLst/>
            </a:prstGeom>
            <a:noFill/>
          </p:spPr>
          <p:txBody>
            <a:bodyPr wrap="square" rtlCol="0">
              <a:spAutoFit/>
            </a:bodyPr>
            <a:lstStyle/>
            <a:p>
              <a:pPr>
                <a:lnSpc>
                  <a:spcPct val="150000"/>
                </a:lnSpc>
              </a:pPr>
              <a:r>
                <a:rPr lang="en-US" altLang="zh-CN" sz="1200" dirty="0">
                  <a:solidFill>
                    <a:schemeClr val="bg1"/>
                  </a:solidFill>
                  <a:latin typeface="华文细黑" panose="02010600040101010101" pitchFamily="2" charset="-122"/>
                  <a:ea typeface="微软雅黑 Light" panose="020B0502040204020203" pitchFamily="34" charset="-122"/>
                </a:rPr>
                <a:t>UI</a:t>
              </a:r>
              <a:r>
                <a:rPr lang="zh-CN" altLang="en-US" sz="1200" dirty="0">
                  <a:solidFill>
                    <a:schemeClr val="bg1"/>
                  </a:solidFill>
                  <a:latin typeface="华文细黑" panose="02010600040101010101" pitchFamily="2" charset="-122"/>
                  <a:ea typeface="微软雅黑 Light" panose="020B0502040204020203" pitchFamily="34" charset="-122"/>
                </a:rPr>
                <a:t>好看</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22" name="文本框 21"/>
            <p:cNvSpPr txBox="1"/>
            <p:nvPr/>
          </p:nvSpPr>
          <p:spPr>
            <a:xfrm>
              <a:off x="6165272" y="2341418"/>
              <a:ext cx="2556164" cy="275590"/>
            </a:xfrm>
            <a:prstGeom prst="rect">
              <a:avLst/>
            </a:prstGeom>
            <a:noFill/>
          </p:spPr>
          <p:txBody>
            <a:bodyPr wrap="square" rtlCol="0">
              <a:spAutoFit/>
            </a:bodyPr>
            <a:lstStyle/>
            <a:p>
              <a:pPr>
                <a:lnSpc>
                  <a:spcPct val="150000"/>
                </a:lnSpc>
              </a:pPr>
              <a:r>
                <a:rPr lang="zh-CN" altLang="en-US" sz="800" dirty="0">
                  <a:solidFill>
                    <a:schemeClr val="bg1"/>
                  </a:solidFill>
                  <a:latin typeface="微软雅黑 Light" panose="020B0502040204020203" pitchFamily="34" charset="-122"/>
                  <a:ea typeface="微软雅黑 Light" panose="020B0502040204020203" pitchFamily="34" charset="-122"/>
                </a:rPr>
                <a:t>界面干净整洁</a:t>
              </a:r>
              <a:endParaRPr lang="zh-CN" altLang="en-US" sz="8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6" name="组合 5"/>
          <p:cNvGrpSpPr/>
          <p:nvPr/>
        </p:nvGrpSpPr>
        <p:grpSpPr>
          <a:xfrm>
            <a:off x="450273" y="3148109"/>
            <a:ext cx="2556164" cy="1855816"/>
            <a:chOff x="450273" y="3336704"/>
            <a:chExt cx="2556164" cy="1855816"/>
          </a:xfrm>
        </p:grpSpPr>
        <p:sp>
          <p:nvSpPr>
            <p:cNvPr id="29" name="矩形 28"/>
            <p:cNvSpPr/>
            <p:nvPr/>
          </p:nvSpPr>
          <p:spPr>
            <a:xfrm>
              <a:off x="533401" y="3363378"/>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30" name="文本框 29"/>
            <p:cNvSpPr txBox="1"/>
            <p:nvPr/>
          </p:nvSpPr>
          <p:spPr>
            <a:xfrm>
              <a:off x="533401" y="3336704"/>
              <a:ext cx="387927" cy="46037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4</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27" name="文本框 26"/>
            <p:cNvSpPr txBox="1"/>
            <p:nvPr/>
          </p:nvSpPr>
          <p:spPr>
            <a:xfrm>
              <a:off x="921328" y="3471898"/>
              <a:ext cx="1939636" cy="368300"/>
            </a:xfrm>
            <a:prstGeom prst="rect">
              <a:avLst/>
            </a:prstGeom>
            <a:noFill/>
          </p:spPr>
          <p:txBody>
            <a:bodyPr wrap="square" rtlCol="0">
              <a:spAutoFit/>
            </a:bodyPr>
            <a:lstStyle/>
            <a:p>
              <a:pPr>
                <a:lnSpc>
                  <a:spcPct val="150000"/>
                </a:lnSpc>
              </a:pPr>
              <a:r>
                <a:rPr lang="zh-CN" altLang="en-US" sz="1200" dirty="0">
                  <a:solidFill>
                    <a:schemeClr val="bg1"/>
                  </a:solidFill>
                  <a:latin typeface="华文细黑" panose="02010600040101010101" pitchFamily="2" charset="-122"/>
                  <a:ea typeface="微软雅黑 Light" panose="020B0502040204020203" pitchFamily="34" charset="-122"/>
                </a:rPr>
                <a:t>兼容性</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28" name="文本框 27"/>
            <p:cNvSpPr txBox="1"/>
            <p:nvPr/>
          </p:nvSpPr>
          <p:spPr>
            <a:xfrm>
              <a:off x="450273" y="3808855"/>
              <a:ext cx="2556164" cy="1383665"/>
            </a:xfrm>
            <a:prstGeom prst="rect">
              <a:avLst/>
            </a:prstGeom>
            <a:noFill/>
          </p:spPr>
          <p:txBody>
            <a:bodyPr wrap="square" rtlCol="0">
              <a:spAutoFit/>
            </a:bodyPr>
            <a:lstStyle/>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StarUML支持UML2.0定义的大多数图，但缺少对象图（object diagram），包图（package diagram），时间图（UML timing diagram）和交互预览图（interaction overview diagram）等功能，虽然对象图和包图完全可以通过类图编辑器画出来</a:t>
              </a:r>
              <a:endParaRPr lang="zh-CN" altLang="en-US" sz="800" dirty="0">
                <a:solidFill>
                  <a:schemeClr val="bg1"/>
                </a:solidFill>
                <a:latin typeface="华文细黑" panose="02010600040101010101" pitchFamily="2" charset="-122"/>
                <a:ea typeface="微软雅黑 Light" panose="020B0502040204020203" pitchFamily="34" charset="-122"/>
              </a:endParaRPr>
            </a:p>
            <a:p>
              <a:pPr>
                <a:lnSpc>
                  <a:spcPct val="150000"/>
                </a:lnSpc>
              </a:pPr>
              <a:endParaRPr lang="zh-CN" altLang="en-US" sz="800" dirty="0">
                <a:solidFill>
                  <a:schemeClr val="bg1"/>
                </a:solidFill>
                <a:latin typeface="华文细黑" panose="02010600040101010101" pitchFamily="2" charset="-122"/>
                <a:ea typeface="微软雅黑 Light" panose="020B0502040204020203" pitchFamily="34" charset="-122"/>
              </a:endParaRPr>
            </a:p>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兼容</a:t>
              </a:r>
              <a:r>
                <a:rPr lang="en-US" altLang="zh-CN" sz="800" dirty="0">
                  <a:solidFill>
                    <a:schemeClr val="bg1"/>
                  </a:solidFill>
                  <a:latin typeface="华文细黑" panose="02010600040101010101" pitchFamily="2" charset="-122"/>
                  <a:ea typeface="微软雅黑 Light" panose="020B0502040204020203" pitchFamily="34" charset="-122"/>
                </a:rPr>
                <a:t>Rational Rose</a:t>
              </a:r>
              <a:endParaRPr lang="en-US" altLang="zh-CN" sz="800" dirty="0">
                <a:solidFill>
                  <a:schemeClr val="bg1"/>
                </a:solidFill>
                <a:latin typeface="华文细黑" panose="02010600040101010101" pitchFamily="2" charset="-122"/>
                <a:ea typeface="微软雅黑 Light" panose="020B0502040204020203" pitchFamily="34" charset="-122"/>
              </a:endParaRPr>
            </a:p>
          </p:txBody>
        </p:sp>
      </p:grpSp>
      <p:grpSp>
        <p:nvGrpSpPr>
          <p:cNvPr id="9" name="组合 8"/>
          <p:cNvGrpSpPr/>
          <p:nvPr/>
        </p:nvGrpSpPr>
        <p:grpSpPr>
          <a:xfrm>
            <a:off x="3351530" y="3173095"/>
            <a:ext cx="2555875" cy="1084169"/>
            <a:chOff x="6165272" y="3336704"/>
            <a:chExt cx="2556164" cy="865062"/>
          </a:xfrm>
        </p:grpSpPr>
        <p:sp>
          <p:nvSpPr>
            <p:cNvPr id="41" name="矩形 40"/>
            <p:cNvSpPr/>
            <p:nvPr/>
          </p:nvSpPr>
          <p:spPr>
            <a:xfrm>
              <a:off x="6248400" y="3363378"/>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42" name="文本框 41"/>
            <p:cNvSpPr txBox="1"/>
            <p:nvPr/>
          </p:nvSpPr>
          <p:spPr>
            <a:xfrm>
              <a:off x="6248400" y="3336704"/>
              <a:ext cx="387927" cy="36733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5</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39" name="文本框 38"/>
            <p:cNvSpPr txBox="1"/>
            <p:nvPr/>
          </p:nvSpPr>
          <p:spPr>
            <a:xfrm>
              <a:off x="6636327" y="3478293"/>
              <a:ext cx="1939636" cy="293868"/>
            </a:xfrm>
            <a:prstGeom prst="rect">
              <a:avLst/>
            </a:prstGeom>
            <a:noFill/>
          </p:spPr>
          <p:txBody>
            <a:bodyPr wrap="square" rtlCol="0">
              <a:spAutoFit/>
            </a:bodyPr>
            <a:lstStyle/>
            <a:p>
              <a:pPr>
                <a:lnSpc>
                  <a:spcPct val="150000"/>
                </a:lnSpc>
              </a:pPr>
              <a:r>
                <a:rPr lang="zh-CN" altLang="en-US" sz="1200" dirty="0">
                  <a:solidFill>
                    <a:schemeClr val="bg1"/>
                  </a:solidFill>
                  <a:latin typeface="华文细黑" panose="02010600040101010101" pitchFamily="2" charset="-122"/>
                  <a:ea typeface="微软雅黑 Light" panose="020B0502040204020203" pitchFamily="34" charset="-122"/>
                </a:rPr>
                <a:t>双向工程</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40" name="文本框 39"/>
            <p:cNvSpPr txBox="1"/>
            <p:nvPr/>
          </p:nvSpPr>
          <p:spPr>
            <a:xfrm>
              <a:off x="6165272" y="3834431"/>
              <a:ext cx="2556164" cy="367335"/>
            </a:xfrm>
            <a:prstGeom prst="rect">
              <a:avLst/>
            </a:prstGeom>
            <a:noFill/>
          </p:spPr>
          <p:txBody>
            <a:bodyPr wrap="square" rtlCol="0">
              <a:spAutoFit/>
            </a:bodyPr>
            <a:lstStyle/>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正向</a:t>
              </a:r>
              <a:r>
                <a:rPr lang="en-US" altLang="zh-CN" sz="800" dirty="0">
                  <a:solidFill>
                    <a:schemeClr val="bg1"/>
                  </a:solidFill>
                  <a:latin typeface="华文细黑" panose="02010600040101010101" pitchFamily="2" charset="-122"/>
                  <a:ea typeface="微软雅黑 Light" panose="020B0502040204020203" pitchFamily="34" charset="-122"/>
                </a:rPr>
                <a:t>:</a:t>
              </a:r>
              <a:r>
                <a:rPr lang="zh-CN" altLang="en-US" sz="800" dirty="0">
                  <a:solidFill>
                    <a:schemeClr val="bg1"/>
                  </a:solidFill>
                  <a:latin typeface="华文细黑" panose="02010600040101010101" pitchFamily="2" charset="-122"/>
                  <a:ea typeface="微软雅黑 Light" panose="020B0502040204020203" pitchFamily="34" charset="-122"/>
                </a:rPr>
                <a:t>设计模型转代码框架</a:t>
              </a:r>
              <a:endParaRPr lang="zh-CN" altLang="en-US" sz="800" dirty="0">
                <a:solidFill>
                  <a:schemeClr val="bg1"/>
                </a:solidFill>
                <a:latin typeface="华文细黑" panose="02010600040101010101" pitchFamily="2" charset="-122"/>
                <a:ea typeface="微软雅黑 Light" panose="020B0502040204020203" pitchFamily="34" charset="-122"/>
              </a:endParaRPr>
            </a:p>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逆向</a:t>
              </a:r>
              <a:r>
                <a:rPr lang="en-US" altLang="zh-CN" sz="800" dirty="0">
                  <a:solidFill>
                    <a:schemeClr val="bg1"/>
                  </a:solidFill>
                  <a:latin typeface="华文细黑" panose="02010600040101010101" pitchFamily="2" charset="-122"/>
                  <a:ea typeface="微软雅黑 Light" panose="020B0502040204020203" pitchFamily="34" charset="-122"/>
                </a:rPr>
                <a:t>:</a:t>
              </a:r>
              <a:r>
                <a:rPr lang="zh-CN" altLang="en-US" sz="800" dirty="0">
                  <a:solidFill>
                    <a:schemeClr val="bg1"/>
                  </a:solidFill>
                  <a:latin typeface="华文细黑" panose="02010600040101010101" pitchFamily="2" charset="-122"/>
                  <a:ea typeface="微软雅黑 Light" panose="020B0502040204020203" pitchFamily="34" charset="-122"/>
                </a:rPr>
                <a:t>代码转设计模型</a:t>
              </a:r>
              <a:endParaRPr lang="zh-CN" altLang="en-US" sz="800" dirty="0">
                <a:solidFill>
                  <a:schemeClr val="bg1"/>
                </a:solidFill>
                <a:latin typeface="华文细黑" panose="02010600040101010101" pitchFamily="2" charset="-122"/>
                <a:ea typeface="微软雅黑 Light" panose="020B0502040204020203" pitchFamily="34" charset="-122"/>
              </a:endParaRPr>
            </a:p>
          </p:txBody>
        </p:sp>
      </p:grpSp>
      <p:grpSp>
        <p:nvGrpSpPr>
          <p:cNvPr id="32" name="组合 31"/>
          <p:cNvGrpSpPr/>
          <p:nvPr/>
        </p:nvGrpSpPr>
        <p:grpSpPr>
          <a:xfrm>
            <a:off x="323528" y="339502"/>
            <a:ext cx="432048" cy="432048"/>
            <a:chOff x="1236491" y="1745077"/>
            <a:chExt cx="720080" cy="720080"/>
          </a:xfrm>
        </p:grpSpPr>
        <p:sp>
          <p:nvSpPr>
            <p:cNvPr id="37" name="圆角矩形 36"/>
            <p:cNvSpPr/>
            <p:nvPr/>
          </p:nvSpPr>
          <p:spPr>
            <a:xfrm>
              <a:off x="1236491" y="1745077"/>
              <a:ext cx="720080" cy="720080"/>
            </a:xfrm>
            <a:prstGeom prst="roundRect">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38" name="组合 37"/>
            <p:cNvGrpSpPr>
              <a:grpSpLocks noChangeAspect="1"/>
            </p:cNvGrpSpPr>
            <p:nvPr/>
          </p:nvGrpSpPr>
          <p:grpSpPr>
            <a:xfrm>
              <a:off x="1319545" y="1827064"/>
              <a:ext cx="553971" cy="534134"/>
              <a:chOff x="7019925" y="5499100"/>
              <a:chExt cx="312738" cy="301626"/>
            </a:xfrm>
            <a:solidFill>
              <a:schemeClr val="tx1">
                <a:lumMod val="85000"/>
                <a:lumOff val="15000"/>
              </a:schemeClr>
            </a:solidFill>
          </p:grpSpPr>
          <p:sp>
            <p:nvSpPr>
              <p:cNvPr id="43"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a typeface="微软雅黑 Light" panose="020B0502040204020203" pitchFamily="34" charset="-122"/>
                </a:endParaRPr>
              </a:p>
            </p:txBody>
          </p:sp>
          <p:sp>
            <p:nvSpPr>
              <p:cNvPr id="44"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a typeface="微软雅黑 Light" panose="020B0502040204020203" pitchFamily="34" charset="-122"/>
                </a:endParaRPr>
              </a:p>
            </p:txBody>
          </p:sp>
        </p:grpSp>
      </p:grpSp>
      <p:sp>
        <p:nvSpPr>
          <p:cNvPr id="45" name="文本框 44"/>
          <p:cNvSpPr txBox="1"/>
          <p:nvPr/>
        </p:nvSpPr>
        <p:spPr>
          <a:xfrm>
            <a:off x="847090" y="355600"/>
            <a:ext cx="2158365" cy="706755"/>
          </a:xfrm>
          <a:prstGeom prst="rect">
            <a:avLst/>
          </a:prstGeom>
          <a:noFill/>
        </p:spPr>
        <p:txBody>
          <a:bodyPr wrap="square" rtlCol="0">
            <a:spAutoFit/>
          </a:bodyPr>
          <a:lstStyle/>
          <a:p>
            <a:r>
              <a:rPr lang="en-US" altLang="zh-CN" sz="2000" dirty="0" smtClean="0">
                <a:solidFill>
                  <a:schemeClr val="bg1"/>
                </a:solidFill>
                <a:ea typeface="微软雅黑 Light" panose="020B0502040204020203" pitchFamily="34" charset="-122"/>
              </a:rPr>
              <a:t>StarUML</a:t>
            </a:r>
            <a:r>
              <a:rPr lang="zh-CN" altLang="en-US" sz="2000" dirty="0" smtClean="0">
                <a:solidFill>
                  <a:schemeClr val="bg1"/>
                </a:solidFill>
                <a:ea typeface="微软雅黑 Light" panose="020B0502040204020203" pitchFamily="34" charset="-122"/>
              </a:rPr>
              <a:t>几个主要特点</a:t>
            </a:r>
            <a:endParaRPr lang="zh-CN" altLang="en-US" sz="2000" dirty="0" smtClean="0">
              <a:solidFill>
                <a:schemeClr val="bg1"/>
              </a:solidFill>
              <a:ea typeface="微软雅黑 Light" panose="020B0502040204020203"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 calcmode="lin" valueType="num">
                                      <p:cBhvr>
                                        <p:cTn id="9" dur="500" fill="hold"/>
                                        <p:tgtEl>
                                          <p:spTgt spid="32"/>
                                        </p:tgtEl>
                                        <p:attrNameLst>
                                          <p:attrName>style.rotation</p:attrName>
                                        </p:attrNameLst>
                                      </p:cBhvr>
                                      <p:tavLst>
                                        <p:tav tm="0">
                                          <p:val>
                                            <p:fltVal val="360"/>
                                          </p:val>
                                        </p:tav>
                                        <p:tav tm="100000">
                                          <p:val>
                                            <p:fltVal val="0"/>
                                          </p:val>
                                        </p:tav>
                                      </p:tavLst>
                                    </p:anim>
                                    <p:animEffect transition="in" filter="fade">
                                      <p:cBhvr>
                                        <p:cTn id="10" dur="500"/>
                                        <p:tgtEl>
                                          <p:spTgt spid="3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wipe(left)">
                                      <p:cBhvr>
                                        <p:cTn id="14" dur="500"/>
                                        <p:tgtEl>
                                          <p:spTgt spid="45"/>
                                        </p:tgtEl>
                                      </p:cBhvr>
                                    </p:animEffect>
                                  </p:childTnLst>
                                </p:cTn>
                              </p:par>
                            </p:childTnLst>
                          </p:cTn>
                        </p:par>
                        <p:par>
                          <p:cTn id="15" fill="hold">
                            <p:stCondLst>
                              <p:cond delay="1000"/>
                            </p:stCondLst>
                            <p:childTnLst>
                              <p:par>
                                <p:cTn id="16" presetID="2" presetClass="entr" presetSubtype="4" decel="10000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par>
                                <p:cTn id="20" presetID="2" presetClass="entr" presetSubtype="4" decel="100000" fill="hold" nodeType="withEffect">
                                  <p:stCondLst>
                                    <p:cond delay="25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par>
                                <p:cTn id="24" presetID="2" presetClass="entr" presetSubtype="4" decel="100000" fill="hold" nodeType="withEffect">
                                  <p:stCondLst>
                                    <p:cond delay="50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par>
                                <p:cTn id="28" presetID="2" presetClass="entr" presetSubtype="4" decel="100000" fill="hold" nodeType="withEffect">
                                  <p:stCondLst>
                                    <p:cond delay="75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par>
                                <p:cTn id="32" presetID="2" presetClass="entr" presetSubtype="4" decel="100000" fill="hold" nodeType="withEffect">
                                  <p:stCondLst>
                                    <p:cond delay="125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2" name="文本框 1"/>
          <p:cNvSpPr txBox="1"/>
          <p:nvPr/>
        </p:nvSpPr>
        <p:spPr>
          <a:xfrm>
            <a:off x="-44450" y="551815"/>
            <a:ext cx="9232900" cy="3415030"/>
          </a:xfrm>
          <a:prstGeom prst="rect">
            <a:avLst/>
          </a:prstGeom>
          <a:noFill/>
        </p:spPr>
        <p:txBody>
          <a:bodyPr wrap="square" rtlCol="0" anchor="t">
            <a:spAutoFit/>
          </a:bodyPr>
          <a:p>
            <a:r>
              <a:rPr lang="zh-CN" altLang="en-US"/>
              <a:t>包：是一种常规用途的组合机制。用于对模型进行组织。</a:t>
            </a:r>
            <a:endParaRPr lang="zh-CN" altLang="en-US"/>
          </a:p>
          <a:p>
            <a:endParaRPr lang="zh-CN" altLang="en-US"/>
          </a:p>
          <a:p>
            <a:endParaRPr lang="zh-CN" altLang="en-US"/>
          </a:p>
          <a:p>
            <a:r>
              <a:rPr lang="zh-CN" altLang="en-US"/>
              <a:t>用户：代表与系统交互的人，硬件设备或者系统。用户的UML符号是用一个小人表示的（如上图所示），用户可以在小人下面标出参与者的名字。</a:t>
            </a:r>
            <a:endParaRPr lang="zh-CN" altLang="en-US"/>
          </a:p>
          <a:p>
            <a:endParaRPr lang="zh-CN" altLang="en-US"/>
          </a:p>
          <a:p>
            <a:endParaRPr lang="zh-CN" altLang="en-US"/>
          </a:p>
          <a:p>
            <a:r>
              <a:rPr lang="zh-CN" altLang="en-US"/>
              <a:t>对象：表示代表了类的一个特定实例，它具有身份和属性值。</a:t>
            </a:r>
            <a:endParaRPr lang="zh-CN" altLang="en-US"/>
          </a:p>
          <a:p>
            <a:endParaRPr lang="zh-CN" altLang="en-US"/>
          </a:p>
          <a:p>
            <a:endParaRPr lang="zh-CN" altLang="en-US"/>
          </a:p>
          <a:p>
            <a:r>
              <a:rPr lang="zh-CN" altLang="en-US"/>
              <a:t>注释：是一个用来对元素或元素符号进行注解或约束时所用的符号。注释的UML符号是用右上角带有折角的矩形表示的。</a:t>
            </a:r>
            <a:endParaRPr lang="zh-CN" altLang="en-US"/>
          </a:p>
        </p:txBody>
      </p:sp>
      <p:pic>
        <p:nvPicPr>
          <p:cNvPr id="3" name="图片 2"/>
          <p:cNvPicPr>
            <a:picLocks noChangeAspect="1"/>
          </p:cNvPicPr>
          <p:nvPr/>
        </p:nvPicPr>
        <p:blipFill>
          <a:blip r:embed="rId1"/>
          <a:stretch>
            <a:fillRect/>
          </a:stretch>
        </p:blipFill>
        <p:spPr>
          <a:xfrm>
            <a:off x="5927090" y="467995"/>
            <a:ext cx="1019175" cy="695325"/>
          </a:xfrm>
          <a:prstGeom prst="rect">
            <a:avLst/>
          </a:prstGeom>
        </p:spPr>
      </p:pic>
      <p:pic>
        <p:nvPicPr>
          <p:cNvPr id="5" name="图片 4"/>
          <p:cNvPicPr>
            <a:picLocks noChangeAspect="1"/>
          </p:cNvPicPr>
          <p:nvPr/>
        </p:nvPicPr>
        <p:blipFill>
          <a:blip r:embed="rId2"/>
          <a:stretch>
            <a:fillRect/>
          </a:stretch>
        </p:blipFill>
        <p:spPr>
          <a:xfrm>
            <a:off x="6165215" y="1789430"/>
            <a:ext cx="542925" cy="676275"/>
          </a:xfrm>
          <a:prstGeom prst="rect">
            <a:avLst/>
          </a:prstGeom>
        </p:spPr>
      </p:pic>
      <p:pic>
        <p:nvPicPr>
          <p:cNvPr id="6" name="图片 5"/>
          <p:cNvPicPr>
            <a:picLocks noChangeAspect="1"/>
          </p:cNvPicPr>
          <p:nvPr/>
        </p:nvPicPr>
        <p:blipFill>
          <a:blip r:embed="rId3"/>
          <a:stretch>
            <a:fillRect/>
          </a:stretch>
        </p:blipFill>
        <p:spPr>
          <a:xfrm>
            <a:off x="6155690" y="2585720"/>
            <a:ext cx="990600" cy="676275"/>
          </a:xfrm>
          <a:prstGeom prst="rect">
            <a:avLst/>
          </a:prstGeom>
        </p:spPr>
      </p:pic>
      <p:pic>
        <p:nvPicPr>
          <p:cNvPr id="7" name="图片 6"/>
          <p:cNvPicPr>
            <a:picLocks noChangeAspect="1"/>
          </p:cNvPicPr>
          <p:nvPr/>
        </p:nvPicPr>
        <p:blipFill>
          <a:blip r:embed="rId4"/>
          <a:stretch>
            <a:fillRect/>
          </a:stretch>
        </p:blipFill>
        <p:spPr>
          <a:xfrm>
            <a:off x="5927090" y="3833495"/>
            <a:ext cx="1447800" cy="685800"/>
          </a:xfrm>
          <a:prstGeom prst="rect">
            <a:avLst/>
          </a:prstGeom>
        </p:spPr>
      </p:pic>
    </p:spTree>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7310" y="33020"/>
            <a:ext cx="7639685" cy="5077460"/>
          </a:xfrm>
          <a:prstGeom prst="rect">
            <a:avLst/>
          </a:prstGeom>
          <a:noFill/>
        </p:spPr>
        <p:txBody>
          <a:bodyPr wrap="square" rtlCol="0" anchor="t">
            <a:spAutoFit/>
          </a:bodyPr>
          <a:p>
            <a:r>
              <a:rPr lang="zh-CN" altLang="en-US"/>
              <a:t>约束：约束的UML 符号跟注释的符号比较像，但是略窄。它扩充了UML模型元素的语义，用户可以自行添加新规则或者修改已有的规则</a:t>
            </a:r>
            <a:endParaRPr lang="zh-CN" altLang="en-US"/>
          </a:p>
          <a:p>
            <a:endParaRPr lang="zh-CN" altLang="en-US"/>
          </a:p>
          <a:p>
            <a:r>
              <a:rPr lang="zh-CN" altLang="en-US"/>
              <a:t>节点：节点表示具有一个内存和计算能力的物理元素。</a:t>
            </a:r>
            <a:endParaRPr lang="zh-CN" altLang="en-US"/>
          </a:p>
          <a:p>
            <a:endParaRPr lang="zh-CN" altLang="en-US"/>
          </a:p>
          <a:p>
            <a:r>
              <a:rPr lang="zh-CN" altLang="en-US"/>
              <a:t>节点实例：节点实例与结点的区别在于名称有下划线和结点类型前面有冒号，冒号前面可以有示例名称也可以没有示例名称，但是节点必须有。</a:t>
            </a:r>
            <a:endParaRPr lang="zh-CN" altLang="en-US"/>
          </a:p>
          <a:p>
            <a:endParaRPr lang="zh-CN" altLang="en-US"/>
          </a:p>
          <a:p>
            <a:r>
              <a:rPr lang="zh-CN" altLang="en-US"/>
              <a:t>组件：组件代表了一个接口定义良好的软件模块，是系统的一个物理可替代的部分。它跟UML组件图使用的符号是一样的，表示为一个矩形，左侧面还伸出两个较小矩形。</a:t>
            </a:r>
            <a:endParaRPr lang="zh-CN" altLang="en-US"/>
          </a:p>
          <a:p>
            <a:endParaRPr lang="zh-CN" altLang="en-US"/>
          </a:p>
          <a:p>
            <a:r>
              <a:rPr lang="zh-CN" altLang="en-US"/>
              <a:t>接口：接口是一系列操作的集合，它指定了一个类所提供的服务。通常用一个空心圆或者空心圆加一根实线表示。</a:t>
            </a:r>
            <a:endParaRPr lang="zh-CN" altLang="en-US"/>
          </a:p>
          <a:p>
            <a:endParaRPr lang="zh-CN" altLang="en-US"/>
          </a:p>
          <a:p>
            <a:r>
              <a:rPr lang="zh-CN" altLang="en-US"/>
              <a:t>依赖：依赖是一种使用关系，表示类之间的调用关系，即一个类的实现需要另一个类的协助，所以尽量不使用互相依赖。依赖分为单向依赖和双向依赖，单向依赖用一根虚线带一个箭头表示。</a:t>
            </a:r>
            <a:endParaRPr lang="zh-CN" altLang="en-US"/>
          </a:p>
        </p:txBody>
      </p:sp>
      <p:pic>
        <p:nvPicPr>
          <p:cNvPr id="3" name="图片 2"/>
          <p:cNvPicPr>
            <a:picLocks noChangeAspect="1"/>
          </p:cNvPicPr>
          <p:nvPr/>
        </p:nvPicPr>
        <p:blipFill>
          <a:blip r:embed="rId1"/>
          <a:stretch>
            <a:fillRect/>
          </a:stretch>
        </p:blipFill>
        <p:spPr>
          <a:xfrm>
            <a:off x="7109460" y="389255"/>
            <a:ext cx="1447800" cy="685800"/>
          </a:xfrm>
          <a:prstGeom prst="rect">
            <a:avLst/>
          </a:prstGeom>
        </p:spPr>
      </p:pic>
      <p:pic>
        <p:nvPicPr>
          <p:cNvPr id="4" name="图片 3"/>
          <p:cNvPicPr>
            <a:picLocks noChangeAspect="1"/>
          </p:cNvPicPr>
          <p:nvPr/>
        </p:nvPicPr>
        <p:blipFill>
          <a:blip r:embed="rId2"/>
          <a:stretch>
            <a:fillRect/>
          </a:stretch>
        </p:blipFill>
        <p:spPr>
          <a:xfrm>
            <a:off x="5686425" y="616585"/>
            <a:ext cx="666750" cy="857250"/>
          </a:xfrm>
          <a:prstGeom prst="rect">
            <a:avLst/>
          </a:prstGeom>
        </p:spPr>
      </p:pic>
      <p:pic>
        <p:nvPicPr>
          <p:cNvPr id="5" name="图片 4"/>
          <p:cNvPicPr>
            <a:picLocks noChangeAspect="1"/>
          </p:cNvPicPr>
          <p:nvPr/>
        </p:nvPicPr>
        <p:blipFill>
          <a:blip r:embed="rId3"/>
          <a:stretch>
            <a:fillRect/>
          </a:stretch>
        </p:blipFill>
        <p:spPr>
          <a:xfrm>
            <a:off x="7839710" y="1473835"/>
            <a:ext cx="638175" cy="904875"/>
          </a:xfrm>
          <a:prstGeom prst="rect">
            <a:avLst/>
          </a:prstGeom>
        </p:spPr>
      </p:pic>
      <p:pic>
        <p:nvPicPr>
          <p:cNvPr id="6" name="图片 5"/>
          <p:cNvPicPr>
            <a:picLocks noChangeAspect="1"/>
          </p:cNvPicPr>
          <p:nvPr/>
        </p:nvPicPr>
        <p:blipFill>
          <a:blip r:embed="rId4"/>
          <a:stretch>
            <a:fillRect/>
          </a:stretch>
        </p:blipFill>
        <p:spPr>
          <a:xfrm>
            <a:off x="7706995" y="3509645"/>
            <a:ext cx="1257300" cy="523875"/>
          </a:xfrm>
          <a:prstGeom prst="rect">
            <a:avLst/>
          </a:prstGeom>
        </p:spPr>
      </p:pic>
      <p:pic>
        <p:nvPicPr>
          <p:cNvPr id="7" name="图片 6"/>
          <p:cNvPicPr>
            <a:picLocks noChangeAspect="1"/>
          </p:cNvPicPr>
          <p:nvPr/>
        </p:nvPicPr>
        <p:blipFill>
          <a:blip r:embed="rId5"/>
          <a:stretch>
            <a:fillRect/>
          </a:stretch>
        </p:blipFill>
        <p:spPr>
          <a:xfrm>
            <a:off x="7620635" y="2620010"/>
            <a:ext cx="1076325" cy="581025"/>
          </a:xfrm>
          <a:prstGeom prst="rect">
            <a:avLst/>
          </a:prstGeom>
        </p:spPr>
      </p:pic>
      <p:pic>
        <p:nvPicPr>
          <p:cNvPr id="8" name="图片 7"/>
          <p:cNvPicPr>
            <a:picLocks noChangeAspect="1"/>
          </p:cNvPicPr>
          <p:nvPr/>
        </p:nvPicPr>
        <p:blipFill>
          <a:blip r:embed="rId6"/>
          <a:stretch>
            <a:fillRect/>
          </a:stretch>
        </p:blipFill>
        <p:spPr>
          <a:xfrm>
            <a:off x="7557135" y="4530090"/>
            <a:ext cx="1247775" cy="4514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718945" y="561975"/>
            <a:ext cx="5705475" cy="40195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3055938" y="2609850"/>
            <a:ext cx="2906712" cy="645160"/>
            <a:chOff x="767314" y="4306893"/>
            <a:chExt cx="3875823" cy="860871"/>
          </a:xfrm>
        </p:grpSpPr>
        <p:sp>
          <p:nvSpPr>
            <p:cNvPr id="12" name="文本框 11"/>
            <p:cNvSpPr txBox="1"/>
            <p:nvPr/>
          </p:nvSpPr>
          <p:spPr>
            <a:xfrm>
              <a:off x="767314" y="4306893"/>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SEVEN</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9940"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6436995"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以下(   )不是UML事物。</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A、结构事物     B、行为事物     C、分组事物     D、机制事物</a:t>
            </a:r>
            <a:endParaRPr kumimoji="0" lang="en-US" altLang="zh-CN" sz="1800" b="1" kern="1200" cap="none" spc="0" normalizeH="0" baseline="0" noProof="0" dirty="0">
              <a:latin typeface="+mn-ea"/>
              <a:ea typeface="+mn-ea"/>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9940"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6436995"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以下( </a:t>
            </a:r>
            <a:r>
              <a:rPr kumimoji="0" lang="en-US" altLang="zh-CN" sz="1800" b="1" kern="1200" cap="none" spc="0" normalizeH="0" baseline="0" noProof="0" dirty="0">
                <a:solidFill>
                  <a:srgbClr val="FF0000"/>
                </a:solidFill>
                <a:latin typeface="+mn-ea"/>
                <a:ea typeface="+mn-ea"/>
                <a:cs typeface="+mn-cs"/>
              </a:rPr>
              <a:t>D</a:t>
            </a:r>
            <a:r>
              <a:rPr kumimoji="0" lang="en-US" altLang="zh-CN" sz="1800" b="1" kern="1200" cap="none" spc="0" normalizeH="0" baseline="0" noProof="0" dirty="0">
                <a:latin typeface="+mn-ea"/>
                <a:ea typeface="+mn-ea"/>
                <a:cs typeface="+mn-cs"/>
              </a:rPr>
              <a:t>  )不是UML事物。</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A、结构事物     B、行为事物     C、分组事物     D、机制事物</a:t>
            </a:r>
            <a:endParaRPr kumimoji="0" lang="en-US" altLang="zh-CN" sz="1800" b="1" kern="1200" cap="none" spc="0" normalizeH="0" baseline="0" noProof="0" dirty="0">
              <a:latin typeface="+mn-ea"/>
              <a:ea typeface="+mn-ea"/>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312670" y="1550670"/>
            <a:ext cx="4518660" cy="20421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5" name="组合 20"/>
          <p:cNvGrpSpPr/>
          <p:nvPr/>
        </p:nvGrpSpPr>
        <p:grpSpPr>
          <a:xfrm>
            <a:off x="0" y="285750"/>
            <a:ext cx="521494" cy="379810"/>
            <a:chOff x="0" y="0"/>
            <a:chExt cx="694944" cy="624651"/>
          </a:xfrm>
        </p:grpSpPr>
        <p:sp>
          <p:nvSpPr>
            <p:cNvPr id="3891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892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8916"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7048500"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   )是指利用工具将模型转换成指定语言类型的代码。</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A、正向工程         B、逆向工程      C、导入工程         D、导出工程</a:t>
            </a:r>
            <a:endParaRPr kumimoji="0" lang="en-US" altLang="zh-CN" sz="1800" b="1" kern="1200" cap="none" spc="0" normalizeH="0" baseline="0" noProof="0" dirty="0">
              <a:latin typeface="+mn-ea"/>
              <a:ea typeface="+mn-ea"/>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5" name="组合 20"/>
          <p:cNvGrpSpPr/>
          <p:nvPr/>
        </p:nvGrpSpPr>
        <p:grpSpPr>
          <a:xfrm>
            <a:off x="0" y="285750"/>
            <a:ext cx="521494" cy="379810"/>
            <a:chOff x="0" y="0"/>
            <a:chExt cx="694944" cy="624651"/>
          </a:xfrm>
        </p:grpSpPr>
        <p:sp>
          <p:nvSpPr>
            <p:cNvPr id="3891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892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8916"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7048500"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   </a:t>
            </a:r>
            <a:r>
              <a:rPr kumimoji="0" lang="en-US" altLang="zh-CN" sz="1800" b="1" kern="1200" cap="none" spc="0" normalizeH="0" baseline="0" noProof="0" dirty="0">
                <a:solidFill>
                  <a:srgbClr val="FF0000"/>
                </a:solidFill>
                <a:latin typeface="+mn-ea"/>
                <a:ea typeface="+mn-ea"/>
                <a:cs typeface="+mn-cs"/>
              </a:rPr>
              <a:t>A</a:t>
            </a:r>
            <a:r>
              <a:rPr kumimoji="0" lang="en-US" altLang="zh-CN" sz="1800" b="1" kern="1200" cap="none" spc="0" normalizeH="0" baseline="0" noProof="0" dirty="0">
                <a:latin typeface="+mn-ea"/>
                <a:ea typeface="+mn-ea"/>
                <a:cs typeface="+mn-cs"/>
              </a:rPr>
              <a:t>)是指利用工具将模型转换成指定语言类型的代码。</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A、正向工程         B、逆向工程      C、导入工程         D、导出工程</a:t>
            </a:r>
            <a:endParaRPr kumimoji="0" lang="en-US" altLang="zh-CN" sz="1800" b="1" kern="1200" cap="none" spc="0" normalizeH="0" baseline="0" noProof="0" dirty="0">
              <a:latin typeface="+mn-ea"/>
              <a:ea typeface="+mn-ea"/>
              <a:cs typeface="+mn-cs"/>
            </a:endParaRPr>
          </a:p>
        </p:txBody>
      </p:sp>
      <p:sp>
        <p:nvSpPr>
          <p:cNvPr id="2" name="文本框 1"/>
          <p:cNvSpPr txBox="1"/>
          <p:nvPr/>
        </p:nvSpPr>
        <p:spPr>
          <a:xfrm>
            <a:off x="1866900" y="3404870"/>
            <a:ext cx="3641090" cy="1476375"/>
          </a:xfrm>
          <a:prstGeom prst="rect">
            <a:avLst/>
          </a:prstGeom>
          <a:noFill/>
        </p:spPr>
        <p:txBody>
          <a:bodyPr wrap="square" rtlCol="0">
            <a:spAutoFit/>
          </a:bodyPr>
          <a:p>
            <a:r>
              <a:rPr lang="zh-CN" altLang="en-US"/>
              <a:t>正向工程是通过到实现语言的映射而把模型转换为代码的过程。</a:t>
            </a:r>
            <a:endParaRPr lang="zh-CN" altLang="en-US"/>
          </a:p>
          <a:p>
            <a:endParaRPr lang="zh-CN" altLang="en-US"/>
          </a:p>
          <a:p>
            <a:r>
              <a:rPr lang="zh-CN" altLang="en-US"/>
              <a:t>逆向工程是通过从特定实现语言的映射而把代码转换为模型的过程。</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5" name="组合 20"/>
          <p:cNvGrpSpPr/>
          <p:nvPr/>
        </p:nvGrpSpPr>
        <p:grpSpPr>
          <a:xfrm>
            <a:off x="0" y="285750"/>
            <a:ext cx="521494" cy="379810"/>
            <a:chOff x="0" y="0"/>
            <a:chExt cx="694944" cy="624651"/>
          </a:xfrm>
        </p:grpSpPr>
        <p:sp>
          <p:nvSpPr>
            <p:cNvPr id="3891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892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8916"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7691120"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下面哪个选项中有不是活动图中的基本元素(   )</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A、状态、分支        B、状态、汇合    C、泳道、转移        D、信号、转移</a:t>
            </a:r>
            <a:endParaRPr kumimoji="0" lang="en-US" altLang="zh-CN" sz="1800" b="1" kern="1200" cap="none" spc="0" normalizeH="0" baseline="0" noProof="0" dirty="0">
              <a:latin typeface="+mn-ea"/>
              <a:ea typeface="+mn-ea"/>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的特点</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3958829" y="431006"/>
            <a:ext cx="4401741" cy="414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AutoNum type="arabicParenBoth"/>
              <a:defRPr/>
            </a:pP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可绘制</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中的常用图：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UML2.0</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分为两大类：结构图和行为图共</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13</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种图。结构图用于对系统的静态结构建模，包括类图、组合结构图、构件图、部署图、对象图和包图；行为图用于对系统的动态行为建模，包括实例图、交互图（顺序图、通信图、交互概览图、计时图）、活动图和状态机图。</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可支持这些图的绘制。</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完全免费：</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是一套开发源码的软件，不仅免费自由下载，连代码都免费开放。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多种格式：</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遵守</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的语法规则，不支持违反语法的动作。</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5" name="组合 20"/>
          <p:cNvGrpSpPr/>
          <p:nvPr/>
        </p:nvGrpSpPr>
        <p:grpSpPr>
          <a:xfrm>
            <a:off x="0" y="285750"/>
            <a:ext cx="521494" cy="379810"/>
            <a:chOff x="0" y="0"/>
            <a:chExt cx="694944" cy="624651"/>
          </a:xfrm>
        </p:grpSpPr>
        <p:sp>
          <p:nvSpPr>
            <p:cNvPr id="3891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892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8916"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7691120"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下面哪个选项中有不是活动图中的基本元素(</a:t>
            </a:r>
            <a:r>
              <a:rPr kumimoji="0" lang="en-US" altLang="zh-CN" sz="1800" b="1" kern="1200" cap="none" spc="0" normalizeH="0" baseline="0" noProof="0" dirty="0">
                <a:solidFill>
                  <a:srgbClr val="FF0000"/>
                </a:solidFill>
                <a:latin typeface="+mn-ea"/>
                <a:ea typeface="+mn-ea"/>
                <a:cs typeface="+mn-cs"/>
              </a:rPr>
              <a:t>D </a:t>
            </a:r>
            <a:r>
              <a:rPr kumimoji="0" lang="en-US" altLang="zh-CN" sz="1800" b="1" kern="1200" cap="none" spc="0" normalizeH="0" baseline="0" noProof="0" dirty="0">
                <a:latin typeface="+mn-ea"/>
                <a:ea typeface="+mn-ea"/>
                <a:cs typeface="+mn-cs"/>
              </a:rPr>
              <a:t>  )</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A、状态、分支        B、状态、汇合    C、泳道、转移        D、信号、转移</a:t>
            </a:r>
            <a:endParaRPr kumimoji="0" lang="en-US" altLang="zh-CN" sz="1800" b="1" kern="1200" cap="none" spc="0" normalizeH="0" baseline="0" noProof="0" dirty="0">
              <a:latin typeface="+mn-ea"/>
              <a:ea typeface="+mn-ea"/>
              <a:cs typeface="+mn-cs"/>
            </a:endParaRPr>
          </a:p>
        </p:txBody>
      </p:sp>
      <p:sp>
        <p:nvSpPr>
          <p:cNvPr id="2" name="文本框 1"/>
          <p:cNvSpPr txBox="1"/>
          <p:nvPr/>
        </p:nvSpPr>
        <p:spPr>
          <a:xfrm>
            <a:off x="1067435" y="3684270"/>
            <a:ext cx="5952490" cy="645160"/>
          </a:xfrm>
          <a:prstGeom prst="rect">
            <a:avLst/>
          </a:prstGeom>
          <a:noFill/>
        </p:spPr>
        <p:txBody>
          <a:bodyPr wrap="square" rtlCol="0">
            <a:spAutoFit/>
          </a:bodyPr>
          <a:p>
            <a:r>
              <a:rPr lang="zh-CN" altLang="en-US"/>
              <a:t>活动图基本要素</a:t>
            </a:r>
            <a:r>
              <a:rPr lang="en-US" altLang="zh-CN"/>
              <a:t>:</a:t>
            </a:r>
            <a:endParaRPr lang="en-US" altLang="zh-CN"/>
          </a:p>
          <a:p>
            <a:r>
              <a:rPr lang="zh-CN" altLang="en-US"/>
              <a:t>状态</a:t>
            </a:r>
            <a:r>
              <a:rPr lang="en-US" altLang="zh-CN"/>
              <a:t>\</a:t>
            </a:r>
            <a:r>
              <a:rPr lang="zh-CN" altLang="en-US"/>
              <a:t>转移</a:t>
            </a:r>
            <a:r>
              <a:rPr lang="en-US" altLang="zh-CN"/>
              <a:t>\</a:t>
            </a:r>
            <a:r>
              <a:rPr lang="zh-CN" altLang="en-US"/>
              <a:t>分支</a:t>
            </a:r>
            <a:r>
              <a:rPr lang="en-US" altLang="zh-CN"/>
              <a:t>\</a:t>
            </a:r>
            <a:r>
              <a:rPr lang="zh-CN" altLang="en-US"/>
              <a:t>分叉</a:t>
            </a:r>
            <a:r>
              <a:rPr lang="en-US" altLang="zh-CN"/>
              <a:t>\</a:t>
            </a:r>
            <a:r>
              <a:rPr lang="zh-CN" altLang="en-US"/>
              <a:t>汇合</a:t>
            </a:r>
            <a:r>
              <a:rPr lang="en-US" altLang="zh-CN"/>
              <a:t>\</a:t>
            </a:r>
            <a:r>
              <a:rPr lang="zh-CN" altLang="en-US"/>
              <a:t>泳道</a:t>
            </a:r>
            <a:r>
              <a:rPr lang="en-US" altLang="zh-CN"/>
              <a:t>\</a:t>
            </a:r>
            <a:r>
              <a:rPr lang="zh-CN" altLang="en-US"/>
              <a:t>对象流</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资料</a:t>
            </a:r>
            <a:endParaRPr lang="zh-CN" altLang="en-US" sz="2400" b="1" dirty="0"/>
          </a:p>
        </p:txBody>
      </p:sp>
      <p:graphicFrame>
        <p:nvGraphicFramePr>
          <p:cNvPr id="2" name="表格 1"/>
          <p:cNvGraphicFramePr>
            <a:graphicFrameLocks noGrp="1"/>
          </p:cNvGraphicFramePr>
          <p:nvPr/>
        </p:nvGraphicFramePr>
        <p:xfrm>
          <a:off x="1206104" y="1264444"/>
          <a:ext cx="7023100" cy="3355975"/>
        </p:xfrm>
        <a:graphic>
          <a:graphicData uri="http://schemas.openxmlformats.org/drawingml/2006/table">
            <a:tbl>
              <a:tblPr firstRow="1" bandRow="1">
                <a:tableStyleId>{5C22544A-7EE6-4342-B048-85BDC9FD1C3A}</a:tableStyleId>
              </a:tblPr>
              <a:tblGrid>
                <a:gridCol w="7023100"/>
              </a:tblGrid>
              <a:tr h="525780">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latin typeface="微软雅黑" panose="020B0503020204020204" pitchFamily="34" charset="-122"/>
                          <a:ea typeface="微软雅黑" panose="020B0503020204020204" pitchFamily="34" charset="-122"/>
                        </a:rPr>
                        <a:t>资料引用</a:t>
                      </a:r>
                      <a:r>
                        <a:rPr lang="en-US" altLang="zh-CN" sz="1500" b="1" dirty="0">
                          <a:solidFill>
                            <a:schemeClr val="tx1"/>
                          </a:solidFill>
                          <a:latin typeface="微软雅黑" panose="020B0503020204020204" pitchFamily="34" charset="-122"/>
                          <a:ea typeface="微软雅黑" panose="020B0503020204020204" pitchFamily="34" charset="-122"/>
                        </a:rPr>
                        <a:t>1</a:t>
                      </a:r>
                      <a:r>
                        <a:rPr lang="zh-CN" altLang="en-US" sz="1500" b="1" dirty="0">
                          <a:solidFill>
                            <a:schemeClr val="tx1"/>
                          </a:solidFill>
                          <a:latin typeface="微软雅黑" panose="020B0503020204020204" pitchFamily="34" charset="-122"/>
                          <a:ea typeface="微软雅黑" panose="020B0503020204020204" pitchFamily="34" charset="-122"/>
                        </a:rPr>
                        <a:t>：</a:t>
                      </a:r>
                      <a:r>
                        <a:rPr lang="en-US" altLang="zh-CN" sz="1500" b="1" dirty="0">
                          <a:solidFill>
                            <a:schemeClr val="tx1"/>
                          </a:solidFill>
                          <a:latin typeface="微软雅黑" panose="020B0503020204020204" pitchFamily="34" charset="-122"/>
                          <a:ea typeface="微软雅黑" panose="020B0503020204020204" pitchFamily="34" charset="-122"/>
                        </a:rPr>
                        <a:t>UML2</a:t>
                      </a:r>
                      <a:r>
                        <a:rPr lang="zh-CN" altLang="en-US" sz="1500" b="1" dirty="0">
                          <a:solidFill>
                            <a:schemeClr val="tx1"/>
                          </a:solidFill>
                          <a:latin typeface="微软雅黑" panose="020B0503020204020204" pitchFamily="34" charset="-122"/>
                          <a:ea typeface="微软雅黑" panose="020B0503020204020204" pitchFamily="34" charset="-122"/>
                        </a:rPr>
                        <a:t>基础，建模与设计教程 杨弘平 清华大学出版社 </a:t>
                      </a:r>
                      <a:r>
                        <a:rPr lang="en-US" altLang="zh-CN" sz="1500" b="1" dirty="0">
                          <a:solidFill>
                            <a:schemeClr val="tx1"/>
                          </a:solidFill>
                          <a:latin typeface="微软雅黑" panose="020B0503020204020204" pitchFamily="34" charset="-122"/>
                          <a:ea typeface="微软雅黑" panose="020B0503020204020204" pitchFamily="34" charset="-122"/>
                        </a:rPr>
                        <a:t>ISBN978730240491</a:t>
                      </a:r>
                      <a:r>
                        <a:rPr lang="zh-CN" altLang="en-US" sz="1500" b="1" dirty="0">
                          <a:solidFill>
                            <a:schemeClr val="tx1"/>
                          </a:solidFill>
                          <a:latin typeface="微软雅黑" panose="020B0503020204020204" pitchFamily="34" charset="-122"/>
                          <a:ea typeface="微软雅黑" panose="020B0503020204020204" pitchFamily="34" charset="-122"/>
                        </a:rPr>
                        <a:t>（</a:t>
                      </a:r>
                      <a:r>
                        <a:rPr lang="en-US" altLang="zh-CN" sz="1500" b="1" dirty="0">
                          <a:solidFill>
                            <a:schemeClr val="tx1"/>
                          </a:solidFill>
                          <a:latin typeface="微软雅黑" panose="020B0503020204020204" pitchFamily="34" charset="-122"/>
                          <a:ea typeface="微软雅黑" panose="020B0503020204020204" pitchFamily="34" charset="-122"/>
                        </a:rPr>
                        <a:t>2015-10</a:t>
                      </a:r>
                      <a:r>
                        <a:rPr lang="zh-CN" altLang="en-US" sz="1500" b="1" dirty="0">
                          <a:solidFill>
                            <a:schemeClr val="tx1"/>
                          </a:solidFill>
                          <a:latin typeface="微软雅黑" panose="020B0503020204020204" pitchFamily="34" charset="-122"/>
                          <a:ea typeface="微软雅黑" panose="020B0503020204020204" pitchFamily="34" charset="-122"/>
                        </a:rPr>
                        <a:t>）</a:t>
                      </a:r>
                      <a:endParaRPr lang="zh-CN" altLang="en-US" sz="1500" b="1" dirty="0">
                        <a:solidFill>
                          <a:schemeClr val="tx1"/>
                        </a:solidFill>
                      </a:endParaRPr>
                    </a:p>
                  </a:txBody>
                  <a:tcPr marL="68584" marR="68584" marT="34303" marB="34303"/>
                </a:tc>
              </a:tr>
              <a:tr h="755015">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资料引用</a:t>
                      </a:r>
                      <a:r>
                        <a:rPr lang="en-US" altLang="zh-CN" sz="1500" b="1" dirty="0">
                          <a:solidFill>
                            <a:schemeClr val="tx1"/>
                          </a:solidFill>
                        </a:rPr>
                        <a:t>2</a:t>
                      </a:r>
                      <a:r>
                        <a:rPr lang="zh-CN" altLang="en-US" sz="1500" b="1" dirty="0">
                          <a:solidFill>
                            <a:schemeClr val="tx1"/>
                          </a:solidFill>
                        </a:rPr>
                        <a:t>：</a:t>
                      </a:r>
                      <a:r>
                        <a:rPr lang="en-US" altLang="zh-CN" sz="1500" b="1" dirty="0">
                          <a:solidFill>
                            <a:schemeClr val="tx1"/>
                          </a:solidFill>
                        </a:rPr>
                        <a:t>StarUML</a:t>
                      </a:r>
                      <a:endParaRPr lang="zh-CN" altLang="en-US" sz="15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https://zh.wikipedia.org/zh-hans/StarUML</a:t>
                      </a:r>
                      <a:endParaRPr lang="zh-CN" altLang="en-US" sz="1500" b="1" dirty="0">
                        <a:solidFill>
                          <a:schemeClr val="tx1"/>
                        </a:solidFill>
                      </a:endParaRPr>
                    </a:p>
                  </a:txBody>
                  <a:tcPr marL="68584" marR="68584" marT="34303" marB="34303"/>
                </a:tc>
              </a:tr>
              <a:tr h="337820">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资料引用</a:t>
                      </a:r>
                      <a:r>
                        <a:rPr lang="en-US" altLang="zh-CN" sz="1500" b="1" dirty="0">
                          <a:solidFill>
                            <a:schemeClr val="tx1"/>
                          </a:solidFill>
                        </a:rPr>
                        <a:t>3</a:t>
                      </a:r>
                      <a:r>
                        <a:rPr lang="zh-CN" altLang="en-US" sz="1500" b="1" dirty="0">
                          <a:solidFill>
                            <a:schemeClr val="tx1"/>
                          </a:solidFill>
                        </a:rPr>
                        <a:t>：</a:t>
                      </a:r>
                      <a:r>
                        <a:rPr lang="en-US" altLang="zh-CN" sz="1500" b="1" dirty="0">
                          <a:solidFill>
                            <a:schemeClr val="tx1"/>
                          </a:solidFill>
                        </a:rPr>
                        <a:t>StarUmL3</a:t>
                      </a:r>
                      <a:r>
                        <a:rPr lang="zh-CN" altLang="en-US" sz="1500" b="1" dirty="0">
                          <a:solidFill>
                            <a:schemeClr val="tx1"/>
                          </a:solidFill>
                        </a:rPr>
                        <a:t>几种常见图作法starUMLhttps://my.oschina.net/u/1387400/blog/1553422</a:t>
                      </a:r>
                      <a:endParaRPr lang="zh-CN" altLang="en-US" sz="1500" b="1" dirty="0">
                        <a:solidFill>
                          <a:schemeClr val="tx1"/>
                        </a:solidFill>
                      </a:endParaRPr>
                    </a:p>
                  </a:txBody>
                  <a:tcPr marL="68584" marR="68584" marT="34303" marB="34303"/>
                </a:tc>
              </a:tr>
              <a:tr h="982980">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资料应用</a:t>
                      </a:r>
                      <a:r>
                        <a:rPr lang="en-US" altLang="zh-CN" sz="1500" b="1" dirty="0">
                          <a:solidFill>
                            <a:schemeClr val="tx1"/>
                          </a:solidFill>
                        </a:rPr>
                        <a:t>4</a:t>
                      </a:r>
                      <a:r>
                        <a:rPr lang="zh-CN" altLang="en-US" sz="1500" b="1" dirty="0">
                          <a:solidFill>
                            <a:schemeClr val="tx1"/>
                          </a:solidFill>
                        </a:rPr>
                        <a:t>：UML建模</a:t>
                      </a:r>
                      <a:endParaRPr lang="zh-CN" altLang="en-US" sz="15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http://www.cnblogs.com/ywqu/archive/2009/12/21/1628545.html</a:t>
                      </a:r>
                      <a:endParaRPr lang="zh-CN" altLang="en-US" sz="1500" b="1" dirty="0">
                        <a:solidFill>
                          <a:schemeClr val="tx1"/>
                        </a:solidFill>
                      </a:endParaRPr>
                    </a:p>
                  </a:txBody>
                  <a:tcPr marL="68584" marR="68584" marT="34303" marB="34303"/>
                </a:tc>
              </a:tr>
              <a:tr h="754380">
                <a:tc>
                  <a:txBody>
                    <a:bodyPr/>
                    <a:p>
                      <a:endParaRPr lang="en-US" altLang="zh-CN" sz="1500" b="1" dirty="0">
                        <a:solidFill>
                          <a:schemeClr val="tx1"/>
                        </a:solidFill>
                      </a:endParaRPr>
                    </a:p>
                  </a:txBody>
                  <a:tcPr marL="68584" marR="68584" marT="34303" marB="34303"/>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分工</a:t>
            </a:r>
            <a:endParaRPr lang="zh-CN" altLang="en-US" sz="2400" b="1" dirty="0">
              <a:latin typeface="微软雅黑" panose="020B0503020204020204" pitchFamily="34" charset="-122"/>
              <a:ea typeface="微软雅黑" panose="020B0503020204020204" pitchFamily="34" charset="-122"/>
            </a:endParaRPr>
          </a:p>
        </p:txBody>
      </p:sp>
      <p:sp>
        <p:nvSpPr>
          <p:cNvPr id="43013" name="文本框 12"/>
          <p:cNvSpPr txBox="1"/>
          <p:nvPr/>
        </p:nvSpPr>
        <p:spPr>
          <a:xfrm>
            <a:off x="521494" y="1385888"/>
            <a:ext cx="8129588" cy="1649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叶忠杰收集资料，</a:t>
            </a:r>
            <a:r>
              <a:rPr lang="en-US" altLang="zh-CN" sz="1350" dirty="0">
                <a:latin typeface="微软雅黑" panose="020B0503020204020204" pitchFamily="34" charset="-122"/>
                <a:ea typeface="微软雅黑" panose="020B0503020204020204" pitchFamily="34" charset="-122"/>
              </a:rPr>
              <a:t>PPT</a:t>
            </a:r>
            <a:r>
              <a:rPr lang="zh-CN" altLang="en-US" sz="1350" dirty="0">
                <a:latin typeface="微软雅黑" panose="020B0503020204020204" pitchFamily="34" charset="-122"/>
                <a:ea typeface="微软雅黑" panose="020B0503020204020204" pitchFamily="34" charset="-122"/>
              </a:rPr>
              <a:t>制作，最终审核，演示</a:t>
            </a:r>
            <a:r>
              <a:rPr lang="en-US" altLang="zh-CN" sz="1350" dirty="0">
                <a:latin typeface="微软雅黑" panose="020B0503020204020204" pitchFamily="34" charset="-122"/>
                <a:ea typeface="微软雅黑" panose="020B0503020204020204" pitchFamily="34" charset="-122"/>
              </a:rPr>
              <a:t>85</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吴荣欣收集资料，</a:t>
            </a:r>
            <a:r>
              <a:rPr lang="en-US" altLang="zh-CN" sz="1350" dirty="0">
                <a:latin typeface="微软雅黑" panose="020B0503020204020204" pitchFamily="34" charset="-122"/>
                <a:ea typeface="微软雅黑" panose="020B0503020204020204" pitchFamily="34" charset="-122"/>
              </a:rPr>
              <a:t>PPT</a:t>
            </a:r>
            <a:r>
              <a:rPr lang="zh-CN" altLang="en-US" sz="1350" dirty="0">
                <a:latin typeface="微软雅黑" panose="020B0503020204020204" pitchFamily="34" charset="-122"/>
                <a:ea typeface="微软雅黑" panose="020B0503020204020204" pitchFamily="34" charset="-122"/>
              </a:rPr>
              <a:t>制作</a:t>
            </a:r>
            <a:r>
              <a:rPr lang="en-US" altLang="zh-CN" sz="1350" dirty="0">
                <a:latin typeface="微软雅黑" panose="020B0503020204020204" pitchFamily="34" charset="-122"/>
                <a:ea typeface="微软雅黑" panose="020B0503020204020204" pitchFamily="34" charset="-122"/>
              </a:rPr>
              <a:t>82</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李俊收集资料</a:t>
            </a:r>
            <a:r>
              <a:rPr lang="en-US" altLang="zh-CN" sz="1350" dirty="0">
                <a:latin typeface="微软雅黑" panose="020B0503020204020204" pitchFamily="34" charset="-122"/>
                <a:ea typeface="微软雅黑" panose="020B0503020204020204" pitchFamily="34" charset="-122"/>
              </a:rPr>
              <a:t>83</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夏昌灏收集资料</a:t>
            </a:r>
            <a:r>
              <a:rPr lang="en-US" altLang="zh-CN" sz="1350" dirty="0">
                <a:latin typeface="微软雅黑" panose="020B0503020204020204" pitchFamily="34" charset="-122"/>
                <a:ea typeface="微软雅黑" panose="020B0503020204020204" pitchFamily="34" charset="-122"/>
              </a:rPr>
              <a:t>84</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黄浩峰</a:t>
            </a:r>
            <a:r>
              <a:rPr lang="en-US" altLang="zh-CN" sz="1350" dirty="0">
                <a:latin typeface="微软雅黑" panose="020B0503020204020204" pitchFamily="34" charset="-122"/>
                <a:ea typeface="微软雅黑" panose="020B0503020204020204" pitchFamily="34" charset="-122"/>
              </a:rPr>
              <a:t>PPT</a:t>
            </a:r>
            <a:r>
              <a:rPr lang="zh-CN" altLang="en-US" sz="1350" dirty="0">
                <a:latin typeface="微软雅黑" panose="020B0503020204020204" pitchFamily="34" charset="-122"/>
                <a:ea typeface="微软雅黑" panose="020B0503020204020204" pitchFamily="34" charset="-122"/>
              </a:rPr>
              <a:t>制作</a:t>
            </a:r>
            <a:r>
              <a:rPr lang="en-US" altLang="zh-CN" sz="1350" dirty="0">
                <a:latin typeface="微软雅黑" panose="020B0503020204020204" pitchFamily="34" charset="-122"/>
                <a:ea typeface="微软雅黑" panose="020B0503020204020204" pitchFamily="34" charset="-122"/>
              </a:rPr>
              <a:t>81</a:t>
            </a:r>
            <a:endParaRPr lang="en-US" altLang="zh-CN" sz="135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noEditPoints="1"/>
          </p:cNvSpPr>
          <p:nvPr/>
        </p:nvSpPr>
        <p:spPr bwMode="auto">
          <a:xfrm>
            <a:off x="2471056" y="471626"/>
            <a:ext cx="4201888" cy="420024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 name="文本框 5"/>
          <p:cNvSpPr txBox="1">
            <a:spLocks noChangeArrowheads="1"/>
          </p:cNvSpPr>
          <p:nvPr/>
        </p:nvSpPr>
        <p:spPr bwMode="auto">
          <a:xfrm>
            <a:off x="2489130" y="1751786"/>
            <a:ext cx="405490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6600" dirty="0">
                <a:solidFill>
                  <a:srgbClr val="F2F2F2">
                    <a:alpha val="95000"/>
                  </a:srgbClr>
                </a:solidFill>
                <a:latin typeface="华文细黑" panose="02010600040101010101" pitchFamily="2" charset="-122"/>
                <a:ea typeface="华文细黑" panose="02010600040101010101" pitchFamily="2" charset="-122"/>
              </a:rPr>
              <a:t> </a:t>
            </a:r>
            <a:r>
              <a:rPr lang="en-US" altLang="zh-CN" sz="5400" dirty="0" smtClean="0">
                <a:solidFill>
                  <a:srgbClr val="F2F2F2">
                    <a:alpha val="95000"/>
                  </a:srgbClr>
                </a:solidFill>
                <a:latin typeface="华文细黑" panose="02010600040101010101" pitchFamily="2" charset="-122"/>
                <a:ea typeface="华文细黑" panose="02010600040101010101" pitchFamily="2" charset="-122"/>
              </a:rPr>
              <a:t>Thank You</a:t>
            </a:r>
            <a:endParaRPr lang="zh-CN" altLang="en-US" sz="5400" dirty="0">
              <a:solidFill>
                <a:srgbClr val="F2F2F2">
                  <a:alpha val="95000"/>
                </a:srgbClr>
              </a:solidFill>
              <a:latin typeface="华文细黑" panose="02010600040101010101" pitchFamily="2" charset="-122"/>
              <a:ea typeface="华文细黑" panose="02010600040101010101" pitchFamily="2" charset="-122"/>
            </a:endParaRPr>
          </a:p>
        </p:txBody>
      </p:sp>
      <p:sp>
        <p:nvSpPr>
          <p:cNvPr id="9" name="椭圆 8"/>
          <p:cNvSpPr>
            <a:spLocks noChangeAspect="1"/>
          </p:cNvSpPr>
          <p:nvPr/>
        </p:nvSpPr>
        <p:spPr>
          <a:xfrm>
            <a:off x="433689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0" name="椭圆 9"/>
          <p:cNvSpPr>
            <a:spLocks noChangeAspect="1"/>
          </p:cNvSpPr>
          <p:nvPr/>
        </p:nvSpPr>
        <p:spPr>
          <a:xfrm>
            <a:off x="443498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1" name="椭圆 10"/>
          <p:cNvSpPr>
            <a:spLocks noChangeAspect="1"/>
          </p:cNvSpPr>
          <p:nvPr/>
        </p:nvSpPr>
        <p:spPr>
          <a:xfrm>
            <a:off x="452826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2" name="椭圆 11"/>
          <p:cNvSpPr>
            <a:spLocks noChangeAspect="1"/>
          </p:cNvSpPr>
          <p:nvPr/>
        </p:nvSpPr>
        <p:spPr>
          <a:xfrm>
            <a:off x="462154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3" name="椭圆 12"/>
          <p:cNvSpPr>
            <a:spLocks noChangeAspect="1"/>
          </p:cNvSpPr>
          <p:nvPr/>
        </p:nvSpPr>
        <p:spPr>
          <a:xfrm>
            <a:off x="4714821"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5000"/>
                                      </p:iterate>
                                      <p:childTnLst>
                                        <p:set>
                                          <p:cBhvr>
                                            <p:cTn id="11" dur="1" fill="hold">
                                              <p:stCondLst>
                                                <p:cond delay="0"/>
                                              </p:stCondLst>
                                            </p:cTn>
                                            <p:tgtEl>
                                              <p:spTgt spid="6"/>
                                            </p:tgtEl>
                                            <p:attrNameLst>
                                              <p:attrName>style.visibility</p:attrName>
                                            </p:attrNameLst>
                                          </p:cBhvr>
                                          <p:to>
                                            <p:strVal val="visible"/>
                                          </p:to>
                                        </p:set>
                                        <p:anim by="(-#ppt_w*2)" calcmode="lin" valueType="num">
                                          <p:cBhvr rctx="PPT">
                                            <p:cTn id="12" dur="500" autoRev="1" fill="hold">
                                              <p:stCondLst>
                                                <p:cond delay="0"/>
                                              </p:stCondLst>
                                            </p:cTn>
                                            <p:tgtEl>
                                              <p:spTgt spid="6"/>
                                            </p:tgtEl>
                                            <p:attrNameLst>
                                              <p:attrName>ppt_w</p:attrName>
                                            </p:attrNameLst>
                                          </p:cBhvr>
                                        </p:anim>
                                        <p:anim by="(#ppt_w*0.50)" calcmode="lin" valueType="num">
                                          <p:cBhvr>
                                            <p:cTn id="13" dur="500" decel="50000" autoRev="1" fill="hold">
                                              <p:stCondLst>
                                                <p:cond delay="0"/>
                                              </p:stCondLst>
                                            </p:cTn>
                                            <p:tgtEl>
                                              <p:spTgt spid="6"/>
                                            </p:tgtEl>
                                            <p:attrNameLst>
                                              <p:attrName>ppt_x</p:attrName>
                                            </p:attrNameLst>
                                          </p:cBhvr>
                                        </p:anim>
                                        <p:anim from="(-#ppt_h/2)" to="(#ppt_y)" calcmode="lin" valueType="num">
                                          <p:cBhvr>
                                            <p:cTn id="14" dur="1000" fill="hold">
                                              <p:stCondLst>
                                                <p:cond delay="0"/>
                                              </p:stCondLst>
                                            </p:cTn>
                                            <p:tgtEl>
                                              <p:spTgt spid="6"/>
                                            </p:tgtEl>
                                            <p:attrNameLst>
                                              <p:attrName>ppt_y</p:attrName>
                                            </p:attrNameLst>
                                          </p:cBhvr>
                                        </p:anim>
                                        <p:animRot by="21600000">
                                          <p:cBhvr>
                                            <p:cTn id="15" dur="1000" fill="hold">
                                              <p:stCondLst>
                                                <p:cond delay="0"/>
                                              </p:stCondLst>
                                            </p:cTn>
                                            <p:tgtEl>
                                              <p:spTgt spid="6"/>
                                            </p:tgtEl>
                                            <p:attrNameLst>
                                              <p:attrName>r</p:attrName>
                                            </p:attrNameLst>
                                          </p:cBhvr>
                                        </p:animRot>
                                      </p:childTnLst>
                                    </p:cTn>
                                  </p:par>
                                </p:childTnLst>
                              </p:cTn>
                            </p:par>
                            <p:par>
                              <p:cTn id="16" fill="hold">
                                <p:stCondLst>
                                  <p:cond delay="3099"/>
                                </p:stCondLst>
                                <p:childTnLst>
                                  <p:par>
                                    <p:cTn id="17" presetID="2" presetClass="entr" presetSubtype="4" fill="hold" grpId="0" nodeType="afterEffect" p14:presetBounceEnd="46000">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14:bounceEnd="46000">
                                          <p:cBhvr additive="base">
                                            <p:cTn id="19" dur="500" fill="hold"/>
                                            <p:tgtEl>
                                              <p:spTgt spid="9"/>
                                            </p:tgtEl>
                                            <p:attrNameLst>
                                              <p:attrName>ppt_x</p:attrName>
                                            </p:attrNameLst>
                                          </p:cBhvr>
                                          <p:tavLst>
                                            <p:tav tm="0">
                                              <p:val>
                                                <p:strVal val="#ppt_x"/>
                                              </p:val>
                                            </p:tav>
                                            <p:tav tm="100000">
                                              <p:val>
                                                <p:strVal val="#ppt_x"/>
                                              </p:val>
                                            </p:tav>
                                          </p:tavLst>
                                        </p:anim>
                                        <p:anim calcmode="lin" valueType="num" p14:bounceEnd="46000">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46000">
                                      <p:stCondLst>
                                        <p:cond delay="100"/>
                                      </p:stCondLst>
                                      <p:childTnLst>
                                        <p:set>
                                          <p:cBhvr>
                                            <p:cTn id="22" dur="1" fill="hold">
                                              <p:stCondLst>
                                                <p:cond delay="0"/>
                                              </p:stCondLst>
                                            </p:cTn>
                                            <p:tgtEl>
                                              <p:spTgt spid="10"/>
                                            </p:tgtEl>
                                            <p:attrNameLst>
                                              <p:attrName>style.visibility</p:attrName>
                                            </p:attrNameLst>
                                          </p:cBhvr>
                                          <p:to>
                                            <p:strVal val="visible"/>
                                          </p:to>
                                        </p:set>
                                        <p:anim calcmode="lin" valueType="num" p14:bounceEnd="46000">
                                          <p:cBhvr additive="base">
                                            <p:cTn id="23" dur="500" fill="hold"/>
                                            <p:tgtEl>
                                              <p:spTgt spid="10"/>
                                            </p:tgtEl>
                                            <p:attrNameLst>
                                              <p:attrName>ppt_x</p:attrName>
                                            </p:attrNameLst>
                                          </p:cBhvr>
                                          <p:tavLst>
                                            <p:tav tm="0">
                                              <p:val>
                                                <p:strVal val="#ppt_x"/>
                                              </p:val>
                                            </p:tav>
                                            <p:tav tm="100000">
                                              <p:val>
                                                <p:strVal val="#ppt_x"/>
                                              </p:val>
                                            </p:tav>
                                          </p:tavLst>
                                        </p:anim>
                                        <p:anim calcmode="lin" valueType="num" p14:bounceEnd="46000">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46000">
                                      <p:stCondLst>
                                        <p:cond delay="200"/>
                                      </p:stCondLst>
                                      <p:childTnLst>
                                        <p:set>
                                          <p:cBhvr>
                                            <p:cTn id="26" dur="1" fill="hold">
                                              <p:stCondLst>
                                                <p:cond delay="0"/>
                                              </p:stCondLst>
                                            </p:cTn>
                                            <p:tgtEl>
                                              <p:spTgt spid="11"/>
                                            </p:tgtEl>
                                            <p:attrNameLst>
                                              <p:attrName>style.visibility</p:attrName>
                                            </p:attrNameLst>
                                          </p:cBhvr>
                                          <p:to>
                                            <p:strVal val="visible"/>
                                          </p:to>
                                        </p:set>
                                        <p:anim calcmode="lin" valueType="num" p14:bounceEnd="46000">
                                          <p:cBhvr additive="base">
                                            <p:cTn id="27" dur="500" fill="hold"/>
                                            <p:tgtEl>
                                              <p:spTgt spid="11"/>
                                            </p:tgtEl>
                                            <p:attrNameLst>
                                              <p:attrName>ppt_x</p:attrName>
                                            </p:attrNameLst>
                                          </p:cBhvr>
                                          <p:tavLst>
                                            <p:tav tm="0">
                                              <p:val>
                                                <p:strVal val="#ppt_x"/>
                                              </p:val>
                                            </p:tav>
                                            <p:tav tm="100000">
                                              <p:val>
                                                <p:strVal val="#ppt_x"/>
                                              </p:val>
                                            </p:tav>
                                          </p:tavLst>
                                        </p:anim>
                                        <p:anim calcmode="lin" valueType="num" p14:bounceEnd="46000">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46000">
                                      <p:stCondLst>
                                        <p:cond delay="300"/>
                                      </p:stCondLst>
                                      <p:childTnLst>
                                        <p:set>
                                          <p:cBhvr>
                                            <p:cTn id="30" dur="1" fill="hold">
                                              <p:stCondLst>
                                                <p:cond delay="0"/>
                                              </p:stCondLst>
                                            </p:cTn>
                                            <p:tgtEl>
                                              <p:spTgt spid="12"/>
                                            </p:tgtEl>
                                            <p:attrNameLst>
                                              <p:attrName>style.visibility</p:attrName>
                                            </p:attrNameLst>
                                          </p:cBhvr>
                                          <p:to>
                                            <p:strVal val="visible"/>
                                          </p:to>
                                        </p:set>
                                        <p:anim calcmode="lin" valueType="num" p14:bounceEnd="46000">
                                          <p:cBhvr additive="base">
                                            <p:cTn id="31" dur="500" fill="hold"/>
                                            <p:tgtEl>
                                              <p:spTgt spid="12"/>
                                            </p:tgtEl>
                                            <p:attrNameLst>
                                              <p:attrName>ppt_x</p:attrName>
                                            </p:attrNameLst>
                                          </p:cBhvr>
                                          <p:tavLst>
                                            <p:tav tm="0">
                                              <p:val>
                                                <p:strVal val="#ppt_x"/>
                                              </p:val>
                                            </p:tav>
                                            <p:tav tm="100000">
                                              <p:val>
                                                <p:strVal val="#ppt_x"/>
                                              </p:val>
                                            </p:tav>
                                          </p:tavLst>
                                        </p:anim>
                                        <p:anim calcmode="lin" valueType="num" p14:bounceEnd="46000">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46000">
                                      <p:stCondLst>
                                        <p:cond delay="400"/>
                                      </p:stCondLst>
                                      <p:childTnLst>
                                        <p:set>
                                          <p:cBhvr>
                                            <p:cTn id="34" dur="1" fill="hold">
                                              <p:stCondLst>
                                                <p:cond delay="0"/>
                                              </p:stCondLst>
                                            </p:cTn>
                                            <p:tgtEl>
                                              <p:spTgt spid="13"/>
                                            </p:tgtEl>
                                            <p:attrNameLst>
                                              <p:attrName>style.visibility</p:attrName>
                                            </p:attrNameLst>
                                          </p:cBhvr>
                                          <p:to>
                                            <p:strVal val="visible"/>
                                          </p:to>
                                        </p:set>
                                        <p:anim calcmode="lin" valueType="num" p14:bounceEnd="46000">
                                          <p:cBhvr additive="base">
                                            <p:cTn id="35" dur="500" fill="hold"/>
                                            <p:tgtEl>
                                              <p:spTgt spid="13"/>
                                            </p:tgtEl>
                                            <p:attrNameLst>
                                              <p:attrName>ppt_x</p:attrName>
                                            </p:attrNameLst>
                                          </p:cBhvr>
                                          <p:tavLst>
                                            <p:tav tm="0">
                                              <p:val>
                                                <p:strVal val="#ppt_x"/>
                                              </p:val>
                                            </p:tav>
                                            <p:tav tm="100000">
                                              <p:val>
                                                <p:strVal val="#ppt_x"/>
                                              </p:val>
                                            </p:tav>
                                          </p:tavLst>
                                        </p:anim>
                                        <p:anim calcmode="lin" valueType="num" p14:bounceEnd="46000">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9" grpId="0" bldLvl="0" animBg="1"/>
          <p:bldP spid="10" grpId="0" bldLvl="0" animBg="1"/>
          <p:bldP spid="11" grpId="0" bldLvl="0" animBg="1"/>
          <p:bldP spid="12" grpId="0" bldLvl="0" animBg="1"/>
          <p:bldP spid="13"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5000"/>
                                      </p:iterate>
                                      <p:childTnLst>
                                        <p:set>
                                          <p:cBhvr>
                                            <p:cTn id="11" dur="1" fill="hold">
                                              <p:stCondLst>
                                                <p:cond delay="0"/>
                                              </p:stCondLst>
                                            </p:cTn>
                                            <p:tgtEl>
                                              <p:spTgt spid="6"/>
                                            </p:tgtEl>
                                            <p:attrNameLst>
                                              <p:attrName>style.visibility</p:attrName>
                                            </p:attrNameLst>
                                          </p:cBhvr>
                                          <p:to>
                                            <p:strVal val="visible"/>
                                          </p:to>
                                        </p:set>
                                        <p:anim by="(-#ppt_w*2)" calcmode="lin" valueType="num">
                                          <p:cBhvr rctx="PPT">
                                            <p:cTn id="12" dur="500" autoRev="1" fill="hold">
                                              <p:stCondLst>
                                                <p:cond delay="0"/>
                                              </p:stCondLst>
                                            </p:cTn>
                                            <p:tgtEl>
                                              <p:spTgt spid="6"/>
                                            </p:tgtEl>
                                            <p:attrNameLst>
                                              <p:attrName>ppt_w</p:attrName>
                                            </p:attrNameLst>
                                          </p:cBhvr>
                                        </p:anim>
                                        <p:anim by="(#ppt_w*0.50)" calcmode="lin" valueType="num">
                                          <p:cBhvr>
                                            <p:cTn id="13" dur="500" decel="50000" autoRev="1" fill="hold">
                                              <p:stCondLst>
                                                <p:cond delay="0"/>
                                              </p:stCondLst>
                                            </p:cTn>
                                            <p:tgtEl>
                                              <p:spTgt spid="6"/>
                                            </p:tgtEl>
                                            <p:attrNameLst>
                                              <p:attrName>ppt_x</p:attrName>
                                            </p:attrNameLst>
                                          </p:cBhvr>
                                        </p:anim>
                                        <p:anim from="(-#ppt_h/2)" to="(#ppt_y)" calcmode="lin" valueType="num">
                                          <p:cBhvr>
                                            <p:cTn id="14" dur="1000" fill="hold">
                                              <p:stCondLst>
                                                <p:cond delay="0"/>
                                              </p:stCondLst>
                                            </p:cTn>
                                            <p:tgtEl>
                                              <p:spTgt spid="6"/>
                                            </p:tgtEl>
                                            <p:attrNameLst>
                                              <p:attrName>ppt_y</p:attrName>
                                            </p:attrNameLst>
                                          </p:cBhvr>
                                        </p:anim>
                                        <p:animRot by="21600000">
                                          <p:cBhvr>
                                            <p:cTn id="15" dur="1000" fill="hold">
                                              <p:stCondLst>
                                                <p:cond delay="0"/>
                                              </p:stCondLst>
                                            </p:cTn>
                                            <p:tgtEl>
                                              <p:spTgt spid="6"/>
                                            </p:tgtEl>
                                            <p:attrNameLst>
                                              <p:attrName>r</p:attrName>
                                            </p:attrNameLst>
                                          </p:cBhvr>
                                        </p:animRot>
                                      </p:childTnLst>
                                    </p:cTn>
                                  </p:par>
                                </p:childTnLst>
                              </p:cTn>
                            </p:par>
                            <p:par>
                              <p:cTn id="16" fill="hold">
                                <p:stCondLst>
                                  <p:cond delay="3099"/>
                                </p:stCondLst>
                                <p:childTnLst>
                                  <p:par>
                                    <p:cTn id="17" presetID="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30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40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9" grpId="0" bldLvl="0" animBg="1"/>
          <p:bldP spid="10" grpId="0" bldLvl="0" animBg="1"/>
          <p:bldP spid="11" grpId="0" bldLvl="0" animBg="1"/>
          <p:bldP spid="12" grpId="0" bldLvl="0" animBg="1"/>
          <p:bldP spid="13" grpId="0" bldLvl="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的特点</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3958829" y="431006"/>
            <a:ext cx="4401741" cy="414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AutoNum type="arabicParenBoth"/>
              <a:defRPr/>
            </a:pP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可绘制</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中的常用图：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UML2.0</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分为两大类：结构图和行为图共</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13</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种图。结构图用于对系统的静态结构建模，包括类图、组合结构图、构件图、部署图、对象图和包图；行为图用于对系统的动态行为建模，包括实例图、交互图（顺序图、通信图、交互概览图、计时图）、活动图和状态机图。</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可支持这些图的绘制。</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完全免费：</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是一套开发源码的软件，不仅免费自由下载，连代码都免费开放。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多种格式：</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遵守</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的语法规则，不支持违反语法的动作。</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31" name="组合 20"/>
          <p:cNvGrpSpPr/>
          <p:nvPr/>
        </p:nvGrpSpPr>
        <p:grpSpPr>
          <a:xfrm>
            <a:off x="0" y="285750"/>
            <a:ext cx="521494" cy="379810"/>
            <a:chOff x="0" y="0"/>
            <a:chExt cx="694944" cy="624651"/>
          </a:xfrm>
        </p:grpSpPr>
        <p:sp>
          <p:nvSpPr>
            <p:cNvPr id="22536"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2537"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2532"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2533" name="文本框 12"/>
          <p:cNvSpPr txBox="1"/>
          <p:nvPr/>
        </p:nvSpPr>
        <p:spPr>
          <a:xfrm>
            <a:off x="507206" y="748904"/>
            <a:ext cx="2833688" cy="25495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1.StarUML</a:t>
            </a:r>
            <a:r>
              <a:rPr lang="zh-CN" altLang="en-US" sz="2100" dirty="0">
                <a:latin typeface="微软雅黑" panose="020B0503020204020204" pitchFamily="34" charset="-122"/>
                <a:ea typeface="微软雅黑" panose="020B0503020204020204" pitchFamily="34" charset="-122"/>
              </a:rPr>
              <a:t>主界面：</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的开发界面主要由工具箱、绘图区、模型资源管理器和属性区等构成。具体如右图所示。</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350" dirty="0">
                <a:latin typeface="微软雅黑" panose="020B0503020204020204" pitchFamily="34" charset="-122"/>
                <a:ea typeface="微软雅黑" panose="020B0503020204020204" pitchFamily="34" charset="-122"/>
              </a:rPr>
              <a:t>      </a:t>
            </a:r>
            <a:endParaRPr lang="zh-CN" altLang="en-US" sz="1350" dirty="0">
              <a:latin typeface="微软雅黑" panose="020B0503020204020204" pitchFamily="34" charset="-122"/>
              <a:ea typeface="微软雅黑" panose="020B0503020204020204" pitchFamily="34" charset="-122"/>
            </a:endParaRPr>
          </a:p>
        </p:txBody>
      </p:sp>
      <p:pic>
        <p:nvPicPr>
          <p:cNvPr id="22534" name="图片 1"/>
          <p:cNvPicPr>
            <a:picLocks noChangeAspect="1"/>
          </p:cNvPicPr>
          <p:nvPr/>
        </p:nvPicPr>
        <p:blipFill>
          <a:blip r:embed="rId1"/>
          <a:stretch>
            <a:fillRect/>
          </a:stretch>
        </p:blipFill>
        <p:spPr>
          <a:xfrm>
            <a:off x="3615929" y="972741"/>
            <a:ext cx="5254228" cy="3955256"/>
          </a:xfrm>
          <a:prstGeom prst="rect">
            <a:avLst/>
          </a:prstGeom>
          <a:noFill/>
          <a:ln w="9525">
            <a:noFill/>
          </a:ln>
        </p:spPr>
      </p:pic>
      <p:sp>
        <p:nvSpPr>
          <p:cNvPr id="9" name="TextBox 2"/>
          <p:cNvSpPr txBox="1"/>
          <p:nvPr/>
        </p:nvSpPr>
        <p:spPr>
          <a:xfrm>
            <a:off x="2483644" y="4686300"/>
            <a:ext cx="241300" cy="106680"/>
          </a:xfrm>
          <a:prstGeom prst="rect">
            <a:avLst/>
          </a:prstGeom>
          <a:noFill/>
        </p:spPr>
        <p:txBody>
          <a:bodyPr wrap="none">
            <a:spAutoFit/>
          </a:bodyPr>
          <a:lstStyle/>
          <a:p>
            <a:pPr marR="0" defTabSz="914400">
              <a:buClrTx/>
              <a:buSzTx/>
              <a:buFontTx/>
              <a:buNone/>
              <a:defRPr/>
            </a:pPr>
            <a:r>
              <a:rPr kumimoji="0" lang="zh-CN" altLang="en-US" sz="100" kern="1200" cap="none" spc="0" normalizeH="0" baseline="0" noProof="0" dirty="0">
                <a:latin typeface="+mn-ea"/>
                <a:ea typeface="+mn-ea"/>
                <a:cs typeface="+mn-cs"/>
              </a:rPr>
              <a:t>资料引用</a:t>
            </a:r>
            <a:r>
              <a:rPr kumimoji="0" lang="en-US" altLang="zh-CN" sz="100" kern="1200" cap="none" spc="0" normalizeH="0" baseline="0" noProof="0" dirty="0">
                <a:latin typeface="+mn-ea"/>
                <a:ea typeface="+mn-ea"/>
                <a:cs typeface="+mn-cs"/>
              </a:rPr>
              <a:t>7</a:t>
            </a:r>
            <a:endParaRPr kumimoji="0" lang="zh-CN" altLang="en-US" sz="100" kern="1200" cap="none" spc="0" normalizeH="0" baseline="0" noProof="0" dirty="0">
              <a:latin typeface="+mn-ea"/>
              <a:ea typeface="+mn-ea"/>
              <a:cs typeface="+mn-cs"/>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555" name="组合 20"/>
          <p:cNvGrpSpPr/>
          <p:nvPr/>
        </p:nvGrpSpPr>
        <p:grpSpPr>
          <a:xfrm>
            <a:off x="0" y="285750"/>
            <a:ext cx="521494" cy="379810"/>
            <a:chOff x="0" y="0"/>
            <a:chExt cx="694944" cy="624651"/>
          </a:xfrm>
        </p:grpSpPr>
        <p:sp>
          <p:nvSpPr>
            <p:cNvPr id="2355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356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3556"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3557" name="文本框 12"/>
          <p:cNvSpPr txBox="1"/>
          <p:nvPr/>
        </p:nvSpPr>
        <p:spPr>
          <a:xfrm>
            <a:off x="507206" y="748904"/>
            <a:ext cx="3459956" cy="34842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2.StarUML</a:t>
            </a:r>
            <a:r>
              <a:rPr lang="zh-CN" altLang="en-US" sz="2100" dirty="0">
                <a:latin typeface="微软雅黑" panose="020B0503020204020204" pitchFamily="34" charset="-122"/>
                <a:ea typeface="微软雅黑" panose="020B0503020204020204" pitchFamily="34" charset="-122"/>
              </a:rPr>
              <a:t>的模型、视与图：</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中清晰地区分了模型（</a:t>
            </a:r>
            <a:r>
              <a:rPr lang="en-US" altLang="zh-CN" sz="1800" dirty="0">
                <a:latin typeface="微软雅黑" panose="020B0503020204020204" pitchFamily="34" charset="-122"/>
                <a:ea typeface="微软雅黑" panose="020B0503020204020204" pitchFamily="34" charset="-122"/>
              </a:rPr>
              <a:t>Model</a:t>
            </a:r>
            <a:r>
              <a:rPr lang="zh-CN" altLang="en-US" sz="1800" dirty="0">
                <a:latin typeface="微软雅黑" panose="020B0503020204020204" pitchFamily="34" charset="-122"/>
                <a:ea typeface="微软雅黑" panose="020B0503020204020204" pitchFamily="34" charset="-122"/>
              </a:rPr>
              <a:t>）、视（</a:t>
            </a:r>
            <a:r>
              <a:rPr lang="en-US" altLang="zh-CN" sz="1800" dirty="0">
                <a:latin typeface="微软雅黑" panose="020B0503020204020204" pitchFamily="34" charset="-122"/>
                <a:ea typeface="微软雅黑" panose="020B0503020204020204" pitchFamily="34" charset="-122"/>
              </a:rPr>
              <a:t>View</a:t>
            </a:r>
            <a:r>
              <a:rPr lang="zh-CN" altLang="en-US" sz="1800" dirty="0">
                <a:latin typeface="微软雅黑" panose="020B0503020204020204" pitchFamily="34" charset="-122"/>
                <a:ea typeface="微软雅黑" panose="020B0503020204020204" pitchFamily="34" charset="-122"/>
              </a:rPr>
              <a:t>）与图（</a:t>
            </a:r>
            <a:r>
              <a:rPr lang="en-US" altLang="zh-CN" sz="1800" dirty="0">
                <a:latin typeface="微软雅黑" panose="020B0503020204020204" pitchFamily="34" charset="-122"/>
                <a:ea typeface="微软雅黑" panose="020B0503020204020204" pitchFamily="34" charset="-122"/>
              </a:rPr>
              <a:t>Diagram</a:t>
            </a:r>
            <a:r>
              <a:rPr lang="zh-CN" altLang="en-US" sz="1800" dirty="0">
                <a:latin typeface="微软雅黑" panose="020B0503020204020204" pitchFamily="34" charset="-122"/>
                <a:ea typeface="微软雅黑" panose="020B0503020204020204" pitchFamily="34" charset="-122"/>
              </a:rPr>
              <a:t>）的概念。</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模型是包含软件模式信息的元素，视则是模型中信息的可视表达法，图则是表示用户特定设计思想的可视元素的集合。</a:t>
            </a:r>
            <a:endParaRPr lang="zh-CN" altLang="en-US" sz="1350" dirty="0">
              <a:latin typeface="微软雅黑" panose="020B0503020204020204" pitchFamily="34" charset="-122"/>
              <a:ea typeface="微软雅黑" panose="020B0503020204020204" pitchFamily="34" charset="-122"/>
            </a:endParaRPr>
          </a:p>
        </p:txBody>
      </p:sp>
      <p:pic>
        <p:nvPicPr>
          <p:cNvPr id="23558" name="图片 2"/>
          <p:cNvPicPr>
            <a:picLocks noChangeAspect="1"/>
          </p:cNvPicPr>
          <p:nvPr/>
        </p:nvPicPr>
        <p:blipFill>
          <a:blip r:embed="rId1"/>
          <a:srcRect l="2374" t="11224" r="64325" b="43796"/>
          <a:stretch>
            <a:fillRect/>
          </a:stretch>
        </p:blipFill>
        <p:spPr>
          <a:xfrm>
            <a:off x="4029075" y="1076325"/>
            <a:ext cx="4758929" cy="3615929"/>
          </a:xfrm>
          <a:prstGeom prst="rect">
            <a:avLst/>
          </a:prstGeom>
          <a:noFill/>
          <a:ln w="9525">
            <a:noFill/>
          </a:ln>
        </p:spPr>
      </p:pic>
    </p:spTree>
  </p:cSld>
  <p:clrMapOvr>
    <a:masterClrMapping/>
  </p:clrMapOvr>
  <p:transition spd="slow">
    <p:wipe/>
  </p:transition>
</p:sld>
</file>

<file path=ppt/theme/theme1.xml><?xml version="1.0" encoding="utf-8"?>
<a:theme xmlns:a="http://schemas.openxmlformats.org/drawingml/2006/main" name="Office 主题​​">
  <a:themeElements>
    <a:clrScheme name="可变换-1">
      <a:dk1>
        <a:srgbClr val="000000"/>
      </a:dk1>
      <a:lt1>
        <a:srgbClr val="FFFFFF"/>
      </a:lt1>
      <a:dk2>
        <a:srgbClr val="44546A"/>
      </a:dk2>
      <a:lt2>
        <a:srgbClr val="E7E6E6"/>
      </a:lt2>
      <a:accent1>
        <a:srgbClr val="FFFFFF"/>
      </a:accent1>
      <a:accent2>
        <a:srgbClr val="FFFFFF"/>
      </a:accent2>
      <a:accent3>
        <a:srgbClr val="00ADEF"/>
      </a:accent3>
      <a:accent4>
        <a:srgbClr val="00ADEF"/>
      </a:accent4>
      <a:accent5>
        <a:srgbClr val="00ADEF"/>
      </a:accent5>
      <a:accent6>
        <a:srgbClr val="00ADEF"/>
      </a:accent6>
      <a:hlink>
        <a:srgbClr val="00ADEF"/>
      </a:hlink>
      <a:folHlink>
        <a:srgbClr val="00ADEF"/>
      </a:folHlink>
    </a:clrScheme>
    <a:fontScheme name="华文细黑英文">
      <a:majorFont>
        <a:latin typeface="华文细黑"/>
        <a:ea typeface="微软雅黑"/>
        <a:cs typeface=""/>
      </a:majorFont>
      <a:minorFont>
        <a:latin typeface="华文细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6643</Words>
  <Application>WPS 演示</Application>
  <PresentationFormat>全屏显示(16:9)</PresentationFormat>
  <Paragraphs>462</Paragraphs>
  <Slides>63</Slides>
  <Notes>25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63</vt:i4>
      </vt:variant>
    </vt:vector>
  </HeadingPairs>
  <TitlesOfParts>
    <vt:vector size="75" baseType="lpstr">
      <vt:lpstr>Arial</vt:lpstr>
      <vt:lpstr>宋体</vt:lpstr>
      <vt:lpstr>Wingdings</vt:lpstr>
      <vt:lpstr>Lao UI</vt:lpstr>
      <vt:lpstr>微软雅黑</vt:lpstr>
      <vt:lpstr>Calibri</vt:lpstr>
      <vt:lpstr>微软雅黑 Light</vt:lpstr>
      <vt:lpstr>华文细黑</vt:lpstr>
      <vt:lpstr>Calibri</vt:lpstr>
      <vt:lpstr>Segoe UI Symbol</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绿色iOS风格</dc:title>
  <dc:creator>第一PPT</dc:creator>
  <cp:keywords>www.1ppt.com</cp:keywords>
  <dc:description>www.1ppt.com</dc:description>
  <cp:category>www.1ppt.com</cp:category>
  <cp:lastModifiedBy>HeartFire</cp:lastModifiedBy>
  <cp:revision>166</cp:revision>
  <dcterms:created xsi:type="dcterms:W3CDTF">2014-09-01T14:19:00Z</dcterms:created>
  <dcterms:modified xsi:type="dcterms:W3CDTF">2018-10-31T00:09:35Z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2052-11.1.0.7848</vt:lpwstr>
  </property>
</Properties>
</file>