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7" r:id="rId2"/>
    <p:sldId id="271" r:id="rId3"/>
    <p:sldId id="306" r:id="rId4"/>
    <p:sldId id="321" r:id="rId5"/>
    <p:sldId id="331" r:id="rId6"/>
    <p:sldId id="329" r:id="rId7"/>
    <p:sldId id="323" r:id="rId8"/>
    <p:sldId id="322" r:id="rId9"/>
    <p:sldId id="324" r:id="rId10"/>
    <p:sldId id="325" r:id="rId11"/>
    <p:sldId id="326" r:id="rId12"/>
    <p:sldId id="327" r:id="rId13"/>
    <p:sldId id="258" r:id="rId14"/>
    <p:sldId id="282" r:id="rId15"/>
    <p:sldId id="314" r:id="rId16"/>
    <p:sldId id="335" r:id="rId17"/>
    <p:sldId id="338" r:id="rId18"/>
    <p:sldId id="339" r:id="rId19"/>
    <p:sldId id="336" r:id="rId20"/>
    <p:sldId id="337" r:id="rId21"/>
    <p:sldId id="332" r:id="rId22"/>
    <p:sldId id="307" r:id="rId23"/>
    <p:sldId id="328" r:id="rId24"/>
    <p:sldId id="340" r:id="rId25"/>
    <p:sldId id="341" r:id="rId26"/>
    <p:sldId id="29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610303"/>
    <a:srgbClr val="31C2DF"/>
    <a:srgbClr val="82B0CC"/>
    <a:srgbClr val="4D8FB7"/>
    <a:srgbClr val="666666"/>
    <a:srgbClr val="8E8E8E"/>
    <a:srgbClr val="E2E9E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72" autoAdjust="0"/>
    <p:restoredTop sz="94660" autoAdjust="0"/>
  </p:normalViewPr>
  <p:slideViewPr>
    <p:cSldViewPr snapToGrid="0">
      <p:cViewPr varScale="1">
        <p:scale>
          <a:sx n="116" d="100"/>
          <a:sy n="116" d="100"/>
        </p:scale>
        <p:origin x="65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t>‹#›</a:t>
            </a:fld>
            <a:endParaRPr lang="zh-CN" altLang="en-US"/>
          </a:p>
        </p:txBody>
      </p:sp>
    </p:spTree>
    <p:extLst>
      <p:ext uri="{BB962C8B-B14F-4D97-AF65-F5344CB8AC3E}">
        <p14:creationId xmlns:p14="http://schemas.microsoft.com/office/powerpoint/2010/main" val="3460227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a:t>
            </a:fld>
            <a:endParaRPr lang="zh-CN" altLang="en-US"/>
          </a:p>
        </p:txBody>
      </p:sp>
    </p:spTree>
    <p:extLst>
      <p:ext uri="{BB962C8B-B14F-4D97-AF65-F5344CB8AC3E}">
        <p14:creationId xmlns:p14="http://schemas.microsoft.com/office/powerpoint/2010/main" val="3563648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10</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11</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12</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13</a:t>
            </a:fld>
            <a:endParaRPr lang="zh-CN" altLang="en-US"/>
          </a:p>
        </p:txBody>
      </p:sp>
    </p:spTree>
    <p:extLst>
      <p:ext uri="{BB962C8B-B14F-4D97-AF65-F5344CB8AC3E}">
        <p14:creationId xmlns:p14="http://schemas.microsoft.com/office/powerpoint/2010/main" val="280751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14</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15</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16</a:t>
            </a:fld>
            <a:endParaRPr lang="zh-CN" altLang="en-US"/>
          </a:p>
        </p:txBody>
      </p:sp>
    </p:spTree>
    <p:extLst>
      <p:ext uri="{BB962C8B-B14F-4D97-AF65-F5344CB8AC3E}">
        <p14:creationId xmlns:p14="http://schemas.microsoft.com/office/powerpoint/2010/main" val="3922285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17</a:t>
            </a:fld>
            <a:endParaRPr lang="zh-CN" altLang="en-US"/>
          </a:p>
        </p:txBody>
      </p:sp>
    </p:spTree>
    <p:extLst>
      <p:ext uri="{BB962C8B-B14F-4D97-AF65-F5344CB8AC3E}">
        <p14:creationId xmlns:p14="http://schemas.microsoft.com/office/powerpoint/2010/main" val="265097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18</a:t>
            </a:fld>
            <a:endParaRPr lang="zh-CN" altLang="en-US"/>
          </a:p>
        </p:txBody>
      </p:sp>
    </p:spTree>
    <p:extLst>
      <p:ext uri="{BB962C8B-B14F-4D97-AF65-F5344CB8AC3E}">
        <p14:creationId xmlns:p14="http://schemas.microsoft.com/office/powerpoint/2010/main" val="906942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19</a:t>
            </a:fld>
            <a:endParaRPr lang="zh-CN" altLang="en-US"/>
          </a:p>
        </p:txBody>
      </p:sp>
    </p:spTree>
    <p:extLst>
      <p:ext uri="{BB962C8B-B14F-4D97-AF65-F5344CB8AC3E}">
        <p14:creationId xmlns:p14="http://schemas.microsoft.com/office/powerpoint/2010/main" val="228168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a:t>
            </a:fld>
            <a:endParaRPr lang="zh-CN" altLang="en-US"/>
          </a:p>
        </p:txBody>
      </p:sp>
    </p:spTree>
    <p:extLst>
      <p:ext uri="{BB962C8B-B14F-4D97-AF65-F5344CB8AC3E}">
        <p14:creationId xmlns:p14="http://schemas.microsoft.com/office/powerpoint/2010/main" val="124759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20</a:t>
            </a:fld>
            <a:endParaRPr lang="zh-CN" altLang="en-US"/>
          </a:p>
        </p:txBody>
      </p:sp>
    </p:spTree>
    <p:extLst>
      <p:ext uri="{BB962C8B-B14F-4D97-AF65-F5344CB8AC3E}">
        <p14:creationId xmlns:p14="http://schemas.microsoft.com/office/powerpoint/2010/main" val="2449447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21</a:t>
            </a:fld>
            <a:endParaRPr lang="zh-CN" altLang="en-US"/>
          </a:p>
        </p:txBody>
      </p:sp>
    </p:spTree>
    <p:extLst>
      <p:ext uri="{BB962C8B-B14F-4D97-AF65-F5344CB8AC3E}">
        <p14:creationId xmlns:p14="http://schemas.microsoft.com/office/powerpoint/2010/main" val="3293325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22</a:t>
            </a:fld>
            <a:endParaRPr lang="zh-CN" altLang="en-US"/>
          </a:p>
        </p:txBody>
      </p:sp>
    </p:spTree>
    <p:extLst>
      <p:ext uri="{BB962C8B-B14F-4D97-AF65-F5344CB8AC3E}">
        <p14:creationId xmlns:p14="http://schemas.microsoft.com/office/powerpoint/2010/main" val="3385382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23</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24</a:t>
            </a:fld>
            <a:endParaRPr lang="zh-CN" altLang="en-US"/>
          </a:p>
        </p:txBody>
      </p:sp>
    </p:spTree>
    <p:extLst>
      <p:ext uri="{BB962C8B-B14F-4D97-AF65-F5344CB8AC3E}">
        <p14:creationId xmlns:p14="http://schemas.microsoft.com/office/powerpoint/2010/main" val="894107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25</a:t>
            </a:fld>
            <a:endParaRPr lang="zh-CN" altLang="en-US"/>
          </a:p>
        </p:txBody>
      </p:sp>
    </p:spTree>
    <p:extLst>
      <p:ext uri="{BB962C8B-B14F-4D97-AF65-F5344CB8AC3E}">
        <p14:creationId xmlns:p14="http://schemas.microsoft.com/office/powerpoint/2010/main" val="3063430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26</a:t>
            </a:fld>
            <a:endParaRPr lang="zh-CN" altLang="en-US"/>
          </a:p>
        </p:txBody>
      </p:sp>
    </p:spTree>
    <p:extLst>
      <p:ext uri="{BB962C8B-B14F-4D97-AF65-F5344CB8AC3E}">
        <p14:creationId xmlns:p14="http://schemas.microsoft.com/office/powerpoint/2010/main" val="209154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a:t>
            </a:fld>
            <a:endParaRPr lang="zh-CN" altLang="en-US"/>
          </a:p>
        </p:txBody>
      </p:sp>
    </p:spTree>
    <p:extLst>
      <p:ext uri="{BB962C8B-B14F-4D97-AF65-F5344CB8AC3E}">
        <p14:creationId xmlns:p14="http://schemas.microsoft.com/office/powerpoint/2010/main" val="835797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a:t>
            </a:fld>
            <a:endParaRPr lang="zh-CN" altLang="en-US"/>
          </a:p>
        </p:txBody>
      </p:sp>
    </p:spTree>
    <p:extLst>
      <p:ext uri="{BB962C8B-B14F-4D97-AF65-F5344CB8AC3E}">
        <p14:creationId xmlns:p14="http://schemas.microsoft.com/office/powerpoint/2010/main" val="27119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6</a:t>
            </a:fld>
            <a:endParaRPr lang="zh-CN" altLang="en-US"/>
          </a:p>
        </p:txBody>
      </p:sp>
    </p:spTree>
    <p:extLst>
      <p:ext uri="{BB962C8B-B14F-4D97-AF65-F5344CB8AC3E}">
        <p14:creationId xmlns:p14="http://schemas.microsoft.com/office/powerpoint/2010/main" val="220819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7</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8</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9</a:t>
            </a:fld>
            <a:endParaRPr lang="zh-CN" altLang="en-US"/>
          </a:p>
        </p:txBody>
      </p:sp>
    </p:spTree>
    <p:extLst>
      <p:ext uri="{BB962C8B-B14F-4D97-AF65-F5344CB8AC3E}">
        <p14:creationId xmlns:p14="http://schemas.microsoft.com/office/powerpoint/2010/main" val="205994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311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2628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4344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a:off x="1300292" y="2095259"/>
            <a:ext cx="9655728" cy="1754326"/>
          </a:xfrm>
          <a:prstGeom prst="rect">
            <a:avLst/>
          </a:prstGeom>
          <a:solidFill>
            <a:srgbClr val="314865"/>
          </a:solidFill>
          <a:ln>
            <a:solidFill>
              <a:schemeClr val="tx1">
                <a:lumMod val="75000"/>
                <a:lumOff val="25000"/>
              </a:schemeClr>
            </a:solidFill>
          </a:ln>
        </p:spPr>
        <p:txBody>
          <a:bodyPr wrap="square" anchor="ctr">
            <a:spAutoFit/>
          </a:bodyPr>
          <a:lstStyle/>
          <a:p>
            <a:pPr algn="ctr"/>
            <a:r>
              <a:rPr lang="zh-CN" altLang="en-US" sz="5400" b="1" dirty="0" smtClean="0">
                <a:solidFill>
                  <a:schemeClr val="bg1"/>
                </a:solidFill>
                <a:effectLst>
                  <a:outerShdw blurRad="38100" dist="38100" dir="2700000" algn="tl">
                    <a:srgbClr val="000000">
                      <a:alpha val="43137"/>
                    </a:srgbClr>
                  </a:outerShdw>
                </a:effectLst>
                <a:latin typeface="Arial"/>
                <a:ea typeface="微软雅黑"/>
                <a:sym typeface="Arial"/>
              </a:rPr>
              <a:t>项目范围管理与愿</a:t>
            </a:r>
            <a:r>
              <a:rPr lang="zh-CN" altLang="en-US" sz="5400" b="1" dirty="0" smtClean="0">
                <a:solidFill>
                  <a:schemeClr val="bg1"/>
                </a:solidFill>
                <a:effectLst>
                  <a:outerShdw blurRad="38100" dist="38100" dir="2700000" algn="tl">
                    <a:srgbClr val="000000">
                      <a:alpha val="43137"/>
                    </a:srgbClr>
                  </a:outerShdw>
                </a:effectLst>
                <a:latin typeface="Arial"/>
                <a:ea typeface="微软雅黑"/>
                <a:sym typeface="Arial"/>
              </a:rPr>
              <a:t>景和范围</a:t>
            </a:r>
            <a:r>
              <a:rPr lang="zh-CN" altLang="en-US" sz="5400" b="1" dirty="0" smtClean="0">
                <a:solidFill>
                  <a:schemeClr val="bg1"/>
                </a:solidFill>
                <a:effectLst>
                  <a:outerShdw blurRad="38100" dist="38100" dir="2700000" algn="tl">
                    <a:srgbClr val="000000">
                      <a:alpha val="43137"/>
                    </a:srgbClr>
                  </a:outerShdw>
                </a:effectLst>
                <a:latin typeface="Arial"/>
                <a:ea typeface="微软雅黑"/>
                <a:sym typeface="Arial"/>
              </a:rPr>
              <a:t>文档含义及其区别</a:t>
            </a:r>
            <a:endParaRPr lang="zh-CN" altLang="en-US" sz="5400" b="1" dirty="0">
              <a:solidFill>
                <a:schemeClr val="bg1"/>
              </a:solidFill>
              <a:effectLst>
                <a:outerShdw blurRad="38100" dist="38100" dir="2700000" algn="tl">
                  <a:srgbClr val="000000">
                    <a:alpha val="43137"/>
                  </a:srgbClr>
                </a:outerShdw>
              </a:effectLst>
              <a:latin typeface="Arial"/>
              <a:ea typeface="微软雅黑"/>
              <a:sym typeface="Arial"/>
            </a:endParaRPr>
          </a:p>
        </p:txBody>
      </p:sp>
      <p:sp>
        <p:nvSpPr>
          <p:cNvPr id="22" name="TextBox 7">
            <a:extLst>
              <a:ext uri="{FF2B5EF4-FFF2-40B4-BE49-F238E27FC236}">
                <a16:creationId xmlns:a16="http://schemas.microsoft.com/office/drawing/2014/main" xmlns="" id="{C23E139E-6490-4619-BC23-1278360B5935}"/>
              </a:ext>
            </a:extLst>
          </p:cNvPr>
          <p:cNvSpPr>
            <a:spLocks noChangeArrowheads="1"/>
          </p:cNvSpPr>
          <p:nvPr/>
        </p:nvSpPr>
        <p:spPr bwMode="auto">
          <a:xfrm>
            <a:off x="4399255" y="4950086"/>
            <a:ext cx="280414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b="1" dirty="0">
                <a:solidFill>
                  <a:schemeClr val="tx1">
                    <a:lumMod val="50000"/>
                    <a:lumOff val="50000"/>
                  </a:schemeClr>
                </a:solidFill>
                <a:latin typeface="Arial"/>
                <a:ea typeface="微软雅黑"/>
                <a:sym typeface="Arial"/>
              </a:rPr>
              <a:t>汇报时间：</a:t>
            </a:r>
            <a:r>
              <a:rPr lang="en-US" altLang="zh-CN" b="1" dirty="0" smtClean="0">
                <a:solidFill>
                  <a:schemeClr val="tx1">
                    <a:lumMod val="50000"/>
                    <a:lumOff val="50000"/>
                  </a:schemeClr>
                </a:solidFill>
                <a:latin typeface="Arial"/>
                <a:ea typeface="微软雅黑"/>
                <a:sym typeface="Arial"/>
              </a:rPr>
              <a:t>2018</a:t>
            </a:r>
            <a:r>
              <a:rPr lang="zh-CN" altLang="en-US" b="1" dirty="0" smtClean="0">
                <a:solidFill>
                  <a:schemeClr val="tx1">
                    <a:lumMod val="50000"/>
                    <a:lumOff val="50000"/>
                  </a:schemeClr>
                </a:solidFill>
                <a:latin typeface="Arial"/>
                <a:ea typeface="微软雅黑"/>
                <a:sym typeface="Arial"/>
              </a:rPr>
              <a:t>年</a:t>
            </a:r>
            <a:r>
              <a:rPr lang="en-US" altLang="zh-CN" b="1" dirty="0">
                <a:solidFill>
                  <a:schemeClr val="tx1">
                    <a:lumMod val="50000"/>
                    <a:lumOff val="50000"/>
                  </a:schemeClr>
                </a:solidFill>
                <a:latin typeface="Arial"/>
                <a:ea typeface="微软雅黑"/>
                <a:sym typeface="Arial"/>
              </a:rPr>
              <a:t>12</a:t>
            </a:r>
            <a:r>
              <a:rPr lang="zh-CN" altLang="en-US" b="1" dirty="0" smtClean="0">
                <a:solidFill>
                  <a:schemeClr val="tx1">
                    <a:lumMod val="50000"/>
                    <a:lumOff val="50000"/>
                  </a:schemeClr>
                </a:solidFill>
                <a:latin typeface="Arial"/>
                <a:ea typeface="微软雅黑"/>
                <a:sym typeface="Arial"/>
              </a:rPr>
              <a:t>月</a:t>
            </a:r>
            <a:r>
              <a:rPr lang="en-US" altLang="zh-CN" b="1" dirty="0" smtClean="0">
                <a:solidFill>
                  <a:schemeClr val="tx1">
                    <a:lumMod val="50000"/>
                    <a:lumOff val="50000"/>
                  </a:schemeClr>
                </a:solidFill>
                <a:latin typeface="Arial"/>
                <a:ea typeface="微软雅黑"/>
                <a:sym typeface="Arial"/>
              </a:rPr>
              <a:t>12</a:t>
            </a:r>
          </a:p>
          <a:p>
            <a:pPr algn="ctr" fontAlgn="auto">
              <a:spcBef>
                <a:spcPts val="0"/>
              </a:spcBef>
              <a:spcAft>
                <a:spcPts val="0"/>
              </a:spcAft>
              <a:defRPr/>
            </a:pPr>
            <a:r>
              <a:rPr lang="zh-CN" altLang="en-US" b="1" dirty="0" smtClean="0">
                <a:solidFill>
                  <a:schemeClr val="tx1">
                    <a:lumMod val="50000"/>
                    <a:lumOff val="50000"/>
                  </a:schemeClr>
                </a:solidFill>
                <a:latin typeface="Arial"/>
                <a:ea typeface="微软雅黑"/>
                <a:sym typeface="Arial"/>
              </a:rPr>
              <a:t>汇报小组：</a:t>
            </a:r>
            <a:r>
              <a:rPr lang="en-US" altLang="zh-CN" b="1" dirty="0" smtClean="0">
                <a:solidFill>
                  <a:schemeClr val="tx1">
                    <a:lumMod val="50000"/>
                    <a:lumOff val="50000"/>
                  </a:schemeClr>
                </a:solidFill>
                <a:latin typeface="Arial"/>
                <a:ea typeface="微软雅黑"/>
                <a:sym typeface="Arial"/>
              </a:rPr>
              <a:t>G10</a:t>
            </a:r>
            <a:r>
              <a:rPr lang="zh-CN" altLang="en-US" b="1" dirty="0" smtClean="0">
                <a:solidFill>
                  <a:schemeClr val="tx1">
                    <a:lumMod val="50000"/>
                    <a:lumOff val="50000"/>
                  </a:schemeClr>
                </a:solidFill>
                <a:latin typeface="Arial"/>
                <a:ea typeface="微软雅黑"/>
                <a:sym typeface="Arial"/>
              </a:rPr>
              <a:t>小组</a:t>
            </a:r>
            <a:endParaRPr lang="zh-CN" altLang="en-US" b="1" dirty="0">
              <a:solidFill>
                <a:schemeClr val="tx1">
                  <a:lumMod val="50000"/>
                  <a:lumOff val="50000"/>
                </a:schemeClr>
              </a:solidFill>
              <a:latin typeface="Arial"/>
              <a:ea typeface="微软雅黑"/>
              <a:sym typeface="Arial"/>
            </a:endParaRPr>
          </a:p>
        </p:txBody>
      </p:sp>
      <p:cxnSp>
        <p:nvCxnSpPr>
          <p:cNvPr id="23" name="直接连接符 22">
            <a:extLst>
              <a:ext uri="{FF2B5EF4-FFF2-40B4-BE49-F238E27FC236}">
                <a16:creationId xmlns:a16="http://schemas.microsoft.com/office/drawing/2014/main" xmlns="" id="{A5C28C4B-295F-427E-97BE-5B976946F29D}"/>
              </a:ext>
            </a:extLst>
          </p:cNvPr>
          <p:cNvCxnSpPr/>
          <p:nvPr/>
        </p:nvCxnSpPr>
        <p:spPr>
          <a:xfrm flipH="1">
            <a:off x="3675005"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0C2FDB96-8147-4A79-9269-76F1E31F645A}"/>
              </a:ext>
            </a:extLst>
          </p:cNvPr>
          <p:cNvCxnSpPr/>
          <p:nvPr/>
        </p:nvCxnSpPr>
        <p:spPr>
          <a:xfrm>
            <a:off x="7203396"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 name="等腰三角形 1">
            <a:extLst>
              <a:ext uri="{FF2B5EF4-FFF2-40B4-BE49-F238E27FC236}">
                <a16:creationId xmlns:a16="http://schemas.microsoft.com/office/drawing/2014/main" xmlns="" id="{F0AE1546-F1A7-4AD3-A1CF-E0FC1F37E09A}"/>
              </a:ext>
            </a:extLst>
          </p:cNvPr>
          <p:cNvSpPr/>
          <p:nvPr/>
        </p:nvSpPr>
        <p:spPr>
          <a:xfrm rot="4499273">
            <a:off x="1511166" y="231006"/>
            <a:ext cx="1607419" cy="1385706"/>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9" name="等腰三角形 198">
            <a:extLst>
              <a:ext uri="{FF2B5EF4-FFF2-40B4-BE49-F238E27FC236}">
                <a16:creationId xmlns:a16="http://schemas.microsoft.com/office/drawing/2014/main" xmlns=""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xmlns=""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等腰三角形 200">
            <a:extLst>
              <a:ext uri="{FF2B5EF4-FFF2-40B4-BE49-F238E27FC236}">
                <a16:creationId xmlns:a16="http://schemas.microsoft.com/office/drawing/2014/main" xmlns="" id="{6E2EAD45-83C8-4B49-A507-241CE4DE8969}"/>
              </a:ext>
            </a:extLst>
          </p:cNvPr>
          <p:cNvSpPr/>
          <p:nvPr/>
        </p:nvSpPr>
        <p:spPr>
          <a:xfrm rot="7947741">
            <a:off x="400932" y="1199831"/>
            <a:ext cx="1209165" cy="104238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336103185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9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00"/>
                                        </p:tgtEl>
                                        <p:attrNameLst>
                                          <p:attrName>r</p:attrName>
                                        </p:attrNameLst>
                                      </p:cBhvr>
                                    </p:animRo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6" presetClass="entr" presetSubtype="37" fill="hold" grpId="0" nodeType="withEffect">
                                  <p:stCondLst>
                                    <p:cond delay="110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1000"/>
                                        <p:tgtEl>
                                          <p:spTgt spid="22"/>
                                        </p:tgtEl>
                                      </p:cBhvr>
                                    </p:animEffect>
                                  </p:childTnLst>
                                </p:cTn>
                              </p:par>
                            </p:childTnLst>
                          </p:cTn>
                        </p:par>
                        <p:par>
                          <p:cTn id="20" fill="hold">
                            <p:stCondLst>
                              <p:cond delay="2100"/>
                            </p:stCondLst>
                            <p:childTnLst>
                              <p:par>
                                <p:cTn id="21" presetID="22" presetClass="entr" presetSubtype="2"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2" grpId="0" animBg="1"/>
      <p:bldP spid="199" grpId="0" animBg="1"/>
      <p:bldP spid="200" grpId="0" animBg="1"/>
      <p:bldP spid="2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ea typeface="微软雅黑"/>
                <a:sym typeface="Arial"/>
              </a:rPr>
              <a:t>2.</a:t>
            </a:r>
            <a:r>
              <a:rPr lang="zh-CN" altLang="en-US" b="1" dirty="0" smtClean="0">
                <a:solidFill>
                  <a:srgbClr val="314865"/>
                </a:solidFill>
                <a:latin typeface="Arial"/>
                <a:ea typeface="微软雅黑"/>
                <a:sym typeface="Arial"/>
              </a:rPr>
              <a:t>范围和限制</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3181177" y="1712562"/>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sz="2400" b="1" dirty="0" smtClean="0">
                <a:solidFill>
                  <a:srgbClr val="314865"/>
                </a:solidFill>
                <a:latin typeface="Arial"/>
                <a:sym typeface="Arial"/>
              </a:rPr>
              <a:t>           控制范围蔓延的第一步是定义项目的范围。</a:t>
            </a:r>
            <a:r>
              <a:rPr lang="zh-CN" altLang="en-US" sz="2400" b="1" dirty="0" smtClean="0">
                <a:solidFill>
                  <a:srgbClr val="FF0000"/>
                </a:solidFill>
                <a:latin typeface="Arial"/>
                <a:sym typeface="Arial"/>
              </a:rPr>
              <a:t>范围</a:t>
            </a:r>
            <a:r>
              <a:rPr lang="zh-CN" altLang="en-US" sz="2400" b="1" dirty="0" smtClean="0">
                <a:solidFill>
                  <a:srgbClr val="314865"/>
                </a:solidFill>
                <a:latin typeface="Arial"/>
                <a:sym typeface="Arial"/>
              </a:rPr>
              <a:t>对提议解决方案的概念和适用领域进行描述。</a:t>
            </a:r>
            <a:r>
              <a:rPr lang="zh-CN" altLang="en-US" sz="2400" b="1" dirty="0" smtClean="0">
                <a:solidFill>
                  <a:srgbClr val="FF0000"/>
                </a:solidFill>
                <a:latin typeface="Arial"/>
                <a:sym typeface="Arial"/>
              </a:rPr>
              <a:t>限制</a:t>
            </a:r>
            <a:r>
              <a:rPr lang="zh-CN" altLang="en-US" sz="2400" b="1" dirty="0" smtClean="0">
                <a:solidFill>
                  <a:srgbClr val="314865"/>
                </a:solidFill>
                <a:latin typeface="Arial"/>
                <a:sym typeface="Arial"/>
              </a:rPr>
              <a:t>则指出产品不包括的某些性能。范围和限制会帮助干系人建立</a:t>
            </a:r>
            <a:r>
              <a:rPr lang="zh-CN" altLang="en-US" sz="2400" b="1" dirty="0" smtClean="0">
                <a:solidFill>
                  <a:srgbClr val="FF0000"/>
                </a:solidFill>
                <a:latin typeface="Arial"/>
                <a:sym typeface="Arial"/>
              </a:rPr>
              <a:t>现实的期望</a:t>
            </a:r>
            <a:r>
              <a:rPr lang="zh-CN" altLang="en-US" sz="2400" b="1" dirty="0" smtClean="0">
                <a:solidFill>
                  <a:srgbClr val="314865"/>
                </a:solidFill>
                <a:latin typeface="Arial"/>
                <a:sym typeface="Arial"/>
              </a:rPr>
              <a:t>，因为有时客户所要求的特性不是过于昂贵，就是超出预期的项目范围。</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380777784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ea typeface="微软雅黑"/>
                <a:sym typeface="Arial"/>
              </a:rPr>
              <a:t>2.</a:t>
            </a:r>
            <a:r>
              <a:rPr lang="zh-CN" altLang="en-US" b="1" dirty="0" smtClean="0">
                <a:solidFill>
                  <a:srgbClr val="314865"/>
                </a:solidFill>
                <a:latin typeface="Arial"/>
                <a:ea typeface="微软雅黑"/>
                <a:sym typeface="Arial"/>
              </a:rPr>
              <a:t>范围和限制</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3181177" y="1712562"/>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sz="2400" b="1" dirty="0" smtClean="0">
                <a:solidFill>
                  <a:srgbClr val="314865"/>
                </a:solidFill>
                <a:latin typeface="Arial"/>
                <a:sym typeface="Arial"/>
              </a:rPr>
              <a:t>           范围的展示方式多种多样。在</a:t>
            </a:r>
            <a:r>
              <a:rPr lang="zh-CN" altLang="en-US" sz="2400" b="1" dirty="0" smtClean="0">
                <a:solidFill>
                  <a:srgbClr val="FF0000"/>
                </a:solidFill>
                <a:latin typeface="Arial"/>
                <a:sym typeface="Arial"/>
              </a:rPr>
              <a:t>最高层面</a:t>
            </a:r>
            <a:r>
              <a:rPr lang="zh-CN" altLang="en-US" sz="2400" b="1" dirty="0" smtClean="0">
                <a:solidFill>
                  <a:srgbClr val="314865"/>
                </a:solidFill>
                <a:latin typeface="Arial"/>
                <a:sym typeface="Arial"/>
              </a:rPr>
              <a:t>上，范围定义的客户确定要实现哪些</a:t>
            </a:r>
            <a:r>
              <a:rPr lang="zh-CN" altLang="en-US" sz="2400" b="1" dirty="0" smtClean="0">
                <a:solidFill>
                  <a:srgbClr val="FF0000"/>
                </a:solidFill>
                <a:latin typeface="Arial"/>
                <a:sym typeface="Arial"/>
              </a:rPr>
              <a:t>业务目标</a:t>
            </a:r>
            <a:r>
              <a:rPr lang="zh-CN" altLang="en-US" sz="2400" b="1" dirty="0" smtClean="0">
                <a:solidFill>
                  <a:srgbClr val="314865"/>
                </a:solidFill>
                <a:latin typeface="Arial"/>
                <a:sym typeface="Arial"/>
              </a:rPr>
              <a:t>。在</a:t>
            </a:r>
            <a:r>
              <a:rPr lang="zh-CN" altLang="en-US" sz="2400" b="1" dirty="0" smtClean="0">
                <a:solidFill>
                  <a:srgbClr val="FF0000"/>
                </a:solidFill>
                <a:latin typeface="Arial"/>
                <a:sym typeface="Arial"/>
              </a:rPr>
              <a:t>较低层面</a:t>
            </a:r>
            <a:r>
              <a:rPr lang="zh-CN" altLang="en-US" sz="2400" b="1" dirty="0" smtClean="0">
                <a:solidFill>
                  <a:srgbClr val="314865"/>
                </a:solidFill>
                <a:latin typeface="Arial"/>
                <a:sym typeface="Arial"/>
              </a:rPr>
              <a:t>上，范围定义的是</a:t>
            </a:r>
            <a:r>
              <a:rPr lang="zh-CN" altLang="en-US" sz="2400" b="1" dirty="0" smtClean="0">
                <a:solidFill>
                  <a:srgbClr val="FF0000"/>
                </a:solidFill>
                <a:latin typeface="Arial"/>
                <a:sym typeface="Arial"/>
              </a:rPr>
              <a:t>特性</a:t>
            </a:r>
            <a:r>
              <a:rPr lang="zh-CN" altLang="en-US" sz="2400" b="1" dirty="0" smtClean="0">
                <a:solidFill>
                  <a:srgbClr val="314865"/>
                </a:solidFill>
                <a:latin typeface="Arial"/>
                <a:sym typeface="Arial"/>
              </a:rPr>
              <a:t>、</a:t>
            </a:r>
            <a:r>
              <a:rPr lang="zh-CN" altLang="en-US" sz="2400" b="1" dirty="0" smtClean="0">
                <a:solidFill>
                  <a:srgbClr val="FF0000"/>
                </a:solidFill>
                <a:latin typeface="Arial"/>
                <a:sym typeface="Arial"/>
              </a:rPr>
              <a:t>用户故事</a:t>
            </a:r>
            <a:r>
              <a:rPr lang="zh-CN" altLang="en-US" sz="2400" b="1" dirty="0" smtClean="0">
                <a:solidFill>
                  <a:srgbClr val="314865"/>
                </a:solidFill>
                <a:latin typeface="Arial"/>
                <a:sym typeface="Arial"/>
              </a:rPr>
              <a:t>、</a:t>
            </a:r>
            <a:r>
              <a:rPr lang="zh-CN" altLang="en-US" sz="2400" b="1" dirty="0" smtClean="0">
                <a:solidFill>
                  <a:srgbClr val="FF0000"/>
                </a:solidFill>
                <a:latin typeface="Arial"/>
                <a:sym typeface="Arial"/>
              </a:rPr>
              <a:t>用例或事件和响应</a:t>
            </a:r>
            <a:r>
              <a:rPr lang="zh-CN" altLang="en-US" sz="2400" b="1" dirty="0" smtClean="0">
                <a:solidFill>
                  <a:srgbClr val="314865"/>
                </a:solidFill>
                <a:latin typeface="Arial"/>
                <a:sym typeface="Arial"/>
              </a:rPr>
              <a:t>。范围最终是在计划某个具体的版本或迭代时通过一组功能需求定义的。在每个层面，范围必须限定要在其上一级的边界范围之内。</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192384454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ea typeface="微软雅黑"/>
                <a:sym typeface="Arial"/>
              </a:rPr>
              <a:t>3.</a:t>
            </a:r>
            <a:r>
              <a:rPr lang="zh-CN" altLang="en-US" b="1" dirty="0" smtClean="0">
                <a:solidFill>
                  <a:srgbClr val="314865"/>
                </a:solidFill>
                <a:latin typeface="Arial"/>
                <a:ea typeface="微软雅黑"/>
                <a:sym typeface="Arial"/>
              </a:rPr>
              <a:t>业务背景</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3049442" y="1642819"/>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sz="2400" b="1" dirty="0" smtClean="0">
                <a:solidFill>
                  <a:srgbClr val="314865"/>
                </a:solidFill>
                <a:latin typeface="Arial"/>
                <a:sym typeface="Arial"/>
              </a:rPr>
              <a:t>           业务背景提出</a:t>
            </a:r>
            <a:r>
              <a:rPr lang="zh-CN" altLang="en-US" sz="2400" b="1" dirty="0" smtClean="0">
                <a:solidFill>
                  <a:srgbClr val="FF0000"/>
                </a:solidFill>
                <a:latin typeface="Arial"/>
                <a:sym typeface="Arial"/>
              </a:rPr>
              <a:t>主要干系人类别的简介、项目优先级的管理</a:t>
            </a:r>
            <a:r>
              <a:rPr lang="zh-CN" altLang="en-US" sz="2400" b="1" dirty="0" smtClean="0">
                <a:solidFill>
                  <a:srgbClr val="314865"/>
                </a:solidFill>
                <a:latin typeface="Arial"/>
                <a:sym typeface="Arial"/>
              </a:rPr>
              <a:t>和在规划解决方案部署时需要考虑的一些因素。</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411338243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a:ea typeface="微软雅黑"/>
                <a:cs typeface="Times New Roman" panose="02020603050405020304" pitchFamily="18" charset="0"/>
                <a:sym typeface="Arial"/>
              </a:rPr>
              <a:t>02</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663"/>
          </a:xfrm>
          <a:prstGeom prst="rect">
            <a:avLst/>
          </a:prstGeom>
        </p:spPr>
        <p:txBody>
          <a:bodyPr wrap="square" lIns="0" tIns="0" rIns="0" bIns="0">
            <a:spAutoFit/>
          </a:bodyPr>
          <a:lstStyle/>
          <a:p>
            <a:pPr algn="dist"/>
            <a:r>
              <a:rPr lang="zh-CN" altLang="en-US" sz="6600" b="1" dirty="0" smtClean="0">
                <a:solidFill>
                  <a:srgbClr val="314865"/>
                </a:solidFill>
                <a:effectLst>
                  <a:innerShdw blurRad="63500" dist="50800" dir="13500000">
                    <a:prstClr val="black">
                      <a:alpha val="50000"/>
                    </a:prstClr>
                  </a:innerShdw>
                </a:effectLst>
                <a:latin typeface="Arial"/>
                <a:sym typeface="Arial"/>
              </a:rPr>
              <a:t>项目范围</a:t>
            </a:r>
            <a:r>
              <a:rPr lang="zh-CN" altLang="en-US" sz="6600" b="1" dirty="0">
                <a:solidFill>
                  <a:srgbClr val="314865"/>
                </a:solidFill>
                <a:effectLst>
                  <a:innerShdw blurRad="63500" dist="50800" dir="13500000">
                    <a:prstClr val="black">
                      <a:alpha val="50000"/>
                    </a:prstClr>
                  </a:innerShdw>
                </a:effectLst>
                <a:latin typeface="Arial"/>
                <a:sym typeface="Arial"/>
              </a:rPr>
              <a:t>管理计划</a:t>
            </a:r>
            <a:endParaRPr lang="zh-CN" altLang="en-US" sz="6600" b="1" dirty="0">
              <a:solidFill>
                <a:srgbClr val="314865"/>
              </a:solidFill>
              <a:effectLst>
                <a:innerShdw blurRad="63500" dist="50800" dir="13500000">
                  <a:prstClr val="black">
                    <a:alpha val="50000"/>
                  </a:prstClr>
                </a:innerShdw>
              </a:effectLst>
              <a:latin typeface="Arial"/>
              <a:ea typeface="微软雅黑"/>
              <a:sym typeface="Arial"/>
            </a:endParaRPr>
          </a:p>
        </p:txBody>
      </p:sp>
      <p:grpSp>
        <p:nvGrpSpPr>
          <p:cNvPr id="18" name="组合 17">
            <a:extLst>
              <a:ext uri="{FF2B5EF4-FFF2-40B4-BE49-F238E27FC236}">
                <a16:creationId xmlns:a16="http://schemas.microsoft.com/office/drawing/2014/main" xmlns="" id="{1C01247D-0162-49DD-86DF-3BC7B90EA4BC}"/>
              </a:ext>
            </a:extLst>
          </p:cNvPr>
          <p:cNvGrpSpPr/>
          <p:nvPr/>
        </p:nvGrpSpPr>
        <p:grpSpPr>
          <a:xfrm>
            <a:off x="7781759" y="937931"/>
            <a:ext cx="2758272" cy="837788"/>
            <a:chOff x="4602145" y="211015"/>
            <a:chExt cx="2758272" cy="837788"/>
          </a:xfrm>
        </p:grpSpPr>
        <p:sp>
          <p:nvSpPr>
            <p:cNvPr id="20" name="流程图: 终止 19">
              <a:extLst>
                <a:ext uri="{FF2B5EF4-FFF2-40B4-BE49-F238E27FC236}">
                  <a16:creationId xmlns:a16="http://schemas.microsoft.com/office/drawing/2014/main" xmlns=""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流程图: 终止 21">
              <a:extLst>
                <a:ext uri="{FF2B5EF4-FFF2-40B4-BE49-F238E27FC236}">
                  <a16:creationId xmlns:a16="http://schemas.microsoft.com/office/drawing/2014/main" xmlns=""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流程图: 终止 22">
              <a:extLst>
                <a:ext uri="{FF2B5EF4-FFF2-40B4-BE49-F238E27FC236}">
                  <a16:creationId xmlns:a16="http://schemas.microsoft.com/office/drawing/2014/main" xmlns=""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4" name="矩形 23">
            <a:extLst>
              <a:ext uri="{FF2B5EF4-FFF2-40B4-BE49-F238E27FC236}">
                <a16:creationId xmlns:a16="http://schemas.microsoft.com/office/drawing/2014/main" xmlns=""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xmlns=""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256029525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37465"/>
            <a:ext cx="2804616" cy="409295"/>
            <a:chOff x="164616" y="137465"/>
            <a:chExt cx="2804616" cy="409295"/>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25635" y="137465"/>
              <a:ext cx="2434746" cy="338554"/>
            </a:xfrm>
            <a:prstGeom prst="rect">
              <a:avLst/>
            </a:prstGeom>
            <a:noFill/>
          </p:spPr>
          <p:txBody>
            <a:bodyPr wrap="square" rtlCol="0">
              <a:spAutoFit/>
            </a:bodyPr>
            <a:lstStyle/>
            <a:p>
              <a:r>
                <a:rPr lang="zh-CN" altLang="en-US" sz="1600" b="1" dirty="0" smtClean="0">
                  <a:solidFill>
                    <a:srgbClr val="314865"/>
                  </a:solidFill>
                  <a:effectLst>
                    <a:innerShdw blurRad="63500" dist="50800" dir="13500000">
                      <a:prstClr val="black">
                        <a:alpha val="50000"/>
                      </a:prstClr>
                    </a:innerShdw>
                  </a:effectLst>
                  <a:latin typeface="Arial"/>
                  <a:sym typeface="Arial"/>
                </a:rPr>
                <a:t>项目范围管理</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2215977" y="2257168"/>
            <a:ext cx="7619999" cy="1815882"/>
          </a:xfrm>
          <a:prstGeom prst="rect">
            <a:avLst/>
          </a:prstGeom>
          <a:noFill/>
        </p:spPr>
        <p:txBody>
          <a:bodyPr wrap="square" rtlCol="0">
            <a:spAutoFit/>
          </a:bodyPr>
          <a:lstStyle/>
          <a:p>
            <a:r>
              <a:rPr lang="zh-CN" altLang="en-US" sz="2800" b="1" dirty="0" smtClean="0">
                <a:solidFill>
                  <a:srgbClr val="314865"/>
                </a:solidFill>
                <a:latin typeface="Arial"/>
                <a:sym typeface="Arial"/>
              </a:rPr>
              <a:t> </a:t>
            </a:r>
            <a:r>
              <a:rPr lang="zh-CN" altLang="en-US" sz="2800" b="1" dirty="0" smtClean="0">
                <a:solidFill>
                  <a:srgbClr val="FF0000"/>
                </a:solidFill>
                <a:latin typeface="Arial"/>
                <a:sym typeface="Arial"/>
              </a:rPr>
              <a:t>项目范围管理</a:t>
            </a:r>
            <a:r>
              <a:rPr lang="zh-CN" altLang="en-US" sz="2800" b="1" dirty="0" smtClean="0">
                <a:solidFill>
                  <a:srgbClr val="314865"/>
                </a:solidFill>
                <a:latin typeface="Arial"/>
                <a:sym typeface="Arial"/>
              </a:rPr>
              <a:t>，</a:t>
            </a:r>
            <a:r>
              <a:rPr lang="zh-CN" altLang="en-US" sz="2800" b="1" dirty="0" smtClean="0">
                <a:solidFill>
                  <a:srgbClr val="314865"/>
                </a:solidFill>
                <a:latin typeface="Arial"/>
                <a:sym typeface="Arial"/>
              </a:rPr>
              <a:t>是指对项目包括什么与不包括什么的</a:t>
            </a:r>
            <a:r>
              <a:rPr lang="zh-CN" altLang="en-US" sz="2800" b="1" dirty="0" smtClean="0">
                <a:solidFill>
                  <a:srgbClr val="FF0000"/>
                </a:solidFill>
                <a:latin typeface="Arial"/>
                <a:sym typeface="Arial"/>
              </a:rPr>
              <a:t>界定</a:t>
            </a:r>
            <a:r>
              <a:rPr lang="zh-CN" altLang="en-US" sz="2800" b="1" dirty="0" smtClean="0">
                <a:solidFill>
                  <a:srgbClr val="314865"/>
                </a:solidFill>
                <a:latin typeface="Arial"/>
                <a:sym typeface="Arial"/>
              </a:rPr>
              <a:t>和</a:t>
            </a:r>
            <a:r>
              <a:rPr lang="zh-CN" altLang="en-US" sz="2800" b="1" dirty="0" smtClean="0">
                <a:solidFill>
                  <a:srgbClr val="FF0000"/>
                </a:solidFill>
                <a:latin typeface="Arial"/>
                <a:sym typeface="Arial"/>
              </a:rPr>
              <a:t>控制的过程</a:t>
            </a:r>
            <a:r>
              <a:rPr lang="zh-CN" altLang="en-US" sz="2800" b="1" dirty="0" smtClean="0">
                <a:solidFill>
                  <a:srgbClr val="314865"/>
                </a:solidFill>
                <a:latin typeface="Arial"/>
                <a:sym typeface="Arial"/>
              </a:rPr>
              <a:t>。它</a:t>
            </a:r>
            <a:r>
              <a:rPr lang="zh-CN" altLang="en-US" sz="2800" b="1" dirty="0" smtClean="0">
                <a:solidFill>
                  <a:srgbClr val="314865"/>
                </a:solidFill>
                <a:latin typeface="Arial"/>
                <a:sym typeface="Arial"/>
              </a:rPr>
              <a:t>确保项目团队和干系人在项目开发什么产品使用什么过程这两方面达成共识。</a:t>
            </a:r>
            <a:r>
              <a:rPr lang="en-US" altLang="zh-CN" sz="2800" b="1" dirty="0" smtClean="0">
                <a:solidFill>
                  <a:srgbClr val="314865"/>
                </a:solidFill>
                <a:latin typeface="Arial"/>
                <a:sym typeface="Arial"/>
              </a:rPr>
              <a:t>【2】</a:t>
            </a:r>
            <a:endParaRPr lang="zh-CN" altLang="en-US" sz="2800" dirty="0"/>
          </a:p>
        </p:txBody>
      </p:sp>
      <p:sp>
        <p:nvSpPr>
          <p:cNvPr id="3" name="矩形 2"/>
          <p:cNvSpPr/>
          <p:nvPr/>
        </p:nvSpPr>
        <p:spPr>
          <a:xfrm>
            <a:off x="4548650" y="1025253"/>
            <a:ext cx="2954655" cy="646331"/>
          </a:xfrm>
          <a:prstGeom prst="rect">
            <a:avLst/>
          </a:prstGeom>
        </p:spPr>
        <p:txBody>
          <a:bodyPr wrap="none">
            <a:spAutoFit/>
          </a:bodyPr>
          <a:lstStyle/>
          <a:p>
            <a:r>
              <a:rPr lang="zh-CN" altLang="en-US" sz="3600" b="1" dirty="0">
                <a:solidFill>
                  <a:srgbClr val="314865"/>
                </a:solidFill>
                <a:latin typeface="Arial"/>
                <a:sym typeface="Arial"/>
              </a:rPr>
              <a:t>项目范围管理</a:t>
            </a:r>
            <a:endParaRPr lang="zh-CN" altLang="en-US" sz="3600" b="1" dirty="0">
              <a:solidFill>
                <a:srgbClr val="314865"/>
              </a:solidFill>
              <a:latin typeface="Arial"/>
            </a:endParaRPr>
          </a:p>
        </p:txBody>
      </p:sp>
    </p:spTree>
    <p:extLst>
      <p:ext uri="{BB962C8B-B14F-4D97-AF65-F5344CB8AC3E}">
        <p14:creationId xmlns:p14="http://schemas.microsoft.com/office/powerpoint/2010/main" val="72215434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1">
            <a:extLst>
              <a:ext uri="{FF2B5EF4-FFF2-40B4-BE49-F238E27FC236}">
                <a16:creationId xmlns:a16="http://schemas.microsoft.com/office/drawing/2014/main" xmlns="" id="{B6936467-3733-4DD6-BAFE-EE1E96D9669C}"/>
              </a:ext>
            </a:extLst>
          </p:cNvPr>
          <p:cNvSpPr txBox="1">
            <a:spLocks/>
          </p:cNvSpPr>
          <p:nvPr/>
        </p:nvSpPr>
        <p:spPr>
          <a:xfrm>
            <a:off x="1406362" y="1375719"/>
            <a:ext cx="9591151" cy="406613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b="1" dirty="0" smtClean="0">
                <a:solidFill>
                  <a:srgbClr val="314865"/>
                </a:solidFill>
                <a:latin typeface="Arial"/>
                <a:sym typeface="Arial"/>
              </a:rPr>
              <a:t>项目</a:t>
            </a:r>
            <a:r>
              <a:rPr lang="zh-CN" altLang="en-US" b="1" dirty="0">
                <a:solidFill>
                  <a:srgbClr val="314865"/>
                </a:solidFill>
                <a:latin typeface="Arial"/>
                <a:sym typeface="Arial"/>
              </a:rPr>
              <a:t>范围的</a:t>
            </a:r>
            <a:r>
              <a:rPr lang="zh-CN" altLang="en-US" b="1" dirty="0" smtClean="0">
                <a:solidFill>
                  <a:srgbClr val="314865"/>
                </a:solidFill>
                <a:latin typeface="Arial"/>
                <a:sym typeface="Arial"/>
              </a:rPr>
              <a:t>管理涉及以下</a:t>
            </a:r>
            <a:r>
              <a:rPr lang="en-US" altLang="zh-CN" b="1" dirty="0" smtClean="0">
                <a:solidFill>
                  <a:srgbClr val="FF0000"/>
                </a:solidFill>
                <a:latin typeface="Arial"/>
                <a:sym typeface="Arial"/>
              </a:rPr>
              <a:t>6</a:t>
            </a:r>
            <a:r>
              <a:rPr lang="zh-CN" altLang="en-US" b="1" dirty="0" smtClean="0">
                <a:solidFill>
                  <a:srgbClr val="FF0000"/>
                </a:solidFill>
                <a:latin typeface="Arial"/>
                <a:sym typeface="Arial"/>
              </a:rPr>
              <a:t>个</a:t>
            </a:r>
            <a:r>
              <a:rPr lang="zh-CN" altLang="en-US" b="1" dirty="0" smtClean="0">
                <a:solidFill>
                  <a:srgbClr val="314865"/>
                </a:solidFill>
                <a:latin typeface="Arial"/>
                <a:sym typeface="Arial"/>
              </a:rPr>
              <a:t>主要过程</a:t>
            </a:r>
            <a:endParaRPr lang="en-US" altLang="zh-CN" b="1" dirty="0" smtClean="0">
              <a:solidFill>
                <a:srgbClr val="314865"/>
              </a:solidFill>
              <a:latin typeface="Arial"/>
              <a:sym typeface="Arial"/>
            </a:endParaRPr>
          </a:p>
          <a:p>
            <a:pPr>
              <a:buNone/>
            </a:pPr>
            <a:r>
              <a:rPr lang="zh-CN" altLang="en-US" b="1" dirty="0">
                <a:solidFill>
                  <a:srgbClr val="314865"/>
                </a:solidFill>
                <a:latin typeface="Arial"/>
                <a:sym typeface="Arial"/>
              </a:rPr>
              <a:t>（</a:t>
            </a:r>
            <a:r>
              <a:rPr lang="en-US" altLang="zh-CN" b="1" dirty="0">
                <a:solidFill>
                  <a:srgbClr val="314865"/>
                </a:solidFill>
                <a:latin typeface="Arial"/>
                <a:sym typeface="Arial"/>
              </a:rPr>
              <a:t>1</a:t>
            </a:r>
            <a:r>
              <a:rPr lang="zh-CN" altLang="en-US" b="1" dirty="0" smtClean="0">
                <a:solidFill>
                  <a:srgbClr val="314865"/>
                </a:solidFill>
                <a:latin typeface="Arial"/>
                <a:sym typeface="Arial"/>
              </a:rPr>
              <a:t>）制定范围管理计划</a:t>
            </a:r>
            <a:endParaRPr lang="en-US" altLang="zh-CN" b="1" dirty="0">
              <a:solidFill>
                <a:srgbClr val="314865"/>
              </a:solidFill>
              <a:latin typeface="Arial"/>
              <a:sym typeface="Arial"/>
            </a:endParaRPr>
          </a:p>
          <a:p>
            <a:pPr>
              <a:buNone/>
            </a:pPr>
            <a:r>
              <a:rPr lang="zh-CN" altLang="en-US" b="1" dirty="0">
                <a:solidFill>
                  <a:srgbClr val="314865"/>
                </a:solidFill>
                <a:latin typeface="Arial"/>
                <a:sym typeface="Arial"/>
              </a:rPr>
              <a:t>（</a:t>
            </a:r>
            <a:r>
              <a:rPr lang="en-US" altLang="zh-CN" b="1" dirty="0">
                <a:solidFill>
                  <a:srgbClr val="314865"/>
                </a:solidFill>
                <a:latin typeface="Arial"/>
                <a:sym typeface="Arial"/>
              </a:rPr>
              <a:t>2</a:t>
            </a:r>
            <a:r>
              <a:rPr lang="zh-CN" altLang="en-US" b="1" dirty="0" smtClean="0">
                <a:solidFill>
                  <a:srgbClr val="314865"/>
                </a:solidFill>
                <a:latin typeface="Arial"/>
                <a:sym typeface="Arial"/>
              </a:rPr>
              <a:t>）收集需求</a:t>
            </a:r>
            <a:endParaRPr lang="en-US" altLang="zh-CN" b="1" dirty="0" smtClean="0">
              <a:solidFill>
                <a:srgbClr val="314865"/>
              </a:solidFill>
              <a:latin typeface="Arial"/>
              <a:sym typeface="Arial"/>
            </a:endParaRPr>
          </a:p>
          <a:p>
            <a:pPr>
              <a:buNone/>
            </a:pPr>
            <a:r>
              <a:rPr lang="zh-CN" altLang="en-US" b="1" dirty="0" smtClean="0">
                <a:solidFill>
                  <a:srgbClr val="314865"/>
                </a:solidFill>
                <a:latin typeface="Arial"/>
                <a:sym typeface="Arial"/>
              </a:rPr>
              <a:t>（</a:t>
            </a:r>
            <a:r>
              <a:rPr lang="en-US" altLang="zh-CN" b="1" dirty="0" smtClean="0">
                <a:solidFill>
                  <a:srgbClr val="314865"/>
                </a:solidFill>
                <a:latin typeface="Arial"/>
                <a:sym typeface="Arial"/>
              </a:rPr>
              <a:t>3</a:t>
            </a:r>
            <a:r>
              <a:rPr lang="zh-CN" altLang="en-US" b="1" dirty="0" smtClean="0">
                <a:solidFill>
                  <a:srgbClr val="314865"/>
                </a:solidFill>
                <a:latin typeface="Arial"/>
                <a:sym typeface="Arial"/>
              </a:rPr>
              <a:t>）定义范围</a:t>
            </a:r>
            <a:endParaRPr lang="en-US" altLang="zh-CN" b="1" dirty="0">
              <a:solidFill>
                <a:srgbClr val="314865"/>
              </a:solidFill>
              <a:latin typeface="Arial"/>
              <a:sym typeface="Arial"/>
            </a:endParaRPr>
          </a:p>
          <a:p>
            <a:pPr>
              <a:buNone/>
            </a:pPr>
            <a:r>
              <a:rPr lang="zh-CN" altLang="en-US" b="1" dirty="0" smtClean="0">
                <a:solidFill>
                  <a:srgbClr val="314865"/>
                </a:solidFill>
                <a:latin typeface="Arial"/>
                <a:sym typeface="Arial"/>
              </a:rPr>
              <a:t>（</a:t>
            </a:r>
            <a:r>
              <a:rPr lang="en-US" altLang="zh-CN" b="1" dirty="0" smtClean="0">
                <a:solidFill>
                  <a:srgbClr val="314865"/>
                </a:solidFill>
                <a:latin typeface="Arial"/>
                <a:sym typeface="Arial"/>
              </a:rPr>
              <a:t>4</a:t>
            </a:r>
            <a:r>
              <a:rPr lang="zh-CN" altLang="en-US" b="1" dirty="0" smtClean="0">
                <a:solidFill>
                  <a:srgbClr val="314865"/>
                </a:solidFill>
                <a:latin typeface="Arial"/>
                <a:sym typeface="Arial"/>
              </a:rPr>
              <a:t>）创建工作分解结构（</a:t>
            </a:r>
            <a:r>
              <a:rPr lang="en-US" altLang="zh-CN" b="1" dirty="0" smtClean="0">
                <a:solidFill>
                  <a:srgbClr val="314865"/>
                </a:solidFill>
                <a:latin typeface="Arial"/>
                <a:sym typeface="Arial"/>
              </a:rPr>
              <a:t>WBS</a:t>
            </a:r>
            <a:r>
              <a:rPr lang="zh-CN" altLang="en-US" b="1" dirty="0" smtClean="0">
                <a:solidFill>
                  <a:srgbClr val="314865"/>
                </a:solidFill>
                <a:latin typeface="Arial"/>
                <a:sym typeface="Arial"/>
              </a:rPr>
              <a:t>） </a:t>
            </a:r>
            <a:endParaRPr lang="en-US" altLang="zh-CN" b="1" dirty="0" smtClean="0">
              <a:solidFill>
                <a:srgbClr val="314865"/>
              </a:solidFill>
              <a:latin typeface="Arial"/>
              <a:sym typeface="Arial"/>
            </a:endParaRPr>
          </a:p>
          <a:p>
            <a:pPr>
              <a:buNone/>
            </a:pPr>
            <a:r>
              <a:rPr lang="zh-CN" altLang="en-US" b="1" dirty="0" smtClean="0">
                <a:solidFill>
                  <a:srgbClr val="314865"/>
                </a:solidFill>
                <a:latin typeface="Arial"/>
                <a:sym typeface="Arial"/>
              </a:rPr>
              <a:t>（</a:t>
            </a:r>
            <a:r>
              <a:rPr lang="en-US" altLang="zh-CN" b="1" dirty="0" smtClean="0">
                <a:solidFill>
                  <a:srgbClr val="314865"/>
                </a:solidFill>
                <a:latin typeface="Arial"/>
                <a:sym typeface="Arial"/>
              </a:rPr>
              <a:t>5</a:t>
            </a:r>
            <a:r>
              <a:rPr lang="zh-CN" altLang="en-US" b="1" dirty="0" smtClean="0">
                <a:solidFill>
                  <a:srgbClr val="314865"/>
                </a:solidFill>
                <a:latin typeface="Arial"/>
                <a:sym typeface="Arial"/>
              </a:rPr>
              <a:t>）验证范围</a:t>
            </a:r>
            <a:endParaRPr lang="en-US" altLang="zh-CN" b="1" dirty="0">
              <a:solidFill>
                <a:srgbClr val="314865"/>
              </a:solidFill>
              <a:latin typeface="Arial"/>
              <a:sym typeface="Arial"/>
            </a:endParaRPr>
          </a:p>
          <a:p>
            <a:pPr>
              <a:buNone/>
            </a:pPr>
            <a:r>
              <a:rPr lang="zh-CN" altLang="en-US" b="1" dirty="0" smtClean="0">
                <a:solidFill>
                  <a:srgbClr val="314865"/>
                </a:solidFill>
                <a:latin typeface="Arial"/>
                <a:sym typeface="Arial"/>
              </a:rPr>
              <a:t>（</a:t>
            </a:r>
            <a:r>
              <a:rPr lang="en-US" altLang="zh-CN" b="1" dirty="0" smtClean="0">
                <a:solidFill>
                  <a:srgbClr val="314865"/>
                </a:solidFill>
                <a:latin typeface="Arial"/>
                <a:sym typeface="Arial"/>
              </a:rPr>
              <a:t>6</a:t>
            </a:r>
            <a:r>
              <a:rPr lang="zh-CN" altLang="en-US" b="1" dirty="0" smtClean="0">
                <a:solidFill>
                  <a:srgbClr val="314865"/>
                </a:solidFill>
                <a:latin typeface="Arial"/>
                <a:sym typeface="Arial"/>
              </a:rPr>
              <a:t>）控制范围</a:t>
            </a:r>
            <a:endParaRPr lang="en-US" altLang="zh-CN" b="1" dirty="0" smtClean="0">
              <a:solidFill>
                <a:srgbClr val="314865"/>
              </a:solidFill>
              <a:latin typeface="Arial"/>
              <a:sym typeface="Arial"/>
            </a:endParaRPr>
          </a:p>
        </p:txBody>
      </p:sp>
      <p:grpSp>
        <p:nvGrpSpPr>
          <p:cNvPr id="6" name="组合 5">
            <a:extLst>
              <a:ext uri="{FF2B5EF4-FFF2-40B4-BE49-F238E27FC236}">
                <a16:creationId xmlns:a16="http://schemas.microsoft.com/office/drawing/2014/main" xmlns="" id="{0BA7B217-D3E3-4A48-9765-4785921F83A6}"/>
              </a:ext>
            </a:extLst>
          </p:cNvPr>
          <p:cNvGrpSpPr/>
          <p:nvPr/>
        </p:nvGrpSpPr>
        <p:grpSpPr>
          <a:xfrm>
            <a:off x="164616" y="139630"/>
            <a:ext cx="2804616" cy="407130"/>
            <a:chOff x="164616" y="139630"/>
            <a:chExt cx="2804616" cy="40713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72754" y="139630"/>
              <a:ext cx="2434746" cy="338554"/>
            </a:xfrm>
            <a:prstGeom prst="rect">
              <a:avLst/>
            </a:prstGeom>
            <a:noFill/>
          </p:spPr>
          <p:txBody>
            <a:bodyPr wrap="square" rtlCol="0">
              <a:spAutoFit/>
            </a:bodyPr>
            <a:lstStyle/>
            <a:p>
              <a:r>
                <a:rPr lang="zh-CN" altLang="en-US" sz="1600" b="1" dirty="0">
                  <a:solidFill>
                    <a:srgbClr val="314865"/>
                  </a:solidFill>
                  <a:effectLst>
                    <a:innerShdw blurRad="63500" dist="50800" dir="13500000">
                      <a:prstClr val="black">
                        <a:alpha val="50000"/>
                      </a:prstClr>
                    </a:innerShdw>
                  </a:effectLst>
                  <a:latin typeface="Arial"/>
                  <a:sym typeface="Arial"/>
                </a:rPr>
                <a:t>项目范围管理</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33703637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 calcmode="lin" valueType="num">
                                      <p:cBhvr additive="base">
                                        <p:cTn id="12" dur="500" fill="hold"/>
                                        <p:tgtEl>
                                          <p:spTgt spid="5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 calcmode="lin" valueType="num">
                                      <p:cBhvr additive="base">
                                        <p:cTn id="17" dur="500" fill="hold"/>
                                        <p:tgtEl>
                                          <p:spTgt spid="5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3">
                                            <p:txEl>
                                              <p:pRg st="3" end="3"/>
                                            </p:txEl>
                                          </p:spTgt>
                                        </p:tgtEl>
                                        <p:attrNameLst>
                                          <p:attrName>style.visibility</p:attrName>
                                        </p:attrNameLst>
                                      </p:cBhvr>
                                      <p:to>
                                        <p:strVal val="visible"/>
                                      </p:to>
                                    </p:set>
                                    <p:anim calcmode="lin" valueType="num">
                                      <p:cBhvr additive="base">
                                        <p:cTn id="22" dur="500" fill="hold"/>
                                        <p:tgtEl>
                                          <p:spTgt spid="5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53">
                                            <p:txEl>
                                              <p:pRg st="4" end="4"/>
                                            </p:txEl>
                                          </p:spTgt>
                                        </p:tgtEl>
                                        <p:attrNameLst>
                                          <p:attrName>style.visibility</p:attrName>
                                        </p:attrNameLst>
                                      </p:cBhvr>
                                      <p:to>
                                        <p:strVal val="visible"/>
                                      </p:to>
                                    </p:set>
                                    <p:anim calcmode="lin" valueType="num">
                                      <p:cBhvr additive="base">
                                        <p:cTn id="27" dur="500" fill="hold"/>
                                        <p:tgtEl>
                                          <p:spTgt spid="5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3">
                                            <p:txEl>
                                              <p:pRg st="5" end="5"/>
                                            </p:txEl>
                                          </p:spTgt>
                                        </p:tgtEl>
                                        <p:attrNameLst>
                                          <p:attrName>style.visibility</p:attrName>
                                        </p:attrNameLst>
                                      </p:cBhvr>
                                      <p:to>
                                        <p:strVal val="visible"/>
                                      </p:to>
                                    </p:set>
                                    <p:anim calcmode="lin" valueType="num">
                                      <p:cBhvr additive="base">
                                        <p:cTn id="32" dur="500" fill="hold"/>
                                        <p:tgtEl>
                                          <p:spTgt spid="5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5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53">
                                            <p:txEl>
                                              <p:pRg st="6" end="6"/>
                                            </p:txEl>
                                          </p:spTgt>
                                        </p:tgtEl>
                                        <p:attrNameLst>
                                          <p:attrName>style.visibility</p:attrName>
                                        </p:attrNameLst>
                                      </p:cBhvr>
                                      <p:to>
                                        <p:strVal val="visible"/>
                                      </p:to>
                                    </p:set>
                                    <p:anim calcmode="lin" valueType="num">
                                      <p:cBhvr additive="base">
                                        <p:cTn id="37" dur="500" fill="hold"/>
                                        <p:tgtEl>
                                          <p:spTgt spid="5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1">
            <a:extLst>
              <a:ext uri="{FF2B5EF4-FFF2-40B4-BE49-F238E27FC236}">
                <a16:creationId xmlns:a16="http://schemas.microsoft.com/office/drawing/2014/main" xmlns="" id="{B6936467-3733-4DD6-BAFE-EE1E96D9669C}"/>
              </a:ext>
            </a:extLst>
          </p:cNvPr>
          <p:cNvSpPr txBox="1">
            <a:spLocks/>
          </p:cNvSpPr>
          <p:nvPr/>
        </p:nvSpPr>
        <p:spPr>
          <a:xfrm>
            <a:off x="1406362" y="1375719"/>
            <a:ext cx="9591151" cy="406613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b="1" dirty="0" smtClean="0">
                <a:solidFill>
                  <a:srgbClr val="314865"/>
                </a:solidFill>
                <a:latin typeface="Arial"/>
                <a:sym typeface="Arial"/>
              </a:rPr>
              <a:t>（</a:t>
            </a:r>
            <a:r>
              <a:rPr lang="en-US" altLang="zh-CN" b="1" dirty="0">
                <a:solidFill>
                  <a:srgbClr val="314865"/>
                </a:solidFill>
                <a:latin typeface="Arial"/>
                <a:sym typeface="Arial"/>
              </a:rPr>
              <a:t>1</a:t>
            </a:r>
            <a:r>
              <a:rPr lang="zh-CN" altLang="en-US" b="1" dirty="0" smtClean="0">
                <a:solidFill>
                  <a:srgbClr val="314865"/>
                </a:solidFill>
                <a:latin typeface="Arial"/>
                <a:sym typeface="Arial"/>
              </a:rPr>
              <a:t>）制定范围管理计划</a:t>
            </a:r>
            <a:endParaRPr lang="en-US" altLang="zh-CN" b="1" dirty="0" smtClean="0">
              <a:solidFill>
                <a:srgbClr val="314865"/>
              </a:solidFill>
              <a:latin typeface="Arial"/>
              <a:sym typeface="Arial"/>
            </a:endParaRPr>
          </a:p>
          <a:p>
            <a:pPr>
              <a:buNone/>
            </a:pPr>
            <a:r>
              <a:rPr lang="en-US" altLang="zh-CN" b="1" dirty="0" smtClean="0">
                <a:solidFill>
                  <a:srgbClr val="314865"/>
                </a:solidFill>
                <a:latin typeface="Arial"/>
                <a:sym typeface="Arial"/>
              </a:rPr>
              <a:t>		</a:t>
            </a:r>
            <a:r>
              <a:rPr lang="zh-CN" altLang="en-US" b="1" dirty="0" smtClean="0">
                <a:solidFill>
                  <a:srgbClr val="314865"/>
                </a:solidFill>
                <a:latin typeface="Arial"/>
                <a:sym typeface="Arial"/>
              </a:rPr>
              <a:t>是指</a:t>
            </a:r>
            <a:r>
              <a:rPr lang="zh-CN" altLang="en-US" b="1" dirty="0" smtClean="0">
                <a:solidFill>
                  <a:srgbClr val="FF0000"/>
                </a:solidFill>
                <a:latin typeface="Arial"/>
                <a:sym typeface="Arial"/>
              </a:rPr>
              <a:t>确定</a:t>
            </a:r>
            <a:r>
              <a:rPr lang="zh-CN" altLang="en-US" b="1" dirty="0" smtClean="0">
                <a:solidFill>
                  <a:srgbClr val="314865"/>
                </a:solidFill>
                <a:latin typeface="Arial"/>
                <a:sym typeface="Arial"/>
              </a:rPr>
              <a:t>如何管理项目的</a:t>
            </a:r>
            <a:r>
              <a:rPr lang="zh-CN" altLang="en-US" b="1" dirty="0" smtClean="0">
                <a:solidFill>
                  <a:srgbClr val="FF0000"/>
                </a:solidFill>
                <a:latin typeface="Arial"/>
                <a:sym typeface="Arial"/>
              </a:rPr>
              <a:t>范围和需求</a:t>
            </a:r>
            <a:r>
              <a:rPr lang="zh-CN" altLang="en-US" b="1" dirty="0" smtClean="0">
                <a:solidFill>
                  <a:srgbClr val="314865"/>
                </a:solidFill>
                <a:latin typeface="Arial"/>
                <a:sym typeface="Arial"/>
              </a:rPr>
              <a:t>。项目团队和合适的项目干系人共同创建一个范围管理计划和需求管理计划。</a:t>
            </a:r>
            <a:endParaRPr lang="en-US" altLang="zh-CN" b="1" dirty="0">
              <a:solidFill>
                <a:srgbClr val="314865"/>
              </a:solidFill>
              <a:latin typeface="Arial"/>
              <a:sym typeface="Arial"/>
            </a:endParaRPr>
          </a:p>
          <a:p>
            <a:pPr>
              <a:buNone/>
            </a:pPr>
            <a:r>
              <a:rPr lang="zh-CN" altLang="en-US" b="1" dirty="0">
                <a:solidFill>
                  <a:srgbClr val="314865"/>
                </a:solidFill>
                <a:latin typeface="Arial"/>
                <a:sym typeface="Arial"/>
              </a:rPr>
              <a:t>（</a:t>
            </a:r>
            <a:r>
              <a:rPr lang="en-US" altLang="zh-CN" b="1" dirty="0">
                <a:solidFill>
                  <a:srgbClr val="314865"/>
                </a:solidFill>
                <a:latin typeface="Arial"/>
                <a:sym typeface="Arial"/>
              </a:rPr>
              <a:t>2</a:t>
            </a:r>
            <a:r>
              <a:rPr lang="zh-CN" altLang="en-US" b="1" dirty="0" smtClean="0">
                <a:solidFill>
                  <a:srgbClr val="314865"/>
                </a:solidFill>
                <a:latin typeface="Arial"/>
                <a:sym typeface="Arial"/>
              </a:rPr>
              <a:t>）收集需求</a:t>
            </a:r>
            <a:endParaRPr lang="en-US" altLang="zh-CN" b="1" dirty="0" smtClean="0">
              <a:solidFill>
                <a:srgbClr val="314865"/>
              </a:solidFill>
              <a:latin typeface="Arial"/>
              <a:sym typeface="Arial"/>
            </a:endParaRPr>
          </a:p>
          <a:p>
            <a:pPr>
              <a:buNone/>
            </a:pPr>
            <a:r>
              <a:rPr lang="en-US" altLang="zh-CN" b="1" dirty="0" smtClean="0">
                <a:solidFill>
                  <a:srgbClr val="314865"/>
                </a:solidFill>
                <a:latin typeface="Arial"/>
                <a:sym typeface="Arial"/>
              </a:rPr>
              <a:t>		</a:t>
            </a:r>
            <a:r>
              <a:rPr lang="zh-CN" altLang="en-US" b="1" dirty="0" smtClean="0">
                <a:solidFill>
                  <a:srgbClr val="314865"/>
                </a:solidFill>
                <a:latin typeface="Arial"/>
                <a:sym typeface="Arial"/>
              </a:rPr>
              <a:t>是指</a:t>
            </a:r>
            <a:r>
              <a:rPr lang="zh-CN" altLang="en-US" b="1" dirty="0" smtClean="0">
                <a:solidFill>
                  <a:srgbClr val="FF0000"/>
                </a:solidFill>
                <a:latin typeface="Arial"/>
                <a:sym typeface="Arial"/>
              </a:rPr>
              <a:t>定义并记录</a:t>
            </a:r>
            <a:r>
              <a:rPr lang="zh-CN" altLang="en-US" b="1" dirty="0" smtClean="0">
                <a:solidFill>
                  <a:srgbClr val="314865"/>
                </a:solidFill>
                <a:latin typeface="Arial"/>
                <a:sym typeface="Arial"/>
              </a:rPr>
              <a:t>项目最终产品的</a:t>
            </a:r>
            <a:r>
              <a:rPr lang="zh-CN" altLang="en-US" b="1" dirty="0" smtClean="0">
                <a:solidFill>
                  <a:srgbClr val="FF0000"/>
                </a:solidFill>
                <a:latin typeface="Arial"/>
                <a:sym typeface="Arial"/>
              </a:rPr>
              <a:t>特点和功能</a:t>
            </a:r>
            <a:r>
              <a:rPr lang="zh-CN" altLang="en-US" b="1" dirty="0" smtClean="0">
                <a:solidFill>
                  <a:srgbClr val="314865"/>
                </a:solidFill>
                <a:latin typeface="Arial"/>
                <a:sym typeface="Arial"/>
              </a:rPr>
              <a:t>，以及</a:t>
            </a:r>
            <a:r>
              <a:rPr lang="zh-CN" altLang="en-US" b="1" dirty="0" smtClean="0">
                <a:solidFill>
                  <a:srgbClr val="FF0000"/>
                </a:solidFill>
                <a:latin typeface="Arial"/>
                <a:sym typeface="Arial"/>
              </a:rPr>
              <a:t>创造</a:t>
            </a:r>
            <a:r>
              <a:rPr lang="zh-CN" altLang="en-US" b="1" dirty="0" smtClean="0">
                <a:solidFill>
                  <a:srgbClr val="314865"/>
                </a:solidFill>
                <a:latin typeface="Arial"/>
                <a:sym typeface="Arial"/>
              </a:rPr>
              <a:t>这些产品的</a:t>
            </a:r>
            <a:r>
              <a:rPr lang="zh-CN" altLang="en-US" b="1" dirty="0" smtClean="0">
                <a:solidFill>
                  <a:srgbClr val="FF0000"/>
                </a:solidFill>
                <a:latin typeface="Arial"/>
                <a:sym typeface="Arial"/>
              </a:rPr>
              <a:t>过程</a:t>
            </a:r>
            <a:r>
              <a:rPr lang="zh-CN" altLang="en-US" b="1" dirty="0" smtClean="0">
                <a:solidFill>
                  <a:srgbClr val="314865"/>
                </a:solidFill>
                <a:latin typeface="Arial"/>
                <a:sym typeface="Arial"/>
              </a:rPr>
              <a:t>。</a:t>
            </a:r>
            <a:endParaRPr lang="en-US" altLang="zh-CN" b="1" dirty="0" smtClean="0">
              <a:solidFill>
                <a:srgbClr val="314865"/>
              </a:solidFill>
              <a:latin typeface="Arial"/>
              <a:sym typeface="Arial"/>
            </a:endParaRPr>
          </a:p>
          <a:p>
            <a:pPr>
              <a:buNone/>
            </a:pPr>
            <a:r>
              <a:rPr lang="en-US" altLang="zh-CN" b="1" dirty="0">
                <a:solidFill>
                  <a:srgbClr val="314865"/>
                </a:solidFill>
                <a:latin typeface="Arial"/>
                <a:sym typeface="Arial"/>
              </a:rPr>
              <a:t>	</a:t>
            </a:r>
            <a:r>
              <a:rPr lang="en-US" altLang="zh-CN" b="1" dirty="0" smtClean="0">
                <a:solidFill>
                  <a:srgbClr val="314865"/>
                </a:solidFill>
                <a:latin typeface="Arial"/>
                <a:sym typeface="Arial"/>
              </a:rPr>
              <a:t>	</a:t>
            </a:r>
            <a:r>
              <a:rPr lang="zh-CN" altLang="en-US" b="1" dirty="0" smtClean="0">
                <a:solidFill>
                  <a:srgbClr val="314865"/>
                </a:solidFill>
                <a:latin typeface="Arial"/>
                <a:sym typeface="Arial"/>
              </a:rPr>
              <a:t>收集需求过程的</a:t>
            </a:r>
            <a:r>
              <a:rPr lang="zh-CN" altLang="en-US" b="1" dirty="0" smtClean="0">
                <a:solidFill>
                  <a:srgbClr val="FFC000"/>
                </a:solidFill>
                <a:latin typeface="Arial"/>
                <a:sym typeface="Arial"/>
              </a:rPr>
              <a:t>输出</a:t>
            </a:r>
            <a:r>
              <a:rPr lang="zh-CN" altLang="en-US" b="1" dirty="0" smtClean="0">
                <a:solidFill>
                  <a:srgbClr val="314865"/>
                </a:solidFill>
                <a:latin typeface="Arial"/>
                <a:sym typeface="Arial"/>
              </a:rPr>
              <a:t>是项目团队编制的</a:t>
            </a:r>
            <a:r>
              <a:rPr lang="zh-CN" altLang="en-US" b="1" dirty="0" smtClean="0">
                <a:solidFill>
                  <a:srgbClr val="FFC000"/>
                </a:solidFill>
                <a:latin typeface="Arial"/>
                <a:sym typeface="Arial"/>
              </a:rPr>
              <a:t>需求文档</a:t>
            </a:r>
            <a:r>
              <a:rPr lang="zh-CN" altLang="en-US" b="1" dirty="0" smtClean="0">
                <a:solidFill>
                  <a:srgbClr val="314865"/>
                </a:solidFill>
                <a:latin typeface="Arial"/>
                <a:sym typeface="Arial"/>
              </a:rPr>
              <a:t>和</a:t>
            </a:r>
            <a:r>
              <a:rPr lang="zh-CN" altLang="en-US" b="1" dirty="0" smtClean="0">
                <a:solidFill>
                  <a:srgbClr val="FFC000"/>
                </a:solidFill>
                <a:latin typeface="Arial"/>
                <a:sym typeface="Arial"/>
              </a:rPr>
              <a:t>需求跟踪矩阵</a:t>
            </a:r>
            <a:r>
              <a:rPr lang="zh-CN" altLang="en-US" b="1" dirty="0" smtClean="0">
                <a:solidFill>
                  <a:srgbClr val="314865"/>
                </a:solidFill>
                <a:latin typeface="Arial"/>
                <a:sym typeface="Arial"/>
              </a:rPr>
              <a:t>。</a:t>
            </a:r>
            <a:endParaRPr lang="en-US" altLang="zh-CN" b="1" dirty="0" smtClean="0">
              <a:solidFill>
                <a:srgbClr val="314865"/>
              </a:solidFill>
              <a:latin typeface="Arial"/>
              <a:sym typeface="Arial"/>
            </a:endParaRPr>
          </a:p>
        </p:txBody>
      </p:sp>
      <p:grpSp>
        <p:nvGrpSpPr>
          <p:cNvPr id="6" name="组合 5">
            <a:extLst>
              <a:ext uri="{FF2B5EF4-FFF2-40B4-BE49-F238E27FC236}">
                <a16:creationId xmlns:a16="http://schemas.microsoft.com/office/drawing/2014/main" xmlns="" id="{0BA7B217-D3E3-4A48-9765-4785921F83A6}"/>
              </a:ext>
            </a:extLst>
          </p:cNvPr>
          <p:cNvGrpSpPr/>
          <p:nvPr/>
        </p:nvGrpSpPr>
        <p:grpSpPr>
          <a:xfrm>
            <a:off x="164616" y="139630"/>
            <a:ext cx="2804616" cy="407130"/>
            <a:chOff x="164616" y="139630"/>
            <a:chExt cx="2804616" cy="40713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72754" y="139630"/>
              <a:ext cx="2434746" cy="338554"/>
            </a:xfrm>
            <a:prstGeom prst="rect">
              <a:avLst/>
            </a:prstGeom>
            <a:noFill/>
          </p:spPr>
          <p:txBody>
            <a:bodyPr wrap="square" rtlCol="0">
              <a:spAutoFit/>
            </a:bodyPr>
            <a:lstStyle/>
            <a:p>
              <a:r>
                <a:rPr lang="zh-CN" altLang="en-US" sz="1600" b="1" dirty="0">
                  <a:solidFill>
                    <a:srgbClr val="314865"/>
                  </a:solidFill>
                  <a:effectLst>
                    <a:innerShdw blurRad="63500" dist="50800" dir="13500000">
                      <a:prstClr val="black">
                        <a:alpha val="50000"/>
                      </a:prstClr>
                    </a:innerShdw>
                  </a:effectLst>
                  <a:latin typeface="Arial"/>
                  <a:sym typeface="Arial"/>
                </a:rPr>
                <a:t>项目范围管理</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38396643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 calcmode="lin" valueType="num">
                                      <p:cBhvr additive="base">
                                        <p:cTn id="13" dur="500" fill="hold"/>
                                        <p:tgtEl>
                                          <p:spTgt spid="5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 calcmode="lin" valueType="num">
                                      <p:cBhvr additive="base">
                                        <p:cTn id="18" dur="500" fill="hold"/>
                                        <p:tgtEl>
                                          <p:spTgt spid="53">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3">
                                            <p:txEl>
                                              <p:pRg st="3" end="3"/>
                                            </p:txEl>
                                          </p:spTgt>
                                        </p:tgtEl>
                                        <p:attrNameLst>
                                          <p:attrName>style.visibility</p:attrName>
                                        </p:attrNameLst>
                                      </p:cBhvr>
                                      <p:to>
                                        <p:strVal val="visible"/>
                                      </p:to>
                                    </p:set>
                                    <p:anim calcmode="lin" valueType="num">
                                      <p:cBhvr additive="base">
                                        <p:cTn id="24" dur="500" fill="hold"/>
                                        <p:tgtEl>
                                          <p:spTgt spid="53">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 calcmode="lin" valueType="num">
                                      <p:cBhvr additive="base">
                                        <p:cTn id="30" dur="500" fill="hold"/>
                                        <p:tgtEl>
                                          <p:spTgt spid="53">
                                            <p:txEl>
                                              <p:pRg st="4" end="4"/>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5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1">
            <a:extLst>
              <a:ext uri="{FF2B5EF4-FFF2-40B4-BE49-F238E27FC236}">
                <a16:creationId xmlns:a16="http://schemas.microsoft.com/office/drawing/2014/main" xmlns="" id="{B6936467-3733-4DD6-BAFE-EE1E96D9669C}"/>
              </a:ext>
            </a:extLst>
          </p:cNvPr>
          <p:cNvSpPr txBox="1">
            <a:spLocks/>
          </p:cNvSpPr>
          <p:nvPr/>
        </p:nvSpPr>
        <p:spPr>
          <a:xfrm>
            <a:off x="1406362" y="1375719"/>
            <a:ext cx="9591151" cy="406613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b="1" dirty="0" smtClean="0">
                <a:solidFill>
                  <a:srgbClr val="314865"/>
                </a:solidFill>
                <a:latin typeface="Arial"/>
                <a:sym typeface="Arial"/>
              </a:rPr>
              <a:t>（</a:t>
            </a:r>
            <a:r>
              <a:rPr lang="en-US" altLang="zh-CN" b="1" dirty="0" smtClean="0">
                <a:solidFill>
                  <a:srgbClr val="314865"/>
                </a:solidFill>
                <a:latin typeface="Arial"/>
                <a:sym typeface="Arial"/>
              </a:rPr>
              <a:t>3</a:t>
            </a:r>
            <a:r>
              <a:rPr lang="zh-CN" altLang="en-US" b="1" dirty="0" smtClean="0">
                <a:solidFill>
                  <a:srgbClr val="314865"/>
                </a:solidFill>
                <a:latin typeface="Arial"/>
                <a:sym typeface="Arial"/>
              </a:rPr>
              <a:t>）定义范围</a:t>
            </a:r>
            <a:endParaRPr lang="en-US" altLang="zh-CN" b="1" dirty="0" smtClean="0">
              <a:solidFill>
                <a:srgbClr val="314865"/>
              </a:solidFill>
              <a:latin typeface="Arial"/>
              <a:sym typeface="Arial"/>
            </a:endParaRPr>
          </a:p>
          <a:p>
            <a:pPr>
              <a:buNone/>
            </a:pPr>
            <a:r>
              <a:rPr lang="en-US" altLang="zh-CN" b="1" dirty="0" smtClean="0">
                <a:solidFill>
                  <a:srgbClr val="314865"/>
                </a:solidFill>
                <a:latin typeface="Arial"/>
                <a:sym typeface="Arial"/>
              </a:rPr>
              <a:t>		</a:t>
            </a:r>
            <a:r>
              <a:rPr lang="zh-CN" altLang="zh-CN" b="1" dirty="0" smtClean="0">
                <a:solidFill>
                  <a:srgbClr val="314865"/>
                </a:solidFill>
                <a:latin typeface="Arial"/>
              </a:rPr>
              <a:t>定义</a:t>
            </a:r>
            <a:r>
              <a:rPr lang="zh-CN" altLang="zh-CN" b="1" dirty="0">
                <a:solidFill>
                  <a:srgbClr val="314865"/>
                </a:solidFill>
                <a:latin typeface="Arial"/>
              </a:rPr>
              <a:t>范围是指评审范围管理计划、项目章程、需求文档和组织过程资产来</a:t>
            </a:r>
            <a:r>
              <a:rPr lang="zh-CN" altLang="zh-CN" b="1" dirty="0" smtClean="0">
                <a:solidFill>
                  <a:srgbClr val="314865"/>
                </a:solidFill>
                <a:latin typeface="Arial"/>
              </a:rPr>
              <a:t>创建</a:t>
            </a:r>
            <a:r>
              <a:rPr lang="zh-CN" altLang="en-US" b="1" dirty="0">
                <a:solidFill>
                  <a:srgbClr val="314865"/>
                </a:solidFill>
                <a:latin typeface="Arial"/>
              </a:rPr>
              <a:t>一</a:t>
            </a:r>
            <a:r>
              <a:rPr lang="zh-CN" altLang="zh-CN" b="1" dirty="0" smtClean="0">
                <a:solidFill>
                  <a:srgbClr val="314865"/>
                </a:solidFill>
                <a:latin typeface="Arial"/>
              </a:rPr>
              <a:t>份</a:t>
            </a:r>
            <a:r>
              <a:rPr lang="zh-CN" altLang="zh-CN" b="1" dirty="0">
                <a:solidFill>
                  <a:srgbClr val="314865"/>
                </a:solidFill>
                <a:latin typeface="Arial"/>
              </a:rPr>
              <a:t>范围说明书</a:t>
            </a:r>
            <a:r>
              <a:rPr lang="en-US" altLang="zh-CN" b="1" dirty="0">
                <a:solidFill>
                  <a:srgbClr val="314865"/>
                </a:solidFill>
                <a:latin typeface="Arial"/>
              </a:rPr>
              <a:t>,</a:t>
            </a:r>
            <a:r>
              <a:rPr lang="zh-CN" altLang="zh-CN" b="1" dirty="0">
                <a:solidFill>
                  <a:srgbClr val="314865"/>
                </a:solidFill>
                <a:latin typeface="Arial"/>
              </a:rPr>
              <a:t>并且随着</a:t>
            </a:r>
            <a:r>
              <a:rPr lang="zh-CN" altLang="zh-CN" b="1" dirty="0">
                <a:solidFill>
                  <a:srgbClr val="FF0000"/>
                </a:solidFill>
                <a:latin typeface="Arial"/>
              </a:rPr>
              <a:t>需求的扩展和变更请求</a:t>
            </a:r>
            <a:r>
              <a:rPr lang="zh-CN" altLang="zh-CN" b="1" dirty="0">
                <a:solidFill>
                  <a:srgbClr val="314865"/>
                </a:solidFill>
                <a:latin typeface="Arial"/>
              </a:rPr>
              <a:t>得到批准而增加更多的信息</a:t>
            </a:r>
            <a:r>
              <a:rPr lang="zh-CN" altLang="zh-CN" b="1" dirty="0" smtClean="0">
                <a:solidFill>
                  <a:srgbClr val="314865"/>
                </a:solidFill>
                <a:latin typeface="Arial"/>
              </a:rPr>
              <a:t>。</a:t>
            </a:r>
            <a:endParaRPr lang="en-US" altLang="zh-CN" b="1" dirty="0" smtClean="0">
              <a:solidFill>
                <a:srgbClr val="314865"/>
              </a:solidFill>
              <a:latin typeface="Arial"/>
            </a:endParaRPr>
          </a:p>
          <a:p>
            <a:pPr>
              <a:buNone/>
            </a:pPr>
            <a:r>
              <a:rPr lang="en-US" altLang="zh-CN" b="1" dirty="0">
                <a:solidFill>
                  <a:srgbClr val="314865"/>
                </a:solidFill>
                <a:latin typeface="Arial"/>
              </a:rPr>
              <a:t>	</a:t>
            </a:r>
            <a:r>
              <a:rPr lang="en-US" altLang="zh-CN" b="1" dirty="0" smtClean="0">
                <a:solidFill>
                  <a:srgbClr val="314865"/>
                </a:solidFill>
                <a:latin typeface="Arial"/>
              </a:rPr>
              <a:t>	</a:t>
            </a:r>
            <a:r>
              <a:rPr lang="zh-CN" altLang="zh-CN" b="1" dirty="0" smtClean="0">
                <a:solidFill>
                  <a:srgbClr val="314865"/>
                </a:solidFill>
                <a:latin typeface="Arial"/>
              </a:rPr>
              <a:t>定义</a:t>
            </a:r>
            <a:r>
              <a:rPr lang="zh-CN" altLang="zh-CN" b="1" dirty="0">
                <a:solidFill>
                  <a:srgbClr val="314865"/>
                </a:solidFill>
                <a:latin typeface="Arial"/>
              </a:rPr>
              <a:t>范围的主要</a:t>
            </a:r>
            <a:r>
              <a:rPr lang="zh-CN" altLang="zh-CN" b="1" dirty="0">
                <a:solidFill>
                  <a:srgbClr val="FFC000"/>
                </a:solidFill>
                <a:latin typeface="Arial"/>
              </a:rPr>
              <a:t>输出</a:t>
            </a:r>
            <a:r>
              <a:rPr lang="zh-CN" altLang="zh-CN" b="1" dirty="0">
                <a:solidFill>
                  <a:srgbClr val="314865"/>
                </a:solidFill>
                <a:latin typeface="Arial"/>
              </a:rPr>
              <a:t>有</a:t>
            </a:r>
            <a:r>
              <a:rPr lang="zh-CN" altLang="zh-CN" b="1" dirty="0">
                <a:solidFill>
                  <a:srgbClr val="FFC000"/>
                </a:solidFill>
                <a:latin typeface="Arial"/>
              </a:rPr>
              <a:t>项目范围说明书</a:t>
            </a:r>
            <a:r>
              <a:rPr lang="zh-CN" altLang="zh-CN" b="1" dirty="0">
                <a:solidFill>
                  <a:srgbClr val="314865"/>
                </a:solidFill>
                <a:latin typeface="Arial"/>
              </a:rPr>
              <a:t>以及</a:t>
            </a:r>
            <a:r>
              <a:rPr lang="zh-CN" altLang="zh-CN" b="1" dirty="0">
                <a:solidFill>
                  <a:srgbClr val="FFC000"/>
                </a:solidFill>
                <a:latin typeface="Arial"/>
              </a:rPr>
              <a:t>项目文档的更新</a:t>
            </a:r>
            <a:r>
              <a:rPr lang="zh-CN" altLang="zh-CN" b="1" dirty="0">
                <a:solidFill>
                  <a:srgbClr val="314865"/>
                </a:solidFill>
                <a:latin typeface="Arial"/>
              </a:rPr>
              <a:t>。</a:t>
            </a:r>
            <a:endParaRPr lang="en-US" altLang="zh-CN" b="1" dirty="0">
              <a:solidFill>
                <a:srgbClr val="314865"/>
              </a:solidFill>
              <a:latin typeface="Arial"/>
              <a:sym typeface="Arial"/>
            </a:endParaRPr>
          </a:p>
        </p:txBody>
      </p:sp>
      <p:grpSp>
        <p:nvGrpSpPr>
          <p:cNvPr id="6" name="组合 5">
            <a:extLst>
              <a:ext uri="{FF2B5EF4-FFF2-40B4-BE49-F238E27FC236}">
                <a16:creationId xmlns:a16="http://schemas.microsoft.com/office/drawing/2014/main" xmlns="" id="{0BA7B217-D3E3-4A48-9765-4785921F83A6}"/>
              </a:ext>
            </a:extLst>
          </p:cNvPr>
          <p:cNvGrpSpPr/>
          <p:nvPr/>
        </p:nvGrpSpPr>
        <p:grpSpPr>
          <a:xfrm>
            <a:off x="164616" y="139630"/>
            <a:ext cx="2804616" cy="407130"/>
            <a:chOff x="164616" y="139630"/>
            <a:chExt cx="2804616" cy="40713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72754" y="139630"/>
              <a:ext cx="2434746" cy="338554"/>
            </a:xfrm>
            <a:prstGeom prst="rect">
              <a:avLst/>
            </a:prstGeom>
            <a:noFill/>
          </p:spPr>
          <p:txBody>
            <a:bodyPr wrap="square" rtlCol="0">
              <a:spAutoFit/>
            </a:bodyPr>
            <a:lstStyle/>
            <a:p>
              <a:r>
                <a:rPr lang="zh-CN" altLang="en-US" sz="1600" b="1" dirty="0">
                  <a:solidFill>
                    <a:srgbClr val="314865"/>
                  </a:solidFill>
                  <a:effectLst>
                    <a:innerShdw blurRad="63500" dist="50800" dir="13500000">
                      <a:prstClr val="black">
                        <a:alpha val="50000"/>
                      </a:prstClr>
                    </a:innerShdw>
                  </a:effectLst>
                  <a:latin typeface="Arial"/>
                  <a:sym typeface="Arial"/>
                </a:rPr>
                <a:t>项目范围管理</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280457205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 calcmode="lin" valueType="num">
                                      <p:cBhvr additive="base">
                                        <p:cTn id="13" dur="500" fill="hold"/>
                                        <p:tgtEl>
                                          <p:spTgt spid="5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anim calcmode="lin" valueType="num">
                                      <p:cBhvr additive="base">
                                        <p:cTn id="19" dur="500" fill="hold"/>
                                        <p:tgtEl>
                                          <p:spTgt spid="5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1">
            <a:extLst>
              <a:ext uri="{FF2B5EF4-FFF2-40B4-BE49-F238E27FC236}">
                <a16:creationId xmlns:a16="http://schemas.microsoft.com/office/drawing/2014/main" xmlns="" id="{B6936467-3733-4DD6-BAFE-EE1E96D9669C}"/>
              </a:ext>
            </a:extLst>
          </p:cNvPr>
          <p:cNvSpPr txBox="1">
            <a:spLocks/>
          </p:cNvSpPr>
          <p:nvPr/>
        </p:nvSpPr>
        <p:spPr>
          <a:xfrm>
            <a:off x="1356935" y="1927654"/>
            <a:ext cx="9591151" cy="406613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b="1" dirty="0" smtClean="0">
                <a:solidFill>
                  <a:srgbClr val="314865"/>
                </a:solidFill>
                <a:latin typeface="Arial"/>
                <a:sym typeface="Arial"/>
              </a:rPr>
              <a:t>（</a:t>
            </a:r>
            <a:r>
              <a:rPr lang="en-US" altLang="zh-CN" b="1" dirty="0" smtClean="0">
                <a:solidFill>
                  <a:srgbClr val="314865"/>
                </a:solidFill>
                <a:latin typeface="Arial"/>
                <a:sym typeface="Arial"/>
              </a:rPr>
              <a:t>4</a:t>
            </a:r>
            <a:r>
              <a:rPr lang="zh-CN" altLang="en-US" b="1" dirty="0" smtClean="0">
                <a:solidFill>
                  <a:srgbClr val="314865"/>
                </a:solidFill>
                <a:latin typeface="Arial"/>
                <a:sym typeface="Arial"/>
              </a:rPr>
              <a:t>）创建工作分解结构（</a:t>
            </a:r>
            <a:r>
              <a:rPr lang="en-US" altLang="zh-CN" b="1" dirty="0" smtClean="0">
                <a:solidFill>
                  <a:srgbClr val="314865"/>
                </a:solidFill>
                <a:latin typeface="Arial"/>
                <a:sym typeface="Arial"/>
              </a:rPr>
              <a:t>WBS</a:t>
            </a:r>
            <a:r>
              <a:rPr lang="zh-CN" altLang="en-US" b="1" dirty="0" smtClean="0">
                <a:solidFill>
                  <a:srgbClr val="314865"/>
                </a:solidFill>
                <a:latin typeface="Arial"/>
                <a:sym typeface="Arial"/>
              </a:rPr>
              <a:t>）</a:t>
            </a:r>
            <a:endParaRPr lang="en-US" altLang="zh-CN" b="1" dirty="0" smtClean="0">
              <a:solidFill>
                <a:srgbClr val="314865"/>
              </a:solidFill>
              <a:latin typeface="Arial"/>
              <a:sym typeface="Arial"/>
            </a:endParaRPr>
          </a:p>
          <a:p>
            <a:pPr>
              <a:buNone/>
            </a:pPr>
            <a:r>
              <a:rPr lang="en-US" altLang="zh-CN" b="1" dirty="0" smtClean="0">
                <a:solidFill>
                  <a:srgbClr val="314865"/>
                </a:solidFill>
                <a:latin typeface="Arial"/>
              </a:rPr>
              <a:t>		</a:t>
            </a:r>
            <a:r>
              <a:rPr lang="zh-CN" altLang="zh-CN" b="1" dirty="0" smtClean="0">
                <a:solidFill>
                  <a:srgbClr val="314865"/>
                </a:solidFill>
                <a:latin typeface="Arial"/>
              </a:rPr>
              <a:t>是</a:t>
            </a:r>
            <a:r>
              <a:rPr lang="zh-CN" altLang="zh-CN" b="1" dirty="0">
                <a:solidFill>
                  <a:srgbClr val="314865"/>
                </a:solidFill>
                <a:latin typeface="Arial"/>
              </a:rPr>
              <a:t>指将主要的项目可交付成果</a:t>
            </a:r>
            <a:r>
              <a:rPr lang="zh-CN" altLang="zh-CN" b="1" dirty="0">
                <a:solidFill>
                  <a:srgbClr val="FF0000"/>
                </a:solidFill>
                <a:latin typeface="Arial"/>
              </a:rPr>
              <a:t>分解</a:t>
            </a:r>
            <a:r>
              <a:rPr lang="zh-CN" altLang="zh-CN" b="1" dirty="0">
                <a:solidFill>
                  <a:srgbClr val="314865"/>
                </a:solidFill>
                <a:latin typeface="Arial"/>
              </a:rPr>
              <a:t>成更细小和更易管理</a:t>
            </a:r>
            <a:r>
              <a:rPr lang="zh-CN" altLang="zh-CN" b="1" dirty="0" smtClean="0">
                <a:solidFill>
                  <a:srgbClr val="314865"/>
                </a:solidFill>
                <a:latin typeface="Arial"/>
              </a:rPr>
              <a:t>的部分。</a:t>
            </a:r>
            <a:endParaRPr lang="en-US" altLang="zh-CN" b="1" dirty="0" smtClean="0">
              <a:solidFill>
                <a:srgbClr val="314865"/>
              </a:solidFill>
              <a:latin typeface="Arial"/>
            </a:endParaRPr>
          </a:p>
          <a:p>
            <a:pPr>
              <a:buNone/>
            </a:pPr>
            <a:r>
              <a:rPr lang="en-US" altLang="zh-CN" b="1" dirty="0">
                <a:solidFill>
                  <a:srgbClr val="314865"/>
                </a:solidFill>
                <a:latin typeface="Arial"/>
              </a:rPr>
              <a:t>	</a:t>
            </a:r>
            <a:r>
              <a:rPr lang="en-US" altLang="zh-CN" b="1" dirty="0" smtClean="0">
                <a:solidFill>
                  <a:srgbClr val="314865"/>
                </a:solidFill>
                <a:latin typeface="Arial"/>
              </a:rPr>
              <a:t>	</a:t>
            </a:r>
            <a:r>
              <a:rPr lang="zh-CN" altLang="zh-CN" b="1" dirty="0" smtClean="0">
                <a:solidFill>
                  <a:srgbClr val="314865"/>
                </a:solidFill>
                <a:latin typeface="Arial"/>
              </a:rPr>
              <a:t>它的</a:t>
            </a:r>
            <a:r>
              <a:rPr lang="zh-CN" altLang="en-US" b="1" dirty="0" smtClean="0">
                <a:solidFill>
                  <a:srgbClr val="FFC000"/>
                </a:solidFill>
                <a:latin typeface="Arial"/>
              </a:rPr>
              <a:t>输</a:t>
            </a:r>
            <a:r>
              <a:rPr lang="zh-CN" altLang="zh-CN" b="1" dirty="0" smtClean="0">
                <a:solidFill>
                  <a:srgbClr val="FFC000"/>
                </a:solidFill>
                <a:latin typeface="Arial"/>
              </a:rPr>
              <a:t>出</a:t>
            </a:r>
            <a:r>
              <a:rPr lang="zh-CN" altLang="zh-CN" b="1" dirty="0">
                <a:solidFill>
                  <a:srgbClr val="314865"/>
                </a:solidFill>
                <a:latin typeface="Arial"/>
              </a:rPr>
              <a:t>包括范围基线</a:t>
            </a:r>
            <a:r>
              <a:rPr lang="en-US" altLang="zh-CN" b="1" dirty="0" smtClean="0">
                <a:solidFill>
                  <a:srgbClr val="314865"/>
                </a:solidFill>
                <a:latin typeface="Arial"/>
              </a:rPr>
              <a:t>(</a:t>
            </a:r>
            <a:r>
              <a:rPr lang="zh-CN" altLang="en-US" b="1" dirty="0" smtClean="0">
                <a:solidFill>
                  <a:srgbClr val="FFC000"/>
                </a:solidFill>
                <a:latin typeface="Arial"/>
              </a:rPr>
              <a:t>工</a:t>
            </a:r>
            <a:r>
              <a:rPr lang="zh-CN" altLang="zh-CN" b="1" dirty="0" smtClean="0">
                <a:solidFill>
                  <a:srgbClr val="FFC000"/>
                </a:solidFill>
                <a:latin typeface="Arial"/>
              </a:rPr>
              <a:t>作</a:t>
            </a:r>
            <a:r>
              <a:rPr lang="zh-CN" altLang="zh-CN" b="1" dirty="0">
                <a:solidFill>
                  <a:srgbClr val="FFC000"/>
                </a:solidFill>
                <a:latin typeface="Arial"/>
              </a:rPr>
              <a:t>分解结构、</a:t>
            </a:r>
            <a:r>
              <a:rPr lang="en-US" altLang="zh-CN" b="1" dirty="0">
                <a:solidFill>
                  <a:srgbClr val="FFC000"/>
                </a:solidFill>
                <a:latin typeface="Arial"/>
              </a:rPr>
              <a:t>WBS</a:t>
            </a:r>
            <a:r>
              <a:rPr lang="zh-CN" altLang="zh-CN" b="1" dirty="0">
                <a:solidFill>
                  <a:srgbClr val="FFC000"/>
                </a:solidFill>
                <a:latin typeface="Arial"/>
              </a:rPr>
              <a:t>词典</a:t>
            </a:r>
            <a:r>
              <a:rPr lang="en-US" altLang="zh-CN" b="1" dirty="0">
                <a:solidFill>
                  <a:srgbClr val="314865"/>
                </a:solidFill>
                <a:latin typeface="Arial"/>
              </a:rPr>
              <a:t>)</a:t>
            </a:r>
            <a:r>
              <a:rPr lang="zh-CN" altLang="zh-CN" b="1" dirty="0">
                <a:solidFill>
                  <a:srgbClr val="314865"/>
                </a:solidFill>
                <a:latin typeface="Arial"/>
              </a:rPr>
              <a:t>及</a:t>
            </a:r>
            <a:r>
              <a:rPr lang="zh-CN" altLang="zh-CN" b="1" dirty="0">
                <a:solidFill>
                  <a:srgbClr val="FFC000"/>
                </a:solidFill>
                <a:latin typeface="Arial"/>
              </a:rPr>
              <a:t>项目文档的更新</a:t>
            </a:r>
            <a:r>
              <a:rPr lang="zh-CN" altLang="zh-CN" b="1" dirty="0">
                <a:solidFill>
                  <a:srgbClr val="314865"/>
                </a:solidFill>
                <a:latin typeface="Arial"/>
              </a:rPr>
              <a:t>。</a:t>
            </a:r>
          </a:p>
          <a:p>
            <a:pPr>
              <a:buNone/>
            </a:pPr>
            <a:r>
              <a:rPr lang="zh-CN" altLang="en-US" b="1" dirty="0" smtClean="0">
                <a:solidFill>
                  <a:srgbClr val="314865"/>
                </a:solidFill>
                <a:latin typeface="Arial"/>
                <a:sym typeface="Arial"/>
              </a:rPr>
              <a:t> </a:t>
            </a:r>
            <a:endParaRPr lang="zh-CN" altLang="zh-CN" b="1" dirty="0">
              <a:solidFill>
                <a:srgbClr val="314865"/>
              </a:solidFill>
              <a:latin typeface="Arial"/>
            </a:endParaRPr>
          </a:p>
        </p:txBody>
      </p:sp>
      <p:grpSp>
        <p:nvGrpSpPr>
          <p:cNvPr id="6" name="组合 5">
            <a:extLst>
              <a:ext uri="{FF2B5EF4-FFF2-40B4-BE49-F238E27FC236}">
                <a16:creationId xmlns:a16="http://schemas.microsoft.com/office/drawing/2014/main" xmlns="" id="{0BA7B217-D3E3-4A48-9765-4785921F83A6}"/>
              </a:ext>
            </a:extLst>
          </p:cNvPr>
          <p:cNvGrpSpPr/>
          <p:nvPr/>
        </p:nvGrpSpPr>
        <p:grpSpPr>
          <a:xfrm>
            <a:off x="164616" y="139630"/>
            <a:ext cx="2804616" cy="407130"/>
            <a:chOff x="164616" y="139630"/>
            <a:chExt cx="2804616" cy="40713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72754" y="139630"/>
              <a:ext cx="2434746" cy="338554"/>
            </a:xfrm>
            <a:prstGeom prst="rect">
              <a:avLst/>
            </a:prstGeom>
            <a:noFill/>
          </p:spPr>
          <p:txBody>
            <a:bodyPr wrap="square" rtlCol="0">
              <a:spAutoFit/>
            </a:bodyPr>
            <a:lstStyle/>
            <a:p>
              <a:r>
                <a:rPr lang="zh-CN" altLang="en-US" sz="1600" b="1" dirty="0">
                  <a:solidFill>
                    <a:srgbClr val="314865"/>
                  </a:solidFill>
                  <a:effectLst>
                    <a:innerShdw blurRad="63500" dist="50800" dir="13500000">
                      <a:prstClr val="black">
                        <a:alpha val="50000"/>
                      </a:prstClr>
                    </a:innerShdw>
                  </a:effectLst>
                  <a:latin typeface="Arial"/>
                  <a:sym typeface="Arial"/>
                </a:rPr>
                <a:t>项目范围管理</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43185278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 calcmode="lin" valueType="num">
                                      <p:cBhvr additive="base">
                                        <p:cTn id="13" dur="500" fill="hold"/>
                                        <p:tgtEl>
                                          <p:spTgt spid="5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anim calcmode="lin" valueType="num">
                                      <p:cBhvr additive="base">
                                        <p:cTn id="19" dur="500" fill="hold"/>
                                        <p:tgtEl>
                                          <p:spTgt spid="5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
                                            <p:txEl>
                                              <p:pRg st="2" end="2"/>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53">
                                            <p:txEl>
                                              <p:pRg st="3" end="3"/>
                                            </p:txEl>
                                          </p:spTgt>
                                        </p:tgtEl>
                                        <p:attrNameLst>
                                          <p:attrName>style.visibility</p:attrName>
                                        </p:attrNameLst>
                                      </p:cBhvr>
                                      <p:to>
                                        <p:strVal val="visible"/>
                                      </p:to>
                                    </p:set>
                                    <p:anim calcmode="lin" valueType="num">
                                      <p:cBhvr additive="base">
                                        <p:cTn id="24" dur="500" fill="hold"/>
                                        <p:tgtEl>
                                          <p:spTgt spid="53">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1">
            <a:extLst>
              <a:ext uri="{FF2B5EF4-FFF2-40B4-BE49-F238E27FC236}">
                <a16:creationId xmlns:a16="http://schemas.microsoft.com/office/drawing/2014/main" xmlns="" id="{B6936467-3733-4DD6-BAFE-EE1E96D9669C}"/>
              </a:ext>
            </a:extLst>
          </p:cNvPr>
          <p:cNvSpPr txBox="1">
            <a:spLocks/>
          </p:cNvSpPr>
          <p:nvPr/>
        </p:nvSpPr>
        <p:spPr>
          <a:xfrm>
            <a:off x="1315746" y="1631092"/>
            <a:ext cx="9591151" cy="406613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zh-CN" altLang="zh-CN" b="1" dirty="0">
              <a:solidFill>
                <a:srgbClr val="314865"/>
              </a:solidFill>
              <a:latin typeface="Arial"/>
            </a:endParaRPr>
          </a:p>
          <a:p>
            <a:pPr>
              <a:buNone/>
            </a:pPr>
            <a:r>
              <a:rPr lang="zh-CN" altLang="en-US" b="1" dirty="0" smtClean="0">
                <a:solidFill>
                  <a:srgbClr val="314865"/>
                </a:solidFill>
                <a:latin typeface="Arial"/>
                <a:sym typeface="Arial"/>
              </a:rPr>
              <a:t> （</a:t>
            </a:r>
            <a:r>
              <a:rPr lang="en-US" altLang="zh-CN" b="1" dirty="0" smtClean="0">
                <a:solidFill>
                  <a:srgbClr val="314865"/>
                </a:solidFill>
                <a:latin typeface="Arial"/>
                <a:sym typeface="Arial"/>
              </a:rPr>
              <a:t>5</a:t>
            </a:r>
            <a:r>
              <a:rPr lang="zh-CN" altLang="en-US" b="1" dirty="0" smtClean="0">
                <a:solidFill>
                  <a:srgbClr val="314865"/>
                </a:solidFill>
                <a:latin typeface="Arial"/>
                <a:sym typeface="Arial"/>
              </a:rPr>
              <a:t>）验证范围</a:t>
            </a:r>
            <a:endParaRPr lang="en-US" altLang="zh-CN" b="1" dirty="0">
              <a:solidFill>
                <a:srgbClr val="314865"/>
              </a:solidFill>
              <a:latin typeface="Arial"/>
              <a:sym typeface="Arial"/>
            </a:endParaRPr>
          </a:p>
          <a:p>
            <a:pPr>
              <a:buNone/>
            </a:pPr>
            <a:r>
              <a:rPr lang="en-US" altLang="zh-CN" dirty="0" smtClean="0"/>
              <a:t>		</a:t>
            </a:r>
            <a:r>
              <a:rPr lang="zh-CN" altLang="en-US" b="1" dirty="0" smtClean="0">
                <a:solidFill>
                  <a:srgbClr val="314865"/>
                </a:solidFill>
                <a:latin typeface="Arial"/>
              </a:rPr>
              <a:t>验</a:t>
            </a:r>
            <a:r>
              <a:rPr lang="zh-CN" altLang="zh-CN" b="1" dirty="0" smtClean="0">
                <a:solidFill>
                  <a:srgbClr val="314865"/>
                </a:solidFill>
                <a:latin typeface="Arial"/>
              </a:rPr>
              <a:t>证</a:t>
            </a:r>
            <a:r>
              <a:rPr lang="zh-CN" altLang="en-US" b="1" dirty="0">
                <a:solidFill>
                  <a:srgbClr val="314865"/>
                </a:solidFill>
                <a:latin typeface="Arial"/>
              </a:rPr>
              <a:t>范围</a:t>
            </a:r>
            <a:r>
              <a:rPr lang="zh-CN" altLang="zh-CN" b="1" dirty="0" smtClean="0">
                <a:solidFill>
                  <a:srgbClr val="314865"/>
                </a:solidFill>
                <a:latin typeface="Arial"/>
              </a:rPr>
              <a:t>由</a:t>
            </a:r>
            <a:r>
              <a:rPr lang="zh-CN" altLang="zh-CN" b="1" dirty="0">
                <a:solidFill>
                  <a:srgbClr val="314865"/>
                </a:solidFill>
                <a:latin typeface="Arial"/>
              </a:rPr>
              <a:t>是指项目</a:t>
            </a:r>
            <a:r>
              <a:rPr lang="zh-CN" altLang="zh-CN" b="1" dirty="0">
                <a:solidFill>
                  <a:srgbClr val="FF0000"/>
                </a:solidFill>
                <a:latin typeface="Arial"/>
              </a:rPr>
              <a:t>可交付成果的</a:t>
            </a:r>
            <a:r>
              <a:rPr lang="zh-CN" altLang="zh-CN" b="1" dirty="0">
                <a:solidFill>
                  <a:srgbClr val="FF0000"/>
                </a:solidFill>
                <a:latin typeface="Arial"/>
              </a:rPr>
              <a:t>正式接受</a:t>
            </a:r>
            <a:r>
              <a:rPr lang="zh-CN" altLang="zh-CN" b="1" dirty="0">
                <a:solidFill>
                  <a:srgbClr val="314865"/>
                </a:solidFill>
                <a:latin typeface="Arial"/>
              </a:rPr>
              <a:t>。关键项目干系人</a:t>
            </a:r>
            <a:r>
              <a:rPr lang="en-US" altLang="zh-CN" b="1" dirty="0">
                <a:solidFill>
                  <a:srgbClr val="314865"/>
                </a:solidFill>
                <a:latin typeface="Arial"/>
              </a:rPr>
              <a:t>(</a:t>
            </a:r>
            <a:r>
              <a:rPr lang="zh-CN" altLang="zh-CN" b="1" dirty="0">
                <a:solidFill>
                  <a:srgbClr val="314865"/>
                </a:solidFill>
                <a:latin typeface="Arial"/>
              </a:rPr>
              <a:t>如项目的客户以及</a:t>
            </a:r>
            <a:r>
              <a:rPr lang="zh-CN" altLang="zh-CN" b="1" dirty="0">
                <a:solidFill>
                  <a:srgbClr val="314865"/>
                </a:solidFill>
                <a:latin typeface="Arial"/>
              </a:rPr>
              <a:t>项目发起人</a:t>
            </a:r>
            <a:r>
              <a:rPr lang="en-US" altLang="zh-CN" b="1" dirty="0">
                <a:solidFill>
                  <a:srgbClr val="314865"/>
                </a:solidFill>
                <a:latin typeface="Arial"/>
              </a:rPr>
              <a:t>)</a:t>
            </a:r>
            <a:r>
              <a:rPr lang="zh-CN" altLang="zh-CN" b="1" dirty="0">
                <a:solidFill>
                  <a:srgbClr val="314865"/>
                </a:solidFill>
                <a:latin typeface="Arial"/>
              </a:rPr>
              <a:t>在这一过程中进行审查</a:t>
            </a:r>
            <a:r>
              <a:rPr lang="en-US" altLang="zh-CN" b="1" dirty="0">
                <a:solidFill>
                  <a:srgbClr val="314865"/>
                </a:solidFill>
                <a:latin typeface="Arial"/>
              </a:rPr>
              <a:t>,</a:t>
            </a:r>
            <a:r>
              <a:rPr lang="zh-CN" altLang="zh-CN" b="1" dirty="0">
                <a:solidFill>
                  <a:srgbClr val="314865"/>
                </a:solidFill>
                <a:latin typeface="Arial"/>
              </a:rPr>
              <a:t>然后正式接受项目的可交付成果。如果不接受现有的可交付</a:t>
            </a:r>
            <a:r>
              <a:rPr lang="zh-CN" altLang="zh-CN" b="1" dirty="0">
                <a:solidFill>
                  <a:srgbClr val="314865"/>
                </a:solidFill>
                <a:latin typeface="Arial"/>
              </a:rPr>
              <a:t>成果</a:t>
            </a:r>
            <a:r>
              <a:rPr lang="en-US" altLang="zh-CN" b="1" dirty="0">
                <a:solidFill>
                  <a:srgbClr val="314865"/>
                </a:solidFill>
                <a:latin typeface="Arial"/>
              </a:rPr>
              <a:t>,</a:t>
            </a:r>
            <a:r>
              <a:rPr lang="zh-CN" altLang="zh-CN" b="1" dirty="0">
                <a:solidFill>
                  <a:srgbClr val="314865"/>
                </a:solidFill>
                <a:latin typeface="Arial"/>
              </a:rPr>
              <a:t>那么客户或项目发起人通常会请求做些变更</a:t>
            </a:r>
            <a:r>
              <a:rPr lang="zh-CN" altLang="zh-CN" b="1" dirty="0" smtClean="0">
                <a:solidFill>
                  <a:srgbClr val="314865"/>
                </a:solidFill>
                <a:latin typeface="Arial"/>
              </a:rPr>
              <a:t>。</a:t>
            </a:r>
            <a:endParaRPr lang="en-US" altLang="zh-CN" b="1" dirty="0" smtClean="0">
              <a:solidFill>
                <a:srgbClr val="314865"/>
              </a:solidFill>
              <a:latin typeface="Arial"/>
            </a:endParaRPr>
          </a:p>
          <a:p>
            <a:pPr>
              <a:buNone/>
            </a:pPr>
            <a:r>
              <a:rPr lang="en-US" altLang="zh-CN" b="1" dirty="0">
                <a:solidFill>
                  <a:srgbClr val="314865"/>
                </a:solidFill>
                <a:latin typeface="Arial"/>
              </a:rPr>
              <a:t>	</a:t>
            </a:r>
            <a:r>
              <a:rPr lang="en-US" altLang="zh-CN" b="1" dirty="0" smtClean="0">
                <a:solidFill>
                  <a:srgbClr val="314865"/>
                </a:solidFill>
                <a:latin typeface="Arial"/>
              </a:rPr>
              <a:t>	</a:t>
            </a:r>
            <a:r>
              <a:rPr lang="zh-CN" altLang="zh-CN" b="1" dirty="0" smtClean="0">
                <a:solidFill>
                  <a:srgbClr val="314865"/>
                </a:solidFill>
                <a:latin typeface="Arial"/>
              </a:rPr>
              <a:t>因此</a:t>
            </a:r>
            <a:r>
              <a:rPr lang="en-US" altLang="zh-CN" b="1" dirty="0">
                <a:solidFill>
                  <a:srgbClr val="314865"/>
                </a:solidFill>
                <a:latin typeface="Arial"/>
              </a:rPr>
              <a:t>,</a:t>
            </a:r>
            <a:r>
              <a:rPr lang="zh-CN" altLang="zh-CN" b="1" dirty="0">
                <a:solidFill>
                  <a:srgbClr val="314865"/>
                </a:solidFill>
                <a:latin typeface="Arial"/>
              </a:rPr>
              <a:t>该过程的主要输出有</a:t>
            </a:r>
            <a:r>
              <a:rPr lang="zh-CN" altLang="zh-CN" b="1" dirty="0">
                <a:solidFill>
                  <a:srgbClr val="FFC000"/>
                </a:solidFill>
                <a:latin typeface="Arial"/>
              </a:rPr>
              <a:t>被接受的可</a:t>
            </a:r>
            <a:r>
              <a:rPr lang="zh-CN" altLang="zh-CN" b="1" dirty="0">
                <a:solidFill>
                  <a:srgbClr val="FFC000"/>
                </a:solidFill>
                <a:latin typeface="Arial"/>
              </a:rPr>
              <a:t>交付成果</a:t>
            </a:r>
            <a:r>
              <a:rPr lang="zh-CN" altLang="zh-CN" b="1" dirty="0">
                <a:solidFill>
                  <a:srgbClr val="314865"/>
                </a:solidFill>
                <a:latin typeface="Arial"/>
              </a:rPr>
              <a:t>、</a:t>
            </a:r>
            <a:r>
              <a:rPr lang="zh-CN" altLang="zh-CN" b="1" dirty="0">
                <a:solidFill>
                  <a:srgbClr val="FFC000"/>
                </a:solidFill>
                <a:latin typeface="Arial"/>
              </a:rPr>
              <a:t>变更情求</a:t>
            </a:r>
            <a:r>
              <a:rPr lang="zh-CN" altLang="zh-CN" b="1" dirty="0">
                <a:solidFill>
                  <a:srgbClr val="314865"/>
                </a:solidFill>
                <a:latin typeface="Arial"/>
              </a:rPr>
              <a:t>、</a:t>
            </a:r>
            <a:r>
              <a:rPr lang="zh-CN" altLang="zh-CN" b="1" dirty="0">
                <a:solidFill>
                  <a:srgbClr val="FFC000"/>
                </a:solidFill>
                <a:latin typeface="Arial"/>
              </a:rPr>
              <a:t>工作绩效信息</a:t>
            </a:r>
            <a:r>
              <a:rPr lang="zh-CN" altLang="zh-CN" b="1" dirty="0">
                <a:solidFill>
                  <a:srgbClr val="314865"/>
                </a:solidFill>
                <a:latin typeface="Arial"/>
              </a:rPr>
              <a:t>以及</a:t>
            </a:r>
            <a:r>
              <a:rPr lang="zh-CN" altLang="zh-CN" b="1" dirty="0">
                <a:solidFill>
                  <a:srgbClr val="FFC000"/>
                </a:solidFill>
                <a:latin typeface="Arial"/>
              </a:rPr>
              <a:t>项目文档</a:t>
            </a:r>
            <a:r>
              <a:rPr lang="zh-CN" altLang="zh-CN" b="1" dirty="0">
                <a:solidFill>
                  <a:srgbClr val="FFC000"/>
                </a:solidFill>
                <a:latin typeface="Arial"/>
              </a:rPr>
              <a:t>更新</a:t>
            </a:r>
            <a:endParaRPr lang="zh-CN" altLang="zh-CN" b="1" dirty="0">
              <a:solidFill>
                <a:srgbClr val="FFC000"/>
              </a:solidFill>
              <a:latin typeface="Arial"/>
            </a:endParaRPr>
          </a:p>
        </p:txBody>
      </p:sp>
      <p:grpSp>
        <p:nvGrpSpPr>
          <p:cNvPr id="6" name="组合 5">
            <a:extLst>
              <a:ext uri="{FF2B5EF4-FFF2-40B4-BE49-F238E27FC236}">
                <a16:creationId xmlns:a16="http://schemas.microsoft.com/office/drawing/2014/main" xmlns="" id="{0BA7B217-D3E3-4A48-9765-4785921F83A6}"/>
              </a:ext>
            </a:extLst>
          </p:cNvPr>
          <p:cNvGrpSpPr/>
          <p:nvPr/>
        </p:nvGrpSpPr>
        <p:grpSpPr>
          <a:xfrm>
            <a:off x="164616" y="139630"/>
            <a:ext cx="2804616" cy="407130"/>
            <a:chOff x="164616" y="139630"/>
            <a:chExt cx="2804616" cy="40713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72754" y="139630"/>
              <a:ext cx="2434746" cy="338554"/>
            </a:xfrm>
            <a:prstGeom prst="rect">
              <a:avLst/>
            </a:prstGeom>
            <a:noFill/>
          </p:spPr>
          <p:txBody>
            <a:bodyPr wrap="square" rtlCol="0">
              <a:spAutoFit/>
            </a:bodyPr>
            <a:lstStyle/>
            <a:p>
              <a:r>
                <a:rPr lang="zh-CN" altLang="en-US" sz="1600" b="1" dirty="0">
                  <a:solidFill>
                    <a:srgbClr val="314865"/>
                  </a:solidFill>
                  <a:effectLst>
                    <a:innerShdw blurRad="63500" dist="50800" dir="13500000">
                      <a:prstClr val="black">
                        <a:alpha val="50000"/>
                      </a:prstClr>
                    </a:innerShdw>
                  </a:effectLst>
                  <a:latin typeface="Arial"/>
                  <a:sym typeface="Arial"/>
                </a:rPr>
                <a:t>项目范围管理</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28869156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xEl>
                                              <p:pRg st="1" end="1"/>
                                            </p:txEl>
                                          </p:spTgt>
                                        </p:tgtEl>
                                        <p:attrNameLst>
                                          <p:attrName>style.visibility</p:attrName>
                                        </p:attrNameLst>
                                      </p:cBhvr>
                                      <p:to>
                                        <p:strVal val="visible"/>
                                      </p:to>
                                    </p:set>
                                    <p:anim calcmode="lin" valueType="num">
                                      <p:cBhvr additive="base">
                                        <p:cTn id="7" dur="500" fill="hold"/>
                                        <p:tgtEl>
                                          <p:spTgt spid="5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3">
                                            <p:txEl>
                                              <p:pRg st="2" end="2"/>
                                            </p:txEl>
                                          </p:spTgt>
                                        </p:tgtEl>
                                        <p:attrNameLst>
                                          <p:attrName>style.visibility</p:attrName>
                                        </p:attrNameLst>
                                      </p:cBhvr>
                                      <p:to>
                                        <p:strVal val="visible"/>
                                      </p:to>
                                    </p:set>
                                    <p:anim calcmode="lin" valueType="num">
                                      <p:cBhvr additive="base">
                                        <p:cTn id="12" dur="500" fill="hold"/>
                                        <p:tgtEl>
                                          <p:spTgt spid="5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3">
                                            <p:txEl>
                                              <p:pRg st="3" end="3"/>
                                            </p:txEl>
                                          </p:spTgt>
                                        </p:tgtEl>
                                        <p:attrNameLst>
                                          <p:attrName>style.visibility</p:attrName>
                                        </p:attrNameLst>
                                      </p:cBhvr>
                                      <p:to>
                                        <p:strVal val="visible"/>
                                      </p:to>
                                    </p:set>
                                    <p:anim calcmode="lin" valueType="num">
                                      <p:cBhvr additive="base">
                                        <p:cTn id="17" dur="500" fill="hold"/>
                                        <p:tgtEl>
                                          <p:spTgt spid="5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xmlns="" id="{BC30D2CB-87AC-4C73-ABE3-7A9188B6EE04}"/>
              </a:ext>
            </a:extLst>
          </p:cNvPr>
          <p:cNvGrpSpPr/>
          <p:nvPr/>
        </p:nvGrpSpPr>
        <p:grpSpPr>
          <a:xfrm>
            <a:off x="799845" y="852473"/>
            <a:ext cx="2758272" cy="837788"/>
            <a:chOff x="4602145" y="211015"/>
            <a:chExt cx="2758272" cy="837788"/>
          </a:xfrm>
        </p:grpSpPr>
        <p:sp>
          <p:nvSpPr>
            <p:cNvPr id="30" name="流程图: 终止 29">
              <a:extLst>
                <a:ext uri="{FF2B5EF4-FFF2-40B4-BE49-F238E27FC236}">
                  <a16:creationId xmlns:a16="http://schemas.microsoft.com/office/drawing/2014/main" xmlns="" id="{1F50B518-101A-4D4B-BCC9-8CAD6D51AA42}"/>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流程图: 终止 30">
              <a:extLst>
                <a:ext uri="{FF2B5EF4-FFF2-40B4-BE49-F238E27FC236}">
                  <a16:creationId xmlns:a16="http://schemas.microsoft.com/office/drawing/2014/main" xmlns="" id="{D33146DD-C177-44DF-A10D-386B11E14434}"/>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流程图: 终止 31">
              <a:extLst>
                <a:ext uri="{FF2B5EF4-FFF2-40B4-BE49-F238E27FC236}">
                  <a16:creationId xmlns:a16="http://schemas.microsoft.com/office/drawing/2014/main" xmlns="" id="{40F766B3-FA08-4C7A-BC77-51C0708A3093}"/>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3" name="矩形 12"/>
          <p:cNvSpPr/>
          <p:nvPr/>
        </p:nvSpPr>
        <p:spPr>
          <a:xfrm>
            <a:off x="1434874" y="0"/>
            <a:ext cx="1343025" cy="216039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MH_Others_1"/>
          <p:cNvSpPr txBox="1"/>
          <p:nvPr>
            <p:custDataLst>
              <p:tags r:id="rId1"/>
            </p:custDataLst>
          </p:nvPr>
        </p:nvSpPr>
        <p:spPr>
          <a:xfrm>
            <a:off x="1434874" y="0"/>
            <a:ext cx="1343025"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a:ea typeface="微软雅黑"/>
                <a:sym typeface="Arial"/>
              </a:rPr>
              <a:t>目 </a:t>
            </a:r>
            <a:endParaRPr lang="en-US" altLang="zh-CN" sz="5400" b="1" dirty="0">
              <a:solidFill>
                <a:schemeClr val="bg1"/>
              </a:solidFill>
              <a:latin typeface="Arial"/>
              <a:ea typeface="微软雅黑"/>
              <a:sym typeface="Arial"/>
            </a:endParaRPr>
          </a:p>
          <a:p>
            <a:pPr algn="ctr"/>
            <a:r>
              <a:rPr lang="zh-CN" altLang="en-US" sz="5400" b="1" dirty="0">
                <a:solidFill>
                  <a:schemeClr val="bg1"/>
                </a:solidFill>
                <a:latin typeface="Arial"/>
                <a:ea typeface="微软雅黑"/>
                <a:sym typeface="Arial"/>
              </a:rPr>
              <a:t>录</a:t>
            </a:r>
          </a:p>
        </p:txBody>
      </p:sp>
      <p:sp>
        <p:nvSpPr>
          <p:cNvPr id="12" name="MH_Others_1">
            <a:extLst>
              <a:ext uri="{FF2B5EF4-FFF2-40B4-BE49-F238E27FC236}">
                <a16:creationId xmlns:a16="http://schemas.microsoft.com/office/drawing/2014/main" xmlns="" id="{953E86C6-52A6-4837-B1B4-CF0C4F6C78ED}"/>
              </a:ext>
            </a:extLst>
          </p:cNvPr>
          <p:cNvSpPr txBox="1"/>
          <p:nvPr>
            <p:custDataLst>
              <p:tags r:id="rId2"/>
            </p:custDataLst>
          </p:nvPr>
        </p:nvSpPr>
        <p:spPr>
          <a:xfrm>
            <a:off x="1451418" y="1766523"/>
            <a:ext cx="1343025" cy="276999"/>
          </a:xfrm>
          <a:prstGeom prst="rect">
            <a:avLst/>
          </a:prstGeom>
          <a:noFill/>
        </p:spPr>
        <p:txBody>
          <a:bodyPr vert="horz" wrap="square" lIns="0" tIns="0" rIns="0" bIns="0" rtlCol="0" anchor="ctr" anchorCtr="0">
            <a:spAutoFit/>
          </a:bodyPr>
          <a:lstStyle/>
          <a:p>
            <a:pPr algn="ctr"/>
            <a:r>
              <a:rPr lang="en-US" altLang="zh-CN" dirty="0">
                <a:solidFill>
                  <a:schemeClr val="bg1">
                    <a:lumMod val="95000"/>
                  </a:schemeClr>
                </a:solidFill>
                <a:latin typeface="Arial"/>
                <a:ea typeface="微软雅黑"/>
                <a:sym typeface="Arial"/>
              </a:rPr>
              <a:t>CONTENTS</a:t>
            </a:r>
            <a:endParaRPr lang="zh-CN" altLang="en-US" dirty="0">
              <a:solidFill>
                <a:schemeClr val="bg1">
                  <a:lumMod val="95000"/>
                </a:schemeClr>
              </a:solidFill>
              <a:latin typeface="Arial"/>
              <a:ea typeface="微软雅黑"/>
              <a:sym typeface="Arial"/>
            </a:endParaRPr>
          </a:p>
        </p:txBody>
      </p:sp>
      <p:sp>
        <p:nvSpPr>
          <p:cNvPr id="66" name="矩形 65">
            <a:extLst>
              <a:ext uri="{FF2B5EF4-FFF2-40B4-BE49-F238E27FC236}">
                <a16:creationId xmlns:a16="http://schemas.microsoft.com/office/drawing/2014/main" xmlns="" id="{061EEED9-162E-49FD-9987-4E4FD65F699B}"/>
              </a:ext>
            </a:extLst>
          </p:cNvPr>
          <p:cNvSpPr/>
          <p:nvPr/>
        </p:nvSpPr>
        <p:spPr>
          <a:xfrm>
            <a:off x="6625691" y="2402996"/>
            <a:ext cx="3890506" cy="461665"/>
          </a:xfrm>
          <a:prstGeom prst="rect">
            <a:avLst/>
          </a:prstGeom>
          <a:ln w="19050">
            <a:solidFill>
              <a:schemeClr val="bg1">
                <a:lumMod val="65000"/>
              </a:schemeClr>
            </a:solidFill>
            <a:prstDash val="lgDashDot"/>
          </a:ln>
        </p:spPr>
        <p:txBody>
          <a:bodyPr wrap="square">
            <a:spAutoFit/>
          </a:bodyPr>
          <a:lstStyle/>
          <a:p>
            <a:pPr algn="dist"/>
            <a:r>
              <a:rPr lang="zh-CN" altLang="en-US" sz="2400" dirty="0" smtClean="0">
                <a:solidFill>
                  <a:schemeClr val="tx1">
                    <a:lumMod val="65000"/>
                    <a:lumOff val="35000"/>
                  </a:schemeClr>
                </a:solidFill>
                <a:latin typeface="Arial"/>
                <a:sym typeface="Arial"/>
              </a:rPr>
              <a:t>项目范围管理</a:t>
            </a:r>
            <a:endParaRPr lang="zh-CN" altLang="en-US" sz="2400" dirty="0">
              <a:solidFill>
                <a:schemeClr val="tx1">
                  <a:lumMod val="65000"/>
                  <a:lumOff val="35000"/>
                </a:schemeClr>
              </a:solidFill>
              <a:latin typeface="Arial"/>
              <a:sym typeface="Arial"/>
            </a:endParaRPr>
          </a:p>
        </p:txBody>
      </p:sp>
      <p:sp>
        <p:nvSpPr>
          <p:cNvPr id="67" name="矩形 66">
            <a:extLst>
              <a:ext uri="{FF2B5EF4-FFF2-40B4-BE49-F238E27FC236}">
                <a16:creationId xmlns:a16="http://schemas.microsoft.com/office/drawing/2014/main" xmlns="" id="{D49A541B-3A72-4249-92C0-186D8B630A37}"/>
              </a:ext>
            </a:extLst>
          </p:cNvPr>
          <p:cNvSpPr/>
          <p:nvPr/>
        </p:nvSpPr>
        <p:spPr>
          <a:xfrm>
            <a:off x="6600056" y="1304858"/>
            <a:ext cx="3890506" cy="461665"/>
          </a:xfrm>
          <a:prstGeom prst="rect">
            <a:avLst/>
          </a:prstGeom>
          <a:ln w="19050">
            <a:solidFill>
              <a:schemeClr val="bg1">
                <a:lumMod val="65000"/>
              </a:schemeClr>
            </a:solidFill>
            <a:prstDash val="lgDashDot"/>
          </a:ln>
        </p:spPr>
        <p:txBody>
          <a:bodyPr wrap="square">
            <a:spAutoFit/>
          </a:bodyPr>
          <a:lstStyle/>
          <a:p>
            <a:pPr algn="dist">
              <a:spcBef>
                <a:spcPct val="20000"/>
              </a:spcBef>
              <a:buClr>
                <a:schemeClr val="hlink"/>
              </a:buClr>
              <a:buSzPct val="65000"/>
            </a:pPr>
            <a:r>
              <a:rPr lang="zh-CN" altLang="en-US" sz="2400" dirty="0">
                <a:solidFill>
                  <a:schemeClr val="tx1">
                    <a:lumMod val="65000"/>
                    <a:lumOff val="35000"/>
                  </a:schemeClr>
                </a:solidFill>
                <a:latin typeface="Arial"/>
                <a:sym typeface="Arial"/>
              </a:rPr>
              <a:t>愿</a:t>
            </a:r>
            <a:r>
              <a:rPr lang="zh-CN" altLang="en-US" sz="2400" dirty="0" smtClean="0">
                <a:solidFill>
                  <a:schemeClr val="tx1">
                    <a:lumMod val="65000"/>
                    <a:lumOff val="35000"/>
                  </a:schemeClr>
                </a:solidFill>
                <a:latin typeface="Arial"/>
                <a:sym typeface="Arial"/>
              </a:rPr>
              <a:t>景和范围</a:t>
            </a:r>
            <a:r>
              <a:rPr lang="zh-CN" altLang="en-US" sz="2400" dirty="0">
                <a:solidFill>
                  <a:schemeClr val="tx1">
                    <a:lumMod val="65000"/>
                    <a:lumOff val="35000"/>
                  </a:schemeClr>
                </a:solidFill>
                <a:latin typeface="Arial"/>
                <a:sym typeface="Arial"/>
              </a:rPr>
              <a:t>文档</a:t>
            </a:r>
          </a:p>
        </p:txBody>
      </p:sp>
      <p:sp>
        <p:nvSpPr>
          <p:cNvPr id="68" name="矩形 67">
            <a:extLst>
              <a:ext uri="{FF2B5EF4-FFF2-40B4-BE49-F238E27FC236}">
                <a16:creationId xmlns:a16="http://schemas.microsoft.com/office/drawing/2014/main" xmlns="" id="{8AD56D4C-4D0A-42B0-BDD5-369237F9F7C4}"/>
              </a:ext>
            </a:extLst>
          </p:cNvPr>
          <p:cNvSpPr/>
          <p:nvPr/>
        </p:nvSpPr>
        <p:spPr>
          <a:xfrm>
            <a:off x="6600056" y="3415175"/>
            <a:ext cx="3890506" cy="461665"/>
          </a:xfrm>
          <a:prstGeom prst="rect">
            <a:avLst/>
          </a:prstGeom>
          <a:ln w="19050">
            <a:solidFill>
              <a:schemeClr val="bg1">
                <a:lumMod val="65000"/>
              </a:schemeClr>
            </a:solidFill>
            <a:prstDash val="lgDashDot"/>
          </a:ln>
        </p:spPr>
        <p:txBody>
          <a:bodyPr wrap="square">
            <a:spAutoFit/>
          </a:bodyPr>
          <a:lstStyle/>
          <a:p>
            <a:pPr algn="dist">
              <a:spcBef>
                <a:spcPct val="20000"/>
              </a:spcBef>
              <a:buClr>
                <a:schemeClr val="hlink"/>
              </a:buClr>
              <a:buSzPct val="65000"/>
            </a:pPr>
            <a:r>
              <a:rPr lang="zh-CN" altLang="en-US" sz="2400" dirty="0">
                <a:solidFill>
                  <a:schemeClr val="tx1">
                    <a:lumMod val="65000"/>
                    <a:lumOff val="35000"/>
                  </a:schemeClr>
                </a:solidFill>
                <a:latin typeface="Arial"/>
                <a:sym typeface="Arial"/>
              </a:rPr>
              <a:t>上述两者之间的区别</a:t>
            </a:r>
          </a:p>
        </p:txBody>
      </p:sp>
      <p:grpSp>
        <p:nvGrpSpPr>
          <p:cNvPr id="15" name="组合 14">
            <a:extLst>
              <a:ext uri="{FF2B5EF4-FFF2-40B4-BE49-F238E27FC236}">
                <a16:creationId xmlns:a16="http://schemas.microsoft.com/office/drawing/2014/main" xmlns="" id="{FDA92C32-63E7-4E24-8A92-4C415829099E}"/>
              </a:ext>
            </a:extLst>
          </p:cNvPr>
          <p:cNvGrpSpPr/>
          <p:nvPr/>
        </p:nvGrpSpPr>
        <p:grpSpPr>
          <a:xfrm>
            <a:off x="4343050" y="1160643"/>
            <a:ext cx="1752950" cy="605880"/>
            <a:chOff x="4343050" y="1160643"/>
            <a:chExt cx="1752950" cy="605880"/>
          </a:xfrm>
          <a:effectLst>
            <a:outerShdw blurRad="50800" dist="50800" dir="5400000" algn="t" rotWithShape="0">
              <a:prstClr val="black">
                <a:alpha val="15000"/>
              </a:prstClr>
            </a:outerShdw>
          </a:effectLst>
        </p:grpSpPr>
        <p:grpSp>
          <p:nvGrpSpPr>
            <p:cNvPr id="3" name="组合 2">
              <a:extLst>
                <a:ext uri="{FF2B5EF4-FFF2-40B4-BE49-F238E27FC236}">
                  <a16:creationId xmlns:a16="http://schemas.microsoft.com/office/drawing/2014/main" xmlns="" id="{E081EDAF-9224-4BBC-99B8-CA89797F8142}"/>
                </a:ext>
              </a:extLst>
            </p:cNvPr>
            <p:cNvGrpSpPr/>
            <p:nvPr/>
          </p:nvGrpSpPr>
          <p:grpSpPr>
            <a:xfrm>
              <a:off x="4343050" y="1160643"/>
              <a:ext cx="1752950" cy="605880"/>
              <a:chOff x="4602145" y="211015"/>
              <a:chExt cx="2298560" cy="794460"/>
            </a:xfrm>
          </p:grpSpPr>
          <p:sp>
            <p:nvSpPr>
              <p:cNvPr id="24" name="流程图: 终止 23">
                <a:extLst>
                  <a:ext uri="{FF2B5EF4-FFF2-40B4-BE49-F238E27FC236}">
                    <a16:creationId xmlns:a16="http://schemas.microsoft.com/office/drawing/2014/main" xmlns="" id="{E593CA49-1B4F-4102-9C0A-C5814E36A2E7}"/>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 name="流程图: 终止 1">
                <a:extLst>
                  <a:ext uri="{FF2B5EF4-FFF2-40B4-BE49-F238E27FC236}">
                    <a16:creationId xmlns:a16="http://schemas.microsoft.com/office/drawing/2014/main" xmlns="" id="{85C17F0F-F8A1-4947-BD89-CA01697C3C21}"/>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3" name="流程图: 终止 22">
                <a:extLst>
                  <a:ext uri="{FF2B5EF4-FFF2-40B4-BE49-F238E27FC236}">
                    <a16:creationId xmlns:a16="http://schemas.microsoft.com/office/drawing/2014/main" xmlns="" id="{6601980E-509B-4019-A4F8-CA09B5FA2B1F}"/>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4" name="文本框 13">
              <a:extLst>
                <a:ext uri="{FF2B5EF4-FFF2-40B4-BE49-F238E27FC236}">
                  <a16:creationId xmlns:a16="http://schemas.microsoft.com/office/drawing/2014/main" xmlns="" id="{E9B6CAA7-DF84-484E-9C28-56061792A35A}"/>
                </a:ext>
              </a:extLst>
            </p:cNvPr>
            <p:cNvSpPr txBox="1"/>
            <p:nvPr/>
          </p:nvSpPr>
          <p:spPr>
            <a:xfrm>
              <a:off x="4872741" y="1179527"/>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01</a:t>
              </a:r>
              <a:endParaRPr lang="zh-CN" altLang="en-US" sz="2800" b="1" dirty="0">
                <a:solidFill>
                  <a:srgbClr val="314865"/>
                </a:solidFill>
                <a:latin typeface="Arial"/>
                <a:ea typeface="微软雅黑"/>
                <a:sym typeface="Arial"/>
              </a:endParaRPr>
            </a:p>
          </p:txBody>
        </p:sp>
      </p:grpSp>
      <p:grpSp>
        <p:nvGrpSpPr>
          <p:cNvPr id="16" name="组合 15">
            <a:extLst>
              <a:ext uri="{FF2B5EF4-FFF2-40B4-BE49-F238E27FC236}">
                <a16:creationId xmlns:a16="http://schemas.microsoft.com/office/drawing/2014/main" xmlns="" id="{9D09F04C-D1E2-48A7-948D-10734D5B5B83}"/>
              </a:ext>
            </a:extLst>
          </p:cNvPr>
          <p:cNvGrpSpPr/>
          <p:nvPr/>
        </p:nvGrpSpPr>
        <p:grpSpPr>
          <a:xfrm>
            <a:off x="4343050" y="2250972"/>
            <a:ext cx="1752950" cy="605880"/>
            <a:chOff x="4343050" y="2250972"/>
            <a:chExt cx="1752950" cy="605880"/>
          </a:xfrm>
          <a:effectLst>
            <a:outerShdw blurRad="50800" dist="50800" dir="5400000" algn="t" rotWithShape="0">
              <a:prstClr val="black">
                <a:alpha val="15000"/>
              </a:prstClr>
            </a:outerShdw>
          </a:effectLst>
        </p:grpSpPr>
        <p:grpSp>
          <p:nvGrpSpPr>
            <p:cNvPr id="50" name="组合 49">
              <a:extLst>
                <a:ext uri="{FF2B5EF4-FFF2-40B4-BE49-F238E27FC236}">
                  <a16:creationId xmlns:a16="http://schemas.microsoft.com/office/drawing/2014/main" xmlns="" id="{452CD3E0-E59B-429A-9C9B-89DCBBE90DDA}"/>
                </a:ext>
              </a:extLst>
            </p:cNvPr>
            <p:cNvGrpSpPr/>
            <p:nvPr/>
          </p:nvGrpSpPr>
          <p:grpSpPr>
            <a:xfrm>
              <a:off x="4343050" y="2250972"/>
              <a:ext cx="1752950" cy="605880"/>
              <a:chOff x="4602145" y="211015"/>
              <a:chExt cx="2298560" cy="794460"/>
            </a:xfrm>
          </p:grpSpPr>
          <p:sp>
            <p:nvSpPr>
              <p:cNvPr id="51" name="流程图: 终止 50">
                <a:extLst>
                  <a:ext uri="{FF2B5EF4-FFF2-40B4-BE49-F238E27FC236}">
                    <a16:creationId xmlns:a16="http://schemas.microsoft.com/office/drawing/2014/main" xmlns="" id="{0ED95970-BEFA-46BA-88DE-16B99B3BFFDE}"/>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2" name="流程图: 终止 51">
                <a:extLst>
                  <a:ext uri="{FF2B5EF4-FFF2-40B4-BE49-F238E27FC236}">
                    <a16:creationId xmlns:a16="http://schemas.microsoft.com/office/drawing/2014/main" xmlns="" id="{E01DE3AB-3071-40DB-AB57-34B1917EE399}"/>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3" name="流程图: 终止 52">
                <a:extLst>
                  <a:ext uri="{FF2B5EF4-FFF2-40B4-BE49-F238E27FC236}">
                    <a16:creationId xmlns:a16="http://schemas.microsoft.com/office/drawing/2014/main" xmlns="" id="{B8B9DA37-53AA-412F-959E-17838283E9DF}"/>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71" name="文本框 70">
              <a:extLst>
                <a:ext uri="{FF2B5EF4-FFF2-40B4-BE49-F238E27FC236}">
                  <a16:creationId xmlns:a16="http://schemas.microsoft.com/office/drawing/2014/main" xmlns="" id="{84E060EF-CF74-4B6E-BAE1-3A7519A03AF0}"/>
                </a:ext>
              </a:extLst>
            </p:cNvPr>
            <p:cNvSpPr txBox="1"/>
            <p:nvPr/>
          </p:nvSpPr>
          <p:spPr>
            <a:xfrm>
              <a:off x="4872741" y="2291691"/>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02</a:t>
              </a:r>
              <a:endParaRPr lang="zh-CN" altLang="en-US" sz="2800" b="1" dirty="0">
                <a:solidFill>
                  <a:srgbClr val="314865"/>
                </a:solidFill>
                <a:latin typeface="Arial"/>
                <a:ea typeface="微软雅黑"/>
                <a:sym typeface="Arial"/>
              </a:endParaRPr>
            </a:p>
          </p:txBody>
        </p:sp>
      </p:grpSp>
      <p:grpSp>
        <p:nvGrpSpPr>
          <p:cNvPr id="17" name="组合 16">
            <a:extLst>
              <a:ext uri="{FF2B5EF4-FFF2-40B4-BE49-F238E27FC236}">
                <a16:creationId xmlns:a16="http://schemas.microsoft.com/office/drawing/2014/main" xmlns="" id="{482C3D2D-4753-4361-A716-85DEDDA72901}"/>
              </a:ext>
            </a:extLst>
          </p:cNvPr>
          <p:cNvGrpSpPr/>
          <p:nvPr/>
        </p:nvGrpSpPr>
        <p:grpSpPr>
          <a:xfrm>
            <a:off x="4343050" y="3341301"/>
            <a:ext cx="1752950" cy="605880"/>
            <a:chOff x="4343050" y="3341301"/>
            <a:chExt cx="1752950" cy="605880"/>
          </a:xfrm>
          <a:effectLst>
            <a:outerShdw blurRad="50800" dist="50800" dir="5400000" algn="t" rotWithShape="0">
              <a:prstClr val="black">
                <a:alpha val="15000"/>
              </a:prstClr>
            </a:outerShdw>
          </a:effectLst>
        </p:grpSpPr>
        <p:grpSp>
          <p:nvGrpSpPr>
            <p:cNvPr id="54" name="组合 53">
              <a:extLst>
                <a:ext uri="{FF2B5EF4-FFF2-40B4-BE49-F238E27FC236}">
                  <a16:creationId xmlns:a16="http://schemas.microsoft.com/office/drawing/2014/main" xmlns="" id="{8CCAD882-888A-4D70-8C8E-C6D636F1B8D4}"/>
                </a:ext>
              </a:extLst>
            </p:cNvPr>
            <p:cNvGrpSpPr/>
            <p:nvPr/>
          </p:nvGrpSpPr>
          <p:grpSpPr>
            <a:xfrm>
              <a:off x="4343050" y="3341301"/>
              <a:ext cx="1752950" cy="605880"/>
              <a:chOff x="4602145" y="211015"/>
              <a:chExt cx="2298560" cy="794460"/>
            </a:xfrm>
          </p:grpSpPr>
          <p:sp>
            <p:nvSpPr>
              <p:cNvPr id="55" name="流程图: 终止 54">
                <a:extLst>
                  <a:ext uri="{FF2B5EF4-FFF2-40B4-BE49-F238E27FC236}">
                    <a16:creationId xmlns:a16="http://schemas.microsoft.com/office/drawing/2014/main" xmlns="" id="{49B8D226-DCF4-4FA6-89FC-0D0CEE67A1AC}"/>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6" name="流程图: 终止 55">
                <a:extLst>
                  <a:ext uri="{FF2B5EF4-FFF2-40B4-BE49-F238E27FC236}">
                    <a16:creationId xmlns:a16="http://schemas.microsoft.com/office/drawing/2014/main" xmlns="" id="{B1E1DF72-638B-4928-A36A-9216C161FB72}"/>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7" name="流程图: 终止 56">
                <a:extLst>
                  <a:ext uri="{FF2B5EF4-FFF2-40B4-BE49-F238E27FC236}">
                    <a16:creationId xmlns:a16="http://schemas.microsoft.com/office/drawing/2014/main" xmlns="" id="{D42FA9AC-B76A-4619-832B-7DD3F712616C}"/>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72" name="文本框 71">
              <a:extLst>
                <a:ext uri="{FF2B5EF4-FFF2-40B4-BE49-F238E27FC236}">
                  <a16:creationId xmlns:a16="http://schemas.microsoft.com/office/drawing/2014/main" xmlns="" id="{79DFB905-101D-47A2-8467-36821BCA9595}"/>
                </a:ext>
              </a:extLst>
            </p:cNvPr>
            <p:cNvSpPr txBox="1"/>
            <p:nvPr/>
          </p:nvSpPr>
          <p:spPr>
            <a:xfrm>
              <a:off x="4872741" y="3403855"/>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03</a:t>
              </a:r>
              <a:endParaRPr lang="zh-CN" altLang="en-US" sz="2800" b="1" dirty="0">
                <a:solidFill>
                  <a:srgbClr val="314865"/>
                </a:solidFill>
                <a:latin typeface="Arial"/>
                <a:ea typeface="微软雅黑"/>
                <a:sym typeface="Arial"/>
              </a:endParaRPr>
            </a:p>
          </p:txBody>
        </p:sp>
      </p:grpSp>
      <p:sp>
        <p:nvSpPr>
          <p:cNvPr id="33" name="矩形 32">
            <a:extLst>
              <a:ext uri="{FF2B5EF4-FFF2-40B4-BE49-F238E27FC236}">
                <a16:creationId xmlns:a16="http://schemas.microsoft.com/office/drawing/2014/main" xmlns="" id="{8AD56D4C-4D0A-42B0-BDD5-369237F9F7C4}"/>
              </a:ext>
            </a:extLst>
          </p:cNvPr>
          <p:cNvSpPr/>
          <p:nvPr/>
        </p:nvSpPr>
        <p:spPr>
          <a:xfrm>
            <a:off x="6625691" y="4505504"/>
            <a:ext cx="3890506" cy="461665"/>
          </a:xfrm>
          <a:prstGeom prst="rect">
            <a:avLst/>
          </a:prstGeom>
          <a:ln w="19050">
            <a:solidFill>
              <a:schemeClr val="bg1">
                <a:lumMod val="65000"/>
              </a:schemeClr>
            </a:solidFill>
            <a:prstDash val="lgDashDot"/>
          </a:ln>
        </p:spPr>
        <p:txBody>
          <a:bodyPr wrap="square">
            <a:spAutoFit/>
          </a:bodyPr>
          <a:lstStyle/>
          <a:p>
            <a:pPr algn="dist">
              <a:spcBef>
                <a:spcPct val="20000"/>
              </a:spcBef>
              <a:buClr>
                <a:schemeClr val="hlink"/>
              </a:buClr>
              <a:buSzPct val="65000"/>
            </a:pPr>
            <a:r>
              <a:rPr lang="zh-CN" altLang="en-US" sz="2400" dirty="0">
                <a:solidFill>
                  <a:schemeClr val="tx1">
                    <a:lumMod val="65000"/>
                    <a:lumOff val="35000"/>
                  </a:schemeClr>
                </a:solidFill>
                <a:latin typeface="Arial"/>
                <a:sym typeface="Arial"/>
              </a:rPr>
              <a:t>参考资料</a:t>
            </a:r>
            <a:endParaRPr lang="zh-CN" altLang="en-US" sz="2400" dirty="0">
              <a:solidFill>
                <a:schemeClr val="tx1">
                  <a:lumMod val="65000"/>
                  <a:lumOff val="35000"/>
                </a:schemeClr>
              </a:solidFill>
              <a:latin typeface="Arial"/>
              <a:sym typeface="Arial"/>
            </a:endParaRPr>
          </a:p>
        </p:txBody>
      </p:sp>
      <p:grpSp>
        <p:nvGrpSpPr>
          <p:cNvPr id="34" name="组合 33">
            <a:extLst>
              <a:ext uri="{FF2B5EF4-FFF2-40B4-BE49-F238E27FC236}">
                <a16:creationId xmlns:a16="http://schemas.microsoft.com/office/drawing/2014/main" xmlns="" id="{482C3D2D-4753-4361-A716-85DEDDA72901}"/>
              </a:ext>
            </a:extLst>
          </p:cNvPr>
          <p:cNvGrpSpPr/>
          <p:nvPr/>
        </p:nvGrpSpPr>
        <p:grpSpPr>
          <a:xfrm>
            <a:off x="4368685" y="4431630"/>
            <a:ext cx="1752950" cy="605880"/>
            <a:chOff x="4343050" y="3341301"/>
            <a:chExt cx="1752950" cy="605880"/>
          </a:xfrm>
          <a:effectLst>
            <a:outerShdw blurRad="50800" dist="50800" dir="5400000" algn="t" rotWithShape="0">
              <a:prstClr val="black">
                <a:alpha val="15000"/>
              </a:prstClr>
            </a:outerShdw>
          </a:effectLst>
        </p:grpSpPr>
        <p:grpSp>
          <p:nvGrpSpPr>
            <p:cNvPr id="35" name="组合 34">
              <a:extLst>
                <a:ext uri="{FF2B5EF4-FFF2-40B4-BE49-F238E27FC236}">
                  <a16:creationId xmlns:a16="http://schemas.microsoft.com/office/drawing/2014/main" xmlns="" id="{8CCAD882-888A-4D70-8C8E-C6D636F1B8D4}"/>
                </a:ext>
              </a:extLst>
            </p:cNvPr>
            <p:cNvGrpSpPr/>
            <p:nvPr/>
          </p:nvGrpSpPr>
          <p:grpSpPr>
            <a:xfrm>
              <a:off x="4343050" y="3341301"/>
              <a:ext cx="1752950" cy="605880"/>
              <a:chOff x="4602145" y="211015"/>
              <a:chExt cx="2298560" cy="794460"/>
            </a:xfrm>
          </p:grpSpPr>
          <p:sp>
            <p:nvSpPr>
              <p:cNvPr id="37" name="流程图: 终止 36">
                <a:extLst>
                  <a:ext uri="{FF2B5EF4-FFF2-40B4-BE49-F238E27FC236}">
                    <a16:creationId xmlns:a16="http://schemas.microsoft.com/office/drawing/2014/main" xmlns="" id="{49B8D226-DCF4-4FA6-89FC-0D0CEE67A1AC}"/>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38" name="流程图: 终止 37">
                <a:extLst>
                  <a:ext uri="{FF2B5EF4-FFF2-40B4-BE49-F238E27FC236}">
                    <a16:creationId xmlns:a16="http://schemas.microsoft.com/office/drawing/2014/main" xmlns="" id="{B1E1DF72-638B-4928-A36A-9216C161FB72}"/>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39" name="流程图: 终止 38">
                <a:extLst>
                  <a:ext uri="{FF2B5EF4-FFF2-40B4-BE49-F238E27FC236}">
                    <a16:creationId xmlns:a16="http://schemas.microsoft.com/office/drawing/2014/main" xmlns="" id="{D42FA9AC-B76A-4619-832B-7DD3F712616C}"/>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6" name="文本框 35">
              <a:extLst>
                <a:ext uri="{FF2B5EF4-FFF2-40B4-BE49-F238E27FC236}">
                  <a16:creationId xmlns:a16="http://schemas.microsoft.com/office/drawing/2014/main" xmlns="" id="{79DFB905-101D-47A2-8467-36821BCA9595}"/>
                </a:ext>
              </a:extLst>
            </p:cNvPr>
            <p:cNvSpPr txBox="1"/>
            <p:nvPr/>
          </p:nvSpPr>
          <p:spPr>
            <a:xfrm>
              <a:off x="4872741" y="3403855"/>
              <a:ext cx="698643" cy="523220"/>
            </a:xfrm>
            <a:prstGeom prst="rect">
              <a:avLst/>
            </a:prstGeom>
            <a:noFill/>
          </p:spPr>
          <p:txBody>
            <a:bodyPr wrap="square" rtlCol="0">
              <a:spAutoFit/>
            </a:bodyPr>
            <a:lstStyle/>
            <a:p>
              <a:pPr algn="ctr"/>
              <a:r>
                <a:rPr lang="en-US" altLang="zh-CN" sz="2800" b="1" dirty="0" smtClean="0">
                  <a:solidFill>
                    <a:srgbClr val="314865"/>
                  </a:solidFill>
                  <a:latin typeface="Arial"/>
                  <a:ea typeface="微软雅黑"/>
                  <a:sym typeface="Arial"/>
                </a:rPr>
                <a:t>04</a:t>
              </a:r>
              <a:endParaRPr lang="zh-CN" altLang="en-US" sz="2800" b="1" dirty="0">
                <a:solidFill>
                  <a:srgbClr val="314865"/>
                </a:solidFill>
                <a:latin typeface="Arial"/>
                <a:ea typeface="微软雅黑"/>
                <a:sym typeface="Arial"/>
              </a:endParaRPr>
            </a:p>
          </p:txBody>
        </p:sp>
      </p:grpSp>
    </p:spTree>
    <p:extLst>
      <p:ext uri="{BB962C8B-B14F-4D97-AF65-F5344CB8AC3E}">
        <p14:creationId xmlns:p14="http://schemas.microsoft.com/office/powerpoint/2010/main" val="125089430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par>
                              <p:cTn id="16" fill="hold">
                                <p:stCondLst>
                                  <p:cond delay="1600"/>
                                </p:stCondLst>
                                <p:childTnLst>
                                  <p:par>
                                    <p:cTn id="17" presetID="56" presetClass="entr" presetSubtype="0" fill="hold" grpId="0" nodeType="afterEffect">
                                      <p:stCondLst>
                                        <p:cond delay="0"/>
                                      </p:stCondLst>
                                      <p:iterate type="lt">
                                        <p:tmPct val="4286"/>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2900"/>
                                </p:stCondLst>
                                <p:childTnLst>
                                  <p:par>
                                    <p:cTn id="24" presetID="2" presetClass="entr" presetSubtype="4" fill="hold" nodeType="afterEffect" p14:presetBounceEnd="56000">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14:bounceEnd="56000">
                                          <p:cBhvr additive="base">
                                            <p:cTn id="26" dur="500" fill="hold"/>
                                            <p:tgtEl>
                                              <p:spTgt spid="15"/>
                                            </p:tgtEl>
                                            <p:attrNameLst>
                                              <p:attrName>ppt_x</p:attrName>
                                            </p:attrNameLst>
                                          </p:cBhvr>
                                          <p:tavLst>
                                            <p:tav tm="0">
                                              <p:val>
                                                <p:strVal val="#ppt_x"/>
                                              </p:val>
                                            </p:tav>
                                            <p:tav tm="100000">
                                              <p:val>
                                                <p:strVal val="#ppt_x"/>
                                              </p:val>
                                            </p:tav>
                                          </p:tavLst>
                                        </p:anim>
                                        <p:anim calcmode="lin" valueType="num" p14:bounceEnd="56000">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3400"/>
                                </p:stCondLst>
                                <p:childTnLst>
                                  <p:par>
                                    <p:cTn id="29" presetID="2" presetClass="entr" presetSubtype="4" fill="hold" nodeType="afterEffect" p14:presetBounceEnd="56000">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14:bounceEnd="56000">
                                          <p:cBhvr additive="base">
                                            <p:cTn id="31" dur="500" fill="hold"/>
                                            <p:tgtEl>
                                              <p:spTgt spid="16"/>
                                            </p:tgtEl>
                                            <p:attrNameLst>
                                              <p:attrName>ppt_x</p:attrName>
                                            </p:attrNameLst>
                                          </p:cBhvr>
                                          <p:tavLst>
                                            <p:tav tm="0">
                                              <p:val>
                                                <p:strVal val="#ppt_x"/>
                                              </p:val>
                                            </p:tav>
                                            <p:tav tm="100000">
                                              <p:val>
                                                <p:strVal val="#ppt_x"/>
                                              </p:val>
                                            </p:tav>
                                          </p:tavLst>
                                        </p:anim>
                                        <p:anim calcmode="lin" valueType="num" p14:bounceEnd="56000">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3900"/>
                                </p:stCondLst>
                                <p:childTnLst>
                                  <p:par>
                                    <p:cTn id="34" presetID="2" presetClass="entr" presetSubtype="4" fill="hold" nodeType="afterEffect" p14:presetBounceEnd="56000">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14:bounceEnd="56000">
                                          <p:cBhvr additive="base">
                                            <p:cTn id="36" dur="500" fill="hold"/>
                                            <p:tgtEl>
                                              <p:spTgt spid="17"/>
                                            </p:tgtEl>
                                            <p:attrNameLst>
                                              <p:attrName>ppt_x</p:attrName>
                                            </p:attrNameLst>
                                          </p:cBhvr>
                                          <p:tavLst>
                                            <p:tav tm="0">
                                              <p:val>
                                                <p:strVal val="#ppt_x"/>
                                              </p:val>
                                            </p:tav>
                                            <p:tav tm="100000">
                                              <p:val>
                                                <p:strVal val="#ppt_x"/>
                                              </p:val>
                                            </p:tav>
                                          </p:tavLst>
                                        </p:anim>
                                        <p:anim calcmode="lin" valueType="num" p14:bounceEnd="56000">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par>
                              <p:cTn id="38" fill="hold">
                                <p:stCondLst>
                                  <p:cond delay="4400"/>
                                </p:stCondLst>
                                <p:childTnLst>
                                  <p:par>
                                    <p:cTn id="39" presetID="22" presetClass="entr" presetSubtype="8"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left)">
                                          <p:cBhvr>
                                            <p:cTn id="41" dur="500"/>
                                            <p:tgtEl>
                                              <p:spTgt spid="66"/>
                                            </p:tgtEl>
                                          </p:cBhvr>
                                        </p:animEffect>
                                      </p:childTnLst>
                                    </p:cTn>
                                  </p:par>
                                </p:childTnLst>
                              </p:cTn>
                            </p:par>
                            <p:par>
                              <p:cTn id="42" fill="hold">
                                <p:stCondLst>
                                  <p:cond delay="4900"/>
                                </p:stCondLst>
                                <p:childTnLst>
                                  <p:par>
                                    <p:cTn id="43" presetID="22" presetClass="entr" presetSubtype="8"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childTnLst>
                              </p:cTn>
                            </p:par>
                            <p:par>
                              <p:cTn id="46" fill="hold">
                                <p:stCondLst>
                                  <p:cond delay="5400"/>
                                </p:stCondLst>
                                <p:childTnLst>
                                  <p:par>
                                    <p:cTn id="47" presetID="22" presetClass="entr" presetSubtype="8"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500"/>
                                            <p:tgtEl>
                                              <p:spTgt spid="68"/>
                                            </p:tgtEl>
                                          </p:cBhvr>
                                        </p:animEffect>
                                      </p:childTnLst>
                                    </p:cTn>
                                  </p:par>
                                </p:childTnLst>
                              </p:cTn>
                            </p:par>
                            <p:par>
                              <p:cTn id="50" fill="hold">
                                <p:stCondLst>
                                  <p:cond delay="5900"/>
                                </p:stCondLst>
                                <p:childTnLst>
                                  <p:par>
                                    <p:cTn id="51" presetID="2" presetClass="entr" presetSubtype="4" fill="hold" nodeType="afterEffect" p14:presetBounceEnd="56000">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14:bounceEnd="56000">
                                          <p:cBhvr additive="base">
                                            <p:cTn id="53" dur="500" fill="hold"/>
                                            <p:tgtEl>
                                              <p:spTgt spid="34"/>
                                            </p:tgtEl>
                                            <p:attrNameLst>
                                              <p:attrName>ppt_x</p:attrName>
                                            </p:attrNameLst>
                                          </p:cBhvr>
                                          <p:tavLst>
                                            <p:tav tm="0">
                                              <p:val>
                                                <p:strVal val="#ppt_x"/>
                                              </p:val>
                                            </p:tav>
                                            <p:tav tm="100000">
                                              <p:val>
                                                <p:strVal val="#ppt_x"/>
                                              </p:val>
                                            </p:tav>
                                          </p:tavLst>
                                        </p:anim>
                                        <p:anim calcmode="lin" valueType="num" p14:bounceEnd="56000">
                                          <p:cBhvr additive="base">
                                            <p:cTn id="54" dur="500" fill="hold"/>
                                            <p:tgtEl>
                                              <p:spTgt spid="34"/>
                                            </p:tgtEl>
                                            <p:attrNameLst>
                                              <p:attrName>ppt_y</p:attrName>
                                            </p:attrNameLst>
                                          </p:cBhvr>
                                          <p:tavLst>
                                            <p:tav tm="0">
                                              <p:val>
                                                <p:strVal val="1+#ppt_h/2"/>
                                              </p:val>
                                            </p:tav>
                                            <p:tav tm="100000">
                                              <p:val>
                                                <p:strVal val="#ppt_y"/>
                                              </p:val>
                                            </p:tav>
                                          </p:tavLst>
                                        </p:anim>
                                      </p:childTnLst>
                                    </p:cTn>
                                  </p:par>
                                </p:childTnLst>
                              </p:cTn>
                            </p:par>
                            <p:par>
                              <p:cTn id="55" fill="hold">
                                <p:stCondLst>
                                  <p:cond delay="6400"/>
                                </p:stCondLst>
                                <p:childTnLst>
                                  <p:par>
                                    <p:cTn id="56" presetID="22" presetClass="entr" presetSubtype="8"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12" grpId="0"/>
          <p:bldP spid="66" grpId="0" animBg="1"/>
          <p:bldP spid="67" grpId="0" animBg="1"/>
          <p:bldP spid="68" grpId="0" animBg="1"/>
          <p:bldP spid="3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par>
                              <p:cTn id="16" fill="hold">
                                <p:stCondLst>
                                  <p:cond delay="1600"/>
                                </p:stCondLst>
                                <p:childTnLst>
                                  <p:par>
                                    <p:cTn id="17" presetID="56" presetClass="entr" presetSubtype="0" fill="hold" grpId="0" nodeType="afterEffect">
                                      <p:stCondLst>
                                        <p:cond delay="0"/>
                                      </p:stCondLst>
                                      <p:iterate type="lt">
                                        <p:tmPct val="4286"/>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2900"/>
                                </p:stCondLst>
                                <p:childTnLst>
                                  <p:par>
                                    <p:cTn id="24" presetID="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3400"/>
                                </p:stCondLst>
                                <p:childTnLst>
                                  <p:par>
                                    <p:cTn id="29" presetID="2" presetClass="entr" presetSubtype="4"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39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par>
                              <p:cTn id="38" fill="hold">
                                <p:stCondLst>
                                  <p:cond delay="4400"/>
                                </p:stCondLst>
                                <p:childTnLst>
                                  <p:par>
                                    <p:cTn id="39" presetID="22" presetClass="entr" presetSubtype="8"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left)">
                                          <p:cBhvr>
                                            <p:cTn id="41" dur="500"/>
                                            <p:tgtEl>
                                              <p:spTgt spid="66"/>
                                            </p:tgtEl>
                                          </p:cBhvr>
                                        </p:animEffect>
                                      </p:childTnLst>
                                    </p:cTn>
                                  </p:par>
                                </p:childTnLst>
                              </p:cTn>
                            </p:par>
                            <p:par>
                              <p:cTn id="42" fill="hold">
                                <p:stCondLst>
                                  <p:cond delay="4900"/>
                                </p:stCondLst>
                                <p:childTnLst>
                                  <p:par>
                                    <p:cTn id="43" presetID="22" presetClass="entr" presetSubtype="8"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childTnLst>
                              </p:cTn>
                            </p:par>
                            <p:par>
                              <p:cTn id="46" fill="hold">
                                <p:stCondLst>
                                  <p:cond delay="5400"/>
                                </p:stCondLst>
                                <p:childTnLst>
                                  <p:par>
                                    <p:cTn id="47" presetID="22" presetClass="entr" presetSubtype="8"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500"/>
                                            <p:tgtEl>
                                              <p:spTgt spid="68"/>
                                            </p:tgtEl>
                                          </p:cBhvr>
                                        </p:animEffect>
                                      </p:childTnLst>
                                    </p:cTn>
                                  </p:par>
                                </p:childTnLst>
                              </p:cTn>
                            </p:par>
                            <p:par>
                              <p:cTn id="50" fill="hold">
                                <p:stCondLst>
                                  <p:cond delay="5900"/>
                                </p:stCondLst>
                                <p:childTnLst>
                                  <p:par>
                                    <p:cTn id="51" presetID="2" presetClass="entr" presetSubtype="4"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childTnLst>
                              </p:cTn>
                            </p:par>
                            <p:par>
                              <p:cTn id="55" fill="hold">
                                <p:stCondLst>
                                  <p:cond delay="6400"/>
                                </p:stCondLst>
                                <p:childTnLst>
                                  <p:par>
                                    <p:cTn id="56" presetID="22" presetClass="entr" presetSubtype="8"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12" grpId="0"/>
          <p:bldP spid="66" grpId="0" animBg="1"/>
          <p:bldP spid="67" grpId="0" animBg="1"/>
          <p:bldP spid="68" grpId="0" animBg="1"/>
          <p:bldP spid="33"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1">
            <a:extLst>
              <a:ext uri="{FF2B5EF4-FFF2-40B4-BE49-F238E27FC236}">
                <a16:creationId xmlns:a16="http://schemas.microsoft.com/office/drawing/2014/main" xmlns="" id="{B6936467-3733-4DD6-BAFE-EE1E96D9669C}"/>
              </a:ext>
            </a:extLst>
          </p:cNvPr>
          <p:cNvSpPr txBox="1">
            <a:spLocks/>
          </p:cNvSpPr>
          <p:nvPr/>
        </p:nvSpPr>
        <p:spPr>
          <a:xfrm>
            <a:off x="1406362" y="1375719"/>
            <a:ext cx="9591151" cy="406613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b="1" dirty="0" smtClean="0">
                <a:solidFill>
                  <a:srgbClr val="314865"/>
                </a:solidFill>
                <a:latin typeface="Arial"/>
                <a:sym typeface="Arial"/>
              </a:rPr>
              <a:t>（</a:t>
            </a:r>
            <a:r>
              <a:rPr lang="en-US" altLang="zh-CN" b="1" dirty="0" smtClean="0">
                <a:solidFill>
                  <a:srgbClr val="314865"/>
                </a:solidFill>
                <a:latin typeface="Arial"/>
                <a:sym typeface="Arial"/>
              </a:rPr>
              <a:t>6</a:t>
            </a:r>
            <a:r>
              <a:rPr lang="zh-CN" altLang="en-US" b="1" dirty="0" smtClean="0">
                <a:solidFill>
                  <a:srgbClr val="314865"/>
                </a:solidFill>
                <a:latin typeface="Arial"/>
                <a:sym typeface="Arial"/>
              </a:rPr>
              <a:t>）控制范围</a:t>
            </a:r>
            <a:endParaRPr lang="en-US" altLang="zh-CN" b="1" dirty="0" smtClean="0">
              <a:solidFill>
                <a:srgbClr val="314865"/>
              </a:solidFill>
              <a:latin typeface="Arial"/>
              <a:sym typeface="Arial"/>
            </a:endParaRPr>
          </a:p>
          <a:p>
            <a:pPr>
              <a:buNone/>
            </a:pPr>
            <a:r>
              <a:rPr lang="en-US" altLang="zh-CN" dirty="0" smtClean="0"/>
              <a:t>		</a:t>
            </a:r>
            <a:r>
              <a:rPr lang="zh-CN" altLang="zh-CN" b="1" dirty="0" smtClean="0">
                <a:solidFill>
                  <a:srgbClr val="314865"/>
                </a:solidFill>
                <a:latin typeface="Arial"/>
              </a:rPr>
              <a:t>控制范围</a:t>
            </a:r>
            <a:r>
              <a:rPr lang="zh-CN" altLang="zh-CN" b="1" dirty="0">
                <a:solidFill>
                  <a:srgbClr val="314865"/>
                </a:solidFill>
                <a:latin typeface="Arial"/>
              </a:rPr>
              <a:t>是指对整个项目</a:t>
            </a:r>
            <a:r>
              <a:rPr lang="zh-CN" altLang="zh-CN" b="1" dirty="0">
                <a:solidFill>
                  <a:srgbClr val="314865"/>
                </a:solidFill>
                <a:latin typeface="Arial"/>
              </a:rPr>
              <a:t>生命周期</a:t>
            </a:r>
            <a:r>
              <a:rPr lang="zh-CN" altLang="zh-CN" b="1" dirty="0">
                <a:solidFill>
                  <a:srgbClr val="314865"/>
                </a:solidFill>
                <a:latin typeface="Arial"/>
              </a:rPr>
              <a:t>内的</a:t>
            </a:r>
            <a:r>
              <a:rPr lang="zh-CN" altLang="zh-CN" b="1" dirty="0">
                <a:solidFill>
                  <a:srgbClr val="FF0000"/>
                </a:solidFill>
                <a:latin typeface="Arial"/>
              </a:rPr>
              <a:t>范围变化</a:t>
            </a:r>
            <a:r>
              <a:rPr lang="zh-CN" altLang="zh-CN" b="1" dirty="0">
                <a:solidFill>
                  <a:srgbClr val="314865"/>
                </a:solidFill>
                <a:latin typeface="Arial"/>
              </a:rPr>
              <a:t>进行控制</a:t>
            </a:r>
            <a:r>
              <a:rPr lang="en-US" altLang="zh-CN" b="1" dirty="0">
                <a:solidFill>
                  <a:srgbClr val="314865"/>
                </a:solidFill>
                <a:latin typeface="Arial"/>
              </a:rPr>
              <a:t>,</a:t>
            </a:r>
            <a:r>
              <a:rPr lang="zh-CN" altLang="zh-CN" b="1" dirty="0">
                <a:solidFill>
                  <a:srgbClr val="314865"/>
                </a:solidFill>
                <a:latin typeface="Arial"/>
              </a:rPr>
              <a:t>这对许多</a:t>
            </a:r>
            <a:r>
              <a:rPr lang="en-US" altLang="zh-CN" b="1" dirty="0">
                <a:solidFill>
                  <a:srgbClr val="314865"/>
                </a:solidFill>
                <a:latin typeface="Arial"/>
              </a:rPr>
              <a:t>IT</a:t>
            </a:r>
            <a:r>
              <a:rPr lang="zh-CN" altLang="zh-CN" b="1" dirty="0">
                <a:solidFill>
                  <a:srgbClr val="314865"/>
                </a:solidFill>
                <a:latin typeface="Arial"/>
              </a:rPr>
              <a:t>项目</a:t>
            </a:r>
            <a:r>
              <a:rPr lang="zh-CN" altLang="zh-CN" b="1" dirty="0">
                <a:solidFill>
                  <a:srgbClr val="314865"/>
                </a:solidFill>
                <a:latin typeface="Arial"/>
              </a:rPr>
              <a:t>是一种挑战。范围变更经常影响</a:t>
            </a:r>
            <a:r>
              <a:rPr lang="zh-CN" altLang="zh-CN" b="1" dirty="0">
                <a:solidFill>
                  <a:srgbClr val="314865"/>
                </a:solidFill>
                <a:latin typeface="Arial"/>
              </a:rPr>
              <a:t>团队满足</a:t>
            </a:r>
            <a:r>
              <a:rPr lang="zh-CN" altLang="zh-CN" b="1" dirty="0">
                <a:solidFill>
                  <a:srgbClr val="314865"/>
                </a:solidFill>
                <a:latin typeface="Arial"/>
              </a:rPr>
              <a:t>项目时间目标和成本目标的</a:t>
            </a:r>
            <a:r>
              <a:rPr lang="zh-CN" altLang="zh-CN" b="1" dirty="0" smtClean="0">
                <a:solidFill>
                  <a:srgbClr val="314865"/>
                </a:solidFill>
                <a:latin typeface="Arial"/>
              </a:rPr>
              <a:t>能力</a:t>
            </a:r>
            <a:r>
              <a:rPr lang="zh-CN" altLang="en-US" b="1" dirty="0" smtClean="0">
                <a:solidFill>
                  <a:srgbClr val="314865"/>
                </a:solidFill>
                <a:latin typeface="Arial"/>
              </a:rPr>
              <a:t>。</a:t>
            </a:r>
            <a:r>
              <a:rPr lang="zh-CN" altLang="zh-CN" b="1" dirty="0" smtClean="0">
                <a:solidFill>
                  <a:srgbClr val="314865"/>
                </a:solidFill>
                <a:latin typeface="Arial"/>
              </a:rPr>
              <a:t>因此</a:t>
            </a:r>
            <a:r>
              <a:rPr lang="en-US" altLang="zh-CN" b="1" dirty="0">
                <a:solidFill>
                  <a:srgbClr val="314865"/>
                </a:solidFill>
                <a:latin typeface="Arial"/>
              </a:rPr>
              <a:t>,</a:t>
            </a:r>
            <a:r>
              <a:rPr lang="zh-CN" altLang="zh-CN" b="1" dirty="0">
                <a:solidFill>
                  <a:srgbClr val="314865"/>
                </a:solidFill>
                <a:latin typeface="Arial"/>
              </a:rPr>
              <a:t>项目经理必须仔细权衡范围变更的</a:t>
            </a:r>
            <a:r>
              <a:rPr lang="zh-CN" altLang="zh-CN" b="1" dirty="0">
                <a:solidFill>
                  <a:srgbClr val="314865"/>
                </a:solidFill>
                <a:latin typeface="Arial"/>
              </a:rPr>
              <a:t>成</a:t>
            </a:r>
            <a:r>
              <a:rPr lang="zh-CN" altLang="zh-CN" b="1" dirty="0">
                <a:solidFill>
                  <a:srgbClr val="314865"/>
                </a:solidFill>
                <a:latin typeface="Arial"/>
              </a:rPr>
              <a:t>本和收益</a:t>
            </a:r>
            <a:r>
              <a:rPr lang="zh-CN" altLang="zh-CN" b="1" dirty="0" smtClean="0">
                <a:solidFill>
                  <a:srgbClr val="314865"/>
                </a:solidFill>
                <a:latin typeface="Arial"/>
              </a:rPr>
              <a:t>。</a:t>
            </a:r>
            <a:r>
              <a:rPr lang="en-US" altLang="zh-CN" b="1" dirty="0" smtClean="0">
                <a:solidFill>
                  <a:srgbClr val="314865"/>
                </a:solidFill>
                <a:latin typeface="Arial"/>
              </a:rPr>
              <a:t>	</a:t>
            </a:r>
            <a:r>
              <a:rPr lang="zh-CN" altLang="zh-CN" b="1" dirty="0" smtClean="0">
                <a:solidFill>
                  <a:srgbClr val="314865"/>
                </a:solidFill>
                <a:latin typeface="Arial"/>
              </a:rPr>
              <a:t>这</a:t>
            </a:r>
            <a:r>
              <a:rPr lang="zh-CN" altLang="zh-CN" b="1" dirty="0">
                <a:solidFill>
                  <a:srgbClr val="314865"/>
                </a:solidFill>
                <a:latin typeface="Arial"/>
              </a:rPr>
              <a:t>一阶段的主要</a:t>
            </a:r>
            <a:r>
              <a:rPr lang="zh-CN" altLang="zh-CN" b="1" dirty="0">
                <a:solidFill>
                  <a:srgbClr val="FFC000"/>
                </a:solidFill>
                <a:latin typeface="Arial"/>
              </a:rPr>
              <a:t>输出</a:t>
            </a:r>
            <a:r>
              <a:rPr lang="zh-CN" altLang="zh-CN" b="1" dirty="0">
                <a:solidFill>
                  <a:srgbClr val="314865"/>
                </a:solidFill>
                <a:latin typeface="Arial"/>
              </a:rPr>
              <a:t>包括</a:t>
            </a:r>
            <a:r>
              <a:rPr lang="zh-CN" altLang="zh-CN" b="1" dirty="0">
                <a:solidFill>
                  <a:srgbClr val="FFC000"/>
                </a:solidFill>
                <a:latin typeface="Arial"/>
              </a:rPr>
              <a:t>工作绩效信息</a:t>
            </a:r>
            <a:r>
              <a:rPr lang="zh-CN" altLang="zh-CN" b="1" dirty="0">
                <a:solidFill>
                  <a:srgbClr val="314865"/>
                </a:solidFill>
                <a:latin typeface="Arial"/>
              </a:rPr>
              <a:t>、</a:t>
            </a:r>
            <a:r>
              <a:rPr lang="zh-CN" altLang="zh-CN" b="1" dirty="0">
                <a:solidFill>
                  <a:srgbClr val="FFC000"/>
                </a:solidFill>
                <a:latin typeface="Arial"/>
              </a:rPr>
              <a:t>变更请求</a:t>
            </a:r>
            <a:r>
              <a:rPr lang="zh-CN" altLang="zh-CN" b="1" dirty="0">
                <a:solidFill>
                  <a:srgbClr val="314865"/>
                </a:solidFill>
                <a:latin typeface="Arial"/>
              </a:rPr>
              <a:t>、</a:t>
            </a:r>
            <a:r>
              <a:rPr lang="zh-CN" altLang="zh-CN" b="1" dirty="0">
                <a:solidFill>
                  <a:srgbClr val="FFC000"/>
                </a:solidFill>
                <a:latin typeface="Arial"/>
              </a:rPr>
              <a:t>项目管理计划</a:t>
            </a:r>
            <a:r>
              <a:rPr lang="zh-CN" altLang="zh-CN" b="1" dirty="0">
                <a:solidFill>
                  <a:srgbClr val="314865"/>
                </a:solidFill>
                <a:latin typeface="Arial"/>
              </a:rPr>
              <a:t>、</a:t>
            </a:r>
            <a:r>
              <a:rPr lang="zh-CN" altLang="zh-CN" b="1" dirty="0">
                <a:solidFill>
                  <a:srgbClr val="FFC000"/>
                </a:solidFill>
                <a:latin typeface="Arial"/>
              </a:rPr>
              <a:t>项目文档</a:t>
            </a:r>
            <a:r>
              <a:rPr lang="zh-CN" altLang="zh-CN" b="1" dirty="0">
                <a:solidFill>
                  <a:srgbClr val="314865"/>
                </a:solidFill>
                <a:latin typeface="Arial"/>
              </a:rPr>
              <a:t>和</a:t>
            </a:r>
            <a:r>
              <a:rPr lang="zh-CN" altLang="zh-CN" b="1" dirty="0">
                <a:solidFill>
                  <a:srgbClr val="FFC000"/>
                </a:solidFill>
                <a:latin typeface="Arial"/>
              </a:rPr>
              <a:t>组织过程资产的更新</a:t>
            </a:r>
          </a:p>
          <a:p>
            <a:pPr>
              <a:buNone/>
            </a:pPr>
            <a:endParaRPr lang="en-US" altLang="zh-CN" b="1" dirty="0">
              <a:solidFill>
                <a:srgbClr val="314865"/>
              </a:solidFill>
              <a:latin typeface="Arial"/>
              <a:sym typeface="Arial"/>
            </a:endParaRPr>
          </a:p>
        </p:txBody>
      </p:sp>
      <p:grpSp>
        <p:nvGrpSpPr>
          <p:cNvPr id="6" name="组合 5">
            <a:extLst>
              <a:ext uri="{FF2B5EF4-FFF2-40B4-BE49-F238E27FC236}">
                <a16:creationId xmlns:a16="http://schemas.microsoft.com/office/drawing/2014/main" xmlns="" id="{0BA7B217-D3E3-4A48-9765-4785921F83A6}"/>
              </a:ext>
            </a:extLst>
          </p:cNvPr>
          <p:cNvGrpSpPr/>
          <p:nvPr/>
        </p:nvGrpSpPr>
        <p:grpSpPr>
          <a:xfrm>
            <a:off x="164616" y="139630"/>
            <a:ext cx="2804616" cy="407130"/>
            <a:chOff x="164616" y="139630"/>
            <a:chExt cx="2804616" cy="40713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72754" y="139630"/>
              <a:ext cx="2434746" cy="338554"/>
            </a:xfrm>
            <a:prstGeom prst="rect">
              <a:avLst/>
            </a:prstGeom>
            <a:noFill/>
          </p:spPr>
          <p:txBody>
            <a:bodyPr wrap="square" rtlCol="0">
              <a:spAutoFit/>
            </a:bodyPr>
            <a:lstStyle/>
            <a:p>
              <a:r>
                <a:rPr lang="zh-CN" altLang="en-US" sz="1600" b="1" dirty="0">
                  <a:solidFill>
                    <a:srgbClr val="314865"/>
                  </a:solidFill>
                  <a:effectLst>
                    <a:innerShdw blurRad="63500" dist="50800" dir="13500000">
                      <a:prstClr val="black">
                        <a:alpha val="50000"/>
                      </a:prstClr>
                    </a:innerShdw>
                  </a:effectLst>
                  <a:latin typeface="Arial"/>
                  <a:sym typeface="Arial"/>
                </a:rPr>
                <a:t>项目范围管理</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302326167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 calcmode="lin" valueType="num">
                                      <p:cBhvr additive="base">
                                        <p:cTn id="13" dur="500" fill="hold"/>
                                        <p:tgtEl>
                                          <p:spTgt spid="5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39630"/>
            <a:ext cx="2804616" cy="407130"/>
            <a:chOff x="164616" y="139630"/>
            <a:chExt cx="2804616" cy="407130"/>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79836" y="139630"/>
              <a:ext cx="2434746" cy="338554"/>
            </a:xfrm>
            <a:prstGeom prst="rect">
              <a:avLst/>
            </a:prstGeom>
            <a:noFill/>
          </p:spPr>
          <p:txBody>
            <a:bodyPr wrap="square" rtlCol="0">
              <a:spAutoFit/>
            </a:bodyPr>
            <a:lstStyle/>
            <a:p>
              <a:r>
                <a:rPr lang="zh-CN" altLang="en-US" sz="1600" b="1" dirty="0">
                  <a:solidFill>
                    <a:srgbClr val="314865"/>
                  </a:solidFill>
                  <a:effectLst>
                    <a:innerShdw blurRad="63500" dist="50800" dir="13500000">
                      <a:prstClr val="black">
                        <a:alpha val="50000"/>
                      </a:prstClr>
                    </a:innerShdw>
                  </a:effectLst>
                  <a:latin typeface="Arial"/>
                  <a:sym typeface="Arial"/>
                </a:rPr>
                <a:t>项目范围管理</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1359243" y="1161535"/>
            <a:ext cx="8534400" cy="5078313"/>
          </a:xfrm>
          <a:prstGeom prst="rect">
            <a:avLst/>
          </a:prstGeom>
          <a:noFill/>
        </p:spPr>
        <p:txBody>
          <a:bodyPr wrap="square" rtlCol="0">
            <a:spAutoFit/>
          </a:bodyPr>
          <a:lstStyle/>
          <a:p>
            <a:r>
              <a:rPr lang="zh-CN" altLang="en-US" b="1" dirty="0">
                <a:solidFill>
                  <a:srgbClr val="FF0000"/>
                </a:solidFill>
                <a:latin typeface="Arial"/>
              </a:rPr>
              <a:t>计划</a:t>
            </a:r>
            <a:endParaRPr lang="en-US" altLang="zh-CN" b="1" dirty="0">
              <a:solidFill>
                <a:srgbClr val="FF0000"/>
              </a:solidFill>
              <a:latin typeface="Arial"/>
            </a:endParaRPr>
          </a:p>
          <a:p>
            <a:r>
              <a:rPr lang="zh-CN" altLang="en-US" b="1" dirty="0">
                <a:solidFill>
                  <a:srgbClr val="314865"/>
                </a:solidFill>
                <a:latin typeface="Arial"/>
              </a:rPr>
              <a:t>过程：范围管理计划</a:t>
            </a:r>
            <a:endParaRPr lang="en-US" altLang="zh-CN" b="1" dirty="0">
              <a:solidFill>
                <a:srgbClr val="314865"/>
              </a:solidFill>
              <a:latin typeface="Arial"/>
            </a:endParaRPr>
          </a:p>
          <a:p>
            <a:r>
              <a:rPr lang="zh-CN" altLang="en-US" b="1" dirty="0">
                <a:solidFill>
                  <a:srgbClr val="FFC000"/>
                </a:solidFill>
                <a:latin typeface="Arial"/>
              </a:rPr>
              <a:t>输出</a:t>
            </a:r>
            <a:r>
              <a:rPr lang="zh-CN" altLang="en-US" b="1" dirty="0">
                <a:solidFill>
                  <a:srgbClr val="314865"/>
                </a:solidFill>
                <a:latin typeface="Arial"/>
              </a:rPr>
              <a:t>：范围管理计划，需求管理计划</a:t>
            </a:r>
            <a:endParaRPr lang="en-US" altLang="zh-CN" b="1" dirty="0">
              <a:solidFill>
                <a:srgbClr val="314865"/>
              </a:solidFill>
              <a:latin typeface="Arial"/>
            </a:endParaRPr>
          </a:p>
          <a:p>
            <a:r>
              <a:rPr lang="zh-CN" altLang="en-US" b="1" dirty="0">
                <a:solidFill>
                  <a:srgbClr val="314865"/>
                </a:solidFill>
                <a:latin typeface="Arial"/>
              </a:rPr>
              <a:t>过程：收集需求</a:t>
            </a:r>
            <a:endParaRPr lang="en-US" altLang="zh-CN" b="1" dirty="0">
              <a:solidFill>
                <a:srgbClr val="314865"/>
              </a:solidFill>
              <a:latin typeface="Arial"/>
            </a:endParaRPr>
          </a:p>
          <a:p>
            <a:r>
              <a:rPr lang="zh-CN" altLang="en-US" b="1" dirty="0">
                <a:solidFill>
                  <a:srgbClr val="FFC000"/>
                </a:solidFill>
                <a:latin typeface="Arial"/>
              </a:rPr>
              <a:t>输出</a:t>
            </a:r>
            <a:r>
              <a:rPr lang="zh-CN" altLang="en-US" b="1" dirty="0">
                <a:solidFill>
                  <a:srgbClr val="314865"/>
                </a:solidFill>
                <a:latin typeface="Arial"/>
              </a:rPr>
              <a:t>：需求文档，需求跟踪矩阵</a:t>
            </a:r>
            <a:endParaRPr lang="en-US" altLang="zh-CN" b="1" dirty="0">
              <a:solidFill>
                <a:srgbClr val="314865"/>
              </a:solidFill>
              <a:latin typeface="Arial"/>
            </a:endParaRPr>
          </a:p>
          <a:p>
            <a:r>
              <a:rPr lang="zh-CN" altLang="en-US" b="1" dirty="0">
                <a:solidFill>
                  <a:srgbClr val="314865"/>
                </a:solidFill>
                <a:latin typeface="Arial"/>
              </a:rPr>
              <a:t>过程：定义范围</a:t>
            </a:r>
            <a:endParaRPr lang="en-US" altLang="zh-CN" b="1" dirty="0">
              <a:solidFill>
                <a:srgbClr val="314865"/>
              </a:solidFill>
              <a:latin typeface="Arial"/>
            </a:endParaRPr>
          </a:p>
          <a:p>
            <a:r>
              <a:rPr lang="zh-CN" altLang="en-US" b="1" dirty="0">
                <a:solidFill>
                  <a:srgbClr val="FFC000"/>
                </a:solidFill>
                <a:latin typeface="Arial"/>
              </a:rPr>
              <a:t>输出</a:t>
            </a:r>
            <a:r>
              <a:rPr lang="zh-CN" altLang="en-US" b="1" dirty="0">
                <a:solidFill>
                  <a:srgbClr val="314865"/>
                </a:solidFill>
                <a:latin typeface="Arial"/>
              </a:rPr>
              <a:t>：项目范围说明书，项目文档更新</a:t>
            </a:r>
            <a:endParaRPr lang="en-US" altLang="zh-CN" b="1" dirty="0">
              <a:solidFill>
                <a:srgbClr val="314865"/>
              </a:solidFill>
              <a:latin typeface="Arial"/>
            </a:endParaRPr>
          </a:p>
          <a:p>
            <a:r>
              <a:rPr lang="zh-CN" altLang="en-US" b="1" dirty="0">
                <a:solidFill>
                  <a:srgbClr val="314865"/>
                </a:solidFill>
                <a:latin typeface="Arial"/>
              </a:rPr>
              <a:t>过程：创建</a:t>
            </a:r>
            <a:r>
              <a:rPr lang="en-US" altLang="zh-CN" b="1" dirty="0">
                <a:solidFill>
                  <a:srgbClr val="314865"/>
                </a:solidFill>
                <a:latin typeface="Arial"/>
              </a:rPr>
              <a:t>WBS</a:t>
            </a:r>
          </a:p>
          <a:p>
            <a:r>
              <a:rPr lang="zh-CN" altLang="en-US" b="1" dirty="0">
                <a:solidFill>
                  <a:srgbClr val="FFC000"/>
                </a:solidFill>
                <a:latin typeface="Arial"/>
              </a:rPr>
              <a:t>输出</a:t>
            </a:r>
            <a:r>
              <a:rPr lang="zh-CN" altLang="en-US" b="1" dirty="0">
                <a:solidFill>
                  <a:srgbClr val="314865"/>
                </a:solidFill>
                <a:latin typeface="Arial"/>
              </a:rPr>
              <a:t>：范围基线，项目文档更新</a:t>
            </a:r>
            <a:endParaRPr lang="en-US" altLang="zh-CN" b="1" dirty="0">
              <a:solidFill>
                <a:srgbClr val="314865"/>
              </a:solidFill>
              <a:latin typeface="Arial"/>
            </a:endParaRPr>
          </a:p>
          <a:p>
            <a:endParaRPr lang="en-US" altLang="zh-CN" b="1" dirty="0">
              <a:solidFill>
                <a:srgbClr val="314865"/>
              </a:solidFill>
              <a:latin typeface="Arial"/>
            </a:endParaRPr>
          </a:p>
          <a:p>
            <a:r>
              <a:rPr lang="en-US" altLang="zh-CN" b="1" dirty="0">
                <a:solidFill>
                  <a:srgbClr val="314865"/>
                </a:solidFill>
                <a:latin typeface="Arial"/>
              </a:rPr>
              <a:t>	</a:t>
            </a:r>
            <a:r>
              <a:rPr lang="zh-CN" altLang="en-US" b="1" dirty="0">
                <a:solidFill>
                  <a:srgbClr val="FF0000"/>
                </a:solidFill>
                <a:latin typeface="Arial"/>
              </a:rPr>
              <a:t>监控</a:t>
            </a:r>
            <a:endParaRPr lang="en-US" altLang="zh-CN" b="1" dirty="0">
              <a:solidFill>
                <a:srgbClr val="FF0000"/>
              </a:solidFill>
              <a:latin typeface="Arial"/>
            </a:endParaRPr>
          </a:p>
          <a:p>
            <a:r>
              <a:rPr lang="en-US" altLang="zh-CN" b="1" dirty="0">
                <a:solidFill>
                  <a:srgbClr val="314865"/>
                </a:solidFill>
                <a:latin typeface="Arial"/>
              </a:rPr>
              <a:t>	</a:t>
            </a:r>
            <a:r>
              <a:rPr lang="zh-CN" altLang="en-US" b="1" dirty="0">
                <a:solidFill>
                  <a:srgbClr val="314865"/>
                </a:solidFill>
                <a:latin typeface="Arial"/>
              </a:rPr>
              <a:t>过程：验证范围</a:t>
            </a:r>
            <a:endParaRPr lang="en-US" altLang="zh-CN" b="1" dirty="0">
              <a:solidFill>
                <a:srgbClr val="314865"/>
              </a:solidFill>
              <a:latin typeface="Arial"/>
            </a:endParaRPr>
          </a:p>
          <a:p>
            <a:r>
              <a:rPr lang="en-US" altLang="zh-CN" b="1" dirty="0">
                <a:solidFill>
                  <a:srgbClr val="314865"/>
                </a:solidFill>
                <a:latin typeface="Arial"/>
              </a:rPr>
              <a:t>	</a:t>
            </a:r>
            <a:r>
              <a:rPr lang="zh-CN" altLang="en-US" b="1" dirty="0">
                <a:solidFill>
                  <a:srgbClr val="FFC000"/>
                </a:solidFill>
                <a:latin typeface="Arial"/>
              </a:rPr>
              <a:t>输出</a:t>
            </a:r>
            <a:r>
              <a:rPr lang="zh-CN" altLang="en-US" b="1" dirty="0">
                <a:solidFill>
                  <a:srgbClr val="314865"/>
                </a:solidFill>
                <a:latin typeface="Arial"/>
              </a:rPr>
              <a:t>：接受的可交付成果，变更请求，项目文档更新</a:t>
            </a:r>
            <a:endParaRPr lang="en-US" altLang="zh-CN" b="1" dirty="0">
              <a:solidFill>
                <a:srgbClr val="314865"/>
              </a:solidFill>
              <a:latin typeface="Arial"/>
            </a:endParaRPr>
          </a:p>
          <a:p>
            <a:r>
              <a:rPr lang="en-US" altLang="zh-CN" b="1" dirty="0">
                <a:solidFill>
                  <a:srgbClr val="314865"/>
                </a:solidFill>
                <a:latin typeface="Arial"/>
              </a:rPr>
              <a:t>	</a:t>
            </a:r>
            <a:r>
              <a:rPr lang="zh-CN" altLang="en-US" b="1" dirty="0">
                <a:solidFill>
                  <a:srgbClr val="314865"/>
                </a:solidFill>
                <a:latin typeface="Arial"/>
              </a:rPr>
              <a:t>过程：控制范围</a:t>
            </a:r>
            <a:endParaRPr lang="en-US" altLang="zh-CN" b="1" dirty="0">
              <a:solidFill>
                <a:srgbClr val="314865"/>
              </a:solidFill>
              <a:latin typeface="Arial"/>
            </a:endParaRPr>
          </a:p>
          <a:p>
            <a:r>
              <a:rPr lang="en-US" altLang="zh-CN" b="1" dirty="0">
                <a:solidFill>
                  <a:srgbClr val="314865"/>
                </a:solidFill>
                <a:latin typeface="Arial"/>
              </a:rPr>
              <a:t>	</a:t>
            </a:r>
            <a:r>
              <a:rPr lang="zh-CN" altLang="en-US" b="1" dirty="0">
                <a:solidFill>
                  <a:srgbClr val="FFC000"/>
                </a:solidFill>
                <a:latin typeface="Arial"/>
              </a:rPr>
              <a:t>输出</a:t>
            </a:r>
            <a:r>
              <a:rPr lang="zh-CN" altLang="en-US" b="1" dirty="0">
                <a:solidFill>
                  <a:srgbClr val="314865"/>
                </a:solidFill>
                <a:latin typeface="Arial"/>
              </a:rPr>
              <a:t>：工作绩效信息，变更请求，项目管理计划更新，</a:t>
            </a:r>
            <a:endParaRPr lang="en-US" altLang="zh-CN" b="1" dirty="0">
              <a:solidFill>
                <a:srgbClr val="314865"/>
              </a:solidFill>
              <a:latin typeface="Arial"/>
            </a:endParaRPr>
          </a:p>
          <a:p>
            <a:r>
              <a:rPr lang="en-US" altLang="zh-CN" b="1" dirty="0">
                <a:solidFill>
                  <a:srgbClr val="314865"/>
                </a:solidFill>
                <a:latin typeface="Arial"/>
              </a:rPr>
              <a:t>	            </a:t>
            </a:r>
            <a:r>
              <a:rPr lang="zh-CN" altLang="en-US" b="1" dirty="0">
                <a:solidFill>
                  <a:srgbClr val="314865"/>
                </a:solidFill>
                <a:latin typeface="Arial"/>
              </a:rPr>
              <a:t>项目文档更新，组织过程资产更新</a:t>
            </a:r>
            <a:endParaRPr lang="en-US" altLang="zh-CN" b="1" dirty="0">
              <a:solidFill>
                <a:srgbClr val="314865"/>
              </a:solidFill>
              <a:latin typeface="Arial"/>
            </a:endParaRPr>
          </a:p>
          <a:p>
            <a:endParaRPr lang="en-US" altLang="zh-CN" b="1" dirty="0">
              <a:solidFill>
                <a:srgbClr val="314865"/>
              </a:solidFill>
              <a:latin typeface="Arial"/>
            </a:endParaRPr>
          </a:p>
          <a:p>
            <a:r>
              <a:rPr lang="zh-CN" altLang="en-US" b="1" dirty="0">
                <a:solidFill>
                  <a:srgbClr val="FF0000"/>
                </a:solidFill>
                <a:latin typeface="Arial"/>
              </a:rPr>
              <a:t>项目开始</a:t>
            </a:r>
            <a:r>
              <a:rPr lang="en-US" altLang="zh-CN" b="1" dirty="0">
                <a:solidFill>
                  <a:srgbClr val="314865"/>
                </a:solidFill>
                <a:latin typeface="Arial"/>
              </a:rPr>
              <a:t>							</a:t>
            </a:r>
            <a:r>
              <a:rPr lang="zh-CN" altLang="en-US" b="1" dirty="0">
                <a:solidFill>
                  <a:srgbClr val="FF0000"/>
                </a:solidFill>
                <a:latin typeface="Arial"/>
              </a:rPr>
              <a:t>项目结束</a:t>
            </a:r>
            <a:endParaRPr lang="en-US" altLang="zh-CN" b="1" dirty="0">
              <a:solidFill>
                <a:srgbClr val="FF0000"/>
              </a:solidFill>
              <a:latin typeface="Arial"/>
            </a:endParaRPr>
          </a:p>
        </p:txBody>
      </p:sp>
      <p:sp>
        <p:nvSpPr>
          <p:cNvPr id="8" name="下箭头 7"/>
          <p:cNvSpPr/>
          <p:nvPr/>
        </p:nvSpPr>
        <p:spPr>
          <a:xfrm rot="16200000">
            <a:off x="4502926" y="656111"/>
            <a:ext cx="253726" cy="63428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6200000">
            <a:off x="5514124" y="2445781"/>
            <a:ext cx="253726" cy="6594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rot="16200000">
            <a:off x="5507945" y="2178687"/>
            <a:ext cx="253726" cy="8352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208108" y="598571"/>
            <a:ext cx="4703806" cy="923330"/>
          </a:xfrm>
          <a:prstGeom prst="rect">
            <a:avLst/>
          </a:prstGeom>
          <a:noFill/>
        </p:spPr>
        <p:txBody>
          <a:bodyPr wrap="square" rtlCol="0">
            <a:spAutoFit/>
          </a:bodyPr>
          <a:lstStyle/>
          <a:p>
            <a:r>
              <a:rPr lang="zh-CN" altLang="en-US" dirty="0" smtClean="0"/>
              <a:t>总结了这些过程及其输出情况，并说明了在特定项目中各个过程可能发生的时间</a:t>
            </a:r>
            <a:endParaRPr lang="en-US" altLang="zh-CN" dirty="0" smtClean="0"/>
          </a:p>
          <a:p>
            <a:r>
              <a:rPr lang="zh-CN" altLang="en-US" dirty="0" smtClean="0"/>
              <a:t>（箭头代表</a:t>
            </a:r>
            <a:r>
              <a:rPr lang="zh-CN" altLang="en-US" dirty="0"/>
              <a:t>各个过程可能发生的</a:t>
            </a:r>
            <a:r>
              <a:rPr lang="zh-CN" altLang="en-US" dirty="0" smtClean="0"/>
              <a:t>时间）</a:t>
            </a:r>
            <a:endParaRPr lang="zh-CN" altLang="en-US" dirty="0"/>
          </a:p>
        </p:txBody>
      </p:sp>
      <p:sp>
        <p:nvSpPr>
          <p:cNvPr id="17" name="文本框 16">
            <a:extLst>
              <a:ext uri="{FF2B5EF4-FFF2-40B4-BE49-F238E27FC236}">
                <a16:creationId xmlns:a16="http://schemas.microsoft.com/office/drawing/2014/main" xmlns="" id="{ABD411C2-117A-4477-A141-79FA8B3A7227}"/>
              </a:ext>
            </a:extLst>
          </p:cNvPr>
          <p:cNvSpPr txBox="1"/>
          <p:nvPr/>
        </p:nvSpPr>
        <p:spPr>
          <a:xfrm>
            <a:off x="3985036" y="580818"/>
            <a:ext cx="2434746" cy="400110"/>
          </a:xfrm>
          <a:prstGeom prst="rect">
            <a:avLst/>
          </a:prstGeom>
          <a:noFill/>
        </p:spPr>
        <p:txBody>
          <a:bodyPr wrap="square" rtlCol="0">
            <a:spAutoFit/>
          </a:bodyPr>
          <a:lstStyle/>
          <a:p>
            <a:r>
              <a:rPr lang="zh-CN" altLang="en-US" sz="2000" b="1" dirty="0">
                <a:solidFill>
                  <a:srgbClr val="314865"/>
                </a:solidFill>
                <a:effectLst>
                  <a:innerShdw blurRad="63500" dist="50800" dir="13500000">
                    <a:prstClr val="black">
                      <a:alpha val="50000"/>
                    </a:prstClr>
                  </a:innerShdw>
                </a:effectLst>
                <a:latin typeface="Arial"/>
                <a:sym typeface="Arial"/>
              </a:rPr>
              <a:t>项目范围</a:t>
            </a:r>
            <a:r>
              <a:rPr lang="zh-CN" altLang="en-US" sz="2000" b="1" dirty="0" smtClean="0">
                <a:solidFill>
                  <a:srgbClr val="314865"/>
                </a:solidFill>
                <a:effectLst>
                  <a:innerShdw blurRad="63500" dist="50800" dir="13500000">
                    <a:prstClr val="black">
                      <a:alpha val="50000"/>
                    </a:prstClr>
                  </a:innerShdw>
                </a:effectLst>
                <a:latin typeface="Arial"/>
                <a:sym typeface="Arial"/>
              </a:rPr>
              <a:t>管理概要</a:t>
            </a:r>
            <a:endParaRPr lang="zh-CN" altLang="en-US" sz="2000" b="1" dirty="0">
              <a:solidFill>
                <a:srgbClr val="314865"/>
              </a:solidFill>
              <a:effectLst>
                <a:innerShdw blurRad="63500" dist="50800" dir="13500000">
                  <a:prstClr val="black">
                    <a:alpha val="50000"/>
                  </a:prstClr>
                </a:innerShdw>
              </a:effectLst>
              <a:latin typeface="Arial"/>
              <a:sym typeface="Arial"/>
            </a:endParaRPr>
          </a:p>
        </p:txBody>
      </p:sp>
    </p:spTree>
    <p:extLst>
      <p:ext uri="{BB962C8B-B14F-4D97-AF65-F5344CB8AC3E}">
        <p14:creationId xmlns:p14="http://schemas.microsoft.com/office/powerpoint/2010/main" val="67076663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03</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663"/>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a:ea typeface="微软雅黑"/>
                <a:sym typeface="Arial"/>
              </a:rPr>
              <a:t>上述两者之间的区别</a:t>
            </a:r>
            <a:endParaRPr lang="zh-CN" altLang="en-US" sz="6600" b="1" dirty="0">
              <a:solidFill>
                <a:srgbClr val="314865"/>
              </a:solidFill>
              <a:effectLst>
                <a:innerShdw blurRad="63500" dist="50800" dir="13500000">
                  <a:prstClr val="black">
                    <a:alpha val="50000"/>
                  </a:prstClr>
                </a:innerShdw>
              </a:effectLst>
              <a:latin typeface="Arial"/>
              <a:ea typeface="微软雅黑"/>
              <a:sym typeface="Arial"/>
            </a:endParaRPr>
          </a:p>
        </p:txBody>
      </p:sp>
      <p:grpSp>
        <p:nvGrpSpPr>
          <p:cNvPr id="18" name="组合 17">
            <a:extLst>
              <a:ext uri="{FF2B5EF4-FFF2-40B4-BE49-F238E27FC236}">
                <a16:creationId xmlns:a16="http://schemas.microsoft.com/office/drawing/2014/main" xmlns="" id="{1C01247D-0162-49DD-86DF-3BC7B90EA4BC}"/>
              </a:ext>
            </a:extLst>
          </p:cNvPr>
          <p:cNvGrpSpPr/>
          <p:nvPr/>
        </p:nvGrpSpPr>
        <p:grpSpPr>
          <a:xfrm>
            <a:off x="7781759" y="937931"/>
            <a:ext cx="2758272" cy="837788"/>
            <a:chOff x="4602145" y="211015"/>
            <a:chExt cx="2758272" cy="837788"/>
          </a:xfrm>
        </p:grpSpPr>
        <p:sp>
          <p:nvSpPr>
            <p:cNvPr id="20" name="流程图: 终止 19">
              <a:extLst>
                <a:ext uri="{FF2B5EF4-FFF2-40B4-BE49-F238E27FC236}">
                  <a16:creationId xmlns:a16="http://schemas.microsoft.com/office/drawing/2014/main" xmlns=""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流程图: 终止 21">
              <a:extLst>
                <a:ext uri="{FF2B5EF4-FFF2-40B4-BE49-F238E27FC236}">
                  <a16:creationId xmlns:a16="http://schemas.microsoft.com/office/drawing/2014/main" xmlns=""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流程图: 终止 22">
              <a:extLst>
                <a:ext uri="{FF2B5EF4-FFF2-40B4-BE49-F238E27FC236}">
                  <a16:creationId xmlns:a16="http://schemas.microsoft.com/office/drawing/2014/main" xmlns=""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4" name="矩形 23">
            <a:extLst>
              <a:ext uri="{FF2B5EF4-FFF2-40B4-BE49-F238E27FC236}">
                <a16:creationId xmlns:a16="http://schemas.microsoft.com/office/drawing/2014/main" xmlns=""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xmlns=""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86954253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两者之间区别</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6357245" y="1209984"/>
            <a:ext cx="5248612"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sz="2400" b="1" dirty="0" smtClean="0">
                <a:solidFill>
                  <a:srgbClr val="314865"/>
                </a:solidFill>
                <a:latin typeface="Arial"/>
                <a:sym typeface="Arial"/>
              </a:rPr>
              <a:t>           项目</a:t>
            </a:r>
            <a:r>
              <a:rPr lang="zh-CN" altLang="en-US" sz="2400" b="1" dirty="0">
                <a:solidFill>
                  <a:srgbClr val="314865"/>
                </a:solidFill>
                <a:latin typeface="Arial"/>
                <a:sym typeface="Arial"/>
              </a:rPr>
              <a:t>范围管理计划是一种</a:t>
            </a:r>
            <a:r>
              <a:rPr lang="zh-CN" altLang="en-US" sz="2400" b="1" dirty="0">
                <a:solidFill>
                  <a:srgbClr val="FF0000"/>
                </a:solidFill>
                <a:latin typeface="Arial"/>
                <a:sym typeface="Arial"/>
              </a:rPr>
              <a:t>规划工具</a:t>
            </a:r>
            <a:r>
              <a:rPr lang="zh-CN" altLang="en-US" sz="2400" b="1" dirty="0">
                <a:solidFill>
                  <a:srgbClr val="314865"/>
                </a:solidFill>
                <a:latin typeface="Arial"/>
                <a:sym typeface="Arial"/>
              </a:rPr>
              <a:t>，说明项目团队如何确定项目范围，制定详细的项目范围说明书，确定与制作工作分解结构，核实项目范围，以及控制项目范围。</a:t>
            </a:r>
            <a:endParaRPr lang="en-US" altLang="zh-CN" sz="2400" b="1" dirty="0" smtClean="0">
              <a:solidFill>
                <a:srgbClr val="314865"/>
              </a:solidFill>
              <a:latin typeface="Arial"/>
              <a:sym typeface="Arial"/>
            </a:endParaRPr>
          </a:p>
        </p:txBody>
      </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0" y="1378938"/>
            <a:ext cx="5204997"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sz="2400" b="1" dirty="0" smtClean="0">
                <a:solidFill>
                  <a:srgbClr val="314865"/>
                </a:solidFill>
                <a:latin typeface="Arial"/>
                <a:sym typeface="Arial"/>
              </a:rPr>
              <a:t>           愿</a:t>
            </a:r>
            <a:r>
              <a:rPr lang="zh-CN" altLang="en-US" sz="2400" b="1" dirty="0">
                <a:solidFill>
                  <a:srgbClr val="314865"/>
                </a:solidFill>
                <a:latin typeface="Arial"/>
                <a:sym typeface="Arial"/>
              </a:rPr>
              <a:t>景和范围文档将业务需求集合合为一个独立的</a:t>
            </a:r>
            <a:r>
              <a:rPr lang="zh-CN" altLang="en-US" sz="2400" b="1" dirty="0">
                <a:solidFill>
                  <a:srgbClr val="FF0000"/>
                </a:solidFill>
                <a:latin typeface="Arial"/>
                <a:sym typeface="Arial"/>
              </a:rPr>
              <a:t>交付物</a:t>
            </a:r>
            <a:r>
              <a:rPr lang="zh-CN" altLang="en-US" sz="2400" b="1" dirty="0">
                <a:solidFill>
                  <a:srgbClr val="314865"/>
                </a:solidFill>
                <a:latin typeface="Arial"/>
                <a:sym typeface="Arial"/>
              </a:rPr>
              <a:t>，为后续的开发工作奠定基础</a:t>
            </a:r>
            <a:r>
              <a:rPr lang="zh-CN" altLang="en-US" sz="2400" b="1" dirty="0" smtClean="0">
                <a:solidFill>
                  <a:srgbClr val="314865"/>
                </a:solidFill>
                <a:latin typeface="Arial"/>
                <a:sym typeface="Arial"/>
              </a:rPr>
              <a:t>。</a:t>
            </a:r>
            <a:r>
              <a:rPr lang="zh-CN" altLang="en-US" sz="2400" b="1" dirty="0">
                <a:solidFill>
                  <a:srgbClr val="314865"/>
                </a:solidFill>
                <a:latin typeface="Arial"/>
                <a:sym typeface="Arial"/>
              </a:rPr>
              <a:t>愿景和范围文档只是在</a:t>
            </a:r>
            <a:r>
              <a:rPr lang="zh-CN" altLang="en-US" sz="2400" b="1" dirty="0">
                <a:solidFill>
                  <a:srgbClr val="FF0000"/>
                </a:solidFill>
                <a:latin typeface="Arial"/>
                <a:sym typeface="Arial"/>
              </a:rPr>
              <a:t>高层面</a:t>
            </a:r>
            <a:r>
              <a:rPr lang="zh-CN" altLang="en-US" sz="2400" b="1" dirty="0">
                <a:solidFill>
                  <a:srgbClr val="314865"/>
                </a:solidFill>
                <a:latin typeface="Arial"/>
                <a:sym typeface="Arial"/>
              </a:rPr>
              <a:t>上定义范围，团队定义的每个版本基线体现的是范围的细节。</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18431517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a:ea typeface="微软雅黑"/>
                <a:cs typeface="Times New Roman" panose="02020603050405020304" pitchFamily="18" charset="0"/>
                <a:sym typeface="Arial"/>
              </a:rPr>
              <a:t>04</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663"/>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a:ea typeface="微软雅黑"/>
                <a:sym typeface="Arial"/>
              </a:rPr>
              <a:t>参考资料</a:t>
            </a:r>
            <a:endParaRPr lang="zh-CN" altLang="en-US" sz="6600" b="1" dirty="0">
              <a:solidFill>
                <a:srgbClr val="314865"/>
              </a:solidFill>
              <a:effectLst>
                <a:innerShdw blurRad="63500" dist="50800" dir="13500000">
                  <a:prstClr val="black">
                    <a:alpha val="50000"/>
                  </a:prstClr>
                </a:innerShdw>
              </a:effectLst>
              <a:latin typeface="Arial"/>
              <a:ea typeface="微软雅黑"/>
              <a:sym typeface="Arial"/>
            </a:endParaRPr>
          </a:p>
        </p:txBody>
      </p:sp>
      <p:grpSp>
        <p:nvGrpSpPr>
          <p:cNvPr id="18" name="组合 17">
            <a:extLst>
              <a:ext uri="{FF2B5EF4-FFF2-40B4-BE49-F238E27FC236}">
                <a16:creationId xmlns:a16="http://schemas.microsoft.com/office/drawing/2014/main" xmlns="" id="{1C01247D-0162-49DD-86DF-3BC7B90EA4BC}"/>
              </a:ext>
            </a:extLst>
          </p:cNvPr>
          <p:cNvGrpSpPr/>
          <p:nvPr/>
        </p:nvGrpSpPr>
        <p:grpSpPr>
          <a:xfrm>
            <a:off x="7781759" y="937931"/>
            <a:ext cx="2758272" cy="837788"/>
            <a:chOff x="4602145" y="211015"/>
            <a:chExt cx="2758272" cy="837788"/>
          </a:xfrm>
        </p:grpSpPr>
        <p:sp>
          <p:nvSpPr>
            <p:cNvPr id="20" name="流程图: 终止 19">
              <a:extLst>
                <a:ext uri="{FF2B5EF4-FFF2-40B4-BE49-F238E27FC236}">
                  <a16:creationId xmlns:a16="http://schemas.microsoft.com/office/drawing/2014/main" xmlns=""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流程图: 终止 21">
              <a:extLst>
                <a:ext uri="{FF2B5EF4-FFF2-40B4-BE49-F238E27FC236}">
                  <a16:creationId xmlns:a16="http://schemas.microsoft.com/office/drawing/2014/main" xmlns=""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流程图: 终止 22">
              <a:extLst>
                <a:ext uri="{FF2B5EF4-FFF2-40B4-BE49-F238E27FC236}">
                  <a16:creationId xmlns:a16="http://schemas.microsoft.com/office/drawing/2014/main" xmlns=""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4" name="矩形 23">
            <a:extLst>
              <a:ext uri="{FF2B5EF4-FFF2-40B4-BE49-F238E27FC236}">
                <a16:creationId xmlns:a16="http://schemas.microsoft.com/office/drawing/2014/main" xmlns=""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xmlns=""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402977245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参考资料</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936589" y="1845276"/>
            <a:ext cx="10166629" cy="2246769"/>
          </a:xfrm>
          <a:prstGeom prst="rect">
            <a:avLst/>
          </a:prstGeom>
          <a:noFill/>
        </p:spPr>
        <p:txBody>
          <a:bodyPr wrap="none" rtlCol="0">
            <a:spAutoFit/>
          </a:bodyPr>
          <a:lstStyle/>
          <a:p>
            <a:r>
              <a:rPr lang="en-US" altLang="zh-CN" sz="2800" b="1" dirty="0">
                <a:solidFill>
                  <a:srgbClr val="314865"/>
                </a:solidFill>
                <a:latin typeface="Arial"/>
              </a:rPr>
              <a:t>【1】</a:t>
            </a:r>
            <a:r>
              <a:rPr lang="en-US" altLang="zh-CN" sz="2800" b="1" dirty="0">
                <a:solidFill>
                  <a:srgbClr val="314865"/>
                </a:solidFill>
                <a:latin typeface="Arial"/>
              </a:rPr>
              <a:t>《</a:t>
            </a:r>
            <a:r>
              <a:rPr lang="zh-CN" altLang="en-US" sz="2800" b="1" dirty="0">
                <a:solidFill>
                  <a:srgbClr val="314865"/>
                </a:solidFill>
                <a:latin typeface="Arial"/>
              </a:rPr>
              <a:t>软件需求</a:t>
            </a:r>
            <a:r>
              <a:rPr lang="en-US" altLang="zh-CN" sz="2800" b="1" dirty="0">
                <a:solidFill>
                  <a:srgbClr val="314865"/>
                </a:solidFill>
                <a:latin typeface="Arial"/>
              </a:rPr>
              <a:t>(</a:t>
            </a:r>
            <a:r>
              <a:rPr lang="zh-CN" altLang="en-US" sz="2800" b="1" dirty="0">
                <a:solidFill>
                  <a:srgbClr val="314865"/>
                </a:solidFill>
                <a:latin typeface="Arial"/>
              </a:rPr>
              <a:t>第</a:t>
            </a:r>
            <a:r>
              <a:rPr lang="en-US" altLang="zh-CN" sz="2800" b="1" dirty="0">
                <a:solidFill>
                  <a:srgbClr val="314865"/>
                </a:solidFill>
                <a:latin typeface="Arial"/>
              </a:rPr>
              <a:t>3</a:t>
            </a:r>
            <a:r>
              <a:rPr lang="zh-CN" altLang="en-US" sz="2800" b="1" dirty="0">
                <a:solidFill>
                  <a:srgbClr val="314865"/>
                </a:solidFill>
                <a:latin typeface="Arial"/>
              </a:rPr>
              <a:t>版</a:t>
            </a:r>
            <a:r>
              <a:rPr lang="en-US" altLang="zh-CN" sz="2800" b="1" dirty="0">
                <a:solidFill>
                  <a:srgbClr val="314865"/>
                </a:solidFill>
                <a:latin typeface="Arial"/>
              </a:rPr>
              <a:t>)》</a:t>
            </a:r>
            <a:r>
              <a:rPr lang="zh-CN" altLang="en-US" sz="2800" b="1" dirty="0">
                <a:solidFill>
                  <a:srgbClr val="314865"/>
                </a:solidFill>
                <a:latin typeface="Arial"/>
              </a:rPr>
              <a:t>作者</a:t>
            </a:r>
            <a:r>
              <a:rPr lang="en-US" altLang="zh-CN" sz="2800" b="1" dirty="0">
                <a:solidFill>
                  <a:srgbClr val="314865"/>
                </a:solidFill>
                <a:latin typeface="Arial"/>
              </a:rPr>
              <a:t>:[</a:t>
            </a:r>
            <a:r>
              <a:rPr lang="zh-CN" altLang="en-US" sz="2800" b="1" dirty="0">
                <a:solidFill>
                  <a:srgbClr val="314865"/>
                </a:solidFill>
                <a:latin typeface="Arial"/>
              </a:rPr>
              <a:t>美</a:t>
            </a:r>
            <a:r>
              <a:rPr lang="en-US" altLang="zh-CN" sz="2800" b="1" dirty="0">
                <a:solidFill>
                  <a:srgbClr val="314865"/>
                </a:solidFill>
                <a:latin typeface="Arial"/>
              </a:rPr>
              <a:t>]Karl </a:t>
            </a:r>
            <a:r>
              <a:rPr lang="en-US" altLang="zh-CN" sz="2800" b="1" dirty="0" err="1">
                <a:solidFill>
                  <a:srgbClr val="314865"/>
                </a:solidFill>
                <a:latin typeface="Arial"/>
              </a:rPr>
              <a:t>Wiegers</a:t>
            </a:r>
            <a:r>
              <a:rPr lang="en-US" altLang="zh-CN" sz="2800" b="1" dirty="0">
                <a:solidFill>
                  <a:srgbClr val="314865"/>
                </a:solidFill>
                <a:latin typeface="Arial"/>
              </a:rPr>
              <a:t>   Joy Beatty</a:t>
            </a:r>
          </a:p>
          <a:p>
            <a:r>
              <a:rPr lang="zh-CN" altLang="en-US" sz="2800" b="1" dirty="0">
                <a:solidFill>
                  <a:srgbClr val="314865"/>
                </a:solidFill>
                <a:latin typeface="Arial"/>
              </a:rPr>
              <a:t>时间</a:t>
            </a:r>
            <a:r>
              <a:rPr lang="en-US" altLang="zh-CN" sz="2800" b="1" dirty="0">
                <a:solidFill>
                  <a:srgbClr val="314865"/>
                </a:solidFill>
                <a:latin typeface="Arial"/>
              </a:rPr>
              <a:t>:</a:t>
            </a:r>
            <a:r>
              <a:rPr lang="en-US" altLang="zh-CN" sz="2800" b="1" dirty="0">
                <a:solidFill>
                  <a:srgbClr val="314865"/>
                </a:solidFill>
                <a:latin typeface="Arial"/>
              </a:rPr>
              <a:t>2016-3-1</a:t>
            </a:r>
          </a:p>
          <a:p>
            <a:endParaRPr lang="en-US" altLang="zh-CN" sz="2800" b="1" dirty="0" smtClean="0">
              <a:solidFill>
                <a:srgbClr val="314865"/>
              </a:solidFill>
              <a:latin typeface="Arial"/>
            </a:endParaRPr>
          </a:p>
          <a:p>
            <a:r>
              <a:rPr lang="en-US" altLang="zh-CN" sz="2800" b="1" dirty="0" smtClean="0">
                <a:solidFill>
                  <a:srgbClr val="314865"/>
                </a:solidFill>
                <a:latin typeface="Arial"/>
              </a:rPr>
              <a:t>【2】《</a:t>
            </a:r>
            <a:r>
              <a:rPr lang="en-US" altLang="zh-CN" sz="2800" b="1" dirty="0">
                <a:solidFill>
                  <a:srgbClr val="314865"/>
                </a:solidFill>
                <a:latin typeface="Arial"/>
              </a:rPr>
              <a:t>IT</a:t>
            </a:r>
            <a:r>
              <a:rPr lang="zh-CN" altLang="en-US" sz="2800" b="1" dirty="0">
                <a:solidFill>
                  <a:srgbClr val="314865"/>
                </a:solidFill>
                <a:latin typeface="Arial"/>
              </a:rPr>
              <a:t>项目管理</a:t>
            </a:r>
            <a:r>
              <a:rPr lang="en-US" altLang="zh-CN" sz="2800" b="1" dirty="0">
                <a:solidFill>
                  <a:srgbClr val="314865"/>
                </a:solidFill>
                <a:latin typeface="Arial"/>
              </a:rPr>
              <a:t>(</a:t>
            </a:r>
            <a:r>
              <a:rPr lang="zh-CN" altLang="en-US" sz="2800" b="1" dirty="0">
                <a:solidFill>
                  <a:srgbClr val="314865"/>
                </a:solidFill>
                <a:latin typeface="Arial"/>
              </a:rPr>
              <a:t>第</a:t>
            </a:r>
            <a:r>
              <a:rPr lang="en-US" altLang="zh-CN" sz="2800" b="1" dirty="0">
                <a:solidFill>
                  <a:srgbClr val="314865"/>
                </a:solidFill>
                <a:latin typeface="Arial"/>
              </a:rPr>
              <a:t>8</a:t>
            </a:r>
            <a:r>
              <a:rPr lang="zh-CN" altLang="en-US" sz="2800" b="1" dirty="0">
                <a:solidFill>
                  <a:srgbClr val="314865"/>
                </a:solidFill>
                <a:latin typeface="Arial"/>
              </a:rPr>
              <a:t>版</a:t>
            </a:r>
            <a:r>
              <a:rPr lang="en-US" altLang="zh-CN" sz="2800" b="1" dirty="0">
                <a:solidFill>
                  <a:srgbClr val="314865"/>
                </a:solidFill>
                <a:latin typeface="Arial"/>
              </a:rPr>
              <a:t>)》</a:t>
            </a:r>
            <a:r>
              <a:rPr lang="zh-CN" altLang="en-US" sz="2800" b="1" dirty="0">
                <a:solidFill>
                  <a:srgbClr val="314865"/>
                </a:solidFill>
                <a:latin typeface="Arial"/>
              </a:rPr>
              <a:t>作者</a:t>
            </a:r>
            <a:r>
              <a:rPr lang="en-US" altLang="zh-CN" sz="2800" b="1" dirty="0">
                <a:solidFill>
                  <a:srgbClr val="314865"/>
                </a:solidFill>
                <a:latin typeface="Arial"/>
              </a:rPr>
              <a:t>:[</a:t>
            </a:r>
            <a:r>
              <a:rPr lang="zh-CN" altLang="en-US" sz="2800" b="1" dirty="0">
                <a:solidFill>
                  <a:srgbClr val="314865"/>
                </a:solidFill>
                <a:latin typeface="Arial"/>
              </a:rPr>
              <a:t>美</a:t>
            </a:r>
            <a:r>
              <a:rPr lang="en-US" altLang="zh-CN" sz="2800" b="1" dirty="0">
                <a:solidFill>
                  <a:srgbClr val="314865"/>
                </a:solidFill>
                <a:latin typeface="Arial"/>
              </a:rPr>
              <a:t>]Kathy Schwalbe</a:t>
            </a:r>
            <a:endParaRPr lang="en-US" altLang="zh-CN" sz="2800" b="1" dirty="0">
              <a:solidFill>
                <a:srgbClr val="314865"/>
              </a:solidFill>
              <a:latin typeface="Arial"/>
            </a:endParaRPr>
          </a:p>
          <a:p>
            <a:r>
              <a:rPr lang="zh-CN" altLang="en-US" sz="2800" b="1" dirty="0">
                <a:solidFill>
                  <a:srgbClr val="314865"/>
                </a:solidFill>
                <a:latin typeface="Arial"/>
              </a:rPr>
              <a:t>时间</a:t>
            </a:r>
            <a:r>
              <a:rPr lang="en-US" altLang="zh-CN" sz="2800" b="1" dirty="0">
                <a:solidFill>
                  <a:srgbClr val="314865"/>
                </a:solidFill>
                <a:latin typeface="Arial"/>
              </a:rPr>
              <a:t>:</a:t>
            </a:r>
            <a:r>
              <a:rPr lang="zh-CN" altLang="en-US" sz="2800" b="1" dirty="0">
                <a:solidFill>
                  <a:srgbClr val="314865"/>
                </a:solidFill>
                <a:latin typeface="Arial"/>
              </a:rPr>
              <a:t> </a:t>
            </a:r>
            <a:r>
              <a:rPr lang="en-US" altLang="zh-CN" sz="2800" b="1" dirty="0" smtClean="0">
                <a:solidFill>
                  <a:srgbClr val="314865"/>
                </a:solidFill>
                <a:latin typeface="Arial"/>
              </a:rPr>
              <a:t>2017-10</a:t>
            </a:r>
          </a:p>
        </p:txBody>
      </p:sp>
    </p:spTree>
    <p:extLst>
      <p:ext uri="{BB962C8B-B14F-4D97-AF65-F5344CB8AC3E}">
        <p14:creationId xmlns:p14="http://schemas.microsoft.com/office/powerpoint/2010/main" val="198861132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xmlns="" id="{F3ED1043-FFC5-49CC-9203-938CA2EB22E8}"/>
              </a:ext>
            </a:extLst>
          </p:cNvPr>
          <p:cNvSpPr/>
          <p:nvPr/>
        </p:nvSpPr>
        <p:spPr>
          <a:xfrm>
            <a:off x="1300292" y="1889864"/>
            <a:ext cx="9655728" cy="1107996"/>
          </a:xfrm>
          <a:prstGeom prst="rect">
            <a:avLst/>
          </a:prstGeom>
          <a:solidFill>
            <a:srgbClr val="314865"/>
          </a:solidFill>
          <a:ln>
            <a:solidFill>
              <a:schemeClr val="tx1">
                <a:lumMod val="75000"/>
                <a:lumOff val="25000"/>
              </a:schemeClr>
            </a:solidFill>
          </a:ln>
        </p:spPr>
        <p:txBody>
          <a:bodyPr wrap="square">
            <a:spAutoFit/>
          </a:bodyPr>
          <a:lstStyle/>
          <a:p>
            <a:pPr algn="ctr"/>
            <a:r>
              <a:rPr lang="zh-CN" altLang="en-US" sz="6600" b="1" dirty="0" smtClean="0">
                <a:solidFill>
                  <a:schemeClr val="bg1"/>
                </a:solidFill>
                <a:effectLst>
                  <a:outerShdw blurRad="38100" dist="38100" dir="2700000" algn="tl">
                    <a:srgbClr val="000000">
                      <a:alpha val="43137"/>
                    </a:srgbClr>
                  </a:outerShdw>
                </a:effectLst>
                <a:latin typeface="Arial"/>
                <a:ea typeface="微软雅黑"/>
                <a:sym typeface="Arial"/>
              </a:rPr>
              <a:t>谢谢观看</a:t>
            </a:r>
            <a:endParaRPr lang="zh-CN" altLang="en-US" sz="6600" b="1" dirty="0">
              <a:solidFill>
                <a:schemeClr val="bg1"/>
              </a:solidFill>
              <a:effectLst>
                <a:outerShdw blurRad="38100" dist="38100" dir="2700000" algn="tl">
                  <a:srgbClr val="000000">
                    <a:alpha val="43137"/>
                  </a:srgbClr>
                </a:outerShdw>
              </a:effectLst>
              <a:latin typeface="Arial"/>
              <a:ea typeface="微软雅黑"/>
              <a:sym typeface="Arial"/>
            </a:endParaRPr>
          </a:p>
        </p:txBody>
      </p:sp>
      <p:sp>
        <p:nvSpPr>
          <p:cNvPr id="21" name="TextBox 7">
            <a:extLst>
              <a:ext uri="{FF2B5EF4-FFF2-40B4-BE49-F238E27FC236}">
                <a16:creationId xmlns:a16="http://schemas.microsoft.com/office/drawing/2014/main" xmlns="" id="{25A5A9FB-67A9-4116-8DD2-084065604DAF}"/>
              </a:ext>
            </a:extLst>
          </p:cNvPr>
          <p:cNvSpPr>
            <a:spLocks noChangeArrowheads="1"/>
          </p:cNvSpPr>
          <p:nvPr/>
        </p:nvSpPr>
        <p:spPr bwMode="auto">
          <a:xfrm>
            <a:off x="4399256" y="4463525"/>
            <a:ext cx="26816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dirty="0">
                <a:solidFill>
                  <a:schemeClr val="tx1">
                    <a:lumMod val="50000"/>
                    <a:lumOff val="50000"/>
                  </a:schemeClr>
                </a:solidFill>
                <a:latin typeface="Arial"/>
                <a:ea typeface="微软雅黑"/>
                <a:sym typeface="Arial"/>
              </a:rPr>
              <a:t>汇报时间：</a:t>
            </a:r>
            <a:r>
              <a:rPr lang="en-US" altLang="zh-CN" dirty="0" smtClean="0">
                <a:solidFill>
                  <a:schemeClr val="tx1">
                    <a:lumMod val="50000"/>
                    <a:lumOff val="50000"/>
                  </a:schemeClr>
                </a:solidFill>
                <a:latin typeface="Arial"/>
                <a:ea typeface="微软雅黑"/>
                <a:sym typeface="Arial"/>
              </a:rPr>
              <a:t>2018</a:t>
            </a:r>
            <a:r>
              <a:rPr lang="zh-CN" altLang="en-US" dirty="0" smtClean="0">
                <a:solidFill>
                  <a:schemeClr val="tx1">
                    <a:lumMod val="50000"/>
                    <a:lumOff val="50000"/>
                  </a:schemeClr>
                </a:solidFill>
                <a:latin typeface="Arial"/>
                <a:ea typeface="微软雅黑"/>
                <a:sym typeface="Arial"/>
              </a:rPr>
              <a:t>年</a:t>
            </a:r>
            <a:r>
              <a:rPr lang="en-US" altLang="zh-CN" dirty="0">
                <a:solidFill>
                  <a:schemeClr val="tx1">
                    <a:lumMod val="50000"/>
                    <a:lumOff val="50000"/>
                  </a:schemeClr>
                </a:solidFill>
                <a:latin typeface="Arial"/>
                <a:ea typeface="微软雅黑"/>
                <a:sym typeface="Arial"/>
              </a:rPr>
              <a:t>12</a:t>
            </a:r>
            <a:r>
              <a:rPr lang="zh-CN" altLang="en-US" dirty="0" smtClean="0">
                <a:solidFill>
                  <a:schemeClr val="tx1">
                    <a:lumMod val="50000"/>
                    <a:lumOff val="50000"/>
                  </a:schemeClr>
                </a:solidFill>
                <a:latin typeface="Arial"/>
                <a:ea typeface="微软雅黑"/>
                <a:sym typeface="Arial"/>
              </a:rPr>
              <a:t>月</a:t>
            </a:r>
            <a:r>
              <a:rPr lang="en-US" altLang="zh-CN" dirty="0" smtClean="0">
                <a:solidFill>
                  <a:schemeClr val="tx1">
                    <a:lumMod val="50000"/>
                    <a:lumOff val="50000"/>
                  </a:schemeClr>
                </a:solidFill>
                <a:latin typeface="Arial"/>
                <a:ea typeface="微软雅黑"/>
                <a:sym typeface="Arial"/>
              </a:rPr>
              <a:t>12</a:t>
            </a:r>
            <a:r>
              <a:rPr lang="zh-CN" altLang="en-US" dirty="0" smtClean="0">
                <a:solidFill>
                  <a:schemeClr val="tx1">
                    <a:lumMod val="50000"/>
                    <a:lumOff val="50000"/>
                  </a:schemeClr>
                </a:solidFill>
                <a:latin typeface="Arial"/>
                <a:ea typeface="微软雅黑"/>
                <a:sym typeface="Arial"/>
              </a:rPr>
              <a:t>      </a:t>
            </a:r>
            <a:r>
              <a:rPr lang="zh-CN" altLang="en-US" dirty="0">
                <a:solidFill>
                  <a:schemeClr val="tx1">
                    <a:lumMod val="50000"/>
                    <a:lumOff val="50000"/>
                  </a:schemeClr>
                </a:solidFill>
                <a:latin typeface="Arial"/>
                <a:ea typeface="微软雅黑"/>
                <a:sym typeface="Arial"/>
              </a:rPr>
              <a:t>汇报人</a:t>
            </a:r>
            <a:r>
              <a:rPr lang="zh-CN" altLang="en-US" dirty="0" smtClean="0">
                <a:solidFill>
                  <a:schemeClr val="tx1">
                    <a:lumMod val="50000"/>
                    <a:lumOff val="50000"/>
                  </a:schemeClr>
                </a:solidFill>
                <a:latin typeface="Arial"/>
                <a:ea typeface="微软雅黑"/>
                <a:sym typeface="Arial"/>
              </a:rPr>
              <a:t>：</a:t>
            </a:r>
            <a:r>
              <a:rPr lang="en-US" altLang="zh-CN" dirty="0" smtClean="0">
                <a:solidFill>
                  <a:schemeClr val="tx1">
                    <a:lumMod val="50000"/>
                    <a:lumOff val="50000"/>
                  </a:schemeClr>
                </a:solidFill>
                <a:latin typeface="Arial"/>
                <a:ea typeface="微软雅黑"/>
                <a:sym typeface="Arial"/>
              </a:rPr>
              <a:t>G10</a:t>
            </a:r>
            <a:r>
              <a:rPr lang="zh-CN" altLang="en-US" dirty="0" smtClean="0">
                <a:solidFill>
                  <a:schemeClr val="tx1">
                    <a:lumMod val="50000"/>
                    <a:lumOff val="50000"/>
                  </a:schemeClr>
                </a:solidFill>
                <a:latin typeface="Arial"/>
                <a:ea typeface="微软雅黑"/>
                <a:sym typeface="Arial"/>
              </a:rPr>
              <a:t>小组</a:t>
            </a:r>
            <a:endParaRPr lang="zh-CN" altLang="en-US" dirty="0">
              <a:solidFill>
                <a:schemeClr val="tx1">
                  <a:lumMod val="50000"/>
                  <a:lumOff val="50000"/>
                </a:schemeClr>
              </a:solidFill>
              <a:latin typeface="Arial"/>
              <a:ea typeface="微软雅黑"/>
              <a:sym typeface="Arial"/>
            </a:endParaRPr>
          </a:p>
        </p:txBody>
      </p:sp>
      <p:cxnSp>
        <p:nvCxnSpPr>
          <p:cNvPr id="22" name="直接连接符 21">
            <a:extLst>
              <a:ext uri="{FF2B5EF4-FFF2-40B4-BE49-F238E27FC236}">
                <a16:creationId xmlns:a16="http://schemas.microsoft.com/office/drawing/2014/main" xmlns="" id="{7D0364DE-B9D6-4057-B178-80C7A0E51A16}"/>
              </a:ext>
            </a:extLst>
          </p:cNvPr>
          <p:cNvCxnSpPr/>
          <p:nvPr/>
        </p:nvCxnSpPr>
        <p:spPr>
          <a:xfrm flipH="1">
            <a:off x="3675005"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2DC210A7-5B32-4DBC-9293-C27F8DB83F20}"/>
              </a:ext>
            </a:extLst>
          </p:cNvPr>
          <p:cNvCxnSpPr/>
          <p:nvPr/>
        </p:nvCxnSpPr>
        <p:spPr>
          <a:xfrm>
            <a:off x="7203396"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5660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outVertical)">
                                      <p:cBhvr>
                                        <p:cTn id="12" dur="1000"/>
                                        <p:tgtEl>
                                          <p:spTgt spid="21"/>
                                        </p:tgtEl>
                                      </p:cBhvr>
                                    </p:animEffect>
                                  </p:childTnLst>
                                </p:cTn>
                              </p:par>
                            </p:childTnLst>
                          </p:cTn>
                        </p:par>
                        <p:par>
                          <p:cTn id="13" fill="hold">
                            <p:stCondLst>
                              <p:cond delay="1500"/>
                            </p:stCondLst>
                            <p:childTnLst>
                              <p:par>
                                <p:cTn id="14" presetID="22" presetClass="entr" presetSubtype="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par>
                                <p:cTn id="17" presetID="22" presetClass="entr" presetSubtype="8"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smtClean="0">
                <a:solidFill>
                  <a:srgbClr val="314865"/>
                </a:solidFill>
                <a:latin typeface="Arial"/>
                <a:ea typeface="微软雅黑"/>
                <a:cs typeface="Times New Roman" panose="02020603050405020304" pitchFamily="18" charset="0"/>
                <a:sym typeface="Arial"/>
              </a:rPr>
              <a:t>01</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663"/>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a:solidFill>
                  <a:srgbClr val="314865"/>
                </a:solidFill>
                <a:effectLst>
                  <a:innerShdw blurRad="63500" dist="50800" dir="13500000">
                    <a:prstClr val="black">
                      <a:alpha val="50000"/>
                    </a:prstClr>
                  </a:innerShdw>
                </a:effectLst>
                <a:latin typeface="Arial"/>
                <a:sym typeface="Arial"/>
              </a:rPr>
              <a:t>愿景与范围文档</a:t>
            </a:r>
            <a:endParaRPr lang="zh-CN" altLang="en-US" sz="6600" b="1" dirty="0">
              <a:solidFill>
                <a:srgbClr val="314865"/>
              </a:solidFill>
              <a:effectLst>
                <a:innerShdw blurRad="63500" dist="50800" dir="13500000">
                  <a:prstClr val="black">
                    <a:alpha val="50000"/>
                  </a:prstClr>
                </a:innerShdw>
              </a:effectLst>
              <a:latin typeface="Arial"/>
              <a:ea typeface="微软雅黑"/>
              <a:sym typeface="Arial"/>
            </a:endParaRPr>
          </a:p>
        </p:txBody>
      </p:sp>
      <p:grpSp>
        <p:nvGrpSpPr>
          <p:cNvPr id="18" name="组合 17">
            <a:extLst>
              <a:ext uri="{FF2B5EF4-FFF2-40B4-BE49-F238E27FC236}">
                <a16:creationId xmlns:a16="http://schemas.microsoft.com/office/drawing/2014/main" xmlns="" id="{1C01247D-0162-49DD-86DF-3BC7B90EA4BC}"/>
              </a:ext>
            </a:extLst>
          </p:cNvPr>
          <p:cNvGrpSpPr/>
          <p:nvPr/>
        </p:nvGrpSpPr>
        <p:grpSpPr>
          <a:xfrm>
            <a:off x="7781759" y="937931"/>
            <a:ext cx="2758272" cy="837788"/>
            <a:chOff x="4602145" y="211015"/>
            <a:chExt cx="2758272" cy="837788"/>
          </a:xfrm>
        </p:grpSpPr>
        <p:sp>
          <p:nvSpPr>
            <p:cNvPr id="20" name="流程图: 终止 19">
              <a:extLst>
                <a:ext uri="{FF2B5EF4-FFF2-40B4-BE49-F238E27FC236}">
                  <a16:creationId xmlns:a16="http://schemas.microsoft.com/office/drawing/2014/main" xmlns=""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流程图: 终止 21">
              <a:extLst>
                <a:ext uri="{FF2B5EF4-FFF2-40B4-BE49-F238E27FC236}">
                  <a16:creationId xmlns:a16="http://schemas.microsoft.com/office/drawing/2014/main" xmlns=""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流程图: 终止 22">
              <a:extLst>
                <a:ext uri="{FF2B5EF4-FFF2-40B4-BE49-F238E27FC236}">
                  <a16:creationId xmlns:a16="http://schemas.microsoft.com/office/drawing/2014/main" xmlns=""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4" name="矩形 23">
            <a:extLst>
              <a:ext uri="{FF2B5EF4-FFF2-40B4-BE49-F238E27FC236}">
                <a16:creationId xmlns:a16="http://schemas.microsoft.com/office/drawing/2014/main" xmlns=""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xmlns=""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139473976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Text Placeholder 1">
            <a:extLst>
              <a:ext uri="{FF2B5EF4-FFF2-40B4-BE49-F238E27FC236}">
                <a16:creationId xmlns:a16="http://schemas.microsoft.com/office/drawing/2014/main" xmlns="" id="{B6936467-3733-4DD6-BAFE-EE1E96D9669C}"/>
              </a:ext>
            </a:extLst>
          </p:cNvPr>
          <p:cNvSpPr txBox="1">
            <a:spLocks/>
          </p:cNvSpPr>
          <p:nvPr/>
        </p:nvSpPr>
        <p:spPr>
          <a:xfrm>
            <a:off x="2555300" y="842622"/>
            <a:ext cx="5707856" cy="55095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800" b="1" dirty="0">
                <a:latin typeface="Arial"/>
                <a:sym typeface="Arial"/>
              </a:rPr>
              <a:t> </a:t>
            </a:r>
            <a:r>
              <a:rPr lang="zh-CN" altLang="en-US" sz="2800" b="1" dirty="0" smtClean="0">
                <a:latin typeface="Arial"/>
                <a:sym typeface="Arial"/>
              </a:rPr>
              <a:t>          </a:t>
            </a:r>
            <a:r>
              <a:rPr lang="zh-CN" altLang="en-US" sz="3600" b="1" dirty="0">
                <a:solidFill>
                  <a:srgbClr val="314865"/>
                </a:solidFill>
                <a:latin typeface="Arial"/>
                <a:sym typeface="Arial"/>
              </a:rPr>
              <a:t>产品愿景和项目范围</a:t>
            </a:r>
          </a:p>
        </p:txBody>
      </p:sp>
      <p:sp>
        <p:nvSpPr>
          <p:cNvPr id="2" name="文本框 1"/>
          <p:cNvSpPr txBox="1"/>
          <p:nvPr/>
        </p:nvSpPr>
        <p:spPr>
          <a:xfrm>
            <a:off x="1499812" y="1689442"/>
            <a:ext cx="9280042" cy="3539430"/>
          </a:xfrm>
          <a:prstGeom prst="rect">
            <a:avLst/>
          </a:prstGeom>
          <a:noFill/>
        </p:spPr>
        <p:txBody>
          <a:bodyPr wrap="square" rtlCol="0">
            <a:spAutoFit/>
          </a:bodyPr>
          <a:lstStyle/>
          <a:p>
            <a:r>
              <a:rPr lang="en-US" altLang="zh-CN" sz="2800" b="1" dirty="0" smtClean="0">
                <a:solidFill>
                  <a:srgbClr val="314865"/>
                </a:solidFill>
                <a:latin typeface="Arial"/>
              </a:rPr>
              <a:t>	</a:t>
            </a:r>
            <a:r>
              <a:rPr lang="zh-CN" altLang="en-US" sz="2800" b="1" dirty="0" smtClean="0">
                <a:solidFill>
                  <a:srgbClr val="314865"/>
                </a:solidFill>
                <a:latin typeface="Arial"/>
              </a:rPr>
              <a:t>业务</a:t>
            </a:r>
            <a:r>
              <a:rPr lang="zh-CN" altLang="en-US" sz="2800" b="1" dirty="0">
                <a:solidFill>
                  <a:srgbClr val="314865"/>
                </a:solidFill>
                <a:latin typeface="Arial"/>
              </a:rPr>
              <a:t>需求的</a:t>
            </a:r>
            <a:r>
              <a:rPr lang="zh-CN" altLang="en-US" sz="2800" b="1" dirty="0">
                <a:solidFill>
                  <a:srgbClr val="FF0000"/>
                </a:solidFill>
                <a:latin typeface="Arial"/>
              </a:rPr>
              <a:t>两个核心元素</a:t>
            </a:r>
            <a:r>
              <a:rPr lang="zh-CN" altLang="en-US" sz="2800" b="1" dirty="0">
                <a:solidFill>
                  <a:srgbClr val="314865"/>
                </a:solidFill>
                <a:latin typeface="Arial"/>
              </a:rPr>
              <a:t>是</a:t>
            </a:r>
            <a:r>
              <a:rPr lang="zh-CN" altLang="en-US" sz="2800" b="1" dirty="0">
                <a:solidFill>
                  <a:srgbClr val="FF0000"/>
                </a:solidFill>
                <a:latin typeface="Arial"/>
              </a:rPr>
              <a:t>愿景</a:t>
            </a:r>
            <a:r>
              <a:rPr lang="zh-CN" altLang="en-US" sz="2800" b="1" dirty="0">
                <a:solidFill>
                  <a:srgbClr val="314865"/>
                </a:solidFill>
                <a:latin typeface="Arial"/>
              </a:rPr>
              <a:t>和</a:t>
            </a:r>
            <a:r>
              <a:rPr lang="zh-CN" altLang="en-US" sz="2800" b="1" dirty="0">
                <a:solidFill>
                  <a:srgbClr val="FF0000"/>
                </a:solidFill>
                <a:latin typeface="Arial"/>
              </a:rPr>
              <a:t>范围</a:t>
            </a:r>
            <a:r>
              <a:rPr lang="zh-CN" altLang="en-US" sz="2800" b="1" dirty="0">
                <a:solidFill>
                  <a:srgbClr val="314865"/>
                </a:solidFill>
                <a:latin typeface="Arial"/>
              </a:rPr>
              <a:t>。</a:t>
            </a:r>
            <a:endParaRPr lang="en-US" altLang="zh-CN" sz="2800" b="1" dirty="0">
              <a:solidFill>
                <a:srgbClr val="314865"/>
              </a:solidFill>
              <a:latin typeface="Arial"/>
            </a:endParaRPr>
          </a:p>
          <a:p>
            <a:r>
              <a:rPr lang="en-US" altLang="zh-CN" sz="2800" b="1" dirty="0" smtClean="0">
                <a:solidFill>
                  <a:srgbClr val="314865"/>
                </a:solidFill>
                <a:latin typeface="Arial"/>
              </a:rPr>
              <a:t>	</a:t>
            </a:r>
            <a:r>
              <a:rPr lang="zh-CN" altLang="en-US" sz="2800" b="1" dirty="0" smtClean="0">
                <a:solidFill>
                  <a:srgbClr val="314865"/>
                </a:solidFill>
                <a:latin typeface="Arial"/>
              </a:rPr>
              <a:t>产品</a:t>
            </a:r>
            <a:r>
              <a:rPr lang="zh-CN" altLang="en-US" sz="2800" b="1" dirty="0">
                <a:solidFill>
                  <a:srgbClr val="314865"/>
                </a:solidFill>
                <a:latin typeface="Arial"/>
              </a:rPr>
              <a:t>愿景简要描述最终产品将要</a:t>
            </a:r>
            <a:r>
              <a:rPr lang="zh-CN" altLang="en-US" sz="2800" b="1" dirty="0">
                <a:solidFill>
                  <a:srgbClr val="FF0000"/>
                </a:solidFill>
                <a:latin typeface="Arial"/>
              </a:rPr>
              <a:t>达成什么目标</a:t>
            </a:r>
            <a:r>
              <a:rPr lang="zh-CN" altLang="en-US" sz="2800" b="1" dirty="0">
                <a:solidFill>
                  <a:srgbClr val="314865"/>
                </a:solidFill>
                <a:latin typeface="Arial"/>
              </a:rPr>
              <a:t>。该产品可以作为业务需求的完整解决方案或解决方案的一部分。愿景描述产品大约是什么并且最终变成什么。它提供整个产品生命周期中决策的背景，让所有干系人</a:t>
            </a:r>
            <a:r>
              <a:rPr lang="zh-CN" altLang="en-US" sz="2800" b="1" dirty="0">
                <a:solidFill>
                  <a:srgbClr val="FF0000"/>
                </a:solidFill>
                <a:latin typeface="Arial"/>
              </a:rPr>
              <a:t>团结在一个共同的目标</a:t>
            </a:r>
            <a:r>
              <a:rPr lang="zh-CN" altLang="en-US" sz="2800" b="1" dirty="0">
                <a:solidFill>
                  <a:srgbClr val="314865"/>
                </a:solidFill>
                <a:latin typeface="Arial"/>
              </a:rPr>
              <a:t>之下。</a:t>
            </a:r>
            <a:endParaRPr lang="en-US" altLang="zh-CN" sz="2800" b="1" dirty="0">
              <a:solidFill>
                <a:srgbClr val="314865"/>
              </a:solidFill>
              <a:latin typeface="Arial"/>
            </a:endParaRPr>
          </a:p>
          <a:p>
            <a:r>
              <a:rPr lang="en-US" altLang="zh-CN" sz="2800" b="1" dirty="0" smtClean="0">
                <a:solidFill>
                  <a:srgbClr val="314865"/>
                </a:solidFill>
                <a:latin typeface="Arial"/>
              </a:rPr>
              <a:t>	</a:t>
            </a:r>
            <a:r>
              <a:rPr lang="zh-CN" altLang="en-US" sz="2800" b="1" dirty="0" smtClean="0">
                <a:solidFill>
                  <a:srgbClr val="314865"/>
                </a:solidFill>
                <a:latin typeface="Arial"/>
              </a:rPr>
              <a:t>项目</a:t>
            </a:r>
            <a:r>
              <a:rPr lang="zh-CN" altLang="en-US" sz="2800" b="1" dirty="0">
                <a:solidFill>
                  <a:srgbClr val="314865"/>
                </a:solidFill>
                <a:latin typeface="Arial"/>
              </a:rPr>
              <a:t>范围明确当前项目</a:t>
            </a:r>
            <a:r>
              <a:rPr lang="zh-CN" altLang="en-US" sz="2800" b="1" dirty="0" smtClean="0">
                <a:solidFill>
                  <a:srgbClr val="314865"/>
                </a:solidFill>
                <a:latin typeface="Arial"/>
              </a:rPr>
              <a:t>或开发</a:t>
            </a:r>
            <a:r>
              <a:rPr lang="zh-CN" altLang="en-US" sz="2800" b="1" dirty="0">
                <a:solidFill>
                  <a:srgbClr val="314865"/>
                </a:solidFill>
                <a:latin typeface="Arial"/>
              </a:rPr>
              <a:t>迭代应强调最终产品愿景的哪些部分。范围声明描述的是</a:t>
            </a:r>
            <a:r>
              <a:rPr lang="zh-CN" altLang="en-US" sz="2800" b="1" dirty="0">
                <a:solidFill>
                  <a:srgbClr val="FF0000"/>
                </a:solidFill>
                <a:latin typeface="Arial"/>
              </a:rPr>
              <a:t>项目内外的边界</a:t>
            </a:r>
            <a:r>
              <a:rPr lang="zh-CN" altLang="en-US" sz="2800" b="1" dirty="0" smtClean="0">
                <a:solidFill>
                  <a:srgbClr val="314865"/>
                </a:solidFill>
                <a:latin typeface="Arial"/>
              </a:rPr>
              <a:t>。</a:t>
            </a:r>
            <a:r>
              <a:rPr lang="en-US" altLang="zh-CN" sz="2800" b="1" dirty="0" smtClean="0">
                <a:solidFill>
                  <a:srgbClr val="314865"/>
                </a:solidFill>
                <a:latin typeface="Arial"/>
              </a:rPr>
              <a:t>【1】</a:t>
            </a:r>
            <a:endParaRPr lang="en-US" altLang="zh-CN" sz="2800" b="1" dirty="0">
              <a:solidFill>
                <a:srgbClr val="314865"/>
              </a:solidFill>
              <a:latin typeface="Arial"/>
            </a:endParaRPr>
          </a:p>
        </p:txBody>
      </p:sp>
    </p:spTree>
    <p:extLst>
      <p:ext uri="{BB962C8B-B14F-4D97-AF65-F5344CB8AC3E}">
        <p14:creationId xmlns:p14="http://schemas.microsoft.com/office/powerpoint/2010/main" val="18775711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Text Placeholder 1">
            <a:extLst>
              <a:ext uri="{FF2B5EF4-FFF2-40B4-BE49-F238E27FC236}">
                <a16:creationId xmlns:a16="http://schemas.microsoft.com/office/drawing/2014/main" xmlns="" id="{B6936467-3733-4DD6-BAFE-EE1E96D9669C}"/>
              </a:ext>
            </a:extLst>
          </p:cNvPr>
          <p:cNvSpPr txBox="1">
            <a:spLocks/>
          </p:cNvSpPr>
          <p:nvPr/>
        </p:nvSpPr>
        <p:spPr>
          <a:xfrm>
            <a:off x="2555300" y="842622"/>
            <a:ext cx="5707856" cy="55095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zh-CN" altLang="en-US" sz="2800" b="1" dirty="0">
                <a:latin typeface="Arial"/>
                <a:sym typeface="Arial"/>
              </a:rPr>
              <a:t> </a:t>
            </a:r>
            <a:r>
              <a:rPr lang="zh-CN" altLang="en-US" sz="2800" b="1" dirty="0" smtClean="0">
                <a:latin typeface="Arial"/>
                <a:sym typeface="Arial"/>
              </a:rPr>
              <a:t>          </a:t>
            </a:r>
            <a:r>
              <a:rPr lang="zh-CN" altLang="en-US" sz="3600" b="1" dirty="0">
                <a:solidFill>
                  <a:srgbClr val="314865"/>
                </a:solidFill>
                <a:latin typeface="Arial"/>
                <a:sym typeface="Arial"/>
              </a:rPr>
              <a:t>产品愿景和项目范围</a:t>
            </a:r>
          </a:p>
        </p:txBody>
      </p:sp>
      <p:sp>
        <p:nvSpPr>
          <p:cNvPr id="2" name="文本框 1"/>
          <p:cNvSpPr txBox="1"/>
          <p:nvPr/>
        </p:nvSpPr>
        <p:spPr>
          <a:xfrm>
            <a:off x="1340421" y="2100503"/>
            <a:ext cx="9280042" cy="3108543"/>
          </a:xfrm>
          <a:prstGeom prst="rect">
            <a:avLst/>
          </a:prstGeom>
          <a:noFill/>
        </p:spPr>
        <p:txBody>
          <a:bodyPr wrap="square" rtlCol="0">
            <a:spAutoFit/>
          </a:bodyPr>
          <a:lstStyle/>
          <a:p>
            <a:r>
              <a:rPr lang="en-US" altLang="zh-CN" sz="2800" b="1" dirty="0">
                <a:solidFill>
                  <a:srgbClr val="314865"/>
                </a:solidFill>
                <a:latin typeface="Arial"/>
              </a:rPr>
              <a:t>	</a:t>
            </a:r>
            <a:r>
              <a:rPr lang="zh-CN" altLang="en-US" sz="2800" b="1" dirty="0" smtClean="0">
                <a:solidFill>
                  <a:srgbClr val="314865"/>
                </a:solidFill>
                <a:latin typeface="Arial"/>
              </a:rPr>
              <a:t>通俗的说：</a:t>
            </a:r>
            <a:endParaRPr lang="en-US" altLang="zh-CN" sz="2800" b="1" dirty="0" smtClean="0">
              <a:solidFill>
                <a:srgbClr val="314865"/>
              </a:solidFill>
              <a:latin typeface="Arial"/>
            </a:endParaRPr>
          </a:p>
          <a:p>
            <a:r>
              <a:rPr lang="en-US" altLang="zh-CN" sz="2800" b="1" dirty="0">
                <a:solidFill>
                  <a:srgbClr val="314865"/>
                </a:solidFill>
                <a:latin typeface="Arial"/>
              </a:rPr>
              <a:t>	</a:t>
            </a:r>
            <a:endParaRPr lang="en-US" altLang="zh-CN" sz="2800" b="1" dirty="0" smtClean="0">
              <a:solidFill>
                <a:srgbClr val="314865"/>
              </a:solidFill>
              <a:latin typeface="Arial"/>
            </a:endParaRPr>
          </a:p>
          <a:p>
            <a:r>
              <a:rPr lang="en-US" altLang="zh-CN" sz="2800" b="1" dirty="0">
                <a:solidFill>
                  <a:srgbClr val="314865"/>
                </a:solidFill>
                <a:latin typeface="Arial"/>
              </a:rPr>
              <a:t>	</a:t>
            </a:r>
            <a:r>
              <a:rPr lang="zh-CN" altLang="en-US" sz="2800" b="1" dirty="0" smtClean="0">
                <a:solidFill>
                  <a:srgbClr val="314865"/>
                </a:solidFill>
                <a:latin typeface="Arial"/>
              </a:rPr>
              <a:t>产品愿景保证我们对最终目标心里有数。</a:t>
            </a:r>
            <a:endParaRPr lang="en-US" altLang="zh-CN" sz="2800" b="1" dirty="0" smtClean="0">
              <a:solidFill>
                <a:srgbClr val="314865"/>
              </a:solidFill>
              <a:latin typeface="Arial"/>
            </a:endParaRPr>
          </a:p>
          <a:p>
            <a:endParaRPr lang="en-US" altLang="zh-CN" sz="2800" b="1" dirty="0">
              <a:solidFill>
                <a:srgbClr val="314865"/>
              </a:solidFill>
              <a:latin typeface="Arial"/>
            </a:endParaRPr>
          </a:p>
          <a:p>
            <a:endParaRPr lang="en-US" altLang="zh-CN" sz="2800" b="1" dirty="0" smtClean="0">
              <a:solidFill>
                <a:srgbClr val="314865"/>
              </a:solidFill>
              <a:latin typeface="Arial"/>
            </a:endParaRPr>
          </a:p>
          <a:p>
            <a:r>
              <a:rPr lang="en-US" altLang="zh-CN" sz="2800" b="1" dirty="0">
                <a:solidFill>
                  <a:srgbClr val="314865"/>
                </a:solidFill>
                <a:latin typeface="Arial"/>
              </a:rPr>
              <a:t>	</a:t>
            </a:r>
            <a:r>
              <a:rPr lang="zh-CN" altLang="en-US" sz="2800" b="1" dirty="0" smtClean="0">
                <a:solidFill>
                  <a:srgbClr val="314865"/>
                </a:solidFill>
                <a:latin typeface="Arial"/>
              </a:rPr>
              <a:t>项目范围确保我们的讨论集中与当前项目或迭代的同一种事。</a:t>
            </a:r>
            <a:endParaRPr lang="en-US" altLang="zh-CN" sz="2800" b="1" dirty="0">
              <a:solidFill>
                <a:srgbClr val="314865"/>
              </a:solidFill>
              <a:latin typeface="Arial"/>
            </a:endParaRPr>
          </a:p>
        </p:txBody>
      </p:sp>
    </p:spTree>
    <p:extLst>
      <p:ext uri="{BB962C8B-B14F-4D97-AF65-F5344CB8AC3E}">
        <p14:creationId xmlns:p14="http://schemas.microsoft.com/office/powerpoint/2010/main" val="364183403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矩形 1"/>
          <p:cNvSpPr/>
          <p:nvPr/>
        </p:nvSpPr>
        <p:spPr>
          <a:xfrm>
            <a:off x="4245974" y="691491"/>
            <a:ext cx="3416320" cy="646331"/>
          </a:xfrm>
          <a:prstGeom prst="rect">
            <a:avLst/>
          </a:prstGeom>
        </p:spPr>
        <p:txBody>
          <a:bodyPr wrap="none">
            <a:spAutoFit/>
          </a:bodyPr>
          <a:lstStyle/>
          <a:p>
            <a:r>
              <a:rPr lang="zh-CN" altLang="en-US" sz="3600" b="1" dirty="0">
                <a:solidFill>
                  <a:srgbClr val="314865"/>
                </a:solidFill>
                <a:latin typeface="Arial"/>
                <a:sym typeface="Arial"/>
              </a:rPr>
              <a:t>愿景和范围文档</a:t>
            </a:r>
            <a:endParaRPr lang="zh-CN" altLang="en-US" sz="3600" b="1" dirty="0">
              <a:solidFill>
                <a:srgbClr val="314865"/>
              </a:solidFill>
              <a:latin typeface="Arial"/>
            </a:endParaRPr>
          </a:p>
        </p:txBody>
      </p:sp>
      <p:sp>
        <p:nvSpPr>
          <p:cNvPr id="5" name="文本框 4"/>
          <p:cNvSpPr txBox="1"/>
          <p:nvPr/>
        </p:nvSpPr>
        <p:spPr>
          <a:xfrm>
            <a:off x="651725" y="1657169"/>
            <a:ext cx="11049874" cy="3539430"/>
          </a:xfrm>
          <a:prstGeom prst="rect">
            <a:avLst/>
          </a:prstGeom>
          <a:noFill/>
        </p:spPr>
        <p:txBody>
          <a:bodyPr wrap="square" rtlCol="0">
            <a:spAutoFit/>
          </a:bodyPr>
          <a:lstStyle/>
          <a:p>
            <a:pPr>
              <a:buNone/>
            </a:pPr>
            <a:r>
              <a:rPr lang="en-US" altLang="zh-CN" sz="2800" b="1" dirty="0" smtClean="0">
                <a:solidFill>
                  <a:srgbClr val="314865"/>
                </a:solidFill>
                <a:latin typeface="Arial"/>
                <a:sym typeface="Arial"/>
              </a:rPr>
              <a:t>	</a:t>
            </a:r>
            <a:r>
              <a:rPr lang="zh-CN" altLang="en-US" sz="2800" b="1" dirty="0" smtClean="0">
                <a:solidFill>
                  <a:srgbClr val="314865"/>
                </a:solidFill>
                <a:latin typeface="Arial"/>
                <a:sym typeface="Arial"/>
              </a:rPr>
              <a:t>愿</a:t>
            </a:r>
            <a:r>
              <a:rPr lang="zh-CN" altLang="en-US" sz="2800" b="1" dirty="0">
                <a:solidFill>
                  <a:srgbClr val="314865"/>
                </a:solidFill>
                <a:latin typeface="Arial"/>
                <a:sym typeface="Arial"/>
              </a:rPr>
              <a:t>景和范围文档将业务需求集合合为一个独立的交付物，为后续的开发工作</a:t>
            </a:r>
            <a:r>
              <a:rPr lang="zh-CN" altLang="en-US" sz="2800" b="1" dirty="0">
                <a:solidFill>
                  <a:srgbClr val="FF0000"/>
                </a:solidFill>
                <a:latin typeface="Arial"/>
                <a:sym typeface="Arial"/>
              </a:rPr>
              <a:t>奠定基础</a:t>
            </a:r>
            <a:r>
              <a:rPr lang="zh-CN" altLang="en-US" sz="2800" b="1" dirty="0">
                <a:solidFill>
                  <a:srgbClr val="314865"/>
                </a:solidFill>
                <a:latin typeface="Arial"/>
                <a:sym typeface="Arial"/>
              </a:rPr>
              <a:t>。</a:t>
            </a:r>
            <a:endParaRPr lang="en-US" altLang="zh-CN" sz="2800" b="1" dirty="0">
              <a:solidFill>
                <a:srgbClr val="314865"/>
              </a:solidFill>
              <a:latin typeface="Arial"/>
              <a:sym typeface="Arial"/>
            </a:endParaRPr>
          </a:p>
          <a:p>
            <a:pPr>
              <a:buNone/>
            </a:pPr>
            <a:r>
              <a:rPr lang="en-US" altLang="zh-CN" sz="2800" b="1" dirty="0" smtClean="0">
                <a:solidFill>
                  <a:srgbClr val="314865"/>
                </a:solidFill>
                <a:latin typeface="Arial"/>
                <a:sym typeface="Arial"/>
              </a:rPr>
              <a:t>	</a:t>
            </a:r>
            <a:r>
              <a:rPr lang="zh-CN" altLang="en-US" sz="2800" b="1" dirty="0" smtClean="0">
                <a:solidFill>
                  <a:srgbClr val="314865"/>
                </a:solidFill>
                <a:latin typeface="Arial"/>
                <a:sym typeface="Arial"/>
              </a:rPr>
              <a:t>愿</a:t>
            </a:r>
            <a:r>
              <a:rPr lang="zh-CN" altLang="en-US" sz="2800" b="1" dirty="0">
                <a:solidFill>
                  <a:srgbClr val="314865"/>
                </a:solidFill>
                <a:latin typeface="Arial"/>
                <a:sym typeface="Arial"/>
              </a:rPr>
              <a:t>景和范围文档的</a:t>
            </a:r>
            <a:r>
              <a:rPr lang="zh-CN" altLang="en-US" sz="2800" b="1" dirty="0">
                <a:solidFill>
                  <a:srgbClr val="FF0000"/>
                </a:solidFill>
                <a:latin typeface="Arial"/>
                <a:sym typeface="Arial"/>
              </a:rPr>
              <a:t>所有者</a:t>
            </a:r>
            <a:r>
              <a:rPr lang="zh-CN" altLang="en-US" sz="2800" b="1" dirty="0">
                <a:solidFill>
                  <a:srgbClr val="314865"/>
                </a:solidFill>
                <a:latin typeface="Arial"/>
                <a:sym typeface="Arial"/>
              </a:rPr>
              <a:t>是项目的执行发起人、出资方或某个类似的角色。业务分析师可以和这个人</a:t>
            </a:r>
            <a:r>
              <a:rPr lang="zh-CN" altLang="en-US" sz="2800" b="1" dirty="0">
                <a:solidFill>
                  <a:srgbClr val="FF0000"/>
                </a:solidFill>
                <a:latin typeface="Arial"/>
                <a:sym typeface="Arial"/>
              </a:rPr>
              <a:t>一起明确业务需求并记录下愿景和范围文档</a:t>
            </a:r>
            <a:r>
              <a:rPr lang="zh-CN" altLang="en-US" sz="2800" b="1" dirty="0">
                <a:solidFill>
                  <a:srgbClr val="314865"/>
                </a:solidFill>
                <a:latin typeface="Arial"/>
                <a:sym typeface="Arial"/>
              </a:rPr>
              <a:t>。业务需求的</a:t>
            </a:r>
            <a:r>
              <a:rPr lang="zh-CN" altLang="en-US" sz="2800" b="1" dirty="0">
                <a:solidFill>
                  <a:srgbClr val="FF0000"/>
                </a:solidFill>
                <a:latin typeface="Arial"/>
                <a:sym typeface="Arial"/>
              </a:rPr>
              <a:t>来源</a:t>
            </a:r>
            <a:r>
              <a:rPr lang="zh-CN" altLang="en-US" sz="2800" b="1" dirty="0">
                <a:solidFill>
                  <a:srgbClr val="314865"/>
                </a:solidFill>
                <a:latin typeface="Arial"/>
                <a:sym typeface="Arial"/>
              </a:rPr>
              <a:t>应当是清楚知道项目动机的人。这些人可能包括客户或开发组织的高级管理人员、项目规划师、产品经理、主题专家或者市场部门的成员。</a:t>
            </a:r>
          </a:p>
          <a:p>
            <a:endParaRPr lang="zh-CN" altLang="en-US" sz="2800" b="1" dirty="0">
              <a:solidFill>
                <a:srgbClr val="314865"/>
              </a:solidFill>
              <a:latin typeface="Arial"/>
            </a:endParaRPr>
          </a:p>
        </p:txBody>
      </p:sp>
    </p:spTree>
    <p:extLst>
      <p:ext uri="{BB962C8B-B14F-4D97-AF65-F5344CB8AC3E}">
        <p14:creationId xmlns:p14="http://schemas.microsoft.com/office/powerpoint/2010/main" val="328453662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2069024" y="1534333"/>
            <a:ext cx="8516318" cy="440151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b="1" dirty="0" smtClean="0">
                <a:solidFill>
                  <a:srgbClr val="314865"/>
                </a:solidFill>
                <a:latin typeface="Arial"/>
                <a:sym typeface="Arial"/>
              </a:rPr>
              <a:t>          愿景和范围文档只是在</a:t>
            </a:r>
            <a:r>
              <a:rPr lang="zh-CN" altLang="en-US" b="1" dirty="0" smtClean="0">
                <a:solidFill>
                  <a:srgbClr val="FF0000"/>
                </a:solidFill>
                <a:latin typeface="Arial"/>
                <a:sym typeface="Arial"/>
              </a:rPr>
              <a:t>高层面</a:t>
            </a:r>
            <a:r>
              <a:rPr lang="zh-CN" altLang="en-US" b="1" dirty="0" smtClean="0">
                <a:solidFill>
                  <a:srgbClr val="314865"/>
                </a:solidFill>
                <a:latin typeface="Arial"/>
                <a:sym typeface="Arial"/>
              </a:rPr>
              <a:t>上定义范围，团队定义的每个版本基线体现的是范围的细节</a:t>
            </a:r>
            <a:r>
              <a:rPr lang="zh-CN" altLang="en-US" b="1" dirty="0" smtClean="0">
                <a:solidFill>
                  <a:srgbClr val="314865"/>
                </a:solidFill>
                <a:latin typeface="Arial"/>
                <a:sym typeface="Arial"/>
              </a:rPr>
              <a:t>。</a:t>
            </a:r>
            <a:endParaRPr lang="en-US" altLang="zh-CN" b="1" dirty="0" smtClean="0">
              <a:solidFill>
                <a:srgbClr val="314865"/>
              </a:solidFill>
              <a:latin typeface="Arial"/>
              <a:sym typeface="Arial"/>
            </a:endParaRPr>
          </a:p>
          <a:p>
            <a:pPr>
              <a:buNone/>
            </a:pPr>
            <a:r>
              <a:rPr lang="en-US" altLang="zh-CN" b="1" dirty="0">
                <a:solidFill>
                  <a:srgbClr val="314865"/>
                </a:solidFill>
                <a:latin typeface="Arial"/>
                <a:sym typeface="Arial"/>
              </a:rPr>
              <a:t>	</a:t>
            </a:r>
            <a:r>
              <a:rPr lang="en-US" altLang="zh-CN" b="1" dirty="0" smtClean="0">
                <a:solidFill>
                  <a:srgbClr val="314865"/>
                </a:solidFill>
                <a:latin typeface="Arial"/>
                <a:sym typeface="Arial"/>
              </a:rPr>
              <a:t>	</a:t>
            </a:r>
            <a:r>
              <a:rPr lang="zh-CN" altLang="en-US" b="1" dirty="0" smtClean="0">
                <a:solidFill>
                  <a:srgbClr val="314865"/>
                </a:solidFill>
                <a:latin typeface="Arial"/>
                <a:sym typeface="Arial"/>
              </a:rPr>
              <a:t>大多数</a:t>
            </a:r>
            <a:r>
              <a:rPr lang="zh-CN" altLang="en-US" b="1" dirty="0" smtClean="0">
                <a:solidFill>
                  <a:srgbClr val="314865"/>
                </a:solidFill>
                <a:latin typeface="Arial"/>
                <a:sym typeface="Arial"/>
              </a:rPr>
              <a:t>新项目都有一个完整的愿景和范围文档以及一个</a:t>
            </a:r>
            <a:r>
              <a:rPr lang="en-US" altLang="zh-CN" b="1" dirty="0" smtClean="0">
                <a:solidFill>
                  <a:srgbClr val="314865"/>
                </a:solidFill>
                <a:latin typeface="Arial"/>
                <a:sym typeface="Arial"/>
              </a:rPr>
              <a:t>SRS</a:t>
            </a:r>
            <a:r>
              <a:rPr lang="zh-CN" altLang="en-US" b="1" dirty="0" smtClean="0">
                <a:solidFill>
                  <a:srgbClr val="314865"/>
                </a:solidFill>
                <a:latin typeface="Arial"/>
                <a:sym typeface="Arial"/>
              </a:rPr>
              <a:t>。每个迭代、版本或针对老产品的增强型项目都可能将其范围声明归入项目的需求文档，</a:t>
            </a:r>
            <a:r>
              <a:rPr lang="zh-CN" altLang="en-US" b="1" dirty="0" smtClean="0">
                <a:solidFill>
                  <a:srgbClr val="FF0000"/>
                </a:solidFill>
                <a:latin typeface="Arial"/>
                <a:sym typeface="Arial"/>
              </a:rPr>
              <a:t>不需要</a:t>
            </a:r>
            <a:r>
              <a:rPr lang="zh-CN" altLang="en-US" b="1" dirty="0" smtClean="0">
                <a:solidFill>
                  <a:srgbClr val="314865"/>
                </a:solidFill>
                <a:latin typeface="Arial"/>
                <a:sym typeface="Arial"/>
              </a:rPr>
              <a:t>创建一个独立的愿景和范围文档。</a:t>
            </a:r>
            <a:endParaRPr lang="zh-CN" altLang="en-US" b="1" dirty="0">
              <a:solidFill>
                <a:srgbClr val="314865"/>
              </a:solidFill>
              <a:latin typeface="Arial"/>
              <a:ea typeface="微软雅黑"/>
              <a:sym typeface="Arial"/>
            </a:endParaRPr>
          </a:p>
        </p:txBody>
      </p:sp>
    </p:spTree>
    <p:extLst>
      <p:ext uri="{BB962C8B-B14F-4D97-AF65-F5344CB8AC3E}">
        <p14:creationId xmlns:p14="http://schemas.microsoft.com/office/powerpoint/2010/main" val="14274223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Text Placeholder 1">
            <a:extLst>
              <a:ext uri="{FF2B5EF4-FFF2-40B4-BE49-F238E27FC236}">
                <a16:creationId xmlns:a16="http://schemas.microsoft.com/office/drawing/2014/main" xmlns="" id="{B6936467-3733-4DD6-BAFE-EE1E96D9669C}"/>
              </a:ext>
            </a:extLst>
          </p:cNvPr>
          <p:cNvSpPr txBox="1">
            <a:spLocks/>
          </p:cNvSpPr>
          <p:nvPr/>
        </p:nvSpPr>
        <p:spPr>
          <a:xfrm>
            <a:off x="-1769087" y="1473613"/>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sym typeface="Arial"/>
              </a:rPr>
              <a:t>       1.</a:t>
            </a:r>
            <a:r>
              <a:rPr lang="zh-CN" altLang="en-US" b="1" dirty="0" smtClean="0">
                <a:solidFill>
                  <a:srgbClr val="314865"/>
                </a:solidFill>
                <a:latin typeface="Arial"/>
                <a:sym typeface="Arial"/>
              </a:rPr>
              <a:t>业务需求</a:t>
            </a:r>
            <a:endParaRPr lang="en-US" altLang="zh-CN"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1.1</a:t>
            </a:r>
            <a:r>
              <a:rPr lang="zh-CN" altLang="en-US" sz="2400" b="1" dirty="0">
                <a:solidFill>
                  <a:srgbClr val="314865"/>
                </a:solidFill>
                <a:latin typeface="Arial"/>
                <a:sym typeface="Arial"/>
              </a:rPr>
              <a:t>背景</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1.2</a:t>
            </a:r>
            <a:r>
              <a:rPr lang="zh-CN" altLang="en-US" sz="2400" b="1" dirty="0" smtClean="0">
                <a:solidFill>
                  <a:srgbClr val="314865"/>
                </a:solidFill>
                <a:latin typeface="Arial"/>
                <a:sym typeface="Arial"/>
              </a:rPr>
              <a:t>业务机遇</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1.3</a:t>
            </a:r>
            <a:r>
              <a:rPr lang="zh-CN" altLang="en-US" sz="2400" b="1" dirty="0" smtClean="0">
                <a:solidFill>
                  <a:srgbClr val="314865"/>
                </a:solidFill>
                <a:latin typeface="Arial"/>
                <a:sym typeface="Arial"/>
              </a:rPr>
              <a:t>业务目标</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1.4</a:t>
            </a:r>
            <a:r>
              <a:rPr lang="zh-CN" altLang="en-US" sz="2400" b="1" dirty="0">
                <a:solidFill>
                  <a:srgbClr val="314865"/>
                </a:solidFill>
                <a:latin typeface="Arial"/>
                <a:sym typeface="Arial"/>
              </a:rPr>
              <a:t>成功</a:t>
            </a:r>
            <a:r>
              <a:rPr lang="zh-CN" altLang="en-US" sz="2400" b="1" dirty="0" smtClean="0">
                <a:solidFill>
                  <a:srgbClr val="314865"/>
                </a:solidFill>
                <a:latin typeface="Arial"/>
                <a:sym typeface="Arial"/>
              </a:rPr>
              <a:t>的标准</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1.5</a:t>
            </a:r>
            <a:r>
              <a:rPr lang="zh-CN" altLang="en-US" sz="2400" b="1" dirty="0" smtClean="0">
                <a:solidFill>
                  <a:srgbClr val="314865"/>
                </a:solidFill>
                <a:latin typeface="Arial"/>
                <a:sym typeface="Arial"/>
              </a:rPr>
              <a:t>愿景声明</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1.6</a:t>
            </a:r>
            <a:r>
              <a:rPr lang="zh-CN" altLang="en-US" sz="2400" b="1" dirty="0" smtClean="0">
                <a:solidFill>
                  <a:srgbClr val="314865"/>
                </a:solidFill>
                <a:latin typeface="Arial"/>
                <a:sym typeface="Arial"/>
              </a:rPr>
              <a:t>业务风险</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1.7</a:t>
            </a:r>
            <a:r>
              <a:rPr lang="zh-CN" altLang="en-US" sz="2400" b="1" dirty="0" smtClean="0">
                <a:solidFill>
                  <a:srgbClr val="314865"/>
                </a:solidFill>
                <a:latin typeface="Arial"/>
                <a:sym typeface="Arial"/>
              </a:rPr>
              <a:t>业务假设和依赖</a:t>
            </a:r>
            <a:endParaRPr lang="en-US" altLang="zh-CN" sz="2400" b="1" dirty="0" smtClean="0">
              <a:solidFill>
                <a:srgbClr val="314865"/>
              </a:solidFill>
              <a:latin typeface="Arial"/>
              <a:sym typeface="Arial"/>
            </a:endParaRPr>
          </a:p>
          <a:p>
            <a:pPr algn="ctr">
              <a:buNone/>
            </a:pPr>
            <a:endParaRPr lang="zh-CN" altLang="en-US" sz="2400" b="1" dirty="0">
              <a:solidFill>
                <a:srgbClr val="314865"/>
              </a:solidFill>
              <a:latin typeface="Arial"/>
              <a:sym typeface="Arial"/>
            </a:endParaRPr>
          </a:p>
        </p:txBody>
      </p:sp>
      <p:sp>
        <p:nvSpPr>
          <p:cNvPr id="10" name="Text Placeholder 1">
            <a:extLst>
              <a:ext uri="{FF2B5EF4-FFF2-40B4-BE49-F238E27FC236}">
                <a16:creationId xmlns:a16="http://schemas.microsoft.com/office/drawing/2014/main" xmlns="" id="{B6936467-3733-4DD6-BAFE-EE1E96D9669C}"/>
              </a:ext>
            </a:extLst>
          </p:cNvPr>
          <p:cNvSpPr txBox="1">
            <a:spLocks/>
          </p:cNvSpPr>
          <p:nvPr/>
        </p:nvSpPr>
        <p:spPr>
          <a:xfrm>
            <a:off x="1913211" y="588858"/>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sym typeface="Arial"/>
              </a:rPr>
              <a:t>      2.</a:t>
            </a:r>
            <a:r>
              <a:rPr lang="zh-CN" altLang="en-US" b="1" dirty="0" smtClean="0">
                <a:solidFill>
                  <a:srgbClr val="314865"/>
                </a:solidFill>
                <a:latin typeface="Arial"/>
                <a:sym typeface="Arial"/>
              </a:rPr>
              <a:t>范围和限制</a:t>
            </a:r>
            <a:endParaRPr lang="en-US" altLang="zh-CN" b="1" dirty="0">
              <a:solidFill>
                <a:srgbClr val="314865"/>
              </a:solidFill>
              <a:latin typeface="Arial"/>
              <a:sym typeface="Arial"/>
            </a:endParaRPr>
          </a:p>
          <a:p>
            <a:pPr algn="ctr">
              <a:buNone/>
            </a:pPr>
            <a:r>
              <a:rPr lang="en-US" altLang="zh-CN" sz="2400" b="1" dirty="0" smtClean="0">
                <a:solidFill>
                  <a:srgbClr val="314865"/>
                </a:solidFill>
                <a:latin typeface="Arial"/>
                <a:sym typeface="Arial"/>
              </a:rPr>
              <a:t>2.1</a:t>
            </a:r>
            <a:r>
              <a:rPr lang="zh-CN" altLang="en-US" sz="2400" b="1" dirty="0" smtClean="0">
                <a:solidFill>
                  <a:srgbClr val="314865"/>
                </a:solidFill>
                <a:latin typeface="Arial"/>
                <a:sym typeface="Arial"/>
              </a:rPr>
              <a:t>主要特性</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2.2</a:t>
            </a:r>
            <a:r>
              <a:rPr lang="zh-CN" altLang="en-US" sz="2400" b="1" dirty="0" smtClean="0">
                <a:solidFill>
                  <a:srgbClr val="314865"/>
                </a:solidFill>
                <a:latin typeface="Arial"/>
                <a:sym typeface="Arial"/>
              </a:rPr>
              <a:t>最初版本的范围</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2.3</a:t>
            </a:r>
            <a:r>
              <a:rPr lang="zh-CN" altLang="en-US" sz="2400" b="1" dirty="0" smtClean="0">
                <a:solidFill>
                  <a:srgbClr val="314865"/>
                </a:solidFill>
                <a:latin typeface="Arial"/>
                <a:sym typeface="Arial"/>
              </a:rPr>
              <a:t>后续版本的范围</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2.4</a:t>
            </a:r>
            <a:r>
              <a:rPr lang="zh-CN" altLang="en-US" sz="2400" b="1" dirty="0" smtClean="0">
                <a:solidFill>
                  <a:srgbClr val="314865"/>
                </a:solidFill>
                <a:latin typeface="Arial"/>
                <a:sym typeface="Arial"/>
              </a:rPr>
              <a:t>限制和排除</a:t>
            </a:r>
            <a:endParaRPr lang="zh-CN" altLang="en-US" sz="2400" b="1" dirty="0">
              <a:solidFill>
                <a:srgbClr val="314865"/>
              </a:solidFill>
              <a:latin typeface="Arial"/>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5925623" y="550452"/>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sym typeface="Arial"/>
              </a:rPr>
              <a:t>      3.</a:t>
            </a:r>
            <a:r>
              <a:rPr lang="zh-CN" altLang="en-US" b="1" dirty="0">
                <a:solidFill>
                  <a:srgbClr val="314865"/>
                </a:solidFill>
                <a:latin typeface="Arial"/>
                <a:sym typeface="Arial"/>
              </a:rPr>
              <a:t>业务背景</a:t>
            </a:r>
            <a:endParaRPr lang="en-US" altLang="zh-CN" b="1" dirty="0">
              <a:solidFill>
                <a:srgbClr val="314865"/>
              </a:solidFill>
              <a:latin typeface="Arial"/>
              <a:sym typeface="Arial"/>
            </a:endParaRPr>
          </a:p>
          <a:p>
            <a:pPr algn="ctr">
              <a:buNone/>
            </a:pPr>
            <a:r>
              <a:rPr lang="en-US" altLang="zh-CN" sz="2400" b="1" dirty="0" smtClean="0">
                <a:solidFill>
                  <a:srgbClr val="314865"/>
                </a:solidFill>
                <a:latin typeface="Arial"/>
                <a:sym typeface="Arial"/>
              </a:rPr>
              <a:t>        3.1</a:t>
            </a:r>
            <a:r>
              <a:rPr lang="zh-CN" altLang="en-US" sz="2400" b="1" dirty="0">
                <a:solidFill>
                  <a:srgbClr val="314865"/>
                </a:solidFill>
                <a:latin typeface="Arial"/>
                <a:sym typeface="Arial"/>
              </a:rPr>
              <a:t>干系人简介</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3.2</a:t>
            </a:r>
            <a:r>
              <a:rPr lang="zh-CN" altLang="en-US" sz="2400" b="1" dirty="0">
                <a:solidFill>
                  <a:srgbClr val="314865"/>
                </a:solidFill>
                <a:latin typeface="Arial"/>
                <a:sym typeface="Arial"/>
              </a:rPr>
              <a:t>项目优先级</a:t>
            </a:r>
            <a:endParaRPr lang="en-US" altLang="zh-CN" sz="2400" b="1" dirty="0" smtClean="0">
              <a:solidFill>
                <a:srgbClr val="314865"/>
              </a:solidFill>
              <a:latin typeface="Arial"/>
              <a:sym typeface="Arial"/>
            </a:endParaRPr>
          </a:p>
          <a:p>
            <a:pPr algn="ctr">
              <a:buNone/>
            </a:pPr>
            <a:r>
              <a:rPr lang="en-US" altLang="zh-CN" sz="2400" b="1" dirty="0" smtClean="0">
                <a:solidFill>
                  <a:srgbClr val="314865"/>
                </a:solidFill>
                <a:latin typeface="Arial"/>
                <a:sym typeface="Arial"/>
              </a:rPr>
              <a:t>               3.3</a:t>
            </a:r>
            <a:r>
              <a:rPr lang="zh-CN" altLang="en-US" sz="2400" b="1" dirty="0">
                <a:solidFill>
                  <a:srgbClr val="314865"/>
                </a:solidFill>
                <a:latin typeface="Arial"/>
                <a:sym typeface="Arial"/>
              </a:rPr>
              <a:t>部署</a:t>
            </a:r>
            <a:r>
              <a:rPr lang="zh-CN" altLang="en-US" sz="2400" b="1" dirty="0" smtClean="0">
                <a:solidFill>
                  <a:srgbClr val="314865"/>
                </a:solidFill>
                <a:latin typeface="Arial"/>
                <a:sym typeface="Arial"/>
              </a:rPr>
              <a:t>的注意事项</a:t>
            </a:r>
            <a:endParaRPr lang="en-US" altLang="zh-CN" sz="2400" b="1" dirty="0" smtClean="0">
              <a:solidFill>
                <a:srgbClr val="314865"/>
              </a:solidFill>
              <a:latin typeface="Arial"/>
              <a:sym typeface="Arial"/>
            </a:endParaRPr>
          </a:p>
          <a:p>
            <a:pPr algn="ctr">
              <a:buNone/>
            </a:pPr>
            <a:endParaRPr lang="en-US" altLang="zh-CN" sz="2400" b="1" dirty="0" smtClean="0">
              <a:solidFill>
                <a:srgbClr val="314865"/>
              </a:solidFill>
              <a:latin typeface="Arial"/>
              <a:sym typeface="Arial"/>
            </a:endParaRPr>
          </a:p>
        </p:txBody>
      </p:sp>
      <p:sp>
        <p:nvSpPr>
          <p:cNvPr id="2" name="文本框 1"/>
          <p:cNvSpPr txBox="1"/>
          <p:nvPr/>
        </p:nvSpPr>
        <p:spPr>
          <a:xfrm>
            <a:off x="2860588" y="689683"/>
            <a:ext cx="5724644" cy="646331"/>
          </a:xfrm>
          <a:prstGeom prst="rect">
            <a:avLst/>
          </a:prstGeom>
          <a:noFill/>
        </p:spPr>
        <p:txBody>
          <a:bodyPr wrap="none" rtlCol="0">
            <a:spAutoFit/>
          </a:bodyPr>
          <a:lstStyle/>
          <a:p>
            <a:r>
              <a:rPr lang="zh-CN" altLang="en-US" sz="3600" b="1" dirty="0" smtClean="0">
                <a:solidFill>
                  <a:srgbClr val="314865"/>
                </a:solidFill>
                <a:latin typeface="Arial"/>
              </a:rPr>
              <a:t>建议的愿</a:t>
            </a:r>
            <a:r>
              <a:rPr lang="zh-CN" altLang="en-US" sz="3600" b="1" dirty="0">
                <a:solidFill>
                  <a:srgbClr val="314865"/>
                </a:solidFill>
                <a:latin typeface="Arial"/>
              </a:rPr>
              <a:t>景和范围文档模板</a:t>
            </a:r>
          </a:p>
        </p:txBody>
      </p:sp>
      <p:sp>
        <p:nvSpPr>
          <p:cNvPr id="3" name="文本框 2"/>
          <p:cNvSpPr txBox="1"/>
          <p:nvPr/>
        </p:nvSpPr>
        <p:spPr>
          <a:xfrm>
            <a:off x="2446020" y="5526759"/>
            <a:ext cx="7879080" cy="461665"/>
          </a:xfrm>
          <a:prstGeom prst="rect">
            <a:avLst/>
          </a:prstGeom>
          <a:noFill/>
        </p:spPr>
        <p:txBody>
          <a:bodyPr wrap="none" rtlCol="0">
            <a:spAutoFit/>
          </a:bodyPr>
          <a:lstStyle/>
          <a:p>
            <a:r>
              <a:rPr lang="zh-CN" altLang="en-US" sz="2400" b="1" dirty="0">
                <a:solidFill>
                  <a:srgbClr val="FF0000"/>
                </a:solidFill>
                <a:latin typeface="Arial"/>
              </a:rPr>
              <a:t>注意：不管使用哪种模板，目的都是满足项目的具体需要</a:t>
            </a:r>
          </a:p>
        </p:txBody>
      </p:sp>
    </p:spTree>
    <p:extLst>
      <p:ext uri="{BB962C8B-B14F-4D97-AF65-F5344CB8AC3E}">
        <p14:creationId xmlns:p14="http://schemas.microsoft.com/office/powerpoint/2010/main" val="386774406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additive="base">
                                        <p:cTn id="25" dur="500" fill="hold"/>
                                        <p:tgtEl>
                                          <p:spTgt spid="1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 calcmode="lin" valueType="num">
                                      <p:cBhvr additive="base">
                                        <p:cTn id="37" dur="500" fill="hold"/>
                                        <p:tgtEl>
                                          <p:spTgt spid="1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7">
                                            <p:txEl>
                                              <p:pRg st="6" end="6"/>
                                            </p:txEl>
                                          </p:spTgt>
                                        </p:tgtEl>
                                        <p:attrNameLst>
                                          <p:attrName>style.visibility</p:attrName>
                                        </p:attrNameLst>
                                      </p:cBhvr>
                                      <p:to>
                                        <p:strVal val="visible"/>
                                      </p:to>
                                    </p:set>
                                    <p:anim calcmode="lin" valueType="num">
                                      <p:cBhvr additive="base">
                                        <p:cTn id="43" dur="500" fill="hold"/>
                                        <p:tgtEl>
                                          <p:spTgt spid="1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
                                            <p:txEl>
                                              <p:pRg st="7" end="7"/>
                                            </p:txEl>
                                          </p:spTgt>
                                        </p:tgtEl>
                                        <p:attrNameLst>
                                          <p:attrName>style.visibility</p:attrName>
                                        </p:attrNameLst>
                                      </p:cBhvr>
                                      <p:to>
                                        <p:strVal val="visible"/>
                                      </p:to>
                                    </p:set>
                                    <p:anim calcmode="lin" valueType="num">
                                      <p:cBhvr additive="base">
                                        <p:cTn id="49" dur="500" fill="hold"/>
                                        <p:tgtEl>
                                          <p:spTgt spid="1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7">
                                            <p:txEl>
                                              <p:pRg st="7" end="7"/>
                                            </p:txEl>
                                          </p:spTgt>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0">
                                            <p:txEl>
                                              <p:pRg st="0" end="0"/>
                                            </p:txEl>
                                          </p:spTgt>
                                        </p:tgtEl>
                                        <p:attrNameLst>
                                          <p:attrName>style.visibility</p:attrName>
                                        </p:attrNameLst>
                                      </p:cBhvr>
                                      <p:to>
                                        <p:strVal val="visible"/>
                                      </p:to>
                                    </p:set>
                                    <p:anim calcmode="lin" valueType="num">
                                      <p:cBhvr additive="base">
                                        <p:cTn id="54"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0">
                                            <p:txEl>
                                              <p:pRg st="1" end="1"/>
                                            </p:txEl>
                                          </p:spTgt>
                                        </p:tgtEl>
                                        <p:attrNameLst>
                                          <p:attrName>style.visibility</p:attrName>
                                        </p:attrNameLst>
                                      </p:cBhvr>
                                      <p:to>
                                        <p:strVal val="visible"/>
                                      </p:to>
                                    </p:set>
                                    <p:anim calcmode="lin" valueType="num">
                                      <p:cBhvr additive="base">
                                        <p:cTn id="59"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0">
                                            <p:txEl>
                                              <p:pRg st="2" end="2"/>
                                            </p:txEl>
                                          </p:spTgt>
                                        </p:tgtEl>
                                        <p:attrNameLst>
                                          <p:attrName>style.visibility</p:attrName>
                                        </p:attrNameLst>
                                      </p:cBhvr>
                                      <p:to>
                                        <p:strVal val="visible"/>
                                      </p:to>
                                    </p:set>
                                    <p:anim calcmode="lin" valueType="num">
                                      <p:cBhvr additive="base">
                                        <p:cTn id="65"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0">
                                            <p:txEl>
                                              <p:pRg st="3" end="3"/>
                                            </p:txEl>
                                          </p:spTgt>
                                        </p:tgtEl>
                                        <p:attrNameLst>
                                          <p:attrName>style.visibility</p:attrName>
                                        </p:attrNameLst>
                                      </p:cBhvr>
                                      <p:to>
                                        <p:strVal val="visible"/>
                                      </p:to>
                                    </p:set>
                                    <p:anim calcmode="lin" valueType="num">
                                      <p:cBhvr additive="base">
                                        <p:cTn id="71"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0">
                                            <p:txEl>
                                              <p:pRg st="4" end="4"/>
                                            </p:txEl>
                                          </p:spTgt>
                                        </p:tgtEl>
                                        <p:attrNameLst>
                                          <p:attrName>style.visibility</p:attrName>
                                        </p:attrNameLst>
                                      </p:cBhvr>
                                      <p:to>
                                        <p:strVal val="visible"/>
                                      </p:to>
                                    </p:set>
                                    <p:anim calcmode="lin" valueType="num">
                                      <p:cBhvr additive="base">
                                        <p:cTn id="77" dur="500" fill="hold"/>
                                        <p:tgtEl>
                                          <p:spTgt spid="10">
                                            <p:txEl>
                                              <p:pRg st="4" end="4"/>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2" presetClass="entr" presetSubtype="2" fill="hold" grpId="0" nodeType="afterEffect">
                                  <p:stCondLst>
                                    <p:cond delay="0"/>
                                  </p:stCondLst>
                                  <p:childTnLst>
                                    <p:set>
                                      <p:cBhvr>
                                        <p:cTn id="81" dur="1" fill="hold">
                                          <p:stCondLst>
                                            <p:cond delay="0"/>
                                          </p:stCondLst>
                                        </p:cTn>
                                        <p:tgtEl>
                                          <p:spTgt spid="11">
                                            <p:txEl>
                                              <p:pRg st="0" end="0"/>
                                            </p:txEl>
                                          </p:spTgt>
                                        </p:tgtEl>
                                        <p:attrNameLst>
                                          <p:attrName>style.visibility</p:attrName>
                                        </p:attrNameLst>
                                      </p:cBhvr>
                                      <p:to>
                                        <p:strVal val="visible"/>
                                      </p:to>
                                    </p:set>
                                    <p:anim calcmode="lin" valueType="num">
                                      <p:cBhvr additive="base">
                                        <p:cTn id="8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1000"/>
                            </p:stCondLst>
                            <p:childTnLst>
                              <p:par>
                                <p:cTn id="85" presetID="2" presetClass="entr" presetSubtype="2" fill="hold" grpId="0" nodeType="afterEffect">
                                  <p:stCondLst>
                                    <p:cond delay="0"/>
                                  </p:stCondLst>
                                  <p:childTnLst>
                                    <p:set>
                                      <p:cBhvr>
                                        <p:cTn id="86" dur="1" fill="hold">
                                          <p:stCondLst>
                                            <p:cond delay="0"/>
                                          </p:stCondLst>
                                        </p:cTn>
                                        <p:tgtEl>
                                          <p:spTgt spid="11">
                                            <p:txEl>
                                              <p:pRg st="1" end="1"/>
                                            </p:txEl>
                                          </p:spTgt>
                                        </p:tgtEl>
                                        <p:attrNameLst>
                                          <p:attrName>style.visibility</p:attrName>
                                        </p:attrNameLst>
                                      </p:cBhvr>
                                      <p:to>
                                        <p:strVal val="visible"/>
                                      </p:to>
                                    </p:set>
                                    <p:anim calcmode="lin" valueType="num">
                                      <p:cBhvr additive="base">
                                        <p:cTn id="87"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1">
                                            <p:txEl>
                                              <p:pRg st="2" end="2"/>
                                            </p:txEl>
                                          </p:spTgt>
                                        </p:tgtEl>
                                        <p:attrNameLst>
                                          <p:attrName>style.visibility</p:attrName>
                                        </p:attrNameLst>
                                      </p:cBhvr>
                                      <p:to>
                                        <p:strVal val="visible"/>
                                      </p:to>
                                    </p:set>
                                    <p:anim calcmode="lin" valueType="num">
                                      <p:cBhvr additive="base">
                                        <p:cTn id="93"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11">
                                            <p:txEl>
                                              <p:pRg st="3" end="3"/>
                                            </p:txEl>
                                          </p:spTgt>
                                        </p:tgtEl>
                                        <p:attrNameLst>
                                          <p:attrName>style.visibility</p:attrName>
                                        </p:attrNameLst>
                                      </p:cBhvr>
                                      <p:to>
                                        <p:strVal val="visible"/>
                                      </p:to>
                                    </p:set>
                                    <p:anim calcmode="lin" valueType="num">
                                      <p:cBhvr additive="base">
                                        <p:cTn id="99"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0" grpId="0"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BA7B217-D3E3-4A48-9765-4785921F83A6}"/>
              </a:ext>
            </a:extLst>
          </p:cNvPr>
          <p:cNvGrpSpPr/>
          <p:nvPr/>
        </p:nvGrpSpPr>
        <p:grpSpPr>
          <a:xfrm>
            <a:off x="164616" y="151111"/>
            <a:ext cx="2804616" cy="395649"/>
            <a:chOff x="164616" y="151111"/>
            <a:chExt cx="2804616" cy="395649"/>
          </a:xfrm>
        </p:grpSpPr>
        <p:cxnSp>
          <p:nvCxnSpPr>
            <p:cNvPr id="56" name="直接连接符 55">
              <a:extLst>
                <a:ext uri="{FF2B5EF4-FFF2-40B4-BE49-F238E27FC236}">
                  <a16:creationId xmlns:a16="http://schemas.microsoft.com/office/drawing/2014/main" xmlns="" id="{16B3BA05-A024-4573-8E97-55C633AF03C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ABD411C2-117A-4477-A141-79FA8B3A7227}"/>
                </a:ext>
              </a:extLst>
            </p:cNvPr>
            <p:cNvSpPr txBox="1"/>
            <p:nvPr/>
          </p:nvSpPr>
          <p:spPr>
            <a:xfrm>
              <a:off x="450772" y="151111"/>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a:ea typeface="微软雅黑"/>
                  <a:sym typeface="Arial"/>
                </a:rPr>
                <a:t>愿景与范围文档</a:t>
              </a:r>
              <a:endParaRPr lang="zh-CN" altLang="en-US" sz="1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4" name="矩形 3">
              <a:extLst>
                <a:ext uri="{FF2B5EF4-FFF2-40B4-BE49-F238E27FC236}">
                  <a16:creationId xmlns:a16="http://schemas.microsoft.com/office/drawing/2014/main" xmlns="" id="{1CBD1EF4-397F-4BEE-9884-50E8FD7CCFB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矩形 58">
              <a:extLst>
                <a:ext uri="{FF2B5EF4-FFF2-40B4-BE49-F238E27FC236}">
                  <a16:creationId xmlns:a16="http://schemas.microsoft.com/office/drawing/2014/main" xmlns="" id="{01529494-2998-4BCD-AC7E-28BDEAE7956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矩形 59">
              <a:extLst>
                <a:ext uri="{FF2B5EF4-FFF2-40B4-BE49-F238E27FC236}">
                  <a16:creationId xmlns:a16="http://schemas.microsoft.com/office/drawing/2014/main" xmlns="" id="{D6FA5799-1259-4DAB-B0C6-F3A0FBB8122B}"/>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9" name="Text Placeholder 1">
            <a:extLst>
              <a:ext uri="{FF2B5EF4-FFF2-40B4-BE49-F238E27FC236}">
                <a16:creationId xmlns:a16="http://schemas.microsoft.com/office/drawing/2014/main" xmlns="" id="{B6936467-3733-4DD6-BAFE-EE1E96D9669C}"/>
              </a:ext>
            </a:extLst>
          </p:cNvPr>
          <p:cNvSpPr txBox="1">
            <a:spLocks/>
          </p:cNvSpPr>
          <p:nvPr/>
        </p:nvSpPr>
        <p:spPr>
          <a:xfrm>
            <a:off x="164616" y="689674"/>
            <a:ext cx="3564610" cy="1022888"/>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altLang="zh-CN" b="1" dirty="0" smtClean="0">
                <a:solidFill>
                  <a:srgbClr val="314865"/>
                </a:solidFill>
                <a:latin typeface="Arial"/>
                <a:ea typeface="微软雅黑"/>
                <a:sym typeface="Arial"/>
              </a:rPr>
              <a:t>1.</a:t>
            </a:r>
            <a:r>
              <a:rPr lang="zh-CN" altLang="en-US" b="1" dirty="0" smtClean="0">
                <a:solidFill>
                  <a:srgbClr val="314865"/>
                </a:solidFill>
                <a:latin typeface="Arial"/>
                <a:ea typeface="微软雅黑"/>
                <a:sym typeface="Arial"/>
              </a:rPr>
              <a:t>业务需求</a:t>
            </a:r>
            <a:endParaRPr lang="zh-CN" altLang="en-US" b="1" dirty="0">
              <a:solidFill>
                <a:srgbClr val="314865"/>
              </a:solidFill>
              <a:latin typeface="Arial"/>
              <a:ea typeface="微软雅黑"/>
              <a:sym typeface="Arial"/>
            </a:endParaRPr>
          </a:p>
        </p:txBody>
      </p:sp>
      <p:sp>
        <p:nvSpPr>
          <p:cNvPr id="11" name="Text Placeholder 1">
            <a:extLst>
              <a:ext uri="{FF2B5EF4-FFF2-40B4-BE49-F238E27FC236}">
                <a16:creationId xmlns:a16="http://schemas.microsoft.com/office/drawing/2014/main" xmlns="" id="{B6936467-3733-4DD6-BAFE-EE1E96D9669C}"/>
              </a:ext>
            </a:extLst>
          </p:cNvPr>
          <p:cNvSpPr txBox="1">
            <a:spLocks/>
          </p:cNvSpPr>
          <p:nvPr/>
        </p:nvSpPr>
        <p:spPr>
          <a:xfrm>
            <a:off x="3181177" y="1712562"/>
            <a:ext cx="6672021" cy="4091552"/>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sz="2400" b="1" dirty="0" smtClean="0">
                <a:solidFill>
                  <a:srgbClr val="314865"/>
                </a:solidFill>
                <a:latin typeface="Arial"/>
                <a:sym typeface="Arial"/>
              </a:rPr>
              <a:t>           项目启动往往基于一个</a:t>
            </a:r>
            <a:r>
              <a:rPr lang="zh-CN" altLang="en-US" sz="2400" b="1" dirty="0" smtClean="0">
                <a:solidFill>
                  <a:srgbClr val="FF0000"/>
                </a:solidFill>
                <a:latin typeface="Arial"/>
                <a:sym typeface="Arial"/>
              </a:rPr>
              <a:t>想法</a:t>
            </a:r>
            <a:r>
              <a:rPr lang="zh-CN" altLang="en-US" sz="2400" b="1" dirty="0" smtClean="0">
                <a:solidFill>
                  <a:srgbClr val="314865"/>
                </a:solidFill>
                <a:latin typeface="Arial"/>
                <a:sym typeface="Arial"/>
              </a:rPr>
              <a:t>：创造或是修改一个产品，为某些人提供有价值的好处和一个合理的投资回报。业务需求描述新系统能为其出资方、买家以及用户提供的主要收益。</a:t>
            </a:r>
            <a:r>
              <a:rPr lang="zh-CN" altLang="en-US" sz="2400" b="1" dirty="0" smtClean="0">
                <a:solidFill>
                  <a:srgbClr val="FF0000"/>
                </a:solidFill>
                <a:latin typeface="Arial"/>
                <a:sym typeface="Arial"/>
              </a:rPr>
              <a:t>业务需求直接影响着用户需求的实现和顺序</a:t>
            </a:r>
            <a:r>
              <a:rPr lang="zh-CN" altLang="en-US" sz="2400" b="1" dirty="0" smtClean="0">
                <a:solidFill>
                  <a:srgbClr val="314865"/>
                </a:solidFill>
                <a:latin typeface="Arial"/>
                <a:sym typeface="Arial"/>
              </a:rPr>
              <a:t>。</a:t>
            </a:r>
            <a:endParaRPr lang="en-US" altLang="zh-CN" sz="2400" b="1" dirty="0" smtClean="0">
              <a:solidFill>
                <a:srgbClr val="314865"/>
              </a:solidFill>
              <a:latin typeface="Arial"/>
              <a:sym typeface="Arial"/>
            </a:endParaRPr>
          </a:p>
        </p:txBody>
      </p:sp>
    </p:spTree>
    <p:extLst>
      <p:ext uri="{BB962C8B-B14F-4D97-AF65-F5344CB8AC3E}">
        <p14:creationId xmlns:p14="http://schemas.microsoft.com/office/powerpoint/2010/main" val="417570023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7工作总结与2018工作规划PPT模板"/>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925</Words>
  <Application>Microsoft Office PowerPoint</Application>
  <PresentationFormat>宽屏</PresentationFormat>
  <Paragraphs>167</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宋体</vt:lpstr>
      <vt:lpstr>微软雅黑</vt:lpstr>
      <vt:lpstr>Arial</vt:lpstr>
      <vt:lpstr>Calibri</vt:lpstr>
      <vt:lpstr>Franklin Gothic Book</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2017工作总结与2018工作规划PPT模板</dc:title>
  <dc:creator>carrie_xie</dc:creator>
  <cp:lastModifiedBy>China</cp:lastModifiedBy>
  <cp:revision>107</cp:revision>
  <dcterms:created xsi:type="dcterms:W3CDTF">2013-07-01T03:05:36Z</dcterms:created>
  <dcterms:modified xsi:type="dcterms:W3CDTF">2018-12-09T10:12:59Z</dcterms:modified>
</cp:coreProperties>
</file>