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6">
  <p:sldMasterIdLst>
    <p:sldMasterId id="2147483648" r:id="rId2"/>
  </p:sldMasterIdLst>
  <p:notesMasterIdLst>
    <p:notesMasterId r:id="rId66"/>
  </p:notesMasterIdLst>
  <p:handoutMasterIdLst>
    <p:handoutMasterId r:id="rId67"/>
  </p:handoutMasterIdLst>
  <p:sldIdLst>
    <p:sldId id="257" r:id="rId3"/>
    <p:sldId id="263" r:id="rId4"/>
    <p:sldId id="269" r:id="rId5"/>
    <p:sldId id="343" r:id="rId6"/>
    <p:sldId id="261" r:id="rId7"/>
    <p:sldId id="262" r:id="rId8"/>
    <p:sldId id="259" r:id="rId9"/>
    <p:sldId id="314" r:id="rId10"/>
    <p:sldId id="315" r:id="rId11"/>
    <p:sldId id="344" r:id="rId12"/>
    <p:sldId id="345" r:id="rId13"/>
    <p:sldId id="346" r:id="rId14"/>
    <p:sldId id="272" r:id="rId15"/>
    <p:sldId id="273" r:id="rId16"/>
    <p:sldId id="347" r:id="rId17"/>
    <p:sldId id="274" r:id="rId18"/>
    <p:sldId id="365" r:id="rId19"/>
    <p:sldId id="275" r:id="rId20"/>
    <p:sldId id="276" r:id="rId21"/>
    <p:sldId id="277" r:id="rId22"/>
    <p:sldId id="296" r:id="rId23"/>
    <p:sldId id="336" r:id="rId24"/>
    <p:sldId id="279" r:id="rId25"/>
    <p:sldId id="280" r:id="rId26"/>
    <p:sldId id="285" r:id="rId27"/>
    <p:sldId id="287" r:id="rId28"/>
    <p:sldId id="348" r:id="rId29"/>
    <p:sldId id="288" r:id="rId30"/>
    <p:sldId id="289" r:id="rId31"/>
    <p:sldId id="334" r:id="rId32"/>
    <p:sldId id="290" r:id="rId33"/>
    <p:sldId id="339" r:id="rId34"/>
    <p:sldId id="291" r:id="rId35"/>
    <p:sldId id="349" r:id="rId36"/>
    <p:sldId id="292" r:id="rId37"/>
    <p:sldId id="293" r:id="rId38"/>
    <p:sldId id="305" r:id="rId39"/>
    <p:sldId id="306" r:id="rId40"/>
    <p:sldId id="307" r:id="rId41"/>
    <p:sldId id="308" r:id="rId42"/>
    <p:sldId id="335" r:id="rId43"/>
    <p:sldId id="342" r:id="rId44"/>
    <p:sldId id="350" r:id="rId45"/>
    <p:sldId id="351" r:id="rId46"/>
    <p:sldId id="352" r:id="rId47"/>
    <p:sldId id="301" r:id="rId48"/>
    <p:sldId id="321" r:id="rId49"/>
    <p:sldId id="353" r:id="rId50"/>
    <p:sldId id="354" r:id="rId51"/>
    <p:sldId id="355" r:id="rId52"/>
    <p:sldId id="356" r:id="rId53"/>
    <p:sldId id="357" r:id="rId54"/>
    <p:sldId id="358" r:id="rId55"/>
    <p:sldId id="359" r:id="rId56"/>
    <p:sldId id="360" r:id="rId57"/>
    <p:sldId id="361" r:id="rId58"/>
    <p:sldId id="316" r:id="rId59"/>
    <p:sldId id="362" r:id="rId60"/>
    <p:sldId id="363" r:id="rId61"/>
    <p:sldId id="368" r:id="rId62"/>
    <p:sldId id="366" r:id="rId63"/>
    <p:sldId id="367" r:id="rId64"/>
    <p:sldId id="318" r:id="rId65"/>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FD8"/>
    <a:srgbClr val="86B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82424" autoAdjust="0"/>
  </p:normalViewPr>
  <p:slideViewPr>
    <p:cSldViewPr snapToGrid="0">
      <p:cViewPr>
        <p:scale>
          <a:sx n="95" d="100"/>
          <a:sy n="95" d="100"/>
        </p:scale>
        <p:origin x="-254" y="-192"/>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11/4/2018</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2018/11/4</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17</a:t>
            </a:fld>
            <a:endParaRPr lang="zh-CN"/>
          </a:p>
        </p:txBody>
      </p:sp>
    </p:spTree>
    <p:extLst>
      <p:ext uri="{BB962C8B-B14F-4D97-AF65-F5344CB8AC3E}">
        <p14:creationId xmlns:p14="http://schemas.microsoft.com/office/powerpoint/2010/main" val="1769530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18</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19</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20</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24</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25</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26</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27</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397217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dirty="0"/>
              <a:t>单击此处编辑母版标题样式</a:t>
            </a:r>
            <a:endParaRPr lang="zh-CN" dirty="0"/>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rPr smtClean="0"/>
              <a:t>‹#›</a:t>
            </a:fld>
            <a:endParaRPr 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2018/11/4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11/4/2018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en-US" altLang="zh-CN" dirty="0"/>
              <a:t/>
            </a:r>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11/4/2018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11/4/2018</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2018/11/4</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2018/11/4</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2018/11/4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2018/11/4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2018/11/4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2018/11/4</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2018/11/4</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2018/11/4</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2018/11/4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11/4/2018</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组长：李俊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组员：黄浩峰 叶忠杰 夏昌灏 吴荣欣</a:t>
            </a:r>
            <a:endParaRPr lang="zh-CN" dirty="0">
              <a:latin typeface="Microsoft YaHei UI" panose="020B0503020204020204" pitchFamily="34" charset="-122"/>
              <a:ea typeface="Microsoft YaHei UI" panose="020B0503020204020204"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8685996" y="1363106"/>
            <a:ext cx="2034540" cy="20345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398434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zh-CN" dirty="0"/>
              <a:t>产品</a:t>
            </a:r>
          </a:p>
        </p:txBody>
      </p:sp>
      <p:sp>
        <p:nvSpPr>
          <p:cNvPr id="3" name="矩形 2"/>
          <p:cNvSpPr>
            <a:spLocks noGrp="1"/>
          </p:cNvSpPr>
          <p:nvPr>
            <p:ph idx="1"/>
          </p:nvPr>
        </p:nvSpPr>
        <p:spPr/>
        <p:txBody>
          <a:bodyPr>
            <a:normAutofit/>
          </a:bodyPr>
          <a:lstStyle/>
          <a:p>
            <a:r>
              <a:rPr lang="zh-CN" altLang="zh-CN" sz="2400" dirty="0"/>
              <a:t>项目名称：软件工程系列课程教学辅助网站</a:t>
            </a:r>
            <a:r>
              <a:rPr lang="en-US" altLang="zh-CN" sz="2400" dirty="0"/>
              <a:t>   </a:t>
            </a:r>
            <a:endParaRPr lang="zh-CN" altLang="zh-CN" sz="2400" dirty="0"/>
          </a:p>
          <a:p>
            <a:r>
              <a:rPr lang="zh-CN" altLang="zh-CN" sz="2400" dirty="0"/>
              <a:t>编程语言：</a:t>
            </a:r>
            <a:r>
              <a:rPr lang="en-US" altLang="zh-CN" sz="2400" dirty="0"/>
              <a:t>html</a:t>
            </a:r>
            <a:r>
              <a:rPr lang="zh-CN" altLang="zh-CN" sz="2400" dirty="0"/>
              <a:t>，</a:t>
            </a:r>
            <a:r>
              <a:rPr lang="en-US" altLang="zh-CN" sz="2400" dirty="0"/>
              <a:t>JavaScript</a:t>
            </a:r>
            <a:r>
              <a:rPr lang="zh-CN" altLang="zh-CN" sz="2400" dirty="0"/>
              <a:t>，</a:t>
            </a:r>
            <a:r>
              <a:rPr lang="en-US" altLang="zh-CN" sz="2400" dirty="0"/>
              <a:t>Java</a:t>
            </a:r>
            <a:r>
              <a:rPr lang="zh-CN" altLang="zh-CN" sz="2400" dirty="0"/>
              <a:t>等</a:t>
            </a:r>
          </a:p>
          <a:p>
            <a:r>
              <a:rPr lang="zh-CN" altLang="zh-CN" sz="2400" dirty="0"/>
              <a:t>主要功能：教师可对学生资料、成绩以及所选课程进行修改管理；学生可通过查询获取自身成绩，自主选择相关课程。</a:t>
            </a:r>
          </a:p>
        </p:txBody>
      </p:sp>
    </p:spTree>
    <p:extLst>
      <p:ext uri="{BB962C8B-B14F-4D97-AF65-F5344CB8AC3E}">
        <p14:creationId xmlns:p14="http://schemas.microsoft.com/office/powerpoint/2010/main" val="174604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x-none" altLang="zh-CN" dirty="0"/>
              <a:t>2.3</a:t>
            </a:r>
            <a:r>
              <a:rPr lang="en-US" altLang="zh-CN" dirty="0"/>
              <a:t> </a:t>
            </a:r>
            <a:r>
              <a:rPr lang="x-none" altLang="zh-CN" dirty="0"/>
              <a:t>验收标准和验收计划</a:t>
            </a:r>
            <a:endParaRPr lang="zh-CN" altLang="zh-CN" dirty="0"/>
          </a:p>
        </p:txBody>
      </p:sp>
      <p:sp>
        <p:nvSpPr>
          <p:cNvPr id="3" name="矩形 2"/>
          <p:cNvSpPr>
            <a:spLocks noGrp="1"/>
          </p:cNvSpPr>
          <p:nvPr>
            <p:ph idx="1"/>
          </p:nvPr>
        </p:nvSpPr>
        <p:spPr/>
        <p:txBody>
          <a:bodyPr>
            <a:normAutofit/>
          </a:bodyPr>
          <a:lstStyle/>
          <a:p>
            <a:r>
              <a:rPr lang="zh-CN" altLang="zh-CN" sz="2400" dirty="0"/>
              <a:t>验收测试：</a:t>
            </a:r>
          </a:p>
          <a:p>
            <a:r>
              <a:rPr lang="en-US" altLang="zh-CN" sz="2400" dirty="0"/>
              <a:t>			</a:t>
            </a:r>
            <a:r>
              <a:rPr lang="zh-CN" altLang="zh-CN" sz="2400" dirty="0"/>
              <a:t>时间：</a:t>
            </a:r>
            <a:r>
              <a:rPr lang="en-US" altLang="zh-CN" sz="2400" dirty="0"/>
              <a:t>1</a:t>
            </a:r>
            <a:r>
              <a:rPr lang="zh-CN" altLang="zh-CN" sz="2400" dirty="0"/>
              <a:t>天</a:t>
            </a:r>
          </a:p>
          <a:p>
            <a:r>
              <a:rPr lang="en-US" altLang="zh-CN" sz="2400" dirty="0"/>
              <a:t>			</a:t>
            </a:r>
            <a:r>
              <a:rPr lang="zh-CN" altLang="zh-CN" sz="2400" dirty="0"/>
              <a:t>内容：软件使用</a:t>
            </a:r>
          </a:p>
          <a:p>
            <a:r>
              <a:rPr lang="en-US" altLang="zh-CN" sz="2400" dirty="0"/>
              <a:t>//</a:t>
            </a:r>
            <a:r>
              <a:rPr lang="zh-CN" altLang="zh-CN" sz="2400" dirty="0"/>
              <a:t>待定 两部分</a:t>
            </a:r>
            <a:r>
              <a:rPr lang="en-US" altLang="zh-CN" sz="2400" dirty="0"/>
              <a:t>,</a:t>
            </a:r>
            <a:r>
              <a:rPr lang="zh-CN" altLang="zh-CN" sz="2400" dirty="0"/>
              <a:t>杨老师</a:t>
            </a:r>
            <a:r>
              <a:rPr lang="en-US" altLang="zh-CN" sz="2400" dirty="0"/>
              <a:t>+</a:t>
            </a:r>
            <a:r>
              <a:rPr lang="zh-CN" altLang="zh-CN" sz="2400" dirty="0"/>
              <a:t>等侯老师公布评审方式</a:t>
            </a:r>
          </a:p>
          <a:p>
            <a:r>
              <a:rPr lang="en-US" altLang="zh-CN" sz="2400" dirty="0"/>
              <a:t>		</a:t>
            </a:r>
            <a:r>
              <a:rPr lang="zh-CN" altLang="zh-CN" sz="2400" dirty="0"/>
              <a:t>软件确认：</a:t>
            </a:r>
          </a:p>
          <a:p>
            <a:r>
              <a:rPr lang="en-US" altLang="zh-CN" sz="2400" dirty="0"/>
              <a:t>			</a:t>
            </a:r>
            <a:r>
              <a:rPr lang="zh-CN" altLang="zh-CN" sz="2400" dirty="0"/>
              <a:t>时间：</a:t>
            </a:r>
            <a:r>
              <a:rPr lang="en-US" altLang="zh-CN" sz="2400" dirty="0"/>
              <a:t>1</a:t>
            </a:r>
            <a:r>
              <a:rPr lang="zh-CN" altLang="zh-CN" sz="2400" dirty="0"/>
              <a:t>天</a:t>
            </a:r>
          </a:p>
          <a:p>
            <a:r>
              <a:rPr lang="en-US" altLang="zh-CN" sz="2400" dirty="0"/>
              <a:t>			</a:t>
            </a:r>
            <a:r>
              <a:rPr lang="zh-CN" altLang="zh-CN" sz="2400" dirty="0"/>
              <a:t>内容：确定软件的可使用性和完整性</a:t>
            </a:r>
          </a:p>
        </p:txBody>
      </p:sp>
      <p:graphicFrame>
        <p:nvGraphicFramePr>
          <p:cNvPr id="4" name="表格 3"/>
          <p:cNvGraphicFramePr>
            <a:graphicFrameLocks noGrp="1"/>
          </p:cNvGraphicFramePr>
          <p:nvPr>
            <p:extLst>
              <p:ext uri="{D42A27DB-BD31-4B8C-83A1-F6EECF244321}">
                <p14:modId xmlns:p14="http://schemas.microsoft.com/office/powerpoint/2010/main" val="1833387281"/>
              </p:ext>
            </p:extLst>
          </p:nvPr>
        </p:nvGraphicFramePr>
        <p:xfrm>
          <a:off x="8091342" y="1138238"/>
          <a:ext cx="2899572" cy="5334000"/>
        </p:xfrm>
        <a:graphic>
          <a:graphicData uri="http://schemas.openxmlformats.org/drawingml/2006/table">
            <a:tbl>
              <a:tblPr firstRow="1" firstCol="1" bandRow="1"/>
              <a:tblGrid>
                <a:gridCol w="1681642">
                  <a:extLst>
                    <a:ext uri="{9D8B030D-6E8A-4147-A177-3AD203B41FA5}">
                      <a16:colId xmlns="" xmlns:a16="http://schemas.microsoft.com/office/drawing/2014/main" val="20000"/>
                    </a:ext>
                  </a:extLst>
                </a:gridCol>
                <a:gridCol w="1217930">
                  <a:extLst>
                    <a:ext uri="{9D8B030D-6E8A-4147-A177-3AD203B41FA5}">
                      <a16:colId xmlns="" xmlns:a16="http://schemas.microsoft.com/office/drawing/2014/main" val="20001"/>
                    </a:ext>
                  </a:extLst>
                </a:gridCol>
              </a:tblGrid>
              <a:tr h="199798">
                <a:tc>
                  <a:txBody>
                    <a:bodyPr/>
                    <a:lstStyle/>
                    <a:p>
                      <a:pPr indent="127000" algn="just">
                        <a:lnSpc>
                          <a:spcPts val="2000"/>
                        </a:lnSpc>
                        <a:spcAft>
                          <a:spcPts val="0"/>
                        </a:spcAft>
                      </a:pPr>
                      <a:r>
                        <a:rPr lang="zh-CN" sz="1800" b="1" kern="100" dirty="0">
                          <a:effectLst/>
                          <a:latin typeface="Times New Roman"/>
                          <a:ea typeface="宋体"/>
                          <a:cs typeface="宋体"/>
                        </a:rPr>
                        <a:t>项目文档</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a:effectLst/>
                          <a:latin typeface="Times New Roman"/>
                          <a:ea typeface="宋体"/>
                          <a:cs typeface="宋体"/>
                        </a:rPr>
                        <a:t>验收标准</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99596">
                <a:tc>
                  <a:txBody>
                    <a:bodyPr/>
                    <a:lstStyle/>
                    <a:p>
                      <a:pPr indent="127000" algn="just">
                        <a:lnSpc>
                          <a:spcPts val="2000"/>
                        </a:lnSpc>
                        <a:spcAft>
                          <a:spcPts val="0"/>
                        </a:spcAft>
                      </a:pPr>
                      <a:r>
                        <a:rPr lang="zh-CN" sz="1800" b="1" kern="100" dirty="0">
                          <a:effectLst/>
                          <a:latin typeface="Times New Roman"/>
                          <a:ea typeface="宋体"/>
                          <a:cs typeface="宋体"/>
                        </a:rPr>
                        <a:t>《项目章程》</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a:effectLst/>
                          <a:latin typeface="Times New Roman"/>
                          <a:ea typeface="宋体"/>
                          <a:cs typeface="宋体"/>
                        </a:rPr>
                        <a:t>文档规范，内容翔实</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99596">
                <a:tc>
                  <a:txBody>
                    <a:bodyPr/>
                    <a:lstStyle/>
                    <a:p>
                      <a:pPr indent="127000" algn="just">
                        <a:lnSpc>
                          <a:spcPts val="2000"/>
                        </a:lnSpc>
                        <a:spcAft>
                          <a:spcPts val="0"/>
                        </a:spcAft>
                      </a:pPr>
                      <a:r>
                        <a:rPr lang="zh-CN" sz="1800" b="1" kern="100">
                          <a:effectLst/>
                          <a:latin typeface="Times New Roman"/>
                          <a:ea typeface="宋体"/>
                          <a:cs typeface="宋体"/>
                        </a:rPr>
                        <a:t>《需求工程计划</a:t>
                      </a:r>
                      <a:r>
                        <a:rPr lang="en-US" sz="1800" b="1" kern="100">
                          <a:effectLst/>
                          <a:latin typeface="Times New Roman"/>
                          <a:ea typeface="宋体"/>
                          <a:cs typeface="宋体"/>
                        </a:rPr>
                        <a:t>-</a:t>
                      </a:r>
                      <a:r>
                        <a:rPr lang="zh-CN" sz="1800" b="1" kern="100">
                          <a:effectLst/>
                          <a:latin typeface="Times New Roman"/>
                          <a:ea typeface="宋体"/>
                          <a:cs typeface="宋体"/>
                        </a:rPr>
                        <a:t>初步》</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99596">
                <a:tc>
                  <a:txBody>
                    <a:bodyPr/>
                    <a:lstStyle/>
                    <a:p>
                      <a:pPr indent="127000" algn="just">
                        <a:lnSpc>
                          <a:spcPts val="2000"/>
                        </a:lnSpc>
                        <a:spcAft>
                          <a:spcPts val="0"/>
                        </a:spcAft>
                      </a:pPr>
                      <a:r>
                        <a:rPr lang="zh-CN" sz="1800" b="1" kern="100">
                          <a:effectLst/>
                          <a:latin typeface="Times New Roman"/>
                          <a:ea typeface="宋体"/>
                          <a:cs typeface="宋体"/>
                        </a:rPr>
                        <a:t>《前景与范围》</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99596">
                <a:tc>
                  <a:txBody>
                    <a:bodyPr/>
                    <a:lstStyle/>
                    <a:p>
                      <a:pPr indent="127000" algn="just">
                        <a:lnSpc>
                          <a:spcPts val="2000"/>
                        </a:lnSpc>
                        <a:spcAft>
                          <a:spcPts val="0"/>
                        </a:spcAft>
                      </a:pPr>
                      <a:r>
                        <a:rPr lang="zh-CN" sz="1800" b="1" kern="100">
                          <a:effectLst/>
                          <a:latin typeface="Times New Roman"/>
                          <a:ea typeface="宋体"/>
                          <a:cs typeface="宋体"/>
                        </a:rPr>
                        <a:t>《用例文档》</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99596">
                <a:tc>
                  <a:txBody>
                    <a:bodyPr/>
                    <a:lstStyle/>
                    <a:p>
                      <a:pPr indent="127000" algn="just">
                        <a:lnSpc>
                          <a:spcPts val="2000"/>
                        </a:lnSpc>
                        <a:spcAft>
                          <a:spcPts val="0"/>
                        </a:spcAft>
                      </a:pPr>
                      <a:r>
                        <a:rPr lang="zh-CN" sz="1800" b="1" kern="100">
                          <a:effectLst/>
                          <a:latin typeface="Times New Roman"/>
                          <a:ea typeface="宋体"/>
                          <a:cs typeface="宋体"/>
                        </a:rPr>
                        <a:t>《需求工程计划》</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99596">
                <a:tc>
                  <a:txBody>
                    <a:bodyPr/>
                    <a:lstStyle/>
                    <a:p>
                      <a:pPr indent="127000" algn="just">
                        <a:lnSpc>
                          <a:spcPts val="2000"/>
                        </a:lnSpc>
                        <a:spcAft>
                          <a:spcPts val="0"/>
                        </a:spcAft>
                      </a:pPr>
                      <a:r>
                        <a:rPr lang="zh-CN" sz="1800" b="1" kern="100">
                          <a:effectLst/>
                          <a:latin typeface="Times New Roman"/>
                          <a:ea typeface="宋体"/>
                          <a:cs typeface="宋体"/>
                        </a:rPr>
                        <a:t>《需求规格说明书》</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99596">
                <a:tc>
                  <a:txBody>
                    <a:bodyPr/>
                    <a:lstStyle/>
                    <a:p>
                      <a:pPr indent="127000" algn="just">
                        <a:lnSpc>
                          <a:spcPts val="2000"/>
                        </a:lnSpc>
                        <a:spcAft>
                          <a:spcPts val="0"/>
                        </a:spcAft>
                      </a:pPr>
                      <a:r>
                        <a:rPr lang="zh-CN" sz="1800" b="1" kern="100">
                          <a:effectLst/>
                          <a:latin typeface="Times New Roman"/>
                          <a:ea typeface="宋体"/>
                          <a:cs typeface="宋体"/>
                        </a:rPr>
                        <a:t>《需求变更控制文档》</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a:effectLst/>
                          <a:latin typeface="Times New Roman"/>
                          <a:ea typeface="宋体"/>
                          <a:cs typeface="宋体"/>
                        </a:rPr>
                        <a:t>文档规范，内容翔实</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99596">
                <a:tc>
                  <a:txBody>
                    <a:bodyPr/>
                    <a:lstStyle/>
                    <a:p>
                      <a:pPr indent="127000" algn="just">
                        <a:lnSpc>
                          <a:spcPts val="2000"/>
                        </a:lnSpc>
                        <a:spcAft>
                          <a:spcPts val="0"/>
                        </a:spcAft>
                      </a:pPr>
                      <a:r>
                        <a:rPr lang="zh-CN" sz="1800" b="1" kern="100">
                          <a:effectLst/>
                          <a:latin typeface="Times New Roman"/>
                          <a:ea typeface="宋体"/>
                          <a:cs typeface="宋体"/>
                        </a:rPr>
                        <a:t>《用户手册》</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99596">
                <a:tc>
                  <a:txBody>
                    <a:bodyPr/>
                    <a:lstStyle/>
                    <a:p>
                      <a:pPr indent="127000" algn="just">
                        <a:lnSpc>
                          <a:spcPts val="2000"/>
                        </a:lnSpc>
                        <a:spcAft>
                          <a:spcPts val="0"/>
                        </a:spcAft>
                      </a:pPr>
                      <a:r>
                        <a:rPr lang="zh-CN" sz="1800" b="1" kern="100">
                          <a:effectLst/>
                          <a:latin typeface="Times New Roman"/>
                          <a:ea typeface="宋体"/>
                          <a:cs typeface="宋体"/>
                        </a:rPr>
                        <a:t>《概要设计说明》</a:t>
                      </a:r>
                      <a:endParaRPr lang="zh-CN" sz="1800" b="1" kern="10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99596">
                <a:tc>
                  <a:txBody>
                    <a:bodyPr/>
                    <a:lstStyle/>
                    <a:p>
                      <a:pPr indent="127000" algn="just">
                        <a:lnSpc>
                          <a:spcPts val="2000"/>
                        </a:lnSpc>
                        <a:spcAft>
                          <a:spcPts val="0"/>
                        </a:spcAft>
                      </a:pPr>
                      <a:r>
                        <a:rPr lang="zh-CN" sz="1800" b="1" kern="100" dirty="0">
                          <a:effectLst/>
                          <a:latin typeface="Times New Roman"/>
                          <a:ea typeface="宋体"/>
                          <a:cs typeface="宋体"/>
                        </a:rPr>
                        <a:t>《项目总结报告》</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800" b="1" kern="100" dirty="0">
                          <a:effectLst/>
                          <a:latin typeface="Times New Roman"/>
                          <a:ea typeface="宋体"/>
                          <a:cs typeface="宋体"/>
                        </a:rPr>
                        <a:t>文档规范，内容翔实</a:t>
                      </a:r>
                      <a:endParaRPr lang="zh-CN" sz="1800" b="1" kern="100" dirty="0">
                        <a:effectLst/>
                        <a:latin typeface="Times New Roman"/>
                        <a:ea typeface="等线"/>
                        <a:cs typeface="宋体"/>
                      </a:endParaRPr>
                    </a:p>
                  </a:txBody>
                  <a:tcPr marL="53946" marR="539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5" name="矩形 4"/>
          <p:cNvSpPr/>
          <p:nvPr/>
        </p:nvSpPr>
        <p:spPr>
          <a:xfrm>
            <a:off x="5774159" y="490541"/>
            <a:ext cx="4862228" cy="523220"/>
          </a:xfrm>
          <a:prstGeom prst="rect">
            <a:avLst/>
          </a:prstGeom>
        </p:spPr>
        <p:txBody>
          <a:bodyPr wrap="none">
            <a:spAutoFit/>
          </a:bodyPr>
          <a:lstStyle/>
          <a:p>
            <a:pPr lvl="0" indent="2489200" defTabSz="914400" fontAlgn="base">
              <a:spcBef>
                <a:spcPct val="0"/>
              </a:spcBef>
              <a:spcAft>
                <a:spcPct val="0"/>
              </a:spcAft>
            </a:pPr>
            <a:r>
              <a:rPr lang="zh-CN" altLang="zh-CN" sz="2800" b="1" dirty="0">
                <a:latin typeface="宋体" pitchFamily="2" charset="-122"/>
                <a:ea typeface="宋体" pitchFamily="2" charset="-122"/>
                <a:cs typeface="Times New Roman" pitchFamily="18" charset="0"/>
              </a:rPr>
              <a:t>验收标准表格</a:t>
            </a:r>
            <a:endParaRPr lang="zh-CN" altLang="zh-CN" sz="2800" b="1" dirty="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7942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实施计划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3.1 </a:t>
            </a:r>
            <a:r>
              <a:rPr lang="zh-CN" altLang="zh-CN" dirty="0"/>
              <a:t>工作任务分解及人员分工</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316" y="1348374"/>
            <a:ext cx="6105191" cy="488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976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a:xfrm>
            <a:off x="654132" y="316360"/>
            <a:ext cx="9404723" cy="1400530"/>
          </a:xfrm>
        </p:spPr>
        <p:txBody>
          <a:bodyPr/>
          <a:lstStyle/>
          <a:p>
            <a:r>
              <a:rPr lang="en-US" altLang="zh-CN" dirty="0"/>
              <a:t>3.1 </a:t>
            </a:r>
            <a:r>
              <a:rPr lang="zh-CN" altLang="zh-CN" dirty="0"/>
              <a:t>工作任务分解及人员分工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66068613"/>
              </p:ext>
            </p:extLst>
          </p:nvPr>
        </p:nvGraphicFramePr>
        <p:xfrm>
          <a:off x="2494280" y="1017070"/>
          <a:ext cx="7085948" cy="5760720"/>
        </p:xfrm>
        <a:graphic>
          <a:graphicData uri="http://schemas.openxmlformats.org/drawingml/2006/table">
            <a:tbl>
              <a:tblPr firstRow="1" firstCol="1" bandRow="1"/>
              <a:tblGrid>
                <a:gridCol w="3542974">
                  <a:extLst>
                    <a:ext uri="{9D8B030D-6E8A-4147-A177-3AD203B41FA5}">
                      <a16:colId xmlns="" xmlns:a16="http://schemas.microsoft.com/office/drawing/2014/main" val="20000"/>
                    </a:ext>
                  </a:extLst>
                </a:gridCol>
                <a:gridCol w="3542974">
                  <a:extLst>
                    <a:ext uri="{9D8B030D-6E8A-4147-A177-3AD203B41FA5}">
                      <a16:colId xmlns="" xmlns:a16="http://schemas.microsoft.com/office/drawing/2014/main" val="20001"/>
                    </a:ext>
                  </a:extLst>
                </a:gridCol>
              </a:tblGrid>
              <a:tr h="262403">
                <a:tc>
                  <a:txBody>
                    <a:bodyPr/>
                    <a:lstStyle/>
                    <a:p>
                      <a:pPr algn="l">
                        <a:spcAft>
                          <a:spcPts val="0"/>
                        </a:spcAft>
                      </a:pPr>
                      <a:r>
                        <a:rPr lang="zh-CN" sz="1800" b="1" kern="100" dirty="0">
                          <a:effectLst/>
                          <a:latin typeface="Calibri"/>
                          <a:ea typeface="宋体"/>
                          <a:cs typeface="等线"/>
                        </a:rPr>
                        <a:t>项目任务</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b="1" kern="100">
                          <a:effectLst/>
                          <a:latin typeface="Calibri"/>
                          <a:ea typeface="宋体"/>
                          <a:cs typeface="等线"/>
                        </a:rPr>
                        <a:t>截止时间</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62403">
                <a:tc>
                  <a:txBody>
                    <a:bodyPr/>
                    <a:lstStyle/>
                    <a:p>
                      <a:pPr algn="l">
                        <a:spcAft>
                          <a:spcPts val="0"/>
                        </a:spcAft>
                      </a:pPr>
                      <a:r>
                        <a:rPr lang="zh-CN" sz="1800" b="1" kern="100" dirty="0">
                          <a:effectLst/>
                          <a:latin typeface="Calibri"/>
                          <a:ea typeface="宋体"/>
                          <a:cs typeface="等线"/>
                        </a:rPr>
                        <a:t>建立核心队伍</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9</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62403">
                <a:tc>
                  <a:txBody>
                    <a:bodyPr/>
                    <a:lstStyle/>
                    <a:p>
                      <a:pPr algn="l">
                        <a:spcAft>
                          <a:spcPts val="0"/>
                        </a:spcAft>
                      </a:pPr>
                      <a:r>
                        <a:rPr lang="zh-CN" sz="1800" b="1" kern="100" dirty="0">
                          <a:effectLst/>
                          <a:latin typeface="Calibri"/>
                          <a:ea typeface="宋体"/>
                          <a:cs typeface="等线"/>
                        </a:rPr>
                        <a:t>基本完成项目章程</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12</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62403">
                <a:tc>
                  <a:txBody>
                    <a:bodyPr/>
                    <a:lstStyle/>
                    <a:p>
                      <a:pPr algn="l">
                        <a:spcAft>
                          <a:spcPts val="0"/>
                        </a:spcAft>
                      </a:pPr>
                      <a:r>
                        <a:rPr lang="zh-CN" sz="1800" b="1" kern="100">
                          <a:effectLst/>
                          <a:latin typeface="Calibri"/>
                          <a:ea typeface="宋体"/>
                          <a:cs typeface="等线"/>
                        </a:rPr>
                        <a:t>初步完成可行性分析</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18</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62403">
                <a:tc>
                  <a:txBody>
                    <a:bodyPr/>
                    <a:lstStyle/>
                    <a:p>
                      <a:pPr algn="l">
                        <a:spcAft>
                          <a:spcPts val="0"/>
                        </a:spcAft>
                      </a:pPr>
                      <a:r>
                        <a:rPr lang="zh-CN" sz="1800" b="1" kern="100">
                          <a:effectLst/>
                          <a:latin typeface="Calibri"/>
                          <a:ea typeface="宋体"/>
                          <a:cs typeface="等线"/>
                        </a:rPr>
                        <a:t>初步确定开发计划</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25</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62403">
                <a:tc>
                  <a:txBody>
                    <a:bodyPr/>
                    <a:lstStyle/>
                    <a:p>
                      <a:pPr algn="l">
                        <a:spcAft>
                          <a:spcPts val="0"/>
                        </a:spcAft>
                      </a:pPr>
                      <a:r>
                        <a:rPr lang="zh-CN" sz="1800" b="1" kern="100" dirty="0">
                          <a:effectLst/>
                          <a:latin typeface="Calibri"/>
                          <a:ea typeface="宋体"/>
                          <a:cs typeface="等线"/>
                        </a:rPr>
                        <a:t>正式发布需求项目工程</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10</a:t>
                      </a:r>
                      <a:r>
                        <a:rPr lang="zh-CN" sz="1800" b="1" kern="100">
                          <a:effectLst/>
                          <a:latin typeface="Calibri"/>
                          <a:ea typeface="宋体"/>
                          <a:cs typeface="等线"/>
                        </a:rPr>
                        <a:t>月</a:t>
                      </a:r>
                      <a:r>
                        <a:rPr lang="en-US" sz="1800" b="1" kern="100">
                          <a:effectLst/>
                          <a:latin typeface="Calibri"/>
                          <a:ea typeface="宋体"/>
                          <a:cs typeface="等线"/>
                        </a:rPr>
                        <a:t>30</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62403">
                <a:tc>
                  <a:txBody>
                    <a:bodyPr/>
                    <a:lstStyle/>
                    <a:p>
                      <a:pPr algn="l">
                        <a:spcAft>
                          <a:spcPts val="0"/>
                        </a:spcAft>
                      </a:pPr>
                      <a:r>
                        <a:rPr lang="zh-CN" sz="1800" b="1" kern="100">
                          <a:effectLst/>
                          <a:latin typeface="Calibri"/>
                          <a:ea typeface="宋体"/>
                          <a:cs typeface="等线"/>
                        </a:rPr>
                        <a:t>确定需求开发过程</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10</a:t>
                      </a:r>
                      <a:r>
                        <a:rPr lang="zh-CN" sz="1800" b="1" kern="100" dirty="0">
                          <a:effectLst/>
                          <a:latin typeface="Calibri"/>
                          <a:ea typeface="宋体"/>
                          <a:cs typeface="等线"/>
                        </a:rPr>
                        <a:t>月</a:t>
                      </a:r>
                      <a:r>
                        <a:rPr lang="en-US" sz="1800" b="1" kern="100" dirty="0">
                          <a:effectLst/>
                          <a:latin typeface="Calibri"/>
                          <a:ea typeface="宋体"/>
                          <a:cs typeface="等线"/>
                        </a:rPr>
                        <a:t>30</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62403">
                <a:tc>
                  <a:txBody>
                    <a:bodyPr/>
                    <a:lstStyle/>
                    <a:p>
                      <a:pPr algn="l">
                        <a:spcAft>
                          <a:spcPts val="0"/>
                        </a:spcAft>
                      </a:pPr>
                      <a:r>
                        <a:rPr lang="zh-CN" sz="1800" b="1" kern="100">
                          <a:effectLst/>
                          <a:latin typeface="Calibri"/>
                          <a:ea typeface="宋体"/>
                          <a:cs typeface="等线"/>
                        </a:rPr>
                        <a:t>进行用户访谈</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11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62403">
                <a:tc>
                  <a:txBody>
                    <a:bodyPr/>
                    <a:lstStyle/>
                    <a:p>
                      <a:pPr algn="l">
                        <a:spcAft>
                          <a:spcPts val="0"/>
                        </a:spcAft>
                      </a:pPr>
                      <a:r>
                        <a:rPr lang="zh-CN" sz="1800" b="1" kern="100">
                          <a:effectLst/>
                          <a:latin typeface="Calibri"/>
                          <a:ea typeface="宋体"/>
                          <a:cs typeface="等线"/>
                        </a:rPr>
                        <a:t>编写项目视图与范围</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12</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62403">
                <a:tc>
                  <a:txBody>
                    <a:bodyPr/>
                    <a:lstStyle/>
                    <a:p>
                      <a:pPr algn="l">
                        <a:spcAft>
                          <a:spcPts val="0"/>
                        </a:spcAft>
                      </a:pPr>
                      <a:r>
                        <a:rPr lang="zh-CN" sz="1800" b="1" kern="100">
                          <a:effectLst/>
                          <a:latin typeface="Calibri"/>
                          <a:ea typeface="宋体"/>
                          <a:cs typeface="等线"/>
                        </a:rPr>
                        <a:t>用户群分类</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11</a:t>
                      </a:r>
                      <a:r>
                        <a:rPr lang="zh-CN" sz="1800" b="1" kern="100">
                          <a:effectLst/>
                          <a:latin typeface="Calibri"/>
                          <a:ea typeface="宋体"/>
                          <a:cs typeface="等线"/>
                        </a:rPr>
                        <a:t>月</a:t>
                      </a:r>
                      <a:r>
                        <a:rPr lang="en-US" sz="1800" b="1" kern="100">
                          <a:effectLst/>
                          <a:latin typeface="Calibri"/>
                          <a:ea typeface="宋体"/>
                          <a:cs typeface="等线"/>
                        </a:rPr>
                        <a:t>13</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62403">
                <a:tc>
                  <a:txBody>
                    <a:bodyPr/>
                    <a:lstStyle/>
                    <a:p>
                      <a:pPr algn="l">
                        <a:spcAft>
                          <a:spcPts val="0"/>
                        </a:spcAft>
                      </a:pPr>
                      <a:r>
                        <a:rPr lang="zh-CN" sz="1800" b="1" kern="100">
                          <a:effectLst/>
                          <a:latin typeface="Calibri"/>
                          <a:ea typeface="宋体"/>
                          <a:cs typeface="等线"/>
                        </a:rPr>
                        <a:t>发布软件概要设计说明</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a:effectLst/>
                          <a:latin typeface="宋体"/>
                          <a:ea typeface="宋体"/>
                          <a:cs typeface="等线"/>
                        </a:rPr>
                        <a:t>2018</a:t>
                      </a:r>
                      <a:r>
                        <a:rPr lang="zh-CN" sz="1800" b="1" kern="100">
                          <a:effectLst/>
                          <a:latin typeface="Calibri"/>
                          <a:ea typeface="宋体"/>
                          <a:cs typeface="等线"/>
                        </a:rPr>
                        <a:t>年</a:t>
                      </a:r>
                      <a:r>
                        <a:rPr lang="en-US" sz="1800" b="1" kern="100">
                          <a:effectLst/>
                          <a:latin typeface="Calibri"/>
                          <a:ea typeface="宋体"/>
                          <a:cs typeface="等线"/>
                        </a:rPr>
                        <a:t>11</a:t>
                      </a:r>
                      <a:r>
                        <a:rPr lang="zh-CN" sz="1800" b="1" kern="100">
                          <a:effectLst/>
                          <a:latin typeface="Calibri"/>
                          <a:ea typeface="宋体"/>
                          <a:cs typeface="等线"/>
                        </a:rPr>
                        <a:t>月</a:t>
                      </a:r>
                      <a:r>
                        <a:rPr lang="en-US" sz="1800" b="1" kern="100">
                          <a:effectLst/>
                          <a:latin typeface="Calibri"/>
                          <a:ea typeface="宋体"/>
                          <a:cs typeface="等线"/>
                        </a:rPr>
                        <a:t>17</a:t>
                      </a:r>
                      <a:r>
                        <a:rPr lang="zh-CN" sz="1800" b="1" kern="100">
                          <a:effectLst/>
                          <a:latin typeface="Calibri"/>
                          <a:ea typeface="宋体"/>
                          <a:cs typeface="等线"/>
                        </a:rPr>
                        <a:t>日</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62403">
                <a:tc>
                  <a:txBody>
                    <a:bodyPr/>
                    <a:lstStyle/>
                    <a:p>
                      <a:pPr algn="l">
                        <a:spcAft>
                          <a:spcPts val="0"/>
                        </a:spcAft>
                      </a:pPr>
                      <a:r>
                        <a:rPr lang="zh-CN" sz="1800" b="1" kern="100">
                          <a:effectLst/>
                          <a:latin typeface="Calibri"/>
                          <a:ea typeface="宋体"/>
                          <a:cs typeface="等线"/>
                        </a:rPr>
                        <a:t>需求重用</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19</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62403">
                <a:tc>
                  <a:txBody>
                    <a:bodyPr/>
                    <a:lstStyle/>
                    <a:p>
                      <a:pPr algn="l">
                        <a:spcAft>
                          <a:spcPts val="0"/>
                        </a:spcAft>
                      </a:pPr>
                      <a:r>
                        <a:rPr lang="zh-CN" sz="1800" b="1" kern="100">
                          <a:effectLst/>
                          <a:latin typeface="Calibri"/>
                          <a:ea typeface="宋体"/>
                          <a:cs typeface="等线"/>
                        </a:rPr>
                        <a:t>绘制联系图</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21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62403">
                <a:tc>
                  <a:txBody>
                    <a:bodyPr/>
                    <a:lstStyle/>
                    <a:p>
                      <a:pPr algn="l">
                        <a:spcAft>
                          <a:spcPts val="0"/>
                        </a:spcAft>
                      </a:pPr>
                      <a:r>
                        <a:rPr lang="zh-CN" sz="1800" b="1" kern="100">
                          <a:effectLst/>
                          <a:latin typeface="Calibri"/>
                          <a:ea typeface="宋体"/>
                          <a:cs typeface="等线"/>
                        </a:rPr>
                        <a:t>创建开发原型</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11</a:t>
                      </a:r>
                      <a:r>
                        <a:rPr lang="zh-CN" sz="1800" b="1" kern="100" dirty="0">
                          <a:effectLst/>
                          <a:latin typeface="Calibri"/>
                          <a:ea typeface="宋体"/>
                          <a:cs typeface="等线"/>
                        </a:rPr>
                        <a:t>月</a:t>
                      </a:r>
                      <a:r>
                        <a:rPr lang="en-US" sz="1800" b="1" kern="100" dirty="0">
                          <a:effectLst/>
                          <a:latin typeface="Calibri"/>
                          <a:ea typeface="宋体"/>
                          <a:cs typeface="等线"/>
                        </a:rPr>
                        <a:t>23</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62403">
                <a:tc>
                  <a:txBody>
                    <a:bodyPr/>
                    <a:lstStyle/>
                    <a:p>
                      <a:pPr algn="l">
                        <a:spcAft>
                          <a:spcPts val="0"/>
                        </a:spcAft>
                      </a:pPr>
                      <a:r>
                        <a:rPr lang="zh-CN" sz="1800" b="1" kern="100">
                          <a:effectLst/>
                          <a:latin typeface="Calibri"/>
                          <a:ea typeface="宋体"/>
                          <a:cs typeface="等线"/>
                        </a:rPr>
                        <a:t>编写数据字典</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62403">
                <a:tc>
                  <a:txBody>
                    <a:bodyPr/>
                    <a:lstStyle/>
                    <a:p>
                      <a:pPr algn="l">
                        <a:spcAft>
                          <a:spcPts val="0"/>
                        </a:spcAft>
                      </a:pPr>
                      <a:r>
                        <a:rPr lang="zh-CN" sz="1800" b="1" kern="100">
                          <a:effectLst/>
                          <a:latin typeface="Calibri"/>
                          <a:ea typeface="宋体"/>
                          <a:cs typeface="等线"/>
                        </a:rPr>
                        <a:t>完成需求规格说明</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12</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62403">
                <a:tc>
                  <a:txBody>
                    <a:bodyPr/>
                    <a:lstStyle/>
                    <a:p>
                      <a:pPr algn="l">
                        <a:spcAft>
                          <a:spcPts val="0"/>
                        </a:spcAft>
                      </a:pPr>
                      <a:r>
                        <a:rPr lang="zh-CN" sz="1800" b="1" kern="100">
                          <a:effectLst/>
                          <a:latin typeface="Calibri"/>
                          <a:ea typeface="宋体"/>
                          <a:cs typeface="等线"/>
                        </a:rPr>
                        <a:t>完成需求规格审核</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20</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62403">
                <a:tc>
                  <a:txBody>
                    <a:bodyPr/>
                    <a:lstStyle/>
                    <a:p>
                      <a:pPr algn="l">
                        <a:spcAft>
                          <a:spcPts val="0"/>
                        </a:spcAft>
                      </a:pPr>
                      <a:r>
                        <a:rPr lang="zh-CN" sz="1800" b="1" kern="100">
                          <a:effectLst/>
                          <a:latin typeface="Calibri"/>
                          <a:ea typeface="宋体"/>
                          <a:cs typeface="等线"/>
                        </a:rPr>
                        <a:t>确定需求变更过程</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2018</a:t>
                      </a:r>
                      <a:r>
                        <a:rPr lang="zh-CN" sz="1800" b="1" kern="100" dirty="0">
                          <a:effectLst/>
                          <a:latin typeface="Calibri"/>
                          <a:ea typeface="宋体"/>
                          <a:cs typeface="等线"/>
                        </a:rPr>
                        <a:t>年</a:t>
                      </a:r>
                      <a:r>
                        <a:rPr lang="en-US" sz="1800" b="1" kern="100" dirty="0">
                          <a:effectLst/>
                          <a:latin typeface="Calibri"/>
                          <a:ea typeface="宋体"/>
                          <a:cs typeface="等线"/>
                        </a:rPr>
                        <a:t>12</a:t>
                      </a:r>
                      <a:r>
                        <a:rPr lang="zh-CN" sz="1800" b="1" kern="100" dirty="0">
                          <a:effectLst/>
                          <a:latin typeface="Calibri"/>
                          <a:ea typeface="宋体"/>
                          <a:cs typeface="等线"/>
                        </a:rPr>
                        <a:t>月</a:t>
                      </a:r>
                      <a:r>
                        <a:rPr lang="en-US" sz="1800" b="1" kern="100" dirty="0">
                          <a:effectLst/>
                          <a:latin typeface="Calibri"/>
                          <a:ea typeface="宋体"/>
                          <a:cs typeface="等线"/>
                        </a:rPr>
                        <a:t>24</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62403">
                <a:tc>
                  <a:txBody>
                    <a:bodyPr/>
                    <a:lstStyle/>
                    <a:p>
                      <a:pPr algn="l">
                        <a:spcAft>
                          <a:spcPts val="0"/>
                        </a:spcAft>
                      </a:pPr>
                      <a:r>
                        <a:rPr lang="zh-CN" sz="1800" b="1" kern="100">
                          <a:effectLst/>
                          <a:latin typeface="Calibri"/>
                          <a:ea typeface="宋体"/>
                          <a:cs typeface="等线"/>
                        </a:rPr>
                        <a:t>发布软件需求变更文档</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2019</a:t>
                      </a:r>
                      <a:r>
                        <a:rPr lang="zh-CN" sz="1800" b="1" kern="100" dirty="0">
                          <a:effectLst/>
                          <a:latin typeface="Calibri"/>
                          <a:ea typeface="宋体"/>
                          <a:cs typeface="等线"/>
                        </a:rPr>
                        <a:t>年</a:t>
                      </a:r>
                      <a:r>
                        <a:rPr lang="en-US" sz="1800" b="1" kern="100" dirty="0">
                          <a:effectLst/>
                          <a:latin typeface="Calibri"/>
                          <a:ea typeface="宋体"/>
                          <a:cs typeface="等线"/>
                        </a:rPr>
                        <a:t>1</a:t>
                      </a:r>
                      <a:r>
                        <a:rPr lang="zh-CN" sz="1800" b="1" kern="100" dirty="0">
                          <a:effectLst/>
                          <a:latin typeface="Calibri"/>
                          <a:ea typeface="宋体"/>
                          <a:cs typeface="等线"/>
                        </a:rPr>
                        <a:t>月</a:t>
                      </a:r>
                      <a:r>
                        <a:rPr lang="en-US" sz="1800" b="1" kern="100" dirty="0">
                          <a:effectLst/>
                          <a:latin typeface="Calibri"/>
                          <a:ea typeface="宋体"/>
                          <a:cs typeface="等线"/>
                        </a:rPr>
                        <a:t>11</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62403">
                <a:tc>
                  <a:txBody>
                    <a:bodyPr/>
                    <a:lstStyle/>
                    <a:p>
                      <a:pPr algn="l">
                        <a:spcAft>
                          <a:spcPts val="0"/>
                        </a:spcAft>
                      </a:pPr>
                      <a:r>
                        <a:rPr lang="zh-CN" sz="1800" b="1" kern="100">
                          <a:effectLst/>
                          <a:latin typeface="Calibri"/>
                          <a:ea typeface="宋体"/>
                          <a:cs typeface="等线"/>
                        </a:rPr>
                        <a:t>发布软件维护计划</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2019</a:t>
                      </a:r>
                      <a:r>
                        <a:rPr lang="zh-CN" sz="1800" b="1" kern="100" dirty="0">
                          <a:effectLst/>
                          <a:latin typeface="Calibri"/>
                          <a:ea typeface="宋体"/>
                          <a:cs typeface="等线"/>
                        </a:rPr>
                        <a:t>年</a:t>
                      </a:r>
                      <a:r>
                        <a:rPr lang="en-US" sz="1800" b="1" kern="100" dirty="0">
                          <a:effectLst/>
                          <a:latin typeface="Calibri"/>
                          <a:ea typeface="宋体"/>
                          <a:cs typeface="等线"/>
                        </a:rPr>
                        <a:t>1</a:t>
                      </a:r>
                      <a:r>
                        <a:rPr lang="zh-CN" sz="1800" b="1" kern="100" dirty="0">
                          <a:effectLst/>
                          <a:latin typeface="Calibri"/>
                          <a:ea typeface="宋体"/>
                          <a:cs typeface="等线"/>
                        </a:rPr>
                        <a:t>月</a:t>
                      </a:r>
                      <a:r>
                        <a:rPr lang="en-US" sz="1800" b="1" kern="100" dirty="0">
                          <a:effectLst/>
                          <a:latin typeface="Calibri"/>
                          <a:ea typeface="宋体"/>
                          <a:cs typeface="等线"/>
                        </a:rPr>
                        <a:t>17</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62403">
                <a:tc>
                  <a:txBody>
                    <a:bodyPr/>
                    <a:lstStyle/>
                    <a:p>
                      <a:pPr algn="l">
                        <a:spcAft>
                          <a:spcPts val="0"/>
                        </a:spcAft>
                      </a:pPr>
                      <a:r>
                        <a:rPr lang="zh-CN" sz="1800" b="1" kern="100">
                          <a:effectLst/>
                          <a:latin typeface="Calibri"/>
                          <a:ea typeface="宋体"/>
                          <a:cs typeface="等线"/>
                        </a:rPr>
                        <a:t>进行最终评审</a:t>
                      </a:r>
                      <a:endParaRPr lang="zh-CN" sz="18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b="1" kern="100" dirty="0">
                          <a:effectLst/>
                          <a:latin typeface="宋体"/>
                          <a:ea typeface="宋体"/>
                          <a:cs typeface="等线"/>
                        </a:rPr>
                        <a:t>2019</a:t>
                      </a:r>
                      <a:r>
                        <a:rPr lang="zh-CN" sz="1800" b="1" kern="100" dirty="0">
                          <a:effectLst/>
                          <a:latin typeface="Calibri"/>
                          <a:ea typeface="宋体"/>
                          <a:cs typeface="等线"/>
                        </a:rPr>
                        <a:t>年</a:t>
                      </a:r>
                      <a:r>
                        <a:rPr lang="en-US" sz="1800" b="1" kern="100" dirty="0">
                          <a:effectLst/>
                          <a:latin typeface="Calibri"/>
                          <a:ea typeface="宋体"/>
                          <a:cs typeface="等线"/>
                        </a:rPr>
                        <a:t>1</a:t>
                      </a:r>
                      <a:r>
                        <a:rPr lang="zh-CN" sz="1800" b="1" kern="100" dirty="0">
                          <a:effectLst/>
                          <a:latin typeface="Calibri"/>
                          <a:ea typeface="宋体"/>
                          <a:cs typeface="等线"/>
                        </a:rPr>
                        <a:t>月</a:t>
                      </a:r>
                      <a:r>
                        <a:rPr lang="en-US" sz="1800" b="1" kern="100" dirty="0">
                          <a:effectLst/>
                          <a:latin typeface="Calibri"/>
                          <a:ea typeface="宋体"/>
                          <a:cs typeface="等线"/>
                        </a:rPr>
                        <a:t>20</a:t>
                      </a:r>
                      <a:r>
                        <a:rPr lang="zh-CN" sz="1800" b="1" kern="100" dirty="0">
                          <a:effectLst/>
                          <a:latin typeface="Calibri"/>
                          <a:ea typeface="宋体"/>
                          <a:cs typeface="等线"/>
                        </a:rPr>
                        <a:t>日</a:t>
                      </a:r>
                      <a:endParaRPr lang="zh-CN" sz="18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extLst>
      <p:ext uri="{BB962C8B-B14F-4D97-AF65-F5344CB8AC3E}">
        <p14:creationId xmlns:p14="http://schemas.microsoft.com/office/powerpoint/2010/main" val="177328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 WBS</a:t>
            </a:r>
            <a:endParaRPr lang="zh-CN" altLang="zh-CN" dirty="0"/>
          </a:p>
        </p:txBody>
      </p:sp>
      <p:pic>
        <p:nvPicPr>
          <p:cNvPr id="2050" name="Picture 2" descr="C:\Users\HP\Desktop\TeachingAssistWebsiteProject\受控文档\3需求工程项目计划\WBS树状图.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88" y="1169068"/>
            <a:ext cx="10459453" cy="562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84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 </a:t>
            </a:r>
            <a:r>
              <a:rPr lang="en-US" altLang="zh-CN" dirty="0" smtClean="0"/>
              <a:t>OBS</a:t>
            </a:r>
            <a:endParaRPr lang="zh-CN" altLang="zh-C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421" y="1382796"/>
            <a:ext cx="5740400" cy="471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04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3.3 </a:t>
            </a:r>
            <a:r>
              <a:rPr lang="zh-CN" altLang="zh-CN" dirty="0"/>
              <a:t>甘特图</a:t>
            </a:r>
          </a:p>
        </p:txBody>
      </p:sp>
      <p:pic>
        <p:nvPicPr>
          <p:cNvPr id="5" name="图片 4" descr="C:\Users\HP\AppData\Local\Temp\WeChat Files\662160cda2b84d4d305973d3776a01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14638"/>
            <a:ext cx="12054980" cy="5625464"/>
          </a:xfrm>
          <a:prstGeom prst="rect">
            <a:avLst/>
          </a:prstGeom>
          <a:noFill/>
          <a:ln>
            <a:noFill/>
          </a:ln>
        </p:spPr>
      </p:pic>
    </p:spTree>
    <p:extLst>
      <p:ext uri="{BB962C8B-B14F-4D97-AF65-F5344CB8AC3E}">
        <p14:creationId xmlns:p14="http://schemas.microsoft.com/office/powerpoint/2010/main" val="261373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3.3 </a:t>
            </a:r>
            <a:r>
              <a:rPr lang="zh-CN" altLang="zh-CN" dirty="0"/>
              <a:t>甘特图</a:t>
            </a:r>
            <a:endParaRPr lang="zh-CN" altLang="en-US" dirty="0"/>
          </a:p>
        </p:txBody>
      </p:sp>
      <p:pic>
        <p:nvPicPr>
          <p:cNvPr id="5" name="图片 4" descr="C:\Users\HP\AppData\Local\Temp\WeChat Files\9f9976bf0fb7e0cd4b0a1f89e343d46.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803" y="1216113"/>
            <a:ext cx="11976900" cy="5548653"/>
          </a:xfrm>
          <a:prstGeom prst="rect">
            <a:avLst/>
          </a:prstGeom>
          <a:noFill/>
          <a:ln>
            <a:noFill/>
          </a:ln>
        </p:spPr>
      </p:pic>
    </p:spTree>
    <p:extLst>
      <p:ext uri="{BB962C8B-B14F-4D97-AF65-F5344CB8AC3E}">
        <p14:creationId xmlns:p14="http://schemas.microsoft.com/office/powerpoint/2010/main" val="142159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3</a:t>
            </a:r>
            <a:r>
              <a:rPr lang="zh-CN" altLang="en-US" dirty="0"/>
              <a:t>章 </a:t>
            </a:r>
            <a:r>
              <a:rPr lang="zh-CN" altLang="zh-CN" dirty="0"/>
              <a:t>实施计划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章 </a:t>
            </a:r>
            <a:r>
              <a:rPr lang="zh-CN" altLang="zh-CN" dirty="0"/>
              <a:t>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a:t>
            </a:r>
            <a:r>
              <a:rPr lang="zh-CN" altLang="zh-CN" dirty="0"/>
              <a:t>配置管理系统</a:t>
            </a:r>
            <a:endParaRPr lang="en-US" altLang="zh-CN" dirty="0"/>
          </a:p>
          <a:p>
            <a:r>
              <a:rPr lang="zh-CN" altLang="en-US" dirty="0"/>
              <a:t>第</a:t>
            </a:r>
            <a:r>
              <a:rPr lang="en-US" altLang="zh-CN" dirty="0"/>
              <a:t>9</a:t>
            </a:r>
            <a:r>
              <a:rPr lang="zh-CN" altLang="en-US" dirty="0"/>
              <a:t>章 </a:t>
            </a:r>
            <a:r>
              <a:rPr lang="zh-CN" altLang="zh-CN" dirty="0"/>
              <a:t>人力资源管理计划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10</a:t>
            </a:r>
            <a:r>
              <a:rPr lang="zh-CN" altLang="en-US" dirty="0"/>
              <a:t>章 </a:t>
            </a:r>
            <a:r>
              <a:rPr lang="zh-CN" altLang="zh-CN" dirty="0"/>
              <a:t> 成本管理</a:t>
            </a:r>
            <a:r>
              <a:rPr lang="zh-CN" altLang="zh-CN" dirty="0" smtClean="0"/>
              <a:t>计划</a:t>
            </a:r>
            <a:endParaRPr lang="en-US" altLang="zh-CN" dirty="0" smtClean="0"/>
          </a:p>
          <a:p>
            <a:r>
              <a:rPr lang="zh-CN" altLang="en-US" dirty="0"/>
              <a:t>第</a:t>
            </a:r>
            <a:r>
              <a:rPr lang="en-US" altLang="zh-CN" dirty="0" smtClean="0"/>
              <a:t>11</a:t>
            </a:r>
            <a:r>
              <a:rPr lang="zh-CN" altLang="en-US" dirty="0" smtClean="0"/>
              <a:t>章 </a:t>
            </a:r>
            <a:r>
              <a:rPr lang="zh-CN" altLang="zh-CN" dirty="0" smtClean="0"/>
              <a:t> </a:t>
            </a:r>
            <a:r>
              <a:rPr lang="zh-CN" altLang="en-US" dirty="0" smtClean="0"/>
              <a:t>分工绩效</a:t>
            </a:r>
            <a:endParaRPr lang="zh-CN" altLang="zh-CN" dirty="0"/>
          </a:p>
          <a:p>
            <a:pPr marL="0" indent="0">
              <a:buNone/>
            </a:pP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3.4 </a:t>
            </a:r>
            <a:r>
              <a:rPr lang="zh-CN" altLang="zh-CN" dirty="0"/>
              <a:t>里程碑</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374827592"/>
              </p:ext>
            </p:extLst>
          </p:nvPr>
        </p:nvGraphicFramePr>
        <p:xfrm>
          <a:off x="402672" y="1744914"/>
          <a:ext cx="11190913" cy="3892488"/>
        </p:xfrm>
        <a:graphic>
          <a:graphicData uri="http://schemas.openxmlformats.org/drawingml/2006/table">
            <a:tbl>
              <a:tblPr firstRow="1" firstCol="1" bandRow="1"/>
              <a:tblGrid>
                <a:gridCol w="3608945">
                  <a:extLst>
                    <a:ext uri="{9D8B030D-6E8A-4147-A177-3AD203B41FA5}">
                      <a16:colId xmlns="" xmlns:a16="http://schemas.microsoft.com/office/drawing/2014/main" val="20000"/>
                    </a:ext>
                  </a:extLst>
                </a:gridCol>
                <a:gridCol w="7581968">
                  <a:extLst>
                    <a:ext uri="{9D8B030D-6E8A-4147-A177-3AD203B41FA5}">
                      <a16:colId xmlns="" xmlns:a16="http://schemas.microsoft.com/office/drawing/2014/main" val="20001"/>
                    </a:ext>
                  </a:extLst>
                </a:gridCol>
              </a:tblGrid>
              <a:tr h="486561">
                <a:tc>
                  <a:txBody>
                    <a:bodyPr/>
                    <a:lstStyle/>
                    <a:p>
                      <a:pPr algn="l">
                        <a:spcAft>
                          <a:spcPts val="0"/>
                        </a:spcAft>
                      </a:pPr>
                      <a:r>
                        <a:rPr lang="zh-CN" sz="2400" b="1" kern="100" dirty="0">
                          <a:effectLst/>
                          <a:latin typeface="+mn-ea"/>
                          <a:ea typeface="+mn-ea"/>
                          <a:cs typeface="Times New Roman"/>
                        </a:rPr>
                        <a:t>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mn-ea"/>
                          <a:ea typeface="+mn-ea"/>
                          <a:cs typeface="Times New Roman"/>
                        </a:rPr>
                        <a:t>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86561">
                <a:tc>
                  <a:txBody>
                    <a:bodyPr/>
                    <a:lstStyle/>
                    <a:p>
                      <a:pPr algn="l">
                        <a:spcAft>
                          <a:spcPts val="0"/>
                        </a:spcAft>
                      </a:pPr>
                      <a:r>
                        <a:rPr lang="en-US" sz="2400" b="1" kern="100" dirty="0">
                          <a:effectLst/>
                          <a:latin typeface="+mn-ea"/>
                          <a:ea typeface="+mn-ea"/>
                          <a:cs typeface="Times New Roman"/>
                        </a:rPr>
                        <a:t>2018</a:t>
                      </a:r>
                      <a:r>
                        <a:rPr lang="zh-CN" sz="2400" b="1" kern="100" dirty="0">
                          <a:effectLst/>
                          <a:latin typeface="+mn-ea"/>
                          <a:ea typeface="+mn-ea"/>
                          <a:cs typeface="Times New Roman"/>
                        </a:rPr>
                        <a:t>年</a:t>
                      </a:r>
                      <a:r>
                        <a:rPr lang="en-US" sz="2400" b="1" kern="100" dirty="0">
                          <a:effectLst/>
                          <a:latin typeface="+mn-ea"/>
                          <a:ea typeface="+mn-ea"/>
                          <a:cs typeface="Times New Roman"/>
                        </a:rPr>
                        <a:t>10</a:t>
                      </a:r>
                      <a:r>
                        <a:rPr lang="zh-CN" sz="2400" b="1" kern="100" dirty="0">
                          <a:effectLst/>
                          <a:latin typeface="+mn-ea"/>
                          <a:ea typeface="+mn-ea"/>
                          <a:cs typeface="Times New Roman"/>
                        </a:rPr>
                        <a:t>月</a:t>
                      </a:r>
                      <a:r>
                        <a:rPr lang="en-US" sz="2400" b="1" kern="100" dirty="0">
                          <a:effectLst/>
                          <a:latin typeface="+mn-ea"/>
                          <a:ea typeface="+mn-ea"/>
                          <a:cs typeface="Times New Roman"/>
                        </a:rPr>
                        <a:t>9</a:t>
                      </a:r>
                      <a:r>
                        <a:rPr lang="zh-CN" sz="2400" b="1" kern="100" dirty="0">
                          <a:effectLst/>
                          <a:latin typeface="+mn-ea"/>
                          <a:ea typeface="+mn-ea"/>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mn-ea"/>
                          <a:ea typeface="+mn-ea"/>
                          <a:cs typeface="Times New Roman"/>
                        </a:rPr>
                        <a:t>确定小组名单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86561">
                <a:tc>
                  <a:txBody>
                    <a:bodyPr/>
                    <a:lstStyle/>
                    <a:p>
                      <a:pPr algn="l">
                        <a:spcAft>
                          <a:spcPts val="0"/>
                        </a:spcAft>
                      </a:pPr>
                      <a:r>
                        <a:rPr lang="en-US" sz="2400" b="1" kern="100">
                          <a:effectLst/>
                          <a:latin typeface="+mn-ea"/>
                          <a:ea typeface="+mn-ea"/>
                          <a:cs typeface="Times New Roman"/>
                        </a:rPr>
                        <a:t>2018</a:t>
                      </a:r>
                      <a:r>
                        <a:rPr lang="zh-CN" sz="2400" b="1" kern="100">
                          <a:effectLst/>
                          <a:latin typeface="+mn-ea"/>
                          <a:ea typeface="+mn-ea"/>
                          <a:cs typeface="Times New Roman"/>
                        </a:rPr>
                        <a:t>年</a:t>
                      </a:r>
                      <a:r>
                        <a:rPr lang="en-US" sz="2400" b="1" kern="100">
                          <a:effectLst/>
                          <a:latin typeface="+mn-ea"/>
                          <a:ea typeface="+mn-ea"/>
                          <a:cs typeface="Times New Roman"/>
                        </a:rPr>
                        <a:t>11</a:t>
                      </a:r>
                      <a:r>
                        <a:rPr lang="zh-CN" sz="2400" b="1" kern="100">
                          <a:effectLst/>
                          <a:latin typeface="+mn-ea"/>
                          <a:ea typeface="+mn-ea"/>
                          <a:cs typeface="Times New Roman"/>
                        </a:rPr>
                        <a:t>月</a:t>
                      </a:r>
                      <a:r>
                        <a:rPr lang="en-US" sz="2400" b="1" kern="100">
                          <a:effectLst/>
                          <a:latin typeface="+mn-ea"/>
                          <a:ea typeface="+mn-ea"/>
                          <a:cs typeface="Times New Roman"/>
                        </a:rPr>
                        <a:t>7</a:t>
                      </a:r>
                      <a:r>
                        <a:rPr lang="zh-CN" sz="2400" b="1" kern="100">
                          <a:effectLst/>
                          <a:latin typeface="+mn-ea"/>
                          <a:ea typeface="+mn-ea"/>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mn-ea"/>
                          <a:ea typeface="+mn-ea"/>
                          <a:cs typeface="Times New Roman"/>
                        </a:rPr>
                        <a:t>正式发布软件需求工程项目计划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86561">
                <a:tc>
                  <a:txBody>
                    <a:bodyPr/>
                    <a:lstStyle/>
                    <a:p>
                      <a:pPr algn="l">
                        <a:spcAft>
                          <a:spcPts val="0"/>
                        </a:spcAft>
                      </a:pPr>
                      <a:r>
                        <a:rPr lang="en-US" sz="2400" b="1" kern="100">
                          <a:effectLst/>
                          <a:latin typeface="+mn-ea"/>
                          <a:ea typeface="+mn-ea"/>
                          <a:cs typeface="Times New Roman"/>
                        </a:rPr>
                        <a:t>2018</a:t>
                      </a:r>
                      <a:r>
                        <a:rPr lang="zh-CN" sz="2400" b="1" kern="100">
                          <a:effectLst/>
                          <a:latin typeface="+mn-ea"/>
                          <a:ea typeface="+mn-ea"/>
                          <a:cs typeface="Times New Roman"/>
                        </a:rPr>
                        <a:t>年</a:t>
                      </a:r>
                      <a:r>
                        <a:rPr lang="en-US" sz="2400" b="1" kern="100">
                          <a:effectLst/>
                          <a:latin typeface="+mn-ea"/>
                          <a:ea typeface="+mn-ea"/>
                          <a:cs typeface="Times New Roman"/>
                        </a:rPr>
                        <a:t>12</a:t>
                      </a:r>
                      <a:r>
                        <a:rPr lang="zh-CN" sz="2400" b="1" kern="100">
                          <a:effectLst/>
                          <a:latin typeface="+mn-ea"/>
                          <a:ea typeface="+mn-ea"/>
                          <a:cs typeface="Times New Roman"/>
                        </a:rPr>
                        <a:t>月</a:t>
                      </a:r>
                      <a:r>
                        <a:rPr lang="en-US" sz="2400" b="1" kern="100">
                          <a:effectLst/>
                          <a:latin typeface="+mn-ea"/>
                          <a:ea typeface="+mn-ea"/>
                          <a:cs typeface="Times New Roman"/>
                        </a:rPr>
                        <a:t>29</a:t>
                      </a:r>
                      <a:r>
                        <a:rPr lang="zh-CN" sz="2400" b="1" kern="100">
                          <a:effectLst/>
                          <a:latin typeface="+mn-ea"/>
                          <a:ea typeface="+mn-ea"/>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dirty="0">
                          <a:effectLst/>
                          <a:latin typeface="+mn-ea"/>
                          <a:ea typeface="+mn-ea"/>
                          <a:cs typeface="Times New Roman"/>
                        </a:rPr>
                        <a:t>软件需求规格说明</a:t>
                      </a:r>
                      <a:r>
                        <a:rPr lang="en-US" sz="2400" b="1" kern="100" dirty="0">
                          <a:effectLst/>
                          <a:latin typeface="+mn-ea"/>
                          <a:ea typeface="+mn-ea"/>
                          <a:cs typeface="Times New Roman"/>
                        </a:rPr>
                        <a:t>SRS</a:t>
                      </a:r>
                      <a:endParaRPr lang="zh-CN" sz="2400" b="1" kern="100" dirty="0">
                        <a:effectLst/>
                        <a:latin typeface="+mn-ea"/>
                        <a:ea typeface="+mn-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86561">
                <a:tc>
                  <a:txBody>
                    <a:bodyPr/>
                    <a:lstStyle/>
                    <a:p>
                      <a:pPr algn="l">
                        <a:spcAft>
                          <a:spcPts val="0"/>
                        </a:spcAft>
                      </a:pPr>
                      <a:r>
                        <a:rPr lang="en-US" sz="2400" b="1" kern="100">
                          <a:effectLst/>
                          <a:latin typeface="+mn-ea"/>
                          <a:ea typeface="+mn-ea"/>
                          <a:cs typeface="Times New Roman"/>
                        </a:rPr>
                        <a:t>2018</a:t>
                      </a:r>
                      <a:r>
                        <a:rPr lang="zh-CN" sz="2400" b="1" kern="100">
                          <a:effectLst/>
                          <a:latin typeface="+mn-ea"/>
                          <a:ea typeface="+mn-ea"/>
                          <a:cs typeface="Times New Roman"/>
                        </a:rPr>
                        <a:t>年</a:t>
                      </a:r>
                      <a:r>
                        <a:rPr lang="en-US" sz="2400" b="1" kern="100">
                          <a:effectLst/>
                          <a:latin typeface="+mn-ea"/>
                          <a:ea typeface="+mn-ea"/>
                          <a:cs typeface="Times New Roman"/>
                        </a:rPr>
                        <a:t>1</a:t>
                      </a:r>
                      <a:r>
                        <a:rPr lang="zh-CN" sz="2400" b="1" kern="100">
                          <a:effectLst/>
                          <a:latin typeface="+mn-ea"/>
                          <a:ea typeface="+mn-ea"/>
                          <a:cs typeface="Times New Roman"/>
                        </a:rPr>
                        <a:t>月</a:t>
                      </a:r>
                      <a:r>
                        <a:rPr lang="en-US" sz="2400" b="1" kern="100">
                          <a:effectLst/>
                          <a:latin typeface="+mn-ea"/>
                          <a:ea typeface="+mn-ea"/>
                          <a:cs typeface="Times New Roman"/>
                        </a:rPr>
                        <a:t>5</a:t>
                      </a:r>
                      <a:r>
                        <a:rPr lang="zh-CN" sz="2400" b="1" kern="100">
                          <a:effectLst/>
                          <a:latin typeface="+mn-ea"/>
                          <a:ea typeface="+mn-ea"/>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mn-ea"/>
                          <a:ea typeface="+mn-ea"/>
                          <a:cs typeface="Times New Roman"/>
                        </a:rPr>
                        <a:t>软件需求变更文档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86561">
                <a:tc>
                  <a:txBody>
                    <a:bodyPr/>
                    <a:lstStyle/>
                    <a:p>
                      <a:pPr algn="l">
                        <a:spcAft>
                          <a:spcPts val="0"/>
                        </a:spcAft>
                      </a:pPr>
                      <a:r>
                        <a:rPr lang="en-US" sz="2400" b="1" kern="100">
                          <a:effectLst/>
                          <a:latin typeface="+mn-ea"/>
                          <a:ea typeface="+mn-ea"/>
                          <a:cs typeface="Times New Roman"/>
                        </a:rPr>
                        <a:t>2019</a:t>
                      </a:r>
                      <a:r>
                        <a:rPr lang="zh-CN" sz="2400" b="1" kern="100">
                          <a:effectLst/>
                          <a:latin typeface="+mn-ea"/>
                          <a:ea typeface="+mn-ea"/>
                          <a:cs typeface="Times New Roman"/>
                        </a:rPr>
                        <a:t>年</a:t>
                      </a:r>
                      <a:r>
                        <a:rPr lang="en-US" sz="2400" b="1" kern="100">
                          <a:effectLst/>
                          <a:latin typeface="+mn-ea"/>
                          <a:ea typeface="+mn-ea"/>
                          <a:cs typeface="Times New Roman"/>
                        </a:rPr>
                        <a:t>1</a:t>
                      </a:r>
                      <a:r>
                        <a:rPr lang="zh-CN" sz="2400" b="1" kern="100">
                          <a:effectLst/>
                          <a:latin typeface="+mn-ea"/>
                          <a:ea typeface="+mn-ea"/>
                          <a:cs typeface="Times New Roman"/>
                        </a:rPr>
                        <a:t>月</a:t>
                      </a:r>
                      <a:r>
                        <a:rPr lang="en-US" sz="2400" b="1" kern="100">
                          <a:effectLst/>
                          <a:latin typeface="+mn-ea"/>
                          <a:ea typeface="+mn-ea"/>
                          <a:cs typeface="Times New Roman"/>
                        </a:rPr>
                        <a:t>3</a:t>
                      </a:r>
                      <a:r>
                        <a:rPr lang="zh-CN" sz="2400" b="1" kern="100">
                          <a:effectLst/>
                          <a:latin typeface="+mn-ea"/>
                          <a:ea typeface="+mn-ea"/>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mn-ea"/>
                          <a:ea typeface="+mn-ea"/>
                          <a:cs typeface="Times New Roman"/>
                        </a:rPr>
                        <a:t>维护变更历史纪录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86561">
                <a:tc>
                  <a:txBody>
                    <a:bodyPr/>
                    <a:lstStyle/>
                    <a:p>
                      <a:pPr algn="l">
                        <a:spcAft>
                          <a:spcPts val="0"/>
                        </a:spcAft>
                      </a:pPr>
                      <a:r>
                        <a:rPr lang="en-US" sz="2400" b="1" kern="100">
                          <a:effectLst/>
                          <a:latin typeface="+mn-ea"/>
                          <a:ea typeface="+mn-ea"/>
                          <a:cs typeface="Times New Roman"/>
                        </a:rPr>
                        <a:t>2019</a:t>
                      </a:r>
                      <a:r>
                        <a:rPr lang="zh-CN" sz="2400" b="1" kern="100">
                          <a:effectLst/>
                          <a:latin typeface="+mn-ea"/>
                          <a:ea typeface="+mn-ea"/>
                          <a:cs typeface="Times New Roman"/>
                        </a:rPr>
                        <a:t>年</a:t>
                      </a:r>
                      <a:r>
                        <a:rPr lang="en-US" sz="2400" b="1" kern="100">
                          <a:effectLst/>
                          <a:latin typeface="+mn-ea"/>
                          <a:ea typeface="+mn-ea"/>
                          <a:cs typeface="Times New Roman"/>
                        </a:rPr>
                        <a:t>1</a:t>
                      </a:r>
                      <a:r>
                        <a:rPr lang="zh-CN" sz="2400" b="1" kern="100">
                          <a:effectLst/>
                          <a:latin typeface="+mn-ea"/>
                          <a:ea typeface="+mn-ea"/>
                          <a:cs typeface="Times New Roman"/>
                        </a:rPr>
                        <a:t>月</a:t>
                      </a:r>
                      <a:r>
                        <a:rPr lang="en-US" sz="2400" b="1" kern="100">
                          <a:effectLst/>
                          <a:latin typeface="+mn-ea"/>
                          <a:ea typeface="+mn-ea"/>
                          <a:cs typeface="Times New Roman"/>
                        </a:rPr>
                        <a:t>9</a:t>
                      </a:r>
                      <a:r>
                        <a:rPr lang="zh-CN" sz="2400" b="1" kern="100">
                          <a:effectLst/>
                          <a:latin typeface="+mn-ea"/>
                          <a:ea typeface="+mn-ea"/>
                          <a:cs typeface="Times New Roman"/>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mn-ea"/>
                          <a:ea typeface="+mn-ea"/>
                          <a:cs typeface="Times New Roman"/>
                        </a:rPr>
                        <a:t>发布软件需求变更文档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486561">
                <a:tc>
                  <a:txBody>
                    <a:bodyPr/>
                    <a:lstStyle/>
                    <a:p>
                      <a:pPr algn="l">
                        <a:spcAft>
                          <a:spcPts val="0"/>
                        </a:spcAft>
                      </a:pPr>
                      <a:r>
                        <a:rPr lang="en-US" sz="2400" b="1" kern="100">
                          <a:effectLst/>
                          <a:latin typeface="+mn-ea"/>
                          <a:ea typeface="+mn-ea"/>
                          <a:cs typeface="Times New Roman"/>
                        </a:rPr>
                        <a:t>2019</a:t>
                      </a:r>
                      <a:r>
                        <a:rPr lang="zh-CN" sz="2400" b="1" kern="100">
                          <a:effectLst/>
                          <a:latin typeface="+mn-ea"/>
                          <a:ea typeface="+mn-ea"/>
                          <a:cs typeface="Times New Roman"/>
                        </a:rPr>
                        <a:t>年</a:t>
                      </a:r>
                      <a:r>
                        <a:rPr lang="en-US" sz="2400" b="1" kern="100">
                          <a:effectLst/>
                          <a:latin typeface="+mn-ea"/>
                          <a:ea typeface="+mn-ea"/>
                          <a:cs typeface="Times New Roman"/>
                        </a:rPr>
                        <a:t>1</a:t>
                      </a:r>
                      <a:r>
                        <a:rPr lang="zh-CN" sz="2400" b="1" kern="100">
                          <a:effectLst/>
                          <a:latin typeface="+mn-ea"/>
                          <a:ea typeface="+mn-ea"/>
                          <a:cs typeface="Times New Roman"/>
                        </a:rPr>
                        <a:t>月</a:t>
                      </a:r>
                      <a:r>
                        <a:rPr lang="en-US" sz="2400" b="1" kern="100">
                          <a:effectLst/>
                          <a:latin typeface="+mn-ea"/>
                          <a:ea typeface="+mn-ea"/>
                          <a:cs typeface="Times New Roman"/>
                        </a:rPr>
                        <a:t>20</a:t>
                      </a:r>
                      <a:r>
                        <a:rPr lang="zh-CN" sz="2400" b="1" kern="100">
                          <a:effectLst/>
                          <a:latin typeface="+mn-ea"/>
                          <a:ea typeface="+mn-ea"/>
                          <a:cs typeface="Times New Roman"/>
                        </a:rPr>
                        <a:t>日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dirty="0">
                          <a:effectLst/>
                          <a:latin typeface="+mn-ea"/>
                          <a:ea typeface="+mn-ea"/>
                          <a:cs typeface="Times New Roman"/>
                        </a:rPr>
                        <a:t>最终评审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84136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范围管理计划</a:t>
            </a:r>
            <a:r>
              <a:rPr lang="en-US" altLang="zh-CN" sz="9600" dirty="0"/>
              <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153" y="316360"/>
            <a:ext cx="9404723" cy="999564"/>
          </a:xfrm>
        </p:spPr>
        <p:txBody>
          <a:bodyPr/>
          <a:lstStyle/>
          <a:p>
            <a:r>
              <a:rPr lang="en-US" altLang="zh-CN" dirty="0"/>
              <a:t>4.1 </a:t>
            </a:r>
            <a:r>
              <a:rPr lang="zh-CN" altLang="zh-CN" dirty="0"/>
              <a:t>需求工程范围管理表</a:t>
            </a:r>
          </a:p>
        </p:txBody>
      </p:sp>
      <p:graphicFrame>
        <p:nvGraphicFramePr>
          <p:cNvPr id="5" name="表格 4"/>
          <p:cNvGraphicFramePr>
            <a:graphicFrameLocks noGrp="1"/>
          </p:cNvGraphicFramePr>
          <p:nvPr>
            <p:extLst>
              <p:ext uri="{D42A27DB-BD31-4B8C-83A1-F6EECF244321}">
                <p14:modId xmlns:p14="http://schemas.microsoft.com/office/powerpoint/2010/main" val="3773723640"/>
              </p:ext>
            </p:extLst>
          </p:nvPr>
        </p:nvGraphicFramePr>
        <p:xfrm>
          <a:off x="1037449" y="1016000"/>
          <a:ext cx="4062260" cy="5842000"/>
        </p:xfrm>
        <a:graphic>
          <a:graphicData uri="http://schemas.openxmlformats.org/drawingml/2006/table">
            <a:tbl>
              <a:tblPr firstRow="1" firstCol="1" bandRow="1"/>
              <a:tblGrid>
                <a:gridCol w="943825">
                  <a:extLst>
                    <a:ext uri="{9D8B030D-6E8A-4147-A177-3AD203B41FA5}">
                      <a16:colId xmlns="" xmlns:a16="http://schemas.microsoft.com/office/drawing/2014/main" val="20000"/>
                    </a:ext>
                  </a:extLst>
                </a:gridCol>
                <a:gridCol w="3118435">
                  <a:extLst>
                    <a:ext uri="{9D8B030D-6E8A-4147-A177-3AD203B41FA5}">
                      <a16:colId xmlns="" xmlns:a16="http://schemas.microsoft.com/office/drawing/2014/main" val="20001"/>
                    </a:ext>
                  </a:extLst>
                </a:gridCol>
              </a:tblGrid>
              <a:tr h="190716">
                <a:tc>
                  <a:txBody>
                    <a:bodyPr/>
                    <a:lstStyle/>
                    <a:p>
                      <a:pPr indent="127000" algn="just">
                        <a:lnSpc>
                          <a:spcPts val="2000"/>
                        </a:lnSpc>
                        <a:spcAft>
                          <a:spcPts val="0"/>
                        </a:spcAft>
                      </a:pPr>
                      <a:r>
                        <a:rPr lang="zh-CN" sz="1400" b="1" kern="100" dirty="0">
                          <a:effectLst/>
                          <a:latin typeface="Times New Roman"/>
                          <a:ea typeface="宋体"/>
                          <a:cs typeface="宋体"/>
                        </a:rPr>
                        <a:t>开发阶段</a:t>
                      </a:r>
                      <a:endParaRPr lang="zh-CN" sz="1400" b="1" kern="100" dirty="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zh-CN" sz="1400" b="1" kern="100">
                          <a:effectLst/>
                          <a:latin typeface="Times New Roman"/>
                          <a:ea typeface="宋体"/>
                          <a:cs typeface="宋体"/>
                        </a:rPr>
                        <a:t>具体内容</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72149">
                <a:tc>
                  <a:txBody>
                    <a:bodyPr/>
                    <a:lstStyle/>
                    <a:p>
                      <a:pPr indent="127000" algn="just">
                        <a:lnSpc>
                          <a:spcPts val="2000"/>
                        </a:lnSpc>
                        <a:spcAft>
                          <a:spcPts val="0"/>
                        </a:spcAft>
                      </a:pPr>
                      <a:r>
                        <a:rPr lang="zh-CN" sz="1400" b="1" kern="100">
                          <a:effectLst/>
                          <a:latin typeface="Times New Roman"/>
                          <a:ea typeface="宋体"/>
                          <a:cs typeface="宋体"/>
                        </a:rPr>
                        <a:t>知识技能培训</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．培训需求开发各个过程的主要负责人的技术能力</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．培训组员对于</a:t>
                      </a:r>
                      <a:r>
                        <a:rPr lang="en-US" sz="1400" b="1" kern="100">
                          <a:effectLst/>
                          <a:latin typeface="Times New Roman"/>
                          <a:ea typeface="宋体"/>
                          <a:cs typeface="宋体"/>
                        </a:rPr>
                        <a:t>Project</a:t>
                      </a:r>
                      <a:r>
                        <a:rPr lang="zh-CN" sz="1400" b="1" kern="100">
                          <a:effectLst/>
                          <a:latin typeface="Times New Roman"/>
                          <a:ea typeface="宋体"/>
                          <a:cs typeface="宋体"/>
                        </a:rPr>
                        <a:t>等工具的使用能力</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144299">
                <a:tc>
                  <a:txBody>
                    <a:bodyPr/>
                    <a:lstStyle/>
                    <a:p>
                      <a:pPr indent="127000" algn="just">
                        <a:lnSpc>
                          <a:spcPts val="2000"/>
                        </a:lnSpc>
                        <a:spcAft>
                          <a:spcPts val="0"/>
                        </a:spcAft>
                      </a:pPr>
                      <a:r>
                        <a:rPr lang="zh-CN" sz="1400" b="1" kern="100">
                          <a:effectLst/>
                          <a:latin typeface="Times New Roman"/>
                          <a:ea typeface="宋体"/>
                          <a:cs typeface="宋体"/>
                        </a:rPr>
                        <a:t>需求获取</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ts val="2000"/>
                        </a:lnSpc>
                        <a:spcAft>
                          <a:spcPts val="0"/>
                        </a:spcAft>
                        <a:buFont typeface="+mj-lt"/>
                        <a:buAutoNum type="arabicPeriod"/>
                      </a:pPr>
                      <a:r>
                        <a:rPr lang="zh-CN" sz="1400" b="1" kern="100" dirty="0">
                          <a:effectLst/>
                          <a:latin typeface="Times New Roman"/>
                          <a:ea typeface="宋体"/>
                          <a:cs typeface="宋体"/>
                        </a:rPr>
                        <a:t>开发高层的业务模型</a:t>
                      </a:r>
                      <a:endParaRPr lang="zh-CN" sz="1400" b="1" kern="100" dirty="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dirty="0">
                          <a:effectLst/>
                          <a:latin typeface="Times New Roman"/>
                          <a:ea typeface="宋体"/>
                          <a:cs typeface="宋体"/>
                        </a:rPr>
                        <a:t>定义项目范围和高层需求</a:t>
                      </a:r>
                      <a:endParaRPr lang="zh-CN" sz="1400" b="1" kern="100" dirty="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dirty="0">
                          <a:effectLst/>
                          <a:latin typeface="Times New Roman"/>
                          <a:ea typeface="宋体"/>
                          <a:cs typeface="宋体"/>
                        </a:rPr>
                        <a:t>识别用户类和用户代表</a:t>
                      </a:r>
                      <a:endParaRPr lang="zh-CN" sz="1400" b="1" kern="100" dirty="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dirty="0">
                          <a:effectLst/>
                          <a:latin typeface="Times New Roman"/>
                          <a:ea typeface="宋体"/>
                          <a:cs typeface="宋体"/>
                        </a:rPr>
                        <a:t>获取具体的需求</a:t>
                      </a:r>
                      <a:endParaRPr lang="zh-CN" sz="1400" b="1" kern="100" dirty="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dirty="0">
                          <a:effectLst/>
                          <a:latin typeface="Times New Roman"/>
                          <a:ea typeface="宋体"/>
                          <a:cs typeface="宋体"/>
                        </a:rPr>
                        <a:t>确定目标系统的业务工作流</a:t>
                      </a:r>
                      <a:endParaRPr lang="zh-CN" sz="1400" b="1" kern="100" dirty="0">
                        <a:effectLst/>
                        <a:latin typeface="Times New Roman"/>
                        <a:ea typeface="等线"/>
                        <a:cs typeface="宋体"/>
                      </a:endParaRPr>
                    </a:p>
                    <a:p>
                      <a:pPr marL="342900" lvl="0" indent="-342900" algn="just">
                        <a:lnSpc>
                          <a:spcPts val="2000"/>
                        </a:lnSpc>
                        <a:spcAft>
                          <a:spcPts val="0"/>
                        </a:spcAft>
                        <a:buFont typeface="+mj-lt"/>
                        <a:buAutoNum type="arabicPeriod"/>
                      </a:pPr>
                      <a:r>
                        <a:rPr lang="zh-CN" sz="1400" b="1" kern="100" dirty="0">
                          <a:effectLst/>
                          <a:latin typeface="Times New Roman"/>
                          <a:ea typeface="宋体"/>
                          <a:cs typeface="宋体"/>
                        </a:rPr>
                        <a:t>需求整理与总结</a:t>
                      </a:r>
                      <a:endParaRPr lang="zh-CN" sz="1400" b="1" kern="100" dirty="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144299">
                <a:tc>
                  <a:txBody>
                    <a:bodyPr/>
                    <a:lstStyle/>
                    <a:p>
                      <a:pPr indent="127000" algn="just">
                        <a:lnSpc>
                          <a:spcPts val="2000"/>
                        </a:lnSpc>
                        <a:spcAft>
                          <a:spcPts val="0"/>
                        </a:spcAft>
                      </a:pPr>
                      <a:r>
                        <a:rPr lang="zh-CN" sz="1400" b="1" kern="100">
                          <a:effectLst/>
                          <a:latin typeface="Times New Roman"/>
                          <a:ea typeface="宋体"/>
                          <a:cs typeface="宋体"/>
                        </a:rPr>
                        <a:t>需求分析</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．绘制关联图</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．分析需求的可行性</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3. </a:t>
                      </a:r>
                      <a:r>
                        <a:rPr lang="zh-CN" sz="1400" b="1" kern="100">
                          <a:effectLst/>
                          <a:latin typeface="Times New Roman"/>
                          <a:ea typeface="宋体"/>
                          <a:cs typeface="宋体"/>
                        </a:rPr>
                        <a:t>确定需求优先级</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4. </a:t>
                      </a:r>
                      <a:r>
                        <a:rPr lang="zh-CN" sz="1400" b="1" kern="100">
                          <a:effectLst/>
                          <a:latin typeface="Times New Roman"/>
                          <a:ea typeface="宋体"/>
                          <a:cs typeface="宋体"/>
                        </a:rPr>
                        <a:t>需求整理与总结</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5. </a:t>
                      </a:r>
                      <a:r>
                        <a:rPr lang="zh-CN" sz="1400" b="1" kern="100">
                          <a:effectLst/>
                          <a:latin typeface="Times New Roman"/>
                          <a:ea typeface="宋体"/>
                          <a:cs typeface="宋体"/>
                        </a:rPr>
                        <a:t>创建数据字典</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6. </a:t>
                      </a:r>
                      <a:r>
                        <a:rPr lang="zh-CN" sz="1400" b="1" kern="100">
                          <a:effectLst/>
                          <a:latin typeface="Times New Roman"/>
                          <a:ea typeface="宋体"/>
                          <a:cs typeface="宋体"/>
                        </a:rPr>
                        <a:t>将需求分解到子系统</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144299">
                <a:tc>
                  <a:txBody>
                    <a:bodyPr/>
                    <a:lstStyle/>
                    <a:p>
                      <a:pPr indent="127000" algn="just">
                        <a:lnSpc>
                          <a:spcPts val="2000"/>
                        </a:lnSpc>
                        <a:spcAft>
                          <a:spcPts val="0"/>
                        </a:spcAft>
                      </a:pPr>
                      <a:r>
                        <a:rPr lang="zh-CN" sz="1400" b="1" kern="100">
                          <a:effectLst/>
                          <a:latin typeface="Times New Roman"/>
                          <a:ea typeface="宋体"/>
                          <a:cs typeface="宋体"/>
                        </a:rPr>
                        <a:t>规格说明</a:t>
                      </a:r>
                      <a:endParaRPr lang="zh-CN" sz="1400" b="1" kern="10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dirty="0">
                          <a:effectLst/>
                          <a:latin typeface="宋体"/>
                          <a:ea typeface="等线"/>
                          <a:cs typeface="宋体"/>
                        </a:rPr>
                        <a:t>1</a:t>
                      </a:r>
                      <a:r>
                        <a:rPr lang="zh-CN" sz="1400" b="1" kern="100" dirty="0">
                          <a:effectLst/>
                          <a:latin typeface="Times New Roman"/>
                          <a:ea typeface="宋体"/>
                          <a:cs typeface="宋体"/>
                        </a:rPr>
                        <a:t>．确定</a:t>
                      </a:r>
                      <a:r>
                        <a:rPr lang="en-US" sz="1400" b="1" kern="100" dirty="0">
                          <a:effectLst/>
                          <a:latin typeface="Times New Roman"/>
                          <a:ea typeface="宋体"/>
                          <a:cs typeface="宋体"/>
                        </a:rPr>
                        <a:t>SRS</a:t>
                      </a:r>
                      <a:r>
                        <a:rPr lang="zh-CN" sz="1400" b="1" kern="100" dirty="0">
                          <a:effectLst/>
                          <a:latin typeface="Times New Roman"/>
                          <a:ea typeface="宋体"/>
                          <a:cs typeface="宋体"/>
                        </a:rPr>
                        <a:t>模板</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2</a:t>
                      </a:r>
                      <a:r>
                        <a:rPr lang="zh-CN" sz="1400" b="1" kern="100" dirty="0">
                          <a:effectLst/>
                          <a:latin typeface="Times New Roman"/>
                          <a:ea typeface="宋体"/>
                          <a:cs typeface="宋体"/>
                        </a:rPr>
                        <a:t>．确定文档模版</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3</a:t>
                      </a:r>
                      <a:r>
                        <a:rPr lang="zh-CN" sz="1400" b="1" kern="100" dirty="0">
                          <a:effectLst/>
                          <a:latin typeface="Times New Roman"/>
                          <a:ea typeface="宋体"/>
                          <a:cs typeface="宋体"/>
                        </a:rPr>
                        <a:t>．确定需求文件</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4</a:t>
                      </a:r>
                      <a:r>
                        <a:rPr lang="zh-CN" sz="1400" b="1" kern="100" dirty="0">
                          <a:effectLst/>
                          <a:latin typeface="Times New Roman"/>
                          <a:ea typeface="宋体"/>
                          <a:cs typeface="宋体"/>
                        </a:rPr>
                        <a:t>．确定需求跟踪矩阵</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5</a:t>
                      </a:r>
                      <a:r>
                        <a:rPr lang="zh-CN" sz="1400" b="1" kern="100" dirty="0">
                          <a:effectLst/>
                          <a:latin typeface="Times New Roman"/>
                          <a:ea typeface="宋体"/>
                          <a:cs typeface="宋体"/>
                        </a:rPr>
                        <a:t>．得出规格说明书</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6</a:t>
                      </a:r>
                      <a:r>
                        <a:rPr lang="zh-CN" sz="1400" b="1" kern="100" dirty="0">
                          <a:effectLst/>
                          <a:latin typeface="Times New Roman"/>
                          <a:ea typeface="宋体"/>
                          <a:cs typeface="宋体"/>
                        </a:rPr>
                        <a:t>．编写用户手册</a:t>
                      </a:r>
                      <a:endParaRPr lang="zh-CN" sz="1400" b="1" kern="100" dirty="0">
                        <a:effectLst/>
                        <a:latin typeface="Times New Roman"/>
                        <a:ea typeface="等线"/>
                        <a:cs typeface="宋体"/>
                      </a:endParaRPr>
                    </a:p>
                  </a:txBody>
                  <a:tcPr marL="51493" marR="514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170587416"/>
              </p:ext>
            </p:extLst>
          </p:nvPr>
        </p:nvGraphicFramePr>
        <p:xfrm>
          <a:off x="5211922" y="1210959"/>
          <a:ext cx="5257042" cy="4322556"/>
        </p:xfrm>
        <a:graphic>
          <a:graphicData uri="http://schemas.openxmlformats.org/drawingml/2006/table">
            <a:tbl>
              <a:tblPr firstRow="1" firstCol="1" bandRow="1"/>
              <a:tblGrid>
                <a:gridCol w="1221420">
                  <a:extLst>
                    <a:ext uri="{9D8B030D-6E8A-4147-A177-3AD203B41FA5}">
                      <a16:colId xmlns="" xmlns:a16="http://schemas.microsoft.com/office/drawing/2014/main" val="20000"/>
                    </a:ext>
                  </a:extLst>
                </a:gridCol>
                <a:gridCol w="4035622">
                  <a:extLst>
                    <a:ext uri="{9D8B030D-6E8A-4147-A177-3AD203B41FA5}">
                      <a16:colId xmlns="" xmlns:a16="http://schemas.microsoft.com/office/drawing/2014/main" val="20001"/>
                    </a:ext>
                  </a:extLst>
                </a:gridCol>
              </a:tblGrid>
              <a:tr h="1020556">
                <a:tc>
                  <a:txBody>
                    <a:bodyPr/>
                    <a:lstStyle/>
                    <a:p>
                      <a:pPr indent="127000" algn="just">
                        <a:lnSpc>
                          <a:spcPts val="2000"/>
                        </a:lnSpc>
                        <a:spcAft>
                          <a:spcPts val="0"/>
                        </a:spcAft>
                      </a:pPr>
                      <a:r>
                        <a:rPr lang="zh-CN" sz="1400" b="1" kern="100">
                          <a:effectLst/>
                          <a:latin typeface="Times New Roman"/>
                          <a:ea typeface="宋体"/>
                          <a:cs typeface="宋体"/>
                        </a:rPr>
                        <a:t>需求验证</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．审查需求文档</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．测试需求</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3</a:t>
                      </a:r>
                      <a:r>
                        <a:rPr lang="zh-CN" sz="1400" b="1" kern="100">
                          <a:effectLst/>
                          <a:latin typeface="Times New Roman"/>
                          <a:ea typeface="宋体"/>
                          <a:cs typeface="宋体"/>
                        </a:rPr>
                        <a:t>．定义合格标准</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4</a:t>
                      </a:r>
                      <a:r>
                        <a:rPr lang="zh-CN" sz="1400" b="1" kern="100">
                          <a:effectLst/>
                          <a:latin typeface="Times New Roman"/>
                          <a:ea typeface="宋体"/>
                          <a:cs typeface="宋体"/>
                        </a:rPr>
                        <a:t>．需求评审</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221286">
                <a:tc>
                  <a:txBody>
                    <a:bodyPr/>
                    <a:lstStyle/>
                    <a:p>
                      <a:pPr indent="127000" algn="just">
                        <a:lnSpc>
                          <a:spcPts val="2000"/>
                        </a:lnSpc>
                        <a:spcAft>
                          <a:spcPts val="0"/>
                        </a:spcAft>
                      </a:pPr>
                      <a:r>
                        <a:rPr lang="zh-CN" sz="1400" b="1" kern="100">
                          <a:effectLst/>
                          <a:latin typeface="Times New Roman"/>
                          <a:ea typeface="宋体"/>
                          <a:cs typeface="宋体"/>
                        </a:rPr>
                        <a:t>需求管理</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a:effectLst/>
                          <a:latin typeface="宋体"/>
                          <a:ea typeface="等线"/>
                          <a:cs typeface="宋体"/>
                        </a:rPr>
                        <a:t>1</a:t>
                      </a:r>
                      <a:r>
                        <a:rPr lang="zh-CN" sz="1400" b="1" kern="100">
                          <a:effectLst/>
                          <a:latin typeface="Times New Roman"/>
                          <a:ea typeface="宋体"/>
                          <a:cs typeface="宋体"/>
                        </a:rPr>
                        <a:t>．备份需求的前版本</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2</a:t>
                      </a:r>
                      <a:r>
                        <a:rPr lang="zh-CN" sz="1400" b="1" kern="100">
                          <a:effectLst/>
                          <a:latin typeface="Times New Roman"/>
                          <a:ea typeface="宋体"/>
                          <a:cs typeface="宋体"/>
                        </a:rPr>
                        <a:t>．定义需求变更控制过程 </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3</a:t>
                      </a:r>
                      <a:r>
                        <a:rPr lang="zh-CN" sz="1400" b="1" kern="100">
                          <a:effectLst/>
                          <a:latin typeface="Times New Roman"/>
                          <a:ea typeface="宋体"/>
                          <a:cs typeface="宋体"/>
                        </a:rPr>
                        <a:t>．分析需求变更的影响</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4</a:t>
                      </a:r>
                      <a:r>
                        <a:rPr lang="zh-CN" sz="1400" b="1" kern="100">
                          <a:effectLst/>
                          <a:latin typeface="Times New Roman"/>
                          <a:ea typeface="宋体"/>
                          <a:cs typeface="宋体"/>
                        </a:rPr>
                        <a:t>．对需求的变更进行决策</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5</a:t>
                      </a:r>
                      <a:r>
                        <a:rPr lang="zh-CN" sz="1400" b="1" kern="100">
                          <a:effectLst/>
                          <a:latin typeface="Times New Roman"/>
                          <a:ea typeface="宋体"/>
                          <a:cs typeface="宋体"/>
                        </a:rPr>
                        <a:t>．更新项目管理计划</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6</a:t>
                      </a:r>
                      <a:r>
                        <a:rPr lang="zh-CN" sz="1400" b="1" kern="100">
                          <a:effectLst/>
                          <a:latin typeface="Times New Roman"/>
                          <a:ea typeface="宋体"/>
                          <a:cs typeface="宋体"/>
                        </a:rPr>
                        <a:t>．分析更新后的需求的稳定性</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7</a:t>
                      </a:r>
                      <a:r>
                        <a:rPr lang="zh-CN" sz="1400" b="1" kern="100">
                          <a:effectLst/>
                          <a:latin typeface="Times New Roman"/>
                          <a:ea typeface="宋体"/>
                          <a:cs typeface="宋体"/>
                        </a:rPr>
                        <a:t>．维护需求变更的历史记录以及备份驳回的变更请求</a:t>
                      </a:r>
                      <a:endParaRPr lang="zh-CN" sz="1400" b="1" kern="100">
                        <a:effectLst/>
                        <a:latin typeface="Times New Roman"/>
                        <a:ea typeface="等线"/>
                        <a:cs typeface="宋体"/>
                      </a:endParaRPr>
                    </a:p>
                    <a:p>
                      <a:pPr indent="127000" algn="just">
                        <a:lnSpc>
                          <a:spcPts val="2000"/>
                        </a:lnSpc>
                        <a:spcAft>
                          <a:spcPts val="0"/>
                        </a:spcAft>
                      </a:pPr>
                      <a:r>
                        <a:rPr lang="en-US" sz="1400" b="1" kern="100">
                          <a:effectLst/>
                          <a:latin typeface="宋体"/>
                          <a:ea typeface="等线"/>
                          <a:cs typeface="宋体"/>
                        </a:rPr>
                        <a:t>8</a:t>
                      </a:r>
                      <a:r>
                        <a:rPr lang="zh-CN" sz="1400" b="1" kern="100">
                          <a:effectLst/>
                          <a:latin typeface="Times New Roman"/>
                          <a:ea typeface="宋体"/>
                          <a:cs typeface="宋体"/>
                        </a:rPr>
                        <a:t>．创建需求跟踪矩阵</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987238">
                <a:tc>
                  <a:txBody>
                    <a:bodyPr/>
                    <a:lstStyle/>
                    <a:p>
                      <a:pPr indent="127000" algn="just">
                        <a:lnSpc>
                          <a:spcPts val="2000"/>
                        </a:lnSpc>
                        <a:spcAft>
                          <a:spcPts val="0"/>
                        </a:spcAft>
                      </a:pPr>
                      <a:r>
                        <a:rPr lang="zh-CN" sz="1400" b="1" kern="100">
                          <a:effectLst/>
                          <a:latin typeface="Times New Roman"/>
                          <a:ea typeface="宋体"/>
                          <a:cs typeface="宋体"/>
                        </a:rPr>
                        <a:t>项目管理</a:t>
                      </a:r>
                      <a:endParaRPr lang="zh-CN" sz="1400" b="1" kern="10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2000"/>
                        </a:lnSpc>
                        <a:spcAft>
                          <a:spcPts val="0"/>
                        </a:spcAft>
                      </a:pPr>
                      <a:r>
                        <a:rPr lang="en-US" sz="1400" b="1" kern="100" dirty="0">
                          <a:effectLst/>
                          <a:latin typeface="宋体"/>
                          <a:ea typeface="等线"/>
                          <a:cs typeface="宋体"/>
                        </a:rPr>
                        <a:t>1</a:t>
                      </a:r>
                      <a:r>
                        <a:rPr lang="zh-CN" sz="1400" b="1" kern="100" dirty="0">
                          <a:effectLst/>
                          <a:latin typeface="Times New Roman"/>
                          <a:ea typeface="宋体"/>
                          <a:cs typeface="宋体"/>
                        </a:rPr>
                        <a:t>．确定软件开发生命周期</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2</a:t>
                      </a:r>
                      <a:r>
                        <a:rPr lang="zh-CN" sz="1400" b="1" kern="100" dirty="0">
                          <a:effectLst/>
                          <a:latin typeface="Times New Roman"/>
                          <a:ea typeface="宋体"/>
                          <a:cs typeface="宋体"/>
                        </a:rPr>
                        <a:t>．制订项目计划</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3</a:t>
                      </a:r>
                      <a:r>
                        <a:rPr lang="zh-CN" sz="1400" b="1" kern="100" dirty="0">
                          <a:effectLst/>
                          <a:latin typeface="Times New Roman"/>
                          <a:ea typeface="宋体"/>
                          <a:cs typeface="宋体"/>
                        </a:rPr>
                        <a:t>．及时与项目发布者进行沟通</a:t>
                      </a:r>
                      <a:endParaRPr lang="zh-CN" sz="1400" b="1" kern="100" dirty="0">
                        <a:effectLst/>
                        <a:latin typeface="Times New Roman"/>
                        <a:ea typeface="等线"/>
                        <a:cs typeface="宋体"/>
                      </a:endParaRPr>
                    </a:p>
                    <a:p>
                      <a:pPr indent="127000" algn="just">
                        <a:lnSpc>
                          <a:spcPts val="2000"/>
                        </a:lnSpc>
                        <a:spcAft>
                          <a:spcPts val="0"/>
                        </a:spcAft>
                      </a:pPr>
                      <a:r>
                        <a:rPr lang="en-US" sz="1400" b="1" kern="100" dirty="0">
                          <a:effectLst/>
                          <a:latin typeface="宋体"/>
                          <a:ea typeface="等线"/>
                          <a:cs typeface="宋体"/>
                        </a:rPr>
                        <a:t>4</a:t>
                      </a:r>
                      <a:r>
                        <a:rPr lang="zh-CN" sz="1400" b="1" kern="100" dirty="0">
                          <a:effectLst/>
                          <a:latin typeface="Times New Roman"/>
                          <a:ea typeface="宋体"/>
                          <a:cs typeface="宋体"/>
                        </a:rPr>
                        <a:t>．确定项目的成本投入</a:t>
                      </a:r>
                      <a:endParaRPr lang="zh-CN" sz="1400" b="1" kern="100" dirty="0">
                        <a:effectLst/>
                        <a:latin typeface="Times New Roman"/>
                        <a:ea typeface="等线"/>
                        <a:cs typeface="宋体"/>
                      </a:endParaRPr>
                    </a:p>
                  </a:txBody>
                  <a:tcPr marL="66639" marR="666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3" name="矩形 2"/>
          <p:cNvSpPr/>
          <p:nvPr/>
        </p:nvSpPr>
        <p:spPr>
          <a:xfrm>
            <a:off x="10189531" y="6003576"/>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1</a:t>
            </a:r>
            <a:endParaRPr lang="zh-CN" altLang="en-US" dirty="0">
              <a:latin typeface="+mn-ea"/>
            </a:endParaRPr>
          </a:p>
        </p:txBody>
      </p:sp>
    </p:spTree>
    <p:extLst>
      <p:ext uri="{BB962C8B-B14F-4D97-AF65-F5344CB8AC3E}">
        <p14:creationId xmlns:p14="http://schemas.microsoft.com/office/powerpoint/2010/main" val="319796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zh-CN" dirty="0"/>
              <a:t>软件工程系列课程教学辅助网站的质量管理计划</a:t>
            </a:r>
          </a:p>
        </p:txBody>
      </p:sp>
      <p:sp>
        <p:nvSpPr>
          <p:cNvPr id="3" name="矩形 2"/>
          <p:cNvSpPr>
            <a:spLocks noGrp="1"/>
          </p:cNvSpPr>
          <p:nvPr>
            <p:ph idx="1"/>
          </p:nvPr>
        </p:nvSpPr>
        <p:spPr>
          <a:xfrm>
            <a:off x="501134" y="1833443"/>
            <a:ext cx="11032980" cy="5173917"/>
          </a:xfrm>
        </p:spPr>
        <p:txBody>
          <a:bodyPr>
            <a:normAutofit/>
          </a:bodyPr>
          <a:lstStyle/>
          <a:p>
            <a:r>
              <a:rPr lang="zh-CN" altLang="zh-CN" sz="2400" dirty="0"/>
              <a:t>该网站作为课堂教学之外的一个辅助手段，为软件工程课程的师生提供了一个交流的窗口，同时也是授课老师发布信息的平台，以及教学资源的有效载体，具有信息发布实时，疑惑解答专业，课程介绍全面，教学资源丰富的特点，可以说是对传统教学手段的一次大胆尝试与突破。</a:t>
            </a:r>
          </a:p>
          <a:p>
            <a:r>
              <a:rPr lang="zh-CN" altLang="zh-CN" sz="2400" dirty="0"/>
              <a:t>该网站主要面对的用户大致可以分为三类：教师（指软件工程课程的授课教师），注册学生（该课程的注册学生，即当前学期选修该课程的学生），游客（当前学期未选该课程，但对该课程有兴趣的学生，通常指软件学院低年级学生，也泛指所有在校学生）。</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zh-CN" dirty="0"/>
              <a:t>教师需求</a:t>
            </a:r>
            <a:endParaRPr lang="zh-CN" altLang="en-US" dirty="0"/>
          </a:p>
        </p:txBody>
      </p:sp>
      <p:sp>
        <p:nvSpPr>
          <p:cNvPr id="3" name="矩形 2"/>
          <p:cNvSpPr>
            <a:spLocks noGrp="1"/>
          </p:cNvSpPr>
          <p:nvPr>
            <p:ph idx="1"/>
          </p:nvPr>
        </p:nvSpPr>
        <p:spPr/>
        <p:txBody>
          <a:bodyPr>
            <a:normAutofit/>
          </a:bodyPr>
          <a:lstStyle/>
          <a:p>
            <a:r>
              <a:rPr lang="zh-CN" altLang="zh-CN" sz="2400" dirty="0"/>
              <a:t>定期与项目发布者进行沟通，了解发布者对项目的要求。</a:t>
            </a:r>
          </a:p>
          <a:p>
            <a:r>
              <a:rPr lang="zh-CN" altLang="zh-CN" sz="2400" dirty="0"/>
              <a:t>在小组开发出低版本的项目后，参与评审了解不足并改进。</a:t>
            </a:r>
          </a:p>
        </p:txBody>
      </p:sp>
    </p:spTree>
    <p:extLst>
      <p:ext uri="{BB962C8B-B14F-4D97-AF65-F5344CB8AC3E}">
        <p14:creationId xmlns:p14="http://schemas.microsoft.com/office/powerpoint/2010/main" val="3000847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zh-CN" dirty="0"/>
              <a:t>学生需求</a:t>
            </a:r>
          </a:p>
        </p:txBody>
      </p:sp>
      <p:sp>
        <p:nvSpPr>
          <p:cNvPr id="3" name="矩形 2"/>
          <p:cNvSpPr>
            <a:spLocks noGrp="1"/>
          </p:cNvSpPr>
          <p:nvPr>
            <p:ph idx="1"/>
          </p:nvPr>
        </p:nvSpPr>
        <p:spPr/>
        <p:txBody>
          <a:bodyPr>
            <a:normAutofit/>
          </a:bodyPr>
          <a:lstStyle/>
          <a:p>
            <a:r>
              <a:rPr lang="zh-CN" altLang="zh-CN" sz="2400" dirty="0"/>
              <a:t>与非同类项目的开发小组进行沟通，了解学生需求。</a:t>
            </a:r>
          </a:p>
          <a:p>
            <a:r>
              <a:rPr lang="zh-CN" altLang="zh-CN" sz="2400" dirty="0"/>
              <a:t>在社会性媒体上发布问卷，获取同龄学生的具体看法，从中得出对应的需求。</a:t>
            </a:r>
          </a:p>
          <a:p>
            <a:r>
              <a:rPr lang="zh-CN" altLang="zh-CN" sz="2400" dirty="0"/>
              <a:t>观察学生在学习软件工程课程时的方法和途径，分析可能存在的需求</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zh-CN" dirty="0"/>
              <a:t>网站游客需求</a:t>
            </a:r>
          </a:p>
        </p:txBody>
      </p:sp>
      <p:sp>
        <p:nvSpPr>
          <p:cNvPr id="3" name="矩形 2"/>
          <p:cNvSpPr>
            <a:spLocks noGrp="1"/>
          </p:cNvSpPr>
          <p:nvPr>
            <p:ph idx="1"/>
          </p:nvPr>
        </p:nvSpPr>
        <p:spPr/>
        <p:txBody>
          <a:bodyPr>
            <a:normAutofit/>
          </a:bodyPr>
          <a:lstStyle/>
          <a:p>
            <a:r>
              <a:rPr lang="zh-CN" altLang="zh-CN" dirty="0"/>
              <a:t>在社会性媒体上发布问卷，获取除学生外其他社会人士的具体看法，从中得出对应的需求。</a:t>
            </a:r>
            <a:endParaRPr lang="zh-CN" altLang="zh-CN" sz="1400" dirty="0"/>
          </a:p>
          <a:p>
            <a:pPr lvl="1"/>
            <a:r>
              <a:rPr lang="zh-CN" altLang="zh-CN" b="1" dirty="0"/>
              <a:t>项目质量保证</a:t>
            </a:r>
          </a:p>
          <a:p>
            <a:r>
              <a:rPr lang="en-US" altLang="zh-CN" b="1" dirty="0"/>
              <a:t>5.4.1</a:t>
            </a:r>
            <a:r>
              <a:rPr lang="zh-CN" altLang="zh-CN" b="1" dirty="0"/>
              <a:t>确定质量管理的内容</a:t>
            </a:r>
            <a:endParaRPr lang="zh-CN" altLang="zh-CN" sz="1400" dirty="0"/>
          </a:p>
          <a:p>
            <a:r>
              <a:rPr lang="en-US" altLang="zh-CN" b="1" dirty="0"/>
              <a:t>5.4.2</a:t>
            </a:r>
            <a:r>
              <a:rPr lang="zh-CN" altLang="zh-CN" b="1" dirty="0"/>
              <a:t>选择出质量管理小组</a:t>
            </a:r>
            <a:endParaRPr lang="zh-CN" altLang="zh-CN" sz="1400" dirty="0"/>
          </a:p>
          <a:p>
            <a:r>
              <a:rPr lang="en-US" altLang="zh-CN" b="1" dirty="0"/>
              <a:t>5.4.3</a:t>
            </a:r>
            <a:r>
              <a:rPr lang="zh-CN" altLang="zh-CN" b="1" dirty="0"/>
              <a:t>确定小组各成员职责</a:t>
            </a:r>
            <a:endParaRPr lang="zh-CN" altLang="zh-CN" sz="1400" dirty="0"/>
          </a:p>
          <a:p>
            <a:r>
              <a:rPr lang="en-US" altLang="zh-CN" b="1" dirty="0"/>
              <a:t>5.4.4</a:t>
            </a:r>
            <a:r>
              <a:rPr lang="zh-CN" altLang="zh-CN" b="1" dirty="0"/>
              <a:t>测试小组各成员职责</a:t>
            </a:r>
            <a:endParaRPr lang="zh-CN" altLang="zh-CN" sz="1400" dirty="0"/>
          </a:p>
          <a:p>
            <a:pPr marL="0" indent="0">
              <a:buNone/>
            </a:pPr>
            <a:endParaRPr lang="zh-CN" sz="2400" dirty="0"/>
          </a:p>
        </p:txBody>
      </p:sp>
    </p:spTree>
    <p:extLst>
      <p:ext uri="{BB962C8B-B14F-4D97-AF65-F5344CB8AC3E}">
        <p14:creationId xmlns:p14="http://schemas.microsoft.com/office/powerpoint/2010/main" val="373439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a:t>6.1</a:t>
            </a:r>
            <a:r>
              <a:rPr lang="zh-CN" altLang="en-US" dirty="0"/>
              <a:t> 干系人联系</a:t>
            </a:r>
          </a:p>
        </p:txBody>
      </p:sp>
      <p:graphicFrame>
        <p:nvGraphicFramePr>
          <p:cNvPr id="4" name="表格 3"/>
          <p:cNvGraphicFramePr>
            <a:graphicFrameLocks noGrp="1"/>
          </p:cNvGraphicFramePr>
          <p:nvPr>
            <p:extLst>
              <p:ext uri="{D42A27DB-BD31-4B8C-83A1-F6EECF244321}">
                <p14:modId xmlns:p14="http://schemas.microsoft.com/office/powerpoint/2010/main" val="1713314210"/>
              </p:ext>
            </p:extLst>
          </p:nvPr>
        </p:nvGraphicFramePr>
        <p:xfrm>
          <a:off x="1320435" y="1602296"/>
          <a:ext cx="9232915" cy="4635650"/>
        </p:xfrm>
        <a:graphic>
          <a:graphicData uri="http://schemas.openxmlformats.org/drawingml/2006/table">
            <a:tbl>
              <a:tblPr firstRow="1" firstCol="1" bandRow="1"/>
              <a:tblGrid>
                <a:gridCol w="1611498">
                  <a:extLst>
                    <a:ext uri="{9D8B030D-6E8A-4147-A177-3AD203B41FA5}">
                      <a16:colId xmlns="" xmlns:a16="http://schemas.microsoft.com/office/drawing/2014/main" val="20000"/>
                    </a:ext>
                  </a:extLst>
                </a:gridCol>
                <a:gridCol w="1093845">
                  <a:extLst>
                    <a:ext uri="{9D8B030D-6E8A-4147-A177-3AD203B41FA5}">
                      <a16:colId xmlns="" xmlns:a16="http://schemas.microsoft.com/office/drawing/2014/main" val="20001"/>
                    </a:ext>
                  </a:extLst>
                </a:gridCol>
                <a:gridCol w="2443881">
                  <a:extLst>
                    <a:ext uri="{9D8B030D-6E8A-4147-A177-3AD203B41FA5}">
                      <a16:colId xmlns="" xmlns:a16="http://schemas.microsoft.com/office/drawing/2014/main" val="20002"/>
                    </a:ext>
                  </a:extLst>
                </a:gridCol>
                <a:gridCol w="1499721">
                  <a:extLst>
                    <a:ext uri="{9D8B030D-6E8A-4147-A177-3AD203B41FA5}">
                      <a16:colId xmlns="" xmlns:a16="http://schemas.microsoft.com/office/drawing/2014/main" val="20003"/>
                    </a:ext>
                  </a:extLst>
                </a:gridCol>
                <a:gridCol w="2583970">
                  <a:extLst>
                    <a:ext uri="{9D8B030D-6E8A-4147-A177-3AD203B41FA5}">
                      <a16:colId xmlns="" xmlns:a16="http://schemas.microsoft.com/office/drawing/2014/main" val="20004"/>
                    </a:ext>
                  </a:extLst>
                </a:gridCol>
              </a:tblGrid>
              <a:tr h="1037822">
                <a:tc>
                  <a:txBody>
                    <a:bodyPr/>
                    <a:lstStyle/>
                    <a:p>
                      <a:pPr algn="just">
                        <a:spcAft>
                          <a:spcPts val="0"/>
                        </a:spcAft>
                      </a:pPr>
                      <a:r>
                        <a:rPr lang="zh-CN" sz="2400" b="1" kern="100">
                          <a:solidFill>
                            <a:schemeClr val="tx1"/>
                          </a:solidFill>
                          <a:effectLst/>
                          <a:latin typeface="Calibri"/>
                          <a:ea typeface="宋体"/>
                          <a:cs typeface="Times New Roman"/>
                        </a:rPr>
                        <a:t>积极干系人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提出者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联系方式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所在地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干系人对该项目是否提过有价值的意见或帮助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07674">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 </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15988127765</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弘毅</a:t>
                      </a:r>
                      <a:r>
                        <a:rPr lang="en-US" sz="2400" b="1" kern="100">
                          <a:solidFill>
                            <a:schemeClr val="tx1"/>
                          </a:solidFill>
                          <a:effectLst/>
                          <a:latin typeface="Calibri"/>
                          <a:ea typeface="宋体"/>
                          <a:cs typeface="Times New Roman"/>
                        </a:rPr>
                        <a:t>1-611</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07674">
                <a:tc>
                  <a:txBody>
                    <a:bodyPr/>
                    <a:lstStyle/>
                    <a:p>
                      <a:pPr algn="just">
                        <a:spcAft>
                          <a:spcPts val="0"/>
                        </a:spcAft>
                      </a:pPr>
                      <a:r>
                        <a:rPr lang="zh-CN" sz="2400" b="1" kern="100">
                          <a:solidFill>
                            <a:schemeClr val="tx1"/>
                          </a:solidFill>
                          <a:effectLst/>
                          <a:latin typeface="Calibri"/>
                          <a:ea typeface="宋体"/>
                          <a:cs typeface="Times New Roman"/>
                        </a:rPr>
                        <a:t>黄浩峰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18967144915</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弘毅</a:t>
                      </a:r>
                      <a:r>
                        <a:rPr lang="en-US" sz="2400" b="1" kern="100">
                          <a:solidFill>
                            <a:schemeClr val="tx1"/>
                          </a:solidFill>
                          <a:effectLst/>
                          <a:latin typeface="Calibri"/>
                          <a:ea typeface="宋体"/>
                          <a:cs typeface="Times New Roman"/>
                        </a:rPr>
                        <a:t>1-611</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07674">
                <a:tc>
                  <a:txBody>
                    <a:bodyPr/>
                    <a:lstStyle/>
                    <a:p>
                      <a:pPr algn="just">
                        <a:spcAft>
                          <a:spcPts val="0"/>
                        </a:spcAft>
                      </a:pPr>
                      <a:r>
                        <a:rPr lang="zh-CN" sz="2400" b="1" kern="100">
                          <a:solidFill>
                            <a:schemeClr val="tx1"/>
                          </a:solidFill>
                          <a:effectLst/>
                          <a:latin typeface="Calibri"/>
                          <a:ea typeface="宋体"/>
                          <a:cs typeface="Times New Roman"/>
                        </a:rPr>
                        <a:t>叶忠杰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18806819300</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明德</a:t>
                      </a:r>
                      <a:r>
                        <a:rPr lang="en-US" sz="2400" b="1" kern="100">
                          <a:solidFill>
                            <a:schemeClr val="tx1"/>
                          </a:solidFill>
                          <a:effectLst/>
                          <a:latin typeface="Calibri"/>
                          <a:ea typeface="宋体"/>
                          <a:cs typeface="Times New Roman"/>
                        </a:rPr>
                        <a:t>3-309</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07674">
                <a:tc>
                  <a:txBody>
                    <a:bodyPr/>
                    <a:lstStyle/>
                    <a:p>
                      <a:pPr algn="just">
                        <a:spcAft>
                          <a:spcPts val="0"/>
                        </a:spcAft>
                      </a:pPr>
                      <a:r>
                        <a:rPr lang="zh-CN" sz="2400" b="1" kern="100">
                          <a:solidFill>
                            <a:schemeClr val="tx1"/>
                          </a:solidFill>
                          <a:effectLst/>
                          <a:latin typeface="Calibri"/>
                          <a:ea typeface="宋体"/>
                          <a:cs typeface="Times New Roman"/>
                        </a:rPr>
                        <a:t>吴荣欣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13396717714</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明德</a:t>
                      </a:r>
                      <a:r>
                        <a:rPr lang="en-US" sz="2400" b="1" kern="100">
                          <a:solidFill>
                            <a:schemeClr val="tx1"/>
                          </a:solidFill>
                          <a:effectLst/>
                          <a:latin typeface="Calibri"/>
                          <a:ea typeface="宋体"/>
                          <a:cs typeface="Times New Roman"/>
                        </a:rPr>
                        <a:t>3-308</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TBD</a:t>
                      </a:r>
                      <a:endParaRPr lang="zh-CN" sz="24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07674">
                <a:tc>
                  <a:txBody>
                    <a:bodyPr/>
                    <a:lstStyle/>
                    <a:p>
                      <a:pPr algn="just">
                        <a:spcAft>
                          <a:spcPts val="0"/>
                        </a:spcAft>
                      </a:pPr>
                      <a:r>
                        <a:rPr lang="zh-CN" sz="2400" b="1" kern="100">
                          <a:solidFill>
                            <a:schemeClr val="tx1"/>
                          </a:solidFill>
                          <a:effectLst/>
                          <a:latin typeface="Calibri"/>
                          <a:ea typeface="宋体"/>
                          <a:cs typeface="Times New Roman"/>
                        </a:rPr>
                        <a:t>夏昌灏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solidFill>
                            <a:schemeClr val="tx1"/>
                          </a:solidFill>
                          <a:effectLst/>
                          <a:latin typeface="宋体"/>
                          <a:ea typeface="宋体"/>
                          <a:cs typeface="Times New Roman"/>
                        </a:rPr>
                        <a:t>17367073386</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明德</a:t>
                      </a:r>
                      <a:r>
                        <a:rPr lang="en-US" sz="2400" b="1" kern="100" dirty="0">
                          <a:solidFill>
                            <a:schemeClr val="tx1"/>
                          </a:solidFill>
                          <a:effectLst/>
                          <a:latin typeface="Calibri"/>
                          <a:ea typeface="宋体"/>
                          <a:cs typeface="Times New Roman"/>
                        </a:rPr>
                        <a:t>3-308</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solidFill>
                            <a:schemeClr val="tx1"/>
                          </a:solidFill>
                          <a:effectLst/>
                          <a:latin typeface="宋体"/>
                          <a:ea typeface="宋体"/>
                          <a:cs typeface="Times New Roman"/>
                        </a:rPr>
                        <a:t>TBD</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6824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en-US" altLang="zh-CN" dirty="0"/>
              <a:t>6.1</a:t>
            </a:r>
            <a:r>
              <a:rPr lang="zh-CN" altLang="en-US" dirty="0"/>
              <a:t> 干系人联系</a:t>
            </a:r>
          </a:p>
        </p:txBody>
      </p:sp>
      <p:graphicFrame>
        <p:nvGraphicFramePr>
          <p:cNvPr id="3" name="表格 2"/>
          <p:cNvGraphicFramePr>
            <a:graphicFrameLocks noGrp="1"/>
          </p:cNvGraphicFramePr>
          <p:nvPr>
            <p:extLst>
              <p:ext uri="{D42A27DB-BD31-4B8C-83A1-F6EECF244321}">
                <p14:modId xmlns:p14="http://schemas.microsoft.com/office/powerpoint/2010/main" val="2072457733"/>
              </p:ext>
            </p:extLst>
          </p:nvPr>
        </p:nvGraphicFramePr>
        <p:xfrm>
          <a:off x="2218059" y="2256639"/>
          <a:ext cx="7571894" cy="3822370"/>
        </p:xfrm>
        <a:graphic>
          <a:graphicData uri="http://schemas.openxmlformats.org/drawingml/2006/table">
            <a:tbl>
              <a:tblPr firstRow="1" firstCol="1" bandRow="1"/>
              <a:tblGrid>
                <a:gridCol w="1166830">
                  <a:extLst>
                    <a:ext uri="{9D8B030D-6E8A-4147-A177-3AD203B41FA5}">
                      <a16:colId xmlns="" xmlns:a16="http://schemas.microsoft.com/office/drawing/2014/main" val="20000"/>
                    </a:ext>
                  </a:extLst>
                </a:gridCol>
                <a:gridCol w="919271">
                  <a:extLst>
                    <a:ext uri="{9D8B030D-6E8A-4147-A177-3AD203B41FA5}">
                      <a16:colId xmlns="" xmlns:a16="http://schemas.microsoft.com/office/drawing/2014/main" val="20001"/>
                    </a:ext>
                  </a:extLst>
                </a:gridCol>
                <a:gridCol w="2053846">
                  <a:extLst>
                    <a:ext uri="{9D8B030D-6E8A-4147-A177-3AD203B41FA5}">
                      <a16:colId xmlns="" xmlns:a16="http://schemas.microsoft.com/office/drawing/2014/main" val="20002"/>
                    </a:ext>
                  </a:extLst>
                </a:gridCol>
                <a:gridCol w="1260370">
                  <a:extLst>
                    <a:ext uri="{9D8B030D-6E8A-4147-A177-3AD203B41FA5}">
                      <a16:colId xmlns="" xmlns:a16="http://schemas.microsoft.com/office/drawing/2014/main" val="20003"/>
                    </a:ext>
                  </a:extLst>
                </a:gridCol>
                <a:gridCol w="2171577">
                  <a:extLst>
                    <a:ext uri="{9D8B030D-6E8A-4147-A177-3AD203B41FA5}">
                      <a16:colId xmlns="" xmlns:a16="http://schemas.microsoft.com/office/drawing/2014/main" val="20004"/>
                    </a:ext>
                  </a:extLst>
                </a:gridCol>
              </a:tblGrid>
              <a:tr h="1911185">
                <a:tc>
                  <a:txBody>
                    <a:bodyPr/>
                    <a:lstStyle/>
                    <a:p>
                      <a:pPr algn="just">
                        <a:spcAft>
                          <a:spcPts val="0"/>
                        </a:spcAft>
                      </a:pPr>
                      <a:r>
                        <a:rPr lang="zh-CN" sz="2000" b="1" kern="100" dirty="0">
                          <a:solidFill>
                            <a:schemeClr val="tx1"/>
                          </a:solidFill>
                          <a:effectLst/>
                          <a:latin typeface="Calibri"/>
                          <a:ea typeface="宋体"/>
                          <a:cs typeface="Times New Roman"/>
                        </a:rPr>
                        <a:t>杨枨（教师、项目发布者及验收者）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u="none" strike="noStrike" kern="100" dirty="0">
                          <a:solidFill>
                            <a:schemeClr val="tx1"/>
                          </a:solidFill>
                          <a:effectLst/>
                          <a:latin typeface="宋体"/>
                          <a:ea typeface="宋体"/>
                          <a:cs typeface="Times New Roman"/>
                          <a:hlinkClick r:id="rId2"/>
                        </a:rPr>
                        <a:t>yangc@zucc.edu.cn</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altLang="zh-CN" sz="2000" b="1" kern="100" dirty="0">
                        <a:solidFill>
                          <a:schemeClr val="tx1"/>
                        </a:solidFill>
                        <a:effectLst/>
                        <a:latin typeface="Calibri"/>
                        <a:ea typeface="宋体"/>
                        <a:cs typeface="Times New Roman"/>
                      </a:endParaRPr>
                    </a:p>
                    <a:p>
                      <a:pPr algn="ctr">
                        <a:spcAft>
                          <a:spcPts val="0"/>
                        </a:spcAft>
                      </a:pPr>
                      <a:endParaRPr lang="en-US" altLang="zh-CN" sz="2000" b="1" kern="100" dirty="0">
                        <a:solidFill>
                          <a:schemeClr val="tx1"/>
                        </a:solidFill>
                        <a:effectLst/>
                        <a:latin typeface="Calibri"/>
                        <a:ea typeface="宋体"/>
                        <a:cs typeface="Times New Roman"/>
                      </a:endParaRPr>
                    </a:p>
                    <a:p>
                      <a:pPr algn="ctr">
                        <a:spcAft>
                          <a:spcPts val="0"/>
                        </a:spcAft>
                      </a:pPr>
                      <a:endParaRPr lang="en-US" alt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理</a:t>
                      </a:r>
                      <a:r>
                        <a:rPr lang="en-US" sz="2000" b="1" kern="100" dirty="0">
                          <a:solidFill>
                            <a:schemeClr val="tx1"/>
                          </a:solidFill>
                          <a:effectLst/>
                          <a:latin typeface="Calibri"/>
                          <a:ea typeface="宋体"/>
                          <a:cs typeface="Times New Roman"/>
                        </a:rPr>
                        <a:t>4-506</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effectLst/>
                          <a:latin typeface="宋体"/>
                          <a:ea typeface="宋体"/>
                          <a:cs typeface="Times New Roman"/>
                        </a:rPr>
                        <a:t>TBD</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11185">
                <a:tc>
                  <a:txBody>
                    <a:bodyPr/>
                    <a:lstStyle/>
                    <a:p>
                      <a:pPr algn="just">
                        <a:spcAft>
                          <a:spcPts val="0"/>
                        </a:spcAft>
                      </a:pPr>
                      <a:r>
                        <a:rPr lang="zh-CN" sz="2000" b="1" kern="100">
                          <a:solidFill>
                            <a:schemeClr val="tx1"/>
                          </a:solidFill>
                          <a:effectLst/>
                          <a:latin typeface="Calibri"/>
                          <a:ea typeface="宋体"/>
                          <a:cs typeface="Times New Roman"/>
                        </a:rPr>
                        <a:t>侯宏仑（教师、项目发布者及验收者）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zh-CN" sz="1800" kern="1200" dirty="0" smtClean="0">
                          <a:solidFill>
                            <a:schemeClr val="tx1"/>
                          </a:solidFill>
                          <a:effectLst/>
                          <a:latin typeface="+mn-lt"/>
                          <a:ea typeface="+mn-ea"/>
                          <a:cs typeface="+mn-cs"/>
                        </a:rPr>
                        <a:t>ubilabs@zucc.edu.cn</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altLang="zh-CN" sz="2000" b="1" kern="100" dirty="0">
                        <a:solidFill>
                          <a:schemeClr val="tx1"/>
                        </a:solidFill>
                        <a:effectLst/>
                        <a:latin typeface="Calibri"/>
                        <a:ea typeface="宋体"/>
                        <a:cs typeface="Times New Roman"/>
                      </a:endParaRPr>
                    </a:p>
                    <a:p>
                      <a:pPr algn="ctr">
                        <a:spcAft>
                          <a:spcPts val="0"/>
                        </a:spcAft>
                      </a:pPr>
                      <a:endParaRPr lang="en-US" altLang="zh-CN" sz="2000" b="1" kern="100" dirty="0">
                        <a:solidFill>
                          <a:schemeClr val="tx1"/>
                        </a:solidFill>
                        <a:effectLst/>
                        <a:latin typeface="Calibri"/>
                        <a:ea typeface="宋体"/>
                        <a:cs typeface="Times New Roman"/>
                      </a:endParaRPr>
                    </a:p>
                    <a:p>
                      <a:pPr algn="ctr">
                        <a:spcAft>
                          <a:spcPts val="0"/>
                        </a:spcAft>
                      </a:pPr>
                      <a:endParaRPr lang="en-US" alt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理</a:t>
                      </a:r>
                      <a:r>
                        <a:rPr lang="en-US" sz="2000" b="1" kern="100" dirty="0">
                          <a:solidFill>
                            <a:schemeClr val="tx1"/>
                          </a:solidFill>
                          <a:effectLst/>
                          <a:latin typeface="Calibri"/>
                          <a:ea typeface="宋体"/>
                          <a:cs typeface="Times New Roman"/>
                        </a:rPr>
                        <a:t>4-501</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chemeClr val="tx1"/>
                          </a:solidFill>
                          <a:effectLst/>
                          <a:latin typeface="宋体"/>
                          <a:ea typeface="宋体"/>
                          <a:cs typeface="Times New Roman"/>
                        </a:rPr>
                        <a:t>TBD</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172809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dirty="0"/>
              <a:t>6.2</a:t>
            </a:r>
            <a:r>
              <a:rPr lang="zh-CN" altLang="en-US" dirty="0"/>
              <a:t> 开发者与客户沟通计划</a:t>
            </a:r>
          </a:p>
        </p:txBody>
      </p:sp>
      <p:sp>
        <p:nvSpPr>
          <p:cNvPr id="3" name="文本框 5"/>
          <p:cNvSpPr txBox="1"/>
          <p:nvPr/>
        </p:nvSpPr>
        <p:spPr>
          <a:xfrm>
            <a:off x="555172" y="1245461"/>
            <a:ext cx="10485060" cy="1938992"/>
          </a:xfrm>
          <a:prstGeom prst="rect">
            <a:avLst/>
          </a:prstGeom>
          <a:noFill/>
        </p:spPr>
        <p:txBody>
          <a:bodyPr wrap="square" rtlCol="0">
            <a:spAutoFit/>
          </a:bodyPr>
          <a:lstStyle/>
          <a:p>
            <a:r>
              <a:rPr lang="zh-CN" altLang="zh-CN" sz="2400" dirty="0"/>
              <a:t>客户：杨枨老师</a:t>
            </a:r>
            <a:r>
              <a:rPr lang="en-US" altLang="zh-CN" sz="2400" dirty="0"/>
              <a:t>/</a:t>
            </a:r>
            <a:r>
              <a:rPr lang="zh-CN" altLang="zh-CN" sz="2400" dirty="0"/>
              <a:t>侯宏仑老师</a:t>
            </a:r>
          </a:p>
          <a:p>
            <a:r>
              <a:rPr lang="zh-CN" altLang="zh-CN" sz="2400" dirty="0"/>
              <a:t>沟通人：</a:t>
            </a:r>
            <a:r>
              <a:rPr lang="en-US" altLang="zh-CN" sz="2400" dirty="0"/>
              <a:t>G-10</a:t>
            </a:r>
            <a:r>
              <a:rPr lang="zh-CN" altLang="zh-CN" sz="2400" dirty="0"/>
              <a:t>全组成员</a:t>
            </a:r>
          </a:p>
          <a:p>
            <a:r>
              <a:rPr lang="zh-CN" altLang="zh-CN" sz="2400" dirty="0"/>
              <a:t>沟通途径：</a:t>
            </a:r>
            <a:r>
              <a:rPr lang="en-US" altLang="zh-CN" sz="2400" dirty="0"/>
              <a:t>	1.</a:t>
            </a:r>
            <a:r>
              <a:rPr lang="zh-CN" altLang="zh-CN" sz="2400" dirty="0"/>
              <a:t>正式沟通：电子邮件发出邀请面谈</a:t>
            </a:r>
            <a:r>
              <a:rPr lang="en-US" altLang="zh-CN" sz="2400" dirty="0"/>
              <a:t>.</a:t>
            </a:r>
            <a:endParaRPr lang="zh-CN" altLang="zh-CN" sz="2400" dirty="0"/>
          </a:p>
          <a:p>
            <a:r>
              <a:rPr lang="en-US" altLang="zh-CN" sz="2400" dirty="0"/>
              <a:t>          			2.</a:t>
            </a:r>
            <a:r>
              <a:rPr lang="zh-CN" altLang="zh-CN" sz="2400" dirty="0"/>
              <a:t>非正式沟通：课上或课下的指导、邮件或者微信沟通。</a:t>
            </a:r>
            <a:endParaRPr lang="en-US" altLang="zh-CN" sz="2400" dirty="0"/>
          </a:p>
          <a:p>
            <a:r>
              <a:rPr lang="en-US" altLang="zh-CN" sz="2400" dirty="0"/>
              <a:t>				3.</a:t>
            </a:r>
            <a:r>
              <a:rPr lang="zh-CN" altLang="zh-CN" sz="2400" dirty="0"/>
              <a:t>非正式沟通提交作业：邮箱发送。</a:t>
            </a:r>
          </a:p>
        </p:txBody>
      </p:sp>
      <p:graphicFrame>
        <p:nvGraphicFramePr>
          <p:cNvPr id="6" name="表格 5"/>
          <p:cNvGraphicFramePr>
            <a:graphicFrameLocks noGrp="1"/>
          </p:cNvGraphicFramePr>
          <p:nvPr>
            <p:extLst>
              <p:ext uri="{D42A27DB-BD31-4B8C-83A1-F6EECF244321}">
                <p14:modId xmlns:p14="http://schemas.microsoft.com/office/powerpoint/2010/main" val="2165501655"/>
              </p:ext>
            </p:extLst>
          </p:nvPr>
        </p:nvGraphicFramePr>
        <p:xfrm>
          <a:off x="657714" y="3224653"/>
          <a:ext cx="10141416" cy="2688289"/>
        </p:xfrm>
        <a:graphic>
          <a:graphicData uri="http://schemas.openxmlformats.org/drawingml/2006/table">
            <a:tbl>
              <a:tblPr firstRow="1" firstCol="1" bandRow="1"/>
              <a:tblGrid>
                <a:gridCol w="1157191">
                  <a:extLst>
                    <a:ext uri="{9D8B030D-6E8A-4147-A177-3AD203B41FA5}">
                      <a16:colId xmlns="" xmlns:a16="http://schemas.microsoft.com/office/drawing/2014/main" val="20000"/>
                    </a:ext>
                  </a:extLst>
                </a:gridCol>
                <a:gridCol w="1176712">
                  <a:extLst>
                    <a:ext uri="{9D8B030D-6E8A-4147-A177-3AD203B41FA5}">
                      <a16:colId xmlns="" xmlns:a16="http://schemas.microsoft.com/office/drawing/2014/main" val="20001"/>
                    </a:ext>
                  </a:extLst>
                </a:gridCol>
                <a:gridCol w="1221178">
                  <a:extLst>
                    <a:ext uri="{9D8B030D-6E8A-4147-A177-3AD203B41FA5}">
                      <a16:colId xmlns="" xmlns:a16="http://schemas.microsoft.com/office/drawing/2014/main" val="20002"/>
                    </a:ext>
                  </a:extLst>
                </a:gridCol>
                <a:gridCol w="1212501">
                  <a:extLst>
                    <a:ext uri="{9D8B030D-6E8A-4147-A177-3AD203B41FA5}">
                      <a16:colId xmlns="" xmlns:a16="http://schemas.microsoft.com/office/drawing/2014/main" val="20003"/>
                    </a:ext>
                  </a:extLst>
                </a:gridCol>
                <a:gridCol w="1158275">
                  <a:extLst>
                    <a:ext uri="{9D8B030D-6E8A-4147-A177-3AD203B41FA5}">
                      <a16:colId xmlns="" xmlns:a16="http://schemas.microsoft.com/office/drawing/2014/main" val="20004"/>
                    </a:ext>
                  </a:extLst>
                </a:gridCol>
                <a:gridCol w="1118148">
                  <a:extLst>
                    <a:ext uri="{9D8B030D-6E8A-4147-A177-3AD203B41FA5}">
                      <a16:colId xmlns="" xmlns:a16="http://schemas.microsoft.com/office/drawing/2014/main" val="20005"/>
                    </a:ext>
                  </a:extLst>
                </a:gridCol>
                <a:gridCol w="1104049">
                  <a:extLst>
                    <a:ext uri="{9D8B030D-6E8A-4147-A177-3AD203B41FA5}">
                      <a16:colId xmlns="" xmlns:a16="http://schemas.microsoft.com/office/drawing/2014/main" val="20006"/>
                    </a:ext>
                  </a:extLst>
                </a:gridCol>
                <a:gridCol w="1993362">
                  <a:extLst>
                    <a:ext uri="{9D8B030D-6E8A-4147-A177-3AD203B41FA5}">
                      <a16:colId xmlns="" xmlns:a16="http://schemas.microsoft.com/office/drawing/2014/main" val="20007"/>
                    </a:ext>
                  </a:extLst>
                </a:gridCol>
              </a:tblGrid>
              <a:tr h="859489">
                <a:tc>
                  <a:txBody>
                    <a:bodyPr/>
                    <a:lstStyle/>
                    <a:p>
                      <a:pPr algn="just">
                        <a:spcAft>
                          <a:spcPts val="0"/>
                        </a:spcAft>
                      </a:pPr>
                      <a:r>
                        <a:rPr lang="zh-CN" sz="2400" b="1" kern="100" dirty="0">
                          <a:solidFill>
                            <a:schemeClr val="tx1"/>
                          </a:solidFill>
                          <a:effectLst/>
                          <a:latin typeface="Calibri"/>
                          <a:ea typeface="宋体"/>
                          <a:cs typeface="Times New Roman"/>
                        </a:rPr>
                        <a:t>沟通计划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沟通方式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沟通地点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沟通时间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参与人员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产出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频度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354025">
                <a:tc>
                  <a:txBody>
                    <a:bodyPr/>
                    <a:lstStyle/>
                    <a:p>
                      <a:pPr algn="just">
                        <a:spcAft>
                          <a:spcPts val="0"/>
                        </a:spcAft>
                      </a:pPr>
                      <a:r>
                        <a:rPr lang="zh-CN" sz="2400" b="1" kern="100">
                          <a:solidFill>
                            <a:schemeClr val="tx1"/>
                          </a:solidFill>
                          <a:effectLst/>
                          <a:latin typeface="Calibri"/>
                          <a:ea typeface="宋体"/>
                          <a:cs typeface="Times New Roman"/>
                        </a:rPr>
                        <a:t>需求访谈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理四</a:t>
                      </a:r>
                      <a:r>
                        <a:rPr lang="en-US" sz="2400" b="1" kern="100">
                          <a:solidFill>
                            <a:schemeClr val="tx1"/>
                          </a:solidFill>
                          <a:effectLst/>
                          <a:latin typeface="Calibri"/>
                          <a:ea typeface="宋体"/>
                          <a:cs typeface="Times New Roman"/>
                        </a:rPr>
                        <a:t>506</a:t>
                      </a:r>
                      <a:endParaRPr lang="zh-CN" sz="2400" b="1" kern="10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视情况决定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全体组员</a:t>
                      </a:r>
                      <a:r>
                        <a:rPr lang="en-US" sz="2400" b="1" kern="100">
                          <a:solidFill>
                            <a:schemeClr val="tx1"/>
                          </a:solidFill>
                          <a:effectLst/>
                          <a:latin typeface="Calibri"/>
                          <a:ea typeface="宋体"/>
                          <a:cs typeface="Times New Roman"/>
                        </a:rPr>
                        <a:t>/</a:t>
                      </a:r>
                      <a:r>
                        <a:rPr lang="zh-CN" sz="2400" b="1" kern="100">
                          <a:solidFill>
                            <a:schemeClr val="tx1"/>
                          </a:solidFill>
                          <a:effectLst/>
                          <a:latin typeface="Calibri"/>
                          <a:ea typeface="宋体"/>
                          <a:cs typeface="Times New Roman"/>
                        </a:rPr>
                        <a:t>客户</a:t>
                      </a:r>
                      <a:r>
                        <a:rPr lang="en-US" sz="2400" b="1" kern="100">
                          <a:solidFill>
                            <a:schemeClr val="tx1"/>
                          </a:solidFill>
                          <a:effectLst/>
                          <a:latin typeface="Calibri"/>
                          <a:ea typeface="宋体"/>
                          <a:cs typeface="Times New Roman"/>
                        </a:rPr>
                        <a:t>/</a:t>
                      </a:r>
                      <a:r>
                        <a:rPr lang="zh-CN" sz="2400" b="1" kern="100">
                          <a:solidFill>
                            <a:schemeClr val="tx1"/>
                          </a:solidFill>
                          <a:effectLst/>
                          <a:latin typeface="Calibri"/>
                          <a:ea typeface="宋体"/>
                          <a:cs typeface="Times New Roman"/>
                        </a:rPr>
                        <a:t>项目下达者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会议纪要</a:t>
                      </a:r>
                      <a:r>
                        <a:rPr lang="en-US" sz="2400" b="1" kern="100">
                          <a:solidFill>
                            <a:schemeClr val="tx1"/>
                          </a:solidFill>
                          <a:effectLst/>
                          <a:latin typeface="Calibri"/>
                          <a:ea typeface="宋体"/>
                          <a:cs typeface="Times New Roman"/>
                        </a:rPr>
                        <a:t>/</a:t>
                      </a:r>
                      <a:r>
                        <a:rPr lang="zh-CN" sz="2400" b="1" kern="100">
                          <a:solidFill>
                            <a:schemeClr val="tx1"/>
                          </a:solidFill>
                          <a:effectLst/>
                          <a:latin typeface="Calibri"/>
                          <a:ea typeface="宋体"/>
                          <a:cs typeface="Times New Roman"/>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项目开发期</a:t>
                      </a:r>
                      <a:r>
                        <a:rPr lang="en-US" sz="2400" b="1" kern="100">
                          <a:solidFill>
                            <a:schemeClr val="tx1"/>
                          </a:solidFill>
                          <a:effectLst/>
                          <a:latin typeface="Calibri"/>
                          <a:ea typeface="宋体"/>
                          <a:cs typeface="Times New Roman"/>
                        </a:rPr>
                        <a:t>3-5</a:t>
                      </a:r>
                      <a:r>
                        <a:rPr lang="zh-CN" sz="2400" b="1" kern="100">
                          <a:solidFill>
                            <a:schemeClr val="tx1"/>
                          </a:solidFill>
                          <a:effectLst/>
                          <a:latin typeface="Calibri"/>
                          <a:ea typeface="宋体"/>
                          <a:cs typeface="Times New Roman"/>
                        </a:rPr>
                        <a:t>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获取客户，用户代表的需求。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4" name="矩形 3"/>
          <p:cNvSpPr/>
          <p:nvPr/>
        </p:nvSpPr>
        <p:spPr>
          <a:xfrm>
            <a:off x="10478288" y="6047787"/>
            <a:ext cx="1454244" cy="369332"/>
          </a:xfrm>
          <a:prstGeom prst="rect">
            <a:avLst/>
          </a:prstGeom>
        </p:spPr>
        <p:txBody>
          <a:bodyPr wrap="none">
            <a:spAutoFit/>
          </a:bodyPr>
          <a:lstStyle/>
          <a:p>
            <a:r>
              <a:rPr lang="zh-CN" altLang="en-US" dirty="0">
                <a:latin typeface="+mn-ea"/>
              </a:rPr>
              <a:t>引用资料</a:t>
            </a:r>
            <a:r>
              <a:rPr lang="zh-CN" altLang="en-US" dirty="0" smtClean="0">
                <a:latin typeface="+mn-ea"/>
              </a:rPr>
              <a:t>：</a:t>
            </a:r>
            <a:r>
              <a:rPr lang="en-US" altLang="zh-CN" dirty="0" smtClean="0">
                <a:latin typeface="+mn-ea"/>
              </a:rPr>
              <a:t>2</a:t>
            </a:r>
            <a:endParaRPr lang="zh-CN" altLang="en-US" dirty="0">
              <a:latin typeface="+mn-ea"/>
            </a:endParaRPr>
          </a:p>
        </p:txBody>
      </p:sp>
    </p:spTree>
    <p:extLst>
      <p:ext uri="{BB962C8B-B14F-4D97-AF65-F5344CB8AC3E}">
        <p14:creationId xmlns:p14="http://schemas.microsoft.com/office/powerpoint/2010/main" val="82047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dirty="0"/>
              <a:t>6.3</a:t>
            </a:r>
            <a:r>
              <a:rPr lang="zh-CN" altLang="en-US" dirty="0"/>
              <a:t> 开发者内部沟通计划</a:t>
            </a:r>
          </a:p>
        </p:txBody>
      </p:sp>
      <p:sp>
        <p:nvSpPr>
          <p:cNvPr id="6" name="矩形 5"/>
          <p:cNvSpPr/>
          <p:nvPr/>
        </p:nvSpPr>
        <p:spPr>
          <a:xfrm>
            <a:off x="3657599" y="1121618"/>
            <a:ext cx="4310744" cy="584775"/>
          </a:xfrm>
          <a:prstGeom prst="rect">
            <a:avLst/>
          </a:prstGeom>
        </p:spPr>
        <p:txBody>
          <a:bodyPr wrap="square">
            <a:spAutoFit/>
          </a:bodyPr>
          <a:lstStyle/>
          <a:p>
            <a:pPr lvl="2"/>
            <a:r>
              <a:rPr lang="zh-CN" altLang="zh-CN" sz="3200" b="1" dirty="0"/>
              <a:t>正式沟通计划</a:t>
            </a:r>
          </a:p>
        </p:txBody>
      </p:sp>
      <p:graphicFrame>
        <p:nvGraphicFramePr>
          <p:cNvPr id="5" name="表格 4"/>
          <p:cNvGraphicFramePr>
            <a:graphicFrameLocks noGrp="1"/>
          </p:cNvGraphicFramePr>
          <p:nvPr>
            <p:extLst>
              <p:ext uri="{D42A27DB-BD31-4B8C-83A1-F6EECF244321}">
                <p14:modId xmlns:p14="http://schemas.microsoft.com/office/powerpoint/2010/main" val="3778383109"/>
              </p:ext>
            </p:extLst>
          </p:nvPr>
        </p:nvGraphicFramePr>
        <p:xfrm>
          <a:off x="1588270" y="2575420"/>
          <a:ext cx="8822466" cy="2508308"/>
        </p:xfrm>
        <a:graphic>
          <a:graphicData uri="http://schemas.openxmlformats.org/drawingml/2006/table">
            <a:tbl>
              <a:tblPr firstRow="1" firstCol="1" bandRow="1"/>
              <a:tblGrid>
                <a:gridCol w="1169217">
                  <a:extLst>
                    <a:ext uri="{9D8B030D-6E8A-4147-A177-3AD203B41FA5}">
                      <a16:colId xmlns="" xmlns:a16="http://schemas.microsoft.com/office/drawing/2014/main" val="20000"/>
                    </a:ext>
                  </a:extLst>
                </a:gridCol>
                <a:gridCol w="1059441">
                  <a:extLst>
                    <a:ext uri="{9D8B030D-6E8A-4147-A177-3AD203B41FA5}">
                      <a16:colId xmlns="" xmlns:a16="http://schemas.microsoft.com/office/drawing/2014/main" val="20001"/>
                    </a:ext>
                  </a:extLst>
                </a:gridCol>
                <a:gridCol w="1166111">
                  <a:extLst>
                    <a:ext uri="{9D8B030D-6E8A-4147-A177-3AD203B41FA5}">
                      <a16:colId xmlns="" xmlns:a16="http://schemas.microsoft.com/office/drawing/2014/main" val="20002"/>
                    </a:ext>
                  </a:extLst>
                </a:gridCol>
                <a:gridCol w="1297634">
                  <a:extLst>
                    <a:ext uri="{9D8B030D-6E8A-4147-A177-3AD203B41FA5}">
                      <a16:colId xmlns="" xmlns:a16="http://schemas.microsoft.com/office/drawing/2014/main" val="20003"/>
                    </a:ext>
                  </a:extLst>
                </a:gridCol>
                <a:gridCol w="966236">
                  <a:extLst>
                    <a:ext uri="{9D8B030D-6E8A-4147-A177-3AD203B41FA5}">
                      <a16:colId xmlns="" xmlns:a16="http://schemas.microsoft.com/office/drawing/2014/main" val="20004"/>
                    </a:ext>
                  </a:extLst>
                </a:gridCol>
                <a:gridCol w="1067727">
                  <a:extLst>
                    <a:ext uri="{9D8B030D-6E8A-4147-A177-3AD203B41FA5}">
                      <a16:colId xmlns="" xmlns:a16="http://schemas.microsoft.com/office/drawing/2014/main" val="20005"/>
                    </a:ext>
                  </a:extLst>
                </a:gridCol>
                <a:gridCol w="1054264">
                  <a:extLst>
                    <a:ext uri="{9D8B030D-6E8A-4147-A177-3AD203B41FA5}">
                      <a16:colId xmlns="" xmlns:a16="http://schemas.microsoft.com/office/drawing/2014/main" val="20006"/>
                    </a:ext>
                  </a:extLst>
                </a:gridCol>
                <a:gridCol w="1041836">
                  <a:extLst>
                    <a:ext uri="{9D8B030D-6E8A-4147-A177-3AD203B41FA5}">
                      <a16:colId xmlns="" xmlns:a16="http://schemas.microsoft.com/office/drawing/2014/main" val="20007"/>
                    </a:ext>
                  </a:extLst>
                </a:gridCol>
              </a:tblGrid>
              <a:tr h="654856">
                <a:tc>
                  <a:txBody>
                    <a:bodyPr/>
                    <a:lstStyle/>
                    <a:p>
                      <a:pPr algn="just">
                        <a:spcAft>
                          <a:spcPts val="0"/>
                        </a:spcAft>
                      </a:pPr>
                      <a:r>
                        <a:rPr lang="zh-CN" sz="2000" b="1" kern="100">
                          <a:solidFill>
                            <a:schemeClr val="tx1"/>
                          </a:solidFill>
                          <a:effectLst/>
                          <a:latin typeface="Calibri"/>
                          <a:ea typeface="宋体"/>
                          <a:cs typeface="Times New Roman"/>
                        </a:rPr>
                        <a:t>沟通计划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沟通方式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沟通地点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沟通时间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参与人员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产出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频度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853452">
                <a:tc>
                  <a:txBody>
                    <a:bodyPr/>
                    <a:lstStyle/>
                    <a:p>
                      <a:pPr algn="just">
                        <a:spcAft>
                          <a:spcPts val="0"/>
                        </a:spcAft>
                      </a:pPr>
                      <a:r>
                        <a:rPr lang="zh-CN" sz="2000" b="1" kern="100">
                          <a:solidFill>
                            <a:schemeClr val="tx1"/>
                          </a:solidFill>
                          <a:effectLst/>
                          <a:latin typeface="Calibri"/>
                          <a:ea typeface="宋体"/>
                          <a:cs typeface="Times New Roman"/>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effectLst/>
                          <a:latin typeface="宋体"/>
                          <a:ea typeface="宋体"/>
                          <a:cs typeface="Times New Roman"/>
                        </a:rPr>
                        <a:t>cc</a:t>
                      </a:r>
                      <a:r>
                        <a:rPr lang="zh-CN" sz="2000" b="1" kern="100">
                          <a:solidFill>
                            <a:schemeClr val="tx1"/>
                          </a:solidFill>
                          <a:effectLst/>
                          <a:latin typeface="Calibri"/>
                          <a:ea typeface="宋体"/>
                          <a:cs typeface="Times New Roman"/>
                        </a:rPr>
                        <a:t>咖啡厅或者全家，具体看情况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effectLst/>
                          <a:latin typeface="Calibri"/>
                          <a:ea typeface="宋体"/>
                          <a:cs typeface="Times New Roman"/>
                        </a:rPr>
                        <a:t>每周六晚，若个别组员时间冲突视情况调整。</a:t>
                      </a:r>
                    </a:p>
                    <a:p>
                      <a:pPr algn="just">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全体组员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effectLst/>
                          <a:latin typeface="Calibri"/>
                          <a:ea typeface="宋体"/>
                          <a:cs typeface="Times New Roman"/>
                        </a:rPr>
                        <a:t>会议纪要</a:t>
                      </a:r>
                      <a:r>
                        <a:rPr lang="en-US" sz="2000" b="1" kern="100">
                          <a:solidFill>
                            <a:schemeClr val="tx1"/>
                          </a:solidFill>
                          <a:effectLst/>
                          <a:latin typeface="Calibri"/>
                          <a:ea typeface="宋体"/>
                          <a:cs typeface="Times New Roman"/>
                        </a:rPr>
                        <a:t>/</a:t>
                      </a:r>
                      <a:r>
                        <a:rPr lang="zh-CN" sz="2000" b="1" kern="100">
                          <a:solidFill>
                            <a:schemeClr val="tx1"/>
                          </a:solidFill>
                          <a:effectLst/>
                          <a:latin typeface="Calibri"/>
                          <a:ea typeface="宋体"/>
                          <a:cs typeface="Times New Roman"/>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effectLst/>
                          <a:latin typeface="Calibri"/>
                          <a:ea typeface="宋体"/>
                          <a:cs typeface="Times New Roman"/>
                        </a:rPr>
                        <a:t>每周</a:t>
                      </a:r>
                      <a:r>
                        <a:rPr lang="en-US" sz="2000" b="1" kern="100" dirty="0">
                          <a:solidFill>
                            <a:schemeClr val="tx1"/>
                          </a:solidFill>
                          <a:effectLst/>
                          <a:latin typeface="Calibri"/>
                          <a:ea typeface="宋体"/>
                          <a:cs typeface="Times New Roman"/>
                        </a:rPr>
                        <a:t>1</a:t>
                      </a:r>
                      <a:r>
                        <a:rPr lang="zh-CN" sz="2000" b="1" kern="100" dirty="0">
                          <a:solidFill>
                            <a:schemeClr val="tx1"/>
                          </a:solidFill>
                          <a:effectLst/>
                          <a:latin typeface="Calibri"/>
                          <a:ea typeface="宋体"/>
                          <a:cs typeface="Times New Roman"/>
                        </a:rPr>
                        <a:t>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effectLst/>
                          <a:latin typeface="Calibri"/>
                          <a:ea typeface="宋体"/>
                          <a:cs typeface="Times New Roman"/>
                        </a:rPr>
                        <a:t>总结工作，下达新任务。进行组内评审。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168038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dirty="0"/>
              <a:t>6.3</a:t>
            </a:r>
            <a:r>
              <a:rPr lang="zh-CN" altLang="en-US" dirty="0"/>
              <a:t> 开发者内部沟通计划</a:t>
            </a:r>
          </a:p>
        </p:txBody>
      </p:sp>
      <p:sp>
        <p:nvSpPr>
          <p:cNvPr id="4" name="Rectangle 1"/>
          <p:cNvSpPr>
            <a:spLocks noChangeArrowheads="1"/>
          </p:cNvSpPr>
          <p:nvPr/>
        </p:nvSpPr>
        <p:spPr bwMode="auto">
          <a:xfrm>
            <a:off x="4586892" y="1108097"/>
            <a:ext cx="33027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G10</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会议记录表</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224246767"/>
              </p:ext>
            </p:extLst>
          </p:nvPr>
        </p:nvGraphicFramePr>
        <p:xfrm>
          <a:off x="3415196" y="1846761"/>
          <a:ext cx="5469685" cy="4195763"/>
        </p:xfrm>
        <a:graphic>
          <a:graphicData uri="http://schemas.openxmlformats.org/drawingml/2006/table">
            <a:tbl>
              <a:tblPr>
                <a:tableStyleId>{5C22544A-7EE6-4342-B048-85BDC9FD1C3A}</a:tableStyleId>
              </a:tblPr>
              <a:tblGrid>
                <a:gridCol w="761348"/>
                <a:gridCol w="2203902"/>
                <a:gridCol w="701242"/>
                <a:gridCol w="1803193"/>
              </a:tblGrid>
              <a:tr h="320568">
                <a:tc>
                  <a:txBody>
                    <a:bodyPr/>
                    <a:lstStyle/>
                    <a:p>
                      <a:pPr algn="ctr">
                        <a:lnSpc>
                          <a:spcPct val="200000"/>
                        </a:lnSpc>
                        <a:spcAft>
                          <a:spcPts val="0"/>
                        </a:spcAft>
                      </a:pPr>
                      <a:r>
                        <a:rPr lang="zh-CN" sz="1100" kern="100" dirty="0">
                          <a:effectLst/>
                        </a:rPr>
                        <a:t>会议地点</a:t>
                      </a:r>
                      <a:endParaRPr lang="zh-CN" sz="900" kern="100" dirty="0">
                        <a:effectLst/>
                        <a:latin typeface="Calibri"/>
                        <a:ea typeface="宋体"/>
                        <a:cs typeface="Times New Roman"/>
                      </a:endParaRPr>
                    </a:p>
                  </a:txBody>
                  <a:tcPr marL="60106" marR="60106" marT="0" marB="0"/>
                </a:tc>
                <a:tc>
                  <a:txBody>
                    <a:bodyPr/>
                    <a:lstStyle/>
                    <a:p>
                      <a:pPr algn="just">
                        <a:spcAft>
                          <a:spcPts val="0"/>
                        </a:spcAft>
                      </a:pPr>
                      <a:r>
                        <a:rPr lang="en-US" sz="1100" kern="100">
                          <a:effectLst/>
                        </a:rPr>
                        <a:t> </a:t>
                      </a:r>
                      <a:endParaRPr lang="zh-CN" sz="900" kern="100">
                        <a:effectLst/>
                        <a:latin typeface="Calibri"/>
                        <a:ea typeface="宋体"/>
                        <a:cs typeface="Times New Roman"/>
                      </a:endParaRPr>
                    </a:p>
                  </a:txBody>
                  <a:tcPr marL="60106" marR="60106" marT="0" marB="0"/>
                </a:tc>
                <a:tc>
                  <a:txBody>
                    <a:bodyPr/>
                    <a:lstStyle/>
                    <a:p>
                      <a:pPr algn="ctr">
                        <a:lnSpc>
                          <a:spcPct val="200000"/>
                        </a:lnSpc>
                        <a:spcAft>
                          <a:spcPts val="0"/>
                        </a:spcAft>
                      </a:pPr>
                      <a:r>
                        <a:rPr lang="zh-CN" sz="1100" kern="100">
                          <a:effectLst/>
                        </a:rPr>
                        <a:t>会议时间</a:t>
                      </a:r>
                      <a:endParaRPr lang="zh-CN" sz="900" kern="100">
                        <a:effectLst/>
                        <a:latin typeface="Calibri"/>
                        <a:ea typeface="宋体"/>
                        <a:cs typeface="Times New Roman"/>
                      </a:endParaRPr>
                    </a:p>
                  </a:txBody>
                  <a:tcPr marL="60106" marR="60106" marT="0" marB="0"/>
                </a:tc>
                <a:tc>
                  <a:txBody>
                    <a:bodyPr/>
                    <a:lstStyle/>
                    <a:p>
                      <a:pPr algn="just">
                        <a:spcAft>
                          <a:spcPts val="0"/>
                        </a:spcAft>
                      </a:pPr>
                      <a:r>
                        <a:rPr lang="en-US" sz="1100" kern="100" dirty="0">
                          <a:effectLst/>
                        </a:rPr>
                        <a:t> </a:t>
                      </a:r>
                      <a:endParaRPr lang="zh-CN" sz="900" kern="100" dirty="0">
                        <a:effectLst/>
                        <a:latin typeface="Calibri"/>
                        <a:ea typeface="宋体"/>
                        <a:cs typeface="Times New Roman"/>
                      </a:endParaRPr>
                    </a:p>
                  </a:txBody>
                  <a:tcPr marL="60106" marR="60106" marT="0" marB="0"/>
                </a:tc>
              </a:tr>
              <a:tr h="320568">
                <a:tc>
                  <a:txBody>
                    <a:bodyPr/>
                    <a:lstStyle/>
                    <a:p>
                      <a:pPr algn="ctr">
                        <a:lnSpc>
                          <a:spcPct val="200000"/>
                        </a:lnSpc>
                        <a:spcAft>
                          <a:spcPts val="0"/>
                        </a:spcAft>
                      </a:pPr>
                      <a:r>
                        <a:rPr lang="zh-CN" sz="1100" kern="100">
                          <a:effectLst/>
                        </a:rPr>
                        <a:t>主 持 人</a:t>
                      </a:r>
                      <a:endParaRPr lang="zh-CN" sz="900" kern="100">
                        <a:effectLst/>
                        <a:latin typeface="Calibri"/>
                        <a:ea typeface="宋体"/>
                        <a:cs typeface="Times New Roman"/>
                      </a:endParaRPr>
                    </a:p>
                  </a:txBody>
                  <a:tcPr marL="60106" marR="60106" marT="0" marB="0"/>
                </a:tc>
                <a:tc>
                  <a:txBody>
                    <a:bodyPr/>
                    <a:lstStyle/>
                    <a:p>
                      <a:pPr algn="just">
                        <a:spcAft>
                          <a:spcPts val="0"/>
                        </a:spcAft>
                      </a:pPr>
                      <a:r>
                        <a:rPr lang="en-US" sz="1100" kern="100">
                          <a:effectLst/>
                        </a:rPr>
                        <a:t> </a:t>
                      </a:r>
                      <a:endParaRPr lang="zh-CN" sz="900" kern="100">
                        <a:effectLst/>
                        <a:latin typeface="Calibri"/>
                        <a:ea typeface="宋体"/>
                        <a:cs typeface="Times New Roman"/>
                      </a:endParaRPr>
                    </a:p>
                  </a:txBody>
                  <a:tcPr marL="60106" marR="60106" marT="0" marB="0"/>
                </a:tc>
                <a:tc>
                  <a:txBody>
                    <a:bodyPr/>
                    <a:lstStyle/>
                    <a:p>
                      <a:pPr algn="ctr">
                        <a:lnSpc>
                          <a:spcPct val="200000"/>
                        </a:lnSpc>
                        <a:spcAft>
                          <a:spcPts val="0"/>
                        </a:spcAft>
                      </a:pPr>
                      <a:r>
                        <a:rPr lang="zh-CN" sz="1100" kern="100">
                          <a:effectLst/>
                        </a:rPr>
                        <a:t>记录人</a:t>
                      </a:r>
                      <a:endParaRPr lang="zh-CN" sz="900" kern="100">
                        <a:effectLst/>
                        <a:latin typeface="Calibri"/>
                        <a:ea typeface="宋体"/>
                        <a:cs typeface="Times New Roman"/>
                      </a:endParaRPr>
                    </a:p>
                  </a:txBody>
                  <a:tcPr marL="60106" marR="60106" marT="0" marB="0"/>
                </a:tc>
                <a:tc>
                  <a:txBody>
                    <a:bodyPr/>
                    <a:lstStyle/>
                    <a:p>
                      <a:pPr algn="just">
                        <a:spcAft>
                          <a:spcPts val="0"/>
                        </a:spcAft>
                      </a:pPr>
                      <a:r>
                        <a:rPr lang="en-US" sz="1100" kern="100">
                          <a:effectLst/>
                        </a:rPr>
                        <a:t> </a:t>
                      </a:r>
                      <a:endParaRPr lang="zh-CN" sz="900" kern="100">
                        <a:effectLst/>
                        <a:latin typeface="Calibri"/>
                        <a:ea typeface="宋体"/>
                        <a:cs typeface="Times New Roman"/>
                      </a:endParaRPr>
                    </a:p>
                  </a:txBody>
                  <a:tcPr marL="60106" marR="60106" marT="0" marB="0"/>
                </a:tc>
              </a:tr>
              <a:tr h="424641">
                <a:tc>
                  <a:txBody>
                    <a:bodyPr/>
                    <a:lstStyle/>
                    <a:p>
                      <a:pPr algn="ctr">
                        <a:lnSpc>
                          <a:spcPct val="200000"/>
                        </a:lnSpc>
                        <a:spcAft>
                          <a:spcPts val="0"/>
                        </a:spcAft>
                      </a:pPr>
                      <a:r>
                        <a:rPr lang="zh-CN" sz="1100" kern="100">
                          <a:effectLst/>
                        </a:rPr>
                        <a:t>参会人员</a:t>
                      </a:r>
                      <a:endParaRPr lang="zh-CN" sz="900" kern="100">
                        <a:effectLst/>
                        <a:latin typeface="Calibri"/>
                        <a:ea typeface="宋体"/>
                        <a:cs typeface="Times New Roman"/>
                      </a:endParaRPr>
                    </a:p>
                  </a:txBody>
                  <a:tcPr marL="60106" marR="60106" marT="0" marB="0" anchor="ctr"/>
                </a:tc>
                <a:tc gridSpan="3">
                  <a:txBody>
                    <a:bodyPr/>
                    <a:lstStyle/>
                    <a:p>
                      <a:pPr algn="just">
                        <a:spcAft>
                          <a:spcPts val="0"/>
                        </a:spcAft>
                      </a:pPr>
                      <a:r>
                        <a:rPr lang="en-US" sz="1100" kern="100">
                          <a:effectLst/>
                        </a:rPr>
                        <a:t> </a:t>
                      </a:r>
                      <a:endParaRPr lang="zh-CN" sz="900" kern="100">
                        <a:effectLst/>
                        <a:latin typeface="Calibri"/>
                        <a:ea typeface="宋体"/>
                        <a:cs typeface="Times New Roman"/>
                      </a:endParaRPr>
                    </a:p>
                  </a:txBody>
                  <a:tcPr marL="60106" marR="60106" marT="0" marB="0"/>
                </a:tc>
                <a:tc hMerge="1">
                  <a:txBody>
                    <a:bodyPr/>
                    <a:lstStyle/>
                    <a:p>
                      <a:endParaRPr lang="zh-CN" altLang="en-US"/>
                    </a:p>
                  </a:txBody>
                  <a:tcPr/>
                </a:tc>
                <a:tc hMerge="1">
                  <a:txBody>
                    <a:bodyPr/>
                    <a:lstStyle/>
                    <a:p>
                      <a:endParaRPr lang="zh-CN" altLang="en-US"/>
                    </a:p>
                  </a:txBody>
                  <a:tcPr/>
                </a:tc>
              </a:tr>
              <a:tr h="373995">
                <a:tc>
                  <a:txBody>
                    <a:bodyPr/>
                    <a:lstStyle/>
                    <a:p>
                      <a:pPr algn="ctr">
                        <a:lnSpc>
                          <a:spcPct val="200000"/>
                        </a:lnSpc>
                        <a:spcAft>
                          <a:spcPts val="0"/>
                        </a:spcAft>
                      </a:pPr>
                      <a:r>
                        <a:rPr lang="zh-CN" sz="1100" kern="100">
                          <a:effectLst/>
                        </a:rPr>
                        <a:t>会议主题</a:t>
                      </a:r>
                      <a:endParaRPr lang="zh-CN" sz="900" kern="100">
                        <a:effectLst/>
                        <a:latin typeface="Calibri"/>
                        <a:ea typeface="宋体"/>
                        <a:cs typeface="Times New Roman"/>
                      </a:endParaRPr>
                    </a:p>
                  </a:txBody>
                  <a:tcPr marL="60106" marR="60106" marT="0" marB="0" anchor="ctr"/>
                </a:tc>
                <a:tc gridSpan="3">
                  <a:txBody>
                    <a:bodyPr/>
                    <a:lstStyle/>
                    <a:p>
                      <a:pPr algn="just">
                        <a:lnSpc>
                          <a:spcPct val="200000"/>
                        </a:lnSpc>
                        <a:spcAft>
                          <a:spcPts val="0"/>
                        </a:spcAft>
                      </a:pPr>
                      <a:r>
                        <a:rPr lang="en-US" sz="1200" kern="100">
                          <a:effectLst/>
                        </a:rPr>
                        <a:t> </a:t>
                      </a:r>
                      <a:endParaRPr lang="zh-CN" sz="900" kern="100">
                        <a:effectLst/>
                        <a:latin typeface="Calibri"/>
                        <a:ea typeface="宋体"/>
                        <a:cs typeface="Times New Roman"/>
                      </a:endParaRPr>
                    </a:p>
                  </a:txBody>
                  <a:tcPr marL="60106" marR="60106" marT="0" marB="0"/>
                </a:tc>
                <a:tc hMerge="1">
                  <a:txBody>
                    <a:bodyPr/>
                    <a:lstStyle/>
                    <a:p>
                      <a:endParaRPr lang="zh-CN" altLang="en-US"/>
                    </a:p>
                  </a:txBody>
                  <a:tcPr/>
                </a:tc>
                <a:tc hMerge="1">
                  <a:txBody>
                    <a:bodyPr/>
                    <a:lstStyle/>
                    <a:p>
                      <a:endParaRPr lang="zh-CN" altLang="en-US"/>
                    </a:p>
                  </a:txBody>
                  <a:tcPr/>
                </a:tc>
              </a:tr>
              <a:tr h="2755991">
                <a:tc gridSpan="4">
                  <a:txBody>
                    <a:bodyPr/>
                    <a:lstStyle/>
                    <a:p>
                      <a:pPr indent="76200" algn="just">
                        <a:lnSpc>
                          <a:spcPct val="200000"/>
                        </a:lnSpc>
                        <a:spcAft>
                          <a:spcPts val="0"/>
                        </a:spcAft>
                      </a:pPr>
                      <a:r>
                        <a:rPr lang="zh-CN" sz="1100" kern="100" dirty="0">
                          <a:effectLst/>
                        </a:rPr>
                        <a:t>会议内容： </a:t>
                      </a:r>
                      <a:endParaRPr lang="zh-CN" sz="900" kern="100" dirty="0">
                        <a:effectLst/>
                      </a:endParaRPr>
                    </a:p>
                    <a:p>
                      <a:pPr indent="914400" algn="just">
                        <a:lnSpc>
                          <a:spcPct val="200000"/>
                        </a:lnSpc>
                        <a:spcAft>
                          <a:spcPts val="0"/>
                        </a:spcAft>
                      </a:pPr>
                      <a:r>
                        <a:rPr lang="zh-CN" sz="1100" kern="100" dirty="0">
                          <a:effectLst/>
                        </a:rPr>
                        <a:t>具体如下： </a:t>
                      </a:r>
                      <a:r>
                        <a:rPr lang="zh-CN" sz="1200" kern="100" dirty="0">
                          <a:effectLst/>
                        </a:rPr>
                        <a:t> </a:t>
                      </a:r>
                      <a:endParaRPr lang="zh-CN" sz="900" kern="100" dirty="0">
                        <a:effectLst/>
                      </a:endParaRPr>
                    </a:p>
                    <a:p>
                      <a:pPr indent="1066800" algn="just">
                        <a:lnSpc>
                          <a:spcPct val="200000"/>
                        </a:lnSpc>
                        <a:spcAft>
                          <a:spcPts val="0"/>
                        </a:spcAft>
                      </a:pPr>
                      <a:r>
                        <a:rPr lang="en-US" sz="1200" kern="100" dirty="0">
                          <a:effectLst/>
                        </a:rPr>
                        <a:t> </a:t>
                      </a:r>
                      <a:endParaRPr lang="zh-CN" sz="900" kern="100" dirty="0">
                        <a:effectLst/>
                      </a:endParaRPr>
                    </a:p>
                    <a:p>
                      <a:pPr indent="914400" algn="just">
                        <a:lnSpc>
                          <a:spcPct val="200000"/>
                        </a:lnSpc>
                        <a:spcAft>
                          <a:spcPts val="0"/>
                        </a:spcAft>
                      </a:pPr>
                      <a:r>
                        <a:rPr lang="zh-CN" sz="1100" kern="100" dirty="0">
                          <a:effectLst/>
                        </a:rPr>
                        <a:t>近期安排： </a:t>
                      </a:r>
                      <a:endParaRPr lang="zh-CN" sz="900" kern="100" dirty="0">
                        <a:effectLst/>
                      </a:endParaRPr>
                    </a:p>
                    <a:p>
                      <a:pPr indent="88900" algn="just">
                        <a:lnSpc>
                          <a:spcPct val="200000"/>
                        </a:lnSpc>
                        <a:spcAft>
                          <a:spcPts val="0"/>
                        </a:spcAft>
                      </a:pPr>
                      <a:r>
                        <a:rPr lang="en-US" sz="1200" kern="100" dirty="0">
                          <a:effectLst/>
                        </a:rPr>
                        <a:t> </a:t>
                      </a:r>
                      <a:endParaRPr lang="zh-CN" sz="900" kern="100" dirty="0">
                        <a:effectLst/>
                      </a:endParaRPr>
                    </a:p>
                    <a:p>
                      <a:pPr algn="just">
                        <a:lnSpc>
                          <a:spcPct val="200000"/>
                        </a:lnSpc>
                        <a:spcAft>
                          <a:spcPts val="0"/>
                        </a:spcAft>
                      </a:pPr>
                      <a:r>
                        <a:rPr lang="zh-CN" sz="1100" kern="100" dirty="0">
                          <a:effectLst/>
                        </a:rPr>
                        <a:t>小组成员分工：</a:t>
                      </a:r>
                      <a:endParaRPr lang="zh-CN" sz="900" kern="100" dirty="0">
                        <a:effectLst/>
                        <a:latin typeface="Calibri"/>
                        <a:ea typeface="宋体"/>
                        <a:cs typeface="Times New Roman"/>
                      </a:endParaRPr>
                    </a:p>
                  </a:txBody>
                  <a:tcPr marL="60106" marR="6010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944180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dirty="0"/>
              <a:t>6.4</a:t>
            </a:r>
            <a:r>
              <a:rPr lang="zh-CN" altLang="en-US" dirty="0"/>
              <a:t> 限制沟通因素</a:t>
            </a:r>
          </a:p>
        </p:txBody>
      </p:sp>
      <p:sp>
        <p:nvSpPr>
          <p:cNvPr id="3" name="矩形 2"/>
          <p:cNvSpPr/>
          <p:nvPr/>
        </p:nvSpPr>
        <p:spPr>
          <a:xfrm>
            <a:off x="1990986" y="2883445"/>
            <a:ext cx="7748631" cy="1569660"/>
          </a:xfrm>
          <a:prstGeom prst="rect">
            <a:avLst/>
          </a:prstGeom>
        </p:spPr>
        <p:txBody>
          <a:bodyPr wrap="square">
            <a:spAutoFit/>
          </a:bodyPr>
          <a:lstStyle/>
          <a:p>
            <a:r>
              <a:rPr lang="zh-CN" altLang="zh-CN" sz="2400" b="1" dirty="0"/>
              <a:t>目前暂时可确定的有以下因素：组员生病或者家中有事无法出席参与沟通。</a:t>
            </a:r>
          </a:p>
          <a:p>
            <a:r>
              <a:rPr lang="zh-CN" altLang="zh-CN" sz="2400" b="1" dirty="0"/>
              <a:t>若出现此等因素，需在开会前通知组长，否则按缺席处理</a:t>
            </a:r>
            <a:r>
              <a:rPr lang="zh-CN" altLang="zh-CN" dirty="0"/>
              <a:t>。</a:t>
            </a:r>
          </a:p>
        </p:txBody>
      </p:sp>
    </p:spTree>
    <p:extLst>
      <p:ext uri="{BB962C8B-B14F-4D97-AF65-F5344CB8AC3E}">
        <p14:creationId xmlns:p14="http://schemas.microsoft.com/office/powerpoint/2010/main" val="2066813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en-US" altLang="zh-CN" sz="4400" dirty="0"/>
              <a:t>7.1</a:t>
            </a:r>
            <a:r>
              <a:rPr lang="zh-CN" altLang="en-US" sz="4400" dirty="0"/>
              <a:t> </a:t>
            </a:r>
            <a:r>
              <a:rPr lang="zh-CN" altLang="zh-CN" sz="4400" dirty="0"/>
              <a:t>项目风险类别定义</a:t>
            </a:r>
            <a:endParaRPr lang="zh-CN" altLang="zh-CN" sz="4200" kern="1200" dirty="0">
              <a:latin typeface="Microsoft YaHei UI" panose="020B0503020204020204" pitchFamily="34" charset="-122"/>
              <a:ea typeface="Microsoft YaHei UI" panose="020B0503020204020204" pitchFamily="34" charset="-122"/>
              <a:cs typeface="+mj-cs"/>
            </a:endParaRPr>
          </a:p>
        </p:txBody>
      </p:sp>
      <p:sp>
        <p:nvSpPr>
          <p:cNvPr id="3" name="文本框 5"/>
          <p:cNvSpPr txBox="1"/>
          <p:nvPr/>
        </p:nvSpPr>
        <p:spPr>
          <a:xfrm>
            <a:off x="1728716" y="2069601"/>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024050875"/>
              </p:ext>
            </p:extLst>
          </p:nvPr>
        </p:nvGraphicFramePr>
        <p:xfrm>
          <a:off x="1728716" y="1526795"/>
          <a:ext cx="8229015" cy="4563612"/>
        </p:xfrm>
        <a:graphic>
          <a:graphicData uri="http://schemas.openxmlformats.org/drawingml/2006/table">
            <a:tbl>
              <a:tblPr firstRow="1" firstCol="1" bandRow="1"/>
              <a:tblGrid>
                <a:gridCol w="1686887">
                  <a:extLst>
                    <a:ext uri="{9D8B030D-6E8A-4147-A177-3AD203B41FA5}">
                      <a16:colId xmlns="" xmlns:a16="http://schemas.microsoft.com/office/drawing/2014/main" val="20000"/>
                    </a:ext>
                  </a:extLst>
                </a:gridCol>
                <a:gridCol w="6542128">
                  <a:extLst>
                    <a:ext uri="{9D8B030D-6E8A-4147-A177-3AD203B41FA5}">
                      <a16:colId xmlns="" xmlns:a16="http://schemas.microsoft.com/office/drawing/2014/main" val="20001"/>
                    </a:ext>
                  </a:extLst>
                </a:gridCol>
              </a:tblGrid>
              <a:tr h="380301">
                <a:tc>
                  <a:txBody>
                    <a:bodyPr/>
                    <a:lstStyle/>
                    <a:p>
                      <a:pPr algn="just">
                        <a:spcAft>
                          <a:spcPts val="0"/>
                        </a:spcAft>
                      </a:pPr>
                      <a:r>
                        <a:rPr lang="zh-CN" sz="2400" b="1" kern="100" dirty="0">
                          <a:effectLst/>
                          <a:latin typeface="Calibri"/>
                          <a:ea typeface="宋体"/>
                          <a:cs typeface="Times New Roman"/>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400" b="1" kern="100">
                          <a:effectLst/>
                          <a:latin typeface="Calibri"/>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760602">
                <a:tc>
                  <a:txBody>
                    <a:bodyPr/>
                    <a:lstStyle/>
                    <a:p>
                      <a:pPr algn="just">
                        <a:spcAft>
                          <a:spcPts val="0"/>
                        </a:spcAft>
                      </a:pPr>
                      <a:r>
                        <a:rPr lang="zh-CN" sz="2400" b="1" kern="100" dirty="0">
                          <a:effectLst/>
                          <a:latin typeface="Calibri"/>
                          <a:ea typeface="宋体"/>
                          <a:cs typeface="Times New Roman"/>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指开发人员在设计、实现、接口、验证，维护等方面会遇到技术性问题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80301">
                <a:tc>
                  <a:txBody>
                    <a:bodyPr/>
                    <a:lstStyle/>
                    <a:p>
                      <a:pPr algn="just">
                        <a:spcAft>
                          <a:spcPts val="0"/>
                        </a:spcAft>
                      </a:pPr>
                      <a:r>
                        <a:rPr lang="zh-CN" sz="2400" b="1" kern="100">
                          <a:effectLst/>
                          <a:latin typeface="Calibri"/>
                          <a:ea typeface="宋体"/>
                          <a:cs typeface="Times New Roman"/>
                        </a:rPr>
                        <a:t>需求风险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指用户临时增加，改变需求对需求不满意。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60602">
                <a:tc>
                  <a:txBody>
                    <a:bodyPr/>
                    <a:lstStyle/>
                    <a:p>
                      <a:pPr algn="just">
                        <a:spcAft>
                          <a:spcPts val="0"/>
                        </a:spcAft>
                      </a:pPr>
                      <a:r>
                        <a:rPr lang="zh-CN" sz="2400" b="1" kern="100" dirty="0">
                          <a:effectLst/>
                          <a:latin typeface="Calibri"/>
                          <a:ea typeface="宋体"/>
                          <a:cs typeface="Times New Roman"/>
                        </a:rPr>
                        <a:t>人员风险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指开发人员的临时无法参与开发等，以及开发人员配置改变。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60602">
                <a:tc>
                  <a:txBody>
                    <a:bodyPr/>
                    <a:lstStyle/>
                    <a:p>
                      <a:pPr algn="just">
                        <a:spcAft>
                          <a:spcPts val="0"/>
                        </a:spcAft>
                      </a:pPr>
                      <a:r>
                        <a:rPr lang="zh-CN" sz="2400" b="1" kern="100">
                          <a:effectLst/>
                          <a:latin typeface="Calibri"/>
                          <a:ea typeface="宋体"/>
                          <a:cs typeface="Times New Roman"/>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指开发过程中的工具无法达到开发的要求，以及变更开发工具等。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60602">
                <a:tc>
                  <a:txBody>
                    <a:bodyPr/>
                    <a:lstStyle/>
                    <a:p>
                      <a:pPr algn="just">
                        <a:spcAft>
                          <a:spcPts val="0"/>
                        </a:spcAft>
                      </a:pPr>
                      <a:r>
                        <a:rPr lang="zh-CN" sz="2400" b="1" kern="100">
                          <a:effectLst/>
                          <a:latin typeface="Calibri"/>
                          <a:ea typeface="宋体"/>
                          <a:cs typeface="Times New Roman"/>
                        </a:rPr>
                        <a:t>任务风险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指开发人员对任务的不明确，以及开发人员没有及时完成自己的任务，团队合作配合问题等。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760602">
                <a:tc>
                  <a:txBody>
                    <a:bodyPr/>
                    <a:lstStyle/>
                    <a:p>
                      <a:pPr algn="just">
                        <a:spcAft>
                          <a:spcPts val="0"/>
                        </a:spcAft>
                      </a:pPr>
                      <a:r>
                        <a:rPr lang="zh-CN" sz="2400" b="1" kern="100">
                          <a:effectLst/>
                          <a:latin typeface="Calibri"/>
                          <a:ea typeface="宋体"/>
                          <a:cs typeface="Times New Roman"/>
                        </a:rPr>
                        <a:t>沟通风险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指客户与需求分析师，开发组内人员，项目经理与开发人员等在沟通上产生问题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dirty="0"/>
              <a:t>7.2</a:t>
            </a:r>
            <a:r>
              <a:rPr lang="zh-CN" altLang="en-US" dirty="0"/>
              <a:t> 风险概率与影响的定义</a:t>
            </a:r>
          </a:p>
        </p:txBody>
      </p:sp>
      <p:sp>
        <p:nvSpPr>
          <p:cNvPr id="6" name="矩形 5"/>
          <p:cNvSpPr/>
          <p:nvPr/>
        </p:nvSpPr>
        <p:spPr>
          <a:xfrm>
            <a:off x="2107794" y="1356811"/>
            <a:ext cx="4570482" cy="369332"/>
          </a:xfrm>
          <a:prstGeom prst="rect">
            <a:avLst/>
          </a:prstGeom>
        </p:spPr>
        <p:txBody>
          <a:bodyPr wrap="none">
            <a:spAutoFit/>
          </a:bodyPr>
          <a:lstStyle/>
          <a:p>
            <a:r>
              <a:rPr lang="zh-CN" altLang="zh-CN" b="1" dirty="0"/>
              <a:t>风险可能性的定性描述及其相应的范围值：</a:t>
            </a:r>
            <a:endParaRPr lang="zh-CN" altLang="en-US" b="1" dirty="0"/>
          </a:p>
        </p:txBody>
      </p:sp>
      <p:sp>
        <p:nvSpPr>
          <p:cNvPr id="12" name="矩形 11"/>
          <p:cNvSpPr/>
          <p:nvPr/>
        </p:nvSpPr>
        <p:spPr>
          <a:xfrm>
            <a:off x="2107794" y="3032079"/>
            <a:ext cx="4570482" cy="369332"/>
          </a:xfrm>
          <a:prstGeom prst="rect">
            <a:avLst/>
          </a:prstGeom>
        </p:spPr>
        <p:txBody>
          <a:bodyPr wrap="none">
            <a:spAutoFit/>
          </a:bodyPr>
          <a:lstStyle/>
          <a:p>
            <a:r>
              <a:rPr lang="zh-CN" altLang="zh-CN" b="1" dirty="0"/>
              <a:t>对成本影响的定性描述及其相应的范围值：</a:t>
            </a:r>
            <a:endParaRPr lang="zh-CN" altLang="en-US" b="1" dirty="0"/>
          </a:p>
        </p:txBody>
      </p:sp>
      <p:graphicFrame>
        <p:nvGraphicFramePr>
          <p:cNvPr id="16" name="表格 15"/>
          <p:cNvGraphicFramePr>
            <a:graphicFrameLocks noGrp="1"/>
          </p:cNvGraphicFramePr>
          <p:nvPr>
            <p:extLst>
              <p:ext uri="{D42A27DB-BD31-4B8C-83A1-F6EECF244321}">
                <p14:modId xmlns:p14="http://schemas.microsoft.com/office/powerpoint/2010/main" val="3779458615"/>
              </p:ext>
            </p:extLst>
          </p:nvPr>
        </p:nvGraphicFramePr>
        <p:xfrm>
          <a:off x="2158128" y="1907023"/>
          <a:ext cx="6457366" cy="930693"/>
        </p:xfrm>
        <a:graphic>
          <a:graphicData uri="http://schemas.openxmlformats.org/drawingml/2006/table">
            <a:tbl>
              <a:tblPr firstRow="1" firstCol="1" bandRow="1"/>
              <a:tblGrid>
                <a:gridCol w="1352233">
                  <a:extLst>
                    <a:ext uri="{9D8B030D-6E8A-4147-A177-3AD203B41FA5}">
                      <a16:colId xmlns="" xmlns:a16="http://schemas.microsoft.com/office/drawing/2014/main" val="20000"/>
                    </a:ext>
                  </a:extLst>
                </a:gridCol>
                <a:gridCol w="1352233">
                  <a:extLst>
                    <a:ext uri="{9D8B030D-6E8A-4147-A177-3AD203B41FA5}">
                      <a16:colId xmlns="" xmlns:a16="http://schemas.microsoft.com/office/drawing/2014/main" val="20001"/>
                    </a:ext>
                  </a:extLst>
                </a:gridCol>
                <a:gridCol w="1352867">
                  <a:extLst>
                    <a:ext uri="{9D8B030D-6E8A-4147-A177-3AD203B41FA5}">
                      <a16:colId xmlns="" xmlns:a16="http://schemas.microsoft.com/office/drawing/2014/main" val="20002"/>
                    </a:ext>
                  </a:extLst>
                </a:gridCol>
                <a:gridCol w="2400033">
                  <a:extLst>
                    <a:ext uri="{9D8B030D-6E8A-4147-A177-3AD203B41FA5}">
                      <a16:colId xmlns="" xmlns:a16="http://schemas.microsoft.com/office/drawing/2014/main" val="20003"/>
                    </a:ext>
                  </a:extLst>
                </a:gridCol>
              </a:tblGrid>
              <a:tr h="0">
                <a:tc>
                  <a:txBody>
                    <a:bodyPr/>
                    <a:lstStyle/>
                    <a:p>
                      <a:pPr algn="l">
                        <a:spcAft>
                          <a:spcPts val="0"/>
                        </a:spcAft>
                      </a:pPr>
                      <a:r>
                        <a:rPr lang="zh-CN" sz="1800" kern="100" dirty="0">
                          <a:effectLst/>
                          <a:latin typeface="Calibri"/>
                          <a:ea typeface="宋体"/>
                          <a:cs typeface="Times New Roman"/>
                        </a:rPr>
                        <a:t>可能性等级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56373">
                <a:tc>
                  <a:txBody>
                    <a:bodyPr/>
                    <a:lstStyle/>
                    <a:p>
                      <a:pPr algn="l">
                        <a:spcAft>
                          <a:spcPts val="0"/>
                        </a:spcAft>
                      </a:pPr>
                      <a:r>
                        <a:rPr lang="zh-CN" sz="1800" kern="100" dirty="0">
                          <a:effectLst/>
                          <a:latin typeface="Calibri"/>
                          <a:ea typeface="宋体"/>
                          <a:cs typeface="Times New Roman"/>
                        </a:rPr>
                        <a:t>范围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概率超过</a:t>
                      </a:r>
                      <a:r>
                        <a:rPr lang="en-US" sz="1800" kern="100" dirty="0">
                          <a:effectLst/>
                          <a:latin typeface="Calibri"/>
                          <a:ea typeface="宋体"/>
                          <a:cs typeface="Times New Roman"/>
                        </a:rPr>
                        <a:t>50%</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概率</a:t>
                      </a:r>
                      <a:r>
                        <a:rPr lang="en-US" sz="1800" kern="100" dirty="0">
                          <a:effectLst/>
                          <a:latin typeface="Calibri"/>
                          <a:ea typeface="宋体"/>
                          <a:cs typeface="Times New Roman"/>
                        </a:rPr>
                        <a:t>10%</a:t>
                      </a:r>
                      <a:r>
                        <a:rPr lang="zh-CN" sz="1800" kern="100" dirty="0">
                          <a:effectLst/>
                          <a:latin typeface="Calibri"/>
                          <a:ea typeface="宋体"/>
                          <a:cs typeface="Times New Roman"/>
                        </a:rPr>
                        <a:t>到</a:t>
                      </a:r>
                      <a:r>
                        <a:rPr lang="en-US" sz="1800" kern="100" dirty="0">
                          <a:effectLst/>
                          <a:latin typeface="Calibri"/>
                          <a:ea typeface="宋体"/>
                          <a:cs typeface="Times New Roman"/>
                        </a:rPr>
                        <a:t>50%</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概率低于</a:t>
                      </a:r>
                      <a:r>
                        <a:rPr lang="en-US" sz="1800" kern="100" dirty="0">
                          <a:effectLst/>
                          <a:latin typeface="Calibri"/>
                          <a:ea typeface="宋体"/>
                          <a:cs typeface="Times New Roman"/>
                        </a:rPr>
                        <a:t>10%</a:t>
                      </a:r>
                      <a:endParaRPr lang="zh-CN" sz="18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777361358"/>
              </p:ext>
            </p:extLst>
          </p:nvPr>
        </p:nvGraphicFramePr>
        <p:xfrm>
          <a:off x="2088858" y="3617119"/>
          <a:ext cx="6535024" cy="2028672"/>
        </p:xfrm>
        <a:graphic>
          <a:graphicData uri="http://schemas.openxmlformats.org/drawingml/2006/table">
            <a:tbl>
              <a:tblPr firstRow="1" firstCol="1" bandRow="1"/>
              <a:tblGrid>
                <a:gridCol w="1633373">
                  <a:extLst>
                    <a:ext uri="{9D8B030D-6E8A-4147-A177-3AD203B41FA5}">
                      <a16:colId xmlns="" xmlns:a16="http://schemas.microsoft.com/office/drawing/2014/main" val="20000"/>
                    </a:ext>
                  </a:extLst>
                </a:gridCol>
                <a:gridCol w="1633373">
                  <a:extLst>
                    <a:ext uri="{9D8B030D-6E8A-4147-A177-3AD203B41FA5}">
                      <a16:colId xmlns="" xmlns:a16="http://schemas.microsoft.com/office/drawing/2014/main" val="20001"/>
                    </a:ext>
                  </a:extLst>
                </a:gridCol>
                <a:gridCol w="1634139">
                  <a:extLst>
                    <a:ext uri="{9D8B030D-6E8A-4147-A177-3AD203B41FA5}">
                      <a16:colId xmlns="" xmlns:a16="http://schemas.microsoft.com/office/drawing/2014/main" val="20002"/>
                    </a:ext>
                  </a:extLst>
                </a:gridCol>
                <a:gridCol w="1634139">
                  <a:extLst>
                    <a:ext uri="{9D8B030D-6E8A-4147-A177-3AD203B41FA5}">
                      <a16:colId xmlns="" xmlns:a16="http://schemas.microsoft.com/office/drawing/2014/main" val="20003"/>
                    </a:ext>
                  </a:extLst>
                </a:gridCol>
              </a:tblGrid>
              <a:tr h="405734">
                <a:tc>
                  <a:txBody>
                    <a:bodyPr/>
                    <a:lstStyle/>
                    <a:p>
                      <a:pPr algn="l">
                        <a:spcAft>
                          <a:spcPts val="0"/>
                        </a:spcAft>
                      </a:pPr>
                      <a:r>
                        <a:rPr lang="zh-CN" sz="1800" kern="100" dirty="0">
                          <a:effectLst/>
                          <a:latin typeface="Calibri"/>
                          <a:ea typeface="宋体"/>
                          <a:cs typeface="Times New Roman"/>
                        </a:rPr>
                        <a:t>影响等级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Calibri"/>
                          <a:ea typeface="宋体"/>
                          <a:cs typeface="Times New Roman"/>
                        </a:rPr>
                        <a:t>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Calibri"/>
                          <a:ea typeface="宋体"/>
                          <a:cs typeface="Times New Roman"/>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622938">
                <a:tc>
                  <a:txBody>
                    <a:bodyPr/>
                    <a:lstStyle/>
                    <a:p>
                      <a:pPr algn="l">
                        <a:spcAft>
                          <a:spcPts val="0"/>
                        </a:spcAft>
                      </a:pPr>
                      <a:r>
                        <a:rPr lang="zh-CN" sz="1800" kern="100" dirty="0">
                          <a:effectLst/>
                          <a:latin typeface="Calibri"/>
                          <a:ea typeface="宋体"/>
                          <a:cs typeface="Times New Roman"/>
                        </a:rPr>
                        <a:t>范围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超出预算</a:t>
                      </a:r>
                      <a:r>
                        <a:rPr lang="en-US" sz="1800" kern="100" dirty="0">
                          <a:effectLst/>
                          <a:latin typeface="Calibri"/>
                          <a:ea typeface="宋体"/>
                          <a:cs typeface="Times New Roman"/>
                        </a:rPr>
                        <a:t>30%</a:t>
                      </a:r>
                      <a:endParaRPr lang="zh-CN" sz="1800" kern="100" dirty="0">
                        <a:effectLst/>
                        <a:latin typeface="Calibri"/>
                        <a:ea typeface="宋体"/>
                        <a:cs typeface="Times New Roman"/>
                      </a:endParaRPr>
                    </a:p>
                    <a:p>
                      <a:pPr algn="l">
                        <a:spcAft>
                          <a:spcPts val="0"/>
                        </a:spcAft>
                      </a:pPr>
                      <a:r>
                        <a:rPr lang="zh-CN" sz="1800" kern="100" dirty="0">
                          <a:effectLst/>
                          <a:latin typeface="Calibri"/>
                          <a:ea typeface="宋体"/>
                          <a:cs typeface="Times New Roman"/>
                        </a:rPr>
                        <a:t>延期</a:t>
                      </a:r>
                      <a:r>
                        <a:rPr lang="en-US" sz="1800" kern="100" dirty="0">
                          <a:effectLst/>
                          <a:latin typeface="Calibri"/>
                          <a:ea typeface="宋体"/>
                          <a:cs typeface="Times New Roman"/>
                        </a:rPr>
                        <a:t>2</a:t>
                      </a:r>
                      <a:r>
                        <a:rPr lang="zh-CN" sz="1800" kern="100" dirty="0">
                          <a:effectLst/>
                          <a:latin typeface="Calibri"/>
                          <a:ea typeface="宋体"/>
                          <a:cs typeface="Times New Roman"/>
                        </a:rPr>
                        <a:t>个月以上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超出预算</a:t>
                      </a:r>
                      <a:r>
                        <a:rPr lang="en-US" sz="1800" kern="100" dirty="0">
                          <a:effectLst/>
                          <a:latin typeface="Calibri"/>
                          <a:ea typeface="宋体"/>
                          <a:cs typeface="Times New Roman"/>
                        </a:rPr>
                        <a:t>10%-30%</a:t>
                      </a:r>
                      <a:endParaRPr lang="zh-CN" sz="1800" kern="100" dirty="0">
                        <a:effectLst/>
                        <a:latin typeface="Calibri"/>
                        <a:ea typeface="宋体"/>
                        <a:cs typeface="Times New Roman"/>
                      </a:endParaRPr>
                    </a:p>
                    <a:p>
                      <a:pPr algn="l">
                        <a:spcAft>
                          <a:spcPts val="0"/>
                        </a:spcAft>
                      </a:pPr>
                      <a:r>
                        <a:rPr lang="zh-CN" sz="1800" kern="100" dirty="0">
                          <a:effectLst/>
                          <a:latin typeface="Calibri"/>
                          <a:ea typeface="宋体"/>
                          <a:cs typeface="Times New Roman"/>
                        </a:rPr>
                        <a:t>延期一个月到两个月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effectLst/>
                          <a:latin typeface="Calibri"/>
                          <a:ea typeface="宋体"/>
                          <a:cs typeface="Times New Roman"/>
                        </a:rPr>
                        <a:t>超出预算</a:t>
                      </a:r>
                      <a:r>
                        <a:rPr lang="en-US" sz="1800" kern="100" dirty="0">
                          <a:effectLst/>
                          <a:latin typeface="Calibri"/>
                          <a:ea typeface="宋体"/>
                          <a:cs typeface="Times New Roman"/>
                        </a:rPr>
                        <a:t>10%</a:t>
                      </a:r>
                      <a:r>
                        <a:rPr lang="zh-CN" sz="1800" kern="100" dirty="0">
                          <a:effectLst/>
                          <a:latin typeface="Calibri"/>
                          <a:ea typeface="宋体"/>
                          <a:cs typeface="Times New Roman"/>
                        </a:rPr>
                        <a:t>以下</a:t>
                      </a:r>
                    </a:p>
                    <a:p>
                      <a:pPr algn="l">
                        <a:spcAft>
                          <a:spcPts val="0"/>
                        </a:spcAft>
                      </a:pPr>
                      <a:r>
                        <a:rPr lang="zh-CN" sz="1800" kern="100" dirty="0">
                          <a:effectLst/>
                          <a:latin typeface="Calibri"/>
                          <a:ea typeface="宋体"/>
                          <a:cs typeface="Times New Roman"/>
                        </a:rPr>
                        <a:t>延期一个月以内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664" y="237565"/>
            <a:ext cx="9404723" cy="1400530"/>
          </a:xfrm>
        </p:spPr>
        <p:txBody>
          <a:bodyPr/>
          <a:lstStyle/>
          <a:p>
            <a:r>
              <a:rPr lang="en-US" altLang="zh-CN" dirty="0"/>
              <a:t>7.3</a:t>
            </a:r>
            <a:r>
              <a:rPr lang="zh-CN" altLang="en-US" dirty="0"/>
              <a:t> 风险评估</a:t>
            </a:r>
          </a:p>
        </p:txBody>
      </p:sp>
      <p:graphicFrame>
        <p:nvGraphicFramePr>
          <p:cNvPr id="4" name="表格 3"/>
          <p:cNvGraphicFramePr>
            <a:graphicFrameLocks noGrp="1"/>
          </p:cNvGraphicFramePr>
          <p:nvPr>
            <p:extLst>
              <p:ext uri="{D42A27DB-BD31-4B8C-83A1-F6EECF244321}">
                <p14:modId xmlns:p14="http://schemas.microsoft.com/office/powerpoint/2010/main" val="1792682072"/>
              </p:ext>
            </p:extLst>
          </p:nvPr>
        </p:nvGraphicFramePr>
        <p:xfrm>
          <a:off x="1375795" y="1526796"/>
          <a:ext cx="8992998" cy="4854811"/>
        </p:xfrm>
        <a:graphic>
          <a:graphicData uri="http://schemas.openxmlformats.org/drawingml/2006/table">
            <a:tbl>
              <a:tblPr firstRow="1" firstCol="1" bandRow="1"/>
              <a:tblGrid>
                <a:gridCol w="3011647">
                  <a:extLst>
                    <a:ext uri="{9D8B030D-6E8A-4147-A177-3AD203B41FA5}">
                      <a16:colId xmlns="" xmlns:a16="http://schemas.microsoft.com/office/drawing/2014/main" val="20000"/>
                    </a:ext>
                  </a:extLst>
                </a:gridCol>
                <a:gridCol w="1073791">
                  <a:extLst>
                    <a:ext uri="{9D8B030D-6E8A-4147-A177-3AD203B41FA5}">
                      <a16:colId xmlns="" xmlns:a16="http://schemas.microsoft.com/office/drawing/2014/main" val="20001"/>
                    </a:ext>
                  </a:extLst>
                </a:gridCol>
                <a:gridCol w="890062">
                  <a:extLst>
                    <a:ext uri="{9D8B030D-6E8A-4147-A177-3AD203B41FA5}">
                      <a16:colId xmlns="" xmlns:a16="http://schemas.microsoft.com/office/drawing/2014/main" val="20002"/>
                    </a:ext>
                  </a:extLst>
                </a:gridCol>
                <a:gridCol w="972294">
                  <a:extLst>
                    <a:ext uri="{9D8B030D-6E8A-4147-A177-3AD203B41FA5}">
                      <a16:colId xmlns="" xmlns:a16="http://schemas.microsoft.com/office/drawing/2014/main" val="20003"/>
                    </a:ext>
                  </a:extLst>
                </a:gridCol>
                <a:gridCol w="3045204">
                  <a:extLst>
                    <a:ext uri="{9D8B030D-6E8A-4147-A177-3AD203B41FA5}">
                      <a16:colId xmlns="" xmlns:a16="http://schemas.microsoft.com/office/drawing/2014/main" val="20004"/>
                    </a:ext>
                  </a:extLst>
                </a:gridCol>
              </a:tblGrid>
              <a:tr h="444617">
                <a:tc>
                  <a:txBody>
                    <a:bodyPr/>
                    <a:lstStyle/>
                    <a:p>
                      <a:pPr algn="ctr">
                        <a:spcAft>
                          <a:spcPts val="0"/>
                        </a:spcAft>
                      </a:pPr>
                      <a:r>
                        <a:rPr lang="zh-CN" sz="1400" b="1" kern="100" dirty="0">
                          <a:solidFill>
                            <a:schemeClr val="tx1"/>
                          </a:solidFill>
                          <a:effectLst/>
                          <a:latin typeface="Calibri"/>
                          <a:ea typeface="宋体"/>
                          <a:cs typeface="Times New Roman"/>
                        </a:rPr>
                        <a:t>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优先级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影响等级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可能性等级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1400" b="1" kern="100" dirty="0">
                          <a:solidFill>
                            <a:schemeClr val="tx1"/>
                          </a:solidFill>
                          <a:effectLst/>
                          <a:latin typeface="Calibri"/>
                          <a:ea typeface="宋体"/>
                          <a:cs typeface="Times New Roman"/>
                        </a:rPr>
                        <a:t>类别</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01995">
                <a:tc>
                  <a:txBody>
                    <a:bodyPr/>
                    <a:lstStyle/>
                    <a:p>
                      <a:pPr algn="just">
                        <a:spcAft>
                          <a:spcPts val="0"/>
                        </a:spcAft>
                      </a:pPr>
                      <a:r>
                        <a:rPr lang="en-US" sz="1400" b="1" kern="100" dirty="0">
                          <a:solidFill>
                            <a:schemeClr val="tx1"/>
                          </a:solidFill>
                          <a:effectLst/>
                          <a:latin typeface="宋体"/>
                          <a:ea typeface="宋体"/>
                          <a:cs typeface="Times New Roman"/>
                        </a:rPr>
                        <a:t>1. </a:t>
                      </a:r>
                      <a:r>
                        <a:rPr lang="zh-CN" sz="1400" b="1" kern="100" dirty="0">
                          <a:solidFill>
                            <a:schemeClr val="tx1"/>
                          </a:solidFill>
                          <a:effectLst/>
                          <a:latin typeface="Calibri"/>
                          <a:ea typeface="宋体"/>
                          <a:cs typeface="Times New Roman"/>
                        </a:rPr>
                        <a:t>开发人员请假</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人员风险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03990">
                <a:tc>
                  <a:txBody>
                    <a:bodyPr/>
                    <a:lstStyle/>
                    <a:p>
                      <a:pPr algn="just">
                        <a:spcAft>
                          <a:spcPts val="0"/>
                        </a:spcAft>
                      </a:pPr>
                      <a:r>
                        <a:rPr lang="en-US" sz="1400" b="1" kern="100" dirty="0">
                          <a:solidFill>
                            <a:schemeClr val="tx1"/>
                          </a:solidFill>
                          <a:effectLst/>
                          <a:latin typeface="宋体"/>
                          <a:ea typeface="宋体"/>
                          <a:cs typeface="Times New Roman"/>
                        </a:rPr>
                        <a:t>2. </a:t>
                      </a:r>
                      <a:r>
                        <a:rPr lang="zh-CN" sz="1400" b="1" kern="100" dirty="0">
                          <a:solidFill>
                            <a:schemeClr val="tx1"/>
                          </a:solidFill>
                          <a:effectLst/>
                          <a:latin typeface="Calibri"/>
                          <a:ea typeface="宋体"/>
                          <a:cs typeface="Times New Roman"/>
                        </a:rPr>
                        <a:t>项目成员不能实现项目</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任务风险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03990">
                <a:tc>
                  <a:txBody>
                    <a:bodyPr/>
                    <a:lstStyle/>
                    <a:p>
                      <a:pPr algn="just">
                        <a:spcAft>
                          <a:spcPts val="0"/>
                        </a:spcAft>
                      </a:pPr>
                      <a:r>
                        <a:rPr lang="en-US" sz="1400" b="1" kern="100">
                          <a:solidFill>
                            <a:schemeClr val="tx1"/>
                          </a:solidFill>
                          <a:effectLst/>
                          <a:latin typeface="宋体"/>
                          <a:ea typeface="宋体"/>
                          <a:cs typeface="Times New Roman"/>
                        </a:rPr>
                        <a:t>3. Git</a:t>
                      </a:r>
                      <a:r>
                        <a:rPr lang="zh-CN" sz="1400" b="1" kern="100">
                          <a:solidFill>
                            <a:schemeClr val="tx1"/>
                          </a:solidFill>
                          <a:effectLst/>
                          <a:latin typeface="Calibri"/>
                          <a:ea typeface="宋体"/>
                          <a:cs typeface="Times New Roman"/>
                        </a:rPr>
                        <a:t>远端仓库崩溃</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工具风险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5985">
                <a:tc>
                  <a:txBody>
                    <a:bodyPr/>
                    <a:lstStyle/>
                    <a:p>
                      <a:pPr algn="just">
                        <a:spcAft>
                          <a:spcPts val="0"/>
                        </a:spcAft>
                      </a:pPr>
                      <a:r>
                        <a:rPr lang="en-US" sz="1400" b="1" kern="100">
                          <a:solidFill>
                            <a:schemeClr val="tx1"/>
                          </a:solidFill>
                          <a:effectLst/>
                          <a:latin typeface="宋体"/>
                          <a:ea typeface="宋体"/>
                          <a:cs typeface="Times New Roman"/>
                        </a:rPr>
                        <a:t>4. </a:t>
                      </a:r>
                      <a:r>
                        <a:rPr lang="zh-CN" sz="1400" b="1" kern="100">
                          <a:solidFill>
                            <a:schemeClr val="tx1"/>
                          </a:solidFill>
                          <a:effectLst/>
                          <a:latin typeface="Calibri"/>
                          <a:ea typeface="宋体"/>
                          <a:cs typeface="Times New Roman"/>
                        </a:rPr>
                        <a:t>客户提出难以理解的无理的需求</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需求风险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19949">
                <a:tc>
                  <a:txBody>
                    <a:bodyPr/>
                    <a:lstStyle/>
                    <a:p>
                      <a:pPr algn="just">
                        <a:spcAft>
                          <a:spcPts val="0"/>
                        </a:spcAft>
                      </a:pPr>
                      <a:r>
                        <a:rPr lang="en-US" sz="1400" b="1" kern="100">
                          <a:solidFill>
                            <a:schemeClr val="tx1"/>
                          </a:solidFill>
                          <a:effectLst/>
                          <a:latin typeface="宋体"/>
                          <a:ea typeface="宋体"/>
                          <a:cs typeface="Times New Roman"/>
                        </a:rPr>
                        <a:t>5. </a:t>
                      </a:r>
                      <a:r>
                        <a:rPr lang="zh-CN" sz="1400" b="1" kern="100">
                          <a:solidFill>
                            <a:schemeClr val="tx1"/>
                          </a:solidFill>
                          <a:effectLst/>
                          <a:latin typeface="Calibri"/>
                          <a:ea typeface="宋体"/>
                          <a:cs typeface="Times New Roman"/>
                        </a:rPr>
                        <a:t>项目文件结构不符合规范或要求</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05985">
                <a:tc>
                  <a:txBody>
                    <a:bodyPr/>
                    <a:lstStyle/>
                    <a:p>
                      <a:pPr algn="just">
                        <a:spcAft>
                          <a:spcPts val="0"/>
                        </a:spcAft>
                      </a:pPr>
                      <a:r>
                        <a:rPr lang="en-US" sz="1400" b="1" kern="100">
                          <a:solidFill>
                            <a:schemeClr val="tx1"/>
                          </a:solidFill>
                          <a:effectLst/>
                          <a:latin typeface="宋体"/>
                          <a:ea typeface="宋体"/>
                          <a:cs typeface="Times New Roman"/>
                        </a:rPr>
                        <a:t>6. </a:t>
                      </a:r>
                      <a:r>
                        <a:rPr lang="zh-CN" sz="1400" b="1" kern="100">
                          <a:solidFill>
                            <a:schemeClr val="tx1"/>
                          </a:solidFill>
                          <a:effectLst/>
                          <a:latin typeface="Calibri"/>
                          <a:ea typeface="宋体"/>
                          <a:cs typeface="Times New Roman"/>
                        </a:rPr>
                        <a:t>对接下来的计划和任务理解不够充分明确</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任务风险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03990">
                <a:tc>
                  <a:txBody>
                    <a:bodyPr/>
                    <a:lstStyle/>
                    <a:p>
                      <a:pPr algn="just">
                        <a:spcAft>
                          <a:spcPts val="0"/>
                        </a:spcAft>
                      </a:pPr>
                      <a:r>
                        <a:rPr lang="en-US" sz="1400" b="1" kern="100">
                          <a:solidFill>
                            <a:schemeClr val="tx1"/>
                          </a:solidFill>
                          <a:effectLst/>
                          <a:latin typeface="宋体"/>
                          <a:ea typeface="宋体"/>
                          <a:cs typeface="Times New Roman"/>
                        </a:rPr>
                        <a:t>7. </a:t>
                      </a:r>
                      <a:r>
                        <a:rPr lang="zh-CN" sz="1400" b="1" kern="100">
                          <a:solidFill>
                            <a:schemeClr val="tx1"/>
                          </a:solidFill>
                          <a:effectLst/>
                          <a:latin typeface="Calibri"/>
                          <a:ea typeface="宋体"/>
                          <a:cs typeface="Times New Roman"/>
                        </a:rPr>
                        <a:t>开发组内沟通的缺乏实时性</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沟通风险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05985">
                <a:tc>
                  <a:txBody>
                    <a:bodyPr/>
                    <a:lstStyle/>
                    <a:p>
                      <a:pPr algn="just">
                        <a:spcAft>
                          <a:spcPts val="0"/>
                        </a:spcAft>
                      </a:pPr>
                      <a:r>
                        <a:rPr lang="en-US" sz="1400" b="1" kern="100">
                          <a:solidFill>
                            <a:schemeClr val="tx1"/>
                          </a:solidFill>
                          <a:effectLst/>
                          <a:latin typeface="宋体"/>
                          <a:ea typeface="宋体"/>
                          <a:cs typeface="Times New Roman"/>
                        </a:rPr>
                        <a:t>8. </a:t>
                      </a:r>
                      <a:r>
                        <a:rPr lang="zh-CN" sz="1400" b="1" kern="100">
                          <a:solidFill>
                            <a:schemeClr val="tx1"/>
                          </a:solidFill>
                          <a:effectLst/>
                          <a:latin typeface="Calibri"/>
                          <a:ea typeface="宋体"/>
                          <a:cs typeface="Times New Roman"/>
                        </a:rPr>
                        <a:t>缺少关于开发教学辅助网站的经验</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03990">
                <a:tc>
                  <a:txBody>
                    <a:bodyPr/>
                    <a:lstStyle/>
                    <a:p>
                      <a:pPr algn="just">
                        <a:spcAft>
                          <a:spcPts val="0"/>
                        </a:spcAft>
                      </a:pPr>
                      <a:r>
                        <a:rPr lang="en-US" sz="1400" b="1" kern="100">
                          <a:solidFill>
                            <a:schemeClr val="tx1"/>
                          </a:solidFill>
                          <a:effectLst/>
                          <a:latin typeface="宋体"/>
                          <a:ea typeface="宋体"/>
                          <a:cs typeface="Times New Roman"/>
                        </a:rPr>
                        <a:t>9. </a:t>
                      </a:r>
                      <a:r>
                        <a:rPr lang="zh-CN" sz="1400" b="1" kern="100">
                          <a:solidFill>
                            <a:schemeClr val="tx1"/>
                          </a:solidFill>
                          <a:effectLst/>
                          <a:latin typeface="Calibri"/>
                          <a:ea typeface="宋体"/>
                          <a:cs typeface="Times New Roman"/>
                        </a:rPr>
                        <a:t>成员的空闲时间不确定</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人员风险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407980">
                <a:tc>
                  <a:txBody>
                    <a:bodyPr/>
                    <a:lstStyle/>
                    <a:p>
                      <a:pPr algn="just">
                        <a:spcAft>
                          <a:spcPts val="0"/>
                        </a:spcAft>
                      </a:pPr>
                      <a:r>
                        <a:rPr lang="en-US" sz="1400" b="1" kern="100">
                          <a:solidFill>
                            <a:schemeClr val="tx1"/>
                          </a:solidFill>
                          <a:effectLst/>
                          <a:latin typeface="宋体"/>
                          <a:ea typeface="宋体"/>
                          <a:cs typeface="Times New Roman"/>
                        </a:rPr>
                        <a:t>10. </a:t>
                      </a:r>
                      <a:r>
                        <a:rPr lang="zh-CN" sz="1400" b="1" kern="100">
                          <a:solidFill>
                            <a:schemeClr val="tx1"/>
                          </a:solidFill>
                          <a:effectLst/>
                          <a:latin typeface="Calibri"/>
                          <a:ea typeface="宋体"/>
                          <a:cs typeface="Times New Roman"/>
                        </a:rPr>
                        <a:t>团队成员的能力和素质，影响项目质量和进度</a:t>
                      </a:r>
                      <a:r>
                        <a:rPr lang="en-US" sz="1400" b="1" kern="100">
                          <a:solidFill>
                            <a:schemeClr val="tx1"/>
                          </a:solidFill>
                          <a:effectLst/>
                          <a:latin typeface="Calibri"/>
                          <a:ea typeface="宋体"/>
                          <a:cs typeface="Times New Roman"/>
                        </a:rPr>
                        <a:t> </a:t>
                      </a:r>
                      <a:endParaRPr lang="zh-CN" sz="1400" b="1" kern="100">
                        <a:solidFill>
                          <a:schemeClr val="tx1"/>
                        </a:solidFill>
                        <a:effectLst/>
                        <a:latin typeface="Calibri"/>
                        <a:ea typeface="宋体"/>
                        <a:cs typeface="Times New Roman"/>
                      </a:endParaRP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05985">
                <a:tc>
                  <a:txBody>
                    <a:bodyPr/>
                    <a:lstStyle/>
                    <a:p>
                      <a:pPr algn="just">
                        <a:spcAft>
                          <a:spcPts val="0"/>
                        </a:spcAft>
                      </a:pPr>
                      <a:r>
                        <a:rPr lang="en-US" sz="1400" b="1" kern="100">
                          <a:solidFill>
                            <a:schemeClr val="tx1"/>
                          </a:solidFill>
                          <a:effectLst/>
                          <a:latin typeface="宋体"/>
                          <a:ea typeface="宋体"/>
                          <a:cs typeface="Times New Roman"/>
                        </a:rPr>
                        <a:t>11. </a:t>
                      </a:r>
                      <a:r>
                        <a:rPr lang="zh-CN" sz="1400" b="1" kern="100">
                          <a:solidFill>
                            <a:schemeClr val="tx1"/>
                          </a:solidFill>
                          <a:effectLst/>
                          <a:latin typeface="Calibri"/>
                          <a:ea typeface="宋体"/>
                          <a:cs typeface="Times New Roman"/>
                        </a:rPr>
                        <a:t>团队成员是否能共同为项目服务</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任务风险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05985">
                <a:tc>
                  <a:txBody>
                    <a:bodyPr/>
                    <a:lstStyle/>
                    <a:p>
                      <a:pPr algn="just">
                        <a:spcAft>
                          <a:spcPts val="0"/>
                        </a:spcAft>
                      </a:pPr>
                      <a:r>
                        <a:rPr lang="en-US" sz="1400" b="1" kern="100">
                          <a:solidFill>
                            <a:schemeClr val="tx1"/>
                          </a:solidFill>
                          <a:effectLst/>
                          <a:latin typeface="宋体"/>
                          <a:ea typeface="宋体"/>
                          <a:cs typeface="Times New Roman"/>
                        </a:rPr>
                        <a:t>12. </a:t>
                      </a:r>
                      <a:r>
                        <a:rPr lang="zh-CN" sz="1400" b="1" kern="100">
                          <a:solidFill>
                            <a:schemeClr val="tx1"/>
                          </a:solidFill>
                          <a:effectLst/>
                          <a:latin typeface="Calibri"/>
                          <a:ea typeface="宋体"/>
                          <a:cs typeface="Times New Roman"/>
                        </a:rPr>
                        <a:t>各类工具是否到位，版本是否适合该项目</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工具风险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05985">
                <a:tc>
                  <a:txBody>
                    <a:bodyPr/>
                    <a:lstStyle/>
                    <a:p>
                      <a:pPr algn="just">
                        <a:spcAft>
                          <a:spcPts val="0"/>
                        </a:spcAft>
                      </a:pPr>
                      <a:r>
                        <a:rPr lang="en-US" sz="1400" b="1" kern="100">
                          <a:solidFill>
                            <a:schemeClr val="tx1"/>
                          </a:solidFill>
                          <a:effectLst/>
                          <a:latin typeface="宋体"/>
                          <a:ea typeface="宋体"/>
                          <a:cs typeface="Times New Roman"/>
                        </a:rPr>
                        <a:t>13. </a:t>
                      </a:r>
                      <a:r>
                        <a:rPr lang="zh-CN" sz="1400" b="1" kern="100">
                          <a:solidFill>
                            <a:schemeClr val="tx1"/>
                          </a:solidFill>
                          <a:effectLst/>
                          <a:latin typeface="Calibri"/>
                          <a:ea typeface="宋体"/>
                          <a:cs typeface="Times New Roman"/>
                        </a:rPr>
                        <a:t>对工具、方法、技术理解的不够</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技术风险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03990">
                <a:tc>
                  <a:txBody>
                    <a:bodyPr/>
                    <a:lstStyle/>
                    <a:p>
                      <a:pPr algn="just">
                        <a:spcAft>
                          <a:spcPts val="0"/>
                        </a:spcAft>
                      </a:pPr>
                      <a:r>
                        <a:rPr lang="en-US" sz="1400" b="1" kern="100">
                          <a:solidFill>
                            <a:schemeClr val="tx1"/>
                          </a:solidFill>
                          <a:effectLst/>
                          <a:latin typeface="宋体"/>
                          <a:ea typeface="宋体"/>
                          <a:cs typeface="Times New Roman"/>
                        </a:rPr>
                        <a:t>14. </a:t>
                      </a:r>
                      <a:r>
                        <a:rPr lang="zh-CN" sz="1400" b="1" kern="100">
                          <a:solidFill>
                            <a:schemeClr val="tx1"/>
                          </a:solidFill>
                          <a:effectLst/>
                          <a:latin typeface="Calibri"/>
                          <a:ea typeface="宋体"/>
                          <a:cs typeface="Times New Roman"/>
                        </a:rPr>
                        <a:t>用户不满意界面原型</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需求风险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05985">
                <a:tc>
                  <a:txBody>
                    <a:bodyPr/>
                    <a:lstStyle/>
                    <a:p>
                      <a:pPr algn="just">
                        <a:spcAft>
                          <a:spcPts val="0"/>
                        </a:spcAft>
                      </a:pPr>
                      <a:r>
                        <a:rPr lang="en-US" sz="1400" b="1" kern="100">
                          <a:solidFill>
                            <a:schemeClr val="tx1"/>
                          </a:solidFill>
                          <a:effectLst/>
                          <a:latin typeface="宋体"/>
                          <a:ea typeface="宋体"/>
                          <a:cs typeface="Times New Roman"/>
                        </a:rPr>
                        <a:t>15. </a:t>
                      </a:r>
                      <a:r>
                        <a:rPr lang="zh-CN" sz="1400" b="1" kern="100">
                          <a:solidFill>
                            <a:schemeClr val="tx1"/>
                          </a:solidFill>
                          <a:effectLst/>
                          <a:latin typeface="Calibri"/>
                          <a:ea typeface="宋体"/>
                          <a:cs typeface="Times New Roman"/>
                        </a:rPr>
                        <a:t>硬件等不稳定而造成数据等丢失</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高</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中</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solidFill>
                            <a:schemeClr val="tx1"/>
                          </a:solidFill>
                          <a:effectLst/>
                          <a:latin typeface="Calibri"/>
                          <a:ea typeface="宋体"/>
                          <a:cs typeface="Times New Roman"/>
                        </a:rPr>
                        <a:t>低</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chemeClr val="tx1"/>
                          </a:solidFill>
                          <a:effectLst/>
                          <a:latin typeface="Calibri"/>
                          <a:ea typeface="宋体"/>
                          <a:cs typeface="Times New Roman"/>
                        </a:rPr>
                        <a:t>工具风险</a:t>
                      </a:r>
                    </a:p>
                  </a:txBody>
                  <a:tcPr marL="32784" marR="32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dirty="0"/>
              <a:t>7.4</a:t>
            </a:r>
            <a:r>
              <a:rPr lang="zh-CN" altLang="en-US" dirty="0"/>
              <a:t> 风险策划</a:t>
            </a:r>
          </a:p>
        </p:txBody>
      </p:sp>
      <p:graphicFrame>
        <p:nvGraphicFramePr>
          <p:cNvPr id="5" name="表格 4"/>
          <p:cNvGraphicFramePr>
            <a:graphicFrameLocks noGrp="1"/>
          </p:cNvGraphicFramePr>
          <p:nvPr>
            <p:extLst>
              <p:ext uri="{D42A27DB-BD31-4B8C-83A1-F6EECF244321}">
                <p14:modId xmlns:p14="http://schemas.microsoft.com/office/powerpoint/2010/main" val="595934398"/>
              </p:ext>
            </p:extLst>
          </p:nvPr>
        </p:nvGraphicFramePr>
        <p:xfrm>
          <a:off x="352338" y="1333853"/>
          <a:ext cx="11241247" cy="5389841"/>
        </p:xfrm>
        <a:graphic>
          <a:graphicData uri="http://schemas.openxmlformats.org/drawingml/2006/table">
            <a:tbl>
              <a:tblPr firstRow="1" firstCol="1" bandRow="1"/>
              <a:tblGrid>
                <a:gridCol w="3130357">
                  <a:extLst>
                    <a:ext uri="{9D8B030D-6E8A-4147-A177-3AD203B41FA5}">
                      <a16:colId xmlns="" xmlns:a16="http://schemas.microsoft.com/office/drawing/2014/main" val="20000"/>
                    </a:ext>
                  </a:extLst>
                </a:gridCol>
                <a:gridCol w="4055445">
                  <a:extLst>
                    <a:ext uri="{9D8B030D-6E8A-4147-A177-3AD203B41FA5}">
                      <a16:colId xmlns="" xmlns:a16="http://schemas.microsoft.com/office/drawing/2014/main" val="20001"/>
                    </a:ext>
                  </a:extLst>
                </a:gridCol>
                <a:gridCol w="4055445">
                  <a:extLst>
                    <a:ext uri="{9D8B030D-6E8A-4147-A177-3AD203B41FA5}">
                      <a16:colId xmlns="" xmlns:a16="http://schemas.microsoft.com/office/drawing/2014/main" val="20002"/>
                    </a:ext>
                  </a:extLst>
                </a:gridCol>
              </a:tblGrid>
              <a:tr h="103267">
                <a:tc>
                  <a:txBody>
                    <a:bodyPr/>
                    <a:lstStyle/>
                    <a:p>
                      <a:pPr indent="279400" algn="just">
                        <a:spcAft>
                          <a:spcPts val="0"/>
                        </a:spcAft>
                      </a:pPr>
                      <a:r>
                        <a:rPr lang="zh-CN" sz="1200" b="1" kern="100" dirty="0">
                          <a:solidFill>
                            <a:schemeClr val="tx1"/>
                          </a:solidFill>
                          <a:effectLst/>
                          <a:latin typeface="Calibri"/>
                          <a:ea typeface="宋体"/>
                          <a:cs typeface="Times New Roman"/>
                        </a:rPr>
                        <a:t>风险</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indent="279400" algn="just">
                        <a:spcAft>
                          <a:spcPts val="0"/>
                        </a:spcAft>
                      </a:pPr>
                      <a:r>
                        <a:rPr lang="zh-CN" sz="1200" b="1" kern="100">
                          <a:solidFill>
                            <a:schemeClr val="tx1"/>
                          </a:solidFill>
                          <a:effectLst/>
                          <a:latin typeface="Calibri"/>
                          <a:ea typeface="宋体"/>
                          <a:cs typeface="Times New Roman"/>
                        </a:rPr>
                        <a:t>风险规避</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indent="279400" algn="just">
                        <a:spcAft>
                          <a:spcPts val="0"/>
                        </a:spcAft>
                      </a:pPr>
                      <a:r>
                        <a:rPr lang="zh-CN" sz="1200" b="1" kern="100">
                          <a:solidFill>
                            <a:schemeClr val="tx1"/>
                          </a:solidFill>
                          <a:effectLst/>
                          <a:latin typeface="Calibri"/>
                          <a:ea typeface="宋体"/>
                          <a:cs typeface="Times New Roman"/>
                        </a:rPr>
                        <a:t>风险控制</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453020">
                <a:tc>
                  <a:txBody>
                    <a:bodyPr/>
                    <a:lstStyle/>
                    <a:p>
                      <a:pPr algn="just">
                        <a:spcAft>
                          <a:spcPts val="0"/>
                        </a:spcAft>
                      </a:pPr>
                      <a:r>
                        <a:rPr lang="en-US" sz="1200" b="1" kern="100" dirty="0">
                          <a:solidFill>
                            <a:schemeClr val="tx1"/>
                          </a:solidFill>
                          <a:effectLst/>
                          <a:latin typeface="宋体"/>
                          <a:ea typeface="宋体"/>
                          <a:cs typeface="Times New Roman"/>
                        </a:rPr>
                        <a:t>1. </a:t>
                      </a:r>
                      <a:r>
                        <a:rPr lang="zh-CN" sz="1200" b="1" kern="100" dirty="0">
                          <a:solidFill>
                            <a:schemeClr val="tx1"/>
                          </a:solidFill>
                          <a:effectLst/>
                          <a:latin typeface="Calibri"/>
                          <a:ea typeface="宋体"/>
                          <a:cs typeface="Times New Roman"/>
                        </a:rPr>
                        <a:t>开发人员请假</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建立规范合理的考勤制度</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solidFill>
                            <a:schemeClr val="tx1"/>
                          </a:solidFill>
                          <a:effectLst/>
                          <a:latin typeface="宋体"/>
                          <a:ea typeface="宋体"/>
                          <a:cs typeface="Times New Roman"/>
                        </a:rPr>
                        <a:t> </a:t>
                      </a:r>
                      <a:r>
                        <a:rPr lang="zh-CN" sz="1200" b="1" kern="100">
                          <a:solidFill>
                            <a:schemeClr val="tx1"/>
                          </a:solidFill>
                          <a:effectLst/>
                          <a:latin typeface="Calibri"/>
                          <a:ea typeface="宋体"/>
                          <a:cs typeface="Times New Roman"/>
                        </a:rPr>
                        <a:t>将请假人员的任务分配给有空闲的组内人员，或者依据情况重新分配所有人任务</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13066">
                <a:tc>
                  <a:txBody>
                    <a:bodyPr/>
                    <a:lstStyle/>
                    <a:p>
                      <a:pPr algn="just">
                        <a:spcAft>
                          <a:spcPts val="0"/>
                        </a:spcAft>
                      </a:pPr>
                      <a:r>
                        <a:rPr lang="en-US" sz="1200" b="1" kern="100" dirty="0">
                          <a:solidFill>
                            <a:schemeClr val="tx1"/>
                          </a:solidFill>
                          <a:effectLst/>
                          <a:latin typeface="宋体"/>
                          <a:ea typeface="宋体"/>
                          <a:cs typeface="Times New Roman"/>
                        </a:rPr>
                        <a:t>2. </a:t>
                      </a:r>
                      <a:r>
                        <a:rPr lang="zh-CN" sz="1200" b="1" kern="100" dirty="0">
                          <a:solidFill>
                            <a:schemeClr val="tx1"/>
                          </a:solidFill>
                          <a:effectLst/>
                          <a:latin typeface="Calibri"/>
                          <a:ea typeface="宋体"/>
                          <a:cs typeface="Times New Roman"/>
                        </a:rPr>
                        <a:t>项目成员不能实现项目</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在项目开始前，</a:t>
                      </a:r>
                      <a:r>
                        <a:rPr lang="en-US" sz="1200" b="1" kern="100" dirty="0">
                          <a:solidFill>
                            <a:schemeClr val="tx1"/>
                          </a:solidFill>
                          <a:effectLst/>
                          <a:latin typeface="Calibri"/>
                          <a:ea typeface="宋体"/>
                          <a:cs typeface="Times New Roman"/>
                        </a:rPr>
                        <a:t>PM</a:t>
                      </a:r>
                      <a:r>
                        <a:rPr lang="zh-CN" sz="1200" b="1" kern="100" dirty="0">
                          <a:solidFill>
                            <a:schemeClr val="tx1"/>
                          </a:solidFill>
                          <a:effectLst/>
                          <a:latin typeface="Calibri"/>
                          <a:ea typeface="宋体"/>
                          <a:cs typeface="Times New Roman"/>
                        </a:rPr>
                        <a:t>对组内成员的能力进行把控并且进行合理培训</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solidFill>
                            <a:schemeClr val="tx1"/>
                          </a:solidFill>
                          <a:effectLst/>
                          <a:latin typeface="宋体"/>
                          <a:ea typeface="宋体"/>
                          <a:cs typeface="Times New Roman"/>
                        </a:rPr>
                        <a:t> </a:t>
                      </a:r>
                      <a:r>
                        <a:rPr lang="zh-CN" sz="1200" b="1" kern="100">
                          <a:solidFill>
                            <a:schemeClr val="tx1"/>
                          </a:solidFill>
                          <a:effectLst/>
                          <a:latin typeface="Calibri"/>
                          <a:ea typeface="宋体"/>
                          <a:cs typeface="Times New Roman"/>
                        </a:rPr>
                        <a:t>制定合理的培训计划，及时掌握成员的开发进度</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06532">
                <a:tc>
                  <a:txBody>
                    <a:bodyPr/>
                    <a:lstStyle/>
                    <a:p>
                      <a:pPr algn="just">
                        <a:spcAft>
                          <a:spcPts val="0"/>
                        </a:spcAft>
                      </a:pPr>
                      <a:r>
                        <a:rPr lang="en-US" sz="1200" b="1" kern="100">
                          <a:solidFill>
                            <a:schemeClr val="tx1"/>
                          </a:solidFill>
                          <a:effectLst/>
                          <a:latin typeface="宋体"/>
                          <a:ea typeface="宋体"/>
                          <a:cs typeface="Times New Roman"/>
                        </a:rPr>
                        <a:t>3. Git</a:t>
                      </a:r>
                      <a:r>
                        <a:rPr lang="zh-CN" sz="1200" b="1" kern="100">
                          <a:solidFill>
                            <a:schemeClr val="tx1"/>
                          </a:solidFill>
                          <a:effectLst/>
                          <a:latin typeface="Calibri"/>
                          <a:ea typeface="宋体"/>
                          <a:cs typeface="Times New Roman"/>
                        </a:rPr>
                        <a:t>远端仓库崩溃</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备份文件</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创建新的库</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13487">
                <a:tc>
                  <a:txBody>
                    <a:bodyPr/>
                    <a:lstStyle/>
                    <a:p>
                      <a:pPr algn="just">
                        <a:spcAft>
                          <a:spcPts val="0"/>
                        </a:spcAft>
                      </a:pPr>
                      <a:r>
                        <a:rPr lang="en-US" sz="1200" b="1" kern="100">
                          <a:solidFill>
                            <a:schemeClr val="tx1"/>
                          </a:solidFill>
                          <a:effectLst/>
                          <a:latin typeface="宋体"/>
                          <a:ea typeface="宋体"/>
                          <a:cs typeface="Times New Roman"/>
                        </a:rPr>
                        <a:t>4. </a:t>
                      </a:r>
                      <a:r>
                        <a:rPr lang="zh-CN" sz="1200" b="1" kern="100">
                          <a:solidFill>
                            <a:schemeClr val="tx1"/>
                          </a:solidFill>
                          <a:effectLst/>
                          <a:latin typeface="Calibri"/>
                          <a:ea typeface="宋体"/>
                          <a:cs typeface="Times New Roman"/>
                        </a:rPr>
                        <a:t>客户提出难以理解的无理的需求</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无法规避</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说服客户，晓之以理，帮助客户改成合理的需求</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9799">
                <a:tc>
                  <a:txBody>
                    <a:bodyPr/>
                    <a:lstStyle/>
                    <a:p>
                      <a:pPr algn="just">
                        <a:spcAft>
                          <a:spcPts val="0"/>
                        </a:spcAft>
                      </a:pPr>
                      <a:r>
                        <a:rPr lang="en-US" sz="1200" b="1" kern="100">
                          <a:solidFill>
                            <a:schemeClr val="tx1"/>
                          </a:solidFill>
                          <a:effectLst/>
                          <a:latin typeface="宋体"/>
                          <a:ea typeface="宋体"/>
                          <a:cs typeface="Times New Roman"/>
                        </a:rPr>
                        <a:t>5. </a:t>
                      </a:r>
                      <a:r>
                        <a:rPr lang="zh-CN" sz="1200" b="1" kern="100">
                          <a:solidFill>
                            <a:schemeClr val="tx1"/>
                          </a:solidFill>
                          <a:effectLst/>
                          <a:latin typeface="Calibri"/>
                          <a:ea typeface="宋体"/>
                          <a:cs typeface="Times New Roman"/>
                        </a:rPr>
                        <a:t>项目文件结构不符合规范或要求</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上网寻找规范文件</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修改文件结构</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13066">
                <a:tc>
                  <a:txBody>
                    <a:bodyPr/>
                    <a:lstStyle/>
                    <a:p>
                      <a:pPr algn="just">
                        <a:spcAft>
                          <a:spcPts val="0"/>
                        </a:spcAft>
                      </a:pPr>
                      <a:r>
                        <a:rPr lang="en-US" sz="1200" b="1" kern="100">
                          <a:solidFill>
                            <a:schemeClr val="tx1"/>
                          </a:solidFill>
                          <a:effectLst/>
                          <a:latin typeface="宋体"/>
                          <a:ea typeface="宋体"/>
                          <a:cs typeface="Times New Roman"/>
                        </a:rPr>
                        <a:t>6. </a:t>
                      </a:r>
                      <a:r>
                        <a:rPr lang="zh-CN" sz="1200" b="1" kern="100">
                          <a:solidFill>
                            <a:schemeClr val="tx1"/>
                          </a:solidFill>
                          <a:effectLst/>
                          <a:latin typeface="Calibri"/>
                          <a:ea typeface="宋体"/>
                          <a:cs typeface="Times New Roman"/>
                        </a:rPr>
                        <a:t>对接下来的计划和任务理解不够充分明确</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每次的任务向老师确认，并且合理分配任务，确保组员都有合适的任务</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马上确定个人任务，并开始进程</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13066">
                <a:tc>
                  <a:txBody>
                    <a:bodyPr/>
                    <a:lstStyle/>
                    <a:p>
                      <a:pPr algn="just">
                        <a:spcAft>
                          <a:spcPts val="0"/>
                        </a:spcAft>
                      </a:pPr>
                      <a:r>
                        <a:rPr lang="en-US" sz="1200" b="1" kern="100">
                          <a:solidFill>
                            <a:schemeClr val="tx1"/>
                          </a:solidFill>
                          <a:effectLst/>
                          <a:latin typeface="宋体"/>
                          <a:ea typeface="宋体"/>
                          <a:cs typeface="Times New Roman"/>
                        </a:rPr>
                        <a:t>7. </a:t>
                      </a:r>
                      <a:r>
                        <a:rPr lang="zh-CN" sz="1200" b="1" kern="100">
                          <a:solidFill>
                            <a:schemeClr val="tx1"/>
                          </a:solidFill>
                          <a:effectLst/>
                          <a:latin typeface="Calibri"/>
                          <a:ea typeface="宋体"/>
                          <a:cs typeface="Times New Roman"/>
                        </a:rPr>
                        <a:t>开发组内沟通的缺乏实时性</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建立组内条约，规定交流时间，发布紧急任务时记得</a:t>
                      </a:r>
                      <a:r>
                        <a:rPr lang="en-US" sz="1200" b="1" kern="100" dirty="0">
                          <a:solidFill>
                            <a:schemeClr val="tx1"/>
                          </a:solidFill>
                          <a:effectLst/>
                          <a:latin typeface="Calibri"/>
                          <a:ea typeface="宋体"/>
                          <a:cs typeface="Times New Roman"/>
                        </a:rPr>
                        <a:t>@</a:t>
                      </a:r>
                      <a:r>
                        <a:rPr lang="zh-CN" sz="1200" b="1" kern="100" dirty="0">
                          <a:solidFill>
                            <a:schemeClr val="tx1"/>
                          </a:solidFill>
                          <a:effectLst/>
                          <a:latin typeface="Calibri"/>
                          <a:ea typeface="宋体"/>
                          <a:cs typeface="Times New Roman"/>
                        </a:rPr>
                        <a:t>全部人员</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要求组内群的信息，事无巨细，立马查看并且回复</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09799">
                <a:tc>
                  <a:txBody>
                    <a:bodyPr/>
                    <a:lstStyle/>
                    <a:p>
                      <a:pPr algn="just">
                        <a:spcAft>
                          <a:spcPts val="0"/>
                        </a:spcAft>
                      </a:pPr>
                      <a:r>
                        <a:rPr lang="en-US" sz="1200" b="1" kern="100">
                          <a:solidFill>
                            <a:schemeClr val="tx1"/>
                          </a:solidFill>
                          <a:effectLst/>
                          <a:latin typeface="宋体"/>
                          <a:ea typeface="宋体"/>
                          <a:cs typeface="Times New Roman"/>
                        </a:rPr>
                        <a:t>8. </a:t>
                      </a:r>
                      <a:r>
                        <a:rPr lang="zh-CN" sz="1200" b="1" kern="100">
                          <a:solidFill>
                            <a:schemeClr val="tx1"/>
                          </a:solidFill>
                          <a:effectLst/>
                          <a:latin typeface="Calibri"/>
                          <a:ea typeface="宋体"/>
                          <a:cs typeface="Times New Roman"/>
                        </a:rPr>
                        <a:t>缺少关于开发教学辅助网站的经验</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向有关经验的开发者进行访谈，并且学习</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向有经验者学习</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06532">
                <a:tc>
                  <a:txBody>
                    <a:bodyPr/>
                    <a:lstStyle/>
                    <a:p>
                      <a:pPr algn="just">
                        <a:spcAft>
                          <a:spcPts val="0"/>
                        </a:spcAft>
                      </a:pPr>
                      <a:r>
                        <a:rPr lang="en-US" sz="1200" b="1" kern="100">
                          <a:solidFill>
                            <a:schemeClr val="tx1"/>
                          </a:solidFill>
                          <a:effectLst/>
                          <a:latin typeface="宋体"/>
                          <a:ea typeface="宋体"/>
                          <a:cs typeface="Times New Roman"/>
                        </a:rPr>
                        <a:t>9. </a:t>
                      </a:r>
                      <a:r>
                        <a:rPr lang="zh-CN" sz="1200" b="1" kern="100">
                          <a:solidFill>
                            <a:schemeClr val="tx1"/>
                          </a:solidFill>
                          <a:effectLst/>
                          <a:latin typeface="Calibri"/>
                          <a:ea typeface="宋体"/>
                          <a:cs typeface="Times New Roman"/>
                        </a:rPr>
                        <a:t>成员的空闲时间不确定</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每周进行例会，安排工作表</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每周进行例会，安排工作表</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413066">
                <a:tc>
                  <a:txBody>
                    <a:bodyPr/>
                    <a:lstStyle/>
                    <a:p>
                      <a:pPr algn="just">
                        <a:spcAft>
                          <a:spcPts val="0"/>
                        </a:spcAft>
                      </a:pPr>
                      <a:r>
                        <a:rPr lang="en-US" sz="1200" b="1" kern="100">
                          <a:solidFill>
                            <a:schemeClr val="tx1"/>
                          </a:solidFill>
                          <a:effectLst/>
                          <a:latin typeface="宋体"/>
                          <a:ea typeface="宋体"/>
                          <a:cs typeface="Times New Roman"/>
                        </a:rPr>
                        <a:t>10. </a:t>
                      </a:r>
                      <a:r>
                        <a:rPr lang="zh-CN" sz="1200" b="1" kern="100">
                          <a:solidFill>
                            <a:schemeClr val="tx1"/>
                          </a:solidFill>
                          <a:effectLst/>
                          <a:latin typeface="Calibri"/>
                          <a:ea typeface="宋体"/>
                          <a:cs typeface="Times New Roman"/>
                        </a:rPr>
                        <a:t>团队成员的能力和素质，影响项目质量和进度</a:t>
                      </a:r>
                      <a:r>
                        <a:rPr lang="en-US" sz="1200" b="1" kern="100">
                          <a:solidFill>
                            <a:schemeClr val="tx1"/>
                          </a:solidFill>
                          <a:effectLst/>
                          <a:latin typeface="Calibri"/>
                          <a:ea typeface="宋体"/>
                          <a:cs typeface="Times New Roman"/>
                        </a:rPr>
                        <a:t> </a:t>
                      </a:r>
                      <a:endParaRPr lang="zh-CN" sz="1200" b="1" kern="100">
                        <a:solidFill>
                          <a:schemeClr val="tx1"/>
                        </a:solidFill>
                        <a:effectLst/>
                        <a:latin typeface="Calibri"/>
                        <a:ea typeface="宋体"/>
                        <a:cs typeface="Times New Roman"/>
                      </a:endParaRP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主动了解各个组员，并且进行</a:t>
                      </a:r>
                      <a:r>
                        <a:rPr lang="en-US" sz="1200" b="1" kern="100">
                          <a:solidFill>
                            <a:schemeClr val="tx1"/>
                          </a:solidFill>
                          <a:effectLst/>
                          <a:latin typeface="Calibri"/>
                          <a:ea typeface="宋体"/>
                          <a:cs typeface="Times New Roman"/>
                        </a:rPr>
                        <a:t>team build</a:t>
                      </a:r>
                      <a:endParaRPr lang="zh-CN" sz="1200" b="1" kern="100">
                        <a:solidFill>
                          <a:schemeClr val="tx1"/>
                        </a:solidFill>
                        <a:effectLst/>
                        <a:latin typeface="Calibri"/>
                        <a:ea typeface="宋体"/>
                        <a:cs typeface="Times New Roman"/>
                      </a:endParaRP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对组员进行针对性的培训，并且安排相应工作</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09799">
                <a:tc>
                  <a:txBody>
                    <a:bodyPr/>
                    <a:lstStyle/>
                    <a:p>
                      <a:pPr algn="just">
                        <a:spcAft>
                          <a:spcPts val="0"/>
                        </a:spcAft>
                      </a:pPr>
                      <a:r>
                        <a:rPr lang="en-US" sz="1200" b="1" kern="100">
                          <a:solidFill>
                            <a:schemeClr val="tx1"/>
                          </a:solidFill>
                          <a:effectLst/>
                          <a:latin typeface="宋体"/>
                          <a:ea typeface="宋体"/>
                          <a:cs typeface="Times New Roman"/>
                        </a:rPr>
                        <a:t>11. </a:t>
                      </a:r>
                      <a:r>
                        <a:rPr lang="zh-CN" sz="1200" b="1" kern="100">
                          <a:solidFill>
                            <a:schemeClr val="tx1"/>
                          </a:solidFill>
                          <a:effectLst/>
                          <a:latin typeface="Calibri"/>
                          <a:ea typeface="宋体"/>
                          <a:cs typeface="Times New Roman"/>
                        </a:rPr>
                        <a:t>团队成员是否能共同为项目服务</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项目开始前，对各个组员进行沟通，讲清楚目标，任务等</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和成员进行完整的沟通，采用公平、公正、公开的考评制度</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516332">
                <a:tc>
                  <a:txBody>
                    <a:bodyPr/>
                    <a:lstStyle/>
                    <a:p>
                      <a:pPr algn="just">
                        <a:spcAft>
                          <a:spcPts val="0"/>
                        </a:spcAft>
                      </a:pPr>
                      <a:r>
                        <a:rPr lang="en-US" sz="1200" b="1" kern="100">
                          <a:solidFill>
                            <a:schemeClr val="tx1"/>
                          </a:solidFill>
                          <a:effectLst/>
                          <a:latin typeface="宋体"/>
                          <a:ea typeface="宋体"/>
                          <a:cs typeface="Times New Roman"/>
                        </a:rPr>
                        <a:t>12. </a:t>
                      </a:r>
                      <a:r>
                        <a:rPr lang="zh-CN" sz="1200" b="1" kern="100">
                          <a:solidFill>
                            <a:schemeClr val="tx1"/>
                          </a:solidFill>
                          <a:effectLst/>
                          <a:latin typeface="Calibri"/>
                          <a:ea typeface="宋体"/>
                          <a:cs typeface="Times New Roman"/>
                        </a:rPr>
                        <a:t>各类工具是否到位，版本是否适合该项目</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征求老师的意见或者有经验人士的意见，并且在项目的启动阶段就落实好各项工具的来源</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升级工具或者使用可以替代的工具</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09799">
                <a:tc>
                  <a:txBody>
                    <a:bodyPr/>
                    <a:lstStyle/>
                    <a:p>
                      <a:pPr algn="just">
                        <a:spcAft>
                          <a:spcPts val="0"/>
                        </a:spcAft>
                      </a:pPr>
                      <a:r>
                        <a:rPr lang="en-US" sz="1200" b="1" kern="100">
                          <a:solidFill>
                            <a:schemeClr val="tx1"/>
                          </a:solidFill>
                          <a:effectLst/>
                          <a:latin typeface="宋体"/>
                          <a:ea typeface="宋体"/>
                          <a:cs typeface="Times New Roman"/>
                        </a:rPr>
                        <a:t>13. </a:t>
                      </a:r>
                      <a:r>
                        <a:rPr lang="zh-CN" sz="1200" b="1" kern="100">
                          <a:solidFill>
                            <a:schemeClr val="tx1"/>
                          </a:solidFill>
                          <a:effectLst/>
                          <a:latin typeface="Calibri"/>
                          <a:ea typeface="宋体"/>
                          <a:cs typeface="Times New Roman"/>
                        </a:rPr>
                        <a:t>对工具、方法、技术理解的不够</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项目开始前安装好工具，并进行学习培训</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学习培训各个工具</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309799">
                <a:tc>
                  <a:txBody>
                    <a:bodyPr/>
                    <a:lstStyle/>
                    <a:p>
                      <a:pPr algn="just">
                        <a:spcAft>
                          <a:spcPts val="0"/>
                        </a:spcAft>
                      </a:pPr>
                      <a:r>
                        <a:rPr lang="en-US" sz="1200" b="1" kern="100">
                          <a:solidFill>
                            <a:schemeClr val="tx1"/>
                          </a:solidFill>
                          <a:effectLst/>
                          <a:latin typeface="宋体"/>
                          <a:ea typeface="宋体"/>
                          <a:cs typeface="Times New Roman"/>
                        </a:rPr>
                        <a:t>14. </a:t>
                      </a:r>
                      <a:r>
                        <a:rPr lang="zh-CN" sz="1200" b="1" kern="100">
                          <a:solidFill>
                            <a:schemeClr val="tx1"/>
                          </a:solidFill>
                          <a:effectLst/>
                          <a:latin typeface="Calibri"/>
                          <a:ea typeface="宋体"/>
                          <a:cs typeface="Times New Roman"/>
                        </a:rPr>
                        <a:t>客户不满意界面原型</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与客户进行深度的交流，了解客户对界面的喜好</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重新获取客户的需求后，采用快速原型重新做界面</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09799">
                <a:tc>
                  <a:txBody>
                    <a:bodyPr/>
                    <a:lstStyle/>
                    <a:p>
                      <a:pPr algn="just">
                        <a:spcAft>
                          <a:spcPts val="0"/>
                        </a:spcAft>
                      </a:pPr>
                      <a:r>
                        <a:rPr lang="en-US" sz="1200" b="1" kern="100">
                          <a:solidFill>
                            <a:schemeClr val="tx1"/>
                          </a:solidFill>
                          <a:effectLst/>
                          <a:latin typeface="宋体"/>
                          <a:ea typeface="宋体"/>
                          <a:cs typeface="Times New Roman"/>
                        </a:rPr>
                        <a:t>15. </a:t>
                      </a:r>
                      <a:r>
                        <a:rPr lang="zh-CN" sz="1200" b="1" kern="100">
                          <a:solidFill>
                            <a:schemeClr val="tx1"/>
                          </a:solidFill>
                          <a:effectLst/>
                          <a:latin typeface="Calibri"/>
                          <a:ea typeface="宋体"/>
                          <a:cs typeface="Times New Roman"/>
                        </a:rPr>
                        <a:t>硬件等不稳定而造成数据等丢失</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solidFill>
                            <a:schemeClr val="tx1"/>
                          </a:solidFill>
                          <a:effectLst/>
                          <a:latin typeface="Calibri"/>
                          <a:ea typeface="宋体"/>
                          <a:cs typeface="Times New Roman"/>
                        </a:rPr>
                        <a:t>每次的数据等都要进行备份</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solidFill>
                            <a:schemeClr val="tx1"/>
                          </a:solidFill>
                          <a:effectLst/>
                          <a:latin typeface="Calibri"/>
                          <a:ea typeface="宋体"/>
                          <a:cs typeface="Times New Roman"/>
                        </a:rPr>
                        <a:t>将备份的数据等还原</a:t>
                      </a:r>
                    </a:p>
                  </a:txBody>
                  <a:tcPr marL="26227" marR="262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zh-CN" dirty="0"/>
              <a:t>项目说明</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t>软件工程系列课程教学辅助网站</a:t>
            </a:r>
            <a:r>
              <a:rPr lang="en-US" altLang="zh-CN" sz="5400" dirty="0"/>
              <a:t>,</a:t>
            </a:r>
            <a:r>
              <a:rPr lang="zh-CN" altLang="en-US" sz="5400" dirty="0"/>
              <a:t>有利于师生互动</a:t>
            </a:r>
            <a:r>
              <a:rPr lang="en-US" altLang="zh-CN" sz="5400" dirty="0"/>
              <a:t>,</a:t>
            </a:r>
            <a:r>
              <a:rPr lang="zh-CN" altLang="en-US" sz="5400" dirty="0"/>
              <a:t>使学生在学习过程中自助得到便捷的帮助</a:t>
            </a:r>
            <a:endParaRPr lang="zh-CN" sz="5400" dirty="0"/>
          </a:p>
        </p:txBody>
      </p:sp>
    </p:spTree>
    <p:extLst>
      <p:ext uri="{BB962C8B-B14F-4D97-AF65-F5344CB8AC3E}">
        <p14:creationId xmlns:p14="http://schemas.microsoft.com/office/powerpoint/2010/main" val="260844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配置管理系统</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en-US" altLang="zh-CN" dirty="0"/>
              <a:t>8.1	</a:t>
            </a:r>
            <a:r>
              <a:rPr lang="zh-CN" altLang="en-US" dirty="0"/>
              <a:t>配置标志</a:t>
            </a:r>
          </a:p>
        </p:txBody>
      </p:sp>
      <p:sp>
        <p:nvSpPr>
          <p:cNvPr id="4" name="矩形 3"/>
          <p:cNvSpPr/>
          <p:nvPr/>
        </p:nvSpPr>
        <p:spPr>
          <a:xfrm>
            <a:off x="1090569" y="1761688"/>
            <a:ext cx="8481270" cy="3785652"/>
          </a:xfrm>
          <a:prstGeom prst="rect">
            <a:avLst/>
          </a:prstGeom>
        </p:spPr>
        <p:txBody>
          <a:bodyPr wrap="square">
            <a:spAutoFit/>
          </a:bodyPr>
          <a:lstStyle/>
          <a:p>
            <a:r>
              <a:rPr lang="zh-CN" altLang="zh-CN" sz="4800" b="1" dirty="0"/>
              <a:t>软件配置标识就是对每个软件配置项的标识，基本按照《软件配置标识命名规则》进行。通过标识能够确定软件项之间的相互联系。</a:t>
            </a:r>
          </a:p>
        </p:txBody>
      </p:sp>
    </p:spTree>
    <p:extLst>
      <p:ext uri="{BB962C8B-B14F-4D97-AF65-F5344CB8AC3E}">
        <p14:creationId xmlns:p14="http://schemas.microsoft.com/office/powerpoint/2010/main" val="355108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a:t>8.2	</a:t>
            </a:r>
            <a:r>
              <a:rPr lang="zh-CN" altLang="en-US" dirty="0"/>
              <a:t>版本控制</a:t>
            </a:r>
          </a:p>
        </p:txBody>
      </p:sp>
      <p:sp>
        <p:nvSpPr>
          <p:cNvPr id="2" name="矩形 1"/>
          <p:cNvSpPr/>
          <p:nvPr/>
        </p:nvSpPr>
        <p:spPr>
          <a:xfrm>
            <a:off x="1686188" y="1602746"/>
            <a:ext cx="9152388" cy="4708981"/>
          </a:xfrm>
          <a:prstGeom prst="rect">
            <a:avLst/>
          </a:prstGeom>
        </p:spPr>
        <p:txBody>
          <a:bodyPr wrap="square">
            <a:spAutoFit/>
          </a:bodyPr>
          <a:lstStyle/>
          <a:p>
            <a:r>
              <a:rPr lang="en-US" altLang="zh-CN" sz="2000" b="1" dirty="0"/>
              <a:t>1.</a:t>
            </a:r>
            <a:r>
              <a:rPr lang="zh-CN" altLang="zh-CN" sz="2000" b="1" dirty="0"/>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t>2.</a:t>
            </a:r>
            <a:r>
              <a:rPr lang="zh-CN" altLang="zh-CN" sz="2000" b="1" dirty="0"/>
              <a:t>项目子目录的受控文档一般只有项目经理和属于该项目的开发人员和配置管理员能够访问到。配置管理员负责分配访问权限，一般项目经理对该目录具有较大的权限——读取、添加和更改；一般开发人员只有读取的权限。</a:t>
            </a:r>
          </a:p>
          <a:p>
            <a:r>
              <a:rPr lang="en-US" altLang="zh-CN" sz="2000" b="1" dirty="0"/>
              <a:t>3.</a:t>
            </a:r>
            <a:r>
              <a:rPr lang="zh-CN" altLang="zh-CN" sz="2000" b="1" dirty="0"/>
              <a:t>在项目开发的某一阶段结束时，通过了该阶段评审的这些开发文档交配置管理员保存到项目数据库，做为正式版本的第一版——</a:t>
            </a:r>
            <a:r>
              <a:rPr lang="en-US" altLang="zh-CN" sz="2000" b="1" dirty="0"/>
              <a:t>1.0</a:t>
            </a:r>
            <a:r>
              <a:rPr lang="zh-CN" altLang="zh-CN" sz="2000" b="1" dirty="0"/>
              <a:t>版本。</a:t>
            </a:r>
          </a:p>
          <a:p>
            <a:r>
              <a:rPr lang="en-US" altLang="zh-CN" sz="2000" b="1" dirty="0"/>
              <a:t>4.</a:t>
            </a:r>
            <a:r>
              <a:rPr lang="zh-CN" altLang="zh-CN" sz="2000" b="1" dirty="0"/>
              <a:t>在以后的开发中，如果软件需要修改，那修改后的软件可用多级编号来表示新版本——</a:t>
            </a:r>
            <a:r>
              <a:rPr lang="en-US" altLang="zh-CN" sz="2000" b="1" dirty="0"/>
              <a:t>1.1</a:t>
            </a:r>
            <a:r>
              <a:rPr lang="zh-CN" altLang="zh-CN" sz="2000" b="1" dirty="0"/>
              <a:t>、</a:t>
            </a:r>
            <a:r>
              <a:rPr lang="en-US" altLang="zh-CN" sz="2000" b="1" dirty="0"/>
              <a:t>1.2</a:t>
            </a:r>
            <a:r>
              <a:rPr lang="zh-CN" altLang="zh-CN" sz="2000" b="1" dirty="0"/>
              <a:t>等加以区别标识。</a:t>
            </a:r>
          </a:p>
          <a:p>
            <a:r>
              <a:rPr lang="en-US" altLang="zh-CN" sz="2000" b="1" dirty="0"/>
              <a:t>5.</a:t>
            </a:r>
            <a:r>
              <a:rPr lang="zh-CN" altLang="zh-CN" sz="2000" b="1" dirty="0"/>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4230330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a:t>8.3	</a:t>
            </a:r>
            <a:r>
              <a:rPr lang="zh-CN" altLang="en-US" dirty="0"/>
              <a:t>变更控制</a:t>
            </a:r>
          </a:p>
        </p:txBody>
      </p:sp>
      <p:sp>
        <p:nvSpPr>
          <p:cNvPr id="2" name="矩形 1"/>
          <p:cNvSpPr/>
          <p:nvPr/>
        </p:nvSpPr>
        <p:spPr>
          <a:xfrm>
            <a:off x="1686188" y="1602746"/>
            <a:ext cx="9152388" cy="3539430"/>
          </a:xfrm>
          <a:prstGeom prst="rect">
            <a:avLst/>
          </a:prstGeom>
        </p:spPr>
        <p:txBody>
          <a:bodyPr wrap="square">
            <a:spAutoFit/>
          </a:bodyPr>
          <a:lstStyle/>
          <a:p>
            <a:r>
              <a:rPr lang="en-US" altLang="zh-CN" sz="2800" b="1" dirty="0"/>
              <a:t>1.</a:t>
            </a:r>
            <a:r>
              <a:rPr lang="zh-CN" altLang="en-US" sz="2800" b="1" dirty="0"/>
              <a:t>若客户提出需求的变更。由变更控制委员会</a:t>
            </a:r>
            <a:r>
              <a:rPr lang="en-US" altLang="zh-CN" sz="2800" b="1" dirty="0"/>
              <a:t>(G10</a:t>
            </a:r>
            <a:r>
              <a:rPr lang="zh-CN" altLang="en-US" sz="2800" b="1" dirty="0"/>
              <a:t>小组</a:t>
            </a:r>
            <a:r>
              <a:rPr lang="en-US" altLang="zh-CN" sz="2800" b="1" dirty="0"/>
              <a:t>)</a:t>
            </a:r>
            <a:r>
              <a:rPr lang="zh-CN" altLang="en-US" sz="2800" b="1" dirty="0"/>
              <a:t>决定讨论实现哪些变更。</a:t>
            </a:r>
          </a:p>
          <a:p>
            <a:r>
              <a:rPr lang="en-US" altLang="zh-CN" sz="2800" b="1" dirty="0"/>
              <a:t>2.</a:t>
            </a:r>
            <a:r>
              <a:rPr lang="zh-CN" altLang="en-US" sz="2800" b="1" dirty="0"/>
              <a:t>对每个变更都应该进行影响分析。</a:t>
            </a:r>
          </a:p>
          <a:p>
            <a:r>
              <a:rPr lang="en-US" altLang="zh-CN" sz="2800" b="1" dirty="0"/>
              <a:t>3.</a:t>
            </a:r>
            <a:r>
              <a:rPr lang="zh-CN" altLang="en-US" sz="2800" b="1" dirty="0"/>
              <a:t>对批准或否决的每一个变更请求理由都要进行记录。</a:t>
            </a:r>
          </a:p>
          <a:p>
            <a:r>
              <a:rPr lang="en-US" altLang="zh-CN" sz="2800" b="1" dirty="0"/>
              <a:t>4.</a:t>
            </a:r>
            <a:r>
              <a:rPr lang="zh-CN" altLang="en-US" sz="2800" b="1" dirty="0"/>
              <a:t>绝不能修改或者删除变更请求的原始文本。</a:t>
            </a:r>
          </a:p>
          <a:p>
            <a:r>
              <a:rPr lang="en-US" altLang="zh-CN" sz="2800" b="1" dirty="0"/>
              <a:t>5.《</a:t>
            </a:r>
            <a:r>
              <a:rPr lang="zh-CN" altLang="en-US" sz="2800" b="1" dirty="0"/>
              <a:t>软件变更记录表</a:t>
            </a:r>
            <a:r>
              <a:rPr lang="en-US" altLang="zh-CN" sz="2800" b="1" dirty="0"/>
              <a:t>》</a:t>
            </a:r>
            <a:r>
              <a:rPr lang="zh-CN" altLang="en-US" sz="2800" b="1" dirty="0"/>
              <a:t>由组长填写</a:t>
            </a:r>
            <a:r>
              <a:rPr lang="en-US" altLang="zh-CN" sz="2800" b="1" dirty="0"/>
              <a:t>,</a:t>
            </a:r>
            <a:r>
              <a:rPr lang="zh-CN" altLang="en-US" sz="2800" b="1" dirty="0"/>
              <a:t>主要记录软件开发过程中所有的修改情况</a:t>
            </a:r>
            <a:r>
              <a:rPr lang="en-US" altLang="zh-CN" sz="2800" b="1" dirty="0"/>
              <a:t>,</a:t>
            </a:r>
            <a:r>
              <a:rPr lang="zh-CN" altLang="en-US" sz="2800" b="1" dirty="0"/>
              <a:t>该表以修改时间排序</a:t>
            </a:r>
            <a:r>
              <a:rPr lang="en-US" altLang="zh-CN" sz="2800" b="1" dirty="0"/>
              <a:t>,</a:t>
            </a:r>
            <a:r>
              <a:rPr lang="zh-CN" altLang="en-US" sz="2800" b="1" dirty="0"/>
              <a:t>以便小组人员及时了解软件项最新的变化。</a:t>
            </a:r>
          </a:p>
        </p:txBody>
      </p:sp>
    </p:spTree>
    <p:extLst>
      <p:ext uri="{BB962C8B-B14F-4D97-AF65-F5344CB8AC3E}">
        <p14:creationId xmlns:p14="http://schemas.microsoft.com/office/powerpoint/2010/main" val="174463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a:t>8.4	</a:t>
            </a:r>
            <a:r>
              <a:rPr lang="zh-CN" altLang="en-US" dirty="0"/>
              <a:t>配置审计</a:t>
            </a:r>
          </a:p>
        </p:txBody>
      </p:sp>
      <p:sp>
        <p:nvSpPr>
          <p:cNvPr id="2" name="矩形 1"/>
          <p:cNvSpPr/>
          <p:nvPr/>
        </p:nvSpPr>
        <p:spPr>
          <a:xfrm>
            <a:off x="1593909" y="1267187"/>
            <a:ext cx="9152388" cy="5262979"/>
          </a:xfrm>
          <a:prstGeom prst="rect">
            <a:avLst/>
          </a:prstGeom>
        </p:spPr>
        <p:txBody>
          <a:bodyPr wrap="square">
            <a:spAutoFit/>
          </a:bodyPr>
          <a:lstStyle/>
          <a:p>
            <a:r>
              <a:rPr lang="zh-CN" altLang="zh-CN" sz="2800" b="1" dirty="0"/>
              <a:t>为确保变更的实现，有两种措施：正式技术复审和软件配置审计。正式技术复审主要考虑所变更对象在技术上的正确性。软件配置审计作为一种补充，主要考虑那些通常不在复审过程考虑的因素。例如，是否遵循了软件工程标准，是否说明了变更日期和作者等。</a:t>
            </a:r>
          </a:p>
          <a:p>
            <a:r>
              <a:rPr lang="zh-CN" altLang="zh-CN" sz="2800" b="1" dirty="0"/>
              <a:t>　　配置审计人员准备配置审核检查单，并制定审计计划。配置审计人员按照计划安排时间进行审计，审计活动可能涉及到：项目范围、配置项的入库及出库、评审记录、配置配置项的变更历史、测试记录 、文件的命名、变更请求、版本的编号。</a:t>
            </a:r>
          </a:p>
          <a:p>
            <a:r>
              <a:rPr lang="zh-CN" altLang="zh-CN" sz="2800" b="1" dirty="0"/>
              <a:t>　　配置审计人员将在审计中发现不符合现象，做记录，并发送给项目经理，并对问题进行跟踪。</a:t>
            </a:r>
          </a:p>
        </p:txBody>
      </p:sp>
    </p:spTree>
    <p:extLst>
      <p:ext uri="{BB962C8B-B14F-4D97-AF65-F5344CB8AC3E}">
        <p14:creationId xmlns:p14="http://schemas.microsoft.com/office/powerpoint/2010/main" val="535536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en-US" altLang="zh-CN" dirty="0"/>
              <a:t>8.5	</a:t>
            </a:r>
            <a:r>
              <a:rPr lang="zh-CN" altLang="en-US" dirty="0"/>
              <a:t>配置状态报告</a:t>
            </a:r>
          </a:p>
        </p:txBody>
      </p:sp>
      <p:sp>
        <p:nvSpPr>
          <p:cNvPr id="6" name="矩形 5"/>
          <p:cNvSpPr/>
          <p:nvPr/>
        </p:nvSpPr>
        <p:spPr>
          <a:xfrm>
            <a:off x="2881943" y="1415534"/>
            <a:ext cx="1579278" cy="369332"/>
          </a:xfrm>
          <a:prstGeom prst="rect">
            <a:avLst/>
          </a:prstGeom>
        </p:spPr>
        <p:txBody>
          <a:bodyPr wrap="none">
            <a:spAutoFit/>
          </a:bodyPr>
          <a:lstStyle/>
          <a:p>
            <a:r>
              <a:rPr lang="zh-CN" altLang="zh-CN" b="1" dirty="0"/>
              <a:t>配置状态报告</a:t>
            </a:r>
            <a:endParaRPr lang="zh-CN" altLang="zh-CN" dirty="0"/>
          </a:p>
        </p:txBody>
      </p:sp>
      <p:sp>
        <p:nvSpPr>
          <p:cNvPr id="9" name="矩形 8"/>
          <p:cNvSpPr/>
          <p:nvPr/>
        </p:nvSpPr>
        <p:spPr>
          <a:xfrm>
            <a:off x="5467088" y="1983781"/>
            <a:ext cx="1200970" cy="307777"/>
          </a:xfrm>
          <a:prstGeom prst="rect">
            <a:avLst/>
          </a:prstGeom>
        </p:spPr>
        <p:txBody>
          <a:bodyPr wrap="none">
            <a:spAutoFit/>
          </a:bodyPr>
          <a:lstStyle/>
          <a:p>
            <a:r>
              <a:rPr lang="zh-CN" altLang="zh-CN" sz="1400" dirty="0"/>
              <a:t>第</a:t>
            </a:r>
            <a:r>
              <a:rPr lang="en-US" altLang="zh-CN" sz="1400" dirty="0"/>
              <a:t>  </a:t>
            </a:r>
            <a:r>
              <a:rPr lang="zh-CN" altLang="zh-CN" sz="1400" dirty="0"/>
              <a:t>页</a:t>
            </a:r>
            <a:r>
              <a:rPr lang="en-US" altLang="zh-CN" sz="1400" dirty="0"/>
              <a:t>  </a:t>
            </a:r>
            <a:r>
              <a:rPr lang="zh-CN" altLang="zh-CN" sz="1400" dirty="0"/>
              <a:t>共</a:t>
            </a:r>
            <a:r>
              <a:rPr lang="en-US" altLang="zh-CN" sz="1400" dirty="0"/>
              <a:t>  </a:t>
            </a:r>
            <a:r>
              <a:rPr lang="zh-CN" altLang="zh-CN" sz="1400" dirty="0"/>
              <a:t>页</a:t>
            </a:r>
          </a:p>
        </p:txBody>
      </p:sp>
      <p:graphicFrame>
        <p:nvGraphicFramePr>
          <p:cNvPr id="11" name="表格 10"/>
          <p:cNvGraphicFramePr>
            <a:graphicFrameLocks noGrp="1"/>
          </p:cNvGraphicFramePr>
          <p:nvPr>
            <p:extLst>
              <p:ext uri="{D42A27DB-BD31-4B8C-83A1-F6EECF244321}">
                <p14:modId xmlns:p14="http://schemas.microsoft.com/office/powerpoint/2010/main" val="2714031547"/>
              </p:ext>
            </p:extLst>
          </p:nvPr>
        </p:nvGraphicFramePr>
        <p:xfrm>
          <a:off x="564420" y="2377925"/>
          <a:ext cx="6348107" cy="3762815"/>
        </p:xfrm>
        <a:graphic>
          <a:graphicData uri="http://schemas.openxmlformats.org/drawingml/2006/table">
            <a:tbl>
              <a:tblPr/>
              <a:tblGrid>
                <a:gridCol w="641944">
                  <a:extLst>
                    <a:ext uri="{9D8B030D-6E8A-4147-A177-3AD203B41FA5}">
                      <a16:colId xmlns="" xmlns:a16="http://schemas.microsoft.com/office/drawing/2014/main" val="20000"/>
                    </a:ext>
                  </a:extLst>
                </a:gridCol>
                <a:gridCol w="128737">
                  <a:extLst>
                    <a:ext uri="{9D8B030D-6E8A-4147-A177-3AD203B41FA5}">
                      <a16:colId xmlns="" xmlns:a16="http://schemas.microsoft.com/office/drawing/2014/main" val="20001"/>
                    </a:ext>
                  </a:extLst>
                </a:gridCol>
                <a:gridCol w="128737">
                  <a:extLst>
                    <a:ext uri="{9D8B030D-6E8A-4147-A177-3AD203B41FA5}">
                      <a16:colId xmlns="" xmlns:a16="http://schemas.microsoft.com/office/drawing/2014/main" val="20002"/>
                    </a:ext>
                  </a:extLst>
                </a:gridCol>
                <a:gridCol w="2392934">
                  <a:extLst>
                    <a:ext uri="{9D8B030D-6E8A-4147-A177-3AD203B41FA5}">
                      <a16:colId xmlns="" xmlns:a16="http://schemas.microsoft.com/office/drawing/2014/main" val="20003"/>
                    </a:ext>
                  </a:extLst>
                </a:gridCol>
                <a:gridCol w="1018585">
                  <a:extLst>
                    <a:ext uri="{9D8B030D-6E8A-4147-A177-3AD203B41FA5}">
                      <a16:colId xmlns="" xmlns:a16="http://schemas.microsoft.com/office/drawing/2014/main" val="20004"/>
                    </a:ext>
                  </a:extLst>
                </a:gridCol>
                <a:gridCol w="1018585">
                  <a:extLst>
                    <a:ext uri="{9D8B030D-6E8A-4147-A177-3AD203B41FA5}">
                      <a16:colId xmlns="" xmlns:a16="http://schemas.microsoft.com/office/drawing/2014/main" val="20005"/>
                    </a:ext>
                  </a:extLst>
                </a:gridCol>
                <a:gridCol w="1018585">
                  <a:extLst>
                    <a:ext uri="{9D8B030D-6E8A-4147-A177-3AD203B41FA5}">
                      <a16:colId xmlns="" xmlns:a16="http://schemas.microsoft.com/office/drawing/2014/main" val="20006"/>
                    </a:ext>
                  </a:extLst>
                </a:gridCol>
              </a:tblGrid>
              <a:tr h="442684">
                <a:tc gridSpan="2">
                  <a:txBody>
                    <a:bodyPr/>
                    <a:lstStyle/>
                    <a:p>
                      <a:pPr algn="ctr">
                        <a:spcBef>
                          <a:spcPts val="300"/>
                        </a:spcBef>
                        <a:spcAft>
                          <a:spcPts val="300"/>
                        </a:spcAft>
                      </a:pPr>
                      <a:r>
                        <a:rPr lang="zh-CN" sz="1200" kern="100" dirty="0">
                          <a:effectLst/>
                          <a:latin typeface="Calibri"/>
                          <a:ea typeface="宋体"/>
                          <a:cs typeface="Times New Roman"/>
                        </a:rPr>
                        <a:t>项目名称</a:t>
                      </a:r>
                      <a:endParaRPr lang="zh-CN" sz="1050" kern="100" dirty="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1106711">
                <a:tc>
                  <a:txBody>
                    <a:bodyPr/>
                    <a:lstStyle/>
                    <a:p>
                      <a:pPr algn="ctr">
                        <a:spcBef>
                          <a:spcPts val="300"/>
                        </a:spcBef>
                        <a:spcAft>
                          <a:spcPts val="300"/>
                        </a:spcAft>
                      </a:pPr>
                      <a:r>
                        <a:rPr lang="zh-CN" sz="1200" kern="100">
                          <a:effectLst/>
                          <a:latin typeface="Calibri"/>
                          <a:ea typeface="宋体"/>
                          <a:cs typeface="Times New Roman"/>
                        </a:rPr>
                        <a:t>序号</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zh-CN" sz="1200" kern="100">
                          <a:effectLst/>
                          <a:latin typeface="Calibri"/>
                          <a:ea typeface="宋体"/>
                          <a:cs typeface="Times New Roman"/>
                        </a:rPr>
                        <a:t>配置项名称</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zh-CN" sz="1200" kern="100">
                          <a:effectLst/>
                          <a:latin typeface="Calibri"/>
                          <a:ea typeface="宋体"/>
                          <a:cs typeface="Times New Roman"/>
                        </a:rPr>
                        <a:t>配置标识</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zh-CN" sz="1200" kern="100" dirty="0">
                          <a:effectLst/>
                          <a:latin typeface="Calibri"/>
                          <a:ea typeface="宋体"/>
                          <a:cs typeface="Times New Roman"/>
                        </a:rPr>
                        <a:t>时间</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zh-CN" sz="1200" kern="100">
                          <a:effectLst/>
                          <a:latin typeface="Calibri"/>
                          <a:ea typeface="宋体"/>
                          <a:cs typeface="Times New Roman"/>
                        </a:rPr>
                        <a:t>状态</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zh-CN" sz="1200" kern="100">
                          <a:effectLst/>
                          <a:latin typeface="Calibri"/>
                          <a:ea typeface="宋体"/>
                          <a:cs typeface="Times New Roman"/>
                        </a:rPr>
                        <a:t>备注</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21342">
                <a:tc>
                  <a:txBody>
                    <a:bodyPr/>
                    <a:lstStyle/>
                    <a:p>
                      <a:pPr algn="ctr">
                        <a:spcBef>
                          <a:spcPts val="300"/>
                        </a:spcBef>
                        <a:spcAft>
                          <a:spcPts val="300"/>
                        </a:spcAft>
                      </a:pPr>
                      <a:r>
                        <a:rPr lang="en-US" sz="1200" kern="100">
                          <a:effectLst/>
                          <a:latin typeface="Calibri"/>
                          <a:ea typeface="宋体"/>
                          <a:cs typeface="Times New Roman"/>
                        </a:rPr>
                        <a:t>1</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21342">
                <a:tc>
                  <a:txBody>
                    <a:bodyPr/>
                    <a:lstStyle/>
                    <a:p>
                      <a:pPr algn="ctr">
                        <a:spcBef>
                          <a:spcPts val="300"/>
                        </a:spcBef>
                        <a:spcAft>
                          <a:spcPts val="300"/>
                        </a:spcAft>
                      </a:pPr>
                      <a:r>
                        <a:rPr lang="en-US" sz="1200" kern="100">
                          <a:effectLst/>
                          <a:latin typeface="Calibri"/>
                          <a:ea typeface="宋体"/>
                          <a:cs typeface="Times New Roman"/>
                        </a:rPr>
                        <a:t>2</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21342">
                <a:tc>
                  <a:txBody>
                    <a:bodyPr/>
                    <a:lstStyle/>
                    <a:p>
                      <a:pPr algn="ctr">
                        <a:spcBef>
                          <a:spcPts val="300"/>
                        </a:spcBef>
                        <a:spcAft>
                          <a:spcPts val="300"/>
                        </a:spcAft>
                      </a:pPr>
                      <a:r>
                        <a:rPr lang="en-US" sz="1200" kern="100">
                          <a:effectLst/>
                          <a:latin typeface="Calibri"/>
                          <a:ea typeface="宋体"/>
                          <a:cs typeface="Times New Roman"/>
                        </a:rPr>
                        <a:t>3</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21342">
                <a:tc>
                  <a:txBody>
                    <a:bodyPr/>
                    <a:lstStyle/>
                    <a:p>
                      <a:pPr algn="ctr">
                        <a:spcBef>
                          <a:spcPts val="300"/>
                        </a:spcBef>
                        <a:spcAft>
                          <a:spcPts val="300"/>
                        </a:spcAft>
                      </a:pPr>
                      <a:r>
                        <a:rPr lang="en-US" sz="1200" kern="100">
                          <a:effectLst/>
                          <a:latin typeface="Calibri"/>
                          <a:ea typeface="宋体"/>
                          <a:cs typeface="Times New Roman"/>
                        </a:rPr>
                        <a:t>4</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21342">
                <a:tc>
                  <a:txBody>
                    <a:bodyPr/>
                    <a:lstStyle/>
                    <a:p>
                      <a:pPr algn="ctr">
                        <a:spcBef>
                          <a:spcPts val="300"/>
                        </a:spcBef>
                        <a:spcAft>
                          <a:spcPts val="300"/>
                        </a:spcAft>
                      </a:pPr>
                      <a:r>
                        <a:rPr lang="en-US" sz="1200" kern="100">
                          <a:effectLst/>
                          <a:latin typeface="Calibri"/>
                          <a:ea typeface="宋体"/>
                          <a:cs typeface="Times New Roman"/>
                        </a:rPr>
                        <a:t>5</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21342">
                <a:tc>
                  <a:txBody>
                    <a:bodyPr/>
                    <a:lstStyle/>
                    <a:p>
                      <a:pPr algn="ctr">
                        <a:spcBef>
                          <a:spcPts val="300"/>
                        </a:spcBef>
                        <a:spcAft>
                          <a:spcPts val="300"/>
                        </a:spcAft>
                      </a:pPr>
                      <a:r>
                        <a:rPr lang="en-US" sz="1200" kern="100">
                          <a:effectLst/>
                          <a:latin typeface="Calibri"/>
                          <a:ea typeface="宋体"/>
                          <a:cs typeface="Times New Roman"/>
                        </a:rPr>
                        <a:t>6</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21342">
                <a:tc>
                  <a:txBody>
                    <a:bodyPr/>
                    <a:lstStyle/>
                    <a:p>
                      <a:pPr algn="ctr">
                        <a:spcBef>
                          <a:spcPts val="300"/>
                        </a:spcBef>
                        <a:spcAft>
                          <a:spcPts val="300"/>
                        </a:spcAft>
                      </a:pPr>
                      <a:r>
                        <a:rPr lang="en-US" sz="1200" kern="100">
                          <a:effectLst/>
                          <a:latin typeface="Calibri"/>
                          <a:ea typeface="宋体"/>
                          <a:cs typeface="Times New Roman"/>
                        </a:rPr>
                        <a:t>7</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21342">
                <a:tc>
                  <a:txBody>
                    <a:bodyPr/>
                    <a:lstStyle/>
                    <a:p>
                      <a:pPr algn="ctr">
                        <a:spcBef>
                          <a:spcPts val="300"/>
                        </a:spcBef>
                        <a:spcAft>
                          <a:spcPts val="300"/>
                        </a:spcAft>
                      </a:pPr>
                      <a:r>
                        <a:rPr lang="en-US" sz="1200" kern="100">
                          <a:effectLst/>
                          <a:latin typeface="Calibri"/>
                          <a:ea typeface="宋体"/>
                          <a:cs typeface="Times New Roman"/>
                        </a:rPr>
                        <a:t>8</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21342">
                <a:tc>
                  <a:txBody>
                    <a:bodyPr/>
                    <a:lstStyle/>
                    <a:p>
                      <a:pPr algn="ctr">
                        <a:spcBef>
                          <a:spcPts val="300"/>
                        </a:spcBef>
                        <a:spcAft>
                          <a:spcPts val="300"/>
                        </a:spcAft>
                      </a:pPr>
                      <a:r>
                        <a:rPr lang="en-US" sz="1200" kern="100">
                          <a:effectLst/>
                          <a:latin typeface="Calibri"/>
                          <a:ea typeface="宋体"/>
                          <a:cs typeface="Times New Roman"/>
                        </a:rPr>
                        <a:t>9</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1200" kern="100">
                          <a:effectLst/>
                          <a:latin typeface="Calibri"/>
                          <a:ea typeface="宋体"/>
                          <a:cs typeface="Times New Roman"/>
                        </a:rPr>
                        <a:t> </a:t>
                      </a:r>
                      <a:endParaRPr lang="zh-CN" sz="105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21342">
                <a:tc gridSpan="5">
                  <a:txBody>
                    <a:bodyPr/>
                    <a:lstStyle/>
                    <a:p>
                      <a:pPr algn="ctr">
                        <a:spcBef>
                          <a:spcPts val="300"/>
                        </a:spcBef>
                        <a:spcAft>
                          <a:spcPts val="300"/>
                        </a:spcAft>
                      </a:pPr>
                      <a:r>
                        <a:rPr lang="zh-CN" sz="1200" kern="100">
                          <a:effectLst/>
                          <a:latin typeface="Calibri"/>
                          <a:ea typeface="宋体"/>
                          <a:cs typeface="Times New Roman"/>
                        </a:rPr>
                        <a:t>配置管理员</a:t>
                      </a:r>
                      <a:endParaRPr lang="zh-CN" sz="1050" kern="10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Bef>
                          <a:spcPts val="300"/>
                        </a:spcBef>
                        <a:spcAft>
                          <a:spcPts val="300"/>
                        </a:spcAft>
                      </a:pPr>
                      <a:r>
                        <a:rPr lang="zh-CN" sz="1200" kern="100" dirty="0">
                          <a:effectLst/>
                          <a:latin typeface="Calibri"/>
                          <a:ea typeface="宋体"/>
                          <a:cs typeface="Times New Roman"/>
                        </a:rPr>
                        <a:t>年</a:t>
                      </a:r>
                      <a:r>
                        <a:rPr lang="en-US" sz="1200" kern="100" dirty="0">
                          <a:effectLst/>
                          <a:latin typeface="Calibri"/>
                          <a:ea typeface="宋体"/>
                          <a:cs typeface="Times New Roman"/>
                        </a:rPr>
                        <a:t>  </a:t>
                      </a:r>
                      <a:r>
                        <a:rPr lang="zh-CN" sz="1200" kern="100" dirty="0">
                          <a:effectLst/>
                          <a:latin typeface="Calibri"/>
                          <a:ea typeface="宋体"/>
                          <a:cs typeface="Times New Roman"/>
                        </a:rPr>
                        <a:t>月</a:t>
                      </a:r>
                      <a:r>
                        <a:rPr lang="en-US" sz="1200" kern="100" dirty="0">
                          <a:effectLst/>
                          <a:latin typeface="Calibri"/>
                          <a:ea typeface="宋体"/>
                          <a:cs typeface="Times New Roman"/>
                        </a:rPr>
                        <a:t>  </a:t>
                      </a:r>
                      <a:r>
                        <a:rPr lang="zh-CN" sz="1200" kern="100" dirty="0">
                          <a:effectLst/>
                          <a:latin typeface="Calibri"/>
                          <a:ea typeface="宋体"/>
                          <a:cs typeface="Times New Roman"/>
                        </a:rPr>
                        <a:t>日</a:t>
                      </a:r>
                      <a:endParaRPr lang="zh-CN" sz="105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 xmlns:a16="http://schemas.microsoft.com/office/drawing/2014/main" val="10011"/>
                  </a:ext>
                </a:extLst>
              </a:tr>
            </a:tbl>
          </a:graphicData>
        </a:graphic>
      </p:graphicFrame>
      <p:sp>
        <p:nvSpPr>
          <p:cNvPr id="12" name="矩形 11"/>
          <p:cNvSpPr/>
          <p:nvPr/>
        </p:nvSpPr>
        <p:spPr>
          <a:xfrm>
            <a:off x="7141827" y="1962592"/>
            <a:ext cx="4915949" cy="4524315"/>
          </a:xfrm>
          <a:prstGeom prst="rect">
            <a:avLst/>
          </a:prstGeom>
        </p:spPr>
        <p:txBody>
          <a:bodyPr wrap="square">
            <a:spAutoFit/>
          </a:bodyPr>
          <a:lstStyle/>
          <a:p>
            <a:r>
              <a:rPr lang="zh-CN" altLang="zh-CN" sz="1600" b="1" dirty="0"/>
              <a:t>配置状态报告填写说明</a:t>
            </a:r>
            <a:endParaRPr lang="zh-CN" altLang="zh-CN" sz="1600" dirty="0"/>
          </a:p>
          <a:p>
            <a:r>
              <a:rPr lang="zh-CN" altLang="zh-CN" sz="1600" dirty="0"/>
              <a:t>配置状态报告按规定时间，以项目为单位由配置管理员汇总并提交。配置状态报告由多页组成，因此应编制页码，每一页都应有表头。</a:t>
            </a:r>
          </a:p>
          <a:p>
            <a:pPr lvl="0"/>
            <a:r>
              <a:rPr lang="zh-CN" altLang="zh-CN" sz="1600" dirty="0"/>
              <a:t>项目名称：以受控库为单位的项目名称。</a:t>
            </a:r>
          </a:p>
          <a:p>
            <a:pPr lvl="0"/>
            <a:r>
              <a:rPr lang="zh-CN" altLang="zh-CN" sz="1600" dirty="0"/>
              <a:t>序号：从</a:t>
            </a:r>
            <a:r>
              <a:rPr lang="en-US" altLang="zh-CN" sz="1600" dirty="0"/>
              <a:t>1</a:t>
            </a:r>
            <a:r>
              <a:rPr lang="zh-CN" altLang="zh-CN" sz="1600" dirty="0"/>
              <a:t>开始顺序排列，次页连续排列。</a:t>
            </a:r>
          </a:p>
          <a:p>
            <a:pPr lvl="0"/>
            <a:r>
              <a:rPr lang="zh-CN" altLang="zh-CN" sz="1600" dirty="0"/>
              <a:t>配置项名称：配置项的中文名称。对一个配置项的若干个分项（卷），每个分项都作为一个配置项管理。</a:t>
            </a:r>
          </a:p>
          <a:p>
            <a:pPr lvl="0"/>
            <a:r>
              <a:rPr lang="zh-CN" altLang="zh-CN" sz="1600" dirty="0"/>
              <a:t>配置标识：包括版本号的配置项标识。</a:t>
            </a:r>
          </a:p>
          <a:p>
            <a:pPr lvl="0"/>
            <a:r>
              <a:rPr lang="zh-CN" altLang="zh-CN" sz="1600" dirty="0"/>
              <a:t>时间：本配置项最近一次状态变更的时间，用</a:t>
            </a:r>
            <a:r>
              <a:rPr lang="en-US" altLang="zh-CN" sz="1600" dirty="0"/>
              <a:t>CCYY-MM-DD</a:t>
            </a:r>
            <a:r>
              <a:rPr lang="zh-CN" altLang="zh-CN" sz="1600" dirty="0"/>
              <a:t>表示。</a:t>
            </a:r>
          </a:p>
          <a:p>
            <a:pPr lvl="0"/>
            <a:r>
              <a:rPr lang="zh-CN" altLang="zh-CN" sz="1600" dirty="0"/>
              <a:t>状态：配置项的现行状态。状态分为三类：</a:t>
            </a:r>
          </a:p>
          <a:p>
            <a:pPr lvl="0"/>
            <a:r>
              <a:rPr lang="zh-CN" altLang="zh-CN" sz="1600" dirty="0"/>
              <a:t>建立：表示本配置项是首次入库从未进行过任何变更；</a:t>
            </a:r>
          </a:p>
          <a:p>
            <a:pPr lvl="0"/>
            <a:r>
              <a:rPr lang="zh-CN" altLang="zh-CN" sz="1600" dirty="0"/>
              <a:t>修改：表示本配置项正在修改过程中；</a:t>
            </a:r>
          </a:p>
          <a:p>
            <a:pPr lvl="0"/>
            <a:r>
              <a:rPr lang="zh-CN" altLang="zh-CN" sz="1600" dirty="0"/>
              <a:t>重建：表示本配置项经变更后从新入库。变更后从新入库可能会出现多次，一律用“重建”表示，用版本号区分。</a:t>
            </a:r>
          </a:p>
          <a:p>
            <a:r>
              <a:rPr lang="zh-CN" altLang="zh-CN" sz="1600" dirty="0"/>
              <a:t>备注：其他要说明的信息。</a:t>
            </a:r>
          </a:p>
        </p:txBody>
      </p:sp>
    </p:spTree>
    <p:extLst>
      <p:ext uri="{BB962C8B-B14F-4D97-AF65-F5344CB8AC3E}">
        <p14:creationId xmlns:p14="http://schemas.microsoft.com/office/powerpoint/2010/main" val="671210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r>
              <a:rPr lang="en-US" altLang="zh-CN" sz="9600" dirty="0">
                <a:latin typeface="Microsoft YaHei UI" panose="020B0503020204020204" pitchFamily="34" charset="-122"/>
                <a:ea typeface="Microsoft YaHei UI" panose="020B0503020204020204" pitchFamily="34" charset="-122"/>
              </a:rPr>
              <a:t/>
            </a:r>
            <a:br>
              <a:rPr lang="en-US" altLang="zh-CN" sz="9600" dirty="0">
                <a:latin typeface="Microsoft YaHei UI" panose="020B0503020204020204" pitchFamily="34" charset="-122"/>
                <a:ea typeface="Microsoft YaHei UI" panose="020B0503020204020204" pitchFamily="34" charset="-122"/>
              </a:rPr>
            </a:br>
            <a:r>
              <a:rPr lang="zh-CN" altLang="zh-CN" sz="9600" dirty="0"/>
              <a:t>人力资源管理计划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9.1</a:t>
            </a:r>
            <a:r>
              <a:rPr lang="zh-CN" altLang="zh-CN" b="1" dirty="0"/>
              <a:t>角色和职责</a:t>
            </a:r>
            <a:endParaRPr lang="zh-CN" altLang="zh-CN" dirty="0"/>
          </a:p>
        </p:txBody>
      </p:sp>
      <p:sp>
        <p:nvSpPr>
          <p:cNvPr id="4" name="矩形 3"/>
          <p:cNvSpPr/>
          <p:nvPr/>
        </p:nvSpPr>
        <p:spPr>
          <a:xfrm>
            <a:off x="749856" y="1266332"/>
            <a:ext cx="3071675" cy="646331"/>
          </a:xfrm>
          <a:prstGeom prst="rect">
            <a:avLst/>
          </a:prstGeom>
        </p:spPr>
        <p:txBody>
          <a:bodyPr wrap="none">
            <a:spAutoFit/>
          </a:bodyPr>
          <a:lstStyle/>
          <a:p>
            <a:r>
              <a:rPr lang="en-US" altLang="zh-CN" sz="3600" b="1" dirty="0"/>
              <a:t>9.1.1</a:t>
            </a:r>
            <a:r>
              <a:rPr lang="zh-CN" altLang="zh-CN" sz="3600" b="1" dirty="0"/>
              <a:t>项目经理</a:t>
            </a:r>
            <a:endParaRPr lang="zh-CN" altLang="zh-CN" sz="3600" dirty="0"/>
          </a:p>
        </p:txBody>
      </p:sp>
      <p:sp>
        <p:nvSpPr>
          <p:cNvPr id="5" name="矩形 4"/>
          <p:cNvSpPr/>
          <p:nvPr/>
        </p:nvSpPr>
        <p:spPr>
          <a:xfrm>
            <a:off x="773531" y="2031882"/>
            <a:ext cx="6096000" cy="1200329"/>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负责项目管理工作，安排项目资源，对项目的规模、进度、工作量、质量、费用、风险、缺陷等进行控制，保证项目按计划运行，实现课程下达的项目目标</a:t>
            </a:r>
          </a:p>
        </p:txBody>
      </p:sp>
      <p:graphicFrame>
        <p:nvGraphicFramePr>
          <p:cNvPr id="7" name="表格 6"/>
          <p:cNvGraphicFramePr>
            <a:graphicFrameLocks noGrp="1"/>
          </p:cNvGraphicFramePr>
          <p:nvPr>
            <p:extLst>
              <p:ext uri="{D42A27DB-BD31-4B8C-83A1-F6EECF244321}">
                <p14:modId xmlns:p14="http://schemas.microsoft.com/office/powerpoint/2010/main" val="1088262662"/>
              </p:ext>
            </p:extLst>
          </p:nvPr>
        </p:nvGraphicFramePr>
        <p:xfrm>
          <a:off x="855677" y="3473042"/>
          <a:ext cx="7212261" cy="2743199"/>
        </p:xfrm>
        <a:graphic>
          <a:graphicData uri="http://schemas.openxmlformats.org/drawingml/2006/table">
            <a:tbl>
              <a:tblPr firstRow="1" firstCol="1" bandRow="1"/>
              <a:tblGrid>
                <a:gridCol w="993686">
                  <a:extLst>
                    <a:ext uri="{9D8B030D-6E8A-4147-A177-3AD203B41FA5}">
                      <a16:colId xmlns="" xmlns:a16="http://schemas.microsoft.com/office/drawing/2014/main" val="20000"/>
                    </a:ext>
                  </a:extLst>
                </a:gridCol>
                <a:gridCol w="994554">
                  <a:extLst>
                    <a:ext uri="{9D8B030D-6E8A-4147-A177-3AD203B41FA5}">
                      <a16:colId xmlns="" xmlns:a16="http://schemas.microsoft.com/office/drawing/2014/main" val="20001"/>
                    </a:ext>
                  </a:extLst>
                </a:gridCol>
                <a:gridCol w="1004118">
                  <a:extLst>
                    <a:ext uri="{9D8B030D-6E8A-4147-A177-3AD203B41FA5}">
                      <a16:colId xmlns="" xmlns:a16="http://schemas.microsoft.com/office/drawing/2014/main" val="20002"/>
                    </a:ext>
                  </a:extLst>
                </a:gridCol>
                <a:gridCol w="1004118">
                  <a:extLst>
                    <a:ext uri="{9D8B030D-6E8A-4147-A177-3AD203B41FA5}">
                      <a16:colId xmlns="" xmlns:a16="http://schemas.microsoft.com/office/drawing/2014/main" val="20003"/>
                    </a:ext>
                  </a:extLst>
                </a:gridCol>
                <a:gridCol w="1024113">
                  <a:extLst>
                    <a:ext uri="{9D8B030D-6E8A-4147-A177-3AD203B41FA5}">
                      <a16:colId xmlns="" xmlns:a16="http://schemas.microsoft.com/office/drawing/2014/main" val="20004"/>
                    </a:ext>
                  </a:extLst>
                </a:gridCol>
                <a:gridCol w="1191901">
                  <a:extLst>
                    <a:ext uri="{9D8B030D-6E8A-4147-A177-3AD203B41FA5}">
                      <a16:colId xmlns="" xmlns:a16="http://schemas.microsoft.com/office/drawing/2014/main" val="20005"/>
                    </a:ext>
                  </a:extLst>
                </a:gridCol>
                <a:gridCol w="999771">
                  <a:extLst>
                    <a:ext uri="{9D8B030D-6E8A-4147-A177-3AD203B41FA5}">
                      <a16:colId xmlns="" xmlns:a16="http://schemas.microsoft.com/office/drawing/2014/main" val="20006"/>
                    </a:ext>
                  </a:extLst>
                </a:gridCol>
              </a:tblGrid>
              <a:tr h="894589">
                <a:tc>
                  <a:txBody>
                    <a:bodyPr/>
                    <a:lstStyle/>
                    <a:p>
                      <a:pPr algn="ctr">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848610">
                <a:tc>
                  <a:txBody>
                    <a:bodyPr/>
                    <a:lstStyle/>
                    <a:p>
                      <a:pPr algn="ctr">
                        <a:spcAft>
                          <a:spcPts val="0"/>
                        </a:spcAft>
                      </a:pPr>
                      <a:r>
                        <a:rPr lang="zh-CN" sz="2000" b="1" kern="100">
                          <a:solidFill>
                            <a:schemeClr val="tx1"/>
                          </a:solidFill>
                          <a:effectLst/>
                          <a:latin typeface="Calibri"/>
                          <a:ea typeface="宋体"/>
                          <a:cs typeface="Times New Roman"/>
                        </a:rPr>
                        <a:t>项目经理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负责任务的分配，文案起草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软工</a:t>
                      </a:r>
                      <a:r>
                        <a:rPr lang="en-US" sz="2000" b="1" kern="100">
                          <a:solidFill>
                            <a:schemeClr val="tx1"/>
                          </a:solidFill>
                          <a:effectLst/>
                          <a:latin typeface="Calibri"/>
                          <a:ea typeface="宋体"/>
                          <a:cs typeface="Times New Roman"/>
                        </a:rPr>
                        <a:t>1602</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31601395</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15988127765</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弘 毅</a:t>
                      </a:r>
                    </a:p>
                    <a:p>
                      <a:pPr algn="ctr">
                        <a:spcAft>
                          <a:spcPts val="0"/>
                        </a:spcAft>
                      </a:pPr>
                      <a:r>
                        <a:rPr lang="en-US" sz="2000" b="1" kern="100" dirty="0">
                          <a:solidFill>
                            <a:schemeClr val="tx1"/>
                          </a:solidFill>
                          <a:effectLst/>
                          <a:latin typeface="宋体"/>
                          <a:ea typeface="宋体"/>
                          <a:cs typeface="Times New Roman"/>
                        </a:rPr>
                        <a:t>1-611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0446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9.1.2</a:t>
            </a:r>
            <a:r>
              <a:rPr lang="zh-CN" altLang="zh-CN" sz="3600" b="1" dirty="0"/>
              <a:t>需求获取</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负责联络提出的客户，并与客户建立有效的沟通，提炼出客户的需求</a:t>
            </a:r>
          </a:p>
        </p:txBody>
      </p:sp>
      <p:graphicFrame>
        <p:nvGraphicFramePr>
          <p:cNvPr id="6" name="表格 5"/>
          <p:cNvGraphicFramePr>
            <a:graphicFrameLocks noGrp="1"/>
          </p:cNvGraphicFramePr>
          <p:nvPr>
            <p:extLst>
              <p:ext uri="{D42A27DB-BD31-4B8C-83A1-F6EECF244321}">
                <p14:modId xmlns:p14="http://schemas.microsoft.com/office/powerpoint/2010/main" val="687046871"/>
              </p:ext>
            </p:extLst>
          </p:nvPr>
        </p:nvGraphicFramePr>
        <p:xfrm>
          <a:off x="833746" y="3371461"/>
          <a:ext cx="7531043" cy="2192500"/>
        </p:xfrm>
        <a:graphic>
          <a:graphicData uri="http://schemas.openxmlformats.org/drawingml/2006/table">
            <a:tbl>
              <a:tblPr firstRow="1" firstCol="1" bandRow="1"/>
              <a:tblGrid>
                <a:gridCol w="1037607">
                  <a:extLst>
                    <a:ext uri="{9D8B030D-6E8A-4147-A177-3AD203B41FA5}">
                      <a16:colId xmlns="" xmlns:a16="http://schemas.microsoft.com/office/drawing/2014/main" val="20000"/>
                    </a:ext>
                  </a:extLst>
                </a:gridCol>
                <a:gridCol w="1038513">
                  <a:extLst>
                    <a:ext uri="{9D8B030D-6E8A-4147-A177-3AD203B41FA5}">
                      <a16:colId xmlns="" xmlns:a16="http://schemas.microsoft.com/office/drawing/2014/main" val="20001"/>
                    </a:ext>
                  </a:extLst>
                </a:gridCol>
                <a:gridCol w="1048500">
                  <a:extLst>
                    <a:ext uri="{9D8B030D-6E8A-4147-A177-3AD203B41FA5}">
                      <a16:colId xmlns="" xmlns:a16="http://schemas.microsoft.com/office/drawing/2014/main" val="20002"/>
                    </a:ext>
                  </a:extLst>
                </a:gridCol>
                <a:gridCol w="1048500">
                  <a:extLst>
                    <a:ext uri="{9D8B030D-6E8A-4147-A177-3AD203B41FA5}">
                      <a16:colId xmlns="" xmlns:a16="http://schemas.microsoft.com/office/drawing/2014/main" val="20003"/>
                    </a:ext>
                  </a:extLst>
                </a:gridCol>
                <a:gridCol w="1069379">
                  <a:extLst>
                    <a:ext uri="{9D8B030D-6E8A-4147-A177-3AD203B41FA5}">
                      <a16:colId xmlns="" xmlns:a16="http://schemas.microsoft.com/office/drawing/2014/main" val="20004"/>
                    </a:ext>
                  </a:extLst>
                </a:gridCol>
                <a:gridCol w="1244583">
                  <a:extLst>
                    <a:ext uri="{9D8B030D-6E8A-4147-A177-3AD203B41FA5}">
                      <a16:colId xmlns="" xmlns:a16="http://schemas.microsoft.com/office/drawing/2014/main" val="20005"/>
                    </a:ext>
                  </a:extLst>
                </a:gridCol>
                <a:gridCol w="1043961">
                  <a:extLst>
                    <a:ext uri="{9D8B030D-6E8A-4147-A177-3AD203B41FA5}">
                      <a16:colId xmlns="" xmlns:a16="http://schemas.microsoft.com/office/drawing/2014/main" val="20006"/>
                    </a:ext>
                  </a:extLst>
                </a:gridCol>
              </a:tblGrid>
              <a:tr h="1095220">
                <a:tc>
                  <a:txBody>
                    <a:bodyPr/>
                    <a:lstStyle/>
                    <a:p>
                      <a:pPr algn="ctr">
                        <a:spcAft>
                          <a:spcPts val="0"/>
                        </a:spcAft>
                      </a:pPr>
                      <a:r>
                        <a:rPr lang="zh-CN" sz="24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dirty="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4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095220">
                <a:tc>
                  <a:txBody>
                    <a:bodyPr/>
                    <a:lstStyle/>
                    <a:p>
                      <a:pPr algn="ctr">
                        <a:spcAft>
                          <a:spcPts val="0"/>
                        </a:spcAft>
                      </a:pPr>
                      <a:r>
                        <a:rPr lang="zh-CN" sz="2400" b="1" kern="100">
                          <a:solidFill>
                            <a:schemeClr val="tx1"/>
                          </a:solidFill>
                          <a:effectLst/>
                          <a:latin typeface="Calibri"/>
                          <a:ea typeface="宋体"/>
                          <a:cs typeface="Times New Roman"/>
                        </a:rPr>
                        <a:t>获取需求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solidFill>
                            <a:schemeClr val="tx1"/>
                          </a:solidFill>
                          <a:effectLst/>
                          <a:latin typeface="Calibri"/>
                          <a:ea typeface="宋体"/>
                          <a:cs typeface="Times New Roman"/>
                        </a:rPr>
                        <a:t>叶忠杰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chemeClr val="tx1"/>
                          </a:solidFill>
                          <a:effectLst/>
                          <a:latin typeface="Calibri"/>
                          <a:ea typeface="宋体"/>
                          <a:cs typeface="Times New Roman"/>
                        </a:rPr>
                        <a:t>负责获取需求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chemeClr val="tx1"/>
                          </a:solidFill>
                          <a:effectLst/>
                          <a:latin typeface="Calibri"/>
                          <a:ea typeface="宋体"/>
                          <a:cs typeface="Times New Roman"/>
                        </a:rPr>
                        <a:t>软工</a:t>
                      </a:r>
                      <a:r>
                        <a:rPr lang="en-US" sz="2400" b="1" kern="100" dirty="0">
                          <a:solidFill>
                            <a:schemeClr val="tx1"/>
                          </a:solidFill>
                          <a:effectLst/>
                          <a:latin typeface="Calibri"/>
                          <a:ea typeface="宋体"/>
                          <a:cs typeface="Times New Roman"/>
                        </a:rPr>
                        <a:t>1602</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宋体"/>
                          <a:ea typeface="宋体"/>
                          <a:cs typeface="Times New Roman"/>
                        </a:rPr>
                        <a:t>31603162</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solidFill>
                            <a:schemeClr val="tx1"/>
                          </a:solidFill>
                          <a:effectLst/>
                          <a:latin typeface="宋体"/>
                          <a:ea typeface="宋体"/>
                          <a:cs typeface="Times New Roman"/>
                        </a:rPr>
                        <a:t>18806819300</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dirty="0">
                          <a:solidFill>
                            <a:schemeClr val="tx1"/>
                          </a:solidFill>
                          <a:effectLst/>
                          <a:latin typeface="Calibri"/>
                          <a:ea typeface="宋体"/>
                          <a:cs typeface="Times New Roman"/>
                        </a:rPr>
                        <a:t>明德</a:t>
                      </a:r>
                      <a:r>
                        <a:rPr lang="en-US" sz="2400" b="1" kern="100" dirty="0">
                          <a:solidFill>
                            <a:schemeClr val="tx1"/>
                          </a:solidFill>
                          <a:effectLst/>
                          <a:latin typeface="Calibri"/>
                          <a:ea typeface="宋体"/>
                          <a:cs typeface="Times New Roman"/>
                        </a:rPr>
                        <a:t>3-309</a:t>
                      </a:r>
                      <a:endParaRPr lang="zh-CN" sz="24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69028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9.1.3</a:t>
            </a:r>
            <a:r>
              <a:rPr lang="zh-CN" altLang="zh-CN" sz="3600" b="1" dirty="0"/>
              <a:t>需求分析</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负责对获得的需求进行整理和分析，进行可行性分析，确定需求优先级，建立模型，确定合格标准。</a:t>
            </a:r>
          </a:p>
        </p:txBody>
      </p:sp>
      <p:graphicFrame>
        <p:nvGraphicFramePr>
          <p:cNvPr id="3" name="表格 2"/>
          <p:cNvGraphicFramePr>
            <a:graphicFrameLocks noGrp="1"/>
          </p:cNvGraphicFramePr>
          <p:nvPr>
            <p:extLst>
              <p:ext uri="{D42A27DB-BD31-4B8C-83A1-F6EECF244321}">
                <p14:modId xmlns:p14="http://schemas.microsoft.com/office/powerpoint/2010/main" val="358156394"/>
              </p:ext>
            </p:extLst>
          </p:nvPr>
        </p:nvGraphicFramePr>
        <p:xfrm>
          <a:off x="833746" y="3190399"/>
          <a:ext cx="7376805" cy="2799340"/>
        </p:xfrm>
        <a:graphic>
          <a:graphicData uri="http://schemas.openxmlformats.org/drawingml/2006/table">
            <a:tbl>
              <a:tblPr firstRow="1" firstCol="1" bandRow="1"/>
              <a:tblGrid>
                <a:gridCol w="1016356">
                  <a:extLst>
                    <a:ext uri="{9D8B030D-6E8A-4147-A177-3AD203B41FA5}">
                      <a16:colId xmlns="" xmlns:a16="http://schemas.microsoft.com/office/drawing/2014/main" val="20000"/>
                    </a:ext>
                  </a:extLst>
                </a:gridCol>
                <a:gridCol w="1017244">
                  <a:extLst>
                    <a:ext uri="{9D8B030D-6E8A-4147-A177-3AD203B41FA5}">
                      <a16:colId xmlns="" xmlns:a16="http://schemas.microsoft.com/office/drawing/2014/main" val="20001"/>
                    </a:ext>
                  </a:extLst>
                </a:gridCol>
                <a:gridCol w="1027027">
                  <a:extLst>
                    <a:ext uri="{9D8B030D-6E8A-4147-A177-3AD203B41FA5}">
                      <a16:colId xmlns="" xmlns:a16="http://schemas.microsoft.com/office/drawing/2014/main" val="20002"/>
                    </a:ext>
                  </a:extLst>
                </a:gridCol>
                <a:gridCol w="1027027">
                  <a:extLst>
                    <a:ext uri="{9D8B030D-6E8A-4147-A177-3AD203B41FA5}">
                      <a16:colId xmlns="" xmlns:a16="http://schemas.microsoft.com/office/drawing/2014/main" val="20003"/>
                    </a:ext>
                  </a:extLst>
                </a:gridCol>
                <a:gridCol w="1047478">
                  <a:extLst>
                    <a:ext uri="{9D8B030D-6E8A-4147-A177-3AD203B41FA5}">
                      <a16:colId xmlns="" xmlns:a16="http://schemas.microsoft.com/office/drawing/2014/main" val="20004"/>
                    </a:ext>
                  </a:extLst>
                </a:gridCol>
                <a:gridCol w="1219093">
                  <a:extLst>
                    <a:ext uri="{9D8B030D-6E8A-4147-A177-3AD203B41FA5}">
                      <a16:colId xmlns="" xmlns:a16="http://schemas.microsoft.com/office/drawing/2014/main" val="20005"/>
                    </a:ext>
                  </a:extLst>
                </a:gridCol>
                <a:gridCol w="1022580">
                  <a:extLst>
                    <a:ext uri="{9D8B030D-6E8A-4147-A177-3AD203B41FA5}">
                      <a16:colId xmlns="" xmlns:a16="http://schemas.microsoft.com/office/drawing/2014/main" val="20006"/>
                    </a:ext>
                  </a:extLst>
                </a:gridCol>
              </a:tblGrid>
              <a:tr h="622076">
                <a:tc>
                  <a:txBody>
                    <a:bodyPr/>
                    <a:lstStyle/>
                    <a:p>
                      <a:pPr algn="ctr">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2177264">
                <a:tc>
                  <a:txBody>
                    <a:bodyPr/>
                    <a:lstStyle/>
                    <a:p>
                      <a:pPr indent="304800" algn="ctr">
                        <a:spcAft>
                          <a:spcPts val="0"/>
                        </a:spcAft>
                      </a:pPr>
                      <a:r>
                        <a:rPr lang="zh-CN" sz="2000" b="1" kern="100" dirty="0">
                          <a:solidFill>
                            <a:schemeClr val="tx1"/>
                          </a:solidFill>
                          <a:effectLst/>
                          <a:latin typeface="Calibri"/>
                          <a:ea typeface="宋体"/>
                          <a:cs typeface="Times New Roman"/>
                        </a:rPr>
                        <a:t>分析需求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夏昌灏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负责分析需求的可行性，并以此创建开发原型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软工</a:t>
                      </a:r>
                      <a:r>
                        <a:rPr lang="en-US" sz="2000" b="1" kern="100" dirty="0">
                          <a:solidFill>
                            <a:schemeClr val="tx1"/>
                          </a:solidFill>
                          <a:effectLst/>
                          <a:latin typeface="Calibri"/>
                          <a:ea typeface="宋体"/>
                          <a:cs typeface="Times New Roman"/>
                        </a:rPr>
                        <a:t>1601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31603158</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17367073386</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明德</a:t>
                      </a:r>
                      <a:r>
                        <a:rPr lang="en-US" sz="2000" b="1" kern="100" dirty="0">
                          <a:solidFill>
                            <a:schemeClr val="tx1"/>
                          </a:solidFill>
                          <a:effectLst/>
                          <a:latin typeface="Calibri"/>
                          <a:ea typeface="宋体"/>
                          <a:cs typeface="Times New Roman"/>
                        </a:rPr>
                        <a:t>3-308</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37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.2</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5400" dirty="0"/>
              <a:t>为了把软件工程化，以更有效地开发需求，开发软件并实现有效的管理。</a:t>
            </a:r>
            <a:endParaRPr lang="zh-CN" sz="5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9.1.4</a:t>
            </a:r>
            <a:r>
              <a:rPr lang="zh-CN" altLang="zh-CN" sz="3600" b="1" dirty="0"/>
              <a:t>需求管理</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负责跟踪和管理需求，对每一项变更进行分析，衡量需求的稳定性，管理变更的控制过程</a:t>
            </a:r>
            <a:r>
              <a:rPr lang="zh-CN" altLang="en-US" dirty="0"/>
              <a:t>。</a:t>
            </a:r>
            <a:endParaRPr lang="zh-CN" altLang="zh-CN" dirty="0"/>
          </a:p>
        </p:txBody>
      </p:sp>
      <p:graphicFrame>
        <p:nvGraphicFramePr>
          <p:cNvPr id="6" name="表格 5"/>
          <p:cNvGraphicFramePr>
            <a:graphicFrameLocks noGrp="1"/>
          </p:cNvGraphicFramePr>
          <p:nvPr>
            <p:extLst>
              <p:ext uri="{D42A27DB-BD31-4B8C-83A1-F6EECF244321}">
                <p14:modId xmlns:p14="http://schemas.microsoft.com/office/powerpoint/2010/main" val="4189064083"/>
              </p:ext>
            </p:extLst>
          </p:nvPr>
        </p:nvGraphicFramePr>
        <p:xfrm>
          <a:off x="833746" y="3510439"/>
          <a:ext cx="7376805" cy="2420578"/>
        </p:xfrm>
        <a:graphic>
          <a:graphicData uri="http://schemas.openxmlformats.org/drawingml/2006/table">
            <a:tbl>
              <a:tblPr firstRow="1" firstCol="1" bandRow="1"/>
              <a:tblGrid>
                <a:gridCol w="1016356">
                  <a:extLst>
                    <a:ext uri="{9D8B030D-6E8A-4147-A177-3AD203B41FA5}">
                      <a16:colId xmlns="" xmlns:a16="http://schemas.microsoft.com/office/drawing/2014/main" val="20000"/>
                    </a:ext>
                  </a:extLst>
                </a:gridCol>
                <a:gridCol w="1017244">
                  <a:extLst>
                    <a:ext uri="{9D8B030D-6E8A-4147-A177-3AD203B41FA5}">
                      <a16:colId xmlns="" xmlns:a16="http://schemas.microsoft.com/office/drawing/2014/main" val="20001"/>
                    </a:ext>
                  </a:extLst>
                </a:gridCol>
                <a:gridCol w="1027027">
                  <a:extLst>
                    <a:ext uri="{9D8B030D-6E8A-4147-A177-3AD203B41FA5}">
                      <a16:colId xmlns="" xmlns:a16="http://schemas.microsoft.com/office/drawing/2014/main" val="20002"/>
                    </a:ext>
                  </a:extLst>
                </a:gridCol>
                <a:gridCol w="1027027">
                  <a:extLst>
                    <a:ext uri="{9D8B030D-6E8A-4147-A177-3AD203B41FA5}">
                      <a16:colId xmlns="" xmlns:a16="http://schemas.microsoft.com/office/drawing/2014/main" val="20003"/>
                    </a:ext>
                  </a:extLst>
                </a:gridCol>
                <a:gridCol w="1047478">
                  <a:extLst>
                    <a:ext uri="{9D8B030D-6E8A-4147-A177-3AD203B41FA5}">
                      <a16:colId xmlns="" xmlns:a16="http://schemas.microsoft.com/office/drawing/2014/main" val="20004"/>
                    </a:ext>
                  </a:extLst>
                </a:gridCol>
                <a:gridCol w="1219093">
                  <a:extLst>
                    <a:ext uri="{9D8B030D-6E8A-4147-A177-3AD203B41FA5}">
                      <a16:colId xmlns="" xmlns:a16="http://schemas.microsoft.com/office/drawing/2014/main" val="20005"/>
                    </a:ext>
                  </a:extLst>
                </a:gridCol>
                <a:gridCol w="1022580">
                  <a:extLst>
                    <a:ext uri="{9D8B030D-6E8A-4147-A177-3AD203B41FA5}">
                      <a16:colId xmlns="" xmlns:a16="http://schemas.microsoft.com/office/drawing/2014/main" val="20006"/>
                    </a:ext>
                  </a:extLst>
                </a:gridCol>
              </a:tblGrid>
              <a:tr h="806859">
                <a:tc>
                  <a:txBody>
                    <a:bodyPr/>
                    <a:lstStyle/>
                    <a:p>
                      <a:pPr algn="just">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613719">
                <a:tc>
                  <a:txBody>
                    <a:bodyPr/>
                    <a:lstStyle/>
                    <a:p>
                      <a:pPr algn="ctr">
                        <a:spcAft>
                          <a:spcPts val="0"/>
                        </a:spcAft>
                      </a:pPr>
                      <a:r>
                        <a:rPr lang="zh-CN" sz="2000" b="1" kern="100" dirty="0">
                          <a:solidFill>
                            <a:schemeClr val="tx1"/>
                          </a:solidFill>
                          <a:effectLst/>
                          <a:latin typeface="Calibri"/>
                          <a:ea typeface="宋体"/>
                          <a:cs typeface="Times New Roman"/>
                        </a:rPr>
                        <a:t>管理需求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黄浩峰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负责管控需求的稳定性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软工</a:t>
                      </a:r>
                      <a:r>
                        <a:rPr lang="en-US" sz="2000" b="1" kern="100" dirty="0">
                          <a:solidFill>
                            <a:schemeClr val="tx1"/>
                          </a:solidFill>
                          <a:effectLst/>
                          <a:latin typeface="Calibri"/>
                          <a:ea typeface="宋体"/>
                          <a:cs typeface="Times New Roman"/>
                        </a:rPr>
                        <a:t>1602</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31601393</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18967144915</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弘毅</a:t>
                      </a:r>
                      <a:r>
                        <a:rPr lang="en-US" sz="2000" b="1" kern="100" dirty="0">
                          <a:solidFill>
                            <a:schemeClr val="tx1"/>
                          </a:solidFill>
                          <a:effectLst/>
                          <a:latin typeface="Calibri"/>
                          <a:ea typeface="宋体"/>
                          <a:cs typeface="Times New Roman"/>
                        </a:rPr>
                        <a:t>1-611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513376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071675" cy="646331"/>
          </a:xfrm>
          <a:prstGeom prst="rect">
            <a:avLst/>
          </a:prstGeom>
        </p:spPr>
        <p:txBody>
          <a:bodyPr wrap="none">
            <a:spAutoFit/>
          </a:bodyPr>
          <a:lstStyle/>
          <a:p>
            <a:r>
              <a:rPr lang="en-US" altLang="zh-CN" sz="3600" b="1" dirty="0"/>
              <a:t>9.1.5</a:t>
            </a:r>
            <a:r>
              <a:rPr lang="zh-CN" altLang="zh-CN" sz="3600" b="1" dirty="0"/>
              <a:t>需求变更</a:t>
            </a:r>
            <a:endParaRPr lang="zh-CN" altLang="zh-CN" sz="3600" dirty="0"/>
          </a:p>
        </p:txBody>
      </p:sp>
      <p:sp>
        <p:nvSpPr>
          <p:cNvPr id="5" name="矩形 4"/>
          <p:cNvSpPr/>
          <p:nvPr/>
        </p:nvSpPr>
        <p:spPr>
          <a:xfrm>
            <a:off x="773531" y="2031882"/>
            <a:ext cx="6096000" cy="923330"/>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负责对项目需求的变更，以满足客户和社会发展对软件不断提出的新要求</a:t>
            </a:r>
            <a:r>
              <a:rPr lang="zh-CN" altLang="en-US" dirty="0"/>
              <a:t>。</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1787617805"/>
              </p:ext>
            </p:extLst>
          </p:nvPr>
        </p:nvGraphicFramePr>
        <p:xfrm>
          <a:off x="833746" y="3403758"/>
          <a:ext cx="7376805" cy="2728593"/>
        </p:xfrm>
        <a:graphic>
          <a:graphicData uri="http://schemas.openxmlformats.org/drawingml/2006/table">
            <a:tbl>
              <a:tblPr firstRow="1" firstCol="1" bandRow="1"/>
              <a:tblGrid>
                <a:gridCol w="1016356">
                  <a:extLst>
                    <a:ext uri="{9D8B030D-6E8A-4147-A177-3AD203B41FA5}">
                      <a16:colId xmlns="" xmlns:a16="http://schemas.microsoft.com/office/drawing/2014/main" val="20000"/>
                    </a:ext>
                  </a:extLst>
                </a:gridCol>
                <a:gridCol w="1017244">
                  <a:extLst>
                    <a:ext uri="{9D8B030D-6E8A-4147-A177-3AD203B41FA5}">
                      <a16:colId xmlns="" xmlns:a16="http://schemas.microsoft.com/office/drawing/2014/main" val="20001"/>
                    </a:ext>
                  </a:extLst>
                </a:gridCol>
                <a:gridCol w="1027027">
                  <a:extLst>
                    <a:ext uri="{9D8B030D-6E8A-4147-A177-3AD203B41FA5}">
                      <a16:colId xmlns="" xmlns:a16="http://schemas.microsoft.com/office/drawing/2014/main" val="20002"/>
                    </a:ext>
                  </a:extLst>
                </a:gridCol>
                <a:gridCol w="1027027">
                  <a:extLst>
                    <a:ext uri="{9D8B030D-6E8A-4147-A177-3AD203B41FA5}">
                      <a16:colId xmlns="" xmlns:a16="http://schemas.microsoft.com/office/drawing/2014/main" val="20003"/>
                    </a:ext>
                  </a:extLst>
                </a:gridCol>
                <a:gridCol w="1047478">
                  <a:extLst>
                    <a:ext uri="{9D8B030D-6E8A-4147-A177-3AD203B41FA5}">
                      <a16:colId xmlns="" xmlns:a16="http://schemas.microsoft.com/office/drawing/2014/main" val="20004"/>
                    </a:ext>
                  </a:extLst>
                </a:gridCol>
                <a:gridCol w="1219093">
                  <a:extLst>
                    <a:ext uri="{9D8B030D-6E8A-4147-A177-3AD203B41FA5}">
                      <a16:colId xmlns="" xmlns:a16="http://schemas.microsoft.com/office/drawing/2014/main" val="20005"/>
                    </a:ext>
                  </a:extLst>
                </a:gridCol>
                <a:gridCol w="1022580">
                  <a:extLst>
                    <a:ext uri="{9D8B030D-6E8A-4147-A177-3AD203B41FA5}">
                      <a16:colId xmlns="" xmlns:a16="http://schemas.microsoft.com/office/drawing/2014/main" val="20006"/>
                    </a:ext>
                  </a:extLst>
                </a:gridCol>
              </a:tblGrid>
              <a:tr h="779598">
                <a:tc>
                  <a:txBody>
                    <a:bodyPr/>
                    <a:lstStyle/>
                    <a:p>
                      <a:pPr algn="just">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948995">
                <a:tc>
                  <a:txBody>
                    <a:bodyPr/>
                    <a:lstStyle/>
                    <a:p>
                      <a:pPr algn="ctr">
                        <a:spcAft>
                          <a:spcPts val="0"/>
                        </a:spcAft>
                      </a:pPr>
                      <a:r>
                        <a:rPr lang="zh-CN" sz="2000" b="1" kern="100" dirty="0">
                          <a:solidFill>
                            <a:schemeClr val="tx1"/>
                          </a:solidFill>
                          <a:effectLst/>
                          <a:latin typeface="Calibri"/>
                          <a:ea typeface="宋体"/>
                          <a:cs typeface="Times New Roman"/>
                        </a:rPr>
                        <a:t>变更需求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吴荣欣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负责和客户代表实时联络变更需求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软工</a:t>
                      </a:r>
                      <a:r>
                        <a:rPr lang="en-US" sz="2000" b="1" kern="100" dirty="0">
                          <a:solidFill>
                            <a:schemeClr val="tx1"/>
                          </a:solidFill>
                          <a:effectLst/>
                          <a:latin typeface="Calibri"/>
                          <a:ea typeface="宋体"/>
                          <a:cs typeface="Times New Roman"/>
                        </a:rPr>
                        <a:t>1602</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31603156</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just">
                        <a:spcAft>
                          <a:spcPts val="0"/>
                        </a:spcAft>
                      </a:pPr>
                      <a:r>
                        <a:rPr lang="en-US" sz="2000" b="1" kern="100" dirty="0">
                          <a:solidFill>
                            <a:schemeClr val="tx1"/>
                          </a:solidFill>
                          <a:effectLst/>
                          <a:latin typeface="宋体"/>
                          <a:ea typeface="宋体"/>
                          <a:cs typeface="Times New Roman"/>
                        </a:rPr>
                        <a:t>13396717714</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chemeClr val="tx1"/>
                          </a:solidFill>
                          <a:effectLst/>
                          <a:latin typeface="Calibri"/>
                          <a:ea typeface="宋体"/>
                          <a:cs typeface="Times New Roman"/>
                        </a:rPr>
                        <a:t>明德</a:t>
                      </a:r>
                      <a:r>
                        <a:rPr lang="en-US" sz="2000" b="1" kern="100" dirty="0">
                          <a:solidFill>
                            <a:schemeClr val="tx1"/>
                          </a:solidFill>
                          <a:effectLst/>
                          <a:latin typeface="Calibri"/>
                          <a:ea typeface="宋体"/>
                          <a:cs typeface="Times New Roman"/>
                        </a:rPr>
                        <a:t>3-308</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820248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9.1</a:t>
            </a:r>
            <a:r>
              <a:rPr lang="zh-CN" altLang="zh-CN" b="1" dirty="0"/>
              <a:t>角色和职责</a:t>
            </a:r>
            <a:endParaRPr lang="zh-CN" altLang="zh-CN" dirty="0"/>
          </a:p>
        </p:txBody>
      </p:sp>
      <p:sp>
        <p:nvSpPr>
          <p:cNvPr id="4" name="矩形 3"/>
          <p:cNvSpPr/>
          <p:nvPr/>
        </p:nvSpPr>
        <p:spPr>
          <a:xfrm>
            <a:off x="749856" y="1266332"/>
            <a:ext cx="3071675" cy="646331"/>
          </a:xfrm>
          <a:prstGeom prst="rect">
            <a:avLst/>
          </a:prstGeom>
        </p:spPr>
        <p:txBody>
          <a:bodyPr wrap="none">
            <a:spAutoFit/>
          </a:bodyPr>
          <a:lstStyle/>
          <a:p>
            <a:r>
              <a:rPr lang="en-US" altLang="zh-CN" sz="3600" b="1" dirty="0"/>
              <a:t>9.1.1</a:t>
            </a:r>
            <a:r>
              <a:rPr lang="zh-CN" altLang="zh-CN" sz="3600" b="1" dirty="0"/>
              <a:t>项目经理</a:t>
            </a:r>
            <a:endParaRPr lang="zh-CN" altLang="zh-CN" sz="3600" dirty="0"/>
          </a:p>
        </p:txBody>
      </p:sp>
      <p:sp>
        <p:nvSpPr>
          <p:cNvPr id="5" name="矩形 4"/>
          <p:cNvSpPr/>
          <p:nvPr/>
        </p:nvSpPr>
        <p:spPr>
          <a:xfrm>
            <a:off x="773531" y="2031882"/>
            <a:ext cx="6096000" cy="1200329"/>
          </a:xfrm>
          <a:prstGeom prst="rect">
            <a:avLst/>
          </a:prstGeom>
        </p:spPr>
        <p:txBody>
          <a:bodyPr>
            <a:spAutoFit/>
          </a:bodyPr>
          <a:lstStyle/>
          <a:p>
            <a:r>
              <a:rPr lang="zh-CN" altLang="zh-CN" dirty="0"/>
              <a:t>本职概述：</a:t>
            </a:r>
            <a:r>
              <a:rPr lang="en-US" altLang="zh-CN" dirty="0"/>
              <a:t> </a:t>
            </a:r>
            <a:endParaRPr lang="zh-CN" altLang="zh-CN" dirty="0"/>
          </a:p>
          <a:p>
            <a:r>
              <a:rPr lang="zh-CN" altLang="zh-CN" dirty="0"/>
              <a:t>负责项目管理工作，安排项目资源，对项目的规模、进度、工作量、质量、费用、风险、缺陷等进行控制，保证项目按计划运行，实现课程下达的项目目标</a:t>
            </a:r>
          </a:p>
        </p:txBody>
      </p:sp>
      <p:graphicFrame>
        <p:nvGraphicFramePr>
          <p:cNvPr id="7" name="表格 6"/>
          <p:cNvGraphicFramePr>
            <a:graphicFrameLocks noGrp="1"/>
          </p:cNvGraphicFramePr>
          <p:nvPr>
            <p:extLst>
              <p:ext uri="{D42A27DB-BD31-4B8C-83A1-F6EECF244321}">
                <p14:modId xmlns:p14="http://schemas.microsoft.com/office/powerpoint/2010/main" val="1989765312"/>
              </p:ext>
            </p:extLst>
          </p:nvPr>
        </p:nvGraphicFramePr>
        <p:xfrm>
          <a:off x="855677" y="3473042"/>
          <a:ext cx="7212261" cy="2743199"/>
        </p:xfrm>
        <a:graphic>
          <a:graphicData uri="http://schemas.openxmlformats.org/drawingml/2006/table">
            <a:tbl>
              <a:tblPr firstRow="1" firstCol="1" bandRow="1"/>
              <a:tblGrid>
                <a:gridCol w="993686">
                  <a:extLst>
                    <a:ext uri="{9D8B030D-6E8A-4147-A177-3AD203B41FA5}">
                      <a16:colId xmlns="" xmlns:a16="http://schemas.microsoft.com/office/drawing/2014/main" val="20000"/>
                    </a:ext>
                  </a:extLst>
                </a:gridCol>
                <a:gridCol w="994554">
                  <a:extLst>
                    <a:ext uri="{9D8B030D-6E8A-4147-A177-3AD203B41FA5}">
                      <a16:colId xmlns="" xmlns:a16="http://schemas.microsoft.com/office/drawing/2014/main" val="20001"/>
                    </a:ext>
                  </a:extLst>
                </a:gridCol>
                <a:gridCol w="1004118">
                  <a:extLst>
                    <a:ext uri="{9D8B030D-6E8A-4147-A177-3AD203B41FA5}">
                      <a16:colId xmlns="" xmlns:a16="http://schemas.microsoft.com/office/drawing/2014/main" val="20002"/>
                    </a:ext>
                  </a:extLst>
                </a:gridCol>
                <a:gridCol w="1004118">
                  <a:extLst>
                    <a:ext uri="{9D8B030D-6E8A-4147-A177-3AD203B41FA5}">
                      <a16:colId xmlns="" xmlns:a16="http://schemas.microsoft.com/office/drawing/2014/main" val="20003"/>
                    </a:ext>
                  </a:extLst>
                </a:gridCol>
                <a:gridCol w="1024113">
                  <a:extLst>
                    <a:ext uri="{9D8B030D-6E8A-4147-A177-3AD203B41FA5}">
                      <a16:colId xmlns="" xmlns:a16="http://schemas.microsoft.com/office/drawing/2014/main" val="20004"/>
                    </a:ext>
                  </a:extLst>
                </a:gridCol>
                <a:gridCol w="1191901">
                  <a:extLst>
                    <a:ext uri="{9D8B030D-6E8A-4147-A177-3AD203B41FA5}">
                      <a16:colId xmlns="" xmlns:a16="http://schemas.microsoft.com/office/drawing/2014/main" val="20005"/>
                    </a:ext>
                  </a:extLst>
                </a:gridCol>
                <a:gridCol w="999771">
                  <a:extLst>
                    <a:ext uri="{9D8B030D-6E8A-4147-A177-3AD203B41FA5}">
                      <a16:colId xmlns="" xmlns:a16="http://schemas.microsoft.com/office/drawing/2014/main" val="20006"/>
                    </a:ext>
                  </a:extLst>
                </a:gridCol>
              </a:tblGrid>
              <a:tr h="894589">
                <a:tc>
                  <a:txBody>
                    <a:bodyPr/>
                    <a:lstStyle/>
                    <a:p>
                      <a:pPr algn="ctr">
                        <a:spcAft>
                          <a:spcPts val="0"/>
                        </a:spcAft>
                      </a:pPr>
                      <a:r>
                        <a:rPr lang="zh-CN" sz="2000" b="1" kern="100" dirty="0">
                          <a:solidFill>
                            <a:schemeClr val="tx1"/>
                          </a:solidFill>
                          <a:effectLst/>
                          <a:latin typeface="Calibri"/>
                          <a:ea typeface="宋体"/>
                          <a:cs typeface="Times New Roman"/>
                        </a:rPr>
                        <a:t>职务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负责内容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dirty="0">
                          <a:solidFill>
                            <a:schemeClr val="tx1"/>
                          </a:solidFill>
                          <a:effectLst/>
                          <a:latin typeface="Calibri"/>
                          <a:ea typeface="宋体"/>
                          <a:cs typeface="Times New Roman"/>
                        </a:rPr>
                        <a:t>班级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电话号码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spcAft>
                          <a:spcPts val="0"/>
                        </a:spcAft>
                      </a:pPr>
                      <a:r>
                        <a:rPr lang="zh-CN" sz="2000" b="1" kern="100">
                          <a:solidFill>
                            <a:schemeClr val="tx1"/>
                          </a:solidFill>
                          <a:effectLst/>
                          <a:latin typeface="Calibri"/>
                          <a:ea typeface="宋体"/>
                          <a:cs typeface="Times New Roman"/>
                        </a:rPr>
                        <a:t>寝室号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848610">
                <a:tc>
                  <a:txBody>
                    <a:bodyPr/>
                    <a:lstStyle/>
                    <a:p>
                      <a:pPr algn="ctr">
                        <a:spcAft>
                          <a:spcPts val="0"/>
                        </a:spcAft>
                      </a:pPr>
                      <a:r>
                        <a:rPr lang="zh-CN" sz="2000" b="1" kern="100">
                          <a:solidFill>
                            <a:schemeClr val="tx1"/>
                          </a:solidFill>
                          <a:effectLst/>
                          <a:latin typeface="Calibri"/>
                          <a:ea typeface="宋体"/>
                          <a:cs typeface="Times New Roman"/>
                        </a:rPr>
                        <a:t>项目经理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李俊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负责任务的分配，文案起草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chemeClr val="tx1"/>
                          </a:solidFill>
                          <a:effectLst/>
                          <a:latin typeface="Calibri"/>
                          <a:ea typeface="宋体"/>
                          <a:cs typeface="Times New Roman"/>
                        </a:rPr>
                        <a:t>软工</a:t>
                      </a:r>
                      <a:r>
                        <a:rPr lang="en-US" sz="2000" b="1" kern="100">
                          <a:solidFill>
                            <a:schemeClr val="tx1"/>
                          </a:solidFill>
                          <a:effectLst/>
                          <a:latin typeface="Calibri"/>
                          <a:ea typeface="宋体"/>
                          <a:cs typeface="Times New Roman"/>
                        </a:rPr>
                        <a:t>1602</a:t>
                      </a:r>
                      <a:endParaRPr lang="zh-CN" sz="2000" b="1" kern="10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31601395</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en-US" sz="2000" b="1" kern="100" dirty="0">
                          <a:solidFill>
                            <a:schemeClr val="tx1"/>
                          </a:solidFill>
                          <a:effectLst/>
                          <a:latin typeface="宋体"/>
                          <a:ea typeface="宋体"/>
                          <a:cs typeface="Times New Roman"/>
                        </a:rPr>
                        <a:t>15988127765</a:t>
                      </a:r>
                      <a:endParaRPr lang="zh-CN" sz="20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spcAft>
                          <a:spcPts val="0"/>
                        </a:spcAft>
                      </a:pPr>
                      <a:r>
                        <a:rPr lang="en-US" sz="2000" b="1" kern="100" dirty="0">
                          <a:solidFill>
                            <a:schemeClr val="tx1"/>
                          </a:solidFill>
                          <a:effectLst/>
                          <a:latin typeface="宋体"/>
                          <a:ea typeface="宋体"/>
                          <a:cs typeface="Times New Roman"/>
                        </a:rPr>
                        <a:t> </a:t>
                      </a:r>
                      <a:endParaRPr lang="zh-CN" sz="2000" b="1" kern="100" dirty="0">
                        <a:solidFill>
                          <a:schemeClr val="tx1"/>
                        </a:solidFill>
                        <a:effectLst/>
                        <a:latin typeface="Calibri"/>
                        <a:ea typeface="宋体"/>
                        <a:cs typeface="Times New Roman"/>
                      </a:endParaRPr>
                    </a:p>
                    <a:p>
                      <a:pPr algn="ctr">
                        <a:spcAft>
                          <a:spcPts val="0"/>
                        </a:spcAft>
                      </a:pPr>
                      <a:r>
                        <a:rPr lang="zh-CN" sz="2000" b="1" kern="100" dirty="0">
                          <a:solidFill>
                            <a:schemeClr val="tx1"/>
                          </a:solidFill>
                          <a:effectLst/>
                          <a:latin typeface="Calibri"/>
                          <a:ea typeface="宋体"/>
                          <a:cs typeface="Times New Roman"/>
                        </a:rPr>
                        <a:t>弘 毅</a:t>
                      </a:r>
                    </a:p>
                    <a:p>
                      <a:pPr algn="ctr">
                        <a:spcAft>
                          <a:spcPts val="0"/>
                        </a:spcAft>
                      </a:pPr>
                      <a:r>
                        <a:rPr lang="en-US" sz="2000" b="1" kern="100" dirty="0">
                          <a:solidFill>
                            <a:schemeClr val="tx1"/>
                          </a:solidFill>
                          <a:effectLst/>
                          <a:latin typeface="宋体"/>
                          <a:ea typeface="宋体"/>
                          <a:cs typeface="Times New Roman"/>
                        </a:rPr>
                        <a:t>1-611</a:t>
                      </a:r>
                      <a:endParaRPr lang="zh-CN" sz="2000" b="1" kern="100" dirty="0">
                        <a:solidFill>
                          <a:schemeClr val="tx1"/>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15505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9.2</a:t>
            </a:r>
            <a:r>
              <a:rPr lang="zh-CN" altLang="zh-CN" b="1" dirty="0"/>
              <a:t>项目组织结构</a:t>
            </a:r>
            <a:endParaRPr lang="zh-CN" altLang="zh-CN" dirty="0"/>
          </a:p>
        </p:txBody>
      </p:sp>
      <p:pic>
        <p:nvPicPr>
          <p:cNvPr id="6" name="图片 5" descr="C:\Users\HP\AppData\Local\Temp\1538145378(1).png"/>
          <p:cNvPicPr/>
          <p:nvPr/>
        </p:nvPicPr>
        <p:blipFill>
          <a:blip r:embed="rId2">
            <a:extLst>
              <a:ext uri="{28A0092B-C50C-407E-A947-70E740481C1C}">
                <a14:useLocalDpi xmlns:a14="http://schemas.microsoft.com/office/drawing/2010/main" val="0"/>
              </a:ext>
            </a:extLst>
          </a:blip>
          <a:srcRect/>
          <a:stretch>
            <a:fillRect/>
          </a:stretch>
        </p:blipFill>
        <p:spPr bwMode="auto">
          <a:xfrm>
            <a:off x="1015068" y="1308683"/>
            <a:ext cx="8959442" cy="5150839"/>
          </a:xfrm>
          <a:prstGeom prst="rect">
            <a:avLst/>
          </a:prstGeom>
          <a:noFill/>
          <a:ln>
            <a:noFill/>
          </a:ln>
        </p:spPr>
      </p:pic>
    </p:spTree>
    <p:extLst>
      <p:ext uri="{BB962C8B-B14F-4D97-AF65-F5344CB8AC3E}">
        <p14:creationId xmlns:p14="http://schemas.microsoft.com/office/powerpoint/2010/main" val="815505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en-US" altLang="zh-CN" b="1" dirty="0"/>
              <a:t>9.3</a:t>
            </a:r>
            <a:r>
              <a:rPr lang="zh-CN" altLang="zh-CN" b="1" dirty="0"/>
              <a:t>人员配备管理计划</a:t>
            </a:r>
            <a:endParaRPr lang="zh-CN" altLang="zh-CN" dirty="0"/>
          </a:p>
        </p:txBody>
      </p:sp>
      <p:sp>
        <p:nvSpPr>
          <p:cNvPr id="4" name="矩形 3"/>
          <p:cNvSpPr/>
          <p:nvPr/>
        </p:nvSpPr>
        <p:spPr>
          <a:xfrm>
            <a:off x="749856" y="1266332"/>
            <a:ext cx="3071675" cy="646331"/>
          </a:xfrm>
          <a:prstGeom prst="rect">
            <a:avLst/>
          </a:prstGeom>
        </p:spPr>
        <p:txBody>
          <a:bodyPr wrap="none">
            <a:spAutoFit/>
          </a:bodyPr>
          <a:lstStyle/>
          <a:p>
            <a:r>
              <a:rPr lang="en-US" altLang="zh-CN" sz="3600" b="1" dirty="0"/>
              <a:t>9.3.1</a:t>
            </a:r>
            <a:r>
              <a:rPr lang="zh-CN" altLang="zh-CN" sz="3600" b="1" dirty="0"/>
              <a:t>人员招募</a:t>
            </a:r>
            <a:endParaRPr lang="zh-CN" altLang="zh-CN" sz="3600" dirty="0"/>
          </a:p>
        </p:txBody>
      </p:sp>
      <p:sp>
        <p:nvSpPr>
          <p:cNvPr id="3" name="矩形 2"/>
          <p:cNvSpPr/>
          <p:nvPr/>
        </p:nvSpPr>
        <p:spPr>
          <a:xfrm>
            <a:off x="947956" y="3105835"/>
            <a:ext cx="8196044" cy="1938992"/>
          </a:xfrm>
          <a:prstGeom prst="rect">
            <a:avLst/>
          </a:prstGeom>
        </p:spPr>
        <p:txBody>
          <a:bodyPr wrap="square">
            <a:spAutoFit/>
          </a:bodyPr>
          <a:lstStyle/>
          <a:p>
            <a:r>
              <a:rPr lang="zh-CN" altLang="zh-CN" sz="4000" b="1" dirty="0"/>
              <a:t>课上老师下达分组任务后，两个小组各缺人，自愿合并，共同学习开发项目。</a:t>
            </a:r>
          </a:p>
        </p:txBody>
      </p:sp>
    </p:spTree>
    <p:extLst>
      <p:ext uri="{BB962C8B-B14F-4D97-AF65-F5344CB8AC3E}">
        <p14:creationId xmlns:p14="http://schemas.microsoft.com/office/powerpoint/2010/main" val="35279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3534942" cy="646331"/>
          </a:xfrm>
          <a:prstGeom prst="rect">
            <a:avLst/>
          </a:prstGeom>
        </p:spPr>
        <p:txBody>
          <a:bodyPr wrap="none">
            <a:spAutoFit/>
          </a:bodyPr>
          <a:lstStyle/>
          <a:p>
            <a:r>
              <a:rPr lang="en-US" altLang="zh-CN" sz="3600" b="1" dirty="0"/>
              <a:t>9.3.2</a:t>
            </a:r>
            <a:r>
              <a:rPr lang="zh-CN" altLang="zh-CN" sz="3600" b="1" dirty="0"/>
              <a:t>奖励与惩罚</a:t>
            </a:r>
            <a:endParaRPr lang="zh-CN" altLang="zh-CN" sz="3600" dirty="0"/>
          </a:p>
        </p:txBody>
      </p:sp>
      <p:graphicFrame>
        <p:nvGraphicFramePr>
          <p:cNvPr id="3" name="表格 2"/>
          <p:cNvGraphicFramePr>
            <a:graphicFrameLocks noGrp="1"/>
          </p:cNvGraphicFramePr>
          <p:nvPr>
            <p:extLst>
              <p:ext uri="{D42A27DB-BD31-4B8C-83A1-F6EECF244321}">
                <p14:modId xmlns:p14="http://schemas.microsoft.com/office/powerpoint/2010/main" val="792981945"/>
              </p:ext>
            </p:extLst>
          </p:nvPr>
        </p:nvGraphicFramePr>
        <p:xfrm>
          <a:off x="1065403" y="1610685"/>
          <a:ext cx="8800050" cy="4580389"/>
        </p:xfrm>
        <a:graphic>
          <a:graphicData uri="http://schemas.openxmlformats.org/drawingml/2006/table">
            <a:tbl>
              <a:tblPr firstRow="1" firstCol="1" bandRow="1"/>
              <a:tblGrid>
                <a:gridCol w="2956333">
                  <a:extLst>
                    <a:ext uri="{9D8B030D-6E8A-4147-A177-3AD203B41FA5}">
                      <a16:colId xmlns="" xmlns:a16="http://schemas.microsoft.com/office/drawing/2014/main" val="20000"/>
                    </a:ext>
                  </a:extLst>
                </a:gridCol>
                <a:gridCol w="2960576">
                  <a:extLst>
                    <a:ext uri="{9D8B030D-6E8A-4147-A177-3AD203B41FA5}">
                      <a16:colId xmlns="" xmlns:a16="http://schemas.microsoft.com/office/drawing/2014/main" val="20001"/>
                    </a:ext>
                  </a:extLst>
                </a:gridCol>
                <a:gridCol w="2883141">
                  <a:extLst>
                    <a:ext uri="{9D8B030D-6E8A-4147-A177-3AD203B41FA5}">
                      <a16:colId xmlns="" xmlns:a16="http://schemas.microsoft.com/office/drawing/2014/main" val="20002"/>
                    </a:ext>
                  </a:extLst>
                </a:gridCol>
              </a:tblGrid>
              <a:tr h="416399">
                <a:tc>
                  <a:txBody>
                    <a:bodyPr/>
                    <a:lstStyle/>
                    <a:p>
                      <a:pPr algn="just">
                        <a:spcAft>
                          <a:spcPts val="0"/>
                        </a:spcAft>
                      </a:pPr>
                      <a:r>
                        <a:rPr lang="zh-CN" sz="2400" b="1" kern="100">
                          <a:solidFill>
                            <a:schemeClr val="tx1"/>
                          </a:solidFill>
                          <a:effectLst/>
                          <a:latin typeface="Calibri"/>
                          <a:ea typeface="宋体"/>
                          <a:cs typeface="Times New Roman"/>
                        </a:rPr>
                        <a:t>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400" b="1" kern="100">
                          <a:solidFill>
                            <a:schemeClr val="tx1"/>
                          </a:solidFill>
                          <a:effectLst/>
                          <a:latin typeface="Calibri"/>
                          <a:ea typeface="宋体"/>
                          <a:cs typeface="Times New Roman"/>
                        </a:rPr>
                        <a:t>原因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just">
                        <a:spcAft>
                          <a:spcPts val="0"/>
                        </a:spcAft>
                      </a:pPr>
                      <a:r>
                        <a:rPr lang="zh-CN" sz="2400" b="1" kern="100">
                          <a:solidFill>
                            <a:schemeClr val="tx1"/>
                          </a:solidFill>
                          <a:effectLst/>
                          <a:latin typeface="Calibri"/>
                          <a:ea typeface="宋体"/>
                          <a:cs typeface="Times New Roman"/>
                        </a:rPr>
                        <a:t>奖励和惩罚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 xmlns:a16="http://schemas.microsoft.com/office/drawing/2014/main" val="10000"/>
                  </a:ext>
                </a:extLst>
              </a:tr>
              <a:tr h="1249197">
                <a:tc>
                  <a:txBody>
                    <a:bodyPr/>
                    <a:lstStyle/>
                    <a:p>
                      <a:pPr algn="just">
                        <a:spcAft>
                          <a:spcPts val="0"/>
                        </a:spcAft>
                      </a:pPr>
                      <a:r>
                        <a:rPr lang="zh-CN" sz="2400" b="1" kern="100">
                          <a:solidFill>
                            <a:schemeClr val="tx1"/>
                          </a:solidFill>
                          <a:effectLst/>
                          <a:latin typeface="Calibri"/>
                          <a:ea typeface="宋体"/>
                          <a:cs typeface="Times New Roman"/>
                        </a:rPr>
                        <a:t>不合格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没有按时完成任务，或以其他原因导致全组扣分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个人反思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32798">
                <a:tc>
                  <a:txBody>
                    <a:bodyPr/>
                    <a:lstStyle/>
                    <a:p>
                      <a:pPr algn="just">
                        <a:spcAft>
                          <a:spcPts val="0"/>
                        </a:spcAft>
                      </a:pPr>
                      <a:r>
                        <a:rPr lang="zh-CN" sz="2400" b="1" kern="100">
                          <a:solidFill>
                            <a:schemeClr val="tx1"/>
                          </a:solidFill>
                          <a:effectLst/>
                          <a:latin typeface="Calibri"/>
                          <a:ea typeface="宋体"/>
                          <a:cs typeface="Times New Roman"/>
                        </a:rPr>
                        <a:t>合格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能完成布置的任务，但质量不高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项目经理进行沟通提醒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832798">
                <a:tc>
                  <a:txBody>
                    <a:bodyPr/>
                    <a:lstStyle/>
                    <a:p>
                      <a:pPr algn="just">
                        <a:spcAft>
                          <a:spcPts val="0"/>
                        </a:spcAft>
                      </a:pPr>
                      <a:r>
                        <a:rPr lang="zh-CN" sz="2400" b="1" kern="100">
                          <a:solidFill>
                            <a:schemeClr val="tx1"/>
                          </a:solidFill>
                          <a:effectLst/>
                          <a:latin typeface="Calibri"/>
                          <a:ea typeface="宋体"/>
                          <a:cs typeface="Times New Roman"/>
                        </a:rPr>
                        <a:t>良好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能完成布置的任务，且质量达到要求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249197">
                <a:tc>
                  <a:txBody>
                    <a:bodyPr/>
                    <a:lstStyle/>
                    <a:p>
                      <a:pPr algn="just">
                        <a:spcAft>
                          <a:spcPts val="0"/>
                        </a:spcAft>
                      </a:pPr>
                      <a:r>
                        <a:rPr lang="zh-CN" sz="2400" b="1" kern="100">
                          <a:solidFill>
                            <a:schemeClr val="tx1"/>
                          </a:solidFill>
                          <a:effectLst/>
                          <a:latin typeface="Calibri"/>
                          <a:ea typeface="宋体"/>
                          <a:cs typeface="Times New Roman"/>
                        </a:rPr>
                        <a:t>优秀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solidFill>
                            <a:schemeClr val="tx1"/>
                          </a:solidFill>
                          <a:effectLst/>
                          <a:latin typeface="Calibri"/>
                          <a:ea typeface="宋体"/>
                          <a:cs typeface="Times New Roman"/>
                        </a:rPr>
                        <a:t>能完高质量的完成布置的任务，或以其他原因使全组加分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solidFill>
                            <a:schemeClr val="tx1"/>
                          </a:solidFill>
                          <a:effectLst/>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667006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3746" y="611206"/>
            <a:ext cx="2608406" cy="646331"/>
          </a:xfrm>
          <a:prstGeom prst="rect">
            <a:avLst/>
          </a:prstGeom>
        </p:spPr>
        <p:txBody>
          <a:bodyPr wrap="none">
            <a:spAutoFit/>
          </a:bodyPr>
          <a:lstStyle/>
          <a:p>
            <a:r>
              <a:rPr lang="en-US" altLang="zh-CN" sz="3600" b="1" dirty="0"/>
              <a:t>9.3.3</a:t>
            </a:r>
            <a:r>
              <a:rPr lang="zh-CN" altLang="zh-CN" sz="3600" b="1" dirty="0"/>
              <a:t>合规性</a:t>
            </a:r>
            <a:endParaRPr lang="zh-CN" altLang="zh-CN" sz="3600" dirty="0"/>
          </a:p>
        </p:txBody>
      </p:sp>
      <p:sp>
        <p:nvSpPr>
          <p:cNvPr id="2" name="矩形 1"/>
          <p:cNvSpPr/>
          <p:nvPr/>
        </p:nvSpPr>
        <p:spPr>
          <a:xfrm>
            <a:off x="629174" y="1669408"/>
            <a:ext cx="9395670" cy="3046988"/>
          </a:xfrm>
          <a:prstGeom prst="rect">
            <a:avLst/>
          </a:prstGeom>
        </p:spPr>
        <p:txBody>
          <a:bodyPr wrap="square">
            <a:spAutoFit/>
          </a:bodyPr>
          <a:lstStyle/>
          <a:p>
            <a:r>
              <a:rPr lang="en-US" altLang="zh-CN" sz="3200" b="1" dirty="0"/>
              <a:t>1. </a:t>
            </a:r>
            <a:r>
              <a:rPr lang="zh-CN" altLang="zh-CN" sz="3200" b="1" dirty="0"/>
              <a:t>不得违反校纪校规。</a:t>
            </a:r>
          </a:p>
          <a:p>
            <a:r>
              <a:rPr lang="en-US" altLang="zh-CN" sz="3200" b="1" dirty="0"/>
              <a:t>2. </a:t>
            </a:r>
            <a:r>
              <a:rPr lang="zh-CN" altLang="zh-CN" sz="3200" b="1" dirty="0"/>
              <a:t>使用正当途径获得的资源和软件，不得使用和散播损坏他人利益等违法软件和资源。</a:t>
            </a:r>
          </a:p>
          <a:p>
            <a:r>
              <a:rPr lang="en-US" altLang="zh-CN" sz="3200" b="1" dirty="0"/>
              <a:t>3. </a:t>
            </a:r>
            <a:r>
              <a:rPr lang="zh-CN" altLang="zh-CN" sz="3200" b="1" dirty="0"/>
              <a:t>不得做出损害小组利益之事。</a:t>
            </a:r>
          </a:p>
          <a:p>
            <a:r>
              <a:rPr lang="en-US" altLang="zh-CN" sz="3200" b="1" dirty="0"/>
              <a:t>4.</a:t>
            </a:r>
            <a:r>
              <a:rPr lang="zh-CN" altLang="zh-CN" sz="3200" b="1" dirty="0"/>
              <a:t>工作流程要按照杨枨老师和侯宏仑老师的要求保质保量完成</a:t>
            </a:r>
          </a:p>
        </p:txBody>
      </p:sp>
    </p:spTree>
    <p:extLst>
      <p:ext uri="{BB962C8B-B14F-4D97-AF65-F5344CB8AC3E}">
        <p14:creationId xmlns:p14="http://schemas.microsoft.com/office/powerpoint/2010/main" val="3484163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r>
              <a:rPr lang="en-US" altLang="zh-CN" sz="9600" dirty="0"/>
              <a:t/>
            </a:r>
            <a:br>
              <a:rPr lang="en-US" altLang="zh-CN" sz="9600" dirty="0"/>
            </a:br>
            <a:r>
              <a:rPr lang="zh-CN" altLang="zh-CN" sz="9600" dirty="0"/>
              <a:t>成本管理计划</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en-US" altLang="zh-CN" b="1" dirty="0"/>
              <a:t>10.1</a:t>
            </a:r>
            <a:r>
              <a:rPr lang="zh-CN" altLang="zh-CN" b="1" dirty="0"/>
              <a:t>人力资源成本预算</a:t>
            </a:r>
            <a:endParaRPr lang="zh-CN" altLang="zh-CN" dirty="0"/>
          </a:p>
        </p:txBody>
      </p:sp>
      <p:graphicFrame>
        <p:nvGraphicFramePr>
          <p:cNvPr id="3" name="表格 2"/>
          <p:cNvGraphicFramePr>
            <a:graphicFrameLocks noGrp="1"/>
          </p:cNvGraphicFramePr>
          <p:nvPr>
            <p:extLst>
              <p:ext uri="{D42A27DB-BD31-4B8C-83A1-F6EECF244321}">
                <p14:modId xmlns:p14="http://schemas.microsoft.com/office/powerpoint/2010/main" val="2610271703"/>
              </p:ext>
            </p:extLst>
          </p:nvPr>
        </p:nvGraphicFramePr>
        <p:xfrm>
          <a:off x="394282" y="1837189"/>
          <a:ext cx="9680896" cy="4672668"/>
        </p:xfrm>
        <a:graphic>
          <a:graphicData uri="http://schemas.openxmlformats.org/drawingml/2006/table">
            <a:tbl>
              <a:tblPr firstRow="1" firstCol="1" bandRow="1"/>
              <a:tblGrid>
                <a:gridCol w="4840448">
                  <a:extLst>
                    <a:ext uri="{9D8B030D-6E8A-4147-A177-3AD203B41FA5}">
                      <a16:colId xmlns="" xmlns:a16="http://schemas.microsoft.com/office/drawing/2014/main" val="20000"/>
                    </a:ext>
                  </a:extLst>
                </a:gridCol>
                <a:gridCol w="4840448">
                  <a:extLst>
                    <a:ext uri="{9D8B030D-6E8A-4147-A177-3AD203B41FA5}">
                      <a16:colId xmlns="" xmlns:a16="http://schemas.microsoft.com/office/drawing/2014/main" val="20001"/>
                    </a:ext>
                  </a:extLst>
                </a:gridCol>
              </a:tblGrid>
              <a:tr h="778778">
                <a:tc>
                  <a:txBody>
                    <a:bodyPr/>
                    <a:lstStyle/>
                    <a:p>
                      <a:pPr algn="l">
                        <a:spcAft>
                          <a:spcPts val="0"/>
                        </a:spcAft>
                      </a:pPr>
                      <a:r>
                        <a:rPr lang="zh-CN" sz="2400" b="1" kern="100" dirty="0">
                          <a:effectLst/>
                          <a:latin typeface="Calibri"/>
                          <a:ea typeface="宋体"/>
                          <a:cs typeface="Times New Roman"/>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a:effectLst/>
                          <a:latin typeface="Calibri"/>
                          <a:ea typeface="宋体"/>
                          <a:cs typeface="Times New Roman"/>
                        </a:rPr>
                        <a:t>经费（元）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78778">
                <a:tc>
                  <a:txBody>
                    <a:bodyPr/>
                    <a:lstStyle/>
                    <a:p>
                      <a:pPr algn="l">
                        <a:spcAft>
                          <a:spcPts val="0"/>
                        </a:spcAft>
                      </a:pPr>
                      <a:r>
                        <a:rPr lang="zh-CN" sz="2400" b="1" kern="100" dirty="0">
                          <a:effectLst/>
                          <a:latin typeface="Calibri"/>
                          <a:ea typeface="宋体"/>
                          <a:cs typeface="Times New Roman"/>
                        </a:rPr>
                        <a:t>李俊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smtClean="0">
                          <a:effectLst/>
                          <a:latin typeface="宋体"/>
                          <a:ea typeface="宋体"/>
                          <a:cs typeface="Times New Roman"/>
                        </a:rPr>
                        <a:t>11</a:t>
                      </a:r>
                      <a:r>
                        <a:rPr lang="en-US" altLang="zh-CN" sz="2400" b="1" kern="100" dirty="0" smtClean="0">
                          <a:effectLst/>
                          <a:latin typeface="宋体"/>
                          <a:ea typeface="宋体"/>
                          <a:cs typeface="Times New Roman"/>
                        </a:rPr>
                        <a:t>5</a:t>
                      </a:r>
                      <a:r>
                        <a:rPr lang="zh-CN" sz="2400" b="1" kern="100" dirty="0" smtClean="0">
                          <a:effectLst/>
                          <a:latin typeface="Calibri"/>
                          <a:ea typeface="宋体"/>
                          <a:cs typeface="Times New Roman"/>
                        </a:rPr>
                        <a:t>小时</a:t>
                      </a:r>
                      <a:r>
                        <a:rPr lang="en-US" sz="2400" b="1" kern="100" dirty="0">
                          <a:effectLst/>
                          <a:latin typeface="Calibri"/>
                          <a:ea typeface="宋体"/>
                          <a:cs typeface="Times New Roman"/>
                        </a:rPr>
                        <a:t>*</a:t>
                      </a:r>
                      <a:r>
                        <a:rPr lang="en-US" sz="2400" b="1" kern="100" dirty="0" smtClean="0">
                          <a:effectLst/>
                          <a:latin typeface="Calibri"/>
                          <a:ea typeface="宋体"/>
                          <a:cs typeface="Times New Roman"/>
                        </a:rPr>
                        <a:t>3</a:t>
                      </a: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元</a:t>
                      </a:r>
                      <a:r>
                        <a:rPr lang="en-US"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4025</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78778">
                <a:tc>
                  <a:txBody>
                    <a:bodyPr/>
                    <a:lstStyle/>
                    <a:p>
                      <a:pPr algn="l">
                        <a:spcAft>
                          <a:spcPts val="0"/>
                        </a:spcAft>
                      </a:pPr>
                      <a:r>
                        <a:rPr lang="zh-CN" sz="2400" b="1" kern="100" dirty="0">
                          <a:effectLst/>
                          <a:latin typeface="Calibri"/>
                          <a:ea typeface="宋体"/>
                          <a:cs typeface="Times New Roman"/>
                        </a:rPr>
                        <a:t>黄浩峰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smtClean="0">
                          <a:effectLst/>
                          <a:latin typeface="宋体"/>
                          <a:ea typeface="宋体"/>
                          <a:cs typeface="Times New Roman"/>
                        </a:rPr>
                        <a:t>11</a:t>
                      </a:r>
                      <a:r>
                        <a:rPr lang="en-US" altLang="zh-CN" sz="2400" b="1" kern="100" dirty="0" smtClean="0">
                          <a:effectLst/>
                          <a:latin typeface="宋体"/>
                          <a:ea typeface="宋体"/>
                          <a:cs typeface="Times New Roman"/>
                        </a:rPr>
                        <a:t>2</a:t>
                      </a:r>
                      <a:r>
                        <a:rPr lang="zh-CN" sz="2400" b="1" kern="100" dirty="0" smtClean="0">
                          <a:effectLst/>
                          <a:latin typeface="Calibri"/>
                          <a:ea typeface="宋体"/>
                          <a:cs typeface="Times New Roman"/>
                        </a:rPr>
                        <a:t>小时</a:t>
                      </a:r>
                      <a:r>
                        <a:rPr lang="en-US" sz="2400" b="1" kern="100" dirty="0">
                          <a:effectLst/>
                          <a:latin typeface="Calibri"/>
                          <a:ea typeface="宋体"/>
                          <a:cs typeface="Times New Roman"/>
                        </a:rPr>
                        <a:t>*</a:t>
                      </a:r>
                      <a:r>
                        <a:rPr lang="en-US" sz="2400" b="1" kern="100" dirty="0" smtClean="0">
                          <a:effectLst/>
                          <a:latin typeface="Calibri"/>
                          <a:ea typeface="宋体"/>
                          <a:cs typeface="Times New Roman"/>
                        </a:rPr>
                        <a:t>3</a:t>
                      </a: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元</a:t>
                      </a:r>
                      <a:r>
                        <a:rPr lang="en-US"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3920</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78778">
                <a:tc>
                  <a:txBody>
                    <a:bodyPr/>
                    <a:lstStyle/>
                    <a:p>
                      <a:pPr algn="l">
                        <a:spcAft>
                          <a:spcPts val="0"/>
                        </a:spcAft>
                      </a:pPr>
                      <a:r>
                        <a:rPr lang="zh-CN" sz="2400" b="1" kern="100">
                          <a:effectLst/>
                          <a:latin typeface="Calibri"/>
                          <a:ea typeface="宋体"/>
                          <a:cs typeface="Times New Roman"/>
                        </a:rPr>
                        <a:t>叶忠杰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smtClean="0">
                          <a:effectLst/>
                          <a:latin typeface="宋体"/>
                          <a:ea typeface="宋体"/>
                          <a:cs typeface="Times New Roman"/>
                        </a:rPr>
                        <a:t>11</a:t>
                      </a:r>
                      <a:r>
                        <a:rPr lang="en-US" altLang="zh-CN" sz="2400" b="1" kern="100" dirty="0" smtClean="0">
                          <a:effectLst/>
                          <a:latin typeface="宋体"/>
                          <a:ea typeface="宋体"/>
                          <a:cs typeface="Times New Roman"/>
                        </a:rPr>
                        <a:t>2</a:t>
                      </a:r>
                      <a:r>
                        <a:rPr lang="zh-CN" sz="2400" b="1" kern="100" dirty="0" smtClean="0">
                          <a:effectLst/>
                          <a:latin typeface="Calibri"/>
                          <a:ea typeface="宋体"/>
                          <a:cs typeface="Times New Roman"/>
                        </a:rPr>
                        <a:t>小时</a:t>
                      </a:r>
                      <a:r>
                        <a:rPr lang="en-US" sz="2400" b="1" kern="100" dirty="0">
                          <a:effectLst/>
                          <a:latin typeface="Calibri"/>
                          <a:ea typeface="宋体"/>
                          <a:cs typeface="Times New Roman"/>
                        </a:rPr>
                        <a:t>*</a:t>
                      </a:r>
                      <a:r>
                        <a:rPr lang="en-US" sz="2400" b="1" kern="100" dirty="0" smtClean="0">
                          <a:effectLst/>
                          <a:latin typeface="Calibri"/>
                          <a:ea typeface="宋体"/>
                          <a:cs typeface="Times New Roman"/>
                        </a:rPr>
                        <a:t>3</a:t>
                      </a: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元</a:t>
                      </a:r>
                      <a:r>
                        <a:rPr lang="en-US"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3920</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778778">
                <a:tc>
                  <a:txBody>
                    <a:bodyPr/>
                    <a:lstStyle/>
                    <a:p>
                      <a:pPr algn="l">
                        <a:spcAft>
                          <a:spcPts val="0"/>
                        </a:spcAft>
                      </a:pPr>
                      <a:r>
                        <a:rPr lang="zh-CN" sz="2400" b="1" kern="100" dirty="0">
                          <a:effectLst/>
                          <a:latin typeface="Calibri"/>
                          <a:ea typeface="宋体"/>
                          <a:cs typeface="Times New Roman"/>
                        </a:rPr>
                        <a:t>夏昌灏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smtClean="0">
                          <a:effectLst/>
                          <a:latin typeface="宋体"/>
                          <a:ea typeface="宋体"/>
                          <a:cs typeface="Times New Roman"/>
                        </a:rPr>
                        <a:t>1</a:t>
                      </a:r>
                      <a:r>
                        <a:rPr lang="en-US" altLang="zh-CN" sz="2400" b="1" kern="100" dirty="0" smtClean="0">
                          <a:effectLst/>
                          <a:latin typeface="宋体"/>
                          <a:ea typeface="宋体"/>
                          <a:cs typeface="Times New Roman"/>
                        </a:rPr>
                        <a:t>16</a:t>
                      </a:r>
                      <a:r>
                        <a:rPr lang="zh-CN" sz="2400" b="1" kern="100" dirty="0" smtClean="0">
                          <a:effectLst/>
                          <a:latin typeface="Calibri"/>
                          <a:ea typeface="宋体"/>
                          <a:cs typeface="Times New Roman"/>
                        </a:rPr>
                        <a:t>小时</a:t>
                      </a:r>
                      <a:r>
                        <a:rPr lang="en-US" sz="2400" b="1" kern="100" dirty="0">
                          <a:effectLst/>
                          <a:latin typeface="Calibri"/>
                          <a:ea typeface="宋体"/>
                          <a:cs typeface="Times New Roman"/>
                        </a:rPr>
                        <a:t>*</a:t>
                      </a:r>
                      <a:r>
                        <a:rPr lang="en-US" sz="2400" b="1" kern="100" dirty="0" smtClean="0">
                          <a:effectLst/>
                          <a:latin typeface="Calibri"/>
                          <a:ea typeface="宋体"/>
                          <a:cs typeface="Times New Roman"/>
                        </a:rPr>
                        <a:t>3</a:t>
                      </a: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元</a:t>
                      </a:r>
                      <a:r>
                        <a:rPr lang="en-US"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4060</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78778">
                <a:tc>
                  <a:txBody>
                    <a:bodyPr/>
                    <a:lstStyle/>
                    <a:p>
                      <a:pPr algn="l">
                        <a:spcAft>
                          <a:spcPts val="0"/>
                        </a:spcAft>
                      </a:pPr>
                      <a:r>
                        <a:rPr lang="zh-CN" sz="2400" b="1" kern="100" dirty="0">
                          <a:effectLst/>
                          <a:latin typeface="Calibri"/>
                          <a:ea typeface="宋体"/>
                          <a:cs typeface="Times New Roman"/>
                        </a:rPr>
                        <a:t>吴</a:t>
                      </a:r>
                      <a:r>
                        <a:rPr lang="zh-CN" sz="2400" b="1" kern="100" dirty="0" smtClean="0">
                          <a:effectLst/>
                          <a:latin typeface="Calibri"/>
                          <a:ea typeface="宋体"/>
                          <a:cs typeface="Times New Roman"/>
                        </a:rPr>
                        <a:t>荣</a:t>
                      </a:r>
                      <a:r>
                        <a:rPr lang="zh-CN" altLang="en-US" sz="2400" b="1" kern="100" dirty="0" smtClean="0">
                          <a:effectLst/>
                          <a:latin typeface="Calibri"/>
                          <a:ea typeface="宋体"/>
                          <a:cs typeface="Times New Roman"/>
                        </a:rPr>
                        <a:t>欣</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400" b="1" kern="100" dirty="0" smtClean="0">
                          <a:effectLst/>
                          <a:latin typeface="宋体"/>
                          <a:ea typeface="宋体"/>
                          <a:cs typeface="Times New Roman"/>
                        </a:rPr>
                        <a:t>11</a:t>
                      </a:r>
                      <a:r>
                        <a:rPr lang="en-US" altLang="zh-CN" sz="2400" b="1" kern="100" dirty="0" smtClean="0">
                          <a:effectLst/>
                          <a:latin typeface="宋体"/>
                          <a:ea typeface="宋体"/>
                          <a:cs typeface="Times New Roman"/>
                        </a:rPr>
                        <a:t>1</a:t>
                      </a:r>
                      <a:r>
                        <a:rPr lang="zh-CN" sz="2400" b="1" kern="100" dirty="0" smtClean="0">
                          <a:effectLst/>
                          <a:latin typeface="Calibri"/>
                          <a:ea typeface="宋体"/>
                          <a:cs typeface="Times New Roman"/>
                        </a:rPr>
                        <a:t>小时</a:t>
                      </a:r>
                      <a:r>
                        <a:rPr lang="en-US" sz="2400" b="1" kern="100" dirty="0">
                          <a:effectLst/>
                          <a:latin typeface="Calibri"/>
                          <a:ea typeface="宋体"/>
                          <a:cs typeface="Times New Roman"/>
                        </a:rPr>
                        <a:t>*</a:t>
                      </a:r>
                      <a:r>
                        <a:rPr lang="en-US" sz="2400" b="1" kern="100" dirty="0" smtClean="0">
                          <a:effectLst/>
                          <a:latin typeface="Calibri"/>
                          <a:ea typeface="宋体"/>
                          <a:cs typeface="Times New Roman"/>
                        </a:rPr>
                        <a:t>3</a:t>
                      </a:r>
                      <a:r>
                        <a:rPr lang="en-US" altLang="zh-CN" sz="2400" b="1" kern="100" dirty="0" smtClean="0">
                          <a:effectLst/>
                          <a:latin typeface="Calibri"/>
                          <a:ea typeface="宋体"/>
                          <a:cs typeface="Times New Roman"/>
                        </a:rPr>
                        <a:t>5</a:t>
                      </a:r>
                      <a:r>
                        <a:rPr lang="zh-CN" sz="2400" b="1" kern="100" dirty="0" smtClean="0">
                          <a:effectLst/>
                          <a:latin typeface="Calibri"/>
                          <a:ea typeface="宋体"/>
                          <a:cs typeface="Times New Roman"/>
                        </a:rPr>
                        <a:t>元</a:t>
                      </a:r>
                      <a:r>
                        <a:rPr lang="en-US"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3885</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2" name="TextBox 1"/>
          <p:cNvSpPr txBox="1"/>
          <p:nvPr/>
        </p:nvSpPr>
        <p:spPr>
          <a:xfrm>
            <a:off x="10339136" y="6127720"/>
            <a:ext cx="1467068" cy="369332"/>
          </a:xfrm>
          <a:prstGeom prst="rect">
            <a:avLst/>
          </a:prstGeom>
          <a:noFill/>
        </p:spPr>
        <p:txBody>
          <a:bodyPr wrap="none" rtlCol="0">
            <a:spAutoFit/>
          </a:bodyPr>
          <a:lstStyle/>
          <a:p>
            <a:r>
              <a:rPr lang="zh-CN" altLang="en-US" dirty="0" smtClean="0">
                <a:latin typeface="+mn-ea"/>
              </a:rPr>
              <a:t>引用资料：</a:t>
            </a:r>
            <a:r>
              <a:rPr lang="en-US" altLang="zh-CN" dirty="0" smtClean="0">
                <a:latin typeface="+mn-ea"/>
              </a:rPr>
              <a:t>5</a:t>
            </a:r>
            <a:endParaRPr lang="zh-CN" altLang="en-US" dirty="0">
              <a:latin typeface="+mn-ea"/>
            </a:endParaRPr>
          </a:p>
        </p:txBody>
      </p:sp>
    </p:spTree>
    <p:extLst>
      <p:ext uri="{BB962C8B-B14F-4D97-AF65-F5344CB8AC3E}">
        <p14:creationId xmlns:p14="http://schemas.microsoft.com/office/powerpoint/2010/main" val="964164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en-US" altLang="zh-CN" b="1" dirty="0"/>
              <a:t>10.2</a:t>
            </a:r>
            <a:r>
              <a:rPr lang="zh-CN" altLang="zh-CN" b="1" dirty="0"/>
              <a:t>其他预算</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004582257"/>
              </p:ext>
            </p:extLst>
          </p:nvPr>
        </p:nvGraphicFramePr>
        <p:xfrm>
          <a:off x="520114" y="1535184"/>
          <a:ext cx="9127224" cy="4446165"/>
        </p:xfrm>
        <a:graphic>
          <a:graphicData uri="http://schemas.openxmlformats.org/drawingml/2006/table">
            <a:tbl>
              <a:tblPr firstRow="1" firstCol="1" bandRow="1"/>
              <a:tblGrid>
                <a:gridCol w="4563612">
                  <a:extLst>
                    <a:ext uri="{9D8B030D-6E8A-4147-A177-3AD203B41FA5}">
                      <a16:colId xmlns="" xmlns:a16="http://schemas.microsoft.com/office/drawing/2014/main" val="20000"/>
                    </a:ext>
                  </a:extLst>
                </a:gridCol>
                <a:gridCol w="4563612">
                  <a:extLst>
                    <a:ext uri="{9D8B030D-6E8A-4147-A177-3AD203B41FA5}">
                      <a16:colId xmlns="" xmlns:a16="http://schemas.microsoft.com/office/drawing/2014/main" val="20001"/>
                    </a:ext>
                  </a:extLst>
                </a:gridCol>
              </a:tblGrid>
              <a:tr h="889233">
                <a:tc>
                  <a:txBody>
                    <a:bodyPr/>
                    <a:lstStyle/>
                    <a:p>
                      <a:pPr algn="l">
                        <a:spcAft>
                          <a:spcPts val="0"/>
                        </a:spcAft>
                      </a:pPr>
                      <a:r>
                        <a:rPr lang="zh-CN" sz="4000" b="1" kern="100" dirty="0">
                          <a:solidFill>
                            <a:schemeClr val="tx1"/>
                          </a:solidFill>
                          <a:effectLst/>
                          <a:latin typeface="Calibri"/>
                          <a:ea typeface="宋体"/>
                          <a:cs typeface="Times New Roman"/>
                        </a:rPr>
                        <a:t>预算种类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经费（元）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889233">
                <a:tc>
                  <a:txBody>
                    <a:bodyPr/>
                    <a:lstStyle/>
                    <a:p>
                      <a:pPr algn="l">
                        <a:spcAft>
                          <a:spcPts val="0"/>
                        </a:spcAft>
                      </a:pPr>
                      <a:r>
                        <a:rPr lang="zh-CN" sz="4000" b="1" kern="100" dirty="0">
                          <a:solidFill>
                            <a:schemeClr val="tx1"/>
                          </a:solidFill>
                          <a:effectLst/>
                          <a:latin typeface="Calibri"/>
                          <a:ea typeface="宋体"/>
                          <a:cs typeface="Times New Roman"/>
                        </a:rPr>
                        <a:t>设备预算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89233">
                <a:tc>
                  <a:txBody>
                    <a:bodyPr/>
                    <a:lstStyle/>
                    <a:p>
                      <a:pPr algn="l">
                        <a:spcAft>
                          <a:spcPts val="0"/>
                        </a:spcAft>
                      </a:pPr>
                      <a:r>
                        <a:rPr lang="zh-CN" sz="4000" b="1" kern="100" dirty="0">
                          <a:solidFill>
                            <a:schemeClr val="tx1"/>
                          </a:solidFill>
                          <a:effectLst/>
                          <a:latin typeface="Calibri"/>
                          <a:ea typeface="宋体"/>
                          <a:cs typeface="Times New Roman"/>
                        </a:rPr>
                        <a:t>人员培训预算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889233">
                <a:tc>
                  <a:txBody>
                    <a:bodyPr/>
                    <a:lstStyle/>
                    <a:p>
                      <a:pPr algn="l">
                        <a:spcAft>
                          <a:spcPts val="0"/>
                        </a:spcAft>
                      </a:pPr>
                      <a:r>
                        <a:rPr lang="zh-CN" sz="4000" b="1" kern="100">
                          <a:solidFill>
                            <a:schemeClr val="tx1"/>
                          </a:solidFill>
                          <a:effectLst/>
                          <a:latin typeface="Calibri"/>
                          <a:ea typeface="宋体"/>
                          <a:cs typeface="Times New Roman"/>
                        </a:rPr>
                        <a:t>宣传预算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889233">
                <a:tc>
                  <a:txBody>
                    <a:bodyPr/>
                    <a:lstStyle/>
                    <a:p>
                      <a:pPr algn="l">
                        <a:spcAft>
                          <a:spcPts val="0"/>
                        </a:spcAft>
                      </a:pPr>
                      <a:r>
                        <a:rPr lang="zh-CN" sz="4000" b="1" kern="100">
                          <a:solidFill>
                            <a:schemeClr val="tx1"/>
                          </a:solidFill>
                          <a:effectLst/>
                          <a:latin typeface="Calibri"/>
                          <a:ea typeface="宋体"/>
                          <a:cs typeface="Times New Roman"/>
                        </a:rPr>
                        <a:t>其他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4000" b="1" kern="100" dirty="0">
                          <a:solidFill>
                            <a:schemeClr val="tx1"/>
                          </a:solidFill>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15157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zh-CN" dirty="0"/>
              <a:t>业务目标</a:t>
            </a:r>
            <a:endParaRPr lang="zh-CN" altLang="en-US" dirty="0"/>
          </a:p>
        </p:txBody>
      </p:sp>
      <p:sp>
        <p:nvSpPr>
          <p:cNvPr id="3" name="矩形 2"/>
          <p:cNvSpPr>
            <a:spLocks noGrp="1"/>
          </p:cNvSpPr>
          <p:nvPr>
            <p:ph idx="1"/>
          </p:nvPr>
        </p:nvSpPr>
        <p:spPr/>
        <p:txBody>
          <a:bodyPr>
            <a:normAutofit/>
          </a:bodyPr>
          <a:lstStyle/>
          <a:p>
            <a:r>
              <a:rPr lang="zh-CN" altLang="zh-CN" dirty="0"/>
              <a:t>管理员</a:t>
            </a:r>
            <a:r>
              <a:rPr lang="en-US" altLang="zh-CN" b="1" dirty="0"/>
              <a:t>:</a:t>
            </a:r>
            <a:endParaRPr lang="zh-CN" altLang="zh-CN" dirty="0"/>
          </a:p>
          <a:p>
            <a:pPr marL="0" indent="0">
              <a:buNone/>
            </a:pPr>
            <a:r>
              <a:rPr lang="en-US" altLang="zh-CN" b="1" dirty="0"/>
              <a:t> </a:t>
            </a:r>
            <a:endParaRPr lang="zh-CN" altLang="zh-CN" dirty="0"/>
          </a:p>
          <a:p>
            <a:r>
              <a:rPr lang="en-US" altLang="zh-CN" b="1" dirty="0"/>
              <a:t>	</a:t>
            </a:r>
            <a:r>
              <a:rPr lang="zh-CN" altLang="zh-CN" dirty="0"/>
              <a:t>教师</a:t>
            </a:r>
            <a:r>
              <a:rPr lang="en-US" altLang="zh-CN" dirty="0"/>
              <a:t>:</a:t>
            </a:r>
            <a:r>
              <a:rPr lang="zh-CN" altLang="zh-CN" dirty="0"/>
              <a:t>批量检查批改点评作业</a:t>
            </a:r>
          </a:p>
          <a:p>
            <a:pPr marL="0" indent="0">
              <a:buNone/>
            </a:pPr>
            <a:r>
              <a:rPr lang="en-US" altLang="zh-CN" dirty="0"/>
              <a:t> </a:t>
            </a:r>
            <a:endParaRPr lang="zh-CN" altLang="zh-CN" dirty="0"/>
          </a:p>
          <a:p>
            <a:r>
              <a:rPr lang="en-US" altLang="zh-CN" dirty="0"/>
              <a:t>	</a:t>
            </a:r>
            <a:r>
              <a:rPr lang="zh-CN" altLang="zh-CN" dirty="0"/>
              <a:t>学生</a:t>
            </a:r>
            <a:r>
              <a:rPr lang="en-US" altLang="zh-CN" dirty="0"/>
              <a:t>:</a:t>
            </a:r>
            <a:r>
              <a:rPr lang="zh-CN" altLang="zh-CN" dirty="0"/>
              <a:t>方便的提出疑问</a:t>
            </a:r>
            <a:r>
              <a:rPr lang="en-US" altLang="zh-CN" dirty="0"/>
              <a:t>,</a:t>
            </a:r>
            <a:r>
              <a:rPr lang="zh-CN" altLang="zh-CN" dirty="0"/>
              <a:t>快速得到回应</a:t>
            </a:r>
          </a:p>
          <a:p>
            <a:pPr marL="0" indent="0">
              <a:buNone/>
            </a:pPr>
            <a:r>
              <a:rPr lang="en-US" altLang="zh-CN" dirty="0"/>
              <a:t> </a:t>
            </a:r>
            <a:endParaRPr lang="zh-CN" altLang="zh-CN" dirty="0"/>
          </a:p>
          <a:p>
            <a:r>
              <a:rPr lang="en-US" altLang="zh-CN" dirty="0"/>
              <a:t>	</a:t>
            </a:r>
            <a:r>
              <a:rPr lang="zh-CN" altLang="zh-CN" dirty="0"/>
              <a:t>游客</a:t>
            </a:r>
            <a:r>
              <a:rPr lang="en-US" altLang="zh-CN" dirty="0"/>
              <a:t>:</a:t>
            </a:r>
            <a:r>
              <a:rPr lang="zh-CN" altLang="zh-CN" dirty="0"/>
              <a:t>提前浏览相关信息</a:t>
            </a:r>
            <a:r>
              <a:rPr lang="en-US" altLang="zh-CN" dirty="0"/>
              <a:t>,</a:t>
            </a:r>
            <a:r>
              <a:rPr lang="zh-CN" altLang="zh-CN" dirty="0"/>
              <a:t>做好选课准备</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304" y="1603302"/>
            <a:ext cx="10106527" cy="3323987"/>
          </a:xfrm>
          <a:prstGeom prst="rect">
            <a:avLst/>
          </a:prstGeom>
        </p:spPr>
        <p:txBody>
          <a:bodyPr wrap="square">
            <a:spAutoFit/>
          </a:bodyPr>
          <a:lstStyle/>
          <a:p>
            <a:r>
              <a:rPr lang="zh-CN" altLang="en-US" sz="9600" dirty="0" smtClean="0">
                <a:latin typeface="Microsoft JhengHei" panose="020B0604030504040204" pitchFamily="34" charset="-120"/>
                <a:ea typeface="Microsoft JhengHei" panose="020B0604030504040204" pitchFamily="34" charset="-120"/>
              </a:rPr>
              <a:t>“第</a:t>
            </a:r>
            <a:r>
              <a:rPr lang="en-US" altLang="zh-CN" sz="9600" dirty="0" smtClean="0">
                <a:latin typeface="Microsoft JhengHei" panose="020B0604030504040204" pitchFamily="34" charset="-120"/>
                <a:ea typeface="Microsoft JhengHei" panose="020B0604030504040204" pitchFamily="34" charset="-120"/>
              </a:rPr>
              <a:t>11</a:t>
            </a:r>
            <a:r>
              <a:rPr lang="zh-CN" altLang="en-US" sz="9600" dirty="0" smtClean="0">
                <a:latin typeface="Microsoft JhengHei" panose="020B0604030504040204" pitchFamily="34" charset="-120"/>
                <a:ea typeface="Microsoft JhengHei" panose="020B0604030504040204" pitchFamily="34" charset="-120"/>
              </a:rPr>
              <a:t>章</a:t>
            </a:r>
            <a:endParaRPr lang="en-US" altLang="zh-CN" sz="9600" dirty="0">
              <a:latin typeface="Microsoft JhengHei" panose="020B0604030504040204" pitchFamily="34" charset="-120"/>
              <a:ea typeface="Microsoft JhengHei" panose="020B0604030504040204" pitchFamily="34" charset="-120"/>
            </a:endParaRPr>
          </a:p>
          <a:p>
            <a:r>
              <a:rPr lang="en-US" altLang="zh-CN" sz="9600" dirty="0" smtClean="0">
                <a:latin typeface="Microsoft JhengHei" panose="020B0604030504040204" pitchFamily="34" charset="-120"/>
                <a:ea typeface="Microsoft JhengHei" panose="020B0604030504040204" pitchFamily="34" charset="-120"/>
              </a:rPr>
              <a:t>    </a:t>
            </a:r>
            <a:r>
              <a:rPr lang="zh-CN" altLang="en-US" sz="9600" dirty="0" smtClean="0">
                <a:latin typeface="Microsoft JhengHei" panose="020B0604030504040204" pitchFamily="34" charset="-120"/>
                <a:ea typeface="Microsoft JhengHei" panose="020B0604030504040204" pitchFamily="34" charset="-120"/>
              </a:rPr>
              <a:t>分工及绩效”</a:t>
            </a:r>
            <a:r>
              <a:rPr lang="zh-CN" altLang="en-US" dirty="0"/>
              <a:t/>
            </a:r>
            <a:br>
              <a:rPr lang="zh-CN" altLang="en-US" dirty="0"/>
            </a:br>
            <a:endParaRPr lang="zh-CN" altLang="en-US" dirty="0"/>
          </a:p>
        </p:txBody>
      </p:sp>
    </p:spTree>
    <p:extLst>
      <p:ext uri="{BB962C8B-B14F-4D97-AF65-F5344CB8AC3E}">
        <p14:creationId xmlns:p14="http://schemas.microsoft.com/office/powerpoint/2010/main" val="188134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08808" y="432586"/>
            <a:ext cx="9404723" cy="1400530"/>
          </a:xfrm>
        </p:spPr>
        <p:txBody>
          <a:bodyPr/>
          <a:lstStyle/>
          <a:p>
            <a:r>
              <a:rPr lang="en-US" altLang="zh-CN" dirty="0" smtClean="0"/>
              <a:t>11.1</a:t>
            </a:r>
            <a:r>
              <a:rPr lang="zh-CN" altLang="en-US" dirty="0" smtClean="0"/>
              <a:t>组员分工</a:t>
            </a:r>
            <a:endParaRPr lang="zh-CN" altLang="zh-CN" dirty="0"/>
          </a:p>
        </p:txBody>
      </p:sp>
      <p:sp>
        <p:nvSpPr>
          <p:cNvPr id="2" name="TextBox 1"/>
          <p:cNvSpPr txBox="1"/>
          <p:nvPr/>
        </p:nvSpPr>
        <p:spPr>
          <a:xfrm>
            <a:off x="1235242" y="1852863"/>
            <a:ext cx="5724644" cy="1938992"/>
          </a:xfrm>
          <a:prstGeom prst="rect">
            <a:avLst/>
          </a:prstGeom>
          <a:noFill/>
        </p:spPr>
        <p:txBody>
          <a:bodyPr wrap="none" rtlCol="0">
            <a:spAutoFit/>
          </a:bodyPr>
          <a:lstStyle/>
          <a:p>
            <a:r>
              <a:rPr lang="zh-CN" altLang="en-US" sz="2400" dirty="0" smtClean="0">
                <a:latin typeface="+mn-ea"/>
              </a:rPr>
              <a:t>李俊：</a:t>
            </a:r>
            <a:r>
              <a:rPr lang="zh-CN" altLang="en-US" sz="2400" dirty="0">
                <a:latin typeface="+mn-ea"/>
              </a:rPr>
              <a:t>软件需求</a:t>
            </a:r>
            <a:r>
              <a:rPr lang="zh-CN" altLang="en-US" sz="2400" dirty="0" smtClean="0">
                <a:latin typeface="+mn-ea"/>
              </a:rPr>
              <a:t>项目计划，项目章程</a:t>
            </a:r>
            <a:endParaRPr lang="en-US" altLang="zh-CN" sz="2400" dirty="0" smtClean="0">
              <a:latin typeface="+mn-ea"/>
            </a:endParaRPr>
          </a:p>
          <a:p>
            <a:r>
              <a:rPr lang="zh-CN" altLang="en-US" sz="2400" dirty="0">
                <a:latin typeface="+mn-ea"/>
              </a:rPr>
              <a:t>黄浩</a:t>
            </a:r>
            <a:r>
              <a:rPr lang="zh-CN" altLang="en-US" sz="2400" dirty="0" smtClean="0">
                <a:latin typeface="+mn-ea"/>
              </a:rPr>
              <a:t>峰：软件需求项目计划，</a:t>
            </a:r>
            <a:r>
              <a:rPr lang="en-US" altLang="zh-CN" sz="2400" dirty="0" smtClean="0">
                <a:latin typeface="+mn-ea"/>
              </a:rPr>
              <a:t>QA</a:t>
            </a:r>
            <a:r>
              <a:rPr lang="zh-CN" altLang="en-US" sz="2400" dirty="0" smtClean="0">
                <a:latin typeface="+mn-ea"/>
              </a:rPr>
              <a:t>计划</a:t>
            </a:r>
            <a:endParaRPr lang="en-US" altLang="zh-CN" sz="2400" dirty="0" smtClean="0">
              <a:latin typeface="+mn-ea"/>
            </a:endParaRPr>
          </a:p>
          <a:p>
            <a:r>
              <a:rPr lang="zh-CN" altLang="en-US" sz="2400" dirty="0">
                <a:latin typeface="+mn-ea"/>
              </a:rPr>
              <a:t>叶忠</a:t>
            </a:r>
            <a:r>
              <a:rPr lang="zh-CN" altLang="en-US" sz="2400" dirty="0" smtClean="0">
                <a:latin typeface="+mn-ea"/>
              </a:rPr>
              <a:t>杰：可行性分析，总体计划</a:t>
            </a:r>
            <a:endParaRPr lang="en-US" altLang="zh-CN" sz="2400" dirty="0" smtClean="0">
              <a:latin typeface="+mn-ea"/>
            </a:endParaRPr>
          </a:p>
          <a:p>
            <a:r>
              <a:rPr lang="zh-CN" altLang="en-US" sz="2400" dirty="0" smtClean="0">
                <a:latin typeface="+mn-ea"/>
              </a:rPr>
              <a:t>夏昌灏：可行性分析，</a:t>
            </a:r>
            <a:r>
              <a:rPr lang="en-US" altLang="zh-CN" sz="2400" dirty="0" smtClean="0">
                <a:latin typeface="+mn-ea"/>
              </a:rPr>
              <a:t>QA</a:t>
            </a:r>
            <a:r>
              <a:rPr lang="zh-CN" altLang="en-US" sz="2400" dirty="0" smtClean="0">
                <a:latin typeface="+mn-ea"/>
              </a:rPr>
              <a:t>计划，总体计划</a:t>
            </a:r>
            <a:endParaRPr lang="en-US" altLang="zh-CN" sz="2400" dirty="0" smtClean="0">
              <a:latin typeface="+mn-ea"/>
            </a:endParaRPr>
          </a:p>
          <a:p>
            <a:r>
              <a:rPr lang="zh-CN" altLang="en-US" sz="2400" dirty="0">
                <a:latin typeface="+mn-ea"/>
              </a:rPr>
              <a:t>吴荣</a:t>
            </a:r>
            <a:r>
              <a:rPr lang="zh-CN" altLang="en-US" sz="2400" dirty="0" smtClean="0">
                <a:latin typeface="+mn-ea"/>
              </a:rPr>
              <a:t>欣：软件需求项目计划，总体计划</a:t>
            </a:r>
            <a:endParaRPr lang="zh-CN" altLang="en-US" sz="2400" dirty="0">
              <a:latin typeface="+mn-ea"/>
            </a:endParaRPr>
          </a:p>
        </p:txBody>
      </p:sp>
    </p:spTree>
    <p:extLst>
      <p:ext uri="{BB962C8B-B14F-4D97-AF65-F5344CB8AC3E}">
        <p14:creationId xmlns:p14="http://schemas.microsoft.com/office/powerpoint/2010/main" val="247027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08808" y="432586"/>
            <a:ext cx="9404723" cy="1400530"/>
          </a:xfrm>
        </p:spPr>
        <p:txBody>
          <a:bodyPr/>
          <a:lstStyle/>
          <a:p>
            <a:r>
              <a:rPr lang="en-US" altLang="zh-CN" dirty="0" smtClean="0"/>
              <a:t>11.2</a:t>
            </a:r>
            <a:r>
              <a:rPr lang="zh-CN" altLang="en-US" dirty="0" smtClean="0"/>
              <a:t>组员绩效</a:t>
            </a:r>
            <a:endParaRPr lang="zh-CN" altLang="zh-CN" dirty="0"/>
          </a:p>
        </p:txBody>
      </p:sp>
      <p:sp>
        <p:nvSpPr>
          <p:cNvPr id="2" name="TextBox 1"/>
          <p:cNvSpPr txBox="1"/>
          <p:nvPr/>
        </p:nvSpPr>
        <p:spPr>
          <a:xfrm>
            <a:off x="1235242" y="1852863"/>
            <a:ext cx="1723549" cy="1938992"/>
          </a:xfrm>
          <a:prstGeom prst="rect">
            <a:avLst/>
          </a:prstGeom>
          <a:noFill/>
        </p:spPr>
        <p:txBody>
          <a:bodyPr wrap="none" rtlCol="0">
            <a:spAutoFit/>
          </a:bodyPr>
          <a:lstStyle/>
          <a:p>
            <a:r>
              <a:rPr lang="zh-CN" altLang="en-US" sz="2400" dirty="0" smtClean="0">
                <a:latin typeface="+mn-ea"/>
              </a:rPr>
              <a:t>李俊：</a:t>
            </a:r>
            <a:r>
              <a:rPr lang="en-US" altLang="zh-CN" sz="2400" dirty="0" smtClean="0">
                <a:latin typeface="+mn-ea"/>
              </a:rPr>
              <a:t>85</a:t>
            </a:r>
          </a:p>
          <a:p>
            <a:r>
              <a:rPr lang="zh-CN" altLang="en-US" sz="2400" dirty="0" smtClean="0">
                <a:latin typeface="+mn-ea"/>
              </a:rPr>
              <a:t>黄</a:t>
            </a:r>
            <a:r>
              <a:rPr lang="zh-CN" altLang="en-US" sz="2400" dirty="0">
                <a:latin typeface="+mn-ea"/>
              </a:rPr>
              <a:t>浩</a:t>
            </a:r>
            <a:r>
              <a:rPr lang="zh-CN" altLang="en-US" sz="2400" dirty="0" smtClean="0">
                <a:latin typeface="+mn-ea"/>
              </a:rPr>
              <a:t>峰：</a:t>
            </a:r>
            <a:r>
              <a:rPr lang="en-US" altLang="zh-CN" sz="2400" dirty="0" smtClean="0">
                <a:latin typeface="+mn-ea"/>
              </a:rPr>
              <a:t>8</a:t>
            </a:r>
            <a:r>
              <a:rPr lang="en-US" altLang="zh-CN" sz="2400" dirty="0">
                <a:latin typeface="+mn-ea"/>
              </a:rPr>
              <a:t>4</a:t>
            </a:r>
            <a:endParaRPr lang="en-US" altLang="zh-CN" sz="2400" dirty="0" smtClean="0">
              <a:latin typeface="+mn-ea"/>
            </a:endParaRPr>
          </a:p>
          <a:p>
            <a:r>
              <a:rPr lang="zh-CN" altLang="en-US" sz="2400" dirty="0" smtClean="0">
                <a:latin typeface="+mn-ea"/>
              </a:rPr>
              <a:t>叶</a:t>
            </a:r>
            <a:r>
              <a:rPr lang="zh-CN" altLang="en-US" sz="2400" dirty="0">
                <a:latin typeface="+mn-ea"/>
              </a:rPr>
              <a:t>忠</a:t>
            </a:r>
            <a:r>
              <a:rPr lang="zh-CN" altLang="en-US" sz="2400" dirty="0" smtClean="0">
                <a:latin typeface="+mn-ea"/>
              </a:rPr>
              <a:t>杰：</a:t>
            </a:r>
            <a:r>
              <a:rPr lang="en-US" altLang="zh-CN" sz="2400" dirty="0" smtClean="0">
                <a:latin typeface="+mn-ea"/>
              </a:rPr>
              <a:t>84</a:t>
            </a:r>
          </a:p>
          <a:p>
            <a:r>
              <a:rPr lang="zh-CN" altLang="en-US" sz="2400" dirty="0" smtClean="0">
                <a:latin typeface="+mn-ea"/>
              </a:rPr>
              <a:t>夏昌灏：</a:t>
            </a:r>
            <a:r>
              <a:rPr lang="en-US" altLang="zh-CN" sz="2400" dirty="0" smtClean="0">
                <a:latin typeface="+mn-ea"/>
              </a:rPr>
              <a:t>86</a:t>
            </a:r>
          </a:p>
          <a:p>
            <a:r>
              <a:rPr lang="zh-CN" altLang="en-US" sz="2400" dirty="0">
                <a:latin typeface="+mn-ea"/>
              </a:rPr>
              <a:t>吴荣</a:t>
            </a:r>
            <a:r>
              <a:rPr lang="zh-CN" altLang="en-US" sz="2400" dirty="0" smtClean="0">
                <a:latin typeface="+mn-ea"/>
              </a:rPr>
              <a:t>欣：</a:t>
            </a:r>
            <a:r>
              <a:rPr lang="en-US" altLang="zh-CN" sz="2400" dirty="0" smtClean="0">
                <a:latin typeface="+mn-ea"/>
              </a:rPr>
              <a:t>83</a:t>
            </a:r>
            <a:endParaRPr lang="zh-CN" altLang="en-US" sz="2400" dirty="0">
              <a:latin typeface="+mn-ea"/>
            </a:endParaRPr>
          </a:p>
        </p:txBody>
      </p:sp>
    </p:spTree>
    <p:extLst>
      <p:ext uri="{BB962C8B-B14F-4D97-AF65-F5344CB8AC3E}">
        <p14:creationId xmlns:p14="http://schemas.microsoft.com/office/powerpoint/2010/main" val="4081763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r>
              <a:rPr lang="zh-CN" altLang="en-US" sz="9600" dirty="0"/>
              <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1.4 </a:t>
            </a:r>
            <a:r>
              <a:rPr lang="zh-CN" altLang="zh-CN" dirty="0"/>
              <a:t>参考文献</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568604480"/>
              </p:ext>
            </p:extLst>
          </p:nvPr>
        </p:nvGraphicFramePr>
        <p:xfrm>
          <a:off x="1815627" y="1706056"/>
          <a:ext cx="8942664" cy="2612131"/>
        </p:xfrm>
        <a:graphic>
          <a:graphicData uri="http://schemas.openxmlformats.org/drawingml/2006/table">
            <a:tbl>
              <a:tblPr firstRow="1" firstCol="1" bandRow="1"/>
              <a:tblGrid>
                <a:gridCol w="2146773">
                  <a:extLst>
                    <a:ext uri="{9D8B030D-6E8A-4147-A177-3AD203B41FA5}">
                      <a16:colId xmlns="" xmlns:a16="http://schemas.microsoft.com/office/drawing/2014/main" val="20000"/>
                    </a:ext>
                  </a:extLst>
                </a:gridCol>
                <a:gridCol w="2324559">
                  <a:extLst>
                    <a:ext uri="{9D8B030D-6E8A-4147-A177-3AD203B41FA5}">
                      <a16:colId xmlns="" xmlns:a16="http://schemas.microsoft.com/office/drawing/2014/main" val="20001"/>
                    </a:ext>
                  </a:extLst>
                </a:gridCol>
                <a:gridCol w="2235666">
                  <a:extLst>
                    <a:ext uri="{9D8B030D-6E8A-4147-A177-3AD203B41FA5}">
                      <a16:colId xmlns="" xmlns:a16="http://schemas.microsoft.com/office/drawing/2014/main" val="20002"/>
                    </a:ext>
                  </a:extLst>
                </a:gridCol>
                <a:gridCol w="2235666">
                  <a:extLst>
                    <a:ext uri="{9D8B030D-6E8A-4147-A177-3AD203B41FA5}">
                      <a16:colId xmlns="" xmlns:a16="http://schemas.microsoft.com/office/drawing/2014/main" val="20003"/>
                    </a:ext>
                  </a:extLst>
                </a:gridCol>
              </a:tblGrid>
              <a:tr h="376123">
                <a:tc>
                  <a:txBody>
                    <a:bodyPr/>
                    <a:lstStyle/>
                    <a:p>
                      <a:pPr algn="just">
                        <a:spcAft>
                          <a:spcPts val="0"/>
                        </a:spcAft>
                      </a:pPr>
                      <a:r>
                        <a:rPr lang="zh-CN" sz="2400" b="1" kern="100" dirty="0" smtClean="0">
                          <a:effectLst/>
                          <a:latin typeface="Calibri"/>
                          <a:ea typeface="宋体"/>
                          <a:cs typeface="Times New Roman"/>
                        </a:rPr>
                        <a:t>书名</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作者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ISBN</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752244">
                <a:tc>
                  <a:txBody>
                    <a:bodyPr/>
                    <a:lstStyle/>
                    <a:p>
                      <a:pPr algn="just">
                        <a:spcAft>
                          <a:spcPts val="0"/>
                        </a:spcAft>
                      </a:pPr>
                      <a:r>
                        <a:rPr lang="en-US" altLang="zh-CN" sz="2400" b="1" kern="100" dirty="0" smtClean="0">
                          <a:effectLst/>
                          <a:latin typeface="Calibri"/>
                          <a:ea typeface="宋体"/>
                          <a:cs typeface="Times New Roman"/>
                        </a:rPr>
                        <a:t>1.</a:t>
                      </a:r>
                      <a:r>
                        <a:rPr lang="zh-CN" sz="2400" b="1" kern="100" dirty="0" smtClean="0">
                          <a:effectLst/>
                          <a:latin typeface="Calibri"/>
                          <a:ea typeface="宋体"/>
                          <a:cs typeface="Times New Roman"/>
                        </a:rPr>
                        <a:t>《软件需求》</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Karl Wiegers, Joy Beatly</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solidFill>
                            <a:schemeClr val="tx1"/>
                          </a:solidFill>
                          <a:effectLst/>
                          <a:latin typeface="宋体"/>
                          <a:ea typeface="宋体"/>
                          <a:cs typeface="Times New Roman"/>
                        </a:rPr>
                        <a:t>9787302426820</a:t>
                      </a:r>
                      <a:endParaRPr lang="zh-CN" sz="2400" b="1" kern="100" dirty="0">
                        <a:solidFill>
                          <a:schemeClr val="tx1"/>
                        </a:solidFill>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752244">
                <a:tc>
                  <a:txBody>
                    <a:bodyPr/>
                    <a:lstStyle/>
                    <a:p>
                      <a:pPr algn="just">
                        <a:spcAft>
                          <a:spcPts val="0"/>
                        </a:spcAft>
                      </a:pPr>
                      <a:r>
                        <a:rPr lang="en-US" altLang="zh-CN" sz="2400" b="1" kern="100" dirty="0" smtClean="0">
                          <a:effectLst/>
                          <a:latin typeface="Calibri"/>
                          <a:ea typeface="宋体"/>
                          <a:cs typeface="Times New Roman"/>
                        </a:rPr>
                        <a:t>2.</a:t>
                      </a:r>
                      <a:r>
                        <a:rPr lang="zh-CN" sz="2400" b="1" kern="100" dirty="0" smtClean="0">
                          <a:effectLst/>
                          <a:latin typeface="Calibri"/>
                          <a:ea typeface="宋体"/>
                          <a:cs typeface="Times New Roman"/>
                        </a:rPr>
                        <a:t>《</a:t>
                      </a:r>
                      <a:r>
                        <a:rPr lang="en-US" sz="2400" b="1" kern="100" dirty="0">
                          <a:effectLst/>
                          <a:latin typeface="Calibri"/>
                          <a:ea typeface="宋体"/>
                          <a:cs typeface="Times New Roman"/>
                        </a:rPr>
                        <a:t>IT</a:t>
                      </a:r>
                      <a:r>
                        <a:rPr lang="zh-CN" sz="2400" b="1" kern="100" dirty="0">
                          <a:effectLst/>
                          <a:latin typeface="Calibri"/>
                          <a:ea typeface="宋体"/>
                          <a:cs typeface="Times New Roman"/>
                        </a:rPr>
                        <a:t>项目管理》</a:t>
                      </a:r>
                      <a:r>
                        <a:rPr lang="en-US" sz="2400" b="1" kern="100" dirty="0">
                          <a:effectLst/>
                          <a:latin typeface="Calibri"/>
                          <a:ea typeface="宋体"/>
                          <a:cs typeface="Times New Roman"/>
                        </a:rPr>
                        <a:t>(</a:t>
                      </a:r>
                      <a:r>
                        <a:rPr lang="zh-CN" sz="2400" b="1" kern="100" dirty="0">
                          <a:effectLst/>
                          <a:latin typeface="Calibri"/>
                          <a:ea typeface="宋体"/>
                          <a:cs typeface="Times New Roman"/>
                        </a:rPr>
                        <a:t>第</a:t>
                      </a:r>
                      <a:r>
                        <a:rPr lang="en-US" sz="2400" b="1" kern="100" dirty="0">
                          <a:effectLst/>
                          <a:latin typeface="Calibri"/>
                          <a:ea typeface="宋体"/>
                          <a:cs typeface="Times New Roman"/>
                        </a:rPr>
                        <a:t>8</a:t>
                      </a:r>
                      <a:r>
                        <a:rPr lang="zh-CN" sz="2400" b="1" kern="100" dirty="0">
                          <a:effectLst/>
                          <a:latin typeface="Calibri"/>
                          <a:ea typeface="宋体"/>
                          <a:cs typeface="Times New Roman"/>
                        </a:rPr>
                        <a:t>版</a:t>
                      </a:r>
                      <a:r>
                        <a:rPr lang="en-US" sz="2400" b="1" kern="100" dirty="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Kathy Schwalbe</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a:effectLst/>
                          <a:latin typeface="Calibri"/>
                          <a:ea typeface="宋体"/>
                          <a:cs typeface="Times New Roman"/>
                        </a:rPr>
                        <a:t>机械工业出版社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a:effectLst/>
                          <a:latin typeface="宋体"/>
                          <a:ea typeface="宋体"/>
                          <a:cs typeface="Times New Roman"/>
                        </a:rPr>
                        <a:t>9787111582335</a:t>
                      </a:r>
                      <a:endParaRPr lang="zh-CN" sz="2400" b="1"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76123">
                <a:tc>
                  <a:txBody>
                    <a:bodyPr/>
                    <a:lstStyle/>
                    <a:p>
                      <a:pPr algn="just">
                        <a:spcAft>
                          <a:spcPts val="0"/>
                        </a:spcAft>
                      </a:pPr>
                      <a:r>
                        <a:rPr lang="en-US" altLang="zh-CN" sz="2400" b="1" kern="100" dirty="0" smtClean="0">
                          <a:effectLst/>
                          <a:latin typeface="Calibri"/>
                          <a:ea typeface="宋体"/>
                          <a:cs typeface="Times New Roman"/>
                        </a:rPr>
                        <a:t>3.</a:t>
                      </a:r>
                      <a:r>
                        <a:rPr lang="zh-CN" sz="2400" b="1" kern="100" dirty="0" smtClean="0">
                          <a:effectLst/>
                          <a:latin typeface="Calibri"/>
                          <a:ea typeface="宋体"/>
                          <a:cs typeface="Times New Roman"/>
                        </a:rPr>
                        <a:t>《软件工程导论》</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张海藩</a:t>
                      </a:r>
                      <a:r>
                        <a:rPr lang="en-US" sz="2400" b="1" kern="100" dirty="0">
                          <a:effectLst/>
                          <a:latin typeface="Calibri"/>
                          <a:ea typeface="宋体"/>
                          <a:cs typeface="Times New Roman"/>
                        </a:rPr>
                        <a:t>,</a:t>
                      </a:r>
                      <a:r>
                        <a:rPr lang="zh-CN" sz="2400" b="1" kern="100" dirty="0">
                          <a:effectLst/>
                          <a:latin typeface="Calibri"/>
                          <a:ea typeface="宋体"/>
                          <a:cs typeface="Times New Roman"/>
                        </a:rPr>
                        <a:t>牟永敏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b="1" kern="100" dirty="0">
                          <a:effectLst/>
                          <a:latin typeface="Calibri"/>
                          <a:ea typeface="宋体"/>
                          <a:cs typeface="Times New Roman"/>
                        </a:rPr>
                        <a:t>清华大学出版社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b="1" kern="100" dirty="0">
                          <a:effectLst/>
                          <a:latin typeface="宋体"/>
                          <a:ea typeface="宋体"/>
                          <a:cs typeface="Times New Roman"/>
                        </a:rPr>
                        <a:t>9787302330981</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13673965"/>
              </p:ext>
            </p:extLst>
          </p:nvPr>
        </p:nvGraphicFramePr>
        <p:xfrm>
          <a:off x="1809166" y="4307305"/>
          <a:ext cx="8942664" cy="1097280"/>
        </p:xfrm>
        <a:graphic>
          <a:graphicData uri="http://schemas.openxmlformats.org/drawingml/2006/table">
            <a:tbl>
              <a:tblPr firstRow="1" firstCol="1" bandRow="1"/>
              <a:tblGrid>
                <a:gridCol w="2153234"/>
                <a:gridCol w="2318098"/>
                <a:gridCol w="2235666"/>
                <a:gridCol w="2235666"/>
              </a:tblGrid>
              <a:tr h="848626">
                <a:tc>
                  <a:txBody>
                    <a:bodyPr/>
                    <a:lstStyle/>
                    <a:p>
                      <a:pPr algn="just">
                        <a:spcAft>
                          <a:spcPts val="0"/>
                        </a:spcAft>
                      </a:pPr>
                      <a:r>
                        <a:rPr lang="en-US" altLang="zh-CN" sz="2400" b="1" kern="100" dirty="0" smtClean="0">
                          <a:effectLst/>
                          <a:latin typeface="Calibri"/>
                          <a:ea typeface="宋体"/>
                          <a:cs typeface="Times New Roman"/>
                        </a:rPr>
                        <a:t>4.</a:t>
                      </a:r>
                      <a:r>
                        <a:rPr lang="zh-CN" sz="2400" b="1" kern="100" dirty="0" smtClean="0">
                          <a:effectLst/>
                          <a:latin typeface="Calibri"/>
                          <a:ea typeface="宋体"/>
                          <a:cs typeface="Times New Roman"/>
                        </a:rPr>
                        <a:t>《</a:t>
                      </a:r>
                      <a:r>
                        <a:rPr lang="en-US" altLang="zh-CN" sz="2400" b="1" kern="100" dirty="0" smtClean="0">
                          <a:effectLst/>
                          <a:latin typeface="Calibri"/>
                          <a:ea typeface="宋体"/>
                          <a:cs typeface="Times New Roman"/>
                        </a:rPr>
                        <a:t>2017</a:t>
                      </a:r>
                      <a:r>
                        <a:rPr lang="zh-CN" altLang="en-US" sz="2400" b="1" kern="100" dirty="0" smtClean="0">
                          <a:effectLst/>
                          <a:latin typeface="Calibri"/>
                          <a:ea typeface="宋体"/>
                          <a:cs typeface="Times New Roman"/>
                        </a:rPr>
                        <a:t>年度杭州市人均收入</a:t>
                      </a:r>
                      <a:r>
                        <a:rPr lang="zh-CN" sz="2400" b="1" kern="100" dirty="0" smtClean="0">
                          <a:effectLst/>
                          <a:latin typeface="Calibri"/>
                          <a:ea typeface="宋体"/>
                          <a:cs typeface="Times New Roman"/>
                        </a:rPr>
                        <a:t>》</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2400" b="1" kern="100" dirty="0" smtClean="0">
                          <a:effectLst/>
                          <a:latin typeface="Calibri"/>
                          <a:ea typeface="宋体"/>
                          <a:cs typeface="Times New Roman"/>
                        </a:rPr>
                        <a:t>江亮儒</a:t>
                      </a: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2400" b="1"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r>
              <a:rPr lang="en-US" altLang="zh-CN" sz="9600" dirty="0"/>
              <a:t/>
            </a:r>
            <a:br>
              <a:rPr lang="en-US" altLang="zh-CN" sz="9600" dirty="0"/>
            </a:br>
            <a:r>
              <a:rPr lang="zh-CN" altLang="zh-CN" sz="9600" dirty="0"/>
              <a:t>项目概述</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487169" y="1505674"/>
            <a:ext cx="10877266" cy="4031873"/>
          </a:xfrm>
          <a:prstGeom prst="rect">
            <a:avLst/>
          </a:prstGeom>
          <a:noFill/>
        </p:spPr>
        <p:txBody>
          <a:bodyPr wrap="square" rtlCol="0">
            <a:spAutoFit/>
          </a:bodyPr>
          <a:lstStyle/>
          <a:p>
            <a:r>
              <a:rPr lang="zh-CN" altLang="zh-CN" sz="3200" b="1" dirty="0"/>
              <a:t>专门为一个教师，一门课程而建的网站，并可以有效的提供多课程交叉的资源共享与控制。它的主要用户是项目管理</a:t>
            </a:r>
            <a:r>
              <a:rPr lang="en-US" altLang="zh-CN" sz="3200" b="1" dirty="0"/>
              <a:t>,</a:t>
            </a:r>
            <a:r>
              <a:rPr lang="zh-CN" altLang="zh-CN" sz="3200" b="1" dirty="0"/>
              <a:t>需求工程和相关课程的教师和选了这门课的所有学生以及一些感谢趣的网友，所以用户单一管理方便。这个网站让学生和教师更加有效地沟通，让学生了解更多软件项目管理与软件需求相关知识，也为项目管理，需求工程，统一建模等软件工程化课程的教学方法提供试验基地。</a:t>
            </a:r>
          </a:p>
          <a:p>
            <a:endParaRPr lang="en-US" altLang="zh-CN" sz="3200" b="1" dirty="0"/>
          </a:p>
        </p:txBody>
      </p:sp>
    </p:spTree>
    <p:extLst>
      <p:ext uri="{BB962C8B-B14F-4D97-AF65-F5344CB8AC3E}">
        <p14:creationId xmlns:p14="http://schemas.microsoft.com/office/powerpoint/2010/main" val="2771957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1324</TotalTime>
  <Words>4111</Words>
  <Application>Microsoft Office PowerPoint</Application>
  <PresentationFormat>自定义</PresentationFormat>
  <Paragraphs>804</Paragraphs>
  <Slides>63</Slides>
  <Notes>20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离子</vt:lpstr>
      <vt:lpstr>需求工程项目计划</vt:lpstr>
      <vt:lpstr>目录</vt:lpstr>
      <vt:lpstr>第1章 引言</vt:lpstr>
      <vt:lpstr>1.1项目说明</vt:lpstr>
      <vt:lpstr>1.2编写目的</vt:lpstr>
      <vt:lpstr>1.3 业务目标</vt:lpstr>
      <vt:lpstr>1.4 参考文献</vt:lpstr>
      <vt:lpstr>第2章  项目概述</vt:lpstr>
      <vt:lpstr>PowerPoint 演示文稿</vt:lpstr>
      <vt:lpstr>2.1 工作内容</vt:lpstr>
      <vt:lpstr>2.2 产品</vt:lpstr>
      <vt:lpstr>2.3 验收标准和验收计划</vt:lpstr>
      <vt:lpstr>第3章  实施计划</vt:lpstr>
      <vt:lpstr>3.1 工作任务分解及人员分工</vt:lpstr>
      <vt:lpstr>3.1 工作任务分解及人员分工</vt:lpstr>
      <vt:lpstr>3.2 WBS</vt:lpstr>
      <vt:lpstr>3.2 OBS</vt:lpstr>
      <vt:lpstr>3.3 甘特图</vt:lpstr>
      <vt:lpstr>3.3 甘特图</vt:lpstr>
      <vt:lpstr>3.4 里程碑</vt:lpstr>
      <vt:lpstr>第4章  范围管理计划 </vt:lpstr>
      <vt:lpstr>4.1 需求工程范围管理表</vt:lpstr>
      <vt:lpstr>第5章  质量管理计划</vt:lpstr>
      <vt:lpstr>5.1 软件工程系列课程教学辅助网站的质量管理计划</vt:lpstr>
      <vt:lpstr>5.2 教师需求</vt:lpstr>
      <vt:lpstr>5.3 学生需求</vt:lpstr>
      <vt:lpstr>5.4 网站游客需求</vt:lpstr>
      <vt:lpstr>第6章  沟通管理计划</vt:lpstr>
      <vt:lpstr>6.1 干系人联系</vt:lpstr>
      <vt:lpstr>6.1 干系人联系</vt:lpstr>
      <vt:lpstr>6.2 开发者与客户沟通计划</vt:lpstr>
      <vt:lpstr>6.3 开发者内部沟通计划</vt:lpstr>
      <vt:lpstr>6.3 开发者内部沟通计划</vt:lpstr>
      <vt:lpstr>6.4 限制沟通因素</vt:lpstr>
      <vt:lpstr>第7章  风险管理计划 </vt:lpstr>
      <vt:lpstr>7.1 项目风险类别定义</vt:lpstr>
      <vt:lpstr>7.2 风险概率与影响的定义</vt:lpstr>
      <vt:lpstr>7.3 风险评估</vt:lpstr>
      <vt:lpstr>7.4 风险策划</vt:lpstr>
      <vt:lpstr>第8章  配置管理系统</vt:lpstr>
      <vt:lpstr>8.1 配置标志</vt:lpstr>
      <vt:lpstr>8.2 版本控制</vt:lpstr>
      <vt:lpstr>8.3 变更控制</vt:lpstr>
      <vt:lpstr>8.4 配置审计</vt:lpstr>
      <vt:lpstr>8.5 配置状态报告</vt:lpstr>
      <vt:lpstr>第9章  人力资源管理计划 </vt:lpstr>
      <vt:lpstr>9.1角色和职责</vt:lpstr>
      <vt:lpstr>PowerPoint 演示文稿</vt:lpstr>
      <vt:lpstr>PowerPoint 演示文稿</vt:lpstr>
      <vt:lpstr>PowerPoint 演示文稿</vt:lpstr>
      <vt:lpstr>PowerPoint 演示文稿</vt:lpstr>
      <vt:lpstr>9.1角色和职责</vt:lpstr>
      <vt:lpstr>9.2项目组织结构</vt:lpstr>
      <vt:lpstr>9.3人员配备管理计划</vt:lpstr>
      <vt:lpstr>PowerPoint 演示文稿</vt:lpstr>
      <vt:lpstr>PowerPoint 演示文稿</vt:lpstr>
      <vt:lpstr>第10章  成本管理计划 </vt:lpstr>
      <vt:lpstr>10.1人力资源成本预算</vt:lpstr>
      <vt:lpstr>10.2其他预算</vt:lpstr>
      <vt:lpstr>PowerPoint 演示文稿</vt:lpstr>
      <vt:lpstr>11.1组员分工</vt:lpstr>
      <vt:lpstr>11.2组员绩效</vt:lpstr>
      <vt:lpstr>谢谢各位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HP</cp:lastModifiedBy>
  <cp:revision>130</cp:revision>
  <cp:lastPrinted>2012-08-15T21:38:02Z</cp:lastPrinted>
  <dcterms:created xsi:type="dcterms:W3CDTF">2017-10-25T13:05:14Z</dcterms:created>
  <dcterms:modified xsi:type="dcterms:W3CDTF">2018-11-04T07:20:06Z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