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59" r:id="rId4"/>
    <p:sldId id="260" r:id="rId5"/>
    <p:sldId id="291" r:id="rId6"/>
    <p:sldId id="292" r:id="rId7"/>
    <p:sldId id="294" r:id="rId8"/>
    <p:sldId id="261" r:id="rId9"/>
    <p:sldId id="295" r:id="rId10"/>
    <p:sldId id="296" r:id="rId11"/>
    <p:sldId id="297" r:id="rId12"/>
    <p:sldId id="300" r:id="rId13"/>
    <p:sldId id="301" r:id="rId14"/>
    <p:sldId id="302" r:id="rId15"/>
    <p:sldId id="303" r:id="rId16"/>
    <p:sldId id="304" r:id="rId17"/>
    <p:sldId id="305" r:id="rId18"/>
    <p:sldId id="306" r:id="rId19"/>
    <p:sldId id="307" r:id="rId20"/>
    <p:sldId id="308" r:id="rId21"/>
    <p:sldId id="309" r:id="rId22"/>
    <p:sldId id="272" r:id="rId23"/>
    <p:sldId id="316" r:id="rId24"/>
    <p:sldId id="340" r:id="rId25"/>
    <p:sldId id="315" r:id="rId26"/>
    <p:sldId id="268" r:id="rId27"/>
    <p:sldId id="265" r:id="rId28"/>
    <p:sldId id="314" r:id="rId29"/>
    <p:sldId id="269" r:id="rId30"/>
    <p:sldId id="317" r:id="rId31"/>
    <p:sldId id="313" r:id="rId32"/>
    <p:sldId id="318" r:id="rId33"/>
    <p:sldId id="319" r:id="rId34"/>
    <p:sldId id="320" r:id="rId35"/>
    <p:sldId id="321" r:id="rId36"/>
    <p:sldId id="322" r:id="rId37"/>
    <p:sldId id="323" r:id="rId38"/>
    <p:sldId id="312" r:id="rId39"/>
    <p:sldId id="325" r:id="rId40"/>
    <p:sldId id="271" r:id="rId41"/>
    <p:sldId id="336" r:id="rId42"/>
    <p:sldId id="337" r:id="rId43"/>
    <p:sldId id="338" r:id="rId44"/>
    <p:sldId id="339" r:id="rId45"/>
    <p:sldId id="332" r:id="rId46"/>
    <p:sldId id="334" r:id="rId47"/>
    <p:sldId id="335" r:id="rId48"/>
    <p:sldId id="310" r:id="rId49"/>
    <p:sldId id="331" r:id="rId50"/>
    <p:sldId id="311" r:id="rId51"/>
    <p:sldId id="293" r:id="rId52"/>
    <p:sldId id="29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5DB"/>
    <a:srgbClr val="F8D845"/>
    <a:srgbClr val="2DCCDF"/>
    <a:srgbClr val="F04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4" d="100"/>
          <a:sy n="74" d="100"/>
        </p:scale>
        <p:origin x="45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7359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94861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302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766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694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30658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64548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94103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588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709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470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13524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6243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51274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4692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2018/11/11</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2018/11/11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2018/11/11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31601416@stu.zucc.edu.c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31601417@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623355" y="2156966"/>
            <a:ext cx="6352566" cy="1703219"/>
            <a:chOff x="668354" y="2535863"/>
            <a:chExt cx="6353031" cy="1702841"/>
          </a:xfrm>
        </p:grpSpPr>
        <p:sp>
          <p:nvSpPr>
            <p:cNvPr id="3089" name="文本框 18"/>
            <p:cNvSpPr txBox="1">
              <a:spLocks noChangeArrowheads="1"/>
            </p:cNvSpPr>
            <p:nvPr/>
          </p:nvSpPr>
          <p:spPr bwMode="auto">
            <a:xfrm>
              <a:off x="668354" y="2535863"/>
              <a:ext cx="4734746" cy="4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dirty="0">
                  <a:latin typeface="碳纤维正粗黑简体" panose="02010601030101010101" pitchFamily="2" charset="-122"/>
                  <a:ea typeface="碳纤维正粗黑简体" panose="02010601030101010101" pitchFamily="2" charset="-122"/>
                </a:rPr>
                <a:t>软件工程系列课程教学辅助网站</a:t>
              </a:r>
            </a:p>
          </p:txBody>
        </p:sp>
        <p:sp>
          <p:nvSpPr>
            <p:cNvPr id="3090" name="文本框 19"/>
            <p:cNvSpPr txBox="1">
              <a:spLocks noChangeArrowheads="1"/>
            </p:cNvSpPr>
            <p:nvPr/>
          </p:nvSpPr>
          <p:spPr bwMode="auto">
            <a:xfrm>
              <a:off x="786816" y="3223267"/>
              <a:ext cx="6234569" cy="101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需求工程计划</a:t>
              </a:r>
            </a:p>
          </p:txBody>
        </p:sp>
      </p:grpSp>
      <p:sp>
        <p:nvSpPr>
          <p:cNvPr id="19" name="文本框 20">
            <a:extLst>
              <a:ext uri="{FF2B5EF4-FFF2-40B4-BE49-F238E27FC236}">
                <a16:creationId xmlns:a16="http://schemas.microsoft.com/office/drawing/2014/main" id="{BF8FCF71-D7AD-4532-88EB-DDF92FFF21E2}"/>
              </a:ext>
            </a:extLst>
          </p:cNvPr>
          <p:cNvSpPr txBox="1">
            <a:spLocks noChangeArrowheads="1"/>
          </p:cNvSpPr>
          <p:nvPr/>
        </p:nvSpPr>
        <p:spPr bwMode="auto">
          <a:xfrm>
            <a:off x="5741808" y="4337050"/>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a:extLst>
              <a:ext uri="{FF2B5EF4-FFF2-40B4-BE49-F238E27FC236}">
                <a16:creationId xmlns:a16="http://schemas.microsoft.com/office/drawing/2014/main" id="{47E1FD84-A982-40AD-8826-1F26BA7BBC3B}"/>
              </a:ext>
            </a:extLst>
          </p:cNvPr>
          <p:cNvSpPr txBox="1">
            <a:spLocks noChangeArrowheads="1"/>
          </p:cNvSpPr>
          <p:nvPr/>
        </p:nvSpPr>
        <p:spPr bwMode="auto">
          <a:xfrm>
            <a:off x="5741808" y="4675187"/>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BC787C7F-1099-4971-B84D-56BC987FB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randombar(horizontal)">
                                      <p:cBhvr>
                                        <p:cTn id="7" dur="500"/>
                                        <p:tgtEl>
                                          <p:spTgt spid="308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randombar(horizont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291739" y="135171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5162745" y="2519149"/>
            <a:ext cx="1800493" cy="369332"/>
          </a:xfrm>
          <a:prstGeom prst="rect">
            <a:avLst/>
          </a:prstGeom>
          <a:noFill/>
        </p:spPr>
        <p:txBody>
          <a:bodyPr wrap="none" rtlCol="0">
            <a:spAutoFit/>
          </a:bodyPr>
          <a:lstStyle/>
          <a:p>
            <a:r>
              <a:rPr kumimoji="1" lang="zh-CN" altLang="en-US" b="1" dirty="0">
                <a:latin typeface="Microsoft YaHei" charset="-122"/>
                <a:ea typeface="Microsoft YaHei" charset="-122"/>
                <a:cs typeface="Microsoft YaHei" charset="-122"/>
              </a:rPr>
              <a:t>需要交付的文件</a:t>
            </a:r>
          </a:p>
        </p:txBody>
      </p:sp>
      <p:graphicFrame>
        <p:nvGraphicFramePr>
          <p:cNvPr id="2" name="表格 1">
            <a:extLst>
              <a:ext uri="{FF2B5EF4-FFF2-40B4-BE49-F238E27FC236}">
                <a16:creationId xmlns:a16="http://schemas.microsoft.com/office/drawing/2014/main" id="{B886CD35-46B2-47DC-B820-0A26D49E9DB1}"/>
              </a:ext>
            </a:extLst>
          </p:cNvPr>
          <p:cNvGraphicFramePr>
            <a:graphicFrameLocks noGrp="1"/>
          </p:cNvGraphicFramePr>
          <p:nvPr>
            <p:extLst>
              <p:ext uri="{D42A27DB-BD31-4B8C-83A1-F6EECF244321}">
                <p14:modId xmlns:p14="http://schemas.microsoft.com/office/powerpoint/2010/main" val="1863924778"/>
              </p:ext>
            </p:extLst>
          </p:nvPr>
        </p:nvGraphicFramePr>
        <p:xfrm>
          <a:off x="4419600" y="3144020"/>
          <a:ext cx="3352800" cy="1438275"/>
        </p:xfrm>
        <a:graphic>
          <a:graphicData uri="http://schemas.openxmlformats.org/drawingml/2006/table">
            <a:tbl>
              <a:tblPr firstRow="1" firstCol="1" bandRow="1">
                <a:tableStyleId>{5C22544A-7EE6-4342-B048-85BDC9FD1C3A}</a:tableStyleId>
              </a:tblPr>
              <a:tblGrid>
                <a:gridCol w="3352800">
                  <a:extLst>
                    <a:ext uri="{9D8B030D-6E8A-4147-A177-3AD203B41FA5}">
                      <a16:colId xmlns:a16="http://schemas.microsoft.com/office/drawing/2014/main" val="3706096187"/>
                    </a:ext>
                  </a:extLst>
                </a:gridCol>
              </a:tblGrid>
              <a:tr h="202565">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1962000"/>
                  </a:ext>
                </a:extLst>
              </a:tr>
              <a:tr h="212725">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9897419"/>
                  </a:ext>
                </a:extLst>
              </a:tr>
              <a:tr h="202565">
                <a:tc>
                  <a:txBody>
                    <a:bodyPr/>
                    <a:lstStyle/>
                    <a:p>
                      <a:pPr>
                        <a:spcAft>
                          <a:spcPts val="0"/>
                        </a:spcAft>
                      </a:pPr>
                      <a:r>
                        <a:rPr lang="zh-CN" sz="1200" dirty="0">
                          <a:effectLst/>
                        </a:rPr>
                        <a:t>《总体项目计划》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63720025"/>
                  </a:ext>
                </a:extLst>
              </a:tr>
              <a:tr h="212725">
                <a:tc>
                  <a:txBody>
                    <a:bodyPr/>
                    <a:lstStyle/>
                    <a:p>
                      <a:pPr>
                        <a:spcAft>
                          <a:spcPts val="0"/>
                        </a:spcAft>
                      </a:pPr>
                      <a:r>
                        <a:rPr lang="zh-CN" sz="1200" dirty="0">
                          <a:effectLst/>
                        </a:rPr>
                        <a:t>《</a:t>
                      </a:r>
                      <a:r>
                        <a:rPr lang="en-US" sz="1200" dirty="0">
                          <a:effectLst/>
                        </a:rPr>
                        <a:t>QA</a:t>
                      </a:r>
                      <a:r>
                        <a:rPr lang="zh-CN" sz="1200" dirty="0">
                          <a:effectLst/>
                        </a:rPr>
                        <a:t>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22611440"/>
                  </a:ext>
                </a:extLst>
              </a:tr>
              <a:tr h="202565">
                <a:tc>
                  <a:txBody>
                    <a:bodyPr/>
                    <a:lstStyle/>
                    <a:p>
                      <a:pPr>
                        <a:spcAft>
                          <a:spcPts val="0"/>
                        </a:spcAft>
                      </a:pPr>
                      <a:r>
                        <a:rPr lang="zh-CN" sz="1200" dirty="0">
                          <a:effectLst/>
                        </a:rPr>
                        <a:t>《需求工程计划》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5431932"/>
                  </a:ext>
                </a:extLst>
              </a:tr>
              <a:tr h="202565">
                <a:tc>
                  <a:txBody>
                    <a:bodyPr/>
                    <a:lstStyle/>
                    <a:p>
                      <a:pPr>
                        <a:spcAft>
                          <a:spcPts val="0"/>
                        </a:spcAft>
                      </a:pPr>
                      <a:r>
                        <a:rPr lang="zh-CN" sz="1200" dirty="0">
                          <a:effectLst/>
                        </a:rPr>
                        <a:t>《软件需求规格说明书》</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92941425"/>
                  </a:ext>
                </a:extLst>
              </a:tr>
              <a:tr h="202565">
                <a:tc>
                  <a:txBody>
                    <a:bodyPr/>
                    <a:lstStyle/>
                    <a:p>
                      <a:pPr>
                        <a:spcAft>
                          <a:spcPts val="0"/>
                        </a:spcAft>
                      </a:pPr>
                      <a:r>
                        <a:rPr lang="zh-CN" sz="1200" dirty="0">
                          <a:effectLst/>
                        </a:rPr>
                        <a:t>《软件需求变更文档》</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2759233"/>
                  </a:ext>
                </a:extLst>
              </a:tr>
            </a:tbl>
          </a:graphicData>
        </a:graphic>
      </p:graphicFrame>
    </p:spTree>
    <p:extLst>
      <p:ext uri="{BB962C8B-B14F-4D97-AF65-F5344CB8AC3E}">
        <p14:creationId xmlns:p14="http://schemas.microsoft.com/office/powerpoint/2010/main" val="2693296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271058"/>
            <a:ext cx="8117840" cy="3539430"/>
          </a:xfrm>
          <a:prstGeom prst="rect">
            <a:avLst/>
          </a:prstGeom>
        </p:spPr>
        <p:txBody>
          <a:bodyPr wrap="square">
            <a:spAutoFit/>
          </a:bodyPr>
          <a:lstStyle/>
          <a:p>
            <a:pPr>
              <a:spcAft>
                <a:spcPts val="0"/>
              </a:spcAft>
            </a:pPr>
            <a:r>
              <a:rPr lang="en-US" altLang="zh-CN" sz="1400" dirty="0">
                <a:latin typeface="宋体" panose="02010600030101010101" pitchFamily="2" charset="-122"/>
              </a:rPr>
              <a:t> </a:t>
            </a:r>
            <a:r>
              <a:rPr lang="zh-CN" altLang="zh-CN" sz="1400" b="1" dirty="0">
                <a:latin typeface="微软雅黑" panose="020B0503020204020204" pitchFamily="34" charset="-122"/>
                <a:ea typeface="微软雅黑" panose="020B0503020204020204" pitchFamily="34" charset="-122"/>
              </a:rPr>
              <a:t>教师服务</a:t>
            </a:r>
            <a:r>
              <a:rPr lang="zh-CN" altLang="zh-CN" sz="1400" b="1" dirty="0">
                <a:latin typeface="Times New Roman" panose="02020603050405020304" pitchFamily="18" charset="0"/>
              </a:rPr>
              <a:t>：</a:t>
            </a:r>
            <a:endParaRPr lang="en-US" altLang="zh-CN" sz="1400" b="1" dirty="0">
              <a:latin typeface="Times New Roman" panose="02020603050405020304" pitchFamily="18" charset="0"/>
            </a:endParaRPr>
          </a:p>
          <a:p>
            <a:pPr>
              <a:spcAft>
                <a:spcPts val="0"/>
              </a:spcAft>
            </a:pPr>
            <a:endParaRPr lang="zh-CN" altLang="zh-CN" sz="1400" b="1"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网站要有教师介绍，对任课老师的以往教学、科研成果，及其教学风格，出版书 籍，所获荣誉的详细介绍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 课件、模板、参考资料、以往优秀作业、教学视频、音频资料下载，可以及时更新。本班老师同学可以通过账号下载，其他用户可以在线浏览简化版课件。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教师消息发布栏用于老师发布作业点评、临时课程变更等通知。</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网站上要有网站向导即使用指南。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最新信息：公布老师最近的一些教学或外出交流的心得，以及网站一些最近更新信息的介绍。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友情连接（如网上选课主页）有老师要求管理员实时更新。</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提供专门的作业点评,作业完成情况跟踪的功能,对学生的作业,和课后作业讨论进行点评.</a:t>
            </a:r>
          </a:p>
          <a:p>
            <a:pPr marL="266700">
              <a:spcAft>
                <a:spcPts val="0"/>
              </a:spcAft>
            </a:pP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403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096790"/>
            <a:ext cx="8117840" cy="4462760"/>
          </a:xfrm>
          <a:prstGeom prst="rect">
            <a:avLst/>
          </a:prstGeom>
        </p:spPr>
        <p:txBody>
          <a:bodyPr wrap="square">
            <a:spAutoFit/>
          </a:bodyPr>
          <a:lstStyle/>
          <a:p>
            <a:pPr indent="266700">
              <a:spcAft>
                <a:spcPts val="0"/>
              </a:spcAft>
            </a:pPr>
            <a:endParaRPr lang="en-US" altLang="zh-CN" sz="1600" b="1" dirty="0">
              <a:latin typeface="微软雅黑" panose="020B0503020204020204" pitchFamily="34" charset="-122"/>
              <a:ea typeface="微软雅黑" panose="020B0503020204020204" pitchFamily="34" charset="-122"/>
            </a:endParaRPr>
          </a:p>
          <a:p>
            <a:pPr indent="266700">
              <a:spcAft>
                <a:spcPts val="0"/>
              </a:spcAft>
            </a:pPr>
            <a:r>
              <a:rPr lang="zh-CN" altLang="zh-CN" sz="1600" b="1" dirty="0">
                <a:latin typeface="微软雅黑" panose="020B0503020204020204" pitchFamily="34" charset="-122"/>
                <a:ea typeface="微软雅黑" panose="020B0503020204020204" pitchFamily="34" charset="-122"/>
              </a:rPr>
              <a:t>学生服务</a:t>
            </a:r>
            <a:r>
              <a:rPr lang="zh-CN"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indent="266700">
              <a:spcAft>
                <a:spcPts val="0"/>
              </a:spcAft>
            </a:pPr>
            <a:endParaRPr lang="zh-CN" altLang="zh-CN" sz="14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课件下载功能，包括以往的旧版本课件，以及最新的课件。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能下载老师提供的参考资料(含电子教材、历年试卷、补课资料，以及老师的教学交流文章)并且网站能及时更新这些资料。下载的速度能够得到保证：要求同时可容纳10人下载，并且人均速度能达到50kb/s。</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能及时看到老师的通知(含课程相关通知及作业点评)。</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如果教师提供的是多媒体资料，网站能提供下载及在线观看功能（如课堂录像）。</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网站界面要求简洁大方，有网站导航、相关链接(含学校选课系统、学院网页、需求相关主题网站)</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网站提供通过提问方式的密码取回功能。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网站能提供让分组的各个团队能有团队内部的交流工具(如论坛，不同团队可以申请认证板块，非团队成员不能浏览使用，但希望教师可以进入各个板块进行一定的指导，而网站管理人员也可管理认证板块)。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网站能提供一定资料共享功能(如论坛有上传下载附件功能、但对附件大小有限制，不得大于2M)</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网站能较醒目地提供教师的联系方式 (尽量详细)。</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网站可以提供站内文章标题搜索功能。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网站能够提供学生自身作业提交功能,并可以跟踪作业的批复情况</a:t>
            </a: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358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728258"/>
            <a:ext cx="8117840" cy="2492990"/>
          </a:xfrm>
          <a:prstGeom prst="rect">
            <a:avLst/>
          </a:prstGeom>
        </p:spPr>
        <p:txBody>
          <a:bodyPr wrap="square">
            <a:spAutoFit/>
          </a:bodyPr>
          <a:lstStyle/>
          <a:p>
            <a:pPr indent="248285">
              <a:spcAft>
                <a:spcPts val="0"/>
              </a:spcAft>
            </a:pP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网站游客服务</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248285">
              <a:spcAft>
                <a:spcPts val="0"/>
              </a:spcAft>
            </a:pPr>
            <a:endParaRPr lang="zh-CN" altLang="zh-CN" sz="16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网站提供项目管理,需求工程,对象建模，以及软件工程相关课程、还有老师的详细介绍，并放在网站显著位置。</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相关链接(含学校选课系统，以及需求相关主题网站)。</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网站允许游客可以针对网站内容留言(如提供留言板的功能，留言者有EMAIL可选项，用于信息反馈)。</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网站管理员不随便删除游客留言。</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951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700900"/>
            <a:ext cx="1467068"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非移交产品</a:t>
            </a:r>
          </a:p>
        </p:txBody>
      </p:sp>
      <p:sp>
        <p:nvSpPr>
          <p:cNvPr id="4" name="矩形 3">
            <a:extLst>
              <a:ext uri="{FF2B5EF4-FFF2-40B4-BE49-F238E27FC236}">
                <a16:creationId xmlns:a16="http://schemas.microsoft.com/office/drawing/2014/main" id="{FCAB45C7-511B-4A47-9482-9323D827D4C7}"/>
              </a:ext>
            </a:extLst>
          </p:cNvPr>
          <p:cNvSpPr/>
          <p:nvPr/>
        </p:nvSpPr>
        <p:spPr>
          <a:xfrm>
            <a:off x="2245360" y="3419138"/>
            <a:ext cx="8117840" cy="800219"/>
          </a:xfrm>
          <a:prstGeom prst="rect">
            <a:avLst/>
          </a:prstGeom>
        </p:spPr>
        <p:txBody>
          <a:bodyPr wrap="square">
            <a:spAutoFit/>
          </a:bodyPr>
          <a:lstStyle/>
          <a:p>
            <a:pPr indent="248285">
              <a:spcAft>
                <a:spcPts val="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以下文档不需要移交给客户：</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风险报告</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会议记要</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概要设计说明书</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数据库设计手册</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开发人员信息</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源代码文档</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08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999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验收标准</a:t>
            </a:r>
          </a:p>
        </p:txBody>
      </p:sp>
      <p:graphicFrame>
        <p:nvGraphicFramePr>
          <p:cNvPr id="3" name="表格 2">
            <a:extLst>
              <a:ext uri="{FF2B5EF4-FFF2-40B4-BE49-F238E27FC236}">
                <a16:creationId xmlns:a16="http://schemas.microsoft.com/office/drawing/2014/main" id="{899DD837-D8D7-4EEA-9EDD-55303F6F1E75}"/>
              </a:ext>
            </a:extLst>
          </p:cNvPr>
          <p:cNvGraphicFramePr>
            <a:graphicFrameLocks noGrp="1"/>
          </p:cNvGraphicFramePr>
          <p:nvPr>
            <p:extLst>
              <p:ext uri="{D42A27DB-BD31-4B8C-83A1-F6EECF244321}">
                <p14:modId xmlns:p14="http://schemas.microsoft.com/office/powerpoint/2010/main" val="1227613631"/>
              </p:ext>
            </p:extLst>
          </p:nvPr>
        </p:nvGraphicFramePr>
        <p:xfrm>
          <a:off x="4114800" y="2446814"/>
          <a:ext cx="3962400" cy="2743200"/>
        </p:xfrm>
        <a:graphic>
          <a:graphicData uri="http://schemas.openxmlformats.org/drawingml/2006/table">
            <a:tbl>
              <a:tblPr firstRow="1" firstCol="1" bandRow="1">
                <a:tableStyleId>{5C22544A-7EE6-4342-B048-85BDC9FD1C3A}</a:tableStyleId>
              </a:tblPr>
              <a:tblGrid>
                <a:gridCol w="2088951">
                  <a:extLst>
                    <a:ext uri="{9D8B030D-6E8A-4147-A177-3AD203B41FA5}">
                      <a16:colId xmlns:a16="http://schemas.microsoft.com/office/drawing/2014/main" val="2371761165"/>
                    </a:ext>
                  </a:extLst>
                </a:gridCol>
                <a:gridCol w="1873449">
                  <a:extLst>
                    <a:ext uri="{9D8B030D-6E8A-4147-A177-3AD203B41FA5}">
                      <a16:colId xmlns:a16="http://schemas.microsoft.com/office/drawing/2014/main" val="3325699916"/>
                    </a:ext>
                  </a:extLst>
                </a:gridCol>
              </a:tblGrid>
              <a:tr h="0">
                <a:tc>
                  <a:txBody>
                    <a:bodyPr/>
                    <a:lstStyle/>
                    <a:p>
                      <a:pPr>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验收标准</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3567406"/>
                  </a:ext>
                </a:extLst>
              </a:tr>
              <a:tr h="0">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150106"/>
                  </a:ext>
                </a:extLst>
              </a:tr>
              <a:tr h="0">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4123624"/>
                  </a:ext>
                </a:extLst>
              </a:tr>
              <a:tr h="0">
                <a:tc>
                  <a:txBody>
                    <a:bodyPr/>
                    <a:lstStyle/>
                    <a:p>
                      <a:pPr>
                        <a:spcAft>
                          <a:spcPts val="0"/>
                        </a:spcAft>
                      </a:pPr>
                      <a:r>
                        <a:rPr lang="zh-CN" sz="1200">
                          <a:effectLst/>
                        </a:rPr>
                        <a:t>《总体项目计划》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91364128"/>
                  </a:ext>
                </a:extLst>
              </a:tr>
              <a:tr h="0">
                <a:tc>
                  <a:txBody>
                    <a:bodyPr/>
                    <a:lstStyle/>
                    <a:p>
                      <a:pPr>
                        <a:spcAft>
                          <a:spcPts val="0"/>
                        </a:spcAft>
                      </a:pPr>
                      <a:r>
                        <a:rPr lang="zh-CN" sz="1200" dirty="0">
                          <a:effectLst/>
                        </a:rPr>
                        <a:t>《</a:t>
                      </a:r>
                      <a:r>
                        <a:rPr lang="en-US" sz="1200" dirty="0">
                          <a:effectLst/>
                        </a:rPr>
                        <a:t>QA</a:t>
                      </a:r>
                      <a:r>
                        <a:rPr lang="zh-CN" sz="1200" dirty="0">
                          <a:effectLst/>
                        </a:rPr>
                        <a:t>计划》</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dirty="0">
                          <a:effectLst/>
                        </a:rPr>
                        <a:t>格式规范，内容真实且具体</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22289327"/>
                  </a:ext>
                </a:extLst>
              </a:tr>
              <a:tr h="0">
                <a:tc>
                  <a:txBody>
                    <a:bodyPr/>
                    <a:lstStyle/>
                    <a:p>
                      <a:pPr>
                        <a:spcAft>
                          <a:spcPts val="0"/>
                        </a:spcAft>
                      </a:pPr>
                      <a:r>
                        <a:rPr lang="zh-CN" sz="1200">
                          <a:effectLst/>
                        </a:rPr>
                        <a:t>《需求工程计划》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9223199"/>
                  </a:ext>
                </a:extLst>
              </a:tr>
              <a:tr h="0">
                <a:tc>
                  <a:txBody>
                    <a:bodyPr/>
                    <a:lstStyle/>
                    <a:p>
                      <a:pPr>
                        <a:spcAft>
                          <a:spcPts val="0"/>
                        </a:spcAft>
                      </a:pPr>
                      <a:r>
                        <a:rPr lang="zh-CN" sz="1200">
                          <a:effectLst/>
                        </a:rPr>
                        <a:t>《软件需求规格说明书》</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99723"/>
                  </a:ext>
                </a:extLst>
              </a:tr>
              <a:tr h="0">
                <a:tc>
                  <a:txBody>
                    <a:bodyPr/>
                    <a:lstStyle/>
                    <a:p>
                      <a:pPr>
                        <a:spcAft>
                          <a:spcPts val="0"/>
                        </a:spcAft>
                      </a:pPr>
                      <a:r>
                        <a:rPr lang="zh-CN" sz="1200">
                          <a:effectLst/>
                        </a:rPr>
                        <a:t>《软件需求变更文档》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dirty="0">
                          <a:effectLst/>
                        </a:rPr>
                        <a:t>格式规范，内容真实且具体</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4893919"/>
                  </a:ext>
                </a:extLst>
              </a:tr>
            </a:tbl>
          </a:graphicData>
        </a:graphic>
      </p:graphicFrame>
    </p:spTree>
    <p:extLst>
      <p:ext uri="{BB962C8B-B14F-4D97-AF65-F5344CB8AC3E}">
        <p14:creationId xmlns:p14="http://schemas.microsoft.com/office/powerpoint/2010/main" val="3909330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项目相关信息</a:t>
            </a:r>
          </a:p>
        </p:txBody>
      </p:sp>
      <p:sp>
        <p:nvSpPr>
          <p:cNvPr id="3" name="矩形 2">
            <a:extLst>
              <a:ext uri="{FF2B5EF4-FFF2-40B4-BE49-F238E27FC236}">
                <a16:creationId xmlns:a16="http://schemas.microsoft.com/office/drawing/2014/main" id="{BB9DAB1F-DD55-42E0-AA04-8E72737F8B1A}"/>
              </a:ext>
            </a:extLst>
          </p:cNvPr>
          <p:cNvSpPr/>
          <p:nvPr/>
        </p:nvSpPr>
        <p:spPr>
          <a:xfrm>
            <a:off x="3047999" y="2822416"/>
            <a:ext cx="6096000" cy="1477328"/>
          </a:xfrm>
          <a:prstGeom prst="rect">
            <a:avLst/>
          </a:prstGeom>
        </p:spPr>
        <p:txBody>
          <a:bodyPr>
            <a:spAutoFit/>
          </a:bodyPr>
          <a:lstStyle/>
          <a:p>
            <a:pPr indent="266700">
              <a:spcAft>
                <a:spcPts val="0"/>
              </a:spcAft>
            </a:pPr>
            <a:r>
              <a:rPr lang="zh-CN" altLang="zh-CN" dirty="0">
                <a:latin typeface="微软雅黑" panose="020B0503020204020204" pitchFamily="34" charset="-122"/>
                <a:ea typeface="微软雅黑" panose="020B0503020204020204" pitchFamily="34" charset="-122"/>
              </a:rPr>
              <a:t>项目名称：软件工程系列课程教学辅助网站的开发</a:t>
            </a:r>
          </a:p>
          <a:p>
            <a:pPr indent="266700">
              <a:spcAft>
                <a:spcPts val="0"/>
              </a:spcAft>
            </a:pPr>
            <a:r>
              <a:rPr lang="zh-CN" altLang="zh-CN" dirty="0">
                <a:latin typeface="微软雅黑" panose="020B0503020204020204" pitchFamily="34" charset="-122"/>
                <a:ea typeface="微软雅黑" panose="020B0503020204020204" pitchFamily="34" charset="-122"/>
              </a:rPr>
              <a:t>项目发起者：侯宏仑老师、杨枨老师</a:t>
            </a:r>
          </a:p>
          <a:p>
            <a:pPr indent="266700">
              <a:spcAft>
                <a:spcPts val="0"/>
              </a:spcAft>
            </a:pPr>
            <a:r>
              <a:rPr lang="zh-CN" altLang="zh-CN" dirty="0">
                <a:latin typeface="微软雅黑" panose="020B0503020204020204" pitchFamily="34" charset="-122"/>
                <a:ea typeface="微软雅黑" panose="020B0503020204020204" pitchFamily="34" charset="-122"/>
              </a:rPr>
              <a:t>项目实施者：刘祺、陈铭阳、赵唯皓、赵佳锋、蓝舒雯</a:t>
            </a:r>
          </a:p>
          <a:p>
            <a:pPr indent="266700">
              <a:spcAft>
                <a:spcPts val="0"/>
              </a:spcAft>
            </a:pPr>
            <a:r>
              <a:rPr lang="zh-CN" altLang="zh-CN" dirty="0">
                <a:latin typeface="微软雅黑" panose="020B0503020204020204" pitchFamily="34" charset="-122"/>
                <a:ea typeface="微软雅黑" panose="020B0503020204020204" pitchFamily="34" charset="-122"/>
              </a:rPr>
              <a:t>项目开始时间：</a:t>
            </a:r>
            <a:r>
              <a:rPr lang="en-US" altLang="zh-CN" dirty="0">
                <a:latin typeface="微软雅黑" panose="020B0503020204020204" pitchFamily="34" charset="-122"/>
                <a:ea typeface="微软雅黑" panose="020B0503020204020204" pitchFamily="34" charset="-122"/>
              </a:rPr>
              <a:t>2018</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22</a:t>
            </a:r>
            <a:r>
              <a:rPr lang="zh-CN" altLang="zh-CN" dirty="0">
                <a:latin typeface="微软雅黑" panose="020B0503020204020204" pitchFamily="34" charset="-122"/>
                <a:ea typeface="微软雅黑" panose="020B0503020204020204" pitchFamily="34" charset="-122"/>
              </a:rPr>
              <a:t>日</a:t>
            </a:r>
          </a:p>
          <a:p>
            <a:pPr indent="266700">
              <a:spcAft>
                <a:spcPts val="0"/>
              </a:spcAft>
            </a:pPr>
            <a:r>
              <a:rPr lang="zh-CN" altLang="zh-CN" dirty="0">
                <a:latin typeface="微软雅黑" panose="020B0503020204020204" pitchFamily="34" charset="-122"/>
                <a:ea typeface="微软雅黑" panose="020B0503020204020204" pitchFamily="34" charset="-122"/>
              </a:rPr>
              <a:t>项目截至时间：</a:t>
            </a:r>
            <a:r>
              <a:rPr lang="en-US" altLang="zh-CN" dirty="0">
                <a:latin typeface="微软雅黑" panose="020B0503020204020204" pitchFamily="34" charset="-122"/>
                <a:ea typeface="微软雅黑" panose="020B0503020204020204" pitchFamily="34" charset="-122"/>
              </a:rPr>
              <a:t>2019</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39415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系统运行环境</a:t>
            </a:r>
          </a:p>
        </p:txBody>
      </p:sp>
      <p:sp>
        <p:nvSpPr>
          <p:cNvPr id="3" name="矩形 2">
            <a:extLst>
              <a:ext uri="{FF2B5EF4-FFF2-40B4-BE49-F238E27FC236}">
                <a16:creationId xmlns:a16="http://schemas.microsoft.com/office/drawing/2014/main" id="{BB9DAB1F-DD55-42E0-AA04-8E72737F8B1A}"/>
              </a:ext>
            </a:extLst>
          </p:cNvPr>
          <p:cNvSpPr/>
          <p:nvPr/>
        </p:nvSpPr>
        <p:spPr>
          <a:xfrm>
            <a:off x="2961638" y="2551837"/>
            <a:ext cx="6268722" cy="1754326"/>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本网站要求提供对外服务的能力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保证至少</a:t>
            </a:r>
            <a:r>
              <a:rPr lang="en-US" altLang="zh-CN" dirty="0">
                <a:latin typeface="微软雅黑" panose="020B0503020204020204" pitchFamily="34" charset="-122"/>
                <a:ea typeface="微软雅黑" panose="020B0503020204020204" pitchFamily="34" charset="-122"/>
              </a:rPr>
              <a:t>300</a:t>
            </a:r>
            <a:r>
              <a:rPr lang="zh-CN" altLang="zh-CN" dirty="0">
                <a:latin typeface="微软雅黑" panose="020B0503020204020204" pitchFamily="34" charset="-122"/>
                <a:ea typeface="微软雅黑" panose="020B0503020204020204" pitchFamily="34" charset="-122"/>
              </a:rPr>
              <a:t>名同学上课辅助服务的要求</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包括数据存储能力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网络服务吞吐能力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数据安全特性等</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服务器建议选用</a:t>
            </a:r>
            <a:r>
              <a:rPr lang="en-US" altLang="zh-CN" dirty="0">
                <a:latin typeface="微软雅黑" panose="020B0503020204020204" pitchFamily="34" charset="-122"/>
                <a:ea typeface="微软雅黑" panose="020B0503020204020204" pitchFamily="34" charset="-122"/>
              </a:rPr>
              <a:t>Intel CPU,</a:t>
            </a:r>
            <a:r>
              <a:rPr lang="zh-CN" altLang="zh-CN" dirty="0">
                <a:latin typeface="微软雅黑" panose="020B0503020204020204" pitchFamily="34" charset="-122"/>
                <a:ea typeface="微软雅黑" panose="020B0503020204020204" pitchFamily="34" charset="-122"/>
              </a:rPr>
              <a:t>可以选择</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Linux.</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开发平台可以选择</a:t>
            </a:r>
            <a:r>
              <a:rPr lang="en-US" altLang="zh-CN" dirty="0">
                <a:latin typeface="微软雅黑" panose="020B0503020204020204" pitchFamily="34" charset="-122"/>
                <a:ea typeface="微软雅黑" panose="020B0503020204020204" pitchFamily="34" charset="-122"/>
              </a:rPr>
              <a:t>IIS, .NET</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apache, tomcat/</a:t>
            </a:r>
            <a:r>
              <a:rPr lang="en-US" altLang="zh-CN" dirty="0" err="1">
                <a:latin typeface="微软雅黑" panose="020B0503020204020204" pitchFamily="34" charset="-122"/>
                <a:ea typeface="微软雅黑" panose="020B0503020204020204" pitchFamily="34" charset="-122"/>
              </a:rPr>
              <a:t>jboss</a:t>
            </a:r>
            <a:r>
              <a:rPr lang="zh-CN" altLang="zh-CN" dirty="0">
                <a:latin typeface="微软雅黑" panose="020B0503020204020204" pitchFamily="34" charset="-122"/>
                <a:ea typeface="微软雅黑" panose="020B0503020204020204" pitchFamily="34" charset="-122"/>
              </a:rPr>
              <a:t>平台</a:t>
            </a:r>
          </a:p>
          <a:p>
            <a:r>
              <a:rPr lang="zh-CN" altLang="zh-CN" dirty="0">
                <a:latin typeface="微软雅黑" panose="020B0503020204020204" pitchFamily="34" charset="-122"/>
                <a:ea typeface="微软雅黑" panose="020B0503020204020204" pitchFamily="34" charset="-122"/>
              </a:rPr>
              <a:t>请提供对外服务所要求的相应的安全保障</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238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时间管理计划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TIME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187578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9" name="图片 8">
            <a:extLst>
              <a:ext uri="{FF2B5EF4-FFF2-40B4-BE49-F238E27FC236}">
                <a16:creationId xmlns:a16="http://schemas.microsoft.com/office/drawing/2014/main" id="{D2804D91-2C00-40A2-AB3F-B589951BBBBB}"/>
              </a:ext>
            </a:extLst>
          </p:cNvPr>
          <p:cNvPicPr/>
          <p:nvPr/>
        </p:nvPicPr>
        <p:blipFill rotWithShape="1">
          <a:blip r:embed="rId3"/>
          <a:srcRect l="347" t="300" r="-12" b="5029"/>
          <a:stretch/>
        </p:blipFill>
        <p:spPr bwMode="auto">
          <a:xfrm>
            <a:off x="3046729" y="2162652"/>
            <a:ext cx="6098540" cy="3359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9964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1887919" y="1856752"/>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895187" y="1902790"/>
            <a:ext cx="247717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sp>
        <p:nvSpPr>
          <p:cNvPr id="10" name="矩形 9"/>
          <p:cNvSpPr/>
          <p:nvPr/>
        </p:nvSpPr>
        <p:spPr>
          <a:xfrm>
            <a:off x="373444" y="185675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373168" y="1893265"/>
            <a:ext cx="13288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3" name="矩形 18"/>
          <p:cNvSpPr>
            <a:spLocks noChangeArrowheads="1"/>
          </p:cNvSpPr>
          <p:nvPr/>
        </p:nvSpPr>
        <p:spPr bwMode="auto">
          <a:xfrm>
            <a:off x="1887919" y="263256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883688" y="2678604"/>
            <a:ext cx="2484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项目概述</a:t>
            </a:r>
          </a:p>
        </p:txBody>
      </p:sp>
      <p:sp>
        <p:nvSpPr>
          <p:cNvPr id="17" name="矩形 16"/>
          <p:cNvSpPr/>
          <p:nvPr/>
        </p:nvSpPr>
        <p:spPr>
          <a:xfrm>
            <a:off x="373444" y="263256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6" name="文本框 17"/>
          <p:cNvSpPr txBox="1">
            <a:spLocks noChangeArrowheads="1"/>
          </p:cNvSpPr>
          <p:nvPr/>
        </p:nvSpPr>
        <p:spPr bwMode="auto">
          <a:xfrm>
            <a:off x="373168" y="266907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7" name="矩形 25"/>
          <p:cNvSpPr>
            <a:spLocks noChangeArrowheads="1"/>
          </p:cNvSpPr>
          <p:nvPr/>
        </p:nvSpPr>
        <p:spPr bwMode="auto">
          <a:xfrm>
            <a:off x="1886332" y="340965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11783" y="3456432"/>
            <a:ext cx="246629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时间管理计划</a:t>
            </a:r>
          </a:p>
        </p:txBody>
      </p:sp>
      <p:sp>
        <p:nvSpPr>
          <p:cNvPr id="24" name="矩形 23"/>
          <p:cNvSpPr/>
          <p:nvPr/>
        </p:nvSpPr>
        <p:spPr>
          <a:xfrm>
            <a:off x="373445" y="340965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11" name="矩形 32"/>
          <p:cNvSpPr>
            <a:spLocks noChangeArrowheads="1"/>
          </p:cNvSpPr>
          <p:nvPr/>
        </p:nvSpPr>
        <p:spPr bwMode="auto">
          <a:xfrm>
            <a:off x="1886332" y="4189914"/>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 name="Rectangle 6"/>
          <p:cNvSpPr>
            <a:spLocks noChangeArrowheads="1"/>
          </p:cNvSpPr>
          <p:nvPr/>
        </p:nvSpPr>
        <p:spPr bwMode="black">
          <a:xfrm>
            <a:off x="1895187" y="4235952"/>
            <a:ext cx="247294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373445" y="418991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462670" y="530189"/>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900267"/>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等腰三角形 4"/>
          <p:cNvSpPr/>
          <p:nvPr/>
        </p:nvSpPr>
        <p:spPr>
          <a:xfrm rot="12600000">
            <a:off x="8590650" y="1712584"/>
            <a:ext cx="989287" cy="1113444"/>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9679131">
            <a:off x="7400925" y="9778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等腰三角形 4"/>
          <p:cNvSpPr/>
          <p:nvPr/>
        </p:nvSpPr>
        <p:spPr>
          <a:xfrm rot="15049811">
            <a:off x="9232042" y="396939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5" name="图片 44">
            <a:extLst>
              <a:ext uri="{FF2B5EF4-FFF2-40B4-BE49-F238E27FC236}">
                <a16:creationId xmlns:a16="http://schemas.microsoft.com/office/drawing/2014/main" id="{ECC5179B-CC09-454A-81F0-EB3DFA140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66" name="矩形 11">
            <a:extLst>
              <a:ext uri="{FF2B5EF4-FFF2-40B4-BE49-F238E27FC236}">
                <a16:creationId xmlns:a16="http://schemas.microsoft.com/office/drawing/2014/main" id="{9E245407-B690-4698-8980-51134A0F6FCF}"/>
              </a:ext>
            </a:extLst>
          </p:cNvPr>
          <p:cNvSpPr>
            <a:spLocks noChangeArrowheads="1"/>
          </p:cNvSpPr>
          <p:nvPr/>
        </p:nvSpPr>
        <p:spPr bwMode="auto">
          <a:xfrm>
            <a:off x="1896774" y="4964165"/>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Rectangle 6">
            <a:extLst>
              <a:ext uri="{FF2B5EF4-FFF2-40B4-BE49-F238E27FC236}">
                <a16:creationId xmlns:a16="http://schemas.microsoft.com/office/drawing/2014/main" id="{8B8336A7-A2F1-4E5B-879B-76FEFF573A59}"/>
              </a:ext>
            </a:extLst>
          </p:cNvPr>
          <p:cNvSpPr>
            <a:spLocks noChangeArrowheads="1"/>
          </p:cNvSpPr>
          <p:nvPr/>
        </p:nvSpPr>
        <p:spPr bwMode="black">
          <a:xfrm>
            <a:off x="1895187" y="5010574"/>
            <a:ext cx="247628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人力资源管理计划</a:t>
            </a:r>
          </a:p>
        </p:txBody>
      </p:sp>
      <p:sp>
        <p:nvSpPr>
          <p:cNvPr id="71" name="矩形 70">
            <a:extLst>
              <a:ext uri="{FF2B5EF4-FFF2-40B4-BE49-F238E27FC236}">
                <a16:creationId xmlns:a16="http://schemas.microsoft.com/office/drawing/2014/main" id="{A0C8B9CC-E8E0-45F9-A0E7-32274C38EA79}"/>
              </a:ext>
            </a:extLst>
          </p:cNvPr>
          <p:cNvSpPr/>
          <p:nvPr/>
        </p:nvSpPr>
        <p:spPr>
          <a:xfrm>
            <a:off x="382299" y="496416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矩形 18">
            <a:extLst>
              <a:ext uri="{FF2B5EF4-FFF2-40B4-BE49-F238E27FC236}">
                <a16:creationId xmlns:a16="http://schemas.microsoft.com/office/drawing/2014/main" id="{D2BC4883-4FBC-4798-88B1-4120295B492F}"/>
              </a:ext>
            </a:extLst>
          </p:cNvPr>
          <p:cNvSpPr>
            <a:spLocks noChangeArrowheads="1"/>
          </p:cNvSpPr>
          <p:nvPr/>
        </p:nvSpPr>
        <p:spPr bwMode="auto">
          <a:xfrm>
            <a:off x="6257222" y="216884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Rectangle 6">
            <a:extLst>
              <a:ext uri="{FF2B5EF4-FFF2-40B4-BE49-F238E27FC236}">
                <a16:creationId xmlns:a16="http://schemas.microsoft.com/office/drawing/2014/main" id="{DF6CD629-7871-44F7-A6F1-D7C5898C23B9}"/>
              </a:ext>
            </a:extLst>
          </p:cNvPr>
          <p:cNvSpPr>
            <a:spLocks noChangeArrowheads="1"/>
          </p:cNvSpPr>
          <p:nvPr/>
        </p:nvSpPr>
        <p:spPr bwMode="black">
          <a:xfrm>
            <a:off x="6251257" y="2214885"/>
            <a:ext cx="248066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沟通管理计划</a:t>
            </a:r>
          </a:p>
        </p:txBody>
      </p:sp>
      <p:sp>
        <p:nvSpPr>
          <p:cNvPr id="76" name="矩形 75">
            <a:extLst>
              <a:ext uri="{FF2B5EF4-FFF2-40B4-BE49-F238E27FC236}">
                <a16:creationId xmlns:a16="http://schemas.microsoft.com/office/drawing/2014/main" id="{32F9B429-16CC-478B-86B2-A5BCDB810D4F}"/>
              </a:ext>
            </a:extLst>
          </p:cNvPr>
          <p:cNvSpPr/>
          <p:nvPr/>
        </p:nvSpPr>
        <p:spPr>
          <a:xfrm>
            <a:off x="4742747" y="216884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文本框 17">
            <a:extLst>
              <a:ext uri="{FF2B5EF4-FFF2-40B4-BE49-F238E27FC236}">
                <a16:creationId xmlns:a16="http://schemas.microsoft.com/office/drawing/2014/main" id="{18DFD022-8164-4A10-A2F0-8FD296039484}"/>
              </a:ext>
            </a:extLst>
          </p:cNvPr>
          <p:cNvSpPr txBox="1">
            <a:spLocks noChangeArrowheads="1"/>
          </p:cNvSpPr>
          <p:nvPr/>
        </p:nvSpPr>
        <p:spPr bwMode="auto">
          <a:xfrm>
            <a:off x="4741975" y="2205360"/>
            <a:ext cx="1323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8" name="矩形 25">
            <a:extLst>
              <a:ext uri="{FF2B5EF4-FFF2-40B4-BE49-F238E27FC236}">
                <a16:creationId xmlns:a16="http://schemas.microsoft.com/office/drawing/2014/main" id="{A06657A7-67DD-4882-AF1C-349B3400B718}"/>
              </a:ext>
            </a:extLst>
          </p:cNvPr>
          <p:cNvSpPr>
            <a:spLocks noChangeArrowheads="1"/>
          </p:cNvSpPr>
          <p:nvPr/>
        </p:nvSpPr>
        <p:spPr bwMode="auto">
          <a:xfrm>
            <a:off x="6255635" y="2954777"/>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Rectangle 6">
            <a:extLst>
              <a:ext uri="{FF2B5EF4-FFF2-40B4-BE49-F238E27FC236}">
                <a16:creationId xmlns:a16="http://schemas.microsoft.com/office/drawing/2014/main" id="{B3582A74-E3EF-4A66-8026-231B07FF02EA}"/>
              </a:ext>
            </a:extLst>
          </p:cNvPr>
          <p:cNvSpPr>
            <a:spLocks noChangeArrowheads="1"/>
          </p:cNvSpPr>
          <p:nvPr/>
        </p:nvSpPr>
        <p:spPr bwMode="black">
          <a:xfrm>
            <a:off x="6254581" y="3000815"/>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风险管理计划</a:t>
            </a:r>
          </a:p>
        </p:txBody>
      </p:sp>
      <p:sp>
        <p:nvSpPr>
          <p:cNvPr id="80" name="矩形 79">
            <a:extLst>
              <a:ext uri="{FF2B5EF4-FFF2-40B4-BE49-F238E27FC236}">
                <a16:creationId xmlns:a16="http://schemas.microsoft.com/office/drawing/2014/main" id="{749B29A1-5A4A-4862-B99F-8CD3FCE6F815}"/>
              </a:ext>
            </a:extLst>
          </p:cNvPr>
          <p:cNvSpPr/>
          <p:nvPr/>
        </p:nvSpPr>
        <p:spPr>
          <a:xfrm>
            <a:off x="4742748" y="2954777"/>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文本框 24">
            <a:extLst>
              <a:ext uri="{FF2B5EF4-FFF2-40B4-BE49-F238E27FC236}">
                <a16:creationId xmlns:a16="http://schemas.microsoft.com/office/drawing/2014/main" id="{A64BA269-8873-43F4-8739-4D314E91C2B7}"/>
              </a:ext>
            </a:extLst>
          </p:cNvPr>
          <p:cNvSpPr txBox="1">
            <a:spLocks noChangeArrowheads="1"/>
          </p:cNvSpPr>
          <p:nvPr/>
        </p:nvSpPr>
        <p:spPr bwMode="auto">
          <a:xfrm>
            <a:off x="4736783" y="2991290"/>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07</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2" name="矩形 32">
            <a:extLst>
              <a:ext uri="{FF2B5EF4-FFF2-40B4-BE49-F238E27FC236}">
                <a16:creationId xmlns:a16="http://schemas.microsoft.com/office/drawing/2014/main" id="{5267DD8F-24D5-40C1-8676-75C00687AF6B}"/>
              </a:ext>
            </a:extLst>
          </p:cNvPr>
          <p:cNvSpPr>
            <a:spLocks noChangeArrowheads="1"/>
          </p:cNvSpPr>
          <p:nvPr/>
        </p:nvSpPr>
        <p:spPr bwMode="auto">
          <a:xfrm>
            <a:off x="6255635" y="373503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Rectangle 6">
            <a:extLst>
              <a:ext uri="{FF2B5EF4-FFF2-40B4-BE49-F238E27FC236}">
                <a16:creationId xmlns:a16="http://schemas.microsoft.com/office/drawing/2014/main" id="{BDC629AB-F220-42AE-9DA6-7A0633DA0D28}"/>
              </a:ext>
            </a:extLst>
          </p:cNvPr>
          <p:cNvSpPr>
            <a:spLocks noChangeArrowheads="1"/>
          </p:cNvSpPr>
          <p:nvPr/>
        </p:nvSpPr>
        <p:spPr bwMode="black">
          <a:xfrm>
            <a:off x="6251257" y="3781077"/>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4" name="矩形 83">
            <a:extLst>
              <a:ext uri="{FF2B5EF4-FFF2-40B4-BE49-F238E27FC236}">
                <a16:creationId xmlns:a16="http://schemas.microsoft.com/office/drawing/2014/main" id="{17D3F62A-17AB-46B4-A7E8-13D2B07E9554}"/>
              </a:ext>
            </a:extLst>
          </p:cNvPr>
          <p:cNvSpPr/>
          <p:nvPr/>
        </p:nvSpPr>
        <p:spPr>
          <a:xfrm>
            <a:off x="4742748" y="373503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5" name="文本框 31">
            <a:extLst>
              <a:ext uri="{FF2B5EF4-FFF2-40B4-BE49-F238E27FC236}">
                <a16:creationId xmlns:a16="http://schemas.microsoft.com/office/drawing/2014/main" id="{E48936D8-7310-4AD6-8EE9-EEB177E97ED8}"/>
              </a:ext>
            </a:extLst>
          </p:cNvPr>
          <p:cNvSpPr txBox="1">
            <a:spLocks noChangeArrowheads="1"/>
          </p:cNvSpPr>
          <p:nvPr/>
        </p:nvSpPr>
        <p:spPr bwMode="auto">
          <a:xfrm>
            <a:off x="4730285" y="3771552"/>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08</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6" name="文本框 17">
            <a:extLst>
              <a:ext uri="{FF2B5EF4-FFF2-40B4-BE49-F238E27FC236}">
                <a16:creationId xmlns:a16="http://schemas.microsoft.com/office/drawing/2014/main" id="{79C15842-EB4F-40D6-BA44-0C659DEAAA59}"/>
              </a:ext>
            </a:extLst>
          </p:cNvPr>
          <p:cNvSpPr txBox="1">
            <a:spLocks noChangeArrowheads="1"/>
          </p:cNvSpPr>
          <p:nvPr/>
        </p:nvSpPr>
        <p:spPr bwMode="auto">
          <a:xfrm>
            <a:off x="373168" y="266913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7" name="文本框 17">
            <a:extLst>
              <a:ext uri="{FF2B5EF4-FFF2-40B4-BE49-F238E27FC236}">
                <a16:creationId xmlns:a16="http://schemas.microsoft.com/office/drawing/2014/main" id="{8B682CB1-FE64-4803-8159-EBA88BB8D3A9}"/>
              </a:ext>
            </a:extLst>
          </p:cNvPr>
          <p:cNvSpPr txBox="1">
            <a:spLocks noChangeArrowheads="1"/>
          </p:cNvSpPr>
          <p:nvPr/>
        </p:nvSpPr>
        <p:spPr bwMode="auto">
          <a:xfrm>
            <a:off x="381311" y="344180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8" name="文本框 17">
            <a:extLst>
              <a:ext uri="{FF2B5EF4-FFF2-40B4-BE49-F238E27FC236}">
                <a16:creationId xmlns:a16="http://schemas.microsoft.com/office/drawing/2014/main" id="{39FFE1CA-86DF-4BB2-8AC2-66EF72D35B44}"/>
              </a:ext>
            </a:extLst>
          </p:cNvPr>
          <p:cNvSpPr txBox="1">
            <a:spLocks noChangeArrowheads="1"/>
          </p:cNvSpPr>
          <p:nvPr/>
        </p:nvSpPr>
        <p:spPr bwMode="auto">
          <a:xfrm>
            <a:off x="339213" y="422645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9" name="文本框 17">
            <a:extLst>
              <a:ext uri="{FF2B5EF4-FFF2-40B4-BE49-F238E27FC236}">
                <a16:creationId xmlns:a16="http://schemas.microsoft.com/office/drawing/2014/main" id="{EB8E0279-FBB0-4BFB-872F-84D07BDA2B41}"/>
              </a:ext>
            </a:extLst>
          </p:cNvPr>
          <p:cNvSpPr txBox="1">
            <a:spLocks noChangeArrowheads="1"/>
          </p:cNvSpPr>
          <p:nvPr/>
        </p:nvSpPr>
        <p:spPr bwMode="auto">
          <a:xfrm>
            <a:off x="378170" y="501512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6" name="矩形 25">
            <a:extLst>
              <a:ext uri="{FF2B5EF4-FFF2-40B4-BE49-F238E27FC236}">
                <a16:creationId xmlns:a16="http://schemas.microsoft.com/office/drawing/2014/main" id="{D07D07F2-EBDB-44E6-9F77-4E5E845E3FBD}"/>
              </a:ext>
            </a:extLst>
          </p:cNvPr>
          <p:cNvSpPr>
            <a:spLocks noChangeArrowheads="1"/>
          </p:cNvSpPr>
          <p:nvPr/>
        </p:nvSpPr>
        <p:spPr bwMode="auto">
          <a:xfrm>
            <a:off x="6255635" y="5220826"/>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7" name="Rectangle 6">
            <a:extLst>
              <a:ext uri="{FF2B5EF4-FFF2-40B4-BE49-F238E27FC236}">
                <a16:creationId xmlns:a16="http://schemas.microsoft.com/office/drawing/2014/main" id="{B6E397DA-2417-4F4C-B2BE-635CE9E22697}"/>
              </a:ext>
            </a:extLst>
          </p:cNvPr>
          <p:cNvSpPr>
            <a:spLocks noChangeArrowheads="1"/>
          </p:cNvSpPr>
          <p:nvPr/>
        </p:nvSpPr>
        <p:spPr bwMode="black">
          <a:xfrm>
            <a:off x="6254581" y="5266864"/>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p>
        </p:txBody>
      </p:sp>
      <p:sp>
        <p:nvSpPr>
          <p:cNvPr id="188" name="矩形 187">
            <a:extLst>
              <a:ext uri="{FF2B5EF4-FFF2-40B4-BE49-F238E27FC236}">
                <a16:creationId xmlns:a16="http://schemas.microsoft.com/office/drawing/2014/main" id="{2E6E2B95-6988-4EBC-845B-088C6BACA209}"/>
              </a:ext>
            </a:extLst>
          </p:cNvPr>
          <p:cNvSpPr/>
          <p:nvPr/>
        </p:nvSpPr>
        <p:spPr>
          <a:xfrm>
            <a:off x="4742748" y="5220826"/>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9" name="文本框 24">
            <a:extLst>
              <a:ext uri="{FF2B5EF4-FFF2-40B4-BE49-F238E27FC236}">
                <a16:creationId xmlns:a16="http://schemas.microsoft.com/office/drawing/2014/main" id="{C590E914-A225-46A3-87EE-CC740ACBA68D}"/>
              </a:ext>
            </a:extLst>
          </p:cNvPr>
          <p:cNvSpPr txBox="1">
            <a:spLocks noChangeArrowheads="1"/>
          </p:cNvSpPr>
          <p:nvPr/>
        </p:nvSpPr>
        <p:spPr bwMode="auto">
          <a:xfrm>
            <a:off x="4736783" y="5257339"/>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10</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90" name="矩形 32">
            <a:extLst>
              <a:ext uri="{FF2B5EF4-FFF2-40B4-BE49-F238E27FC236}">
                <a16:creationId xmlns:a16="http://schemas.microsoft.com/office/drawing/2014/main" id="{3FC6F433-71A5-4C2F-A110-CCE86561AC0F}"/>
              </a:ext>
            </a:extLst>
          </p:cNvPr>
          <p:cNvSpPr>
            <a:spLocks noChangeArrowheads="1"/>
          </p:cNvSpPr>
          <p:nvPr/>
        </p:nvSpPr>
        <p:spPr bwMode="auto">
          <a:xfrm>
            <a:off x="6255635" y="600108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1" name="Rectangle 6">
            <a:extLst>
              <a:ext uri="{FF2B5EF4-FFF2-40B4-BE49-F238E27FC236}">
                <a16:creationId xmlns:a16="http://schemas.microsoft.com/office/drawing/2014/main" id="{741E311D-B90D-4D80-94D4-62E429282FDF}"/>
              </a:ext>
            </a:extLst>
          </p:cNvPr>
          <p:cNvSpPr>
            <a:spLocks noChangeArrowheads="1"/>
          </p:cNvSpPr>
          <p:nvPr/>
        </p:nvSpPr>
        <p:spPr bwMode="black">
          <a:xfrm>
            <a:off x="6251257" y="6047126"/>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92" name="矩形 191">
            <a:extLst>
              <a:ext uri="{FF2B5EF4-FFF2-40B4-BE49-F238E27FC236}">
                <a16:creationId xmlns:a16="http://schemas.microsoft.com/office/drawing/2014/main" id="{93E96099-03C2-42D0-9551-BFBB239F23B8}"/>
              </a:ext>
            </a:extLst>
          </p:cNvPr>
          <p:cNvSpPr/>
          <p:nvPr/>
        </p:nvSpPr>
        <p:spPr>
          <a:xfrm>
            <a:off x="4742748" y="600108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3" name="文本框 31">
            <a:extLst>
              <a:ext uri="{FF2B5EF4-FFF2-40B4-BE49-F238E27FC236}">
                <a16:creationId xmlns:a16="http://schemas.microsoft.com/office/drawing/2014/main" id="{E0E6822E-FF0D-4774-9C3C-D0361CA20B2E}"/>
              </a:ext>
            </a:extLst>
          </p:cNvPr>
          <p:cNvSpPr txBox="1">
            <a:spLocks noChangeArrowheads="1"/>
          </p:cNvSpPr>
          <p:nvPr/>
        </p:nvSpPr>
        <p:spPr bwMode="auto">
          <a:xfrm>
            <a:off x="4730285" y="6037601"/>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3" name="矩形 25">
            <a:extLst>
              <a:ext uri="{FF2B5EF4-FFF2-40B4-BE49-F238E27FC236}">
                <a16:creationId xmlns:a16="http://schemas.microsoft.com/office/drawing/2014/main" id="{EC0B62BA-5EA0-4D8B-9FA9-0A070E17B3B1}"/>
              </a:ext>
            </a:extLst>
          </p:cNvPr>
          <p:cNvSpPr>
            <a:spLocks noChangeArrowheads="1"/>
          </p:cNvSpPr>
          <p:nvPr/>
        </p:nvSpPr>
        <p:spPr bwMode="auto">
          <a:xfrm>
            <a:off x="6248538" y="454018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Rectangle 6">
            <a:extLst>
              <a:ext uri="{FF2B5EF4-FFF2-40B4-BE49-F238E27FC236}">
                <a16:creationId xmlns:a16="http://schemas.microsoft.com/office/drawing/2014/main" id="{7C7B9016-596E-4641-A47D-04D71F15A532}"/>
              </a:ext>
            </a:extLst>
          </p:cNvPr>
          <p:cNvSpPr>
            <a:spLocks noChangeArrowheads="1"/>
          </p:cNvSpPr>
          <p:nvPr/>
        </p:nvSpPr>
        <p:spPr bwMode="black">
          <a:xfrm>
            <a:off x="6247484" y="4586220"/>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7" name="矩形 86">
            <a:extLst>
              <a:ext uri="{FF2B5EF4-FFF2-40B4-BE49-F238E27FC236}">
                <a16:creationId xmlns:a16="http://schemas.microsoft.com/office/drawing/2014/main" id="{333DF03B-7CB4-4074-997A-941015B8A549}"/>
              </a:ext>
            </a:extLst>
          </p:cNvPr>
          <p:cNvSpPr/>
          <p:nvPr/>
        </p:nvSpPr>
        <p:spPr>
          <a:xfrm>
            <a:off x="4735651" y="454018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8" name="文本框 24">
            <a:extLst>
              <a:ext uri="{FF2B5EF4-FFF2-40B4-BE49-F238E27FC236}">
                <a16:creationId xmlns:a16="http://schemas.microsoft.com/office/drawing/2014/main" id="{62813DF1-17B8-40F5-A4D5-7E8DB19DA1C7}"/>
              </a:ext>
            </a:extLst>
          </p:cNvPr>
          <p:cNvSpPr txBox="1">
            <a:spLocks noChangeArrowheads="1"/>
          </p:cNvSpPr>
          <p:nvPr/>
        </p:nvSpPr>
        <p:spPr bwMode="auto">
          <a:xfrm>
            <a:off x="4729686" y="4576695"/>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09</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1000"/>
                                        <p:tgtEl>
                                          <p:spTgt spid="4102"/>
                                        </p:tgtEl>
                                      </p:cBhvr>
                                    </p:animEffect>
                                    <p:anim calcmode="lin" valueType="num">
                                      <p:cBhvr>
                                        <p:cTn id="18" dur="1000" fill="hold"/>
                                        <p:tgtEl>
                                          <p:spTgt spid="4102"/>
                                        </p:tgtEl>
                                        <p:attrNameLst>
                                          <p:attrName>ppt_x</p:attrName>
                                        </p:attrNameLst>
                                      </p:cBhvr>
                                      <p:tavLst>
                                        <p:tav tm="0">
                                          <p:val>
                                            <p:strVal val="#ppt_x"/>
                                          </p:val>
                                        </p:tav>
                                        <p:tav tm="100000">
                                          <p:val>
                                            <p:strVal val="#ppt_x"/>
                                          </p:val>
                                        </p:tav>
                                      </p:tavLst>
                                    </p:anim>
                                    <p:anim calcmode="lin" valueType="num">
                                      <p:cBhvr>
                                        <p:cTn id="19" dur="1000" fill="hold"/>
                                        <p:tgtEl>
                                          <p:spTgt spid="410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fade">
                                      <p:cBhvr>
                                        <p:cTn id="22" dur="1000"/>
                                        <p:tgtEl>
                                          <p:spTgt spid="4103"/>
                                        </p:tgtEl>
                                      </p:cBhvr>
                                    </p:animEffect>
                                    <p:anim calcmode="lin" valueType="num">
                                      <p:cBhvr>
                                        <p:cTn id="23" dur="1000" fill="hold"/>
                                        <p:tgtEl>
                                          <p:spTgt spid="4103"/>
                                        </p:tgtEl>
                                        <p:attrNameLst>
                                          <p:attrName>ppt_x</p:attrName>
                                        </p:attrNameLst>
                                      </p:cBhvr>
                                      <p:tavLst>
                                        <p:tav tm="0">
                                          <p:val>
                                            <p:strVal val="#ppt_x"/>
                                          </p:val>
                                        </p:tav>
                                        <p:tav tm="100000">
                                          <p:val>
                                            <p:strVal val="#ppt_x"/>
                                          </p:val>
                                        </p:tav>
                                      </p:tavLst>
                                    </p:anim>
                                    <p:anim calcmode="lin" valueType="num">
                                      <p:cBhvr>
                                        <p:cTn id="24" dur="1000" fill="hold"/>
                                        <p:tgtEl>
                                          <p:spTgt spid="4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transition="in" filter="fade">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fade">
                                      <p:cBhvr>
                                        <p:cTn id="37" dur="1000"/>
                                        <p:tgtEl>
                                          <p:spTgt spid="4107"/>
                                        </p:tgtEl>
                                      </p:cBhvr>
                                    </p:animEffect>
                                    <p:anim calcmode="lin" valueType="num">
                                      <p:cBhvr>
                                        <p:cTn id="38" dur="1000" fill="hold"/>
                                        <p:tgtEl>
                                          <p:spTgt spid="4107"/>
                                        </p:tgtEl>
                                        <p:attrNameLst>
                                          <p:attrName>ppt_x</p:attrName>
                                        </p:attrNameLst>
                                      </p:cBhvr>
                                      <p:tavLst>
                                        <p:tav tm="0">
                                          <p:val>
                                            <p:strVal val="#ppt_x"/>
                                          </p:val>
                                        </p:tav>
                                        <p:tav tm="100000">
                                          <p:val>
                                            <p:strVal val="#ppt_x"/>
                                          </p:val>
                                        </p:tav>
                                      </p:tavLst>
                                    </p:anim>
                                    <p:anim calcmode="lin" valueType="num">
                                      <p:cBhvr>
                                        <p:cTn id="39" dur="1000" fill="hold"/>
                                        <p:tgtEl>
                                          <p:spTgt spid="410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11"/>
                                        </p:tgtEl>
                                        <p:attrNameLst>
                                          <p:attrName>style.visibility</p:attrName>
                                        </p:attrNameLst>
                                      </p:cBhvr>
                                      <p:to>
                                        <p:strVal val="visible"/>
                                      </p:to>
                                    </p:set>
                                    <p:animEffect transition="in" filter="fade">
                                      <p:cBhvr>
                                        <p:cTn id="47" dur="1000"/>
                                        <p:tgtEl>
                                          <p:spTgt spid="4111"/>
                                        </p:tgtEl>
                                      </p:cBhvr>
                                    </p:animEffect>
                                    <p:anim calcmode="lin" valueType="num">
                                      <p:cBhvr>
                                        <p:cTn id="48" dur="1000" fill="hold"/>
                                        <p:tgtEl>
                                          <p:spTgt spid="4111"/>
                                        </p:tgtEl>
                                        <p:attrNameLst>
                                          <p:attrName>ppt_x</p:attrName>
                                        </p:attrNameLst>
                                      </p:cBhvr>
                                      <p:tavLst>
                                        <p:tav tm="0">
                                          <p:val>
                                            <p:strVal val="#ppt_x"/>
                                          </p:val>
                                        </p:tav>
                                        <p:tav tm="100000">
                                          <p:val>
                                            <p:strVal val="#ppt_x"/>
                                          </p:val>
                                        </p:tav>
                                      </p:tavLst>
                                    </p:anim>
                                    <p:anim calcmode="lin" valueType="num">
                                      <p:cBhvr>
                                        <p:cTn id="49" dur="1000" fill="hold"/>
                                        <p:tgtEl>
                                          <p:spTgt spid="41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15"/>
                                        </p:tgtEl>
                                        <p:attrNameLst>
                                          <p:attrName>style.visibility</p:attrName>
                                        </p:attrNameLst>
                                      </p:cBhvr>
                                      <p:to>
                                        <p:strVal val="visible"/>
                                      </p:to>
                                    </p:set>
                                    <p:animEffect transition="in" filter="fade">
                                      <p:cBhvr>
                                        <p:cTn id="57" dur="1000"/>
                                        <p:tgtEl>
                                          <p:spTgt spid="4115"/>
                                        </p:tgtEl>
                                      </p:cBhvr>
                                    </p:animEffect>
                                    <p:anim calcmode="lin" valueType="num">
                                      <p:cBhvr>
                                        <p:cTn id="58" dur="1000" fill="hold"/>
                                        <p:tgtEl>
                                          <p:spTgt spid="4115"/>
                                        </p:tgtEl>
                                        <p:attrNameLst>
                                          <p:attrName>ppt_x</p:attrName>
                                        </p:attrNameLst>
                                      </p:cBhvr>
                                      <p:tavLst>
                                        <p:tav tm="0">
                                          <p:val>
                                            <p:strVal val="#ppt_x"/>
                                          </p:val>
                                        </p:tav>
                                        <p:tav tm="100000">
                                          <p:val>
                                            <p:strVal val="#ppt_x"/>
                                          </p:val>
                                        </p:tav>
                                      </p:tavLst>
                                    </p:anim>
                                    <p:anim calcmode="lin" valueType="num">
                                      <p:cBhvr>
                                        <p:cTn id="59" dur="1000" fill="hold"/>
                                        <p:tgtEl>
                                          <p:spTgt spid="41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100"/>
                                        </p:tgtEl>
                                        <p:attrNameLst>
                                          <p:attrName>style.visibility</p:attrName>
                                        </p:attrNameLst>
                                      </p:cBhvr>
                                      <p:to>
                                        <p:strVal val="visible"/>
                                      </p:to>
                                    </p:set>
                                    <p:animEffect transition="in" filter="fade">
                                      <p:cBhvr>
                                        <p:cTn id="62" dur="1000"/>
                                        <p:tgtEl>
                                          <p:spTgt spid="4100"/>
                                        </p:tgtEl>
                                      </p:cBhvr>
                                    </p:animEffect>
                                    <p:anim calcmode="lin" valueType="num">
                                      <p:cBhvr>
                                        <p:cTn id="63" dur="1000" fill="hold"/>
                                        <p:tgtEl>
                                          <p:spTgt spid="4100"/>
                                        </p:tgtEl>
                                        <p:attrNameLst>
                                          <p:attrName>ppt_x</p:attrName>
                                        </p:attrNameLst>
                                      </p:cBhvr>
                                      <p:tavLst>
                                        <p:tav tm="0">
                                          <p:val>
                                            <p:strVal val="#ppt_x"/>
                                          </p:val>
                                        </p:tav>
                                        <p:tav tm="100000">
                                          <p:val>
                                            <p:strVal val="#ppt_x"/>
                                          </p:val>
                                        </p:tav>
                                      </p:tavLst>
                                    </p:anim>
                                    <p:anim calcmode="lin" valueType="num">
                                      <p:cBhvr>
                                        <p:cTn id="64" dur="1000" fill="hold"/>
                                        <p:tgtEl>
                                          <p:spTgt spid="410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04"/>
                                        </p:tgtEl>
                                        <p:attrNameLst>
                                          <p:attrName>style.visibility</p:attrName>
                                        </p:attrNameLst>
                                      </p:cBhvr>
                                      <p:to>
                                        <p:strVal val="visible"/>
                                      </p:to>
                                    </p:set>
                                    <p:animEffect transition="in" filter="fade">
                                      <p:cBhvr>
                                        <p:cTn id="67" dur="1000"/>
                                        <p:tgtEl>
                                          <p:spTgt spid="4104"/>
                                        </p:tgtEl>
                                      </p:cBhvr>
                                    </p:animEffect>
                                    <p:anim calcmode="lin" valueType="num">
                                      <p:cBhvr>
                                        <p:cTn id="68" dur="1000" fill="hold"/>
                                        <p:tgtEl>
                                          <p:spTgt spid="4104"/>
                                        </p:tgtEl>
                                        <p:attrNameLst>
                                          <p:attrName>ppt_x</p:attrName>
                                        </p:attrNameLst>
                                      </p:cBhvr>
                                      <p:tavLst>
                                        <p:tav tm="0">
                                          <p:val>
                                            <p:strVal val="#ppt_x"/>
                                          </p:val>
                                        </p:tav>
                                        <p:tav tm="100000">
                                          <p:val>
                                            <p:strVal val="#ppt_x"/>
                                          </p:val>
                                        </p:tav>
                                      </p:tavLst>
                                    </p:anim>
                                    <p:anim calcmode="lin" valueType="num">
                                      <p:cBhvr>
                                        <p:cTn id="69" dur="1000" fill="hold"/>
                                        <p:tgtEl>
                                          <p:spTgt spid="410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108"/>
                                        </p:tgtEl>
                                        <p:attrNameLst>
                                          <p:attrName>style.visibility</p:attrName>
                                        </p:attrNameLst>
                                      </p:cBhvr>
                                      <p:to>
                                        <p:strVal val="visible"/>
                                      </p:to>
                                    </p:set>
                                    <p:animEffect transition="in" filter="fade">
                                      <p:cBhvr>
                                        <p:cTn id="72" dur="1000"/>
                                        <p:tgtEl>
                                          <p:spTgt spid="4108"/>
                                        </p:tgtEl>
                                      </p:cBhvr>
                                    </p:animEffect>
                                    <p:anim calcmode="lin" valueType="num">
                                      <p:cBhvr>
                                        <p:cTn id="73" dur="1000" fill="hold"/>
                                        <p:tgtEl>
                                          <p:spTgt spid="4108"/>
                                        </p:tgtEl>
                                        <p:attrNameLst>
                                          <p:attrName>ppt_x</p:attrName>
                                        </p:attrNameLst>
                                      </p:cBhvr>
                                      <p:tavLst>
                                        <p:tav tm="0">
                                          <p:val>
                                            <p:strVal val="#ppt_x"/>
                                          </p:val>
                                        </p:tav>
                                        <p:tav tm="100000">
                                          <p:val>
                                            <p:strVal val="#ppt_x"/>
                                          </p:val>
                                        </p:tav>
                                      </p:tavLst>
                                    </p:anim>
                                    <p:anim calcmode="lin" valueType="num">
                                      <p:cBhvr>
                                        <p:cTn id="74" dur="1000" fill="hold"/>
                                        <p:tgtEl>
                                          <p:spTgt spid="410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12"/>
                                        </p:tgtEl>
                                        <p:attrNameLst>
                                          <p:attrName>style.visibility</p:attrName>
                                        </p:attrNameLst>
                                      </p:cBhvr>
                                      <p:to>
                                        <p:strVal val="visible"/>
                                      </p:to>
                                    </p:set>
                                    <p:animEffect transition="in" filter="fade">
                                      <p:cBhvr>
                                        <p:cTn id="77" dur="1000"/>
                                        <p:tgtEl>
                                          <p:spTgt spid="4112"/>
                                        </p:tgtEl>
                                      </p:cBhvr>
                                    </p:animEffect>
                                    <p:anim calcmode="lin" valueType="num">
                                      <p:cBhvr>
                                        <p:cTn id="78" dur="1000" fill="hold"/>
                                        <p:tgtEl>
                                          <p:spTgt spid="4112"/>
                                        </p:tgtEl>
                                        <p:attrNameLst>
                                          <p:attrName>ppt_x</p:attrName>
                                        </p:attrNameLst>
                                      </p:cBhvr>
                                      <p:tavLst>
                                        <p:tav tm="0">
                                          <p:val>
                                            <p:strVal val="#ppt_x"/>
                                          </p:val>
                                        </p:tav>
                                        <p:tav tm="100000">
                                          <p:val>
                                            <p:strVal val="#ppt_x"/>
                                          </p:val>
                                        </p:tav>
                                      </p:tavLst>
                                    </p:anim>
                                    <p:anim calcmode="lin" valueType="num">
                                      <p:cBhvr>
                                        <p:cTn id="79" dur="1000" fill="hold"/>
                                        <p:tgtEl>
                                          <p:spTgt spid="41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1000"/>
                                        <p:tgtEl>
                                          <p:spTgt spid="66"/>
                                        </p:tgtEl>
                                      </p:cBhvr>
                                    </p:animEffect>
                                    <p:anim calcmode="lin" valueType="num">
                                      <p:cBhvr>
                                        <p:cTn id="85" dur="1000" fill="hold"/>
                                        <p:tgtEl>
                                          <p:spTgt spid="66"/>
                                        </p:tgtEl>
                                        <p:attrNameLst>
                                          <p:attrName>ppt_x</p:attrName>
                                        </p:attrNameLst>
                                      </p:cBhvr>
                                      <p:tavLst>
                                        <p:tav tm="0">
                                          <p:val>
                                            <p:strVal val="#ppt_x"/>
                                          </p:val>
                                        </p:tav>
                                        <p:tav tm="100000">
                                          <p:val>
                                            <p:strVal val="#ppt_x"/>
                                          </p:val>
                                        </p:tav>
                                      </p:tavLst>
                                    </p:anim>
                                    <p:anim calcmode="lin" valueType="num">
                                      <p:cBhvr>
                                        <p:cTn id="86" dur="1000" fill="hold"/>
                                        <p:tgtEl>
                                          <p:spTgt spid="6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1000"/>
                                        <p:tgtEl>
                                          <p:spTgt spid="71"/>
                                        </p:tgtEl>
                                      </p:cBhvr>
                                    </p:animEffect>
                                    <p:anim calcmode="lin" valueType="num">
                                      <p:cBhvr>
                                        <p:cTn id="90" dur="1000" fill="hold"/>
                                        <p:tgtEl>
                                          <p:spTgt spid="71"/>
                                        </p:tgtEl>
                                        <p:attrNameLst>
                                          <p:attrName>ppt_x</p:attrName>
                                        </p:attrNameLst>
                                      </p:cBhvr>
                                      <p:tavLst>
                                        <p:tav tm="0">
                                          <p:val>
                                            <p:strVal val="#ppt_x"/>
                                          </p:val>
                                        </p:tav>
                                        <p:tav tm="100000">
                                          <p:val>
                                            <p:strVal val="#ppt_x"/>
                                          </p:val>
                                        </p:tav>
                                      </p:tavLst>
                                    </p:anim>
                                    <p:anim calcmode="lin" valueType="num">
                                      <p:cBhvr>
                                        <p:cTn id="91" dur="1000" fill="hold"/>
                                        <p:tgtEl>
                                          <p:spTgt spid="7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1000"/>
                                        <p:tgtEl>
                                          <p:spTgt spid="74"/>
                                        </p:tgtEl>
                                      </p:cBhvr>
                                    </p:animEffect>
                                    <p:anim calcmode="lin" valueType="num">
                                      <p:cBhvr>
                                        <p:cTn id="95" dur="1000" fill="hold"/>
                                        <p:tgtEl>
                                          <p:spTgt spid="74"/>
                                        </p:tgtEl>
                                        <p:attrNameLst>
                                          <p:attrName>ppt_x</p:attrName>
                                        </p:attrNameLst>
                                      </p:cBhvr>
                                      <p:tavLst>
                                        <p:tav tm="0">
                                          <p:val>
                                            <p:strVal val="#ppt_x"/>
                                          </p:val>
                                        </p:tav>
                                        <p:tav tm="100000">
                                          <p:val>
                                            <p:strVal val="#ppt_x"/>
                                          </p:val>
                                        </p:tav>
                                      </p:tavLst>
                                    </p:anim>
                                    <p:anim calcmode="lin" valueType="num">
                                      <p:cBhvr>
                                        <p:cTn id="96" dur="1000" fill="hold"/>
                                        <p:tgtEl>
                                          <p:spTgt spid="7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1000"/>
                                        <p:tgtEl>
                                          <p:spTgt spid="76"/>
                                        </p:tgtEl>
                                      </p:cBhvr>
                                    </p:animEffect>
                                    <p:anim calcmode="lin" valueType="num">
                                      <p:cBhvr>
                                        <p:cTn id="100" dur="1000" fill="hold"/>
                                        <p:tgtEl>
                                          <p:spTgt spid="76"/>
                                        </p:tgtEl>
                                        <p:attrNameLst>
                                          <p:attrName>ppt_x</p:attrName>
                                        </p:attrNameLst>
                                      </p:cBhvr>
                                      <p:tavLst>
                                        <p:tav tm="0">
                                          <p:val>
                                            <p:strVal val="#ppt_x"/>
                                          </p:val>
                                        </p:tav>
                                        <p:tav tm="100000">
                                          <p:val>
                                            <p:strVal val="#ppt_x"/>
                                          </p:val>
                                        </p:tav>
                                      </p:tavLst>
                                    </p:anim>
                                    <p:anim calcmode="lin" valueType="num">
                                      <p:cBhvr>
                                        <p:cTn id="101" dur="1000" fill="hold"/>
                                        <p:tgtEl>
                                          <p:spTgt spid="7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fade">
                                      <p:cBhvr>
                                        <p:cTn id="109" dur="1000"/>
                                        <p:tgtEl>
                                          <p:spTgt spid="78"/>
                                        </p:tgtEl>
                                      </p:cBhvr>
                                    </p:animEffect>
                                    <p:anim calcmode="lin" valueType="num">
                                      <p:cBhvr>
                                        <p:cTn id="110" dur="1000" fill="hold"/>
                                        <p:tgtEl>
                                          <p:spTgt spid="78"/>
                                        </p:tgtEl>
                                        <p:attrNameLst>
                                          <p:attrName>ppt_x</p:attrName>
                                        </p:attrNameLst>
                                      </p:cBhvr>
                                      <p:tavLst>
                                        <p:tav tm="0">
                                          <p:val>
                                            <p:strVal val="#ppt_x"/>
                                          </p:val>
                                        </p:tav>
                                        <p:tav tm="100000">
                                          <p:val>
                                            <p:strVal val="#ppt_x"/>
                                          </p:val>
                                        </p:tav>
                                      </p:tavLst>
                                    </p:anim>
                                    <p:anim calcmode="lin" valueType="num">
                                      <p:cBhvr>
                                        <p:cTn id="111" dur="1000" fill="hold"/>
                                        <p:tgtEl>
                                          <p:spTgt spid="7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1000"/>
                                        <p:tgtEl>
                                          <p:spTgt spid="80"/>
                                        </p:tgtEl>
                                      </p:cBhvr>
                                    </p:animEffect>
                                    <p:anim calcmode="lin" valueType="num">
                                      <p:cBhvr>
                                        <p:cTn id="115" dur="1000" fill="hold"/>
                                        <p:tgtEl>
                                          <p:spTgt spid="80"/>
                                        </p:tgtEl>
                                        <p:attrNameLst>
                                          <p:attrName>ppt_x</p:attrName>
                                        </p:attrNameLst>
                                      </p:cBhvr>
                                      <p:tavLst>
                                        <p:tav tm="0">
                                          <p:val>
                                            <p:strVal val="#ppt_x"/>
                                          </p:val>
                                        </p:tav>
                                        <p:tav tm="100000">
                                          <p:val>
                                            <p:strVal val="#ppt_x"/>
                                          </p:val>
                                        </p:tav>
                                      </p:tavLst>
                                    </p:anim>
                                    <p:anim calcmode="lin" valueType="num">
                                      <p:cBhvr>
                                        <p:cTn id="116" dur="1000" fill="hold"/>
                                        <p:tgtEl>
                                          <p:spTgt spid="8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1000"/>
                                        <p:tgtEl>
                                          <p:spTgt spid="81"/>
                                        </p:tgtEl>
                                      </p:cBhvr>
                                    </p:animEffect>
                                    <p:anim calcmode="lin" valueType="num">
                                      <p:cBhvr>
                                        <p:cTn id="120" dur="1000" fill="hold"/>
                                        <p:tgtEl>
                                          <p:spTgt spid="81"/>
                                        </p:tgtEl>
                                        <p:attrNameLst>
                                          <p:attrName>ppt_x</p:attrName>
                                        </p:attrNameLst>
                                      </p:cBhvr>
                                      <p:tavLst>
                                        <p:tav tm="0">
                                          <p:val>
                                            <p:strVal val="#ppt_x"/>
                                          </p:val>
                                        </p:tav>
                                        <p:tav tm="100000">
                                          <p:val>
                                            <p:strVal val="#ppt_x"/>
                                          </p:val>
                                        </p:tav>
                                      </p:tavLst>
                                    </p:anim>
                                    <p:anim calcmode="lin" valueType="num">
                                      <p:cBhvr>
                                        <p:cTn id="121" dur="1000" fill="hold"/>
                                        <p:tgtEl>
                                          <p:spTgt spid="8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fade">
                                      <p:cBhvr>
                                        <p:cTn id="124" dur="1000"/>
                                        <p:tgtEl>
                                          <p:spTgt spid="82"/>
                                        </p:tgtEl>
                                      </p:cBhvr>
                                    </p:animEffect>
                                    <p:anim calcmode="lin" valueType="num">
                                      <p:cBhvr>
                                        <p:cTn id="125" dur="1000" fill="hold"/>
                                        <p:tgtEl>
                                          <p:spTgt spid="82"/>
                                        </p:tgtEl>
                                        <p:attrNameLst>
                                          <p:attrName>ppt_x</p:attrName>
                                        </p:attrNameLst>
                                      </p:cBhvr>
                                      <p:tavLst>
                                        <p:tav tm="0">
                                          <p:val>
                                            <p:strVal val="#ppt_x"/>
                                          </p:val>
                                        </p:tav>
                                        <p:tav tm="100000">
                                          <p:val>
                                            <p:strVal val="#ppt_x"/>
                                          </p:val>
                                        </p:tav>
                                      </p:tavLst>
                                    </p:anim>
                                    <p:anim calcmode="lin" valueType="num">
                                      <p:cBhvr>
                                        <p:cTn id="126" dur="1000" fill="hold"/>
                                        <p:tgtEl>
                                          <p:spTgt spid="8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1000"/>
                                        <p:tgtEl>
                                          <p:spTgt spid="84"/>
                                        </p:tgtEl>
                                      </p:cBhvr>
                                    </p:animEffect>
                                    <p:anim calcmode="lin" valueType="num">
                                      <p:cBhvr>
                                        <p:cTn id="130" dur="1000" fill="hold"/>
                                        <p:tgtEl>
                                          <p:spTgt spid="84"/>
                                        </p:tgtEl>
                                        <p:attrNameLst>
                                          <p:attrName>ppt_x</p:attrName>
                                        </p:attrNameLst>
                                      </p:cBhvr>
                                      <p:tavLst>
                                        <p:tav tm="0">
                                          <p:val>
                                            <p:strVal val="#ppt_x"/>
                                          </p:val>
                                        </p:tav>
                                        <p:tav tm="100000">
                                          <p:val>
                                            <p:strVal val="#ppt_x"/>
                                          </p:val>
                                        </p:tav>
                                      </p:tavLst>
                                    </p:anim>
                                    <p:anim calcmode="lin" valueType="num">
                                      <p:cBhvr>
                                        <p:cTn id="131" dur="1000" fill="hold"/>
                                        <p:tgtEl>
                                          <p:spTgt spid="84"/>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1000"/>
                                        <p:tgtEl>
                                          <p:spTgt spid="85"/>
                                        </p:tgtEl>
                                      </p:cBhvr>
                                    </p:animEffect>
                                    <p:anim calcmode="lin" valueType="num">
                                      <p:cBhvr>
                                        <p:cTn id="135" dur="1000" fill="hold"/>
                                        <p:tgtEl>
                                          <p:spTgt spid="85"/>
                                        </p:tgtEl>
                                        <p:attrNameLst>
                                          <p:attrName>ppt_x</p:attrName>
                                        </p:attrNameLst>
                                      </p:cBhvr>
                                      <p:tavLst>
                                        <p:tav tm="0">
                                          <p:val>
                                            <p:strVal val="#ppt_x"/>
                                          </p:val>
                                        </p:tav>
                                        <p:tav tm="100000">
                                          <p:val>
                                            <p:strVal val="#ppt_x"/>
                                          </p:val>
                                        </p:tav>
                                      </p:tavLst>
                                    </p:anim>
                                    <p:anim calcmode="lin" valueType="num">
                                      <p:cBhvr>
                                        <p:cTn id="136" dur="1000" fill="hold"/>
                                        <p:tgtEl>
                                          <p:spTgt spid="85"/>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1000"/>
                                        <p:tgtEl>
                                          <p:spTgt spid="68"/>
                                        </p:tgtEl>
                                      </p:cBhvr>
                                    </p:animEffect>
                                    <p:anim calcmode="lin" valueType="num">
                                      <p:cBhvr>
                                        <p:cTn id="140" dur="1000" fill="hold"/>
                                        <p:tgtEl>
                                          <p:spTgt spid="68"/>
                                        </p:tgtEl>
                                        <p:attrNameLst>
                                          <p:attrName>ppt_x</p:attrName>
                                        </p:attrNameLst>
                                      </p:cBhvr>
                                      <p:tavLst>
                                        <p:tav tm="0">
                                          <p:val>
                                            <p:strVal val="#ppt_x"/>
                                          </p:val>
                                        </p:tav>
                                        <p:tav tm="100000">
                                          <p:val>
                                            <p:strVal val="#ppt_x"/>
                                          </p:val>
                                        </p:tav>
                                      </p:tavLst>
                                    </p:anim>
                                    <p:anim calcmode="lin" valueType="num">
                                      <p:cBhvr>
                                        <p:cTn id="141" dur="1000" fill="hold"/>
                                        <p:tgtEl>
                                          <p:spTgt spid="68"/>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1000"/>
                                        <p:tgtEl>
                                          <p:spTgt spid="75"/>
                                        </p:tgtEl>
                                      </p:cBhvr>
                                    </p:animEffect>
                                    <p:anim calcmode="lin" valueType="num">
                                      <p:cBhvr>
                                        <p:cTn id="145" dur="1000" fill="hold"/>
                                        <p:tgtEl>
                                          <p:spTgt spid="75"/>
                                        </p:tgtEl>
                                        <p:attrNameLst>
                                          <p:attrName>ppt_x</p:attrName>
                                        </p:attrNameLst>
                                      </p:cBhvr>
                                      <p:tavLst>
                                        <p:tav tm="0">
                                          <p:val>
                                            <p:strVal val="#ppt_x"/>
                                          </p:val>
                                        </p:tav>
                                        <p:tav tm="100000">
                                          <p:val>
                                            <p:strVal val="#ppt_x"/>
                                          </p:val>
                                        </p:tav>
                                      </p:tavLst>
                                    </p:anim>
                                    <p:anim calcmode="lin" valueType="num">
                                      <p:cBhvr>
                                        <p:cTn id="146" dur="1000" fill="hold"/>
                                        <p:tgtEl>
                                          <p:spTgt spid="75"/>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1000"/>
                                        <p:tgtEl>
                                          <p:spTgt spid="79"/>
                                        </p:tgtEl>
                                      </p:cBhvr>
                                    </p:animEffect>
                                    <p:anim calcmode="lin" valueType="num">
                                      <p:cBhvr>
                                        <p:cTn id="150" dur="1000" fill="hold"/>
                                        <p:tgtEl>
                                          <p:spTgt spid="79"/>
                                        </p:tgtEl>
                                        <p:attrNameLst>
                                          <p:attrName>ppt_x</p:attrName>
                                        </p:attrNameLst>
                                      </p:cBhvr>
                                      <p:tavLst>
                                        <p:tav tm="0">
                                          <p:val>
                                            <p:strVal val="#ppt_x"/>
                                          </p:val>
                                        </p:tav>
                                        <p:tav tm="100000">
                                          <p:val>
                                            <p:strVal val="#ppt_x"/>
                                          </p:val>
                                        </p:tav>
                                      </p:tavLst>
                                    </p:anim>
                                    <p:anim calcmode="lin" valueType="num">
                                      <p:cBhvr>
                                        <p:cTn id="151" dur="1000" fill="hold"/>
                                        <p:tgtEl>
                                          <p:spTgt spid="79"/>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fade">
                                      <p:cBhvr>
                                        <p:cTn id="154" dur="1000"/>
                                        <p:tgtEl>
                                          <p:spTgt spid="83"/>
                                        </p:tgtEl>
                                      </p:cBhvr>
                                    </p:animEffect>
                                    <p:anim calcmode="lin" valueType="num">
                                      <p:cBhvr>
                                        <p:cTn id="155" dur="1000" fill="hold"/>
                                        <p:tgtEl>
                                          <p:spTgt spid="83"/>
                                        </p:tgtEl>
                                        <p:attrNameLst>
                                          <p:attrName>ppt_x</p:attrName>
                                        </p:attrNameLst>
                                      </p:cBhvr>
                                      <p:tavLst>
                                        <p:tav tm="0">
                                          <p:val>
                                            <p:strVal val="#ppt_x"/>
                                          </p:val>
                                        </p:tav>
                                        <p:tav tm="100000">
                                          <p:val>
                                            <p:strVal val="#ppt_x"/>
                                          </p:val>
                                        </p:tav>
                                      </p:tavLst>
                                    </p:anim>
                                    <p:anim calcmode="lin" valueType="num">
                                      <p:cBhvr>
                                        <p:cTn id="156" dur="1000" fill="hold"/>
                                        <p:tgtEl>
                                          <p:spTgt spid="8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66"/>
                                        </p:tgtEl>
                                        <p:attrNameLst>
                                          <p:attrName>style.visibility</p:attrName>
                                        </p:attrNameLst>
                                      </p:cBhvr>
                                      <p:to>
                                        <p:strVal val="visible"/>
                                      </p:to>
                                    </p:set>
                                    <p:animEffect transition="in" filter="fade">
                                      <p:cBhvr>
                                        <p:cTn id="159" dur="1000"/>
                                        <p:tgtEl>
                                          <p:spTgt spid="166"/>
                                        </p:tgtEl>
                                      </p:cBhvr>
                                    </p:animEffect>
                                    <p:anim calcmode="lin" valueType="num">
                                      <p:cBhvr>
                                        <p:cTn id="160" dur="1000" fill="hold"/>
                                        <p:tgtEl>
                                          <p:spTgt spid="166"/>
                                        </p:tgtEl>
                                        <p:attrNameLst>
                                          <p:attrName>ppt_x</p:attrName>
                                        </p:attrNameLst>
                                      </p:cBhvr>
                                      <p:tavLst>
                                        <p:tav tm="0">
                                          <p:val>
                                            <p:strVal val="#ppt_x"/>
                                          </p:val>
                                        </p:tav>
                                        <p:tav tm="100000">
                                          <p:val>
                                            <p:strVal val="#ppt_x"/>
                                          </p:val>
                                        </p:tav>
                                      </p:tavLst>
                                    </p:anim>
                                    <p:anim calcmode="lin" valueType="num">
                                      <p:cBhvr>
                                        <p:cTn id="161" dur="1000" fill="hold"/>
                                        <p:tgtEl>
                                          <p:spTgt spid="166"/>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67"/>
                                        </p:tgtEl>
                                        <p:attrNameLst>
                                          <p:attrName>style.visibility</p:attrName>
                                        </p:attrNameLst>
                                      </p:cBhvr>
                                      <p:to>
                                        <p:strVal val="visible"/>
                                      </p:to>
                                    </p:set>
                                    <p:animEffect transition="in" filter="fade">
                                      <p:cBhvr>
                                        <p:cTn id="164" dur="1000"/>
                                        <p:tgtEl>
                                          <p:spTgt spid="167"/>
                                        </p:tgtEl>
                                      </p:cBhvr>
                                    </p:animEffect>
                                    <p:anim calcmode="lin" valueType="num">
                                      <p:cBhvr>
                                        <p:cTn id="165" dur="1000" fill="hold"/>
                                        <p:tgtEl>
                                          <p:spTgt spid="167"/>
                                        </p:tgtEl>
                                        <p:attrNameLst>
                                          <p:attrName>ppt_x</p:attrName>
                                        </p:attrNameLst>
                                      </p:cBhvr>
                                      <p:tavLst>
                                        <p:tav tm="0">
                                          <p:val>
                                            <p:strVal val="#ppt_x"/>
                                          </p:val>
                                        </p:tav>
                                        <p:tav tm="100000">
                                          <p:val>
                                            <p:strVal val="#ppt_x"/>
                                          </p:val>
                                        </p:tav>
                                      </p:tavLst>
                                    </p:anim>
                                    <p:anim calcmode="lin" valueType="num">
                                      <p:cBhvr>
                                        <p:cTn id="166" dur="1000" fill="hold"/>
                                        <p:tgtEl>
                                          <p:spTgt spid="167"/>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68"/>
                                        </p:tgtEl>
                                        <p:attrNameLst>
                                          <p:attrName>style.visibility</p:attrName>
                                        </p:attrNameLst>
                                      </p:cBhvr>
                                      <p:to>
                                        <p:strVal val="visible"/>
                                      </p:to>
                                    </p:set>
                                    <p:animEffect transition="in" filter="fade">
                                      <p:cBhvr>
                                        <p:cTn id="169" dur="1000"/>
                                        <p:tgtEl>
                                          <p:spTgt spid="168"/>
                                        </p:tgtEl>
                                      </p:cBhvr>
                                    </p:animEffect>
                                    <p:anim calcmode="lin" valueType="num">
                                      <p:cBhvr>
                                        <p:cTn id="170" dur="1000" fill="hold"/>
                                        <p:tgtEl>
                                          <p:spTgt spid="168"/>
                                        </p:tgtEl>
                                        <p:attrNameLst>
                                          <p:attrName>ppt_x</p:attrName>
                                        </p:attrNameLst>
                                      </p:cBhvr>
                                      <p:tavLst>
                                        <p:tav tm="0">
                                          <p:val>
                                            <p:strVal val="#ppt_x"/>
                                          </p:val>
                                        </p:tav>
                                        <p:tav tm="100000">
                                          <p:val>
                                            <p:strVal val="#ppt_x"/>
                                          </p:val>
                                        </p:tav>
                                      </p:tavLst>
                                    </p:anim>
                                    <p:anim calcmode="lin" valueType="num">
                                      <p:cBhvr>
                                        <p:cTn id="171" dur="1000" fill="hold"/>
                                        <p:tgtEl>
                                          <p:spTgt spid="168"/>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169"/>
                                        </p:tgtEl>
                                        <p:attrNameLst>
                                          <p:attrName>style.visibility</p:attrName>
                                        </p:attrNameLst>
                                      </p:cBhvr>
                                      <p:to>
                                        <p:strVal val="visible"/>
                                      </p:to>
                                    </p:set>
                                    <p:animEffect transition="in" filter="fade">
                                      <p:cBhvr>
                                        <p:cTn id="174" dur="1000"/>
                                        <p:tgtEl>
                                          <p:spTgt spid="169"/>
                                        </p:tgtEl>
                                      </p:cBhvr>
                                    </p:animEffect>
                                    <p:anim calcmode="lin" valueType="num">
                                      <p:cBhvr>
                                        <p:cTn id="175" dur="1000" fill="hold"/>
                                        <p:tgtEl>
                                          <p:spTgt spid="169"/>
                                        </p:tgtEl>
                                        <p:attrNameLst>
                                          <p:attrName>ppt_x</p:attrName>
                                        </p:attrNameLst>
                                      </p:cBhvr>
                                      <p:tavLst>
                                        <p:tav tm="0">
                                          <p:val>
                                            <p:strVal val="#ppt_x"/>
                                          </p:val>
                                        </p:tav>
                                        <p:tav tm="100000">
                                          <p:val>
                                            <p:strVal val="#ppt_x"/>
                                          </p:val>
                                        </p:tav>
                                      </p:tavLst>
                                    </p:anim>
                                    <p:anim calcmode="lin" valueType="num">
                                      <p:cBhvr>
                                        <p:cTn id="176" dur="1000" fill="hold"/>
                                        <p:tgtEl>
                                          <p:spTgt spid="169"/>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186"/>
                                        </p:tgtEl>
                                        <p:attrNameLst>
                                          <p:attrName>style.visibility</p:attrName>
                                        </p:attrNameLst>
                                      </p:cBhvr>
                                      <p:to>
                                        <p:strVal val="visible"/>
                                      </p:to>
                                    </p:set>
                                    <p:animEffect transition="in" filter="fade">
                                      <p:cBhvr>
                                        <p:cTn id="179" dur="1000"/>
                                        <p:tgtEl>
                                          <p:spTgt spid="186"/>
                                        </p:tgtEl>
                                      </p:cBhvr>
                                    </p:animEffect>
                                    <p:anim calcmode="lin" valueType="num">
                                      <p:cBhvr>
                                        <p:cTn id="180" dur="1000" fill="hold"/>
                                        <p:tgtEl>
                                          <p:spTgt spid="186"/>
                                        </p:tgtEl>
                                        <p:attrNameLst>
                                          <p:attrName>ppt_x</p:attrName>
                                        </p:attrNameLst>
                                      </p:cBhvr>
                                      <p:tavLst>
                                        <p:tav tm="0">
                                          <p:val>
                                            <p:strVal val="#ppt_x"/>
                                          </p:val>
                                        </p:tav>
                                        <p:tav tm="100000">
                                          <p:val>
                                            <p:strVal val="#ppt_x"/>
                                          </p:val>
                                        </p:tav>
                                      </p:tavLst>
                                    </p:anim>
                                    <p:anim calcmode="lin" valueType="num">
                                      <p:cBhvr>
                                        <p:cTn id="181" dur="1000" fill="hold"/>
                                        <p:tgtEl>
                                          <p:spTgt spid="186"/>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1000"/>
                                        <p:tgtEl>
                                          <p:spTgt spid="188"/>
                                        </p:tgtEl>
                                      </p:cBhvr>
                                    </p:animEffect>
                                    <p:anim calcmode="lin" valueType="num">
                                      <p:cBhvr>
                                        <p:cTn id="185" dur="1000" fill="hold"/>
                                        <p:tgtEl>
                                          <p:spTgt spid="188"/>
                                        </p:tgtEl>
                                        <p:attrNameLst>
                                          <p:attrName>ppt_x</p:attrName>
                                        </p:attrNameLst>
                                      </p:cBhvr>
                                      <p:tavLst>
                                        <p:tav tm="0">
                                          <p:val>
                                            <p:strVal val="#ppt_x"/>
                                          </p:val>
                                        </p:tav>
                                        <p:tav tm="100000">
                                          <p:val>
                                            <p:strVal val="#ppt_x"/>
                                          </p:val>
                                        </p:tav>
                                      </p:tavLst>
                                    </p:anim>
                                    <p:anim calcmode="lin" valueType="num">
                                      <p:cBhvr>
                                        <p:cTn id="186" dur="1000" fill="hold"/>
                                        <p:tgtEl>
                                          <p:spTgt spid="188"/>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189"/>
                                        </p:tgtEl>
                                        <p:attrNameLst>
                                          <p:attrName>style.visibility</p:attrName>
                                        </p:attrNameLst>
                                      </p:cBhvr>
                                      <p:to>
                                        <p:strVal val="visible"/>
                                      </p:to>
                                    </p:set>
                                    <p:animEffect transition="in" filter="fade">
                                      <p:cBhvr>
                                        <p:cTn id="189" dur="1000"/>
                                        <p:tgtEl>
                                          <p:spTgt spid="189"/>
                                        </p:tgtEl>
                                      </p:cBhvr>
                                    </p:animEffect>
                                    <p:anim calcmode="lin" valueType="num">
                                      <p:cBhvr>
                                        <p:cTn id="190" dur="1000" fill="hold"/>
                                        <p:tgtEl>
                                          <p:spTgt spid="189"/>
                                        </p:tgtEl>
                                        <p:attrNameLst>
                                          <p:attrName>ppt_x</p:attrName>
                                        </p:attrNameLst>
                                      </p:cBhvr>
                                      <p:tavLst>
                                        <p:tav tm="0">
                                          <p:val>
                                            <p:strVal val="#ppt_x"/>
                                          </p:val>
                                        </p:tav>
                                        <p:tav tm="100000">
                                          <p:val>
                                            <p:strVal val="#ppt_x"/>
                                          </p:val>
                                        </p:tav>
                                      </p:tavLst>
                                    </p:anim>
                                    <p:anim calcmode="lin" valueType="num">
                                      <p:cBhvr>
                                        <p:cTn id="191" dur="1000" fill="hold"/>
                                        <p:tgtEl>
                                          <p:spTgt spid="189"/>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190"/>
                                        </p:tgtEl>
                                        <p:attrNameLst>
                                          <p:attrName>style.visibility</p:attrName>
                                        </p:attrNameLst>
                                      </p:cBhvr>
                                      <p:to>
                                        <p:strVal val="visible"/>
                                      </p:to>
                                    </p:set>
                                    <p:animEffect transition="in" filter="fade">
                                      <p:cBhvr>
                                        <p:cTn id="194" dur="1000"/>
                                        <p:tgtEl>
                                          <p:spTgt spid="190"/>
                                        </p:tgtEl>
                                      </p:cBhvr>
                                    </p:animEffect>
                                    <p:anim calcmode="lin" valueType="num">
                                      <p:cBhvr>
                                        <p:cTn id="195" dur="1000" fill="hold"/>
                                        <p:tgtEl>
                                          <p:spTgt spid="190"/>
                                        </p:tgtEl>
                                        <p:attrNameLst>
                                          <p:attrName>ppt_x</p:attrName>
                                        </p:attrNameLst>
                                      </p:cBhvr>
                                      <p:tavLst>
                                        <p:tav tm="0">
                                          <p:val>
                                            <p:strVal val="#ppt_x"/>
                                          </p:val>
                                        </p:tav>
                                        <p:tav tm="100000">
                                          <p:val>
                                            <p:strVal val="#ppt_x"/>
                                          </p:val>
                                        </p:tav>
                                      </p:tavLst>
                                    </p:anim>
                                    <p:anim calcmode="lin" valueType="num">
                                      <p:cBhvr>
                                        <p:cTn id="196" dur="1000" fill="hold"/>
                                        <p:tgtEl>
                                          <p:spTgt spid="190"/>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92"/>
                                        </p:tgtEl>
                                        <p:attrNameLst>
                                          <p:attrName>style.visibility</p:attrName>
                                        </p:attrNameLst>
                                      </p:cBhvr>
                                      <p:to>
                                        <p:strVal val="visible"/>
                                      </p:to>
                                    </p:set>
                                    <p:animEffect transition="in" filter="fade">
                                      <p:cBhvr>
                                        <p:cTn id="199" dur="1000"/>
                                        <p:tgtEl>
                                          <p:spTgt spid="192"/>
                                        </p:tgtEl>
                                      </p:cBhvr>
                                    </p:animEffect>
                                    <p:anim calcmode="lin" valueType="num">
                                      <p:cBhvr>
                                        <p:cTn id="200" dur="1000" fill="hold"/>
                                        <p:tgtEl>
                                          <p:spTgt spid="192"/>
                                        </p:tgtEl>
                                        <p:attrNameLst>
                                          <p:attrName>ppt_x</p:attrName>
                                        </p:attrNameLst>
                                      </p:cBhvr>
                                      <p:tavLst>
                                        <p:tav tm="0">
                                          <p:val>
                                            <p:strVal val="#ppt_x"/>
                                          </p:val>
                                        </p:tav>
                                        <p:tav tm="100000">
                                          <p:val>
                                            <p:strVal val="#ppt_x"/>
                                          </p:val>
                                        </p:tav>
                                      </p:tavLst>
                                    </p:anim>
                                    <p:anim calcmode="lin" valueType="num">
                                      <p:cBhvr>
                                        <p:cTn id="201" dur="1000" fill="hold"/>
                                        <p:tgtEl>
                                          <p:spTgt spid="19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93"/>
                                        </p:tgtEl>
                                        <p:attrNameLst>
                                          <p:attrName>style.visibility</p:attrName>
                                        </p:attrNameLst>
                                      </p:cBhvr>
                                      <p:to>
                                        <p:strVal val="visible"/>
                                      </p:to>
                                    </p:set>
                                    <p:animEffect transition="in" filter="fade">
                                      <p:cBhvr>
                                        <p:cTn id="204" dur="1000"/>
                                        <p:tgtEl>
                                          <p:spTgt spid="193"/>
                                        </p:tgtEl>
                                      </p:cBhvr>
                                    </p:animEffect>
                                    <p:anim calcmode="lin" valueType="num">
                                      <p:cBhvr>
                                        <p:cTn id="205" dur="1000" fill="hold"/>
                                        <p:tgtEl>
                                          <p:spTgt spid="193"/>
                                        </p:tgtEl>
                                        <p:attrNameLst>
                                          <p:attrName>ppt_x</p:attrName>
                                        </p:attrNameLst>
                                      </p:cBhvr>
                                      <p:tavLst>
                                        <p:tav tm="0">
                                          <p:val>
                                            <p:strVal val="#ppt_x"/>
                                          </p:val>
                                        </p:tav>
                                        <p:tav tm="100000">
                                          <p:val>
                                            <p:strVal val="#ppt_x"/>
                                          </p:val>
                                        </p:tav>
                                      </p:tavLst>
                                    </p:anim>
                                    <p:anim calcmode="lin" valueType="num">
                                      <p:cBhvr>
                                        <p:cTn id="206" dur="1000" fill="hold"/>
                                        <p:tgtEl>
                                          <p:spTgt spid="193"/>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87"/>
                                        </p:tgtEl>
                                        <p:attrNameLst>
                                          <p:attrName>style.visibility</p:attrName>
                                        </p:attrNameLst>
                                      </p:cBhvr>
                                      <p:to>
                                        <p:strVal val="visible"/>
                                      </p:to>
                                    </p:set>
                                    <p:animEffect transition="in" filter="fade">
                                      <p:cBhvr>
                                        <p:cTn id="209" dur="1000"/>
                                        <p:tgtEl>
                                          <p:spTgt spid="187"/>
                                        </p:tgtEl>
                                      </p:cBhvr>
                                    </p:animEffect>
                                    <p:anim calcmode="lin" valueType="num">
                                      <p:cBhvr>
                                        <p:cTn id="210" dur="1000" fill="hold"/>
                                        <p:tgtEl>
                                          <p:spTgt spid="187"/>
                                        </p:tgtEl>
                                        <p:attrNameLst>
                                          <p:attrName>ppt_x</p:attrName>
                                        </p:attrNameLst>
                                      </p:cBhvr>
                                      <p:tavLst>
                                        <p:tav tm="0">
                                          <p:val>
                                            <p:strVal val="#ppt_x"/>
                                          </p:val>
                                        </p:tav>
                                        <p:tav tm="100000">
                                          <p:val>
                                            <p:strVal val="#ppt_x"/>
                                          </p:val>
                                        </p:tav>
                                      </p:tavLst>
                                    </p:anim>
                                    <p:anim calcmode="lin" valueType="num">
                                      <p:cBhvr>
                                        <p:cTn id="211" dur="1000" fill="hold"/>
                                        <p:tgtEl>
                                          <p:spTgt spid="187"/>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91"/>
                                        </p:tgtEl>
                                        <p:attrNameLst>
                                          <p:attrName>style.visibility</p:attrName>
                                        </p:attrNameLst>
                                      </p:cBhvr>
                                      <p:to>
                                        <p:strVal val="visible"/>
                                      </p:to>
                                    </p:set>
                                    <p:animEffect transition="in" filter="fade">
                                      <p:cBhvr>
                                        <p:cTn id="214" dur="1000"/>
                                        <p:tgtEl>
                                          <p:spTgt spid="191"/>
                                        </p:tgtEl>
                                      </p:cBhvr>
                                    </p:animEffect>
                                    <p:anim calcmode="lin" valueType="num">
                                      <p:cBhvr>
                                        <p:cTn id="215" dur="1000" fill="hold"/>
                                        <p:tgtEl>
                                          <p:spTgt spid="191"/>
                                        </p:tgtEl>
                                        <p:attrNameLst>
                                          <p:attrName>ppt_x</p:attrName>
                                        </p:attrNameLst>
                                      </p:cBhvr>
                                      <p:tavLst>
                                        <p:tav tm="0">
                                          <p:val>
                                            <p:strVal val="#ppt_x"/>
                                          </p:val>
                                        </p:tav>
                                        <p:tav tm="100000">
                                          <p:val>
                                            <p:strVal val="#ppt_x"/>
                                          </p:val>
                                        </p:tav>
                                      </p:tavLst>
                                    </p:anim>
                                    <p:anim calcmode="lin" valueType="num">
                                      <p:cBhvr>
                                        <p:cTn id="216" dur="1000" fill="hold"/>
                                        <p:tgtEl>
                                          <p:spTgt spid="191"/>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fade">
                                      <p:cBhvr>
                                        <p:cTn id="219" dur="1000"/>
                                        <p:tgtEl>
                                          <p:spTgt spid="73"/>
                                        </p:tgtEl>
                                      </p:cBhvr>
                                    </p:animEffect>
                                    <p:anim calcmode="lin" valueType="num">
                                      <p:cBhvr>
                                        <p:cTn id="220" dur="1000" fill="hold"/>
                                        <p:tgtEl>
                                          <p:spTgt spid="73"/>
                                        </p:tgtEl>
                                        <p:attrNameLst>
                                          <p:attrName>ppt_x</p:attrName>
                                        </p:attrNameLst>
                                      </p:cBhvr>
                                      <p:tavLst>
                                        <p:tav tm="0">
                                          <p:val>
                                            <p:strVal val="#ppt_x"/>
                                          </p:val>
                                        </p:tav>
                                        <p:tav tm="100000">
                                          <p:val>
                                            <p:strVal val="#ppt_x"/>
                                          </p:val>
                                        </p:tav>
                                      </p:tavLst>
                                    </p:anim>
                                    <p:anim calcmode="lin" valueType="num">
                                      <p:cBhvr>
                                        <p:cTn id="221" dur="1000" fill="hold"/>
                                        <p:tgtEl>
                                          <p:spTgt spid="73"/>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7"/>
                                        </p:tgtEl>
                                        <p:attrNameLst>
                                          <p:attrName>style.visibility</p:attrName>
                                        </p:attrNameLst>
                                      </p:cBhvr>
                                      <p:to>
                                        <p:strVal val="visible"/>
                                      </p:to>
                                    </p:set>
                                    <p:animEffect transition="in" filter="fade">
                                      <p:cBhvr>
                                        <p:cTn id="224" dur="1000"/>
                                        <p:tgtEl>
                                          <p:spTgt spid="87"/>
                                        </p:tgtEl>
                                      </p:cBhvr>
                                    </p:animEffect>
                                    <p:anim calcmode="lin" valueType="num">
                                      <p:cBhvr>
                                        <p:cTn id="225" dur="1000" fill="hold"/>
                                        <p:tgtEl>
                                          <p:spTgt spid="87"/>
                                        </p:tgtEl>
                                        <p:attrNameLst>
                                          <p:attrName>ppt_x</p:attrName>
                                        </p:attrNameLst>
                                      </p:cBhvr>
                                      <p:tavLst>
                                        <p:tav tm="0">
                                          <p:val>
                                            <p:strVal val="#ppt_x"/>
                                          </p:val>
                                        </p:tav>
                                        <p:tav tm="100000">
                                          <p:val>
                                            <p:strVal val="#ppt_x"/>
                                          </p:val>
                                        </p:tav>
                                      </p:tavLst>
                                    </p:anim>
                                    <p:anim calcmode="lin" valueType="num">
                                      <p:cBhvr>
                                        <p:cTn id="226" dur="1000" fill="hold"/>
                                        <p:tgtEl>
                                          <p:spTgt spid="87"/>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1000"/>
                                        <p:tgtEl>
                                          <p:spTgt spid="88"/>
                                        </p:tgtEl>
                                      </p:cBhvr>
                                    </p:animEffect>
                                    <p:anim calcmode="lin" valueType="num">
                                      <p:cBhvr>
                                        <p:cTn id="230" dur="1000" fill="hold"/>
                                        <p:tgtEl>
                                          <p:spTgt spid="88"/>
                                        </p:tgtEl>
                                        <p:attrNameLst>
                                          <p:attrName>ppt_x</p:attrName>
                                        </p:attrNameLst>
                                      </p:cBhvr>
                                      <p:tavLst>
                                        <p:tav tm="0">
                                          <p:val>
                                            <p:strVal val="#ppt_x"/>
                                          </p:val>
                                        </p:tav>
                                        <p:tav tm="100000">
                                          <p:val>
                                            <p:strVal val="#ppt_x"/>
                                          </p:val>
                                        </p:tav>
                                      </p:tavLst>
                                    </p:anim>
                                    <p:anim calcmode="lin" valueType="num">
                                      <p:cBhvr>
                                        <p:cTn id="231" dur="1000" fill="hold"/>
                                        <p:tgtEl>
                                          <p:spTgt spid="88"/>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6"/>
                                        </p:tgtEl>
                                        <p:attrNameLst>
                                          <p:attrName>style.visibility</p:attrName>
                                        </p:attrNameLst>
                                      </p:cBhvr>
                                      <p:to>
                                        <p:strVal val="visible"/>
                                      </p:to>
                                    </p:set>
                                    <p:animEffect transition="in" filter="fade">
                                      <p:cBhvr>
                                        <p:cTn id="234" dur="1000"/>
                                        <p:tgtEl>
                                          <p:spTgt spid="86"/>
                                        </p:tgtEl>
                                      </p:cBhvr>
                                    </p:animEffect>
                                    <p:anim calcmode="lin" valueType="num">
                                      <p:cBhvr>
                                        <p:cTn id="235" dur="1000" fill="hold"/>
                                        <p:tgtEl>
                                          <p:spTgt spid="86"/>
                                        </p:tgtEl>
                                        <p:attrNameLst>
                                          <p:attrName>ppt_x</p:attrName>
                                        </p:attrNameLst>
                                      </p:cBhvr>
                                      <p:tavLst>
                                        <p:tav tm="0">
                                          <p:val>
                                            <p:strVal val="#ppt_x"/>
                                          </p:val>
                                        </p:tav>
                                        <p:tav tm="100000">
                                          <p:val>
                                            <p:strVal val="#ppt_x"/>
                                          </p:val>
                                        </p:tav>
                                      </p:tavLst>
                                    </p:anim>
                                    <p:anim calcmode="lin" valueType="num">
                                      <p:cBhvr>
                                        <p:cTn id="23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0" grpId="0"/>
      <p:bldP spid="10" grpId="0" animBg="1"/>
      <p:bldP spid="4102" grpId="0"/>
      <p:bldP spid="4103" grpId="0" animBg="1"/>
      <p:bldP spid="4104" grpId="0"/>
      <p:bldP spid="17" grpId="0" animBg="1"/>
      <p:bldP spid="4106" grpId="0"/>
      <p:bldP spid="4107" grpId="0" animBg="1"/>
      <p:bldP spid="4108" grpId="0"/>
      <p:bldP spid="24" grpId="0" animBg="1"/>
      <p:bldP spid="4111" grpId="0" animBg="1"/>
      <p:bldP spid="4112" grpId="0"/>
      <p:bldP spid="31" grpId="0" animBg="1"/>
      <p:bldP spid="66" grpId="0" animBg="1"/>
      <p:bldP spid="68" grpId="0"/>
      <p:bldP spid="71" grpId="0" animBg="1"/>
      <p:bldP spid="74" grpId="0" animBg="1"/>
      <p:bldP spid="75" grpId="0"/>
      <p:bldP spid="76" grpId="0" animBg="1"/>
      <p:bldP spid="77" grpId="0"/>
      <p:bldP spid="78" grpId="0" animBg="1"/>
      <p:bldP spid="79" grpId="0"/>
      <p:bldP spid="80" grpId="0" animBg="1"/>
      <p:bldP spid="81" grpId="0"/>
      <p:bldP spid="82" grpId="0" animBg="1"/>
      <p:bldP spid="83" grpId="0"/>
      <p:bldP spid="84" grpId="0" animBg="1"/>
      <p:bldP spid="85" grpId="0"/>
      <p:bldP spid="166" grpId="0"/>
      <p:bldP spid="167" grpId="0"/>
      <p:bldP spid="168" grpId="0"/>
      <p:bldP spid="169" grpId="0"/>
      <p:bldP spid="186" grpId="0" animBg="1"/>
      <p:bldP spid="187" grpId="0"/>
      <p:bldP spid="188" grpId="0" animBg="1"/>
      <p:bldP spid="189" grpId="0"/>
      <p:bldP spid="190" grpId="0" animBg="1"/>
      <p:bldP spid="191" grpId="0"/>
      <p:bldP spid="192" grpId="0" animBg="1"/>
      <p:bldP spid="193" grpId="0"/>
      <p:bldP spid="73" grpId="0" animBg="1"/>
      <p:bldP spid="86" grpId="0"/>
      <p:bldP spid="87" grpId="0" animBg="1"/>
      <p:bldP spid="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11" name="图片 10">
            <a:extLst>
              <a:ext uri="{FF2B5EF4-FFF2-40B4-BE49-F238E27FC236}">
                <a16:creationId xmlns:a16="http://schemas.microsoft.com/office/drawing/2014/main" id="{21223BF7-64BD-4B4B-92C4-D47F419CB240}"/>
              </a:ext>
            </a:extLst>
          </p:cNvPr>
          <p:cNvPicPr/>
          <p:nvPr/>
        </p:nvPicPr>
        <p:blipFill>
          <a:blip r:embed="rId3"/>
          <a:stretch>
            <a:fillRect/>
          </a:stretch>
        </p:blipFill>
        <p:spPr>
          <a:xfrm>
            <a:off x="3035933" y="2310308"/>
            <a:ext cx="6120130" cy="3080385"/>
          </a:xfrm>
          <a:prstGeom prst="rect">
            <a:avLst/>
          </a:prstGeom>
        </p:spPr>
      </p:pic>
    </p:spTree>
    <p:extLst>
      <p:ext uri="{BB962C8B-B14F-4D97-AF65-F5344CB8AC3E}">
        <p14:creationId xmlns:p14="http://schemas.microsoft.com/office/powerpoint/2010/main" val="1034920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范围管理计划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SCOPE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921039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947025" y="1114425"/>
            <a:ext cx="2755900" cy="4482025"/>
            <a:chOff x="7048400" y="1208519"/>
            <a:chExt cx="2756000" cy="4481798"/>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151706" y="1208519"/>
              <a:ext cx="1415823"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2000" b="1" dirty="0">
                  <a:solidFill>
                    <a:srgbClr val="FF0000"/>
                  </a:solidFill>
                </a:rPr>
                <a:t>项目计划</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048400" y="1720200"/>
              <a:ext cx="2756000" cy="397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甘特图</a:t>
              </a:r>
              <a:endParaRPr lang="en-US" altLang="zh-CN" dirty="0"/>
            </a:p>
            <a:p>
              <a:pPr lvl="0" algn="r" fontAlgn="base">
                <a:spcBef>
                  <a:spcPct val="0"/>
                </a:spcBef>
                <a:spcAft>
                  <a:spcPct val="0"/>
                </a:spcAft>
                <a:defRPr/>
              </a:pPr>
              <a:r>
                <a:rPr lang="en-US" altLang="zh-CN" dirty="0"/>
                <a:t>WBS</a:t>
              </a:r>
            </a:p>
            <a:p>
              <a:pPr lvl="0" algn="r" fontAlgn="base">
                <a:spcBef>
                  <a:spcPct val="0"/>
                </a:spcBef>
                <a:spcAft>
                  <a:spcPct val="0"/>
                </a:spcAft>
                <a:defRPr/>
              </a:pPr>
              <a:r>
                <a:rPr lang="en-US" altLang="zh-CN" dirty="0"/>
                <a:t>OBS</a:t>
              </a:r>
            </a:p>
            <a:p>
              <a:pPr lvl="0" algn="r" fontAlgn="base">
                <a:spcBef>
                  <a:spcPct val="0"/>
                </a:spcBef>
                <a:spcAft>
                  <a:spcPct val="0"/>
                </a:spcAft>
                <a:defRPr/>
              </a:pPr>
              <a:r>
                <a:rPr lang="zh-CN" altLang="en-US" dirty="0"/>
                <a:t>项目可行性计划起草</a:t>
              </a:r>
              <a:endParaRPr lang="en-US" altLang="zh-CN" dirty="0"/>
            </a:p>
            <a:p>
              <a:pPr lvl="0" algn="r" fontAlgn="base">
                <a:spcBef>
                  <a:spcPct val="0"/>
                </a:spcBef>
                <a:spcAft>
                  <a:spcPct val="0"/>
                </a:spcAft>
                <a:defRPr/>
              </a:pPr>
              <a:r>
                <a:rPr lang="zh-CN" altLang="en-US" dirty="0"/>
                <a:t>项目章程起草</a:t>
              </a:r>
              <a:endParaRPr lang="en-US" altLang="zh-CN" dirty="0"/>
            </a:p>
            <a:p>
              <a:pPr lvl="0" algn="r" fontAlgn="base">
                <a:spcBef>
                  <a:spcPct val="0"/>
                </a:spcBef>
                <a:spcAft>
                  <a:spcPct val="0"/>
                </a:spcAft>
                <a:defRPr/>
              </a:pPr>
              <a:r>
                <a:rPr lang="zh-CN" altLang="en-US" dirty="0"/>
                <a:t>项目总体计划起草</a:t>
              </a:r>
              <a:endParaRPr lang="en-US" altLang="zh-CN" dirty="0"/>
            </a:p>
            <a:p>
              <a:pPr lvl="0" algn="r" fontAlgn="base">
                <a:spcBef>
                  <a:spcPct val="0"/>
                </a:spcBef>
                <a:spcAft>
                  <a:spcPct val="0"/>
                </a:spcAft>
                <a:defRPr/>
              </a:pPr>
              <a:r>
                <a:rPr lang="zh-CN" altLang="en-US" dirty="0"/>
                <a:t>需求工程项目计划起草</a:t>
              </a:r>
              <a:endParaRPr lang="en-US" altLang="zh-CN" dirty="0"/>
            </a:p>
            <a:p>
              <a:pPr lvl="0" algn="r" fontAlgn="base">
                <a:spcBef>
                  <a:spcPct val="0"/>
                </a:spcBef>
                <a:spcAft>
                  <a:spcPct val="0"/>
                </a:spcAft>
                <a:defRPr/>
              </a:pPr>
              <a:r>
                <a:rPr lang="zh-CN" altLang="en-US" dirty="0"/>
                <a:t>甘特图修订</a:t>
              </a:r>
              <a:endParaRPr lang="en-US" altLang="zh-CN" dirty="0"/>
            </a:p>
            <a:p>
              <a:pPr lvl="0" algn="r" fontAlgn="base">
                <a:spcBef>
                  <a:spcPct val="0"/>
                </a:spcBef>
                <a:spcAft>
                  <a:spcPct val="0"/>
                </a:spcAft>
                <a:defRPr/>
              </a:pPr>
              <a:r>
                <a:rPr lang="en-US" altLang="zh-CN" dirty="0"/>
                <a:t>WBS</a:t>
              </a:r>
              <a:r>
                <a:rPr lang="zh-CN" altLang="en-US" dirty="0"/>
                <a:t>修订</a:t>
              </a:r>
              <a:endParaRPr lang="en-US" altLang="zh-CN" dirty="0"/>
            </a:p>
            <a:p>
              <a:pPr lvl="0" algn="r" fontAlgn="base">
                <a:spcBef>
                  <a:spcPct val="0"/>
                </a:spcBef>
                <a:spcAft>
                  <a:spcPct val="0"/>
                </a:spcAft>
                <a:defRPr/>
              </a:pPr>
              <a:r>
                <a:rPr lang="en-US" altLang="zh-CN" dirty="0"/>
                <a:t>OBS</a:t>
              </a:r>
              <a:r>
                <a:rPr lang="zh-CN" altLang="en-US" dirty="0"/>
                <a:t>修订</a:t>
              </a:r>
              <a:endParaRPr lang="en-US" altLang="zh-CN" dirty="0"/>
            </a:p>
            <a:p>
              <a:pPr lvl="0" algn="r" fontAlgn="base">
                <a:spcBef>
                  <a:spcPct val="0"/>
                </a:spcBef>
                <a:spcAft>
                  <a:spcPct val="0"/>
                </a:spcAft>
                <a:defRPr/>
              </a:pPr>
              <a:r>
                <a:rPr lang="zh-CN" altLang="en-US" dirty="0"/>
                <a:t>项目章程修订</a:t>
              </a:r>
              <a:endParaRPr lang="en-US" altLang="zh-CN" dirty="0"/>
            </a:p>
            <a:p>
              <a:pPr lvl="0" algn="r" fontAlgn="base">
                <a:spcBef>
                  <a:spcPct val="0"/>
                </a:spcBef>
                <a:spcAft>
                  <a:spcPct val="0"/>
                </a:spcAft>
                <a:defRPr/>
              </a:pPr>
              <a:r>
                <a:rPr lang="zh-CN" altLang="en-US" dirty="0"/>
                <a:t>项目总体计划修订</a:t>
              </a:r>
              <a:endParaRPr lang="en-US" altLang="zh-CN" dirty="0"/>
            </a:p>
            <a:p>
              <a:pPr lvl="0" algn="r" fontAlgn="base">
                <a:spcBef>
                  <a:spcPct val="0"/>
                </a:spcBef>
                <a:spcAft>
                  <a:spcPct val="0"/>
                </a:spcAft>
                <a:defRPr/>
              </a:pPr>
              <a:r>
                <a:rPr lang="zh-CN" altLang="en-US" dirty="0"/>
                <a:t>需求工程项目计划修订及</a:t>
              </a:r>
              <a:r>
                <a:rPr lang="en-US" altLang="zh-CN" dirty="0"/>
                <a:t>ppt</a:t>
              </a:r>
              <a:r>
                <a:rPr lang="zh-CN" altLang="en-US" dirty="0"/>
                <a:t>制作修改</a:t>
              </a: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1608137" y="1114426"/>
            <a:ext cx="2755900" cy="1966383"/>
            <a:chOff x="1594006" y="2535735"/>
            <a:chExt cx="2756000" cy="1966283"/>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1742443" y="2535735"/>
              <a:ext cx="1210632"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2000" b="1" dirty="0">
                  <a:solidFill>
                    <a:srgbClr val="FF0000"/>
                  </a:solidFill>
                </a:rPr>
                <a:t>项目启动</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1594006" y="3301750"/>
              <a:ext cx="2756000" cy="120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dirty="0"/>
                <a:t>项目任务书下达</a:t>
              </a:r>
              <a:endParaRPr lang="en-US" altLang="zh-CN" dirty="0"/>
            </a:p>
            <a:p>
              <a:pPr algn="r"/>
              <a:r>
                <a:rPr lang="zh-CN" altLang="en-US" dirty="0"/>
                <a:t>项目开工会议</a:t>
              </a:r>
              <a:endParaRPr lang="en-US" altLang="zh-CN" dirty="0"/>
            </a:p>
            <a:p>
              <a:pPr algn="r"/>
              <a:r>
                <a:rPr lang="en-US" altLang="zh-CN" dirty="0"/>
                <a:t>Logo</a:t>
              </a:r>
              <a:r>
                <a:rPr lang="zh-CN" altLang="en-US" dirty="0"/>
                <a:t>设计</a:t>
              </a:r>
              <a:endParaRPr lang="en-US" altLang="zh-CN" dirty="0"/>
            </a:p>
            <a:p>
              <a:pPr algn="r"/>
              <a:r>
                <a:rPr lang="zh-CN" altLang="en-US" dirty="0"/>
                <a:t>可行性分析文档完成</a:t>
              </a:r>
              <a:endPar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gr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24371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1000"/>
                                        <p:tgtEl>
                                          <p:spTgt spid="91"/>
                                        </p:tgtEl>
                                      </p:cBhvr>
                                    </p:animEffect>
                                    <p:anim calcmode="lin" valueType="num">
                                      <p:cBhvr>
                                        <p:cTn id="13" dur="1000" fill="hold"/>
                                        <p:tgtEl>
                                          <p:spTgt spid="91"/>
                                        </p:tgtEl>
                                        <p:attrNameLst>
                                          <p:attrName>ppt_x</p:attrName>
                                        </p:attrNameLst>
                                      </p:cBhvr>
                                      <p:tavLst>
                                        <p:tav tm="0">
                                          <p:val>
                                            <p:strVal val="#ppt_x"/>
                                          </p:val>
                                        </p:tav>
                                        <p:tav tm="100000">
                                          <p:val>
                                            <p:strVal val="#ppt_x"/>
                                          </p:val>
                                        </p:tav>
                                      </p:tavLst>
                                    </p:anim>
                                    <p:anim calcmode="lin" valueType="num">
                                      <p:cBhvr>
                                        <p:cTn id="14" dur="1000" fill="hold"/>
                                        <p:tgtEl>
                                          <p:spTgt spid="9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1000"/>
                                        <p:tgtEl>
                                          <p:spTgt spid="92"/>
                                        </p:tgtEl>
                                      </p:cBhvr>
                                    </p:animEffect>
                                    <p:anim calcmode="lin" valueType="num">
                                      <p:cBhvr>
                                        <p:cTn id="18" dur="1000" fill="hold"/>
                                        <p:tgtEl>
                                          <p:spTgt spid="92"/>
                                        </p:tgtEl>
                                        <p:attrNameLst>
                                          <p:attrName>ppt_x</p:attrName>
                                        </p:attrNameLst>
                                      </p:cBhvr>
                                      <p:tavLst>
                                        <p:tav tm="0">
                                          <p:val>
                                            <p:strVal val="#ppt_x"/>
                                          </p:val>
                                        </p:tav>
                                        <p:tav tm="100000">
                                          <p:val>
                                            <p:strVal val="#ppt_x"/>
                                          </p:val>
                                        </p:tav>
                                      </p:tavLst>
                                    </p:anim>
                                    <p:anim calcmode="lin" valueType="num">
                                      <p:cBhvr>
                                        <p:cTn id="19" dur="1000" fill="hold"/>
                                        <p:tgtEl>
                                          <p:spTgt spid="9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1000"/>
                                        <p:tgtEl>
                                          <p:spTgt spid="93"/>
                                        </p:tgtEl>
                                      </p:cBhvr>
                                    </p:animEffect>
                                    <p:anim calcmode="lin" valueType="num">
                                      <p:cBhvr>
                                        <p:cTn id="23" dur="1000" fill="hold"/>
                                        <p:tgtEl>
                                          <p:spTgt spid="93"/>
                                        </p:tgtEl>
                                        <p:attrNameLst>
                                          <p:attrName>ppt_x</p:attrName>
                                        </p:attrNameLst>
                                      </p:cBhvr>
                                      <p:tavLst>
                                        <p:tav tm="0">
                                          <p:val>
                                            <p:strVal val="#ppt_x"/>
                                          </p:val>
                                        </p:tav>
                                        <p:tav tm="100000">
                                          <p:val>
                                            <p:strVal val="#ppt_x"/>
                                          </p:val>
                                        </p:tav>
                                      </p:tavLst>
                                    </p:anim>
                                    <p:anim calcmode="lin" valueType="num">
                                      <p:cBhvr>
                                        <p:cTn id="24" dur="1000" fill="hold"/>
                                        <p:tgtEl>
                                          <p:spTgt spid="9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1000"/>
                                        <p:tgtEl>
                                          <p:spTgt spid="94"/>
                                        </p:tgtEl>
                                      </p:cBhvr>
                                    </p:animEffect>
                                    <p:anim calcmode="lin" valueType="num">
                                      <p:cBhvr>
                                        <p:cTn id="28" dur="1000" fill="hold"/>
                                        <p:tgtEl>
                                          <p:spTgt spid="94"/>
                                        </p:tgtEl>
                                        <p:attrNameLst>
                                          <p:attrName>ppt_x</p:attrName>
                                        </p:attrNameLst>
                                      </p:cBhvr>
                                      <p:tavLst>
                                        <p:tav tm="0">
                                          <p:val>
                                            <p:strVal val="#ppt_x"/>
                                          </p:val>
                                        </p:tav>
                                        <p:tav tm="100000">
                                          <p:val>
                                            <p:strVal val="#ppt_x"/>
                                          </p:val>
                                        </p:tav>
                                      </p:tavLst>
                                    </p:anim>
                                    <p:anim calcmode="lin" valueType="num">
                                      <p:cBhvr>
                                        <p:cTn id="29" dur="1000" fill="hold"/>
                                        <p:tgtEl>
                                          <p:spTgt spid="9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1000"/>
                                        <p:tgtEl>
                                          <p:spTgt spid="99"/>
                                        </p:tgtEl>
                                      </p:cBhvr>
                                    </p:animEffect>
                                    <p:anim calcmode="lin" valueType="num">
                                      <p:cBhvr>
                                        <p:cTn id="33" dur="1000" fill="hold"/>
                                        <p:tgtEl>
                                          <p:spTgt spid="99"/>
                                        </p:tgtEl>
                                        <p:attrNameLst>
                                          <p:attrName>ppt_x</p:attrName>
                                        </p:attrNameLst>
                                      </p:cBhvr>
                                      <p:tavLst>
                                        <p:tav tm="0">
                                          <p:val>
                                            <p:strVal val="#ppt_x"/>
                                          </p:val>
                                        </p:tav>
                                        <p:tav tm="100000">
                                          <p:val>
                                            <p:strVal val="#ppt_x"/>
                                          </p:val>
                                        </p:tav>
                                      </p:tavLst>
                                    </p:anim>
                                    <p:anim calcmode="lin" valueType="num">
                                      <p:cBhvr>
                                        <p:cTn id="34" dur="1000" fill="hold"/>
                                        <p:tgtEl>
                                          <p:spTgt spid="9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1000"/>
                                        <p:tgtEl>
                                          <p:spTgt spid="103"/>
                                        </p:tgtEl>
                                      </p:cBhvr>
                                    </p:animEffect>
                                    <p:anim calcmode="lin" valueType="num">
                                      <p:cBhvr>
                                        <p:cTn id="38" dur="1000" fill="hold"/>
                                        <p:tgtEl>
                                          <p:spTgt spid="103"/>
                                        </p:tgtEl>
                                        <p:attrNameLst>
                                          <p:attrName>ppt_x</p:attrName>
                                        </p:attrNameLst>
                                      </p:cBhvr>
                                      <p:tavLst>
                                        <p:tav tm="0">
                                          <p:val>
                                            <p:strVal val="#ppt_x"/>
                                          </p:val>
                                        </p:tav>
                                        <p:tav tm="100000">
                                          <p:val>
                                            <p:strVal val="#ppt_x"/>
                                          </p:val>
                                        </p:tav>
                                      </p:tavLst>
                                    </p:anim>
                                    <p:anim calcmode="lin" valueType="num">
                                      <p:cBhvr>
                                        <p:cTn id="39" dur="1000" fill="hold"/>
                                        <p:tgtEl>
                                          <p:spTgt spid="10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1000"/>
                                        <p:tgtEl>
                                          <p:spTgt spid="107"/>
                                        </p:tgtEl>
                                      </p:cBhvr>
                                    </p:animEffect>
                                    <p:anim calcmode="lin" valueType="num">
                                      <p:cBhvr>
                                        <p:cTn id="43" dur="1000" fill="hold"/>
                                        <p:tgtEl>
                                          <p:spTgt spid="107"/>
                                        </p:tgtEl>
                                        <p:attrNameLst>
                                          <p:attrName>ppt_x</p:attrName>
                                        </p:attrNameLst>
                                      </p:cBhvr>
                                      <p:tavLst>
                                        <p:tav tm="0">
                                          <p:val>
                                            <p:strVal val="#ppt_x"/>
                                          </p:val>
                                        </p:tav>
                                        <p:tav tm="100000">
                                          <p:val>
                                            <p:strVal val="#ppt_x"/>
                                          </p:val>
                                        </p:tav>
                                      </p:tavLst>
                                    </p:anim>
                                    <p:anim calcmode="lin" valueType="num">
                                      <p:cBhvr>
                                        <p:cTn id="44" dur="1000" fill="hold"/>
                                        <p:tgtEl>
                                          <p:spTgt spid="10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1000"/>
                                        <p:tgtEl>
                                          <p:spTgt spid="81"/>
                                        </p:tgtEl>
                                      </p:cBhvr>
                                    </p:animEffect>
                                    <p:anim calcmode="lin" valueType="num">
                                      <p:cBhvr>
                                        <p:cTn id="48" dur="1000" fill="hold"/>
                                        <p:tgtEl>
                                          <p:spTgt spid="81"/>
                                        </p:tgtEl>
                                        <p:attrNameLst>
                                          <p:attrName>ppt_x</p:attrName>
                                        </p:attrNameLst>
                                      </p:cBhvr>
                                      <p:tavLst>
                                        <p:tav tm="0">
                                          <p:val>
                                            <p:strVal val="#ppt_x"/>
                                          </p:val>
                                        </p:tav>
                                        <p:tav tm="100000">
                                          <p:val>
                                            <p:strVal val="#ppt_x"/>
                                          </p:val>
                                        </p:tav>
                                      </p:tavLst>
                                    </p:anim>
                                    <p:anim calcmode="lin" valueType="num">
                                      <p:cBhvr>
                                        <p:cTn id="4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1000"/>
                                        <p:tgtEl>
                                          <p:spTgt spid="78"/>
                                        </p:tgtEl>
                                      </p:cBhvr>
                                    </p:animEffect>
                                    <p:anim calcmode="lin" valueType="num">
                                      <p:cBhvr>
                                        <p:cTn id="55" dur="1000" fill="hold"/>
                                        <p:tgtEl>
                                          <p:spTgt spid="78"/>
                                        </p:tgtEl>
                                        <p:attrNameLst>
                                          <p:attrName>ppt_x</p:attrName>
                                        </p:attrNameLst>
                                      </p:cBhvr>
                                      <p:tavLst>
                                        <p:tav tm="0">
                                          <p:val>
                                            <p:strVal val="#ppt_x"/>
                                          </p:val>
                                        </p:tav>
                                        <p:tav tm="100000">
                                          <p:val>
                                            <p:strVal val="#ppt_x"/>
                                          </p:val>
                                        </p:tav>
                                      </p:tavLst>
                                    </p:anim>
                                    <p:anim calcmode="lin" valueType="num">
                                      <p:cBhvr>
                                        <p:cTn id="56"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377781" y="1362252"/>
            <a:ext cx="2921390" cy="2501130"/>
            <a:chOff x="7060182" y="1699055"/>
            <a:chExt cx="2921496" cy="2501003"/>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060182" y="1699055"/>
              <a:ext cx="1569717"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b="1" dirty="0"/>
                <a:t>需求规格说明</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225678" y="2230388"/>
              <a:ext cx="2756000" cy="196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采用需求规格说明模板</a:t>
              </a:r>
              <a:endParaRPr lang="en-US" altLang="zh-CN" dirty="0"/>
            </a:p>
            <a:p>
              <a:pPr lvl="0" algn="r" fontAlgn="base">
                <a:spcBef>
                  <a:spcPct val="0"/>
                </a:spcBef>
                <a:spcAft>
                  <a:spcPct val="0"/>
                </a:spcAft>
                <a:defRPr/>
              </a:pPr>
              <a:r>
                <a:rPr lang="zh-CN" altLang="en-US" dirty="0"/>
                <a:t>指明需求来源</a:t>
              </a:r>
              <a:endParaRPr lang="en-US" altLang="zh-CN" dirty="0"/>
            </a:p>
            <a:p>
              <a:pPr lvl="0" algn="r" fontAlgn="base">
                <a:spcBef>
                  <a:spcPct val="0"/>
                </a:spcBef>
                <a:spcAft>
                  <a:spcPct val="0"/>
                </a:spcAft>
                <a:defRPr/>
              </a:pPr>
              <a:r>
                <a:rPr lang="zh-CN" altLang="en-US" dirty="0"/>
                <a:t>为每个需求分配唯一标识</a:t>
              </a:r>
              <a:endParaRPr lang="en-US" altLang="zh-CN" dirty="0"/>
            </a:p>
            <a:p>
              <a:pPr lvl="0" algn="r" fontAlgn="base">
                <a:spcBef>
                  <a:spcPct val="0"/>
                </a:spcBef>
                <a:spcAft>
                  <a:spcPct val="0"/>
                </a:spcAft>
                <a:defRPr/>
              </a:pPr>
              <a:r>
                <a:rPr lang="zh-CN" altLang="en-US" dirty="0"/>
                <a:t>记录业务规范</a:t>
              </a:r>
              <a:endParaRPr lang="en-US" altLang="zh-CN" dirty="0"/>
            </a:p>
            <a:p>
              <a:pPr lvl="0" algn="r" fontAlgn="base">
                <a:spcBef>
                  <a:spcPct val="0"/>
                </a:spcBef>
                <a:spcAft>
                  <a:spcPct val="0"/>
                </a:spcAft>
                <a:defRPr/>
              </a:pPr>
              <a:r>
                <a:rPr lang="zh-CN" altLang="en-US" dirty="0"/>
                <a:t>需求规格说明书起草</a:t>
              </a:r>
              <a:endParaRPr lang="en-US" altLang="zh-CN" dirty="0"/>
            </a:p>
            <a:p>
              <a:pPr lvl="0" algn="r" fontAlgn="base">
                <a:spcBef>
                  <a:spcPct val="0"/>
                </a:spcBef>
                <a:spcAft>
                  <a:spcPct val="0"/>
                </a:spcAft>
                <a:defRPr/>
              </a:pPr>
              <a:r>
                <a:rPr lang="zh-CN" altLang="en-US" dirty="0"/>
                <a:t>需求规格说明书修订</a:t>
              </a:r>
              <a:endParaRPr lang="en-US" altLang="zh-CN" dirty="0"/>
            </a:p>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1516102" y="1339064"/>
            <a:ext cx="2794879" cy="2258168"/>
            <a:chOff x="1457985" y="3119097"/>
            <a:chExt cx="3105548" cy="2258054"/>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1457985" y="3119097"/>
              <a:ext cx="1231157"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b="1" dirty="0"/>
                <a:t>需求获取</a:t>
              </a:r>
              <a:endParaRPr lang="zh-CN" altLang="en-US" sz="1400" b="1" dirty="0">
                <a:latin typeface="微软雅黑" panose="020B0503020204020204" pitchFamily="34" charset="-122"/>
                <a:ea typeface="微软雅黑" panose="020B0503020204020204" pitchFamily="34" charset="-122"/>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1762511" y="3684466"/>
              <a:ext cx="2801022" cy="16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dirty="0"/>
                <a:t>项目愿景与范围</a:t>
              </a:r>
              <a:endParaRPr lang="en-US" altLang="zh-CN" dirty="0"/>
            </a:p>
            <a:p>
              <a:pPr algn="r"/>
              <a:r>
                <a:rPr lang="zh-CN" altLang="en-US" dirty="0"/>
                <a:t>用户群分类</a:t>
              </a:r>
              <a:endParaRPr lang="en-US" altLang="zh-CN" dirty="0"/>
            </a:p>
            <a:p>
              <a:pPr algn="r"/>
              <a:r>
                <a:rPr lang="zh-CN" altLang="en-US" dirty="0"/>
                <a:t>问卷调查</a:t>
              </a:r>
              <a:endParaRPr lang="en-US" altLang="zh-CN" dirty="0"/>
            </a:p>
            <a:p>
              <a:pPr algn="r"/>
              <a:r>
                <a:rPr lang="zh-CN" altLang="en-US" dirty="0"/>
                <a:t>用户访谈</a:t>
              </a:r>
              <a:endParaRPr lang="en-US" altLang="zh-CN" dirty="0"/>
            </a:p>
            <a:p>
              <a:pPr algn="r"/>
              <a:r>
                <a:rPr lang="zh-CN" altLang="en-US" dirty="0">
                  <a:latin typeface="宋体" panose="02010600030101010101" pitchFamily="2" charset="-122"/>
                  <a:ea typeface="宋体" panose="02010600030101010101" pitchFamily="2" charset="-122"/>
                </a:rPr>
                <a:t>需求重用</a:t>
              </a:r>
              <a:endParaRPr lang="en-US" altLang="zh-CN" dirty="0">
                <a:latin typeface="宋体" panose="02010600030101010101" pitchFamily="2" charset="-122"/>
                <a:ea typeface="宋体" panose="02010600030101010101" pitchFamily="2" charset="-122"/>
              </a:endParaRPr>
            </a:p>
            <a:p>
              <a:endParaRPr lang="zh-CN" altLang="en-US" sz="1400" dirty="0">
                <a:latin typeface="微软雅黑" panose="020B0503020204020204" pitchFamily="34" charset="-122"/>
                <a:ea typeface="微软雅黑" panose="020B0503020204020204" pitchFamily="34" charset="-122"/>
              </a:endParaRPr>
            </a:p>
          </p:txBody>
        </p:sp>
      </p:grpSp>
      <p:grpSp>
        <p:nvGrpSpPr>
          <p:cNvPr id="84" name="组合 11">
            <a:extLst>
              <a:ext uri="{FF2B5EF4-FFF2-40B4-BE49-F238E27FC236}">
                <a16:creationId xmlns:a16="http://schemas.microsoft.com/office/drawing/2014/main" id="{37852C50-D1F9-46DA-B199-DF70E38895F8}"/>
              </a:ext>
            </a:extLst>
          </p:cNvPr>
          <p:cNvGrpSpPr/>
          <p:nvPr/>
        </p:nvGrpSpPr>
        <p:grpSpPr bwMode="auto">
          <a:xfrm>
            <a:off x="7590893" y="4080947"/>
            <a:ext cx="2755900" cy="1508104"/>
            <a:chOff x="7657724" y="2802814"/>
            <a:chExt cx="2756000" cy="1508027"/>
          </a:xfrm>
        </p:grpSpPr>
        <p:sp>
          <p:nvSpPr>
            <p:cNvPr id="85" name="TextBox 11">
              <a:extLst>
                <a:ext uri="{FF2B5EF4-FFF2-40B4-BE49-F238E27FC236}">
                  <a16:creationId xmlns:a16="http://schemas.microsoft.com/office/drawing/2014/main" id="{ACF29501-BF84-4AB4-85D6-82CFD8169974}"/>
                </a:ext>
              </a:extLst>
            </p:cNvPr>
            <p:cNvSpPr txBox="1">
              <a:spLocks noChangeArrowheads="1"/>
            </p:cNvSpPr>
            <p:nvPr/>
          </p:nvSpPr>
          <p:spPr bwMode="auto">
            <a:xfrm>
              <a:off x="8367967" y="2802814"/>
              <a:ext cx="646354"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b="1" dirty="0"/>
                <a:t>验证</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6" name="Rectangle 12">
              <a:extLst>
                <a:ext uri="{FF2B5EF4-FFF2-40B4-BE49-F238E27FC236}">
                  <a16:creationId xmlns:a16="http://schemas.microsoft.com/office/drawing/2014/main" id="{6BAA5431-0E46-495E-85B6-0F19C8141457}"/>
                </a:ext>
              </a:extLst>
            </p:cNvPr>
            <p:cNvSpPr>
              <a:spLocks noChangeArrowheads="1"/>
            </p:cNvSpPr>
            <p:nvPr/>
          </p:nvSpPr>
          <p:spPr bwMode="auto">
            <a:xfrm>
              <a:off x="7657724" y="3172126"/>
              <a:ext cx="2756000" cy="113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评审需求</a:t>
              </a:r>
              <a:endParaRPr lang="en-US" altLang="zh-CN" dirty="0"/>
            </a:p>
            <a:p>
              <a:pPr lvl="0" algn="r" fontAlgn="base">
                <a:spcBef>
                  <a:spcPct val="0"/>
                </a:spcBef>
                <a:spcAft>
                  <a:spcPct val="0"/>
                </a:spcAft>
                <a:defRPr/>
              </a:pPr>
              <a:r>
                <a:rPr lang="zh-CN" altLang="en-US" dirty="0"/>
                <a:t>测试需求</a:t>
              </a:r>
              <a:endParaRPr lang="en-US" altLang="zh-CN" dirty="0"/>
            </a:p>
            <a:p>
              <a:pPr lvl="0" algn="r" fontAlgn="base">
                <a:spcBef>
                  <a:spcPct val="0"/>
                </a:spcBef>
                <a:spcAft>
                  <a:spcPct val="0"/>
                </a:spcAft>
                <a:defRPr/>
              </a:pPr>
              <a:r>
                <a:rPr lang="zh-CN" altLang="en-US" dirty="0"/>
                <a:t>原型修改</a:t>
              </a:r>
              <a:endParaRPr lang="en-US" altLang="zh-CN" dirty="0"/>
            </a:p>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7" name="组合 14">
            <a:extLst>
              <a:ext uri="{FF2B5EF4-FFF2-40B4-BE49-F238E27FC236}">
                <a16:creationId xmlns:a16="http://schemas.microsoft.com/office/drawing/2014/main" id="{873D063F-5F20-4214-9B6A-56B0B91B2BAB}"/>
              </a:ext>
            </a:extLst>
          </p:cNvPr>
          <p:cNvGrpSpPr/>
          <p:nvPr/>
        </p:nvGrpSpPr>
        <p:grpSpPr bwMode="auto">
          <a:xfrm>
            <a:off x="1516102" y="4080946"/>
            <a:ext cx="2811968" cy="1989898"/>
            <a:chOff x="2471130" y="4902888"/>
            <a:chExt cx="2812070" cy="1989797"/>
          </a:xfrm>
        </p:grpSpPr>
        <p:sp>
          <p:nvSpPr>
            <p:cNvPr id="88" name="TextBox 13">
              <a:extLst>
                <a:ext uri="{FF2B5EF4-FFF2-40B4-BE49-F238E27FC236}">
                  <a16:creationId xmlns:a16="http://schemas.microsoft.com/office/drawing/2014/main" id="{B69BE618-063B-492C-8369-87D9B443E64D}"/>
                </a:ext>
              </a:extLst>
            </p:cNvPr>
            <p:cNvSpPr txBox="1">
              <a:spLocks noChangeArrowheads="1"/>
            </p:cNvSpPr>
            <p:nvPr/>
          </p:nvSpPr>
          <p:spPr bwMode="auto">
            <a:xfrm>
              <a:off x="2471130" y="4902888"/>
              <a:ext cx="1108036" cy="3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t>需求分析</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Rectangle 14">
              <a:extLst>
                <a:ext uri="{FF2B5EF4-FFF2-40B4-BE49-F238E27FC236}">
                  <a16:creationId xmlns:a16="http://schemas.microsoft.com/office/drawing/2014/main" id="{C3D78310-74D5-46DE-BA72-709B2E5F660A}"/>
                </a:ext>
              </a:extLst>
            </p:cNvPr>
            <p:cNvSpPr>
              <a:spLocks noChangeArrowheads="1"/>
            </p:cNvSpPr>
            <p:nvPr/>
          </p:nvSpPr>
          <p:spPr bwMode="auto">
            <a:xfrm>
              <a:off x="2527200" y="5200000"/>
              <a:ext cx="2756000" cy="16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关联图</a:t>
              </a:r>
              <a:endParaRPr lang="en-US" altLang="zh-CN" dirty="0"/>
            </a:p>
            <a:p>
              <a:pPr lvl="0" algn="r" fontAlgn="base">
                <a:spcBef>
                  <a:spcPct val="0"/>
                </a:spcBef>
                <a:spcAft>
                  <a:spcPct val="0"/>
                </a:spcAft>
                <a:defRPr/>
              </a:pPr>
              <a:r>
                <a:rPr lang="zh-CN" altLang="en-US" dirty="0"/>
                <a:t>确定需求优先级</a:t>
              </a:r>
              <a:endParaRPr lang="en-US" altLang="zh-CN" dirty="0"/>
            </a:p>
            <a:p>
              <a:pPr lvl="0" algn="r" fontAlgn="base">
                <a:spcBef>
                  <a:spcPct val="0"/>
                </a:spcBef>
                <a:spcAft>
                  <a:spcPct val="0"/>
                </a:spcAft>
                <a:defRPr/>
              </a:pPr>
              <a:r>
                <a:rPr lang="zh-CN" altLang="en-US" dirty="0"/>
                <a:t>编写数据字典</a:t>
              </a:r>
              <a:endParaRPr lang="en-US" altLang="zh-CN" dirty="0"/>
            </a:p>
            <a:p>
              <a:pPr lvl="0" algn="r" fontAlgn="base">
                <a:spcBef>
                  <a:spcPct val="0"/>
                </a:spcBef>
                <a:spcAft>
                  <a:spcPct val="0"/>
                </a:spcAft>
                <a:defRPr/>
              </a:pPr>
              <a:r>
                <a:rPr lang="zh-CN" altLang="en-US" dirty="0"/>
                <a:t>需求建模</a:t>
              </a:r>
              <a:endParaRPr lang="en-US" altLang="zh-CN" dirty="0"/>
            </a:p>
            <a:p>
              <a:pPr lvl="0" algn="r" fontAlgn="base">
                <a:spcBef>
                  <a:spcPct val="0"/>
                </a:spcBef>
                <a:spcAft>
                  <a:spcPct val="0"/>
                </a:spcAft>
                <a:defRPr/>
              </a:pPr>
              <a:r>
                <a:rPr lang="zh-CN" altLang="en-US" dirty="0"/>
                <a:t>原型构建</a:t>
              </a:r>
              <a:endParaRPr lang="en-US" altLang="zh-CN" dirty="0"/>
            </a:p>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 name="文本框 1">
            <a:extLst>
              <a:ext uri="{FF2B5EF4-FFF2-40B4-BE49-F238E27FC236}">
                <a16:creationId xmlns:a16="http://schemas.microsoft.com/office/drawing/2014/main" id="{6E416BE0-BF53-4210-879E-4F08EBD6EC4A}"/>
              </a:ext>
            </a:extLst>
          </p:cNvPr>
          <p:cNvSpPr txBox="1"/>
          <p:nvPr/>
        </p:nvSpPr>
        <p:spPr>
          <a:xfrm>
            <a:off x="671514" y="1971304"/>
            <a:ext cx="705926" cy="1846659"/>
          </a:xfrm>
          <a:prstGeom prst="rect">
            <a:avLst/>
          </a:prstGeom>
          <a:noFill/>
        </p:spPr>
        <p:txBody>
          <a:bodyPr wrap="square" rtlCol="0">
            <a:spAutoFit/>
          </a:bodyPr>
          <a:lstStyle/>
          <a:p>
            <a:r>
              <a:rPr lang="zh-CN" altLang="en-US" sz="2400" b="1" dirty="0">
                <a:solidFill>
                  <a:srgbClr val="FF0000"/>
                </a:solidFill>
                <a:latin typeface="+mj-ea"/>
                <a:ea typeface="+mj-ea"/>
              </a:rPr>
              <a:t>项</a:t>
            </a:r>
            <a:endParaRPr lang="en-US" altLang="zh-CN" sz="2400" b="1" dirty="0">
              <a:solidFill>
                <a:srgbClr val="FF0000"/>
              </a:solidFill>
              <a:latin typeface="+mj-ea"/>
              <a:ea typeface="+mj-ea"/>
            </a:endParaRPr>
          </a:p>
          <a:p>
            <a:r>
              <a:rPr lang="zh-CN" altLang="en-US" sz="2400" b="1" dirty="0">
                <a:solidFill>
                  <a:srgbClr val="FF0000"/>
                </a:solidFill>
                <a:latin typeface="+mj-ea"/>
                <a:ea typeface="+mj-ea"/>
              </a:rPr>
              <a:t>目</a:t>
            </a:r>
            <a:endParaRPr lang="en-US" altLang="zh-CN" sz="2400" b="1" dirty="0">
              <a:solidFill>
                <a:srgbClr val="FF0000"/>
              </a:solidFill>
              <a:latin typeface="+mj-ea"/>
              <a:ea typeface="+mj-ea"/>
            </a:endParaRPr>
          </a:p>
          <a:p>
            <a:r>
              <a:rPr lang="zh-CN" altLang="en-US" sz="2400" b="1" dirty="0">
                <a:solidFill>
                  <a:srgbClr val="FF0000"/>
                </a:solidFill>
                <a:latin typeface="+mj-ea"/>
                <a:ea typeface="+mj-ea"/>
              </a:rPr>
              <a:t>执</a:t>
            </a:r>
            <a:endParaRPr lang="en-US" altLang="zh-CN" sz="2400" b="1" dirty="0">
              <a:solidFill>
                <a:srgbClr val="FF0000"/>
              </a:solidFill>
              <a:latin typeface="+mj-ea"/>
              <a:ea typeface="+mj-ea"/>
            </a:endParaRPr>
          </a:p>
          <a:p>
            <a:r>
              <a:rPr lang="zh-CN" altLang="en-US" sz="2400" b="1" dirty="0">
                <a:solidFill>
                  <a:srgbClr val="FF0000"/>
                </a:solidFill>
                <a:latin typeface="+mj-ea"/>
                <a:ea typeface="+mj-ea"/>
              </a:rPr>
              <a:t>行</a:t>
            </a:r>
          </a:p>
          <a:p>
            <a:endParaRPr lang="zh-CN" altLang="en-US" dirty="0"/>
          </a:p>
        </p:txBody>
      </p:sp>
    </p:spTree>
    <p:extLst>
      <p:ext uri="{BB962C8B-B14F-4D97-AF65-F5344CB8AC3E}">
        <p14:creationId xmlns:p14="http://schemas.microsoft.com/office/powerpoint/2010/main" val="1192424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anim calcmode="lin" valueType="num">
                                      <p:cBhvr>
                                        <p:cTn id="13" dur="1000" fill="hold"/>
                                        <p:tgtEl>
                                          <p:spTgt spid="94"/>
                                        </p:tgtEl>
                                        <p:attrNameLst>
                                          <p:attrName>ppt_x</p:attrName>
                                        </p:attrNameLst>
                                      </p:cBhvr>
                                      <p:tavLst>
                                        <p:tav tm="0">
                                          <p:val>
                                            <p:strVal val="#ppt_x"/>
                                          </p:val>
                                        </p:tav>
                                        <p:tav tm="100000">
                                          <p:val>
                                            <p:strVal val="#ppt_x"/>
                                          </p:val>
                                        </p:tav>
                                      </p:tavLst>
                                    </p:anim>
                                    <p:anim calcmode="lin" valueType="num">
                                      <p:cBhvr>
                                        <p:cTn id="14" dur="1000" fill="hold"/>
                                        <p:tgtEl>
                                          <p:spTgt spid="9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1000"/>
                                        <p:tgtEl>
                                          <p:spTgt spid="93"/>
                                        </p:tgtEl>
                                      </p:cBhvr>
                                    </p:animEffect>
                                    <p:anim calcmode="lin" valueType="num">
                                      <p:cBhvr>
                                        <p:cTn id="18" dur="1000" fill="hold"/>
                                        <p:tgtEl>
                                          <p:spTgt spid="93"/>
                                        </p:tgtEl>
                                        <p:attrNameLst>
                                          <p:attrName>ppt_x</p:attrName>
                                        </p:attrNameLst>
                                      </p:cBhvr>
                                      <p:tavLst>
                                        <p:tav tm="0">
                                          <p:val>
                                            <p:strVal val="#ppt_x"/>
                                          </p:val>
                                        </p:tav>
                                        <p:tav tm="100000">
                                          <p:val>
                                            <p:strVal val="#ppt_x"/>
                                          </p:val>
                                        </p:tav>
                                      </p:tavLst>
                                    </p:anim>
                                    <p:anim calcmode="lin" valueType="num">
                                      <p:cBhvr>
                                        <p:cTn id="19" dur="1000" fill="hold"/>
                                        <p:tgtEl>
                                          <p:spTgt spid="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1000"/>
                                        <p:tgtEl>
                                          <p:spTgt spid="91"/>
                                        </p:tgtEl>
                                      </p:cBhvr>
                                    </p:animEffect>
                                    <p:anim calcmode="lin" valueType="num">
                                      <p:cBhvr>
                                        <p:cTn id="23" dur="1000" fill="hold"/>
                                        <p:tgtEl>
                                          <p:spTgt spid="91"/>
                                        </p:tgtEl>
                                        <p:attrNameLst>
                                          <p:attrName>ppt_x</p:attrName>
                                        </p:attrNameLst>
                                      </p:cBhvr>
                                      <p:tavLst>
                                        <p:tav tm="0">
                                          <p:val>
                                            <p:strVal val="#ppt_x"/>
                                          </p:val>
                                        </p:tav>
                                        <p:tav tm="100000">
                                          <p:val>
                                            <p:strVal val="#ppt_x"/>
                                          </p:val>
                                        </p:tav>
                                      </p:tavLst>
                                    </p:anim>
                                    <p:anim calcmode="lin" valueType="num">
                                      <p:cBhvr>
                                        <p:cTn id="24" dur="1000" fill="hold"/>
                                        <p:tgtEl>
                                          <p:spTgt spid="9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1000"/>
                                        <p:tgtEl>
                                          <p:spTgt spid="99"/>
                                        </p:tgtEl>
                                      </p:cBhvr>
                                    </p:animEffect>
                                    <p:anim calcmode="lin" valueType="num">
                                      <p:cBhvr>
                                        <p:cTn id="43" dur="1000" fill="hold"/>
                                        <p:tgtEl>
                                          <p:spTgt spid="99"/>
                                        </p:tgtEl>
                                        <p:attrNameLst>
                                          <p:attrName>ppt_x</p:attrName>
                                        </p:attrNameLst>
                                      </p:cBhvr>
                                      <p:tavLst>
                                        <p:tav tm="0">
                                          <p:val>
                                            <p:strVal val="#ppt_x"/>
                                          </p:val>
                                        </p:tav>
                                        <p:tav tm="100000">
                                          <p:val>
                                            <p:strVal val="#ppt_x"/>
                                          </p:val>
                                        </p:tav>
                                      </p:tavLst>
                                    </p:anim>
                                    <p:anim calcmode="lin" valueType="num">
                                      <p:cBhvr>
                                        <p:cTn id="44" dur="1000" fill="hold"/>
                                        <p:tgtEl>
                                          <p:spTgt spid="9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1000"/>
                                        <p:tgtEl>
                                          <p:spTgt spid="103"/>
                                        </p:tgtEl>
                                      </p:cBhvr>
                                    </p:animEffect>
                                    <p:anim calcmode="lin" valueType="num">
                                      <p:cBhvr>
                                        <p:cTn id="48" dur="1000" fill="hold"/>
                                        <p:tgtEl>
                                          <p:spTgt spid="103"/>
                                        </p:tgtEl>
                                        <p:attrNameLst>
                                          <p:attrName>ppt_x</p:attrName>
                                        </p:attrNameLst>
                                      </p:cBhvr>
                                      <p:tavLst>
                                        <p:tav tm="0">
                                          <p:val>
                                            <p:strVal val="#ppt_x"/>
                                          </p:val>
                                        </p:tav>
                                        <p:tav tm="100000">
                                          <p:val>
                                            <p:strVal val="#ppt_x"/>
                                          </p:val>
                                        </p:tav>
                                      </p:tavLst>
                                    </p:anim>
                                    <p:anim calcmode="lin" valueType="num">
                                      <p:cBhvr>
                                        <p:cTn id="49" dur="1000" fill="hold"/>
                                        <p:tgtEl>
                                          <p:spTgt spid="10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1000"/>
                                        <p:tgtEl>
                                          <p:spTgt spid="107"/>
                                        </p:tgtEl>
                                      </p:cBhvr>
                                    </p:animEffect>
                                    <p:anim calcmode="lin" valueType="num">
                                      <p:cBhvr>
                                        <p:cTn id="53" dur="1000" fill="hold"/>
                                        <p:tgtEl>
                                          <p:spTgt spid="107"/>
                                        </p:tgtEl>
                                        <p:attrNameLst>
                                          <p:attrName>ppt_x</p:attrName>
                                        </p:attrNameLst>
                                      </p:cBhvr>
                                      <p:tavLst>
                                        <p:tav tm="0">
                                          <p:val>
                                            <p:strVal val="#ppt_x"/>
                                          </p:val>
                                        </p:tav>
                                        <p:tav tm="100000">
                                          <p:val>
                                            <p:strVal val="#ppt_x"/>
                                          </p:val>
                                        </p:tav>
                                      </p:tavLst>
                                    </p:anim>
                                    <p:anim calcmode="lin" valueType="num">
                                      <p:cBhvr>
                                        <p:cTn id="5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1000"/>
                                        <p:tgtEl>
                                          <p:spTgt spid="78"/>
                                        </p:tgtEl>
                                      </p:cBhvr>
                                    </p:animEffect>
                                    <p:anim calcmode="lin" valueType="num">
                                      <p:cBhvr>
                                        <p:cTn id="60" dur="1000" fill="hold"/>
                                        <p:tgtEl>
                                          <p:spTgt spid="78"/>
                                        </p:tgtEl>
                                        <p:attrNameLst>
                                          <p:attrName>ppt_x</p:attrName>
                                        </p:attrNameLst>
                                      </p:cBhvr>
                                      <p:tavLst>
                                        <p:tav tm="0">
                                          <p:val>
                                            <p:strVal val="#ppt_x"/>
                                          </p:val>
                                        </p:tav>
                                        <p:tav tm="100000">
                                          <p:val>
                                            <p:strVal val="#ppt_x"/>
                                          </p:val>
                                        </p:tav>
                                      </p:tavLst>
                                    </p:anim>
                                    <p:anim calcmode="lin" valueType="num">
                                      <p:cBhvr>
                                        <p:cTn id="61" dur="1000" fill="hold"/>
                                        <p:tgtEl>
                                          <p:spTgt spid="7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1000"/>
                                        <p:tgtEl>
                                          <p:spTgt spid="81"/>
                                        </p:tgtEl>
                                      </p:cBhvr>
                                    </p:animEffect>
                                    <p:anim calcmode="lin" valueType="num">
                                      <p:cBhvr>
                                        <p:cTn id="65" dur="1000" fill="hold"/>
                                        <p:tgtEl>
                                          <p:spTgt spid="81"/>
                                        </p:tgtEl>
                                        <p:attrNameLst>
                                          <p:attrName>ppt_x</p:attrName>
                                        </p:attrNameLst>
                                      </p:cBhvr>
                                      <p:tavLst>
                                        <p:tav tm="0">
                                          <p:val>
                                            <p:strVal val="#ppt_x"/>
                                          </p:val>
                                        </p:tav>
                                        <p:tav tm="100000">
                                          <p:val>
                                            <p:strVal val="#ppt_x"/>
                                          </p:val>
                                        </p:tav>
                                      </p:tavLst>
                                    </p:anim>
                                    <p:anim calcmode="lin" valueType="num">
                                      <p:cBhvr>
                                        <p:cTn id="66"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947025" y="1111246"/>
            <a:ext cx="2755900" cy="1567854"/>
            <a:chOff x="7452169" y="762386"/>
            <a:chExt cx="2756000" cy="1567774"/>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908253" y="762386"/>
              <a:ext cx="1319640"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2000" b="1" dirty="0">
                  <a:solidFill>
                    <a:srgbClr val="FF0000"/>
                  </a:solidFill>
                </a:rPr>
                <a:t>项目收尾</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452169" y="1406877"/>
              <a:ext cx="2756000" cy="92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dirty="0"/>
                <a:t>项目总结报告</a:t>
              </a:r>
              <a:endParaRPr lang="en-US" altLang="zh-CN" dirty="0"/>
            </a:p>
            <a:p>
              <a:pPr lvl="0" algn="r" fontAlgn="base">
                <a:spcBef>
                  <a:spcPct val="0"/>
                </a:spcBef>
                <a:spcAft>
                  <a:spcPct val="0"/>
                </a:spcAft>
                <a:defRPr/>
              </a:pPr>
              <a:r>
                <a:rPr lang="zh-CN" altLang="en-US" dirty="0"/>
                <a:t>答辩与评审</a:t>
              </a:r>
              <a:endParaRPr lang="en-US" altLang="zh-CN" dirty="0"/>
            </a:p>
            <a:p>
              <a:pPr lvl="0" algn="r" fontAlgn="base">
                <a:spcBef>
                  <a:spcPct val="0"/>
                </a:spcBef>
                <a:spcAft>
                  <a:spcPct val="0"/>
                </a:spcAft>
                <a:defRPr/>
              </a:pPr>
              <a:r>
                <a:rPr lang="zh-CN" altLang="en-US" dirty="0"/>
                <a:t>散伙饭</a:t>
              </a:r>
              <a:endParaRPr lang="zh-CN" altLang="en-US" sz="1400" dirty="0">
                <a:solidFill>
                  <a:srgbClr val="262626"/>
                </a:solidFill>
                <a:latin typeface="微软雅黑" panose="020B0503020204020204" pitchFamily="34" charset="-122"/>
                <a:ea typeface="微软雅黑" panose="020B0503020204020204" pitchFamily="34" charset="-122"/>
              </a:endParaRP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1756569" y="1111246"/>
            <a:ext cx="2592633" cy="2606925"/>
            <a:chOff x="2003498" y="2932503"/>
            <a:chExt cx="2880821" cy="2606793"/>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2003498" y="2932503"/>
              <a:ext cx="1345152" cy="4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2000" b="1" dirty="0">
                  <a:solidFill>
                    <a:srgbClr val="FF0000"/>
                  </a:solidFill>
                </a:rPr>
                <a:t>项目控制</a:t>
              </a:r>
              <a:endParaRPr kumimoji="0" lang="id-ID"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2327036" y="3569626"/>
              <a:ext cx="2557283" cy="196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dirty="0"/>
                <a:t>小组会议及概要记录</a:t>
              </a:r>
              <a:endParaRPr lang="en-US" altLang="zh-CN" dirty="0"/>
            </a:p>
            <a:p>
              <a:pPr algn="r"/>
              <a:r>
                <a:rPr lang="zh-CN" altLang="en-US" dirty="0"/>
                <a:t>需求变更控制</a:t>
              </a:r>
              <a:endParaRPr lang="en-US" altLang="zh-CN" dirty="0"/>
            </a:p>
            <a:p>
              <a:pPr algn="r"/>
              <a:r>
                <a:rPr lang="zh-CN" altLang="en-US" dirty="0"/>
                <a:t>软件配置管理</a:t>
              </a:r>
              <a:endParaRPr lang="en-US" altLang="zh-CN" dirty="0"/>
            </a:p>
            <a:p>
              <a:pPr algn="r"/>
              <a:r>
                <a:rPr lang="zh-CN" altLang="en-US" dirty="0"/>
                <a:t>配置控制委员会</a:t>
              </a:r>
              <a:endParaRPr lang="en-US" altLang="zh-CN" dirty="0"/>
            </a:p>
            <a:p>
              <a:pPr algn="r"/>
              <a:r>
                <a:rPr lang="zh-CN" altLang="en-US" dirty="0"/>
                <a:t>甘特图修改</a:t>
              </a:r>
              <a:endParaRPr lang="en-US" altLang="zh-CN" dirty="0"/>
            </a:p>
            <a:p>
              <a:pPr algn="r"/>
              <a:r>
                <a:rPr lang="zh-CN" altLang="en-US" dirty="0"/>
                <a:t>项目阶段汇报</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grpSp>
      <p:sp>
        <p:nvSpPr>
          <p:cNvPr id="86" name="Rectangle 12">
            <a:extLst>
              <a:ext uri="{FF2B5EF4-FFF2-40B4-BE49-F238E27FC236}">
                <a16:creationId xmlns:a16="http://schemas.microsoft.com/office/drawing/2014/main" id="{6BAA5431-0E46-495E-85B6-0F19C8141457}"/>
              </a:ext>
            </a:extLst>
          </p:cNvPr>
          <p:cNvSpPr>
            <a:spLocks noChangeArrowheads="1"/>
          </p:cNvSpPr>
          <p:nvPr/>
        </p:nvSpPr>
        <p:spPr bwMode="auto">
          <a:xfrm>
            <a:off x="7921356" y="4564693"/>
            <a:ext cx="2755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endParaRPr lang="zh-CN" altLang="en-US" sz="1400" dirty="0">
              <a:solidFill>
                <a:srgbClr val="262626"/>
              </a:solidFill>
              <a:latin typeface="微软雅黑" panose="020B0503020204020204" pitchFamily="34" charset="-122"/>
              <a:ea typeface="微软雅黑" panose="020B0503020204020204" pitchFamily="34" charset="-122"/>
            </a:endParaRPr>
          </a:p>
        </p:txBody>
      </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529383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1000"/>
                                        <p:tgtEl>
                                          <p:spTgt spid="90"/>
                                        </p:tgtEl>
                                      </p:cBhvr>
                                    </p:animEffect>
                                    <p:anim calcmode="lin" valueType="num">
                                      <p:cBhvr>
                                        <p:cTn id="13" dur="1000" fill="hold"/>
                                        <p:tgtEl>
                                          <p:spTgt spid="90"/>
                                        </p:tgtEl>
                                        <p:attrNameLst>
                                          <p:attrName>ppt_x</p:attrName>
                                        </p:attrNameLst>
                                      </p:cBhvr>
                                      <p:tavLst>
                                        <p:tav tm="0">
                                          <p:val>
                                            <p:strVal val="#ppt_x"/>
                                          </p:val>
                                        </p:tav>
                                        <p:tav tm="100000">
                                          <p:val>
                                            <p:strVal val="#ppt_x"/>
                                          </p:val>
                                        </p:tav>
                                      </p:tavLst>
                                    </p:anim>
                                    <p:anim calcmode="lin" valueType="num">
                                      <p:cBhvr>
                                        <p:cTn id="14" dur="1000" fill="hold"/>
                                        <p:tgtEl>
                                          <p:spTgt spid="9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1000"/>
                                        <p:tgtEl>
                                          <p:spTgt spid="91"/>
                                        </p:tgtEl>
                                      </p:cBhvr>
                                    </p:animEffect>
                                    <p:anim calcmode="lin" valueType="num">
                                      <p:cBhvr>
                                        <p:cTn id="18" dur="1000" fill="hold"/>
                                        <p:tgtEl>
                                          <p:spTgt spid="91"/>
                                        </p:tgtEl>
                                        <p:attrNameLst>
                                          <p:attrName>ppt_x</p:attrName>
                                        </p:attrNameLst>
                                      </p:cBhvr>
                                      <p:tavLst>
                                        <p:tav tm="0">
                                          <p:val>
                                            <p:strVal val="#ppt_x"/>
                                          </p:val>
                                        </p:tav>
                                        <p:tav tm="100000">
                                          <p:val>
                                            <p:strVal val="#ppt_x"/>
                                          </p:val>
                                        </p:tav>
                                      </p:tavLst>
                                    </p:anim>
                                    <p:anim calcmode="lin" valueType="num">
                                      <p:cBhvr>
                                        <p:cTn id="19" dur="1000" fill="hold"/>
                                        <p:tgtEl>
                                          <p:spTgt spid="9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1000"/>
                                        <p:tgtEl>
                                          <p:spTgt spid="92"/>
                                        </p:tgtEl>
                                      </p:cBhvr>
                                    </p:animEffect>
                                    <p:anim calcmode="lin" valueType="num">
                                      <p:cBhvr>
                                        <p:cTn id="23" dur="1000" fill="hold"/>
                                        <p:tgtEl>
                                          <p:spTgt spid="92"/>
                                        </p:tgtEl>
                                        <p:attrNameLst>
                                          <p:attrName>ppt_x</p:attrName>
                                        </p:attrNameLst>
                                      </p:cBhvr>
                                      <p:tavLst>
                                        <p:tav tm="0">
                                          <p:val>
                                            <p:strVal val="#ppt_x"/>
                                          </p:val>
                                        </p:tav>
                                        <p:tav tm="100000">
                                          <p:val>
                                            <p:strVal val="#ppt_x"/>
                                          </p:val>
                                        </p:tav>
                                      </p:tavLst>
                                    </p:anim>
                                    <p:anim calcmode="lin" valueType="num">
                                      <p:cBhvr>
                                        <p:cTn id="24" dur="1000" fill="hold"/>
                                        <p:tgtEl>
                                          <p:spTgt spid="9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1000"/>
                                        <p:tgtEl>
                                          <p:spTgt spid="93"/>
                                        </p:tgtEl>
                                      </p:cBhvr>
                                    </p:animEffect>
                                    <p:anim calcmode="lin" valueType="num">
                                      <p:cBhvr>
                                        <p:cTn id="28" dur="1000" fill="hold"/>
                                        <p:tgtEl>
                                          <p:spTgt spid="93"/>
                                        </p:tgtEl>
                                        <p:attrNameLst>
                                          <p:attrName>ppt_x</p:attrName>
                                        </p:attrNameLst>
                                      </p:cBhvr>
                                      <p:tavLst>
                                        <p:tav tm="0">
                                          <p:val>
                                            <p:strVal val="#ppt_x"/>
                                          </p:val>
                                        </p:tav>
                                        <p:tav tm="100000">
                                          <p:val>
                                            <p:strVal val="#ppt_x"/>
                                          </p:val>
                                        </p:tav>
                                      </p:tavLst>
                                    </p:anim>
                                    <p:anim calcmode="lin" valueType="num">
                                      <p:cBhvr>
                                        <p:cTn id="29" dur="1000" fill="hold"/>
                                        <p:tgtEl>
                                          <p:spTgt spid="9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1000"/>
                                        <p:tgtEl>
                                          <p:spTgt spid="99"/>
                                        </p:tgtEl>
                                      </p:cBhvr>
                                    </p:animEffect>
                                    <p:anim calcmode="lin" valueType="num">
                                      <p:cBhvr>
                                        <p:cTn id="38" dur="1000" fill="hold"/>
                                        <p:tgtEl>
                                          <p:spTgt spid="99"/>
                                        </p:tgtEl>
                                        <p:attrNameLst>
                                          <p:attrName>ppt_x</p:attrName>
                                        </p:attrNameLst>
                                      </p:cBhvr>
                                      <p:tavLst>
                                        <p:tav tm="0">
                                          <p:val>
                                            <p:strVal val="#ppt_x"/>
                                          </p:val>
                                        </p:tav>
                                        <p:tav tm="100000">
                                          <p:val>
                                            <p:strVal val="#ppt_x"/>
                                          </p:val>
                                        </p:tav>
                                      </p:tavLst>
                                    </p:anim>
                                    <p:anim calcmode="lin" valueType="num">
                                      <p:cBhvr>
                                        <p:cTn id="39" dur="1000" fill="hold"/>
                                        <p:tgtEl>
                                          <p:spTgt spid="9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fade">
                                      <p:cBhvr>
                                        <p:cTn id="42" dur="1000"/>
                                        <p:tgtEl>
                                          <p:spTgt spid="103"/>
                                        </p:tgtEl>
                                      </p:cBhvr>
                                    </p:animEffect>
                                    <p:anim calcmode="lin" valueType="num">
                                      <p:cBhvr>
                                        <p:cTn id="43" dur="1000" fill="hold"/>
                                        <p:tgtEl>
                                          <p:spTgt spid="103"/>
                                        </p:tgtEl>
                                        <p:attrNameLst>
                                          <p:attrName>ppt_x</p:attrName>
                                        </p:attrNameLst>
                                      </p:cBhvr>
                                      <p:tavLst>
                                        <p:tav tm="0">
                                          <p:val>
                                            <p:strVal val="#ppt_x"/>
                                          </p:val>
                                        </p:tav>
                                        <p:tav tm="100000">
                                          <p:val>
                                            <p:strVal val="#ppt_x"/>
                                          </p:val>
                                        </p:tav>
                                      </p:tavLst>
                                    </p:anim>
                                    <p:anim calcmode="lin" valueType="num">
                                      <p:cBhvr>
                                        <p:cTn id="44" dur="1000" fill="hold"/>
                                        <p:tgtEl>
                                          <p:spTgt spid="10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1000"/>
                                        <p:tgtEl>
                                          <p:spTgt spid="107"/>
                                        </p:tgtEl>
                                      </p:cBhvr>
                                    </p:animEffect>
                                    <p:anim calcmode="lin" valueType="num">
                                      <p:cBhvr>
                                        <p:cTn id="48" dur="1000" fill="hold"/>
                                        <p:tgtEl>
                                          <p:spTgt spid="107"/>
                                        </p:tgtEl>
                                        <p:attrNameLst>
                                          <p:attrName>ppt_x</p:attrName>
                                        </p:attrNameLst>
                                      </p:cBhvr>
                                      <p:tavLst>
                                        <p:tav tm="0">
                                          <p:val>
                                            <p:strVal val="#ppt_x"/>
                                          </p:val>
                                        </p:tav>
                                        <p:tav tm="100000">
                                          <p:val>
                                            <p:strVal val="#ppt_x"/>
                                          </p:val>
                                        </p:tav>
                                      </p:tavLst>
                                    </p:anim>
                                    <p:anim calcmode="lin" valueType="num">
                                      <p:cBhvr>
                                        <p:cTn id="4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1000"/>
                                        <p:tgtEl>
                                          <p:spTgt spid="78"/>
                                        </p:tgtEl>
                                      </p:cBhvr>
                                    </p:animEffect>
                                    <p:anim calcmode="lin" valueType="num">
                                      <p:cBhvr>
                                        <p:cTn id="55" dur="1000" fill="hold"/>
                                        <p:tgtEl>
                                          <p:spTgt spid="78"/>
                                        </p:tgtEl>
                                        <p:attrNameLst>
                                          <p:attrName>ppt_x</p:attrName>
                                        </p:attrNameLst>
                                      </p:cBhvr>
                                      <p:tavLst>
                                        <p:tav tm="0">
                                          <p:val>
                                            <p:strVal val="#ppt_x"/>
                                          </p:val>
                                        </p:tav>
                                        <p:tav tm="100000">
                                          <p:val>
                                            <p:strVal val="#ppt_x"/>
                                          </p:val>
                                        </p:tav>
                                      </p:tavLst>
                                    </p:anim>
                                    <p:anim calcmode="lin" valueType="num">
                                      <p:cBhvr>
                                        <p:cTn id="56"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人力资源管理计划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HUMAN RESOURCE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37937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739774" y="298450"/>
            <a:ext cx="22980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433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Arc 682"/>
          <p:cNvSpPr/>
          <p:nvPr/>
        </p:nvSpPr>
        <p:spPr bwMode="auto">
          <a:xfrm rot="18746405">
            <a:off x="3194844" y="1574007"/>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7" name="Freeform 673"/>
          <p:cNvSpPr>
            <a:spLocks noEditPoints="1"/>
          </p:cNvSpPr>
          <p:nvPr/>
        </p:nvSpPr>
        <p:spPr bwMode="auto">
          <a:xfrm rot="21275257">
            <a:off x="3690938" y="1925638"/>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75"/>
          <p:cNvSpPr>
            <a:spLocks noEditPoints="1"/>
          </p:cNvSpPr>
          <p:nvPr/>
        </p:nvSpPr>
        <p:spPr bwMode="auto">
          <a:xfrm rot="21275257">
            <a:off x="1198563" y="1978025"/>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Oval 676"/>
          <p:cNvSpPr>
            <a:spLocks noChangeArrowheads="1"/>
          </p:cNvSpPr>
          <p:nvPr/>
        </p:nvSpPr>
        <p:spPr bwMode="auto">
          <a:xfrm rot="21275257">
            <a:off x="1477963" y="2259013"/>
            <a:ext cx="2058987" cy="20574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Oval 677"/>
          <p:cNvSpPr>
            <a:spLocks noChangeArrowheads="1"/>
          </p:cNvSpPr>
          <p:nvPr/>
        </p:nvSpPr>
        <p:spPr bwMode="auto">
          <a:xfrm rot="21275257">
            <a:off x="4006850" y="2241550"/>
            <a:ext cx="1376363" cy="1376363"/>
          </a:xfrm>
          <a:prstGeom prst="ellipse">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1" name="Freeform 679"/>
          <p:cNvSpPr>
            <a:spLocks noEditPoints="1"/>
          </p:cNvSpPr>
          <p:nvPr/>
        </p:nvSpPr>
        <p:spPr bwMode="auto">
          <a:xfrm rot="21275257">
            <a:off x="4829175" y="3527425"/>
            <a:ext cx="1758950" cy="176053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2" name="Oval 680"/>
          <p:cNvSpPr>
            <a:spLocks noChangeArrowheads="1"/>
          </p:cNvSpPr>
          <p:nvPr/>
        </p:nvSpPr>
        <p:spPr bwMode="auto">
          <a:xfrm rot="21275257">
            <a:off x="5105400" y="3805238"/>
            <a:ext cx="1204913" cy="1204912"/>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3" name="Arc 681"/>
          <p:cNvSpPr/>
          <p:nvPr/>
        </p:nvSpPr>
        <p:spPr bwMode="auto">
          <a:xfrm rot="7501686">
            <a:off x="3642519" y="3475832"/>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 name="Arc 683"/>
          <p:cNvSpPr/>
          <p:nvPr/>
        </p:nvSpPr>
        <p:spPr bwMode="auto">
          <a:xfrm rot="256945">
            <a:off x="5840413" y="2814638"/>
            <a:ext cx="474662" cy="68738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349" name="Content Placeholder 2"/>
          <p:cNvSpPr txBox="1"/>
          <p:nvPr/>
        </p:nvSpPr>
        <p:spPr bwMode="auto">
          <a:xfrm>
            <a:off x="3192463" y="1855788"/>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01</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0" name="Content Placeholder 2"/>
          <p:cNvSpPr txBox="1"/>
          <p:nvPr/>
        </p:nvSpPr>
        <p:spPr bwMode="auto">
          <a:xfrm>
            <a:off x="5527675" y="2963863"/>
            <a:ext cx="836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03</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1" name="Content Placeholder 2"/>
          <p:cNvSpPr txBox="1"/>
          <p:nvPr/>
        </p:nvSpPr>
        <p:spPr bwMode="auto">
          <a:xfrm>
            <a:off x="3740150" y="4171950"/>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04</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18" name="Group 48"/>
          <p:cNvGrpSpPr/>
          <p:nvPr/>
        </p:nvGrpSpPr>
        <p:grpSpPr>
          <a:xfrm>
            <a:off x="5507192" y="4207080"/>
            <a:ext cx="401025" cy="401024"/>
            <a:chOff x="5607375" y="3562825"/>
            <a:chExt cx="587140" cy="587140"/>
          </a:xfrm>
          <a:no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1" name="Group 51"/>
          <p:cNvGrpSpPr/>
          <p:nvPr/>
        </p:nvGrpSpPr>
        <p:grpSpPr>
          <a:xfrm>
            <a:off x="2205201" y="2999728"/>
            <a:ext cx="576000" cy="576000"/>
            <a:chOff x="6665323" y="3562825"/>
            <a:chExt cx="587140" cy="587140"/>
          </a:xfrm>
          <a:no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5" name="Group 54"/>
          <p:cNvGrpSpPr/>
          <p:nvPr/>
        </p:nvGrpSpPr>
        <p:grpSpPr>
          <a:xfrm>
            <a:off x="4473457" y="2729596"/>
            <a:ext cx="401025" cy="401025"/>
            <a:chOff x="7740352" y="3562825"/>
            <a:chExt cx="587140" cy="587140"/>
          </a:xfrm>
          <a:noFill/>
        </p:grpSpPr>
        <p:sp>
          <p:nvSpPr>
            <p:cNvPr id="26" name="Freeform 55"/>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7"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sp>
        <p:nvSpPr>
          <p:cNvPr id="14355" name="矩形 30"/>
          <p:cNvSpPr>
            <a:spLocks noChangeArrowheads="1"/>
          </p:cNvSpPr>
          <p:nvPr/>
        </p:nvSpPr>
        <p:spPr bwMode="auto">
          <a:xfrm>
            <a:off x="7203892" y="2664671"/>
            <a:ext cx="3922713" cy="183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负责需求的小组成员有：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31602297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刘祺 （组长）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陈铭阳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赵唯皓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赵佳锋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31601380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蓝舒雯 </a:t>
            </a:r>
          </a:p>
        </p:txBody>
      </p:sp>
      <p:sp>
        <p:nvSpPr>
          <p:cNvPr id="14356" name="文本框 31"/>
          <p:cNvSpPr txBox="1">
            <a:spLocks noChangeArrowheads="1"/>
          </p:cNvSpPr>
          <p:nvPr/>
        </p:nvSpPr>
        <p:spPr bwMode="auto">
          <a:xfrm>
            <a:off x="7203892" y="2263033"/>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需求小组总体人力资源</a:t>
            </a:r>
            <a:endPar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1" name="图片 30">
            <a:extLst>
              <a:ext uri="{FF2B5EF4-FFF2-40B4-BE49-F238E27FC236}">
                <a16:creationId xmlns:a16="http://schemas.microsoft.com/office/drawing/2014/main" id="{5DA0B0BF-08FB-42FC-9048-571E4608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559502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49"/>
                                        </p:tgtEl>
                                        <p:attrNameLst>
                                          <p:attrName>style.visibility</p:attrName>
                                        </p:attrNameLst>
                                      </p:cBhvr>
                                      <p:to>
                                        <p:strVal val="visible"/>
                                      </p:to>
                                    </p:set>
                                    <p:animEffect transition="in" filter="fade">
                                      <p:cBhvr>
                                        <p:cTn id="34" dur="500"/>
                                        <p:tgtEl>
                                          <p:spTgt spid="143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50"/>
                                        </p:tgtEl>
                                        <p:attrNameLst>
                                          <p:attrName>style.visibility</p:attrName>
                                        </p:attrNameLst>
                                      </p:cBhvr>
                                      <p:to>
                                        <p:strVal val="visible"/>
                                      </p:to>
                                    </p:set>
                                    <p:animEffect transition="in" filter="fade">
                                      <p:cBhvr>
                                        <p:cTn id="37" dur="500"/>
                                        <p:tgtEl>
                                          <p:spTgt spid="143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351"/>
                                        </p:tgtEl>
                                        <p:attrNameLst>
                                          <p:attrName>style.visibility</p:attrName>
                                        </p:attrNameLst>
                                      </p:cBhvr>
                                      <p:to>
                                        <p:strVal val="visible"/>
                                      </p:to>
                                    </p:set>
                                    <p:animEffect transition="in" filter="fade">
                                      <p:cBhvr>
                                        <p:cTn id="40" dur="500"/>
                                        <p:tgtEl>
                                          <p:spTgt spid="14351"/>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55"/>
                                        </p:tgtEl>
                                        <p:attrNameLst>
                                          <p:attrName>style.visibility</p:attrName>
                                        </p:attrNameLst>
                                      </p:cBhvr>
                                      <p:to>
                                        <p:strVal val="visible"/>
                                      </p:to>
                                    </p:set>
                                    <p:animEffect transition="in" filter="fade">
                                      <p:cBhvr>
                                        <p:cTn id="52" dur="500"/>
                                        <p:tgtEl>
                                          <p:spTgt spid="143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356"/>
                                        </p:tgtEl>
                                        <p:attrNameLst>
                                          <p:attrName>style.visibility</p:attrName>
                                        </p:attrNameLst>
                                      </p:cBhvr>
                                      <p:to>
                                        <p:strVal val="visible"/>
                                      </p:to>
                                    </p:set>
                                    <p:animEffect transition="in" filter="fade">
                                      <p:cBhvr>
                                        <p:cTn id="55"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4349" grpId="0"/>
      <p:bldP spid="14350" grpId="0"/>
      <p:bldP spid="14351" grpId="0"/>
      <p:bldP spid="14355" grpId="0"/>
      <p:bldP spid="143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23ADEC90-1B4D-449A-9735-B335F0DE04DD}"/>
              </a:ext>
            </a:extLst>
          </p:cNvPr>
          <p:cNvGrpSpPr/>
          <p:nvPr/>
        </p:nvGrpSpPr>
        <p:grpSpPr>
          <a:xfrm>
            <a:off x="1332400" y="1494541"/>
            <a:ext cx="1280160" cy="1280160"/>
            <a:chOff x="1019175" y="2066925"/>
            <a:chExt cx="1828800" cy="1828800"/>
          </a:xfrm>
        </p:grpSpPr>
        <p:sp>
          <p:nvSpPr>
            <p:cNvPr id="6" name="Oval 1"/>
            <p:cNvSpPr/>
            <p:nvPr/>
          </p:nvSpPr>
          <p:spPr>
            <a:xfrm>
              <a:off x="1019175" y="2066925"/>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1155700" y="2203450"/>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p>
          </p:txBody>
        </p:sp>
        <p:sp>
          <p:nvSpPr>
            <p:cNvPr id="8" name="Arc 6"/>
            <p:cNvSpPr/>
            <p:nvPr/>
          </p:nvSpPr>
          <p:spPr>
            <a:xfrm>
              <a:off x="1090613" y="2138363"/>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9" name="Oval 7"/>
          <p:cNvSpPr/>
          <p:nvPr/>
        </p:nvSpPr>
        <p:spPr>
          <a:xfrm>
            <a:off x="3466550" y="1520561"/>
            <a:ext cx="1281600" cy="12816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3562225" y="1616236"/>
            <a:ext cx="1090250" cy="10902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p>
        </p:txBody>
      </p:sp>
      <p:sp>
        <p:nvSpPr>
          <p:cNvPr id="11" name="Arc 11"/>
          <p:cNvSpPr/>
          <p:nvPr/>
        </p:nvSpPr>
        <p:spPr>
          <a:xfrm>
            <a:off x="3516613" y="1570624"/>
            <a:ext cx="1181475" cy="118147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grpSp>
        <p:nvGrpSpPr>
          <p:cNvPr id="4" name="组合 3">
            <a:extLst>
              <a:ext uri="{FF2B5EF4-FFF2-40B4-BE49-F238E27FC236}">
                <a16:creationId xmlns:a16="http://schemas.microsoft.com/office/drawing/2014/main" id="{74DBA90C-17ED-4D61-88ED-6A0010D7EF91}"/>
              </a:ext>
            </a:extLst>
          </p:cNvPr>
          <p:cNvGrpSpPr/>
          <p:nvPr/>
        </p:nvGrpSpPr>
        <p:grpSpPr>
          <a:xfrm>
            <a:off x="5600700" y="1519121"/>
            <a:ext cx="1281600" cy="1281600"/>
            <a:chOff x="6569075" y="2066925"/>
            <a:chExt cx="1828800" cy="1828800"/>
          </a:xfrm>
        </p:grpSpPr>
        <p:sp>
          <p:nvSpPr>
            <p:cNvPr id="12" name="Oval 13"/>
            <p:cNvSpPr/>
            <p:nvPr/>
          </p:nvSpPr>
          <p:spPr>
            <a:xfrm>
              <a:off x="6569075" y="2066925"/>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6705600" y="2203450"/>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赵唯皓</a:t>
              </a:r>
            </a:p>
          </p:txBody>
        </p:sp>
        <p:sp>
          <p:nvSpPr>
            <p:cNvPr id="14" name="Arc 15"/>
            <p:cNvSpPr/>
            <p:nvPr/>
          </p:nvSpPr>
          <p:spPr>
            <a:xfrm>
              <a:off x="6640513" y="2138363"/>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grpSp>
        <p:nvGrpSpPr>
          <p:cNvPr id="5" name="组合 4">
            <a:extLst>
              <a:ext uri="{FF2B5EF4-FFF2-40B4-BE49-F238E27FC236}">
                <a16:creationId xmlns:a16="http://schemas.microsoft.com/office/drawing/2014/main" id="{F3F1283E-36DD-4BC8-BEEB-AB1702DE53A5}"/>
              </a:ext>
            </a:extLst>
          </p:cNvPr>
          <p:cNvGrpSpPr/>
          <p:nvPr/>
        </p:nvGrpSpPr>
        <p:grpSpPr>
          <a:xfrm>
            <a:off x="7734850" y="1519121"/>
            <a:ext cx="1281600" cy="1281600"/>
            <a:chOff x="9344025" y="2066925"/>
            <a:chExt cx="1828800" cy="1828800"/>
          </a:xfrm>
        </p:grpSpPr>
        <p:sp>
          <p:nvSpPr>
            <p:cNvPr id="15" name="Oval 16"/>
            <p:cNvSpPr/>
            <p:nvPr/>
          </p:nvSpPr>
          <p:spPr>
            <a:xfrm>
              <a:off x="9344025" y="2066925"/>
              <a:ext cx="1828800" cy="182880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6" name="Oval 17"/>
            <p:cNvSpPr/>
            <p:nvPr/>
          </p:nvSpPr>
          <p:spPr>
            <a:xfrm>
              <a:off x="9480550" y="2203450"/>
              <a:ext cx="1555750" cy="155575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p>
          </p:txBody>
        </p:sp>
        <p:sp>
          <p:nvSpPr>
            <p:cNvPr id="17" name="Arc 18"/>
            <p:cNvSpPr/>
            <p:nvPr/>
          </p:nvSpPr>
          <p:spPr>
            <a:xfrm>
              <a:off x="9415463" y="2138363"/>
              <a:ext cx="1685925" cy="1685925"/>
            </a:xfrm>
            <a:prstGeom prst="arc">
              <a:avLst>
                <a:gd name="adj1" fmla="val 16200000"/>
                <a:gd name="adj2" fmla="val 4817729"/>
              </a:avLst>
            </a:prstGeom>
            <a:noFill/>
            <a:ln w="127000"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11290" name="矩形 18"/>
          <p:cNvSpPr>
            <a:spLocks noChangeArrowheads="1"/>
          </p:cNvSpPr>
          <p:nvPr/>
        </p:nvSpPr>
        <p:spPr bwMode="auto">
          <a:xfrm>
            <a:off x="1182639" y="3163895"/>
            <a:ext cx="1579682" cy="23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领导项目团队、执行和管理团队、负责软件的交付工作。负责软件设计并撰写软件设计报告。参与文档编写。主持每周的讨论会以及团内沟通工作，递交每周小组作业。</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0" name="图片 29">
            <a:extLst>
              <a:ext uri="{FF2B5EF4-FFF2-40B4-BE49-F238E27FC236}">
                <a16:creationId xmlns:a16="http://schemas.microsoft.com/office/drawing/2014/main" id="{74E3194D-6DEA-456E-A083-A712E01D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6" name="Oval 16">
            <a:extLst>
              <a:ext uri="{FF2B5EF4-FFF2-40B4-BE49-F238E27FC236}">
                <a16:creationId xmlns:a16="http://schemas.microsoft.com/office/drawing/2014/main" id="{1610F244-0401-4D04-839B-2A8696E77CBE}"/>
              </a:ext>
            </a:extLst>
          </p:cNvPr>
          <p:cNvSpPr/>
          <p:nvPr/>
        </p:nvSpPr>
        <p:spPr>
          <a:xfrm>
            <a:off x="9869000" y="1518574"/>
            <a:ext cx="1281600" cy="128160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37" name="Oval 17">
            <a:extLst>
              <a:ext uri="{FF2B5EF4-FFF2-40B4-BE49-F238E27FC236}">
                <a16:creationId xmlns:a16="http://schemas.microsoft.com/office/drawing/2014/main" id="{202F2332-0AEF-4A14-883A-ADC001466E4E}"/>
              </a:ext>
            </a:extLst>
          </p:cNvPr>
          <p:cNvSpPr/>
          <p:nvPr/>
        </p:nvSpPr>
        <p:spPr>
          <a:xfrm>
            <a:off x="9974614" y="1614796"/>
            <a:ext cx="1090250" cy="109025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p>
        </p:txBody>
      </p:sp>
      <p:sp>
        <p:nvSpPr>
          <p:cNvPr id="40" name="矩形 18">
            <a:extLst>
              <a:ext uri="{FF2B5EF4-FFF2-40B4-BE49-F238E27FC236}">
                <a16:creationId xmlns:a16="http://schemas.microsoft.com/office/drawing/2014/main" id="{0264183D-526D-41B1-BF76-7BE156469F4A}"/>
              </a:ext>
            </a:extLst>
          </p:cNvPr>
          <p:cNvSpPr>
            <a:spLocks noChangeArrowheads="1"/>
          </p:cNvSpPr>
          <p:nvPr/>
        </p:nvSpPr>
        <p:spPr bwMode="auto">
          <a:xfrm>
            <a:off x="3317509" y="3163895"/>
            <a:ext cx="1579682" cy="256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在软件项目开发过程中进行的人员。负责制定配置管理计划，针对项目进行配置库的规划；搭建配置管理环境，建立和维护配置库，保证配置库稳定运行。对界面美工负主要责任。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1" name="矩形 18">
            <a:extLst>
              <a:ext uri="{FF2B5EF4-FFF2-40B4-BE49-F238E27FC236}">
                <a16:creationId xmlns:a16="http://schemas.microsoft.com/office/drawing/2014/main" id="{2BBC82D1-4D51-4BA0-BA59-83D7227DEF96}"/>
              </a:ext>
            </a:extLst>
          </p:cNvPr>
          <p:cNvSpPr>
            <a:spLocks noChangeArrowheads="1"/>
          </p:cNvSpPr>
          <p:nvPr/>
        </p:nvSpPr>
        <p:spPr bwMode="auto">
          <a:xfrm>
            <a:off x="545093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负责制定配置管理计划，针对项目进行配置库的规划；搭建配置管理环境，建立和维护配置库，保证配置库稳定运行。参与文档编写。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2" name="矩形 18">
            <a:extLst>
              <a:ext uri="{FF2B5EF4-FFF2-40B4-BE49-F238E27FC236}">
                <a16:creationId xmlns:a16="http://schemas.microsoft.com/office/drawing/2014/main" id="{96959AD1-CBAA-4FD0-A6EB-26DC81779E15}"/>
              </a:ext>
            </a:extLst>
          </p:cNvPr>
          <p:cNvSpPr>
            <a:spLocks noChangeArrowheads="1"/>
          </p:cNvSpPr>
          <p:nvPr/>
        </p:nvSpPr>
        <p:spPr bwMode="auto">
          <a:xfrm>
            <a:off x="7585809" y="3167147"/>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整理需求分析并撰写需求分析报告、维护并及时修改和发布已更新技术文档。参与软件设计开发，参与文档编写及软件设计开发。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3" name="矩形 18">
            <a:extLst>
              <a:ext uri="{FF2B5EF4-FFF2-40B4-BE49-F238E27FC236}">
                <a16:creationId xmlns:a16="http://schemas.microsoft.com/office/drawing/2014/main" id="{56CC3997-4B7E-4FA5-821F-967C11DC6D44}"/>
              </a:ext>
            </a:extLst>
          </p:cNvPr>
          <p:cNvSpPr>
            <a:spLocks noChangeArrowheads="1"/>
          </p:cNvSpPr>
          <p:nvPr/>
        </p:nvSpPr>
        <p:spPr bwMode="auto">
          <a:xfrm>
            <a:off x="971995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做会议记录。对文档进行审阅并给项目经理提出修改意见。整理需求分析并撰写需求分析报告、维护并及时修改。</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9" name="Arc 11">
            <a:extLst>
              <a:ext uri="{FF2B5EF4-FFF2-40B4-BE49-F238E27FC236}">
                <a16:creationId xmlns:a16="http://schemas.microsoft.com/office/drawing/2014/main" id="{461455EF-DAE4-4996-A73A-EBA06A50516D}"/>
              </a:ext>
            </a:extLst>
          </p:cNvPr>
          <p:cNvSpPr/>
          <p:nvPr/>
        </p:nvSpPr>
        <p:spPr>
          <a:xfrm rot="8117043">
            <a:off x="9929369" y="1593226"/>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
        <p:nvSpPr>
          <p:cNvPr id="50" name="Arc 11">
            <a:extLst>
              <a:ext uri="{FF2B5EF4-FFF2-40B4-BE49-F238E27FC236}">
                <a16:creationId xmlns:a16="http://schemas.microsoft.com/office/drawing/2014/main" id="{F621D79A-9C62-4D31-BF79-CD4C0CF433F2}"/>
              </a:ext>
            </a:extLst>
          </p:cNvPr>
          <p:cNvSpPr/>
          <p:nvPr/>
        </p:nvSpPr>
        <p:spPr>
          <a:xfrm rot="10800000">
            <a:off x="9911882" y="1581540"/>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0374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沟通管理计划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COMMUNICATION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86763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Oval 11"/>
          <p:cNvSpPr/>
          <p:nvPr/>
        </p:nvSpPr>
        <p:spPr>
          <a:xfrm>
            <a:off x="687186" y="1995486"/>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Pie 13"/>
          <p:cNvSpPr/>
          <p:nvPr/>
        </p:nvSpPr>
        <p:spPr>
          <a:xfrm>
            <a:off x="687186" y="1995486"/>
            <a:ext cx="765175" cy="765175"/>
          </a:xfrm>
          <a:prstGeom prst="pie">
            <a:avLst>
              <a:gd name="adj1" fmla="val 2818501"/>
              <a:gd name="adj2" fmla="val 16200000"/>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Oval 16"/>
          <p:cNvSpPr/>
          <p:nvPr/>
        </p:nvSpPr>
        <p:spPr>
          <a:xfrm>
            <a:off x="10147853" y="3703661"/>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Pie 17"/>
          <p:cNvSpPr/>
          <p:nvPr/>
        </p:nvSpPr>
        <p:spPr>
          <a:xfrm>
            <a:off x="10147853" y="3703661"/>
            <a:ext cx="765175" cy="765175"/>
          </a:xfrm>
          <a:prstGeom prst="pie">
            <a:avLst>
              <a:gd name="adj1" fmla="val 18836191"/>
              <a:gd name="adj2" fmla="val 16200000"/>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Oval 20"/>
          <p:cNvSpPr/>
          <p:nvPr/>
        </p:nvSpPr>
        <p:spPr>
          <a:xfrm>
            <a:off x="1979275" y="5203272"/>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Pie 21"/>
          <p:cNvSpPr/>
          <p:nvPr/>
        </p:nvSpPr>
        <p:spPr>
          <a:xfrm>
            <a:off x="1979275" y="5203272"/>
            <a:ext cx="765175" cy="765175"/>
          </a:xfrm>
          <a:prstGeom prst="pie">
            <a:avLst>
              <a:gd name="adj1" fmla="val 6142937"/>
              <a:gd name="adj2" fmla="val 16200000"/>
            </a:avLst>
          </a:pr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nvGrpSpPr>
          <p:cNvPr id="15374" name="组合 15"/>
          <p:cNvGrpSpPr/>
          <p:nvPr/>
        </p:nvGrpSpPr>
        <p:grpSpPr bwMode="auto">
          <a:xfrm>
            <a:off x="1657149" y="1973261"/>
            <a:ext cx="8520521" cy="1859610"/>
            <a:chOff x="6964391" y="2269638"/>
            <a:chExt cx="2370109" cy="4619904"/>
          </a:xfrm>
        </p:grpSpPr>
        <p:sp>
          <p:nvSpPr>
            <p:cNvPr id="15382" name="矩形 16"/>
            <p:cNvSpPr>
              <a:spLocks noChangeArrowheads="1"/>
            </p:cNvSpPr>
            <p:nvPr/>
          </p:nvSpPr>
          <p:spPr bwMode="auto">
            <a:xfrm>
              <a:off x="6964391" y="3033672"/>
              <a:ext cx="2370109" cy="38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找到软件工程系列课程的老师，第一次和他们单独约谈，约的形式多样，通过微信、电话、邮件、当面等确定约谈的时间和地点。通过交谈记录下他们的需求，回去总结思考后，再进行第二次的约谈，这次找个时间，约到尽可能多（最好全体上软件工程系列课程的老师）。第二次的约谈，相当于一个需求讨论的会议，互相商讨还有什么不足的，再进行增改。在第一次、第二次约谈中间还可以进行电话、微信、邮件等方式进行沟通详细交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3" name="TextBox 13"/>
            <p:cNvSpPr txBox="1">
              <a:spLocks noChangeArrowheads="1"/>
            </p:cNvSpPr>
            <p:nvPr/>
          </p:nvSpPr>
          <p:spPr bwMode="auto">
            <a:xfrm>
              <a:off x="6964391" y="2269638"/>
              <a:ext cx="1841403"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第一种客户为教师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5" name="组合 18"/>
          <p:cNvGrpSpPr/>
          <p:nvPr/>
        </p:nvGrpSpPr>
        <p:grpSpPr bwMode="auto">
          <a:xfrm>
            <a:off x="4469923" y="3717613"/>
            <a:ext cx="5677930" cy="1309978"/>
            <a:chOff x="6964391" y="2294664"/>
            <a:chExt cx="2370109" cy="2349696"/>
          </a:xfrm>
        </p:grpSpPr>
        <p:sp>
          <p:nvSpPr>
            <p:cNvPr id="15380" name="矩形 19"/>
            <p:cNvSpPr>
              <a:spLocks noChangeArrowheads="1"/>
            </p:cNvSpPr>
            <p:nvPr/>
          </p:nvSpPr>
          <p:spPr bwMode="auto">
            <a:xfrm>
              <a:off x="6964391" y="2856647"/>
              <a:ext cx="2370109" cy="17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首先制作一份关于软件工程系列课程教学辅助网站需求问卷调查，发放到朋友圈，收集数据。再约</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位以上的同学进行需求的沟通，由于是同学，约起来方便，所以选择面谈，记录被访者的意见。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1" name="TextBox 13"/>
            <p:cNvSpPr txBox="1">
              <a:spLocks noChangeArrowheads="1"/>
            </p:cNvSpPr>
            <p:nvPr/>
          </p:nvSpPr>
          <p:spPr bwMode="auto">
            <a:xfrm>
              <a:off x="7044872" y="2294664"/>
              <a:ext cx="2209147" cy="4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第二种客户为学生</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6" name="组合 21"/>
          <p:cNvGrpSpPr/>
          <p:nvPr/>
        </p:nvGrpSpPr>
        <p:grpSpPr bwMode="auto">
          <a:xfrm>
            <a:off x="2949237" y="5181045"/>
            <a:ext cx="7019713" cy="809797"/>
            <a:chOff x="6964391" y="2269638"/>
            <a:chExt cx="2370109" cy="809759"/>
          </a:xfrm>
        </p:grpSpPr>
        <p:sp>
          <p:nvSpPr>
            <p:cNvPr id="15378" name="矩形 22"/>
            <p:cNvSpPr>
              <a:spLocks noChangeArrowheads="1"/>
            </p:cNvSpPr>
            <p:nvPr/>
          </p:nvSpPr>
          <p:spPr bwMode="auto">
            <a:xfrm>
              <a:off x="6964391" y="2584284"/>
              <a:ext cx="2370109" cy="49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网上发布问卷调查，搜集信息，随机进行访谈，比如通过微信。</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79" name="TextBox 13"/>
            <p:cNvSpPr txBox="1">
              <a:spLocks noChangeArrowheads="1"/>
            </p:cNvSpPr>
            <p:nvPr/>
          </p:nvSpPr>
          <p:spPr bwMode="auto">
            <a:xfrm>
              <a:off x="6964391" y="2269638"/>
              <a:ext cx="199048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第三种客户为游客</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04540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spTree>
    <p:extLst>
      <p:ext uri="{BB962C8B-B14F-4D97-AF65-F5344CB8AC3E}">
        <p14:creationId xmlns:p14="http://schemas.microsoft.com/office/powerpoint/2010/main" val="1288039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374"/>
                                        </p:tgtEl>
                                        <p:attrNameLst>
                                          <p:attrName>style.visibility</p:attrName>
                                        </p:attrNameLst>
                                      </p:cBhvr>
                                      <p:to>
                                        <p:strVal val="visible"/>
                                      </p:to>
                                    </p:set>
                                    <p:animEffect transition="in" filter="fade">
                                      <p:cBhvr>
                                        <p:cTn id="37" dur="1000"/>
                                        <p:tgtEl>
                                          <p:spTgt spid="15374"/>
                                        </p:tgtEl>
                                      </p:cBhvr>
                                    </p:animEffect>
                                    <p:anim calcmode="lin" valueType="num">
                                      <p:cBhvr>
                                        <p:cTn id="38" dur="1000" fill="hold"/>
                                        <p:tgtEl>
                                          <p:spTgt spid="15374"/>
                                        </p:tgtEl>
                                        <p:attrNameLst>
                                          <p:attrName>ppt_x</p:attrName>
                                        </p:attrNameLst>
                                      </p:cBhvr>
                                      <p:tavLst>
                                        <p:tav tm="0">
                                          <p:val>
                                            <p:strVal val="#ppt_x"/>
                                          </p:val>
                                        </p:tav>
                                        <p:tav tm="100000">
                                          <p:val>
                                            <p:strVal val="#ppt_x"/>
                                          </p:val>
                                        </p:tav>
                                      </p:tavLst>
                                    </p:anim>
                                    <p:anim calcmode="lin" valueType="num">
                                      <p:cBhvr>
                                        <p:cTn id="39" dur="1000" fill="hold"/>
                                        <p:tgtEl>
                                          <p:spTgt spid="1537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375"/>
                                        </p:tgtEl>
                                        <p:attrNameLst>
                                          <p:attrName>style.visibility</p:attrName>
                                        </p:attrNameLst>
                                      </p:cBhvr>
                                      <p:to>
                                        <p:strVal val="visible"/>
                                      </p:to>
                                    </p:set>
                                    <p:animEffect transition="in" filter="fade">
                                      <p:cBhvr>
                                        <p:cTn id="42" dur="1000"/>
                                        <p:tgtEl>
                                          <p:spTgt spid="15375"/>
                                        </p:tgtEl>
                                      </p:cBhvr>
                                    </p:animEffect>
                                    <p:anim calcmode="lin" valueType="num">
                                      <p:cBhvr>
                                        <p:cTn id="43" dur="1000" fill="hold"/>
                                        <p:tgtEl>
                                          <p:spTgt spid="15375"/>
                                        </p:tgtEl>
                                        <p:attrNameLst>
                                          <p:attrName>ppt_x</p:attrName>
                                        </p:attrNameLst>
                                      </p:cBhvr>
                                      <p:tavLst>
                                        <p:tav tm="0">
                                          <p:val>
                                            <p:strVal val="#ppt_x"/>
                                          </p:val>
                                        </p:tav>
                                        <p:tav tm="100000">
                                          <p:val>
                                            <p:strVal val="#ppt_x"/>
                                          </p:val>
                                        </p:tav>
                                      </p:tavLst>
                                    </p:anim>
                                    <p:anim calcmode="lin" valueType="num">
                                      <p:cBhvr>
                                        <p:cTn id="44" dur="1000" fill="hold"/>
                                        <p:tgtEl>
                                          <p:spTgt spid="1537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376"/>
                                        </p:tgtEl>
                                        <p:attrNameLst>
                                          <p:attrName>style.visibility</p:attrName>
                                        </p:attrNameLst>
                                      </p:cBhvr>
                                      <p:to>
                                        <p:strVal val="visible"/>
                                      </p:to>
                                    </p:set>
                                    <p:animEffect transition="in" filter="fade">
                                      <p:cBhvr>
                                        <p:cTn id="47" dur="1000"/>
                                        <p:tgtEl>
                                          <p:spTgt spid="15376"/>
                                        </p:tgtEl>
                                      </p:cBhvr>
                                    </p:animEffect>
                                    <p:anim calcmode="lin" valueType="num">
                                      <p:cBhvr>
                                        <p:cTn id="48" dur="1000" fill="hold"/>
                                        <p:tgtEl>
                                          <p:spTgt spid="15376"/>
                                        </p:tgtEl>
                                        <p:attrNameLst>
                                          <p:attrName>ppt_x</p:attrName>
                                        </p:attrNameLst>
                                      </p:cBhvr>
                                      <p:tavLst>
                                        <p:tav tm="0">
                                          <p:val>
                                            <p:strVal val="#ppt_x"/>
                                          </p:val>
                                        </p:tav>
                                        <p:tav tm="100000">
                                          <p:val>
                                            <p:strVal val="#ppt_x"/>
                                          </p:val>
                                        </p:tav>
                                      </p:tavLst>
                                    </p:anim>
                                    <p:anim calcmode="lin" valueType="num">
                                      <p:cBhvr>
                                        <p:cTn id="49" dur="1000" fill="hold"/>
                                        <p:tgtEl>
                                          <p:spTgt spid="153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382" name="矩形 16"/>
          <p:cNvSpPr>
            <a:spLocks noChangeArrowheads="1"/>
          </p:cNvSpPr>
          <p:nvPr/>
        </p:nvSpPr>
        <p:spPr bwMode="auto">
          <a:xfrm>
            <a:off x="2432402" y="2976540"/>
            <a:ext cx="8520521" cy="13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协作模式：每周</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次小组线下见面会谈。</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沟通方式：例会。</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邮件沟通：主送人为刘祺，抄送人为 蓝舒雯 赵佳锋 赵唯皓 陈铭阳。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工作进度审核：组长约定一周两次任务成果审核初审、二审时间，并在每周三</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五</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六</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七晚</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00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前向组长报告学习进度和任务进度</a:t>
            </a:r>
          </a:p>
        </p:txBody>
      </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94986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开发者内部沟通计划</a:t>
            </a:r>
          </a:p>
        </p:txBody>
      </p:sp>
    </p:spTree>
    <p:extLst>
      <p:ext uri="{BB962C8B-B14F-4D97-AF65-F5344CB8AC3E}">
        <p14:creationId xmlns:p14="http://schemas.microsoft.com/office/powerpoint/2010/main" val="2406026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风险管理计划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RISK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298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风险评估</a:t>
            </a:r>
          </a:p>
        </p:txBody>
      </p:sp>
      <p:sp>
        <p:nvSpPr>
          <p:cNvPr id="9" name="Rectangular Callout 24">
            <a:extLst>
              <a:ext uri="{FF2B5EF4-FFF2-40B4-BE49-F238E27FC236}">
                <a16:creationId xmlns:a16="http://schemas.microsoft.com/office/drawing/2014/main" id="{E3F7FA67-0215-4425-B4CD-D6F00CB3E308}"/>
              </a:ext>
            </a:extLst>
          </p:cNvPr>
          <p:cNvSpPr/>
          <p:nvPr/>
        </p:nvSpPr>
        <p:spPr>
          <a:xfrm flipH="1">
            <a:off x="4618038" y="2097364"/>
            <a:ext cx="965200" cy="938212"/>
          </a:xfrm>
          <a:prstGeom prst="wedgeRectCallou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0" name="Rectangular Callout 30">
            <a:extLst>
              <a:ext uri="{FF2B5EF4-FFF2-40B4-BE49-F238E27FC236}">
                <a16:creationId xmlns:a16="http://schemas.microsoft.com/office/drawing/2014/main" id="{D5D2628A-08A0-439C-B522-9422639997C6}"/>
              </a:ext>
            </a:extLst>
          </p:cNvPr>
          <p:cNvSpPr/>
          <p:nvPr/>
        </p:nvSpPr>
        <p:spPr>
          <a:xfrm flipH="1">
            <a:off x="4618038" y="4344852"/>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ular Callout 58">
            <a:extLst>
              <a:ext uri="{FF2B5EF4-FFF2-40B4-BE49-F238E27FC236}">
                <a16:creationId xmlns:a16="http://schemas.microsoft.com/office/drawing/2014/main" id="{C97C0547-AE5D-4208-80F6-C8A6898B2390}"/>
              </a:ext>
            </a:extLst>
          </p:cNvPr>
          <p:cNvSpPr/>
          <p:nvPr/>
        </p:nvSpPr>
        <p:spPr>
          <a:xfrm>
            <a:off x="6556375" y="3310767"/>
            <a:ext cx="965200" cy="9382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3" name="Rectangular Callout 62">
            <a:extLst>
              <a:ext uri="{FF2B5EF4-FFF2-40B4-BE49-F238E27FC236}">
                <a16:creationId xmlns:a16="http://schemas.microsoft.com/office/drawing/2014/main" id="{202A10B2-1D6B-41D8-A87F-7C990DAB6B45}"/>
              </a:ext>
            </a:extLst>
          </p:cNvPr>
          <p:cNvSpPr/>
          <p:nvPr/>
        </p:nvSpPr>
        <p:spPr>
          <a:xfrm>
            <a:off x="6556375" y="4871623"/>
            <a:ext cx="965200" cy="936625"/>
          </a:xfrm>
          <a:prstGeom prst="wedgeRectCallout">
            <a:avLst/>
          </a:pr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Straight Connector 67">
            <a:extLst>
              <a:ext uri="{FF2B5EF4-FFF2-40B4-BE49-F238E27FC236}">
                <a16:creationId xmlns:a16="http://schemas.microsoft.com/office/drawing/2014/main" id="{5A653CBD-4199-4356-908F-6789F86B1C37}"/>
              </a:ext>
            </a:extLst>
          </p:cNvPr>
          <p:cNvCxnSpPr>
            <a:cxnSpLocks/>
          </p:cNvCxnSpPr>
          <p:nvPr/>
        </p:nvCxnSpPr>
        <p:spPr>
          <a:xfrm flipH="1" flipV="1">
            <a:off x="6069806" y="1545670"/>
            <a:ext cx="26193" cy="4837249"/>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2">
            <a:extLst>
              <a:ext uri="{FF2B5EF4-FFF2-40B4-BE49-F238E27FC236}">
                <a16:creationId xmlns:a16="http://schemas.microsoft.com/office/drawing/2014/main" id="{AA2BE342-E37C-4BC5-89F4-E20335F544A5}"/>
              </a:ext>
            </a:extLst>
          </p:cNvPr>
          <p:cNvGrpSpPr/>
          <p:nvPr/>
        </p:nvGrpSpPr>
        <p:grpSpPr bwMode="auto">
          <a:xfrm>
            <a:off x="552846" y="2172003"/>
            <a:ext cx="3793117" cy="1901685"/>
            <a:chOff x="553100" y="1817100"/>
            <a:chExt cx="3793459" cy="1901311"/>
          </a:xfrm>
        </p:grpSpPr>
        <p:sp>
          <p:nvSpPr>
            <p:cNvPr id="17" name="Text Placeholder 3">
              <a:extLst>
                <a:ext uri="{FF2B5EF4-FFF2-40B4-BE49-F238E27FC236}">
                  <a16:creationId xmlns:a16="http://schemas.microsoft.com/office/drawing/2014/main" id="{0570FDA1-631C-444A-A8C9-312AE8ADD479}"/>
                </a:ext>
              </a:extLst>
            </p:cNvPr>
            <p:cNvSpPr txBox="1"/>
            <p:nvPr/>
          </p:nvSpPr>
          <p:spPr bwMode="auto">
            <a:xfrm>
              <a:off x="2268879" y="181710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需求获取方面的风险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 name="Text Placeholder 3">
              <a:extLst>
                <a:ext uri="{FF2B5EF4-FFF2-40B4-BE49-F238E27FC236}">
                  <a16:creationId xmlns:a16="http://schemas.microsoft.com/office/drawing/2014/main" id="{87B899DE-4A0E-4B13-8D9D-F3B504478CA7}"/>
                </a:ext>
              </a:extLst>
            </p:cNvPr>
            <p:cNvSpPr txBox="1"/>
            <p:nvPr/>
          </p:nvSpPr>
          <p:spPr bwMode="auto">
            <a:xfrm>
              <a:off x="553100" y="2210602"/>
              <a:ext cx="3772240" cy="15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产品愿景与项目范围没有达成共识的风险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需求开发所花时间分配不合理的风险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客户参与缺乏的风险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需求规范不完整不正确的风险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5.</a:t>
              </a:r>
              <a:r>
                <a:rPr lang="zh-CN" altLang="en-US" sz="1400" dirty="0">
                  <a:solidFill>
                    <a:srgbClr val="000000"/>
                  </a:solidFill>
                  <a:latin typeface="微软雅黑" panose="020B0503020204020204" pitchFamily="34" charset="-122"/>
                  <a:ea typeface="微软雅黑" panose="020B0503020204020204" pitchFamily="34" charset="-122"/>
                </a:rPr>
                <a:t>客户就需求没有达成共识的风险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6.</a:t>
              </a:r>
              <a:r>
                <a:rPr lang="zh-CN" altLang="en-US" sz="1400" dirty="0">
                  <a:solidFill>
                    <a:srgbClr val="000000"/>
                  </a:solidFill>
                  <a:latin typeface="微软雅黑" panose="020B0503020204020204" pitchFamily="34" charset="-122"/>
                  <a:ea typeface="微软雅黑" panose="020B0503020204020204" pitchFamily="34" charset="-122"/>
                </a:rPr>
                <a:t>对非功能性需求忽视的风险</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9" name="组合 15">
            <a:extLst>
              <a:ext uri="{FF2B5EF4-FFF2-40B4-BE49-F238E27FC236}">
                <a16:creationId xmlns:a16="http://schemas.microsoft.com/office/drawing/2014/main" id="{A7319DDB-E7BF-4C23-9D66-26C093E35A7F}"/>
              </a:ext>
            </a:extLst>
          </p:cNvPr>
          <p:cNvGrpSpPr/>
          <p:nvPr/>
        </p:nvGrpSpPr>
        <p:grpSpPr bwMode="auto">
          <a:xfrm>
            <a:off x="-367744" y="4459182"/>
            <a:ext cx="4713708" cy="1173024"/>
            <a:chOff x="-367573" y="3150101"/>
            <a:chExt cx="4714133" cy="1172793"/>
          </a:xfrm>
        </p:grpSpPr>
        <p:sp>
          <p:nvSpPr>
            <p:cNvPr id="20" name="Text Placeholder 3">
              <a:extLst>
                <a:ext uri="{FF2B5EF4-FFF2-40B4-BE49-F238E27FC236}">
                  <a16:creationId xmlns:a16="http://schemas.microsoft.com/office/drawing/2014/main" id="{6AE5DA05-A750-4E93-8951-FDD11D72B500}"/>
                </a:ext>
              </a:extLst>
            </p:cNvPr>
            <p:cNvSpPr txBox="1"/>
            <p:nvPr/>
          </p:nvSpPr>
          <p:spPr bwMode="auto">
            <a:xfrm>
              <a:off x="2268879" y="3150101"/>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需求分析方面的风险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1" name="Text Placeholder 3">
              <a:extLst>
                <a:ext uri="{FF2B5EF4-FFF2-40B4-BE49-F238E27FC236}">
                  <a16:creationId xmlns:a16="http://schemas.microsoft.com/office/drawing/2014/main" id="{FDA88042-7059-471A-9126-2D66D3CDC229}"/>
                </a:ext>
              </a:extLst>
            </p:cNvPr>
            <p:cNvSpPr txBox="1"/>
            <p:nvPr/>
          </p:nvSpPr>
          <p:spPr bwMode="auto">
            <a:xfrm>
              <a:off x="-367573" y="3590530"/>
              <a:ext cx="4714133"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需求优先级未定的风险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技术难的风险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不熟悉新技术、方法、语言、工具的风险</a:t>
              </a:r>
            </a:p>
          </p:txBody>
        </p:sp>
      </p:grpSp>
      <p:grpSp>
        <p:nvGrpSpPr>
          <p:cNvPr id="25" name="组合 21">
            <a:extLst>
              <a:ext uri="{FF2B5EF4-FFF2-40B4-BE49-F238E27FC236}">
                <a16:creationId xmlns:a16="http://schemas.microsoft.com/office/drawing/2014/main" id="{B970CB8F-92E2-483F-97A3-0535F715CEBB}"/>
              </a:ext>
            </a:extLst>
          </p:cNvPr>
          <p:cNvGrpSpPr/>
          <p:nvPr/>
        </p:nvGrpSpPr>
        <p:grpSpPr bwMode="auto">
          <a:xfrm>
            <a:off x="7682332" y="3354867"/>
            <a:ext cx="3350102" cy="886263"/>
            <a:chOff x="7684845" y="1924886"/>
            <a:chExt cx="3350404" cy="886090"/>
          </a:xfrm>
        </p:grpSpPr>
        <p:sp>
          <p:nvSpPr>
            <p:cNvPr id="26" name="Text Placeholder 3">
              <a:extLst>
                <a:ext uri="{FF2B5EF4-FFF2-40B4-BE49-F238E27FC236}">
                  <a16:creationId xmlns:a16="http://schemas.microsoft.com/office/drawing/2014/main" id="{DD14B7EC-8C5E-4285-B190-96CC5FD23FBB}"/>
                </a:ext>
              </a:extLst>
            </p:cNvPr>
            <p:cNvSpPr txBox="1"/>
            <p:nvPr/>
          </p:nvSpPr>
          <p:spPr bwMode="auto">
            <a:xfrm>
              <a:off x="7711415" y="1924886"/>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需求验证方面的风险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1" name="Text Placeholder 3">
              <a:extLst>
                <a:ext uri="{FF2B5EF4-FFF2-40B4-BE49-F238E27FC236}">
                  <a16:creationId xmlns:a16="http://schemas.microsoft.com/office/drawing/2014/main" id="{ED02BB17-4B2A-4EF1-8AA5-B8E03B303AB4}"/>
                </a:ext>
              </a:extLst>
            </p:cNvPr>
            <p:cNvSpPr txBox="1"/>
            <p:nvPr/>
          </p:nvSpPr>
          <p:spPr bwMode="auto">
            <a:xfrm>
              <a:off x="7684845" y="2337093"/>
              <a:ext cx="3350404" cy="47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需求未经确认的风险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审查人员不熟练，不能有效审查的风险</a:t>
              </a:r>
            </a:p>
          </p:txBody>
        </p:sp>
      </p:gr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7682332" y="4911546"/>
            <a:ext cx="3094935" cy="1360972"/>
            <a:chOff x="7684845" y="1931820"/>
            <a:chExt cx="3095214" cy="1360706"/>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711415" y="193182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需求管理方面的风险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84845" y="2301679"/>
              <a:ext cx="3095214" cy="99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需求不断变更的风险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需求变更过程中的风险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需求未实现的风险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需求范围不断扩张的风险</a:t>
              </a:r>
            </a:p>
          </p:txBody>
        </p:sp>
      </p:grpSp>
      <p:sp>
        <p:nvSpPr>
          <p:cNvPr id="38" name="Text Placeholder 3">
            <a:extLst>
              <a:ext uri="{FF2B5EF4-FFF2-40B4-BE49-F238E27FC236}">
                <a16:creationId xmlns:a16="http://schemas.microsoft.com/office/drawing/2014/main" id="{1A5786D1-A035-40F7-B1CE-7CB61F6953E5}"/>
              </a:ext>
            </a:extLst>
          </p:cNvPr>
          <p:cNvSpPr txBox="1"/>
          <p:nvPr/>
        </p:nvSpPr>
        <p:spPr bwMode="auto">
          <a:xfrm>
            <a:off x="4818063" y="2278339"/>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39" name="Text Placeholder 3">
            <a:extLst>
              <a:ext uri="{FF2B5EF4-FFF2-40B4-BE49-F238E27FC236}">
                <a16:creationId xmlns:a16="http://schemas.microsoft.com/office/drawing/2014/main" id="{7DF8A671-F84C-4BBC-B64E-C442604985DD}"/>
              </a:ext>
            </a:extLst>
          </p:cNvPr>
          <p:cNvSpPr txBox="1"/>
          <p:nvPr/>
        </p:nvSpPr>
        <p:spPr bwMode="auto">
          <a:xfrm>
            <a:off x="6751259" y="3493369"/>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40" name="Text Placeholder 3">
            <a:extLst>
              <a:ext uri="{FF2B5EF4-FFF2-40B4-BE49-F238E27FC236}">
                <a16:creationId xmlns:a16="http://schemas.microsoft.com/office/drawing/2014/main" id="{78FA9E5B-816F-4B62-A6C7-9913D180294B}"/>
              </a:ext>
            </a:extLst>
          </p:cNvPr>
          <p:cNvSpPr txBox="1"/>
          <p:nvPr/>
        </p:nvSpPr>
        <p:spPr bwMode="auto">
          <a:xfrm>
            <a:off x="4813300" y="4525827"/>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sp>
        <p:nvSpPr>
          <p:cNvPr id="41" name="Text Placeholder 3">
            <a:extLst>
              <a:ext uri="{FF2B5EF4-FFF2-40B4-BE49-F238E27FC236}">
                <a16:creationId xmlns:a16="http://schemas.microsoft.com/office/drawing/2014/main" id="{93A9209E-7ED5-4CCD-B6A1-54BEE638EE02}"/>
              </a:ext>
            </a:extLst>
          </p:cNvPr>
          <p:cNvSpPr txBox="1"/>
          <p:nvPr/>
        </p:nvSpPr>
        <p:spPr bwMode="auto">
          <a:xfrm>
            <a:off x="6747290" y="5052637"/>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05</a:t>
            </a:r>
          </a:p>
        </p:txBody>
      </p:sp>
      <p:sp>
        <p:nvSpPr>
          <p:cNvPr id="44" name="Rectangular Callout 58">
            <a:extLst>
              <a:ext uri="{FF2B5EF4-FFF2-40B4-BE49-F238E27FC236}">
                <a16:creationId xmlns:a16="http://schemas.microsoft.com/office/drawing/2014/main" id="{7981D91E-AC77-450C-934D-49ADA718C438}"/>
              </a:ext>
            </a:extLst>
          </p:cNvPr>
          <p:cNvSpPr/>
          <p:nvPr/>
        </p:nvSpPr>
        <p:spPr>
          <a:xfrm>
            <a:off x="6556375" y="1711669"/>
            <a:ext cx="965200" cy="938213"/>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45" name="组合 21">
            <a:extLst>
              <a:ext uri="{FF2B5EF4-FFF2-40B4-BE49-F238E27FC236}">
                <a16:creationId xmlns:a16="http://schemas.microsoft.com/office/drawing/2014/main" id="{FF8BBC2A-3807-42A5-A937-936FCDC1E8C7}"/>
              </a:ext>
            </a:extLst>
          </p:cNvPr>
          <p:cNvGrpSpPr/>
          <p:nvPr/>
        </p:nvGrpSpPr>
        <p:grpSpPr bwMode="auto">
          <a:xfrm>
            <a:off x="7682332" y="1760392"/>
            <a:ext cx="3648272" cy="1073319"/>
            <a:chOff x="7684845" y="1929506"/>
            <a:chExt cx="3648601" cy="1073108"/>
          </a:xfrm>
        </p:grpSpPr>
        <p:sp>
          <p:nvSpPr>
            <p:cNvPr id="46" name="Text Placeholder 3">
              <a:extLst>
                <a:ext uri="{FF2B5EF4-FFF2-40B4-BE49-F238E27FC236}">
                  <a16:creationId xmlns:a16="http://schemas.microsoft.com/office/drawing/2014/main" id="{409E24C8-1E3C-4751-9F6B-1BA463B84453}"/>
                </a:ext>
              </a:extLst>
            </p:cNvPr>
            <p:cNvSpPr txBox="1"/>
            <p:nvPr/>
          </p:nvSpPr>
          <p:spPr bwMode="auto">
            <a:xfrm>
              <a:off x="7684845" y="1929506"/>
              <a:ext cx="2539387"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需求规格说明方面的风险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47" name="Text Placeholder 3">
              <a:extLst>
                <a:ext uri="{FF2B5EF4-FFF2-40B4-BE49-F238E27FC236}">
                  <a16:creationId xmlns:a16="http://schemas.microsoft.com/office/drawing/2014/main" id="{72FC5DA4-73D8-4DCE-92AC-D8971A8CB4A9}"/>
                </a:ext>
              </a:extLst>
            </p:cNvPr>
            <p:cNvSpPr txBox="1"/>
            <p:nvPr/>
          </p:nvSpPr>
          <p:spPr bwMode="auto">
            <a:xfrm>
              <a:off x="7684845" y="2270250"/>
              <a:ext cx="3648601"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开发人员和客户对需求理解不一致的风险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术语二义性的风险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需求中包含设计的风险</a:t>
              </a:r>
            </a:p>
          </p:txBody>
        </p:sp>
      </p:grpSp>
      <p:sp>
        <p:nvSpPr>
          <p:cNvPr id="48" name="Text Placeholder 3">
            <a:extLst>
              <a:ext uri="{FF2B5EF4-FFF2-40B4-BE49-F238E27FC236}">
                <a16:creationId xmlns:a16="http://schemas.microsoft.com/office/drawing/2014/main" id="{268A544F-DF5F-4617-B8EA-74524E0BE5DD}"/>
              </a:ext>
            </a:extLst>
          </p:cNvPr>
          <p:cNvSpPr txBox="1"/>
          <p:nvPr/>
        </p:nvSpPr>
        <p:spPr bwMode="auto">
          <a:xfrm>
            <a:off x="6751259" y="1894271"/>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03</a:t>
            </a:r>
          </a:p>
        </p:txBody>
      </p:sp>
    </p:spTree>
    <p:extLst>
      <p:ext uri="{BB962C8B-B14F-4D97-AF65-F5344CB8AC3E}">
        <p14:creationId xmlns:p14="http://schemas.microsoft.com/office/powerpoint/2010/main" val="1963734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38" grpId="0"/>
      <p:bldP spid="39" grpId="0"/>
      <p:bldP spid="40" grpId="0"/>
      <p:bldP spid="41" grpId="0"/>
      <p:bldP spid="44" grpId="0" animBg="1"/>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62670" y="2360445"/>
            <a:ext cx="7773552" cy="2804720"/>
            <a:chOff x="7331832" y="-535788"/>
            <a:chExt cx="3426323" cy="520738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需求获取方面的控制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62941" y="271557"/>
              <a:ext cx="3095214" cy="440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在项目早期，写一份包含业务需求的愿景与范围文档，并将其用作新需求或变更需求的决策向导。</a:t>
              </a:r>
            </a:p>
            <a:p>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几下每个项目实际投入需求开发的工作量，以便能够判断时间是否充足并对未来项目的规划加以改进。</a:t>
              </a: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尽早明确干系人、客户和用户类别。确定各类用户代言人。让关键干系人担任产品带头人。还要确保产品带头人确实履行其承诺以便你能够收集到正确的需求。</a:t>
              </a:r>
            </a:p>
            <a:p>
              <a:r>
                <a:rPr lang="en-US" altLang="zh-CN" sz="1400" dirty="0">
                  <a:latin typeface="微软雅黑" panose="020B0503020204020204" pitchFamily="34" charset="-122"/>
                  <a:ea typeface="微软雅黑" panose="020B0503020204020204" pitchFamily="34" charset="-122"/>
                </a:rPr>
                <a:t>4.</a:t>
              </a:r>
              <a:r>
                <a:rPr lang="zh-CN" altLang="zh-CN" sz="1400" dirty="0">
                  <a:latin typeface="微软雅黑" panose="020B0503020204020204" pitchFamily="34" charset="-122"/>
                  <a:ea typeface="微软雅黑" panose="020B0503020204020204" pitchFamily="34" charset="-122"/>
                </a:rPr>
                <a:t>对使用场景进行构思，根据需求写测试，并让客户定义这些场景的验收标准。还需建立原型。征求客户代表对需求和分析模型进行评审。</a:t>
              </a:r>
            </a:p>
            <a:p>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确定主要客户，并使用产品代言人获得客户的积极发言和参与。让正确的干系人代表评审需求。</a:t>
              </a:r>
            </a:p>
            <a:p>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向客户询问质量特征。尽可能准确记下这些非功能性需求及其验收标准</a:t>
              </a:r>
            </a:p>
          </p:txBody>
        </p:sp>
      </p:grpSp>
    </p:spTree>
    <p:extLst>
      <p:ext uri="{BB962C8B-B14F-4D97-AF65-F5344CB8AC3E}">
        <p14:creationId xmlns:p14="http://schemas.microsoft.com/office/powerpoint/2010/main" val="1673018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77039" y="2417683"/>
            <a:ext cx="7237920" cy="1607164"/>
            <a:chOff x="7331832" y="-535788"/>
            <a:chExt cx="3190234" cy="298394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需求分析方面的控制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71702" y="448136"/>
              <a:ext cx="2850364" cy="20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．保证每个功能性需求、特性或用户需求都排好优先级即并被分配到特定的系统版本或迭代中。</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评估每个需求的可行性，以便识别出实现用时长于计划用时的需求。</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不低估熟悉并了解新技术的学习曲线。尽早识别出高风险的需求，并与开发团队一同努力，给起步失误学习和实验流出足够的时间。</a:t>
              </a:r>
            </a:p>
          </p:txBody>
        </p:sp>
      </p:grpSp>
    </p:spTree>
    <p:extLst>
      <p:ext uri="{BB962C8B-B14F-4D97-AF65-F5344CB8AC3E}">
        <p14:creationId xmlns:p14="http://schemas.microsoft.com/office/powerpoint/2010/main" val="62396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576430" y="2459837"/>
            <a:ext cx="7039137" cy="1287747"/>
            <a:chOff x="7331832" y="-535788"/>
            <a:chExt cx="3102617" cy="2390894"/>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需求规格说明方面的控制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84085" y="255094"/>
              <a:ext cx="2850364" cy="16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由开发人员、测试人员和客户对需求进行同级评审，以此来缓解风险。</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进行需求评审来帮助参与者对属于和概念的理解达成共识。</a:t>
              </a:r>
            </a:p>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仔细评审需求，以确保这些需求强调的是解决业务问题需要做什么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而不是指解决方案。</a:t>
              </a:r>
            </a:p>
          </p:txBody>
        </p:sp>
      </p:grpSp>
    </p:spTree>
    <p:extLst>
      <p:ext uri="{BB962C8B-B14F-4D97-AF65-F5344CB8AC3E}">
        <p14:creationId xmlns:p14="http://schemas.microsoft.com/office/powerpoint/2010/main" val="4079029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62132" y="2499593"/>
            <a:ext cx="7267734" cy="1068555"/>
            <a:chOff x="7213549" y="-535788"/>
            <a:chExt cx="3203375" cy="198393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213549"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需求审核方面的控制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66560" y="248133"/>
              <a:ext cx="2850364" cy="12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在实现每组需求前对其正确性和质量进行确认，避免后续返工。在项目计划中为这些质量活动留出时间和资源。征求客户代表承诺参加需求评审。</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对所有参加需求文档审查的团队成员进行培训。</a:t>
              </a:r>
            </a:p>
          </p:txBody>
        </p:sp>
      </p:grpSp>
    </p:spTree>
    <p:extLst>
      <p:ext uri="{BB962C8B-B14F-4D97-AF65-F5344CB8AC3E}">
        <p14:creationId xmlns:p14="http://schemas.microsoft.com/office/powerpoint/2010/main" val="479150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1955236" y="2479714"/>
            <a:ext cx="7844205" cy="1260928"/>
            <a:chOff x="6955079" y="-461975"/>
            <a:chExt cx="3457464" cy="2341098"/>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6955079" y="-461975"/>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需求管理</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62179" y="279113"/>
              <a:ext cx="2850364" cy="16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将成文的业务需求和范围定义作为审核变更的标尺，控制失控的范围蠕变。</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必须与收到影响的干系人就变更进行明确的沟通。</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分阶段或增量式的交付生命周期进行规划。应当在早期版本实现优先级最高的功能，在后续迭代中进一步完善系统能力。</a:t>
              </a:r>
            </a:p>
          </p:txBody>
        </p:sp>
      </p:grpSp>
    </p:spTree>
    <p:extLst>
      <p:ext uri="{BB962C8B-B14F-4D97-AF65-F5344CB8AC3E}">
        <p14:creationId xmlns:p14="http://schemas.microsoft.com/office/powerpoint/2010/main" val="1043092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6" y="2244725"/>
            <a:ext cx="6473307" cy="2233485"/>
            <a:chOff x="5222409" y="2405563"/>
            <a:chExt cx="6474280" cy="2232640"/>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配置系统管理指南</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9" y="4299777"/>
              <a:ext cx="6050502"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CONFIGURATION SYSTEM MANAGEMENT GUIDE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12835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215080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配置标志</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3170583" y="3303033"/>
            <a:ext cx="64668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1400" dirty="0">
                <a:latin typeface="微软雅黑" panose="020B0503020204020204" pitchFamily="34" charset="-122"/>
                <a:ea typeface="微软雅黑" panose="020B0503020204020204" pitchFamily="34" charset="-122"/>
              </a:rPr>
              <a:t>软件项的标识基本按照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软件配置标识命名规则</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进行。要通过标识能够确定软件项之间的相互联系。</a:t>
            </a:r>
          </a:p>
        </p:txBody>
      </p:sp>
    </p:spTree>
    <p:extLst>
      <p:ext uri="{BB962C8B-B14F-4D97-AF65-F5344CB8AC3E}">
        <p14:creationId xmlns:p14="http://schemas.microsoft.com/office/powerpoint/2010/main" val="2045701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727200"/>
            <a:ext cx="9554368" cy="3403600"/>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140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1820132" y="2888807"/>
            <a:ext cx="8785542" cy="162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kumimoji="0" lang="en-US" altLang="zh-CN"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2549747" y="214871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编写目的</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26998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562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256"/>
          <p:cNvSpPr/>
          <p:nvPr/>
        </p:nvSpPr>
        <p:spPr bwMode="auto">
          <a:xfrm>
            <a:off x="7848600" y="2027238"/>
            <a:ext cx="1820863" cy="1247775"/>
          </a:xfrm>
          <a:custGeom>
            <a:avLst/>
            <a:gdLst>
              <a:gd name="T0" fmla="*/ 2147483647 w 969"/>
              <a:gd name="T1" fmla="*/ 2147483647 h 664"/>
              <a:gd name="T2" fmla="*/ 2147483647 w 969"/>
              <a:gd name="T3" fmla="*/ 2147483647 h 664"/>
              <a:gd name="T4" fmla="*/ 2147483647 w 969"/>
              <a:gd name="T5" fmla="*/ 2147483647 h 664"/>
              <a:gd name="T6" fmla="*/ 2147483647 w 969"/>
              <a:gd name="T7" fmla="*/ 2147483647 h 664"/>
              <a:gd name="T8" fmla="*/ 2147483647 w 969"/>
              <a:gd name="T9" fmla="*/ 2147483647 h 664"/>
              <a:gd name="T10" fmla="*/ 2147483647 w 969"/>
              <a:gd name="T11" fmla="*/ 2147483647 h 664"/>
              <a:gd name="T12" fmla="*/ 2147483647 w 969"/>
              <a:gd name="T13" fmla="*/ 2147483647 h 664"/>
              <a:gd name="T14" fmla="*/ 2147483647 w 969"/>
              <a:gd name="T15" fmla="*/ 2147483647 h 664"/>
              <a:gd name="T16" fmla="*/ 2147483647 w 969"/>
              <a:gd name="T17" fmla="*/ 2147483647 h 664"/>
              <a:gd name="T18" fmla="*/ 2147483647 w 969"/>
              <a:gd name="T19" fmla="*/ 2147483647 h 664"/>
              <a:gd name="T20" fmla="*/ 2147483647 w 969"/>
              <a:gd name="T21" fmla="*/ 2147483647 h 664"/>
              <a:gd name="T22" fmla="*/ 2147483647 w 969"/>
              <a:gd name="T23" fmla="*/ 2147483647 h 664"/>
              <a:gd name="T24" fmla="*/ 2147483647 w 969"/>
              <a:gd name="T25" fmla="*/ 2147483647 h 664"/>
              <a:gd name="T26" fmla="*/ 2147483647 w 969"/>
              <a:gd name="T27" fmla="*/ 2147483647 h 664"/>
              <a:gd name="T28" fmla="*/ 2147483647 w 969"/>
              <a:gd name="T29" fmla="*/ 2147483647 h 664"/>
              <a:gd name="T30" fmla="*/ 2147483647 w 969"/>
              <a:gd name="T31" fmla="*/ 2147483647 h 664"/>
              <a:gd name="T32" fmla="*/ 2147483647 w 969"/>
              <a:gd name="T33" fmla="*/ 2147483647 h 664"/>
              <a:gd name="T34" fmla="*/ 2147483647 w 969"/>
              <a:gd name="T35" fmla="*/ 0 h 664"/>
              <a:gd name="T36" fmla="*/ 2147483647 w 969"/>
              <a:gd name="T37" fmla="*/ 2147483647 h 664"/>
              <a:gd name="T38" fmla="*/ 2147483647 w 969"/>
              <a:gd name="T39" fmla="*/ 2147483647 h 664"/>
              <a:gd name="T40" fmla="*/ 2147483647 w 969"/>
              <a:gd name="T41" fmla="*/ 2147483647 h 664"/>
              <a:gd name="T42" fmla="*/ 2147483647 w 969"/>
              <a:gd name="T43" fmla="*/ 2147483647 h 664"/>
              <a:gd name="T44" fmla="*/ 2147483647 w 969"/>
              <a:gd name="T45" fmla="*/ 2147483647 h 664"/>
              <a:gd name="T46" fmla="*/ 2147483647 w 969"/>
              <a:gd name="T47" fmla="*/ 2147483647 h 664"/>
              <a:gd name="T48" fmla="*/ 2147483647 w 969"/>
              <a:gd name="T49" fmla="*/ 2147483647 h 664"/>
              <a:gd name="T50" fmla="*/ 2147483647 w 969"/>
              <a:gd name="T51" fmla="*/ 2147483647 h 664"/>
              <a:gd name="T52" fmla="*/ 2147483647 w 969"/>
              <a:gd name="T53" fmla="*/ 2147483647 h 664"/>
              <a:gd name="T54" fmla="*/ 2147483647 w 969"/>
              <a:gd name="T55" fmla="*/ 2147483647 h 664"/>
              <a:gd name="T56" fmla="*/ 2147483647 w 969"/>
              <a:gd name="T57" fmla="*/ 2147483647 h 664"/>
              <a:gd name="T58" fmla="*/ 2147483647 w 969"/>
              <a:gd name="T59" fmla="*/ 2147483647 h 664"/>
              <a:gd name="T60" fmla="*/ 2147483647 w 969"/>
              <a:gd name="T61" fmla="*/ 2147483647 h 664"/>
              <a:gd name="T62" fmla="*/ 2147483647 w 969"/>
              <a:gd name="T63" fmla="*/ 2147483647 h 664"/>
              <a:gd name="T64" fmla="*/ 2147483647 w 969"/>
              <a:gd name="T65" fmla="*/ 2147483647 h 664"/>
              <a:gd name="T66" fmla="*/ 2147483647 w 969"/>
              <a:gd name="T67" fmla="*/ 2147483647 h 664"/>
              <a:gd name="T68" fmla="*/ 2147483647 w 969"/>
              <a:gd name="T69" fmla="*/ 2147483647 h 6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69"/>
              <a:gd name="T106" fmla="*/ 0 h 664"/>
              <a:gd name="T107" fmla="*/ 969 w 969"/>
              <a:gd name="T108" fmla="*/ 664 h 6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69" h="664">
                <a:moveTo>
                  <a:pt x="232" y="664"/>
                </a:moveTo>
                <a:lnTo>
                  <a:pt x="232" y="664"/>
                </a:lnTo>
                <a:lnTo>
                  <a:pt x="241" y="644"/>
                </a:lnTo>
                <a:lnTo>
                  <a:pt x="251" y="622"/>
                </a:lnTo>
                <a:lnTo>
                  <a:pt x="261" y="601"/>
                </a:lnTo>
                <a:lnTo>
                  <a:pt x="273" y="580"/>
                </a:lnTo>
                <a:lnTo>
                  <a:pt x="285" y="561"/>
                </a:lnTo>
                <a:lnTo>
                  <a:pt x="298" y="541"/>
                </a:lnTo>
                <a:lnTo>
                  <a:pt x="311" y="522"/>
                </a:lnTo>
                <a:lnTo>
                  <a:pt x="325" y="504"/>
                </a:lnTo>
                <a:lnTo>
                  <a:pt x="339" y="485"/>
                </a:lnTo>
                <a:lnTo>
                  <a:pt x="355" y="469"/>
                </a:lnTo>
                <a:lnTo>
                  <a:pt x="372" y="452"/>
                </a:lnTo>
                <a:lnTo>
                  <a:pt x="387" y="435"/>
                </a:lnTo>
                <a:lnTo>
                  <a:pt x="404" y="419"/>
                </a:lnTo>
                <a:lnTo>
                  <a:pt x="422" y="404"/>
                </a:lnTo>
                <a:lnTo>
                  <a:pt x="440" y="389"/>
                </a:lnTo>
                <a:lnTo>
                  <a:pt x="460" y="375"/>
                </a:lnTo>
                <a:lnTo>
                  <a:pt x="478" y="362"/>
                </a:lnTo>
                <a:lnTo>
                  <a:pt x="499" y="349"/>
                </a:lnTo>
                <a:lnTo>
                  <a:pt x="518" y="338"/>
                </a:lnTo>
                <a:lnTo>
                  <a:pt x="539" y="326"/>
                </a:lnTo>
                <a:lnTo>
                  <a:pt x="560" y="316"/>
                </a:lnTo>
                <a:lnTo>
                  <a:pt x="582" y="305"/>
                </a:lnTo>
                <a:lnTo>
                  <a:pt x="604" y="296"/>
                </a:lnTo>
                <a:lnTo>
                  <a:pt x="626" y="288"/>
                </a:lnTo>
                <a:lnTo>
                  <a:pt x="648" y="281"/>
                </a:lnTo>
                <a:lnTo>
                  <a:pt x="671" y="274"/>
                </a:lnTo>
                <a:lnTo>
                  <a:pt x="694" y="268"/>
                </a:lnTo>
                <a:lnTo>
                  <a:pt x="718" y="262"/>
                </a:lnTo>
                <a:lnTo>
                  <a:pt x="742" y="258"/>
                </a:lnTo>
                <a:lnTo>
                  <a:pt x="767" y="255"/>
                </a:lnTo>
                <a:lnTo>
                  <a:pt x="792" y="252"/>
                </a:lnTo>
                <a:lnTo>
                  <a:pt x="816" y="251"/>
                </a:lnTo>
                <a:lnTo>
                  <a:pt x="969" y="129"/>
                </a:lnTo>
                <a:lnTo>
                  <a:pt x="849" y="0"/>
                </a:lnTo>
                <a:lnTo>
                  <a:pt x="812" y="2"/>
                </a:lnTo>
                <a:lnTo>
                  <a:pt x="777" y="3"/>
                </a:lnTo>
                <a:lnTo>
                  <a:pt x="741" y="7"/>
                </a:lnTo>
                <a:lnTo>
                  <a:pt x="707" y="12"/>
                </a:lnTo>
                <a:lnTo>
                  <a:pt x="672" y="17"/>
                </a:lnTo>
                <a:lnTo>
                  <a:pt x="639" y="25"/>
                </a:lnTo>
                <a:lnTo>
                  <a:pt x="605" y="33"/>
                </a:lnTo>
                <a:lnTo>
                  <a:pt x="573" y="43"/>
                </a:lnTo>
                <a:lnTo>
                  <a:pt x="540" y="54"/>
                </a:lnTo>
                <a:lnTo>
                  <a:pt x="509" y="65"/>
                </a:lnTo>
                <a:lnTo>
                  <a:pt x="478" y="78"/>
                </a:lnTo>
                <a:lnTo>
                  <a:pt x="447" y="93"/>
                </a:lnTo>
                <a:lnTo>
                  <a:pt x="417" y="108"/>
                </a:lnTo>
                <a:lnTo>
                  <a:pt x="387" y="124"/>
                </a:lnTo>
                <a:lnTo>
                  <a:pt x="359" y="142"/>
                </a:lnTo>
                <a:lnTo>
                  <a:pt x="331" y="160"/>
                </a:lnTo>
                <a:lnTo>
                  <a:pt x="304" y="179"/>
                </a:lnTo>
                <a:lnTo>
                  <a:pt x="277" y="199"/>
                </a:lnTo>
                <a:lnTo>
                  <a:pt x="251" y="220"/>
                </a:lnTo>
                <a:lnTo>
                  <a:pt x="226" y="242"/>
                </a:lnTo>
                <a:lnTo>
                  <a:pt x="202" y="265"/>
                </a:lnTo>
                <a:lnTo>
                  <a:pt x="180" y="288"/>
                </a:lnTo>
                <a:lnTo>
                  <a:pt x="156" y="313"/>
                </a:lnTo>
                <a:lnTo>
                  <a:pt x="136" y="339"/>
                </a:lnTo>
                <a:lnTo>
                  <a:pt x="115" y="365"/>
                </a:lnTo>
                <a:lnTo>
                  <a:pt x="95" y="392"/>
                </a:lnTo>
                <a:lnTo>
                  <a:pt x="77" y="419"/>
                </a:lnTo>
                <a:lnTo>
                  <a:pt x="59" y="448"/>
                </a:lnTo>
                <a:lnTo>
                  <a:pt x="42" y="476"/>
                </a:lnTo>
                <a:lnTo>
                  <a:pt x="27" y="506"/>
                </a:lnTo>
                <a:lnTo>
                  <a:pt x="12" y="536"/>
                </a:lnTo>
                <a:lnTo>
                  <a:pt x="0" y="567"/>
                </a:lnTo>
                <a:lnTo>
                  <a:pt x="156" y="492"/>
                </a:lnTo>
                <a:lnTo>
                  <a:pt x="232" y="66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257"/>
          <p:cNvSpPr/>
          <p:nvPr/>
        </p:nvSpPr>
        <p:spPr bwMode="auto">
          <a:xfrm>
            <a:off x="9455150" y="2032000"/>
            <a:ext cx="1641475" cy="1504950"/>
          </a:xfrm>
          <a:custGeom>
            <a:avLst/>
            <a:gdLst>
              <a:gd name="T0" fmla="*/ 0 w 875"/>
              <a:gd name="T1" fmla="*/ 2147483647 h 801"/>
              <a:gd name="T2" fmla="*/ 2147483647 w 875"/>
              <a:gd name="T3" fmla="*/ 2147483647 h 801"/>
              <a:gd name="T4" fmla="*/ 2147483647 w 875"/>
              <a:gd name="T5" fmla="*/ 2147483647 h 801"/>
              <a:gd name="T6" fmla="*/ 2147483647 w 875"/>
              <a:gd name="T7" fmla="*/ 2147483647 h 801"/>
              <a:gd name="T8" fmla="*/ 2147483647 w 875"/>
              <a:gd name="T9" fmla="*/ 2147483647 h 801"/>
              <a:gd name="T10" fmla="*/ 2147483647 w 875"/>
              <a:gd name="T11" fmla="*/ 2147483647 h 801"/>
              <a:gd name="T12" fmla="*/ 2147483647 w 875"/>
              <a:gd name="T13" fmla="*/ 2147483647 h 801"/>
              <a:gd name="T14" fmla="*/ 2147483647 w 875"/>
              <a:gd name="T15" fmla="*/ 2147483647 h 801"/>
              <a:gd name="T16" fmla="*/ 2147483647 w 875"/>
              <a:gd name="T17" fmla="*/ 2147483647 h 801"/>
              <a:gd name="T18" fmla="*/ 2147483647 w 875"/>
              <a:gd name="T19" fmla="*/ 2147483647 h 801"/>
              <a:gd name="T20" fmla="*/ 2147483647 w 875"/>
              <a:gd name="T21" fmla="*/ 2147483647 h 801"/>
              <a:gd name="T22" fmla="*/ 2147483647 w 875"/>
              <a:gd name="T23" fmla="*/ 2147483647 h 801"/>
              <a:gd name="T24" fmla="*/ 2147483647 w 875"/>
              <a:gd name="T25" fmla="*/ 2147483647 h 801"/>
              <a:gd name="T26" fmla="*/ 2147483647 w 875"/>
              <a:gd name="T27" fmla="*/ 2147483647 h 801"/>
              <a:gd name="T28" fmla="*/ 2147483647 w 875"/>
              <a:gd name="T29" fmla="*/ 2147483647 h 801"/>
              <a:gd name="T30" fmla="*/ 2147483647 w 875"/>
              <a:gd name="T31" fmla="*/ 2147483647 h 801"/>
              <a:gd name="T32" fmla="*/ 2147483647 w 875"/>
              <a:gd name="T33" fmla="*/ 2147483647 h 801"/>
              <a:gd name="T34" fmla="*/ 2147483647 w 875"/>
              <a:gd name="T35" fmla="*/ 2147483647 h 801"/>
              <a:gd name="T36" fmla="*/ 2147483647 w 875"/>
              <a:gd name="T37" fmla="*/ 2147483647 h 801"/>
              <a:gd name="T38" fmla="*/ 2147483647 w 875"/>
              <a:gd name="T39" fmla="*/ 2147483647 h 801"/>
              <a:gd name="T40" fmla="*/ 2147483647 w 875"/>
              <a:gd name="T41" fmla="*/ 2147483647 h 801"/>
              <a:gd name="T42" fmla="*/ 2147483647 w 875"/>
              <a:gd name="T43" fmla="*/ 2147483647 h 801"/>
              <a:gd name="T44" fmla="*/ 2147483647 w 875"/>
              <a:gd name="T45" fmla="*/ 2147483647 h 801"/>
              <a:gd name="T46" fmla="*/ 2147483647 w 875"/>
              <a:gd name="T47" fmla="*/ 2147483647 h 801"/>
              <a:gd name="T48" fmla="*/ 2147483647 w 875"/>
              <a:gd name="T49" fmla="*/ 2147483647 h 801"/>
              <a:gd name="T50" fmla="*/ 2147483647 w 875"/>
              <a:gd name="T51" fmla="*/ 2147483647 h 801"/>
              <a:gd name="T52" fmla="*/ 2147483647 w 875"/>
              <a:gd name="T53" fmla="*/ 2147483647 h 801"/>
              <a:gd name="T54" fmla="*/ 2147483647 w 875"/>
              <a:gd name="T55" fmla="*/ 2147483647 h 801"/>
              <a:gd name="T56" fmla="*/ 2147483647 w 875"/>
              <a:gd name="T57" fmla="*/ 2147483647 h 801"/>
              <a:gd name="T58" fmla="*/ 2147483647 w 875"/>
              <a:gd name="T59" fmla="*/ 2147483647 h 801"/>
              <a:gd name="T60" fmla="*/ 2147483647 w 875"/>
              <a:gd name="T61" fmla="*/ 2147483647 h 801"/>
              <a:gd name="T62" fmla="*/ 2147483647 w 875"/>
              <a:gd name="T63" fmla="*/ 2147483647 h 801"/>
              <a:gd name="T64" fmla="*/ 2147483647 w 875"/>
              <a:gd name="T65" fmla="*/ 2147483647 h 801"/>
              <a:gd name="T66" fmla="*/ 2147483647 w 875"/>
              <a:gd name="T67" fmla="*/ 2147483647 h 801"/>
              <a:gd name="T68" fmla="*/ 2147483647 w 875"/>
              <a:gd name="T69" fmla="*/ 2147483647 h 8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5"/>
              <a:gd name="T106" fmla="*/ 0 h 801"/>
              <a:gd name="T107" fmla="*/ 875 w 875"/>
              <a:gd name="T108" fmla="*/ 801 h 8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5" h="801">
                <a:moveTo>
                  <a:pt x="0" y="249"/>
                </a:moveTo>
                <a:lnTo>
                  <a:pt x="0" y="249"/>
                </a:lnTo>
                <a:lnTo>
                  <a:pt x="26" y="249"/>
                </a:lnTo>
                <a:lnTo>
                  <a:pt x="53" y="251"/>
                </a:lnTo>
                <a:lnTo>
                  <a:pt x="79" y="254"/>
                </a:lnTo>
                <a:lnTo>
                  <a:pt x="105" y="258"/>
                </a:lnTo>
                <a:lnTo>
                  <a:pt x="131" y="262"/>
                </a:lnTo>
                <a:lnTo>
                  <a:pt x="156" y="268"/>
                </a:lnTo>
                <a:lnTo>
                  <a:pt x="180" y="275"/>
                </a:lnTo>
                <a:lnTo>
                  <a:pt x="205" y="282"/>
                </a:lnTo>
                <a:lnTo>
                  <a:pt x="228" y="290"/>
                </a:lnTo>
                <a:lnTo>
                  <a:pt x="253" y="299"/>
                </a:lnTo>
                <a:lnTo>
                  <a:pt x="275" y="310"/>
                </a:lnTo>
                <a:lnTo>
                  <a:pt x="298" y="320"/>
                </a:lnTo>
                <a:lnTo>
                  <a:pt x="320" y="333"/>
                </a:lnTo>
                <a:lnTo>
                  <a:pt x="341" y="345"/>
                </a:lnTo>
                <a:lnTo>
                  <a:pt x="363" y="359"/>
                </a:lnTo>
                <a:lnTo>
                  <a:pt x="384" y="372"/>
                </a:lnTo>
                <a:lnTo>
                  <a:pt x="403" y="387"/>
                </a:lnTo>
                <a:lnTo>
                  <a:pt x="423" y="403"/>
                </a:lnTo>
                <a:lnTo>
                  <a:pt x="441" y="419"/>
                </a:lnTo>
                <a:lnTo>
                  <a:pt x="459" y="435"/>
                </a:lnTo>
                <a:lnTo>
                  <a:pt x="477" y="454"/>
                </a:lnTo>
                <a:lnTo>
                  <a:pt x="494" y="472"/>
                </a:lnTo>
                <a:lnTo>
                  <a:pt x="510" y="491"/>
                </a:lnTo>
                <a:lnTo>
                  <a:pt x="525" y="511"/>
                </a:lnTo>
                <a:lnTo>
                  <a:pt x="540" y="530"/>
                </a:lnTo>
                <a:lnTo>
                  <a:pt x="554" y="551"/>
                </a:lnTo>
                <a:lnTo>
                  <a:pt x="567" y="572"/>
                </a:lnTo>
                <a:lnTo>
                  <a:pt x="580" y="594"/>
                </a:lnTo>
                <a:lnTo>
                  <a:pt x="591" y="616"/>
                </a:lnTo>
                <a:lnTo>
                  <a:pt x="602" y="638"/>
                </a:lnTo>
                <a:lnTo>
                  <a:pt x="611" y="661"/>
                </a:lnTo>
                <a:lnTo>
                  <a:pt x="620" y="684"/>
                </a:lnTo>
                <a:lnTo>
                  <a:pt x="778" y="801"/>
                </a:lnTo>
                <a:lnTo>
                  <a:pt x="875" y="652"/>
                </a:lnTo>
                <a:lnTo>
                  <a:pt x="864" y="618"/>
                </a:lnTo>
                <a:lnTo>
                  <a:pt x="852" y="584"/>
                </a:lnTo>
                <a:lnTo>
                  <a:pt x="839" y="552"/>
                </a:lnTo>
                <a:lnTo>
                  <a:pt x="823" y="520"/>
                </a:lnTo>
                <a:lnTo>
                  <a:pt x="808" y="487"/>
                </a:lnTo>
                <a:lnTo>
                  <a:pt x="791" y="457"/>
                </a:lnTo>
                <a:lnTo>
                  <a:pt x="773" y="426"/>
                </a:lnTo>
                <a:lnTo>
                  <a:pt x="753" y="398"/>
                </a:lnTo>
                <a:lnTo>
                  <a:pt x="733" y="369"/>
                </a:lnTo>
                <a:lnTo>
                  <a:pt x="712" y="341"/>
                </a:lnTo>
                <a:lnTo>
                  <a:pt x="689" y="314"/>
                </a:lnTo>
                <a:lnTo>
                  <a:pt x="665" y="288"/>
                </a:lnTo>
                <a:lnTo>
                  <a:pt x="641" y="263"/>
                </a:lnTo>
                <a:lnTo>
                  <a:pt x="616" y="238"/>
                </a:lnTo>
                <a:lnTo>
                  <a:pt x="589" y="215"/>
                </a:lnTo>
                <a:lnTo>
                  <a:pt x="562" y="193"/>
                </a:lnTo>
                <a:lnTo>
                  <a:pt x="534" y="172"/>
                </a:lnTo>
                <a:lnTo>
                  <a:pt x="505" y="153"/>
                </a:lnTo>
                <a:lnTo>
                  <a:pt x="475" y="133"/>
                </a:lnTo>
                <a:lnTo>
                  <a:pt x="445" y="115"/>
                </a:lnTo>
                <a:lnTo>
                  <a:pt x="412" y="98"/>
                </a:lnTo>
                <a:lnTo>
                  <a:pt x="381" y="83"/>
                </a:lnTo>
                <a:lnTo>
                  <a:pt x="348" y="69"/>
                </a:lnTo>
                <a:lnTo>
                  <a:pt x="315" y="56"/>
                </a:lnTo>
                <a:lnTo>
                  <a:pt x="280" y="44"/>
                </a:lnTo>
                <a:lnTo>
                  <a:pt x="247" y="33"/>
                </a:lnTo>
                <a:lnTo>
                  <a:pt x="212" y="24"/>
                </a:lnTo>
                <a:lnTo>
                  <a:pt x="175" y="17"/>
                </a:lnTo>
                <a:lnTo>
                  <a:pt x="139" y="10"/>
                </a:lnTo>
                <a:lnTo>
                  <a:pt x="103" y="5"/>
                </a:lnTo>
                <a:lnTo>
                  <a:pt x="65" y="1"/>
                </a:lnTo>
                <a:lnTo>
                  <a:pt x="27" y="0"/>
                </a:lnTo>
                <a:lnTo>
                  <a:pt x="149" y="128"/>
                </a:lnTo>
                <a:lnTo>
                  <a:pt x="0" y="249"/>
                </a:ln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258"/>
          <p:cNvSpPr/>
          <p:nvPr/>
        </p:nvSpPr>
        <p:spPr bwMode="auto">
          <a:xfrm>
            <a:off x="10193338" y="3316288"/>
            <a:ext cx="969962" cy="1730375"/>
          </a:xfrm>
          <a:custGeom>
            <a:avLst/>
            <a:gdLst>
              <a:gd name="T0" fmla="*/ 2147483647 w 516"/>
              <a:gd name="T1" fmla="*/ 2147483647 h 922"/>
              <a:gd name="T2" fmla="*/ 2147483647 w 516"/>
              <a:gd name="T3" fmla="*/ 2147483647 h 922"/>
              <a:gd name="T4" fmla="*/ 2147483647 w 516"/>
              <a:gd name="T5" fmla="*/ 2147483647 h 922"/>
              <a:gd name="T6" fmla="*/ 2147483647 w 516"/>
              <a:gd name="T7" fmla="*/ 2147483647 h 922"/>
              <a:gd name="T8" fmla="*/ 2147483647 w 516"/>
              <a:gd name="T9" fmla="*/ 2147483647 h 922"/>
              <a:gd name="T10" fmla="*/ 2147483647 w 516"/>
              <a:gd name="T11" fmla="*/ 2147483647 h 922"/>
              <a:gd name="T12" fmla="*/ 2147483647 w 516"/>
              <a:gd name="T13" fmla="*/ 2147483647 h 922"/>
              <a:gd name="T14" fmla="*/ 2147483647 w 516"/>
              <a:gd name="T15" fmla="*/ 2147483647 h 922"/>
              <a:gd name="T16" fmla="*/ 2147483647 w 516"/>
              <a:gd name="T17" fmla="*/ 2147483647 h 922"/>
              <a:gd name="T18" fmla="*/ 2147483647 w 516"/>
              <a:gd name="T19" fmla="*/ 0 h 922"/>
              <a:gd name="T20" fmla="*/ 2147483647 w 516"/>
              <a:gd name="T21" fmla="*/ 2147483647 h 922"/>
              <a:gd name="T22" fmla="*/ 2147483647 w 516"/>
              <a:gd name="T23" fmla="*/ 2147483647 h 922"/>
              <a:gd name="T24" fmla="*/ 2147483647 w 516"/>
              <a:gd name="T25" fmla="*/ 2147483647 h 922"/>
              <a:gd name="T26" fmla="*/ 2147483647 w 516"/>
              <a:gd name="T27" fmla="*/ 2147483647 h 922"/>
              <a:gd name="T28" fmla="*/ 2147483647 w 516"/>
              <a:gd name="T29" fmla="*/ 2147483647 h 922"/>
              <a:gd name="T30" fmla="*/ 2147483647 w 516"/>
              <a:gd name="T31" fmla="*/ 2147483647 h 922"/>
              <a:gd name="T32" fmla="*/ 2147483647 w 516"/>
              <a:gd name="T33" fmla="*/ 2147483647 h 922"/>
              <a:gd name="T34" fmla="*/ 2147483647 w 516"/>
              <a:gd name="T35" fmla="*/ 2147483647 h 922"/>
              <a:gd name="T36" fmla="*/ 2147483647 w 516"/>
              <a:gd name="T37" fmla="*/ 2147483647 h 922"/>
              <a:gd name="T38" fmla="*/ 2147483647 w 516"/>
              <a:gd name="T39" fmla="*/ 2147483647 h 922"/>
              <a:gd name="T40" fmla="*/ 2147483647 w 516"/>
              <a:gd name="T41" fmla="*/ 2147483647 h 922"/>
              <a:gd name="T42" fmla="*/ 2147483647 w 516"/>
              <a:gd name="T43" fmla="*/ 2147483647 h 922"/>
              <a:gd name="T44" fmla="*/ 2147483647 w 516"/>
              <a:gd name="T45" fmla="*/ 2147483647 h 922"/>
              <a:gd name="T46" fmla="*/ 2147483647 w 516"/>
              <a:gd name="T47" fmla="*/ 2147483647 h 922"/>
              <a:gd name="T48" fmla="*/ 2147483647 w 516"/>
              <a:gd name="T49" fmla="*/ 2147483647 h 922"/>
              <a:gd name="T50" fmla="*/ 2147483647 w 516"/>
              <a:gd name="T51" fmla="*/ 2147483647 h 922"/>
              <a:gd name="T52" fmla="*/ 2147483647 w 516"/>
              <a:gd name="T53" fmla="*/ 2147483647 h 922"/>
              <a:gd name="T54" fmla="*/ 2147483647 w 516"/>
              <a:gd name="T55" fmla="*/ 2147483647 h 922"/>
              <a:gd name="T56" fmla="*/ 2147483647 w 516"/>
              <a:gd name="T57" fmla="*/ 2147483647 h 922"/>
              <a:gd name="T58" fmla="*/ 2147483647 w 516"/>
              <a:gd name="T59" fmla="*/ 2147483647 h 922"/>
              <a:gd name="T60" fmla="*/ 2147483647 w 516"/>
              <a:gd name="T61" fmla="*/ 2147483647 h 922"/>
              <a:gd name="T62" fmla="*/ 2147483647 w 516"/>
              <a:gd name="T63" fmla="*/ 2147483647 h 922"/>
              <a:gd name="T64" fmla="*/ 2147483647 w 516"/>
              <a:gd name="T65" fmla="*/ 2147483647 h 922"/>
              <a:gd name="T66" fmla="*/ 2147483647 w 516"/>
              <a:gd name="T67" fmla="*/ 2147483647 h 922"/>
              <a:gd name="T68" fmla="*/ 2147483647 w 516"/>
              <a:gd name="T69" fmla="*/ 2147483647 h 922"/>
              <a:gd name="T70" fmla="*/ 2147483647 w 516"/>
              <a:gd name="T71" fmla="*/ 2147483647 h 922"/>
              <a:gd name="T72" fmla="*/ 2147483647 w 516"/>
              <a:gd name="T73" fmla="*/ 2147483647 h 922"/>
              <a:gd name="T74" fmla="*/ 2147483647 w 516"/>
              <a:gd name="T75" fmla="*/ 2147483647 h 922"/>
              <a:gd name="T76" fmla="*/ 0 w 516"/>
              <a:gd name="T77" fmla="*/ 2147483647 h 922"/>
              <a:gd name="T78" fmla="*/ 2147483647 w 516"/>
              <a:gd name="T79" fmla="*/ 2147483647 h 922"/>
              <a:gd name="T80" fmla="*/ 2147483647 w 516"/>
              <a:gd name="T81" fmla="*/ 2147483647 h 922"/>
              <a:gd name="T82" fmla="*/ 2147483647 w 516"/>
              <a:gd name="T83" fmla="*/ 2147483647 h 922"/>
              <a:gd name="T84" fmla="*/ 2147483647 w 516"/>
              <a:gd name="T85" fmla="*/ 2147483647 h 922"/>
              <a:gd name="T86" fmla="*/ 2147483647 w 516"/>
              <a:gd name="T87" fmla="*/ 2147483647 h 922"/>
              <a:gd name="T88" fmla="*/ 2147483647 w 516"/>
              <a:gd name="T89" fmla="*/ 2147483647 h 922"/>
              <a:gd name="T90" fmla="*/ 2147483647 w 516"/>
              <a:gd name="T91" fmla="*/ 2147483647 h 922"/>
              <a:gd name="T92" fmla="*/ 2147483647 w 516"/>
              <a:gd name="T93" fmla="*/ 2147483647 h 922"/>
              <a:gd name="T94" fmla="*/ 2147483647 w 516"/>
              <a:gd name="T95" fmla="*/ 2147483647 h 922"/>
              <a:gd name="T96" fmla="*/ 2147483647 w 516"/>
              <a:gd name="T97" fmla="*/ 2147483647 h 922"/>
              <a:gd name="T98" fmla="*/ 2147483647 w 516"/>
              <a:gd name="T99" fmla="*/ 2147483647 h 922"/>
              <a:gd name="T100" fmla="*/ 2147483647 w 516"/>
              <a:gd name="T101" fmla="*/ 2147483647 h 922"/>
              <a:gd name="T102" fmla="*/ 2147483647 w 516"/>
              <a:gd name="T103" fmla="*/ 2147483647 h 922"/>
              <a:gd name="T104" fmla="*/ 2147483647 w 516"/>
              <a:gd name="T105" fmla="*/ 2147483647 h 922"/>
              <a:gd name="T106" fmla="*/ 2147483647 w 516"/>
              <a:gd name="T107" fmla="*/ 2147483647 h 922"/>
              <a:gd name="T108" fmla="*/ 2147483647 w 516"/>
              <a:gd name="T109" fmla="*/ 2147483647 h 922"/>
              <a:gd name="T110" fmla="*/ 2147483647 w 516"/>
              <a:gd name="T111" fmla="*/ 2147483647 h 922"/>
              <a:gd name="T112" fmla="*/ 2147483647 w 516"/>
              <a:gd name="T113" fmla="*/ 2147483647 h 922"/>
              <a:gd name="T114" fmla="*/ 2147483647 w 516"/>
              <a:gd name="T115" fmla="*/ 2147483647 h 9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6"/>
              <a:gd name="T175" fmla="*/ 0 h 922"/>
              <a:gd name="T176" fmla="*/ 516 w 516"/>
              <a:gd name="T177" fmla="*/ 922 h 9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6" h="922">
                <a:moveTo>
                  <a:pt x="516" y="221"/>
                </a:moveTo>
                <a:lnTo>
                  <a:pt x="516" y="221"/>
                </a:lnTo>
                <a:lnTo>
                  <a:pt x="516" y="192"/>
                </a:lnTo>
                <a:lnTo>
                  <a:pt x="515" y="164"/>
                </a:lnTo>
                <a:lnTo>
                  <a:pt x="512" y="136"/>
                </a:lnTo>
                <a:lnTo>
                  <a:pt x="510" y="108"/>
                </a:lnTo>
                <a:lnTo>
                  <a:pt x="506" y="81"/>
                </a:lnTo>
                <a:lnTo>
                  <a:pt x="501" y="53"/>
                </a:lnTo>
                <a:lnTo>
                  <a:pt x="496" y="26"/>
                </a:lnTo>
                <a:lnTo>
                  <a:pt x="489" y="0"/>
                </a:lnTo>
                <a:lnTo>
                  <a:pt x="391" y="152"/>
                </a:lnTo>
                <a:lnTo>
                  <a:pt x="239" y="39"/>
                </a:lnTo>
                <a:lnTo>
                  <a:pt x="245" y="61"/>
                </a:lnTo>
                <a:lnTo>
                  <a:pt x="251" y="83"/>
                </a:lnTo>
                <a:lnTo>
                  <a:pt x="254" y="105"/>
                </a:lnTo>
                <a:lnTo>
                  <a:pt x="258" y="129"/>
                </a:lnTo>
                <a:lnTo>
                  <a:pt x="261" y="151"/>
                </a:lnTo>
                <a:lnTo>
                  <a:pt x="264" y="174"/>
                </a:lnTo>
                <a:lnTo>
                  <a:pt x="265" y="197"/>
                </a:lnTo>
                <a:lnTo>
                  <a:pt x="265" y="221"/>
                </a:lnTo>
                <a:lnTo>
                  <a:pt x="264" y="258"/>
                </a:lnTo>
                <a:lnTo>
                  <a:pt x="261" y="295"/>
                </a:lnTo>
                <a:lnTo>
                  <a:pt x="256" y="331"/>
                </a:lnTo>
                <a:lnTo>
                  <a:pt x="249" y="366"/>
                </a:lnTo>
                <a:lnTo>
                  <a:pt x="240" y="400"/>
                </a:lnTo>
                <a:lnTo>
                  <a:pt x="228" y="433"/>
                </a:lnTo>
                <a:lnTo>
                  <a:pt x="217" y="467"/>
                </a:lnTo>
                <a:lnTo>
                  <a:pt x="203" y="499"/>
                </a:lnTo>
                <a:lnTo>
                  <a:pt x="187" y="531"/>
                </a:lnTo>
                <a:lnTo>
                  <a:pt x="169" y="560"/>
                </a:lnTo>
                <a:lnTo>
                  <a:pt x="151" y="590"/>
                </a:lnTo>
                <a:lnTo>
                  <a:pt x="130" y="617"/>
                </a:lnTo>
                <a:lnTo>
                  <a:pt x="108" y="645"/>
                </a:lnTo>
                <a:lnTo>
                  <a:pt x="85" y="671"/>
                </a:lnTo>
                <a:lnTo>
                  <a:pt x="60" y="695"/>
                </a:lnTo>
                <a:lnTo>
                  <a:pt x="34" y="719"/>
                </a:lnTo>
                <a:lnTo>
                  <a:pt x="0" y="899"/>
                </a:lnTo>
                <a:lnTo>
                  <a:pt x="181" y="922"/>
                </a:lnTo>
                <a:lnTo>
                  <a:pt x="218" y="890"/>
                </a:lnTo>
                <a:lnTo>
                  <a:pt x="254" y="856"/>
                </a:lnTo>
                <a:lnTo>
                  <a:pt x="288" y="820"/>
                </a:lnTo>
                <a:lnTo>
                  <a:pt x="319" y="782"/>
                </a:lnTo>
                <a:lnTo>
                  <a:pt x="349" y="743"/>
                </a:lnTo>
                <a:lnTo>
                  <a:pt x="378" y="702"/>
                </a:lnTo>
                <a:lnTo>
                  <a:pt x="402" y="659"/>
                </a:lnTo>
                <a:lnTo>
                  <a:pt x="426" y="615"/>
                </a:lnTo>
                <a:lnTo>
                  <a:pt x="446" y="569"/>
                </a:lnTo>
                <a:lnTo>
                  <a:pt x="464" y="523"/>
                </a:lnTo>
                <a:lnTo>
                  <a:pt x="480" y="475"/>
                </a:lnTo>
                <a:lnTo>
                  <a:pt x="493" y="427"/>
                </a:lnTo>
                <a:lnTo>
                  <a:pt x="503" y="376"/>
                </a:lnTo>
                <a:lnTo>
                  <a:pt x="511" y="326"/>
                </a:lnTo>
                <a:lnTo>
                  <a:pt x="515" y="274"/>
                </a:lnTo>
                <a:lnTo>
                  <a:pt x="516" y="22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259"/>
          <p:cNvSpPr/>
          <p:nvPr/>
        </p:nvSpPr>
        <p:spPr bwMode="auto">
          <a:xfrm>
            <a:off x="8335963" y="4708525"/>
            <a:ext cx="2144712" cy="722313"/>
          </a:xfrm>
          <a:custGeom>
            <a:avLst/>
            <a:gdLst>
              <a:gd name="T0" fmla="*/ 2147483647 w 1143"/>
              <a:gd name="T1" fmla="*/ 0 h 385"/>
              <a:gd name="T2" fmla="*/ 2147483647 w 1143"/>
              <a:gd name="T3" fmla="*/ 2147483647 h 385"/>
              <a:gd name="T4" fmla="*/ 2147483647 w 1143"/>
              <a:gd name="T5" fmla="*/ 2147483647 h 385"/>
              <a:gd name="T6" fmla="*/ 2147483647 w 1143"/>
              <a:gd name="T7" fmla="*/ 2147483647 h 385"/>
              <a:gd name="T8" fmla="*/ 2147483647 w 1143"/>
              <a:gd name="T9" fmla="*/ 2147483647 h 385"/>
              <a:gd name="T10" fmla="*/ 2147483647 w 1143"/>
              <a:gd name="T11" fmla="*/ 2147483647 h 385"/>
              <a:gd name="T12" fmla="*/ 2147483647 w 1143"/>
              <a:gd name="T13" fmla="*/ 2147483647 h 385"/>
              <a:gd name="T14" fmla="*/ 2147483647 w 1143"/>
              <a:gd name="T15" fmla="*/ 2147483647 h 385"/>
              <a:gd name="T16" fmla="*/ 2147483647 w 1143"/>
              <a:gd name="T17" fmla="*/ 2147483647 h 385"/>
              <a:gd name="T18" fmla="*/ 2147483647 w 1143"/>
              <a:gd name="T19" fmla="*/ 2147483647 h 385"/>
              <a:gd name="T20" fmla="*/ 2147483647 w 1143"/>
              <a:gd name="T21" fmla="*/ 2147483647 h 385"/>
              <a:gd name="T22" fmla="*/ 2147483647 w 1143"/>
              <a:gd name="T23" fmla="*/ 2147483647 h 385"/>
              <a:gd name="T24" fmla="*/ 2147483647 w 1143"/>
              <a:gd name="T25" fmla="*/ 2147483647 h 385"/>
              <a:gd name="T26" fmla="*/ 2147483647 w 1143"/>
              <a:gd name="T27" fmla="*/ 2147483647 h 385"/>
              <a:gd name="T28" fmla="*/ 2147483647 w 1143"/>
              <a:gd name="T29" fmla="*/ 2147483647 h 385"/>
              <a:gd name="T30" fmla="*/ 2147483647 w 1143"/>
              <a:gd name="T31" fmla="*/ 2147483647 h 385"/>
              <a:gd name="T32" fmla="*/ 2147483647 w 1143"/>
              <a:gd name="T33" fmla="*/ 2147483647 h 385"/>
              <a:gd name="T34" fmla="*/ 0 w 1143"/>
              <a:gd name="T35" fmla="*/ 2147483647 h 385"/>
              <a:gd name="T36" fmla="*/ 2147483647 w 1143"/>
              <a:gd name="T37" fmla="*/ 2147483647 h 385"/>
              <a:gd name="T38" fmla="*/ 2147483647 w 1143"/>
              <a:gd name="T39" fmla="*/ 2147483647 h 385"/>
              <a:gd name="T40" fmla="*/ 2147483647 w 1143"/>
              <a:gd name="T41" fmla="*/ 2147483647 h 385"/>
              <a:gd name="T42" fmla="*/ 2147483647 w 1143"/>
              <a:gd name="T43" fmla="*/ 2147483647 h 385"/>
              <a:gd name="T44" fmla="*/ 2147483647 w 1143"/>
              <a:gd name="T45" fmla="*/ 2147483647 h 385"/>
              <a:gd name="T46" fmla="*/ 2147483647 w 1143"/>
              <a:gd name="T47" fmla="*/ 2147483647 h 385"/>
              <a:gd name="T48" fmla="*/ 2147483647 w 1143"/>
              <a:gd name="T49" fmla="*/ 2147483647 h 385"/>
              <a:gd name="T50" fmla="*/ 2147483647 w 1143"/>
              <a:gd name="T51" fmla="*/ 2147483647 h 385"/>
              <a:gd name="T52" fmla="*/ 2147483647 w 1143"/>
              <a:gd name="T53" fmla="*/ 2147483647 h 385"/>
              <a:gd name="T54" fmla="*/ 2147483647 w 1143"/>
              <a:gd name="T55" fmla="*/ 2147483647 h 385"/>
              <a:gd name="T56" fmla="*/ 2147483647 w 1143"/>
              <a:gd name="T57" fmla="*/ 2147483647 h 385"/>
              <a:gd name="T58" fmla="*/ 2147483647 w 1143"/>
              <a:gd name="T59" fmla="*/ 2147483647 h 385"/>
              <a:gd name="T60" fmla="*/ 2147483647 w 1143"/>
              <a:gd name="T61" fmla="*/ 2147483647 h 385"/>
              <a:gd name="T62" fmla="*/ 2147483647 w 1143"/>
              <a:gd name="T63" fmla="*/ 2147483647 h 385"/>
              <a:gd name="T64" fmla="*/ 2147483647 w 1143"/>
              <a:gd name="T65" fmla="*/ 2147483647 h 385"/>
              <a:gd name="T66" fmla="*/ 2147483647 w 1143"/>
              <a:gd name="T67" fmla="*/ 2147483647 h 385"/>
              <a:gd name="T68" fmla="*/ 2147483647 w 1143"/>
              <a:gd name="T69" fmla="*/ 2147483647 h 385"/>
              <a:gd name="T70" fmla="*/ 2147483647 w 1143"/>
              <a:gd name="T71" fmla="*/ 2147483647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3"/>
              <a:gd name="T109" fmla="*/ 0 h 385"/>
              <a:gd name="T110" fmla="*/ 1143 w 1143"/>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3" h="385">
                <a:moveTo>
                  <a:pt x="996" y="0"/>
                </a:moveTo>
                <a:lnTo>
                  <a:pt x="996" y="0"/>
                </a:lnTo>
                <a:lnTo>
                  <a:pt x="975" y="15"/>
                </a:lnTo>
                <a:lnTo>
                  <a:pt x="953" y="30"/>
                </a:lnTo>
                <a:lnTo>
                  <a:pt x="929" y="44"/>
                </a:lnTo>
                <a:lnTo>
                  <a:pt x="906" y="57"/>
                </a:lnTo>
                <a:lnTo>
                  <a:pt x="883" y="69"/>
                </a:lnTo>
                <a:lnTo>
                  <a:pt x="858" y="80"/>
                </a:lnTo>
                <a:lnTo>
                  <a:pt x="833" y="91"/>
                </a:lnTo>
                <a:lnTo>
                  <a:pt x="808" y="100"/>
                </a:lnTo>
                <a:lnTo>
                  <a:pt x="783" y="108"/>
                </a:lnTo>
                <a:lnTo>
                  <a:pt x="756" y="115"/>
                </a:lnTo>
                <a:lnTo>
                  <a:pt x="730" y="122"/>
                </a:lnTo>
                <a:lnTo>
                  <a:pt x="702" y="127"/>
                </a:lnTo>
                <a:lnTo>
                  <a:pt x="675" y="131"/>
                </a:lnTo>
                <a:lnTo>
                  <a:pt x="647" y="133"/>
                </a:lnTo>
                <a:lnTo>
                  <a:pt x="618" y="136"/>
                </a:lnTo>
                <a:lnTo>
                  <a:pt x="590" y="136"/>
                </a:lnTo>
                <a:lnTo>
                  <a:pt x="562" y="136"/>
                </a:lnTo>
                <a:lnTo>
                  <a:pt x="534" y="133"/>
                </a:lnTo>
                <a:lnTo>
                  <a:pt x="507" y="131"/>
                </a:lnTo>
                <a:lnTo>
                  <a:pt x="480" y="127"/>
                </a:lnTo>
                <a:lnTo>
                  <a:pt x="454" y="122"/>
                </a:lnTo>
                <a:lnTo>
                  <a:pt x="426" y="115"/>
                </a:lnTo>
                <a:lnTo>
                  <a:pt x="400" y="109"/>
                </a:lnTo>
                <a:lnTo>
                  <a:pt x="374" y="101"/>
                </a:lnTo>
                <a:lnTo>
                  <a:pt x="350" y="92"/>
                </a:lnTo>
                <a:lnTo>
                  <a:pt x="325" y="82"/>
                </a:lnTo>
                <a:lnTo>
                  <a:pt x="302" y="71"/>
                </a:lnTo>
                <a:lnTo>
                  <a:pt x="277" y="58"/>
                </a:lnTo>
                <a:lnTo>
                  <a:pt x="255" y="47"/>
                </a:lnTo>
                <a:lnTo>
                  <a:pt x="232" y="32"/>
                </a:lnTo>
                <a:lnTo>
                  <a:pt x="211" y="18"/>
                </a:lnTo>
                <a:lnTo>
                  <a:pt x="189" y="3"/>
                </a:lnTo>
                <a:lnTo>
                  <a:pt x="0" y="26"/>
                </a:lnTo>
                <a:lnTo>
                  <a:pt x="27" y="193"/>
                </a:lnTo>
                <a:lnTo>
                  <a:pt x="56" y="215"/>
                </a:lnTo>
                <a:lnTo>
                  <a:pt x="87" y="236"/>
                </a:lnTo>
                <a:lnTo>
                  <a:pt x="118" y="255"/>
                </a:lnTo>
                <a:lnTo>
                  <a:pt x="150" y="273"/>
                </a:lnTo>
                <a:lnTo>
                  <a:pt x="184" y="292"/>
                </a:lnTo>
                <a:lnTo>
                  <a:pt x="218" y="307"/>
                </a:lnTo>
                <a:lnTo>
                  <a:pt x="251" y="321"/>
                </a:lnTo>
                <a:lnTo>
                  <a:pt x="286" y="334"/>
                </a:lnTo>
                <a:lnTo>
                  <a:pt x="323" y="346"/>
                </a:lnTo>
                <a:lnTo>
                  <a:pt x="359" y="356"/>
                </a:lnTo>
                <a:lnTo>
                  <a:pt x="397" y="366"/>
                </a:lnTo>
                <a:lnTo>
                  <a:pt x="434" y="372"/>
                </a:lnTo>
                <a:lnTo>
                  <a:pt x="473" y="377"/>
                </a:lnTo>
                <a:lnTo>
                  <a:pt x="512" y="382"/>
                </a:lnTo>
                <a:lnTo>
                  <a:pt x="551" y="385"/>
                </a:lnTo>
                <a:lnTo>
                  <a:pt x="590" y="385"/>
                </a:lnTo>
                <a:lnTo>
                  <a:pt x="629" y="385"/>
                </a:lnTo>
                <a:lnTo>
                  <a:pt x="667" y="382"/>
                </a:lnTo>
                <a:lnTo>
                  <a:pt x="705" y="378"/>
                </a:lnTo>
                <a:lnTo>
                  <a:pt x="743" y="373"/>
                </a:lnTo>
                <a:lnTo>
                  <a:pt x="780" y="366"/>
                </a:lnTo>
                <a:lnTo>
                  <a:pt x="817" y="358"/>
                </a:lnTo>
                <a:lnTo>
                  <a:pt x="852" y="347"/>
                </a:lnTo>
                <a:lnTo>
                  <a:pt x="887" y="337"/>
                </a:lnTo>
                <a:lnTo>
                  <a:pt x="922" y="324"/>
                </a:lnTo>
                <a:lnTo>
                  <a:pt x="955" y="310"/>
                </a:lnTo>
                <a:lnTo>
                  <a:pt x="989" y="296"/>
                </a:lnTo>
                <a:lnTo>
                  <a:pt x="1021" y="279"/>
                </a:lnTo>
                <a:lnTo>
                  <a:pt x="1054" y="262"/>
                </a:lnTo>
                <a:lnTo>
                  <a:pt x="1084" y="242"/>
                </a:lnTo>
                <a:lnTo>
                  <a:pt x="1115" y="223"/>
                </a:lnTo>
                <a:lnTo>
                  <a:pt x="1143" y="201"/>
                </a:lnTo>
                <a:lnTo>
                  <a:pt x="962" y="178"/>
                </a:lnTo>
                <a:lnTo>
                  <a:pt x="996" y="0"/>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260"/>
          <p:cNvSpPr/>
          <p:nvPr/>
        </p:nvSpPr>
        <p:spPr bwMode="auto">
          <a:xfrm>
            <a:off x="7721600" y="3011488"/>
            <a:ext cx="919163" cy="2016125"/>
          </a:xfrm>
          <a:custGeom>
            <a:avLst/>
            <a:gdLst>
              <a:gd name="T0" fmla="*/ 2147483647 w 490"/>
              <a:gd name="T1" fmla="*/ 2147483647 h 1074"/>
              <a:gd name="T2" fmla="*/ 2147483647 w 490"/>
              <a:gd name="T3" fmla="*/ 2147483647 h 1074"/>
              <a:gd name="T4" fmla="*/ 2147483647 w 490"/>
              <a:gd name="T5" fmla="*/ 2147483647 h 1074"/>
              <a:gd name="T6" fmla="*/ 2147483647 w 490"/>
              <a:gd name="T7" fmla="*/ 2147483647 h 1074"/>
              <a:gd name="T8" fmla="*/ 2147483647 w 490"/>
              <a:gd name="T9" fmla="*/ 2147483647 h 1074"/>
              <a:gd name="T10" fmla="*/ 2147483647 w 490"/>
              <a:gd name="T11" fmla="*/ 2147483647 h 1074"/>
              <a:gd name="T12" fmla="*/ 2147483647 w 490"/>
              <a:gd name="T13" fmla="*/ 2147483647 h 1074"/>
              <a:gd name="T14" fmla="*/ 2147483647 w 490"/>
              <a:gd name="T15" fmla="*/ 2147483647 h 1074"/>
              <a:gd name="T16" fmla="*/ 2147483647 w 490"/>
              <a:gd name="T17" fmla="*/ 2147483647 h 1074"/>
              <a:gd name="T18" fmla="*/ 2147483647 w 490"/>
              <a:gd name="T19" fmla="*/ 2147483647 h 1074"/>
              <a:gd name="T20" fmla="*/ 2147483647 w 490"/>
              <a:gd name="T21" fmla="*/ 2147483647 h 1074"/>
              <a:gd name="T22" fmla="*/ 2147483647 w 490"/>
              <a:gd name="T23" fmla="*/ 2147483647 h 1074"/>
              <a:gd name="T24" fmla="*/ 2147483647 w 490"/>
              <a:gd name="T25" fmla="*/ 2147483647 h 1074"/>
              <a:gd name="T26" fmla="*/ 2147483647 w 490"/>
              <a:gd name="T27" fmla="*/ 2147483647 h 1074"/>
              <a:gd name="T28" fmla="*/ 2147483647 w 490"/>
              <a:gd name="T29" fmla="*/ 2147483647 h 1074"/>
              <a:gd name="T30" fmla="*/ 2147483647 w 490"/>
              <a:gd name="T31" fmla="*/ 2147483647 h 1074"/>
              <a:gd name="T32" fmla="*/ 2147483647 w 490"/>
              <a:gd name="T33" fmla="*/ 2147483647 h 1074"/>
              <a:gd name="T34" fmla="*/ 2147483647 w 490"/>
              <a:gd name="T35" fmla="*/ 2147483647 h 1074"/>
              <a:gd name="T36" fmla="*/ 2147483647 w 490"/>
              <a:gd name="T37" fmla="*/ 2147483647 h 1074"/>
              <a:gd name="T38" fmla="*/ 2147483647 w 490"/>
              <a:gd name="T39" fmla="*/ 2147483647 h 1074"/>
              <a:gd name="T40" fmla="*/ 2147483647 w 490"/>
              <a:gd name="T41" fmla="*/ 2147483647 h 1074"/>
              <a:gd name="T42" fmla="*/ 2147483647 w 490"/>
              <a:gd name="T43" fmla="*/ 2147483647 h 1074"/>
              <a:gd name="T44" fmla="*/ 2147483647 w 490"/>
              <a:gd name="T45" fmla="*/ 2147483647 h 1074"/>
              <a:gd name="T46" fmla="*/ 2147483647 w 490"/>
              <a:gd name="T47" fmla="*/ 2147483647 h 1074"/>
              <a:gd name="T48" fmla="*/ 2147483647 w 490"/>
              <a:gd name="T49" fmla="*/ 2147483647 h 1074"/>
              <a:gd name="T50" fmla="*/ 2147483647 w 490"/>
              <a:gd name="T51" fmla="*/ 2147483647 h 1074"/>
              <a:gd name="T52" fmla="*/ 2147483647 w 490"/>
              <a:gd name="T53" fmla="*/ 2147483647 h 1074"/>
              <a:gd name="T54" fmla="*/ 2147483647 w 490"/>
              <a:gd name="T55" fmla="*/ 0 h 1074"/>
              <a:gd name="T56" fmla="*/ 2147483647 w 490"/>
              <a:gd name="T57" fmla="*/ 2147483647 h 1074"/>
              <a:gd name="T58" fmla="*/ 2147483647 w 490"/>
              <a:gd name="T59" fmla="*/ 2147483647 h 1074"/>
              <a:gd name="T60" fmla="*/ 2147483647 w 490"/>
              <a:gd name="T61" fmla="*/ 2147483647 h 1074"/>
              <a:gd name="T62" fmla="*/ 2147483647 w 490"/>
              <a:gd name="T63" fmla="*/ 2147483647 h 1074"/>
              <a:gd name="T64" fmla="*/ 2147483647 w 490"/>
              <a:gd name="T65" fmla="*/ 2147483647 h 1074"/>
              <a:gd name="T66" fmla="*/ 2147483647 w 490"/>
              <a:gd name="T67" fmla="*/ 2147483647 h 1074"/>
              <a:gd name="T68" fmla="*/ 2147483647 w 490"/>
              <a:gd name="T69" fmla="*/ 2147483647 h 1074"/>
              <a:gd name="T70" fmla="*/ 2147483647 w 490"/>
              <a:gd name="T71" fmla="*/ 2147483647 h 1074"/>
              <a:gd name="T72" fmla="*/ 2147483647 w 490"/>
              <a:gd name="T73" fmla="*/ 2147483647 h 1074"/>
              <a:gd name="T74" fmla="*/ 0 w 490"/>
              <a:gd name="T75" fmla="*/ 2147483647 h 1074"/>
              <a:gd name="T76" fmla="*/ 0 w 490"/>
              <a:gd name="T77" fmla="*/ 2147483647 h 1074"/>
              <a:gd name="T78" fmla="*/ 2147483647 w 490"/>
              <a:gd name="T79" fmla="*/ 2147483647 h 1074"/>
              <a:gd name="T80" fmla="*/ 2147483647 w 490"/>
              <a:gd name="T81" fmla="*/ 2147483647 h 1074"/>
              <a:gd name="T82" fmla="*/ 2147483647 w 490"/>
              <a:gd name="T83" fmla="*/ 2147483647 h 1074"/>
              <a:gd name="T84" fmla="*/ 2147483647 w 490"/>
              <a:gd name="T85" fmla="*/ 2147483647 h 1074"/>
              <a:gd name="T86" fmla="*/ 2147483647 w 490"/>
              <a:gd name="T87" fmla="*/ 2147483647 h 1074"/>
              <a:gd name="T88" fmla="*/ 2147483647 w 490"/>
              <a:gd name="T89" fmla="*/ 2147483647 h 1074"/>
              <a:gd name="T90" fmla="*/ 2147483647 w 490"/>
              <a:gd name="T91" fmla="*/ 2147483647 h 1074"/>
              <a:gd name="T92" fmla="*/ 2147483647 w 490"/>
              <a:gd name="T93" fmla="*/ 2147483647 h 1074"/>
              <a:gd name="T94" fmla="*/ 2147483647 w 490"/>
              <a:gd name="T95" fmla="*/ 2147483647 h 1074"/>
              <a:gd name="T96" fmla="*/ 2147483647 w 490"/>
              <a:gd name="T97" fmla="*/ 2147483647 h 1074"/>
              <a:gd name="T98" fmla="*/ 2147483647 w 490"/>
              <a:gd name="T99" fmla="*/ 2147483647 h 1074"/>
              <a:gd name="T100" fmla="*/ 2147483647 w 490"/>
              <a:gd name="T101" fmla="*/ 2147483647 h 1074"/>
              <a:gd name="T102" fmla="*/ 2147483647 w 490"/>
              <a:gd name="T103" fmla="*/ 2147483647 h 1074"/>
              <a:gd name="T104" fmla="*/ 2147483647 w 490"/>
              <a:gd name="T105" fmla="*/ 2147483647 h 1074"/>
              <a:gd name="T106" fmla="*/ 2147483647 w 490"/>
              <a:gd name="T107" fmla="*/ 2147483647 h 1074"/>
              <a:gd name="T108" fmla="*/ 2147483647 w 490"/>
              <a:gd name="T109" fmla="*/ 2147483647 h 1074"/>
              <a:gd name="T110" fmla="*/ 2147483647 w 490"/>
              <a:gd name="T111" fmla="*/ 2147483647 h 1074"/>
              <a:gd name="T112" fmla="*/ 2147483647 w 490"/>
              <a:gd name="T113" fmla="*/ 2147483647 h 10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1074"/>
              <a:gd name="T173" fmla="*/ 490 w 490"/>
              <a:gd name="T174" fmla="*/ 1074 h 10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1074">
                <a:moveTo>
                  <a:pt x="490" y="886"/>
                </a:moveTo>
                <a:lnTo>
                  <a:pt x="490" y="886"/>
                </a:lnTo>
                <a:lnTo>
                  <a:pt x="463" y="862"/>
                </a:lnTo>
                <a:lnTo>
                  <a:pt x="438" y="838"/>
                </a:lnTo>
                <a:lnTo>
                  <a:pt x="414" y="812"/>
                </a:lnTo>
                <a:lnTo>
                  <a:pt x="392" y="785"/>
                </a:lnTo>
                <a:lnTo>
                  <a:pt x="371" y="756"/>
                </a:lnTo>
                <a:lnTo>
                  <a:pt x="351" y="726"/>
                </a:lnTo>
                <a:lnTo>
                  <a:pt x="333" y="696"/>
                </a:lnTo>
                <a:lnTo>
                  <a:pt x="316" y="665"/>
                </a:lnTo>
                <a:lnTo>
                  <a:pt x="302" y="632"/>
                </a:lnTo>
                <a:lnTo>
                  <a:pt x="289" y="599"/>
                </a:lnTo>
                <a:lnTo>
                  <a:pt x="279" y="564"/>
                </a:lnTo>
                <a:lnTo>
                  <a:pt x="270" y="529"/>
                </a:lnTo>
                <a:lnTo>
                  <a:pt x="262" y="494"/>
                </a:lnTo>
                <a:lnTo>
                  <a:pt x="257" y="458"/>
                </a:lnTo>
                <a:lnTo>
                  <a:pt x="254" y="420"/>
                </a:lnTo>
                <a:lnTo>
                  <a:pt x="253" y="383"/>
                </a:lnTo>
                <a:lnTo>
                  <a:pt x="253" y="356"/>
                </a:lnTo>
                <a:lnTo>
                  <a:pt x="255" y="328"/>
                </a:lnTo>
                <a:lnTo>
                  <a:pt x="258" y="302"/>
                </a:lnTo>
                <a:lnTo>
                  <a:pt x="262" y="275"/>
                </a:lnTo>
                <a:lnTo>
                  <a:pt x="267" y="249"/>
                </a:lnTo>
                <a:lnTo>
                  <a:pt x="272" y="223"/>
                </a:lnTo>
                <a:lnTo>
                  <a:pt x="280" y="199"/>
                </a:lnTo>
                <a:lnTo>
                  <a:pt x="288" y="174"/>
                </a:lnTo>
                <a:lnTo>
                  <a:pt x="211" y="0"/>
                </a:lnTo>
                <a:lnTo>
                  <a:pt x="55" y="77"/>
                </a:lnTo>
                <a:lnTo>
                  <a:pt x="42" y="113"/>
                </a:lnTo>
                <a:lnTo>
                  <a:pt x="31" y="149"/>
                </a:lnTo>
                <a:lnTo>
                  <a:pt x="22" y="187"/>
                </a:lnTo>
                <a:lnTo>
                  <a:pt x="14" y="226"/>
                </a:lnTo>
                <a:lnTo>
                  <a:pt x="8" y="263"/>
                </a:lnTo>
                <a:lnTo>
                  <a:pt x="4" y="304"/>
                </a:lnTo>
                <a:lnTo>
                  <a:pt x="1" y="343"/>
                </a:lnTo>
                <a:lnTo>
                  <a:pt x="0" y="383"/>
                </a:lnTo>
                <a:lnTo>
                  <a:pt x="3" y="435"/>
                </a:lnTo>
                <a:lnTo>
                  <a:pt x="7" y="485"/>
                </a:lnTo>
                <a:lnTo>
                  <a:pt x="13" y="536"/>
                </a:lnTo>
                <a:lnTo>
                  <a:pt x="23" y="585"/>
                </a:lnTo>
                <a:lnTo>
                  <a:pt x="36" y="633"/>
                </a:lnTo>
                <a:lnTo>
                  <a:pt x="51" y="680"/>
                </a:lnTo>
                <a:lnTo>
                  <a:pt x="69" y="725"/>
                </a:lnTo>
                <a:lnTo>
                  <a:pt x="88" y="770"/>
                </a:lnTo>
                <a:lnTo>
                  <a:pt x="110" y="813"/>
                </a:lnTo>
                <a:lnTo>
                  <a:pt x="135" y="856"/>
                </a:lnTo>
                <a:lnTo>
                  <a:pt x="162" y="896"/>
                </a:lnTo>
                <a:lnTo>
                  <a:pt x="191" y="935"/>
                </a:lnTo>
                <a:lnTo>
                  <a:pt x="222" y="973"/>
                </a:lnTo>
                <a:lnTo>
                  <a:pt x="254" y="1008"/>
                </a:lnTo>
                <a:lnTo>
                  <a:pt x="288" y="1043"/>
                </a:lnTo>
                <a:lnTo>
                  <a:pt x="324" y="1074"/>
                </a:lnTo>
                <a:lnTo>
                  <a:pt x="298" y="909"/>
                </a:lnTo>
                <a:lnTo>
                  <a:pt x="490" y="8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421" name="Rectangle 38"/>
          <p:cNvSpPr>
            <a:spLocks noChangeArrowheads="1"/>
          </p:cNvSpPr>
          <p:nvPr/>
        </p:nvSpPr>
        <p:spPr bwMode="auto">
          <a:xfrm>
            <a:off x="8497888" y="3306763"/>
            <a:ext cx="1889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ctr" eaLnBrk="0" fontAlgn="base" hangingPunct="0">
              <a:spcBef>
                <a:spcPct val="0"/>
              </a:spcBef>
              <a:spcAft>
                <a:spcPct val="0"/>
              </a:spcAft>
              <a:defRPr/>
            </a:pPr>
            <a:r>
              <a:rPr lang="zh-CN" altLang="en-US" sz="4000" b="1" dirty="0">
                <a:solidFill>
                  <a:srgbClr val="F77258"/>
                </a:solidFill>
                <a:latin typeface="微软雅黑" panose="020B0503020204020204" pitchFamily="34" charset="-122"/>
                <a:ea typeface="微软雅黑" panose="020B0503020204020204" pitchFamily="34" charset="-122"/>
              </a:rPr>
              <a:t>版本管理</a:t>
            </a:r>
          </a:p>
        </p:txBody>
      </p:sp>
      <p:pic>
        <p:nvPicPr>
          <p:cNvPr id="31" name="图片 30">
            <a:extLst>
              <a:ext uri="{FF2B5EF4-FFF2-40B4-BE49-F238E27FC236}">
                <a16:creationId xmlns:a16="http://schemas.microsoft.com/office/drawing/2014/main" id="{31532A09-45B0-41A4-89F6-DE066578A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BD4F8041-9C9F-4EE6-9F8A-E41068A8344A}"/>
              </a:ext>
            </a:extLst>
          </p:cNvPr>
          <p:cNvSpPr/>
          <p:nvPr/>
        </p:nvSpPr>
        <p:spPr>
          <a:xfrm>
            <a:off x="1463676" y="1262768"/>
            <a:ext cx="6096000" cy="4847866"/>
          </a:xfrm>
          <a:prstGeom prst="rect">
            <a:avLst/>
          </a:prstGeom>
        </p:spPr>
        <p:txBody>
          <a:bodyPr>
            <a:spAutoFit/>
          </a:bodyPr>
          <a:lstStyle/>
          <a:p>
            <a:pPr marR="457200">
              <a:lnSpc>
                <a:spcPts val="1800"/>
              </a:lnSpc>
              <a:spcBef>
                <a:spcPts val="600"/>
              </a:spcBef>
              <a:spcAft>
                <a:spcPts val="600"/>
              </a:spcAft>
              <a:tabLst>
                <a:tab pos="9525" algn="l"/>
              </a:tabLst>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2.项目子目录的受控文档一般只有项目经理和属于该项目的开发人员和配置管理员能够访问到。配置管理员负责分配访问权限，一般项目经理对该目录具有较大的权限——读取、添加和更改；一般开发人员只有读取的权限。</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3.在项目开发的某一阶段结束时，通过了该阶段评审的这些开发文档交配置管理员保存到项目数据库，做为正式版本的第一版——</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1.0</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版本。</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4.在以后的开发中，如果软件需要修改，那修改后的软件可用多级编号来表示新版本——</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1.2</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等加以区别标识。</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5.在各个评审阶段产生的所有评审报告和修改报告都要进行编号保存，编号与相应文档的编号要对应。</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1861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421"/>
                                        </p:tgtEl>
                                        <p:attrNameLst>
                                          <p:attrName>style.visibility</p:attrName>
                                        </p:attrNameLst>
                                      </p:cBhvr>
                                      <p:to>
                                        <p:strVal val="visible"/>
                                      </p:to>
                                    </p:set>
                                    <p:anim calcmode="lin" valueType="num">
                                      <p:cBhvr>
                                        <p:cTn id="32" dur="500" fill="hold"/>
                                        <p:tgtEl>
                                          <p:spTgt spid="17421"/>
                                        </p:tgtEl>
                                        <p:attrNameLst>
                                          <p:attrName>ppt_w</p:attrName>
                                        </p:attrNameLst>
                                      </p:cBhvr>
                                      <p:tavLst>
                                        <p:tav tm="0">
                                          <p:val>
                                            <p:fltVal val="0"/>
                                          </p:val>
                                        </p:tav>
                                        <p:tav tm="100000">
                                          <p:val>
                                            <p:strVal val="#ppt_w"/>
                                          </p:val>
                                        </p:tav>
                                      </p:tavLst>
                                    </p:anim>
                                    <p:anim calcmode="lin" valueType="num">
                                      <p:cBhvr>
                                        <p:cTn id="33" dur="500" fill="hold"/>
                                        <p:tgtEl>
                                          <p:spTgt spid="17421"/>
                                        </p:tgtEl>
                                        <p:attrNameLst>
                                          <p:attrName>ppt_h</p:attrName>
                                        </p:attrNameLst>
                                      </p:cBhvr>
                                      <p:tavLst>
                                        <p:tav tm="0">
                                          <p:val>
                                            <p:fltVal val="0"/>
                                          </p:val>
                                        </p:tav>
                                        <p:tav tm="100000">
                                          <p:val>
                                            <p:strVal val="#ppt_h"/>
                                          </p:val>
                                        </p:tav>
                                      </p:tavLst>
                                    </p:anim>
                                    <p:animEffect transition="in" filter="fade">
                                      <p:cBhvr>
                                        <p:cTn id="34"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74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2764928" y="2562300"/>
            <a:ext cx="6466832" cy="303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在评审或测试后发现的问题由评审组组长或项目经理形成〖软件问题报告单〗或〖源代码修改记录单〗，并通知配置管理员。</a:t>
            </a:r>
          </a:p>
          <a:p>
            <a:pPr>
              <a:lnSpc>
                <a:spcPts val="2000"/>
              </a:lnSpc>
            </a:pPr>
            <a:r>
              <a:rPr lang="zh-CN" altLang="zh-CN" sz="1400" dirty="0">
                <a:latin typeface="微软雅黑" panose="020B0503020204020204" pitchFamily="34" charset="-122"/>
                <a:ea typeface="微软雅黑" panose="020B0503020204020204" pitchFamily="34" charset="-122"/>
              </a:rPr>
              <a:t>2.由配置管理员将需要修改的软件的备份从项目配置数据库中检出，开发人员执行修改。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ts val="2000"/>
              </a:lnSpc>
            </a:pPr>
            <a:r>
              <a:rPr lang="zh-CN" altLang="zh-CN" sz="1400" dirty="0">
                <a:latin typeface="微软雅黑" panose="020B0503020204020204" pitchFamily="34" charset="-122"/>
                <a:ea typeface="微软雅黑" panose="020B0503020204020204" pitchFamily="34" charset="-122"/>
              </a:rPr>
              <a:t>4.配置管理员修改〖软件配置状态表〗和〖软件变更记录表〗，以使其他相关开发人员及时了解软件变化情况。</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id="{1F39C84E-0E6B-46D3-BD9D-C51F8CB28D5F}"/>
              </a:ext>
            </a:extLst>
          </p:cNvPr>
          <p:cNvSpPr txBox="1"/>
          <p:nvPr/>
        </p:nvSpPr>
        <p:spPr bwMode="auto">
          <a:xfrm>
            <a:off x="2044012" y="2033950"/>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进行一些微小的改正</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988209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799207" y="2390643"/>
            <a:ext cx="8593584" cy="380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ts val="2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pPr>
              <a:lnSpc>
                <a:spcPts val="2000"/>
              </a:lnSpc>
            </a:pP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配置管理员在接到修改批准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软件问题报告单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后才可将需修改的软件的备份从项目数据库中检出，开发人员执行修改。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ts val="2000"/>
              </a:lnSpc>
            </a:pP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配置管理员检查测试报告和评审报告是否完备，核对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软件修改报告单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pPr>
              <a:lnSpc>
                <a:spcPts val="2000"/>
              </a:lnSpc>
            </a:pP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配置管理员修改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，以使其他相关开发人员及时了解软件变化情况对受影响的软件做出相应的修改。</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id="{1F39C84E-0E6B-46D3-BD9D-C51F8CB28D5F}"/>
              </a:ext>
            </a:extLst>
          </p:cNvPr>
          <p:cNvSpPr txBox="1"/>
          <p:nvPr/>
        </p:nvSpPr>
        <p:spPr bwMode="auto">
          <a:xfrm>
            <a:off x="1023080" y="1941804"/>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进行影响较大的修改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22207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78769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配置状态报告</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887984" y="2653085"/>
            <a:ext cx="85935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两份配置状态报告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pPr>
              <a:lnSpc>
                <a:spcPts val="2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766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5" y="211616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配置审核</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799207" y="3088034"/>
            <a:ext cx="8593584" cy="7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zh-CN" altLang="en-US" sz="1400" dirty="0">
                <a:latin typeface="微软雅黑" panose="020B0503020204020204" pitchFamily="34" charset="-122"/>
                <a:ea typeface="微软雅黑" panose="020B0503020204020204" pitchFamily="34" charset="-122"/>
              </a:rPr>
              <a:t>为保证各项产品在技术上和管理上的完整性，总经理室在软件开发过程中的详细设计阶段和测试阶段完成时，对配置情况进行抽查。总经理室先提出要审核的内容和各项指标，逐项审核完成后要作好记录，形成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配置审核报告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37134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7"/>
              <a:chOff x="271019" y="2420002"/>
              <a:chExt cx="6470625" cy="1772717"/>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8"/>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成本管理计划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COST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2895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9" name="图片 8">
            <a:extLst>
              <a:ext uri="{FF2B5EF4-FFF2-40B4-BE49-F238E27FC236}">
                <a16:creationId xmlns:a16="http://schemas.microsoft.com/office/drawing/2014/main" id="{9AD337E1-43C7-4F70-AAE7-9C37713DB963}"/>
              </a:ext>
            </a:extLst>
          </p:cNvPr>
          <p:cNvPicPr/>
          <p:nvPr/>
        </p:nvPicPr>
        <p:blipFill>
          <a:blip r:embed="rId4"/>
          <a:stretch>
            <a:fillRect/>
          </a:stretch>
        </p:blipFill>
        <p:spPr>
          <a:xfrm>
            <a:off x="3458845" y="1397317"/>
            <a:ext cx="5274310" cy="4063365"/>
          </a:xfrm>
          <a:prstGeom prst="rect">
            <a:avLst/>
          </a:prstGeom>
        </p:spPr>
      </p:pic>
    </p:spTree>
    <p:extLst>
      <p:ext uri="{BB962C8B-B14F-4D97-AF65-F5344CB8AC3E}">
        <p14:creationId xmlns:p14="http://schemas.microsoft.com/office/powerpoint/2010/main" val="594602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2506DC08-D16B-437F-AFEA-73BAD90A6165}"/>
              </a:ext>
            </a:extLst>
          </p:cNvPr>
          <p:cNvSpPr/>
          <p:nvPr/>
        </p:nvSpPr>
        <p:spPr>
          <a:xfrm>
            <a:off x="2513636" y="1307133"/>
            <a:ext cx="7837727" cy="1600438"/>
          </a:xfrm>
          <a:prstGeom prst="rect">
            <a:avLst/>
          </a:prstGeom>
        </p:spPr>
        <p:txBody>
          <a:bodyPr wrap="square">
            <a:spAutoFit/>
          </a:bodyPr>
          <a:lstStyle/>
          <a:p>
            <a:pPr>
              <a:spcAft>
                <a:spcPts val="0"/>
              </a:spcAft>
            </a:pPr>
            <a:r>
              <a:rPr lang="zh-CN" altLang="zh-CN" sz="1400" dirty="0">
                <a:latin typeface="微软雅黑" panose="020B0503020204020204" pitchFamily="34" charset="-122"/>
                <a:ea typeface="微软雅黑" panose="020B0503020204020204" pitchFamily="34" charset="-122"/>
              </a:rPr>
              <a:t>以总体平均看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74318/240/8=38.7</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按</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a:t>
            </a:r>
            <a:r>
              <a:rPr lang="en-US" altLang="zh-CN" sz="1400" dirty="0">
                <a:latin typeface="微软雅黑" panose="020B0503020204020204" pitchFamily="34" charset="-122"/>
                <a:ea typeface="微软雅黑" panose="020B0503020204020204" pitchFamily="34" charset="-122"/>
              </a:rPr>
              <a:t>1.5</a:t>
            </a:r>
            <a:r>
              <a:rPr lang="zh-CN" altLang="zh-CN" sz="1400" dirty="0">
                <a:latin typeface="微软雅黑" panose="020B0503020204020204" pitchFamily="34" charset="-122"/>
                <a:ea typeface="微软雅黑" panose="020B0503020204020204" pitchFamily="34" charset="-122"/>
              </a:rPr>
              <a:t>的权重</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1.5*74318/240/8=58.05</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但就从</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行业年收入看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小时为准，实际可能大于</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133150/240/8=69.34</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本项目中，正常情况下（不包括加班）按每人每天</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小时的工作量，一周中星期日休息。</a:t>
            </a:r>
            <a:endParaRPr lang="zh-CN" altLang="en-US" sz="14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F0C425AB-CBC8-48E3-ADE2-0FA4AAD3DF48}"/>
              </a:ext>
            </a:extLst>
          </p:cNvPr>
          <p:cNvGraphicFramePr>
            <a:graphicFrameLocks noGrp="1"/>
          </p:cNvGraphicFramePr>
          <p:nvPr>
            <p:extLst>
              <p:ext uri="{D42A27DB-BD31-4B8C-83A1-F6EECF244321}">
                <p14:modId xmlns:p14="http://schemas.microsoft.com/office/powerpoint/2010/main" val="599301473"/>
              </p:ext>
            </p:extLst>
          </p:nvPr>
        </p:nvGraphicFramePr>
        <p:xfrm>
          <a:off x="3592830" y="3265557"/>
          <a:ext cx="5006340" cy="2057400"/>
        </p:xfrm>
        <a:graphic>
          <a:graphicData uri="http://schemas.openxmlformats.org/drawingml/2006/table">
            <a:tbl>
              <a:tblPr firstRow="1" firstCol="1" bandRow="1">
                <a:tableStyleId>{5C22544A-7EE6-4342-B048-85BDC9FD1C3A}</a:tableStyleId>
              </a:tblPr>
              <a:tblGrid>
                <a:gridCol w="2503170">
                  <a:extLst>
                    <a:ext uri="{9D8B030D-6E8A-4147-A177-3AD203B41FA5}">
                      <a16:colId xmlns:a16="http://schemas.microsoft.com/office/drawing/2014/main" val="2774140390"/>
                    </a:ext>
                  </a:extLst>
                </a:gridCol>
                <a:gridCol w="2503170">
                  <a:extLst>
                    <a:ext uri="{9D8B030D-6E8A-4147-A177-3AD203B41FA5}">
                      <a16:colId xmlns:a16="http://schemas.microsoft.com/office/drawing/2014/main" val="2093926205"/>
                    </a:ext>
                  </a:extLst>
                </a:gridCol>
              </a:tblGrid>
              <a:tr h="0">
                <a:tc>
                  <a:txBody>
                    <a:bodyPr/>
                    <a:lstStyle/>
                    <a:p>
                      <a:pPr>
                        <a:spcAft>
                          <a:spcPts val="0"/>
                        </a:spcAft>
                      </a:pPr>
                      <a:r>
                        <a:rPr lang="zh-CN" sz="1500" dirty="0">
                          <a:effectLst/>
                        </a:rPr>
                        <a:t>开发阶段</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a:effectLst/>
                        </a:rPr>
                        <a:t>经费（元）</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5931231"/>
                  </a:ext>
                </a:extLst>
              </a:tr>
              <a:tr h="0">
                <a:tc>
                  <a:txBody>
                    <a:bodyPr/>
                    <a:lstStyle/>
                    <a:p>
                      <a:pPr>
                        <a:spcAft>
                          <a:spcPts val="0"/>
                        </a:spcAft>
                      </a:pPr>
                      <a:r>
                        <a:rPr lang="zh-CN" sz="1500">
                          <a:effectLst/>
                        </a:rPr>
                        <a:t>准备阶段</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1500">
                          <a:effectLst/>
                        </a:rPr>
                        <a:t>8320.8</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996038"/>
                  </a:ext>
                </a:extLst>
              </a:tr>
              <a:tr h="0">
                <a:tc>
                  <a:txBody>
                    <a:bodyPr/>
                    <a:lstStyle/>
                    <a:p>
                      <a:pPr>
                        <a:spcAft>
                          <a:spcPts val="0"/>
                        </a:spcAft>
                      </a:pPr>
                      <a:r>
                        <a:rPr lang="zh-CN" sz="1500">
                          <a:effectLst/>
                        </a:rPr>
                        <a:t>需求获取</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8320.8</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9781883"/>
                  </a:ext>
                </a:extLst>
              </a:tr>
              <a:tr h="0">
                <a:tc>
                  <a:txBody>
                    <a:bodyPr/>
                    <a:lstStyle/>
                    <a:p>
                      <a:pPr>
                        <a:spcAft>
                          <a:spcPts val="0"/>
                        </a:spcAft>
                      </a:pPr>
                      <a:r>
                        <a:rPr lang="zh-CN" sz="1500">
                          <a:effectLst/>
                        </a:rPr>
                        <a:t>需求分析</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19740179"/>
                  </a:ext>
                </a:extLst>
              </a:tr>
              <a:tr h="0">
                <a:tc>
                  <a:txBody>
                    <a:bodyPr/>
                    <a:lstStyle/>
                    <a:p>
                      <a:pPr>
                        <a:spcAft>
                          <a:spcPts val="0"/>
                        </a:spcAft>
                      </a:pPr>
                      <a:r>
                        <a:rPr lang="zh-CN" sz="1500">
                          <a:effectLst/>
                        </a:rPr>
                        <a:t>需求规格说明</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54783352"/>
                  </a:ext>
                </a:extLst>
              </a:tr>
              <a:tr h="0">
                <a:tc>
                  <a:txBody>
                    <a:bodyPr/>
                    <a:lstStyle/>
                    <a:p>
                      <a:pPr>
                        <a:spcAft>
                          <a:spcPts val="0"/>
                        </a:spcAft>
                      </a:pPr>
                      <a:r>
                        <a:rPr lang="zh-CN" sz="1500">
                          <a:effectLst/>
                        </a:rPr>
                        <a:t>需求规格审核</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33006783"/>
                  </a:ext>
                </a:extLst>
              </a:tr>
              <a:tr h="0">
                <a:tc>
                  <a:txBody>
                    <a:bodyPr/>
                    <a:lstStyle/>
                    <a:p>
                      <a:pPr>
                        <a:spcAft>
                          <a:spcPts val="0"/>
                        </a:spcAft>
                      </a:pPr>
                      <a:r>
                        <a:rPr lang="zh-CN" sz="1500">
                          <a:effectLst/>
                        </a:rPr>
                        <a:t>需求管理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4160.4</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62413"/>
                  </a:ext>
                </a:extLst>
              </a:tr>
              <a:tr h="0">
                <a:tc>
                  <a:txBody>
                    <a:bodyPr/>
                    <a:lstStyle/>
                    <a:p>
                      <a:pPr>
                        <a:spcAft>
                          <a:spcPts val="0"/>
                        </a:spcAft>
                      </a:pPr>
                      <a:r>
                        <a:rPr lang="zh-CN" sz="1500">
                          <a:effectLst/>
                        </a:rPr>
                        <a:t>项目收尾</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5200.5</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7395093"/>
                  </a:ext>
                </a:extLst>
              </a:tr>
              <a:tr h="0">
                <a:tc>
                  <a:txBody>
                    <a:bodyPr/>
                    <a:lstStyle/>
                    <a:p>
                      <a:pPr>
                        <a:spcAft>
                          <a:spcPts val="0"/>
                        </a:spcAft>
                      </a:pPr>
                      <a:r>
                        <a:rPr lang="en-US" sz="1500">
                          <a:effectLst/>
                        </a:rPr>
                        <a:t> </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dirty="0">
                          <a:effectLst/>
                        </a:rPr>
                        <a:t>总计：</a:t>
                      </a:r>
                      <a:r>
                        <a:rPr lang="en-US" sz="1500" dirty="0">
                          <a:effectLst/>
                        </a:rPr>
                        <a:t>32243.1</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662570"/>
                  </a:ext>
                </a:extLst>
              </a:tr>
            </a:tbl>
          </a:graphicData>
        </a:graphic>
      </p:graphicFrame>
    </p:spTree>
    <p:extLst>
      <p:ext uri="{BB962C8B-B14F-4D97-AF65-F5344CB8AC3E}">
        <p14:creationId xmlns:p14="http://schemas.microsoft.com/office/powerpoint/2010/main" val="2548898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绩效评价</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2083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4</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5</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8</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7</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部分及 审核</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94</a:t>
            </a:r>
            <a:r>
              <a:rPr kumimoji="0" lang="zh-CN" altLang="en-US"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4805363" y="6362779"/>
            <a:ext cx="30647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10</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部分及 整合</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95</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94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392871"/>
            <a:ext cx="9554368" cy="4072257"/>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1623571"/>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p>
        </p:txBody>
      </p:sp>
      <p:sp>
        <p:nvSpPr>
          <p:cNvPr id="6151" name="矩形 8"/>
          <p:cNvSpPr>
            <a:spLocks noChangeArrowheads="1"/>
          </p:cNvSpPr>
          <p:nvPr/>
        </p:nvSpPr>
        <p:spPr bwMode="auto">
          <a:xfrm>
            <a:off x="1820132" y="2403759"/>
            <a:ext cx="8785542" cy="269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e-learning</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。美国教育部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2000</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月向国会递交的</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国家教育技术计划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中打算以网络化学习作为提高年青一代</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世纪能力素质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的根本措施。技术的教育应用成为教育改革和人才培养的重要途径之一。</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6152" name="文本框 9"/>
          <p:cNvSpPr txBox="1">
            <a:spLocks noChangeArrowheads="1"/>
          </p:cNvSpPr>
          <p:nvPr/>
        </p:nvSpPr>
        <p:spPr bwMode="auto">
          <a:xfrm>
            <a:off x="2549747" y="1710884"/>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业务机遇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512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11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0702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4</a:t>
            </a:r>
          </a:p>
        </p:txBody>
      </p:sp>
      <p:sp>
        <p:nvSpPr>
          <p:cNvPr id="6151" name="矩形 8"/>
          <p:cNvSpPr>
            <a:spLocks noChangeArrowheads="1"/>
          </p:cNvSpPr>
          <p:nvPr/>
        </p:nvSpPr>
        <p:spPr bwMode="auto">
          <a:xfrm>
            <a:off x="1616123" y="2962911"/>
            <a:ext cx="8959754"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《C2-PRD-</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项目描述</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（项目要求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软件需求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版）清华大学出版社   </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Karl </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Wiegers</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Joy Beatty</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著</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9787302426820</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需求工程计划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初步模板</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.doc》  http://www.doc88.com/p-0837233747233.html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上传时间：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2015-03-01</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参考资料</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615385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18C937A7-A534-4B2A-9238-18DE3C2B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090"/>
                                        </p:tgtEl>
                                        <p:attrNameLst>
                                          <p:attrName>style.visibility</p:attrName>
                                        </p:attrNameLst>
                                      </p:cBhvr>
                                      <p:to>
                                        <p:strVal val="visible"/>
                                      </p:to>
                                    </p:set>
                                    <p:animEffect transition="in" filter="randombar(horizontal)">
                                      <p:cBhvr>
                                        <p:cTn id="46" dur="500"/>
                                        <p:tgtEl>
                                          <p:spTgt spid="309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088"/>
                                        </p:tgtEl>
                                        <p:attrNameLst>
                                          <p:attrName>style.visibility</p:attrName>
                                        </p:attrNameLst>
                                      </p:cBhvr>
                                      <p:to>
                                        <p:strVal val="visible"/>
                                      </p:to>
                                    </p:set>
                                    <p:animEffect transition="in" filter="randombar(horizontal)">
                                      <p:cBhvr>
                                        <p:cTn id="49"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3090" grpId="0"/>
      <p:bldP spid="30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3</a:t>
            </a:r>
          </a:p>
        </p:txBody>
      </p:sp>
      <p:sp>
        <p:nvSpPr>
          <p:cNvPr id="6151" name="矩形 8"/>
          <p:cNvSpPr>
            <a:spLocks noChangeArrowheads="1"/>
          </p:cNvSpPr>
          <p:nvPr/>
        </p:nvSpPr>
        <p:spPr bwMode="auto">
          <a:xfrm>
            <a:off x="1820132" y="2840360"/>
            <a:ext cx="8785542"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为了开发这个网站预计会在学习结束完工，而且是最终版本。开发该网站需要的开发资源有：</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个合作愉快的人员；</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dreamwaver</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photoshop</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project, office tools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和上网必备的软件和硬件。</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业务目标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9537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项目概述</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PROJECT OVERVIEW</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056154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569493" y="2326005"/>
            <a:ext cx="5053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latin typeface="微软雅黑" panose="020B0503020204020204" pitchFamily="34" charset="-122"/>
                <a:ea typeface="微软雅黑" panose="020B0503020204020204" pitchFamily="34" charset="-122"/>
              </a:rPr>
              <a:t>首先本项目是“软件工程系列课程教学辅助网站”。做一个软件工程教学、学习、交流的网站。该系统采取瀑布模型。</a:t>
            </a:r>
          </a:p>
          <a:p>
            <a:r>
              <a:rPr lang="zh-CN" altLang="zh-CN" dirty="0">
                <a:latin typeface="微软雅黑" panose="020B0503020204020204" pitchFamily="34" charset="-122"/>
                <a:ea typeface="微软雅黑" panose="020B0503020204020204" pitchFamily="34" charset="-122"/>
              </a:rPr>
              <a:t>软件工程分为定义、开发、运行与维护，而软件需求是软件工程过程中定义阶段的一个决定性步骤，也是整个软件工程的一个决定性步骤。需求的正确与否对整个项目的影响至关重要。</a:t>
            </a:r>
          </a:p>
          <a:p>
            <a:r>
              <a:rPr lang="zh-CN" altLang="zh-CN" dirty="0">
                <a:latin typeface="微软雅黑" panose="020B0503020204020204" pitchFamily="34" charset="-122"/>
                <a:ea typeface="微软雅黑" panose="020B0503020204020204" pitchFamily="34" charset="-122"/>
              </a:rPr>
              <a:t>需求工程分为需求的开发与管理。需求的开发又分为需求的获取、需求的分析、需求的规格说明和审核。</a:t>
            </a:r>
          </a:p>
        </p:txBody>
      </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8" name="文本框 17">
            <a:extLst>
              <a:ext uri="{FF2B5EF4-FFF2-40B4-BE49-F238E27FC236}">
                <a16:creationId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工作内容</a:t>
            </a:r>
          </a:p>
        </p:txBody>
      </p:sp>
    </p:spTree>
    <p:extLst>
      <p:ext uri="{BB962C8B-B14F-4D97-AF65-F5344CB8AC3E}">
        <p14:creationId xmlns:p14="http://schemas.microsoft.com/office/powerpoint/2010/main" val="2638802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文本框 11">
            <a:extLst>
              <a:ext uri="{FF2B5EF4-FFF2-40B4-BE49-F238E27FC236}">
                <a16:creationId xmlns:a16="http://schemas.microsoft.com/office/drawing/2014/main" id="{33622F98-4FF2-4831-8362-24BFB0C0E711}"/>
              </a:ext>
            </a:extLst>
          </p:cNvPr>
          <p:cNvSpPr txBox="1">
            <a:spLocks noChangeArrowheads="1"/>
          </p:cNvSpPr>
          <p:nvPr/>
        </p:nvSpPr>
        <p:spPr bwMode="auto">
          <a:xfrm>
            <a:off x="4324745" y="12836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开发人员</a:t>
            </a:r>
          </a:p>
        </p:txBody>
      </p:sp>
      <p:graphicFrame>
        <p:nvGraphicFramePr>
          <p:cNvPr id="3" name="表格 2">
            <a:extLst>
              <a:ext uri="{FF2B5EF4-FFF2-40B4-BE49-F238E27FC236}">
                <a16:creationId xmlns:a16="http://schemas.microsoft.com/office/drawing/2014/main" id="{B072F8DB-26F5-4872-A9F8-327FD1DA81AA}"/>
              </a:ext>
            </a:extLst>
          </p:cNvPr>
          <p:cNvGraphicFramePr>
            <a:graphicFrameLocks noGrp="1"/>
          </p:cNvGraphicFramePr>
          <p:nvPr>
            <p:extLst>
              <p:ext uri="{D42A27DB-BD31-4B8C-83A1-F6EECF244321}">
                <p14:modId xmlns:p14="http://schemas.microsoft.com/office/powerpoint/2010/main" val="3224716849"/>
              </p:ext>
            </p:extLst>
          </p:nvPr>
        </p:nvGraphicFramePr>
        <p:xfrm>
          <a:off x="2904239" y="1914083"/>
          <a:ext cx="6383518" cy="4420838"/>
        </p:xfrm>
        <a:graphic>
          <a:graphicData uri="http://schemas.openxmlformats.org/drawingml/2006/table">
            <a:tbl>
              <a:tblPr firstRow="1" firstCol="1" bandRow="1">
                <a:tableStyleId>{5C22544A-7EE6-4342-B048-85BDC9FD1C3A}</a:tableStyleId>
              </a:tblPr>
              <a:tblGrid>
                <a:gridCol w="722546">
                  <a:extLst>
                    <a:ext uri="{9D8B030D-6E8A-4147-A177-3AD203B41FA5}">
                      <a16:colId xmlns:a16="http://schemas.microsoft.com/office/drawing/2014/main" val="1484267511"/>
                    </a:ext>
                  </a:extLst>
                </a:gridCol>
                <a:gridCol w="1219936">
                  <a:extLst>
                    <a:ext uri="{9D8B030D-6E8A-4147-A177-3AD203B41FA5}">
                      <a16:colId xmlns:a16="http://schemas.microsoft.com/office/drawing/2014/main" val="3758659312"/>
                    </a:ext>
                  </a:extLst>
                </a:gridCol>
                <a:gridCol w="1152391">
                  <a:extLst>
                    <a:ext uri="{9D8B030D-6E8A-4147-A177-3AD203B41FA5}">
                      <a16:colId xmlns:a16="http://schemas.microsoft.com/office/drawing/2014/main" val="4276484855"/>
                    </a:ext>
                  </a:extLst>
                </a:gridCol>
                <a:gridCol w="1257463">
                  <a:extLst>
                    <a:ext uri="{9D8B030D-6E8A-4147-A177-3AD203B41FA5}">
                      <a16:colId xmlns:a16="http://schemas.microsoft.com/office/drawing/2014/main" val="3311555161"/>
                    </a:ext>
                  </a:extLst>
                </a:gridCol>
                <a:gridCol w="2031182">
                  <a:extLst>
                    <a:ext uri="{9D8B030D-6E8A-4147-A177-3AD203B41FA5}">
                      <a16:colId xmlns:a16="http://schemas.microsoft.com/office/drawing/2014/main" val="1916528615"/>
                    </a:ext>
                  </a:extLst>
                </a:gridCol>
              </a:tblGrid>
              <a:tr h="0">
                <a:tc>
                  <a:txBody>
                    <a:bodyPr/>
                    <a:lstStyle/>
                    <a:p>
                      <a:pPr>
                        <a:spcAft>
                          <a:spcPts val="0"/>
                        </a:spcAft>
                      </a:pPr>
                      <a:r>
                        <a:rPr lang="zh-CN" sz="1000">
                          <a:effectLst/>
                        </a:rPr>
                        <a:t>成员</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角色</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手机号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微信号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邮箱</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2882290191"/>
                  </a:ext>
                </a:extLst>
              </a:tr>
              <a:tr h="1050323">
                <a:tc>
                  <a:txBody>
                    <a:bodyPr/>
                    <a:lstStyle/>
                    <a:p>
                      <a:pPr>
                        <a:spcAft>
                          <a:spcPts val="0"/>
                        </a:spcAft>
                      </a:pPr>
                      <a:r>
                        <a:rPr lang="zh-CN" sz="1000">
                          <a:effectLst/>
                        </a:rPr>
                        <a:t>刘祺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项目经理，文档审核员，《项目总计划》、《项目总结报告》文档编写主要负责人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15988198404</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lq19981126</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31602297@stu.zucc.edu.cn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2408783727"/>
                  </a:ext>
                </a:extLst>
              </a:tr>
              <a:tr h="967422">
                <a:tc>
                  <a:txBody>
                    <a:bodyPr/>
                    <a:lstStyle/>
                    <a:p>
                      <a:pPr>
                        <a:spcAft>
                          <a:spcPts val="0"/>
                        </a:spcAft>
                      </a:pPr>
                      <a:r>
                        <a:rPr lang="zh-CN" sz="1000">
                          <a:effectLst/>
                        </a:rPr>
                        <a:t>赵佳锋</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甘特图绘制负责人、《需求工程计划》文档编写主要负责人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15988122807      </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Ywh32111</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3"/>
                        </a:rPr>
                        <a:t>31601416@stu.zucc.edu.cn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3523464972"/>
                  </a:ext>
                </a:extLst>
              </a:tr>
              <a:tr h="750231">
                <a:tc>
                  <a:txBody>
                    <a:bodyPr/>
                    <a:lstStyle/>
                    <a:p>
                      <a:pPr>
                        <a:spcAft>
                          <a:spcPts val="0"/>
                        </a:spcAft>
                      </a:pPr>
                      <a:r>
                        <a:rPr lang="zh-CN" sz="1000">
                          <a:effectLst/>
                        </a:rPr>
                        <a:t>赵唯皓</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《可行性分析报告》、《</a:t>
                      </a:r>
                      <a:r>
                        <a:rPr lang="en-US" sz="1000">
                          <a:effectLst/>
                        </a:rPr>
                        <a:t>QA</a:t>
                      </a:r>
                      <a:r>
                        <a:rPr lang="zh-CN" sz="1000">
                          <a:effectLst/>
                        </a:rPr>
                        <a:t>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15958144825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mashiroshinku</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4"/>
                        </a:rPr>
                        <a:t>31601417@stu.zucc.edu.cn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3962730148"/>
                  </a:ext>
                </a:extLst>
              </a:tr>
              <a:tr h="750231">
                <a:tc>
                  <a:txBody>
                    <a:bodyPr/>
                    <a:lstStyle/>
                    <a:p>
                      <a:pPr>
                        <a:spcAft>
                          <a:spcPts val="0"/>
                        </a:spcAft>
                      </a:pPr>
                      <a:r>
                        <a:rPr lang="zh-CN" sz="1000">
                          <a:effectLst/>
                        </a:rPr>
                        <a:t>陈铭阳</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配置管理员，《需求规格说明》文档编写主要负责人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13732287787</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cmy90s</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31601386@stu.zucc.edu.cn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49084929"/>
                  </a:ext>
                </a:extLst>
              </a:tr>
              <a:tr h="750231">
                <a:tc>
                  <a:txBody>
                    <a:bodyPr/>
                    <a:lstStyle/>
                    <a:p>
                      <a:pPr>
                        <a:spcAft>
                          <a:spcPts val="0"/>
                        </a:spcAft>
                      </a:pPr>
                      <a:r>
                        <a:rPr lang="zh-CN" sz="1000">
                          <a:effectLst/>
                        </a:rPr>
                        <a:t>蓝舒雯</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《项目章程》、《需求变更文档》、编写主要负责人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17376509845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l18057017600</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dirty="0">
                          <a:effectLst/>
                        </a:rPr>
                        <a:t>31601380@stu.zucc.edu.cn</a:t>
                      </a:r>
                      <a:endParaRPr lang="zh-CN" sz="1000" dirty="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4150094480"/>
                  </a:ext>
                </a:extLst>
              </a:tr>
            </a:tbl>
          </a:graphicData>
        </a:graphic>
      </p:graphicFrame>
    </p:spTree>
    <p:extLst>
      <p:ext uri="{BB962C8B-B14F-4D97-AF65-F5344CB8AC3E}">
        <p14:creationId xmlns:p14="http://schemas.microsoft.com/office/powerpoint/2010/main" val="1387320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4197</Words>
  <Application>Microsoft Office PowerPoint</Application>
  <PresentationFormat>宽屏</PresentationFormat>
  <Paragraphs>479</Paragraphs>
  <Slides>52</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52</vt:i4>
      </vt:variant>
    </vt:vector>
  </HeadingPairs>
  <TitlesOfParts>
    <vt:vector size="67" baseType="lpstr">
      <vt:lpstr>FontAwesome</vt:lpstr>
      <vt:lpstr>Gill Sans</vt:lpstr>
      <vt:lpstr>Gulim</vt:lpstr>
      <vt:lpstr>Open Sans Light</vt:lpstr>
      <vt:lpstr>等线</vt:lpstr>
      <vt:lpstr>宋体</vt:lpstr>
      <vt:lpstr>碳纤维正粗黑简体</vt:lpstr>
      <vt:lpstr>Microsoft YaHei</vt:lpstr>
      <vt:lpstr>Microsoft YaHei</vt:lpstr>
      <vt:lpstr>Arial</vt:lpstr>
      <vt:lpstr>Calibri</vt:lpstr>
      <vt:lpstr>Calibri Light</vt:lpstr>
      <vt:lpstr>Garamond</vt:lpstr>
      <vt:lpstr>Times New Roman</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佳锋 赵</cp:lastModifiedBy>
  <cp:revision>50</cp:revision>
  <dcterms:created xsi:type="dcterms:W3CDTF">2017-08-30T16:33:15Z</dcterms:created>
  <dcterms:modified xsi:type="dcterms:W3CDTF">2018-11-11T12:44:42Z</dcterms:modified>
</cp:coreProperties>
</file>