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42"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p:scale>
          <a:sx n="110" d="100"/>
          <a:sy n="110" d="100"/>
        </p:scale>
        <p:origin x="14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liuqi/Desktop/PRD2018/&#32489;&#25928;&#35780;&#20215;/PRD2018-G12-&#31532;&#20108;&#21608;&#32489;&#25928;&#35780;&#20215;&#30340;&#21103;&#26412;.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liuqi/Desktop/PRD2018/&#32489;&#25928;&#35780;&#20215;/PRD2018-G12-&#31532;&#20108;&#21608;&#32489;&#25928;&#35780;&#20215;&#30340;&#21103;&#264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小组绩效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4846139405019"/>
          <c:y val="0.152641421478201"/>
          <c:w val="0.658304742633301"/>
          <c:h val="0.808905882711761"/>
        </c:manualLayout>
      </c:layout>
      <c:radarChart>
        <c:radarStyle val="marker"/>
        <c:varyColors val="0"/>
        <c:ser>
          <c:idx val="0"/>
          <c:order val="0"/>
          <c:tx>
            <c:strRef>
              <c:f>'20180426'!$C$20</c:f>
              <c:strCache>
                <c:ptCount val="1"/>
                <c:pt idx="0">
                  <c:v>刘祺</c:v>
                </c:pt>
              </c:strCache>
            </c:strRef>
          </c:tx>
          <c:spPr>
            <a:ln w="28575" cap="rnd">
              <a:solidFill>
                <a:schemeClr val="accent1"/>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'20180426'!$D$20:$J$20</c:f>
              <c:numCache>
                <c:formatCode>General</c:formatCode>
                <c:ptCount val="7"/>
                <c:pt idx="0">
                  <c:v>0.93</c:v>
                </c:pt>
                <c:pt idx="1">
                  <c:v>0.93</c:v>
                </c:pt>
                <c:pt idx="2">
                  <c:v>0.94</c:v>
                </c:pt>
                <c:pt idx="3">
                  <c:v>0.93</c:v>
                </c:pt>
                <c:pt idx="4">
                  <c:v>0.93</c:v>
                </c:pt>
                <c:pt idx="5">
                  <c:v>0.93</c:v>
                </c:pt>
                <c:pt idx="6">
                  <c:v>0.94</c:v>
                </c:pt>
              </c:numCache>
            </c:numRef>
          </c:val>
        </c:ser>
        <c:ser>
          <c:idx val="1"/>
          <c:order val="1"/>
          <c:tx>
            <c:strRef>
              <c:f>'20180426'!$C$21</c:f>
              <c:strCache>
                <c:ptCount val="1"/>
                <c:pt idx="0">
                  <c:v>陈铭阳</c:v>
                </c:pt>
              </c:strCache>
            </c:strRef>
          </c:tx>
          <c:spPr>
            <a:ln w="28575" cap="rnd">
              <a:solidFill>
                <a:schemeClr val="accent2"/>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'20180426'!$D$21:$J$21</c:f>
              <c:numCache>
                <c:formatCode>General</c:formatCode>
                <c:ptCount val="7"/>
                <c:pt idx="0">
                  <c:v>0.95</c:v>
                </c:pt>
                <c:pt idx="1">
                  <c:v>0.94</c:v>
                </c:pt>
                <c:pt idx="2">
                  <c:v>0.93</c:v>
                </c:pt>
                <c:pt idx="3">
                  <c:v>0.95</c:v>
                </c:pt>
                <c:pt idx="4">
                  <c:v>0.95</c:v>
                </c:pt>
                <c:pt idx="5">
                  <c:v>0.92</c:v>
                </c:pt>
                <c:pt idx="6">
                  <c:v>0.92</c:v>
                </c:pt>
              </c:numCache>
            </c:numRef>
          </c:val>
        </c:ser>
        <c:ser>
          <c:idx val="2"/>
          <c:order val="2"/>
          <c:tx>
            <c:strRef>
              <c:f>'20180426'!$C$22</c:f>
              <c:strCache>
                <c:ptCount val="1"/>
                <c:pt idx="0">
                  <c:v>赵佳锋</c:v>
                </c:pt>
              </c:strCache>
            </c:strRef>
          </c:tx>
          <c:spPr>
            <a:ln w="28575" cap="rnd">
              <a:solidFill>
                <a:schemeClr val="accent3"/>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'20180426'!$D$22:$J$22</c:f>
              <c:numCache>
                <c:formatCode>General</c:formatCode>
                <c:ptCount val="7"/>
                <c:pt idx="0">
                  <c:v>0.94</c:v>
                </c:pt>
                <c:pt idx="1">
                  <c:v>0.93</c:v>
                </c:pt>
                <c:pt idx="2">
                  <c:v>0.93</c:v>
                </c:pt>
                <c:pt idx="3" formatCode="0.000">
                  <c:v>0.93</c:v>
                </c:pt>
                <c:pt idx="4">
                  <c:v>0.93</c:v>
                </c:pt>
                <c:pt idx="5">
                  <c:v>0.94</c:v>
                </c:pt>
                <c:pt idx="6">
                  <c:v>0.9</c:v>
                </c:pt>
              </c:numCache>
            </c:numRef>
          </c:val>
        </c:ser>
        <c:ser>
          <c:idx val="3"/>
          <c:order val="3"/>
          <c:tx>
            <c:strRef>
              <c:f>'20180426'!$C$23</c:f>
              <c:strCache>
                <c:ptCount val="1"/>
                <c:pt idx="0">
                  <c:v>赵唯皓</c:v>
                </c:pt>
              </c:strCache>
            </c:strRef>
          </c:tx>
          <c:spPr>
            <a:ln w="28575" cap="rnd">
              <a:solidFill>
                <a:schemeClr val="accent4"/>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'20180426'!$D$23:$J$23</c:f>
              <c:numCache>
                <c:formatCode>General</c:formatCode>
                <c:ptCount val="7"/>
                <c:pt idx="0">
                  <c:v>0.93</c:v>
                </c:pt>
                <c:pt idx="1">
                  <c:v>0.95</c:v>
                </c:pt>
                <c:pt idx="2">
                  <c:v>0.96</c:v>
                </c:pt>
                <c:pt idx="3">
                  <c:v>0.92</c:v>
                </c:pt>
                <c:pt idx="4">
                  <c:v>0.92</c:v>
                </c:pt>
                <c:pt idx="5">
                  <c:v>0.95</c:v>
                </c:pt>
                <c:pt idx="6">
                  <c:v>0.96</c:v>
                </c:pt>
              </c:numCache>
            </c:numRef>
          </c:val>
        </c:ser>
        <c:ser>
          <c:idx val="4"/>
          <c:order val="4"/>
          <c:tx>
            <c:strRef>
              <c:f>'20180426'!$C$24</c:f>
              <c:strCache>
                <c:ptCount val="1"/>
                <c:pt idx="0">
                  <c:v>蓝舒雯</c:v>
                </c:pt>
              </c:strCache>
            </c:strRef>
          </c:tx>
          <c:spPr>
            <a:ln w="28575" cap="rnd">
              <a:solidFill>
                <a:schemeClr val="accent5"/>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'20180426'!$D$24:$J$24</c:f>
              <c:numCache>
                <c:formatCode>General</c:formatCode>
                <c:ptCount val="7"/>
                <c:pt idx="0">
                  <c:v>0.92</c:v>
                </c:pt>
                <c:pt idx="1">
                  <c:v>0.93</c:v>
                </c:pt>
                <c:pt idx="2">
                  <c:v>0.96</c:v>
                </c:pt>
                <c:pt idx="3">
                  <c:v>0.94</c:v>
                </c:pt>
                <c:pt idx="4">
                  <c:v>0.94</c:v>
                </c:pt>
                <c:pt idx="5">
                  <c:v>0.93</c:v>
                </c:pt>
                <c:pt idx="6">
                  <c:v>0.95</c:v>
                </c:pt>
              </c:numCache>
            </c:numRef>
          </c:val>
        </c:ser>
        <c:ser>
          <c:idx val="5"/>
          <c:order val="5"/>
          <c:tx>
            <c:strRef>
              <c:f>'20180426'!$C$25</c:f>
              <c:strCache>
                <c:ptCount val="1"/>
                <c:pt idx="0">
                  <c:v>平均值</c:v>
                </c:pt>
              </c:strCache>
            </c:strRef>
          </c:tx>
          <c:spPr>
            <a:ln w="28575" cap="rnd">
              <a:solidFill>
                <a:schemeClr val="accent6"/>
              </a:solidFill>
              <a:prstDash val="dash"/>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'20180426'!$D$25:$J$25</c:f>
              <c:numCache>
                <c:formatCode>General</c:formatCode>
                <c:ptCount val="7"/>
                <c:pt idx="0">
                  <c:v>0.934</c:v>
                </c:pt>
                <c:pt idx="1">
                  <c:v>0.936</c:v>
                </c:pt>
                <c:pt idx="2">
                  <c:v>0.944</c:v>
                </c:pt>
                <c:pt idx="3">
                  <c:v>0.934</c:v>
                </c:pt>
                <c:pt idx="4">
                  <c:v>0.934</c:v>
                </c:pt>
                <c:pt idx="5">
                  <c:v>0.934</c:v>
                </c:pt>
                <c:pt idx="6">
                  <c:v>0.934</c:v>
                </c:pt>
              </c:numCache>
            </c:numRef>
          </c:val>
        </c:ser>
        <c:dLbls>
          <c:showLegendKey val="0"/>
          <c:showVal val="0"/>
          <c:showCatName val="0"/>
          <c:showSerName val="0"/>
          <c:showPercent val="0"/>
          <c:showBubbleSize val="0"/>
        </c:dLbls>
        <c:axId val="-835051968"/>
        <c:axId val="-835336480"/>
      </c:radarChart>
      <c:catAx>
        <c:axId val="-835051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35336480"/>
        <c:crosses val="autoZero"/>
        <c:auto val="1"/>
        <c:lblAlgn val="ctr"/>
        <c:lblOffset val="100"/>
        <c:noMultiLvlLbl val="0"/>
      </c:catAx>
      <c:valAx>
        <c:axId val="-835336480"/>
        <c:scaling>
          <c:orientation val="minMax"/>
          <c:min val="0.85"/>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3505196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小组绩效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4846139405019"/>
          <c:y val="0.152641421478201"/>
          <c:w val="0.658304742633301"/>
          <c:h val="0.808905882711761"/>
        </c:manualLayout>
      </c:layout>
      <c:radarChart>
        <c:radarStyle val="marker"/>
        <c:varyColors val="0"/>
        <c:ser>
          <c:idx val="0"/>
          <c:order val="0"/>
          <c:tx>
            <c:strRef>
              <c:f>'20180426'!$C$20</c:f>
              <c:strCache>
                <c:ptCount val="1"/>
                <c:pt idx="0">
                  <c:v>刘祺</c:v>
                </c:pt>
              </c:strCache>
            </c:strRef>
          </c:tx>
          <c:spPr>
            <a:ln w="28575" cap="rnd">
              <a:solidFill>
                <a:schemeClr val="accent1"/>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'20180426'!$D$20:$J$20</c:f>
              <c:numCache>
                <c:formatCode>General</c:formatCode>
                <c:ptCount val="7"/>
                <c:pt idx="0">
                  <c:v>0.93</c:v>
                </c:pt>
                <c:pt idx="1">
                  <c:v>0.93</c:v>
                </c:pt>
                <c:pt idx="2">
                  <c:v>0.94</c:v>
                </c:pt>
                <c:pt idx="3">
                  <c:v>0.93</c:v>
                </c:pt>
                <c:pt idx="4">
                  <c:v>0.93</c:v>
                </c:pt>
                <c:pt idx="5">
                  <c:v>0.93</c:v>
                </c:pt>
                <c:pt idx="6">
                  <c:v>0.94</c:v>
                </c:pt>
              </c:numCache>
            </c:numRef>
          </c:val>
        </c:ser>
        <c:ser>
          <c:idx val="1"/>
          <c:order val="1"/>
          <c:tx>
            <c:strRef>
              <c:f>'20180426'!$C$21</c:f>
              <c:strCache>
                <c:ptCount val="1"/>
                <c:pt idx="0">
                  <c:v>陈铭阳</c:v>
                </c:pt>
              </c:strCache>
            </c:strRef>
          </c:tx>
          <c:spPr>
            <a:ln w="28575" cap="rnd">
              <a:solidFill>
                <a:schemeClr val="accent2"/>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'20180426'!$D$21:$J$21</c:f>
              <c:numCache>
                <c:formatCode>General</c:formatCode>
                <c:ptCount val="7"/>
                <c:pt idx="0">
                  <c:v>0.95</c:v>
                </c:pt>
                <c:pt idx="1">
                  <c:v>0.94</c:v>
                </c:pt>
                <c:pt idx="2">
                  <c:v>0.93</c:v>
                </c:pt>
                <c:pt idx="3">
                  <c:v>0.95</c:v>
                </c:pt>
                <c:pt idx="4">
                  <c:v>0.95</c:v>
                </c:pt>
                <c:pt idx="5">
                  <c:v>0.92</c:v>
                </c:pt>
                <c:pt idx="6">
                  <c:v>0.92</c:v>
                </c:pt>
              </c:numCache>
            </c:numRef>
          </c:val>
        </c:ser>
        <c:ser>
          <c:idx val="2"/>
          <c:order val="2"/>
          <c:tx>
            <c:strRef>
              <c:f>'20180426'!$C$22</c:f>
              <c:strCache>
                <c:ptCount val="1"/>
                <c:pt idx="0">
                  <c:v>赵佳锋</c:v>
                </c:pt>
              </c:strCache>
            </c:strRef>
          </c:tx>
          <c:spPr>
            <a:ln w="28575" cap="rnd">
              <a:solidFill>
                <a:schemeClr val="accent3"/>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'20180426'!$D$22:$J$22</c:f>
              <c:numCache>
                <c:formatCode>General</c:formatCode>
                <c:ptCount val="7"/>
                <c:pt idx="0">
                  <c:v>0.94</c:v>
                </c:pt>
                <c:pt idx="1">
                  <c:v>0.93</c:v>
                </c:pt>
                <c:pt idx="2">
                  <c:v>0.93</c:v>
                </c:pt>
                <c:pt idx="3" formatCode="0.000">
                  <c:v>0.93</c:v>
                </c:pt>
                <c:pt idx="4">
                  <c:v>0.93</c:v>
                </c:pt>
                <c:pt idx="5">
                  <c:v>0.94</c:v>
                </c:pt>
                <c:pt idx="6">
                  <c:v>0.9</c:v>
                </c:pt>
              </c:numCache>
            </c:numRef>
          </c:val>
        </c:ser>
        <c:ser>
          <c:idx val="3"/>
          <c:order val="3"/>
          <c:tx>
            <c:strRef>
              <c:f>'20180426'!$C$23</c:f>
              <c:strCache>
                <c:ptCount val="1"/>
                <c:pt idx="0">
                  <c:v>赵唯皓</c:v>
                </c:pt>
              </c:strCache>
            </c:strRef>
          </c:tx>
          <c:spPr>
            <a:ln w="28575" cap="rnd">
              <a:solidFill>
                <a:schemeClr val="accent4"/>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'20180426'!$D$23:$J$23</c:f>
              <c:numCache>
                <c:formatCode>General</c:formatCode>
                <c:ptCount val="7"/>
                <c:pt idx="0">
                  <c:v>0.93</c:v>
                </c:pt>
                <c:pt idx="1">
                  <c:v>0.95</c:v>
                </c:pt>
                <c:pt idx="2">
                  <c:v>0.96</c:v>
                </c:pt>
                <c:pt idx="3">
                  <c:v>0.92</c:v>
                </c:pt>
                <c:pt idx="4">
                  <c:v>0.92</c:v>
                </c:pt>
                <c:pt idx="5">
                  <c:v>0.95</c:v>
                </c:pt>
                <c:pt idx="6">
                  <c:v>0.96</c:v>
                </c:pt>
              </c:numCache>
            </c:numRef>
          </c:val>
        </c:ser>
        <c:ser>
          <c:idx val="4"/>
          <c:order val="4"/>
          <c:tx>
            <c:strRef>
              <c:f>'20180426'!$C$24</c:f>
              <c:strCache>
                <c:ptCount val="1"/>
                <c:pt idx="0">
                  <c:v>蓝舒雯</c:v>
                </c:pt>
              </c:strCache>
            </c:strRef>
          </c:tx>
          <c:spPr>
            <a:ln w="28575" cap="rnd">
              <a:solidFill>
                <a:schemeClr val="accent5"/>
              </a:solidFill>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'20180426'!$D$24:$J$24</c:f>
              <c:numCache>
                <c:formatCode>General</c:formatCode>
                <c:ptCount val="7"/>
                <c:pt idx="0">
                  <c:v>0.92</c:v>
                </c:pt>
                <c:pt idx="1">
                  <c:v>0.93</c:v>
                </c:pt>
                <c:pt idx="2">
                  <c:v>0.96</c:v>
                </c:pt>
                <c:pt idx="3">
                  <c:v>0.94</c:v>
                </c:pt>
                <c:pt idx="4">
                  <c:v>0.94</c:v>
                </c:pt>
                <c:pt idx="5">
                  <c:v>0.93</c:v>
                </c:pt>
                <c:pt idx="6">
                  <c:v>0.95</c:v>
                </c:pt>
              </c:numCache>
            </c:numRef>
          </c:val>
        </c:ser>
        <c:ser>
          <c:idx val="5"/>
          <c:order val="5"/>
          <c:tx>
            <c:strRef>
              <c:f>'20180426'!$C$25</c:f>
              <c:strCache>
                <c:ptCount val="1"/>
                <c:pt idx="0">
                  <c:v>平均值</c:v>
                </c:pt>
              </c:strCache>
            </c:strRef>
          </c:tx>
          <c:spPr>
            <a:ln w="28575" cap="rnd">
              <a:solidFill>
                <a:schemeClr val="accent6"/>
              </a:solidFill>
              <a:prstDash val="dash"/>
              <a:round/>
            </a:ln>
            <a:effectLst/>
          </c:spPr>
          <c:marker>
            <c:symbol val="none"/>
          </c:marker>
          <c:cat>
            <c:strRef>
              <c:f>'20180426'!$D$19:$J$19</c:f>
              <c:strCache>
                <c:ptCount val="7"/>
                <c:pt idx="0">
                  <c:v>第一周</c:v>
                </c:pt>
                <c:pt idx="1">
                  <c:v>第二周</c:v>
                </c:pt>
                <c:pt idx="2">
                  <c:v>第三周</c:v>
                </c:pt>
                <c:pt idx="3">
                  <c:v>第四周</c:v>
                </c:pt>
                <c:pt idx="4">
                  <c:v>第五周</c:v>
                </c:pt>
                <c:pt idx="5">
                  <c:v>第六周</c:v>
                </c:pt>
                <c:pt idx="6">
                  <c:v>第七周</c:v>
                </c:pt>
              </c:strCache>
            </c:strRef>
          </c:cat>
          <c:val>
            <c:numRef>
              <c:f>'20180426'!$D$25:$J$25</c:f>
              <c:numCache>
                <c:formatCode>General</c:formatCode>
                <c:ptCount val="7"/>
                <c:pt idx="0">
                  <c:v>0.934</c:v>
                </c:pt>
                <c:pt idx="1">
                  <c:v>0.936</c:v>
                </c:pt>
                <c:pt idx="2">
                  <c:v>0.944</c:v>
                </c:pt>
                <c:pt idx="3">
                  <c:v>0.934</c:v>
                </c:pt>
                <c:pt idx="4">
                  <c:v>0.934</c:v>
                </c:pt>
                <c:pt idx="5">
                  <c:v>0.934</c:v>
                </c:pt>
                <c:pt idx="6">
                  <c:v>0.934</c:v>
                </c:pt>
              </c:numCache>
            </c:numRef>
          </c:val>
        </c:ser>
        <c:dLbls>
          <c:showLegendKey val="0"/>
          <c:showVal val="0"/>
          <c:showCatName val="0"/>
          <c:showSerName val="0"/>
          <c:showPercent val="0"/>
          <c:showBubbleSize val="0"/>
        </c:dLbls>
        <c:axId val="-856448976"/>
        <c:axId val="-856447200"/>
      </c:radarChart>
      <c:catAx>
        <c:axId val="-85644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56447200"/>
        <c:crosses val="autoZero"/>
        <c:auto val="1"/>
        <c:lblAlgn val="ctr"/>
        <c:lblOffset val="100"/>
        <c:noMultiLvlLbl val="0"/>
      </c:catAx>
      <c:valAx>
        <c:axId val="-856447200"/>
        <c:scaling>
          <c:orientation val="minMax"/>
          <c:min val="0.85"/>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564489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7138A-C439-E54E-8622-FD672DC52DCC}" type="datetimeFigureOut">
              <a:rPr kumimoji="1" lang="zh-CN" altLang="en-US" smtClean="0"/>
              <a:t>2018/11/28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55E5B-F1FE-3344-92A3-F80B39774BCF}" type="slidenum">
              <a:rPr kumimoji="1" lang="zh-CN" altLang="en-US" smtClean="0"/>
              <a:t>‹#›</a:t>
            </a:fld>
            <a:endParaRPr kumimoji="1" lang="zh-CN" altLang="en-US"/>
          </a:p>
        </p:txBody>
      </p:sp>
    </p:spTree>
    <p:extLst>
      <p:ext uri="{BB962C8B-B14F-4D97-AF65-F5344CB8AC3E}">
        <p14:creationId xmlns:p14="http://schemas.microsoft.com/office/powerpoint/2010/main" val="119850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97321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717505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63423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5947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525572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6688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963871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719918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5051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600761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96765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1902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02596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55929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16967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88635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35543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56999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73868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107965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01285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27209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30652001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3622840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7409895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01602256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9425078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96553768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5084595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01702505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11071468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49931238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72469628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155B3-345C-A94F-85D5-A0B617AE8E82}" type="datetimeFigureOut">
              <a:rPr kumimoji="1" lang="zh-CN" altLang="en-US" smtClean="0"/>
              <a:t>2018/11/28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618184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 Id="rId3"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4396282" y="2156966"/>
            <a:ext cx="7579639" cy="2626549"/>
            <a:chOff x="668354" y="2535863"/>
            <a:chExt cx="6353031" cy="2625966"/>
          </a:xfrm>
        </p:grpSpPr>
        <p:sp>
          <p:nvSpPr>
            <p:cNvPr id="3089" name="文本框 18"/>
            <p:cNvSpPr txBox="1">
              <a:spLocks noChangeArrowheads="1"/>
            </p:cNvSpPr>
            <p:nvPr/>
          </p:nvSpPr>
          <p:spPr bwMode="auto">
            <a:xfrm>
              <a:off x="668354" y="2535863"/>
              <a:ext cx="4734746" cy="46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400" dirty="0">
                  <a:latin typeface="碳纤维正粗黑简体" panose="02010601030101010101" pitchFamily="2" charset="-122"/>
                  <a:ea typeface="碳纤维正粗黑简体" panose="02010601030101010101" pitchFamily="2" charset="-122"/>
                </a:rPr>
                <a:t>软件工程系列课程教学辅助网站</a:t>
              </a:r>
            </a:p>
          </p:txBody>
        </p:sp>
        <p:sp>
          <p:nvSpPr>
            <p:cNvPr id="3090" name="文本框 19"/>
            <p:cNvSpPr txBox="1">
              <a:spLocks noChangeArrowheads="1"/>
            </p:cNvSpPr>
            <p:nvPr/>
          </p:nvSpPr>
          <p:spPr bwMode="auto">
            <a:xfrm>
              <a:off x="786816" y="3223267"/>
              <a:ext cx="6234569" cy="19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需求</a:t>
              </a:r>
              <a:r>
                <a:rPr kumimoji="0" lang="zh-CN" altLang="en-US" sz="60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工程项目计划</a:t>
              </a:r>
              <a:endParaRPr kumimoji="0" lang="zh-CN" altLang="en-US" sz="6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20">
            <a:extLst>
              <a:ext uri="{FF2B5EF4-FFF2-40B4-BE49-F238E27FC236}">
                <a16:creationId xmlns="" xmlns:a16="http://schemas.microsoft.com/office/drawing/2014/main" id="{BF8FCF71-D7AD-4532-88EB-DDF92FFF21E2}"/>
              </a:ext>
            </a:extLst>
          </p:cNvPr>
          <p:cNvSpPr txBox="1">
            <a:spLocks noChangeArrowheads="1"/>
          </p:cNvSpPr>
          <p:nvPr/>
        </p:nvSpPr>
        <p:spPr bwMode="auto">
          <a:xfrm>
            <a:off x="5741808" y="4337050"/>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a:extLst>
              <a:ext uri="{FF2B5EF4-FFF2-40B4-BE49-F238E27FC236}">
                <a16:creationId xmlns="" xmlns:a16="http://schemas.microsoft.com/office/drawing/2014/main" id="{47E1FD84-A982-40AD-8826-1F26BA7BBC3B}"/>
              </a:ext>
            </a:extLst>
          </p:cNvPr>
          <p:cNvSpPr txBox="1">
            <a:spLocks noChangeArrowheads="1"/>
          </p:cNvSpPr>
          <p:nvPr/>
        </p:nvSpPr>
        <p:spPr bwMode="auto">
          <a:xfrm>
            <a:off x="5741808" y="4675187"/>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509120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randombar(horizontal)">
                                      <p:cBhvr>
                                        <p:cTn id="7" dur="500"/>
                                        <p:tgtEl>
                                          <p:spTgt spid="308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randombar(horizontal)">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2" name="文本框 11">
            <a:extLst>
              <a:ext uri="{FF2B5EF4-FFF2-40B4-BE49-F238E27FC236}">
                <a16:creationId xmlns="" xmlns:a16="http://schemas.microsoft.com/office/drawing/2014/main" id="{33622F98-4FF2-4831-8362-24BFB0C0E711}"/>
              </a:ext>
            </a:extLst>
          </p:cNvPr>
          <p:cNvSpPr txBox="1">
            <a:spLocks noChangeArrowheads="1"/>
          </p:cNvSpPr>
          <p:nvPr/>
        </p:nvSpPr>
        <p:spPr bwMode="auto">
          <a:xfrm>
            <a:off x="4304424" y="94310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开发人员</a:t>
            </a:r>
          </a:p>
        </p:txBody>
      </p:sp>
      <p:graphicFrame>
        <p:nvGraphicFramePr>
          <p:cNvPr id="3" name="表格 2">
            <a:extLst>
              <a:ext uri="{FF2B5EF4-FFF2-40B4-BE49-F238E27FC236}">
                <a16:creationId xmlns="" xmlns:a16="http://schemas.microsoft.com/office/drawing/2014/main" id="{B072F8DB-26F5-4872-A9F8-327FD1DA81AA}"/>
              </a:ext>
            </a:extLst>
          </p:cNvPr>
          <p:cNvGraphicFramePr>
            <a:graphicFrameLocks noGrp="1"/>
          </p:cNvGraphicFramePr>
          <p:nvPr>
            <p:extLst/>
          </p:nvPr>
        </p:nvGraphicFramePr>
        <p:xfrm>
          <a:off x="1298797" y="1430646"/>
          <a:ext cx="9683750" cy="5095799"/>
        </p:xfrm>
        <a:graphic>
          <a:graphicData uri="http://schemas.openxmlformats.org/drawingml/2006/table">
            <a:tbl>
              <a:tblPr firstRow="1" firstCol="1" bandRow="1">
                <a:tableStyleId>{5C22544A-7EE6-4342-B048-85BDC9FD1C3A}</a:tableStyleId>
              </a:tblPr>
              <a:tblGrid>
                <a:gridCol w="1096097">
                  <a:extLst>
                    <a:ext uri="{9D8B030D-6E8A-4147-A177-3AD203B41FA5}">
                      <a16:colId xmlns="" xmlns:a16="http://schemas.microsoft.com/office/drawing/2014/main" val="1484267511"/>
                    </a:ext>
                  </a:extLst>
                </a:gridCol>
                <a:gridCol w="1850633">
                  <a:extLst>
                    <a:ext uri="{9D8B030D-6E8A-4147-A177-3AD203B41FA5}">
                      <a16:colId xmlns="" xmlns:a16="http://schemas.microsoft.com/office/drawing/2014/main" val="3758659312"/>
                    </a:ext>
                  </a:extLst>
                </a:gridCol>
                <a:gridCol w="1748169">
                  <a:extLst>
                    <a:ext uri="{9D8B030D-6E8A-4147-A177-3AD203B41FA5}">
                      <a16:colId xmlns="" xmlns:a16="http://schemas.microsoft.com/office/drawing/2014/main" val="4276484855"/>
                    </a:ext>
                  </a:extLst>
                </a:gridCol>
                <a:gridCol w="1907563">
                  <a:extLst>
                    <a:ext uri="{9D8B030D-6E8A-4147-A177-3AD203B41FA5}">
                      <a16:colId xmlns="" xmlns:a16="http://schemas.microsoft.com/office/drawing/2014/main" val="3311555161"/>
                    </a:ext>
                  </a:extLst>
                </a:gridCol>
                <a:gridCol w="3081288">
                  <a:extLst>
                    <a:ext uri="{9D8B030D-6E8A-4147-A177-3AD203B41FA5}">
                      <a16:colId xmlns="" xmlns:a16="http://schemas.microsoft.com/office/drawing/2014/main" val="1916528615"/>
                    </a:ext>
                  </a:extLst>
                </a:gridCol>
              </a:tblGrid>
              <a:tr h="180514">
                <a:tc>
                  <a:txBody>
                    <a:bodyPr/>
                    <a:lstStyle/>
                    <a:p>
                      <a:pPr>
                        <a:spcAft>
                          <a:spcPts val="0"/>
                        </a:spcAft>
                      </a:pPr>
                      <a:r>
                        <a:rPr lang="zh-CN" sz="1600">
                          <a:effectLst/>
                        </a:rPr>
                        <a:t>成员</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600">
                          <a:effectLst/>
                        </a:rPr>
                        <a:t>角色</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600">
                          <a:effectLst/>
                        </a:rPr>
                        <a:t>手机号</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600">
                          <a:effectLst/>
                        </a:rPr>
                        <a:t>微信号</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600">
                          <a:effectLst/>
                        </a:rPr>
                        <a:t>邮箱</a:t>
                      </a:r>
                      <a:endParaRPr lang="zh-CN" sz="16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 xmlns:a16="http://schemas.microsoft.com/office/drawing/2014/main" val="2882290191"/>
                  </a:ext>
                </a:extLst>
              </a:tr>
              <a:tr h="1130980">
                <a:tc>
                  <a:txBody>
                    <a:bodyPr/>
                    <a:lstStyle/>
                    <a:p>
                      <a:pPr>
                        <a:spcAft>
                          <a:spcPts val="0"/>
                        </a:spcAft>
                      </a:pPr>
                      <a:r>
                        <a:rPr lang="zh-CN" sz="1600">
                          <a:effectLst/>
                        </a:rPr>
                        <a:t>刘祺</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r>
                        <a:rPr lang="zh-CN" altLang="zh-CN" sz="1600" kern="1200" dirty="0" smtClean="0">
                          <a:solidFill>
                            <a:schemeClr val="dk1"/>
                          </a:solidFill>
                          <a:effectLst/>
                          <a:latin typeface="+mn-lt"/>
                          <a:ea typeface="+mn-ea"/>
                          <a:cs typeface="+mn-cs"/>
                        </a:rPr>
                        <a:t>项目经理</a:t>
                      </a:r>
                    </a:p>
                    <a:p>
                      <a:r>
                        <a:rPr lang="zh-CN" altLang="zh-CN" sz="1600" kern="1200" dirty="0" smtClean="0">
                          <a:solidFill>
                            <a:schemeClr val="dk1"/>
                          </a:solidFill>
                          <a:effectLst/>
                          <a:latin typeface="+mn-lt"/>
                          <a:ea typeface="+mn-ea"/>
                          <a:cs typeface="+mn-cs"/>
                        </a:rPr>
                        <a:t>文档书写员</a:t>
                      </a:r>
                    </a:p>
                    <a:p>
                      <a:r>
                        <a:rPr lang="zh-CN" altLang="zh-CN" sz="1600" kern="1200" dirty="0" smtClean="0">
                          <a:solidFill>
                            <a:schemeClr val="dk1"/>
                          </a:solidFill>
                          <a:effectLst/>
                          <a:latin typeface="+mn-lt"/>
                          <a:ea typeface="+mn-ea"/>
                          <a:cs typeface="+mn-cs"/>
                        </a:rPr>
                        <a:t>培训负责人</a:t>
                      </a:r>
                    </a:p>
                    <a:p>
                      <a:r>
                        <a:rPr lang="zh-CN" altLang="zh-CN" sz="1600" kern="1200" dirty="0" smtClean="0">
                          <a:solidFill>
                            <a:schemeClr val="dk1"/>
                          </a:solidFill>
                          <a:effectLst/>
                          <a:latin typeface="+mn-lt"/>
                          <a:ea typeface="+mn-ea"/>
                          <a:cs typeface="+mn-cs"/>
                        </a:rPr>
                        <a:t>业务分析师</a:t>
                      </a:r>
                    </a:p>
                    <a:p>
                      <a:r>
                        <a:rPr lang="zh-CN" altLang="zh-CN" sz="1600" kern="1200" dirty="0" smtClean="0">
                          <a:solidFill>
                            <a:schemeClr val="dk1"/>
                          </a:solidFill>
                          <a:effectLst/>
                          <a:latin typeface="+mn-lt"/>
                          <a:ea typeface="+mn-ea"/>
                          <a:cs typeface="+mn-cs"/>
                        </a:rPr>
                        <a:t>用户访谈负责人</a:t>
                      </a:r>
                      <a:r>
                        <a:rPr lang="zh-CN" altLang="zh-CN" sz="1400" dirty="0" smtClean="0">
                          <a:effectLst/>
                        </a:rPr>
                        <a:t> </a:t>
                      </a:r>
                      <a:endParaRPr lang="zh-CN" sz="14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dirty="0">
                          <a:effectLst/>
                        </a:rPr>
                        <a:t>15988198404</a:t>
                      </a:r>
                      <a:endParaRPr lang="zh-CN" sz="16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a:effectLst/>
                        </a:rPr>
                        <a:t>lq19981126</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dirty="0">
                          <a:effectLst/>
                        </a:rPr>
                        <a:t>31602297@stu.zucc.edu.cn</a:t>
                      </a:r>
                      <a:endParaRPr lang="zh-CN" sz="1600" dirty="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 xmlns:a16="http://schemas.microsoft.com/office/drawing/2014/main" val="2408783727"/>
                  </a:ext>
                </a:extLst>
              </a:tr>
              <a:tr h="1041713">
                <a:tc>
                  <a:txBody>
                    <a:bodyPr/>
                    <a:lstStyle/>
                    <a:p>
                      <a:pPr>
                        <a:spcAft>
                          <a:spcPts val="0"/>
                        </a:spcAft>
                      </a:pPr>
                      <a:r>
                        <a:rPr lang="zh-CN" sz="1600">
                          <a:effectLst/>
                        </a:rPr>
                        <a:t>赵佳锋</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r>
                        <a:rPr lang="zh-CN" altLang="zh-CN" sz="1600" kern="1200" dirty="0" smtClean="0">
                          <a:solidFill>
                            <a:schemeClr val="dk1"/>
                          </a:solidFill>
                          <a:effectLst/>
                          <a:latin typeface="+mn-lt"/>
                          <a:ea typeface="+mn-ea"/>
                          <a:cs typeface="+mn-cs"/>
                        </a:rPr>
                        <a:t>进度管理员</a:t>
                      </a:r>
                    </a:p>
                    <a:p>
                      <a:r>
                        <a:rPr lang="zh-CN" altLang="zh-CN" sz="1600" kern="1200" dirty="0" smtClean="0">
                          <a:solidFill>
                            <a:schemeClr val="dk1"/>
                          </a:solidFill>
                          <a:effectLst/>
                          <a:latin typeface="+mn-lt"/>
                          <a:ea typeface="+mn-ea"/>
                          <a:cs typeface="+mn-cs"/>
                        </a:rPr>
                        <a:t>文档书写员</a:t>
                      </a:r>
                    </a:p>
                    <a:p>
                      <a:r>
                        <a:rPr lang="zh-CN" altLang="zh-CN" sz="1600" kern="1200" dirty="0" smtClean="0">
                          <a:solidFill>
                            <a:schemeClr val="dk1"/>
                          </a:solidFill>
                          <a:effectLst/>
                          <a:latin typeface="+mn-lt"/>
                          <a:ea typeface="+mn-ea"/>
                          <a:cs typeface="+mn-cs"/>
                        </a:rPr>
                        <a:t>质量保证员</a:t>
                      </a:r>
                      <a:r>
                        <a:rPr lang="zh-CN" altLang="zh-CN" sz="1400" dirty="0" smtClean="0">
                          <a:effectLst/>
                        </a:rPr>
                        <a:t> </a:t>
                      </a:r>
                      <a:endParaRPr lang="zh-CN" sz="14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dirty="0">
                          <a:effectLst/>
                        </a:rPr>
                        <a:t>15988122807      </a:t>
                      </a:r>
                      <a:endParaRPr lang="zh-CN" sz="16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dirty="0" smtClean="0">
                          <a:effectLst/>
                        </a:rPr>
                        <a:t>Ywh32111</a:t>
                      </a:r>
                      <a:endParaRPr lang="zh-CN" sz="1600" dirty="0">
                        <a:effectLst/>
                        <a:latin typeface="Times New Roman" panose="02020603050405020304" pitchFamily="18" charset="0"/>
                        <a:ea typeface="宋体" panose="02010600030101010101" pitchFamily="2" charset="-122"/>
                      </a:endParaRPr>
                    </a:p>
                  </a:txBody>
                  <a:tcPr marL="56267" marR="56267"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dk1"/>
                          </a:solidFill>
                          <a:effectLst/>
                          <a:latin typeface="+mn-lt"/>
                          <a:ea typeface="+mn-ea"/>
                          <a:cs typeface="+mn-cs"/>
                        </a:rPr>
                        <a:t>31601416@stu.zucc.edu.cn</a:t>
                      </a:r>
                      <a:endParaRPr lang="zh-CN" altLang="zh-CN" sz="1600" kern="1200" dirty="0" smtClean="0">
                        <a:solidFill>
                          <a:schemeClr val="dk1"/>
                        </a:solidFill>
                        <a:effectLst/>
                        <a:latin typeface="+mn-lt"/>
                        <a:ea typeface="+mn-ea"/>
                        <a:cs typeface="+mn-cs"/>
                      </a:endParaRPr>
                    </a:p>
                    <a:p>
                      <a:pPr marL="0" algn="l" defTabSz="914400" rtl="0" eaLnBrk="1" latinLnBrk="0" hangingPunct="1">
                        <a:spcAft>
                          <a:spcPts val="0"/>
                        </a:spcAft>
                      </a:pPr>
                      <a:endParaRPr lang="zh-CN" sz="1600" kern="1200" dirty="0">
                        <a:solidFill>
                          <a:schemeClr val="dk1"/>
                        </a:solidFill>
                        <a:effectLst/>
                        <a:latin typeface="+mn-lt"/>
                        <a:ea typeface="+mn-ea"/>
                        <a:cs typeface="+mn-cs"/>
                      </a:endParaRPr>
                    </a:p>
                  </a:txBody>
                  <a:tcPr marL="56267" marR="56267" marT="0" marB="0"/>
                </a:tc>
                <a:extLst>
                  <a:ext uri="{0D108BD9-81ED-4DB2-BD59-A6C34878D82A}">
                    <a16:rowId xmlns="" xmlns:a16="http://schemas.microsoft.com/office/drawing/2014/main" val="3523464972"/>
                  </a:ext>
                </a:extLst>
              </a:tr>
              <a:tr h="807843">
                <a:tc>
                  <a:txBody>
                    <a:bodyPr/>
                    <a:lstStyle/>
                    <a:p>
                      <a:pPr>
                        <a:spcAft>
                          <a:spcPts val="0"/>
                        </a:spcAft>
                      </a:pPr>
                      <a:r>
                        <a:rPr lang="zh-CN" sz="1600">
                          <a:effectLst/>
                        </a:rPr>
                        <a:t>赵唯皓</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r>
                        <a:rPr lang="zh-CN" altLang="zh-CN" sz="1600" kern="1200" dirty="0" smtClean="0">
                          <a:solidFill>
                            <a:schemeClr val="dk1"/>
                          </a:solidFill>
                          <a:effectLst/>
                          <a:latin typeface="+mn-lt"/>
                          <a:ea typeface="+mn-ea"/>
                          <a:cs typeface="+mn-cs"/>
                        </a:rPr>
                        <a:t>需求审核员</a:t>
                      </a:r>
                    </a:p>
                    <a:p>
                      <a:r>
                        <a:rPr lang="zh-CN" altLang="zh-CN" sz="1600" kern="1200" dirty="0" smtClean="0">
                          <a:solidFill>
                            <a:schemeClr val="dk1"/>
                          </a:solidFill>
                          <a:effectLst/>
                          <a:latin typeface="+mn-lt"/>
                          <a:ea typeface="+mn-ea"/>
                          <a:cs typeface="+mn-cs"/>
                        </a:rPr>
                        <a:t>文档书写员</a:t>
                      </a:r>
                    </a:p>
                    <a:p>
                      <a:r>
                        <a:rPr lang="zh-CN" altLang="zh-CN" sz="1600" kern="1200" dirty="0" smtClean="0">
                          <a:solidFill>
                            <a:schemeClr val="dk1"/>
                          </a:solidFill>
                          <a:effectLst/>
                          <a:latin typeface="+mn-lt"/>
                          <a:ea typeface="+mn-ea"/>
                          <a:cs typeface="+mn-cs"/>
                        </a:rPr>
                        <a:t>文档管理员</a:t>
                      </a:r>
                      <a:r>
                        <a:rPr lang="zh-CN" altLang="zh-CN" sz="1400" dirty="0" smtClean="0">
                          <a:effectLst/>
                        </a:rPr>
                        <a:t> </a:t>
                      </a:r>
                      <a:endParaRPr lang="zh-CN" sz="14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a:effectLst/>
                        </a:rPr>
                        <a:t>15958144825</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a:effectLst/>
                        </a:rPr>
                        <a:t>mashiroshinku</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marL="0" algn="l" defTabSz="914400" rtl="0" eaLnBrk="1" latinLnBrk="0" hangingPunct="1">
                        <a:spcAft>
                          <a:spcPts val="0"/>
                        </a:spcAft>
                      </a:pPr>
                      <a:r>
                        <a:rPr lang="en-US" altLang="zh-CN" sz="1600" kern="1200" dirty="0" smtClean="0">
                          <a:solidFill>
                            <a:schemeClr val="dk1"/>
                          </a:solidFill>
                          <a:effectLst/>
                          <a:latin typeface="+mn-lt"/>
                          <a:ea typeface="+mn-ea"/>
                          <a:cs typeface="+mn-cs"/>
                        </a:rPr>
                        <a:t>31601417@stu.zucc.edu.cn</a:t>
                      </a:r>
                      <a:endParaRPr lang="zh-CN" sz="1600" kern="1200" dirty="0">
                        <a:solidFill>
                          <a:schemeClr val="dk1"/>
                        </a:solidFill>
                        <a:effectLst/>
                        <a:latin typeface="+mn-lt"/>
                        <a:ea typeface="+mn-ea"/>
                        <a:cs typeface="+mn-cs"/>
                      </a:endParaRPr>
                    </a:p>
                  </a:txBody>
                  <a:tcPr marL="56267" marR="56267" marT="0" marB="0"/>
                </a:tc>
                <a:extLst>
                  <a:ext uri="{0D108BD9-81ED-4DB2-BD59-A6C34878D82A}">
                    <a16:rowId xmlns="" xmlns:a16="http://schemas.microsoft.com/office/drawing/2014/main" val="3962730148"/>
                  </a:ext>
                </a:extLst>
              </a:tr>
              <a:tr h="807843">
                <a:tc>
                  <a:txBody>
                    <a:bodyPr/>
                    <a:lstStyle/>
                    <a:p>
                      <a:pPr>
                        <a:spcAft>
                          <a:spcPts val="0"/>
                        </a:spcAft>
                      </a:pPr>
                      <a:r>
                        <a:rPr lang="zh-CN" sz="1600">
                          <a:effectLst/>
                        </a:rPr>
                        <a:t>陈铭阳</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r>
                        <a:rPr lang="en-US" altLang="zh-CN" sz="1600" kern="1200" dirty="0" smtClean="0">
                          <a:solidFill>
                            <a:schemeClr val="dk1"/>
                          </a:solidFill>
                          <a:effectLst/>
                          <a:latin typeface="+mn-lt"/>
                          <a:ea typeface="+mn-ea"/>
                          <a:cs typeface="+mn-cs"/>
                        </a:rPr>
                        <a:t>UI</a:t>
                      </a:r>
                      <a:r>
                        <a:rPr lang="zh-CN" altLang="zh-CN" sz="1600" kern="1200" dirty="0" smtClean="0">
                          <a:solidFill>
                            <a:schemeClr val="dk1"/>
                          </a:solidFill>
                          <a:effectLst/>
                          <a:latin typeface="+mn-lt"/>
                          <a:ea typeface="+mn-ea"/>
                          <a:cs typeface="+mn-cs"/>
                        </a:rPr>
                        <a:t>负责人</a:t>
                      </a:r>
                    </a:p>
                    <a:p>
                      <a:r>
                        <a:rPr lang="zh-CN" altLang="zh-CN" sz="1600" kern="1200" dirty="0" smtClean="0">
                          <a:solidFill>
                            <a:schemeClr val="dk1"/>
                          </a:solidFill>
                          <a:effectLst/>
                          <a:latin typeface="+mn-lt"/>
                          <a:ea typeface="+mn-ea"/>
                          <a:cs typeface="+mn-cs"/>
                        </a:rPr>
                        <a:t>文档书写员</a:t>
                      </a:r>
                    </a:p>
                    <a:p>
                      <a:r>
                        <a:rPr lang="zh-CN" altLang="zh-CN" sz="1600" kern="1200" dirty="0" smtClean="0">
                          <a:solidFill>
                            <a:schemeClr val="dk1"/>
                          </a:solidFill>
                          <a:effectLst/>
                          <a:latin typeface="+mn-lt"/>
                          <a:ea typeface="+mn-ea"/>
                          <a:cs typeface="+mn-cs"/>
                        </a:rPr>
                        <a:t>配置管理员</a:t>
                      </a:r>
                    </a:p>
                    <a:p>
                      <a:r>
                        <a:rPr lang="zh-CN" altLang="zh-CN" sz="1600" kern="1200" dirty="0" smtClean="0">
                          <a:solidFill>
                            <a:schemeClr val="dk1"/>
                          </a:solidFill>
                          <a:effectLst/>
                          <a:latin typeface="+mn-lt"/>
                          <a:ea typeface="+mn-ea"/>
                          <a:cs typeface="+mn-cs"/>
                        </a:rPr>
                        <a:t>幻灯片负责人</a:t>
                      </a:r>
                      <a:r>
                        <a:rPr lang="zh-CN" altLang="zh-CN" sz="1400" dirty="0" smtClean="0">
                          <a:effectLst/>
                        </a:rPr>
                        <a:t> </a:t>
                      </a:r>
                      <a:endParaRPr lang="zh-CN" sz="14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a:effectLst/>
                        </a:rPr>
                        <a:t>13732287787</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a:effectLst/>
                        </a:rPr>
                        <a:t>cmy90s</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a:effectLst/>
                        </a:rPr>
                        <a:t>31601386@stu.zucc.edu.cn</a:t>
                      </a:r>
                      <a:endParaRPr lang="zh-CN" sz="16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 xmlns:a16="http://schemas.microsoft.com/office/drawing/2014/main" val="49084929"/>
                  </a:ext>
                </a:extLst>
              </a:tr>
              <a:tr h="807843">
                <a:tc>
                  <a:txBody>
                    <a:bodyPr/>
                    <a:lstStyle/>
                    <a:p>
                      <a:pPr>
                        <a:spcAft>
                          <a:spcPts val="0"/>
                        </a:spcAft>
                      </a:pPr>
                      <a:r>
                        <a:rPr lang="zh-CN" sz="1600">
                          <a:effectLst/>
                        </a:rPr>
                        <a:t>蓝舒雯</a:t>
                      </a:r>
                      <a:endParaRPr lang="zh-CN" sz="1600">
                        <a:effectLst/>
                        <a:latin typeface="Times New Roman" panose="02020603050405020304" pitchFamily="18" charset="0"/>
                        <a:ea typeface="宋体" panose="02010600030101010101" pitchFamily="2" charset="-122"/>
                      </a:endParaRPr>
                    </a:p>
                  </a:txBody>
                  <a:tcPr marL="56267" marR="56267" marT="0" marB="0"/>
                </a:tc>
                <a:tc>
                  <a:txBody>
                    <a:bodyPr/>
                    <a:lstStyle/>
                    <a:p>
                      <a:r>
                        <a:rPr lang="zh-CN" altLang="zh-CN" sz="1600" kern="1200" dirty="0" smtClean="0">
                          <a:solidFill>
                            <a:schemeClr val="dk1"/>
                          </a:solidFill>
                          <a:effectLst/>
                          <a:latin typeface="+mn-lt"/>
                          <a:ea typeface="+mn-ea"/>
                          <a:cs typeface="+mn-cs"/>
                        </a:rPr>
                        <a:t>会议记录员</a:t>
                      </a:r>
                    </a:p>
                    <a:p>
                      <a:r>
                        <a:rPr lang="zh-CN" altLang="zh-CN" sz="1600" kern="1200" dirty="0" smtClean="0">
                          <a:solidFill>
                            <a:schemeClr val="dk1"/>
                          </a:solidFill>
                          <a:effectLst/>
                          <a:latin typeface="+mn-lt"/>
                          <a:ea typeface="+mn-ea"/>
                          <a:cs typeface="+mn-cs"/>
                        </a:rPr>
                        <a:t>文档书写员</a:t>
                      </a:r>
                    </a:p>
                    <a:p>
                      <a:r>
                        <a:rPr lang="en-US" altLang="zh-CN" sz="1600" kern="1200" dirty="0" smtClean="0">
                          <a:solidFill>
                            <a:schemeClr val="dk1"/>
                          </a:solidFill>
                          <a:effectLst/>
                          <a:latin typeface="+mn-lt"/>
                          <a:ea typeface="+mn-ea"/>
                          <a:cs typeface="+mn-cs"/>
                        </a:rPr>
                        <a:t>UI</a:t>
                      </a:r>
                      <a:r>
                        <a:rPr lang="zh-CN" altLang="zh-CN" sz="1600" kern="1200" dirty="0" smtClean="0">
                          <a:solidFill>
                            <a:schemeClr val="dk1"/>
                          </a:solidFill>
                          <a:effectLst/>
                          <a:latin typeface="+mn-lt"/>
                          <a:ea typeface="+mn-ea"/>
                          <a:cs typeface="+mn-cs"/>
                        </a:rPr>
                        <a:t>制作员</a:t>
                      </a:r>
                      <a:r>
                        <a:rPr lang="zh-CN" altLang="zh-CN" sz="1400" dirty="0" smtClean="0">
                          <a:effectLst/>
                        </a:rPr>
                        <a:t> </a:t>
                      </a:r>
                      <a:endParaRPr lang="zh-CN" sz="14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dirty="0">
                          <a:effectLst/>
                        </a:rPr>
                        <a:t>17376509845</a:t>
                      </a:r>
                      <a:endParaRPr lang="zh-CN" sz="16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dirty="0">
                          <a:effectLst/>
                        </a:rPr>
                        <a:t>l18057017600</a:t>
                      </a:r>
                      <a:endParaRPr lang="zh-CN" sz="1600" dirty="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600" dirty="0">
                          <a:effectLst/>
                        </a:rPr>
                        <a:t>31601380@stu.zucc.edu.cn</a:t>
                      </a:r>
                      <a:endParaRPr lang="zh-CN" sz="1600" dirty="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 xmlns:a16="http://schemas.microsoft.com/office/drawing/2014/main" val="4150094480"/>
                  </a:ext>
                </a:extLst>
              </a:tr>
            </a:tbl>
          </a:graphicData>
        </a:graphic>
      </p:graphicFrame>
    </p:spTree>
    <p:extLst>
      <p:ext uri="{BB962C8B-B14F-4D97-AF65-F5344CB8AC3E}">
        <p14:creationId xmlns:p14="http://schemas.microsoft.com/office/powerpoint/2010/main" val="50391987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291739" y="135171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 xmlns:a16="http://schemas.microsoft.com/office/drawing/2014/main" id="{06307882-6953-4FB7-AB4B-C061A0CB04F0}"/>
              </a:ext>
            </a:extLst>
          </p:cNvPr>
          <p:cNvSpPr txBox="1"/>
          <p:nvPr/>
        </p:nvSpPr>
        <p:spPr>
          <a:xfrm>
            <a:off x="2773363" y="2076236"/>
            <a:ext cx="1800493" cy="369332"/>
          </a:xfrm>
          <a:prstGeom prst="rect">
            <a:avLst/>
          </a:prstGeom>
          <a:noFill/>
        </p:spPr>
        <p:txBody>
          <a:bodyPr wrap="none" rtlCol="0">
            <a:spAutoFit/>
          </a:bodyPr>
          <a:lstStyle/>
          <a:p>
            <a:r>
              <a:rPr kumimoji="1" lang="zh-CN" altLang="en-US" b="1" dirty="0">
                <a:latin typeface="Microsoft YaHei" charset="-122"/>
                <a:ea typeface="Microsoft YaHei" charset="-122"/>
                <a:cs typeface="Microsoft YaHei" charset="-122"/>
              </a:rPr>
              <a:t>需要交付的文件</a:t>
            </a:r>
          </a:p>
        </p:txBody>
      </p:sp>
      <p:graphicFrame>
        <p:nvGraphicFramePr>
          <p:cNvPr id="2" name="表格 1">
            <a:extLst>
              <a:ext uri="{FF2B5EF4-FFF2-40B4-BE49-F238E27FC236}">
                <a16:creationId xmlns="" xmlns:a16="http://schemas.microsoft.com/office/drawing/2014/main" id="{B886CD35-46B2-47DC-B820-0A26D49E9DB1}"/>
              </a:ext>
            </a:extLst>
          </p:cNvPr>
          <p:cNvGraphicFramePr>
            <a:graphicFrameLocks noGrp="1"/>
          </p:cNvGraphicFramePr>
          <p:nvPr>
            <p:extLst>
              <p:ext uri="{D42A27DB-BD31-4B8C-83A1-F6EECF244321}">
                <p14:modId xmlns:p14="http://schemas.microsoft.com/office/powerpoint/2010/main" val="1302977961"/>
              </p:ext>
            </p:extLst>
          </p:nvPr>
        </p:nvGraphicFramePr>
        <p:xfrm>
          <a:off x="2816209" y="2708427"/>
          <a:ext cx="6493565" cy="3413760"/>
        </p:xfrm>
        <a:graphic>
          <a:graphicData uri="http://schemas.openxmlformats.org/drawingml/2006/table">
            <a:tbl>
              <a:tblPr firstRow="1" firstCol="1" bandRow="1">
                <a:tableStyleId>{5C22544A-7EE6-4342-B048-85BDC9FD1C3A}</a:tableStyleId>
              </a:tblPr>
              <a:tblGrid>
                <a:gridCol w="6493565">
                  <a:extLst>
                    <a:ext uri="{9D8B030D-6E8A-4147-A177-3AD203B41FA5}">
                      <a16:colId xmlns="" xmlns:a16="http://schemas.microsoft.com/office/drawing/2014/main" val="3706096187"/>
                    </a:ext>
                  </a:extLst>
                </a:gridCol>
              </a:tblGrid>
              <a:tr h="202565">
                <a:tc>
                  <a:txBody>
                    <a:bodyPr/>
                    <a:lstStyle/>
                    <a:p>
                      <a:pPr>
                        <a:spcAft>
                          <a:spcPts val="0"/>
                        </a:spcAft>
                      </a:pPr>
                      <a:r>
                        <a:rPr lang="zh-CN" sz="3200">
                          <a:effectLst/>
                        </a:rPr>
                        <a:t>《可行性分析报告》</a:t>
                      </a:r>
                      <a:endParaRPr lang="zh-CN" sz="3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811962000"/>
                  </a:ext>
                </a:extLst>
              </a:tr>
              <a:tr h="212725">
                <a:tc>
                  <a:txBody>
                    <a:bodyPr/>
                    <a:lstStyle/>
                    <a:p>
                      <a:pPr>
                        <a:spcAft>
                          <a:spcPts val="0"/>
                        </a:spcAft>
                      </a:pPr>
                      <a:r>
                        <a:rPr lang="zh-CN" sz="3200" dirty="0">
                          <a:effectLst/>
                        </a:rPr>
                        <a:t>《项目章程》</a:t>
                      </a:r>
                      <a:endParaRPr lang="zh-CN" sz="3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849897419"/>
                  </a:ext>
                </a:extLst>
              </a:tr>
              <a:tr h="202565">
                <a:tc>
                  <a:txBody>
                    <a:bodyPr/>
                    <a:lstStyle/>
                    <a:p>
                      <a:pPr>
                        <a:spcAft>
                          <a:spcPts val="0"/>
                        </a:spcAft>
                      </a:pPr>
                      <a:r>
                        <a:rPr lang="zh-CN" sz="3200" dirty="0">
                          <a:effectLst/>
                        </a:rPr>
                        <a:t>《总体项目计划》</a:t>
                      </a:r>
                      <a:endParaRPr lang="zh-CN" sz="3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963720025"/>
                  </a:ext>
                </a:extLst>
              </a:tr>
              <a:tr h="212725">
                <a:tc>
                  <a:txBody>
                    <a:bodyPr/>
                    <a:lstStyle/>
                    <a:p>
                      <a:pPr>
                        <a:spcAft>
                          <a:spcPts val="0"/>
                        </a:spcAft>
                      </a:pPr>
                      <a:r>
                        <a:rPr lang="zh-CN" sz="3200" dirty="0">
                          <a:effectLst/>
                        </a:rPr>
                        <a:t>《</a:t>
                      </a:r>
                      <a:r>
                        <a:rPr lang="en-US" sz="3200" dirty="0">
                          <a:effectLst/>
                        </a:rPr>
                        <a:t>QA</a:t>
                      </a:r>
                      <a:r>
                        <a:rPr lang="zh-CN" sz="3200" dirty="0">
                          <a:effectLst/>
                        </a:rPr>
                        <a:t>计划》</a:t>
                      </a:r>
                      <a:endParaRPr lang="zh-CN" sz="3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422611440"/>
                  </a:ext>
                </a:extLst>
              </a:tr>
              <a:tr h="202565">
                <a:tc>
                  <a:txBody>
                    <a:bodyPr/>
                    <a:lstStyle/>
                    <a:p>
                      <a:pPr>
                        <a:spcAft>
                          <a:spcPts val="0"/>
                        </a:spcAft>
                      </a:pPr>
                      <a:r>
                        <a:rPr lang="zh-CN" sz="3200" dirty="0">
                          <a:effectLst/>
                        </a:rPr>
                        <a:t>《需求工程计划》</a:t>
                      </a:r>
                      <a:endParaRPr lang="zh-CN" sz="3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855431932"/>
                  </a:ext>
                </a:extLst>
              </a:tr>
              <a:tr h="202565">
                <a:tc>
                  <a:txBody>
                    <a:bodyPr/>
                    <a:lstStyle/>
                    <a:p>
                      <a:pPr>
                        <a:spcAft>
                          <a:spcPts val="0"/>
                        </a:spcAft>
                      </a:pPr>
                      <a:r>
                        <a:rPr lang="zh-CN" sz="3200" dirty="0">
                          <a:effectLst/>
                        </a:rPr>
                        <a:t>《软件需求规格说明书》</a:t>
                      </a:r>
                      <a:endParaRPr lang="zh-CN" sz="3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192941425"/>
                  </a:ext>
                </a:extLst>
              </a:tr>
              <a:tr h="202565">
                <a:tc>
                  <a:txBody>
                    <a:bodyPr/>
                    <a:lstStyle/>
                    <a:p>
                      <a:pPr>
                        <a:spcAft>
                          <a:spcPts val="0"/>
                        </a:spcAft>
                      </a:pPr>
                      <a:r>
                        <a:rPr lang="zh-CN" sz="3200" dirty="0">
                          <a:effectLst/>
                        </a:rPr>
                        <a:t>《软件需求变更文档》</a:t>
                      </a:r>
                      <a:endParaRPr lang="zh-CN" sz="3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662759233"/>
                  </a:ext>
                </a:extLst>
              </a:tr>
            </a:tbl>
          </a:graphicData>
        </a:graphic>
      </p:graphicFrame>
    </p:spTree>
    <p:extLst>
      <p:ext uri="{BB962C8B-B14F-4D97-AF65-F5344CB8AC3E}">
        <p14:creationId xmlns:p14="http://schemas.microsoft.com/office/powerpoint/2010/main" val="1853352618"/>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 xmlns:a16="http://schemas.microsoft.com/office/drawing/2014/main" id="{FCAB45C7-511B-4A47-9482-9323D827D4C7}"/>
              </a:ext>
            </a:extLst>
          </p:cNvPr>
          <p:cNvSpPr/>
          <p:nvPr/>
        </p:nvSpPr>
        <p:spPr>
          <a:xfrm>
            <a:off x="2245360" y="2271058"/>
            <a:ext cx="8117840" cy="3539430"/>
          </a:xfrm>
          <a:prstGeom prst="rect">
            <a:avLst/>
          </a:prstGeom>
        </p:spPr>
        <p:txBody>
          <a:bodyPr wrap="square">
            <a:spAutoFit/>
          </a:bodyPr>
          <a:lstStyle/>
          <a:p>
            <a:pPr>
              <a:spcAft>
                <a:spcPts val="0"/>
              </a:spcAft>
            </a:pPr>
            <a:r>
              <a:rPr lang="en-US" altLang="zh-CN" sz="1400" dirty="0">
                <a:latin typeface="宋体" panose="02010600030101010101" pitchFamily="2" charset="-122"/>
              </a:rPr>
              <a:t> </a:t>
            </a:r>
            <a:r>
              <a:rPr lang="zh-CN" altLang="zh-CN" sz="1400" b="1" dirty="0">
                <a:latin typeface="微软雅黑" panose="020B0503020204020204" pitchFamily="34" charset="-122"/>
                <a:ea typeface="微软雅黑" panose="020B0503020204020204" pitchFamily="34" charset="-122"/>
              </a:rPr>
              <a:t>教师服务</a:t>
            </a:r>
            <a:r>
              <a:rPr lang="zh-CN" altLang="zh-CN" sz="1400" b="1" dirty="0">
                <a:latin typeface="Times New Roman" panose="02020603050405020304" pitchFamily="18" charset="0"/>
              </a:rPr>
              <a:t>：</a:t>
            </a:r>
            <a:endParaRPr lang="en-US" altLang="zh-CN" sz="1400" b="1" dirty="0">
              <a:latin typeface="Times New Roman" panose="02020603050405020304" pitchFamily="18" charset="0"/>
            </a:endParaRPr>
          </a:p>
          <a:p>
            <a:pPr>
              <a:spcAft>
                <a:spcPts val="0"/>
              </a:spcAft>
            </a:pPr>
            <a:endParaRPr lang="zh-CN" altLang="zh-CN" sz="1400" b="1"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系统的课程介绍包括项目管理,需求工程等几门课的课时安排、教学计划、使用教材、国际国内背景、考核方式、和学生选这门课所需要的知识背景，以及大作业的介绍。并可以在以后增加另外课程的时候可以定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网站要有教师介绍，对任课老师的以往教学、科研成果，及其教学风格，出版书 籍，所获荣誉的详细介绍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 课件、模板、参考资料、以往优秀作业、教学视频、音频资料下载，可以及时更新。本班老师同学可以通过账号下载，其他用户可以在线浏览简化版课件。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教师消息发布栏用于老师发布作业点评、临时课程变更等通知。</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网站上要有网站向导即使用指南。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最新信息：公布老师最近的一些教学或外出交流的心得，以及网站一些最近更新信息的介绍。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友情连接（如网上选课主页）有老师要求管理员实时更新。</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提供专门的作业点评,作业完成情况跟踪的功能,对学生的作业,和课后作业讨论进行点评.</a:t>
            </a:r>
          </a:p>
          <a:p>
            <a:pPr marL="266700">
              <a:spcAft>
                <a:spcPts val="0"/>
              </a:spcAft>
            </a:pP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
        <p:nvSpPr>
          <p:cNvPr id="12" name="矩形 11"/>
          <p:cNvSpPr/>
          <p:nvPr/>
        </p:nvSpPr>
        <p:spPr>
          <a:xfrm>
            <a:off x="3048052" y="2210075"/>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47150991"/>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 xmlns:a16="http://schemas.microsoft.com/office/drawing/2014/main" id="{FCAB45C7-511B-4A47-9482-9323D827D4C7}"/>
              </a:ext>
            </a:extLst>
          </p:cNvPr>
          <p:cNvSpPr/>
          <p:nvPr/>
        </p:nvSpPr>
        <p:spPr>
          <a:xfrm>
            <a:off x="2245360" y="2096790"/>
            <a:ext cx="8117840" cy="4462760"/>
          </a:xfrm>
          <a:prstGeom prst="rect">
            <a:avLst/>
          </a:prstGeom>
        </p:spPr>
        <p:txBody>
          <a:bodyPr wrap="square">
            <a:spAutoFit/>
          </a:bodyPr>
          <a:lstStyle/>
          <a:p>
            <a:pPr indent="266700">
              <a:spcAft>
                <a:spcPts val="0"/>
              </a:spcAft>
            </a:pPr>
            <a:endParaRPr lang="en-US" altLang="zh-CN" sz="1600" b="1" dirty="0">
              <a:latin typeface="微软雅黑" panose="020B0503020204020204" pitchFamily="34" charset="-122"/>
              <a:ea typeface="微软雅黑" panose="020B0503020204020204" pitchFamily="34" charset="-122"/>
            </a:endParaRPr>
          </a:p>
          <a:p>
            <a:pPr indent="266700">
              <a:spcAft>
                <a:spcPts val="0"/>
              </a:spcAft>
            </a:pPr>
            <a:r>
              <a:rPr lang="zh-CN" altLang="zh-CN" sz="1600" b="1" dirty="0">
                <a:latin typeface="微软雅黑" panose="020B0503020204020204" pitchFamily="34" charset="-122"/>
                <a:ea typeface="微软雅黑" panose="020B0503020204020204" pitchFamily="34" charset="-122"/>
              </a:rPr>
              <a:t>学生服务</a:t>
            </a:r>
            <a:r>
              <a:rPr lang="zh-CN"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indent="266700">
              <a:spcAft>
                <a:spcPts val="0"/>
              </a:spcAft>
            </a:pPr>
            <a:endParaRPr lang="zh-CN" altLang="zh-CN" sz="14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课件下载功能，包括以往的旧版本课件，以及最新的课件。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能下载老师提供的参考资料(含电子教材、历年试卷、补课资料，以及老师的教学交流文章)并且网站能及时更新这些资料。下载的速度能够得到保证：要求同时可容纳10人下载，并且人均速度能达到50kb/s。</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能及时看到老师的通知(含课程相关通知及作业点评)。</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如果教师提供的是多媒体资料，网站能提供下载及在线观看功能（如课堂录像）。</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网站界面要求简洁大方，有网站导航、相关链接(含学校选课系统、学院网页、需求相关主题网站)</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网站提供通过提问方式的密码取回功能。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网站能提供让分组的各个团队能有团队内部的交流工具(如论坛，不同团队可以申请认证板块，非团队成员不能浏览使用，但希望教师可以进入各个板块进行一定的指导，而网站管理人员也可管理认证板块)。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网站能提供一定资料共享功能(如论坛有上传下载附件功能、但对附件大小有限制，不得大于2M)</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网站能较醒目地提供教师的联系方式 (尽量详细)。</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网站可以提供站内文章标题搜索功能。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网站能够提供学生自身作业提交功能,并可以跟踪作业的批复情况</a:t>
            </a: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
        <p:nvSpPr>
          <p:cNvPr id="12" name="矩形 11"/>
          <p:cNvSpPr/>
          <p:nvPr/>
        </p:nvSpPr>
        <p:spPr>
          <a:xfrm>
            <a:off x="3327021" y="223965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45239994"/>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 xmlns:a16="http://schemas.microsoft.com/office/drawing/2014/main" id="{FCAB45C7-511B-4A47-9482-9323D827D4C7}"/>
              </a:ext>
            </a:extLst>
          </p:cNvPr>
          <p:cNvSpPr/>
          <p:nvPr/>
        </p:nvSpPr>
        <p:spPr>
          <a:xfrm>
            <a:off x="2245360" y="2728258"/>
            <a:ext cx="8117840" cy="2492990"/>
          </a:xfrm>
          <a:prstGeom prst="rect">
            <a:avLst/>
          </a:prstGeom>
        </p:spPr>
        <p:txBody>
          <a:bodyPr wrap="square">
            <a:spAutoFit/>
          </a:bodyPr>
          <a:lstStyle/>
          <a:p>
            <a:pPr indent="248285">
              <a:spcAft>
                <a:spcPts val="0"/>
              </a:spcAft>
            </a:pPr>
            <a:r>
              <a:rPr lang="zh-CN" altLang="zh-CN" sz="1600" b="1" dirty="0">
                <a:latin typeface="微软雅黑" panose="020B0503020204020204" pitchFamily="34" charset="-122"/>
                <a:ea typeface="微软雅黑" panose="020B0503020204020204" pitchFamily="34" charset="-122"/>
                <a:cs typeface="宋体" panose="02010600030101010101" pitchFamily="2" charset="-122"/>
              </a:rPr>
              <a:t>网站游客服务</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248285">
              <a:spcAft>
                <a:spcPts val="0"/>
              </a:spcAft>
            </a:pPr>
            <a:endParaRPr lang="zh-CN" altLang="zh-CN" sz="16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网站提供项目管理,需求工程,对象建模，以及软件工程相关课程、还有老师的详细介绍，并放在网站显著位置。</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相关链接(含学校选课系统，以及需求相关主题网站)。</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网站允许游客可以针对网站内容留言(如提供留言板的功能，留言者有EMAIL可选项，用于信息反馈)。</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网站管理员不随便删除游客留言。</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
        <p:nvSpPr>
          <p:cNvPr id="12" name="矩形 11"/>
          <p:cNvSpPr/>
          <p:nvPr/>
        </p:nvSpPr>
        <p:spPr>
          <a:xfrm>
            <a:off x="3636988" y="2612951"/>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3936812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 xmlns:a16="http://schemas.microsoft.com/office/drawing/2014/main" id="{06307882-6953-4FB7-AB4B-C061A0CB04F0}"/>
              </a:ext>
            </a:extLst>
          </p:cNvPr>
          <p:cNvSpPr txBox="1"/>
          <p:nvPr/>
        </p:nvSpPr>
        <p:spPr>
          <a:xfrm>
            <a:off x="1217517" y="2700900"/>
            <a:ext cx="1467068"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非移交产品</a:t>
            </a:r>
          </a:p>
        </p:txBody>
      </p:sp>
      <p:sp>
        <p:nvSpPr>
          <p:cNvPr id="4" name="矩形 3">
            <a:extLst>
              <a:ext uri="{FF2B5EF4-FFF2-40B4-BE49-F238E27FC236}">
                <a16:creationId xmlns="" xmlns:a16="http://schemas.microsoft.com/office/drawing/2014/main" id="{FCAB45C7-511B-4A47-9482-9323D827D4C7}"/>
              </a:ext>
            </a:extLst>
          </p:cNvPr>
          <p:cNvSpPr/>
          <p:nvPr/>
        </p:nvSpPr>
        <p:spPr>
          <a:xfrm>
            <a:off x="2245360" y="3419138"/>
            <a:ext cx="8117840" cy="800219"/>
          </a:xfrm>
          <a:prstGeom prst="rect">
            <a:avLst/>
          </a:prstGeom>
        </p:spPr>
        <p:txBody>
          <a:bodyPr wrap="square">
            <a:spAutoFit/>
          </a:bodyPr>
          <a:lstStyle/>
          <a:p>
            <a:pPr indent="248285">
              <a:spcAft>
                <a:spcPts val="0"/>
              </a:spcAft>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以下文档不需要移交给客户：</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风险报告</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会议记要</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概要设计说明书</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数据库设计手册</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开发人员信息</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源代码文档</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
        <p:nvSpPr>
          <p:cNvPr id="12" name="矩形 11"/>
          <p:cNvSpPr/>
          <p:nvPr/>
        </p:nvSpPr>
        <p:spPr>
          <a:xfrm>
            <a:off x="2407906" y="2653428"/>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60281761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6" y="999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验收标准</a:t>
            </a:r>
          </a:p>
        </p:txBody>
      </p:sp>
      <p:graphicFrame>
        <p:nvGraphicFramePr>
          <p:cNvPr id="3" name="表格 2">
            <a:extLst>
              <a:ext uri="{FF2B5EF4-FFF2-40B4-BE49-F238E27FC236}">
                <a16:creationId xmlns="" xmlns:a16="http://schemas.microsoft.com/office/drawing/2014/main" id="{899DD837-D8D7-4EEA-9EDD-55303F6F1E75}"/>
              </a:ext>
            </a:extLst>
          </p:cNvPr>
          <p:cNvGraphicFramePr>
            <a:graphicFrameLocks noGrp="1"/>
          </p:cNvGraphicFramePr>
          <p:nvPr>
            <p:extLst/>
          </p:nvPr>
        </p:nvGraphicFramePr>
        <p:xfrm>
          <a:off x="3409628" y="1810919"/>
          <a:ext cx="5858359" cy="4572000"/>
        </p:xfrm>
        <a:graphic>
          <a:graphicData uri="http://schemas.openxmlformats.org/drawingml/2006/table">
            <a:tbl>
              <a:tblPr firstRow="1" firstCol="1" bandRow="1">
                <a:tableStyleId>{5C22544A-7EE6-4342-B048-85BDC9FD1C3A}</a:tableStyleId>
              </a:tblPr>
              <a:tblGrid>
                <a:gridCol w="3088487">
                  <a:extLst>
                    <a:ext uri="{9D8B030D-6E8A-4147-A177-3AD203B41FA5}">
                      <a16:colId xmlns="" xmlns:a16="http://schemas.microsoft.com/office/drawing/2014/main" val="2371761165"/>
                    </a:ext>
                  </a:extLst>
                </a:gridCol>
                <a:gridCol w="2769872">
                  <a:extLst>
                    <a:ext uri="{9D8B030D-6E8A-4147-A177-3AD203B41FA5}">
                      <a16:colId xmlns="" xmlns:a16="http://schemas.microsoft.com/office/drawing/2014/main" val="3325699916"/>
                    </a:ext>
                  </a:extLst>
                </a:gridCol>
              </a:tblGrid>
              <a:tr h="243712">
                <a:tc>
                  <a:txBody>
                    <a:bodyPr/>
                    <a:lstStyle/>
                    <a:p>
                      <a:pPr>
                        <a:spcAft>
                          <a:spcPts val="0"/>
                        </a:spcAft>
                      </a:pPr>
                      <a:r>
                        <a:rPr lang="zh-CN" sz="2000">
                          <a:effectLst/>
                        </a:rPr>
                        <a:t>文档</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2000">
                          <a:effectLst/>
                        </a:rPr>
                        <a:t>验收标准</a:t>
                      </a:r>
                      <a:endParaRPr lang="zh-CN" sz="2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433567406"/>
                  </a:ext>
                </a:extLst>
              </a:tr>
              <a:tr h="487424">
                <a:tc>
                  <a:txBody>
                    <a:bodyPr/>
                    <a:lstStyle/>
                    <a:p>
                      <a:pPr>
                        <a:spcAft>
                          <a:spcPts val="0"/>
                        </a:spcAft>
                      </a:pPr>
                      <a:r>
                        <a:rPr lang="zh-CN" sz="2000">
                          <a:effectLst/>
                        </a:rPr>
                        <a:t>《可行性分析报告》</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2000" dirty="0">
                          <a:effectLst/>
                        </a:rPr>
                        <a:t>格式规范，</a:t>
                      </a:r>
                      <a:r>
                        <a:rPr lang="zh-CN" sz="2000" dirty="0" smtClean="0">
                          <a:effectLst/>
                        </a:rPr>
                        <a:t>内容具体</a:t>
                      </a:r>
                      <a:r>
                        <a:rPr lang="zh-CN" altLang="en-US" sz="2000" dirty="0" smtClean="0">
                          <a:effectLst/>
                        </a:rPr>
                        <a:t>且通过审核</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09150106"/>
                  </a:ext>
                </a:extLst>
              </a:tr>
              <a:tr h="487424">
                <a:tc>
                  <a:txBody>
                    <a:bodyPr/>
                    <a:lstStyle/>
                    <a:p>
                      <a:pPr>
                        <a:spcAft>
                          <a:spcPts val="0"/>
                        </a:spcAft>
                      </a:pPr>
                      <a:r>
                        <a:rPr lang="zh-CN" sz="2000">
                          <a:effectLst/>
                        </a:rPr>
                        <a:t>《项目章程》</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zh-CN" sz="2000" dirty="0" smtClean="0">
                          <a:effectLst/>
                        </a:rPr>
                        <a:t>格式规范，内容具体</a:t>
                      </a:r>
                      <a:r>
                        <a:rPr lang="zh-CN" altLang="en-US" sz="2000" dirty="0" smtClean="0">
                          <a:effectLst/>
                        </a:rPr>
                        <a:t>且通过审核</a:t>
                      </a:r>
                      <a:endParaRPr lang="zh-CN" alt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514123624"/>
                  </a:ext>
                </a:extLst>
              </a:tr>
              <a:tr h="487424">
                <a:tc>
                  <a:txBody>
                    <a:bodyPr/>
                    <a:lstStyle/>
                    <a:p>
                      <a:pPr>
                        <a:spcAft>
                          <a:spcPts val="0"/>
                        </a:spcAft>
                      </a:pPr>
                      <a:r>
                        <a:rPr lang="zh-CN" sz="2000">
                          <a:effectLst/>
                        </a:rPr>
                        <a:t>《总体项目计划》</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zh-CN" sz="2000" dirty="0" smtClean="0">
                          <a:effectLst/>
                        </a:rPr>
                        <a:t>格式规范，内容具体</a:t>
                      </a:r>
                      <a:r>
                        <a:rPr lang="zh-CN" altLang="en-US" sz="2000" dirty="0" smtClean="0">
                          <a:effectLst/>
                        </a:rPr>
                        <a:t>且通过审核</a:t>
                      </a:r>
                      <a:endParaRPr lang="zh-CN" alt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091364128"/>
                  </a:ext>
                </a:extLst>
              </a:tr>
              <a:tr h="487424">
                <a:tc>
                  <a:txBody>
                    <a:bodyPr/>
                    <a:lstStyle/>
                    <a:p>
                      <a:pPr>
                        <a:spcAft>
                          <a:spcPts val="0"/>
                        </a:spcAft>
                      </a:pPr>
                      <a:r>
                        <a:rPr lang="zh-CN" sz="2000" dirty="0">
                          <a:effectLst/>
                        </a:rPr>
                        <a:t>《</a:t>
                      </a:r>
                      <a:r>
                        <a:rPr lang="en-US" sz="2000" dirty="0">
                          <a:effectLst/>
                        </a:rPr>
                        <a:t>QA</a:t>
                      </a:r>
                      <a:r>
                        <a:rPr lang="zh-CN" sz="2000" dirty="0">
                          <a:effectLst/>
                        </a:rPr>
                        <a:t>计划》</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zh-CN" sz="2000" dirty="0" smtClean="0">
                          <a:effectLst/>
                        </a:rPr>
                        <a:t>格式规范，内容具体</a:t>
                      </a:r>
                      <a:r>
                        <a:rPr lang="zh-CN" altLang="en-US" sz="2000" dirty="0" smtClean="0">
                          <a:effectLst/>
                        </a:rPr>
                        <a:t>且通过审核</a:t>
                      </a:r>
                      <a:endParaRPr lang="zh-CN" alt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622289327"/>
                  </a:ext>
                </a:extLst>
              </a:tr>
              <a:tr h="487424">
                <a:tc>
                  <a:txBody>
                    <a:bodyPr/>
                    <a:lstStyle/>
                    <a:p>
                      <a:pPr>
                        <a:spcAft>
                          <a:spcPts val="0"/>
                        </a:spcAft>
                      </a:pPr>
                      <a:r>
                        <a:rPr lang="zh-CN" sz="2000">
                          <a:effectLst/>
                        </a:rPr>
                        <a:t>《需求工程计划》</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zh-CN" sz="2000" dirty="0" smtClean="0">
                          <a:effectLst/>
                        </a:rPr>
                        <a:t>格式规范，内容具体</a:t>
                      </a:r>
                      <a:r>
                        <a:rPr lang="zh-CN" altLang="en-US" sz="2000" dirty="0" smtClean="0">
                          <a:effectLst/>
                        </a:rPr>
                        <a:t>且通过审核</a:t>
                      </a:r>
                      <a:endParaRPr lang="zh-CN" alt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339223199"/>
                  </a:ext>
                </a:extLst>
              </a:tr>
              <a:tr h="487424">
                <a:tc>
                  <a:txBody>
                    <a:bodyPr/>
                    <a:lstStyle/>
                    <a:p>
                      <a:pPr>
                        <a:spcAft>
                          <a:spcPts val="0"/>
                        </a:spcAft>
                      </a:pPr>
                      <a:r>
                        <a:rPr lang="zh-CN" sz="2000">
                          <a:effectLst/>
                        </a:rPr>
                        <a:t>《软件需求规格说明书》</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000" dirty="0" smtClean="0">
                          <a:effectLst/>
                        </a:rPr>
                        <a:t>格式规范，内容具体</a:t>
                      </a:r>
                      <a:r>
                        <a:rPr lang="zh-CN" altLang="en-US" sz="2000" dirty="0" smtClean="0">
                          <a:effectLst/>
                        </a:rPr>
                        <a:t>且通过审核</a:t>
                      </a:r>
                      <a:endParaRPr lang="zh-CN" altLang="zh-CN" sz="2000" dirty="0" smtClea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8699723"/>
                  </a:ext>
                </a:extLst>
              </a:tr>
              <a:tr h="487424">
                <a:tc>
                  <a:txBody>
                    <a:bodyPr/>
                    <a:lstStyle/>
                    <a:p>
                      <a:pPr>
                        <a:spcAft>
                          <a:spcPts val="0"/>
                        </a:spcAft>
                      </a:pPr>
                      <a:r>
                        <a:rPr lang="zh-CN" sz="2000">
                          <a:effectLst/>
                        </a:rPr>
                        <a:t>《软件需求变更文档》</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zh-CN" sz="2000" dirty="0" smtClean="0">
                          <a:effectLst/>
                        </a:rPr>
                        <a:t>格式规范，内容具体</a:t>
                      </a:r>
                      <a:r>
                        <a:rPr lang="zh-CN" altLang="en-US" sz="2000" dirty="0" smtClean="0">
                          <a:effectLst/>
                        </a:rPr>
                        <a:t>且通过审核</a:t>
                      </a:r>
                      <a:endParaRPr lang="zh-CN" alt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874893919"/>
                  </a:ext>
                </a:extLst>
              </a:tr>
            </a:tbl>
          </a:graphicData>
        </a:graphic>
      </p:graphicFrame>
    </p:spTree>
    <p:extLst>
      <p:ext uri="{BB962C8B-B14F-4D97-AF65-F5344CB8AC3E}">
        <p14:creationId xmlns:p14="http://schemas.microsoft.com/office/powerpoint/2010/main" val="52070330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项目相关信息</a:t>
            </a:r>
          </a:p>
        </p:txBody>
      </p:sp>
      <p:sp>
        <p:nvSpPr>
          <p:cNvPr id="3" name="矩形 2">
            <a:extLst>
              <a:ext uri="{FF2B5EF4-FFF2-40B4-BE49-F238E27FC236}">
                <a16:creationId xmlns="" xmlns:a16="http://schemas.microsoft.com/office/drawing/2014/main" id="{BB9DAB1F-DD55-42E0-AA04-8E72737F8B1A}"/>
              </a:ext>
            </a:extLst>
          </p:cNvPr>
          <p:cNvSpPr/>
          <p:nvPr/>
        </p:nvSpPr>
        <p:spPr>
          <a:xfrm>
            <a:off x="3047999" y="2822416"/>
            <a:ext cx="6096000" cy="1477328"/>
          </a:xfrm>
          <a:prstGeom prst="rect">
            <a:avLst/>
          </a:prstGeom>
        </p:spPr>
        <p:txBody>
          <a:bodyPr>
            <a:spAutoFit/>
          </a:bodyPr>
          <a:lstStyle/>
          <a:p>
            <a:pPr indent="266700">
              <a:spcAft>
                <a:spcPts val="0"/>
              </a:spcAft>
            </a:pPr>
            <a:r>
              <a:rPr lang="zh-CN" altLang="zh-CN" dirty="0">
                <a:latin typeface="微软雅黑" panose="020B0503020204020204" pitchFamily="34" charset="-122"/>
                <a:ea typeface="微软雅黑" panose="020B0503020204020204" pitchFamily="34" charset="-122"/>
              </a:rPr>
              <a:t>项目名称：软件工程系列课程教学辅助网站的开发</a:t>
            </a:r>
          </a:p>
          <a:p>
            <a:pPr indent="266700">
              <a:spcAft>
                <a:spcPts val="0"/>
              </a:spcAft>
            </a:pPr>
            <a:r>
              <a:rPr lang="zh-CN" altLang="zh-CN" dirty="0">
                <a:latin typeface="微软雅黑" panose="020B0503020204020204" pitchFamily="34" charset="-122"/>
                <a:ea typeface="微软雅黑" panose="020B0503020204020204" pitchFamily="34" charset="-122"/>
              </a:rPr>
              <a:t>项目发起者：侯宏仑老师、杨枨老师</a:t>
            </a:r>
          </a:p>
          <a:p>
            <a:pPr indent="266700">
              <a:spcAft>
                <a:spcPts val="0"/>
              </a:spcAft>
            </a:pPr>
            <a:r>
              <a:rPr lang="zh-CN" altLang="zh-CN" dirty="0">
                <a:latin typeface="微软雅黑" panose="020B0503020204020204" pitchFamily="34" charset="-122"/>
                <a:ea typeface="微软雅黑" panose="020B0503020204020204" pitchFamily="34" charset="-122"/>
              </a:rPr>
              <a:t>项目实施者：刘祺、陈铭阳、赵唯皓、赵佳锋、蓝舒雯</a:t>
            </a:r>
          </a:p>
          <a:p>
            <a:pPr indent="266700">
              <a:spcAft>
                <a:spcPts val="0"/>
              </a:spcAft>
            </a:pPr>
            <a:r>
              <a:rPr lang="zh-CN" altLang="zh-CN" dirty="0">
                <a:latin typeface="微软雅黑" panose="020B0503020204020204" pitchFamily="34" charset="-122"/>
                <a:ea typeface="微软雅黑" panose="020B0503020204020204" pitchFamily="34" charset="-122"/>
              </a:rPr>
              <a:t>项目开始时间：</a:t>
            </a:r>
            <a:r>
              <a:rPr lang="en-US" altLang="zh-CN" dirty="0">
                <a:latin typeface="微软雅黑" panose="020B0503020204020204" pitchFamily="34" charset="-122"/>
                <a:ea typeface="微软雅黑" panose="020B0503020204020204" pitchFamily="34" charset="-122"/>
              </a:rPr>
              <a:t>2018</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22</a:t>
            </a:r>
            <a:r>
              <a:rPr lang="zh-CN" altLang="zh-CN" dirty="0">
                <a:latin typeface="微软雅黑" panose="020B0503020204020204" pitchFamily="34" charset="-122"/>
                <a:ea typeface="微软雅黑" panose="020B0503020204020204" pitchFamily="34" charset="-122"/>
              </a:rPr>
              <a:t>日</a:t>
            </a:r>
          </a:p>
          <a:p>
            <a:pPr indent="266700">
              <a:spcAft>
                <a:spcPts val="0"/>
              </a:spcAft>
            </a:pPr>
            <a:r>
              <a:rPr lang="zh-CN" altLang="zh-CN" dirty="0">
                <a:latin typeface="微软雅黑" panose="020B0503020204020204" pitchFamily="34" charset="-122"/>
                <a:ea typeface="微软雅黑" panose="020B0503020204020204" pitchFamily="34" charset="-122"/>
              </a:rPr>
              <a:t>项目截至时间：</a:t>
            </a:r>
            <a:r>
              <a:rPr lang="en-US" altLang="zh-CN" dirty="0">
                <a:latin typeface="微软雅黑" panose="020B0503020204020204" pitchFamily="34" charset="-122"/>
                <a:ea typeface="微软雅黑" panose="020B0503020204020204" pitchFamily="34" charset="-122"/>
              </a:rPr>
              <a:t>2019</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33986467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系统运行环境</a:t>
            </a:r>
          </a:p>
        </p:txBody>
      </p:sp>
      <p:sp>
        <p:nvSpPr>
          <p:cNvPr id="3" name="矩形 2">
            <a:extLst>
              <a:ext uri="{FF2B5EF4-FFF2-40B4-BE49-F238E27FC236}">
                <a16:creationId xmlns="" xmlns:a16="http://schemas.microsoft.com/office/drawing/2014/main" id="{BB9DAB1F-DD55-42E0-AA04-8E72737F8B1A}"/>
              </a:ext>
            </a:extLst>
          </p:cNvPr>
          <p:cNvSpPr/>
          <p:nvPr/>
        </p:nvSpPr>
        <p:spPr>
          <a:xfrm>
            <a:off x="2961638" y="2551837"/>
            <a:ext cx="6268722" cy="1754326"/>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本网站要求提供对外服务的能力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保证至少</a:t>
            </a:r>
            <a:r>
              <a:rPr lang="en-US" altLang="zh-CN" dirty="0">
                <a:latin typeface="微软雅黑" panose="020B0503020204020204" pitchFamily="34" charset="-122"/>
                <a:ea typeface="微软雅黑" panose="020B0503020204020204" pitchFamily="34" charset="-122"/>
              </a:rPr>
              <a:t>300</a:t>
            </a:r>
            <a:r>
              <a:rPr lang="zh-CN" altLang="zh-CN" dirty="0">
                <a:latin typeface="微软雅黑" panose="020B0503020204020204" pitchFamily="34" charset="-122"/>
                <a:ea typeface="微软雅黑" panose="020B0503020204020204" pitchFamily="34" charset="-122"/>
              </a:rPr>
              <a:t>名同学上课辅助服务的要求</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包括数据存储能力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网络服务吞吐能力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数据安全特性等</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服务器建议选用</a:t>
            </a:r>
            <a:r>
              <a:rPr lang="en-US" altLang="zh-CN" dirty="0">
                <a:latin typeface="微软雅黑" panose="020B0503020204020204" pitchFamily="34" charset="-122"/>
                <a:ea typeface="微软雅黑" panose="020B0503020204020204" pitchFamily="34" charset="-122"/>
              </a:rPr>
              <a:t>Intel CPU,</a:t>
            </a:r>
            <a:r>
              <a:rPr lang="zh-CN" altLang="zh-CN" dirty="0">
                <a:latin typeface="微软雅黑" panose="020B0503020204020204" pitchFamily="34" charset="-122"/>
                <a:ea typeface="微软雅黑" panose="020B0503020204020204" pitchFamily="34" charset="-122"/>
              </a:rPr>
              <a:t>可以选择</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Linux.</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开发平台可以选择</a:t>
            </a:r>
            <a:r>
              <a:rPr lang="en-US" altLang="zh-CN" dirty="0">
                <a:latin typeface="微软雅黑" panose="020B0503020204020204" pitchFamily="34" charset="-122"/>
                <a:ea typeface="微软雅黑" panose="020B0503020204020204" pitchFamily="34" charset="-122"/>
              </a:rPr>
              <a:t>IIS, .NET</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apache, tomcat/</a:t>
            </a:r>
            <a:r>
              <a:rPr lang="en-US" altLang="zh-CN" dirty="0" err="1">
                <a:latin typeface="微软雅黑" panose="020B0503020204020204" pitchFamily="34" charset="-122"/>
                <a:ea typeface="微软雅黑" panose="020B0503020204020204" pitchFamily="34" charset="-122"/>
              </a:rPr>
              <a:t>jboss</a:t>
            </a:r>
            <a:r>
              <a:rPr lang="zh-CN" altLang="zh-CN" dirty="0">
                <a:latin typeface="微软雅黑" panose="020B0503020204020204" pitchFamily="34" charset="-122"/>
                <a:ea typeface="微软雅黑" panose="020B0503020204020204" pitchFamily="34" charset="-122"/>
              </a:rPr>
              <a:t>平台</a:t>
            </a:r>
          </a:p>
          <a:p>
            <a:r>
              <a:rPr lang="zh-CN" altLang="zh-CN" dirty="0">
                <a:latin typeface="微软雅黑" panose="020B0503020204020204" pitchFamily="34" charset="-122"/>
                <a:ea typeface="微软雅黑" panose="020B0503020204020204" pitchFamily="34" charset="-122"/>
              </a:rPr>
              <a:t>请提供对外服务所要求的相应的安全保障</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9" name="矩形 8"/>
          <p:cNvSpPr/>
          <p:nvPr/>
        </p:nvSpPr>
        <p:spPr>
          <a:xfrm>
            <a:off x="6938127" y="157018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59212070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文档</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DOCUMENTS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2" name="图片 21">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334519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1887919" y="1856752"/>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1895187" y="1902790"/>
            <a:ext cx="247717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sp>
        <p:nvSpPr>
          <p:cNvPr id="10" name="矩形 9"/>
          <p:cNvSpPr/>
          <p:nvPr/>
        </p:nvSpPr>
        <p:spPr>
          <a:xfrm>
            <a:off x="373444" y="185675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373168" y="1893265"/>
            <a:ext cx="13288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3" name="矩形 18"/>
          <p:cNvSpPr>
            <a:spLocks noChangeArrowheads="1"/>
          </p:cNvSpPr>
          <p:nvPr/>
        </p:nvSpPr>
        <p:spPr bwMode="auto">
          <a:xfrm>
            <a:off x="1886332" y="2453058"/>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1882101" y="2499096"/>
            <a:ext cx="2484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项目概述</a:t>
            </a:r>
          </a:p>
        </p:txBody>
      </p:sp>
      <p:sp>
        <p:nvSpPr>
          <p:cNvPr id="17" name="矩形 16"/>
          <p:cNvSpPr/>
          <p:nvPr/>
        </p:nvSpPr>
        <p:spPr>
          <a:xfrm>
            <a:off x="371857" y="2453058"/>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6" name="文本框 17"/>
          <p:cNvSpPr txBox="1">
            <a:spLocks noChangeArrowheads="1"/>
          </p:cNvSpPr>
          <p:nvPr/>
        </p:nvSpPr>
        <p:spPr bwMode="auto">
          <a:xfrm>
            <a:off x="371581" y="2489571"/>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7" name="矩形 25"/>
          <p:cNvSpPr>
            <a:spLocks noChangeArrowheads="1"/>
          </p:cNvSpPr>
          <p:nvPr/>
        </p:nvSpPr>
        <p:spPr bwMode="auto">
          <a:xfrm>
            <a:off x="1882101" y="3050559"/>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1907552" y="3097339"/>
            <a:ext cx="246629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369214" y="3050559"/>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11" name="矩形 32"/>
          <p:cNvSpPr>
            <a:spLocks noChangeArrowheads="1"/>
          </p:cNvSpPr>
          <p:nvPr/>
        </p:nvSpPr>
        <p:spPr bwMode="auto">
          <a:xfrm>
            <a:off x="1882101" y="3669788"/>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2" name="Rectangle 6"/>
          <p:cNvSpPr>
            <a:spLocks noChangeArrowheads="1"/>
          </p:cNvSpPr>
          <p:nvPr/>
        </p:nvSpPr>
        <p:spPr bwMode="black">
          <a:xfrm>
            <a:off x="1890956" y="3715826"/>
            <a:ext cx="247294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369214" y="3669788"/>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462670" y="530189"/>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900267"/>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等腰三角形 4"/>
          <p:cNvSpPr/>
          <p:nvPr/>
        </p:nvSpPr>
        <p:spPr>
          <a:xfrm rot="12600000">
            <a:off x="8590650" y="1712584"/>
            <a:ext cx="989287" cy="1113444"/>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等腰三角形 4"/>
          <p:cNvSpPr/>
          <p:nvPr/>
        </p:nvSpPr>
        <p:spPr>
          <a:xfrm rot="19679131">
            <a:off x="7400925" y="977823"/>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等腰三角形 4"/>
          <p:cNvSpPr/>
          <p:nvPr/>
        </p:nvSpPr>
        <p:spPr>
          <a:xfrm rot="15049811">
            <a:off x="9234936" y="4017956"/>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2"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矩形 11">
            <a:extLst>
              <a:ext uri="{FF2B5EF4-FFF2-40B4-BE49-F238E27FC236}">
                <a16:creationId xmlns="" xmlns:a16="http://schemas.microsoft.com/office/drawing/2014/main" id="{9E245407-B690-4698-8980-51134A0F6FCF}"/>
              </a:ext>
            </a:extLst>
          </p:cNvPr>
          <p:cNvSpPr>
            <a:spLocks noChangeArrowheads="1"/>
          </p:cNvSpPr>
          <p:nvPr/>
        </p:nvSpPr>
        <p:spPr bwMode="auto">
          <a:xfrm>
            <a:off x="1891346" y="4325706"/>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Rectangle 6">
            <a:extLst>
              <a:ext uri="{FF2B5EF4-FFF2-40B4-BE49-F238E27FC236}">
                <a16:creationId xmlns="" xmlns:a16="http://schemas.microsoft.com/office/drawing/2014/main" id="{8B8336A7-A2F1-4E5B-879B-76FEFF573A59}"/>
              </a:ext>
            </a:extLst>
          </p:cNvPr>
          <p:cNvSpPr>
            <a:spLocks noChangeArrowheads="1"/>
          </p:cNvSpPr>
          <p:nvPr/>
        </p:nvSpPr>
        <p:spPr bwMode="black">
          <a:xfrm>
            <a:off x="1889759" y="4372115"/>
            <a:ext cx="2476286"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时间管理</a:t>
            </a: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计划</a:t>
            </a:r>
          </a:p>
        </p:txBody>
      </p:sp>
      <p:sp>
        <p:nvSpPr>
          <p:cNvPr id="71" name="矩形 70">
            <a:extLst>
              <a:ext uri="{FF2B5EF4-FFF2-40B4-BE49-F238E27FC236}">
                <a16:creationId xmlns="" xmlns:a16="http://schemas.microsoft.com/office/drawing/2014/main" id="{A0C8B9CC-E8E0-45F9-A0E7-32274C38EA79}"/>
              </a:ext>
            </a:extLst>
          </p:cNvPr>
          <p:cNvSpPr/>
          <p:nvPr/>
        </p:nvSpPr>
        <p:spPr>
          <a:xfrm>
            <a:off x="376871" y="432570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矩形 18">
            <a:extLst>
              <a:ext uri="{FF2B5EF4-FFF2-40B4-BE49-F238E27FC236}">
                <a16:creationId xmlns="" xmlns:a16="http://schemas.microsoft.com/office/drawing/2014/main" id="{D2BC4883-4FBC-4798-88B1-4120295B492F}"/>
              </a:ext>
            </a:extLst>
          </p:cNvPr>
          <p:cNvSpPr>
            <a:spLocks noChangeArrowheads="1"/>
          </p:cNvSpPr>
          <p:nvPr/>
        </p:nvSpPr>
        <p:spPr bwMode="auto">
          <a:xfrm>
            <a:off x="1896917" y="5011246"/>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Rectangle 6">
            <a:extLst>
              <a:ext uri="{FF2B5EF4-FFF2-40B4-BE49-F238E27FC236}">
                <a16:creationId xmlns="" xmlns:a16="http://schemas.microsoft.com/office/drawing/2014/main" id="{DF6CD629-7871-44F7-A6F1-D7C5898C23B9}"/>
              </a:ext>
            </a:extLst>
          </p:cNvPr>
          <p:cNvSpPr>
            <a:spLocks noChangeArrowheads="1"/>
          </p:cNvSpPr>
          <p:nvPr/>
        </p:nvSpPr>
        <p:spPr bwMode="black">
          <a:xfrm>
            <a:off x="1890952" y="5057284"/>
            <a:ext cx="24806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成本</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管理</a:t>
            </a: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计划</a:t>
            </a:r>
          </a:p>
        </p:txBody>
      </p:sp>
      <p:sp>
        <p:nvSpPr>
          <p:cNvPr id="76" name="矩形 75">
            <a:extLst>
              <a:ext uri="{FF2B5EF4-FFF2-40B4-BE49-F238E27FC236}">
                <a16:creationId xmlns="" xmlns:a16="http://schemas.microsoft.com/office/drawing/2014/main" id="{32F9B429-16CC-478B-86B2-A5BCDB810D4F}"/>
              </a:ext>
            </a:extLst>
          </p:cNvPr>
          <p:cNvSpPr/>
          <p:nvPr/>
        </p:nvSpPr>
        <p:spPr>
          <a:xfrm>
            <a:off x="382442" y="501124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文本框 17">
            <a:extLst>
              <a:ext uri="{FF2B5EF4-FFF2-40B4-BE49-F238E27FC236}">
                <a16:creationId xmlns="" xmlns:a16="http://schemas.microsoft.com/office/drawing/2014/main" id="{18DFD022-8164-4A10-A2F0-8FD296039484}"/>
              </a:ext>
            </a:extLst>
          </p:cNvPr>
          <p:cNvSpPr txBox="1">
            <a:spLocks noChangeArrowheads="1"/>
          </p:cNvSpPr>
          <p:nvPr/>
        </p:nvSpPr>
        <p:spPr bwMode="auto">
          <a:xfrm>
            <a:off x="381670" y="5047759"/>
            <a:ext cx="1323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06</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8" name="矩形 25">
            <a:extLst>
              <a:ext uri="{FF2B5EF4-FFF2-40B4-BE49-F238E27FC236}">
                <a16:creationId xmlns="" xmlns:a16="http://schemas.microsoft.com/office/drawing/2014/main" id="{A06657A7-67DD-4882-AF1C-349B3400B718}"/>
              </a:ext>
            </a:extLst>
          </p:cNvPr>
          <p:cNvSpPr>
            <a:spLocks noChangeArrowheads="1"/>
          </p:cNvSpPr>
          <p:nvPr/>
        </p:nvSpPr>
        <p:spPr bwMode="auto">
          <a:xfrm>
            <a:off x="1895723" y="5673513"/>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9" name="Rectangle 6">
            <a:extLst>
              <a:ext uri="{FF2B5EF4-FFF2-40B4-BE49-F238E27FC236}">
                <a16:creationId xmlns="" xmlns:a16="http://schemas.microsoft.com/office/drawing/2014/main" id="{B3582A74-E3EF-4A66-8026-231B07FF02EA}"/>
              </a:ext>
            </a:extLst>
          </p:cNvPr>
          <p:cNvSpPr>
            <a:spLocks noChangeArrowheads="1"/>
          </p:cNvSpPr>
          <p:nvPr/>
        </p:nvSpPr>
        <p:spPr bwMode="black">
          <a:xfrm>
            <a:off x="1894669" y="5719551"/>
            <a:ext cx="2484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人力资源管理</a:t>
            </a: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计划</a:t>
            </a:r>
          </a:p>
        </p:txBody>
      </p:sp>
      <p:sp>
        <p:nvSpPr>
          <p:cNvPr id="80" name="矩形 79">
            <a:extLst>
              <a:ext uri="{FF2B5EF4-FFF2-40B4-BE49-F238E27FC236}">
                <a16:creationId xmlns="" xmlns:a16="http://schemas.microsoft.com/office/drawing/2014/main" id="{749B29A1-5A4A-4862-B99F-8CD3FCE6F815}"/>
              </a:ext>
            </a:extLst>
          </p:cNvPr>
          <p:cNvSpPr/>
          <p:nvPr/>
        </p:nvSpPr>
        <p:spPr>
          <a:xfrm>
            <a:off x="382836" y="5673513"/>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1" name="文本框 24">
            <a:extLst>
              <a:ext uri="{FF2B5EF4-FFF2-40B4-BE49-F238E27FC236}">
                <a16:creationId xmlns="" xmlns:a16="http://schemas.microsoft.com/office/drawing/2014/main" id="{A64BA269-8873-43F4-8739-4D314E91C2B7}"/>
              </a:ext>
            </a:extLst>
          </p:cNvPr>
          <p:cNvSpPr txBox="1">
            <a:spLocks noChangeArrowheads="1"/>
          </p:cNvSpPr>
          <p:nvPr/>
        </p:nvSpPr>
        <p:spPr bwMode="auto">
          <a:xfrm>
            <a:off x="376871" y="5710026"/>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07</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82" name="矩形 32">
            <a:extLst>
              <a:ext uri="{FF2B5EF4-FFF2-40B4-BE49-F238E27FC236}">
                <a16:creationId xmlns="" xmlns:a16="http://schemas.microsoft.com/office/drawing/2014/main" id="{5267DD8F-24D5-40C1-8676-75C00687AF6B}"/>
              </a:ext>
            </a:extLst>
          </p:cNvPr>
          <p:cNvSpPr>
            <a:spLocks noChangeArrowheads="1"/>
          </p:cNvSpPr>
          <p:nvPr/>
        </p:nvSpPr>
        <p:spPr bwMode="auto">
          <a:xfrm>
            <a:off x="6274335" y="220696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Rectangle 6">
            <a:extLst>
              <a:ext uri="{FF2B5EF4-FFF2-40B4-BE49-F238E27FC236}">
                <a16:creationId xmlns="" xmlns:a16="http://schemas.microsoft.com/office/drawing/2014/main" id="{BDC629AB-F220-42AE-9DA6-7A0633DA0D28}"/>
              </a:ext>
            </a:extLst>
          </p:cNvPr>
          <p:cNvSpPr>
            <a:spLocks noChangeArrowheads="1"/>
          </p:cNvSpPr>
          <p:nvPr/>
        </p:nvSpPr>
        <p:spPr bwMode="black">
          <a:xfrm>
            <a:off x="6269957" y="2253003"/>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沟通管理计划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4" name="矩形 83">
            <a:extLst>
              <a:ext uri="{FF2B5EF4-FFF2-40B4-BE49-F238E27FC236}">
                <a16:creationId xmlns="" xmlns:a16="http://schemas.microsoft.com/office/drawing/2014/main" id="{17D3F62A-17AB-46B4-A7E8-13D2B07E9554}"/>
              </a:ext>
            </a:extLst>
          </p:cNvPr>
          <p:cNvSpPr/>
          <p:nvPr/>
        </p:nvSpPr>
        <p:spPr>
          <a:xfrm>
            <a:off x="4761448" y="220696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5" name="文本框 31">
            <a:extLst>
              <a:ext uri="{FF2B5EF4-FFF2-40B4-BE49-F238E27FC236}">
                <a16:creationId xmlns="" xmlns:a16="http://schemas.microsoft.com/office/drawing/2014/main" id="{E48936D8-7310-4AD6-8EE9-EEB177E97ED8}"/>
              </a:ext>
            </a:extLst>
          </p:cNvPr>
          <p:cNvSpPr txBox="1">
            <a:spLocks noChangeArrowheads="1"/>
          </p:cNvSpPr>
          <p:nvPr/>
        </p:nvSpPr>
        <p:spPr bwMode="auto">
          <a:xfrm>
            <a:off x="4748985" y="2243478"/>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08</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6" name="文本框 17">
            <a:extLst>
              <a:ext uri="{FF2B5EF4-FFF2-40B4-BE49-F238E27FC236}">
                <a16:creationId xmlns="" xmlns:a16="http://schemas.microsoft.com/office/drawing/2014/main" id="{79C15842-EB4F-40D6-BA44-0C659DEAAA59}"/>
              </a:ext>
            </a:extLst>
          </p:cNvPr>
          <p:cNvSpPr txBox="1">
            <a:spLocks noChangeArrowheads="1"/>
          </p:cNvSpPr>
          <p:nvPr/>
        </p:nvSpPr>
        <p:spPr bwMode="auto">
          <a:xfrm>
            <a:off x="371581" y="2489631"/>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7" name="文本框 17">
            <a:extLst>
              <a:ext uri="{FF2B5EF4-FFF2-40B4-BE49-F238E27FC236}">
                <a16:creationId xmlns="" xmlns:a16="http://schemas.microsoft.com/office/drawing/2014/main" id="{8B682CB1-FE64-4803-8159-EBA88BB8D3A9}"/>
              </a:ext>
            </a:extLst>
          </p:cNvPr>
          <p:cNvSpPr txBox="1">
            <a:spLocks noChangeArrowheads="1"/>
          </p:cNvSpPr>
          <p:nvPr/>
        </p:nvSpPr>
        <p:spPr bwMode="auto">
          <a:xfrm>
            <a:off x="377080" y="3082713"/>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8" name="文本框 17">
            <a:extLst>
              <a:ext uri="{FF2B5EF4-FFF2-40B4-BE49-F238E27FC236}">
                <a16:creationId xmlns="" xmlns:a16="http://schemas.microsoft.com/office/drawing/2014/main" id="{39FFE1CA-86DF-4BB2-8AC2-66EF72D35B44}"/>
              </a:ext>
            </a:extLst>
          </p:cNvPr>
          <p:cNvSpPr txBox="1">
            <a:spLocks noChangeArrowheads="1"/>
          </p:cNvSpPr>
          <p:nvPr/>
        </p:nvSpPr>
        <p:spPr bwMode="auto">
          <a:xfrm>
            <a:off x="334982" y="3706330"/>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9" name="文本框 17">
            <a:extLst>
              <a:ext uri="{FF2B5EF4-FFF2-40B4-BE49-F238E27FC236}">
                <a16:creationId xmlns="" xmlns:a16="http://schemas.microsoft.com/office/drawing/2014/main" id="{EB8E0279-FBB0-4BFB-872F-84D07BDA2B41}"/>
              </a:ext>
            </a:extLst>
          </p:cNvPr>
          <p:cNvSpPr txBox="1">
            <a:spLocks noChangeArrowheads="1"/>
          </p:cNvSpPr>
          <p:nvPr/>
        </p:nvSpPr>
        <p:spPr bwMode="auto">
          <a:xfrm>
            <a:off x="372742" y="4376670"/>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6" name="矩形 25">
            <a:extLst>
              <a:ext uri="{FF2B5EF4-FFF2-40B4-BE49-F238E27FC236}">
                <a16:creationId xmlns="" xmlns:a16="http://schemas.microsoft.com/office/drawing/2014/main" id="{D07D07F2-EBDB-44E6-9F77-4E5E845E3FBD}"/>
              </a:ext>
            </a:extLst>
          </p:cNvPr>
          <p:cNvSpPr>
            <a:spLocks noChangeArrowheads="1"/>
          </p:cNvSpPr>
          <p:nvPr/>
        </p:nvSpPr>
        <p:spPr bwMode="auto">
          <a:xfrm>
            <a:off x="6274335" y="369275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7" name="Rectangle 6">
            <a:extLst>
              <a:ext uri="{FF2B5EF4-FFF2-40B4-BE49-F238E27FC236}">
                <a16:creationId xmlns="" xmlns:a16="http://schemas.microsoft.com/office/drawing/2014/main" id="{B6E397DA-2417-4F4C-B2BE-635CE9E22697}"/>
              </a:ext>
            </a:extLst>
          </p:cNvPr>
          <p:cNvSpPr>
            <a:spLocks noChangeArrowheads="1"/>
          </p:cNvSpPr>
          <p:nvPr/>
        </p:nvSpPr>
        <p:spPr bwMode="black">
          <a:xfrm>
            <a:off x="6273281" y="3738790"/>
            <a:ext cx="2484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88" name="矩形 187">
            <a:extLst>
              <a:ext uri="{FF2B5EF4-FFF2-40B4-BE49-F238E27FC236}">
                <a16:creationId xmlns="" xmlns:a16="http://schemas.microsoft.com/office/drawing/2014/main" id="{2E6E2B95-6988-4EBC-845B-088C6BACA209}"/>
              </a:ext>
            </a:extLst>
          </p:cNvPr>
          <p:cNvSpPr/>
          <p:nvPr/>
        </p:nvSpPr>
        <p:spPr>
          <a:xfrm>
            <a:off x="4761448" y="369275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9" name="文本框 24">
            <a:extLst>
              <a:ext uri="{FF2B5EF4-FFF2-40B4-BE49-F238E27FC236}">
                <a16:creationId xmlns="" xmlns:a16="http://schemas.microsoft.com/office/drawing/2014/main" id="{C590E914-A225-46A3-87EE-CC740ACBA68D}"/>
              </a:ext>
            </a:extLst>
          </p:cNvPr>
          <p:cNvSpPr txBox="1">
            <a:spLocks noChangeArrowheads="1"/>
          </p:cNvSpPr>
          <p:nvPr/>
        </p:nvSpPr>
        <p:spPr bwMode="auto">
          <a:xfrm>
            <a:off x="4755483" y="3729265"/>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10</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90" name="矩形 32">
            <a:extLst>
              <a:ext uri="{FF2B5EF4-FFF2-40B4-BE49-F238E27FC236}">
                <a16:creationId xmlns="" xmlns:a16="http://schemas.microsoft.com/office/drawing/2014/main" id="{3FC6F433-71A5-4C2F-A110-CCE86561AC0F}"/>
              </a:ext>
            </a:extLst>
          </p:cNvPr>
          <p:cNvSpPr>
            <a:spLocks noChangeArrowheads="1"/>
          </p:cNvSpPr>
          <p:nvPr/>
        </p:nvSpPr>
        <p:spPr bwMode="auto">
          <a:xfrm>
            <a:off x="6274335" y="499212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1" name="Rectangle 6">
            <a:extLst>
              <a:ext uri="{FF2B5EF4-FFF2-40B4-BE49-F238E27FC236}">
                <a16:creationId xmlns="" xmlns:a16="http://schemas.microsoft.com/office/drawing/2014/main" id="{741E311D-B90D-4D80-94D4-62E429282FDF}"/>
              </a:ext>
            </a:extLst>
          </p:cNvPr>
          <p:cNvSpPr>
            <a:spLocks noChangeArrowheads="1"/>
          </p:cNvSpPr>
          <p:nvPr/>
        </p:nvSpPr>
        <p:spPr bwMode="black">
          <a:xfrm>
            <a:off x="6269957" y="5038163"/>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92" name="矩形 191">
            <a:extLst>
              <a:ext uri="{FF2B5EF4-FFF2-40B4-BE49-F238E27FC236}">
                <a16:creationId xmlns="" xmlns:a16="http://schemas.microsoft.com/office/drawing/2014/main" id="{93E96099-03C2-42D0-9551-BFBB239F23B8}"/>
              </a:ext>
            </a:extLst>
          </p:cNvPr>
          <p:cNvSpPr/>
          <p:nvPr/>
        </p:nvSpPr>
        <p:spPr>
          <a:xfrm>
            <a:off x="4761448" y="499212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3" name="文本框 31">
            <a:extLst>
              <a:ext uri="{FF2B5EF4-FFF2-40B4-BE49-F238E27FC236}">
                <a16:creationId xmlns="" xmlns:a16="http://schemas.microsoft.com/office/drawing/2014/main" id="{E0E6822E-FF0D-4774-9C3C-D0361CA20B2E}"/>
              </a:ext>
            </a:extLst>
          </p:cNvPr>
          <p:cNvSpPr txBox="1">
            <a:spLocks noChangeArrowheads="1"/>
          </p:cNvSpPr>
          <p:nvPr/>
        </p:nvSpPr>
        <p:spPr bwMode="auto">
          <a:xfrm>
            <a:off x="4748985" y="5028638"/>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a:t>
            </a:r>
            <a:r>
              <a:rPr lang="en-US" altLang="zh-CN" sz="2000" b="1" dirty="0" smtClean="0">
                <a:solidFill>
                  <a:srgbClr val="FFFFFF"/>
                </a:solidFill>
                <a:latin typeface="微软雅黑" panose="020B0503020204020204" pitchFamily="34" charset="-122"/>
                <a:ea typeface="微软雅黑" panose="020B0503020204020204" pitchFamily="34" charset="-122"/>
              </a:rPr>
              <a:t>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3" name="矩形 25">
            <a:extLst>
              <a:ext uri="{FF2B5EF4-FFF2-40B4-BE49-F238E27FC236}">
                <a16:creationId xmlns="" xmlns:a16="http://schemas.microsoft.com/office/drawing/2014/main" id="{EC0B62BA-5EA0-4D8B-9FA9-0A070E17B3B1}"/>
              </a:ext>
            </a:extLst>
          </p:cNvPr>
          <p:cNvSpPr>
            <a:spLocks noChangeArrowheads="1"/>
          </p:cNvSpPr>
          <p:nvPr/>
        </p:nvSpPr>
        <p:spPr bwMode="auto">
          <a:xfrm>
            <a:off x="6267238" y="3012108"/>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 name="Rectangle 6">
            <a:extLst>
              <a:ext uri="{FF2B5EF4-FFF2-40B4-BE49-F238E27FC236}">
                <a16:creationId xmlns="" xmlns:a16="http://schemas.microsoft.com/office/drawing/2014/main" id="{7C7B9016-596E-4641-A47D-04D71F15A532}"/>
              </a:ext>
            </a:extLst>
          </p:cNvPr>
          <p:cNvSpPr>
            <a:spLocks noChangeArrowheads="1"/>
          </p:cNvSpPr>
          <p:nvPr/>
        </p:nvSpPr>
        <p:spPr bwMode="black">
          <a:xfrm>
            <a:off x="6266184" y="3058146"/>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风险管理</a:t>
            </a:r>
            <a:r>
              <a:rPr lang="zh-CN" altLang="en-US" sz="2000" b="1" dirty="0">
                <a:solidFill>
                  <a:srgbClr val="F77258"/>
                </a:solidFill>
                <a:latin typeface="微软雅黑" panose="020B0503020204020204" pitchFamily="34" charset="-122"/>
                <a:ea typeface="微软雅黑" panose="020B0503020204020204" pitchFamily="34" charset="-122"/>
              </a:rPr>
              <a:t>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7" name="矩形 86">
            <a:extLst>
              <a:ext uri="{FF2B5EF4-FFF2-40B4-BE49-F238E27FC236}">
                <a16:creationId xmlns="" xmlns:a16="http://schemas.microsoft.com/office/drawing/2014/main" id="{333DF03B-7CB4-4074-997A-941015B8A549}"/>
              </a:ext>
            </a:extLst>
          </p:cNvPr>
          <p:cNvSpPr/>
          <p:nvPr/>
        </p:nvSpPr>
        <p:spPr>
          <a:xfrm>
            <a:off x="4754351" y="3012108"/>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8" name="文本框 24">
            <a:extLst>
              <a:ext uri="{FF2B5EF4-FFF2-40B4-BE49-F238E27FC236}">
                <a16:creationId xmlns="" xmlns:a16="http://schemas.microsoft.com/office/drawing/2014/main" id="{62813DF1-17B8-40F5-A4D5-7E8DB19DA1C7}"/>
              </a:ext>
            </a:extLst>
          </p:cNvPr>
          <p:cNvSpPr txBox="1">
            <a:spLocks noChangeArrowheads="1"/>
          </p:cNvSpPr>
          <p:nvPr/>
        </p:nvSpPr>
        <p:spPr bwMode="auto">
          <a:xfrm>
            <a:off x="4748386" y="3048621"/>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09</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89" name="矩形 32">
            <a:extLst>
              <a:ext uri="{FF2B5EF4-FFF2-40B4-BE49-F238E27FC236}">
                <a16:creationId xmlns="" xmlns:a16="http://schemas.microsoft.com/office/drawing/2014/main" id="{3FC6F433-71A5-4C2F-A110-CCE86561AC0F}"/>
              </a:ext>
            </a:extLst>
          </p:cNvPr>
          <p:cNvSpPr>
            <a:spLocks noChangeArrowheads="1"/>
          </p:cNvSpPr>
          <p:nvPr/>
        </p:nvSpPr>
        <p:spPr bwMode="auto">
          <a:xfrm>
            <a:off x="6279428" y="5667673"/>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0" name="Rectangle 6">
            <a:extLst>
              <a:ext uri="{FF2B5EF4-FFF2-40B4-BE49-F238E27FC236}">
                <a16:creationId xmlns="" xmlns:a16="http://schemas.microsoft.com/office/drawing/2014/main" id="{741E311D-B90D-4D80-94D4-62E429282FDF}"/>
              </a:ext>
            </a:extLst>
          </p:cNvPr>
          <p:cNvSpPr>
            <a:spLocks noChangeArrowheads="1"/>
          </p:cNvSpPr>
          <p:nvPr/>
        </p:nvSpPr>
        <p:spPr bwMode="black">
          <a:xfrm>
            <a:off x="6275050" y="5713711"/>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91" name="矩形 90">
            <a:extLst>
              <a:ext uri="{FF2B5EF4-FFF2-40B4-BE49-F238E27FC236}">
                <a16:creationId xmlns="" xmlns:a16="http://schemas.microsoft.com/office/drawing/2014/main" id="{93E96099-03C2-42D0-9551-BFBB239F23B8}"/>
              </a:ext>
            </a:extLst>
          </p:cNvPr>
          <p:cNvSpPr/>
          <p:nvPr/>
        </p:nvSpPr>
        <p:spPr>
          <a:xfrm>
            <a:off x="4766541" y="5667673"/>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2" name="文本框 31">
            <a:extLst>
              <a:ext uri="{FF2B5EF4-FFF2-40B4-BE49-F238E27FC236}">
                <a16:creationId xmlns="" xmlns:a16="http://schemas.microsoft.com/office/drawing/2014/main" id="{E0E6822E-FF0D-4774-9C3C-D0361CA20B2E}"/>
              </a:ext>
            </a:extLst>
          </p:cNvPr>
          <p:cNvSpPr txBox="1">
            <a:spLocks noChangeArrowheads="1"/>
          </p:cNvSpPr>
          <p:nvPr/>
        </p:nvSpPr>
        <p:spPr bwMode="auto">
          <a:xfrm>
            <a:off x="4754078" y="5704186"/>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a:t>
            </a:r>
            <a:r>
              <a:rPr lang="en-US" altLang="zh-CN" sz="2000" b="1" dirty="0" smtClean="0">
                <a:solidFill>
                  <a:srgbClr val="FFFFFF"/>
                </a:solidFill>
                <a:latin typeface="微软雅黑" panose="020B0503020204020204" pitchFamily="34" charset="-122"/>
                <a:ea typeface="微软雅黑" panose="020B0503020204020204" pitchFamily="34" charset="-122"/>
              </a:rPr>
              <a:t>13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5" name="矩形 32">
            <a:extLst>
              <a:ext uri="{FF2B5EF4-FFF2-40B4-BE49-F238E27FC236}">
                <a16:creationId xmlns="" xmlns:a16="http://schemas.microsoft.com/office/drawing/2014/main" id="{5267DD8F-24D5-40C1-8676-75C00687AF6B}"/>
              </a:ext>
            </a:extLst>
          </p:cNvPr>
          <p:cNvSpPr>
            <a:spLocks noChangeArrowheads="1"/>
          </p:cNvSpPr>
          <p:nvPr/>
        </p:nvSpPr>
        <p:spPr bwMode="auto">
          <a:xfrm>
            <a:off x="6251785" y="4360457"/>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6" name="Rectangle 6">
            <a:extLst>
              <a:ext uri="{FF2B5EF4-FFF2-40B4-BE49-F238E27FC236}">
                <a16:creationId xmlns="" xmlns:a16="http://schemas.microsoft.com/office/drawing/2014/main" id="{BDC629AB-F220-42AE-9DA6-7A0633DA0D28}"/>
              </a:ext>
            </a:extLst>
          </p:cNvPr>
          <p:cNvSpPr>
            <a:spLocks noChangeArrowheads="1"/>
          </p:cNvSpPr>
          <p:nvPr/>
        </p:nvSpPr>
        <p:spPr bwMode="black">
          <a:xfrm>
            <a:off x="6247407" y="4406495"/>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干系人管理计划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97" name="矩形 96">
            <a:extLst>
              <a:ext uri="{FF2B5EF4-FFF2-40B4-BE49-F238E27FC236}">
                <a16:creationId xmlns="" xmlns:a16="http://schemas.microsoft.com/office/drawing/2014/main" id="{17D3F62A-17AB-46B4-A7E8-13D2B07E9554}"/>
              </a:ext>
            </a:extLst>
          </p:cNvPr>
          <p:cNvSpPr/>
          <p:nvPr/>
        </p:nvSpPr>
        <p:spPr>
          <a:xfrm>
            <a:off x="4738898" y="4360457"/>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8" name="文本框 31">
            <a:extLst>
              <a:ext uri="{FF2B5EF4-FFF2-40B4-BE49-F238E27FC236}">
                <a16:creationId xmlns="" xmlns:a16="http://schemas.microsoft.com/office/drawing/2014/main" id="{E48936D8-7310-4AD6-8EE9-EEB177E97ED8}"/>
              </a:ext>
            </a:extLst>
          </p:cNvPr>
          <p:cNvSpPr txBox="1">
            <a:spLocks noChangeArrowheads="1"/>
          </p:cNvSpPr>
          <p:nvPr/>
        </p:nvSpPr>
        <p:spPr bwMode="auto">
          <a:xfrm>
            <a:off x="4726435" y="4396970"/>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a:t>
            </a:r>
            <a:r>
              <a:rPr lang="en-US" altLang="zh-CN" sz="2000" b="1" dirty="0" smtClean="0">
                <a:solidFill>
                  <a:srgbClr val="FFFFFF"/>
                </a:solidFill>
                <a:latin typeface="微软雅黑" panose="020B0503020204020204" pitchFamily="34" charset="-122"/>
                <a:ea typeface="微软雅黑" panose="020B0503020204020204" pitchFamily="34" charset="-122"/>
              </a:rPr>
              <a:t>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721034"/>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可行性分析报告</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4" name="矩形 3"/>
          <p:cNvSpPr/>
          <p:nvPr/>
        </p:nvSpPr>
        <p:spPr>
          <a:xfrm>
            <a:off x="1642284" y="1710987"/>
            <a:ext cx="2492990"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对所建议系统的说明</a:t>
            </a:r>
          </a:p>
        </p:txBody>
      </p:sp>
      <p:sp>
        <p:nvSpPr>
          <p:cNvPr id="5" name="矩形 4"/>
          <p:cNvSpPr/>
          <p:nvPr/>
        </p:nvSpPr>
        <p:spPr>
          <a:xfrm>
            <a:off x="2458064" y="2111097"/>
            <a:ext cx="7408950" cy="4247317"/>
          </a:xfrm>
          <a:prstGeom prst="rect">
            <a:avLst/>
          </a:prstGeom>
        </p:spPr>
        <p:txBody>
          <a:bodyPr wrap="square">
            <a:spAutoFit/>
          </a:bodyPr>
          <a:lstStyle/>
          <a:p>
            <a:pPr indent="284480" algn="just">
              <a:lnSpc>
                <a:spcPct val="150000"/>
              </a:lnSpc>
              <a:spcAft>
                <a:spcPts val="0"/>
              </a:spcAft>
            </a:pPr>
            <a:r>
              <a:rPr lang="zh-CN" altLang="zh-CN" kern="100" dirty="0">
                <a:latin typeface="Microsoft YaHei" charset="-122"/>
                <a:ea typeface="Microsoft YaHei" charset="-122"/>
                <a:cs typeface="Microsoft YaHei" charset="-122"/>
              </a:rPr>
              <a:t>这个网站的主要目的就是为教师和学生提供交流的平台，方便教师，方便学生。这个网站还为一些对这门课程感兴趣的人士提供一个了解的机会。</a:t>
            </a:r>
          </a:p>
          <a:p>
            <a:pPr marL="342900" lvl="0" indent="-342900" algn="just">
              <a:lnSpc>
                <a:spcPct val="150000"/>
              </a:lnSpc>
              <a:spcAft>
                <a:spcPts val="0"/>
              </a:spcAft>
              <a:buFont typeface="Arial" charset="0"/>
              <a:buChar char="*"/>
              <a:tabLst>
                <a:tab pos="228600" algn="l"/>
              </a:tabLst>
            </a:pPr>
            <a:r>
              <a:rPr lang="zh-CN" altLang="zh-CN" kern="100" dirty="0">
                <a:uFill>
                  <a:solidFill>
                    <a:srgbClr val="000000"/>
                  </a:solidFill>
                </a:uFill>
                <a:latin typeface="Microsoft YaHei" charset="-122"/>
                <a:ea typeface="Microsoft YaHei" charset="-122"/>
                <a:cs typeface="Microsoft YaHei" charset="-122"/>
              </a:rPr>
              <a:t>教师能够更好，更容易地得到学生的反馈，调整自己的进度或方法</a:t>
            </a:r>
          </a:p>
          <a:p>
            <a:pPr marL="342900" lvl="0" indent="-342900" algn="just">
              <a:lnSpc>
                <a:spcPct val="150000"/>
              </a:lnSpc>
              <a:spcAft>
                <a:spcPts val="0"/>
              </a:spcAft>
              <a:buFont typeface="Arial" charset="0"/>
              <a:buChar char="*"/>
              <a:tabLst>
                <a:tab pos="228600" algn="l"/>
              </a:tabLst>
            </a:pPr>
            <a:r>
              <a:rPr lang="zh-CN" altLang="zh-CN" kern="100" dirty="0">
                <a:uFill>
                  <a:solidFill>
                    <a:srgbClr val="000000"/>
                  </a:solidFill>
                </a:uFill>
                <a:latin typeface="Microsoft YaHei" charset="-122"/>
                <a:ea typeface="Microsoft YaHei" charset="-122"/>
                <a:cs typeface="Microsoft YaHei" charset="-122"/>
              </a:rPr>
              <a:t>教师可以方便地点评学生作业</a:t>
            </a:r>
          </a:p>
          <a:p>
            <a:pPr marL="342900" lvl="0" indent="-342900" algn="just">
              <a:lnSpc>
                <a:spcPct val="150000"/>
              </a:lnSpc>
              <a:spcAft>
                <a:spcPts val="0"/>
              </a:spcAft>
              <a:buFont typeface="Arial" charset="0"/>
              <a:buChar char="*"/>
              <a:tabLst>
                <a:tab pos="228600" algn="l"/>
              </a:tabLst>
            </a:pPr>
            <a:r>
              <a:rPr lang="zh-CN" altLang="zh-CN" kern="100" dirty="0">
                <a:uFill>
                  <a:solidFill>
                    <a:srgbClr val="000000"/>
                  </a:solidFill>
                </a:uFill>
                <a:latin typeface="Microsoft YaHei" charset="-122"/>
                <a:ea typeface="Microsoft YaHei" charset="-122"/>
                <a:cs typeface="Microsoft YaHei" charset="-122"/>
              </a:rPr>
              <a:t>有助于提高教师知名度和影响力，方便同学了解教师</a:t>
            </a:r>
          </a:p>
          <a:p>
            <a:pPr marL="342900" lvl="0" indent="-342900" algn="just">
              <a:lnSpc>
                <a:spcPct val="150000"/>
              </a:lnSpc>
              <a:spcAft>
                <a:spcPts val="0"/>
              </a:spcAft>
              <a:buFont typeface="Arial" charset="0"/>
              <a:buChar char="*"/>
              <a:tabLst>
                <a:tab pos="228600" algn="l"/>
              </a:tabLst>
            </a:pPr>
            <a:r>
              <a:rPr lang="zh-CN" altLang="zh-CN" kern="100" dirty="0">
                <a:uFill>
                  <a:solidFill>
                    <a:srgbClr val="000000"/>
                  </a:solidFill>
                </a:uFill>
                <a:latin typeface="Microsoft YaHei" charset="-122"/>
                <a:ea typeface="Microsoft YaHei" charset="-122"/>
                <a:cs typeface="Microsoft YaHei" charset="-122"/>
              </a:rPr>
              <a:t>学生的获得资料更加容易，更加丰富</a:t>
            </a:r>
          </a:p>
          <a:p>
            <a:pPr marL="342900" lvl="0" indent="-342900" algn="just">
              <a:lnSpc>
                <a:spcPct val="150000"/>
              </a:lnSpc>
              <a:spcAft>
                <a:spcPts val="0"/>
              </a:spcAft>
              <a:buFont typeface="Arial" charset="0"/>
              <a:buChar char="*"/>
              <a:tabLst>
                <a:tab pos="228600" algn="l"/>
              </a:tabLst>
            </a:pPr>
            <a:r>
              <a:rPr lang="zh-CN" altLang="zh-CN" kern="100" dirty="0">
                <a:uFill>
                  <a:solidFill>
                    <a:srgbClr val="000000"/>
                  </a:solidFill>
                </a:uFill>
                <a:latin typeface="Microsoft YaHei" charset="-122"/>
                <a:ea typeface="Microsoft YaHei" charset="-122"/>
                <a:cs typeface="Microsoft YaHei" charset="-122"/>
              </a:rPr>
              <a:t>学生能够有针对性地进行补课，如果有缺课的话</a:t>
            </a:r>
          </a:p>
          <a:p>
            <a:pPr marL="342900" lvl="0" indent="-342900" algn="just">
              <a:lnSpc>
                <a:spcPct val="150000"/>
              </a:lnSpc>
              <a:spcAft>
                <a:spcPts val="0"/>
              </a:spcAft>
              <a:buFont typeface="Arial" charset="0"/>
              <a:buChar char="*"/>
              <a:tabLst>
                <a:tab pos="228600" algn="l"/>
              </a:tabLst>
            </a:pPr>
            <a:r>
              <a:rPr lang="zh-CN" altLang="zh-CN" kern="100" dirty="0">
                <a:uFill>
                  <a:solidFill>
                    <a:srgbClr val="000000"/>
                  </a:solidFill>
                </a:uFill>
                <a:latin typeface="Microsoft YaHei" charset="-122"/>
                <a:ea typeface="Microsoft YaHei" charset="-122"/>
                <a:cs typeface="Microsoft YaHei" charset="-122"/>
              </a:rPr>
              <a:t>学生可以方便地向老师提出疑问 并且可以迅速的得到解答</a:t>
            </a:r>
          </a:p>
          <a:p>
            <a:pPr marL="342900" lvl="0" indent="-342900" algn="just">
              <a:lnSpc>
                <a:spcPct val="150000"/>
              </a:lnSpc>
              <a:spcAft>
                <a:spcPts val="0"/>
              </a:spcAft>
              <a:buFont typeface="Arial" charset="0"/>
              <a:buChar char="*"/>
              <a:tabLst>
                <a:tab pos="228600" algn="l"/>
              </a:tabLst>
            </a:pPr>
            <a:r>
              <a:rPr lang="zh-CN" altLang="zh-CN" kern="100" dirty="0">
                <a:uFill>
                  <a:solidFill>
                    <a:srgbClr val="000000"/>
                  </a:solidFill>
                </a:uFill>
                <a:latin typeface="Microsoft YaHei" charset="-122"/>
                <a:ea typeface="Microsoft YaHei" charset="-122"/>
                <a:cs typeface="Microsoft YaHei" charset="-122"/>
              </a:rPr>
              <a:t>游客可以有机会了解这门课的情况，教师的情况</a:t>
            </a:r>
          </a:p>
        </p:txBody>
      </p:sp>
    </p:spTree>
    <p:extLst>
      <p:ext uri="{BB962C8B-B14F-4D97-AF65-F5344CB8AC3E}">
        <p14:creationId xmlns:p14="http://schemas.microsoft.com/office/powerpoint/2010/main" val="69636430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可行性分析报告</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4" name="矩形 3"/>
          <p:cNvSpPr/>
          <p:nvPr/>
        </p:nvSpPr>
        <p:spPr>
          <a:xfrm>
            <a:off x="1642284" y="1710987"/>
            <a:ext cx="2236510" cy="400110"/>
          </a:xfrm>
          <a:prstGeom prst="rect">
            <a:avLst/>
          </a:prstGeom>
          <a:noFill/>
        </p:spPr>
        <p:txBody>
          <a:bodyPr wrap="none" rtlCol="0">
            <a:spAutoFit/>
          </a:bodyPr>
          <a:lstStyle/>
          <a:p>
            <a:r>
              <a:rPr kumimoji="1" lang="zh-CN" altLang="en-US" sz="2000" b="1" dirty="0" smtClean="0">
                <a:latin typeface="Microsoft YaHei" charset="-122"/>
                <a:ea typeface="Microsoft YaHei" charset="-122"/>
                <a:cs typeface="Microsoft YaHei" charset="-122"/>
              </a:rPr>
              <a:t>可选择的系统方案</a:t>
            </a:r>
            <a:endParaRPr kumimoji="1" lang="zh-CN" altLang="en-US" sz="2000" b="1" dirty="0">
              <a:latin typeface="Microsoft YaHei" charset="-122"/>
              <a:ea typeface="Microsoft YaHei" charset="-122"/>
              <a:cs typeface="Microsoft YaHei" charset="-122"/>
            </a:endParaRPr>
          </a:p>
        </p:txBody>
      </p:sp>
      <p:sp>
        <p:nvSpPr>
          <p:cNvPr id="6" name="文本框 5"/>
          <p:cNvSpPr txBox="1"/>
          <p:nvPr/>
        </p:nvSpPr>
        <p:spPr>
          <a:xfrm>
            <a:off x="2321957" y="2339163"/>
            <a:ext cx="877163" cy="369332"/>
          </a:xfrm>
          <a:prstGeom prst="rect">
            <a:avLst/>
          </a:prstGeom>
          <a:noFill/>
        </p:spPr>
        <p:txBody>
          <a:bodyPr wrap="none" rtlCol="0">
            <a:spAutoFit/>
          </a:bodyPr>
          <a:lstStyle/>
          <a:p>
            <a:r>
              <a:rPr kumimoji="1" lang="zh-CN" altLang="en-US" b="1" dirty="0" smtClean="0">
                <a:latin typeface="Microsoft YaHei" charset="-122"/>
                <a:ea typeface="Microsoft YaHei" charset="-122"/>
                <a:cs typeface="Microsoft YaHei" charset="-122"/>
              </a:rPr>
              <a:t>方案一</a:t>
            </a:r>
            <a:endParaRPr kumimoji="1" lang="zh-CN" altLang="en-US" b="1" dirty="0">
              <a:latin typeface="Microsoft YaHei" charset="-122"/>
              <a:ea typeface="Microsoft YaHei" charset="-122"/>
              <a:cs typeface="Microsoft YaHei" charset="-122"/>
            </a:endParaRPr>
          </a:p>
        </p:txBody>
      </p:sp>
      <p:sp>
        <p:nvSpPr>
          <p:cNvPr id="7" name="矩形 6"/>
          <p:cNvSpPr/>
          <p:nvPr/>
        </p:nvSpPr>
        <p:spPr>
          <a:xfrm>
            <a:off x="3248624" y="2179770"/>
            <a:ext cx="8943376" cy="4662815"/>
          </a:xfrm>
          <a:prstGeom prst="rect">
            <a:avLst/>
          </a:prstGeom>
        </p:spPr>
        <p:txBody>
          <a:bodyPr wrap="square">
            <a:spAutoFit/>
          </a:bodyPr>
          <a:lstStyle/>
          <a:p>
            <a:pPr algn="just">
              <a:lnSpc>
                <a:spcPct val="150000"/>
              </a:lnSpc>
              <a:spcAft>
                <a:spcPts val="0"/>
              </a:spcAft>
            </a:pPr>
            <a:r>
              <a:rPr lang="zh-CN" altLang="zh-CN" kern="100" dirty="0">
                <a:latin typeface="Microsoft YaHei" charset="-122"/>
                <a:ea typeface="Microsoft YaHei" charset="-122"/>
                <a:cs typeface="Microsoft YaHei" charset="-122"/>
              </a:rPr>
              <a:t>后台开发：</a:t>
            </a:r>
            <a:r>
              <a:rPr lang="en-US" altLang="zh-CN" kern="100" dirty="0">
                <a:latin typeface="Microsoft YaHei" charset="-122"/>
                <a:ea typeface="Microsoft YaHei" charset="-122"/>
                <a:cs typeface="Microsoft YaHei" charset="-122"/>
              </a:rPr>
              <a:t>python</a:t>
            </a:r>
            <a:r>
              <a:rPr lang="zh-CN" altLang="zh-CN" kern="100" dirty="0">
                <a:latin typeface="Microsoft YaHei" charset="-122"/>
                <a:ea typeface="Microsoft YaHei" charset="-122"/>
                <a:cs typeface="Microsoft YaHei" charset="-122"/>
              </a:rPr>
              <a:t>、</a:t>
            </a:r>
            <a:r>
              <a:rPr lang="en-US" altLang="zh-CN" kern="100" dirty="0" err="1">
                <a:latin typeface="Microsoft YaHei" charset="-122"/>
                <a:ea typeface="Microsoft YaHei" charset="-122"/>
                <a:cs typeface="Microsoft YaHei" charset="-122"/>
              </a:rPr>
              <a:t>django</a:t>
            </a:r>
            <a:r>
              <a:rPr lang="en-US" altLang="zh-CN" kern="100" dirty="0">
                <a:latin typeface="Microsoft YaHei" charset="-122"/>
                <a:ea typeface="Microsoft YaHei" charset="-122"/>
                <a:cs typeface="Microsoft YaHei" charset="-122"/>
              </a:rPr>
              <a:t> </a:t>
            </a:r>
            <a:r>
              <a:rPr lang="zh-CN" altLang="zh-CN"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Web</a:t>
            </a:r>
            <a:r>
              <a:rPr lang="zh-CN" altLang="zh-CN" kern="100" dirty="0">
                <a:latin typeface="Microsoft YaHei" charset="-122"/>
                <a:ea typeface="Microsoft YaHei" charset="-122"/>
                <a:cs typeface="Microsoft YaHei" charset="-122"/>
              </a:rPr>
              <a:t>框架</a:t>
            </a:r>
            <a:r>
              <a:rPr lang="zh-CN" altLang="zh-CN" kern="100" dirty="0" smtClean="0">
                <a:latin typeface="Microsoft YaHei" charset="-122"/>
                <a:ea typeface="Microsoft YaHei" charset="-122"/>
                <a:cs typeface="Microsoft YaHei" charset="-122"/>
              </a:rPr>
              <a:t>）</a:t>
            </a:r>
            <a:endParaRPr lang="en-US" altLang="zh-CN" kern="100" dirty="0" smtClean="0">
              <a:latin typeface="Microsoft YaHei" charset="-122"/>
              <a:ea typeface="Microsoft YaHei" charset="-122"/>
              <a:cs typeface="Microsoft YaHei" charset="-122"/>
            </a:endParaRPr>
          </a:p>
          <a:p>
            <a:pPr algn="just">
              <a:lnSpc>
                <a:spcPct val="150000"/>
              </a:lnSpc>
              <a:spcAft>
                <a:spcPts val="0"/>
              </a:spcAft>
            </a:pPr>
            <a:r>
              <a:rPr lang="zh-CN" altLang="zh-CN" kern="100" dirty="0" smtClean="0">
                <a:latin typeface="Microsoft YaHei" charset="-122"/>
                <a:ea typeface="Microsoft YaHei" charset="-122"/>
                <a:cs typeface="Microsoft YaHei" charset="-122"/>
              </a:rPr>
              <a:t>前端</a:t>
            </a:r>
            <a:r>
              <a:rPr lang="zh-CN" altLang="zh-CN" kern="100" dirty="0">
                <a:latin typeface="Microsoft YaHei" charset="-122"/>
                <a:ea typeface="Microsoft YaHei" charset="-122"/>
                <a:cs typeface="Microsoft YaHei" charset="-122"/>
              </a:rPr>
              <a:t>开发：</a:t>
            </a:r>
            <a:r>
              <a:rPr lang="en-US" altLang="zh-CN" kern="100" dirty="0">
                <a:latin typeface="Microsoft YaHei" charset="-122"/>
                <a:ea typeface="Microsoft YaHei" charset="-122"/>
                <a:cs typeface="Microsoft YaHei" charset="-122"/>
              </a:rPr>
              <a:t>HTML5 </a:t>
            </a:r>
            <a:r>
              <a:rPr lang="zh-CN" altLang="zh-CN"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CSS </a:t>
            </a:r>
            <a:r>
              <a:rPr lang="zh-CN" altLang="zh-CN" kern="100" dirty="0">
                <a:latin typeface="Microsoft YaHei" charset="-122"/>
                <a:ea typeface="Microsoft YaHei" charset="-122"/>
                <a:cs typeface="Microsoft YaHei" charset="-122"/>
              </a:rPr>
              <a:t>、</a:t>
            </a:r>
            <a:r>
              <a:rPr lang="en-US" altLang="zh-CN" kern="100" dirty="0" smtClean="0">
                <a:latin typeface="Microsoft YaHei" charset="-122"/>
                <a:ea typeface="Microsoft YaHei" charset="-122"/>
                <a:cs typeface="Microsoft YaHei" charset="-122"/>
              </a:rPr>
              <a:t>JavaScript</a:t>
            </a:r>
          </a:p>
          <a:p>
            <a:pPr algn="just">
              <a:lnSpc>
                <a:spcPct val="150000"/>
              </a:lnSpc>
              <a:spcAft>
                <a:spcPts val="0"/>
              </a:spcAft>
            </a:pPr>
            <a:r>
              <a:rPr lang="zh-CN" altLang="zh-CN" kern="100" dirty="0" smtClean="0">
                <a:latin typeface="Microsoft YaHei" charset="-122"/>
                <a:ea typeface="Microsoft YaHei" charset="-122"/>
                <a:cs typeface="Microsoft YaHei" charset="-122"/>
              </a:rPr>
              <a:t>数据库</a:t>
            </a:r>
            <a:r>
              <a:rPr lang="zh-CN" altLang="zh-CN"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MYSQL</a:t>
            </a:r>
            <a:r>
              <a:rPr lang="zh-CN" altLang="zh-CN"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Apache </a:t>
            </a:r>
            <a:r>
              <a:rPr lang="zh-CN" altLang="zh-CN"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Web</a:t>
            </a:r>
            <a:r>
              <a:rPr lang="zh-CN" altLang="zh-CN" kern="100" dirty="0">
                <a:latin typeface="Microsoft YaHei" charset="-122"/>
                <a:ea typeface="Microsoft YaHei" charset="-122"/>
                <a:cs typeface="Microsoft YaHei" charset="-122"/>
              </a:rPr>
              <a:t>服务器</a:t>
            </a:r>
            <a:r>
              <a:rPr lang="zh-CN" altLang="zh-CN" kern="100" dirty="0" smtClean="0">
                <a:latin typeface="Microsoft YaHei" charset="-122"/>
                <a:ea typeface="Microsoft YaHei" charset="-122"/>
                <a:cs typeface="Microsoft YaHei" charset="-122"/>
              </a:rPr>
              <a:t>）</a:t>
            </a:r>
            <a:endParaRPr lang="en-US" altLang="zh-CN" kern="100" dirty="0" smtClean="0">
              <a:latin typeface="Microsoft YaHei" charset="-122"/>
              <a:ea typeface="Microsoft YaHei" charset="-122"/>
              <a:cs typeface="Microsoft YaHei" charset="-122"/>
            </a:endParaRPr>
          </a:p>
          <a:p>
            <a:pPr algn="just">
              <a:lnSpc>
                <a:spcPct val="150000"/>
              </a:lnSpc>
              <a:spcAft>
                <a:spcPts val="0"/>
              </a:spcAft>
            </a:pPr>
            <a:r>
              <a:rPr lang="zh-CN" altLang="zh-CN" kern="100" dirty="0" smtClean="0">
                <a:latin typeface="Microsoft YaHei" charset="-122"/>
                <a:ea typeface="Microsoft YaHei" charset="-122"/>
                <a:cs typeface="Microsoft YaHei" charset="-122"/>
              </a:rPr>
              <a:t>服务器</a:t>
            </a:r>
            <a:r>
              <a:rPr lang="zh-CN" altLang="zh-CN" kern="100" dirty="0">
                <a:latin typeface="Microsoft YaHei" charset="-122"/>
                <a:ea typeface="Microsoft YaHei" charset="-122"/>
                <a:cs typeface="Microsoft YaHei" charset="-122"/>
              </a:rPr>
              <a:t>：阿里云</a:t>
            </a:r>
            <a:r>
              <a:rPr lang="zh-CN" altLang="zh-CN" kern="100" dirty="0" smtClean="0">
                <a:latin typeface="Microsoft YaHei" charset="-122"/>
                <a:ea typeface="Microsoft YaHei" charset="-122"/>
                <a:cs typeface="Microsoft YaHei" charset="-122"/>
              </a:rPr>
              <a:t>服务器</a:t>
            </a:r>
            <a:endParaRPr lang="en-US" altLang="zh-CN" kern="100" dirty="0" smtClean="0">
              <a:latin typeface="Microsoft YaHei" charset="-122"/>
              <a:ea typeface="Microsoft YaHei" charset="-122"/>
              <a:cs typeface="Microsoft YaHei" charset="-122"/>
            </a:endParaRPr>
          </a:p>
          <a:p>
            <a:pPr algn="just">
              <a:lnSpc>
                <a:spcPct val="150000"/>
              </a:lnSpc>
              <a:spcAft>
                <a:spcPts val="0"/>
              </a:spcAft>
            </a:pPr>
            <a:r>
              <a:rPr lang="zh-CN" altLang="zh-CN" kern="100" dirty="0" smtClean="0">
                <a:latin typeface="Microsoft YaHei" charset="-122"/>
                <a:ea typeface="Microsoft YaHei" charset="-122"/>
                <a:cs typeface="Microsoft YaHei" charset="-122"/>
              </a:rPr>
              <a:t>优点</a:t>
            </a:r>
            <a:r>
              <a:rPr lang="zh-CN" altLang="zh-CN"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python</a:t>
            </a:r>
            <a:r>
              <a:rPr lang="zh-CN" altLang="zh-CN" kern="100" dirty="0">
                <a:latin typeface="Microsoft YaHei" charset="-122"/>
                <a:ea typeface="Microsoft YaHei" charset="-122"/>
                <a:cs typeface="Microsoft YaHei" charset="-122"/>
              </a:rPr>
              <a:t>简单易学、运行速度快且开源库非常之多，可移植性、可扩展性也非常的良好；</a:t>
            </a:r>
            <a:r>
              <a:rPr lang="en-US" altLang="zh-CN" kern="100" dirty="0" err="1">
                <a:latin typeface="Microsoft YaHei" charset="-122"/>
                <a:ea typeface="Microsoft YaHei" charset="-122"/>
                <a:cs typeface="Microsoft YaHei" charset="-122"/>
              </a:rPr>
              <a:t>django</a:t>
            </a:r>
            <a:r>
              <a:rPr lang="zh-CN" altLang="zh-CN" kern="100" dirty="0">
                <a:latin typeface="Microsoft YaHei" charset="-122"/>
                <a:ea typeface="Microsoft YaHei" charset="-122"/>
                <a:cs typeface="Microsoft YaHei" charset="-122"/>
              </a:rPr>
              <a:t>即为</a:t>
            </a:r>
            <a:r>
              <a:rPr lang="en-US" altLang="zh-CN" kern="100" dirty="0">
                <a:latin typeface="Microsoft YaHei" charset="-122"/>
                <a:ea typeface="Microsoft YaHei" charset="-122"/>
                <a:cs typeface="Microsoft YaHei" charset="-122"/>
              </a:rPr>
              <a:t>python</a:t>
            </a:r>
            <a:r>
              <a:rPr lang="zh-CN" altLang="zh-CN" kern="100" dirty="0">
                <a:latin typeface="Microsoft YaHei" charset="-122"/>
                <a:ea typeface="Microsoft YaHei" charset="-122"/>
                <a:cs typeface="Microsoft YaHei" charset="-122"/>
              </a:rPr>
              <a:t>的</a:t>
            </a:r>
            <a:r>
              <a:rPr lang="en-US" altLang="zh-CN" kern="100" dirty="0">
                <a:latin typeface="Microsoft YaHei" charset="-122"/>
                <a:ea typeface="Microsoft YaHei" charset="-122"/>
                <a:cs typeface="Microsoft YaHei" charset="-122"/>
              </a:rPr>
              <a:t>Web</a:t>
            </a:r>
            <a:r>
              <a:rPr lang="zh-CN" altLang="zh-CN" kern="100" dirty="0">
                <a:latin typeface="Microsoft YaHei" charset="-122"/>
                <a:ea typeface="Microsoft YaHei" charset="-122"/>
                <a:cs typeface="Microsoft YaHei" charset="-122"/>
              </a:rPr>
              <a:t>框架，主要目的是简单、快速的开发数据库驱动的网站，有许多功能强大的第三方插件，它拥有很强的扩展性；</a:t>
            </a:r>
            <a:r>
              <a:rPr lang="en-US" altLang="zh-CN" kern="100" dirty="0">
                <a:latin typeface="Microsoft YaHei" charset="-122"/>
                <a:ea typeface="Microsoft YaHei" charset="-122"/>
                <a:cs typeface="Microsoft YaHei" charset="-122"/>
              </a:rPr>
              <a:t>MYSQL</a:t>
            </a:r>
            <a:r>
              <a:rPr lang="zh-CN" altLang="zh-CN" kern="100" dirty="0">
                <a:latin typeface="Microsoft YaHei" charset="-122"/>
                <a:ea typeface="Microsoft YaHei" charset="-122"/>
                <a:cs typeface="Microsoft YaHei" charset="-122"/>
              </a:rPr>
              <a:t>作为上学期数据库课程所主要用的软件，我们对它有一定的认知和熟练度，用于开发较容易上手</a:t>
            </a:r>
            <a:r>
              <a:rPr lang="zh-CN" altLang="zh-CN" kern="100" dirty="0" smtClean="0">
                <a:latin typeface="Microsoft YaHei" charset="-122"/>
                <a:ea typeface="Microsoft YaHei" charset="-122"/>
                <a:cs typeface="Microsoft YaHei" charset="-122"/>
              </a:rPr>
              <a:t>。</a:t>
            </a:r>
            <a:endParaRPr lang="en-US" altLang="zh-CN" kern="100" dirty="0" smtClean="0">
              <a:latin typeface="Microsoft YaHei" charset="-122"/>
              <a:ea typeface="Microsoft YaHei" charset="-122"/>
              <a:cs typeface="Microsoft YaHei" charset="-122"/>
            </a:endParaRPr>
          </a:p>
          <a:p>
            <a:pPr algn="just">
              <a:lnSpc>
                <a:spcPct val="150000"/>
              </a:lnSpc>
              <a:spcAft>
                <a:spcPts val="0"/>
              </a:spcAft>
            </a:pPr>
            <a:r>
              <a:rPr lang="zh-CN" altLang="zh-CN" kern="100" dirty="0" smtClean="0">
                <a:latin typeface="Microsoft YaHei" charset="-122"/>
                <a:ea typeface="Microsoft YaHei" charset="-122"/>
                <a:cs typeface="Microsoft YaHei" charset="-122"/>
              </a:rPr>
              <a:t>缺点</a:t>
            </a:r>
            <a:r>
              <a:rPr lang="zh-CN" altLang="zh-CN"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python</a:t>
            </a:r>
            <a:r>
              <a:rPr lang="zh-CN" altLang="zh-CN" kern="100" dirty="0">
                <a:latin typeface="Microsoft YaHei" charset="-122"/>
                <a:ea typeface="Microsoft YaHei" charset="-122"/>
                <a:cs typeface="Microsoft YaHei" charset="-122"/>
              </a:rPr>
              <a:t>的一些库的安装非常的繁琐，且</a:t>
            </a:r>
            <a:r>
              <a:rPr lang="en-US" altLang="zh-CN" kern="100" dirty="0">
                <a:latin typeface="Microsoft YaHei" charset="-122"/>
                <a:ea typeface="Microsoft YaHei" charset="-122"/>
                <a:cs typeface="Microsoft YaHei" charset="-122"/>
              </a:rPr>
              <a:t>python</a:t>
            </a:r>
            <a:r>
              <a:rPr lang="zh-CN" altLang="zh-CN" kern="100" dirty="0">
                <a:latin typeface="Microsoft YaHei" charset="-122"/>
                <a:ea typeface="Microsoft YaHei" charset="-122"/>
                <a:cs typeface="Microsoft YaHei" charset="-122"/>
              </a:rPr>
              <a:t>和开源库在各个版本中都有很多的兼容性问题，库的频繁更新也可能导致项目在开发过程中遇到不小的麻烦；</a:t>
            </a:r>
            <a:r>
              <a:rPr lang="en-US" altLang="zh-CN" kern="100" dirty="0" err="1">
                <a:latin typeface="Microsoft YaHei" charset="-122"/>
                <a:ea typeface="Microsoft YaHei" charset="-122"/>
                <a:cs typeface="Microsoft YaHei" charset="-122"/>
              </a:rPr>
              <a:t>django</a:t>
            </a:r>
            <a:r>
              <a:rPr lang="zh-CN" altLang="zh-CN" kern="100" dirty="0">
                <a:latin typeface="Microsoft YaHei" charset="-122"/>
                <a:ea typeface="Microsoft YaHei" charset="-122"/>
                <a:cs typeface="Microsoft YaHei" charset="-122"/>
              </a:rPr>
              <a:t>虽然有很多第三方库，但很难使用，可参考的相关资料也较少。</a:t>
            </a:r>
          </a:p>
        </p:txBody>
      </p:sp>
    </p:spTree>
    <p:extLst>
      <p:ext uri="{BB962C8B-B14F-4D97-AF65-F5344CB8AC3E}">
        <p14:creationId xmlns:p14="http://schemas.microsoft.com/office/powerpoint/2010/main" val="147022910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可行性分析报告</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4" name="矩形 3"/>
          <p:cNvSpPr/>
          <p:nvPr/>
        </p:nvSpPr>
        <p:spPr>
          <a:xfrm>
            <a:off x="1642284" y="1710987"/>
            <a:ext cx="2236510" cy="400110"/>
          </a:xfrm>
          <a:prstGeom prst="rect">
            <a:avLst/>
          </a:prstGeom>
          <a:noFill/>
        </p:spPr>
        <p:txBody>
          <a:bodyPr wrap="none" rtlCol="0">
            <a:spAutoFit/>
          </a:bodyPr>
          <a:lstStyle/>
          <a:p>
            <a:r>
              <a:rPr kumimoji="1" lang="zh-CN" altLang="en-US" sz="2000" b="1" dirty="0" smtClean="0">
                <a:latin typeface="Microsoft YaHei" charset="-122"/>
                <a:ea typeface="Microsoft YaHei" charset="-122"/>
                <a:cs typeface="Microsoft YaHei" charset="-122"/>
              </a:rPr>
              <a:t>可选择的系统方案</a:t>
            </a:r>
            <a:endParaRPr kumimoji="1" lang="zh-CN" altLang="en-US" sz="2000" b="1" dirty="0">
              <a:latin typeface="Microsoft YaHei" charset="-122"/>
              <a:ea typeface="Microsoft YaHei" charset="-122"/>
              <a:cs typeface="Microsoft YaHei" charset="-122"/>
            </a:endParaRPr>
          </a:p>
        </p:txBody>
      </p:sp>
      <p:sp>
        <p:nvSpPr>
          <p:cNvPr id="6" name="文本框 5"/>
          <p:cNvSpPr txBox="1"/>
          <p:nvPr/>
        </p:nvSpPr>
        <p:spPr>
          <a:xfrm>
            <a:off x="2334781" y="2317898"/>
            <a:ext cx="877163" cy="369332"/>
          </a:xfrm>
          <a:prstGeom prst="rect">
            <a:avLst/>
          </a:prstGeom>
          <a:noFill/>
        </p:spPr>
        <p:txBody>
          <a:bodyPr wrap="none" rtlCol="0">
            <a:spAutoFit/>
          </a:bodyPr>
          <a:lstStyle/>
          <a:p>
            <a:r>
              <a:rPr kumimoji="1" lang="zh-CN" altLang="en-US" b="1" dirty="0" smtClean="0">
                <a:latin typeface="Microsoft YaHei" charset="-122"/>
                <a:ea typeface="Microsoft YaHei" charset="-122"/>
                <a:cs typeface="Microsoft YaHei" charset="-122"/>
              </a:rPr>
              <a:t>方案二</a:t>
            </a:r>
            <a:endParaRPr kumimoji="1" lang="zh-CN" altLang="en-US" b="1" dirty="0">
              <a:latin typeface="Microsoft YaHei" charset="-122"/>
              <a:ea typeface="Microsoft YaHei" charset="-122"/>
              <a:cs typeface="Microsoft YaHei" charset="-122"/>
            </a:endParaRPr>
          </a:p>
        </p:txBody>
      </p:sp>
      <p:sp>
        <p:nvSpPr>
          <p:cNvPr id="7" name="矩形 6"/>
          <p:cNvSpPr/>
          <p:nvPr/>
        </p:nvSpPr>
        <p:spPr>
          <a:xfrm>
            <a:off x="3517983" y="2244538"/>
            <a:ext cx="7072762" cy="3782895"/>
          </a:xfrm>
          <a:prstGeom prst="rect">
            <a:avLst/>
          </a:prstGeom>
        </p:spPr>
        <p:txBody>
          <a:bodyPr wrap="square">
            <a:spAutoFit/>
          </a:bodyPr>
          <a:lstStyle/>
          <a:p>
            <a:pPr algn="just">
              <a:lnSpc>
                <a:spcPct val="150000"/>
              </a:lnSpc>
              <a:spcAft>
                <a:spcPts val="0"/>
              </a:spcAft>
            </a:pPr>
            <a:r>
              <a:rPr lang="zh-CN" altLang="en-US" kern="100" dirty="0">
                <a:latin typeface="Microsoft YaHei" charset="-122"/>
                <a:ea typeface="Microsoft YaHei" charset="-122"/>
                <a:cs typeface="Microsoft YaHei" charset="-122"/>
              </a:rPr>
              <a:t>后台开发：</a:t>
            </a:r>
            <a:r>
              <a:rPr lang="en-US" altLang="zh-CN" kern="100" dirty="0">
                <a:latin typeface="Microsoft YaHei" charset="-122"/>
                <a:ea typeface="Microsoft YaHei" charset="-122"/>
                <a:cs typeface="Microsoft YaHei" charset="-122"/>
              </a:rPr>
              <a:t>PHP</a:t>
            </a:r>
          </a:p>
          <a:p>
            <a:pPr algn="just">
              <a:lnSpc>
                <a:spcPct val="150000"/>
              </a:lnSpc>
              <a:spcAft>
                <a:spcPts val="0"/>
              </a:spcAft>
            </a:pPr>
            <a:r>
              <a:rPr lang="zh-CN" altLang="en-US" kern="100" dirty="0">
                <a:latin typeface="Microsoft YaHei" charset="-122"/>
                <a:ea typeface="Microsoft YaHei" charset="-122"/>
                <a:cs typeface="Microsoft YaHei" charset="-122"/>
              </a:rPr>
              <a:t>前端开发：</a:t>
            </a:r>
            <a:r>
              <a:rPr lang="en-US" altLang="zh-CN" kern="100" dirty="0">
                <a:latin typeface="Microsoft YaHei" charset="-122"/>
                <a:ea typeface="Microsoft YaHei" charset="-122"/>
                <a:cs typeface="Microsoft YaHei" charset="-122"/>
              </a:rPr>
              <a:t>HTML5 </a:t>
            </a:r>
            <a:r>
              <a:rPr lang="zh-CN" altLang="en-US"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CSS </a:t>
            </a:r>
            <a:r>
              <a:rPr lang="zh-CN" altLang="en-US"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JavaScript</a:t>
            </a:r>
          </a:p>
          <a:p>
            <a:pPr algn="just">
              <a:lnSpc>
                <a:spcPct val="150000"/>
              </a:lnSpc>
              <a:spcAft>
                <a:spcPts val="0"/>
              </a:spcAft>
            </a:pPr>
            <a:r>
              <a:rPr lang="zh-CN" altLang="en-US" kern="100" dirty="0">
                <a:latin typeface="Microsoft YaHei" charset="-122"/>
                <a:ea typeface="Microsoft YaHei" charset="-122"/>
                <a:cs typeface="Microsoft YaHei" charset="-122"/>
              </a:rPr>
              <a:t>数据库：</a:t>
            </a:r>
            <a:r>
              <a:rPr lang="en-US" altLang="zh-CN" kern="100" dirty="0">
                <a:latin typeface="Microsoft YaHei" charset="-122"/>
                <a:ea typeface="Microsoft YaHei" charset="-122"/>
                <a:cs typeface="Microsoft YaHei" charset="-122"/>
              </a:rPr>
              <a:t>MYSQL</a:t>
            </a:r>
            <a:r>
              <a:rPr lang="zh-CN" altLang="en-US"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Apache </a:t>
            </a:r>
            <a:r>
              <a:rPr lang="zh-CN" altLang="en-US" kern="100" dirty="0">
                <a:latin typeface="Microsoft YaHei" charset="-122"/>
                <a:ea typeface="Microsoft YaHei" charset="-122"/>
                <a:cs typeface="Microsoft YaHei" charset="-122"/>
              </a:rPr>
              <a:t>（</a:t>
            </a:r>
            <a:r>
              <a:rPr lang="en-US" altLang="zh-CN" kern="100" dirty="0">
                <a:latin typeface="Microsoft YaHei" charset="-122"/>
                <a:ea typeface="Microsoft YaHei" charset="-122"/>
                <a:cs typeface="Microsoft YaHei" charset="-122"/>
              </a:rPr>
              <a:t>Web</a:t>
            </a:r>
            <a:r>
              <a:rPr lang="zh-CN" altLang="en-US" kern="100" dirty="0">
                <a:latin typeface="Microsoft YaHei" charset="-122"/>
                <a:ea typeface="Microsoft YaHei" charset="-122"/>
                <a:cs typeface="Microsoft YaHei" charset="-122"/>
              </a:rPr>
              <a:t>服务器）</a:t>
            </a:r>
          </a:p>
          <a:p>
            <a:pPr algn="just">
              <a:lnSpc>
                <a:spcPct val="150000"/>
              </a:lnSpc>
              <a:spcAft>
                <a:spcPts val="0"/>
              </a:spcAft>
            </a:pPr>
            <a:r>
              <a:rPr lang="zh-CN" altLang="en-US" kern="100" dirty="0">
                <a:latin typeface="Microsoft YaHei" charset="-122"/>
                <a:ea typeface="Microsoft YaHei" charset="-122"/>
                <a:cs typeface="Microsoft YaHei" charset="-122"/>
              </a:rPr>
              <a:t>服务器：阿里云服务器</a:t>
            </a:r>
          </a:p>
          <a:p>
            <a:pPr algn="just">
              <a:lnSpc>
                <a:spcPct val="150000"/>
              </a:lnSpc>
              <a:spcAft>
                <a:spcPts val="0"/>
              </a:spcAft>
            </a:pPr>
            <a:r>
              <a:rPr lang="zh-CN" altLang="en-US" kern="100" dirty="0">
                <a:latin typeface="Microsoft YaHei" charset="-122"/>
                <a:ea typeface="Microsoft YaHei" charset="-122"/>
                <a:cs typeface="Microsoft YaHei" charset="-122"/>
              </a:rPr>
              <a:t>优点：</a:t>
            </a:r>
            <a:r>
              <a:rPr lang="en-US" altLang="zh-CN" kern="100" dirty="0">
                <a:latin typeface="Microsoft YaHei" charset="-122"/>
                <a:ea typeface="Microsoft YaHei" charset="-122"/>
                <a:cs typeface="Microsoft YaHei" charset="-122"/>
              </a:rPr>
              <a:t>PHP</a:t>
            </a:r>
            <a:r>
              <a:rPr lang="zh-CN" altLang="en-US" kern="100" dirty="0">
                <a:latin typeface="Microsoft YaHei" charset="-122"/>
                <a:ea typeface="Microsoft YaHei" charset="-122"/>
                <a:cs typeface="Microsoft YaHei" charset="-122"/>
              </a:rPr>
              <a:t>免费快捷、跨平台性强，效率高，图像处理能力强，可以和</a:t>
            </a:r>
            <a:r>
              <a:rPr lang="en-US" altLang="zh-CN" kern="100" dirty="0">
                <a:latin typeface="Microsoft YaHei" charset="-122"/>
                <a:ea typeface="Microsoft YaHei" charset="-122"/>
                <a:cs typeface="Microsoft YaHei" charset="-122"/>
              </a:rPr>
              <a:t>HTML5</a:t>
            </a:r>
            <a:r>
              <a:rPr lang="zh-CN" altLang="en-US" kern="100" dirty="0">
                <a:latin typeface="Microsoft YaHei" charset="-122"/>
                <a:ea typeface="Microsoft YaHei" charset="-122"/>
                <a:cs typeface="Microsoft YaHei" charset="-122"/>
              </a:rPr>
              <a:t>嵌套使用；</a:t>
            </a:r>
            <a:r>
              <a:rPr lang="en-US" altLang="zh-CN" kern="100" dirty="0">
                <a:latin typeface="Microsoft YaHei" charset="-122"/>
                <a:ea typeface="Microsoft YaHei" charset="-122"/>
                <a:cs typeface="Microsoft YaHei" charset="-122"/>
              </a:rPr>
              <a:t>Apache</a:t>
            </a:r>
            <a:r>
              <a:rPr lang="zh-CN" altLang="en-US" kern="100" dirty="0">
                <a:latin typeface="Microsoft YaHei" charset="-122"/>
                <a:ea typeface="Microsoft YaHei" charset="-122"/>
                <a:cs typeface="Microsoft YaHei" charset="-122"/>
              </a:rPr>
              <a:t>作为世界使用排名第一的</a:t>
            </a:r>
            <a:r>
              <a:rPr lang="en-US" altLang="zh-CN" kern="100" dirty="0">
                <a:latin typeface="Microsoft YaHei" charset="-122"/>
                <a:ea typeface="Microsoft YaHei" charset="-122"/>
                <a:cs typeface="Microsoft YaHei" charset="-122"/>
              </a:rPr>
              <a:t>Web</a:t>
            </a:r>
            <a:r>
              <a:rPr lang="zh-CN" altLang="en-US" kern="100" dirty="0">
                <a:latin typeface="Microsoft YaHei" charset="-122"/>
                <a:ea typeface="Microsoft YaHei" charset="-122"/>
                <a:cs typeface="Microsoft YaHei" charset="-122"/>
              </a:rPr>
              <a:t>服务器软件，性能方面非常好，稳定性很好，对</a:t>
            </a:r>
            <a:r>
              <a:rPr lang="en-US" altLang="zh-CN" kern="100" dirty="0">
                <a:latin typeface="Microsoft YaHei" charset="-122"/>
                <a:ea typeface="Microsoft YaHei" charset="-122"/>
                <a:cs typeface="Microsoft YaHei" charset="-122"/>
              </a:rPr>
              <a:t>PHP</a:t>
            </a:r>
            <a:r>
              <a:rPr lang="zh-CN" altLang="en-US" kern="100" dirty="0">
                <a:latin typeface="Microsoft YaHei" charset="-122"/>
                <a:ea typeface="Microsoft YaHei" charset="-122"/>
                <a:cs typeface="Microsoft YaHei" charset="-122"/>
              </a:rPr>
              <a:t>支持好。</a:t>
            </a:r>
          </a:p>
          <a:p>
            <a:pPr algn="just">
              <a:lnSpc>
                <a:spcPct val="150000"/>
              </a:lnSpc>
              <a:spcAft>
                <a:spcPts val="0"/>
              </a:spcAft>
            </a:pPr>
            <a:r>
              <a:rPr lang="zh-CN" altLang="en-US" kern="100" dirty="0">
                <a:latin typeface="Microsoft YaHei" charset="-122"/>
                <a:ea typeface="Microsoft YaHei" charset="-122"/>
                <a:cs typeface="Microsoft YaHei" charset="-122"/>
              </a:rPr>
              <a:t>缺点：</a:t>
            </a:r>
            <a:r>
              <a:rPr lang="en-US" altLang="zh-CN" kern="100" dirty="0">
                <a:latin typeface="Microsoft YaHei" charset="-122"/>
                <a:ea typeface="Microsoft YaHei" charset="-122"/>
                <a:cs typeface="Microsoft YaHei" charset="-122"/>
              </a:rPr>
              <a:t>PHP</a:t>
            </a:r>
            <a:r>
              <a:rPr lang="zh-CN" altLang="en-US" kern="100" dirty="0">
                <a:latin typeface="Microsoft YaHei" charset="-122"/>
                <a:ea typeface="Microsoft YaHei" charset="-122"/>
                <a:cs typeface="Microsoft YaHei" charset="-122"/>
              </a:rPr>
              <a:t>函数命名不规范，支持</a:t>
            </a:r>
            <a:r>
              <a:rPr lang="en-US" altLang="zh-CN" kern="100" dirty="0">
                <a:latin typeface="Microsoft YaHei" charset="-122"/>
                <a:ea typeface="Microsoft YaHei" charset="-122"/>
                <a:cs typeface="Microsoft YaHei" charset="-122"/>
              </a:rPr>
              <a:t>Web</a:t>
            </a:r>
            <a:r>
              <a:rPr lang="zh-CN" altLang="en-US" kern="100" dirty="0">
                <a:latin typeface="Microsoft YaHei" charset="-122"/>
                <a:ea typeface="Microsoft YaHei" charset="-122"/>
                <a:cs typeface="Microsoft YaHei" charset="-122"/>
              </a:rPr>
              <a:t>开发，后期维护较困难，对多线程支持不友好。</a:t>
            </a:r>
          </a:p>
        </p:txBody>
      </p:sp>
    </p:spTree>
    <p:extLst>
      <p:ext uri="{BB962C8B-B14F-4D97-AF65-F5344CB8AC3E}">
        <p14:creationId xmlns:p14="http://schemas.microsoft.com/office/powerpoint/2010/main" val="119369173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可行性分析报告</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4" name="矩形 3"/>
          <p:cNvSpPr/>
          <p:nvPr/>
        </p:nvSpPr>
        <p:spPr>
          <a:xfrm>
            <a:off x="1642284" y="1710987"/>
            <a:ext cx="2236510" cy="400110"/>
          </a:xfrm>
          <a:prstGeom prst="rect">
            <a:avLst/>
          </a:prstGeom>
          <a:noFill/>
        </p:spPr>
        <p:txBody>
          <a:bodyPr wrap="none" rtlCol="0">
            <a:spAutoFit/>
          </a:bodyPr>
          <a:lstStyle/>
          <a:p>
            <a:r>
              <a:rPr kumimoji="1" lang="zh-CN" altLang="en-US" sz="2000" b="1" dirty="0" smtClean="0">
                <a:latin typeface="Microsoft YaHei" charset="-122"/>
                <a:ea typeface="Microsoft YaHei" charset="-122"/>
                <a:cs typeface="Microsoft YaHei" charset="-122"/>
              </a:rPr>
              <a:t>可选择的系统平台</a:t>
            </a:r>
            <a:endParaRPr kumimoji="1" lang="zh-CN" altLang="en-US" sz="2000" b="1" dirty="0">
              <a:latin typeface="Microsoft YaHei" charset="-122"/>
              <a:ea typeface="Microsoft YaHei" charset="-122"/>
              <a:cs typeface="Microsoft YaHei" charset="-122"/>
            </a:endParaRPr>
          </a:p>
        </p:txBody>
      </p:sp>
      <p:graphicFrame>
        <p:nvGraphicFramePr>
          <p:cNvPr id="2" name="表格 1"/>
          <p:cNvGraphicFramePr>
            <a:graphicFrameLocks noGrp="1"/>
          </p:cNvGraphicFramePr>
          <p:nvPr>
            <p:extLst/>
          </p:nvPr>
        </p:nvGraphicFramePr>
        <p:xfrm>
          <a:off x="2126512" y="2141854"/>
          <a:ext cx="8803759" cy="4564186"/>
        </p:xfrm>
        <a:graphic>
          <a:graphicData uri="http://schemas.openxmlformats.org/drawingml/2006/table">
            <a:tbl>
              <a:tblPr firstRow="1" firstCol="1" bandRow="1">
                <a:tableStyleId>{5C22544A-7EE6-4342-B048-85BDC9FD1C3A}</a:tableStyleId>
              </a:tblPr>
              <a:tblGrid>
                <a:gridCol w="1909810"/>
                <a:gridCol w="1513873"/>
                <a:gridCol w="2582922"/>
                <a:gridCol w="2797154"/>
              </a:tblGrid>
              <a:tr h="449386">
                <a:tc>
                  <a:txBody>
                    <a:bodyPr/>
                    <a:lstStyle/>
                    <a:p>
                      <a:pPr marL="266700" indent="266700" algn="ctr">
                        <a:spcAft>
                          <a:spcPts val="600"/>
                        </a:spcAft>
                      </a:pPr>
                      <a:r>
                        <a:rPr lang="zh-CN" sz="1800" kern="100">
                          <a:effectLst/>
                        </a:rPr>
                        <a:t>方案</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ctr">
                        <a:spcAft>
                          <a:spcPts val="600"/>
                        </a:spcAft>
                      </a:pPr>
                      <a:r>
                        <a:rPr lang="zh-CN" sz="1800" kern="100">
                          <a:effectLst/>
                        </a:rPr>
                        <a:t>内容</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ctr">
                        <a:spcAft>
                          <a:spcPts val="600"/>
                        </a:spcAft>
                      </a:pPr>
                      <a:r>
                        <a:rPr lang="zh-CN" sz="1800" kern="100">
                          <a:effectLst/>
                        </a:rPr>
                        <a:t>优点</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ctr">
                        <a:spcAft>
                          <a:spcPts val="600"/>
                        </a:spcAft>
                      </a:pPr>
                      <a:r>
                        <a:rPr lang="zh-CN" sz="1800" kern="100">
                          <a:effectLst/>
                        </a:rPr>
                        <a:t>缺点</a:t>
                      </a:r>
                      <a:endParaRPr lang="zh-CN" sz="1800" kern="100">
                        <a:effectLst/>
                        <a:latin typeface="Calibri" charset="0"/>
                        <a:ea typeface="宋体" charset="-122"/>
                        <a:cs typeface="Times New Roman" charset="0"/>
                      </a:endParaRPr>
                    </a:p>
                  </a:txBody>
                  <a:tcPr marL="68580" marR="68580" marT="0" marB="0"/>
                </a:tc>
              </a:tr>
              <a:tr h="0">
                <a:tc>
                  <a:txBody>
                    <a:bodyPr/>
                    <a:lstStyle/>
                    <a:p>
                      <a:pPr marL="266700" indent="266700" algn="just">
                        <a:spcAft>
                          <a:spcPts val="600"/>
                        </a:spcAft>
                      </a:pPr>
                      <a:r>
                        <a:rPr lang="zh-CN" sz="1800" kern="100" dirty="0" smtClean="0">
                          <a:effectLst/>
                        </a:rPr>
                        <a:t>方案</a:t>
                      </a:r>
                      <a:r>
                        <a:rPr lang="zh-CN" sz="1800" kern="100" dirty="0">
                          <a:effectLst/>
                        </a:rPr>
                        <a:t>一</a:t>
                      </a:r>
                      <a:endParaRPr lang="zh-CN" sz="1800" kern="100" dirty="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en-US" sz="1800" kern="100">
                          <a:effectLst/>
                        </a:rPr>
                        <a:t>Web</a:t>
                      </a:r>
                      <a:r>
                        <a:rPr lang="zh-CN" sz="1800" kern="100">
                          <a:effectLst/>
                        </a:rPr>
                        <a:t>端</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zh-CN" sz="1800" kern="100">
                          <a:effectLst/>
                        </a:rPr>
                        <a:t>使用</a:t>
                      </a:r>
                      <a:r>
                        <a:rPr lang="en-US" sz="1800" kern="100">
                          <a:effectLst/>
                        </a:rPr>
                        <a:t>Web</a:t>
                      </a:r>
                      <a:r>
                        <a:rPr lang="zh-CN" sz="1800" kern="100">
                          <a:effectLst/>
                        </a:rPr>
                        <a:t>端，开发简单，开发成本低，入门门槛低，周期短，开发较为轻松，可以很详细的显示功能及界面。</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zh-CN" sz="1800" kern="100">
                          <a:effectLst/>
                        </a:rPr>
                        <a:t>和用户的互动性差，用户无法实时的进行使用，会导致用户的积极性变差，操作起来会较为麻烦。</a:t>
                      </a:r>
                      <a:endParaRPr lang="zh-CN" sz="1800" kern="100">
                        <a:effectLst/>
                        <a:latin typeface="Calibri" charset="0"/>
                        <a:ea typeface="宋体" charset="-122"/>
                        <a:cs typeface="Times New Roman" charset="0"/>
                      </a:endParaRPr>
                    </a:p>
                  </a:txBody>
                  <a:tcPr marL="68580" marR="68580" marT="0" marB="0"/>
                </a:tc>
              </a:tr>
              <a:tr h="0">
                <a:tc>
                  <a:txBody>
                    <a:bodyPr/>
                    <a:lstStyle/>
                    <a:p>
                      <a:pPr marL="266700" indent="266700" algn="just">
                        <a:spcAft>
                          <a:spcPts val="600"/>
                        </a:spcAft>
                      </a:pPr>
                      <a:r>
                        <a:rPr lang="zh-CN" sz="1800" kern="100">
                          <a:effectLst/>
                        </a:rPr>
                        <a:t>方案二</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zh-CN" sz="1800" kern="100">
                          <a:effectLst/>
                        </a:rPr>
                        <a:t>手机</a:t>
                      </a:r>
                      <a:r>
                        <a:rPr lang="en-US" sz="1800" kern="100">
                          <a:effectLst/>
                        </a:rPr>
                        <a:t>APP</a:t>
                      </a:r>
                      <a:r>
                        <a:rPr lang="zh-CN" sz="1800" kern="100">
                          <a:effectLst/>
                        </a:rPr>
                        <a:t>端（包括</a:t>
                      </a:r>
                      <a:r>
                        <a:rPr lang="en-US" sz="1800" kern="100">
                          <a:effectLst/>
                        </a:rPr>
                        <a:t>IOS</a:t>
                      </a:r>
                      <a:r>
                        <a:rPr lang="zh-CN" sz="1800" kern="100">
                          <a:effectLst/>
                        </a:rPr>
                        <a:t>和安卓端）</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zh-CN" sz="1800" kern="100">
                          <a:effectLst/>
                        </a:rPr>
                        <a:t>和用户的互动性好，能激发用户使用的积极性，能较为突出的体现项目的开发目的；操作方便。</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zh-CN" sz="1800" kern="100">
                          <a:effectLst/>
                        </a:rPr>
                        <a:t>开发</a:t>
                      </a:r>
                      <a:r>
                        <a:rPr lang="en-US" sz="1800" kern="100">
                          <a:effectLst/>
                        </a:rPr>
                        <a:t>APP</a:t>
                      </a:r>
                      <a:r>
                        <a:rPr lang="zh-CN" sz="1800" kern="100">
                          <a:effectLst/>
                        </a:rPr>
                        <a:t>端，则同时要考虑</a:t>
                      </a:r>
                      <a:r>
                        <a:rPr lang="en-US" sz="1800" kern="100">
                          <a:effectLst/>
                        </a:rPr>
                        <a:t>IOS</a:t>
                      </a:r>
                      <a:r>
                        <a:rPr lang="zh-CN" sz="1800" kern="100">
                          <a:effectLst/>
                        </a:rPr>
                        <a:t>平台和安卓平台，开发周期会较长，开发难度也会增大，维护难度也较大。</a:t>
                      </a:r>
                      <a:endParaRPr lang="zh-CN" sz="1800" kern="100">
                        <a:effectLst/>
                        <a:latin typeface="Calibri" charset="0"/>
                        <a:ea typeface="宋体" charset="-122"/>
                        <a:cs typeface="Times New Roman" charset="0"/>
                      </a:endParaRPr>
                    </a:p>
                  </a:txBody>
                  <a:tcPr marL="68580" marR="68580" marT="0" marB="0"/>
                </a:tc>
              </a:tr>
              <a:tr h="0">
                <a:tc>
                  <a:txBody>
                    <a:bodyPr/>
                    <a:lstStyle/>
                    <a:p>
                      <a:pPr marL="266700" indent="266700" algn="just">
                        <a:spcAft>
                          <a:spcPts val="600"/>
                        </a:spcAft>
                      </a:pPr>
                      <a:r>
                        <a:rPr lang="zh-CN" sz="1800" kern="100" dirty="0">
                          <a:effectLst/>
                        </a:rPr>
                        <a:t>方案三</a:t>
                      </a:r>
                      <a:endParaRPr lang="zh-CN" sz="1800" kern="100" dirty="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zh-CN" sz="1800" kern="100">
                          <a:effectLst/>
                        </a:rPr>
                        <a:t>全平台</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zh-CN" sz="1800" kern="100">
                          <a:effectLst/>
                        </a:rPr>
                        <a:t>能最大化的激发用户使用的积极性，最符合项目的业务需求。</a:t>
                      </a:r>
                      <a:endParaRPr lang="zh-CN" sz="1800" kern="100">
                        <a:effectLst/>
                        <a:latin typeface="Calibri" charset="0"/>
                        <a:ea typeface="宋体" charset="-122"/>
                        <a:cs typeface="Times New Roman" charset="0"/>
                      </a:endParaRPr>
                    </a:p>
                  </a:txBody>
                  <a:tcPr marL="68580" marR="68580" marT="0" marB="0"/>
                </a:tc>
                <a:tc>
                  <a:txBody>
                    <a:bodyPr/>
                    <a:lstStyle/>
                    <a:p>
                      <a:pPr marL="266700" indent="266700" algn="just">
                        <a:spcAft>
                          <a:spcPts val="600"/>
                        </a:spcAft>
                      </a:pPr>
                      <a:r>
                        <a:rPr lang="zh-CN" sz="1800" kern="100" dirty="0">
                          <a:effectLst/>
                        </a:rPr>
                        <a:t>开发难度是最大的，维护难度大，开发周期最长，实现起来较为困难。</a:t>
                      </a:r>
                      <a:endParaRPr lang="zh-CN" sz="1800" kern="100" dirty="0">
                        <a:effectLst/>
                        <a:latin typeface="Calibri" charset="0"/>
                        <a:ea typeface="宋体" charset="-122"/>
                        <a:cs typeface="Times New Roman" charset="0"/>
                      </a:endParaRPr>
                    </a:p>
                  </a:txBody>
                  <a:tcPr marL="68580" marR="68580" marT="0" marB="0"/>
                </a:tc>
              </a:tr>
            </a:tbl>
          </a:graphicData>
        </a:graphic>
      </p:graphicFrame>
    </p:spTree>
    <p:extLst>
      <p:ext uri="{BB962C8B-B14F-4D97-AF65-F5344CB8AC3E}">
        <p14:creationId xmlns:p14="http://schemas.microsoft.com/office/powerpoint/2010/main" val="58482709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项目章程</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28076" y="1360200"/>
            <a:ext cx="10956846" cy="6555641"/>
          </a:xfrm>
          <a:prstGeom prst="rect">
            <a:avLst/>
          </a:prstGeom>
          <a:noFill/>
        </p:spPr>
        <p:txBody>
          <a:bodyPr wrap="none" rtlCol="0">
            <a:spAutoFit/>
          </a:bodyPr>
          <a:lstStyle/>
          <a:p>
            <a:pPr>
              <a:lnSpc>
                <a:spcPct val="150000"/>
              </a:lnSpc>
            </a:pPr>
            <a:r>
              <a:rPr kumimoji="1" lang="zh-CN" altLang="en-US" sz="2000" b="1" dirty="0" smtClean="0">
                <a:latin typeface="Microsoft YaHei" charset="-122"/>
                <a:ea typeface="Microsoft YaHei" charset="-122"/>
                <a:cs typeface="Microsoft YaHei" charset="-122"/>
              </a:rPr>
              <a:t>项目名称</a:t>
            </a:r>
            <a:r>
              <a:rPr kumimoji="1" lang="zh-CN" altLang="en-US" sz="2000" dirty="0" smtClean="0">
                <a:latin typeface="Microsoft YaHei" charset="-122"/>
                <a:ea typeface="Microsoft YaHei" charset="-122"/>
                <a:cs typeface="Microsoft YaHei" charset="-122"/>
              </a:rPr>
              <a:t>：软件课程系列课程教学辅助网站</a:t>
            </a:r>
            <a:endParaRPr kumimoji="1" lang="en-US" altLang="zh-CN" sz="2000" dirty="0" smtClean="0">
              <a:latin typeface="Microsoft YaHei" charset="-122"/>
              <a:ea typeface="Microsoft YaHei" charset="-122"/>
              <a:cs typeface="Microsoft YaHei" charset="-122"/>
            </a:endParaRPr>
          </a:p>
          <a:p>
            <a:pPr>
              <a:lnSpc>
                <a:spcPct val="150000"/>
              </a:lnSpc>
            </a:pPr>
            <a:r>
              <a:rPr kumimoji="1" lang="zh-CN" altLang="en-US" sz="2000" b="1" dirty="0" smtClean="0">
                <a:latin typeface="Microsoft YaHei" charset="-122"/>
                <a:ea typeface="Microsoft YaHei" charset="-122"/>
                <a:cs typeface="Microsoft YaHei" charset="-122"/>
              </a:rPr>
              <a:t>项目开始日期</a:t>
            </a:r>
            <a:r>
              <a:rPr kumimoji="1" lang="zh-CN" altLang="en-US" sz="2000" dirty="0" smtClean="0">
                <a:latin typeface="Microsoft YaHei" charset="-122"/>
                <a:ea typeface="Microsoft YaHei" charset="-122"/>
                <a:cs typeface="Microsoft YaHei" charset="-122"/>
              </a:rPr>
              <a:t>：</a:t>
            </a:r>
            <a:r>
              <a:rPr kumimoji="1" lang="en-US" altLang="zh-CN" sz="2000" dirty="0" smtClean="0">
                <a:latin typeface="Microsoft YaHei" charset="-122"/>
                <a:ea typeface="Microsoft YaHei" charset="-122"/>
                <a:cs typeface="Microsoft YaHei" charset="-122"/>
              </a:rPr>
              <a:t>2018</a:t>
            </a:r>
            <a:r>
              <a:rPr kumimoji="1" lang="zh-CN" altLang="en-US" sz="2000" dirty="0" smtClean="0">
                <a:latin typeface="Microsoft YaHei" charset="-122"/>
                <a:ea typeface="Microsoft YaHei" charset="-122"/>
                <a:cs typeface="Microsoft YaHei" charset="-122"/>
              </a:rPr>
              <a:t>年</a:t>
            </a:r>
            <a:r>
              <a:rPr kumimoji="1" lang="en-US" altLang="zh-CN" sz="2000" dirty="0" smtClean="0">
                <a:latin typeface="Microsoft YaHei" charset="-122"/>
                <a:ea typeface="Microsoft YaHei" charset="-122"/>
                <a:cs typeface="Microsoft YaHei" charset="-122"/>
              </a:rPr>
              <a:t>9</a:t>
            </a:r>
            <a:r>
              <a:rPr kumimoji="1" lang="zh-CN" altLang="en-US" sz="2000" dirty="0" smtClean="0">
                <a:latin typeface="Microsoft YaHei" charset="-122"/>
                <a:ea typeface="Microsoft YaHei" charset="-122"/>
                <a:cs typeface="Microsoft YaHei" charset="-122"/>
              </a:rPr>
              <a:t>月</a:t>
            </a:r>
            <a:r>
              <a:rPr kumimoji="1" lang="en-US" altLang="zh-CN" sz="2000" dirty="0" smtClean="0">
                <a:latin typeface="Microsoft YaHei" charset="-122"/>
                <a:ea typeface="Microsoft YaHei" charset="-122"/>
                <a:cs typeface="Microsoft YaHei" charset="-122"/>
              </a:rPr>
              <a:t>21</a:t>
            </a:r>
            <a:r>
              <a:rPr kumimoji="1" lang="zh-CN" altLang="en-US" sz="2000" dirty="0" smtClean="0">
                <a:latin typeface="Microsoft YaHei" charset="-122"/>
                <a:ea typeface="Microsoft YaHei" charset="-122"/>
                <a:cs typeface="Microsoft YaHei" charset="-122"/>
              </a:rPr>
              <a:t>日</a:t>
            </a:r>
            <a:r>
              <a:rPr kumimoji="1" lang="en-US" altLang="zh-CN" sz="2000" dirty="0" smtClean="0">
                <a:latin typeface="Microsoft YaHei" charset="-122"/>
                <a:ea typeface="Microsoft YaHei" charset="-122"/>
                <a:cs typeface="Microsoft YaHei" charset="-122"/>
              </a:rPr>
              <a:t>	</a:t>
            </a:r>
            <a:r>
              <a:rPr kumimoji="1" lang="zh-CN" altLang="en-US" sz="2000" b="1" dirty="0" smtClean="0">
                <a:latin typeface="Microsoft YaHei" charset="-122"/>
                <a:ea typeface="Microsoft YaHei" charset="-122"/>
                <a:cs typeface="Microsoft YaHei" charset="-122"/>
              </a:rPr>
              <a:t>项目完成日期</a:t>
            </a:r>
            <a:r>
              <a:rPr kumimoji="1" lang="zh-CN" altLang="en-US" sz="2000" dirty="0" smtClean="0">
                <a:latin typeface="Microsoft YaHei" charset="-122"/>
                <a:ea typeface="Microsoft YaHei" charset="-122"/>
                <a:cs typeface="Microsoft YaHei" charset="-122"/>
              </a:rPr>
              <a:t>：</a:t>
            </a:r>
            <a:r>
              <a:rPr kumimoji="1" lang="en-US" altLang="zh-CN" sz="2000" dirty="0" smtClean="0">
                <a:latin typeface="Microsoft YaHei" charset="-122"/>
                <a:ea typeface="Microsoft YaHei" charset="-122"/>
                <a:cs typeface="Microsoft YaHei" charset="-122"/>
              </a:rPr>
              <a:t>2019</a:t>
            </a:r>
            <a:r>
              <a:rPr kumimoji="1" lang="zh-CN" altLang="en-US" sz="2000" dirty="0" smtClean="0">
                <a:latin typeface="Microsoft YaHei" charset="-122"/>
                <a:ea typeface="Microsoft YaHei" charset="-122"/>
                <a:cs typeface="Microsoft YaHei" charset="-122"/>
              </a:rPr>
              <a:t>年</a:t>
            </a:r>
            <a:r>
              <a:rPr kumimoji="1" lang="en-US" altLang="zh-CN" sz="2000" dirty="0" smtClean="0">
                <a:latin typeface="Microsoft YaHei" charset="-122"/>
                <a:ea typeface="Microsoft YaHei" charset="-122"/>
                <a:cs typeface="Microsoft YaHei" charset="-122"/>
              </a:rPr>
              <a:t>1</a:t>
            </a:r>
            <a:r>
              <a:rPr kumimoji="1" lang="zh-CN" altLang="en-US" sz="2000" dirty="0" smtClean="0">
                <a:latin typeface="Microsoft YaHei" charset="-122"/>
                <a:ea typeface="Microsoft YaHei" charset="-122"/>
                <a:cs typeface="Microsoft YaHei" charset="-122"/>
              </a:rPr>
              <a:t>月</a:t>
            </a:r>
            <a:r>
              <a:rPr kumimoji="1" lang="en-US" altLang="zh-CN" sz="2000" dirty="0" smtClean="0">
                <a:latin typeface="Microsoft YaHei" charset="-122"/>
                <a:ea typeface="Microsoft YaHei" charset="-122"/>
                <a:cs typeface="Microsoft YaHei" charset="-122"/>
              </a:rPr>
              <a:t>13</a:t>
            </a:r>
            <a:r>
              <a:rPr kumimoji="1" lang="zh-CN" altLang="en-US" sz="2000" dirty="0" smtClean="0">
                <a:latin typeface="Microsoft YaHei" charset="-122"/>
                <a:ea typeface="Microsoft YaHei" charset="-122"/>
                <a:cs typeface="Microsoft YaHei" charset="-122"/>
              </a:rPr>
              <a:t>日</a:t>
            </a:r>
            <a:endParaRPr kumimoji="1" lang="en-US" altLang="zh-CN" sz="2000" dirty="0" smtClean="0">
              <a:latin typeface="Microsoft YaHei" charset="-122"/>
              <a:ea typeface="Microsoft YaHei" charset="-122"/>
              <a:cs typeface="Microsoft YaHei" charset="-122"/>
            </a:endParaRPr>
          </a:p>
          <a:p>
            <a:pPr>
              <a:lnSpc>
                <a:spcPct val="150000"/>
              </a:lnSpc>
            </a:pPr>
            <a:r>
              <a:rPr kumimoji="1" lang="zh-CN" altLang="en-US" sz="2000" b="1" dirty="0">
                <a:latin typeface="Microsoft YaHei" charset="-122"/>
                <a:ea typeface="Microsoft YaHei" charset="-122"/>
                <a:cs typeface="Microsoft YaHei" charset="-122"/>
              </a:rPr>
              <a:t>预算</a:t>
            </a:r>
            <a:r>
              <a:rPr kumimoji="1" lang="zh-CN" altLang="en-US" sz="2000" dirty="0">
                <a:latin typeface="Microsoft YaHei" charset="-122"/>
                <a:ea typeface="Microsoft YaHei" charset="-122"/>
                <a:cs typeface="Microsoft YaHei" charset="-122"/>
              </a:rPr>
              <a:t>：该项目预算为</a:t>
            </a:r>
            <a:r>
              <a:rPr kumimoji="1" lang="en-US" altLang="zh-CN" sz="2000" dirty="0">
                <a:latin typeface="Microsoft YaHei" charset="-122"/>
                <a:ea typeface="Microsoft YaHei" charset="-122"/>
                <a:cs typeface="Microsoft YaHei" charset="-122"/>
              </a:rPr>
              <a:t>32243.1</a:t>
            </a:r>
            <a:r>
              <a:rPr kumimoji="1" lang="zh-CN" altLang="en-US" sz="2000" dirty="0">
                <a:latin typeface="Microsoft YaHei" charset="-122"/>
                <a:ea typeface="Microsoft YaHei" charset="-122"/>
                <a:cs typeface="Microsoft YaHei" charset="-122"/>
              </a:rPr>
              <a:t>元，可根据需要增资。项目的主要成本为内部人工费用。</a:t>
            </a:r>
          </a:p>
          <a:p>
            <a:pPr>
              <a:lnSpc>
                <a:spcPct val="150000"/>
              </a:lnSpc>
            </a:pPr>
            <a:r>
              <a:rPr kumimoji="1" lang="zh-CN" altLang="en-US" sz="2000" b="1" dirty="0" smtClean="0">
                <a:latin typeface="Microsoft YaHei" charset="-122"/>
                <a:ea typeface="Microsoft YaHei" charset="-122"/>
                <a:cs typeface="Microsoft YaHei" charset="-122"/>
              </a:rPr>
              <a:t>项目经理</a:t>
            </a:r>
            <a:r>
              <a:rPr kumimoji="1" lang="zh-CN" altLang="en-US" sz="2000" dirty="0" smtClean="0">
                <a:latin typeface="Microsoft YaHei" charset="-122"/>
                <a:ea typeface="Microsoft YaHei" charset="-122"/>
                <a:cs typeface="Microsoft YaHei" charset="-122"/>
              </a:rPr>
              <a:t>：</a:t>
            </a:r>
            <a:r>
              <a:rPr lang="zh-CN" altLang="zh-CN" sz="2000" dirty="0">
                <a:latin typeface="Microsoft YaHei" charset="-122"/>
                <a:ea typeface="Microsoft YaHei" charset="-122"/>
                <a:cs typeface="Microsoft YaHei" charset="-122"/>
              </a:rPr>
              <a:t>刘</a:t>
            </a:r>
            <a:r>
              <a:rPr lang="zh-CN" altLang="zh-CN" sz="2000" dirty="0" smtClean="0">
                <a:latin typeface="Microsoft YaHei" charset="-122"/>
                <a:ea typeface="Microsoft YaHei" charset="-122"/>
                <a:cs typeface="Microsoft YaHei" charset="-122"/>
              </a:rPr>
              <a:t>祺</a:t>
            </a:r>
            <a:r>
              <a:rPr lang="zh-CN" altLang="en-US" sz="2000" dirty="0" smtClean="0">
                <a:latin typeface="Microsoft YaHei" charset="-122"/>
                <a:ea typeface="Microsoft YaHei" charset="-122"/>
                <a:cs typeface="Microsoft YaHei" charset="-122"/>
              </a:rPr>
              <a:t>，</a:t>
            </a:r>
            <a:r>
              <a:rPr lang="zh-CN" altLang="zh-CN" sz="2000" dirty="0">
                <a:latin typeface="Microsoft YaHei" charset="-122"/>
                <a:ea typeface="Microsoft YaHei" charset="-122"/>
                <a:cs typeface="Microsoft YaHei" charset="-122"/>
              </a:rPr>
              <a:t>浙江大学城市学院 软件工程</a:t>
            </a:r>
            <a:r>
              <a:rPr lang="en-US" altLang="zh-CN" sz="2000" dirty="0">
                <a:latin typeface="Microsoft YaHei" charset="-122"/>
                <a:ea typeface="Microsoft YaHei" charset="-122"/>
                <a:cs typeface="Microsoft YaHei" charset="-122"/>
              </a:rPr>
              <a:t>1602</a:t>
            </a:r>
            <a:r>
              <a:rPr lang="zh-CN" altLang="zh-CN" sz="2000" dirty="0" smtClean="0">
                <a:latin typeface="Microsoft YaHei" charset="-122"/>
                <a:ea typeface="Microsoft YaHei" charset="-122"/>
                <a:cs typeface="Microsoft YaHei" charset="-122"/>
              </a:rPr>
              <a:t>学生</a:t>
            </a:r>
            <a:r>
              <a:rPr lang="zh-CN" altLang="en-US" sz="2000" dirty="0">
                <a:latin typeface="Microsoft YaHei" charset="-122"/>
                <a:ea typeface="Microsoft YaHei" charset="-122"/>
                <a:cs typeface="Microsoft YaHei" charset="-122"/>
              </a:rPr>
              <a:t> </a:t>
            </a:r>
            <a:r>
              <a:rPr lang="zh-CN" altLang="en-US" sz="2000" dirty="0" smtClean="0">
                <a:latin typeface="Microsoft YaHei" charset="-122"/>
                <a:ea typeface="Microsoft YaHei" charset="-122"/>
                <a:cs typeface="Microsoft YaHei" charset="-122"/>
              </a:rPr>
              <a:t>  </a:t>
            </a:r>
            <a:r>
              <a:rPr lang="zh-CN" altLang="zh-CN" sz="2000" dirty="0" smtClean="0">
                <a:latin typeface="Microsoft YaHei" charset="-122"/>
                <a:ea typeface="Microsoft YaHei" charset="-122"/>
                <a:cs typeface="Microsoft YaHei" charset="-122"/>
              </a:rPr>
              <a:t>手机号</a:t>
            </a:r>
            <a:r>
              <a:rPr lang="zh-CN" altLang="zh-CN" sz="2000" dirty="0">
                <a:latin typeface="Microsoft YaHei" charset="-122"/>
                <a:ea typeface="Microsoft YaHei" charset="-122"/>
                <a:cs typeface="Microsoft YaHei" charset="-122"/>
              </a:rPr>
              <a:t>：</a:t>
            </a:r>
            <a:r>
              <a:rPr lang="en-US" altLang="zh-CN" sz="2000" dirty="0" smtClean="0">
                <a:latin typeface="Microsoft YaHei" charset="-122"/>
                <a:ea typeface="Microsoft YaHei" charset="-122"/>
                <a:cs typeface="Microsoft YaHei" charset="-122"/>
              </a:rPr>
              <a:t>15988198404</a:t>
            </a:r>
            <a:r>
              <a:rPr lang="zh-CN" altLang="en-US" sz="2000" dirty="0">
                <a:latin typeface="Microsoft YaHei" charset="-122"/>
                <a:ea typeface="Microsoft YaHei" charset="-122"/>
                <a:cs typeface="Microsoft YaHei" charset="-122"/>
              </a:rPr>
              <a:t> </a:t>
            </a:r>
            <a:r>
              <a:rPr lang="zh-CN" altLang="en-US" sz="2000" dirty="0" smtClean="0">
                <a:latin typeface="Microsoft YaHei" charset="-122"/>
                <a:ea typeface="Microsoft YaHei" charset="-122"/>
                <a:cs typeface="Microsoft YaHei" charset="-122"/>
              </a:rPr>
              <a:t>  </a:t>
            </a:r>
            <a:endParaRPr lang="en-US" altLang="zh-CN" sz="2000" dirty="0" smtClean="0">
              <a:latin typeface="Microsoft YaHei" charset="-122"/>
              <a:ea typeface="Microsoft YaHei" charset="-122"/>
              <a:cs typeface="Microsoft YaHei" charset="-122"/>
            </a:endParaRPr>
          </a:p>
          <a:p>
            <a:pPr>
              <a:lnSpc>
                <a:spcPct val="150000"/>
              </a:lnSpc>
            </a:pPr>
            <a:r>
              <a:rPr kumimoji="1" lang="zh-CN" altLang="en-US" sz="2000" b="1" dirty="0" smtClean="0">
                <a:latin typeface="Microsoft YaHei" charset="-122"/>
                <a:ea typeface="Microsoft YaHei" charset="-122"/>
                <a:cs typeface="Microsoft YaHei" charset="-122"/>
              </a:rPr>
              <a:t>项目目标</a:t>
            </a:r>
            <a:r>
              <a:rPr kumimoji="1" lang="zh-CN" altLang="en-US" sz="2000" dirty="0" smtClean="0">
                <a:latin typeface="Microsoft YaHei" charset="-122"/>
                <a:ea typeface="Microsoft YaHei" charset="-122"/>
                <a:cs typeface="Microsoft YaHei" charset="-122"/>
              </a:rPr>
              <a:t>：</a:t>
            </a:r>
            <a:r>
              <a:rPr lang="zh-CN" altLang="zh-CN" sz="2000" dirty="0">
                <a:latin typeface="Microsoft YaHei" charset="-122"/>
                <a:ea typeface="Microsoft YaHei" charset="-122"/>
                <a:cs typeface="Microsoft YaHei" charset="-122"/>
              </a:rPr>
              <a:t>在本学期结束之前，完成“软件工程系列课程教学辅助网站”项目</a:t>
            </a:r>
            <a:r>
              <a:rPr lang="zh-CN" altLang="zh-CN"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150000"/>
              </a:lnSpc>
            </a:pPr>
            <a:r>
              <a:rPr lang="zh-CN" altLang="zh-CN" sz="2000" dirty="0" smtClean="0">
                <a:latin typeface="Microsoft YaHei" charset="-122"/>
                <a:ea typeface="Microsoft YaHei" charset="-122"/>
                <a:cs typeface="Microsoft YaHei" charset="-122"/>
              </a:rPr>
              <a:t>按时</a:t>
            </a:r>
            <a:r>
              <a:rPr lang="zh-CN" altLang="zh-CN" sz="2000" dirty="0">
                <a:latin typeface="Microsoft YaHei" charset="-122"/>
                <a:ea typeface="Microsoft YaHei" charset="-122"/>
                <a:cs typeface="Microsoft YaHei" charset="-122"/>
              </a:rPr>
              <a:t>完成各阶段的文档编写，通过杨枨老师和候宏伦的审核验收，并提交修改完善的全部文档。</a:t>
            </a:r>
          </a:p>
          <a:p>
            <a:pPr>
              <a:lnSpc>
                <a:spcPct val="150000"/>
              </a:lnSpc>
            </a:pPr>
            <a:r>
              <a:rPr kumimoji="1" lang="zh-CN" altLang="en-US" sz="2000" b="1" dirty="0" smtClean="0">
                <a:latin typeface="Microsoft YaHei" charset="-122"/>
                <a:ea typeface="Microsoft YaHei" charset="-122"/>
                <a:cs typeface="Microsoft YaHei" charset="-122"/>
              </a:rPr>
              <a:t>项目成功的主要标准</a:t>
            </a:r>
            <a:r>
              <a:rPr kumimoji="1" lang="zh-CN" altLang="en-US" sz="2000" dirty="0" smtClean="0">
                <a:latin typeface="Microsoft YaHei" charset="-122"/>
                <a:ea typeface="Microsoft YaHei" charset="-122"/>
                <a:cs typeface="Microsoft YaHei" charset="-122"/>
              </a:rPr>
              <a:t>：</a:t>
            </a:r>
            <a:r>
              <a:rPr lang="zh-CN" altLang="zh-CN" sz="2000" dirty="0">
                <a:latin typeface="Microsoft YaHei" charset="-122"/>
                <a:ea typeface="Microsoft YaHei" charset="-122"/>
                <a:cs typeface="Microsoft YaHei" charset="-122"/>
              </a:rPr>
              <a:t>通过杨枨老师和侯宏伦老师的审核验收。</a:t>
            </a:r>
          </a:p>
          <a:p>
            <a:pPr>
              <a:lnSpc>
                <a:spcPct val="150000"/>
              </a:lnSpc>
            </a:pPr>
            <a:r>
              <a:rPr lang="zh-CN" altLang="zh-CN" sz="2000" b="1" dirty="0" smtClean="0">
                <a:latin typeface="Microsoft YaHei" charset="-122"/>
                <a:ea typeface="Microsoft YaHei" charset="-122"/>
                <a:cs typeface="Microsoft YaHei" charset="-122"/>
              </a:rPr>
              <a:t>方法</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zh-CN" sz="2000" dirty="0">
                <a:latin typeface="Microsoft YaHei" charset="-122"/>
                <a:ea typeface="Microsoft YaHei" charset="-122"/>
                <a:cs typeface="Microsoft YaHei" charset="-122"/>
              </a:rPr>
              <a:t>通过调研以决定该项目的需求。</a:t>
            </a:r>
          </a:p>
          <a:p>
            <a:pPr marL="285750" indent="-285750">
              <a:lnSpc>
                <a:spcPct val="150000"/>
              </a:lnSpc>
              <a:buFont typeface="Arial" charset="0"/>
              <a:buChar char="•"/>
            </a:pPr>
            <a:r>
              <a:rPr lang="zh-CN" altLang="zh-CN" sz="2000" dirty="0">
                <a:latin typeface="Microsoft YaHei" charset="-122"/>
                <a:ea typeface="Microsoft YaHei" charset="-122"/>
                <a:cs typeface="Microsoft YaHei" charset="-122"/>
              </a:rPr>
              <a:t>通过与用户代表的访谈方式来明确需求。</a:t>
            </a:r>
          </a:p>
          <a:p>
            <a:pPr marL="285750" indent="-285750">
              <a:lnSpc>
                <a:spcPct val="150000"/>
              </a:lnSpc>
              <a:buFont typeface="Arial" charset="0"/>
              <a:buChar char="•"/>
            </a:pPr>
            <a:r>
              <a:rPr lang="zh-CN" altLang="zh-CN" sz="2000" dirty="0">
                <a:latin typeface="Microsoft YaHei" charset="-122"/>
                <a:ea typeface="Microsoft YaHei" charset="-122"/>
                <a:cs typeface="Microsoft YaHei" charset="-122"/>
              </a:rPr>
              <a:t>通过小组会议的方式来解决项目中遇到的问题。</a:t>
            </a:r>
          </a:p>
          <a:p>
            <a:pPr marL="285750" indent="-285750">
              <a:lnSpc>
                <a:spcPct val="150000"/>
              </a:lnSpc>
              <a:buFont typeface="Arial" charset="0"/>
              <a:buChar char="•"/>
            </a:pPr>
            <a:r>
              <a:rPr lang="zh-CN" altLang="zh-CN" sz="2000" dirty="0">
                <a:latin typeface="Microsoft YaHei" charset="-122"/>
                <a:ea typeface="Microsoft YaHei" charset="-122"/>
                <a:cs typeface="Microsoft YaHei" charset="-122"/>
              </a:rPr>
              <a:t>使用双周滚动的方法不断对前面完成的任务内容进行改进。</a:t>
            </a:r>
          </a:p>
          <a:p>
            <a:pPr>
              <a:lnSpc>
                <a:spcPct val="150000"/>
              </a:lnSpc>
            </a:pPr>
            <a:endParaRPr kumimoji="1" lang="en-US" altLang="zh-CN" sz="2000" dirty="0" smtClean="0">
              <a:latin typeface="Microsoft YaHei" charset="-122"/>
              <a:ea typeface="Microsoft YaHei" charset="-122"/>
              <a:cs typeface="Microsoft YaHei" charset="-122"/>
            </a:endParaRPr>
          </a:p>
          <a:p>
            <a:pPr>
              <a:lnSpc>
                <a:spcPct val="150000"/>
              </a:lnSpc>
            </a:pPr>
            <a:endParaRPr kumimoji="1" lang="zh-CN" altLang="en-US" sz="2000" dirty="0">
              <a:latin typeface="Microsoft YaHei" charset="-122"/>
              <a:ea typeface="Microsoft YaHei" charset="-122"/>
              <a:cs typeface="Microsoft YaHei" charset="-122"/>
            </a:endParaRPr>
          </a:p>
        </p:txBody>
      </p:sp>
      <p:sp>
        <p:nvSpPr>
          <p:cNvPr id="12" name="矩形 11"/>
          <p:cNvSpPr/>
          <p:nvPr/>
        </p:nvSpPr>
        <p:spPr>
          <a:xfrm>
            <a:off x="6797051" y="636925"/>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【3】</a:t>
            </a:r>
            <a:endParaRPr lang="zh-CN" altLang="en-US" sz="1100" dirty="0"/>
          </a:p>
        </p:txBody>
      </p:sp>
    </p:spTree>
    <p:extLst>
      <p:ext uri="{BB962C8B-B14F-4D97-AF65-F5344CB8AC3E}">
        <p14:creationId xmlns:p14="http://schemas.microsoft.com/office/powerpoint/2010/main" val="156400574"/>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项目章程</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86610128"/>
              </p:ext>
            </p:extLst>
          </p:nvPr>
        </p:nvGraphicFramePr>
        <p:xfrm>
          <a:off x="2516255" y="2636140"/>
          <a:ext cx="7725027" cy="2360128"/>
        </p:xfrm>
        <a:graphic>
          <a:graphicData uri="http://schemas.openxmlformats.org/drawingml/2006/table">
            <a:tbl>
              <a:tblPr>
                <a:tableStyleId>{5C22544A-7EE6-4342-B048-85BDC9FD1C3A}</a:tableStyleId>
              </a:tblPr>
              <a:tblGrid>
                <a:gridCol w="1249090"/>
                <a:gridCol w="1821590"/>
                <a:gridCol w="1222712"/>
                <a:gridCol w="3431635"/>
              </a:tblGrid>
              <a:tr h="295016">
                <a:tc>
                  <a:txBody>
                    <a:bodyPr/>
                    <a:lstStyle/>
                    <a:p>
                      <a:pPr>
                        <a:spcAft>
                          <a:spcPts val="0"/>
                        </a:spcAft>
                      </a:pPr>
                      <a:r>
                        <a:rPr lang="zh-CN" sz="1600" kern="100">
                          <a:effectLst/>
                        </a:rPr>
                        <a:t>姓名</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角色</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职位</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联系信息</a:t>
                      </a:r>
                      <a:endParaRPr lang="zh-CN" sz="1600" kern="100">
                        <a:effectLst/>
                        <a:latin typeface="Times New Roman" charset="0"/>
                        <a:ea typeface="宋体" charset="-122"/>
                      </a:endParaRPr>
                    </a:p>
                  </a:txBody>
                  <a:tcPr marL="68580" marR="68580" marT="0" marB="0"/>
                </a:tc>
              </a:tr>
              <a:tr h="295016">
                <a:tc>
                  <a:txBody>
                    <a:bodyPr/>
                    <a:lstStyle/>
                    <a:p>
                      <a:pPr>
                        <a:spcAft>
                          <a:spcPts val="0"/>
                        </a:spcAft>
                      </a:pPr>
                      <a:r>
                        <a:rPr lang="zh-CN" sz="1600" kern="100">
                          <a:effectLst/>
                        </a:rPr>
                        <a:t>侯宏伦</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项目发起人</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老师</a:t>
                      </a:r>
                      <a:endParaRPr lang="zh-CN" sz="1600" kern="100">
                        <a:effectLst/>
                        <a:latin typeface="Times New Roman" charset="0"/>
                        <a:ea typeface="宋体" charset="-122"/>
                      </a:endParaRPr>
                    </a:p>
                  </a:txBody>
                  <a:tcPr marL="68580" marR="68580" marT="0" marB="0"/>
                </a:tc>
                <a:tc>
                  <a:txBody>
                    <a:bodyPr/>
                    <a:lstStyle/>
                    <a:p>
                      <a:pPr>
                        <a:spcAft>
                          <a:spcPts val="0"/>
                        </a:spcAft>
                      </a:pPr>
                      <a:r>
                        <a:rPr lang="en-US" sz="1600" kern="100" dirty="0" err="1">
                          <a:effectLst/>
                        </a:rPr>
                        <a:t>ubilabs@zucc.edu.cn</a:t>
                      </a:r>
                      <a:endParaRPr lang="zh-CN" sz="1600" kern="100" dirty="0">
                        <a:effectLst/>
                        <a:latin typeface="Times New Roman" charset="0"/>
                        <a:ea typeface="宋体" charset="-122"/>
                      </a:endParaRPr>
                    </a:p>
                  </a:txBody>
                  <a:tcPr marL="68580" marR="68580" marT="0" marB="0"/>
                </a:tc>
              </a:tr>
              <a:tr h="295016">
                <a:tc>
                  <a:txBody>
                    <a:bodyPr/>
                    <a:lstStyle/>
                    <a:p>
                      <a:pPr>
                        <a:spcAft>
                          <a:spcPts val="0"/>
                        </a:spcAft>
                      </a:pPr>
                      <a:r>
                        <a:rPr lang="zh-CN" sz="1600" kern="100">
                          <a:effectLst/>
                        </a:rPr>
                        <a:t>杨枨</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项目发起人</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老师</a:t>
                      </a:r>
                      <a:endParaRPr lang="zh-CN" sz="1600" kern="100">
                        <a:effectLst/>
                        <a:latin typeface="Times New Roman" charset="0"/>
                        <a:ea typeface="宋体" charset="-122"/>
                      </a:endParaRPr>
                    </a:p>
                  </a:txBody>
                  <a:tcPr marL="68580" marR="68580" marT="0" marB="0"/>
                </a:tc>
                <a:tc>
                  <a:txBody>
                    <a:bodyPr/>
                    <a:lstStyle/>
                    <a:p>
                      <a:pPr>
                        <a:spcAft>
                          <a:spcPts val="0"/>
                        </a:spcAft>
                      </a:pPr>
                      <a:r>
                        <a:rPr lang="en-US" sz="1600" kern="100">
                          <a:effectLst/>
                        </a:rPr>
                        <a:t>yangc@zucc.edu.cn</a:t>
                      </a:r>
                      <a:endParaRPr lang="zh-CN" sz="1600" kern="100">
                        <a:effectLst/>
                        <a:latin typeface="Times New Roman" charset="0"/>
                        <a:ea typeface="宋体" charset="-122"/>
                      </a:endParaRPr>
                    </a:p>
                  </a:txBody>
                  <a:tcPr marL="68580" marR="68580" marT="0" marB="0"/>
                </a:tc>
              </a:tr>
              <a:tr h="295016">
                <a:tc>
                  <a:txBody>
                    <a:bodyPr/>
                    <a:lstStyle/>
                    <a:p>
                      <a:pPr>
                        <a:spcAft>
                          <a:spcPts val="0"/>
                        </a:spcAft>
                      </a:pPr>
                      <a:r>
                        <a:rPr lang="zh-CN" sz="1600" kern="100">
                          <a:effectLst/>
                        </a:rPr>
                        <a:t>刘祺</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项目经理</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400" kern="100">
                          <a:effectLst/>
                        </a:rPr>
                        <a:t>学生</a:t>
                      </a:r>
                      <a:endParaRPr lang="zh-CN" sz="1600" kern="100">
                        <a:effectLst/>
                        <a:latin typeface="Times New Roman" charset="0"/>
                        <a:ea typeface="宋体" charset="-122"/>
                      </a:endParaRPr>
                    </a:p>
                  </a:txBody>
                  <a:tcPr marL="68580" marR="68580" marT="0" marB="0"/>
                </a:tc>
                <a:tc>
                  <a:txBody>
                    <a:bodyPr/>
                    <a:lstStyle/>
                    <a:p>
                      <a:pPr>
                        <a:spcAft>
                          <a:spcPts val="0"/>
                        </a:spcAft>
                      </a:pPr>
                      <a:r>
                        <a:rPr lang="en-US" sz="1600" kern="100">
                          <a:effectLst/>
                        </a:rPr>
                        <a:t>31602297@stu.zucc.edu.cn</a:t>
                      </a:r>
                      <a:endParaRPr lang="zh-CN" sz="1600" kern="100">
                        <a:effectLst/>
                        <a:latin typeface="Times New Roman" charset="0"/>
                        <a:ea typeface="宋体" charset="-122"/>
                      </a:endParaRPr>
                    </a:p>
                  </a:txBody>
                  <a:tcPr marL="68580" marR="68580" marT="0" marB="0"/>
                </a:tc>
              </a:tr>
              <a:tr h="295016">
                <a:tc>
                  <a:txBody>
                    <a:bodyPr/>
                    <a:lstStyle/>
                    <a:p>
                      <a:pPr>
                        <a:spcAft>
                          <a:spcPts val="0"/>
                        </a:spcAft>
                      </a:pPr>
                      <a:r>
                        <a:rPr lang="zh-CN" sz="1600" kern="100">
                          <a:effectLst/>
                        </a:rPr>
                        <a:t>陈铭阳</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项目组成员</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400" kern="100">
                          <a:effectLst/>
                        </a:rPr>
                        <a:t>学生</a:t>
                      </a:r>
                      <a:endParaRPr lang="zh-CN" sz="1600" kern="100">
                        <a:effectLst/>
                        <a:latin typeface="Times New Roman" charset="0"/>
                        <a:ea typeface="宋体" charset="-122"/>
                      </a:endParaRPr>
                    </a:p>
                  </a:txBody>
                  <a:tcPr marL="68580" marR="68580" marT="0" marB="0"/>
                </a:tc>
                <a:tc>
                  <a:txBody>
                    <a:bodyPr/>
                    <a:lstStyle/>
                    <a:p>
                      <a:pPr>
                        <a:spcAft>
                          <a:spcPts val="0"/>
                        </a:spcAft>
                      </a:pPr>
                      <a:r>
                        <a:rPr lang="en-US" sz="1600" kern="100">
                          <a:effectLst/>
                        </a:rPr>
                        <a:t>31601386@stu.zucc.edu.cn</a:t>
                      </a:r>
                      <a:endParaRPr lang="zh-CN" sz="1600" kern="100">
                        <a:effectLst/>
                        <a:latin typeface="Times New Roman" charset="0"/>
                        <a:ea typeface="宋体" charset="-122"/>
                      </a:endParaRPr>
                    </a:p>
                  </a:txBody>
                  <a:tcPr marL="68580" marR="68580" marT="0" marB="0"/>
                </a:tc>
              </a:tr>
              <a:tr h="295016">
                <a:tc>
                  <a:txBody>
                    <a:bodyPr/>
                    <a:lstStyle/>
                    <a:p>
                      <a:pPr>
                        <a:spcAft>
                          <a:spcPts val="0"/>
                        </a:spcAft>
                      </a:pPr>
                      <a:r>
                        <a:rPr lang="zh-CN" sz="1600" kern="100">
                          <a:effectLst/>
                        </a:rPr>
                        <a:t>赵唯皓</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项目组成员</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400" kern="100">
                          <a:effectLst/>
                        </a:rPr>
                        <a:t>学生</a:t>
                      </a:r>
                      <a:endParaRPr lang="zh-CN" sz="1600" kern="100">
                        <a:effectLst/>
                        <a:latin typeface="Times New Roman" charset="0"/>
                        <a:ea typeface="宋体" charset="-122"/>
                      </a:endParaRPr>
                    </a:p>
                  </a:txBody>
                  <a:tcPr marL="68580" marR="68580" marT="0" marB="0"/>
                </a:tc>
                <a:tc>
                  <a:txBody>
                    <a:bodyPr/>
                    <a:lstStyle/>
                    <a:p>
                      <a:pPr>
                        <a:spcAft>
                          <a:spcPts val="0"/>
                        </a:spcAft>
                      </a:pPr>
                      <a:r>
                        <a:rPr lang="en-US" sz="1600" kern="100">
                          <a:effectLst/>
                        </a:rPr>
                        <a:t>31601417@stu.zucc.edu.cn</a:t>
                      </a:r>
                      <a:endParaRPr lang="zh-CN" sz="1600" kern="100">
                        <a:effectLst/>
                        <a:latin typeface="Times New Roman" charset="0"/>
                        <a:ea typeface="宋体" charset="-122"/>
                      </a:endParaRPr>
                    </a:p>
                  </a:txBody>
                  <a:tcPr marL="68580" marR="68580" marT="0" marB="0"/>
                </a:tc>
              </a:tr>
              <a:tr h="295016">
                <a:tc>
                  <a:txBody>
                    <a:bodyPr/>
                    <a:lstStyle/>
                    <a:p>
                      <a:pPr>
                        <a:spcAft>
                          <a:spcPts val="0"/>
                        </a:spcAft>
                      </a:pPr>
                      <a:r>
                        <a:rPr lang="zh-CN" sz="1600" kern="100">
                          <a:effectLst/>
                        </a:rPr>
                        <a:t>赵佳锋</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项目组成员</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400" kern="100">
                          <a:effectLst/>
                        </a:rPr>
                        <a:t>学生</a:t>
                      </a:r>
                      <a:endParaRPr lang="zh-CN" sz="1600" kern="100">
                        <a:effectLst/>
                        <a:latin typeface="Times New Roman" charset="0"/>
                        <a:ea typeface="宋体" charset="-122"/>
                      </a:endParaRPr>
                    </a:p>
                  </a:txBody>
                  <a:tcPr marL="68580" marR="68580" marT="0" marB="0"/>
                </a:tc>
                <a:tc>
                  <a:txBody>
                    <a:bodyPr/>
                    <a:lstStyle/>
                    <a:p>
                      <a:pPr>
                        <a:spcAft>
                          <a:spcPts val="0"/>
                        </a:spcAft>
                      </a:pPr>
                      <a:r>
                        <a:rPr lang="en-US" sz="1600" kern="100">
                          <a:effectLst/>
                        </a:rPr>
                        <a:t>31601416@stu.zucc.edu.cn</a:t>
                      </a:r>
                      <a:endParaRPr lang="zh-CN" sz="1600" kern="100">
                        <a:effectLst/>
                        <a:latin typeface="Times New Roman" charset="0"/>
                        <a:ea typeface="宋体" charset="-122"/>
                      </a:endParaRPr>
                    </a:p>
                  </a:txBody>
                  <a:tcPr marL="68580" marR="68580" marT="0" marB="0"/>
                </a:tc>
              </a:tr>
              <a:tr h="295016">
                <a:tc>
                  <a:txBody>
                    <a:bodyPr/>
                    <a:lstStyle/>
                    <a:p>
                      <a:pPr>
                        <a:spcAft>
                          <a:spcPts val="0"/>
                        </a:spcAft>
                      </a:pPr>
                      <a:r>
                        <a:rPr lang="zh-CN" sz="1600" kern="100">
                          <a:effectLst/>
                        </a:rPr>
                        <a:t>蓝舒雯</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600" kern="100">
                          <a:effectLst/>
                        </a:rPr>
                        <a:t>项目组成员</a:t>
                      </a:r>
                      <a:endParaRPr lang="zh-CN" sz="1600" kern="100">
                        <a:effectLst/>
                        <a:latin typeface="Times New Roman" charset="0"/>
                        <a:ea typeface="宋体" charset="-122"/>
                      </a:endParaRPr>
                    </a:p>
                  </a:txBody>
                  <a:tcPr marL="68580" marR="68580" marT="0" marB="0"/>
                </a:tc>
                <a:tc>
                  <a:txBody>
                    <a:bodyPr/>
                    <a:lstStyle/>
                    <a:p>
                      <a:pPr>
                        <a:spcAft>
                          <a:spcPts val="0"/>
                        </a:spcAft>
                      </a:pPr>
                      <a:r>
                        <a:rPr lang="zh-CN" sz="1400" kern="100">
                          <a:effectLst/>
                        </a:rPr>
                        <a:t>学生</a:t>
                      </a:r>
                      <a:endParaRPr lang="zh-CN" sz="1600" kern="100">
                        <a:effectLst/>
                        <a:latin typeface="Times New Roman" charset="0"/>
                        <a:ea typeface="宋体" charset="-122"/>
                      </a:endParaRPr>
                    </a:p>
                  </a:txBody>
                  <a:tcPr marL="68580" marR="68580" marT="0" marB="0"/>
                </a:tc>
                <a:tc>
                  <a:txBody>
                    <a:bodyPr/>
                    <a:lstStyle/>
                    <a:p>
                      <a:pPr>
                        <a:spcAft>
                          <a:spcPts val="0"/>
                        </a:spcAft>
                      </a:pPr>
                      <a:r>
                        <a:rPr lang="en-US" sz="1600" kern="100" dirty="0">
                          <a:effectLst/>
                        </a:rPr>
                        <a:t>31601380@stu.zucc.edu.cn</a:t>
                      </a:r>
                      <a:endParaRPr lang="zh-CN" sz="1600" kern="100" dirty="0">
                        <a:effectLst/>
                        <a:latin typeface="Times New Roman" charset="0"/>
                        <a:ea typeface="宋体" charset="-122"/>
                      </a:endParaRPr>
                    </a:p>
                  </a:txBody>
                  <a:tcPr marL="68580" marR="68580" marT="0" marB="0"/>
                </a:tc>
              </a:tr>
            </a:tbl>
          </a:graphicData>
        </a:graphic>
      </p:graphicFrame>
      <p:sp>
        <p:nvSpPr>
          <p:cNvPr id="12" name="矩形 11"/>
          <p:cNvSpPr/>
          <p:nvPr/>
        </p:nvSpPr>
        <p:spPr>
          <a:xfrm>
            <a:off x="1642284" y="1710987"/>
            <a:ext cx="1980029" cy="400110"/>
          </a:xfrm>
          <a:prstGeom prst="rect">
            <a:avLst/>
          </a:prstGeom>
          <a:noFill/>
        </p:spPr>
        <p:txBody>
          <a:bodyPr wrap="none" rtlCol="0">
            <a:spAutoFit/>
          </a:bodyPr>
          <a:lstStyle/>
          <a:p>
            <a:r>
              <a:rPr kumimoji="1" lang="zh-CN" altLang="en-US" sz="2000" b="1" dirty="0" smtClean="0">
                <a:latin typeface="Microsoft YaHei" charset="-122"/>
                <a:ea typeface="Microsoft YaHei" charset="-122"/>
                <a:cs typeface="Microsoft YaHei" charset="-122"/>
              </a:rPr>
              <a:t>项目角色及职责</a:t>
            </a:r>
            <a:endParaRPr kumimoji="1" lang="zh-CN" altLang="en-US" sz="20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4463290"/>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需求工程项目计划</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4" name="矩形 3"/>
          <p:cNvSpPr/>
          <p:nvPr/>
        </p:nvSpPr>
        <p:spPr>
          <a:xfrm>
            <a:off x="1642284" y="1710987"/>
            <a:ext cx="697627" cy="400110"/>
          </a:xfrm>
          <a:prstGeom prst="rect">
            <a:avLst/>
          </a:prstGeom>
          <a:noFill/>
        </p:spPr>
        <p:txBody>
          <a:bodyPr wrap="none" rtlCol="0">
            <a:spAutoFit/>
          </a:bodyPr>
          <a:lstStyle/>
          <a:p>
            <a:r>
              <a:rPr kumimoji="1" lang="zh-CN" altLang="en-US" sz="2000" b="1" dirty="0" smtClean="0">
                <a:latin typeface="Microsoft YaHei" charset="-122"/>
                <a:ea typeface="Microsoft YaHei" charset="-122"/>
                <a:cs typeface="Microsoft YaHei" charset="-122"/>
              </a:rPr>
              <a:t>目录</a:t>
            </a:r>
            <a:endParaRPr kumimoji="1" lang="zh-CN" altLang="en-US" sz="2000" b="1" dirty="0">
              <a:latin typeface="Microsoft YaHei" charset="-122"/>
              <a:ea typeface="Microsoft YaHei" charset="-122"/>
              <a:cs typeface="Microsoft YaHei" charset="-122"/>
            </a:endParaRPr>
          </a:p>
        </p:txBody>
      </p:sp>
      <p:sp>
        <p:nvSpPr>
          <p:cNvPr id="12" name="矩形 11"/>
          <p:cNvSpPr/>
          <p:nvPr/>
        </p:nvSpPr>
        <p:spPr>
          <a:xfrm>
            <a:off x="7207359" y="767730"/>
            <a:ext cx="553357" cy="261610"/>
          </a:xfrm>
          <a:prstGeom prst="rect">
            <a:avLst/>
          </a:prstGeom>
        </p:spPr>
        <p:txBody>
          <a:bodyPr wrap="none">
            <a:spAutoFit/>
          </a:bodyPr>
          <a:lstStyle/>
          <a:p>
            <a:r>
              <a:rPr lang="en-US" altLang="zh-CN" sz="1100" b="1" smtClean="0">
                <a:latin typeface="微软雅黑" panose="020B0503020204020204" pitchFamily="34" charset="-122"/>
                <a:ea typeface="微软雅黑" panose="020B0503020204020204" pitchFamily="34" charset="-122"/>
              </a:rPr>
              <a:t>【4】</a:t>
            </a:r>
            <a:endParaRPr lang="zh-CN" altLang="en-US" sz="1100" dirty="0"/>
          </a:p>
        </p:txBody>
      </p:sp>
      <p:pic>
        <p:nvPicPr>
          <p:cNvPr id="11" name="图片 10"/>
          <p:cNvPicPr>
            <a:picLocks noChangeAspect="1"/>
          </p:cNvPicPr>
          <p:nvPr/>
        </p:nvPicPr>
        <p:blipFill>
          <a:blip r:embed="rId2"/>
          <a:stretch>
            <a:fillRect/>
          </a:stretch>
        </p:blipFill>
        <p:spPr>
          <a:xfrm>
            <a:off x="2773363" y="1519580"/>
            <a:ext cx="6565902" cy="4765416"/>
          </a:xfrm>
          <a:prstGeom prst="rect">
            <a:avLst/>
          </a:prstGeom>
        </p:spPr>
      </p:pic>
    </p:spTree>
    <p:extLst>
      <p:ext uri="{BB962C8B-B14F-4D97-AF65-F5344CB8AC3E}">
        <p14:creationId xmlns:p14="http://schemas.microsoft.com/office/powerpoint/2010/main" val="1928447171"/>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需求工程项目计划</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4" name="矩形 3"/>
          <p:cNvSpPr/>
          <p:nvPr/>
        </p:nvSpPr>
        <p:spPr>
          <a:xfrm>
            <a:off x="1642284" y="1710987"/>
            <a:ext cx="697627" cy="400110"/>
          </a:xfrm>
          <a:prstGeom prst="rect">
            <a:avLst/>
          </a:prstGeom>
          <a:noFill/>
        </p:spPr>
        <p:txBody>
          <a:bodyPr wrap="none" rtlCol="0">
            <a:spAutoFit/>
          </a:bodyPr>
          <a:lstStyle/>
          <a:p>
            <a:r>
              <a:rPr kumimoji="1" lang="zh-CN" altLang="en-US" sz="2000" b="1" dirty="0" smtClean="0">
                <a:latin typeface="Microsoft YaHei" charset="-122"/>
                <a:ea typeface="Microsoft YaHei" charset="-122"/>
                <a:cs typeface="Microsoft YaHei" charset="-122"/>
              </a:rPr>
              <a:t>目录</a:t>
            </a:r>
            <a:endParaRPr kumimoji="1" lang="zh-CN" altLang="en-US" sz="2000" b="1"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2"/>
          <a:stretch>
            <a:fillRect/>
          </a:stretch>
        </p:blipFill>
        <p:spPr>
          <a:xfrm>
            <a:off x="2892423" y="1911042"/>
            <a:ext cx="6951665" cy="4162482"/>
          </a:xfrm>
          <a:prstGeom prst="rect">
            <a:avLst/>
          </a:prstGeom>
        </p:spPr>
      </p:pic>
    </p:spTree>
    <p:extLst>
      <p:ext uri="{BB962C8B-B14F-4D97-AF65-F5344CB8AC3E}">
        <p14:creationId xmlns:p14="http://schemas.microsoft.com/office/powerpoint/2010/main" val="158840247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需求工程项目计划</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4" name="矩形 3"/>
          <p:cNvSpPr/>
          <p:nvPr/>
        </p:nvSpPr>
        <p:spPr>
          <a:xfrm>
            <a:off x="1642284" y="1710987"/>
            <a:ext cx="697627" cy="400110"/>
          </a:xfrm>
          <a:prstGeom prst="rect">
            <a:avLst/>
          </a:prstGeom>
          <a:noFill/>
        </p:spPr>
        <p:txBody>
          <a:bodyPr wrap="none" rtlCol="0">
            <a:spAutoFit/>
          </a:bodyPr>
          <a:lstStyle/>
          <a:p>
            <a:r>
              <a:rPr kumimoji="1" lang="zh-CN" altLang="en-US" sz="2000" b="1" dirty="0" smtClean="0">
                <a:latin typeface="Microsoft YaHei" charset="-122"/>
                <a:ea typeface="Microsoft YaHei" charset="-122"/>
                <a:cs typeface="Microsoft YaHei" charset="-122"/>
              </a:rPr>
              <a:t>目录</a:t>
            </a:r>
            <a:endParaRPr kumimoji="1" lang="zh-CN" altLang="en-US" sz="2000" b="1"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2943222" y="1511162"/>
            <a:ext cx="6305552" cy="5163450"/>
          </a:xfrm>
          <a:prstGeom prst="rect">
            <a:avLst/>
          </a:prstGeom>
        </p:spPr>
      </p:pic>
    </p:spTree>
    <p:extLst>
      <p:ext uri="{BB962C8B-B14F-4D97-AF65-F5344CB8AC3E}">
        <p14:creationId xmlns:p14="http://schemas.microsoft.com/office/powerpoint/2010/main" val="911147854"/>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文档</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650AABB2-42CF-4449-9294-842C3B5611F8}"/>
              </a:ext>
            </a:extLst>
          </p:cNvPr>
          <p:cNvSpPr txBox="1">
            <a:spLocks noChangeArrowheads="1"/>
          </p:cNvSpPr>
          <p:nvPr/>
        </p:nvSpPr>
        <p:spPr bwMode="auto">
          <a:xfrm>
            <a:off x="4324745" y="89853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需求工程项目计划</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4" name="矩形 3"/>
          <p:cNvSpPr/>
          <p:nvPr/>
        </p:nvSpPr>
        <p:spPr>
          <a:xfrm>
            <a:off x="1642284" y="1710987"/>
            <a:ext cx="1210588" cy="400110"/>
          </a:xfrm>
          <a:prstGeom prst="rect">
            <a:avLst/>
          </a:prstGeom>
          <a:noFill/>
        </p:spPr>
        <p:txBody>
          <a:bodyPr wrap="none" rtlCol="0">
            <a:spAutoFit/>
          </a:bodyPr>
          <a:lstStyle/>
          <a:p>
            <a:r>
              <a:rPr kumimoji="1" lang="zh-CN" altLang="en-US" sz="2000" b="1" dirty="0" smtClean="0">
                <a:latin typeface="Microsoft YaHei" charset="-122"/>
                <a:ea typeface="Microsoft YaHei" charset="-122"/>
                <a:cs typeface="Microsoft YaHei" charset="-122"/>
              </a:rPr>
              <a:t>支持条件</a:t>
            </a:r>
            <a:endParaRPr kumimoji="1" lang="zh-CN" altLang="en-US" sz="2000" b="1" dirty="0">
              <a:latin typeface="Microsoft YaHei" charset="-122"/>
              <a:ea typeface="Microsoft YaHei" charset="-122"/>
              <a:cs typeface="Microsoft YaHei" charset="-122"/>
            </a:endParaRPr>
          </a:p>
        </p:txBody>
      </p:sp>
      <p:sp>
        <p:nvSpPr>
          <p:cNvPr id="2" name="矩形 1"/>
          <p:cNvSpPr/>
          <p:nvPr/>
        </p:nvSpPr>
        <p:spPr>
          <a:xfrm>
            <a:off x="1642284" y="2278384"/>
            <a:ext cx="1800493" cy="358881"/>
          </a:xfrm>
          <a:prstGeom prst="rect">
            <a:avLst/>
          </a:prstGeom>
        </p:spPr>
        <p:txBody>
          <a:bodyPr wrap="none">
            <a:spAutoFit/>
          </a:bodyPr>
          <a:lstStyle/>
          <a:p>
            <a:pPr>
              <a:lnSpc>
                <a:spcPts val="2200"/>
              </a:lnSpc>
              <a:spcBef>
                <a:spcPts val="600"/>
              </a:spcBef>
              <a:spcAft>
                <a:spcPts val="600"/>
              </a:spcAft>
            </a:pPr>
            <a:r>
              <a:rPr lang="zh-CN" altLang="zh-CN">
                <a:latin typeface="Microsoft YaHei" charset="-122"/>
                <a:ea typeface="Microsoft YaHei" charset="-122"/>
                <a:cs typeface="Microsoft YaHei" charset="-122"/>
              </a:rPr>
              <a:t>计算机系统支持</a:t>
            </a:r>
            <a:endParaRPr lang="zh-CN" altLang="zh-CN" sz="2000">
              <a:effectLst/>
              <a:latin typeface="Microsoft YaHei" charset="-122"/>
              <a:ea typeface="Microsoft YaHei" charset="-122"/>
              <a:cs typeface="Microsoft YaHei" charset="-122"/>
            </a:endParaRPr>
          </a:p>
        </p:txBody>
      </p:sp>
      <p:sp>
        <p:nvSpPr>
          <p:cNvPr id="5" name="矩形 4"/>
          <p:cNvSpPr/>
          <p:nvPr/>
        </p:nvSpPr>
        <p:spPr>
          <a:xfrm>
            <a:off x="3766457" y="2278384"/>
            <a:ext cx="6096000" cy="2862322"/>
          </a:xfrm>
          <a:prstGeom prst="rect">
            <a:avLst/>
          </a:prstGeom>
        </p:spPr>
        <p:txBody>
          <a:bodyPr>
            <a:spAutoFit/>
          </a:bodyPr>
          <a:lstStyle/>
          <a:p>
            <a:pPr indent="304800" algn="just">
              <a:spcAft>
                <a:spcPts val="0"/>
              </a:spcAft>
            </a:pPr>
            <a:r>
              <a:rPr lang="zh-CN" altLang="zh-CN" dirty="0">
                <a:latin typeface="Microsoft YaHei" charset="-122"/>
                <a:ea typeface="Microsoft YaHei" charset="-122"/>
                <a:cs typeface="Microsoft YaHei" charset="-122"/>
              </a:rPr>
              <a:t>装有：</a:t>
            </a:r>
          </a:p>
          <a:p>
            <a:pPr indent="304800" algn="just">
              <a:spcAft>
                <a:spcPts val="0"/>
              </a:spcAft>
            </a:pPr>
            <a:r>
              <a:rPr lang="en-US" altLang="zh-CN" dirty="0">
                <a:latin typeface="Microsoft YaHei" charset="-122"/>
                <a:ea typeface="Microsoft YaHei" charset="-122"/>
                <a:cs typeface="Microsoft YaHei" charset="-122"/>
              </a:rPr>
              <a:t>Microsoft Project 2013</a:t>
            </a:r>
            <a:r>
              <a:rPr lang="zh-CN" altLang="zh-CN" dirty="0">
                <a:latin typeface="Microsoft YaHei" charset="-122"/>
                <a:ea typeface="Microsoft YaHei" charset="-122"/>
                <a:cs typeface="Microsoft YaHei" charset="-122"/>
              </a:rPr>
              <a:t>：绘制甘特图</a:t>
            </a:r>
          </a:p>
          <a:p>
            <a:pPr indent="304800" algn="just">
              <a:spcAft>
                <a:spcPts val="0"/>
              </a:spcAft>
            </a:pPr>
            <a:r>
              <a:rPr lang="en-US" altLang="zh-CN" dirty="0">
                <a:latin typeface="Microsoft YaHei" charset="-122"/>
                <a:ea typeface="Microsoft YaHei" charset="-122"/>
                <a:cs typeface="Microsoft YaHei" charset="-122"/>
              </a:rPr>
              <a:t>Microsoft Word 2013 </a:t>
            </a:r>
            <a:r>
              <a:rPr lang="zh-CN" altLang="zh-CN" dirty="0">
                <a:latin typeface="Microsoft YaHei" charset="-122"/>
                <a:ea typeface="Microsoft YaHei" charset="-122"/>
                <a:cs typeface="Microsoft YaHei" charset="-122"/>
              </a:rPr>
              <a:t>：编写文档</a:t>
            </a:r>
          </a:p>
          <a:p>
            <a:pPr indent="304800" algn="just">
              <a:spcAft>
                <a:spcPts val="0"/>
              </a:spcAft>
            </a:pPr>
            <a:r>
              <a:rPr lang="en-US" altLang="zh-CN" dirty="0" err="1">
                <a:latin typeface="Microsoft YaHei" charset="-122"/>
                <a:ea typeface="Microsoft YaHei" charset="-122"/>
                <a:cs typeface="Microsoft YaHei" charset="-122"/>
              </a:rPr>
              <a:t>Sourcetree</a:t>
            </a:r>
            <a:r>
              <a:rPr lang="en-US" altLang="zh-CN"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Github</a:t>
            </a:r>
            <a:r>
              <a:rPr lang="en-US" altLang="zh-CN" dirty="0">
                <a:latin typeface="Microsoft YaHei" charset="-122"/>
                <a:ea typeface="Microsoft YaHei" charset="-122"/>
                <a:cs typeface="Microsoft YaHei" charset="-122"/>
              </a:rPr>
              <a:t> </a:t>
            </a:r>
            <a:r>
              <a:rPr lang="zh-CN" altLang="zh-CN" dirty="0">
                <a:latin typeface="Microsoft YaHei" charset="-122"/>
                <a:ea typeface="Microsoft YaHei" charset="-122"/>
                <a:cs typeface="Microsoft YaHei" charset="-122"/>
              </a:rPr>
              <a:t>：配置管理工具</a:t>
            </a:r>
          </a:p>
          <a:p>
            <a:pPr indent="304800" algn="just">
              <a:spcAft>
                <a:spcPts val="0"/>
              </a:spcAft>
            </a:pPr>
            <a:r>
              <a:rPr lang="en-US" altLang="zh-CN" dirty="0" err="1">
                <a:latin typeface="Microsoft YaHei" charset="-122"/>
                <a:ea typeface="Microsoft YaHei" charset="-122"/>
                <a:cs typeface="Microsoft YaHei" charset="-122"/>
              </a:rPr>
              <a:t>ProcessOn</a:t>
            </a:r>
            <a:r>
              <a:rPr lang="en-US" altLang="zh-CN" dirty="0">
                <a:latin typeface="Microsoft YaHei" charset="-122"/>
                <a:ea typeface="Microsoft YaHei" charset="-122"/>
                <a:cs typeface="Microsoft YaHei" charset="-122"/>
              </a:rPr>
              <a:t> </a:t>
            </a:r>
            <a:r>
              <a:rPr lang="zh-CN" altLang="zh-CN" dirty="0">
                <a:latin typeface="Microsoft YaHei" charset="-122"/>
                <a:ea typeface="Microsoft YaHei" charset="-122"/>
                <a:cs typeface="Microsoft YaHei" charset="-122"/>
              </a:rPr>
              <a:t>：在线</a:t>
            </a:r>
            <a:r>
              <a:rPr lang="en-US" altLang="zh-CN" dirty="0" err="1">
                <a:latin typeface="Microsoft YaHei" charset="-122"/>
                <a:ea typeface="Microsoft YaHei" charset="-122"/>
                <a:cs typeface="Microsoft YaHei" charset="-122"/>
              </a:rPr>
              <a:t>uml</a:t>
            </a:r>
            <a:r>
              <a:rPr lang="zh-CN" altLang="zh-CN" dirty="0">
                <a:latin typeface="Microsoft YaHei" charset="-122"/>
                <a:ea typeface="Microsoft YaHei" charset="-122"/>
                <a:cs typeface="Microsoft YaHei" charset="-122"/>
              </a:rPr>
              <a:t>建模工具</a:t>
            </a:r>
          </a:p>
          <a:p>
            <a:pPr indent="304800" algn="just">
              <a:spcAft>
                <a:spcPts val="0"/>
              </a:spcAft>
            </a:pPr>
            <a:r>
              <a:rPr lang="en-US" altLang="zh-CN" dirty="0" err="1">
                <a:latin typeface="Microsoft YaHei" charset="-122"/>
                <a:ea typeface="Microsoft YaHei" charset="-122"/>
                <a:cs typeface="Microsoft YaHei" charset="-122"/>
              </a:rPr>
              <a:t>Axure</a:t>
            </a:r>
            <a:r>
              <a:rPr lang="en-US" altLang="zh-CN" dirty="0">
                <a:latin typeface="Microsoft YaHei" charset="-122"/>
                <a:ea typeface="Microsoft YaHei" charset="-122"/>
                <a:cs typeface="Microsoft YaHei" charset="-122"/>
              </a:rPr>
              <a:t> RP 8:</a:t>
            </a:r>
            <a:r>
              <a:rPr lang="zh-CN" altLang="zh-CN" dirty="0">
                <a:latin typeface="Microsoft YaHei" charset="-122"/>
                <a:ea typeface="Microsoft YaHei" charset="-122"/>
                <a:cs typeface="Microsoft YaHei" charset="-122"/>
              </a:rPr>
              <a:t>界面原型制作工具 </a:t>
            </a:r>
          </a:p>
          <a:p>
            <a:pPr marL="304800">
              <a:spcAft>
                <a:spcPts val="0"/>
              </a:spcAft>
            </a:pPr>
            <a:r>
              <a:rPr lang="en-US" altLang="zh-CN" dirty="0" err="1">
                <a:latin typeface="Microsoft YaHei" charset="-122"/>
                <a:ea typeface="Microsoft YaHei" charset="-122"/>
                <a:cs typeface="Microsoft YaHei" charset="-122"/>
              </a:rPr>
              <a:t>Navicat</a:t>
            </a:r>
            <a:r>
              <a:rPr lang="en-US" altLang="zh-CN" dirty="0">
                <a:latin typeface="Microsoft YaHei" charset="-122"/>
                <a:ea typeface="Microsoft YaHei" charset="-122"/>
                <a:cs typeface="Microsoft YaHei" charset="-122"/>
              </a:rPr>
              <a:t> for MySQL:</a:t>
            </a:r>
            <a:r>
              <a:rPr lang="zh-CN" altLang="zh-CN" dirty="0">
                <a:latin typeface="Microsoft YaHei" charset="-122"/>
                <a:ea typeface="Microsoft YaHei" charset="-122"/>
                <a:cs typeface="Microsoft YaHei" charset="-122"/>
              </a:rPr>
              <a:t>数据库软件</a:t>
            </a:r>
          </a:p>
          <a:p>
            <a:pPr marL="304800">
              <a:spcAft>
                <a:spcPts val="0"/>
              </a:spcAft>
            </a:pPr>
            <a:r>
              <a:rPr lang="en-US" altLang="zh-CN" dirty="0">
                <a:latin typeface="Microsoft YaHei" charset="-122"/>
                <a:ea typeface="Microsoft YaHei" charset="-122"/>
                <a:cs typeface="Microsoft YaHei" charset="-122"/>
              </a:rPr>
              <a:t>PowerDesigner16</a:t>
            </a:r>
            <a:r>
              <a:rPr lang="zh-CN" altLang="zh-CN"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E-R</a:t>
            </a:r>
            <a:r>
              <a:rPr lang="zh-CN" altLang="zh-CN" dirty="0">
                <a:latin typeface="Microsoft YaHei" charset="-122"/>
                <a:ea typeface="Microsoft YaHei" charset="-122"/>
                <a:cs typeface="Microsoft YaHei" charset="-122"/>
              </a:rPr>
              <a:t>图绘制工具 </a:t>
            </a:r>
          </a:p>
          <a:p>
            <a:pPr marL="304800">
              <a:spcAft>
                <a:spcPts val="0"/>
              </a:spcAft>
            </a:pPr>
            <a:r>
              <a:rPr lang="en-US" altLang="zh-CN" dirty="0">
                <a:latin typeface="Microsoft YaHei" charset="-122"/>
                <a:ea typeface="Microsoft YaHei" charset="-122"/>
                <a:cs typeface="Microsoft YaHei" charset="-122"/>
              </a:rPr>
              <a:t>Photo shop 2017</a:t>
            </a:r>
            <a:r>
              <a:rPr lang="zh-CN" altLang="zh-CN" dirty="0">
                <a:latin typeface="Microsoft YaHei" charset="-122"/>
                <a:ea typeface="Microsoft YaHei" charset="-122"/>
                <a:cs typeface="Microsoft YaHei" charset="-122"/>
              </a:rPr>
              <a:t>：绘图工具 ，操作系统</a:t>
            </a:r>
            <a:r>
              <a:rPr lang="zh-CN" altLang="zh-CN" dirty="0" smtClean="0">
                <a:latin typeface="Microsoft YaHei" charset="-122"/>
                <a:ea typeface="Microsoft YaHei" charset="-122"/>
                <a:cs typeface="Microsoft YaHei" charset="-122"/>
              </a:rPr>
              <a:t>为</a:t>
            </a:r>
            <a:r>
              <a:rPr lang="en-US" altLang="zh-CN" dirty="0" smtClean="0">
                <a:latin typeface="Microsoft YaHei" charset="-122"/>
                <a:ea typeface="Microsoft YaHei" charset="-122"/>
                <a:cs typeface="Microsoft YaHei" charset="-122"/>
              </a:rPr>
              <a:t>Win10/</a:t>
            </a:r>
            <a:r>
              <a:rPr lang="en-US" altLang="zh-CN" dirty="0" err="1" smtClean="0">
                <a:latin typeface="Microsoft YaHei" charset="-122"/>
                <a:ea typeface="Microsoft YaHei" charset="-122"/>
                <a:cs typeface="Microsoft YaHei" charset="-122"/>
              </a:rPr>
              <a:t>macOS</a:t>
            </a:r>
            <a:r>
              <a:rPr lang="zh-CN" altLang="zh-CN" dirty="0" smtClean="0">
                <a:latin typeface="Microsoft YaHei" charset="-122"/>
                <a:ea typeface="Microsoft YaHei" charset="-122"/>
                <a:cs typeface="Microsoft YaHei" charset="-122"/>
              </a:rPr>
              <a:t>的</a:t>
            </a:r>
            <a:r>
              <a:rPr lang="en-US" altLang="zh-CN" dirty="0" smtClean="0">
                <a:latin typeface="Microsoft YaHei" charset="-122"/>
                <a:ea typeface="Microsoft YaHei" charset="-122"/>
                <a:cs typeface="Microsoft YaHei" charset="-122"/>
              </a:rPr>
              <a:t>PC</a:t>
            </a:r>
            <a:r>
              <a:rPr lang="zh-CN" altLang="en-US" dirty="0" smtClean="0">
                <a:latin typeface="Microsoft YaHei" charset="-122"/>
                <a:ea typeface="Microsoft YaHei" charset="-122"/>
                <a:cs typeface="Microsoft YaHei" charset="-122"/>
              </a:rPr>
              <a:t>或</a:t>
            </a:r>
            <a:r>
              <a:rPr lang="en-US" altLang="zh-CN" dirty="0" smtClean="0">
                <a:latin typeface="Microsoft YaHei" charset="-122"/>
                <a:ea typeface="Microsoft YaHei" charset="-122"/>
                <a:cs typeface="Microsoft YaHei" charset="-122"/>
              </a:rPr>
              <a:t>Mac</a:t>
            </a:r>
            <a:endParaRPr lang="zh-CN" altLang="zh-CN" dirty="0">
              <a:latin typeface="Microsoft YaHei" charset="-122"/>
              <a:ea typeface="Microsoft YaHei" charset="-122"/>
              <a:cs typeface="Microsoft YaHei" charset="-122"/>
            </a:endParaRPr>
          </a:p>
        </p:txBody>
      </p:sp>
      <p:sp>
        <p:nvSpPr>
          <p:cNvPr id="13" name="矩形 12"/>
          <p:cNvSpPr/>
          <p:nvPr/>
        </p:nvSpPr>
        <p:spPr>
          <a:xfrm>
            <a:off x="1642284" y="5412559"/>
            <a:ext cx="1107996" cy="358881"/>
          </a:xfrm>
          <a:prstGeom prst="rect">
            <a:avLst/>
          </a:prstGeom>
        </p:spPr>
        <p:txBody>
          <a:bodyPr wrap="none">
            <a:spAutoFit/>
          </a:bodyPr>
          <a:lstStyle/>
          <a:p>
            <a:pPr>
              <a:lnSpc>
                <a:spcPts val="2200"/>
              </a:lnSpc>
              <a:spcBef>
                <a:spcPts val="600"/>
              </a:spcBef>
              <a:spcAft>
                <a:spcPts val="600"/>
              </a:spcAft>
            </a:pPr>
            <a:r>
              <a:rPr lang="zh-CN" altLang="en-US" dirty="0" smtClean="0">
                <a:latin typeface="Microsoft YaHei" charset="-122"/>
                <a:ea typeface="Microsoft YaHei" charset="-122"/>
                <a:cs typeface="Microsoft YaHei" charset="-122"/>
              </a:rPr>
              <a:t>用户</a:t>
            </a:r>
            <a:r>
              <a:rPr lang="zh-CN" altLang="zh-CN" dirty="0" smtClean="0">
                <a:latin typeface="Microsoft YaHei" charset="-122"/>
                <a:ea typeface="Microsoft YaHei" charset="-122"/>
                <a:cs typeface="Microsoft YaHei" charset="-122"/>
              </a:rPr>
              <a:t>支持</a:t>
            </a:r>
            <a:endParaRPr lang="zh-CN" altLang="zh-CN" sz="2000" dirty="0">
              <a:effectLst/>
              <a:latin typeface="Microsoft YaHei" charset="-122"/>
              <a:ea typeface="Microsoft YaHei" charset="-122"/>
              <a:cs typeface="Microsoft YaHei" charset="-122"/>
            </a:endParaRPr>
          </a:p>
        </p:txBody>
      </p:sp>
      <p:sp>
        <p:nvSpPr>
          <p:cNvPr id="14" name="矩形 13"/>
          <p:cNvSpPr/>
          <p:nvPr/>
        </p:nvSpPr>
        <p:spPr>
          <a:xfrm>
            <a:off x="3766457" y="5412559"/>
            <a:ext cx="6096000" cy="646331"/>
          </a:xfrm>
          <a:prstGeom prst="rect">
            <a:avLst/>
          </a:prstGeom>
        </p:spPr>
        <p:txBody>
          <a:bodyPr>
            <a:spAutoFit/>
          </a:bodyPr>
          <a:lstStyle/>
          <a:p>
            <a:pPr indent="304800" algn="just">
              <a:spcAft>
                <a:spcPts val="0"/>
              </a:spcAft>
            </a:pPr>
            <a:r>
              <a:rPr lang="zh-CN" altLang="en-US" dirty="0" smtClean="0">
                <a:latin typeface="Microsoft YaHei" charset="-122"/>
                <a:ea typeface="Microsoft YaHei" charset="-122"/>
                <a:cs typeface="Microsoft YaHei" charset="-122"/>
              </a:rPr>
              <a:t>定期</a:t>
            </a:r>
            <a:r>
              <a:rPr lang="zh-CN" altLang="en-US" dirty="0">
                <a:latin typeface="Microsoft YaHei" charset="-122"/>
                <a:ea typeface="Microsoft YaHei" charset="-122"/>
                <a:cs typeface="Microsoft YaHei" charset="-122"/>
              </a:rPr>
              <a:t>请项目下达者杨枨老师，侯宏仑老师与其他用户</a:t>
            </a:r>
            <a:r>
              <a:rPr lang="zh-CN" altLang="en-US" dirty="0" smtClean="0">
                <a:latin typeface="Microsoft YaHei" charset="-122"/>
                <a:ea typeface="Microsoft YaHei" charset="-122"/>
                <a:cs typeface="Microsoft YaHei" charset="-122"/>
              </a:rPr>
              <a:t>代表</a:t>
            </a:r>
            <a:r>
              <a:rPr lang="zh-CN" altLang="en-US" dirty="0">
                <a:latin typeface="Microsoft YaHei" charset="-122"/>
                <a:ea typeface="Microsoft YaHei" charset="-122"/>
                <a:cs typeface="Microsoft YaHei" charset="-122"/>
              </a:rPr>
              <a:t>对原型界面进行评测，获取修改意见。</a:t>
            </a:r>
          </a:p>
        </p:txBody>
      </p:sp>
    </p:spTree>
    <p:extLst>
      <p:ext uri="{BB962C8B-B14F-4D97-AF65-F5344CB8AC3E}">
        <p14:creationId xmlns:p14="http://schemas.microsoft.com/office/powerpoint/2010/main" val="210357906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223652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范围管理计划</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SCOPE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22" name="矩形 21"/>
          <p:cNvSpPr/>
          <p:nvPr/>
        </p:nvSpPr>
        <p:spPr>
          <a:xfrm>
            <a:off x="9395721" y="2963976"/>
            <a:ext cx="553357" cy="261610"/>
          </a:xfrm>
          <a:prstGeom prst="rect">
            <a:avLst/>
          </a:prstGeom>
        </p:spPr>
        <p:txBody>
          <a:bodyPr wrap="none">
            <a:spAutoFit/>
          </a:bodyPr>
          <a:lstStyle/>
          <a:p>
            <a:r>
              <a:rPr lang="en-US" altLang="zh-CN" sz="1100" b="1" smtClean="0">
                <a:latin typeface="微软雅黑" panose="020B0503020204020204" pitchFamily="34" charset="-122"/>
                <a:ea typeface="微软雅黑" panose="020B0503020204020204" pitchFamily="34" charset="-122"/>
              </a:rPr>
              <a:t>【2】</a:t>
            </a:r>
            <a:endParaRPr lang="zh-CN" altLang="en-US" sz="1100" dirty="0"/>
          </a:p>
        </p:txBody>
      </p:sp>
    </p:spTree>
    <p:extLst>
      <p:ext uri="{BB962C8B-B14F-4D97-AF65-F5344CB8AC3E}">
        <p14:creationId xmlns:p14="http://schemas.microsoft.com/office/powerpoint/2010/main" val="8301153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49" y="0"/>
            <a:ext cx="4639235" cy="6858000"/>
          </a:xfrm>
          <a:prstGeom prst="rect">
            <a:avLst/>
          </a:prstGeom>
        </p:spPr>
      </p:pic>
      <p:sp>
        <p:nvSpPr>
          <p:cNvPr id="35" name="文本框 34">
            <a:extLst>
              <a:ext uri="{FF2B5EF4-FFF2-40B4-BE49-F238E27FC236}">
                <a16:creationId xmlns="" xmlns:a16="http://schemas.microsoft.com/office/drawing/2014/main" id="{650AABB2-42CF-4449-9294-842C3B5611F8}"/>
              </a:ext>
            </a:extLst>
          </p:cNvPr>
          <p:cNvSpPr txBox="1">
            <a:spLocks noChangeArrowheads="1"/>
          </p:cNvSpPr>
          <p:nvPr/>
        </p:nvSpPr>
        <p:spPr bwMode="auto">
          <a:xfrm>
            <a:off x="8691867" y="61051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工作分解结构图</a:t>
            </a:r>
            <a:endParaRPr lang="en-US" altLang="zh-CN" sz="2400" b="1" dirty="0" smtClean="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1514" y="2656910"/>
            <a:ext cx="6096000" cy="2536400"/>
          </a:xfrm>
          <a:prstGeom prst="rect">
            <a:avLst/>
          </a:prstGeom>
        </p:spPr>
        <p:txBody>
          <a:bodyPr>
            <a:spAutoFit/>
          </a:bodyPr>
          <a:lstStyle/>
          <a:p>
            <a:pPr>
              <a:lnSpc>
                <a:spcPct val="150000"/>
              </a:lnSpc>
              <a:spcAft>
                <a:spcPts val="0"/>
              </a:spcAft>
            </a:pPr>
            <a:r>
              <a:rPr lang="zh-CN" altLang="zh-CN" dirty="0">
                <a:latin typeface="Microsoft YaHei" charset="-122"/>
                <a:ea typeface="Microsoft YaHei" charset="-122"/>
                <a:cs typeface="Microsoft YaHei" charset="-122"/>
              </a:rPr>
              <a:t>网站的范围是：1.信息发布2.资料下载3.交流互动。不再另外开设可供教师和学生使用的邮箱，如有邮件都将使用个人自己在其他网站上的邮箱。 </a:t>
            </a:r>
          </a:p>
          <a:p>
            <a:pPr>
              <a:lnSpc>
                <a:spcPct val="150000"/>
              </a:lnSpc>
              <a:spcAft>
                <a:spcPts val="0"/>
              </a:spcAft>
            </a:pPr>
            <a:r>
              <a:rPr lang="zh-CN" altLang="zh-CN" dirty="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对于</a:t>
            </a:r>
            <a:r>
              <a:rPr lang="zh-CN" altLang="zh-CN" dirty="0">
                <a:latin typeface="Microsoft YaHei" charset="-122"/>
                <a:ea typeface="Microsoft YaHei" charset="-122"/>
                <a:cs typeface="Microsoft YaHei" charset="-122"/>
              </a:rPr>
              <a:t>网站的需求工程分为五个阶段，项目启动、项目计划、项目执行、项目控制、项目收尾。</a:t>
            </a:r>
          </a:p>
          <a:p>
            <a:pPr>
              <a:lnSpc>
                <a:spcPct val="150000"/>
              </a:lnSpc>
              <a:spcAft>
                <a:spcPts val="0"/>
              </a:spcAft>
            </a:pPr>
            <a:r>
              <a:rPr lang="en-US" altLang="zh-CN" dirty="0">
                <a:latin typeface="Microsoft YaHei" charset="-122"/>
                <a:ea typeface="Microsoft YaHei" charset="-122"/>
                <a:cs typeface="Microsoft YaHei" charset="-122"/>
              </a:rPr>
              <a:t> </a:t>
            </a:r>
            <a:endParaRPr lang="zh-CN" altLang="zh-CN" dirty="0">
              <a:latin typeface="Microsoft YaHei" charset="-122"/>
              <a:ea typeface="Microsoft YaHei" charset="-122"/>
              <a:cs typeface="Microsoft YaHei" charset="-122"/>
            </a:endParaRPr>
          </a:p>
        </p:txBody>
      </p:sp>
      <p:sp>
        <p:nvSpPr>
          <p:cNvPr id="11" name="矩形 10"/>
          <p:cNvSpPr/>
          <p:nvPr/>
        </p:nvSpPr>
        <p:spPr>
          <a:xfrm>
            <a:off x="3928580" y="4335704"/>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694328293"/>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81" name="组合 8">
            <a:extLst>
              <a:ext uri="{FF2B5EF4-FFF2-40B4-BE49-F238E27FC236}">
                <a16:creationId xmlns="" xmlns:a16="http://schemas.microsoft.com/office/drawing/2014/main" id="{6B5A4991-7FBC-4D78-BA47-7AF00AFB6981}"/>
              </a:ext>
            </a:extLst>
          </p:cNvPr>
          <p:cNvGrpSpPr/>
          <p:nvPr/>
        </p:nvGrpSpPr>
        <p:grpSpPr bwMode="auto">
          <a:xfrm>
            <a:off x="1119827" y="1435423"/>
            <a:ext cx="3083932" cy="4011497"/>
            <a:chOff x="1667100" y="2535735"/>
            <a:chExt cx="3084044" cy="4011293"/>
          </a:xfrm>
        </p:grpSpPr>
        <p:sp>
          <p:nvSpPr>
            <p:cNvPr id="82" name="TextBox 9">
              <a:extLst>
                <a:ext uri="{FF2B5EF4-FFF2-40B4-BE49-F238E27FC236}">
                  <a16:creationId xmlns="" xmlns:a16="http://schemas.microsoft.com/office/drawing/2014/main" id="{4E3BB102-ECA9-43E0-8D3B-3355F0BAF39D}"/>
                </a:ext>
              </a:extLst>
            </p:cNvPr>
            <p:cNvSpPr txBox="1">
              <a:spLocks noChangeArrowheads="1"/>
            </p:cNvSpPr>
            <p:nvPr/>
          </p:nvSpPr>
          <p:spPr bwMode="auto">
            <a:xfrm>
              <a:off x="1667100" y="2535735"/>
              <a:ext cx="1285976"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dirty="0">
                  <a:solidFill>
                    <a:srgbClr val="FF0000"/>
                  </a:solidFill>
                  <a:latin typeface="Microsoft YaHei" charset="-122"/>
                  <a:ea typeface="Microsoft YaHei" charset="-122"/>
                  <a:cs typeface="Microsoft YaHei" charset="-122"/>
                </a:rPr>
                <a:t>需求获取 </a:t>
              </a:r>
              <a:endParaRPr kumimoji="0" lang="id-ID" altLang="zh-CN" sz="200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83" name="Rectangle 10">
              <a:extLst>
                <a:ext uri="{FF2B5EF4-FFF2-40B4-BE49-F238E27FC236}">
                  <a16:creationId xmlns="" xmlns:a16="http://schemas.microsoft.com/office/drawing/2014/main" id="{C16B7589-0293-4A04-BB6B-E59740C38B56}"/>
                </a:ext>
              </a:extLst>
            </p:cNvPr>
            <p:cNvSpPr>
              <a:spLocks noChangeArrowheads="1"/>
            </p:cNvSpPr>
            <p:nvPr/>
          </p:nvSpPr>
          <p:spPr bwMode="auto">
            <a:xfrm>
              <a:off x="1995144" y="2576912"/>
              <a:ext cx="2756000" cy="397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dirty="0">
                  <a:latin typeface="Microsoft YaHei" charset="-122"/>
                  <a:ea typeface="Microsoft YaHei" charset="-122"/>
                  <a:cs typeface="Microsoft YaHei" charset="-122"/>
                </a:rPr>
                <a:t>定义愿景和范围</a:t>
              </a:r>
            </a:p>
            <a:p>
              <a:pPr algn="r"/>
              <a:r>
                <a:rPr lang="zh-CN" altLang="en-US" dirty="0">
                  <a:latin typeface="Microsoft YaHei" charset="-122"/>
                  <a:ea typeface="Microsoft YaHei" charset="-122"/>
                  <a:cs typeface="Microsoft YaHei" charset="-122"/>
                </a:rPr>
                <a:t>识别用户群</a:t>
              </a:r>
            </a:p>
            <a:p>
              <a:pPr algn="r"/>
              <a:r>
                <a:rPr lang="zh-CN" altLang="en-US" dirty="0">
                  <a:latin typeface="Microsoft YaHei" charset="-122"/>
                  <a:ea typeface="Microsoft YaHei" charset="-122"/>
                  <a:cs typeface="Microsoft YaHei" charset="-122"/>
                </a:rPr>
                <a:t>选择产品代言人</a:t>
              </a:r>
            </a:p>
            <a:p>
              <a:pPr algn="r"/>
              <a:r>
                <a:rPr lang="zh-CN" altLang="en-US" dirty="0">
                  <a:latin typeface="Microsoft YaHei" charset="-122"/>
                  <a:ea typeface="Microsoft YaHei" charset="-122"/>
                  <a:cs typeface="Microsoft YaHei" charset="-122"/>
                </a:rPr>
                <a:t>组织焦点小组</a:t>
              </a:r>
            </a:p>
            <a:p>
              <a:pPr algn="r"/>
              <a:r>
                <a:rPr lang="zh-CN" altLang="en-US" dirty="0">
                  <a:latin typeface="Microsoft YaHei" charset="-122"/>
                  <a:ea typeface="Microsoft YaHei" charset="-122"/>
                  <a:cs typeface="Microsoft YaHei" charset="-122"/>
                </a:rPr>
                <a:t>识别用户需求</a:t>
              </a:r>
            </a:p>
            <a:p>
              <a:pPr algn="r"/>
              <a:r>
                <a:rPr lang="zh-CN" altLang="en-US" dirty="0">
                  <a:latin typeface="Microsoft YaHei" charset="-122"/>
                  <a:ea typeface="Microsoft YaHei" charset="-122"/>
                  <a:cs typeface="Microsoft YaHei" charset="-122"/>
                </a:rPr>
                <a:t>识别系统事件和响应</a:t>
              </a:r>
            </a:p>
            <a:p>
              <a:pPr algn="r"/>
              <a:r>
                <a:rPr lang="zh-CN" altLang="en-US" dirty="0">
                  <a:latin typeface="Microsoft YaHei" charset="-122"/>
                  <a:ea typeface="Microsoft YaHei" charset="-122"/>
                  <a:cs typeface="Microsoft YaHei" charset="-122"/>
                </a:rPr>
                <a:t>需求获取访谈</a:t>
              </a:r>
            </a:p>
            <a:p>
              <a:pPr algn="r"/>
              <a:r>
                <a:rPr lang="zh-CN" altLang="en-US" dirty="0">
                  <a:latin typeface="Microsoft YaHei" charset="-122"/>
                  <a:ea typeface="Microsoft YaHei" charset="-122"/>
                  <a:cs typeface="Microsoft YaHei" charset="-122"/>
                </a:rPr>
                <a:t>举行引导式需求获取访谈会</a:t>
              </a:r>
            </a:p>
            <a:p>
              <a:pPr algn="r"/>
              <a:r>
                <a:rPr lang="zh-CN" altLang="en-US" dirty="0">
                  <a:latin typeface="Microsoft YaHei" charset="-122"/>
                  <a:ea typeface="Microsoft YaHei" charset="-122"/>
                  <a:cs typeface="Microsoft YaHei" charset="-122"/>
                </a:rPr>
                <a:t>观察用户如何完成工作</a:t>
              </a:r>
            </a:p>
            <a:p>
              <a:pPr algn="r"/>
              <a:r>
                <a:rPr lang="zh-CN" altLang="en-US" dirty="0">
                  <a:latin typeface="Microsoft YaHei" charset="-122"/>
                  <a:ea typeface="Microsoft YaHei" charset="-122"/>
                  <a:cs typeface="Microsoft YaHei" charset="-122"/>
                </a:rPr>
                <a:t>发放问卷调查</a:t>
              </a:r>
            </a:p>
            <a:p>
              <a:pPr algn="r"/>
              <a:r>
                <a:rPr lang="zh-CN" altLang="en-US" dirty="0">
                  <a:latin typeface="Microsoft YaHei" charset="-122"/>
                  <a:ea typeface="Microsoft YaHei" charset="-122"/>
                  <a:cs typeface="Microsoft YaHei" charset="-122"/>
                </a:rPr>
                <a:t>分析文档</a:t>
              </a:r>
            </a:p>
            <a:p>
              <a:pPr algn="r"/>
              <a:r>
                <a:rPr lang="zh-CN" altLang="en-US" dirty="0">
                  <a:latin typeface="Microsoft YaHei" charset="-122"/>
                  <a:ea typeface="Microsoft YaHei" charset="-122"/>
                  <a:cs typeface="Microsoft YaHei" charset="-122"/>
                </a:rPr>
                <a:t>检查问题报告</a:t>
              </a:r>
            </a:p>
            <a:p>
              <a:pPr algn="r"/>
              <a:r>
                <a:rPr lang="zh-CN" altLang="en-US" dirty="0">
                  <a:latin typeface="Microsoft YaHei" charset="-122"/>
                  <a:ea typeface="Microsoft YaHei" charset="-122"/>
                  <a:cs typeface="Microsoft YaHei" charset="-122"/>
                </a:rPr>
                <a:t>重用已有的需求 </a:t>
              </a:r>
              <a:endParaRPr kumimoji="0" lang="en-US" altLang="zh-CN" sz="1400" u="none" strike="noStrike" kern="1200" cap="none" spc="0" normalizeH="0" baseline="0" noProof="0" dirty="0">
                <a:ln>
                  <a:noFill/>
                </a:ln>
                <a:solidFill>
                  <a:srgbClr val="262626"/>
                </a:solidFill>
                <a:effectLst/>
                <a:uLnTx/>
                <a:uFillTx/>
                <a:latin typeface="Microsoft YaHei" charset="-122"/>
                <a:ea typeface="Microsoft YaHei" charset="-122"/>
                <a:cs typeface="Microsoft YaHei" charset="-122"/>
              </a:endParaRPr>
            </a:p>
          </p:txBody>
        </p:sp>
      </p:grpSp>
      <p:sp>
        <p:nvSpPr>
          <p:cNvPr id="90" name="Freeform 3">
            <a:extLst>
              <a:ext uri="{FF2B5EF4-FFF2-40B4-BE49-F238E27FC236}">
                <a16:creationId xmlns=""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 name="矩形 1"/>
          <p:cNvSpPr/>
          <p:nvPr/>
        </p:nvSpPr>
        <p:spPr>
          <a:xfrm>
            <a:off x="3081750" y="498505"/>
            <a:ext cx="5955476" cy="369332"/>
          </a:xfrm>
          <a:prstGeom prst="rect">
            <a:avLst/>
          </a:prstGeom>
        </p:spPr>
        <p:txBody>
          <a:bodyPr wrap="none">
            <a:spAutoFit/>
          </a:bodyPr>
          <a:lstStyle/>
          <a:p>
            <a:pPr>
              <a:spcAft>
                <a:spcPts val="0"/>
              </a:spcAft>
            </a:pPr>
            <a:r>
              <a:rPr lang="zh-CN" altLang="zh-CN">
                <a:latin typeface="Microsoft YaHei" charset="-122"/>
                <a:ea typeface="Microsoft YaHei" charset="-122"/>
                <a:cs typeface="Microsoft YaHei" charset="-122"/>
              </a:rPr>
              <a:t>另外，对需求部分进行更加详细的范围定义，具体如下：</a:t>
            </a:r>
          </a:p>
        </p:txBody>
      </p:sp>
      <p:grpSp>
        <p:nvGrpSpPr>
          <p:cNvPr id="35" name="组合 8">
            <a:extLst>
              <a:ext uri="{FF2B5EF4-FFF2-40B4-BE49-F238E27FC236}">
                <a16:creationId xmlns="" xmlns:a16="http://schemas.microsoft.com/office/drawing/2014/main" id="{6B5A4991-7FBC-4D78-BA47-7AF00AFB6981}"/>
              </a:ext>
            </a:extLst>
          </p:cNvPr>
          <p:cNvGrpSpPr/>
          <p:nvPr/>
        </p:nvGrpSpPr>
        <p:grpSpPr bwMode="auto">
          <a:xfrm>
            <a:off x="7967815" y="1435423"/>
            <a:ext cx="3129597" cy="2399075"/>
            <a:chOff x="1995144" y="2486166"/>
            <a:chExt cx="3129711" cy="2398953"/>
          </a:xfrm>
        </p:grpSpPr>
        <p:sp>
          <p:nvSpPr>
            <p:cNvPr id="36" name="TextBox 9">
              <a:extLst>
                <a:ext uri="{FF2B5EF4-FFF2-40B4-BE49-F238E27FC236}">
                  <a16:creationId xmlns="" xmlns:a16="http://schemas.microsoft.com/office/drawing/2014/main" id="{4E3BB102-ECA9-43E0-8D3B-3355F0BAF39D}"/>
                </a:ext>
              </a:extLst>
            </p:cNvPr>
            <p:cNvSpPr txBox="1">
              <a:spLocks noChangeArrowheads="1"/>
            </p:cNvSpPr>
            <p:nvPr/>
          </p:nvSpPr>
          <p:spPr bwMode="auto">
            <a:xfrm>
              <a:off x="3838880" y="2486166"/>
              <a:ext cx="1285975"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dirty="0">
                  <a:solidFill>
                    <a:srgbClr val="FF0000"/>
                  </a:solidFill>
                  <a:latin typeface="Microsoft YaHei" charset="-122"/>
                  <a:ea typeface="Microsoft YaHei" charset="-122"/>
                  <a:cs typeface="Microsoft YaHei" charset="-122"/>
                </a:rPr>
                <a:t>需求分析 </a:t>
              </a:r>
              <a:endParaRPr kumimoji="0" lang="id-ID" altLang="zh-CN" sz="200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37" name="Rectangle 10">
              <a:extLst>
                <a:ext uri="{FF2B5EF4-FFF2-40B4-BE49-F238E27FC236}">
                  <a16:creationId xmlns="" xmlns:a16="http://schemas.microsoft.com/office/drawing/2014/main" id="{C16B7589-0293-4A04-BB6B-E59740C38B56}"/>
                </a:ext>
              </a:extLst>
            </p:cNvPr>
            <p:cNvSpPr>
              <a:spLocks noChangeArrowheads="1"/>
            </p:cNvSpPr>
            <p:nvPr/>
          </p:nvSpPr>
          <p:spPr bwMode="auto">
            <a:xfrm>
              <a:off x="1995144" y="2576912"/>
              <a:ext cx="2756000" cy="2308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latin typeface="Microsoft YaHei" charset="-122"/>
                  <a:ea typeface="Microsoft YaHei" charset="-122"/>
                  <a:cs typeface="Microsoft YaHei" charset="-122"/>
                </a:rPr>
                <a:t>应用环境创建</a:t>
              </a:r>
            </a:p>
            <a:p>
              <a:r>
                <a:rPr lang="zh-CN" altLang="en-US" dirty="0">
                  <a:latin typeface="Microsoft YaHei" charset="-122"/>
                  <a:ea typeface="Microsoft YaHei" charset="-122"/>
                  <a:cs typeface="Microsoft YaHei" charset="-122"/>
                </a:rPr>
                <a:t>创建原型</a:t>
              </a:r>
            </a:p>
            <a:p>
              <a:r>
                <a:rPr lang="zh-CN" altLang="en-US" dirty="0">
                  <a:latin typeface="Microsoft YaHei" charset="-122"/>
                  <a:ea typeface="Microsoft YaHei" charset="-122"/>
                  <a:cs typeface="Microsoft YaHei" charset="-122"/>
                </a:rPr>
                <a:t>分析可实现性</a:t>
              </a:r>
            </a:p>
            <a:p>
              <a:r>
                <a:rPr lang="zh-CN" altLang="en-US" dirty="0">
                  <a:latin typeface="Microsoft YaHei" charset="-122"/>
                  <a:ea typeface="Microsoft YaHei" charset="-122"/>
                  <a:cs typeface="Microsoft YaHei" charset="-122"/>
                </a:rPr>
                <a:t>排列需求优先级</a:t>
              </a:r>
            </a:p>
            <a:p>
              <a:r>
                <a:rPr lang="zh-CN" altLang="en-US" dirty="0">
                  <a:latin typeface="Microsoft YaHei" charset="-122"/>
                  <a:ea typeface="Microsoft YaHei" charset="-122"/>
                  <a:cs typeface="Microsoft YaHei" charset="-122"/>
                </a:rPr>
                <a:t>创建数据字典</a:t>
              </a:r>
            </a:p>
            <a:p>
              <a:r>
                <a:rPr lang="zh-CN" altLang="en-US" dirty="0">
                  <a:latin typeface="Microsoft YaHei" charset="-122"/>
                  <a:ea typeface="Microsoft YaHei" charset="-122"/>
                  <a:cs typeface="Microsoft YaHei" charset="-122"/>
                </a:rPr>
                <a:t>需求建模</a:t>
              </a:r>
            </a:p>
            <a:p>
              <a:r>
                <a:rPr lang="zh-CN" altLang="en-US" dirty="0">
                  <a:latin typeface="Microsoft YaHei" charset="-122"/>
                  <a:ea typeface="Microsoft YaHei" charset="-122"/>
                  <a:cs typeface="Microsoft YaHei" charset="-122"/>
                </a:rPr>
                <a:t>分析接口</a:t>
              </a:r>
            </a:p>
            <a:p>
              <a:r>
                <a:rPr lang="zh-CN" altLang="en-US" dirty="0">
                  <a:latin typeface="Microsoft YaHei" charset="-122"/>
                  <a:ea typeface="Microsoft YaHei" charset="-122"/>
                  <a:cs typeface="Microsoft YaHei" charset="-122"/>
                </a:rPr>
                <a:t>将需求分配到子系统 </a:t>
              </a:r>
              <a:endParaRPr kumimoji="0" lang="en-US" altLang="zh-CN" sz="1400" u="none" strike="noStrike" kern="1200" cap="none" spc="0" normalizeH="0" baseline="0" noProof="0" dirty="0">
                <a:ln>
                  <a:noFill/>
                </a:ln>
                <a:solidFill>
                  <a:srgbClr val="262626"/>
                </a:solidFill>
                <a:effectLst/>
                <a:uLnTx/>
                <a:uFillTx/>
                <a:latin typeface="Microsoft YaHei" charset="-122"/>
                <a:ea typeface="Microsoft YaHei" charset="-122"/>
                <a:cs typeface="Microsoft YaHei" charset="-122"/>
              </a:endParaRPr>
            </a:p>
          </p:txBody>
        </p:sp>
      </p:grpSp>
      <p:grpSp>
        <p:nvGrpSpPr>
          <p:cNvPr id="38" name="组合 8">
            <a:extLst>
              <a:ext uri="{FF2B5EF4-FFF2-40B4-BE49-F238E27FC236}">
                <a16:creationId xmlns="" xmlns:a16="http://schemas.microsoft.com/office/drawing/2014/main" id="{6B5A4991-7FBC-4D78-BA47-7AF00AFB6981}"/>
              </a:ext>
            </a:extLst>
          </p:cNvPr>
          <p:cNvGrpSpPr/>
          <p:nvPr/>
        </p:nvGrpSpPr>
        <p:grpSpPr bwMode="auto">
          <a:xfrm>
            <a:off x="8029689" y="3812528"/>
            <a:ext cx="3200920" cy="1871197"/>
            <a:chOff x="1923818" y="2486166"/>
            <a:chExt cx="3201037" cy="1871102"/>
          </a:xfrm>
        </p:grpSpPr>
        <p:sp>
          <p:nvSpPr>
            <p:cNvPr id="39" name="TextBox 9">
              <a:extLst>
                <a:ext uri="{FF2B5EF4-FFF2-40B4-BE49-F238E27FC236}">
                  <a16:creationId xmlns="" xmlns:a16="http://schemas.microsoft.com/office/drawing/2014/main" id="{4E3BB102-ECA9-43E0-8D3B-3355F0BAF39D}"/>
                </a:ext>
              </a:extLst>
            </p:cNvPr>
            <p:cNvSpPr txBox="1">
              <a:spLocks noChangeArrowheads="1"/>
            </p:cNvSpPr>
            <p:nvPr/>
          </p:nvSpPr>
          <p:spPr bwMode="auto">
            <a:xfrm>
              <a:off x="3325899" y="2486166"/>
              <a:ext cx="1798956"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dirty="0">
                  <a:solidFill>
                    <a:srgbClr val="FF0000"/>
                  </a:solidFill>
                  <a:latin typeface="Microsoft YaHei" charset="-122"/>
                  <a:ea typeface="Microsoft YaHei" charset="-122"/>
                  <a:cs typeface="Microsoft YaHei" charset="-122"/>
                </a:rPr>
                <a:t>需求规范说明 </a:t>
              </a:r>
              <a:endParaRPr kumimoji="0" lang="id-ID" altLang="zh-CN" sz="200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40" name="Rectangle 10">
              <a:extLst>
                <a:ext uri="{FF2B5EF4-FFF2-40B4-BE49-F238E27FC236}">
                  <a16:creationId xmlns="" xmlns:a16="http://schemas.microsoft.com/office/drawing/2014/main" id="{C16B7589-0293-4A04-BB6B-E59740C38B56}"/>
                </a:ext>
              </a:extLst>
            </p:cNvPr>
            <p:cNvSpPr>
              <a:spLocks noChangeArrowheads="1"/>
            </p:cNvSpPr>
            <p:nvPr/>
          </p:nvSpPr>
          <p:spPr bwMode="auto">
            <a:xfrm>
              <a:off x="1923818" y="2880015"/>
              <a:ext cx="2756000" cy="147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latin typeface="Microsoft YaHei" charset="-122"/>
                  <a:ea typeface="Microsoft YaHei" charset="-122"/>
                  <a:cs typeface="Microsoft YaHei" charset="-122"/>
                </a:rPr>
                <a:t>采用需求文档模板</a:t>
              </a:r>
            </a:p>
            <a:p>
              <a:r>
                <a:rPr lang="zh-CN" altLang="en-US" dirty="0">
                  <a:latin typeface="Microsoft YaHei" charset="-122"/>
                  <a:ea typeface="Microsoft YaHei" charset="-122"/>
                  <a:cs typeface="Microsoft YaHei" charset="-122"/>
                </a:rPr>
                <a:t>识别需求源头</a:t>
              </a:r>
            </a:p>
            <a:p>
              <a:r>
                <a:rPr lang="zh-CN" altLang="en-US" dirty="0">
                  <a:latin typeface="Microsoft YaHei" charset="-122"/>
                  <a:ea typeface="Microsoft YaHei" charset="-122"/>
                  <a:cs typeface="Microsoft YaHei" charset="-122"/>
                </a:rPr>
                <a:t>为每个需求分配唯一标识</a:t>
              </a:r>
            </a:p>
            <a:p>
              <a:r>
                <a:rPr lang="zh-CN" altLang="en-US" dirty="0">
                  <a:latin typeface="Microsoft YaHei" charset="-122"/>
                  <a:ea typeface="Microsoft YaHei" charset="-122"/>
                  <a:cs typeface="Microsoft YaHei" charset="-122"/>
                </a:rPr>
                <a:t>记录业务规则</a:t>
              </a:r>
            </a:p>
            <a:p>
              <a:r>
                <a:rPr lang="zh-CN" altLang="en-US" dirty="0">
                  <a:latin typeface="Microsoft YaHei" charset="-122"/>
                  <a:ea typeface="Microsoft YaHei" charset="-122"/>
                  <a:cs typeface="Microsoft YaHei" charset="-122"/>
                </a:rPr>
                <a:t>描述非功能性需求 </a:t>
              </a:r>
              <a:endParaRPr kumimoji="0" lang="en-US" altLang="zh-CN" sz="1400" u="none" strike="noStrike" kern="1200" cap="none" spc="0" normalizeH="0" baseline="0" noProof="0" dirty="0">
                <a:ln>
                  <a:noFill/>
                </a:ln>
                <a:solidFill>
                  <a:srgbClr val="262626"/>
                </a:solidFill>
                <a:effectLst/>
                <a:uLnTx/>
                <a:uFillTx/>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942461231"/>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81" name="组合 8">
            <a:extLst>
              <a:ext uri="{FF2B5EF4-FFF2-40B4-BE49-F238E27FC236}">
                <a16:creationId xmlns="" xmlns:a16="http://schemas.microsoft.com/office/drawing/2014/main" id="{6B5A4991-7FBC-4D78-BA47-7AF00AFB6981}"/>
              </a:ext>
            </a:extLst>
          </p:cNvPr>
          <p:cNvGrpSpPr/>
          <p:nvPr/>
        </p:nvGrpSpPr>
        <p:grpSpPr bwMode="auto">
          <a:xfrm>
            <a:off x="1195169" y="1435423"/>
            <a:ext cx="3008591" cy="1241508"/>
            <a:chOff x="1742444" y="2535735"/>
            <a:chExt cx="3008700" cy="1241445"/>
          </a:xfrm>
        </p:grpSpPr>
        <p:sp>
          <p:nvSpPr>
            <p:cNvPr id="82" name="TextBox 9">
              <a:extLst>
                <a:ext uri="{FF2B5EF4-FFF2-40B4-BE49-F238E27FC236}">
                  <a16:creationId xmlns="" xmlns:a16="http://schemas.microsoft.com/office/drawing/2014/main" id="{4E3BB102-ECA9-43E0-8D3B-3355F0BAF39D}"/>
                </a:ext>
              </a:extLst>
            </p:cNvPr>
            <p:cNvSpPr txBox="1">
              <a:spLocks noChangeArrowheads="1"/>
            </p:cNvSpPr>
            <p:nvPr/>
          </p:nvSpPr>
          <p:spPr bwMode="auto">
            <a:xfrm>
              <a:off x="1742444" y="2535735"/>
              <a:ext cx="1210632"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dirty="0">
                  <a:solidFill>
                    <a:srgbClr val="FF0000"/>
                  </a:solidFill>
                  <a:latin typeface="Microsoft YaHei" charset="-122"/>
                  <a:ea typeface="Microsoft YaHei" charset="-122"/>
                  <a:cs typeface="Microsoft YaHei" charset="-122"/>
                </a:rPr>
                <a:t>需求验证</a:t>
              </a:r>
              <a:endParaRPr kumimoji="0" lang="id-ID" altLang="zh-CN" sz="200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83" name="Rectangle 10">
              <a:extLst>
                <a:ext uri="{FF2B5EF4-FFF2-40B4-BE49-F238E27FC236}">
                  <a16:creationId xmlns="" xmlns:a16="http://schemas.microsoft.com/office/drawing/2014/main" id="{C16B7589-0293-4A04-BB6B-E59740C38B56}"/>
                </a:ext>
              </a:extLst>
            </p:cNvPr>
            <p:cNvSpPr>
              <a:spLocks noChangeArrowheads="1"/>
            </p:cNvSpPr>
            <p:nvPr/>
          </p:nvSpPr>
          <p:spPr bwMode="auto">
            <a:xfrm>
              <a:off x="1995144" y="2576912"/>
              <a:ext cx="2756000" cy="120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dirty="0">
                  <a:latin typeface="Microsoft YaHei" charset="-122"/>
                  <a:ea typeface="Microsoft YaHei" charset="-122"/>
                  <a:cs typeface="Microsoft YaHei" charset="-122"/>
                </a:rPr>
                <a:t>评审需求</a:t>
              </a:r>
            </a:p>
            <a:p>
              <a:pPr algn="r"/>
              <a:r>
                <a:rPr lang="zh-CN" altLang="en-US" dirty="0">
                  <a:latin typeface="Microsoft YaHei" charset="-122"/>
                  <a:ea typeface="Microsoft YaHei" charset="-122"/>
                  <a:cs typeface="Microsoft YaHei" charset="-122"/>
                </a:rPr>
                <a:t>测试需求</a:t>
              </a:r>
            </a:p>
            <a:p>
              <a:pPr algn="r"/>
              <a:r>
                <a:rPr lang="zh-CN" altLang="en-US" dirty="0">
                  <a:latin typeface="Microsoft YaHei" charset="-122"/>
                  <a:ea typeface="Microsoft YaHei" charset="-122"/>
                  <a:cs typeface="Microsoft YaHei" charset="-122"/>
                </a:rPr>
                <a:t>定义验收条件</a:t>
              </a:r>
            </a:p>
            <a:p>
              <a:pPr algn="r"/>
              <a:r>
                <a:rPr lang="zh-CN" altLang="en-US" dirty="0">
                  <a:latin typeface="Microsoft YaHei" charset="-122"/>
                  <a:ea typeface="Microsoft YaHei" charset="-122"/>
                  <a:cs typeface="Microsoft YaHei" charset="-122"/>
                </a:rPr>
                <a:t>模拟需求</a:t>
              </a:r>
              <a:endParaRPr kumimoji="0" lang="en-US" altLang="zh-CN" sz="1400" u="none" strike="noStrike" kern="1200" cap="none" spc="0" normalizeH="0" baseline="0" noProof="0" dirty="0">
                <a:ln>
                  <a:noFill/>
                </a:ln>
                <a:solidFill>
                  <a:srgbClr val="262626"/>
                </a:solidFill>
                <a:effectLst/>
                <a:uLnTx/>
                <a:uFillTx/>
                <a:latin typeface="Microsoft YaHei" charset="-122"/>
                <a:ea typeface="Microsoft YaHei" charset="-122"/>
                <a:cs typeface="Microsoft YaHei" charset="-122"/>
              </a:endParaRPr>
            </a:p>
          </p:txBody>
        </p:sp>
      </p:grpSp>
      <p:sp>
        <p:nvSpPr>
          <p:cNvPr id="90" name="Freeform 3">
            <a:extLst>
              <a:ext uri="{FF2B5EF4-FFF2-40B4-BE49-F238E27FC236}">
                <a16:creationId xmlns=""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 name="矩形 1"/>
          <p:cNvSpPr/>
          <p:nvPr/>
        </p:nvSpPr>
        <p:spPr>
          <a:xfrm>
            <a:off x="3081750" y="498505"/>
            <a:ext cx="5955476" cy="369332"/>
          </a:xfrm>
          <a:prstGeom prst="rect">
            <a:avLst/>
          </a:prstGeom>
        </p:spPr>
        <p:txBody>
          <a:bodyPr wrap="none">
            <a:spAutoFit/>
          </a:bodyPr>
          <a:lstStyle/>
          <a:p>
            <a:pPr>
              <a:spcAft>
                <a:spcPts val="0"/>
              </a:spcAft>
            </a:pPr>
            <a:r>
              <a:rPr lang="zh-CN" altLang="zh-CN">
                <a:latin typeface="Microsoft YaHei" charset="-122"/>
                <a:ea typeface="Microsoft YaHei" charset="-122"/>
                <a:cs typeface="Microsoft YaHei" charset="-122"/>
              </a:rPr>
              <a:t>另外，对需求部分进行更加详细的范围定义，具体如下：</a:t>
            </a:r>
          </a:p>
        </p:txBody>
      </p:sp>
      <p:grpSp>
        <p:nvGrpSpPr>
          <p:cNvPr id="35" name="组合 8">
            <a:extLst>
              <a:ext uri="{FF2B5EF4-FFF2-40B4-BE49-F238E27FC236}">
                <a16:creationId xmlns="" xmlns:a16="http://schemas.microsoft.com/office/drawing/2014/main" id="{6B5A4991-7FBC-4D78-BA47-7AF00AFB6981}"/>
              </a:ext>
            </a:extLst>
          </p:cNvPr>
          <p:cNvGrpSpPr/>
          <p:nvPr/>
        </p:nvGrpSpPr>
        <p:grpSpPr bwMode="auto">
          <a:xfrm>
            <a:off x="7967815" y="1435423"/>
            <a:ext cx="3129597" cy="1845077"/>
            <a:chOff x="1995144" y="2486166"/>
            <a:chExt cx="3129711" cy="1844983"/>
          </a:xfrm>
        </p:grpSpPr>
        <p:sp>
          <p:nvSpPr>
            <p:cNvPr id="36" name="TextBox 9">
              <a:extLst>
                <a:ext uri="{FF2B5EF4-FFF2-40B4-BE49-F238E27FC236}">
                  <a16:creationId xmlns="" xmlns:a16="http://schemas.microsoft.com/office/drawing/2014/main" id="{4E3BB102-ECA9-43E0-8D3B-3355F0BAF39D}"/>
                </a:ext>
              </a:extLst>
            </p:cNvPr>
            <p:cNvSpPr txBox="1">
              <a:spLocks noChangeArrowheads="1"/>
            </p:cNvSpPr>
            <p:nvPr/>
          </p:nvSpPr>
          <p:spPr bwMode="auto">
            <a:xfrm>
              <a:off x="4351859" y="2486166"/>
              <a:ext cx="772996"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dirty="0">
                  <a:solidFill>
                    <a:srgbClr val="FF0000"/>
                  </a:solidFill>
                  <a:latin typeface="Microsoft YaHei" charset="-122"/>
                  <a:ea typeface="Microsoft YaHei" charset="-122"/>
                  <a:cs typeface="Microsoft YaHei" charset="-122"/>
                </a:rPr>
                <a:t>知识 </a:t>
              </a:r>
              <a:endParaRPr kumimoji="0" lang="id-ID" altLang="zh-CN" sz="200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37" name="Rectangle 10">
              <a:extLst>
                <a:ext uri="{FF2B5EF4-FFF2-40B4-BE49-F238E27FC236}">
                  <a16:creationId xmlns="" xmlns:a16="http://schemas.microsoft.com/office/drawing/2014/main" id="{C16B7589-0293-4A04-BB6B-E59740C38B56}"/>
                </a:ext>
              </a:extLst>
            </p:cNvPr>
            <p:cNvSpPr>
              <a:spLocks noChangeArrowheads="1"/>
            </p:cNvSpPr>
            <p:nvPr/>
          </p:nvSpPr>
          <p:spPr bwMode="auto">
            <a:xfrm>
              <a:off x="1995144" y="2576912"/>
              <a:ext cx="2756000" cy="17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latin typeface="Microsoft YaHei" charset="-122"/>
                  <a:ea typeface="Microsoft YaHei" charset="-122"/>
                  <a:cs typeface="Microsoft YaHei" charset="-122"/>
                </a:rPr>
                <a:t>培训业务分析师</a:t>
              </a:r>
            </a:p>
            <a:p>
              <a:r>
                <a:rPr lang="zh-CN" altLang="en-US" dirty="0">
                  <a:latin typeface="Microsoft YaHei" charset="-122"/>
                  <a:ea typeface="Microsoft YaHei" charset="-122"/>
                  <a:cs typeface="Microsoft YaHei" charset="-122"/>
                </a:rPr>
                <a:t>向干系人讲解需求内容</a:t>
              </a:r>
            </a:p>
            <a:p>
              <a:r>
                <a:rPr lang="zh-CN" altLang="en-US" dirty="0">
                  <a:latin typeface="Microsoft YaHei" charset="-122"/>
                  <a:ea typeface="Microsoft YaHei" charset="-122"/>
                  <a:cs typeface="Microsoft YaHei" charset="-122"/>
                </a:rPr>
                <a:t>向开发人员讲解应用领域知识</a:t>
              </a:r>
            </a:p>
            <a:p>
              <a:r>
                <a:rPr lang="zh-CN" altLang="en-US" dirty="0">
                  <a:latin typeface="Microsoft YaHei" charset="-122"/>
                  <a:ea typeface="Microsoft YaHei" charset="-122"/>
                  <a:cs typeface="Microsoft YaHei" charset="-122"/>
                </a:rPr>
                <a:t>定义一个需求工程流程</a:t>
              </a:r>
            </a:p>
            <a:p>
              <a:r>
                <a:rPr lang="zh-CN" altLang="en-US" dirty="0">
                  <a:latin typeface="Microsoft YaHei" charset="-122"/>
                  <a:ea typeface="Microsoft YaHei" charset="-122"/>
                  <a:cs typeface="Microsoft YaHei" charset="-122"/>
                </a:rPr>
                <a:t>建立一个词汇表 </a:t>
              </a:r>
              <a:endParaRPr kumimoji="0" lang="en-US" altLang="zh-CN" sz="1400" u="none" strike="noStrike" kern="1200" cap="none" spc="0" normalizeH="0" baseline="0" noProof="0" dirty="0">
                <a:ln>
                  <a:noFill/>
                </a:ln>
                <a:solidFill>
                  <a:srgbClr val="262626"/>
                </a:solidFill>
                <a:effectLst/>
                <a:uLnTx/>
                <a:uFillTx/>
                <a:latin typeface="Microsoft YaHei" charset="-122"/>
                <a:ea typeface="Microsoft YaHei" charset="-122"/>
                <a:cs typeface="Microsoft YaHei" charset="-122"/>
              </a:endParaRPr>
            </a:p>
          </p:txBody>
        </p:sp>
      </p:grpSp>
      <p:grpSp>
        <p:nvGrpSpPr>
          <p:cNvPr id="38" name="组合 8">
            <a:extLst>
              <a:ext uri="{FF2B5EF4-FFF2-40B4-BE49-F238E27FC236}">
                <a16:creationId xmlns="" xmlns:a16="http://schemas.microsoft.com/office/drawing/2014/main" id="{6B5A4991-7FBC-4D78-BA47-7AF00AFB6981}"/>
              </a:ext>
            </a:extLst>
          </p:cNvPr>
          <p:cNvGrpSpPr/>
          <p:nvPr/>
        </p:nvGrpSpPr>
        <p:grpSpPr bwMode="auto">
          <a:xfrm>
            <a:off x="8029689" y="3812527"/>
            <a:ext cx="3200920" cy="2979192"/>
            <a:chOff x="1923818" y="2486166"/>
            <a:chExt cx="3201037" cy="2979041"/>
          </a:xfrm>
        </p:grpSpPr>
        <p:sp>
          <p:nvSpPr>
            <p:cNvPr id="39" name="TextBox 9">
              <a:extLst>
                <a:ext uri="{FF2B5EF4-FFF2-40B4-BE49-F238E27FC236}">
                  <a16:creationId xmlns="" xmlns:a16="http://schemas.microsoft.com/office/drawing/2014/main" id="{4E3BB102-ECA9-43E0-8D3B-3355F0BAF39D}"/>
                </a:ext>
              </a:extLst>
            </p:cNvPr>
            <p:cNvSpPr txBox="1">
              <a:spLocks noChangeArrowheads="1"/>
            </p:cNvSpPr>
            <p:nvPr/>
          </p:nvSpPr>
          <p:spPr bwMode="auto">
            <a:xfrm>
              <a:off x="3838879" y="2486166"/>
              <a:ext cx="1285976"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dirty="0">
                  <a:solidFill>
                    <a:srgbClr val="FF0000"/>
                  </a:solidFill>
                  <a:latin typeface="Microsoft YaHei" charset="-122"/>
                  <a:ea typeface="Microsoft YaHei" charset="-122"/>
                  <a:cs typeface="Microsoft YaHei" charset="-122"/>
                </a:rPr>
                <a:t>项目管理 </a:t>
              </a:r>
              <a:endParaRPr kumimoji="0" lang="id-ID" altLang="zh-CN" sz="200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40" name="Rectangle 10">
              <a:extLst>
                <a:ext uri="{FF2B5EF4-FFF2-40B4-BE49-F238E27FC236}">
                  <a16:creationId xmlns="" xmlns:a16="http://schemas.microsoft.com/office/drawing/2014/main" id="{C16B7589-0293-4A04-BB6B-E59740C38B56}"/>
                </a:ext>
              </a:extLst>
            </p:cNvPr>
            <p:cNvSpPr>
              <a:spLocks noChangeArrowheads="1"/>
            </p:cNvSpPr>
            <p:nvPr/>
          </p:nvSpPr>
          <p:spPr bwMode="auto">
            <a:xfrm>
              <a:off x="1923818" y="2880015"/>
              <a:ext cx="2756000" cy="258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latin typeface="Microsoft YaHei" charset="-122"/>
                  <a:ea typeface="Microsoft YaHei" charset="-122"/>
                  <a:cs typeface="Microsoft YaHei" charset="-122"/>
                </a:rPr>
                <a:t>选择合适的生命周期模型</a:t>
              </a:r>
            </a:p>
            <a:p>
              <a:r>
                <a:rPr lang="zh-CN" altLang="en-US" dirty="0">
                  <a:latin typeface="Microsoft YaHei" charset="-122"/>
                  <a:ea typeface="Microsoft YaHei" charset="-122"/>
                  <a:cs typeface="Microsoft YaHei" charset="-122"/>
                </a:rPr>
                <a:t>规划需求方案</a:t>
              </a:r>
            </a:p>
            <a:p>
              <a:r>
                <a:rPr lang="zh-CN" altLang="en-US" dirty="0">
                  <a:latin typeface="Microsoft YaHei" charset="-122"/>
                  <a:ea typeface="Microsoft YaHei" charset="-122"/>
                  <a:cs typeface="Microsoft YaHei" charset="-122"/>
                </a:rPr>
                <a:t>估算需求工作量</a:t>
              </a:r>
            </a:p>
            <a:p>
              <a:r>
                <a:rPr lang="zh-CN" altLang="en-US" dirty="0">
                  <a:latin typeface="Microsoft YaHei" charset="-122"/>
                  <a:ea typeface="Microsoft YaHei" charset="-122"/>
                  <a:cs typeface="Microsoft YaHei" charset="-122"/>
                </a:rPr>
                <a:t>基于需求做计划</a:t>
              </a:r>
            </a:p>
            <a:p>
              <a:r>
                <a:rPr lang="zh-CN" altLang="en-US" dirty="0">
                  <a:latin typeface="Microsoft YaHei" charset="-122"/>
                  <a:ea typeface="Microsoft YaHei" charset="-122"/>
                  <a:cs typeface="Microsoft YaHei" charset="-122"/>
                </a:rPr>
                <a:t>发现需求决策者</a:t>
              </a:r>
            </a:p>
            <a:p>
              <a:r>
                <a:rPr lang="zh-CN" altLang="en-US" dirty="0">
                  <a:latin typeface="Microsoft YaHei" charset="-122"/>
                  <a:ea typeface="Microsoft YaHei" charset="-122"/>
                  <a:cs typeface="Microsoft YaHei" charset="-122"/>
                </a:rPr>
                <a:t>重新协商承诺</a:t>
              </a:r>
            </a:p>
            <a:p>
              <a:r>
                <a:rPr lang="zh-CN" altLang="en-US" dirty="0">
                  <a:latin typeface="Microsoft YaHei" charset="-122"/>
                  <a:ea typeface="Microsoft YaHei" charset="-122"/>
                  <a:cs typeface="Microsoft YaHei" charset="-122"/>
                </a:rPr>
                <a:t>管理需求风险</a:t>
              </a:r>
            </a:p>
            <a:p>
              <a:r>
                <a:rPr lang="zh-CN" altLang="en-US" dirty="0">
                  <a:latin typeface="Microsoft YaHei" charset="-122"/>
                  <a:ea typeface="Microsoft YaHei" charset="-122"/>
                  <a:cs typeface="Microsoft YaHei" charset="-122"/>
                </a:rPr>
                <a:t>跟踪记录需求工作量</a:t>
              </a:r>
            </a:p>
            <a:p>
              <a:r>
                <a:rPr lang="zh-CN" altLang="en-US" dirty="0">
                  <a:latin typeface="Microsoft YaHei" charset="-122"/>
                  <a:ea typeface="Microsoft YaHei" charset="-122"/>
                  <a:cs typeface="Microsoft YaHei" charset="-122"/>
                </a:rPr>
                <a:t>回顾学到的经验 </a:t>
              </a:r>
              <a:endParaRPr kumimoji="0" lang="en-US" altLang="zh-CN" sz="1400" u="none" strike="noStrike" kern="1200" cap="none" spc="0" normalizeH="0" baseline="0" noProof="0" dirty="0">
                <a:ln>
                  <a:noFill/>
                </a:ln>
                <a:solidFill>
                  <a:srgbClr val="262626"/>
                </a:solidFill>
                <a:effectLst/>
                <a:uLnTx/>
                <a:uFillTx/>
                <a:latin typeface="Microsoft YaHei" charset="-122"/>
                <a:ea typeface="Microsoft YaHei" charset="-122"/>
                <a:cs typeface="Microsoft YaHei" charset="-122"/>
              </a:endParaRPr>
            </a:p>
          </p:txBody>
        </p:sp>
      </p:grpSp>
      <p:grpSp>
        <p:nvGrpSpPr>
          <p:cNvPr id="41" name="组合 8">
            <a:extLst>
              <a:ext uri="{FF2B5EF4-FFF2-40B4-BE49-F238E27FC236}">
                <a16:creationId xmlns="" xmlns:a16="http://schemas.microsoft.com/office/drawing/2014/main" id="{6B5A4991-7FBC-4D78-BA47-7AF00AFB6981}"/>
              </a:ext>
            </a:extLst>
          </p:cNvPr>
          <p:cNvGrpSpPr/>
          <p:nvPr/>
        </p:nvGrpSpPr>
        <p:grpSpPr bwMode="auto">
          <a:xfrm>
            <a:off x="1128500" y="3441617"/>
            <a:ext cx="3083932" cy="2349503"/>
            <a:chOff x="1667100" y="2535735"/>
            <a:chExt cx="3084044" cy="2349384"/>
          </a:xfrm>
        </p:grpSpPr>
        <p:sp>
          <p:nvSpPr>
            <p:cNvPr id="42" name="TextBox 9">
              <a:extLst>
                <a:ext uri="{FF2B5EF4-FFF2-40B4-BE49-F238E27FC236}">
                  <a16:creationId xmlns="" xmlns:a16="http://schemas.microsoft.com/office/drawing/2014/main" id="{4E3BB102-ECA9-43E0-8D3B-3355F0BAF39D}"/>
                </a:ext>
              </a:extLst>
            </p:cNvPr>
            <p:cNvSpPr txBox="1">
              <a:spLocks noChangeArrowheads="1"/>
            </p:cNvSpPr>
            <p:nvPr/>
          </p:nvSpPr>
          <p:spPr bwMode="auto">
            <a:xfrm>
              <a:off x="1667100" y="2535735"/>
              <a:ext cx="1285976"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dirty="0">
                  <a:solidFill>
                    <a:srgbClr val="FF0000"/>
                  </a:solidFill>
                  <a:latin typeface="Microsoft YaHei" charset="-122"/>
                  <a:ea typeface="Microsoft YaHei" charset="-122"/>
                  <a:cs typeface="Microsoft YaHei" charset="-122"/>
                </a:rPr>
                <a:t>需求管理 </a:t>
              </a:r>
              <a:endParaRPr kumimoji="0" lang="id-ID" altLang="zh-CN" sz="200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43" name="Rectangle 10">
              <a:extLst>
                <a:ext uri="{FF2B5EF4-FFF2-40B4-BE49-F238E27FC236}">
                  <a16:creationId xmlns="" xmlns:a16="http://schemas.microsoft.com/office/drawing/2014/main" id="{C16B7589-0293-4A04-BB6B-E59740C38B56}"/>
                </a:ext>
              </a:extLst>
            </p:cNvPr>
            <p:cNvSpPr>
              <a:spLocks noChangeArrowheads="1"/>
            </p:cNvSpPr>
            <p:nvPr/>
          </p:nvSpPr>
          <p:spPr bwMode="auto">
            <a:xfrm>
              <a:off x="1995144" y="2576912"/>
              <a:ext cx="2756000" cy="2308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dirty="0">
                  <a:latin typeface="Microsoft YaHei" charset="-122"/>
                  <a:ea typeface="Microsoft YaHei" charset="-122"/>
                  <a:cs typeface="Microsoft YaHei" charset="-122"/>
                </a:rPr>
                <a:t>建立变更控制流程</a:t>
              </a:r>
            </a:p>
            <a:p>
              <a:pPr algn="r"/>
              <a:r>
                <a:rPr lang="zh-CN" altLang="en-US" dirty="0">
                  <a:latin typeface="Microsoft YaHei" charset="-122"/>
                  <a:ea typeface="Microsoft YaHei" charset="-122"/>
                  <a:cs typeface="Microsoft YaHei" charset="-122"/>
                </a:rPr>
                <a:t>分析变更影响</a:t>
              </a:r>
            </a:p>
            <a:p>
              <a:pPr algn="r"/>
              <a:r>
                <a:rPr lang="zh-CN" altLang="en-US" dirty="0">
                  <a:latin typeface="Microsoft YaHei" charset="-122"/>
                  <a:ea typeface="Microsoft YaHei" charset="-122"/>
                  <a:cs typeface="Microsoft YaHei" charset="-122"/>
                </a:rPr>
                <a:t>建立基线，管理需求版本</a:t>
              </a:r>
            </a:p>
            <a:p>
              <a:pPr algn="r"/>
              <a:r>
                <a:rPr lang="zh-CN" altLang="en-US" dirty="0">
                  <a:latin typeface="Microsoft YaHei" charset="-122"/>
                  <a:ea typeface="Microsoft YaHei" charset="-122"/>
                  <a:cs typeface="Microsoft YaHei" charset="-122"/>
                </a:rPr>
                <a:t>维护变更历史</a:t>
              </a:r>
            </a:p>
            <a:p>
              <a:pPr algn="r"/>
              <a:r>
                <a:rPr lang="zh-CN" altLang="en-US" dirty="0">
                  <a:latin typeface="Microsoft YaHei" charset="-122"/>
                  <a:ea typeface="Microsoft YaHei" charset="-122"/>
                  <a:cs typeface="Microsoft YaHei" charset="-122"/>
                </a:rPr>
                <a:t>跟踪需求状态</a:t>
              </a:r>
            </a:p>
            <a:p>
              <a:pPr algn="r"/>
              <a:r>
                <a:rPr lang="zh-CN" altLang="en-US" dirty="0">
                  <a:latin typeface="Microsoft YaHei" charset="-122"/>
                  <a:ea typeface="Microsoft YaHei" charset="-122"/>
                  <a:cs typeface="Microsoft YaHei" charset="-122"/>
                </a:rPr>
                <a:t>跟踪需求问题</a:t>
              </a:r>
            </a:p>
            <a:p>
              <a:pPr algn="r"/>
              <a:r>
                <a:rPr lang="zh-CN" altLang="en-US" dirty="0">
                  <a:latin typeface="Microsoft YaHei" charset="-122"/>
                  <a:ea typeface="Microsoft YaHei" charset="-122"/>
                  <a:cs typeface="Microsoft YaHei" charset="-122"/>
                </a:rPr>
                <a:t>维护需求可跟踪矩阵</a:t>
              </a:r>
            </a:p>
            <a:p>
              <a:pPr algn="r"/>
              <a:r>
                <a:rPr lang="zh-CN" altLang="en-US" dirty="0">
                  <a:latin typeface="Microsoft YaHei" charset="-122"/>
                  <a:ea typeface="Microsoft YaHei" charset="-122"/>
                  <a:cs typeface="Microsoft YaHei" charset="-122"/>
                </a:rPr>
                <a:t>使用需求管理工具 </a:t>
              </a:r>
              <a:endParaRPr kumimoji="0" lang="en-US" altLang="zh-CN" sz="1400" u="none" strike="noStrike" kern="1200" cap="none" spc="0" normalizeH="0" baseline="0" noProof="0" dirty="0">
                <a:ln>
                  <a:noFill/>
                </a:ln>
                <a:solidFill>
                  <a:srgbClr val="262626"/>
                </a:solidFill>
                <a:effectLst/>
                <a:uLnTx/>
                <a:uFillTx/>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581462064"/>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时间管理计划</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TIME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278107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7360134" y="5409752"/>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2045087" y="2004814"/>
            <a:ext cx="4647426" cy="369332"/>
          </a:xfrm>
          <a:prstGeom prst="rect">
            <a:avLst/>
          </a:prstGeom>
        </p:spPr>
        <p:txBody>
          <a:bodyPr wrap="none">
            <a:spAutoFit/>
          </a:bodyPr>
          <a:lstStyle/>
          <a:p>
            <a:pPr marL="266700" indent="266700" algn="just">
              <a:spcAft>
                <a:spcPts val="0"/>
              </a:spcAft>
            </a:pPr>
            <a:r>
              <a:rPr lang="zh-CN" altLang="zh-CN">
                <a:latin typeface="Microsoft YaHei" charset="-122"/>
                <a:ea typeface="Microsoft YaHei" charset="-122"/>
                <a:cs typeface="Microsoft YaHei" charset="-122"/>
              </a:rPr>
              <a:t>总的需求工程任务分为如下几个阶段：</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756569" y="2437952"/>
            <a:ext cx="8089900" cy="2971800"/>
          </a:xfrm>
          <a:prstGeom prst="rect">
            <a:avLst/>
          </a:prstGeom>
        </p:spPr>
      </p:pic>
    </p:spTree>
    <p:extLst>
      <p:ext uri="{BB962C8B-B14F-4D97-AF65-F5344CB8AC3E}">
        <p14:creationId xmlns:p14="http://schemas.microsoft.com/office/powerpoint/2010/main" val="1999063349"/>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7360134" y="5409752"/>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2735063" y="2058675"/>
            <a:ext cx="3031599" cy="369332"/>
          </a:xfrm>
          <a:prstGeom prst="rect">
            <a:avLst/>
          </a:prstGeom>
        </p:spPr>
        <p:txBody>
          <a:bodyPr wrap="none">
            <a:spAutoFit/>
          </a:bodyPr>
          <a:lstStyle/>
          <a:p>
            <a:pPr marL="266700" indent="266700" algn="just">
              <a:spcAft>
                <a:spcPts val="0"/>
              </a:spcAft>
            </a:pPr>
            <a:r>
              <a:rPr lang="zh-CN" altLang="en-US" dirty="0" smtClean="0">
                <a:latin typeface="Microsoft YaHei" charset="-122"/>
                <a:ea typeface="Microsoft YaHei" charset="-122"/>
                <a:cs typeface="Microsoft YaHei" charset="-122"/>
              </a:rPr>
              <a:t>项目启动，安排如下</a:t>
            </a:r>
            <a:r>
              <a:rPr lang="zh-CN" altLang="zh-CN" dirty="0" smtClean="0">
                <a:latin typeface="Microsoft YaHei" charset="-122"/>
                <a:ea typeface="Microsoft YaHei" charset="-122"/>
                <a:cs typeface="Microsoft YaHei" charset="-122"/>
              </a:rPr>
              <a:t>：</a:t>
            </a:r>
            <a:endParaRPr lang="zh-CN" altLang="zh-CN" dirty="0">
              <a:latin typeface="Microsoft YaHei" charset="-122"/>
              <a:ea typeface="Microsoft YaHei" charset="-122"/>
              <a:cs typeface="Microsoft YaHei" charset="-122"/>
            </a:endParaRP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15362" y="2600672"/>
            <a:ext cx="8102600" cy="2374900"/>
          </a:xfrm>
          <a:prstGeom prst="rect">
            <a:avLst/>
          </a:prstGeom>
        </p:spPr>
      </p:pic>
    </p:spTree>
    <p:extLst>
      <p:ext uri="{BB962C8B-B14F-4D97-AF65-F5344CB8AC3E}">
        <p14:creationId xmlns:p14="http://schemas.microsoft.com/office/powerpoint/2010/main" val="876049328"/>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8926261" y="6013587"/>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600310" y="1472248"/>
            <a:ext cx="7255512" cy="369332"/>
          </a:xfrm>
          <a:prstGeom prst="rect">
            <a:avLst/>
          </a:prstGeom>
        </p:spPr>
        <p:txBody>
          <a:bodyPr wrap="none">
            <a:spAutoFit/>
          </a:bodyPr>
          <a:lstStyle/>
          <a:p>
            <a:pPr marL="266700" indent="266700" algn="just"/>
            <a:r>
              <a:rPr lang="zh-CN" altLang="en-US" dirty="0">
                <a:latin typeface="Microsoft YaHei" charset="-122"/>
                <a:ea typeface="Microsoft YaHei" charset="-122"/>
                <a:cs typeface="Microsoft YaHei" charset="-122"/>
              </a:rPr>
              <a:t>知识储备，作为项目开展前的准备和资料搜集阶段，安排如下 </a:t>
            </a:r>
            <a:r>
              <a:rPr lang="zh-CN" altLang="zh-CN" dirty="0" smtClean="0">
                <a:latin typeface="Microsoft YaHei" charset="-122"/>
                <a:ea typeface="Microsoft YaHei" charset="-122"/>
                <a:cs typeface="Microsoft YaHei" charset="-122"/>
              </a:rPr>
              <a:t>：</a:t>
            </a:r>
            <a:endParaRPr lang="zh-CN" altLang="zh-CN" dirty="0">
              <a:latin typeface="Microsoft YaHei" charset="-122"/>
              <a:ea typeface="Microsoft YaHei" charset="-122"/>
              <a:cs typeface="Microsoft YaHei" charset="-122"/>
            </a:endParaRP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191110" y="1906907"/>
            <a:ext cx="5316908" cy="4571704"/>
          </a:xfrm>
          <a:prstGeom prst="rect">
            <a:avLst/>
          </a:prstGeom>
        </p:spPr>
      </p:pic>
    </p:spTree>
    <p:extLst>
      <p:ext uri="{BB962C8B-B14F-4D97-AF65-F5344CB8AC3E}">
        <p14:creationId xmlns:p14="http://schemas.microsoft.com/office/powerpoint/2010/main" val="1952979942"/>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8926261" y="6013587"/>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600310" y="1472248"/>
            <a:ext cx="7255512" cy="369332"/>
          </a:xfrm>
          <a:prstGeom prst="rect">
            <a:avLst/>
          </a:prstGeom>
        </p:spPr>
        <p:txBody>
          <a:bodyPr wrap="none">
            <a:spAutoFit/>
          </a:bodyPr>
          <a:lstStyle/>
          <a:p>
            <a:pPr marL="266700" indent="266700" algn="just"/>
            <a:r>
              <a:rPr lang="zh-CN" altLang="en-US" dirty="0">
                <a:latin typeface="Microsoft YaHei" charset="-122"/>
                <a:ea typeface="Microsoft YaHei" charset="-122"/>
                <a:cs typeface="Microsoft YaHei" charset="-122"/>
              </a:rPr>
              <a:t>知识储备，作为项目开展前的准备和资料搜集阶段，安排如下 </a:t>
            </a:r>
            <a:r>
              <a:rPr lang="zh-CN" altLang="zh-CN" dirty="0" smtClean="0">
                <a:latin typeface="Microsoft YaHei" charset="-122"/>
                <a:ea typeface="Microsoft YaHei" charset="-122"/>
                <a:cs typeface="Microsoft YaHei" charset="-122"/>
              </a:rPr>
              <a:t>：</a:t>
            </a:r>
            <a:endParaRPr lang="zh-CN" altLang="zh-CN" dirty="0">
              <a:latin typeface="Microsoft YaHei" charset="-122"/>
              <a:ea typeface="Microsoft YaHei" charset="-122"/>
              <a:cs typeface="Microsoft YaHei" charset="-122"/>
            </a:endParaRP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901088" y="1906907"/>
            <a:ext cx="6025173" cy="4696788"/>
          </a:xfrm>
          <a:prstGeom prst="rect">
            <a:avLst/>
          </a:prstGeom>
        </p:spPr>
      </p:pic>
    </p:spTree>
    <p:extLst>
      <p:ext uri="{BB962C8B-B14F-4D97-AF65-F5344CB8AC3E}">
        <p14:creationId xmlns:p14="http://schemas.microsoft.com/office/powerpoint/2010/main" val="1593824446"/>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7360134" y="5409752"/>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1476437" y="1511098"/>
            <a:ext cx="8867714" cy="646331"/>
          </a:xfrm>
          <a:prstGeom prst="rect">
            <a:avLst/>
          </a:prstGeom>
        </p:spPr>
        <p:txBody>
          <a:bodyPr wrap="square">
            <a:spAutoFit/>
          </a:bodyPr>
          <a:lstStyle/>
          <a:p>
            <a:pPr marL="266700" indent="266700" algn="just">
              <a:spcAft>
                <a:spcPts val="0"/>
              </a:spcAft>
            </a:pPr>
            <a:r>
              <a:rPr lang="zh-CN" altLang="en-US" dirty="0">
                <a:latin typeface="Microsoft YaHei" charset="-122"/>
                <a:ea typeface="Microsoft YaHei" charset="-122"/>
                <a:cs typeface="Microsoft YaHei" charset="-122"/>
              </a:rPr>
              <a:t>项目计划阶段，作为需求开发的前提，包括 可行性分析、需求工程项目计划、项目章程、</a:t>
            </a:r>
            <a:r>
              <a:rPr lang="en-US" altLang="zh-CN" dirty="0">
                <a:latin typeface="Microsoft YaHei" charset="-122"/>
                <a:ea typeface="Microsoft YaHei" charset="-122"/>
                <a:cs typeface="Microsoft YaHei" charset="-122"/>
              </a:rPr>
              <a:t>QA</a:t>
            </a:r>
            <a:r>
              <a:rPr lang="zh-CN" altLang="en-US" dirty="0">
                <a:latin typeface="Microsoft YaHei" charset="-122"/>
                <a:ea typeface="Microsoft YaHei" charset="-122"/>
                <a:cs typeface="Microsoft YaHei" charset="-122"/>
              </a:rPr>
              <a:t>计划，保证需求开发以及后续工作的顺利进行，具体安排如下：</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38137" y="2571571"/>
            <a:ext cx="5926542" cy="2031425"/>
          </a:xfrm>
          <a:prstGeom prst="rect">
            <a:avLst/>
          </a:prstGeom>
        </p:spPr>
      </p:pic>
      <p:pic>
        <p:nvPicPr>
          <p:cNvPr id="6" name="图片 5"/>
          <p:cNvPicPr>
            <a:picLocks noChangeAspect="1"/>
          </p:cNvPicPr>
          <p:nvPr/>
        </p:nvPicPr>
        <p:blipFill>
          <a:blip r:embed="rId3"/>
          <a:stretch>
            <a:fillRect/>
          </a:stretch>
        </p:blipFill>
        <p:spPr>
          <a:xfrm>
            <a:off x="5910294" y="2571571"/>
            <a:ext cx="5960199" cy="3705241"/>
          </a:xfrm>
          <a:prstGeom prst="rect">
            <a:avLst/>
          </a:prstGeom>
        </p:spPr>
      </p:pic>
    </p:spTree>
    <p:extLst>
      <p:ext uri="{BB962C8B-B14F-4D97-AF65-F5344CB8AC3E}">
        <p14:creationId xmlns:p14="http://schemas.microsoft.com/office/powerpoint/2010/main" val="184393489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727200"/>
            <a:ext cx="9554368" cy="3403600"/>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1403"/>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p>
        </p:txBody>
      </p:sp>
      <p:sp>
        <p:nvSpPr>
          <p:cNvPr id="6151" name="矩形 8"/>
          <p:cNvSpPr>
            <a:spLocks noChangeArrowheads="1"/>
          </p:cNvSpPr>
          <p:nvPr/>
        </p:nvSpPr>
        <p:spPr bwMode="auto">
          <a:xfrm>
            <a:off x="1756569" y="2756909"/>
            <a:ext cx="8785542" cy="213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endParaRPr kumimoji="0" lang="en-US" altLang="zh-CN"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9"/>
          <p:cNvSpPr txBox="1">
            <a:spLocks noChangeArrowheads="1"/>
          </p:cNvSpPr>
          <p:nvPr/>
        </p:nvSpPr>
        <p:spPr bwMode="auto">
          <a:xfrm>
            <a:off x="2549747" y="2148716"/>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编写目的</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p:cNvSpPr/>
          <p:nvPr/>
        </p:nvSpPr>
        <p:spPr>
          <a:xfrm>
            <a:off x="3534790" y="2143738"/>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671328619"/>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7360134" y="5409752"/>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1476437" y="1511098"/>
            <a:ext cx="8867714" cy="646331"/>
          </a:xfrm>
          <a:prstGeom prst="rect">
            <a:avLst/>
          </a:prstGeom>
        </p:spPr>
        <p:txBody>
          <a:bodyPr wrap="square">
            <a:spAutoFit/>
          </a:bodyPr>
          <a:lstStyle/>
          <a:p>
            <a:pPr marL="266700" indent="266700" algn="just">
              <a:spcAft>
                <a:spcPts val="0"/>
              </a:spcAft>
            </a:pPr>
            <a:r>
              <a:rPr lang="zh-CN" altLang="en-US" dirty="0">
                <a:latin typeface="Microsoft YaHei" charset="-122"/>
                <a:ea typeface="Microsoft YaHei" charset="-122"/>
                <a:cs typeface="Microsoft YaHei" charset="-122"/>
              </a:rPr>
              <a:t>项目计划阶段，作为需求开发的前提，包括 可行性分析、需求工程项目计划、项目章程、</a:t>
            </a:r>
            <a:r>
              <a:rPr lang="en-US" altLang="zh-CN" dirty="0">
                <a:latin typeface="Microsoft YaHei" charset="-122"/>
                <a:ea typeface="Microsoft YaHei" charset="-122"/>
                <a:cs typeface="Microsoft YaHei" charset="-122"/>
              </a:rPr>
              <a:t>QA</a:t>
            </a:r>
            <a:r>
              <a:rPr lang="zh-CN" altLang="en-US" dirty="0">
                <a:latin typeface="Microsoft YaHei" charset="-122"/>
                <a:ea typeface="Microsoft YaHei" charset="-122"/>
                <a:cs typeface="Microsoft YaHei" charset="-122"/>
              </a:rPr>
              <a:t>计划，保证需求开发以及后续工作的顺利进行，具体安排如下：</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307386" y="2611249"/>
            <a:ext cx="5869638" cy="2724536"/>
          </a:xfrm>
          <a:prstGeom prst="rect">
            <a:avLst/>
          </a:prstGeom>
        </p:spPr>
      </p:pic>
      <p:pic>
        <p:nvPicPr>
          <p:cNvPr id="9" name="图片 8"/>
          <p:cNvPicPr>
            <a:picLocks noChangeAspect="1"/>
          </p:cNvPicPr>
          <p:nvPr/>
        </p:nvPicPr>
        <p:blipFill>
          <a:blip r:embed="rId3"/>
          <a:stretch>
            <a:fillRect/>
          </a:stretch>
        </p:blipFill>
        <p:spPr>
          <a:xfrm>
            <a:off x="5615827" y="2574141"/>
            <a:ext cx="6996878" cy="2798751"/>
          </a:xfrm>
          <a:prstGeom prst="rect">
            <a:avLst/>
          </a:prstGeom>
        </p:spPr>
      </p:pic>
    </p:spTree>
    <p:extLst>
      <p:ext uri="{BB962C8B-B14F-4D97-AF65-F5344CB8AC3E}">
        <p14:creationId xmlns:p14="http://schemas.microsoft.com/office/powerpoint/2010/main" val="677203180"/>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8705459" y="5378221"/>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1476437" y="1511098"/>
            <a:ext cx="8867714" cy="646331"/>
          </a:xfrm>
          <a:prstGeom prst="rect">
            <a:avLst/>
          </a:prstGeom>
        </p:spPr>
        <p:txBody>
          <a:bodyPr wrap="square">
            <a:spAutoFit/>
          </a:bodyPr>
          <a:lstStyle/>
          <a:p>
            <a:pPr marL="266700" indent="266700" algn="just">
              <a:spcAft>
                <a:spcPts val="0"/>
              </a:spcAft>
            </a:pPr>
            <a:r>
              <a:rPr lang="zh-CN" altLang="en-US" dirty="0">
                <a:latin typeface="Microsoft YaHei" charset="-122"/>
                <a:ea typeface="Microsoft YaHei" charset="-122"/>
                <a:cs typeface="Microsoft YaHei" charset="-122"/>
              </a:rPr>
              <a:t>项目执行阶段，作为整个项目的重点阶段，主要为了获取和明确需求，提供和保证项目开发基础路线的正确性，具体安排如下：</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447998" y="2117506"/>
            <a:ext cx="4924591" cy="4740494"/>
          </a:xfrm>
          <a:prstGeom prst="rect">
            <a:avLst/>
          </a:prstGeom>
        </p:spPr>
      </p:pic>
    </p:spTree>
    <p:extLst>
      <p:ext uri="{BB962C8B-B14F-4D97-AF65-F5344CB8AC3E}">
        <p14:creationId xmlns:p14="http://schemas.microsoft.com/office/powerpoint/2010/main" val="90517160"/>
      </p:ext>
    </p:extLst>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7360134" y="5409752"/>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1476437" y="1511098"/>
            <a:ext cx="8867714" cy="646331"/>
          </a:xfrm>
          <a:prstGeom prst="rect">
            <a:avLst/>
          </a:prstGeom>
        </p:spPr>
        <p:txBody>
          <a:bodyPr wrap="square">
            <a:spAutoFit/>
          </a:bodyPr>
          <a:lstStyle/>
          <a:p>
            <a:pPr marL="266700" indent="266700" algn="just">
              <a:spcAft>
                <a:spcPts val="0"/>
              </a:spcAft>
            </a:pPr>
            <a:r>
              <a:rPr lang="zh-CN" altLang="en-US" dirty="0">
                <a:latin typeface="Microsoft YaHei" charset="-122"/>
                <a:ea typeface="Microsoft YaHei" charset="-122"/>
                <a:cs typeface="Microsoft YaHei" charset="-122"/>
              </a:rPr>
              <a:t>项目执行阶段，作为整个项目的重点阶段，主要为了获取和明确需求，提供和保证项目开发基础路线的正确性，具体安排如下：</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2"/>
          <a:srcRect b="47851"/>
          <a:stretch/>
        </p:blipFill>
        <p:spPr>
          <a:xfrm>
            <a:off x="3357834" y="2657384"/>
            <a:ext cx="5104920" cy="2183072"/>
          </a:xfrm>
          <a:prstGeom prst="rect">
            <a:avLst/>
          </a:prstGeom>
        </p:spPr>
      </p:pic>
    </p:spTree>
    <p:extLst>
      <p:ext uri="{BB962C8B-B14F-4D97-AF65-F5344CB8AC3E}">
        <p14:creationId xmlns:p14="http://schemas.microsoft.com/office/powerpoint/2010/main" val="33073571"/>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7360134" y="5409752"/>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1476437" y="1511098"/>
            <a:ext cx="8867714" cy="646331"/>
          </a:xfrm>
          <a:prstGeom prst="rect">
            <a:avLst/>
          </a:prstGeom>
        </p:spPr>
        <p:txBody>
          <a:bodyPr wrap="square">
            <a:spAutoFit/>
          </a:bodyPr>
          <a:lstStyle/>
          <a:p>
            <a:pPr marL="266700" indent="266700" algn="just">
              <a:spcAft>
                <a:spcPts val="0"/>
              </a:spcAft>
            </a:pPr>
            <a:r>
              <a:rPr lang="zh-CN" altLang="en-US" dirty="0">
                <a:latin typeface="Microsoft YaHei" charset="-122"/>
                <a:ea typeface="Microsoft YaHei" charset="-122"/>
                <a:cs typeface="Microsoft YaHei" charset="-122"/>
              </a:rPr>
              <a:t>项目执行阶段，作为整个项目的重点阶段，主要为了获取和明确需求，提供和保证项目开发基础路线的正确性，具体安排如下：</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2"/>
          <a:srcRect t="52702"/>
          <a:stretch/>
        </p:blipFill>
        <p:spPr>
          <a:xfrm>
            <a:off x="3192789" y="2284889"/>
            <a:ext cx="5104920" cy="1979972"/>
          </a:xfrm>
          <a:prstGeom prst="rect">
            <a:avLst/>
          </a:prstGeom>
          <a:ln>
            <a:noFill/>
          </a:ln>
        </p:spPr>
      </p:pic>
      <p:pic>
        <p:nvPicPr>
          <p:cNvPr id="6" name="图片 5"/>
          <p:cNvPicPr>
            <a:picLocks noChangeAspect="1"/>
          </p:cNvPicPr>
          <p:nvPr/>
        </p:nvPicPr>
        <p:blipFill>
          <a:blip r:embed="rId3"/>
          <a:stretch>
            <a:fillRect/>
          </a:stretch>
        </p:blipFill>
        <p:spPr>
          <a:xfrm>
            <a:off x="3093480" y="4264861"/>
            <a:ext cx="5204229" cy="788766"/>
          </a:xfrm>
          <a:prstGeom prst="rect">
            <a:avLst/>
          </a:prstGeom>
        </p:spPr>
      </p:pic>
    </p:spTree>
    <p:extLst>
      <p:ext uri="{BB962C8B-B14F-4D97-AF65-F5344CB8AC3E}">
        <p14:creationId xmlns:p14="http://schemas.microsoft.com/office/powerpoint/2010/main" val="1203739725"/>
      </p:ext>
    </p:extLst>
  </p:cSld>
  <p:clrMapOvr>
    <a:masterClrMapping/>
  </p:clrMapOvr>
  <p:transition spd="med">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8378461" y="5743971"/>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1476437" y="1511098"/>
            <a:ext cx="8867714" cy="646331"/>
          </a:xfrm>
          <a:prstGeom prst="rect">
            <a:avLst/>
          </a:prstGeom>
        </p:spPr>
        <p:txBody>
          <a:bodyPr wrap="square">
            <a:spAutoFit/>
          </a:bodyPr>
          <a:lstStyle/>
          <a:p>
            <a:pPr marL="266700" indent="266700" algn="just"/>
            <a:r>
              <a:rPr lang="zh-CN" altLang="en-US" dirty="0">
                <a:latin typeface="Microsoft YaHei" charset="-122"/>
                <a:ea typeface="Microsoft YaHei" charset="-122"/>
                <a:cs typeface="Microsoft YaHei" charset="-122"/>
              </a:rPr>
              <a:t>项目控制阶段，主要任务为跟踪和变更需求，使开发路线及产品尽量接近于客户实际期望的产品，并且在合理变更范围内不会超出控制范围，具体安排如下 ：</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196749" y="2157429"/>
            <a:ext cx="5181712" cy="4364811"/>
          </a:xfrm>
          <a:prstGeom prst="rect">
            <a:avLst/>
          </a:prstGeom>
        </p:spPr>
      </p:pic>
    </p:spTree>
    <p:extLst>
      <p:ext uri="{BB962C8B-B14F-4D97-AF65-F5344CB8AC3E}">
        <p14:creationId xmlns:p14="http://schemas.microsoft.com/office/powerpoint/2010/main" val="1816726871"/>
      </p:ext>
    </p:extLst>
  </p:cSld>
  <p:clrMapOvr>
    <a:masterClrMapping/>
  </p:clrMapOvr>
  <p:transition spd="med">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8378461" y="5743971"/>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1476437" y="1511098"/>
            <a:ext cx="8867714" cy="646331"/>
          </a:xfrm>
          <a:prstGeom prst="rect">
            <a:avLst/>
          </a:prstGeom>
        </p:spPr>
        <p:txBody>
          <a:bodyPr wrap="square">
            <a:spAutoFit/>
          </a:bodyPr>
          <a:lstStyle/>
          <a:p>
            <a:pPr marL="266700" indent="266700" algn="just"/>
            <a:r>
              <a:rPr lang="zh-CN" altLang="en-US" dirty="0">
                <a:latin typeface="Microsoft YaHei" charset="-122"/>
                <a:ea typeface="Microsoft YaHei" charset="-122"/>
                <a:cs typeface="Microsoft YaHei" charset="-122"/>
              </a:rPr>
              <a:t>项目控制阶段，主要任务为跟踪和变更需求，使开发路线及产品尽量接近于客户实际期望的产品，并且在合理变更范围内不会超出控制范围，具体安排如下 ：</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4525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395690" y="2486709"/>
            <a:ext cx="7377755" cy="3257262"/>
          </a:xfrm>
          <a:prstGeom prst="rect">
            <a:avLst/>
          </a:prstGeom>
        </p:spPr>
      </p:pic>
    </p:spTree>
    <p:extLst>
      <p:ext uri="{BB962C8B-B14F-4D97-AF65-F5344CB8AC3E}">
        <p14:creationId xmlns:p14="http://schemas.microsoft.com/office/powerpoint/2010/main" val="806027851"/>
      </p:ext>
    </p:extLst>
  </p:cSld>
  <p:clrMapOvr>
    <a:masterClrMapping/>
  </p:clrMapOvr>
  <p:transition spd="med">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p:cNvSpPr txBox="1"/>
          <p:nvPr/>
        </p:nvSpPr>
        <p:spPr>
          <a:xfrm>
            <a:off x="7717322" y="5743971"/>
            <a:ext cx="2377574"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*详情请见项目甘特图</a:t>
            </a:r>
            <a:endParaRPr kumimoji="1" lang="zh-CN" altLang="en-US" dirty="0">
              <a:latin typeface="Microsoft YaHei" charset="-122"/>
              <a:ea typeface="Microsoft YaHei" charset="-122"/>
              <a:cs typeface="Microsoft YaHei" charset="-122"/>
            </a:endParaRPr>
          </a:p>
        </p:txBody>
      </p:sp>
      <p:sp>
        <p:nvSpPr>
          <p:cNvPr id="3" name="矩形 2"/>
          <p:cNvSpPr/>
          <p:nvPr/>
        </p:nvSpPr>
        <p:spPr>
          <a:xfrm>
            <a:off x="1476437" y="1511098"/>
            <a:ext cx="8867714" cy="369332"/>
          </a:xfrm>
          <a:prstGeom prst="rect">
            <a:avLst/>
          </a:prstGeom>
        </p:spPr>
        <p:txBody>
          <a:bodyPr wrap="square">
            <a:spAutoFit/>
          </a:bodyPr>
          <a:lstStyle/>
          <a:p>
            <a:pPr marL="266700" indent="266700" algn="just"/>
            <a:r>
              <a:rPr lang="zh-CN" altLang="en-US" dirty="0">
                <a:latin typeface="Microsoft YaHei" charset="-122"/>
                <a:ea typeface="Microsoft YaHei" charset="-122"/>
                <a:cs typeface="Microsoft YaHei" charset="-122"/>
              </a:rPr>
              <a:t>项目收尾阶段，对项目进行最终的总结和报告，具体安排如下 ：</a:t>
            </a:r>
          </a:p>
        </p:txBody>
      </p:sp>
      <p:sp>
        <p:nvSpPr>
          <p:cNvPr id="12" name="文本框 11">
            <a:extLst>
              <a:ext uri="{FF2B5EF4-FFF2-40B4-BE49-F238E27FC236}">
                <a16:creationId xmlns="" xmlns:a16="http://schemas.microsoft.com/office/drawing/2014/main" id="{650AABB2-42CF-4449-9294-842C3B5611F8}"/>
              </a:ext>
            </a:extLst>
          </p:cNvPr>
          <p:cNvSpPr txBox="1">
            <a:spLocks noChangeArrowheads="1"/>
          </p:cNvSpPr>
          <p:nvPr/>
        </p:nvSpPr>
        <p:spPr bwMode="auto">
          <a:xfrm>
            <a:off x="4313315" y="974781"/>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工作任务分解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644543" y="2124987"/>
            <a:ext cx="8128000" cy="3175000"/>
          </a:xfrm>
          <a:prstGeom prst="rect">
            <a:avLst/>
          </a:prstGeom>
        </p:spPr>
      </p:pic>
    </p:spTree>
    <p:extLst>
      <p:ext uri="{BB962C8B-B14F-4D97-AF65-F5344CB8AC3E}">
        <p14:creationId xmlns:p14="http://schemas.microsoft.com/office/powerpoint/2010/main" val="583246481"/>
      </p:ext>
    </p:extLst>
  </p:cSld>
  <p:clrMapOvr>
    <a:masterClrMapping/>
  </p:clrMapOvr>
  <p:transition spd="med">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成本管理</a:t>
                </a:r>
                <a:r>
                  <a:rPr lang="zh-CN" altLang="en-US" sz="5400" b="1" dirty="0">
                    <a:solidFill>
                      <a:srgbClr val="F77258"/>
                    </a:solidFill>
                    <a:latin typeface="微软雅黑" panose="020B0503020204020204" pitchFamily="34" charset="-122"/>
                    <a:ea typeface="微软雅黑" panose="020B0503020204020204" pitchFamily="34" charset="-122"/>
                  </a:rPr>
                  <a:t>计划</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COST MANAGEMENT </a:t>
              </a:r>
              <a:r>
                <a:rPr lang="en-US" altLang="zh-CN" sz="1600" dirty="0">
                  <a:solidFill>
                    <a:srgbClr val="353A3E"/>
                  </a:solidFill>
                  <a:latin typeface="微软雅黑" panose="020B0503020204020204" pitchFamily="34" charset="-122"/>
                  <a:ea typeface="微软雅黑" panose="020B0503020204020204" pitchFamily="34" charset="-122"/>
                </a:rPr>
                <a:t>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082412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成本管理</a:t>
            </a:r>
            <a:r>
              <a:rPr lang="zh-CN" altLang="en-US" sz="2000" b="1" dirty="0">
                <a:solidFill>
                  <a:srgbClr val="F77258"/>
                </a:solidFill>
                <a:latin typeface="微软雅黑" panose="020B0503020204020204" pitchFamily="34" charset="-122"/>
                <a:ea typeface="微软雅黑" panose="020B0503020204020204" pitchFamily="34" charset="-122"/>
              </a:rPr>
              <a:t>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5804444" y="1575434"/>
            <a:ext cx="6096000" cy="3693319"/>
          </a:xfrm>
          <a:prstGeom prst="rect">
            <a:avLst/>
          </a:prstGeom>
        </p:spPr>
        <p:txBody>
          <a:bodyPr>
            <a:spAutoFit/>
          </a:bodyPr>
          <a:lstStyle/>
          <a:p>
            <a:pPr>
              <a:spcAft>
                <a:spcPts val="0"/>
              </a:spcAft>
            </a:pPr>
            <a:r>
              <a:rPr lang="zh-CN" altLang="zh-CN" dirty="0">
                <a:latin typeface="Microsoft YaHei" charset="-122"/>
                <a:ea typeface="Microsoft YaHei" charset="-122"/>
                <a:cs typeface="Microsoft YaHei" charset="-122"/>
              </a:rPr>
              <a:t>以总体平均看</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以一年</a:t>
            </a:r>
            <a:r>
              <a:rPr lang="en-US" altLang="zh-CN" dirty="0">
                <a:latin typeface="Microsoft YaHei" charset="-122"/>
                <a:ea typeface="Microsoft YaHei" charset="-122"/>
                <a:cs typeface="Microsoft YaHei" charset="-122"/>
              </a:rPr>
              <a:t>20D/M*12M=240D</a:t>
            </a:r>
            <a:r>
              <a:rPr lang="zh-CN" altLang="zh-CN" dirty="0">
                <a:latin typeface="Microsoft YaHei" charset="-122"/>
                <a:ea typeface="Microsoft YaHei" charset="-122"/>
                <a:cs typeface="Microsoft YaHei" charset="-122"/>
              </a:rPr>
              <a:t>，一天工作</a:t>
            </a:r>
            <a:r>
              <a:rPr lang="en-US" altLang="zh-CN" dirty="0">
                <a:latin typeface="Microsoft YaHei" charset="-122"/>
                <a:ea typeface="Microsoft YaHei" charset="-122"/>
                <a:cs typeface="Microsoft YaHei" charset="-122"/>
              </a:rPr>
              <a:t>8</a:t>
            </a:r>
            <a:r>
              <a:rPr lang="zh-CN" altLang="zh-CN" dirty="0">
                <a:latin typeface="Microsoft YaHei" charset="-122"/>
                <a:ea typeface="Microsoft YaHei" charset="-122"/>
                <a:cs typeface="Microsoft YaHei" charset="-122"/>
              </a:rPr>
              <a:t>小时为准</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a:t>
            </a:r>
          </a:p>
          <a:p>
            <a:pPr>
              <a:spcAft>
                <a:spcPts val="0"/>
              </a:spcAft>
            </a:pPr>
            <a:r>
              <a:rPr lang="zh-CN" altLang="zh-CN" dirty="0">
                <a:latin typeface="Microsoft YaHei" charset="-122"/>
                <a:ea typeface="Microsoft YaHei" charset="-122"/>
                <a:cs typeface="Microsoft YaHei" charset="-122"/>
              </a:rPr>
              <a:t>人均工资</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小时</a:t>
            </a:r>
            <a:r>
              <a:rPr lang="en-US" altLang="zh-CN" dirty="0">
                <a:latin typeface="Microsoft YaHei" charset="-122"/>
                <a:ea typeface="Microsoft YaHei" charset="-122"/>
                <a:cs typeface="Microsoft YaHei" charset="-122"/>
              </a:rPr>
              <a:t> = 74318/240/8=38.7</a:t>
            </a:r>
            <a:r>
              <a:rPr lang="zh-CN" altLang="zh-CN" dirty="0">
                <a:latin typeface="Microsoft YaHei" charset="-122"/>
                <a:ea typeface="Microsoft YaHei" charset="-122"/>
                <a:cs typeface="Microsoft YaHei" charset="-122"/>
              </a:rPr>
              <a:t>元</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小时）</a:t>
            </a:r>
          </a:p>
          <a:p>
            <a:pPr>
              <a:spcAft>
                <a:spcPts val="0"/>
              </a:spcAft>
            </a:pPr>
            <a:r>
              <a:rPr lang="zh-CN" altLang="zh-CN" dirty="0">
                <a:latin typeface="Microsoft YaHei" charset="-122"/>
                <a:ea typeface="Microsoft YaHei" charset="-122"/>
                <a:cs typeface="Microsoft YaHei" charset="-122"/>
              </a:rPr>
              <a:t>按</a:t>
            </a:r>
            <a:r>
              <a:rPr lang="en-US" altLang="zh-CN" dirty="0">
                <a:latin typeface="Microsoft YaHei" charset="-122"/>
                <a:ea typeface="Microsoft YaHei" charset="-122"/>
                <a:cs typeface="Microsoft YaHei" charset="-122"/>
              </a:rPr>
              <a:t>IT</a:t>
            </a:r>
            <a:r>
              <a:rPr lang="zh-CN" altLang="zh-CN" dirty="0">
                <a:latin typeface="Microsoft YaHei" charset="-122"/>
                <a:ea typeface="Microsoft YaHei" charset="-122"/>
                <a:cs typeface="Microsoft YaHei" charset="-122"/>
              </a:rPr>
              <a:t>行业</a:t>
            </a:r>
            <a:r>
              <a:rPr lang="en-US" altLang="zh-CN" dirty="0">
                <a:latin typeface="Microsoft YaHei" charset="-122"/>
                <a:ea typeface="Microsoft YaHei" charset="-122"/>
                <a:cs typeface="Microsoft YaHei" charset="-122"/>
              </a:rPr>
              <a:t>1.5</a:t>
            </a:r>
            <a:r>
              <a:rPr lang="zh-CN" altLang="zh-CN" dirty="0">
                <a:latin typeface="Microsoft YaHei" charset="-122"/>
                <a:ea typeface="Microsoft YaHei" charset="-122"/>
                <a:cs typeface="Microsoft YaHei" charset="-122"/>
              </a:rPr>
              <a:t>的权重</a:t>
            </a:r>
          </a:p>
          <a:p>
            <a:pPr>
              <a:spcAft>
                <a:spcPts val="0"/>
              </a:spcAft>
            </a:pPr>
            <a:r>
              <a:rPr lang="zh-CN" altLang="zh-CN" dirty="0">
                <a:latin typeface="Microsoft YaHei" charset="-122"/>
                <a:ea typeface="Microsoft YaHei" charset="-122"/>
                <a:cs typeface="Microsoft YaHei" charset="-122"/>
              </a:rPr>
              <a:t>人均工资</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小时</a:t>
            </a:r>
            <a:r>
              <a:rPr lang="en-US" altLang="zh-CN" dirty="0">
                <a:latin typeface="Microsoft YaHei" charset="-122"/>
                <a:ea typeface="Microsoft YaHei" charset="-122"/>
                <a:cs typeface="Microsoft YaHei" charset="-122"/>
              </a:rPr>
              <a:t> = 1.5*74318/240/8=58.05</a:t>
            </a:r>
            <a:r>
              <a:rPr lang="zh-CN" altLang="zh-CN" dirty="0">
                <a:latin typeface="Microsoft YaHei" charset="-122"/>
                <a:ea typeface="Microsoft YaHei" charset="-122"/>
                <a:cs typeface="Microsoft YaHei" charset="-122"/>
              </a:rPr>
              <a:t>（元</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小时）</a:t>
            </a:r>
          </a:p>
          <a:p>
            <a:pPr>
              <a:spcAft>
                <a:spcPts val="0"/>
              </a:spcAft>
            </a:pPr>
            <a:r>
              <a:rPr lang="en-US" altLang="zh-CN" dirty="0">
                <a:latin typeface="Microsoft YaHei" charset="-122"/>
                <a:ea typeface="Microsoft YaHei" charset="-122"/>
                <a:cs typeface="Microsoft YaHei" charset="-122"/>
              </a:rPr>
              <a:t> </a:t>
            </a:r>
            <a:endParaRPr lang="zh-CN" altLang="zh-CN" dirty="0">
              <a:latin typeface="Microsoft YaHei" charset="-122"/>
              <a:ea typeface="Microsoft YaHei" charset="-122"/>
              <a:cs typeface="Microsoft YaHei" charset="-122"/>
            </a:endParaRPr>
          </a:p>
          <a:p>
            <a:pPr>
              <a:spcAft>
                <a:spcPts val="0"/>
              </a:spcAft>
            </a:pPr>
            <a:r>
              <a:rPr lang="zh-CN" altLang="zh-CN" dirty="0">
                <a:latin typeface="Microsoft YaHei" charset="-122"/>
                <a:ea typeface="Microsoft YaHei" charset="-122"/>
                <a:cs typeface="Microsoft YaHei" charset="-122"/>
              </a:rPr>
              <a:t>但就从</a:t>
            </a:r>
            <a:r>
              <a:rPr lang="en-US" altLang="zh-CN" dirty="0">
                <a:latin typeface="Microsoft YaHei" charset="-122"/>
                <a:ea typeface="Microsoft YaHei" charset="-122"/>
                <a:cs typeface="Microsoft YaHei" charset="-122"/>
              </a:rPr>
              <a:t>IT</a:t>
            </a:r>
            <a:r>
              <a:rPr lang="zh-CN" altLang="zh-CN" dirty="0">
                <a:latin typeface="Microsoft YaHei" charset="-122"/>
                <a:ea typeface="Microsoft YaHei" charset="-122"/>
                <a:cs typeface="Microsoft YaHei" charset="-122"/>
              </a:rPr>
              <a:t>行业年收入看</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以一年</a:t>
            </a:r>
            <a:r>
              <a:rPr lang="en-US" altLang="zh-CN" dirty="0">
                <a:latin typeface="Microsoft YaHei" charset="-122"/>
                <a:ea typeface="Microsoft YaHei" charset="-122"/>
                <a:cs typeface="Microsoft YaHei" charset="-122"/>
              </a:rPr>
              <a:t>20D/M*12M=240D</a:t>
            </a:r>
            <a:r>
              <a:rPr lang="zh-CN" altLang="zh-CN" dirty="0">
                <a:latin typeface="Microsoft YaHei" charset="-122"/>
                <a:ea typeface="Microsoft YaHei" charset="-122"/>
                <a:cs typeface="Microsoft YaHei" charset="-122"/>
              </a:rPr>
              <a:t>，一天工作</a:t>
            </a:r>
            <a:r>
              <a:rPr lang="en-US" altLang="zh-CN" dirty="0">
                <a:latin typeface="Microsoft YaHei" charset="-122"/>
                <a:ea typeface="Microsoft YaHei" charset="-122"/>
                <a:cs typeface="Microsoft YaHei" charset="-122"/>
              </a:rPr>
              <a:t>8</a:t>
            </a:r>
            <a:r>
              <a:rPr lang="zh-CN" altLang="zh-CN" dirty="0">
                <a:latin typeface="Microsoft YaHei" charset="-122"/>
                <a:ea typeface="Microsoft YaHei" charset="-122"/>
                <a:cs typeface="Microsoft YaHei" charset="-122"/>
              </a:rPr>
              <a:t>小时为准，实际可能大于</a:t>
            </a:r>
            <a:r>
              <a:rPr lang="en-US" altLang="zh-CN" dirty="0">
                <a:latin typeface="Microsoft YaHei" charset="-122"/>
                <a:ea typeface="Microsoft YaHei" charset="-122"/>
                <a:cs typeface="Microsoft YaHei" charset="-122"/>
              </a:rPr>
              <a:t>8</a:t>
            </a:r>
            <a:r>
              <a:rPr lang="zh-CN" altLang="zh-CN" dirty="0">
                <a:latin typeface="Microsoft YaHei" charset="-122"/>
                <a:ea typeface="Microsoft YaHei" charset="-122"/>
                <a:cs typeface="Microsoft YaHei" charset="-122"/>
              </a:rPr>
              <a:t>小时</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a:t>
            </a:r>
          </a:p>
          <a:p>
            <a:pPr>
              <a:spcAft>
                <a:spcPts val="0"/>
              </a:spcAft>
            </a:pPr>
            <a:r>
              <a:rPr lang="zh-CN" altLang="zh-CN" dirty="0">
                <a:latin typeface="Microsoft YaHei" charset="-122"/>
                <a:ea typeface="Microsoft YaHei" charset="-122"/>
                <a:cs typeface="Microsoft YaHei" charset="-122"/>
              </a:rPr>
              <a:t>人均工资</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小时</a:t>
            </a:r>
            <a:r>
              <a:rPr lang="en-US" altLang="zh-CN" dirty="0">
                <a:latin typeface="Microsoft YaHei" charset="-122"/>
                <a:ea typeface="Microsoft YaHei" charset="-122"/>
                <a:cs typeface="Microsoft YaHei" charset="-122"/>
              </a:rPr>
              <a:t> = 133150/240/8=69.34</a:t>
            </a:r>
            <a:r>
              <a:rPr lang="zh-CN" altLang="zh-CN" dirty="0">
                <a:latin typeface="Microsoft YaHei" charset="-122"/>
                <a:ea typeface="Microsoft YaHei" charset="-122"/>
                <a:cs typeface="Microsoft YaHei" charset="-122"/>
              </a:rPr>
              <a:t>（元</a:t>
            </a:r>
            <a:r>
              <a:rPr lang="en-US" altLang="zh-CN"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小时）</a:t>
            </a:r>
          </a:p>
          <a:p>
            <a:pPr>
              <a:spcAft>
                <a:spcPts val="0"/>
              </a:spcAft>
            </a:pPr>
            <a:r>
              <a:rPr lang="en-US" altLang="zh-CN" dirty="0">
                <a:latin typeface="Microsoft YaHei" charset="-122"/>
                <a:ea typeface="Microsoft YaHei" charset="-122"/>
                <a:cs typeface="Microsoft YaHei" charset="-122"/>
              </a:rPr>
              <a:t> </a:t>
            </a:r>
            <a:endParaRPr lang="zh-CN" altLang="zh-CN" dirty="0">
              <a:latin typeface="Microsoft YaHei" charset="-122"/>
              <a:ea typeface="Microsoft YaHei" charset="-122"/>
              <a:cs typeface="Microsoft YaHei" charset="-122"/>
            </a:endParaRPr>
          </a:p>
          <a:p>
            <a:pPr>
              <a:spcAft>
                <a:spcPts val="0"/>
              </a:spcAft>
            </a:pPr>
            <a:r>
              <a:rPr lang="en-US" altLang="zh-CN" dirty="0">
                <a:latin typeface="Microsoft YaHei" charset="-122"/>
                <a:ea typeface="Microsoft YaHei" charset="-122"/>
                <a:cs typeface="Microsoft YaHei" charset="-122"/>
              </a:rPr>
              <a:t> </a:t>
            </a:r>
            <a:endParaRPr lang="zh-CN" altLang="zh-CN" dirty="0">
              <a:latin typeface="Microsoft YaHei" charset="-122"/>
              <a:ea typeface="Microsoft YaHei" charset="-122"/>
              <a:cs typeface="Microsoft YaHei" charset="-122"/>
            </a:endParaRPr>
          </a:p>
          <a:p>
            <a:pPr>
              <a:spcAft>
                <a:spcPts val="0"/>
              </a:spcAft>
            </a:pPr>
            <a:r>
              <a:rPr lang="zh-CN" altLang="zh-CN" dirty="0">
                <a:latin typeface="Microsoft YaHei" charset="-122"/>
                <a:ea typeface="Microsoft YaHei" charset="-122"/>
                <a:cs typeface="Microsoft YaHei" charset="-122"/>
              </a:rPr>
              <a:t>本项目中，正常情况下（不包括加班）按每人每天</a:t>
            </a:r>
            <a:r>
              <a:rPr lang="en-US" altLang="zh-CN" dirty="0">
                <a:latin typeface="Microsoft YaHei" charset="-122"/>
                <a:ea typeface="Microsoft YaHei" charset="-122"/>
                <a:cs typeface="Microsoft YaHei" charset="-122"/>
              </a:rPr>
              <a:t>1</a:t>
            </a:r>
            <a:r>
              <a:rPr lang="zh-CN" altLang="zh-CN" dirty="0">
                <a:latin typeface="Microsoft YaHei" charset="-122"/>
                <a:ea typeface="Microsoft YaHei" charset="-122"/>
                <a:cs typeface="Microsoft YaHei" charset="-122"/>
              </a:rPr>
              <a:t>小时的工作量，一周中星期日休息。</a:t>
            </a:r>
          </a:p>
        </p:txBody>
      </p:sp>
      <p:sp>
        <p:nvSpPr>
          <p:cNvPr id="25" name="矩形 24"/>
          <p:cNvSpPr/>
          <p:nvPr/>
        </p:nvSpPr>
        <p:spPr>
          <a:xfrm>
            <a:off x="8701823" y="4870098"/>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0" name="矩形 9"/>
          <p:cNvSpPr/>
          <p:nvPr/>
        </p:nvSpPr>
        <p:spPr>
          <a:xfrm>
            <a:off x="5527765" y="999703"/>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【5】</a:t>
            </a:r>
            <a:endParaRPr lang="zh-CN" altLang="en-US" sz="1100" dirty="0"/>
          </a:p>
        </p:txBody>
      </p:sp>
      <p:pic>
        <p:nvPicPr>
          <p:cNvPr id="11" name="图片 10"/>
          <p:cNvPicPr/>
          <p:nvPr/>
        </p:nvPicPr>
        <p:blipFill>
          <a:blip r:embed="rId3"/>
          <a:stretch>
            <a:fillRect/>
          </a:stretch>
        </p:blipFill>
        <p:spPr>
          <a:xfrm>
            <a:off x="739775" y="1261313"/>
            <a:ext cx="5064669" cy="4007440"/>
          </a:xfrm>
          <a:prstGeom prst="rect">
            <a:avLst/>
          </a:prstGeom>
        </p:spPr>
      </p:pic>
    </p:spTree>
    <p:extLst>
      <p:ext uri="{BB962C8B-B14F-4D97-AF65-F5344CB8AC3E}">
        <p14:creationId xmlns:p14="http://schemas.microsoft.com/office/powerpoint/2010/main" val="113870825"/>
      </p:ext>
    </p:extLst>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成本管理</a:t>
            </a:r>
            <a:r>
              <a:rPr lang="zh-CN" altLang="en-US" sz="2000" b="1" dirty="0">
                <a:solidFill>
                  <a:srgbClr val="F77258"/>
                </a:solidFill>
                <a:latin typeface="微软雅黑" panose="020B0503020204020204" pitchFamily="34" charset="-122"/>
                <a:ea typeface="微软雅黑" panose="020B0503020204020204" pitchFamily="34" charset="-122"/>
              </a:rPr>
              <a:t>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aphicFrame>
        <p:nvGraphicFramePr>
          <p:cNvPr id="3" name="表格 2"/>
          <p:cNvGraphicFramePr>
            <a:graphicFrameLocks noGrp="1"/>
          </p:cNvGraphicFramePr>
          <p:nvPr>
            <p:extLst/>
          </p:nvPr>
        </p:nvGraphicFramePr>
        <p:xfrm>
          <a:off x="2465613" y="1518561"/>
          <a:ext cx="7414080" cy="3838005"/>
        </p:xfrm>
        <a:graphic>
          <a:graphicData uri="http://schemas.openxmlformats.org/drawingml/2006/table">
            <a:tbl>
              <a:tblPr firstRow="1" firstCol="1" bandRow="1">
                <a:tableStyleId>{5C22544A-7EE6-4342-B048-85BDC9FD1C3A}</a:tableStyleId>
              </a:tblPr>
              <a:tblGrid>
                <a:gridCol w="3707040"/>
                <a:gridCol w="3707040"/>
              </a:tblGrid>
              <a:tr h="426445">
                <a:tc>
                  <a:txBody>
                    <a:bodyPr/>
                    <a:lstStyle/>
                    <a:p>
                      <a:pPr>
                        <a:spcAft>
                          <a:spcPts val="0"/>
                        </a:spcAft>
                      </a:pPr>
                      <a:r>
                        <a:rPr lang="zh-CN" sz="2000">
                          <a:effectLst/>
                        </a:rPr>
                        <a:t>开发阶段</a:t>
                      </a:r>
                      <a:endParaRPr lang="zh-CN" sz="1800">
                        <a:effectLst/>
                        <a:latin typeface="Times New Roman" charset="0"/>
                        <a:ea typeface="宋体" charset="-122"/>
                      </a:endParaRPr>
                    </a:p>
                  </a:txBody>
                  <a:tcPr marL="68580" marR="68580" marT="0" marB="0"/>
                </a:tc>
                <a:tc>
                  <a:txBody>
                    <a:bodyPr/>
                    <a:lstStyle/>
                    <a:p>
                      <a:pPr>
                        <a:spcAft>
                          <a:spcPts val="0"/>
                        </a:spcAft>
                      </a:pPr>
                      <a:r>
                        <a:rPr lang="zh-CN" sz="2000">
                          <a:effectLst/>
                        </a:rPr>
                        <a:t>经费（元）</a:t>
                      </a:r>
                      <a:endParaRPr lang="zh-CN" sz="1800">
                        <a:effectLst/>
                        <a:latin typeface="Times New Roman" charset="0"/>
                        <a:ea typeface="宋体" charset="-122"/>
                      </a:endParaRPr>
                    </a:p>
                  </a:txBody>
                  <a:tcPr marL="68580" marR="68580" marT="0" marB="0"/>
                </a:tc>
              </a:tr>
              <a:tr h="426445">
                <a:tc>
                  <a:txBody>
                    <a:bodyPr/>
                    <a:lstStyle/>
                    <a:p>
                      <a:pPr>
                        <a:spcAft>
                          <a:spcPts val="0"/>
                        </a:spcAft>
                      </a:pPr>
                      <a:r>
                        <a:rPr lang="zh-CN" sz="2000">
                          <a:effectLst/>
                        </a:rPr>
                        <a:t>准备阶段</a:t>
                      </a:r>
                      <a:endParaRPr lang="zh-CN" sz="1800">
                        <a:effectLst/>
                        <a:latin typeface="Times New Roman" charset="0"/>
                        <a:ea typeface="宋体" charset="-122"/>
                      </a:endParaRPr>
                    </a:p>
                  </a:txBody>
                  <a:tcPr marL="68580" marR="68580" marT="0" marB="0"/>
                </a:tc>
                <a:tc>
                  <a:txBody>
                    <a:bodyPr/>
                    <a:lstStyle/>
                    <a:p>
                      <a:pPr>
                        <a:spcAft>
                          <a:spcPts val="0"/>
                        </a:spcAft>
                      </a:pPr>
                      <a:r>
                        <a:rPr lang="en-US" sz="2000">
                          <a:effectLst/>
                        </a:rPr>
                        <a:t>8320.8</a:t>
                      </a:r>
                      <a:endParaRPr lang="zh-CN" sz="1800">
                        <a:effectLst/>
                        <a:latin typeface="Times New Roman" charset="0"/>
                        <a:ea typeface="宋体" charset="-122"/>
                      </a:endParaRPr>
                    </a:p>
                  </a:txBody>
                  <a:tcPr marL="68580" marR="68580" marT="0" marB="0"/>
                </a:tc>
              </a:tr>
              <a:tr h="426445">
                <a:tc>
                  <a:txBody>
                    <a:bodyPr/>
                    <a:lstStyle/>
                    <a:p>
                      <a:pPr>
                        <a:spcAft>
                          <a:spcPts val="0"/>
                        </a:spcAft>
                      </a:pPr>
                      <a:r>
                        <a:rPr lang="zh-CN" sz="2000">
                          <a:effectLst/>
                        </a:rPr>
                        <a:t>需求获取</a:t>
                      </a:r>
                      <a:endParaRPr lang="zh-CN" sz="1800">
                        <a:effectLst/>
                        <a:latin typeface="Times New Roman" charset="0"/>
                        <a:ea typeface="宋体" charset="-122"/>
                      </a:endParaRPr>
                    </a:p>
                  </a:txBody>
                  <a:tcPr marL="68580" marR="68580" marT="0" marB="0"/>
                </a:tc>
                <a:tc>
                  <a:txBody>
                    <a:bodyPr/>
                    <a:lstStyle/>
                    <a:p>
                      <a:pPr>
                        <a:spcAft>
                          <a:spcPts val="0"/>
                        </a:spcAft>
                      </a:pPr>
                      <a:r>
                        <a:rPr lang="en-GB" sz="2000">
                          <a:effectLst/>
                        </a:rPr>
                        <a:t>8320.8</a:t>
                      </a:r>
                      <a:endParaRPr lang="zh-CN" sz="1800">
                        <a:effectLst/>
                        <a:latin typeface="Times New Roman" charset="0"/>
                        <a:ea typeface="宋体" charset="-122"/>
                      </a:endParaRPr>
                    </a:p>
                  </a:txBody>
                  <a:tcPr marL="68580" marR="68580" marT="0" marB="0"/>
                </a:tc>
              </a:tr>
              <a:tr h="426445">
                <a:tc>
                  <a:txBody>
                    <a:bodyPr/>
                    <a:lstStyle/>
                    <a:p>
                      <a:pPr>
                        <a:spcAft>
                          <a:spcPts val="0"/>
                        </a:spcAft>
                      </a:pPr>
                      <a:r>
                        <a:rPr lang="zh-CN" sz="2000">
                          <a:effectLst/>
                        </a:rPr>
                        <a:t>需求分析</a:t>
                      </a:r>
                      <a:endParaRPr lang="zh-CN" sz="1800">
                        <a:effectLst/>
                        <a:latin typeface="Times New Roman" charset="0"/>
                        <a:ea typeface="宋体" charset="-122"/>
                      </a:endParaRPr>
                    </a:p>
                  </a:txBody>
                  <a:tcPr marL="68580" marR="68580" marT="0" marB="0"/>
                </a:tc>
                <a:tc>
                  <a:txBody>
                    <a:bodyPr/>
                    <a:lstStyle/>
                    <a:p>
                      <a:pPr>
                        <a:spcAft>
                          <a:spcPts val="0"/>
                        </a:spcAft>
                      </a:pPr>
                      <a:r>
                        <a:rPr lang="en-GB" sz="2000">
                          <a:effectLst/>
                        </a:rPr>
                        <a:t>2080.2</a:t>
                      </a:r>
                      <a:endParaRPr lang="zh-CN" sz="1800">
                        <a:effectLst/>
                        <a:latin typeface="Times New Roman" charset="0"/>
                        <a:ea typeface="宋体" charset="-122"/>
                      </a:endParaRPr>
                    </a:p>
                  </a:txBody>
                  <a:tcPr marL="68580" marR="68580" marT="0" marB="0"/>
                </a:tc>
              </a:tr>
              <a:tr h="426445">
                <a:tc>
                  <a:txBody>
                    <a:bodyPr/>
                    <a:lstStyle/>
                    <a:p>
                      <a:pPr>
                        <a:spcAft>
                          <a:spcPts val="0"/>
                        </a:spcAft>
                      </a:pPr>
                      <a:r>
                        <a:rPr lang="zh-CN" sz="2000">
                          <a:effectLst/>
                        </a:rPr>
                        <a:t>需求规格说明</a:t>
                      </a:r>
                      <a:endParaRPr lang="zh-CN" sz="1800">
                        <a:effectLst/>
                        <a:latin typeface="Times New Roman" charset="0"/>
                        <a:ea typeface="宋体" charset="-122"/>
                      </a:endParaRPr>
                    </a:p>
                  </a:txBody>
                  <a:tcPr marL="68580" marR="68580" marT="0" marB="0"/>
                </a:tc>
                <a:tc>
                  <a:txBody>
                    <a:bodyPr/>
                    <a:lstStyle/>
                    <a:p>
                      <a:pPr>
                        <a:spcAft>
                          <a:spcPts val="0"/>
                        </a:spcAft>
                      </a:pPr>
                      <a:r>
                        <a:rPr lang="en-GB" sz="2000">
                          <a:effectLst/>
                        </a:rPr>
                        <a:t>2080.2</a:t>
                      </a:r>
                      <a:endParaRPr lang="zh-CN" sz="1800">
                        <a:effectLst/>
                        <a:latin typeface="Times New Roman" charset="0"/>
                        <a:ea typeface="宋体" charset="-122"/>
                      </a:endParaRPr>
                    </a:p>
                  </a:txBody>
                  <a:tcPr marL="68580" marR="68580" marT="0" marB="0"/>
                </a:tc>
              </a:tr>
              <a:tr h="426445">
                <a:tc>
                  <a:txBody>
                    <a:bodyPr/>
                    <a:lstStyle/>
                    <a:p>
                      <a:pPr>
                        <a:spcAft>
                          <a:spcPts val="0"/>
                        </a:spcAft>
                      </a:pPr>
                      <a:r>
                        <a:rPr lang="zh-CN" sz="2000">
                          <a:effectLst/>
                        </a:rPr>
                        <a:t>需求规格审核</a:t>
                      </a:r>
                      <a:endParaRPr lang="zh-CN" sz="1800">
                        <a:effectLst/>
                        <a:latin typeface="Times New Roman" charset="0"/>
                        <a:ea typeface="宋体" charset="-122"/>
                      </a:endParaRPr>
                    </a:p>
                  </a:txBody>
                  <a:tcPr marL="68580" marR="68580" marT="0" marB="0"/>
                </a:tc>
                <a:tc>
                  <a:txBody>
                    <a:bodyPr/>
                    <a:lstStyle/>
                    <a:p>
                      <a:pPr>
                        <a:spcAft>
                          <a:spcPts val="0"/>
                        </a:spcAft>
                      </a:pPr>
                      <a:r>
                        <a:rPr lang="en-GB" sz="2000">
                          <a:effectLst/>
                        </a:rPr>
                        <a:t>2080.2</a:t>
                      </a:r>
                      <a:endParaRPr lang="zh-CN" sz="1800">
                        <a:effectLst/>
                        <a:latin typeface="Times New Roman" charset="0"/>
                        <a:ea typeface="宋体" charset="-122"/>
                      </a:endParaRPr>
                    </a:p>
                  </a:txBody>
                  <a:tcPr marL="68580" marR="68580" marT="0" marB="0"/>
                </a:tc>
              </a:tr>
              <a:tr h="426445">
                <a:tc>
                  <a:txBody>
                    <a:bodyPr/>
                    <a:lstStyle/>
                    <a:p>
                      <a:pPr>
                        <a:spcAft>
                          <a:spcPts val="0"/>
                        </a:spcAft>
                      </a:pPr>
                      <a:r>
                        <a:rPr lang="zh-CN" sz="2000">
                          <a:effectLst/>
                        </a:rPr>
                        <a:t>需求管理</a:t>
                      </a:r>
                      <a:endParaRPr lang="zh-CN" sz="1800">
                        <a:effectLst/>
                        <a:latin typeface="Times New Roman" charset="0"/>
                        <a:ea typeface="宋体" charset="-122"/>
                      </a:endParaRPr>
                    </a:p>
                  </a:txBody>
                  <a:tcPr marL="68580" marR="68580" marT="0" marB="0"/>
                </a:tc>
                <a:tc>
                  <a:txBody>
                    <a:bodyPr/>
                    <a:lstStyle/>
                    <a:p>
                      <a:pPr>
                        <a:spcAft>
                          <a:spcPts val="0"/>
                        </a:spcAft>
                      </a:pPr>
                      <a:r>
                        <a:rPr lang="en-GB" sz="2000">
                          <a:effectLst/>
                        </a:rPr>
                        <a:t>4160.4</a:t>
                      </a:r>
                      <a:endParaRPr lang="zh-CN" sz="1800">
                        <a:effectLst/>
                        <a:latin typeface="Times New Roman" charset="0"/>
                        <a:ea typeface="宋体" charset="-122"/>
                      </a:endParaRPr>
                    </a:p>
                  </a:txBody>
                  <a:tcPr marL="68580" marR="68580" marT="0" marB="0"/>
                </a:tc>
              </a:tr>
              <a:tr h="426445">
                <a:tc>
                  <a:txBody>
                    <a:bodyPr/>
                    <a:lstStyle/>
                    <a:p>
                      <a:pPr>
                        <a:spcAft>
                          <a:spcPts val="0"/>
                        </a:spcAft>
                      </a:pPr>
                      <a:r>
                        <a:rPr lang="zh-CN" sz="2000">
                          <a:effectLst/>
                        </a:rPr>
                        <a:t>项目收尾</a:t>
                      </a:r>
                      <a:endParaRPr lang="zh-CN" sz="1800">
                        <a:effectLst/>
                        <a:latin typeface="Times New Roman" charset="0"/>
                        <a:ea typeface="宋体" charset="-122"/>
                      </a:endParaRPr>
                    </a:p>
                  </a:txBody>
                  <a:tcPr marL="68580" marR="68580" marT="0" marB="0"/>
                </a:tc>
                <a:tc>
                  <a:txBody>
                    <a:bodyPr/>
                    <a:lstStyle/>
                    <a:p>
                      <a:pPr>
                        <a:spcAft>
                          <a:spcPts val="0"/>
                        </a:spcAft>
                      </a:pPr>
                      <a:r>
                        <a:rPr lang="en-GB" sz="2000">
                          <a:effectLst/>
                        </a:rPr>
                        <a:t>5200.5</a:t>
                      </a:r>
                      <a:endParaRPr lang="zh-CN" sz="1800">
                        <a:effectLst/>
                        <a:latin typeface="Times New Roman" charset="0"/>
                        <a:ea typeface="宋体" charset="-122"/>
                      </a:endParaRPr>
                    </a:p>
                  </a:txBody>
                  <a:tcPr marL="68580" marR="68580" marT="0" marB="0"/>
                </a:tc>
              </a:tr>
              <a:tr h="426445">
                <a:tc>
                  <a:txBody>
                    <a:bodyPr/>
                    <a:lstStyle/>
                    <a:p>
                      <a:pPr>
                        <a:spcAft>
                          <a:spcPts val="0"/>
                        </a:spcAft>
                      </a:pPr>
                      <a:r>
                        <a:rPr lang="en-US" sz="2000">
                          <a:effectLst/>
                        </a:rPr>
                        <a:t> </a:t>
                      </a:r>
                      <a:endParaRPr lang="zh-CN" sz="1800">
                        <a:effectLst/>
                        <a:latin typeface="Times New Roman" charset="0"/>
                        <a:ea typeface="宋体" charset="-122"/>
                      </a:endParaRPr>
                    </a:p>
                  </a:txBody>
                  <a:tcPr marL="68580" marR="68580" marT="0" marB="0"/>
                </a:tc>
                <a:tc>
                  <a:txBody>
                    <a:bodyPr/>
                    <a:lstStyle/>
                    <a:p>
                      <a:pPr>
                        <a:spcAft>
                          <a:spcPts val="0"/>
                        </a:spcAft>
                      </a:pPr>
                      <a:r>
                        <a:rPr lang="zh-CN" sz="2000" dirty="0">
                          <a:effectLst/>
                        </a:rPr>
                        <a:t>总计：</a:t>
                      </a:r>
                      <a:r>
                        <a:rPr lang="en-US" sz="2000" dirty="0">
                          <a:effectLst/>
                        </a:rPr>
                        <a:t>32243.1</a:t>
                      </a:r>
                      <a:endParaRPr lang="zh-CN" sz="1800" dirty="0">
                        <a:effectLst/>
                        <a:latin typeface="Times New Roman" charset="0"/>
                        <a:ea typeface="宋体" charset="-122"/>
                      </a:endParaRPr>
                    </a:p>
                  </a:txBody>
                  <a:tcPr marL="68580" marR="68580" marT="0" marB="0"/>
                </a:tc>
              </a:tr>
            </a:tbl>
          </a:graphicData>
        </a:graphic>
      </p:graphicFrame>
    </p:spTree>
    <p:extLst>
      <p:ext uri="{BB962C8B-B14F-4D97-AF65-F5344CB8AC3E}">
        <p14:creationId xmlns:p14="http://schemas.microsoft.com/office/powerpoint/2010/main" val="97611197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392871"/>
            <a:ext cx="9554368" cy="4427300"/>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1623571"/>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2</a:t>
            </a:r>
          </a:p>
        </p:txBody>
      </p:sp>
      <p:sp>
        <p:nvSpPr>
          <p:cNvPr id="6151" name="矩形 8"/>
          <p:cNvSpPr>
            <a:spLocks noChangeArrowheads="1"/>
          </p:cNvSpPr>
          <p:nvPr/>
        </p:nvSpPr>
        <p:spPr bwMode="auto">
          <a:xfrm>
            <a:off x="1783206" y="2309988"/>
            <a:ext cx="8785542" cy="336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e-learning</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。美国教育部</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2000</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月向国会递交的</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国家教育技术计划</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中打算以网络化学习作为提高年青一代</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世纪能力素质</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的根本措施。技术的教育应用成为教育改革和人才培养的重要途径之一。</a:t>
            </a:r>
          </a:p>
          <a:p>
            <a:pPr lvl="0" defTabSz="1216025" fontAlgn="base">
              <a:lnSpc>
                <a:spcPct val="120000"/>
              </a:lnSpc>
              <a:spcBef>
                <a:spcPct val="20000"/>
              </a:spcBef>
              <a:spcAft>
                <a:spcPct val="0"/>
              </a:spcAft>
              <a:defRPr/>
            </a:pP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6152" name="文本框 9"/>
          <p:cNvSpPr txBox="1">
            <a:spLocks noChangeArrowheads="1"/>
          </p:cNvSpPr>
          <p:nvPr/>
        </p:nvSpPr>
        <p:spPr bwMode="auto">
          <a:xfrm>
            <a:off x="2549747" y="1710884"/>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业务机遇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p:cNvSpPr/>
          <p:nvPr/>
        </p:nvSpPr>
        <p:spPr>
          <a:xfrm>
            <a:off x="3534790" y="1638401"/>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41018195"/>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07</a:t>
                </a: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人力资源管理计划</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HUMAN RESOURCE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
        <p:nvSpPr>
          <p:cNvPr id="21" name="矩形 20"/>
          <p:cNvSpPr/>
          <p:nvPr/>
        </p:nvSpPr>
        <p:spPr>
          <a:xfrm>
            <a:off x="10719111" y="2867476"/>
            <a:ext cx="553357" cy="261610"/>
          </a:xfrm>
          <a:prstGeom prst="rect">
            <a:avLst/>
          </a:prstGeom>
        </p:spPr>
        <p:txBody>
          <a:bodyPr wrap="none">
            <a:spAutoFit/>
          </a:bodyPr>
          <a:lstStyle/>
          <a:p>
            <a:r>
              <a:rPr lang="en-US" altLang="zh-CN" sz="1100" b="1" smtClean="0">
                <a:latin typeface="微软雅黑" panose="020B0503020204020204" pitchFamily="34" charset="-122"/>
                <a:ea typeface="微软雅黑" panose="020B0503020204020204" pitchFamily="34" charset="-122"/>
              </a:rPr>
              <a:t>【2】</a:t>
            </a:r>
            <a:endParaRPr lang="zh-CN" altLang="en-US" sz="1100" dirty="0"/>
          </a:p>
        </p:txBody>
      </p:sp>
      <p:pic>
        <p:nvPicPr>
          <p:cNvPr id="22" name="图片 21">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509502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33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9" name="图片 8"/>
          <p:cNvPicPr/>
          <p:nvPr/>
        </p:nvPicPr>
        <p:blipFill>
          <a:blip r:embed="rId2"/>
          <a:stretch>
            <a:fillRect/>
          </a:stretch>
        </p:blipFill>
        <p:spPr>
          <a:xfrm>
            <a:off x="1413886" y="1198545"/>
            <a:ext cx="9364226" cy="5184374"/>
          </a:xfrm>
          <a:prstGeom prst="rect">
            <a:avLst/>
          </a:prstGeom>
        </p:spPr>
      </p:pic>
      <p:sp>
        <p:nvSpPr>
          <p:cNvPr id="10" name="文本框 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74303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400" b="1" dirty="0" smtClean="0">
                <a:solidFill>
                  <a:srgbClr val="F77258"/>
                </a:solidFill>
                <a:latin typeface="微软雅黑" panose="020B0503020204020204" pitchFamily="34" charset="-122"/>
                <a:ea typeface="微软雅黑" panose="020B0503020204020204" pitchFamily="34" charset="-122"/>
              </a:rPr>
              <a:t>OBS</a:t>
            </a:r>
            <a:r>
              <a:rPr lang="zh-CN" altLang="en-US" sz="2400" b="1" dirty="0" smtClean="0">
                <a:solidFill>
                  <a:srgbClr val="F77258"/>
                </a:solidFill>
                <a:latin typeface="微软雅黑" panose="020B0503020204020204" pitchFamily="34" charset="-122"/>
                <a:ea typeface="微软雅黑" panose="020B0503020204020204" pitchFamily="34" charset="-122"/>
              </a:rPr>
              <a:t> 结构图</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pic>
        <p:nvPicPr>
          <p:cNvPr id="11" name="图片 10"/>
          <p:cNvPicPr/>
          <p:nvPr/>
        </p:nvPicPr>
        <p:blipFill>
          <a:blip r:embed="rId3"/>
          <a:stretch>
            <a:fillRect/>
          </a:stretch>
        </p:blipFill>
        <p:spPr>
          <a:xfrm>
            <a:off x="1413886" y="1204704"/>
            <a:ext cx="9364226" cy="5184374"/>
          </a:xfrm>
          <a:prstGeom prst="rect">
            <a:avLst/>
          </a:prstGeom>
        </p:spPr>
      </p:pic>
    </p:spTree>
    <p:extLst>
      <p:ext uri="{BB962C8B-B14F-4D97-AF65-F5344CB8AC3E}">
        <p14:creationId xmlns:p14="http://schemas.microsoft.com/office/powerpoint/2010/main" val="404818639"/>
      </p:ext>
    </p:extLst>
  </p:cSld>
  <p:clrMapOvr>
    <a:masterClrMapping/>
  </p:clrMapOvr>
  <p:transition spd="med">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33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EC6F4A1E-6547-460D-A4D7-C98F1FDE175E}"/>
              </a:ext>
            </a:extLst>
          </p:cNvPr>
          <p:cNvSpPr txBox="1">
            <a:spLocks noChangeArrowheads="1"/>
          </p:cNvSpPr>
          <p:nvPr/>
        </p:nvSpPr>
        <p:spPr bwMode="auto">
          <a:xfrm>
            <a:off x="4356827" y="133708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人员联系方式</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nvPr>
        </p:nvGraphicFramePr>
        <p:xfrm>
          <a:off x="2702560" y="2285670"/>
          <a:ext cx="7325691" cy="3458301"/>
        </p:xfrm>
        <a:graphic>
          <a:graphicData uri="http://schemas.openxmlformats.org/drawingml/2006/table">
            <a:tbl>
              <a:tblPr firstRow="1" firstCol="1" bandRow="1">
                <a:tableStyleId>{5C22544A-7EE6-4342-B048-85BDC9FD1C3A}</a:tableStyleId>
              </a:tblPr>
              <a:tblGrid>
                <a:gridCol w="2483491"/>
                <a:gridCol w="2421100"/>
                <a:gridCol w="2421100"/>
              </a:tblGrid>
              <a:tr h="294310">
                <a:tc>
                  <a:txBody>
                    <a:bodyPr/>
                    <a:lstStyle/>
                    <a:p>
                      <a:pPr>
                        <a:spcAft>
                          <a:spcPts val="0"/>
                        </a:spcAft>
                      </a:pPr>
                      <a:r>
                        <a:rPr lang="zh-CN" sz="2000">
                          <a:effectLst/>
                        </a:rPr>
                        <a:t>负责人</a:t>
                      </a:r>
                      <a:endParaRPr lang="zh-CN" sz="2000">
                        <a:effectLst/>
                        <a:latin typeface="Times New Roman" charset="0"/>
                        <a:ea typeface="宋体" charset="-122"/>
                      </a:endParaRPr>
                    </a:p>
                  </a:txBody>
                  <a:tcPr marL="68580" marR="68580" marT="0" marB="0"/>
                </a:tc>
                <a:tc>
                  <a:txBody>
                    <a:bodyPr/>
                    <a:lstStyle/>
                    <a:p>
                      <a:pPr>
                        <a:spcAft>
                          <a:spcPts val="0"/>
                        </a:spcAft>
                      </a:pPr>
                      <a:r>
                        <a:rPr lang="zh-CN" sz="2000">
                          <a:effectLst/>
                        </a:rPr>
                        <a:t>电话号码</a:t>
                      </a:r>
                      <a:endParaRPr lang="zh-CN" sz="2000">
                        <a:effectLst/>
                        <a:latin typeface="Times New Roman" charset="0"/>
                        <a:ea typeface="宋体" charset="-122"/>
                      </a:endParaRPr>
                    </a:p>
                  </a:txBody>
                  <a:tcPr marL="68580" marR="68580" marT="0" marB="0"/>
                </a:tc>
                <a:tc>
                  <a:txBody>
                    <a:bodyPr/>
                    <a:lstStyle/>
                    <a:p>
                      <a:pPr>
                        <a:spcAft>
                          <a:spcPts val="0"/>
                        </a:spcAft>
                      </a:pPr>
                      <a:r>
                        <a:rPr lang="zh-CN" sz="2000">
                          <a:effectLst/>
                        </a:rPr>
                        <a:t>邮箱</a:t>
                      </a:r>
                      <a:endParaRPr lang="zh-CN" sz="2000">
                        <a:effectLst/>
                        <a:latin typeface="Times New Roman" charset="0"/>
                        <a:ea typeface="宋体" charset="-122"/>
                      </a:endParaRPr>
                    </a:p>
                  </a:txBody>
                  <a:tcPr marL="68580" marR="68580" marT="0" marB="0"/>
                </a:tc>
              </a:tr>
              <a:tr h="327157">
                <a:tc>
                  <a:txBody>
                    <a:bodyPr/>
                    <a:lstStyle/>
                    <a:p>
                      <a:pPr marL="0" algn="l" defTabSz="914400" rtl="0" eaLnBrk="1" latinLnBrk="0" hangingPunct="1">
                        <a:spcAft>
                          <a:spcPts val="0"/>
                        </a:spcAft>
                      </a:pPr>
                      <a:r>
                        <a:rPr lang="zh-CN" sz="1600" b="1" kern="1200" dirty="0">
                          <a:solidFill>
                            <a:schemeClr val="lt1"/>
                          </a:solidFill>
                          <a:effectLst/>
                          <a:latin typeface="+mn-lt"/>
                          <a:ea typeface="+mn-ea"/>
                          <a:cs typeface="+mn-cs"/>
                        </a:rPr>
                        <a:t>杨枨</a:t>
                      </a:r>
                    </a:p>
                  </a:txBody>
                  <a:tcPr marL="68580" marR="68580" marT="0" marB="0"/>
                </a:tc>
                <a:tc>
                  <a:txBody>
                    <a:bodyPr/>
                    <a:lstStyle/>
                    <a:p>
                      <a:pPr indent="127000" algn="just">
                        <a:lnSpc>
                          <a:spcPts val="2000"/>
                        </a:lnSpc>
                        <a:spcAft>
                          <a:spcPts val="0"/>
                        </a:spcAft>
                      </a:pPr>
                      <a:r>
                        <a:rPr lang="en-US" sz="1600" kern="0">
                          <a:effectLst/>
                        </a:rPr>
                        <a:t>13357102333</a:t>
                      </a:r>
                      <a:endParaRPr lang="zh-CN" sz="2000" kern="100">
                        <a:effectLst/>
                        <a:latin typeface="Times New Roman" charset="0"/>
                        <a:ea typeface="宋体" charset="-122"/>
                        <a:cs typeface="宋体" charset="-122"/>
                      </a:endParaRPr>
                    </a:p>
                  </a:txBody>
                  <a:tcPr marL="68580" marR="68580" marT="0" marB="0"/>
                </a:tc>
                <a:tc>
                  <a:txBody>
                    <a:bodyPr/>
                    <a:lstStyle/>
                    <a:p>
                      <a:pPr>
                        <a:spcAft>
                          <a:spcPts val="0"/>
                        </a:spcAft>
                      </a:pPr>
                      <a:r>
                        <a:rPr lang="en-US" sz="1600">
                          <a:effectLst/>
                        </a:rPr>
                        <a:t>yangc@zucc.edu.cn</a:t>
                      </a:r>
                      <a:endParaRPr lang="zh-CN" sz="2000">
                        <a:effectLst/>
                        <a:latin typeface="Times New Roman" charset="0"/>
                        <a:ea typeface="宋体" charset="-122"/>
                      </a:endParaRPr>
                    </a:p>
                  </a:txBody>
                  <a:tcPr marL="68580" marR="68580" marT="0" marB="0"/>
                </a:tc>
              </a:tr>
              <a:tr h="281794">
                <a:tc>
                  <a:txBody>
                    <a:bodyPr/>
                    <a:lstStyle/>
                    <a:p>
                      <a:pPr>
                        <a:spcAft>
                          <a:spcPts val="0"/>
                        </a:spcAft>
                      </a:pPr>
                      <a:r>
                        <a:rPr lang="zh-CN" sz="1600" dirty="0">
                          <a:effectLst/>
                        </a:rPr>
                        <a:t>侯宏伦</a:t>
                      </a:r>
                      <a:endParaRPr lang="zh-CN" sz="2000" dirty="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en-US" sz="1600" kern="0" dirty="0">
                          <a:effectLst/>
                        </a:rPr>
                        <a:t> </a:t>
                      </a:r>
                      <a:r>
                        <a:rPr lang="en-US" altLang="zh-CN" sz="1600" kern="0" dirty="0" smtClean="0">
                          <a:effectLst/>
                        </a:rPr>
                        <a:t>-</a:t>
                      </a:r>
                      <a:endParaRPr lang="zh-CN" sz="2000" kern="100" dirty="0">
                        <a:effectLst/>
                        <a:latin typeface="Times New Roman" charset="0"/>
                        <a:ea typeface="宋体" charset="-122"/>
                        <a:cs typeface="宋体" charset="-122"/>
                      </a:endParaRPr>
                    </a:p>
                  </a:txBody>
                  <a:tcPr marL="68580" marR="68580" marT="0" marB="0"/>
                </a:tc>
                <a:tc>
                  <a:txBody>
                    <a:bodyPr/>
                    <a:lstStyle/>
                    <a:p>
                      <a:pPr>
                        <a:spcAft>
                          <a:spcPts val="0"/>
                        </a:spcAft>
                      </a:pPr>
                      <a:r>
                        <a:rPr lang="en-US" sz="1600">
                          <a:effectLst/>
                        </a:rPr>
                        <a:t>ubilabs@zucc.edu.cn</a:t>
                      </a:r>
                      <a:endParaRPr lang="zh-CN" sz="2000">
                        <a:effectLst/>
                        <a:latin typeface="Times New Roman" charset="0"/>
                        <a:ea typeface="宋体" charset="-122"/>
                      </a:endParaRPr>
                    </a:p>
                  </a:txBody>
                  <a:tcPr marL="68580" marR="68580" marT="0" marB="0"/>
                </a:tc>
              </a:tr>
              <a:tr h="508910">
                <a:tc>
                  <a:txBody>
                    <a:bodyPr/>
                    <a:lstStyle/>
                    <a:p>
                      <a:pPr>
                        <a:spcAft>
                          <a:spcPts val="0"/>
                        </a:spcAft>
                      </a:pPr>
                      <a:r>
                        <a:rPr lang="zh-CN" sz="1600" dirty="0">
                          <a:effectLst/>
                        </a:rPr>
                        <a:t>刘祺</a:t>
                      </a:r>
                      <a:endParaRPr lang="zh-CN" sz="2000" dirty="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en-US" sz="1600" kern="0">
                          <a:effectLst/>
                        </a:rPr>
                        <a:t>15988198404</a:t>
                      </a:r>
                      <a:endParaRPr lang="zh-CN" sz="2000" kern="100">
                        <a:effectLst/>
                        <a:latin typeface="Times New Roman" charset="0"/>
                        <a:ea typeface="宋体" charset="-122"/>
                        <a:cs typeface="宋体" charset="-122"/>
                      </a:endParaRPr>
                    </a:p>
                  </a:txBody>
                  <a:tcPr marL="68580" marR="68580" marT="0" marB="0"/>
                </a:tc>
                <a:tc>
                  <a:txBody>
                    <a:bodyPr/>
                    <a:lstStyle/>
                    <a:p>
                      <a:pPr>
                        <a:spcAft>
                          <a:spcPts val="0"/>
                        </a:spcAft>
                      </a:pPr>
                      <a:r>
                        <a:rPr lang="en-US" sz="1600">
                          <a:effectLst/>
                        </a:rPr>
                        <a:t>31602297@stu.zucc.edu.cn</a:t>
                      </a:r>
                      <a:endParaRPr lang="zh-CN" sz="2000">
                        <a:effectLst/>
                        <a:latin typeface="Times New Roman" charset="0"/>
                        <a:ea typeface="宋体" charset="-122"/>
                      </a:endParaRPr>
                    </a:p>
                  </a:txBody>
                  <a:tcPr marL="68580" marR="68580" marT="0" marB="0"/>
                </a:tc>
              </a:tr>
              <a:tr h="508910">
                <a:tc>
                  <a:txBody>
                    <a:bodyPr/>
                    <a:lstStyle/>
                    <a:p>
                      <a:pPr>
                        <a:spcAft>
                          <a:spcPts val="0"/>
                        </a:spcAft>
                      </a:pPr>
                      <a:r>
                        <a:rPr lang="zh-CN" sz="1600">
                          <a:effectLst/>
                        </a:rPr>
                        <a:t>陈铭阳</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en-US" sz="1600" kern="0">
                          <a:effectLst/>
                        </a:rPr>
                        <a:t>13732287787</a:t>
                      </a:r>
                      <a:endParaRPr lang="zh-CN" sz="2000" kern="100">
                        <a:effectLst/>
                        <a:latin typeface="Times New Roman" charset="0"/>
                        <a:ea typeface="宋体" charset="-122"/>
                        <a:cs typeface="宋体" charset="-122"/>
                      </a:endParaRPr>
                    </a:p>
                  </a:txBody>
                  <a:tcPr marL="68580" marR="68580" marT="0" marB="0"/>
                </a:tc>
                <a:tc>
                  <a:txBody>
                    <a:bodyPr/>
                    <a:lstStyle/>
                    <a:p>
                      <a:pPr>
                        <a:spcAft>
                          <a:spcPts val="0"/>
                        </a:spcAft>
                      </a:pPr>
                      <a:r>
                        <a:rPr lang="en-US" sz="1600">
                          <a:effectLst/>
                        </a:rPr>
                        <a:t>31601386@stu.zucc.edu.cn</a:t>
                      </a:r>
                      <a:endParaRPr lang="zh-CN" sz="2000">
                        <a:effectLst/>
                        <a:latin typeface="Times New Roman" charset="0"/>
                        <a:ea typeface="宋体" charset="-122"/>
                      </a:endParaRPr>
                    </a:p>
                  </a:txBody>
                  <a:tcPr marL="68580" marR="68580" marT="0" marB="0"/>
                </a:tc>
              </a:tr>
              <a:tr h="508910">
                <a:tc>
                  <a:txBody>
                    <a:bodyPr/>
                    <a:lstStyle/>
                    <a:p>
                      <a:pPr>
                        <a:spcAft>
                          <a:spcPts val="0"/>
                        </a:spcAft>
                      </a:pPr>
                      <a:r>
                        <a:rPr lang="zh-CN" sz="1600">
                          <a:effectLst/>
                        </a:rPr>
                        <a:t>蓝舒雯</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en-US" sz="1600" kern="0">
                          <a:effectLst/>
                        </a:rPr>
                        <a:t>17376509845</a:t>
                      </a:r>
                      <a:endParaRPr lang="zh-CN" sz="2000" kern="100">
                        <a:effectLst/>
                        <a:latin typeface="Times New Roman" charset="0"/>
                        <a:ea typeface="宋体" charset="-122"/>
                        <a:cs typeface="宋体" charset="-122"/>
                      </a:endParaRPr>
                    </a:p>
                  </a:txBody>
                  <a:tcPr marL="68580" marR="68580" marT="0" marB="0"/>
                </a:tc>
                <a:tc>
                  <a:txBody>
                    <a:bodyPr/>
                    <a:lstStyle/>
                    <a:p>
                      <a:pPr>
                        <a:spcAft>
                          <a:spcPts val="0"/>
                        </a:spcAft>
                      </a:pPr>
                      <a:r>
                        <a:rPr lang="en-US" sz="1600">
                          <a:effectLst/>
                        </a:rPr>
                        <a:t>31601380@stu.zucc.edu.cn</a:t>
                      </a:r>
                      <a:endParaRPr lang="zh-CN" sz="2000">
                        <a:effectLst/>
                        <a:latin typeface="Times New Roman" charset="0"/>
                        <a:ea typeface="宋体" charset="-122"/>
                      </a:endParaRPr>
                    </a:p>
                  </a:txBody>
                  <a:tcPr marL="68580" marR="68580" marT="0" marB="0"/>
                </a:tc>
              </a:tr>
              <a:tr h="508910">
                <a:tc>
                  <a:txBody>
                    <a:bodyPr/>
                    <a:lstStyle/>
                    <a:p>
                      <a:pPr>
                        <a:spcAft>
                          <a:spcPts val="0"/>
                        </a:spcAft>
                      </a:pPr>
                      <a:r>
                        <a:rPr lang="zh-CN" sz="1600">
                          <a:effectLst/>
                        </a:rPr>
                        <a:t>赵佳锋</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en-US" sz="1600" kern="0">
                          <a:effectLst/>
                        </a:rPr>
                        <a:t>15988122807      </a:t>
                      </a:r>
                      <a:endParaRPr lang="zh-CN" sz="2000" kern="100">
                        <a:effectLst/>
                        <a:latin typeface="Times New Roman" charset="0"/>
                        <a:ea typeface="宋体" charset="-122"/>
                        <a:cs typeface="宋体" charset="-122"/>
                      </a:endParaRPr>
                    </a:p>
                  </a:txBody>
                  <a:tcPr marL="68580" marR="68580" marT="0" marB="0"/>
                </a:tc>
                <a:tc>
                  <a:txBody>
                    <a:bodyPr/>
                    <a:lstStyle/>
                    <a:p>
                      <a:pPr>
                        <a:spcAft>
                          <a:spcPts val="0"/>
                        </a:spcAft>
                      </a:pPr>
                      <a:r>
                        <a:rPr lang="en-US" sz="1600">
                          <a:effectLst/>
                        </a:rPr>
                        <a:t>31601416@stu.zucc.edu.cn</a:t>
                      </a:r>
                      <a:endParaRPr lang="zh-CN" sz="2000">
                        <a:effectLst/>
                        <a:latin typeface="Times New Roman" charset="0"/>
                        <a:ea typeface="宋体" charset="-122"/>
                      </a:endParaRPr>
                    </a:p>
                  </a:txBody>
                  <a:tcPr marL="68580" marR="68580" marT="0" marB="0"/>
                </a:tc>
              </a:tr>
              <a:tr h="508910">
                <a:tc>
                  <a:txBody>
                    <a:bodyPr/>
                    <a:lstStyle/>
                    <a:p>
                      <a:pPr>
                        <a:spcAft>
                          <a:spcPts val="0"/>
                        </a:spcAft>
                      </a:pPr>
                      <a:r>
                        <a:rPr lang="zh-CN" sz="1600" dirty="0">
                          <a:effectLst/>
                        </a:rPr>
                        <a:t>赵唯皓</a:t>
                      </a:r>
                      <a:endParaRPr lang="zh-CN" sz="2000" dirty="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en-US" sz="1600" kern="0">
                          <a:effectLst/>
                        </a:rPr>
                        <a:t>15958144825</a:t>
                      </a:r>
                      <a:endParaRPr lang="zh-CN" sz="2000" kern="100">
                        <a:effectLst/>
                        <a:latin typeface="Times New Roman" charset="0"/>
                        <a:ea typeface="宋体" charset="-122"/>
                        <a:cs typeface="宋体" charset="-122"/>
                      </a:endParaRPr>
                    </a:p>
                  </a:txBody>
                  <a:tcPr marL="68580" marR="68580" marT="0" marB="0"/>
                </a:tc>
                <a:tc>
                  <a:txBody>
                    <a:bodyPr/>
                    <a:lstStyle/>
                    <a:p>
                      <a:pPr>
                        <a:spcAft>
                          <a:spcPts val="0"/>
                        </a:spcAft>
                      </a:pPr>
                      <a:r>
                        <a:rPr lang="en-US" sz="1600" dirty="0">
                          <a:effectLst/>
                        </a:rPr>
                        <a:t>31601417@stu.zucc.edu.cn</a:t>
                      </a:r>
                      <a:endParaRPr lang="zh-CN" sz="2000" dirty="0">
                        <a:effectLst/>
                        <a:latin typeface="Times New Roman" charset="0"/>
                        <a:ea typeface="宋体" charset="-122"/>
                      </a:endParaRPr>
                    </a:p>
                  </a:txBody>
                  <a:tcPr marL="68580" marR="68580" marT="0" marB="0"/>
                </a:tc>
              </a:tr>
            </a:tbl>
          </a:graphicData>
        </a:graphic>
      </p:graphicFrame>
      <p:sp>
        <p:nvSpPr>
          <p:cNvPr id="9" name="矩形 8"/>
          <p:cNvSpPr/>
          <p:nvPr/>
        </p:nvSpPr>
        <p:spPr>
          <a:xfrm>
            <a:off x="2862773" y="259495"/>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【2】</a:t>
            </a:r>
            <a:endParaRPr lang="zh-CN" altLang="en-US" sz="1100" dirty="0"/>
          </a:p>
        </p:txBody>
      </p:sp>
    </p:spTree>
    <p:extLst>
      <p:ext uri="{BB962C8B-B14F-4D97-AF65-F5344CB8AC3E}">
        <p14:creationId xmlns:p14="http://schemas.microsoft.com/office/powerpoint/2010/main" val="391746528"/>
      </p:ext>
    </p:extLst>
  </p:cSld>
  <p:clrMapOvr>
    <a:masterClrMapping/>
  </p:clrMapOvr>
  <p:transition spd="med">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33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86866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人员分工表</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nvPr>
        </p:nvGraphicFramePr>
        <p:xfrm>
          <a:off x="2679305" y="1809189"/>
          <a:ext cx="6948019" cy="3185629"/>
        </p:xfrm>
        <a:graphic>
          <a:graphicData uri="http://schemas.openxmlformats.org/drawingml/2006/table">
            <a:tbl>
              <a:tblPr>
                <a:tableStyleId>{5C22544A-7EE6-4342-B048-85BDC9FD1C3A}</a:tableStyleId>
              </a:tblPr>
              <a:tblGrid>
                <a:gridCol w="1145828"/>
                <a:gridCol w="771099"/>
                <a:gridCol w="5031092"/>
              </a:tblGrid>
              <a:tr h="261212">
                <a:tc>
                  <a:txBody>
                    <a:bodyPr/>
                    <a:lstStyle/>
                    <a:p>
                      <a:pPr>
                        <a:spcAft>
                          <a:spcPts val="0"/>
                        </a:spcAft>
                      </a:pPr>
                      <a:r>
                        <a:rPr lang="zh-CN" sz="1600">
                          <a:effectLst/>
                        </a:rPr>
                        <a:t>职责</a:t>
                      </a:r>
                      <a:endParaRPr lang="zh-CN" sz="1600">
                        <a:effectLst/>
                        <a:latin typeface="Times New Roman" charset="0"/>
                        <a:ea typeface="宋体" charset="-122"/>
                      </a:endParaRPr>
                    </a:p>
                  </a:txBody>
                  <a:tcPr marL="51203" marR="51203" marT="0" marB="0"/>
                </a:tc>
                <a:tc>
                  <a:txBody>
                    <a:bodyPr/>
                    <a:lstStyle/>
                    <a:p>
                      <a:pPr>
                        <a:spcAft>
                          <a:spcPts val="0"/>
                        </a:spcAft>
                      </a:pPr>
                      <a:r>
                        <a:rPr lang="zh-CN" sz="1600">
                          <a:effectLst/>
                        </a:rPr>
                        <a:t>负责人</a:t>
                      </a:r>
                      <a:endParaRPr lang="zh-CN" sz="1600">
                        <a:effectLst/>
                        <a:latin typeface="Times New Roman" charset="0"/>
                        <a:ea typeface="宋体" charset="-122"/>
                      </a:endParaRPr>
                    </a:p>
                  </a:txBody>
                  <a:tcPr marL="51203" marR="51203" marT="0" marB="0"/>
                </a:tc>
                <a:tc>
                  <a:txBody>
                    <a:bodyPr/>
                    <a:lstStyle/>
                    <a:p>
                      <a:pPr>
                        <a:spcAft>
                          <a:spcPts val="0"/>
                        </a:spcAft>
                      </a:pPr>
                      <a:r>
                        <a:rPr lang="zh-CN" sz="1600">
                          <a:effectLst/>
                        </a:rPr>
                        <a:t>负责内容</a:t>
                      </a:r>
                      <a:endParaRPr lang="zh-CN" sz="1600">
                        <a:effectLst/>
                        <a:latin typeface="Times New Roman" charset="0"/>
                        <a:ea typeface="宋体" charset="-122"/>
                      </a:endParaRPr>
                    </a:p>
                  </a:txBody>
                  <a:tcPr marL="51203" marR="51203" marT="0" marB="0"/>
                </a:tc>
              </a:tr>
              <a:tr h="223896">
                <a:tc>
                  <a:txBody>
                    <a:bodyPr/>
                    <a:lstStyle/>
                    <a:p>
                      <a:pPr>
                        <a:spcAft>
                          <a:spcPts val="0"/>
                        </a:spcAft>
                      </a:pPr>
                      <a:r>
                        <a:rPr lang="zh-CN" sz="1400">
                          <a:effectLst/>
                        </a:rPr>
                        <a:t>项目发起人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杨枨</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提出项目并给予团队成员需求和指导</a:t>
                      </a:r>
                      <a:endParaRPr lang="zh-CN" sz="1600">
                        <a:effectLst/>
                        <a:latin typeface="Times New Roman" charset="0"/>
                        <a:ea typeface="宋体" charset="-122"/>
                      </a:endParaRPr>
                    </a:p>
                  </a:txBody>
                  <a:tcPr marL="51203" marR="51203" marT="0" marB="0"/>
                </a:tc>
              </a:tr>
              <a:tr h="223896">
                <a:tc>
                  <a:txBody>
                    <a:bodyPr/>
                    <a:lstStyle/>
                    <a:p>
                      <a:pPr>
                        <a:spcAft>
                          <a:spcPts val="0"/>
                        </a:spcAft>
                      </a:pPr>
                      <a:r>
                        <a:rPr lang="zh-CN" sz="1400">
                          <a:effectLst/>
                        </a:rPr>
                        <a:t>项目发起人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侯宏伦</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提出项目并给予团队成员需求和指导</a:t>
                      </a:r>
                      <a:endParaRPr lang="zh-CN" sz="1600">
                        <a:effectLst/>
                        <a:latin typeface="Times New Roman" charset="0"/>
                        <a:ea typeface="宋体" charset="-122"/>
                      </a:endParaRPr>
                    </a:p>
                  </a:txBody>
                  <a:tcPr marL="51203" marR="51203" marT="0" marB="0"/>
                </a:tc>
              </a:tr>
              <a:tr h="447792">
                <a:tc>
                  <a:txBody>
                    <a:bodyPr/>
                    <a:lstStyle/>
                    <a:p>
                      <a:pPr>
                        <a:spcAft>
                          <a:spcPts val="0"/>
                        </a:spcAft>
                      </a:pPr>
                      <a:r>
                        <a:rPr lang="zh-CN" sz="1400" dirty="0">
                          <a:effectLst/>
                        </a:rPr>
                        <a:t>项目经理</a:t>
                      </a:r>
                      <a:endParaRPr lang="zh-CN" sz="1600" dirty="0">
                        <a:effectLst/>
                        <a:latin typeface="Times New Roman" charset="0"/>
                        <a:ea typeface="宋体" charset="-122"/>
                      </a:endParaRPr>
                    </a:p>
                  </a:txBody>
                  <a:tcPr marL="51203" marR="51203" marT="0" marB="0"/>
                </a:tc>
                <a:tc>
                  <a:txBody>
                    <a:bodyPr/>
                    <a:lstStyle/>
                    <a:p>
                      <a:pPr>
                        <a:spcAft>
                          <a:spcPts val="0"/>
                        </a:spcAft>
                      </a:pPr>
                      <a:r>
                        <a:rPr lang="zh-CN" sz="1400">
                          <a:effectLst/>
                        </a:rPr>
                        <a:t>刘祺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领导项目团队、执行和管理团队、负责软件的交付工作，负责项目的人员分工，并对人员进行绩效考核。</a:t>
                      </a:r>
                      <a:endParaRPr lang="zh-CN" sz="1600">
                        <a:effectLst/>
                        <a:latin typeface="Times New Roman" charset="0"/>
                        <a:ea typeface="宋体" charset="-122"/>
                      </a:endParaRPr>
                    </a:p>
                  </a:txBody>
                  <a:tcPr marL="51203" marR="51203" marT="0" marB="0"/>
                </a:tc>
              </a:tr>
              <a:tr h="223896">
                <a:tc>
                  <a:txBody>
                    <a:bodyPr/>
                    <a:lstStyle/>
                    <a:p>
                      <a:pPr>
                        <a:spcAft>
                          <a:spcPts val="0"/>
                        </a:spcAft>
                      </a:pPr>
                      <a:r>
                        <a:rPr lang="zh-CN" sz="1400">
                          <a:effectLst/>
                        </a:rPr>
                        <a:t>文档书写员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刘祺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书写项目中涉及的各种文档</a:t>
                      </a:r>
                      <a:endParaRPr lang="zh-CN" sz="1600">
                        <a:effectLst/>
                        <a:latin typeface="Times New Roman" charset="0"/>
                        <a:ea typeface="宋体" charset="-122"/>
                      </a:endParaRPr>
                    </a:p>
                  </a:txBody>
                  <a:tcPr marL="51203" marR="51203" marT="0" marB="0"/>
                </a:tc>
              </a:tr>
              <a:tr h="223896">
                <a:tc>
                  <a:txBody>
                    <a:bodyPr/>
                    <a:lstStyle/>
                    <a:p>
                      <a:pPr>
                        <a:spcAft>
                          <a:spcPts val="0"/>
                        </a:spcAft>
                      </a:pPr>
                      <a:r>
                        <a:rPr lang="zh-CN" sz="1400">
                          <a:effectLst/>
                        </a:rPr>
                        <a:t>培训负责人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刘祺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负责组内对新知识的学习</a:t>
                      </a:r>
                      <a:endParaRPr lang="zh-CN" sz="1600">
                        <a:effectLst/>
                        <a:latin typeface="Times New Roman" charset="0"/>
                        <a:ea typeface="宋体" charset="-122"/>
                      </a:endParaRPr>
                    </a:p>
                  </a:txBody>
                  <a:tcPr marL="51203" marR="51203" marT="0" marB="0"/>
                </a:tc>
              </a:tr>
              <a:tr h="223896">
                <a:tc>
                  <a:txBody>
                    <a:bodyPr/>
                    <a:lstStyle/>
                    <a:p>
                      <a:pPr>
                        <a:spcAft>
                          <a:spcPts val="0"/>
                        </a:spcAft>
                      </a:pPr>
                      <a:r>
                        <a:rPr lang="zh-CN" sz="1400">
                          <a:effectLst/>
                        </a:rPr>
                        <a:t>业务分析师</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刘祺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负责对项目业务需求进行分析</a:t>
                      </a:r>
                      <a:endParaRPr lang="zh-CN" sz="1600">
                        <a:effectLst/>
                        <a:latin typeface="Times New Roman" charset="0"/>
                        <a:ea typeface="宋体" charset="-122"/>
                      </a:endParaRPr>
                    </a:p>
                  </a:txBody>
                  <a:tcPr marL="51203" marR="51203" marT="0" marB="0"/>
                </a:tc>
              </a:tr>
              <a:tr h="447792">
                <a:tc>
                  <a:txBody>
                    <a:bodyPr/>
                    <a:lstStyle/>
                    <a:p>
                      <a:pPr>
                        <a:spcAft>
                          <a:spcPts val="0"/>
                        </a:spcAft>
                      </a:pPr>
                      <a:r>
                        <a:rPr lang="zh-CN" sz="1400">
                          <a:effectLst/>
                        </a:rPr>
                        <a:t>用户访谈负责人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刘祺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负责与项目用户约定访谈时间地点</a:t>
                      </a:r>
                      <a:endParaRPr lang="zh-CN" sz="1600">
                        <a:effectLst/>
                        <a:latin typeface="Times New Roman" charset="0"/>
                        <a:ea typeface="宋体" charset="-122"/>
                      </a:endParaRPr>
                    </a:p>
                  </a:txBody>
                  <a:tcPr marL="51203" marR="51203" marT="0" marB="0"/>
                </a:tc>
              </a:tr>
              <a:tr h="243221">
                <a:tc>
                  <a:txBody>
                    <a:bodyPr/>
                    <a:lstStyle/>
                    <a:p>
                      <a:pPr>
                        <a:spcAft>
                          <a:spcPts val="0"/>
                        </a:spcAft>
                      </a:pPr>
                      <a:r>
                        <a:rPr lang="en-US" sz="1400">
                          <a:effectLst/>
                        </a:rPr>
                        <a:t>UI</a:t>
                      </a:r>
                      <a:r>
                        <a:rPr lang="zh-CN" sz="1400">
                          <a:effectLst/>
                        </a:rPr>
                        <a:t>负责人</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陈铭阳</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负责项目的原型开发工作</a:t>
                      </a:r>
                      <a:endParaRPr lang="zh-CN" sz="1600">
                        <a:effectLst/>
                        <a:latin typeface="Times New Roman" charset="0"/>
                        <a:ea typeface="宋体" charset="-122"/>
                      </a:endParaRPr>
                    </a:p>
                  </a:txBody>
                  <a:tcPr marL="51203" marR="51203" marT="0" marB="0"/>
                </a:tc>
              </a:tr>
              <a:tr h="333066">
                <a:tc>
                  <a:txBody>
                    <a:bodyPr/>
                    <a:lstStyle/>
                    <a:p>
                      <a:pPr>
                        <a:spcAft>
                          <a:spcPts val="0"/>
                        </a:spcAft>
                      </a:pPr>
                      <a:r>
                        <a:rPr lang="zh-CN" sz="1400">
                          <a:effectLst/>
                        </a:rPr>
                        <a:t>文档书写员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陈铭阳</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书写项目中涉及到的各种文档</a:t>
                      </a:r>
                      <a:endParaRPr lang="zh-CN" sz="1600">
                        <a:effectLst/>
                        <a:latin typeface="Times New Roman" charset="0"/>
                        <a:ea typeface="宋体" charset="-122"/>
                      </a:endParaRPr>
                    </a:p>
                  </a:txBody>
                  <a:tcPr marL="51203" marR="51203" marT="0" marB="0"/>
                </a:tc>
              </a:tr>
              <a:tr h="333066">
                <a:tc>
                  <a:txBody>
                    <a:bodyPr/>
                    <a:lstStyle/>
                    <a:p>
                      <a:pPr>
                        <a:spcAft>
                          <a:spcPts val="0"/>
                        </a:spcAft>
                      </a:pPr>
                      <a:r>
                        <a:rPr lang="zh-CN" sz="1400">
                          <a:effectLst/>
                        </a:rPr>
                        <a:t>配置管理员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陈铭阳</a:t>
                      </a:r>
                      <a:endParaRPr lang="zh-CN" sz="1600">
                        <a:effectLst/>
                        <a:latin typeface="Times New Roman" charset="0"/>
                        <a:ea typeface="宋体" charset="-122"/>
                      </a:endParaRPr>
                    </a:p>
                  </a:txBody>
                  <a:tcPr marL="51203" marR="51203" marT="0" marB="0"/>
                </a:tc>
                <a:tc>
                  <a:txBody>
                    <a:bodyPr/>
                    <a:lstStyle/>
                    <a:p>
                      <a:pPr>
                        <a:spcAft>
                          <a:spcPts val="0"/>
                        </a:spcAft>
                      </a:pPr>
                      <a:r>
                        <a:rPr lang="zh-CN" sz="1400" dirty="0">
                          <a:effectLst/>
                        </a:rPr>
                        <a:t>负责项目配置管理工作，进行版本变更控制</a:t>
                      </a:r>
                      <a:endParaRPr lang="zh-CN" sz="1600" dirty="0">
                        <a:effectLst/>
                        <a:latin typeface="Times New Roman" charset="0"/>
                        <a:ea typeface="宋体" charset="-122"/>
                      </a:endParaRPr>
                    </a:p>
                  </a:txBody>
                  <a:tcPr marL="51203" marR="51203" marT="0" marB="0"/>
                </a:tc>
              </a:tr>
            </a:tbl>
          </a:graphicData>
        </a:graphic>
      </p:graphicFrame>
      <p:sp>
        <p:nvSpPr>
          <p:cNvPr id="9" name="矩形 8"/>
          <p:cNvSpPr/>
          <p:nvPr/>
        </p:nvSpPr>
        <p:spPr>
          <a:xfrm>
            <a:off x="2862773" y="209083"/>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【2】</a:t>
            </a:r>
            <a:endParaRPr lang="zh-CN" altLang="en-US" sz="1100" dirty="0"/>
          </a:p>
        </p:txBody>
      </p:sp>
    </p:spTree>
    <p:extLst>
      <p:ext uri="{BB962C8B-B14F-4D97-AF65-F5344CB8AC3E}">
        <p14:creationId xmlns:p14="http://schemas.microsoft.com/office/powerpoint/2010/main" val="2046518041"/>
      </p:ext>
    </p:extLst>
  </p:cSld>
  <p:clrMapOvr>
    <a:masterClrMapping/>
  </p:clrMapOvr>
  <p:transition spd="med">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33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文本框 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86866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人员分工表</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nvPr>
        </p:nvGraphicFramePr>
        <p:xfrm>
          <a:off x="2628520" y="1846943"/>
          <a:ext cx="6934958" cy="3267350"/>
        </p:xfrm>
        <a:graphic>
          <a:graphicData uri="http://schemas.openxmlformats.org/drawingml/2006/table">
            <a:tbl>
              <a:tblPr>
                <a:tableStyleId>{5C22544A-7EE6-4342-B048-85BDC9FD1C3A}</a:tableStyleId>
              </a:tblPr>
              <a:tblGrid>
                <a:gridCol w="1226489"/>
                <a:gridCol w="822960"/>
                <a:gridCol w="4885509"/>
              </a:tblGrid>
              <a:tr h="47172">
                <a:tc>
                  <a:txBody>
                    <a:bodyPr/>
                    <a:lstStyle/>
                    <a:p>
                      <a:pPr>
                        <a:spcAft>
                          <a:spcPts val="0"/>
                        </a:spcAft>
                      </a:pPr>
                      <a:r>
                        <a:rPr lang="zh-CN" sz="1600" dirty="0">
                          <a:effectLst/>
                        </a:rPr>
                        <a:t>职责</a:t>
                      </a:r>
                      <a:endParaRPr lang="zh-CN" sz="1600" dirty="0">
                        <a:effectLst/>
                        <a:latin typeface="Times New Roman" charset="0"/>
                        <a:ea typeface="宋体" charset="-122"/>
                      </a:endParaRPr>
                    </a:p>
                  </a:txBody>
                  <a:tcPr marL="51203" marR="51203" marT="0" marB="0"/>
                </a:tc>
                <a:tc>
                  <a:txBody>
                    <a:bodyPr/>
                    <a:lstStyle/>
                    <a:p>
                      <a:pPr>
                        <a:spcAft>
                          <a:spcPts val="0"/>
                        </a:spcAft>
                      </a:pPr>
                      <a:r>
                        <a:rPr lang="zh-CN" sz="1600">
                          <a:effectLst/>
                        </a:rPr>
                        <a:t>负责人</a:t>
                      </a:r>
                      <a:endParaRPr lang="zh-CN" sz="1600">
                        <a:effectLst/>
                        <a:latin typeface="Times New Roman" charset="0"/>
                        <a:ea typeface="宋体" charset="-122"/>
                      </a:endParaRPr>
                    </a:p>
                  </a:txBody>
                  <a:tcPr marL="51203" marR="51203" marT="0" marB="0"/>
                </a:tc>
                <a:tc>
                  <a:txBody>
                    <a:bodyPr/>
                    <a:lstStyle/>
                    <a:p>
                      <a:pPr>
                        <a:spcAft>
                          <a:spcPts val="0"/>
                        </a:spcAft>
                      </a:pPr>
                      <a:r>
                        <a:rPr lang="zh-CN" sz="1600" dirty="0">
                          <a:effectLst/>
                        </a:rPr>
                        <a:t>负责内容</a:t>
                      </a:r>
                      <a:endParaRPr lang="zh-CN" sz="1600" dirty="0">
                        <a:effectLst/>
                        <a:latin typeface="Times New Roman" charset="0"/>
                        <a:ea typeface="宋体" charset="-122"/>
                      </a:endParaRPr>
                    </a:p>
                  </a:txBody>
                  <a:tcPr marL="51203" marR="51203" marT="0" marB="0"/>
                </a:tc>
              </a:tr>
              <a:tr h="302351">
                <a:tc>
                  <a:txBody>
                    <a:bodyPr/>
                    <a:lstStyle/>
                    <a:p>
                      <a:pPr>
                        <a:spcAft>
                          <a:spcPts val="0"/>
                        </a:spcAft>
                      </a:pPr>
                      <a:r>
                        <a:rPr lang="zh-CN" sz="1400" dirty="0">
                          <a:effectLst/>
                        </a:rPr>
                        <a:t>幻灯片负责人</a:t>
                      </a:r>
                      <a:endParaRPr lang="zh-CN" sz="1600" dirty="0">
                        <a:effectLst/>
                        <a:latin typeface="Times New Roman" charset="0"/>
                        <a:ea typeface="宋体" charset="-122"/>
                      </a:endParaRPr>
                    </a:p>
                  </a:txBody>
                  <a:tcPr marL="51203" marR="51203" marT="0" marB="0"/>
                </a:tc>
                <a:tc>
                  <a:txBody>
                    <a:bodyPr/>
                    <a:lstStyle/>
                    <a:p>
                      <a:pPr>
                        <a:spcAft>
                          <a:spcPts val="0"/>
                        </a:spcAft>
                      </a:pPr>
                      <a:r>
                        <a:rPr lang="zh-CN" sz="1400">
                          <a:effectLst/>
                        </a:rPr>
                        <a:t>陈铭阳</a:t>
                      </a:r>
                      <a:endParaRPr lang="zh-CN" sz="1600">
                        <a:effectLst/>
                        <a:latin typeface="Times New Roman" charset="0"/>
                        <a:ea typeface="宋体" charset="-122"/>
                      </a:endParaRPr>
                    </a:p>
                  </a:txBody>
                  <a:tcPr marL="51203" marR="51203" marT="0" marB="0"/>
                </a:tc>
                <a:tc>
                  <a:txBody>
                    <a:bodyPr/>
                    <a:lstStyle/>
                    <a:p>
                      <a:pPr>
                        <a:spcAft>
                          <a:spcPts val="0"/>
                        </a:spcAft>
                      </a:pPr>
                      <a:r>
                        <a:rPr lang="zh-CN" sz="1400" dirty="0">
                          <a:effectLst/>
                        </a:rPr>
                        <a:t>对项目涉及到的各种幻灯片对制作负主要责任</a:t>
                      </a:r>
                      <a:endParaRPr lang="zh-CN" sz="1600" dirty="0">
                        <a:effectLst/>
                        <a:latin typeface="Times New Roman" charset="0"/>
                        <a:ea typeface="宋体" charset="-122"/>
                      </a:endParaRPr>
                    </a:p>
                  </a:txBody>
                  <a:tcPr marL="51203" marR="51203" marT="0" marB="0"/>
                </a:tc>
              </a:tr>
              <a:tr h="302351">
                <a:tc>
                  <a:txBody>
                    <a:bodyPr/>
                    <a:lstStyle/>
                    <a:p>
                      <a:pPr>
                        <a:spcAft>
                          <a:spcPts val="0"/>
                        </a:spcAft>
                      </a:pPr>
                      <a:r>
                        <a:rPr lang="zh-CN" sz="1400">
                          <a:effectLst/>
                        </a:rPr>
                        <a:t>会议记录员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蓝舒雯</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负责各类会议中录音，以及会议纪要</a:t>
                      </a:r>
                      <a:endParaRPr lang="zh-CN" sz="1600">
                        <a:effectLst/>
                        <a:latin typeface="Times New Roman" charset="0"/>
                        <a:ea typeface="宋体" charset="-122"/>
                      </a:endParaRPr>
                    </a:p>
                  </a:txBody>
                  <a:tcPr marL="51203" marR="51203" marT="0" marB="0"/>
                </a:tc>
              </a:tr>
              <a:tr h="302351">
                <a:tc>
                  <a:txBody>
                    <a:bodyPr/>
                    <a:lstStyle/>
                    <a:p>
                      <a:pPr>
                        <a:spcAft>
                          <a:spcPts val="0"/>
                        </a:spcAft>
                      </a:pPr>
                      <a:r>
                        <a:rPr lang="zh-CN" sz="1400">
                          <a:effectLst/>
                        </a:rPr>
                        <a:t>文档书写员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蓝舒雯</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书写项目中涉及到的各种文档</a:t>
                      </a:r>
                      <a:endParaRPr lang="zh-CN" sz="1600">
                        <a:effectLst/>
                        <a:latin typeface="Times New Roman" charset="0"/>
                        <a:ea typeface="宋体" charset="-122"/>
                      </a:endParaRPr>
                    </a:p>
                  </a:txBody>
                  <a:tcPr marL="51203" marR="51203" marT="0" marB="0"/>
                </a:tc>
              </a:tr>
              <a:tr h="302351">
                <a:tc>
                  <a:txBody>
                    <a:bodyPr/>
                    <a:lstStyle/>
                    <a:p>
                      <a:pPr>
                        <a:spcAft>
                          <a:spcPts val="0"/>
                        </a:spcAft>
                      </a:pPr>
                      <a:r>
                        <a:rPr lang="en-US" sz="1400">
                          <a:effectLst/>
                        </a:rPr>
                        <a:t>UI</a:t>
                      </a:r>
                      <a:r>
                        <a:rPr lang="zh-CN" sz="1400">
                          <a:effectLst/>
                        </a:rPr>
                        <a:t>制作员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蓝舒雯</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负责项目的原型开发工作</a:t>
                      </a:r>
                      <a:endParaRPr lang="zh-CN" sz="1600">
                        <a:effectLst/>
                        <a:latin typeface="Times New Roman" charset="0"/>
                        <a:ea typeface="宋体" charset="-122"/>
                      </a:endParaRPr>
                    </a:p>
                  </a:txBody>
                  <a:tcPr marL="51203" marR="51203" marT="0" marB="0"/>
                </a:tc>
              </a:tr>
              <a:tr h="302351">
                <a:tc>
                  <a:txBody>
                    <a:bodyPr/>
                    <a:lstStyle/>
                    <a:p>
                      <a:pPr>
                        <a:spcAft>
                          <a:spcPts val="0"/>
                        </a:spcAft>
                      </a:pPr>
                      <a:r>
                        <a:rPr lang="zh-CN" sz="1400">
                          <a:effectLst/>
                        </a:rPr>
                        <a:t>进度管理员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赵佳锋</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负责甘特图的绘制和更新与项目进度的控制</a:t>
                      </a:r>
                      <a:endParaRPr lang="zh-CN" sz="1600">
                        <a:effectLst/>
                        <a:latin typeface="Times New Roman" charset="0"/>
                        <a:ea typeface="宋体" charset="-122"/>
                      </a:endParaRPr>
                    </a:p>
                  </a:txBody>
                  <a:tcPr marL="51203" marR="51203" marT="0" marB="0"/>
                </a:tc>
              </a:tr>
              <a:tr h="302351">
                <a:tc>
                  <a:txBody>
                    <a:bodyPr/>
                    <a:lstStyle/>
                    <a:p>
                      <a:pPr>
                        <a:spcAft>
                          <a:spcPts val="0"/>
                        </a:spcAft>
                      </a:pPr>
                      <a:r>
                        <a:rPr lang="zh-CN" sz="1400">
                          <a:effectLst/>
                        </a:rPr>
                        <a:t>文档书写员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赵佳锋</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书写项目中涉及到的各种文档</a:t>
                      </a:r>
                      <a:endParaRPr lang="zh-CN" sz="1600">
                        <a:effectLst/>
                        <a:latin typeface="Times New Roman" charset="0"/>
                        <a:ea typeface="宋体" charset="-122"/>
                      </a:endParaRPr>
                    </a:p>
                  </a:txBody>
                  <a:tcPr marL="51203" marR="51203" marT="0" marB="0"/>
                </a:tc>
              </a:tr>
              <a:tr h="302351">
                <a:tc>
                  <a:txBody>
                    <a:bodyPr/>
                    <a:lstStyle/>
                    <a:p>
                      <a:pPr>
                        <a:spcAft>
                          <a:spcPts val="0"/>
                        </a:spcAft>
                      </a:pPr>
                      <a:r>
                        <a:rPr lang="zh-CN" sz="1400">
                          <a:effectLst/>
                        </a:rPr>
                        <a:t>质量保证员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赵佳锋</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负责项目质量保证，确保项目质量满足客户需求</a:t>
                      </a:r>
                      <a:endParaRPr lang="zh-CN" sz="1600">
                        <a:effectLst/>
                        <a:latin typeface="Times New Roman" charset="0"/>
                        <a:ea typeface="宋体" charset="-122"/>
                      </a:endParaRPr>
                    </a:p>
                  </a:txBody>
                  <a:tcPr marL="51203" marR="51203" marT="0" marB="0"/>
                </a:tc>
              </a:tr>
              <a:tr h="302351">
                <a:tc>
                  <a:txBody>
                    <a:bodyPr/>
                    <a:lstStyle/>
                    <a:p>
                      <a:pPr>
                        <a:spcAft>
                          <a:spcPts val="0"/>
                        </a:spcAft>
                      </a:pPr>
                      <a:r>
                        <a:rPr lang="zh-CN" sz="1400">
                          <a:effectLst/>
                        </a:rPr>
                        <a:t>需求审核员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赵唯皓</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负责对项目需求的审核工作</a:t>
                      </a:r>
                      <a:endParaRPr lang="zh-CN" sz="1600">
                        <a:effectLst/>
                        <a:latin typeface="Times New Roman" charset="0"/>
                        <a:ea typeface="宋体" charset="-122"/>
                      </a:endParaRPr>
                    </a:p>
                  </a:txBody>
                  <a:tcPr marL="51203" marR="51203" marT="0" marB="0"/>
                </a:tc>
              </a:tr>
              <a:tr h="302351">
                <a:tc>
                  <a:txBody>
                    <a:bodyPr/>
                    <a:lstStyle/>
                    <a:p>
                      <a:pPr>
                        <a:spcAft>
                          <a:spcPts val="0"/>
                        </a:spcAft>
                      </a:pPr>
                      <a:r>
                        <a:rPr lang="zh-CN" sz="1400">
                          <a:effectLst/>
                        </a:rPr>
                        <a:t>文档书写员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赵唯皓</a:t>
                      </a:r>
                      <a:endParaRPr lang="zh-CN" sz="1600">
                        <a:effectLst/>
                        <a:latin typeface="Times New Roman" charset="0"/>
                        <a:ea typeface="宋体" charset="-122"/>
                      </a:endParaRPr>
                    </a:p>
                  </a:txBody>
                  <a:tcPr marL="51203" marR="51203" marT="0" marB="0"/>
                </a:tc>
                <a:tc>
                  <a:txBody>
                    <a:bodyPr/>
                    <a:lstStyle/>
                    <a:p>
                      <a:pPr>
                        <a:spcAft>
                          <a:spcPts val="0"/>
                        </a:spcAft>
                      </a:pPr>
                      <a:r>
                        <a:rPr lang="zh-CN" sz="1400" dirty="0">
                          <a:effectLst/>
                        </a:rPr>
                        <a:t>书写项目中涉及到的各种文档</a:t>
                      </a:r>
                      <a:endParaRPr lang="zh-CN" sz="1600" dirty="0">
                        <a:effectLst/>
                        <a:latin typeface="Times New Roman" charset="0"/>
                        <a:ea typeface="宋体" charset="-122"/>
                      </a:endParaRPr>
                    </a:p>
                  </a:txBody>
                  <a:tcPr marL="51203" marR="51203" marT="0" marB="0"/>
                </a:tc>
              </a:tr>
              <a:tr h="302351">
                <a:tc>
                  <a:txBody>
                    <a:bodyPr/>
                    <a:lstStyle/>
                    <a:p>
                      <a:pPr>
                        <a:spcAft>
                          <a:spcPts val="0"/>
                        </a:spcAft>
                      </a:pPr>
                      <a:r>
                        <a:rPr lang="zh-CN" sz="1400">
                          <a:effectLst/>
                        </a:rPr>
                        <a:t>文档管理员</a:t>
                      </a:r>
                      <a:endParaRPr lang="zh-CN" sz="1600">
                        <a:effectLst/>
                        <a:latin typeface="Times New Roman" charset="0"/>
                        <a:ea typeface="宋体" charset="-122"/>
                      </a:endParaRPr>
                    </a:p>
                  </a:txBody>
                  <a:tcPr marL="51203" marR="51203" marT="0" marB="0"/>
                </a:tc>
                <a:tc>
                  <a:txBody>
                    <a:bodyPr/>
                    <a:lstStyle/>
                    <a:p>
                      <a:pPr>
                        <a:spcAft>
                          <a:spcPts val="0"/>
                        </a:spcAft>
                      </a:pPr>
                      <a:r>
                        <a:rPr lang="zh-CN" sz="1400">
                          <a:effectLst/>
                        </a:rPr>
                        <a:t>赵唯皓</a:t>
                      </a:r>
                      <a:endParaRPr lang="zh-CN" sz="1600">
                        <a:effectLst/>
                        <a:latin typeface="Times New Roman" charset="0"/>
                        <a:ea typeface="宋体" charset="-122"/>
                      </a:endParaRPr>
                    </a:p>
                  </a:txBody>
                  <a:tcPr marL="51203" marR="51203" marT="0" marB="0"/>
                </a:tc>
                <a:tc>
                  <a:txBody>
                    <a:bodyPr/>
                    <a:lstStyle/>
                    <a:p>
                      <a:pPr>
                        <a:spcAft>
                          <a:spcPts val="0"/>
                        </a:spcAft>
                      </a:pPr>
                      <a:r>
                        <a:rPr lang="zh-CN" sz="1400" dirty="0">
                          <a:effectLst/>
                        </a:rPr>
                        <a:t>维护并及时修改和发布已更新技术文档</a:t>
                      </a:r>
                      <a:endParaRPr lang="zh-CN" sz="1600" dirty="0">
                        <a:effectLst/>
                        <a:latin typeface="Times New Roman" charset="0"/>
                        <a:ea typeface="宋体" charset="-122"/>
                      </a:endParaRPr>
                    </a:p>
                  </a:txBody>
                  <a:tcPr marL="51203" marR="51203" marT="0" marB="0"/>
                </a:tc>
              </a:tr>
            </a:tbl>
          </a:graphicData>
        </a:graphic>
      </p:graphicFrame>
      <p:sp>
        <p:nvSpPr>
          <p:cNvPr id="9" name="矩形 8"/>
          <p:cNvSpPr/>
          <p:nvPr/>
        </p:nvSpPr>
        <p:spPr>
          <a:xfrm>
            <a:off x="2862773" y="209083"/>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【2】</a:t>
            </a:r>
            <a:endParaRPr lang="zh-CN" altLang="en-US" sz="1100" dirty="0"/>
          </a:p>
        </p:txBody>
      </p:sp>
    </p:spTree>
    <p:extLst>
      <p:ext uri="{BB962C8B-B14F-4D97-AF65-F5344CB8AC3E}">
        <p14:creationId xmlns:p14="http://schemas.microsoft.com/office/powerpoint/2010/main" val="1730624735"/>
      </p:ext>
    </p:extLst>
  </p:cSld>
  <p:clrMapOvr>
    <a:masterClrMapping/>
  </p:clrMapOvr>
  <p:transition spd="med">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沟通管理计划</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COMMUNICATION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
        <p:nvSpPr>
          <p:cNvPr id="21" name="矩形 20"/>
          <p:cNvSpPr/>
          <p:nvPr/>
        </p:nvSpPr>
        <p:spPr>
          <a:xfrm>
            <a:off x="9368794" y="2778125"/>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【2】</a:t>
            </a:r>
            <a:endParaRPr lang="zh-CN" altLang="en-US" sz="1100" dirty="0"/>
          </a:p>
        </p:txBody>
      </p:sp>
      <p:pic>
        <p:nvPicPr>
          <p:cNvPr id="22" name="图片 21">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914061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Oval 11"/>
          <p:cNvSpPr/>
          <p:nvPr/>
        </p:nvSpPr>
        <p:spPr>
          <a:xfrm>
            <a:off x="687186" y="1995486"/>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Pie 13"/>
          <p:cNvSpPr/>
          <p:nvPr/>
        </p:nvSpPr>
        <p:spPr>
          <a:xfrm>
            <a:off x="687186" y="1995486"/>
            <a:ext cx="765175" cy="765175"/>
          </a:xfrm>
          <a:prstGeom prst="pie">
            <a:avLst>
              <a:gd name="adj1" fmla="val 2818501"/>
              <a:gd name="adj2" fmla="val 16200000"/>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Oval 16"/>
          <p:cNvSpPr/>
          <p:nvPr/>
        </p:nvSpPr>
        <p:spPr>
          <a:xfrm>
            <a:off x="10162140" y="3396231"/>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Pie 17"/>
          <p:cNvSpPr/>
          <p:nvPr/>
        </p:nvSpPr>
        <p:spPr>
          <a:xfrm>
            <a:off x="10162140" y="3396231"/>
            <a:ext cx="765175" cy="765175"/>
          </a:xfrm>
          <a:prstGeom prst="pie">
            <a:avLst>
              <a:gd name="adj1" fmla="val 18836191"/>
              <a:gd name="adj2" fmla="val 16200000"/>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Oval 20"/>
          <p:cNvSpPr/>
          <p:nvPr/>
        </p:nvSpPr>
        <p:spPr>
          <a:xfrm>
            <a:off x="1979275" y="5203272"/>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Pie 21"/>
          <p:cNvSpPr/>
          <p:nvPr/>
        </p:nvSpPr>
        <p:spPr>
          <a:xfrm>
            <a:off x="1979275" y="5203272"/>
            <a:ext cx="765175" cy="765175"/>
          </a:xfrm>
          <a:prstGeom prst="pie">
            <a:avLst>
              <a:gd name="adj1" fmla="val 6142937"/>
              <a:gd name="adj2" fmla="val 16200000"/>
            </a:avLst>
          </a:pr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04540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项目团队内部协作</a:t>
            </a:r>
          </a:p>
        </p:txBody>
      </p:sp>
      <p:sp>
        <p:nvSpPr>
          <p:cNvPr id="2" name="矩形 1"/>
          <p:cNvSpPr/>
          <p:nvPr/>
        </p:nvSpPr>
        <p:spPr>
          <a:xfrm>
            <a:off x="1771252" y="1943570"/>
            <a:ext cx="6096000" cy="875881"/>
          </a:xfrm>
          <a:prstGeom prst="rect">
            <a:avLst/>
          </a:prstGeom>
        </p:spPr>
        <p:txBody>
          <a:bodyPr>
            <a:spAutoFit/>
          </a:bodyPr>
          <a:lstStyle/>
          <a:p>
            <a:pPr>
              <a:lnSpc>
                <a:spcPct val="150000"/>
              </a:lnSpc>
            </a:pPr>
            <a:r>
              <a:rPr lang="zh-CN" altLang="zh-CN">
                <a:latin typeface="Microsoft YaHei" charset="-122"/>
                <a:ea typeface="Microsoft YaHei" charset="-122"/>
                <a:cs typeface="Microsoft YaHei" charset="-122"/>
              </a:rPr>
              <a:t>临时会议或直接交谈：按需要组织会议进行沟通，或直接与组内成员进行讨论。 </a:t>
            </a:r>
            <a:endParaRPr lang="zh-CN" altLang="en-US">
              <a:latin typeface="Microsoft YaHei" charset="-122"/>
              <a:ea typeface="Microsoft YaHei" charset="-122"/>
              <a:cs typeface="Microsoft YaHei" charset="-122"/>
            </a:endParaRPr>
          </a:p>
        </p:txBody>
      </p:sp>
      <p:sp>
        <p:nvSpPr>
          <p:cNvPr id="25" name="矩形 24"/>
          <p:cNvSpPr/>
          <p:nvPr/>
        </p:nvSpPr>
        <p:spPr>
          <a:xfrm>
            <a:off x="3887237" y="3286081"/>
            <a:ext cx="6096000" cy="1338828"/>
          </a:xfrm>
          <a:prstGeom prst="rect">
            <a:avLst/>
          </a:prstGeom>
        </p:spPr>
        <p:txBody>
          <a:bodyPr>
            <a:spAutoFit/>
          </a:bodyPr>
          <a:lstStyle/>
          <a:p>
            <a:pPr>
              <a:lnSpc>
                <a:spcPct val="150000"/>
              </a:lnSpc>
            </a:pPr>
            <a:r>
              <a:rPr lang="zh-CN" altLang="en-US" dirty="0">
                <a:latin typeface="Microsoft YaHei" charset="-122"/>
                <a:ea typeface="Microsoft YaHei" charset="-122"/>
                <a:cs typeface="Microsoft YaHei" charset="-122"/>
              </a:rPr>
              <a:t>电子邮件或微信群</a:t>
            </a:r>
            <a:r>
              <a:rPr lang="en-US" altLang="zh-CN" dirty="0" err="1">
                <a:latin typeface="Microsoft YaHei" charset="-122"/>
                <a:ea typeface="Microsoft YaHei" charset="-122"/>
                <a:cs typeface="Microsoft YaHei" charset="-122"/>
              </a:rPr>
              <a:t>qq</a:t>
            </a:r>
            <a:r>
              <a:rPr lang="zh-CN" altLang="en-US" dirty="0">
                <a:latin typeface="Microsoft YaHei" charset="-122"/>
                <a:ea typeface="Microsoft YaHei" charset="-122"/>
                <a:cs typeface="Microsoft YaHei" charset="-122"/>
              </a:rPr>
              <a:t>群等网上交流平台：电子邮件等网上交流平台可以有效提高沟通效率，降低项目成本，该项目中该沟通方式占主导地位。 </a:t>
            </a:r>
          </a:p>
        </p:txBody>
      </p:sp>
      <p:sp>
        <p:nvSpPr>
          <p:cNvPr id="31" name="矩形 30"/>
          <p:cNvSpPr/>
          <p:nvPr/>
        </p:nvSpPr>
        <p:spPr>
          <a:xfrm>
            <a:off x="3239538" y="5091540"/>
            <a:ext cx="6096000" cy="1291379"/>
          </a:xfrm>
          <a:prstGeom prst="rect">
            <a:avLst/>
          </a:prstGeom>
        </p:spPr>
        <p:txBody>
          <a:bodyPr>
            <a:spAutoFit/>
          </a:bodyPr>
          <a:lstStyle/>
          <a:p>
            <a:pPr>
              <a:lnSpc>
                <a:spcPct val="150000"/>
              </a:lnSpc>
            </a:pPr>
            <a:r>
              <a:rPr lang="zh-CN" altLang="en-US">
                <a:latin typeface="Microsoft YaHei" charset="-122"/>
                <a:ea typeface="Microsoft YaHei" charset="-122"/>
                <a:cs typeface="Microsoft YaHei" charset="-122"/>
              </a:rPr>
              <a:t>周项目例会：按照规定的频率和地点准时进行的会议，会议必须提前准备，安排主持人和记录员，主要作用是确定本周的任务。</a:t>
            </a:r>
          </a:p>
        </p:txBody>
      </p:sp>
    </p:spTree>
    <p:extLst>
      <p:ext uri="{BB962C8B-B14F-4D97-AF65-F5344CB8AC3E}">
        <p14:creationId xmlns:p14="http://schemas.microsoft.com/office/powerpoint/2010/main" val="380844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496654"/>
            <a:ext cx="35425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项目团队外部沟通与</a:t>
            </a:r>
            <a:r>
              <a:rPr lang="zh-CN" altLang="en-US" sz="2400" b="1" dirty="0" smtClean="0">
                <a:solidFill>
                  <a:srgbClr val="F77258"/>
                </a:solidFill>
                <a:latin typeface="微软雅黑" panose="020B0503020204020204" pitchFamily="34" charset="-122"/>
                <a:ea typeface="微软雅黑" panose="020B0503020204020204" pitchFamily="34" charset="-122"/>
              </a:rPr>
              <a:t>协作</a:t>
            </a:r>
            <a:endParaRPr lang="zh-CN" altLang="en-US" sz="2400" b="1" dirty="0">
              <a:solidFill>
                <a:srgbClr val="F77258"/>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defRPr/>
            </a:pP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3047999" y="2327651"/>
            <a:ext cx="6096000" cy="3416320"/>
          </a:xfrm>
          <a:prstGeom prst="rect">
            <a:avLst/>
          </a:prstGeom>
        </p:spPr>
        <p:txBody>
          <a:bodyPr>
            <a:spAutoFit/>
          </a:bodyPr>
          <a:lstStyle/>
          <a:p>
            <a:pPr marL="285750" indent="-285750">
              <a:lnSpc>
                <a:spcPct val="150000"/>
              </a:lnSpc>
              <a:spcAft>
                <a:spcPts val="0"/>
              </a:spcAft>
              <a:buFont typeface="Arial" charset="0"/>
              <a:buChar char="•"/>
            </a:pPr>
            <a:r>
              <a:rPr lang="zh-CN" altLang="zh-CN" dirty="0" smtClean="0">
                <a:latin typeface="Microsoft YaHei" charset="-122"/>
                <a:ea typeface="Microsoft YaHei" charset="-122"/>
                <a:cs typeface="Microsoft YaHei" charset="-122"/>
              </a:rPr>
              <a:t>访谈</a:t>
            </a:r>
            <a:r>
              <a:rPr lang="zh-CN" altLang="zh-CN" dirty="0">
                <a:latin typeface="Microsoft YaHei" charset="-122"/>
                <a:ea typeface="Microsoft YaHei" charset="-122"/>
                <a:cs typeface="Microsoft YaHei" charset="-122"/>
              </a:rPr>
              <a:t>会议：按需要与干系人约定好时间地点，进行需求获取的访谈，注意记录沟通和讨论结果</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marL="285750" indent="-285750">
              <a:lnSpc>
                <a:spcPct val="150000"/>
              </a:lnSpc>
              <a:spcAft>
                <a:spcPts val="0"/>
              </a:spcAft>
              <a:buFont typeface="Arial" charset="0"/>
              <a:buChar char="•"/>
            </a:pPr>
            <a:r>
              <a:rPr lang="zh-CN" altLang="zh-CN" dirty="0" smtClean="0">
                <a:latin typeface="Microsoft YaHei" charset="-122"/>
                <a:ea typeface="Microsoft YaHei" charset="-122"/>
                <a:cs typeface="Microsoft YaHei" charset="-122"/>
              </a:rPr>
              <a:t>电子</a:t>
            </a:r>
            <a:r>
              <a:rPr lang="zh-CN" altLang="zh-CN" dirty="0">
                <a:latin typeface="Microsoft YaHei" charset="-122"/>
                <a:ea typeface="Microsoft YaHei" charset="-122"/>
                <a:cs typeface="Microsoft YaHei" charset="-122"/>
              </a:rPr>
              <a:t>邮件或微信群</a:t>
            </a:r>
            <a:r>
              <a:rPr lang="en-US" altLang="zh-CN" dirty="0" err="1">
                <a:latin typeface="Microsoft YaHei" charset="-122"/>
                <a:ea typeface="Microsoft YaHei" charset="-122"/>
                <a:cs typeface="Microsoft YaHei" charset="-122"/>
              </a:rPr>
              <a:t>qq</a:t>
            </a:r>
            <a:r>
              <a:rPr lang="zh-CN" altLang="zh-CN" dirty="0">
                <a:latin typeface="Microsoft YaHei" charset="-122"/>
                <a:ea typeface="Microsoft YaHei" charset="-122"/>
                <a:cs typeface="Microsoft YaHei" charset="-122"/>
              </a:rPr>
              <a:t>群等网上交流平台：电子邮件等网上交流平台可以有效提高沟通效率，降低项目成本，该项目中该沟通方式占主导地位</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marL="285750" indent="-285750">
              <a:lnSpc>
                <a:spcPct val="150000"/>
              </a:lnSpc>
              <a:spcAft>
                <a:spcPts val="0"/>
              </a:spcAft>
              <a:buFont typeface="Arial" charset="0"/>
              <a:buChar char="•"/>
            </a:pPr>
            <a:r>
              <a:rPr lang="zh-CN" altLang="zh-CN" dirty="0" smtClean="0">
                <a:latin typeface="Microsoft YaHei" charset="-122"/>
                <a:ea typeface="Microsoft YaHei" charset="-122"/>
                <a:cs typeface="Microsoft YaHei" charset="-122"/>
              </a:rPr>
              <a:t>项目</a:t>
            </a:r>
            <a:r>
              <a:rPr lang="zh-CN" altLang="zh-CN" dirty="0">
                <a:latin typeface="Microsoft YaHei" charset="-122"/>
                <a:ea typeface="Microsoft YaHei" charset="-122"/>
                <a:cs typeface="Microsoft YaHei" charset="-122"/>
              </a:rPr>
              <a:t>里程碑评审会议：团队成员以及需求分析其他团队成员和项目监管者一起参加项目某一阶段团队成员所做的工作进行评审，提出改进意见</a:t>
            </a:r>
            <a:r>
              <a:rPr lang="zh-CN" altLang="zh-CN" dirty="0" smtClean="0">
                <a:latin typeface="Microsoft YaHei" charset="-122"/>
                <a:ea typeface="Microsoft YaHei" charset="-122"/>
                <a:cs typeface="Microsoft YaHei" charset="-122"/>
              </a:rPr>
              <a:t>。</a:t>
            </a:r>
            <a:endParaRPr lang="zh-CN" altLang="zh-CN"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07968168"/>
      </p:ext>
    </p:extLst>
  </p:cSld>
  <p:clrMapOvr>
    <a:masterClrMapping/>
  </p:clrMapOvr>
  <p:transition spd="med">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49665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项目沟通计划安排 </a:t>
            </a:r>
          </a:p>
        </p:txBody>
      </p:sp>
      <p:graphicFrame>
        <p:nvGraphicFramePr>
          <p:cNvPr id="6" name="表格 5"/>
          <p:cNvGraphicFramePr>
            <a:graphicFrameLocks noGrp="1"/>
          </p:cNvGraphicFramePr>
          <p:nvPr>
            <p:extLst/>
          </p:nvPr>
        </p:nvGraphicFramePr>
        <p:xfrm>
          <a:off x="2140920" y="2075221"/>
          <a:ext cx="7910157" cy="4053840"/>
        </p:xfrm>
        <a:graphic>
          <a:graphicData uri="http://schemas.openxmlformats.org/drawingml/2006/table">
            <a:tbl>
              <a:tblPr firstRow="1" firstCol="1" bandRow="1">
                <a:tableStyleId>{5C22544A-7EE6-4342-B048-85BDC9FD1C3A}</a:tableStyleId>
              </a:tblPr>
              <a:tblGrid>
                <a:gridCol w="1317128"/>
                <a:gridCol w="779274"/>
                <a:gridCol w="936113"/>
                <a:gridCol w="2676956"/>
                <a:gridCol w="1395958"/>
                <a:gridCol w="804728"/>
              </a:tblGrid>
              <a:tr h="229018">
                <a:tc>
                  <a:txBody>
                    <a:bodyPr/>
                    <a:lstStyle/>
                    <a:p>
                      <a:pPr>
                        <a:spcAft>
                          <a:spcPts val="0"/>
                        </a:spcAft>
                      </a:pPr>
                      <a:r>
                        <a:rPr lang="zh-CN" sz="1400" b="0" i="0">
                          <a:effectLst/>
                          <a:latin typeface="Microsoft YaHei" charset="-122"/>
                          <a:ea typeface="Microsoft YaHei" charset="-122"/>
                          <a:cs typeface="Microsoft YaHei" charset="-122"/>
                        </a:rPr>
                        <a:t>名称</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参与人员</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地点</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方法</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频率</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发起人</a:t>
                      </a:r>
                    </a:p>
                  </a:txBody>
                  <a:tcPr marL="42941" marR="42941" marT="0" marB="0"/>
                </a:tc>
              </a:tr>
              <a:tr h="343527">
                <a:tc>
                  <a:txBody>
                    <a:bodyPr/>
                    <a:lstStyle/>
                    <a:p>
                      <a:pPr>
                        <a:spcAft>
                          <a:spcPts val="0"/>
                        </a:spcAft>
                      </a:pPr>
                      <a:r>
                        <a:rPr lang="zh-CN" sz="1400" b="0" i="0">
                          <a:effectLst/>
                          <a:latin typeface="Microsoft YaHei" charset="-122"/>
                          <a:ea typeface="Microsoft YaHei" charset="-122"/>
                          <a:cs typeface="Microsoft YaHei" charset="-122"/>
                        </a:rPr>
                        <a:t>项目周例会</a:t>
                      </a:r>
                    </a:p>
                  </a:txBody>
                  <a:tcPr marL="42941" marR="42941" marT="0" marB="0"/>
                </a:tc>
                <a:tc>
                  <a:txBody>
                    <a:bodyPr/>
                    <a:lstStyle/>
                    <a:p>
                      <a:pPr>
                        <a:spcAft>
                          <a:spcPts val="0"/>
                        </a:spcAft>
                      </a:pPr>
                      <a:r>
                        <a:rPr lang="en-US" sz="1400" b="0" i="0">
                          <a:effectLst/>
                          <a:latin typeface="Microsoft YaHei" charset="-122"/>
                          <a:ea typeface="Microsoft YaHei" charset="-122"/>
                          <a:cs typeface="Microsoft YaHei" charset="-122"/>
                        </a:rPr>
                        <a:t>G12</a:t>
                      </a:r>
                      <a:r>
                        <a:rPr lang="zh-CN" sz="1400" b="0" i="0">
                          <a:effectLst/>
                          <a:latin typeface="Microsoft YaHei" charset="-122"/>
                          <a:ea typeface="Microsoft YaHei" charset="-122"/>
                          <a:cs typeface="Microsoft YaHei" charset="-122"/>
                        </a:rPr>
                        <a:t>全体成员</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理</a:t>
                      </a:r>
                      <a:r>
                        <a:rPr lang="en-US" sz="1400" b="0" i="0">
                          <a:effectLst/>
                          <a:latin typeface="Microsoft YaHei" charset="-122"/>
                          <a:ea typeface="Microsoft YaHei" charset="-122"/>
                          <a:cs typeface="Microsoft YaHei" charset="-122"/>
                        </a:rPr>
                        <a:t>4-528</a:t>
                      </a:r>
                      <a:endParaRPr lang="zh-CN" sz="1400" b="0" i="0">
                        <a:effectLst/>
                        <a:latin typeface="Microsoft YaHei" charset="-122"/>
                        <a:ea typeface="Microsoft YaHei" charset="-122"/>
                        <a:cs typeface="Microsoft YaHei" charset="-122"/>
                      </a:endParaRP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由小组成员一起讨论本周要完成的任务或者对前阶段遇到对困难进行讨论</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每周四</a:t>
                      </a:r>
                      <a:r>
                        <a:rPr lang="en-US" sz="1400" b="0" i="0">
                          <a:effectLst/>
                          <a:latin typeface="Microsoft YaHei" charset="-122"/>
                          <a:ea typeface="Microsoft YaHei" charset="-122"/>
                          <a:cs typeface="Microsoft YaHei" charset="-122"/>
                        </a:rPr>
                        <a:t>16:05</a:t>
                      </a:r>
                      <a:r>
                        <a:rPr lang="zh-CN" sz="1400" b="0" i="0">
                          <a:effectLst/>
                          <a:latin typeface="Microsoft YaHei" charset="-122"/>
                          <a:ea typeface="Microsoft YaHei" charset="-122"/>
                          <a:cs typeface="Microsoft YaHei" charset="-122"/>
                        </a:rPr>
                        <a:t>开一次周例会</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刘祺</a:t>
                      </a:r>
                    </a:p>
                  </a:txBody>
                  <a:tcPr marL="42941" marR="42941" marT="0" marB="0"/>
                </a:tc>
              </a:tr>
              <a:tr h="229018">
                <a:tc>
                  <a:txBody>
                    <a:bodyPr/>
                    <a:lstStyle/>
                    <a:p>
                      <a:pPr>
                        <a:spcAft>
                          <a:spcPts val="0"/>
                        </a:spcAft>
                      </a:pPr>
                      <a:r>
                        <a:rPr lang="zh-CN" sz="1400" b="0" i="0">
                          <a:effectLst/>
                          <a:latin typeface="Microsoft YaHei" charset="-122"/>
                          <a:ea typeface="Microsoft YaHei" charset="-122"/>
                          <a:cs typeface="Microsoft YaHei" charset="-122"/>
                        </a:rPr>
                        <a:t>组内临时会议</a:t>
                      </a:r>
                    </a:p>
                  </a:txBody>
                  <a:tcPr marL="42941" marR="42941" marT="0" marB="0"/>
                </a:tc>
                <a:tc>
                  <a:txBody>
                    <a:bodyPr/>
                    <a:lstStyle/>
                    <a:p>
                      <a:pPr>
                        <a:spcAft>
                          <a:spcPts val="0"/>
                        </a:spcAft>
                      </a:pPr>
                      <a:r>
                        <a:rPr lang="en-US" sz="1400" b="0" i="0">
                          <a:effectLst/>
                          <a:latin typeface="Microsoft YaHei" charset="-122"/>
                          <a:ea typeface="Microsoft YaHei" charset="-122"/>
                          <a:cs typeface="Microsoft YaHei" charset="-122"/>
                        </a:rPr>
                        <a:t>G12</a:t>
                      </a:r>
                      <a:r>
                        <a:rPr lang="zh-CN" sz="1400" b="0" i="0">
                          <a:effectLst/>
                          <a:latin typeface="Microsoft YaHei" charset="-122"/>
                          <a:ea typeface="Microsoft YaHei" charset="-122"/>
                          <a:cs typeface="Microsoft YaHei" charset="-122"/>
                        </a:rPr>
                        <a:t>全体成员</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待定</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若遇到需要组内见面会谈的情况，临时召开紧急会议</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不定期</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刘祺</a:t>
                      </a:r>
                    </a:p>
                  </a:txBody>
                  <a:tcPr marL="42941" marR="42941" marT="0" marB="0"/>
                </a:tc>
              </a:tr>
              <a:tr h="458036">
                <a:tc>
                  <a:txBody>
                    <a:bodyPr/>
                    <a:lstStyle/>
                    <a:p>
                      <a:pPr>
                        <a:spcAft>
                          <a:spcPts val="0"/>
                        </a:spcAft>
                      </a:pPr>
                      <a:r>
                        <a:rPr lang="zh-CN" sz="1400" b="0" i="0">
                          <a:effectLst/>
                          <a:latin typeface="Microsoft YaHei" charset="-122"/>
                          <a:ea typeface="Microsoft YaHei" charset="-122"/>
                          <a:cs typeface="Microsoft YaHei" charset="-122"/>
                        </a:rPr>
                        <a:t>项目成员集合学习工作型会议</a:t>
                      </a:r>
                    </a:p>
                  </a:txBody>
                  <a:tcPr marL="42941" marR="42941" marT="0" marB="0"/>
                </a:tc>
                <a:tc>
                  <a:txBody>
                    <a:bodyPr/>
                    <a:lstStyle/>
                    <a:p>
                      <a:pPr>
                        <a:spcAft>
                          <a:spcPts val="0"/>
                        </a:spcAft>
                      </a:pPr>
                      <a:r>
                        <a:rPr lang="en-US" sz="1400" b="0" i="0">
                          <a:effectLst/>
                          <a:latin typeface="Microsoft YaHei" charset="-122"/>
                          <a:ea typeface="Microsoft YaHei" charset="-122"/>
                          <a:cs typeface="Microsoft YaHei" charset="-122"/>
                        </a:rPr>
                        <a:t>G12</a:t>
                      </a:r>
                      <a:r>
                        <a:rPr lang="zh-CN" sz="1400" b="0" i="0">
                          <a:effectLst/>
                          <a:latin typeface="Microsoft YaHei" charset="-122"/>
                          <a:ea typeface="Microsoft YaHei" charset="-122"/>
                          <a:cs typeface="Microsoft YaHei" charset="-122"/>
                        </a:rPr>
                        <a:t>全体成员</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待定</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当有需要全员当面一边交流讨论一边完成的任务时，将小组成员集中在一起举办较长时间的工作型会议</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不定期</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刘祺</a:t>
                      </a:r>
                    </a:p>
                  </a:txBody>
                  <a:tcPr marL="42941" marR="42941" marT="0" marB="0"/>
                </a:tc>
              </a:tr>
              <a:tr h="229018">
                <a:tc>
                  <a:txBody>
                    <a:bodyPr/>
                    <a:lstStyle/>
                    <a:p>
                      <a:pPr>
                        <a:spcAft>
                          <a:spcPts val="0"/>
                        </a:spcAft>
                      </a:pPr>
                      <a:r>
                        <a:rPr lang="zh-CN" sz="1400" b="0" i="0">
                          <a:effectLst/>
                          <a:latin typeface="Microsoft YaHei" charset="-122"/>
                          <a:ea typeface="Microsoft YaHei" charset="-122"/>
                          <a:cs typeface="Microsoft YaHei" charset="-122"/>
                        </a:rPr>
                        <a:t>项目下达者访谈会议</a:t>
                      </a:r>
                    </a:p>
                  </a:txBody>
                  <a:tcPr marL="42941" marR="42941" marT="0" marB="0"/>
                </a:tc>
                <a:tc>
                  <a:txBody>
                    <a:bodyPr/>
                    <a:lstStyle/>
                    <a:p>
                      <a:pPr>
                        <a:spcAft>
                          <a:spcPts val="0"/>
                        </a:spcAft>
                      </a:pPr>
                      <a:r>
                        <a:rPr lang="en-US" sz="1400" b="0" i="0">
                          <a:effectLst/>
                          <a:latin typeface="Microsoft YaHei" charset="-122"/>
                          <a:ea typeface="Microsoft YaHei" charset="-122"/>
                          <a:cs typeface="Microsoft YaHei" charset="-122"/>
                        </a:rPr>
                        <a:t>G12</a:t>
                      </a:r>
                      <a:r>
                        <a:rPr lang="zh-CN" sz="1400" b="0" i="0">
                          <a:effectLst/>
                          <a:latin typeface="Microsoft YaHei" charset="-122"/>
                          <a:ea typeface="Microsoft YaHei" charset="-122"/>
                          <a:cs typeface="Microsoft YaHei" charset="-122"/>
                        </a:rPr>
                        <a:t>全体成员</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理</a:t>
                      </a:r>
                      <a:r>
                        <a:rPr lang="en-US" sz="1400" b="0" i="0">
                          <a:effectLst/>
                          <a:latin typeface="Microsoft YaHei" charset="-122"/>
                          <a:ea typeface="Microsoft YaHei" charset="-122"/>
                          <a:cs typeface="Microsoft YaHei" charset="-122"/>
                        </a:rPr>
                        <a:t>4-504</a:t>
                      </a:r>
                      <a:endParaRPr lang="zh-CN" sz="1400" b="0" i="0">
                        <a:effectLst/>
                        <a:latin typeface="Microsoft YaHei" charset="-122"/>
                        <a:ea typeface="Microsoft YaHei" charset="-122"/>
                        <a:cs typeface="Microsoft YaHei" charset="-122"/>
                      </a:endParaRP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向杨枨老师获取需求以及项目中碰到的问题和解决方案</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不定期</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刘祺</a:t>
                      </a:r>
                    </a:p>
                  </a:txBody>
                  <a:tcPr marL="42941" marR="42941" marT="0" marB="0"/>
                </a:tc>
              </a:tr>
              <a:tr h="343527">
                <a:tc>
                  <a:txBody>
                    <a:bodyPr/>
                    <a:lstStyle/>
                    <a:p>
                      <a:pPr>
                        <a:spcAft>
                          <a:spcPts val="0"/>
                        </a:spcAft>
                      </a:pPr>
                      <a:r>
                        <a:rPr lang="zh-CN" sz="1400" b="0" i="0">
                          <a:effectLst/>
                          <a:latin typeface="Microsoft YaHei" charset="-122"/>
                          <a:ea typeface="Microsoft YaHei" charset="-122"/>
                          <a:cs typeface="Microsoft YaHei" charset="-122"/>
                        </a:rPr>
                        <a:t>项目其他干系人访谈会议</a:t>
                      </a:r>
                    </a:p>
                  </a:txBody>
                  <a:tcPr marL="42941" marR="42941" marT="0" marB="0"/>
                </a:tc>
                <a:tc>
                  <a:txBody>
                    <a:bodyPr/>
                    <a:lstStyle/>
                    <a:p>
                      <a:pPr>
                        <a:spcAft>
                          <a:spcPts val="0"/>
                        </a:spcAft>
                      </a:pPr>
                      <a:r>
                        <a:rPr lang="en-US" sz="1400" b="0" i="0">
                          <a:effectLst/>
                          <a:latin typeface="Microsoft YaHei" charset="-122"/>
                          <a:ea typeface="Microsoft YaHei" charset="-122"/>
                          <a:cs typeface="Microsoft YaHei" charset="-122"/>
                        </a:rPr>
                        <a:t>G12</a:t>
                      </a:r>
                      <a:r>
                        <a:rPr lang="zh-CN" sz="1400" b="0" i="0">
                          <a:effectLst/>
                          <a:latin typeface="Microsoft YaHei" charset="-122"/>
                          <a:ea typeface="Microsoft YaHei" charset="-122"/>
                          <a:cs typeface="Microsoft YaHei" charset="-122"/>
                        </a:rPr>
                        <a:t>全体或部分成员</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待定</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向其他用户代表获取需求</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不定期</a:t>
                      </a:r>
                    </a:p>
                  </a:txBody>
                  <a:tcPr marL="42941" marR="42941" marT="0" marB="0"/>
                </a:tc>
                <a:tc>
                  <a:txBody>
                    <a:bodyPr/>
                    <a:lstStyle/>
                    <a:p>
                      <a:pPr>
                        <a:spcAft>
                          <a:spcPts val="0"/>
                        </a:spcAft>
                      </a:pPr>
                      <a:r>
                        <a:rPr lang="en-US" sz="1400" b="0" i="0">
                          <a:effectLst/>
                          <a:latin typeface="Microsoft YaHei" charset="-122"/>
                          <a:ea typeface="Microsoft YaHei" charset="-122"/>
                          <a:cs typeface="Microsoft YaHei" charset="-122"/>
                        </a:rPr>
                        <a:t>G12</a:t>
                      </a:r>
                      <a:r>
                        <a:rPr lang="zh-CN" sz="1400" b="0" i="0">
                          <a:effectLst/>
                          <a:latin typeface="Microsoft YaHei" charset="-122"/>
                          <a:ea typeface="Microsoft YaHei" charset="-122"/>
                          <a:cs typeface="Microsoft YaHei" charset="-122"/>
                        </a:rPr>
                        <a:t>全体或部分成员</a:t>
                      </a:r>
                    </a:p>
                  </a:txBody>
                  <a:tcPr marL="42941" marR="42941" marT="0" marB="0"/>
                </a:tc>
              </a:tr>
              <a:tr h="343527">
                <a:tc>
                  <a:txBody>
                    <a:bodyPr/>
                    <a:lstStyle/>
                    <a:p>
                      <a:pPr>
                        <a:spcAft>
                          <a:spcPts val="0"/>
                        </a:spcAft>
                      </a:pPr>
                      <a:r>
                        <a:rPr lang="zh-CN" sz="1400" b="0" i="0">
                          <a:effectLst/>
                          <a:latin typeface="Microsoft YaHei" charset="-122"/>
                          <a:ea typeface="Microsoft YaHei" charset="-122"/>
                          <a:cs typeface="Microsoft YaHei" charset="-122"/>
                        </a:rPr>
                        <a:t>项目里程碑评审会议</a:t>
                      </a:r>
                    </a:p>
                  </a:txBody>
                  <a:tcPr marL="42941" marR="42941" marT="0" marB="0"/>
                </a:tc>
                <a:tc>
                  <a:txBody>
                    <a:bodyPr/>
                    <a:lstStyle/>
                    <a:p>
                      <a:pPr>
                        <a:spcAft>
                          <a:spcPts val="0"/>
                        </a:spcAft>
                      </a:pPr>
                      <a:r>
                        <a:rPr lang="en-US" sz="1400" b="0" i="0">
                          <a:effectLst/>
                          <a:latin typeface="Microsoft YaHei" charset="-122"/>
                          <a:ea typeface="Microsoft YaHei" charset="-122"/>
                          <a:cs typeface="Microsoft YaHei" charset="-122"/>
                        </a:rPr>
                        <a:t>G12</a:t>
                      </a:r>
                      <a:r>
                        <a:rPr lang="zh-CN" sz="1400" b="0" i="0">
                          <a:effectLst/>
                          <a:latin typeface="Microsoft YaHei" charset="-122"/>
                          <a:ea typeface="Microsoft YaHei" charset="-122"/>
                          <a:cs typeface="Microsoft YaHei" charset="-122"/>
                        </a:rPr>
                        <a:t>全体成员</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理</a:t>
                      </a:r>
                      <a:r>
                        <a:rPr lang="en-US" sz="1400" b="0" i="0">
                          <a:effectLst/>
                          <a:latin typeface="Microsoft YaHei" charset="-122"/>
                          <a:ea typeface="Microsoft YaHei" charset="-122"/>
                          <a:cs typeface="Microsoft YaHei" charset="-122"/>
                        </a:rPr>
                        <a:t>4-221</a:t>
                      </a:r>
                      <a:r>
                        <a:rPr lang="zh-CN" sz="1400" b="0" i="0">
                          <a:effectLst/>
                          <a:latin typeface="Microsoft YaHei" charset="-122"/>
                          <a:ea typeface="Microsoft YaHei" charset="-122"/>
                          <a:cs typeface="Microsoft YaHei" charset="-122"/>
                        </a:rPr>
                        <a:t>或</a:t>
                      </a:r>
                    </a:p>
                    <a:p>
                      <a:pPr>
                        <a:spcAft>
                          <a:spcPts val="0"/>
                        </a:spcAft>
                      </a:pPr>
                      <a:r>
                        <a:rPr lang="zh-CN" sz="1400" b="0" i="0">
                          <a:effectLst/>
                          <a:latin typeface="Microsoft YaHei" charset="-122"/>
                          <a:ea typeface="Microsoft YaHei" charset="-122"/>
                          <a:cs typeface="Microsoft YaHei" charset="-122"/>
                        </a:rPr>
                        <a:t>理</a:t>
                      </a:r>
                      <a:r>
                        <a:rPr lang="en-US" sz="1400" b="0" i="0">
                          <a:effectLst/>
                          <a:latin typeface="Microsoft YaHei" charset="-122"/>
                          <a:ea typeface="Microsoft YaHei" charset="-122"/>
                          <a:cs typeface="Microsoft YaHei" charset="-122"/>
                        </a:rPr>
                        <a:t>4-508</a:t>
                      </a:r>
                      <a:endParaRPr lang="zh-CN" sz="1400" b="0" i="0">
                        <a:effectLst/>
                        <a:latin typeface="Microsoft YaHei" charset="-122"/>
                        <a:ea typeface="Microsoft YaHei" charset="-122"/>
                        <a:cs typeface="Microsoft YaHei" charset="-122"/>
                      </a:endParaRP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由杨老师与其他组组长以及助教评审在上一里程碑所做的工作</a:t>
                      </a:r>
                    </a:p>
                  </a:txBody>
                  <a:tcPr marL="42941" marR="42941" marT="0" marB="0"/>
                </a:tc>
                <a:tc>
                  <a:txBody>
                    <a:bodyPr/>
                    <a:lstStyle/>
                    <a:p>
                      <a:pPr>
                        <a:spcAft>
                          <a:spcPts val="0"/>
                        </a:spcAft>
                      </a:pPr>
                      <a:r>
                        <a:rPr lang="zh-CN" sz="1400" b="0" i="0">
                          <a:effectLst/>
                          <a:latin typeface="Microsoft YaHei" charset="-122"/>
                          <a:ea typeface="Microsoft YaHei" charset="-122"/>
                          <a:cs typeface="Microsoft YaHei" charset="-122"/>
                        </a:rPr>
                        <a:t>每次项目里程碑评审的时候</a:t>
                      </a:r>
                    </a:p>
                  </a:txBody>
                  <a:tcPr marL="42941" marR="42941" marT="0" marB="0"/>
                </a:tc>
                <a:tc>
                  <a:txBody>
                    <a:bodyPr/>
                    <a:lstStyle/>
                    <a:p>
                      <a:pPr>
                        <a:spcAft>
                          <a:spcPts val="0"/>
                        </a:spcAft>
                      </a:pPr>
                      <a:r>
                        <a:rPr lang="en-US" sz="1400" b="0" i="0" dirty="0">
                          <a:effectLst/>
                          <a:latin typeface="Microsoft YaHei" charset="-122"/>
                          <a:ea typeface="Microsoft YaHei" charset="-122"/>
                          <a:cs typeface="Microsoft YaHei" charset="-122"/>
                        </a:rPr>
                        <a:t> </a:t>
                      </a:r>
                      <a:endParaRPr lang="zh-CN" sz="1400" b="0" i="0" dirty="0">
                        <a:effectLst/>
                        <a:latin typeface="Microsoft YaHei" charset="-122"/>
                        <a:ea typeface="Microsoft YaHei" charset="-122"/>
                        <a:cs typeface="Microsoft YaHei" charset="-122"/>
                      </a:endParaRPr>
                    </a:p>
                    <a:p>
                      <a:pPr>
                        <a:spcAft>
                          <a:spcPts val="0"/>
                        </a:spcAft>
                      </a:pPr>
                      <a:r>
                        <a:rPr lang="zh-CN" sz="1400" b="0" i="0" dirty="0">
                          <a:effectLst/>
                          <a:latin typeface="Microsoft YaHei" charset="-122"/>
                          <a:ea typeface="Microsoft YaHei" charset="-122"/>
                          <a:cs typeface="Microsoft YaHei" charset="-122"/>
                        </a:rPr>
                        <a:t>杨枨老师</a:t>
                      </a:r>
                    </a:p>
                  </a:txBody>
                  <a:tcPr marL="42941" marR="42941" marT="0" marB="0"/>
                </a:tc>
              </a:tr>
            </a:tbl>
          </a:graphicData>
        </a:graphic>
      </p:graphicFrame>
    </p:spTree>
    <p:extLst>
      <p:ext uri="{BB962C8B-B14F-4D97-AF65-F5344CB8AC3E}">
        <p14:creationId xmlns:p14="http://schemas.microsoft.com/office/powerpoint/2010/main" val="724645591"/>
      </p:ext>
    </p:extLst>
  </p:cSld>
  <p:clrMapOvr>
    <a:masterClrMapping/>
  </p:clrMapOvr>
  <p:transition spd="med">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风险管理计划</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RISK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
        <p:nvSpPr>
          <p:cNvPr id="21" name="矩形 20"/>
          <p:cNvSpPr/>
          <p:nvPr/>
        </p:nvSpPr>
        <p:spPr>
          <a:xfrm>
            <a:off x="9395721" y="2833171"/>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【2】</a:t>
            </a:r>
            <a:endParaRPr lang="zh-CN" altLang="en-US" sz="1100" dirty="0"/>
          </a:p>
        </p:txBody>
      </p:sp>
      <p:pic>
        <p:nvPicPr>
          <p:cNvPr id="22" name="图片 21">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539865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0172"/>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3</a:t>
            </a:r>
          </a:p>
        </p:txBody>
      </p:sp>
      <p:sp>
        <p:nvSpPr>
          <p:cNvPr id="6151" name="矩形 8"/>
          <p:cNvSpPr>
            <a:spLocks noChangeArrowheads="1"/>
          </p:cNvSpPr>
          <p:nvPr/>
        </p:nvSpPr>
        <p:spPr bwMode="auto">
          <a:xfrm>
            <a:off x="1820132" y="2840360"/>
            <a:ext cx="8785542" cy="18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pPr lvl="0" defTabSz="1216025" fontAlgn="base">
              <a:lnSpc>
                <a:spcPct val="120000"/>
              </a:lnSpc>
              <a:spcBef>
                <a:spcPct val="20000"/>
              </a:spcBef>
              <a:spcAft>
                <a:spcPct val="0"/>
              </a:spcAft>
              <a:defRPr/>
            </a:pP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为了开发这个网站预计会在学习结束完工，而且是最终版本。开发该网站需要的开发资源有：</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个合作愉快的人员；</a:t>
            </a:r>
            <a:r>
              <a:rPr lang="en-US" altLang="zh-CN" sz="16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dreamwaver</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photoshop</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project, office tools </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和上网必备的软件和硬件。</a:t>
            </a:r>
          </a:p>
        </p:txBody>
      </p:sp>
      <p:sp>
        <p:nvSpPr>
          <p:cNvPr id="6152" name="文本框 9"/>
          <p:cNvSpPr txBox="1">
            <a:spLocks noChangeArrowheads="1"/>
          </p:cNvSpPr>
          <p:nvPr/>
        </p:nvSpPr>
        <p:spPr bwMode="auto">
          <a:xfrm>
            <a:off x="2549747" y="2147485"/>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业务目标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p:cNvSpPr/>
          <p:nvPr/>
        </p:nvSpPr>
        <p:spPr>
          <a:xfrm>
            <a:off x="3534790" y="213231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418340724"/>
      </p:ext>
    </p:extLst>
  </p:cSld>
  <p:clrMapOvr>
    <a:masterClrMapping/>
  </p:clrMapOvr>
  <p:transition spd="med">
    <p:pull/>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46772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风险识别及措施</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nvPr>
        </p:nvGraphicFramePr>
        <p:xfrm>
          <a:off x="388938" y="1232899"/>
          <a:ext cx="11622952" cy="5600700"/>
        </p:xfrm>
        <a:graphic>
          <a:graphicData uri="http://schemas.openxmlformats.org/drawingml/2006/table">
            <a:tbl>
              <a:tblPr>
                <a:tableStyleId>{5C22544A-7EE6-4342-B048-85BDC9FD1C3A}</a:tableStyleId>
              </a:tblPr>
              <a:tblGrid>
                <a:gridCol w="2395125"/>
                <a:gridCol w="2395125"/>
                <a:gridCol w="4555134"/>
                <a:gridCol w="2277568"/>
              </a:tblGrid>
              <a:tr h="161090">
                <a:tc>
                  <a:txBody>
                    <a:bodyPr/>
                    <a:lstStyle/>
                    <a:p>
                      <a:pPr>
                        <a:lnSpc>
                          <a:spcPct val="125000"/>
                        </a:lnSpc>
                        <a:spcAft>
                          <a:spcPts val="0"/>
                        </a:spcAft>
                      </a:pPr>
                      <a:r>
                        <a:rPr lang="zh-CN" sz="1400" b="0" i="0">
                          <a:effectLst/>
                          <a:latin typeface="Microsoft YaHei" charset="-122"/>
                          <a:ea typeface="Microsoft YaHei" charset="-122"/>
                          <a:cs typeface="Microsoft YaHei" charset="-122"/>
                        </a:rPr>
                        <a:t>风险类型</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风险描述</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触发条件</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解决措施</a:t>
                      </a:r>
                    </a:p>
                  </a:txBody>
                  <a:tcPr marL="15914" marR="15914" marT="0" marB="0"/>
                </a:tc>
              </a:tr>
              <a:tr h="797475">
                <a:tc>
                  <a:txBody>
                    <a:bodyPr/>
                    <a:lstStyle/>
                    <a:p>
                      <a:pPr>
                        <a:lnSpc>
                          <a:spcPct val="125000"/>
                        </a:lnSpc>
                        <a:spcAft>
                          <a:spcPts val="0"/>
                        </a:spcAft>
                      </a:pPr>
                      <a:r>
                        <a:rPr lang="zh-CN" sz="1400" b="0" i="0">
                          <a:effectLst/>
                          <a:latin typeface="Microsoft YaHei" charset="-122"/>
                          <a:ea typeface="Microsoft YaHei" charset="-122"/>
                          <a:cs typeface="Microsoft YaHei" charset="-122"/>
                        </a:rPr>
                        <a:t>进度风险</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由于时间紧张导致项目最后无法按期完成</a:t>
                      </a:r>
                    </a:p>
                  </a:txBody>
                  <a:tcPr marL="15914" marR="15914" marT="0" marB="0"/>
                </a:tc>
                <a:tc>
                  <a:txBody>
                    <a:bodyPr/>
                    <a:lstStyle/>
                    <a:p>
                      <a:pPr>
                        <a:lnSpc>
                          <a:spcPct val="125000"/>
                        </a:lnSpc>
                        <a:spcAft>
                          <a:spcPts val="0"/>
                        </a:spcAft>
                      </a:pPr>
                      <a:r>
                        <a:rPr lang="zh-CN" sz="1400" b="0" i="0" dirty="0">
                          <a:effectLst/>
                          <a:latin typeface="Microsoft YaHei" charset="-122"/>
                          <a:ea typeface="Microsoft YaHei" charset="-122"/>
                          <a:cs typeface="Microsoft YaHei" charset="-122"/>
                        </a:rPr>
                        <a:t>在任务戒指时间，组员未能按期完成任务。</a:t>
                      </a:r>
                    </a:p>
                    <a:p>
                      <a:pPr>
                        <a:lnSpc>
                          <a:spcPct val="125000"/>
                        </a:lnSpc>
                        <a:spcAft>
                          <a:spcPts val="0"/>
                        </a:spcAft>
                      </a:pPr>
                      <a:r>
                        <a:rPr lang="zh-CN" sz="1400" b="0" i="0" dirty="0">
                          <a:effectLst/>
                          <a:latin typeface="Microsoft YaHei" charset="-122"/>
                          <a:ea typeface="Microsoft YaHei" charset="-122"/>
                          <a:cs typeface="Microsoft YaHei" charset="-122"/>
                        </a:rPr>
                        <a:t>。</a:t>
                      </a:r>
                    </a:p>
                    <a:p>
                      <a:pPr>
                        <a:lnSpc>
                          <a:spcPct val="125000"/>
                        </a:lnSpc>
                        <a:spcAft>
                          <a:spcPts val="0"/>
                        </a:spcAft>
                      </a:pPr>
                      <a:r>
                        <a:rPr lang="en-US" sz="1400" b="0" i="0" dirty="0">
                          <a:effectLst/>
                          <a:latin typeface="Microsoft YaHei" charset="-122"/>
                          <a:ea typeface="Microsoft YaHei" charset="-122"/>
                          <a:cs typeface="Microsoft YaHei" charset="-122"/>
                        </a:rPr>
                        <a:t> </a:t>
                      </a:r>
                      <a:endParaRPr lang="zh-CN" sz="1400" b="0" i="0" dirty="0">
                        <a:effectLst/>
                        <a:latin typeface="Microsoft YaHei" charset="-122"/>
                        <a:ea typeface="Microsoft YaHei" charset="-122"/>
                        <a:cs typeface="Microsoft YaHei" charset="-122"/>
                      </a:endParaRP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组长实施惩罚措施，并规定新的截止时间，看情况可以动用其他组员协作完成该未完成的任务。</a:t>
                      </a:r>
                    </a:p>
                  </a:txBody>
                  <a:tcPr marL="15914" marR="15914" marT="0" marB="0"/>
                </a:tc>
              </a:tr>
              <a:tr h="664563">
                <a:tc rowSpan="3">
                  <a:txBody>
                    <a:bodyPr/>
                    <a:lstStyle/>
                    <a:p>
                      <a:pPr>
                        <a:lnSpc>
                          <a:spcPct val="125000"/>
                        </a:lnSpc>
                        <a:spcAft>
                          <a:spcPts val="0"/>
                        </a:spcAft>
                      </a:pPr>
                      <a:r>
                        <a:rPr lang="zh-CN" sz="1400" b="0" i="0">
                          <a:effectLst/>
                          <a:latin typeface="Microsoft YaHei" charset="-122"/>
                          <a:ea typeface="Microsoft YaHei" charset="-122"/>
                          <a:cs typeface="Microsoft YaHei" charset="-122"/>
                        </a:rPr>
                        <a:t>范围风险</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与客户沟通不够，需求确认不完全，项目开发存在偏差</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客户不认同已经定义的项目需求</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全员提高与客户沟通需求获取的技术，增加访谈次数，更加认真地记录需求。</a:t>
                      </a:r>
                    </a:p>
                  </a:txBody>
                  <a:tcPr marL="15914" marR="15914" marT="0" marB="0"/>
                </a:tc>
              </a:tr>
              <a:tr h="398738">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客户提出新的需求</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与客户的访谈中，客户提出新的需求</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全员对新的需求进行记录审核并确认</a:t>
                      </a:r>
                    </a:p>
                  </a:txBody>
                  <a:tcPr marL="15914" marR="15914" marT="0" marB="0"/>
                </a:tc>
              </a:tr>
              <a:tr h="664563">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客户变更以前的需求</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与客户的访谈中，客户对以往已经确认的需求进行更改</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全员对变更对需求通过需求变更控制进行评估，提出建议或修改意见</a:t>
                      </a:r>
                    </a:p>
                  </a:txBody>
                  <a:tcPr marL="15914" marR="15914" marT="0" marB="0"/>
                </a:tc>
              </a:tr>
              <a:tr h="531649">
                <a:tc rowSpan="2">
                  <a:txBody>
                    <a:bodyPr/>
                    <a:lstStyle/>
                    <a:p>
                      <a:pPr>
                        <a:lnSpc>
                          <a:spcPct val="125000"/>
                        </a:lnSpc>
                        <a:spcAft>
                          <a:spcPts val="0"/>
                        </a:spcAft>
                      </a:pPr>
                      <a:r>
                        <a:rPr lang="zh-CN" sz="1400" b="0" i="0">
                          <a:effectLst/>
                          <a:latin typeface="Microsoft YaHei" charset="-122"/>
                          <a:ea typeface="Microsoft YaHei" charset="-122"/>
                          <a:cs typeface="Microsoft YaHei" charset="-122"/>
                        </a:rPr>
                        <a:t>质量风险</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任务完成的质量未达到最低要求，需返工</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组长认定任务质量不合格或者在里程碑评审会议中客户明确提出不满意</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组长对需要返工的任务进行重新规划分配，并实施惩罚措施</a:t>
                      </a:r>
                    </a:p>
                  </a:txBody>
                  <a:tcPr marL="15914" marR="15914" marT="0" marB="0"/>
                </a:tc>
              </a:tr>
              <a:tr h="340772">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缺少来对项目的若干必要规范</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组长认定或者经过里程碑评审会议时被项目监督者发现存在缺少规范</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组长立刻定义新的必要规范</a:t>
                      </a:r>
                    </a:p>
                  </a:txBody>
                  <a:tcPr marL="15914" marR="15914" marT="0" marB="0"/>
                </a:tc>
              </a:tr>
              <a:tr h="797475">
                <a:tc>
                  <a:txBody>
                    <a:bodyPr/>
                    <a:lstStyle/>
                    <a:p>
                      <a:pPr>
                        <a:lnSpc>
                          <a:spcPct val="125000"/>
                        </a:lnSpc>
                        <a:spcAft>
                          <a:spcPts val="0"/>
                        </a:spcAft>
                      </a:pPr>
                      <a:r>
                        <a:rPr lang="zh-CN" sz="1400" b="0" i="0">
                          <a:effectLst/>
                          <a:latin typeface="Microsoft YaHei" charset="-122"/>
                          <a:ea typeface="Microsoft YaHei" charset="-122"/>
                          <a:cs typeface="Microsoft YaHei" charset="-122"/>
                        </a:rPr>
                        <a:t>工具风险</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软件项目开发和实施过程，所必须用到的管理工具、开发工具、测试工具未能及时到位</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软件项目开发和实施过程，所必须用到的管理工具、开发工具、测试工具未能及时到位</a:t>
                      </a:r>
                    </a:p>
                  </a:txBody>
                  <a:tcPr marL="15914" marR="15914" marT="0" marB="0"/>
                </a:tc>
                <a:tc>
                  <a:txBody>
                    <a:bodyPr/>
                    <a:lstStyle/>
                    <a:p>
                      <a:pPr>
                        <a:lnSpc>
                          <a:spcPct val="125000"/>
                        </a:lnSpc>
                        <a:spcAft>
                          <a:spcPts val="0"/>
                        </a:spcAft>
                      </a:pPr>
                      <a:r>
                        <a:rPr lang="zh-CN" sz="1400" b="0" i="0" dirty="0">
                          <a:effectLst/>
                          <a:latin typeface="Microsoft YaHei" charset="-122"/>
                          <a:ea typeface="Microsoft YaHei" charset="-122"/>
                          <a:cs typeface="Microsoft YaHei" charset="-122"/>
                        </a:rPr>
                        <a:t>全员使用事先准备的可替代工具。</a:t>
                      </a:r>
                      <a:r>
                        <a:rPr lang="en-US" sz="1400" b="0" i="0" dirty="0">
                          <a:effectLst/>
                          <a:latin typeface="Microsoft YaHei" charset="-122"/>
                          <a:ea typeface="Microsoft YaHei" charset="-122"/>
                          <a:cs typeface="Microsoft YaHei" charset="-122"/>
                        </a:rPr>
                        <a:t> </a:t>
                      </a:r>
                      <a:endParaRPr lang="zh-CN" sz="1400" b="0" i="0" dirty="0">
                        <a:effectLst/>
                        <a:latin typeface="Microsoft YaHei" charset="-122"/>
                        <a:ea typeface="Microsoft YaHei" charset="-122"/>
                        <a:cs typeface="Microsoft YaHei" charset="-122"/>
                      </a:endParaRPr>
                    </a:p>
                  </a:txBody>
                  <a:tcPr marL="15914" marR="15914" marT="0" marB="0"/>
                </a:tc>
              </a:tr>
            </a:tbl>
          </a:graphicData>
        </a:graphic>
      </p:graphicFrame>
    </p:spTree>
    <p:extLst>
      <p:ext uri="{BB962C8B-B14F-4D97-AF65-F5344CB8AC3E}">
        <p14:creationId xmlns:p14="http://schemas.microsoft.com/office/powerpoint/2010/main" val="1331394067"/>
      </p:ext>
    </p:extLst>
  </p:cSld>
  <p:clrMapOvr>
    <a:masterClrMapping/>
  </p:clrMapOvr>
  <p:transition spd="med">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46772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风险识别及措施</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nvPr>
        </p:nvGraphicFramePr>
        <p:xfrm>
          <a:off x="335321" y="1226987"/>
          <a:ext cx="11521355" cy="5067300"/>
        </p:xfrm>
        <a:graphic>
          <a:graphicData uri="http://schemas.openxmlformats.org/drawingml/2006/table">
            <a:tbl>
              <a:tblPr>
                <a:tableStyleId>{5C22544A-7EE6-4342-B048-85BDC9FD1C3A}</a:tableStyleId>
              </a:tblPr>
              <a:tblGrid>
                <a:gridCol w="2374189"/>
                <a:gridCol w="2374189"/>
                <a:gridCol w="2257659"/>
                <a:gridCol w="2257659"/>
                <a:gridCol w="2257659"/>
              </a:tblGrid>
              <a:tr h="77800">
                <a:tc>
                  <a:txBody>
                    <a:bodyPr/>
                    <a:lstStyle/>
                    <a:p>
                      <a:pPr>
                        <a:lnSpc>
                          <a:spcPct val="125000"/>
                        </a:lnSpc>
                        <a:spcAft>
                          <a:spcPts val="0"/>
                        </a:spcAft>
                      </a:pPr>
                      <a:r>
                        <a:rPr lang="zh-CN" sz="1400" b="0" i="0">
                          <a:effectLst/>
                          <a:latin typeface="Microsoft YaHei" charset="-122"/>
                          <a:ea typeface="Microsoft YaHei" charset="-122"/>
                          <a:cs typeface="Microsoft YaHei" charset="-122"/>
                        </a:rPr>
                        <a:t>风险类型</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风险描述</a:t>
                      </a:r>
                    </a:p>
                  </a:txBody>
                  <a:tcPr marL="15914" marR="15914" marT="0" marB="0"/>
                </a:tc>
                <a:tc gridSpan="2">
                  <a:txBody>
                    <a:bodyPr/>
                    <a:lstStyle/>
                    <a:p>
                      <a:pPr>
                        <a:lnSpc>
                          <a:spcPct val="125000"/>
                        </a:lnSpc>
                        <a:spcAft>
                          <a:spcPts val="0"/>
                        </a:spcAft>
                      </a:pPr>
                      <a:r>
                        <a:rPr lang="zh-CN" sz="1400" b="0" i="0">
                          <a:effectLst/>
                          <a:latin typeface="Microsoft YaHei" charset="-122"/>
                          <a:ea typeface="Microsoft YaHei" charset="-122"/>
                          <a:cs typeface="Microsoft YaHei" charset="-122"/>
                        </a:rPr>
                        <a:t>触发条件</a:t>
                      </a:r>
                    </a:p>
                  </a:txBody>
                  <a:tcPr marL="15914" marR="15914" marT="0" marB="0"/>
                </a:tc>
                <a:tc h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解决措施</a:t>
                      </a:r>
                    </a:p>
                  </a:txBody>
                  <a:tcPr marL="15914" marR="15914" marT="0" marB="0"/>
                </a:tc>
              </a:tr>
              <a:tr h="212181">
                <a:tc rowSpan="6">
                  <a:txBody>
                    <a:bodyPr/>
                    <a:lstStyle/>
                    <a:p>
                      <a:pPr>
                        <a:lnSpc>
                          <a:spcPct val="125000"/>
                        </a:lnSpc>
                        <a:spcAft>
                          <a:spcPts val="0"/>
                        </a:spcAft>
                      </a:pPr>
                      <a:r>
                        <a:rPr lang="zh-CN" sz="1400" b="0" i="0" dirty="0">
                          <a:effectLst/>
                          <a:latin typeface="Microsoft YaHei" charset="-122"/>
                          <a:ea typeface="Microsoft YaHei" charset="-122"/>
                          <a:cs typeface="Microsoft YaHei" charset="-122"/>
                        </a:rPr>
                        <a:t>人力资源风险</a:t>
                      </a:r>
                    </a:p>
                    <a:p>
                      <a:pPr>
                        <a:lnSpc>
                          <a:spcPct val="125000"/>
                        </a:lnSpc>
                        <a:spcAft>
                          <a:spcPts val="0"/>
                        </a:spcAft>
                      </a:pPr>
                      <a:r>
                        <a:rPr lang="en-US" sz="1400" b="0" i="0" dirty="0">
                          <a:effectLst/>
                          <a:latin typeface="Microsoft YaHei" charset="-122"/>
                          <a:ea typeface="Microsoft YaHei" charset="-122"/>
                          <a:cs typeface="Microsoft YaHei" charset="-122"/>
                        </a:rPr>
                        <a:t> </a:t>
                      </a:r>
                      <a:endParaRPr lang="zh-CN" sz="1400" b="0" i="0" dirty="0">
                        <a:effectLst/>
                        <a:latin typeface="Microsoft YaHei" charset="-122"/>
                        <a:ea typeface="Microsoft YaHei" charset="-122"/>
                        <a:cs typeface="Microsoft YaHei" charset="-122"/>
                      </a:endParaRPr>
                    </a:p>
                    <a:p>
                      <a:pPr>
                        <a:lnSpc>
                          <a:spcPct val="125000"/>
                        </a:lnSpc>
                        <a:spcAft>
                          <a:spcPts val="0"/>
                        </a:spcAft>
                      </a:pPr>
                      <a:r>
                        <a:rPr lang="en-US" sz="1400" b="0" i="0" dirty="0">
                          <a:effectLst/>
                          <a:latin typeface="Microsoft YaHei" charset="-122"/>
                          <a:ea typeface="Microsoft YaHei" charset="-122"/>
                          <a:cs typeface="Microsoft YaHei" charset="-122"/>
                        </a:rPr>
                        <a:t> </a:t>
                      </a:r>
                      <a:endParaRPr lang="zh-CN" sz="1400" b="0" i="0" dirty="0">
                        <a:effectLst/>
                        <a:latin typeface="Microsoft YaHei" charset="-122"/>
                        <a:ea typeface="Microsoft YaHei" charset="-122"/>
                        <a:cs typeface="Microsoft YaHei" charset="-122"/>
                      </a:endParaRP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组员因故请假</a:t>
                      </a:r>
                    </a:p>
                  </a:txBody>
                  <a:tcPr marL="15914" marR="15914" marT="0" marB="0"/>
                </a:tc>
                <a:tc>
                  <a:txBody>
                    <a:bodyPr/>
                    <a:lstStyle/>
                    <a:p>
                      <a:pPr>
                        <a:lnSpc>
                          <a:spcPct val="125000"/>
                        </a:lnSpc>
                        <a:spcAft>
                          <a:spcPts val="0"/>
                        </a:spcAft>
                      </a:pPr>
                      <a:r>
                        <a:rPr lang="en-US" sz="1400" b="0" i="0" dirty="0">
                          <a:effectLst/>
                          <a:latin typeface="Microsoft YaHei" charset="-122"/>
                          <a:ea typeface="Microsoft YaHei" charset="-122"/>
                          <a:cs typeface="Microsoft YaHei" charset="-122"/>
                        </a:rPr>
                        <a:t>A</a:t>
                      </a:r>
                      <a:r>
                        <a:rPr lang="zh-CN" sz="1400" b="0" i="0" dirty="0">
                          <a:effectLst/>
                          <a:latin typeface="Microsoft YaHei" charset="-122"/>
                          <a:ea typeface="Microsoft YaHei" charset="-122"/>
                          <a:cs typeface="Microsoft YaHei" charset="-122"/>
                        </a:rPr>
                        <a:t>：配置管理员陈铭阳</a:t>
                      </a:r>
                    </a:p>
                    <a:p>
                      <a:pPr>
                        <a:lnSpc>
                          <a:spcPct val="125000"/>
                        </a:lnSpc>
                        <a:spcAft>
                          <a:spcPts val="0"/>
                        </a:spcAft>
                      </a:pPr>
                      <a:r>
                        <a:rPr lang="en-US" sz="1400" b="0" i="0" dirty="0">
                          <a:effectLst/>
                          <a:latin typeface="Microsoft YaHei" charset="-122"/>
                          <a:ea typeface="Microsoft YaHei" charset="-122"/>
                          <a:cs typeface="Microsoft YaHei" charset="-122"/>
                        </a:rPr>
                        <a:t>B</a:t>
                      </a:r>
                      <a:r>
                        <a:rPr lang="zh-CN" sz="1400" b="0" i="0" dirty="0">
                          <a:effectLst/>
                          <a:latin typeface="Microsoft YaHei" charset="-122"/>
                          <a:ea typeface="Microsoft YaHei" charset="-122"/>
                          <a:cs typeface="Microsoft YaHei" charset="-122"/>
                        </a:rPr>
                        <a:t>：文档管理员赵唯</a:t>
                      </a:r>
                      <a:r>
                        <a:rPr lang="zh-CN" sz="1400" b="0" i="0" dirty="0" smtClean="0">
                          <a:effectLst/>
                          <a:latin typeface="Microsoft YaHei" charset="-122"/>
                          <a:ea typeface="Microsoft YaHei" charset="-122"/>
                          <a:cs typeface="Microsoft YaHei" charset="-122"/>
                        </a:rPr>
                        <a:t>皓</a:t>
                      </a:r>
                      <a:endParaRPr lang="zh-CN" sz="1400" b="0" i="0" dirty="0">
                        <a:effectLst/>
                        <a:latin typeface="Microsoft YaHei" charset="-122"/>
                        <a:ea typeface="Microsoft YaHei" charset="-122"/>
                        <a:cs typeface="Microsoft YaHei" charset="-122"/>
                      </a:endParaRP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A</a:t>
                      </a:r>
                      <a:r>
                        <a:rPr lang="zh-CN" sz="1400" b="0" i="0">
                          <a:effectLst/>
                          <a:latin typeface="Microsoft YaHei" charset="-122"/>
                          <a:ea typeface="Microsoft YaHei" charset="-122"/>
                          <a:cs typeface="Microsoft YaHei" charset="-122"/>
                        </a:rPr>
                        <a:t>提交请假并且通过</a:t>
                      </a: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B</a:t>
                      </a:r>
                      <a:r>
                        <a:rPr lang="zh-CN" sz="1400" b="0" i="0">
                          <a:effectLst/>
                          <a:latin typeface="Microsoft YaHei" charset="-122"/>
                          <a:ea typeface="Microsoft YaHei" charset="-122"/>
                          <a:cs typeface="Microsoft YaHei" charset="-122"/>
                        </a:rPr>
                        <a:t>暂时负责配置管理工作</a:t>
                      </a:r>
                    </a:p>
                  </a:txBody>
                  <a:tcPr marL="15914" marR="15914" marT="0" marB="0"/>
                </a:tc>
              </a:tr>
              <a:tr h="212181">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组员因故请假</a:t>
                      </a:r>
                    </a:p>
                  </a:txBody>
                  <a:tcPr marL="15914" marR="15914" marT="0" marB="0"/>
                </a:tc>
                <a:tc>
                  <a:txBody>
                    <a:bodyPr/>
                    <a:lstStyle/>
                    <a:p>
                      <a:pPr>
                        <a:lnSpc>
                          <a:spcPct val="125000"/>
                        </a:lnSpc>
                        <a:spcAft>
                          <a:spcPts val="0"/>
                        </a:spcAft>
                      </a:pPr>
                      <a:r>
                        <a:rPr lang="en-US" sz="1400" b="0" i="0" dirty="0">
                          <a:effectLst/>
                          <a:latin typeface="Microsoft YaHei" charset="-122"/>
                          <a:ea typeface="Microsoft YaHei" charset="-122"/>
                          <a:cs typeface="Microsoft YaHei" charset="-122"/>
                        </a:rPr>
                        <a:t>A</a:t>
                      </a:r>
                      <a:r>
                        <a:rPr lang="zh-CN" sz="1400" b="0" i="0" dirty="0">
                          <a:effectLst/>
                          <a:latin typeface="Microsoft YaHei" charset="-122"/>
                          <a:ea typeface="Microsoft YaHei" charset="-122"/>
                          <a:cs typeface="Microsoft YaHei" charset="-122"/>
                        </a:rPr>
                        <a:t>：文档管理员赵唯皓</a:t>
                      </a:r>
                    </a:p>
                    <a:p>
                      <a:pPr>
                        <a:lnSpc>
                          <a:spcPct val="125000"/>
                        </a:lnSpc>
                        <a:spcAft>
                          <a:spcPts val="0"/>
                        </a:spcAft>
                      </a:pPr>
                      <a:r>
                        <a:rPr lang="en-US" sz="1400" b="0" i="0" dirty="0">
                          <a:effectLst/>
                          <a:latin typeface="Microsoft YaHei" charset="-122"/>
                          <a:ea typeface="Microsoft YaHei" charset="-122"/>
                          <a:cs typeface="Microsoft YaHei" charset="-122"/>
                        </a:rPr>
                        <a:t>B</a:t>
                      </a:r>
                      <a:r>
                        <a:rPr lang="zh-CN" sz="1400" b="0" i="0" dirty="0">
                          <a:effectLst/>
                          <a:latin typeface="Microsoft YaHei" charset="-122"/>
                          <a:ea typeface="Microsoft YaHei" charset="-122"/>
                          <a:cs typeface="Microsoft YaHei" charset="-122"/>
                        </a:rPr>
                        <a:t>：计划管理员赵佳</a:t>
                      </a:r>
                      <a:r>
                        <a:rPr lang="zh-CN" sz="1400" b="0" i="0" dirty="0" smtClean="0">
                          <a:effectLst/>
                          <a:latin typeface="Microsoft YaHei" charset="-122"/>
                          <a:ea typeface="Microsoft YaHei" charset="-122"/>
                          <a:cs typeface="Microsoft YaHei" charset="-122"/>
                        </a:rPr>
                        <a:t>锋</a:t>
                      </a:r>
                      <a:endParaRPr lang="zh-CN" sz="1400" b="0" i="0" dirty="0">
                        <a:effectLst/>
                        <a:latin typeface="Microsoft YaHei" charset="-122"/>
                        <a:ea typeface="Microsoft YaHei" charset="-122"/>
                        <a:cs typeface="Microsoft YaHei" charset="-122"/>
                      </a:endParaRP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A</a:t>
                      </a:r>
                      <a:r>
                        <a:rPr lang="zh-CN" sz="1400" b="0" i="0">
                          <a:effectLst/>
                          <a:latin typeface="Microsoft YaHei" charset="-122"/>
                          <a:ea typeface="Microsoft YaHei" charset="-122"/>
                          <a:cs typeface="Microsoft YaHei" charset="-122"/>
                        </a:rPr>
                        <a:t>提交请假并且通过</a:t>
                      </a: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B</a:t>
                      </a:r>
                      <a:r>
                        <a:rPr lang="zh-CN" sz="1400" b="0" i="0">
                          <a:effectLst/>
                          <a:latin typeface="Microsoft YaHei" charset="-122"/>
                          <a:ea typeface="Microsoft YaHei" charset="-122"/>
                          <a:cs typeface="Microsoft YaHei" charset="-122"/>
                        </a:rPr>
                        <a:t>暂时负责文档管理工作</a:t>
                      </a:r>
                    </a:p>
                  </a:txBody>
                  <a:tcPr marL="15914" marR="15914" marT="0" marB="0"/>
                </a:tc>
              </a:tr>
              <a:tr h="212181">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组员因故请假</a:t>
                      </a:r>
                    </a:p>
                  </a:txBody>
                  <a:tcPr marL="15914" marR="15914" marT="0" marB="0"/>
                </a:tc>
                <a:tc>
                  <a:txBody>
                    <a:bodyPr/>
                    <a:lstStyle/>
                    <a:p>
                      <a:pPr>
                        <a:lnSpc>
                          <a:spcPct val="125000"/>
                        </a:lnSpc>
                        <a:spcAft>
                          <a:spcPts val="0"/>
                        </a:spcAft>
                      </a:pPr>
                      <a:r>
                        <a:rPr lang="en-US" sz="1400" b="0" i="0" dirty="0">
                          <a:effectLst/>
                          <a:latin typeface="Microsoft YaHei" charset="-122"/>
                          <a:ea typeface="Microsoft YaHei" charset="-122"/>
                          <a:cs typeface="Microsoft YaHei" charset="-122"/>
                        </a:rPr>
                        <a:t>A</a:t>
                      </a:r>
                      <a:r>
                        <a:rPr lang="zh-CN" sz="1400" b="0" i="0" dirty="0">
                          <a:effectLst/>
                          <a:latin typeface="Microsoft YaHei" charset="-122"/>
                          <a:ea typeface="Microsoft YaHei" charset="-122"/>
                          <a:cs typeface="Microsoft YaHei" charset="-122"/>
                        </a:rPr>
                        <a:t>：会议记录员蓝舒雯</a:t>
                      </a:r>
                    </a:p>
                    <a:p>
                      <a:pPr>
                        <a:lnSpc>
                          <a:spcPct val="125000"/>
                        </a:lnSpc>
                        <a:spcAft>
                          <a:spcPts val="0"/>
                        </a:spcAft>
                      </a:pPr>
                      <a:r>
                        <a:rPr lang="en-US" sz="1400" b="0" i="0" dirty="0">
                          <a:effectLst/>
                          <a:latin typeface="Microsoft YaHei" charset="-122"/>
                          <a:ea typeface="Microsoft YaHei" charset="-122"/>
                          <a:cs typeface="Microsoft YaHei" charset="-122"/>
                        </a:rPr>
                        <a:t>B</a:t>
                      </a:r>
                      <a:r>
                        <a:rPr lang="zh-CN" sz="1400" b="0" i="0" dirty="0">
                          <a:effectLst/>
                          <a:latin typeface="Microsoft YaHei" charset="-122"/>
                          <a:ea typeface="Microsoft YaHei" charset="-122"/>
                          <a:cs typeface="Microsoft YaHei" charset="-122"/>
                        </a:rPr>
                        <a:t>：计划管理员赵佳</a:t>
                      </a:r>
                      <a:r>
                        <a:rPr lang="zh-CN" sz="1400" b="0" i="0" dirty="0" smtClean="0">
                          <a:effectLst/>
                          <a:latin typeface="Microsoft YaHei" charset="-122"/>
                          <a:ea typeface="Microsoft YaHei" charset="-122"/>
                          <a:cs typeface="Microsoft YaHei" charset="-122"/>
                        </a:rPr>
                        <a:t>锋</a:t>
                      </a:r>
                      <a:endParaRPr lang="zh-CN" sz="1400" b="0" i="0" dirty="0">
                        <a:effectLst/>
                        <a:latin typeface="Microsoft YaHei" charset="-122"/>
                        <a:ea typeface="Microsoft YaHei" charset="-122"/>
                        <a:cs typeface="Microsoft YaHei" charset="-122"/>
                      </a:endParaRP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A</a:t>
                      </a:r>
                      <a:r>
                        <a:rPr lang="zh-CN" sz="1400" b="0" i="0">
                          <a:effectLst/>
                          <a:latin typeface="Microsoft YaHei" charset="-122"/>
                          <a:ea typeface="Microsoft YaHei" charset="-122"/>
                          <a:cs typeface="Microsoft YaHei" charset="-122"/>
                        </a:rPr>
                        <a:t>提交请假并且通过</a:t>
                      </a: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B</a:t>
                      </a:r>
                      <a:r>
                        <a:rPr lang="zh-CN" sz="1400" b="0" i="0">
                          <a:effectLst/>
                          <a:latin typeface="Microsoft YaHei" charset="-122"/>
                          <a:ea typeface="Microsoft YaHei" charset="-122"/>
                          <a:cs typeface="Microsoft YaHei" charset="-122"/>
                        </a:rPr>
                        <a:t>暂时负责会议纪要工作</a:t>
                      </a:r>
                    </a:p>
                  </a:txBody>
                  <a:tcPr marL="15914" marR="15914" marT="0" marB="0"/>
                </a:tc>
              </a:tr>
              <a:tr h="212181">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组员因故请假</a:t>
                      </a:r>
                    </a:p>
                  </a:txBody>
                  <a:tcPr marL="15914" marR="15914" marT="0" marB="0"/>
                </a:tc>
                <a:tc>
                  <a:txBody>
                    <a:bodyPr/>
                    <a:lstStyle/>
                    <a:p>
                      <a:pPr>
                        <a:lnSpc>
                          <a:spcPct val="125000"/>
                        </a:lnSpc>
                        <a:spcAft>
                          <a:spcPts val="0"/>
                        </a:spcAft>
                      </a:pPr>
                      <a:r>
                        <a:rPr lang="en-US" sz="1400" b="0" i="0" dirty="0">
                          <a:effectLst/>
                          <a:latin typeface="Microsoft YaHei" charset="-122"/>
                          <a:ea typeface="Microsoft YaHei" charset="-122"/>
                          <a:cs typeface="Microsoft YaHei" charset="-122"/>
                        </a:rPr>
                        <a:t>A</a:t>
                      </a:r>
                      <a:r>
                        <a:rPr lang="zh-CN" sz="1400" b="0" i="0" dirty="0">
                          <a:effectLst/>
                          <a:latin typeface="Microsoft YaHei" charset="-122"/>
                          <a:ea typeface="Microsoft YaHei" charset="-122"/>
                          <a:cs typeface="Microsoft YaHei" charset="-122"/>
                        </a:rPr>
                        <a:t>：计划管理员赵佳锋</a:t>
                      </a:r>
                    </a:p>
                    <a:p>
                      <a:pPr>
                        <a:lnSpc>
                          <a:spcPct val="125000"/>
                        </a:lnSpc>
                        <a:spcAft>
                          <a:spcPts val="0"/>
                        </a:spcAft>
                      </a:pPr>
                      <a:r>
                        <a:rPr lang="en-US" sz="1400" b="0" i="0" dirty="0">
                          <a:effectLst/>
                          <a:latin typeface="Microsoft YaHei" charset="-122"/>
                          <a:ea typeface="Microsoft YaHei" charset="-122"/>
                          <a:cs typeface="Microsoft YaHei" charset="-122"/>
                        </a:rPr>
                        <a:t>B</a:t>
                      </a:r>
                      <a:r>
                        <a:rPr lang="zh-CN" sz="1400" b="0" i="0" dirty="0">
                          <a:effectLst/>
                          <a:latin typeface="Microsoft YaHei" charset="-122"/>
                          <a:ea typeface="Microsoft YaHei" charset="-122"/>
                          <a:cs typeface="Microsoft YaHei" charset="-122"/>
                        </a:rPr>
                        <a:t>：文档管理员赵唯</a:t>
                      </a:r>
                      <a:r>
                        <a:rPr lang="zh-CN" sz="1400" b="0" i="0" dirty="0" smtClean="0">
                          <a:effectLst/>
                          <a:latin typeface="Microsoft YaHei" charset="-122"/>
                          <a:ea typeface="Microsoft YaHei" charset="-122"/>
                          <a:cs typeface="Microsoft YaHei" charset="-122"/>
                        </a:rPr>
                        <a:t>皓</a:t>
                      </a:r>
                      <a:endParaRPr lang="zh-CN" sz="1400" b="0" i="0" dirty="0">
                        <a:effectLst/>
                        <a:latin typeface="Microsoft YaHei" charset="-122"/>
                        <a:ea typeface="Microsoft YaHei" charset="-122"/>
                        <a:cs typeface="Microsoft YaHei" charset="-122"/>
                      </a:endParaRP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A</a:t>
                      </a:r>
                      <a:r>
                        <a:rPr lang="zh-CN" sz="1400" b="0" i="0">
                          <a:effectLst/>
                          <a:latin typeface="Microsoft YaHei" charset="-122"/>
                          <a:ea typeface="Microsoft YaHei" charset="-122"/>
                          <a:cs typeface="Microsoft YaHei" charset="-122"/>
                        </a:rPr>
                        <a:t>提交请假并且通过</a:t>
                      </a: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B</a:t>
                      </a:r>
                      <a:r>
                        <a:rPr lang="zh-CN" sz="1400" b="0" i="0">
                          <a:effectLst/>
                          <a:latin typeface="Microsoft YaHei" charset="-122"/>
                          <a:ea typeface="Microsoft YaHei" charset="-122"/>
                          <a:cs typeface="Microsoft YaHei" charset="-122"/>
                        </a:rPr>
                        <a:t>暂时负责计划管理工作</a:t>
                      </a:r>
                    </a:p>
                  </a:txBody>
                  <a:tcPr marL="15914" marR="15914" marT="0" marB="0"/>
                </a:tc>
              </a:tr>
              <a:tr h="212181">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组长因故请假</a:t>
                      </a: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A</a:t>
                      </a:r>
                      <a:r>
                        <a:rPr lang="zh-CN" sz="1400" b="0" i="0">
                          <a:effectLst/>
                          <a:latin typeface="Microsoft YaHei" charset="-122"/>
                          <a:ea typeface="Microsoft YaHei" charset="-122"/>
                          <a:cs typeface="Microsoft YaHei" charset="-122"/>
                        </a:rPr>
                        <a:t>：</a:t>
                      </a:r>
                      <a:r>
                        <a:rPr lang="en-US" sz="1400" b="0" i="0">
                          <a:effectLst/>
                          <a:latin typeface="Microsoft YaHei" charset="-122"/>
                          <a:ea typeface="Microsoft YaHei" charset="-122"/>
                          <a:cs typeface="Microsoft YaHei" charset="-122"/>
                        </a:rPr>
                        <a:t>PM</a:t>
                      </a:r>
                      <a:r>
                        <a:rPr lang="zh-CN" sz="1400" b="0" i="0">
                          <a:effectLst/>
                          <a:latin typeface="Microsoft YaHei" charset="-122"/>
                          <a:ea typeface="Microsoft YaHei" charset="-122"/>
                          <a:cs typeface="Microsoft YaHei" charset="-122"/>
                        </a:rPr>
                        <a:t>刘祺</a:t>
                      </a:r>
                    </a:p>
                    <a:p>
                      <a:pPr>
                        <a:lnSpc>
                          <a:spcPct val="125000"/>
                        </a:lnSpc>
                        <a:spcAft>
                          <a:spcPts val="0"/>
                        </a:spcAft>
                      </a:pPr>
                      <a:r>
                        <a:rPr lang="en-US" sz="1400" b="0" i="0">
                          <a:effectLst/>
                          <a:latin typeface="Microsoft YaHei" charset="-122"/>
                          <a:ea typeface="Microsoft YaHei" charset="-122"/>
                          <a:cs typeface="Microsoft YaHei" charset="-122"/>
                        </a:rPr>
                        <a:t>B</a:t>
                      </a:r>
                      <a:r>
                        <a:rPr lang="zh-CN" sz="1400" b="0" i="0">
                          <a:effectLst/>
                          <a:latin typeface="Microsoft YaHei" charset="-122"/>
                          <a:ea typeface="Microsoft YaHei" charset="-122"/>
                          <a:cs typeface="Microsoft YaHei" charset="-122"/>
                        </a:rPr>
                        <a:t>：配置管理员陈铭</a:t>
                      </a:r>
                    </a:p>
                    <a:p>
                      <a:pPr>
                        <a:lnSpc>
                          <a:spcPct val="125000"/>
                        </a:lnSpc>
                        <a:spcAft>
                          <a:spcPts val="0"/>
                        </a:spcAft>
                      </a:pPr>
                      <a:r>
                        <a:rPr lang="en-US" sz="1400" b="0" i="0">
                          <a:effectLst/>
                          <a:latin typeface="Microsoft YaHei" charset="-122"/>
                          <a:ea typeface="Microsoft YaHei" charset="-122"/>
                          <a:cs typeface="Microsoft YaHei" charset="-122"/>
                        </a:rPr>
                        <a:t> </a:t>
                      </a:r>
                      <a:endParaRPr lang="zh-CN" sz="1400" b="0" i="0">
                        <a:effectLst/>
                        <a:latin typeface="Microsoft YaHei" charset="-122"/>
                        <a:ea typeface="Microsoft YaHei" charset="-122"/>
                        <a:cs typeface="Microsoft YaHei" charset="-122"/>
                      </a:endParaRP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A</a:t>
                      </a:r>
                      <a:r>
                        <a:rPr lang="zh-CN" sz="1400" b="0" i="0">
                          <a:effectLst/>
                          <a:latin typeface="Microsoft YaHei" charset="-122"/>
                          <a:ea typeface="Microsoft YaHei" charset="-122"/>
                          <a:cs typeface="Microsoft YaHei" charset="-122"/>
                        </a:rPr>
                        <a:t>提交请假并且通过</a:t>
                      </a:r>
                    </a:p>
                  </a:txBody>
                  <a:tcPr marL="15914" marR="15914" marT="0" marB="0"/>
                </a:tc>
                <a:tc>
                  <a:txBody>
                    <a:bodyPr/>
                    <a:lstStyle/>
                    <a:p>
                      <a:pPr>
                        <a:lnSpc>
                          <a:spcPct val="125000"/>
                        </a:lnSpc>
                        <a:spcAft>
                          <a:spcPts val="0"/>
                        </a:spcAft>
                      </a:pPr>
                      <a:r>
                        <a:rPr lang="en-US" sz="1400" b="0" i="0">
                          <a:effectLst/>
                          <a:latin typeface="Microsoft YaHei" charset="-122"/>
                          <a:ea typeface="Microsoft YaHei" charset="-122"/>
                          <a:cs typeface="Microsoft YaHei" charset="-122"/>
                        </a:rPr>
                        <a:t>B </a:t>
                      </a:r>
                      <a:r>
                        <a:rPr lang="zh-CN" sz="1400" b="0" i="0">
                          <a:effectLst/>
                          <a:latin typeface="Microsoft YaHei" charset="-122"/>
                          <a:ea typeface="Microsoft YaHei" charset="-122"/>
                          <a:cs typeface="Microsoft YaHei" charset="-122"/>
                        </a:rPr>
                        <a:t>暂时负责组长工作</a:t>
                      </a:r>
                    </a:p>
                  </a:txBody>
                  <a:tcPr marL="15914" marR="15914" marT="0" marB="0"/>
                </a:tc>
              </a:tr>
              <a:tr h="636544">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小组成员工作怠慢，态度消极，作业上交不及时。</a:t>
                      </a:r>
                    </a:p>
                  </a:txBody>
                  <a:tcPr marL="15914" marR="15914" marT="0" marB="0"/>
                </a:tc>
                <a:tc gridSpan="2">
                  <a:txBody>
                    <a:bodyPr/>
                    <a:lstStyle/>
                    <a:p>
                      <a:pPr>
                        <a:lnSpc>
                          <a:spcPct val="125000"/>
                        </a:lnSpc>
                        <a:spcAft>
                          <a:spcPts val="0"/>
                        </a:spcAft>
                      </a:pPr>
                      <a:r>
                        <a:rPr lang="zh-CN" sz="1400" b="0" i="0" dirty="0">
                          <a:effectLst/>
                          <a:latin typeface="Microsoft YaHei" charset="-122"/>
                          <a:ea typeface="Microsoft YaHei" charset="-122"/>
                          <a:cs typeface="Microsoft YaHei" charset="-122"/>
                        </a:rPr>
                        <a:t>小组成员工作怠慢，态度消极，作业上交不及时。</a:t>
                      </a:r>
                    </a:p>
                  </a:txBody>
                  <a:tcPr marL="15914" marR="15914" marT="0" marB="0"/>
                </a:tc>
                <a:tc hMerge="1">
                  <a:txBody>
                    <a:bodyPr/>
                    <a:lstStyle/>
                    <a:p>
                      <a:endParaRPr lang="zh-CN" altLang="en-US"/>
                    </a:p>
                  </a:txBody>
                  <a:tcPr/>
                </a:tc>
                <a:tc>
                  <a:txBody>
                    <a:bodyPr/>
                    <a:lstStyle/>
                    <a:p>
                      <a:pPr>
                        <a:lnSpc>
                          <a:spcPct val="125000"/>
                        </a:lnSpc>
                        <a:spcAft>
                          <a:spcPts val="0"/>
                        </a:spcAft>
                      </a:pPr>
                      <a:r>
                        <a:rPr lang="zh-CN" sz="1400" b="0" i="0" dirty="0">
                          <a:effectLst/>
                          <a:latin typeface="Microsoft YaHei" charset="-122"/>
                          <a:ea typeface="Microsoft YaHei" charset="-122"/>
                          <a:cs typeface="Microsoft YaHei" charset="-122"/>
                        </a:rPr>
                        <a:t>组长首先指定新的截止时间，并对其进行口头批评教育，若马上改正并且补交作业则仅扣除绩效评价及时性分数，若态度不改，则在组内会议点名批评，实施惩罚，并且由</a:t>
                      </a:r>
                      <a:r>
                        <a:rPr lang="en-US" sz="1400" b="0" i="0" dirty="0">
                          <a:effectLst/>
                          <a:latin typeface="Microsoft YaHei" charset="-122"/>
                          <a:ea typeface="Microsoft YaHei" charset="-122"/>
                          <a:cs typeface="Microsoft YaHei" charset="-122"/>
                        </a:rPr>
                        <a:t>B</a:t>
                      </a:r>
                      <a:r>
                        <a:rPr lang="zh-CN" sz="1400" b="0" i="0" dirty="0">
                          <a:effectLst/>
                          <a:latin typeface="Microsoft YaHei" charset="-122"/>
                          <a:ea typeface="Microsoft YaHei" charset="-122"/>
                          <a:cs typeface="Microsoft YaHei" charset="-122"/>
                        </a:rPr>
                        <a:t>角接手其工作。</a:t>
                      </a:r>
                    </a:p>
                  </a:txBody>
                  <a:tcPr marL="15914" marR="15914" marT="0" marB="0"/>
                </a:tc>
              </a:tr>
            </a:tbl>
          </a:graphicData>
        </a:graphic>
      </p:graphicFrame>
    </p:spTree>
    <p:extLst>
      <p:ext uri="{BB962C8B-B14F-4D97-AF65-F5344CB8AC3E}">
        <p14:creationId xmlns:p14="http://schemas.microsoft.com/office/powerpoint/2010/main" val="2070368917"/>
      </p:ext>
    </p:extLst>
  </p:cSld>
  <p:clrMapOvr>
    <a:masterClrMapping/>
  </p:clrMapOvr>
  <p:transition spd="med">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46772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风险识别及措施</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nvPr>
        </p:nvGraphicFramePr>
        <p:xfrm>
          <a:off x="2237174" y="1476369"/>
          <a:ext cx="8025412" cy="4000500"/>
        </p:xfrm>
        <a:graphic>
          <a:graphicData uri="http://schemas.openxmlformats.org/drawingml/2006/table">
            <a:tbl>
              <a:tblPr>
                <a:tableStyleId>{5C22544A-7EE6-4342-B048-85BDC9FD1C3A}</a:tableStyleId>
              </a:tblPr>
              <a:tblGrid>
                <a:gridCol w="1653785"/>
                <a:gridCol w="1653785"/>
                <a:gridCol w="3145228"/>
                <a:gridCol w="1572614"/>
              </a:tblGrid>
              <a:tr h="77800">
                <a:tc>
                  <a:txBody>
                    <a:bodyPr/>
                    <a:lstStyle/>
                    <a:p>
                      <a:pPr>
                        <a:lnSpc>
                          <a:spcPct val="125000"/>
                        </a:lnSpc>
                        <a:spcAft>
                          <a:spcPts val="0"/>
                        </a:spcAft>
                      </a:pPr>
                      <a:r>
                        <a:rPr lang="zh-CN" sz="1400" b="0" i="0">
                          <a:effectLst/>
                          <a:latin typeface="Microsoft YaHei" charset="-122"/>
                          <a:ea typeface="Microsoft YaHei" charset="-122"/>
                          <a:cs typeface="Microsoft YaHei" charset="-122"/>
                        </a:rPr>
                        <a:t>风险类型</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风险描述</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触发条件</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解决措施</a:t>
                      </a:r>
                    </a:p>
                  </a:txBody>
                  <a:tcPr marL="15914" marR="15914" marT="0" marB="0"/>
                </a:tc>
              </a:tr>
              <a:tr h="265227">
                <a:tc rowSpan="3">
                  <a:txBody>
                    <a:bodyPr/>
                    <a:lstStyle/>
                    <a:p>
                      <a:pPr>
                        <a:lnSpc>
                          <a:spcPct val="125000"/>
                        </a:lnSpc>
                        <a:spcAft>
                          <a:spcPts val="0"/>
                        </a:spcAft>
                      </a:pPr>
                      <a:r>
                        <a:rPr lang="zh-CN" sz="1400" b="0" i="0" dirty="0">
                          <a:effectLst/>
                          <a:latin typeface="Microsoft YaHei" charset="-122"/>
                          <a:ea typeface="Microsoft YaHei" charset="-122"/>
                          <a:cs typeface="Microsoft YaHei" charset="-122"/>
                        </a:rPr>
                        <a:t>综合风险</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评审时无转接头，笔记本电脑电量不足</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评审时发生上述情况</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在场对组员及时将无法正常使用对设备更换至事先准备好的备用设备</a:t>
                      </a:r>
                    </a:p>
                  </a:txBody>
                  <a:tcPr marL="15914" marR="15914" marT="0" marB="0"/>
                </a:tc>
              </a:tr>
              <a:tr h="159136">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组长没有及时发送邮件至干系人</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在每周截止时间之前，组长未发送邮件或发送邮件时有遗漏附件给干系人</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组长立即补发，并组内检讨，实施惩罚措施。</a:t>
                      </a:r>
                    </a:p>
                  </a:txBody>
                  <a:tcPr marL="15914" marR="15914" marT="0" marB="0"/>
                </a:tc>
              </a:tr>
              <a:tr h="212181">
                <a:tc vMerge="1">
                  <a:txBody>
                    <a:bodyPr/>
                    <a:lstStyle/>
                    <a:p>
                      <a:endParaRPr lang="zh-CN" altLang="en-US"/>
                    </a:p>
                  </a:txBody>
                  <a:tcPr/>
                </a:tc>
                <a:tc>
                  <a:txBody>
                    <a:bodyPr/>
                    <a:lstStyle/>
                    <a:p>
                      <a:pPr>
                        <a:lnSpc>
                          <a:spcPct val="125000"/>
                        </a:lnSpc>
                        <a:spcAft>
                          <a:spcPts val="0"/>
                        </a:spcAft>
                      </a:pPr>
                      <a:r>
                        <a:rPr lang="zh-CN" sz="1400" b="0" i="0">
                          <a:effectLst/>
                          <a:latin typeface="Microsoft YaHei" charset="-122"/>
                          <a:ea typeface="Microsoft YaHei" charset="-122"/>
                          <a:cs typeface="Microsoft YaHei" charset="-122"/>
                        </a:rPr>
                        <a:t>成员没有在规定时间到达每周例会制定地点</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成员没有在规定时间到达每周例会制定地点</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说明理由，组内检讨，并根据实际情况实施惩罚措施</a:t>
                      </a:r>
                    </a:p>
                  </a:txBody>
                  <a:tcPr marL="15914" marR="15914" marT="0" marB="0"/>
                </a:tc>
              </a:tr>
              <a:tr h="265227">
                <a:tc>
                  <a:txBody>
                    <a:bodyPr/>
                    <a:lstStyle/>
                    <a:p>
                      <a:pPr>
                        <a:lnSpc>
                          <a:spcPct val="125000"/>
                        </a:lnSpc>
                        <a:spcAft>
                          <a:spcPts val="0"/>
                        </a:spcAft>
                      </a:pPr>
                      <a:r>
                        <a:rPr lang="zh-CN" sz="1400" b="0" i="0">
                          <a:effectLst/>
                          <a:latin typeface="Microsoft YaHei" charset="-122"/>
                          <a:ea typeface="Microsoft YaHei" charset="-122"/>
                          <a:cs typeface="Microsoft YaHei" charset="-122"/>
                        </a:rPr>
                        <a:t>未识别风险</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发生没有在上述风险中提及的风险</a:t>
                      </a:r>
                    </a:p>
                  </a:txBody>
                  <a:tcPr marL="15914" marR="15914" marT="0" marB="0"/>
                </a:tc>
                <a:tc>
                  <a:txBody>
                    <a:bodyPr/>
                    <a:lstStyle/>
                    <a:p>
                      <a:pPr>
                        <a:lnSpc>
                          <a:spcPct val="125000"/>
                        </a:lnSpc>
                        <a:spcAft>
                          <a:spcPts val="0"/>
                        </a:spcAft>
                      </a:pPr>
                      <a:r>
                        <a:rPr lang="zh-CN" sz="1400" b="0" i="0">
                          <a:effectLst/>
                          <a:latin typeface="Microsoft YaHei" charset="-122"/>
                          <a:ea typeface="Microsoft YaHei" charset="-122"/>
                          <a:cs typeface="Microsoft YaHei" charset="-122"/>
                        </a:rPr>
                        <a:t>发生没有在上述风险中提及的风险，并且由组员认定该情况为风险</a:t>
                      </a:r>
                    </a:p>
                  </a:txBody>
                  <a:tcPr marL="15914" marR="15914" marT="0" marB="0"/>
                </a:tc>
                <a:tc>
                  <a:txBody>
                    <a:bodyPr/>
                    <a:lstStyle/>
                    <a:p>
                      <a:pPr>
                        <a:lnSpc>
                          <a:spcPct val="125000"/>
                        </a:lnSpc>
                        <a:spcAft>
                          <a:spcPts val="0"/>
                        </a:spcAft>
                      </a:pPr>
                      <a:r>
                        <a:rPr lang="zh-CN" sz="1400" b="0" i="0" dirty="0">
                          <a:effectLst/>
                          <a:latin typeface="Microsoft YaHei" charset="-122"/>
                          <a:ea typeface="Microsoft YaHei" charset="-122"/>
                          <a:cs typeface="Microsoft YaHei" charset="-122"/>
                        </a:rPr>
                        <a:t>由组长立刻拟定风险处理措施，并更新风险管理计划，尽量避免再次发生</a:t>
                      </a:r>
                    </a:p>
                  </a:txBody>
                  <a:tcPr marL="15914" marR="15914" marT="0" marB="0"/>
                </a:tc>
              </a:tr>
            </a:tbl>
          </a:graphicData>
        </a:graphic>
      </p:graphicFrame>
    </p:spTree>
    <p:extLst>
      <p:ext uri="{BB962C8B-B14F-4D97-AF65-F5344CB8AC3E}">
        <p14:creationId xmlns:p14="http://schemas.microsoft.com/office/powerpoint/2010/main" val="2109994024"/>
      </p:ext>
    </p:extLst>
  </p:cSld>
  <p:clrMapOvr>
    <a:masterClrMapping/>
  </p:clrMapOvr>
  <p:transition spd="med">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86866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风险评估</a:t>
            </a:r>
          </a:p>
        </p:txBody>
      </p:sp>
      <p:sp>
        <p:nvSpPr>
          <p:cNvPr id="9" name="Rectangular Callout 24">
            <a:extLst>
              <a:ext uri="{FF2B5EF4-FFF2-40B4-BE49-F238E27FC236}">
                <a16:creationId xmlns="" xmlns:a16="http://schemas.microsoft.com/office/drawing/2014/main" id="{E3F7FA67-0215-4425-B4CD-D6F00CB3E308}"/>
              </a:ext>
            </a:extLst>
          </p:cNvPr>
          <p:cNvSpPr/>
          <p:nvPr/>
        </p:nvSpPr>
        <p:spPr>
          <a:xfrm flipH="1">
            <a:off x="4618038" y="2097364"/>
            <a:ext cx="965200" cy="938212"/>
          </a:xfrm>
          <a:prstGeom prst="wedgeRectCallou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0" name="Rectangular Callout 30">
            <a:extLst>
              <a:ext uri="{FF2B5EF4-FFF2-40B4-BE49-F238E27FC236}">
                <a16:creationId xmlns="" xmlns:a16="http://schemas.microsoft.com/office/drawing/2014/main" id="{D5D2628A-08A0-439C-B522-9422639997C6}"/>
              </a:ext>
            </a:extLst>
          </p:cNvPr>
          <p:cNvSpPr/>
          <p:nvPr/>
        </p:nvSpPr>
        <p:spPr>
          <a:xfrm flipH="1">
            <a:off x="4618038" y="4344852"/>
            <a:ext cx="965200" cy="936625"/>
          </a:xfrm>
          <a:prstGeom prst="wedgeRectCallou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ular Callout 58">
            <a:extLst>
              <a:ext uri="{FF2B5EF4-FFF2-40B4-BE49-F238E27FC236}">
                <a16:creationId xmlns="" xmlns:a16="http://schemas.microsoft.com/office/drawing/2014/main" id="{C97C0547-AE5D-4208-80F6-C8A6898B2390}"/>
              </a:ext>
            </a:extLst>
          </p:cNvPr>
          <p:cNvSpPr/>
          <p:nvPr/>
        </p:nvSpPr>
        <p:spPr>
          <a:xfrm>
            <a:off x="6556375" y="3310767"/>
            <a:ext cx="965200" cy="9382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3" name="Rectangular Callout 62">
            <a:extLst>
              <a:ext uri="{FF2B5EF4-FFF2-40B4-BE49-F238E27FC236}">
                <a16:creationId xmlns="" xmlns:a16="http://schemas.microsoft.com/office/drawing/2014/main" id="{202A10B2-1D6B-41D8-A87F-7C990DAB6B45}"/>
              </a:ext>
            </a:extLst>
          </p:cNvPr>
          <p:cNvSpPr/>
          <p:nvPr/>
        </p:nvSpPr>
        <p:spPr>
          <a:xfrm>
            <a:off x="6556375" y="4871623"/>
            <a:ext cx="965200" cy="936625"/>
          </a:xfrm>
          <a:prstGeom prst="wedgeRectCallout">
            <a:avLst/>
          </a:pr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 name="Straight Connector 67">
            <a:extLst>
              <a:ext uri="{FF2B5EF4-FFF2-40B4-BE49-F238E27FC236}">
                <a16:creationId xmlns="" xmlns:a16="http://schemas.microsoft.com/office/drawing/2014/main" id="{5A653CBD-4199-4356-908F-6789F86B1C37}"/>
              </a:ext>
            </a:extLst>
          </p:cNvPr>
          <p:cNvCxnSpPr>
            <a:cxnSpLocks/>
          </p:cNvCxnSpPr>
          <p:nvPr/>
        </p:nvCxnSpPr>
        <p:spPr>
          <a:xfrm flipH="1" flipV="1">
            <a:off x="6069806" y="1545670"/>
            <a:ext cx="26193" cy="4837249"/>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6" name="组合 12">
            <a:extLst>
              <a:ext uri="{FF2B5EF4-FFF2-40B4-BE49-F238E27FC236}">
                <a16:creationId xmlns="" xmlns:a16="http://schemas.microsoft.com/office/drawing/2014/main" id="{AA2BE342-E37C-4BC5-89F4-E20335F544A5}"/>
              </a:ext>
            </a:extLst>
          </p:cNvPr>
          <p:cNvGrpSpPr/>
          <p:nvPr/>
        </p:nvGrpSpPr>
        <p:grpSpPr bwMode="auto">
          <a:xfrm>
            <a:off x="552846" y="2172003"/>
            <a:ext cx="3793117" cy="1901685"/>
            <a:chOff x="553100" y="1817100"/>
            <a:chExt cx="3793459" cy="1901311"/>
          </a:xfrm>
        </p:grpSpPr>
        <p:sp>
          <p:nvSpPr>
            <p:cNvPr id="17" name="Text Placeholder 3">
              <a:extLst>
                <a:ext uri="{FF2B5EF4-FFF2-40B4-BE49-F238E27FC236}">
                  <a16:creationId xmlns="" xmlns:a16="http://schemas.microsoft.com/office/drawing/2014/main" id="{0570FDA1-631C-444A-A8C9-312AE8ADD479}"/>
                </a:ext>
              </a:extLst>
            </p:cNvPr>
            <p:cNvSpPr txBox="1"/>
            <p:nvPr/>
          </p:nvSpPr>
          <p:spPr bwMode="auto">
            <a:xfrm>
              <a:off x="2268879" y="181710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需求获取方面的风险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 name="Text Placeholder 3">
              <a:extLst>
                <a:ext uri="{FF2B5EF4-FFF2-40B4-BE49-F238E27FC236}">
                  <a16:creationId xmlns="" xmlns:a16="http://schemas.microsoft.com/office/drawing/2014/main" id="{87B899DE-4A0E-4B13-8D9D-F3B504478CA7}"/>
                </a:ext>
              </a:extLst>
            </p:cNvPr>
            <p:cNvSpPr txBox="1"/>
            <p:nvPr/>
          </p:nvSpPr>
          <p:spPr bwMode="auto">
            <a:xfrm>
              <a:off x="553100" y="2210602"/>
              <a:ext cx="3772240" cy="15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产品愿景与项目范围没有达成共识的风险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需求开发所花时间分配不合理的风险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客户参与缺乏的风险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需求规范不完整不正确的风险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5.</a:t>
              </a:r>
              <a:r>
                <a:rPr lang="zh-CN" altLang="en-US" sz="1400" dirty="0">
                  <a:solidFill>
                    <a:srgbClr val="000000"/>
                  </a:solidFill>
                  <a:latin typeface="微软雅黑" panose="020B0503020204020204" pitchFamily="34" charset="-122"/>
                  <a:ea typeface="微软雅黑" panose="020B0503020204020204" pitchFamily="34" charset="-122"/>
                </a:rPr>
                <a:t>客户就需求没有达成共识的风险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6.</a:t>
              </a:r>
              <a:r>
                <a:rPr lang="zh-CN" altLang="en-US" sz="1400" dirty="0">
                  <a:solidFill>
                    <a:srgbClr val="000000"/>
                  </a:solidFill>
                  <a:latin typeface="微软雅黑" panose="020B0503020204020204" pitchFamily="34" charset="-122"/>
                  <a:ea typeface="微软雅黑" panose="020B0503020204020204" pitchFamily="34" charset="-122"/>
                </a:rPr>
                <a:t>对非功能性需求忽视的风险</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9" name="组合 15">
            <a:extLst>
              <a:ext uri="{FF2B5EF4-FFF2-40B4-BE49-F238E27FC236}">
                <a16:creationId xmlns="" xmlns:a16="http://schemas.microsoft.com/office/drawing/2014/main" id="{A7319DDB-E7BF-4C23-9D66-26C093E35A7F}"/>
              </a:ext>
            </a:extLst>
          </p:cNvPr>
          <p:cNvGrpSpPr/>
          <p:nvPr/>
        </p:nvGrpSpPr>
        <p:grpSpPr bwMode="auto">
          <a:xfrm>
            <a:off x="-367744" y="4459182"/>
            <a:ext cx="4713708" cy="1173024"/>
            <a:chOff x="-367573" y="3150101"/>
            <a:chExt cx="4714133" cy="1172793"/>
          </a:xfrm>
        </p:grpSpPr>
        <p:sp>
          <p:nvSpPr>
            <p:cNvPr id="20" name="Text Placeholder 3">
              <a:extLst>
                <a:ext uri="{FF2B5EF4-FFF2-40B4-BE49-F238E27FC236}">
                  <a16:creationId xmlns="" xmlns:a16="http://schemas.microsoft.com/office/drawing/2014/main" id="{6AE5DA05-A750-4E93-8951-FDD11D72B500}"/>
                </a:ext>
              </a:extLst>
            </p:cNvPr>
            <p:cNvSpPr txBox="1"/>
            <p:nvPr/>
          </p:nvSpPr>
          <p:spPr bwMode="auto">
            <a:xfrm>
              <a:off x="2268879" y="3150101"/>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需求分析方面的风险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1" name="Text Placeholder 3">
              <a:extLst>
                <a:ext uri="{FF2B5EF4-FFF2-40B4-BE49-F238E27FC236}">
                  <a16:creationId xmlns="" xmlns:a16="http://schemas.microsoft.com/office/drawing/2014/main" id="{FDA88042-7059-471A-9126-2D66D3CDC229}"/>
                </a:ext>
              </a:extLst>
            </p:cNvPr>
            <p:cNvSpPr txBox="1"/>
            <p:nvPr/>
          </p:nvSpPr>
          <p:spPr bwMode="auto">
            <a:xfrm>
              <a:off x="-367573" y="3590530"/>
              <a:ext cx="4714133"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需求优先级未定的风险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技术难的风险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不熟悉新技术、方法、语言、工具的风险</a:t>
              </a:r>
            </a:p>
          </p:txBody>
        </p:sp>
      </p:grpSp>
      <p:grpSp>
        <p:nvGrpSpPr>
          <p:cNvPr id="25" name="组合 21">
            <a:extLst>
              <a:ext uri="{FF2B5EF4-FFF2-40B4-BE49-F238E27FC236}">
                <a16:creationId xmlns="" xmlns:a16="http://schemas.microsoft.com/office/drawing/2014/main" id="{B970CB8F-92E2-483F-97A3-0535F715CEBB}"/>
              </a:ext>
            </a:extLst>
          </p:cNvPr>
          <p:cNvGrpSpPr/>
          <p:nvPr/>
        </p:nvGrpSpPr>
        <p:grpSpPr bwMode="auto">
          <a:xfrm>
            <a:off x="7682332" y="3354867"/>
            <a:ext cx="3350102" cy="886263"/>
            <a:chOff x="7684845" y="1924886"/>
            <a:chExt cx="3350404" cy="886090"/>
          </a:xfrm>
        </p:grpSpPr>
        <p:sp>
          <p:nvSpPr>
            <p:cNvPr id="26" name="Text Placeholder 3">
              <a:extLst>
                <a:ext uri="{FF2B5EF4-FFF2-40B4-BE49-F238E27FC236}">
                  <a16:creationId xmlns="" xmlns:a16="http://schemas.microsoft.com/office/drawing/2014/main" id="{DD14B7EC-8C5E-4285-B190-96CC5FD23FBB}"/>
                </a:ext>
              </a:extLst>
            </p:cNvPr>
            <p:cNvSpPr txBox="1"/>
            <p:nvPr/>
          </p:nvSpPr>
          <p:spPr bwMode="auto">
            <a:xfrm>
              <a:off x="7711415" y="1924886"/>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需求验证方面的风险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1" name="Text Placeholder 3">
              <a:extLst>
                <a:ext uri="{FF2B5EF4-FFF2-40B4-BE49-F238E27FC236}">
                  <a16:creationId xmlns="" xmlns:a16="http://schemas.microsoft.com/office/drawing/2014/main" id="{ED02BB17-4B2A-4EF1-8AA5-B8E03B303AB4}"/>
                </a:ext>
              </a:extLst>
            </p:cNvPr>
            <p:cNvSpPr txBox="1"/>
            <p:nvPr/>
          </p:nvSpPr>
          <p:spPr bwMode="auto">
            <a:xfrm>
              <a:off x="7684845" y="2337093"/>
              <a:ext cx="3350404" cy="47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需求未经确认的风险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审查人员不熟练，不能有效审查的风险</a:t>
              </a:r>
            </a:p>
          </p:txBody>
        </p:sp>
      </p:grpSp>
      <p:grpSp>
        <p:nvGrpSpPr>
          <p:cNvPr id="32" name="组合 25">
            <a:extLst>
              <a:ext uri="{FF2B5EF4-FFF2-40B4-BE49-F238E27FC236}">
                <a16:creationId xmlns="" xmlns:a16="http://schemas.microsoft.com/office/drawing/2014/main" id="{E0D5CEEC-0A25-4574-9E12-711769D8DAC1}"/>
              </a:ext>
            </a:extLst>
          </p:cNvPr>
          <p:cNvGrpSpPr/>
          <p:nvPr/>
        </p:nvGrpSpPr>
        <p:grpSpPr bwMode="auto">
          <a:xfrm>
            <a:off x="7682332" y="4911546"/>
            <a:ext cx="3094935" cy="1360972"/>
            <a:chOff x="7684845" y="1931820"/>
            <a:chExt cx="3095214" cy="1360706"/>
          </a:xfrm>
        </p:grpSpPr>
        <p:sp>
          <p:nvSpPr>
            <p:cNvPr id="33" name="Text Placeholder 3">
              <a:extLst>
                <a:ext uri="{FF2B5EF4-FFF2-40B4-BE49-F238E27FC236}">
                  <a16:creationId xmlns="" xmlns:a16="http://schemas.microsoft.com/office/drawing/2014/main" id="{373A15EC-2690-4BDF-BC0E-96971EDB7297}"/>
                </a:ext>
              </a:extLst>
            </p:cNvPr>
            <p:cNvSpPr txBox="1"/>
            <p:nvPr/>
          </p:nvSpPr>
          <p:spPr bwMode="auto">
            <a:xfrm>
              <a:off x="7711415" y="193182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需求管理方面的风险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7684845" y="2301679"/>
              <a:ext cx="3095214" cy="99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需求不断变更的风险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需求变更过程中的风险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需求未实现的风险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需求范围不断扩张的风险</a:t>
              </a:r>
            </a:p>
          </p:txBody>
        </p:sp>
      </p:grpSp>
      <p:sp>
        <p:nvSpPr>
          <p:cNvPr id="38" name="Text Placeholder 3">
            <a:extLst>
              <a:ext uri="{FF2B5EF4-FFF2-40B4-BE49-F238E27FC236}">
                <a16:creationId xmlns="" xmlns:a16="http://schemas.microsoft.com/office/drawing/2014/main" id="{1A5786D1-A035-40F7-B1CE-7CB61F6953E5}"/>
              </a:ext>
            </a:extLst>
          </p:cNvPr>
          <p:cNvSpPr txBox="1"/>
          <p:nvPr/>
        </p:nvSpPr>
        <p:spPr bwMode="auto">
          <a:xfrm>
            <a:off x="4818063" y="2278339"/>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39" name="Text Placeholder 3">
            <a:extLst>
              <a:ext uri="{FF2B5EF4-FFF2-40B4-BE49-F238E27FC236}">
                <a16:creationId xmlns="" xmlns:a16="http://schemas.microsoft.com/office/drawing/2014/main" id="{7DF8A671-F84C-4BBC-B64E-C442604985DD}"/>
              </a:ext>
            </a:extLst>
          </p:cNvPr>
          <p:cNvSpPr txBox="1"/>
          <p:nvPr/>
        </p:nvSpPr>
        <p:spPr bwMode="auto">
          <a:xfrm>
            <a:off x="6751259" y="3493369"/>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04</a:t>
            </a:r>
          </a:p>
        </p:txBody>
      </p:sp>
      <p:sp>
        <p:nvSpPr>
          <p:cNvPr id="40" name="Text Placeholder 3">
            <a:extLst>
              <a:ext uri="{FF2B5EF4-FFF2-40B4-BE49-F238E27FC236}">
                <a16:creationId xmlns="" xmlns:a16="http://schemas.microsoft.com/office/drawing/2014/main" id="{78FA9E5B-816F-4B62-A6C7-9913D180294B}"/>
              </a:ext>
            </a:extLst>
          </p:cNvPr>
          <p:cNvSpPr txBox="1"/>
          <p:nvPr/>
        </p:nvSpPr>
        <p:spPr bwMode="auto">
          <a:xfrm>
            <a:off x="4813300" y="4525827"/>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sp>
        <p:nvSpPr>
          <p:cNvPr id="41" name="Text Placeholder 3">
            <a:extLst>
              <a:ext uri="{FF2B5EF4-FFF2-40B4-BE49-F238E27FC236}">
                <a16:creationId xmlns="" xmlns:a16="http://schemas.microsoft.com/office/drawing/2014/main" id="{93A9209E-7ED5-4CCD-B6A1-54BEE638EE02}"/>
              </a:ext>
            </a:extLst>
          </p:cNvPr>
          <p:cNvSpPr txBox="1"/>
          <p:nvPr/>
        </p:nvSpPr>
        <p:spPr bwMode="auto">
          <a:xfrm>
            <a:off x="6747290" y="5052637"/>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05</a:t>
            </a:r>
          </a:p>
        </p:txBody>
      </p:sp>
      <p:sp>
        <p:nvSpPr>
          <p:cNvPr id="44" name="Rectangular Callout 58">
            <a:extLst>
              <a:ext uri="{FF2B5EF4-FFF2-40B4-BE49-F238E27FC236}">
                <a16:creationId xmlns="" xmlns:a16="http://schemas.microsoft.com/office/drawing/2014/main" id="{7981D91E-AC77-450C-934D-49ADA718C438}"/>
              </a:ext>
            </a:extLst>
          </p:cNvPr>
          <p:cNvSpPr/>
          <p:nvPr/>
        </p:nvSpPr>
        <p:spPr>
          <a:xfrm>
            <a:off x="6556375" y="1711669"/>
            <a:ext cx="965200" cy="938213"/>
          </a:xfrm>
          <a:prstGeom prst="wedgeRectCallou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45" name="组合 21">
            <a:extLst>
              <a:ext uri="{FF2B5EF4-FFF2-40B4-BE49-F238E27FC236}">
                <a16:creationId xmlns="" xmlns:a16="http://schemas.microsoft.com/office/drawing/2014/main" id="{FF8BBC2A-3807-42A5-A937-936FCDC1E8C7}"/>
              </a:ext>
            </a:extLst>
          </p:cNvPr>
          <p:cNvGrpSpPr/>
          <p:nvPr/>
        </p:nvGrpSpPr>
        <p:grpSpPr bwMode="auto">
          <a:xfrm>
            <a:off x="7682332" y="1760392"/>
            <a:ext cx="3648272" cy="1073319"/>
            <a:chOff x="7684845" y="1929506"/>
            <a:chExt cx="3648601" cy="1073108"/>
          </a:xfrm>
        </p:grpSpPr>
        <p:sp>
          <p:nvSpPr>
            <p:cNvPr id="46" name="Text Placeholder 3">
              <a:extLst>
                <a:ext uri="{FF2B5EF4-FFF2-40B4-BE49-F238E27FC236}">
                  <a16:creationId xmlns="" xmlns:a16="http://schemas.microsoft.com/office/drawing/2014/main" id="{409E24C8-1E3C-4751-9F6B-1BA463B84453}"/>
                </a:ext>
              </a:extLst>
            </p:cNvPr>
            <p:cNvSpPr txBox="1"/>
            <p:nvPr/>
          </p:nvSpPr>
          <p:spPr bwMode="auto">
            <a:xfrm>
              <a:off x="7684845" y="1929506"/>
              <a:ext cx="2539387"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需求规格说明方面的风险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47" name="Text Placeholder 3">
              <a:extLst>
                <a:ext uri="{FF2B5EF4-FFF2-40B4-BE49-F238E27FC236}">
                  <a16:creationId xmlns="" xmlns:a16="http://schemas.microsoft.com/office/drawing/2014/main" id="{72FC5DA4-73D8-4DCE-92AC-D8971A8CB4A9}"/>
                </a:ext>
              </a:extLst>
            </p:cNvPr>
            <p:cNvSpPr txBox="1"/>
            <p:nvPr/>
          </p:nvSpPr>
          <p:spPr bwMode="auto">
            <a:xfrm>
              <a:off x="7684845" y="2270250"/>
              <a:ext cx="3648601"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开发人员和客户对需求理解不一致的风险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术语二义性的风险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需求中包含设计的风险</a:t>
              </a:r>
            </a:p>
          </p:txBody>
        </p:sp>
      </p:grpSp>
      <p:sp>
        <p:nvSpPr>
          <p:cNvPr id="48" name="Text Placeholder 3">
            <a:extLst>
              <a:ext uri="{FF2B5EF4-FFF2-40B4-BE49-F238E27FC236}">
                <a16:creationId xmlns="" xmlns:a16="http://schemas.microsoft.com/office/drawing/2014/main" id="{268A544F-DF5F-4617-B8EA-74524E0BE5DD}"/>
              </a:ext>
            </a:extLst>
          </p:cNvPr>
          <p:cNvSpPr txBox="1"/>
          <p:nvPr/>
        </p:nvSpPr>
        <p:spPr bwMode="auto">
          <a:xfrm>
            <a:off x="6751259" y="1894271"/>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03</a:t>
            </a:r>
          </a:p>
        </p:txBody>
      </p:sp>
      <p:pic>
        <p:nvPicPr>
          <p:cNvPr id="35" name="图片 34">
            <a:extLst>
              <a:ext uri="{FF2B5EF4-FFF2-40B4-BE49-F238E27FC236}">
                <a16:creationId xmlns="" xmlns:a16="http://schemas.microsoft.com/office/drawing/2014/main" id="{9842ADBF-004C-4820-9003-5C613ADA7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590609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anim calcmode="lin" valueType="num">
                                      <p:cBhvr>
                                        <p:cTn id="73" dur="1000" fill="hold"/>
                                        <p:tgtEl>
                                          <p:spTgt spid="44"/>
                                        </p:tgtEl>
                                        <p:attrNameLst>
                                          <p:attrName>ppt_x</p:attrName>
                                        </p:attrNameLst>
                                      </p:cBhvr>
                                      <p:tavLst>
                                        <p:tav tm="0">
                                          <p:val>
                                            <p:strVal val="#ppt_x"/>
                                          </p:val>
                                        </p:tav>
                                        <p:tav tm="100000">
                                          <p:val>
                                            <p:strVal val="#ppt_x"/>
                                          </p:val>
                                        </p:tav>
                                      </p:tavLst>
                                    </p:anim>
                                    <p:anim calcmode="lin" valueType="num">
                                      <p:cBhvr>
                                        <p:cTn id="74" dur="1000" fill="hold"/>
                                        <p:tgtEl>
                                          <p:spTgt spid="4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38" grpId="0"/>
      <p:bldP spid="39" grpId="0"/>
      <p:bldP spid="40" grpId="0"/>
      <p:bldP spid="41" grpId="0"/>
      <p:bldP spid="44" grpId="0" animBg="1"/>
      <p:bldP spid="4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 xmlns:a16="http://schemas.microsoft.com/office/drawing/2014/main" id="{E0D5CEEC-0A25-4574-9E12-711769D8DAC1}"/>
              </a:ext>
            </a:extLst>
          </p:cNvPr>
          <p:cNvGrpSpPr/>
          <p:nvPr/>
        </p:nvGrpSpPr>
        <p:grpSpPr bwMode="auto">
          <a:xfrm>
            <a:off x="2462670" y="2345056"/>
            <a:ext cx="7773552" cy="3944347"/>
            <a:chOff x="7331832" y="-564360"/>
            <a:chExt cx="3426323" cy="7323268"/>
          </a:xfrm>
        </p:grpSpPr>
        <p:sp>
          <p:nvSpPr>
            <p:cNvPr id="33" name="Text Placeholder 3">
              <a:extLst>
                <a:ext uri="{FF2B5EF4-FFF2-40B4-BE49-F238E27FC236}">
                  <a16:creationId xmlns="" xmlns:a16="http://schemas.microsoft.com/office/drawing/2014/main" id="{373A15EC-2690-4BDF-BC0E-96971EDB7297}"/>
                </a:ext>
              </a:extLst>
            </p:cNvPr>
            <p:cNvSpPr txBox="1"/>
            <p:nvPr/>
          </p:nvSpPr>
          <p:spPr bwMode="auto">
            <a:xfrm>
              <a:off x="7331832" y="-564360"/>
              <a:ext cx="1640440" cy="57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sz="2000" b="1" dirty="0"/>
                <a:t>需求获取方面的控制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7662941" y="73141"/>
              <a:ext cx="3095214" cy="668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在项目早期，写一份包含业务需求的愿景与范围文档，并将其用作新需求或变更需求的决策向导。</a:t>
              </a:r>
            </a:p>
            <a:p>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几下每个项目实际投入需求开发的工作量，以便能够判断时间是否充足并对未来项目的规划加以改进。</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尽早明确干系人、客户和用户类别。确定各类用户代言人。让关键干系人担任产品带头人。还要确保产品带头人确实履行其承诺以便你能够收集到正确的需求。</a:t>
              </a:r>
            </a:p>
            <a:p>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对使用场景进行构思，根据需求写测试，并让客户定义这些场景的验收标准。还需建立原型。征求客户代表对需求和分析模型进行评审。</a:t>
              </a:r>
            </a:p>
            <a:p>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确定主要客户，并使用产品代言人获得客户的积极发言和参与。让正确的干系人代表评审需求。</a:t>
              </a:r>
            </a:p>
            <a:p>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向客户询问质量特征。尽可能准确记下这些非功能性需求及其验收标准</a:t>
              </a:r>
            </a:p>
          </p:txBody>
        </p:sp>
      </p:grpSp>
    </p:spTree>
    <p:extLst>
      <p:ext uri="{BB962C8B-B14F-4D97-AF65-F5344CB8AC3E}">
        <p14:creationId xmlns:p14="http://schemas.microsoft.com/office/powerpoint/2010/main" val="9992018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 xmlns:a16="http://schemas.microsoft.com/office/drawing/2014/main" id="{E0D5CEEC-0A25-4574-9E12-711769D8DAC1}"/>
              </a:ext>
            </a:extLst>
          </p:cNvPr>
          <p:cNvGrpSpPr/>
          <p:nvPr/>
        </p:nvGrpSpPr>
        <p:grpSpPr bwMode="auto">
          <a:xfrm>
            <a:off x="2477039" y="2402294"/>
            <a:ext cx="7237920" cy="2510640"/>
            <a:chOff x="7331832" y="-564360"/>
            <a:chExt cx="3190234" cy="4661378"/>
          </a:xfrm>
        </p:grpSpPr>
        <p:sp>
          <p:nvSpPr>
            <p:cNvPr id="33" name="Text Placeholder 3">
              <a:extLst>
                <a:ext uri="{FF2B5EF4-FFF2-40B4-BE49-F238E27FC236}">
                  <a16:creationId xmlns="" xmlns:a16="http://schemas.microsoft.com/office/drawing/2014/main" id="{373A15EC-2690-4BDF-BC0E-96971EDB7297}"/>
                </a:ext>
              </a:extLst>
            </p:cNvPr>
            <p:cNvSpPr txBox="1"/>
            <p:nvPr/>
          </p:nvSpPr>
          <p:spPr bwMode="auto">
            <a:xfrm>
              <a:off x="7331832" y="-564360"/>
              <a:ext cx="1640440" cy="57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sz="2000" b="1" dirty="0"/>
                <a:t>需求分析方面的控制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7671702" y="496990"/>
              <a:ext cx="2850364" cy="360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．保证每个功能性需求、特性或用户需求都排好优先级即并被分配到特定的系统版本或迭代中。</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评估每个需求的可行性，以便识别出实现用时长于计划用时的需求。</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不低估熟悉并了解新技术的学习曲线。尽早识别出高风险的需求，并与开发团队一同努力，给起步失误学习和实验流出足够的时间。</a:t>
              </a:r>
            </a:p>
          </p:txBody>
        </p:sp>
      </p:grpSp>
    </p:spTree>
    <p:extLst>
      <p:ext uri="{BB962C8B-B14F-4D97-AF65-F5344CB8AC3E}">
        <p14:creationId xmlns:p14="http://schemas.microsoft.com/office/powerpoint/2010/main" val="1587832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 xmlns:a16="http://schemas.microsoft.com/office/drawing/2014/main" id="{E0D5CEEC-0A25-4574-9E12-711769D8DAC1}"/>
              </a:ext>
            </a:extLst>
          </p:cNvPr>
          <p:cNvGrpSpPr/>
          <p:nvPr/>
        </p:nvGrpSpPr>
        <p:grpSpPr bwMode="auto">
          <a:xfrm>
            <a:off x="2576429" y="2444448"/>
            <a:ext cx="7104450" cy="1858661"/>
            <a:chOff x="7331832" y="-564360"/>
            <a:chExt cx="3131405" cy="3450882"/>
          </a:xfrm>
        </p:grpSpPr>
        <p:sp>
          <p:nvSpPr>
            <p:cNvPr id="33" name="Text Placeholder 3">
              <a:extLst>
                <a:ext uri="{FF2B5EF4-FFF2-40B4-BE49-F238E27FC236}">
                  <a16:creationId xmlns="" xmlns:a16="http://schemas.microsoft.com/office/drawing/2014/main" id="{373A15EC-2690-4BDF-BC0E-96971EDB7297}"/>
                </a:ext>
              </a:extLst>
            </p:cNvPr>
            <p:cNvSpPr txBox="1"/>
            <p:nvPr/>
          </p:nvSpPr>
          <p:spPr bwMode="auto">
            <a:xfrm>
              <a:off x="7331832" y="-564360"/>
              <a:ext cx="1640440" cy="57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sz="2000" b="1" dirty="0"/>
                <a:t>需求规格说明方面的控制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7612873" y="315072"/>
              <a:ext cx="2850364" cy="25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由开发人员、测试人员和客户对需求进行同级评审，以此来缓解风险。</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进行需求评审来帮助参与者对属于和概念的理解达成共识。</a:t>
              </a:r>
            </a:p>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仔细评审需求，以确保这些需求强调的是解决业务问题需要做什么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而不是指解决方案。</a:t>
              </a:r>
            </a:p>
          </p:txBody>
        </p:sp>
      </p:grpSp>
    </p:spTree>
    <p:extLst>
      <p:ext uri="{BB962C8B-B14F-4D97-AF65-F5344CB8AC3E}">
        <p14:creationId xmlns:p14="http://schemas.microsoft.com/office/powerpoint/2010/main" val="18037368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 xmlns:a16="http://schemas.microsoft.com/office/drawing/2014/main" id="{E0D5CEEC-0A25-4574-9E12-711769D8DAC1}"/>
              </a:ext>
            </a:extLst>
          </p:cNvPr>
          <p:cNvGrpSpPr/>
          <p:nvPr/>
        </p:nvGrpSpPr>
        <p:grpSpPr bwMode="auto">
          <a:xfrm>
            <a:off x="2462132" y="2484204"/>
            <a:ext cx="7186090" cy="1608692"/>
            <a:chOff x="7213549" y="-564360"/>
            <a:chExt cx="3167389" cy="2986774"/>
          </a:xfrm>
        </p:grpSpPr>
        <p:sp>
          <p:nvSpPr>
            <p:cNvPr id="33" name="Text Placeholder 3">
              <a:extLst>
                <a:ext uri="{FF2B5EF4-FFF2-40B4-BE49-F238E27FC236}">
                  <a16:creationId xmlns="" xmlns:a16="http://schemas.microsoft.com/office/drawing/2014/main" id="{373A15EC-2690-4BDF-BC0E-96971EDB7297}"/>
                </a:ext>
              </a:extLst>
            </p:cNvPr>
            <p:cNvSpPr txBox="1"/>
            <p:nvPr/>
          </p:nvSpPr>
          <p:spPr bwMode="auto">
            <a:xfrm>
              <a:off x="7213549" y="-564360"/>
              <a:ext cx="1640440" cy="57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sz="2000" b="1" dirty="0"/>
                <a:t>需求审核方面的控制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7530574" y="365256"/>
              <a:ext cx="2850364" cy="2057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在实现每组需求前对其正确性和质量进行确认，避免后续返工。在项目计划中为这些质量活动留出时间和资源。征求客户代表承诺参加需求评审。</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对所有参加需求文档审查的团队成员进行培训。</a:t>
              </a:r>
            </a:p>
          </p:txBody>
        </p:sp>
      </p:grpSp>
    </p:spTree>
    <p:extLst>
      <p:ext uri="{BB962C8B-B14F-4D97-AF65-F5344CB8AC3E}">
        <p14:creationId xmlns:p14="http://schemas.microsoft.com/office/powerpoint/2010/main" val="14929056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 xmlns:a16="http://schemas.microsoft.com/office/drawing/2014/main" id="{E0D5CEEC-0A25-4574-9E12-711769D8DAC1}"/>
              </a:ext>
            </a:extLst>
          </p:cNvPr>
          <p:cNvGrpSpPr/>
          <p:nvPr/>
        </p:nvGrpSpPr>
        <p:grpSpPr bwMode="auto">
          <a:xfrm>
            <a:off x="1955236" y="2464325"/>
            <a:ext cx="7844205" cy="1980245"/>
            <a:chOff x="6955079" y="-490547"/>
            <a:chExt cx="3457464" cy="3676616"/>
          </a:xfrm>
        </p:grpSpPr>
        <p:sp>
          <p:nvSpPr>
            <p:cNvPr id="33" name="Text Placeholder 3">
              <a:extLst>
                <a:ext uri="{FF2B5EF4-FFF2-40B4-BE49-F238E27FC236}">
                  <a16:creationId xmlns="" xmlns:a16="http://schemas.microsoft.com/office/drawing/2014/main" id="{373A15EC-2690-4BDF-BC0E-96971EDB7297}"/>
                </a:ext>
              </a:extLst>
            </p:cNvPr>
            <p:cNvSpPr txBox="1"/>
            <p:nvPr/>
          </p:nvSpPr>
          <p:spPr bwMode="auto">
            <a:xfrm>
              <a:off x="6955079" y="-490547"/>
              <a:ext cx="1640440" cy="57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sz="2000" b="1" dirty="0"/>
                <a:t>需求</a:t>
              </a:r>
              <a:r>
                <a:rPr lang="zh-CN" altLang="en-US" sz="2000" b="1" dirty="0" smtClean="0"/>
                <a:t>管理方面的控制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7562179" y="614622"/>
              <a:ext cx="2850364" cy="257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将成文的业务需求和范围定义作为审核变更的标尺，控制失控的范围蠕变。</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必须与收到影响的干系人就变更进行明确的沟通。</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分阶段或增量式的交付生命周期进行规划。应当在早期版本实现优先级最高的功能，在后续迭代中进一步完善系统能力。</a:t>
              </a:r>
            </a:p>
          </p:txBody>
        </p:sp>
      </p:grpSp>
    </p:spTree>
    <p:extLst>
      <p:ext uri="{BB962C8B-B14F-4D97-AF65-F5344CB8AC3E}">
        <p14:creationId xmlns:p14="http://schemas.microsoft.com/office/powerpoint/2010/main" val="9818663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6" y="2244725"/>
            <a:ext cx="6469653" cy="2233485"/>
            <a:chOff x="5222409" y="2405563"/>
            <a:chExt cx="6470625" cy="2232640"/>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2409" y="2405563"/>
              <a:ext cx="6470625" cy="1800388"/>
              <a:chOff x="267364" y="2420002"/>
              <a:chExt cx="6470625" cy="1800388"/>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smtClean="0">
                    <a:solidFill>
                      <a:srgbClr val="2DCCDF"/>
                    </a:solidFill>
                    <a:latin typeface="微软雅黑" panose="020B0503020204020204" pitchFamily="34" charset="-122"/>
                    <a:ea typeface="微软雅黑" panose="020B0503020204020204" pitchFamily="34" charset="-122"/>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67364" y="3297409"/>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配置管理计划</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9" y="4299777"/>
              <a:ext cx="6050502"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CONFIGURATION SYSTEM MANAGEMENT </a:t>
              </a:r>
              <a:r>
                <a:rPr lang="en-US" altLang="zh-CN" sz="1600" dirty="0" smtClean="0">
                  <a:solidFill>
                    <a:srgbClr val="353A3E"/>
                  </a:solidFill>
                  <a:latin typeface="微软雅黑" panose="020B0503020204020204" pitchFamily="34" charset="-122"/>
                  <a:ea typeface="微软雅黑" panose="020B0503020204020204" pitchFamily="34" charset="-122"/>
                </a:rPr>
                <a:t>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191175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项目概述</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PROJECT OVERVIEW</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840665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096146" y="212003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组员</a:t>
            </a:r>
            <a:r>
              <a:rPr lang="en-US" altLang="zh-CN" sz="2400" b="1" dirty="0" err="1" smtClean="0">
                <a:solidFill>
                  <a:srgbClr val="F77258"/>
                </a:solidFill>
                <a:latin typeface="微软雅黑" panose="020B0503020204020204" pitchFamily="34" charset="-122"/>
                <a:ea typeface="微软雅黑" panose="020B0503020204020204" pitchFamily="34" charset="-122"/>
              </a:rPr>
              <a:t>Github</a:t>
            </a:r>
            <a:r>
              <a:rPr lang="zh-CN" altLang="en-US" sz="2400" b="1" dirty="0" smtClean="0">
                <a:solidFill>
                  <a:srgbClr val="F77258"/>
                </a:solidFill>
                <a:latin typeface="微软雅黑" panose="020B0503020204020204" pitchFamily="34" charset="-122"/>
                <a:ea typeface="微软雅黑" panose="020B0503020204020204" pitchFamily="34" charset="-122"/>
              </a:rPr>
              <a:t>账号</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nvPr>
        </p:nvGraphicFramePr>
        <p:xfrm>
          <a:off x="3008630" y="2826624"/>
          <a:ext cx="6174740" cy="3035335"/>
        </p:xfrm>
        <a:graphic>
          <a:graphicData uri="http://schemas.openxmlformats.org/drawingml/2006/table">
            <a:tbl>
              <a:tblPr firstRow="1" bandRow="1">
                <a:tableStyleId>{5C22544A-7EE6-4342-B048-85BDC9FD1C3A}</a:tableStyleId>
              </a:tblPr>
              <a:tblGrid>
                <a:gridCol w="2260600"/>
                <a:gridCol w="3914140"/>
              </a:tblGrid>
              <a:tr h="461259">
                <a:tc>
                  <a:txBody>
                    <a:bodyPr/>
                    <a:lstStyle/>
                    <a:p>
                      <a:pPr algn="ctr">
                        <a:lnSpc>
                          <a:spcPts val="1500"/>
                        </a:lnSpc>
                        <a:spcAft>
                          <a:spcPts val="600"/>
                        </a:spcAft>
                      </a:pPr>
                      <a:r>
                        <a:rPr lang="zh-CN" sz="2000" b="0" i="0">
                          <a:effectLst/>
                          <a:latin typeface="Microsoft YaHei" charset="-122"/>
                          <a:ea typeface="Microsoft YaHei" charset="-122"/>
                          <a:cs typeface="Microsoft YaHei" charset="-122"/>
                        </a:rPr>
                        <a:t>成员</a:t>
                      </a:r>
                    </a:p>
                  </a:txBody>
                  <a:tcPr marL="9525" marR="9525" marT="9525" marB="0" anchor="ctr"/>
                </a:tc>
                <a:tc>
                  <a:txBody>
                    <a:bodyPr/>
                    <a:lstStyle/>
                    <a:p>
                      <a:pPr algn="ctr">
                        <a:lnSpc>
                          <a:spcPts val="1500"/>
                        </a:lnSpc>
                        <a:spcAft>
                          <a:spcPts val="600"/>
                        </a:spcAft>
                      </a:pPr>
                      <a:r>
                        <a:rPr lang="en-US" sz="2000" b="0" i="0" dirty="0" err="1">
                          <a:effectLst/>
                          <a:latin typeface="Microsoft YaHei" charset="-122"/>
                          <a:ea typeface="Microsoft YaHei" charset="-122"/>
                          <a:cs typeface="Microsoft YaHei" charset="-122"/>
                        </a:rPr>
                        <a:t>Github</a:t>
                      </a:r>
                      <a:r>
                        <a:rPr lang="zh-CN" sz="2000" b="0" i="0" dirty="0">
                          <a:effectLst/>
                          <a:latin typeface="Microsoft YaHei" charset="-122"/>
                          <a:ea typeface="Microsoft YaHei" charset="-122"/>
                          <a:cs typeface="Microsoft YaHei" charset="-122"/>
                        </a:rPr>
                        <a:t>账号</a:t>
                      </a:r>
                    </a:p>
                  </a:txBody>
                  <a:tcPr marL="9525" marR="9525" marT="9525" marB="0" anchor="ctr"/>
                </a:tc>
              </a:tr>
              <a:tr h="461259">
                <a:tc>
                  <a:txBody>
                    <a:bodyPr/>
                    <a:lstStyle/>
                    <a:p>
                      <a:pPr algn="ctr">
                        <a:lnSpc>
                          <a:spcPts val="1500"/>
                        </a:lnSpc>
                        <a:spcAft>
                          <a:spcPts val="600"/>
                        </a:spcAft>
                      </a:pPr>
                      <a:r>
                        <a:rPr lang="zh-CN" sz="2000" b="0" i="0">
                          <a:effectLst/>
                          <a:latin typeface="Microsoft YaHei" charset="-122"/>
                          <a:ea typeface="Microsoft YaHei" charset="-122"/>
                          <a:cs typeface="Microsoft YaHei" charset="-122"/>
                        </a:rPr>
                        <a:t>刘祺</a:t>
                      </a:r>
                    </a:p>
                  </a:txBody>
                  <a:tcPr marL="9525" marR="9525" marT="9525" marB="0" anchor="ctr"/>
                </a:tc>
                <a:tc>
                  <a:txBody>
                    <a:bodyPr/>
                    <a:lstStyle/>
                    <a:p>
                      <a:pPr algn="ctr">
                        <a:lnSpc>
                          <a:spcPts val="1500"/>
                        </a:lnSpc>
                        <a:spcAft>
                          <a:spcPts val="600"/>
                        </a:spcAft>
                      </a:pPr>
                      <a:r>
                        <a:rPr lang="en-US" sz="2000" b="0" i="0">
                          <a:effectLst/>
                          <a:latin typeface="Microsoft YaHei" charset="-122"/>
                          <a:ea typeface="Microsoft YaHei" charset="-122"/>
                          <a:cs typeface="Microsoft YaHei" charset="-122"/>
                        </a:rPr>
                        <a:t>67babe</a:t>
                      </a:r>
                      <a:endParaRPr lang="zh-CN" sz="2000" b="0" i="0">
                        <a:effectLst/>
                        <a:latin typeface="Microsoft YaHei" charset="-122"/>
                        <a:ea typeface="Microsoft YaHei" charset="-122"/>
                        <a:cs typeface="Microsoft YaHei" charset="-122"/>
                      </a:endParaRPr>
                    </a:p>
                  </a:txBody>
                  <a:tcPr marL="9525" marR="9525" marT="9525" marB="0" anchor="ctr"/>
                </a:tc>
              </a:tr>
              <a:tr h="461259">
                <a:tc>
                  <a:txBody>
                    <a:bodyPr/>
                    <a:lstStyle/>
                    <a:p>
                      <a:pPr algn="ctr">
                        <a:lnSpc>
                          <a:spcPts val="1500"/>
                        </a:lnSpc>
                        <a:spcAft>
                          <a:spcPts val="600"/>
                        </a:spcAft>
                      </a:pPr>
                      <a:r>
                        <a:rPr lang="zh-CN" sz="2000" b="0" i="0">
                          <a:effectLst/>
                          <a:latin typeface="Microsoft YaHei" charset="-122"/>
                          <a:ea typeface="Microsoft YaHei" charset="-122"/>
                          <a:cs typeface="Microsoft YaHei" charset="-122"/>
                        </a:rPr>
                        <a:t>赵佳锋</a:t>
                      </a:r>
                    </a:p>
                  </a:txBody>
                  <a:tcPr marL="9525" marR="9525" marT="9525" marB="0" anchor="ctr"/>
                </a:tc>
                <a:tc>
                  <a:txBody>
                    <a:bodyPr/>
                    <a:lstStyle/>
                    <a:p>
                      <a:pPr algn="ctr">
                        <a:lnSpc>
                          <a:spcPts val="1500"/>
                        </a:lnSpc>
                        <a:spcAft>
                          <a:spcPts val="600"/>
                        </a:spcAft>
                      </a:pPr>
                      <a:r>
                        <a:rPr lang="en-US" sz="2000" b="0" i="0">
                          <a:effectLst/>
                          <a:latin typeface="Microsoft YaHei" charset="-122"/>
                          <a:ea typeface="Microsoft YaHei" charset="-122"/>
                          <a:cs typeface="Microsoft YaHei" charset="-122"/>
                        </a:rPr>
                        <a:t>MrBlackry</a:t>
                      </a:r>
                      <a:endParaRPr lang="zh-CN" sz="2000" b="0" i="0">
                        <a:effectLst/>
                        <a:latin typeface="Microsoft YaHei" charset="-122"/>
                        <a:ea typeface="Microsoft YaHei" charset="-122"/>
                        <a:cs typeface="Microsoft YaHei" charset="-122"/>
                      </a:endParaRPr>
                    </a:p>
                  </a:txBody>
                  <a:tcPr marL="9525" marR="9525" marT="9525" marB="0" anchor="ctr"/>
                </a:tc>
              </a:tr>
              <a:tr h="509145">
                <a:tc>
                  <a:txBody>
                    <a:bodyPr/>
                    <a:lstStyle/>
                    <a:p>
                      <a:pPr algn="ctr">
                        <a:lnSpc>
                          <a:spcPts val="1500"/>
                        </a:lnSpc>
                        <a:spcAft>
                          <a:spcPts val="600"/>
                        </a:spcAft>
                      </a:pPr>
                      <a:r>
                        <a:rPr lang="zh-CN" sz="2000" b="0" i="0">
                          <a:effectLst/>
                          <a:latin typeface="Microsoft YaHei" charset="-122"/>
                          <a:ea typeface="Microsoft YaHei" charset="-122"/>
                          <a:cs typeface="Microsoft YaHei" charset="-122"/>
                        </a:rPr>
                        <a:t>赵唯皓</a:t>
                      </a:r>
                    </a:p>
                  </a:txBody>
                  <a:tcPr marL="9525" marR="9525" marT="9525" marB="0" anchor="ctr"/>
                </a:tc>
                <a:tc>
                  <a:txBody>
                    <a:bodyPr/>
                    <a:lstStyle/>
                    <a:p>
                      <a:pPr algn="ctr">
                        <a:lnSpc>
                          <a:spcPts val="1500"/>
                        </a:lnSpc>
                        <a:spcAft>
                          <a:spcPts val="600"/>
                        </a:spcAft>
                      </a:pPr>
                      <a:r>
                        <a:rPr lang="en-US" sz="2000" b="0" i="0">
                          <a:effectLst/>
                          <a:latin typeface="Microsoft YaHei" charset="-122"/>
                          <a:ea typeface="Microsoft YaHei" charset="-122"/>
                          <a:cs typeface="Microsoft YaHei" charset="-122"/>
                        </a:rPr>
                        <a:t>jiu-yuan</a:t>
                      </a:r>
                      <a:endParaRPr lang="zh-CN" sz="2000" b="0" i="0">
                        <a:effectLst/>
                        <a:latin typeface="Microsoft YaHei" charset="-122"/>
                        <a:ea typeface="Microsoft YaHei" charset="-122"/>
                        <a:cs typeface="Microsoft YaHei" charset="-122"/>
                      </a:endParaRPr>
                    </a:p>
                  </a:txBody>
                  <a:tcPr marL="9525" marR="9525" marT="9525" marB="0" anchor="ctr"/>
                </a:tc>
              </a:tr>
              <a:tr h="461259">
                <a:tc>
                  <a:txBody>
                    <a:bodyPr/>
                    <a:lstStyle/>
                    <a:p>
                      <a:pPr algn="ctr">
                        <a:lnSpc>
                          <a:spcPts val="1500"/>
                        </a:lnSpc>
                        <a:spcAft>
                          <a:spcPts val="600"/>
                        </a:spcAft>
                      </a:pPr>
                      <a:r>
                        <a:rPr lang="zh-CN" sz="2000" b="0" i="0">
                          <a:effectLst/>
                          <a:latin typeface="Microsoft YaHei" charset="-122"/>
                          <a:ea typeface="Microsoft YaHei" charset="-122"/>
                          <a:cs typeface="Microsoft YaHei" charset="-122"/>
                        </a:rPr>
                        <a:t>陈铭阳（负责人）</a:t>
                      </a:r>
                    </a:p>
                  </a:txBody>
                  <a:tcPr marL="9525" marR="9525" marT="9525" marB="0" anchor="ctr"/>
                </a:tc>
                <a:tc>
                  <a:txBody>
                    <a:bodyPr/>
                    <a:lstStyle/>
                    <a:p>
                      <a:pPr algn="ctr">
                        <a:lnSpc>
                          <a:spcPts val="1500"/>
                        </a:lnSpc>
                        <a:spcAft>
                          <a:spcPts val="600"/>
                        </a:spcAft>
                      </a:pPr>
                      <a:r>
                        <a:rPr lang="en-US" sz="2000" b="0" i="0">
                          <a:effectLst/>
                          <a:latin typeface="Microsoft YaHei" charset="-122"/>
                          <a:ea typeface="Microsoft YaHei" charset="-122"/>
                          <a:cs typeface="Microsoft YaHei" charset="-122"/>
                        </a:rPr>
                        <a:t>Doublesheep1010</a:t>
                      </a:r>
                      <a:endParaRPr lang="zh-CN" sz="2000" b="0" i="0">
                        <a:effectLst/>
                        <a:latin typeface="Microsoft YaHei" charset="-122"/>
                        <a:ea typeface="Microsoft YaHei" charset="-122"/>
                        <a:cs typeface="Microsoft YaHei" charset="-122"/>
                      </a:endParaRPr>
                    </a:p>
                  </a:txBody>
                  <a:tcPr marL="9525" marR="9525" marT="9525" marB="0" anchor="ctr"/>
                </a:tc>
              </a:tr>
              <a:tr h="681154">
                <a:tc>
                  <a:txBody>
                    <a:bodyPr/>
                    <a:lstStyle/>
                    <a:p>
                      <a:pPr algn="ctr">
                        <a:lnSpc>
                          <a:spcPts val="1500"/>
                        </a:lnSpc>
                        <a:spcAft>
                          <a:spcPts val="600"/>
                        </a:spcAft>
                      </a:pPr>
                      <a:r>
                        <a:rPr lang="zh-CN" sz="2000" b="0" i="0">
                          <a:effectLst/>
                          <a:latin typeface="Microsoft YaHei" charset="-122"/>
                          <a:ea typeface="Microsoft YaHei" charset="-122"/>
                          <a:cs typeface="Microsoft YaHei" charset="-122"/>
                        </a:rPr>
                        <a:t>蓝舒雯</a:t>
                      </a:r>
                    </a:p>
                  </a:txBody>
                  <a:tcPr marL="9525" marR="9525" marT="9525" marB="0" anchor="ctr"/>
                </a:tc>
                <a:tc>
                  <a:txBody>
                    <a:bodyPr/>
                    <a:lstStyle/>
                    <a:p>
                      <a:pPr algn="ctr">
                        <a:spcAft>
                          <a:spcPts val="0"/>
                        </a:spcAft>
                      </a:pPr>
                      <a:r>
                        <a:rPr lang="en-US" altLang="zh-CN" sz="2000" b="0" i="0" dirty="0" err="1" smtClean="0">
                          <a:effectLst/>
                          <a:latin typeface="Microsoft YaHei" charset="-122"/>
                          <a:ea typeface="Microsoft YaHei" charset="-122"/>
                          <a:cs typeface="Microsoft YaHei" charset="-122"/>
                        </a:rPr>
                        <a:t>Aprilsyrn</a:t>
                      </a:r>
                      <a:endParaRPr lang="zh-CN" sz="2000" b="0" i="0" dirty="0">
                        <a:effectLst/>
                        <a:latin typeface="Microsoft YaHei" charset="-122"/>
                        <a:ea typeface="Microsoft YaHei" charset="-122"/>
                        <a:cs typeface="Microsoft YaHei" charset="-122"/>
                      </a:endParaRPr>
                    </a:p>
                  </a:txBody>
                  <a:tcPr marL="9525" marR="9525" marT="9525" marB="0" anchor="ctr"/>
                </a:tc>
              </a:tr>
            </a:tbl>
          </a:graphicData>
        </a:graphic>
      </p:graphicFrame>
    </p:spTree>
    <p:extLst>
      <p:ext uri="{BB962C8B-B14F-4D97-AF65-F5344CB8AC3E}">
        <p14:creationId xmlns:p14="http://schemas.microsoft.com/office/powerpoint/2010/main" val="1935226974"/>
      </p:ext>
    </p:extLst>
  </p:cSld>
  <p:clrMapOvr>
    <a:masterClrMapping/>
  </p:clrMapOvr>
  <p:transition spd="med">
    <p:pul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08417" y="46772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配置标识</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1502228" y="1160638"/>
            <a:ext cx="10009414"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ct val="150000"/>
              </a:lnSpc>
            </a:pPr>
            <a:r>
              <a:rPr lang="zh-CN" altLang="en-US" dirty="0">
                <a:latin typeface="微软雅黑" panose="020B0503020204020204" pitchFamily="34" charset="-122"/>
                <a:ea typeface="微软雅黑" panose="020B0503020204020204" pitchFamily="34" charset="-122"/>
              </a:rPr>
              <a:t>软件项的标识基本按照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软件配置标识命名规则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进行。要通过标识能够确定软件项之间的相互联系。</a:t>
            </a:r>
          </a:p>
          <a:p>
            <a:pPr>
              <a:lnSpc>
                <a:spcPct val="150000"/>
              </a:lnSpc>
            </a:pPr>
            <a:r>
              <a:rPr lang="zh-CN" altLang="en-US" dirty="0">
                <a:latin typeface="微软雅黑" panose="020B0503020204020204" pitchFamily="34" charset="-122"/>
                <a:ea typeface="微软雅黑" panose="020B0503020204020204" pitchFamily="34" charset="-122"/>
              </a:rPr>
              <a:t>版本号有四部分组成：</a:t>
            </a:r>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主版本号</a:t>
            </a:r>
            <a:r>
              <a:rPr lang="en-US" altLang="zh-CN" dirty="0">
                <a:latin typeface="微软雅黑" panose="020B0503020204020204" pitchFamily="34" charset="-122"/>
                <a:ea typeface="微软雅黑" panose="020B0503020204020204" pitchFamily="34" charset="-122"/>
              </a:rPr>
              <a:t>.&gt;&lt;</a:t>
            </a:r>
            <a:r>
              <a:rPr lang="zh-CN" altLang="en-US" dirty="0">
                <a:latin typeface="微软雅黑" panose="020B0503020204020204" pitchFamily="34" charset="-122"/>
                <a:ea typeface="微软雅黑" panose="020B0503020204020204" pitchFamily="34" charset="-122"/>
              </a:rPr>
              <a:t>子版本号</a:t>
            </a:r>
            <a:r>
              <a:rPr lang="en-US" altLang="zh-CN" dirty="0">
                <a:latin typeface="微软雅黑" panose="020B0503020204020204" pitchFamily="34" charset="-122"/>
                <a:ea typeface="微软雅黑" panose="020B0503020204020204" pitchFamily="34" charset="-122"/>
              </a:rPr>
              <a:t>&gt;.&lt;</a:t>
            </a:r>
            <a:r>
              <a:rPr lang="zh-CN" altLang="en-US" dirty="0">
                <a:latin typeface="微软雅黑" panose="020B0503020204020204" pitchFamily="34" charset="-122"/>
                <a:ea typeface="微软雅黑" panose="020B0503020204020204" pitchFamily="34" charset="-122"/>
              </a:rPr>
              <a:t>阶段版本号</a:t>
            </a:r>
            <a:r>
              <a:rPr lang="en-US" altLang="zh-CN" dirty="0">
                <a:latin typeface="微软雅黑" panose="020B0503020204020204" pitchFamily="34" charset="-122"/>
                <a:ea typeface="微软雅黑" panose="020B0503020204020204" pitchFamily="34" charset="-122"/>
              </a:rPr>
              <a:t>&gt;.&lt;</a:t>
            </a:r>
            <a:r>
              <a:rPr lang="zh-CN" altLang="en-US" dirty="0">
                <a:latin typeface="微软雅黑" panose="020B0503020204020204" pitchFamily="34" charset="-122"/>
                <a:ea typeface="微软雅黑" panose="020B0503020204020204" pitchFamily="34" charset="-122"/>
              </a:rPr>
              <a:t>日期版本号</a:t>
            </a:r>
            <a:r>
              <a:rPr lang="en-US" altLang="zh-CN" dirty="0">
                <a:latin typeface="微软雅黑" panose="020B0503020204020204" pitchFamily="34" charset="-122"/>
                <a:ea typeface="微软雅黑" panose="020B0503020204020204" pitchFamily="34" charset="-122"/>
              </a:rPr>
              <a:t>&gt;</a:t>
            </a:r>
          </a:p>
          <a:p>
            <a:pPr>
              <a:lnSpc>
                <a:spcPct val="150000"/>
              </a:lnSpc>
            </a:pPr>
            <a:r>
              <a:rPr lang="zh-CN" altLang="en-US" dirty="0">
                <a:latin typeface="微软雅黑" panose="020B0503020204020204" pitchFamily="34" charset="-122"/>
                <a:ea typeface="微软雅黑" panose="020B0503020204020204" pitchFamily="34" charset="-122"/>
              </a:rPr>
              <a:t>例如此次版本名称：</a:t>
            </a:r>
            <a:r>
              <a:rPr lang="en-US" altLang="zh-CN" dirty="0">
                <a:latin typeface="微软雅黑" panose="020B0503020204020204" pitchFamily="34" charset="-122"/>
                <a:ea typeface="微软雅黑" panose="020B0503020204020204" pitchFamily="34" charset="-122"/>
              </a:rPr>
              <a:t>PRD2018-G12-</a:t>
            </a:r>
            <a:r>
              <a:rPr lang="zh-CN" altLang="en-US" dirty="0">
                <a:latin typeface="微软雅黑" panose="020B0503020204020204" pitchFamily="34" charset="-122"/>
                <a:ea typeface="微软雅黑" panose="020B0503020204020204" pitchFamily="34" charset="-122"/>
              </a:rPr>
              <a:t>需求工程计划</a:t>
            </a:r>
            <a:r>
              <a:rPr lang="en-US" altLang="zh-CN" dirty="0">
                <a:latin typeface="微软雅黑" panose="020B0503020204020204" pitchFamily="34" charset="-122"/>
                <a:ea typeface="微软雅黑" panose="020B0503020204020204" pitchFamily="34" charset="-122"/>
              </a:rPr>
              <a:t>0.2.1.181104</a:t>
            </a:r>
          </a:p>
          <a:p>
            <a:pPr>
              <a:lnSpc>
                <a:spcPct val="150000"/>
              </a:lnSpc>
            </a:pPr>
            <a:r>
              <a:rPr lang="en-US" altLang="zh-CN" dirty="0">
                <a:latin typeface="微软雅黑" panose="020B0503020204020204" pitchFamily="34" charset="-122"/>
                <a:ea typeface="微软雅黑" panose="020B0503020204020204" pitchFamily="34" charset="-122"/>
              </a:rPr>
              <a:t>PRD-</a:t>
            </a:r>
            <a:r>
              <a:rPr lang="zh-CN" altLang="en-US" dirty="0">
                <a:latin typeface="微软雅黑" panose="020B0503020204020204" pitchFamily="34" charset="-122"/>
                <a:ea typeface="微软雅黑" panose="020B0503020204020204" pitchFamily="34" charset="-122"/>
              </a:rPr>
              <a:t>小组名称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文档名称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主版本号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子版本号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阶段版本号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日期版本号</a:t>
            </a:r>
          </a:p>
          <a:p>
            <a:pPr>
              <a:lnSpc>
                <a:spcPct val="150000"/>
              </a:lnSpc>
            </a:pPr>
            <a:r>
              <a:rPr lang="zh-CN" altLang="en-US" dirty="0">
                <a:latin typeface="微软雅黑" panose="020B0503020204020204" pitchFamily="34" charset="-122"/>
                <a:ea typeface="微软雅黑" panose="020B0503020204020204" pitchFamily="34" charset="-122"/>
              </a:rPr>
              <a:t>主版本号</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：当功能模块有较大的变动，比如增加多个模块或者整体架构发生变化。此版本号由项目的是否发布决定是否修改。</a:t>
            </a:r>
          </a:p>
          <a:p>
            <a:pPr>
              <a:lnSpc>
                <a:spcPct val="150000"/>
              </a:lnSpc>
            </a:pPr>
            <a:r>
              <a:rPr lang="zh-CN" altLang="en-US" dirty="0">
                <a:latin typeface="微软雅黑" panose="020B0503020204020204" pitchFamily="34" charset="-122"/>
                <a:ea typeface="微软雅黑" panose="020B0503020204020204" pitchFamily="34" charset="-122"/>
              </a:rPr>
              <a:t>子版本号</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：当功能有一定的增加或变化，比如增加了对权限控制、增加自定义视图等功能。此版本号由项目决定是否修改。</a:t>
            </a:r>
          </a:p>
          <a:p>
            <a:pPr>
              <a:lnSpc>
                <a:spcPct val="150000"/>
              </a:lnSpc>
            </a:pPr>
            <a:r>
              <a:rPr lang="zh-CN" altLang="en-US" dirty="0">
                <a:latin typeface="微软雅黑" panose="020B0503020204020204" pitchFamily="34" charset="-122"/>
                <a:ea typeface="微软雅黑" panose="020B0503020204020204" pitchFamily="34" charset="-122"/>
              </a:rPr>
              <a:t>阶段版本号</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：一般是 </a:t>
            </a:r>
            <a:r>
              <a:rPr lang="en-US" altLang="zh-CN" dirty="0">
                <a:latin typeface="微软雅黑" panose="020B0503020204020204" pitchFamily="34" charset="-122"/>
                <a:ea typeface="微软雅黑" panose="020B0503020204020204" pitchFamily="34" charset="-122"/>
              </a:rPr>
              <a:t>Bug </a:t>
            </a:r>
            <a:r>
              <a:rPr lang="zh-CN" altLang="en-US" dirty="0">
                <a:latin typeface="微软雅黑" panose="020B0503020204020204" pitchFamily="34" charset="-122"/>
                <a:ea typeface="微软雅黑" panose="020B0503020204020204" pitchFamily="34" charset="-122"/>
              </a:rPr>
              <a:t>修复或是一些小的变动，要经常发布修订版，时间间隔不限，修复一个严重的</a:t>
            </a:r>
            <a:r>
              <a:rPr lang="en-US" altLang="zh-CN" dirty="0">
                <a:latin typeface="微软雅黑" panose="020B0503020204020204" pitchFamily="34" charset="-122"/>
                <a:ea typeface="微软雅黑" panose="020B0503020204020204" pitchFamily="34" charset="-122"/>
              </a:rPr>
              <a:t>bug</a:t>
            </a:r>
            <a:r>
              <a:rPr lang="zh-CN" altLang="en-US" dirty="0">
                <a:latin typeface="微软雅黑" panose="020B0503020204020204" pitchFamily="34" charset="-122"/>
                <a:ea typeface="微软雅黑" panose="020B0503020204020204" pitchFamily="34" charset="-122"/>
              </a:rPr>
              <a:t>即可发布一个修订版。此版本号由项目经理决定是否修改。</a:t>
            </a:r>
          </a:p>
          <a:p>
            <a:pPr>
              <a:lnSpc>
                <a:spcPct val="150000"/>
              </a:lnSpc>
            </a:pPr>
            <a:r>
              <a:rPr lang="zh-CN" altLang="en-US" dirty="0">
                <a:latin typeface="微软雅黑" panose="020B0503020204020204" pitchFamily="34" charset="-122"/>
                <a:ea typeface="微软雅黑" panose="020B0503020204020204" pitchFamily="34" charset="-122"/>
              </a:rPr>
              <a:t>日期版本号</a:t>
            </a:r>
            <a:r>
              <a:rPr lang="en-US" altLang="zh-CN" dirty="0">
                <a:latin typeface="微软雅黑" panose="020B0503020204020204" pitchFamily="34" charset="-122"/>
                <a:ea typeface="微软雅黑" panose="020B0503020204020204" pitchFamily="34" charset="-122"/>
              </a:rPr>
              <a:t>(181104)</a:t>
            </a:r>
            <a:r>
              <a:rPr lang="zh-CN" altLang="en-US" dirty="0">
                <a:latin typeface="微软雅黑" panose="020B0503020204020204" pitchFamily="34" charset="-122"/>
                <a:ea typeface="微软雅黑" panose="020B0503020204020204" pitchFamily="34" charset="-122"/>
              </a:rPr>
              <a:t>：用于记录修改项目的当前日期，每天对项目的修改都需要更改日期版本号。此版本号由开发人员决定是否修改。</a:t>
            </a:r>
          </a:p>
        </p:txBody>
      </p:sp>
      <p:sp>
        <p:nvSpPr>
          <p:cNvPr id="9" name="矩形 8"/>
          <p:cNvSpPr/>
          <p:nvPr/>
        </p:nvSpPr>
        <p:spPr>
          <a:xfrm>
            <a:off x="6677082" y="43694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535349201"/>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562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256"/>
          <p:cNvSpPr/>
          <p:nvPr/>
        </p:nvSpPr>
        <p:spPr bwMode="auto">
          <a:xfrm>
            <a:off x="7848600" y="2027238"/>
            <a:ext cx="1820863" cy="1247775"/>
          </a:xfrm>
          <a:custGeom>
            <a:avLst/>
            <a:gdLst>
              <a:gd name="T0" fmla="*/ 2147483647 w 969"/>
              <a:gd name="T1" fmla="*/ 2147483647 h 664"/>
              <a:gd name="T2" fmla="*/ 2147483647 w 969"/>
              <a:gd name="T3" fmla="*/ 2147483647 h 664"/>
              <a:gd name="T4" fmla="*/ 2147483647 w 969"/>
              <a:gd name="T5" fmla="*/ 2147483647 h 664"/>
              <a:gd name="T6" fmla="*/ 2147483647 w 969"/>
              <a:gd name="T7" fmla="*/ 2147483647 h 664"/>
              <a:gd name="T8" fmla="*/ 2147483647 w 969"/>
              <a:gd name="T9" fmla="*/ 2147483647 h 664"/>
              <a:gd name="T10" fmla="*/ 2147483647 w 969"/>
              <a:gd name="T11" fmla="*/ 2147483647 h 664"/>
              <a:gd name="T12" fmla="*/ 2147483647 w 969"/>
              <a:gd name="T13" fmla="*/ 2147483647 h 664"/>
              <a:gd name="T14" fmla="*/ 2147483647 w 969"/>
              <a:gd name="T15" fmla="*/ 2147483647 h 664"/>
              <a:gd name="T16" fmla="*/ 2147483647 w 969"/>
              <a:gd name="T17" fmla="*/ 2147483647 h 664"/>
              <a:gd name="T18" fmla="*/ 2147483647 w 969"/>
              <a:gd name="T19" fmla="*/ 2147483647 h 664"/>
              <a:gd name="T20" fmla="*/ 2147483647 w 969"/>
              <a:gd name="T21" fmla="*/ 2147483647 h 664"/>
              <a:gd name="T22" fmla="*/ 2147483647 w 969"/>
              <a:gd name="T23" fmla="*/ 2147483647 h 664"/>
              <a:gd name="T24" fmla="*/ 2147483647 w 969"/>
              <a:gd name="T25" fmla="*/ 2147483647 h 664"/>
              <a:gd name="T26" fmla="*/ 2147483647 w 969"/>
              <a:gd name="T27" fmla="*/ 2147483647 h 664"/>
              <a:gd name="T28" fmla="*/ 2147483647 w 969"/>
              <a:gd name="T29" fmla="*/ 2147483647 h 664"/>
              <a:gd name="T30" fmla="*/ 2147483647 w 969"/>
              <a:gd name="T31" fmla="*/ 2147483647 h 664"/>
              <a:gd name="T32" fmla="*/ 2147483647 w 969"/>
              <a:gd name="T33" fmla="*/ 2147483647 h 664"/>
              <a:gd name="T34" fmla="*/ 2147483647 w 969"/>
              <a:gd name="T35" fmla="*/ 0 h 664"/>
              <a:gd name="T36" fmla="*/ 2147483647 w 969"/>
              <a:gd name="T37" fmla="*/ 2147483647 h 664"/>
              <a:gd name="T38" fmla="*/ 2147483647 w 969"/>
              <a:gd name="T39" fmla="*/ 2147483647 h 664"/>
              <a:gd name="T40" fmla="*/ 2147483647 w 969"/>
              <a:gd name="T41" fmla="*/ 2147483647 h 664"/>
              <a:gd name="T42" fmla="*/ 2147483647 w 969"/>
              <a:gd name="T43" fmla="*/ 2147483647 h 664"/>
              <a:gd name="T44" fmla="*/ 2147483647 w 969"/>
              <a:gd name="T45" fmla="*/ 2147483647 h 664"/>
              <a:gd name="T46" fmla="*/ 2147483647 w 969"/>
              <a:gd name="T47" fmla="*/ 2147483647 h 664"/>
              <a:gd name="T48" fmla="*/ 2147483647 w 969"/>
              <a:gd name="T49" fmla="*/ 2147483647 h 664"/>
              <a:gd name="T50" fmla="*/ 2147483647 w 969"/>
              <a:gd name="T51" fmla="*/ 2147483647 h 664"/>
              <a:gd name="T52" fmla="*/ 2147483647 w 969"/>
              <a:gd name="T53" fmla="*/ 2147483647 h 664"/>
              <a:gd name="T54" fmla="*/ 2147483647 w 969"/>
              <a:gd name="T55" fmla="*/ 2147483647 h 664"/>
              <a:gd name="T56" fmla="*/ 2147483647 w 969"/>
              <a:gd name="T57" fmla="*/ 2147483647 h 664"/>
              <a:gd name="T58" fmla="*/ 2147483647 w 969"/>
              <a:gd name="T59" fmla="*/ 2147483647 h 664"/>
              <a:gd name="T60" fmla="*/ 2147483647 w 969"/>
              <a:gd name="T61" fmla="*/ 2147483647 h 664"/>
              <a:gd name="T62" fmla="*/ 2147483647 w 969"/>
              <a:gd name="T63" fmla="*/ 2147483647 h 664"/>
              <a:gd name="T64" fmla="*/ 2147483647 w 969"/>
              <a:gd name="T65" fmla="*/ 2147483647 h 664"/>
              <a:gd name="T66" fmla="*/ 2147483647 w 969"/>
              <a:gd name="T67" fmla="*/ 2147483647 h 664"/>
              <a:gd name="T68" fmla="*/ 2147483647 w 969"/>
              <a:gd name="T69" fmla="*/ 2147483647 h 6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69"/>
              <a:gd name="T106" fmla="*/ 0 h 664"/>
              <a:gd name="T107" fmla="*/ 969 w 969"/>
              <a:gd name="T108" fmla="*/ 664 h 6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69" h="664">
                <a:moveTo>
                  <a:pt x="232" y="664"/>
                </a:moveTo>
                <a:lnTo>
                  <a:pt x="232" y="664"/>
                </a:lnTo>
                <a:lnTo>
                  <a:pt x="241" y="644"/>
                </a:lnTo>
                <a:lnTo>
                  <a:pt x="251" y="622"/>
                </a:lnTo>
                <a:lnTo>
                  <a:pt x="261" y="601"/>
                </a:lnTo>
                <a:lnTo>
                  <a:pt x="273" y="580"/>
                </a:lnTo>
                <a:lnTo>
                  <a:pt x="285" y="561"/>
                </a:lnTo>
                <a:lnTo>
                  <a:pt x="298" y="541"/>
                </a:lnTo>
                <a:lnTo>
                  <a:pt x="311" y="522"/>
                </a:lnTo>
                <a:lnTo>
                  <a:pt x="325" y="504"/>
                </a:lnTo>
                <a:lnTo>
                  <a:pt x="339" y="485"/>
                </a:lnTo>
                <a:lnTo>
                  <a:pt x="355" y="469"/>
                </a:lnTo>
                <a:lnTo>
                  <a:pt x="372" y="452"/>
                </a:lnTo>
                <a:lnTo>
                  <a:pt x="387" y="435"/>
                </a:lnTo>
                <a:lnTo>
                  <a:pt x="404" y="419"/>
                </a:lnTo>
                <a:lnTo>
                  <a:pt x="422" y="404"/>
                </a:lnTo>
                <a:lnTo>
                  <a:pt x="440" y="389"/>
                </a:lnTo>
                <a:lnTo>
                  <a:pt x="460" y="375"/>
                </a:lnTo>
                <a:lnTo>
                  <a:pt x="478" y="362"/>
                </a:lnTo>
                <a:lnTo>
                  <a:pt x="499" y="349"/>
                </a:lnTo>
                <a:lnTo>
                  <a:pt x="518" y="338"/>
                </a:lnTo>
                <a:lnTo>
                  <a:pt x="539" y="326"/>
                </a:lnTo>
                <a:lnTo>
                  <a:pt x="560" y="316"/>
                </a:lnTo>
                <a:lnTo>
                  <a:pt x="582" y="305"/>
                </a:lnTo>
                <a:lnTo>
                  <a:pt x="604" y="296"/>
                </a:lnTo>
                <a:lnTo>
                  <a:pt x="626" y="288"/>
                </a:lnTo>
                <a:lnTo>
                  <a:pt x="648" y="281"/>
                </a:lnTo>
                <a:lnTo>
                  <a:pt x="671" y="274"/>
                </a:lnTo>
                <a:lnTo>
                  <a:pt x="694" y="268"/>
                </a:lnTo>
                <a:lnTo>
                  <a:pt x="718" y="262"/>
                </a:lnTo>
                <a:lnTo>
                  <a:pt x="742" y="258"/>
                </a:lnTo>
                <a:lnTo>
                  <a:pt x="767" y="255"/>
                </a:lnTo>
                <a:lnTo>
                  <a:pt x="792" y="252"/>
                </a:lnTo>
                <a:lnTo>
                  <a:pt x="816" y="251"/>
                </a:lnTo>
                <a:lnTo>
                  <a:pt x="969" y="129"/>
                </a:lnTo>
                <a:lnTo>
                  <a:pt x="849" y="0"/>
                </a:lnTo>
                <a:lnTo>
                  <a:pt x="812" y="2"/>
                </a:lnTo>
                <a:lnTo>
                  <a:pt x="777" y="3"/>
                </a:lnTo>
                <a:lnTo>
                  <a:pt x="741" y="7"/>
                </a:lnTo>
                <a:lnTo>
                  <a:pt x="707" y="12"/>
                </a:lnTo>
                <a:lnTo>
                  <a:pt x="672" y="17"/>
                </a:lnTo>
                <a:lnTo>
                  <a:pt x="639" y="25"/>
                </a:lnTo>
                <a:lnTo>
                  <a:pt x="605" y="33"/>
                </a:lnTo>
                <a:lnTo>
                  <a:pt x="573" y="43"/>
                </a:lnTo>
                <a:lnTo>
                  <a:pt x="540" y="54"/>
                </a:lnTo>
                <a:lnTo>
                  <a:pt x="509" y="65"/>
                </a:lnTo>
                <a:lnTo>
                  <a:pt x="478" y="78"/>
                </a:lnTo>
                <a:lnTo>
                  <a:pt x="447" y="93"/>
                </a:lnTo>
                <a:lnTo>
                  <a:pt x="417" y="108"/>
                </a:lnTo>
                <a:lnTo>
                  <a:pt x="387" y="124"/>
                </a:lnTo>
                <a:lnTo>
                  <a:pt x="359" y="142"/>
                </a:lnTo>
                <a:lnTo>
                  <a:pt x="331" y="160"/>
                </a:lnTo>
                <a:lnTo>
                  <a:pt x="304" y="179"/>
                </a:lnTo>
                <a:lnTo>
                  <a:pt x="277" y="199"/>
                </a:lnTo>
                <a:lnTo>
                  <a:pt x="251" y="220"/>
                </a:lnTo>
                <a:lnTo>
                  <a:pt x="226" y="242"/>
                </a:lnTo>
                <a:lnTo>
                  <a:pt x="202" y="265"/>
                </a:lnTo>
                <a:lnTo>
                  <a:pt x="180" y="288"/>
                </a:lnTo>
                <a:lnTo>
                  <a:pt x="156" y="313"/>
                </a:lnTo>
                <a:lnTo>
                  <a:pt x="136" y="339"/>
                </a:lnTo>
                <a:lnTo>
                  <a:pt x="115" y="365"/>
                </a:lnTo>
                <a:lnTo>
                  <a:pt x="95" y="392"/>
                </a:lnTo>
                <a:lnTo>
                  <a:pt x="77" y="419"/>
                </a:lnTo>
                <a:lnTo>
                  <a:pt x="59" y="448"/>
                </a:lnTo>
                <a:lnTo>
                  <a:pt x="42" y="476"/>
                </a:lnTo>
                <a:lnTo>
                  <a:pt x="27" y="506"/>
                </a:lnTo>
                <a:lnTo>
                  <a:pt x="12" y="536"/>
                </a:lnTo>
                <a:lnTo>
                  <a:pt x="0" y="567"/>
                </a:lnTo>
                <a:lnTo>
                  <a:pt x="156" y="492"/>
                </a:lnTo>
                <a:lnTo>
                  <a:pt x="232" y="66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257"/>
          <p:cNvSpPr/>
          <p:nvPr/>
        </p:nvSpPr>
        <p:spPr bwMode="auto">
          <a:xfrm>
            <a:off x="9455150" y="2032000"/>
            <a:ext cx="1641475" cy="1504950"/>
          </a:xfrm>
          <a:custGeom>
            <a:avLst/>
            <a:gdLst>
              <a:gd name="T0" fmla="*/ 0 w 875"/>
              <a:gd name="T1" fmla="*/ 2147483647 h 801"/>
              <a:gd name="T2" fmla="*/ 2147483647 w 875"/>
              <a:gd name="T3" fmla="*/ 2147483647 h 801"/>
              <a:gd name="T4" fmla="*/ 2147483647 w 875"/>
              <a:gd name="T5" fmla="*/ 2147483647 h 801"/>
              <a:gd name="T6" fmla="*/ 2147483647 w 875"/>
              <a:gd name="T7" fmla="*/ 2147483647 h 801"/>
              <a:gd name="T8" fmla="*/ 2147483647 w 875"/>
              <a:gd name="T9" fmla="*/ 2147483647 h 801"/>
              <a:gd name="T10" fmla="*/ 2147483647 w 875"/>
              <a:gd name="T11" fmla="*/ 2147483647 h 801"/>
              <a:gd name="T12" fmla="*/ 2147483647 w 875"/>
              <a:gd name="T13" fmla="*/ 2147483647 h 801"/>
              <a:gd name="T14" fmla="*/ 2147483647 w 875"/>
              <a:gd name="T15" fmla="*/ 2147483647 h 801"/>
              <a:gd name="T16" fmla="*/ 2147483647 w 875"/>
              <a:gd name="T17" fmla="*/ 2147483647 h 801"/>
              <a:gd name="T18" fmla="*/ 2147483647 w 875"/>
              <a:gd name="T19" fmla="*/ 2147483647 h 801"/>
              <a:gd name="T20" fmla="*/ 2147483647 w 875"/>
              <a:gd name="T21" fmla="*/ 2147483647 h 801"/>
              <a:gd name="T22" fmla="*/ 2147483647 w 875"/>
              <a:gd name="T23" fmla="*/ 2147483647 h 801"/>
              <a:gd name="T24" fmla="*/ 2147483647 w 875"/>
              <a:gd name="T25" fmla="*/ 2147483647 h 801"/>
              <a:gd name="T26" fmla="*/ 2147483647 w 875"/>
              <a:gd name="T27" fmla="*/ 2147483647 h 801"/>
              <a:gd name="T28" fmla="*/ 2147483647 w 875"/>
              <a:gd name="T29" fmla="*/ 2147483647 h 801"/>
              <a:gd name="T30" fmla="*/ 2147483647 w 875"/>
              <a:gd name="T31" fmla="*/ 2147483647 h 801"/>
              <a:gd name="T32" fmla="*/ 2147483647 w 875"/>
              <a:gd name="T33" fmla="*/ 2147483647 h 801"/>
              <a:gd name="T34" fmla="*/ 2147483647 w 875"/>
              <a:gd name="T35" fmla="*/ 2147483647 h 801"/>
              <a:gd name="T36" fmla="*/ 2147483647 w 875"/>
              <a:gd name="T37" fmla="*/ 2147483647 h 801"/>
              <a:gd name="T38" fmla="*/ 2147483647 w 875"/>
              <a:gd name="T39" fmla="*/ 2147483647 h 801"/>
              <a:gd name="T40" fmla="*/ 2147483647 w 875"/>
              <a:gd name="T41" fmla="*/ 2147483647 h 801"/>
              <a:gd name="T42" fmla="*/ 2147483647 w 875"/>
              <a:gd name="T43" fmla="*/ 2147483647 h 801"/>
              <a:gd name="T44" fmla="*/ 2147483647 w 875"/>
              <a:gd name="T45" fmla="*/ 2147483647 h 801"/>
              <a:gd name="T46" fmla="*/ 2147483647 w 875"/>
              <a:gd name="T47" fmla="*/ 2147483647 h 801"/>
              <a:gd name="T48" fmla="*/ 2147483647 w 875"/>
              <a:gd name="T49" fmla="*/ 2147483647 h 801"/>
              <a:gd name="T50" fmla="*/ 2147483647 w 875"/>
              <a:gd name="T51" fmla="*/ 2147483647 h 801"/>
              <a:gd name="T52" fmla="*/ 2147483647 w 875"/>
              <a:gd name="T53" fmla="*/ 2147483647 h 801"/>
              <a:gd name="T54" fmla="*/ 2147483647 w 875"/>
              <a:gd name="T55" fmla="*/ 2147483647 h 801"/>
              <a:gd name="T56" fmla="*/ 2147483647 w 875"/>
              <a:gd name="T57" fmla="*/ 2147483647 h 801"/>
              <a:gd name="T58" fmla="*/ 2147483647 w 875"/>
              <a:gd name="T59" fmla="*/ 2147483647 h 801"/>
              <a:gd name="T60" fmla="*/ 2147483647 w 875"/>
              <a:gd name="T61" fmla="*/ 2147483647 h 801"/>
              <a:gd name="T62" fmla="*/ 2147483647 w 875"/>
              <a:gd name="T63" fmla="*/ 2147483647 h 801"/>
              <a:gd name="T64" fmla="*/ 2147483647 w 875"/>
              <a:gd name="T65" fmla="*/ 2147483647 h 801"/>
              <a:gd name="T66" fmla="*/ 2147483647 w 875"/>
              <a:gd name="T67" fmla="*/ 2147483647 h 801"/>
              <a:gd name="T68" fmla="*/ 2147483647 w 875"/>
              <a:gd name="T69" fmla="*/ 2147483647 h 8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75"/>
              <a:gd name="T106" fmla="*/ 0 h 801"/>
              <a:gd name="T107" fmla="*/ 875 w 875"/>
              <a:gd name="T108" fmla="*/ 801 h 8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75" h="801">
                <a:moveTo>
                  <a:pt x="0" y="249"/>
                </a:moveTo>
                <a:lnTo>
                  <a:pt x="0" y="249"/>
                </a:lnTo>
                <a:lnTo>
                  <a:pt x="26" y="249"/>
                </a:lnTo>
                <a:lnTo>
                  <a:pt x="53" y="251"/>
                </a:lnTo>
                <a:lnTo>
                  <a:pt x="79" y="254"/>
                </a:lnTo>
                <a:lnTo>
                  <a:pt x="105" y="258"/>
                </a:lnTo>
                <a:lnTo>
                  <a:pt x="131" y="262"/>
                </a:lnTo>
                <a:lnTo>
                  <a:pt x="156" y="268"/>
                </a:lnTo>
                <a:lnTo>
                  <a:pt x="180" y="275"/>
                </a:lnTo>
                <a:lnTo>
                  <a:pt x="205" y="282"/>
                </a:lnTo>
                <a:lnTo>
                  <a:pt x="228" y="290"/>
                </a:lnTo>
                <a:lnTo>
                  <a:pt x="253" y="299"/>
                </a:lnTo>
                <a:lnTo>
                  <a:pt x="275" y="310"/>
                </a:lnTo>
                <a:lnTo>
                  <a:pt x="298" y="320"/>
                </a:lnTo>
                <a:lnTo>
                  <a:pt x="320" y="333"/>
                </a:lnTo>
                <a:lnTo>
                  <a:pt x="341" y="345"/>
                </a:lnTo>
                <a:lnTo>
                  <a:pt x="363" y="359"/>
                </a:lnTo>
                <a:lnTo>
                  <a:pt x="384" y="372"/>
                </a:lnTo>
                <a:lnTo>
                  <a:pt x="403" y="387"/>
                </a:lnTo>
                <a:lnTo>
                  <a:pt x="423" y="403"/>
                </a:lnTo>
                <a:lnTo>
                  <a:pt x="441" y="419"/>
                </a:lnTo>
                <a:lnTo>
                  <a:pt x="459" y="435"/>
                </a:lnTo>
                <a:lnTo>
                  <a:pt x="477" y="454"/>
                </a:lnTo>
                <a:lnTo>
                  <a:pt x="494" y="472"/>
                </a:lnTo>
                <a:lnTo>
                  <a:pt x="510" y="491"/>
                </a:lnTo>
                <a:lnTo>
                  <a:pt x="525" y="511"/>
                </a:lnTo>
                <a:lnTo>
                  <a:pt x="540" y="530"/>
                </a:lnTo>
                <a:lnTo>
                  <a:pt x="554" y="551"/>
                </a:lnTo>
                <a:lnTo>
                  <a:pt x="567" y="572"/>
                </a:lnTo>
                <a:lnTo>
                  <a:pt x="580" y="594"/>
                </a:lnTo>
                <a:lnTo>
                  <a:pt x="591" y="616"/>
                </a:lnTo>
                <a:lnTo>
                  <a:pt x="602" y="638"/>
                </a:lnTo>
                <a:lnTo>
                  <a:pt x="611" y="661"/>
                </a:lnTo>
                <a:lnTo>
                  <a:pt x="620" y="684"/>
                </a:lnTo>
                <a:lnTo>
                  <a:pt x="778" y="801"/>
                </a:lnTo>
                <a:lnTo>
                  <a:pt x="875" y="652"/>
                </a:lnTo>
                <a:lnTo>
                  <a:pt x="864" y="618"/>
                </a:lnTo>
                <a:lnTo>
                  <a:pt x="852" y="584"/>
                </a:lnTo>
                <a:lnTo>
                  <a:pt x="839" y="552"/>
                </a:lnTo>
                <a:lnTo>
                  <a:pt x="823" y="520"/>
                </a:lnTo>
                <a:lnTo>
                  <a:pt x="808" y="487"/>
                </a:lnTo>
                <a:lnTo>
                  <a:pt x="791" y="457"/>
                </a:lnTo>
                <a:lnTo>
                  <a:pt x="773" y="426"/>
                </a:lnTo>
                <a:lnTo>
                  <a:pt x="753" y="398"/>
                </a:lnTo>
                <a:lnTo>
                  <a:pt x="733" y="369"/>
                </a:lnTo>
                <a:lnTo>
                  <a:pt x="712" y="341"/>
                </a:lnTo>
                <a:lnTo>
                  <a:pt x="689" y="314"/>
                </a:lnTo>
                <a:lnTo>
                  <a:pt x="665" y="288"/>
                </a:lnTo>
                <a:lnTo>
                  <a:pt x="641" y="263"/>
                </a:lnTo>
                <a:lnTo>
                  <a:pt x="616" y="238"/>
                </a:lnTo>
                <a:lnTo>
                  <a:pt x="589" y="215"/>
                </a:lnTo>
                <a:lnTo>
                  <a:pt x="562" y="193"/>
                </a:lnTo>
                <a:lnTo>
                  <a:pt x="534" y="172"/>
                </a:lnTo>
                <a:lnTo>
                  <a:pt x="505" y="153"/>
                </a:lnTo>
                <a:lnTo>
                  <a:pt x="475" y="133"/>
                </a:lnTo>
                <a:lnTo>
                  <a:pt x="445" y="115"/>
                </a:lnTo>
                <a:lnTo>
                  <a:pt x="412" y="98"/>
                </a:lnTo>
                <a:lnTo>
                  <a:pt x="381" y="83"/>
                </a:lnTo>
                <a:lnTo>
                  <a:pt x="348" y="69"/>
                </a:lnTo>
                <a:lnTo>
                  <a:pt x="315" y="56"/>
                </a:lnTo>
                <a:lnTo>
                  <a:pt x="280" y="44"/>
                </a:lnTo>
                <a:lnTo>
                  <a:pt x="247" y="33"/>
                </a:lnTo>
                <a:lnTo>
                  <a:pt x="212" y="24"/>
                </a:lnTo>
                <a:lnTo>
                  <a:pt x="175" y="17"/>
                </a:lnTo>
                <a:lnTo>
                  <a:pt x="139" y="10"/>
                </a:lnTo>
                <a:lnTo>
                  <a:pt x="103" y="5"/>
                </a:lnTo>
                <a:lnTo>
                  <a:pt x="65" y="1"/>
                </a:lnTo>
                <a:lnTo>
                  <a:pt x="27" y="0"/>
                </a:lnTo>
                <a:lnTo>
                  <a:pt x="149" y="128"/>
                </a:lnTo>
                <a:lnTo>
                  <a:pt x="0" y="249"/>
                </a:ln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258"/>
          <p:cNvSpPr/>
          <p:nvPr/>
        </p:nvSpPr>
        <p:spPr bwMode="auto">
          <a:xfrm>
            <a:off x="10193338" y="3316288"/>
            <a:ext cx="969962" cy="1730375"/>
          </a:xfrm>
          <a:custGeom>
            <a:avLst/>
            <a:gdLst>
              <a:gd name="T0" fmla="*/ 2147483647 w 516"/>
              <a:gd name="T1" fmla="*/ 2147483647 h 922"/>
              <a:gd name="T2" fmla="*/ 2147483647 w 516"/>
              <a:gd name="T3" fmla="*/ 2147483647 h 922"/>
              <a:gd name="T4" fmla="*/ 2147483647 w 516"/>
              <a:gd name="T5" fmla="*/ 2147483647 h 922"/>
              <a:gd name="T6" fmla="*/ 2147483647 w 516"/>
              <a:gd name="T7" fmla="*/ 2147483647 h 922"/>
              <a:gd name="T8" fmla="*/ 2147483647 w 516"/>
              <a:gd name="T9" fmla="*/ 2147483647 h 922"/>
              <a:gd name="T10" fmla="*/ 2147483647 w 516"/>
              <a:gd name="T11" fmla="*/ 2147483647 h 922"/>
              <a:gd name="T12" fmla="*/ 2147483647 w 516"/>
              <a:gd name="T13" fmla="*/ 2147483647 h 922"/>
              <a:gd name="T14" fmla="*/ 2147483647 w 516"/>
              <a:gd name="T15" fmla="*/ 2147483647 h 922"/>
              <a:gd name="T16" fmla="*/ 2147483647 w 516"/>
              <a:gd name="T17" fmla="*/ 2147483647 h 922"/>
              <a:gd name="T18" fmla="*/ 2147483647 w 516"/>
              <a:gd name="T19" fmla="*/ 0 h 922"/>
              <a:gd name="T20" fmla="*/ 2147483647 w 516"/>
              <a:gd name="T21" fmla="*/ 2147483647 h 922"/>
              <a:gd name="T22" fmla="*/ 2147483647 w 516"/>
              <a:gd name="T23" fmla="*/ 2147483647 h 922"/>
              <a:gd name="T24" fmla="*/ 2147483647 w 516"/>
              <a:gd name="T25" fmla="*/ 2147483647 h 922"/>
              <a:gd name="T26" fmla="*/ 2147483647 w 516"/>
              <a:gd name="T27" fmla="*/ 2147483647 h 922"/>
              <a:gd name="T28" fmla="*/ 2147483647 w 516"/>
              <a:gd name="T29" fmla="*/ 2147483647 h 922"/>
              <a:gd name="T30" fmla="*/ 2147483647 w 516"/>
              <a:gd name="T31" fmla="*/ 2147483647 h 922"/>
              <a:gd name="T32" fmla="*/ 2147483647 w 516"/>
              <a:gd name="T33" fmla="*/ 2147483647 h 922"/>
              <a:gd name="T34" fmla="*/ 2147483647 w 516"/>
              <a:gd name="T35" fmla="*/ 2147483647 h 922"/>
              <a:gd name="T36" fmla="*/ 2147483647 w 516"/>
              <a:gd name="T37" fmla="*/ 2147483647 h 922"/>
              <a:gd name="T38" fmla="*/ 2147483647 w 516"/>
              <a:gd name="T39" fmla="*/ 2147483647 h 922"/>
              <a:gd name="T40" fmla="*/ 2147483647 w 516"/>
              <a:gd name="T41" fmla="*/ 2147483647 h 922"/>
              <a:gd name="T42" fmla="*/ 2147483647 w 516"/>
              <a:gd name="T43" fmla="*/ 2147483647 h 922"/>
              <a:gd name="T44" fmla="*/ 2147483647 w 516"/>
              <a:gd name="T45" fmla="*/ 2147483647 h 922"/>
              <a:gd name="T46" fmla="*/ 2147483647 w 516"/>
              <a:gd name="T47" fmla="*/ 2147483647 h 922"/>
              <a:gd name="T48" fmla="*/ 2147483647 w 516"/>
              <a:gd name="T49" fmla="*/ 2147483647 h 922"/>
              <a:gd name="T50" fmla="*/ 2147483647 w 516"/>
              <a:gd name="T51" fmla="*/ 2147483647 h 922"/>
              <a:gd name="T52" fmla="*/ 2147483647 w 516"/>
              <a:gd name="T53" fmla="*/ 2147483647 h 922"/>
              <a:gd name="T54" fmla="*/ 2147483647 w 516"/>
              <a:gd name="T55" fmla="*/ 2147483647 h 922"/>
              <a:gd name="T56" fmla="*/ 2147483647 w 516"/>
              <a:gd name="T57" fmla="*/ 2147483647 h 922"/>
              <a:gd name="T58" fmla="*/ 2147483647 w 516"/>
              <a:gd name="T59" fmla="*/ 2147483647 h 922"/>
              <a:gd name="T60" fmla="*/ 2147483647 w 516"/>
              <a:gd name="T61" fmla="*/ 2147483647 h 922"/>
              <a:gd name="T62" fmla="*/ 2147483647 w 516"/>
              <a:gd name="T63" fmla="*/ 2147483647 h 922"/>
              <a:gd name="T64" fmla="*/ 2147483647 w 516"/>
              <a:gd name="T65" fmla="*/ 2147483647 h 922"/>
              <a:gd name="T66" fmla="*/ 2147483647 w 516"/>
              <a:gd name="T67" fmla="*/ 2147483647 h 922"/>
              <a:gd name="T68" fmla="*/ 2147483647 w 516"/>
              <a:gd name="T69" fmla="*/ 2147483647 h 922"/>
              <a:gd name="T70" fmla="*/ 2147483647 w 516"/>
              <a:gd name="T71" fmla="*/ 2147483647 h 922"/>
              <a:gd name="T72" fmla="*/ 2147483647 w 516"/>
              <a:gd name="T73" fmla="*/ 2147483647 h 922"/>
              <a:gd name="T74" fmla="*/ 2147483647 w 516"/>
              <a:gd name="T75" fmla="*/ 2147483647 h 922"/>
              <a:gd name="T76" fmla="*/ 0 w 516"/>
              <a:gd name="T77" fmla="*/ 2147483647 h 922"/>
              <a:gd name="T78" fmla="*/ 2147483647 w 516"/>
              <a:gd name="T79" fmla="*/ 2147483647 h 922"/>
              <a:gd name="T80" fmla="*/ 2147483647 w 516"/>
              <a:gd name="T81" fmla="*/ 2147483647 h 922"/>
              <a:gd name="T82" fmla="*/ 2147483647 w 516"/>
              <a:gd name="T83" fmla="*/ 2147483647 h 922"/>
              <a:gd name="T84" fmla="*/ 2147483647 w 516"/>
              <a:gd name="T85" fmla="*/ 2147483647 h 922"/>
              <a:gd name="T86" fmla="*/ 2147483647 w 516"/>
              <a:gd name="T87" fmla="*/ 2147483647 h 922"/>
              <a:gd name="T88" fmla="*/ 2147483647 w 516"/>
              <a:gd name="T89" fmla="*/ 2147483647 h 922"/>
              <a:gd name="T90" fmla="*/ 2147483647 w 516"/>
              <a:gd name="T91" fmla="*/ 2147483647 h 922"/>
              <a:gd name="T92" fmla="*/ 2147483647 w 516"/>
              <a:gd name="T93" fmla="*/ 2147483647 h 922"/>
              <a:gd name="T94" fmla="*/ 2147483647 w 516"/>
              <a:gd name="T95" fmla="*/ 2147483647 h 922"/>
              <a:gd name="T96" fmla="*/ 2147483647 w 516"/>
              <a:gd name="T97" fmla="*/ 2147483647 h 922"/>
              <a:gd name="T98" fmla="*/ 2147483647 w 516"/>
              <a:gd name="T99" fmla="*/ 2147483647 h 922"/>
              <a:gd name="T100" fmla="*/ 2147483647 w 516"/>
              <a:gd name="T101" fmla="*/ 2147483647 h 922"/>
              <a:gd name="T102" fmla="*/ 2147483647 w 516"/>
              <a:gd name="T103" fmla="*/ 2147483647 h 922"/>
              <a:gd name="T104" fmla="*/ 2147483647 w 516"/>
              <a:gd name="T105" fmla="*/ 2147483647 h 922"/>
              <a:gd name="T106" fmla="*/ 2147483647 w 516"/>
              <a:gd name="T107" fmla="*/ 2147483647 h 922"/>
              <a:gd name="T108" fmla="*/ 2147483647 w 516"/>
              <a:gd name="T109" fmla="*/ 2147483647 h 922"/>
              <a:gd name="T110" fmla="*/ 2147483647 w 516"/>
              <a:gd name="T111" fmla="*/ 2147483647 h 922"/>
              <a:gd name="T112" fmla="*/ 2147483647 w 516"/>
              <a:gd name="T113" fmla="*/ 2147483647 h 922"/>
              <a:gd name="T114" fmla="*/ 2147483647 w 516"/>
              <a:gd name="T115" fmla="*/ 2147483647 h 9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6"/>
              <a:gd name="T175" fmla="*/ 0 h 922"/>
              <a:gd name="T176" fmla="*/ 516 w 516"/>
              <a:gd name="T177" fmla="*/ 922 h 9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6" h="922">
                <a:moveTo>
                  <a:pt x="516" y="221"/>
                </a:moveTo>
                <a:lnTo>
                  <a:pt x="516" y="221"/>
                </a:lnTo>
                <a:lnTo>
                  <a:pt x="516" y="192"/>
                </a:lnTo>
                <a:lnTo>
                  <a:pt x="515" y="164"/>
                </a:lnTo>
                <a:lnTo>
                  <a:pt x="512" y="136"/>
                </a:lnTo>
                <a:lnTo>
                  <a:pt x="510" y="108"/>
                </a:lnTo>
                <a:lnTo>
                  <a:pt x="506" y="81"/>
                </a:lnTo>
                <a:lnTo>
                  <a:pt x="501" y="53"/>
                </a:lnTo>
                <a:lnTo>
                  <a:pt x="496" y="26"/>
                </a:lnTo>
                <a:lnTo>
                  <a:pt x="489" y="0"/>
                </a:lnTo>
                <a:lnTo>
                  <a:pt x="391" y="152"/>
                </a:lnTo>
                <a:lnTo>
                  <a:pt x="239" y="39"/>
                </a:lnTo>
                <a:lnTo>
                  <a:pt x="245" y="61"/>
                </a:lnTo>
                <a:lnTo>
                  <a:pt x="251" y="83"/>
                </a:lnTo>
                <a:lnTo>
                  <a:pt x="254" y="105"/>
                </a:lnTo>
                <a:lnTo>
                  <a:pt x="258" y="129"/>
                </a:lnTo>
                <a:lnTo>
                  <a:pt x="261" y="151"/>
                </a:lnTo>
                <a:lnTo>
                  <a:pt x="264" y="174"/>
                </a:lnTo>
                <a:lnTo>
                  <a:pt x="265" y="197"/>
                </a:lnTo>
                <a:lnTo>
                  <a:pt x="265" y="221"/>
                </a:lnTo>
                <a:lnTo>
                  <a:pt x="264" y="258"/>
                </a:lnTo>
                <a:lnTo>
                  <a:pt x="261" y="295"/>
                </a:lnTo>
                <a:lnTo>
                  <a:pt x="256" y="331"/>
                </a:lnTo>
                <a:lnTo>
                  <a:pt x="249" y="366"/>
                </a:lnTo>
                <a:lnTo>
                  <a:pt x="240" y="400"/>
                </a:lnTo>
                <a:lnTo>
                  <a:pt x="228" y="433"/>
                </a:lnTo>
                <a:lnTo>
                  <a:pt x="217" y="467"/>
                </a:lnTo>
                <a:lnTo>
                  <a:pt x="203" y="499"/>
                </a:lnTo>
                <a:lnTo>
                  <a:pt x="187" y="531"/>
                </a:lnTo>
                <a:lnTo>
                  <a:pt x="169" y="560"/>
                </a:lnTo>
                <a:lnTo>
                  <a:pt x="151" y="590"/>
                </a:lnTo>
                <a:lnTo>
                  <a:pt x="130" y="617"/>
                </a:lnTo>
                <a:lnTo>
                  <a:pt x="108" y="645"/>
                </a:lnTo>
                <a:lnTo>
                  <a:pt x="85" y="671"/>
                </a:lnTo>
                <a:lnTo>
                  <a:pt x="60" y="695"/>
                </a:lnTo>
                <a:lnTo>
                  <a:pt x="34" y="719"/>
                </a:lnTo>
                <a:lnTo>
                  <a:pt x="0" y="899"/>
                </a:lnTo>
                <a:lnTo>
                  <a:pt x="181" y="922"/>
                </a:lnTo>
                <a:lnTo>
                  <a:pt x="218" y="890"/>
                </a:lnTo>
                <a:lnTo>
                  <a:pt x="254" y="856"/>
                </a:lnTo>
                <a:lnTo>
                  <a:pt x="288" y="820"/>
                </a:lnTo>
                <a:lnTo>
                  <a:pt x="319" y="782"/>
                </a:lnTo>
                <a:lnTo>
                  <a:pt x="349" y="743"/>
                </a:lnTo>
                <a:lnTo>
                  <a:pt x="378" y="702"/>
                </a:lnTo>
                <a:lnTo>
                  <a:pt x="402" y="659"/>
                </a:lnTo>
                <a:lnTo>
                  <a:pt x="426" y="615"/>
                </a:lnTo>
                <a:lnTo>
                  <a:pt x="446" y="569"/>
                </a:lnTo>
                <a:lnTo>
                  <a:pt x="464" y="523"/>
                </a:lnTo>
                <a:lnTo>
                  <a:pt x="480" y="475"/>
                </a:lnTo>
                <a:lnTo>
                  <a:pt x="493" y="427"/>
                </a:lnTo>
                <a:lnTo>
                  <a:pt x="503" y="376"/>
                </a:lnTo>
                <a:lnTo>
                  <a:pt x="511" y="326"/>
                </a:lnTo>
                <a:lnTo>
                  <a:pt x="515" y="274"/>
                </a:lnTo>
                <a:lnTo>
                  <a:pt x="516" y="22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259"/>
          <p:cNvSpPr/>
          <p:nvPr/>
        </p:nvSpPr>
        <p:spPr bwMode="auto">
          <a:xfrm>
            <a:off x="8335963" y="4708525"/>
            <a:ext cx="2144712" cy="722313"/>
          </a:xfrm>
          <a:custGeom>
            <a:avLst/>
            <a:gdLst>
              <a:gd name="T0" fmla="*/ 2147483647 w 1143"/>
              <a:gd name="T1" fmla="*/ 0 h 385"/>
              <a:gd name="T2" fmla="*/ 2147483647 w 1143"/>
              <a:gd name="T3" fmla="*/ 2147483647 h 385"/>
              <a:gd name="T4" fmla="*/ 2147483647 w 1143"/>
              <a:gd name="T5" fmla="*/ 2147483647 h 385"/>
              <a:gd name="T6" fmla="*/ 2147483647 w 1143"/>
              <a:gd name="T7" fmla="*/ 2147483647 h 385"/>
              <a:gd name="T8" fmla="*/ 2147483647 w 1143"/>
              <a:gd name="T9" fmla="*/ 2147483647 h 385"/>
              <a:gd name="T10" fmla="*/ 2147483647 w 1143"/>
              <a:gd name="T11" fmla="*/ 2147483647 h 385"/>
              <a:gd name="T12" fmla="*/ 2147483647 w 1143"/>
              <a:gd name="T13" fmla="*/ 2147483647 h 385"/>
              <a:gd name="T14" fmla="*/ 2147483647 w 1143"/>
              <a:gd name="T15" fmla="*/ 2147483647 h 385"/>
              <a:gd name="T16" fmla="*/ 2147483647 w 1143"/>
              <a:gd name="T17" fmla="*/ 2147483647 h 385"/>
              <a:gd name="T18" fmla="*/ 2147483647 w 1143"/>
              <a:gd name="T19" fmla="*/ 2147483647 h 385"/>
              <a:gd name="T20" fmla="*/ 2147483647 w 1143"/>
              <a:gd name="T21" fmla="*/ 2147483647 h 385"/>
              <a:gd name="T22" fmla="*/ 2147483647 w 1143"/>
              <a:gd name="T23" fmla="*/ 2147483647 h 385"/>
              <a:gd name="T24" fmla="*/ 2147483647 w 1143"/>
              <a:gd name="T25" fmla="*/ 2147483647 h 385"/>
              <a:gd name="T26" fmla="*/ 2147483647 w 1143"/>
              <a:gd name="T27" fmla="*/ 2147483647 h 385"/>
              <a:gd name="T28" fmla="*/ 2147483647 w 1143"/>
              <a:gd name="T29" fmla="*/ 2147483647 h 385"/>
              <a:gd name="T30" fmla="*/ 2147483647 w 1143"/>
              <a:gd name="T31" fmla="*/ 2147483647 h 385"/>
              <a:gd name="T32" fmla="*/ 2147483647 w 1143"/>
              <a:gd name="T33" fmla="*/ 2147483647 h 385"/>
              <a:gd name="T34" fmla="*/ 0 w 1143"/>
              <a:gd name="T35" fmla="*/ 2147483647 h 385"/>
              <a:gd name="T36" fmla="*/ 2147483647 w 1143"/>
              <a:gd name="T37" fmla="*/ 2147483647 h 385"/>
              <a:gd name="T38" fmla="*/ 2147483647 w 1143"/>
              <a:gd name="T39" fmla="*/ 2147483647 h 385"/>
              <a:gd name="T40" fmla="*/ 2147483647 w 1143"/>
              <a:gd name="T41" fmla="*/ 2147483647 h 385"/>
              <a:gd name="T42" fmla="*/ 2147483647 w 1143"/>
              <a:gd name="T43" fmla="*/ 2147483647 h 385"/>
              <a:gd name="T44" fmla="*/ 2147483647 w 1143"/>
              <a:gd name="T45" fmla="*/ 2147483647 h 385"/>
              <a:gd name="T46" fmla="*/ 2147483647 w 1143"/>
              <a:gd name="T47" fmla="*/ 2147483647 h 385"/>
              <a:gd name="T48" fmla="*/ 2147483647 w 1143"/>
              <a:gd name="T49" fmla="*/ 2147483647 h 385"/>
              <a:gd name="T50" fmla="*/ 2147483647 w 1143"/>
              <a:gd name="T51" fmla="*/ 2147483647 h 385"/>
              <a:gd name="T52" fmla="*/ 2147483647 w 1143"/>
              <a:gd name="T53" fmla="*/ 2147483647 h 385"/>
              <a:gd name="T54" fmla="*/ 2147483647 w 1143"/>
              <a:gd name="T55" fmla="*/ 2147483647 h 385"/>
              <a:gd name="T56" fmla="*/ 2147483647 w 1143"/>
              <a:gd name="T57" fmla="*/ 2147483647 h 385"/>
              <a:gd name="T58" fmla="*/ 2147483647 w 1143"/>
              <a:gd name="T59" fmla="*/ 2147483647 h 385"/>
              <a:gd name="T60" fmla="*/ 2147483647 w 1143"/>
              <a:gd name="T61" fmla="*/ 2147483647 h 385"/>
              <a:gd name="T62" fmla="*/ 2147483647 w 1143"/>
              <a:gd name="T63" fmla="*/ 2147483647 h 385"/>
              <a:gd name="T64" fmla="*/ 2147483647 w 1143"/>
              <a:gd name="T65" fmla="*/ 2147483647 h 385"/>
              <a:gd name="T66" fmla="*/ 2147483647 w 1143"/>
              <a:gd name="T67" fmla="*/ 2147483647 h 385"/>
              <a:gd name="T68" fmla="*/ 2147483647 w 1143"/>
              <a:gd name="T69" fmla="*/ 2147483647 h 385"/>
              <a:gd name="T70" fmla="*/ 2147483647 w 1143"/>
              <a:gd name="T71" fmla="*/ 2147483647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43"/>
              <a:gd name="T109" fmla="*/ 0 h 385"/>
              <a:gd name="T110" fmla="*/ 1143 w 1143"/>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43" h="385">
                <a:moveTo>
                  <a:pt x="996" y="0"/>
                </a:moveTo>
                <a:lnTo>
                  <a:pt x="996" y="0"/>
                </a:lnTo>
                <a:lnTo>
                  <a:pt x="975" y="15"/>
                </a:lnTo>
                <a:lnTo>
                  <a:pt x="953" y="30"/>
                </a:lnTo>
                <a:lnTo>
                  <a:pt x="929" y="44"/>
                </a:lnTo>
                <a:lnTo>
                  <a:pt x="906" y="57"/>
                </a:lnTo>
                <a:lnTo>
                  <a:pt x="883" y="69"/>
                </a:lnTo>
                <a:lnTo>
                  <a:pt x="858" y="80"/>
                </a:lnTo>
                <a:lnTo>
                  <a:pt x="833" y="91"/>
                </a:lnTo>
                <a:lnTo>
                  <a:pt x="808" y="100"/>
                </a:lnTo>
                <a:lnTo>
                  <a:pt x="783" y="108"/>
                </a:lnTo>
                <a:lnTo>
                  <a:pt x="756" y="115"/>
                </a:lnTo>
                <a:lnTo>
                  <a:pt x="730" y="122"/>
                </a:lnTo>
                <a:lnTo>
                  <a:pt x="702" y="127"/>
                </a:lnTo>
                <a:lnTo>
                  <a:pt x="675" y="131"/>
                </a:lnTo>
                <a:lnTo>
                  <a:pt x="647" y="133"/>
                </a:lnTo>
                <a:lnTo>
                  <a:pt x="618" y="136"/>
                </a:lnTo>
                <a:lnTo>
                  <a:pt x="590" y="136"/>
                </a:lnTo>
                <a:lnTo>
                  <a:pt x="562" y="136"/>
                </a:lnTo>
                <a:lnTo>
                  <a:pt x="534" y="133"/>
                </a:lnTo>
                <a:lnTo>
                  <a:pt x="507" y="131"/>
                </a:lnTo>
                <a:lnTo>
                  <a:pt x="480" y="127"/>
                </a:lnTo>
                <a:lnTo>
                  <a:pt x="454" y="122"/>
                </a:lnTo>
                <a:lnTo>
                  <a:pt x="426" y="115"/>
                </a:lnTo>
                <a:lnTo>
                  <a:pt x="400" y="109"/>
                </a:lnTo>
                <a:lnTo>
                  <a:pt x="374" y="101"/>
                </a:lnTo>
                <a:lnTo>
                  <a:pt x="350" y="92"/>
                </a:lnTo>
                <a:lnTo>
                  <a:pt x="325" y="82"/>
                </a:lnTo>
                <a:lnTo>
                  <a:pt x="302" y="71"/>
                </a:lnTo>
                <a:lnTo>
                  <a:pt x="277" y="58"/>
                </a:lnTo>
                <a:lnTo>
                  <a:pt x="255" y="47"/>
                </a:lnTo>
                <a:lnTo>
                  <a:pt x="232" y="32"/>
                </a:lnTo>
                <a:lnTo>
                  <a:pt x="211" y="18"/>
                </a:lnTo>
                <a:lnTo>
                  <a:pt x="189" y="3"/>
                </a:lnTo>
                <a:lnTo>
                  <a:pt x="0" y="26"/>
                </a:lnTo>
                <a:lnTo>
                  <a:pt x="27" y="193"/>
                </a:lnTo>
                <a:lnTo>
                  <a:pt x="56" y="215"/>
                </a:lnTo>
                <a:lnTo>
                  <a:pt x="87" y="236"/>
                </a:lnTo>
                <a:lnTo>
                  <a:pt x="118" y="255"/>
                </a:lnTo>
                <a:lnTo>
                  <a:pt x="150" y="273"/>
                </a:lnTo>
                <a:lnTo>
                  <a:pt x="184" y="292"/>
                </a:lnTo>
                <a:lnTo>
                  <a:pt x="218" y="307"/>
                </a:lnTo>
                <a:lnTo>
                  <a:pt x="251" y="321"/>
                </a:lnTo>
                <a:lnTo>
                  <a:pt x="286" y="334"/>
                </a:lnTo>
                <a:lnTo>
                  <a:pt x="323" y="346"/>
                </a:lnTo>
                <a:lnTo>
                  <a:pt x="359" y="356"/>
                </a:lnTo>
                <a:lnTo>
                  <a:pt x="397" y="366"/>
                </a:lnTo>
                <a:lnTo>
                  <a:pt x="434" y="372"/>
                </a:lnTo>
                <a:lnTo>
                  <a:pt x="473" y="377"/>
                </a:lnTo>
                <a:lnTo>
                  <a:pt x="512" y="382"/>
                </a:lnTo>
                <a:lnTo>
                  <a:pt x="551" y="385"/>
                </a:lnTo>
                <a:lnTo>
                  <a:pt x="590" y="385"/>
                </a:lnTo>
                <a:lnTo>
                  <a:pt x="629" y="385"/>
                </a:lnTo>
                <a:lnTo>
                  <a:pt x="667" y="382"/>
                </a:lnTo>
                <a:lnTo>
                  <a:pt x="705" y="378"/>
                </a:lnTo>
                <a:lnTo>
                  <a:pt x="743" y="373"/>
                </a:lnTo>
                <a:lnTo>
                  <a:pt x="780" y="366"/>
                </a:lnTo>
                <a:lnTo>
                  <a:pt x="817" y="358"/>
                </a:lnTo>
                <a:lnTo>
                  <a:pt x="852" y="347"/>
                </a:lnTo>
                <a:lnTo>
                  <a:pt x="887" y="337"/>
                </a:lnTo>
                <a:lnTo>
                  <a:pt x="922" y="324"/>
                </a:lnTo>
                <a:lnTo>
                  <a:pt x="955" y="310"/>
                </a:lnTo>
                <a:lnTo>
                  <a:pt x="989" y="296"/>
                </a:lnTo>
                <a:lnTo>
                  <a:pt x="1021" y="279"/>
                </a:lnTo>
                <a:lnTo>
                  <a:pt x="1054" y="262"/>
                </a:lnTo>
                <a:lnTo>
                  <a:pt x="1084" y="242"/>
                </a:lnTo>
                <a:lnTo>
                  <a:pt x="1115" y="223"/>
                </a:lnTo>
                <a:lnTo>
                  <a:pt x="1143" y="201"/>
                </a:lnTo>
                <a:lnTo>
                  <a:pt x="962" y="178"/>
                </a:lnTo>
                <a:lnTo>
                  <a:pt x="996" y="0"/>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260"/>
          <p:cNvSpPr/>
          <p:nvPr/>
        </p:nvSpPr>
        <p:spPr bwMode="auto">
          <a:xfrm>
            <a:off x="7721600" y="3011488"/>
            <a:ext cx="919163" cy="2016125"/>
          </a:xfrm>
          <a:custGeom>
            <a:avLst/>
            <a:gdLst>
              <a:gd name="T0" fmla="*/ 2147483647 w 490"/>
              <a:gd name="T1" fmla="*/ 2147483647 h 1074"/>
              <a:gd name="T2" fmla="*/ 2147483647 w 490"/>
              <a:gd name="T3" fmla="*/ 2147483647 h 1074"/>
              <a:gd name="T4" fmla="*/ 2147483647 w 490"/>
              <a:gd name="T5" fmla="*/ 2147483647 h 1074"/>
              <a:gd name="T6" fmla="*/ 2147483647 w 490"/>
              <a:gd name="T7" fmla="*/ 2147483647 h 1074"/>
              <a:gd name="T8" fmla="*/ 2147483647 w 490"/>
              <a:gd name="T9" fmla="*/ 2147483647 h 1074"/>
              <a:gd name="T10" fmla="*/ 2147483647 w 490"/>
              <a:gd name="T11" fmla="*/ 2147483647 h 1074"/>
              <a:gd name="T12" fmla="*/ 2147483647 w 490"/>
              <a:gd name="T13" fmla="*/ 2147483647 h 1074"/>
              <a:gd name="T14" fmla="*/ 2147483647 w 490"/>
              <a:gd name="T15" fmla="*/ 2147483647 h 1074"/>
              <a:gd name="T16" fmla="*/ 2147483647 w 490"/>
              <a:gd name="T17" fmla="*/ 2147483647 h 1074"/>
              <a:gd name="T18" fmla="*/ 2147483647 w 490"/>
              <a:gd name="T19" fmla="*/ 2147483647 h 1074"/>
              <a:gd name="T20" fmla="*/ 2147483647 w 490"/>
              <a:gd name="T21" fmla="*/ 2147483647 h 1074"/>
              <a:gd name="T22" fmla="*/ 2147483647 w 490"/>
              <a:gd name="T23" fmla="*/ 2147483647 h 1074"/>
              <a:gd name="T24" fmla="*/ 2147483647 w 490"/>
              <a:gd name="T25" fmla="*/ 2147483647 h 1074"/>
              <a:gd name="T26" fmla="*/ 2147483647 w 490"/>
              <a:gd name="T27" fmla="*/ 2147483647 h 1074"/>
              <a:gd name="T28" fmla="*/ 2147483647 w 490"/>
              <a:gd name="T29" fmla="*/ 2147483647 h 1074"/>
              <a:gd name="T30" fmla="*/ 2147483647 w 490"/>
              <a:gd name="T31" fmla="*/ 2147483647 h 1074"/>
              <a:gd name="T32" fmla="*/ 2147483647 w 490"/>
              <a:gd name="T33" fmla="*/ 2147483647 h 1074"/>
              <a:gd name="T34" fmla="*/ 2147483647 w 490"/>
              <a:gd name="T35" fmla="*/ 2147483647 h 1074"/>
              <a:gd name="T36" fmla="*/ 2147483647 w 490"/>
              <a:gd name="T37" fmla="*/ 2147483647 h 1074"/>
              <a:gd name="T38" fmla="*/ 2147483647 w 490"/>
              <a:gd name="T39" fmla="*/ 2147483647 h 1074"/>
              <a:gd name="T40" fmla="*/ 2147483647 w 490"/>
              <a:gd name="T41" fmla="*/ 2147483647 h 1074"/>
              <a:gd name="T42" fmla="*/ 2147483647 w 490"/>
              <a:gd name="T43" fmla="*/ 2147483647 h 1074"/>
              <a:gd name="T44" fmla="*/ 2147483647 w 490"/>
              <a:gd name="T45" fmla="*/ 2147483647 h 1074"/>
              <a:gd name="T46" fmla="*/ 2147483647 w 490"/>
              <a:gd name="T47" fmla="*/ 2147483647 h 1074"/>
              <a:gd name="T48" fmla="*/ 2147483647 w 490"/>
              <a:gd name="T49" fmla="*/ 2147483647 h 1074"/>
              <a:gd name="T50" fmla="*/ 2147483647 w 490"/>
              <a:gd name="T51" fmla="*/ 2147483647 h 1074"/>
              <a:gd name="T52" fmla="*/ 2147483647 w 490"/>
              <a:gd name="T53" fmla="*/ 2147483647 h 1074"/>
              <a:gd name="T54" fmla="*/ 2147483647 w 490"/>
              <a:gd name="T55" fmla="*/ 0 h 1074"/>
              <a:gd name="T56" fmla="*/ 2147483647 w 490"/>
              <a:gd name="T57" fmla="*/ 2147483647 h 1074"/>
              <a:gd name="T58" fmla="*/ 2147483647 w 490"/>
              <a:gd name="T59" fmla="*/ 2147483647 h 1074"/>
              <a:gd name="T60" fmla="*/ 2147483647 w 490"/>
              <a:gd name="T61" fmla="*/ 2147483647 h 1074"/>
              <a:gd name="T62" fmla="*/ 2147483647 w 490"/>
              <a:gd name="T63" fmla="*/ 2147483647 h 1074"/>
              <a:gd name="T64" fmla="*/ 2147483647 w 490"/>
              <a:gd name="T65" fmla="*/ 2147483647 h 1074"/>
              <a:gd name="T66" fmla="*/ 2147483647 w 490"/>
              <a:gd name="T67" fmla="*/ 2147483647 h 1074"/>
              <a:gd name="T68" fmla="*/ 2147483647 w 490"/>
              <a:gd name="T69" fmla="*/ 2147483647 h 1074"/>
              <a:gd name="T70" fmla="*/ 2147483647 w 490"/>
              <a:gd name="T71" fmla="*/ 2147483647 h 1074"/>
              <a:gd name="T72" fmla="*/ 2147483647 w 490"/>
              <a:gd name="T73" fmla="*/ 2147483647 h 1074"/>
              <a:gd name="T74" fmla="*/ 0 w 490"/>
              <a:gd name="T75" fmla="*/ 2147483647 h 1074"/>
              <a:gd name="T76" fmla="*/ 0 w 490"/>
              <a:gd name="T77" fmla="*/ 2147483647 h 1074"/>
              <a:gd name="T78" fmla="*/ 2147483647 w 490"/>
              <a:gd name="T79" fmla="*/ 2147483647 h 1074"/>
              <a:gd name="T80" fmla="*/ 2147483647 w 490"/>
              <a:gd name="T81" fmla="*/ 2147483647 h 1074"/>
              <a:gd name="T82" fmla="*/ 2147483647 w 490"/>
              <a:gd name="T83" fmla="*/ 2147483647 h 1074"/>
              <a:gd name="T84" fmla="*/ 2147483647 w 490"/>
              <a:gd name="T85" fmla="*/ 2147483647 h 1074"/>
              <a:gd name="T86" fmla="*/ 2147483647 w 490"/>
              <a:gd name="T87" fmla="*/ 2147483647 h 1074"/>
              <a:gd name="T88" fmla="*/ 2147483647 w 490"/>
              <a:gd name="T89" fmla="*/ 2147483647 h 1074"/>
              <a:gd name="T90" fmla="*/ 2147483647 w 490"/>
              <a:gd name="T91" fmla="*/ 2147483647 h 1074"/>
              <a:gd name="T92" fmla="*/ 2147483647 w 490"/>
              <a:gd name="T93" fmla="*/ 2147483647 h 1074"/>
              <a:gd name="T94" fmla="*/ 2147483647 w 490"/>
              <a:gd name="T95" fmla="*/ 2147483647 h 1074"/>
              <a:gd name="T96" fmla="*/ 2147483647 w 490"/>
              <a:gd name="T97" fmla="*/ 2147483647 h 1074"/>
              <a:gd name="T98" fmla="*/ 2147483647 w 490"/>
              <a:gd name="T99" fmla="*/ 2147483647 h 1074"/>
              <a:gd name="T100" fmla="*/ 2147483647 w 490"/>
              <a:gd name="T101" fmla="*/ 2147483647 h 1074"/>
              <a:gd name="T102" fmla="*/ 2147483647 w 490"/>
              <a:gd name="T103" fmla="*/ 2147483647 h 1074"/>
              <a:gd name="T104" fmla="*/ 2147483647 w 490"/>
              <a:gd name="T105" fmla="*/ 2147483647 h 1074"/>
              <a:gd name="T106" fmla="*/ 2147483647 w 490"/>
              <a:gd name="T107" fmla="*/ 2147483647 h 1074"/>
              <a:gd name="T108" fmla="*/ 2147483647 w 490"/>
              <a:gd name="T109" fmla="*/ 2147483647 h 1074"/>
              <a:gd name="T110" fmla="*/ 2147483647 w 490"/>
              <a:gd name="T111" fmla="*/ 2147483647 h 1074"/>
              <a:gd name="T112" fmla="*/ 2147483647 w 490"/>
              <a:gd name="T113" fmla="*/ 2147483647 h 10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1074"/>
              <a:gd name="T173" fmla="*/ 490 w 490"/>
              <a:gd name="T174" fmla="*/ 1074 h 10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1074">
                <a:moveTo>
                  <a:pt x="490" y="886"/>
                </a:moveTo>
                <a:lnTo>
                  <a:pt x="490" y="886"/>
                </a:lnTo>
                <a:lnTo>
                  <a:pt x="463" y="862"/>
                </a:lnTo>
                <a:lnTo>
                  <a:pt x="438" y="838"/>
                </a:lnTo>
                <a:lnTo>
                  <a:pt x="414" y="812"/>
                </a:lnTo>
                <a:lnTo>
                  <a:pt x="392" y="785"/>
                </a:lnTo>
                <a:lnTo>
                  <a:pt x="371" y="756"/>
                </a:lnTo>
                <a:lnTo>
                  <a:pt x="351" y="726"/>
                </a:lnTo>
                <a:lnTo>
                  <a:pt x="333" y="696"/>
                </a:lnTo>
                <a:lnTo>
                  <a:pt x="316" y="665"/>
                </a:lnTo>
                <a:lnTo>
                  <a:pt x="302" y="632"/>
                </a:lnTo>
                <a:lnTo>
                  <a:pt x="289" y="599"/>
                </a:lnTo>
                <a:lnTo>
                  <a:pt x="279" y="564"/>
                </a:lnTo>
                <a:lnTo>
                  <a:pt x="270" y="529"/>
                </a:lnTo>
                <a:lnTo>
                  <a:pt x="262" y="494"/>
                </a:lnTo>
                <a:lnTo>
                  <a:pt x="257" y="458"/>
                </a:lnTo>
                <a:lnTo>
                  <a:pt x="254" y="420"/>
                </a:lnTo>
                <a:lnTo>
                  <a:pt x="253" y="383"/>
                </a:lnTo>
                <a:lnTo>
                  <a:pt x="253" y="356"/>
                </a:lnTo>
                <a:lnTo>
                  <a:pt x="255" y="328"/>
                </a:lnTo>
                <a:lnTo>
                  <a:pt x="258" y="302"/>
                </a:lnTo>
                <a:lnTo>
                  <a:pt x="262" y="275"/>
                </a:lnTo>
                <a:lnTo>
                  <a:pt x="267" y="249"/>
                </a:lnTo>
                <a:lnTo>
                  <a:pt x="272" y="223"/>
                </a:lnTo>
                <a:lnTo>
                  <a:pt x="280" y="199"/>
                </a:lnTo>
                <a:lnTo>
                  <a:pt x="288" y="174"/>
                </a:lnTo>
                <a:lnTo>
                  <a:pt x="211" y="0"/>
                </a:lnTo>
                <a:lnTo>
                  <a:pt x="55" y="77"/>
                </a:lnTo>
                <a:lnTo>
                  <a:pt x="42" y="113"/>
                </a:lnTo>
                <a:lnTo>
                  <a:pt x="31" y="149"/>
                </a:lnTo>
                <a:lnTo>
                  <a:pt x="22" y="187"/>
                </a:lnTo>
                <a:lnTo>
                  <a:pt x="14" y="226"/>
                </a:lnTo>
                <a:lnTo>
                  <a:pt x="8" y="263"/>
                </a:lnTo>
                <a:lnTo>
                  <a:pt x="4" y="304"/>
                </a:lnTo>
                <a:lnTo>
                  <a:pt x="1" y="343"/>
                </a:lnTo>
                <a:lnTo>
                  <a:pt x="0" y="383"/>
                </a:lnTo>
                <a:lnTo>
                  <a:pt x="3" y="435"/>
                </a:lnTo>
                <a:lnTo>
                  <a:pt x="7" y="485"/>
                </a:lnTo>
                <a:lnTo>
                  <a:pt x="13" y="536"/>
                </a:lnTo>
                <a:lnTo>
                  <a:pt x="23" y="585"/>
                </a:lnTo>
                <a:lnTo>
                  <a:pt x="36" y="633"/>
                </a:lnTo>
                <a:lnTo>
                  <a:pt x="51" y="680"/>
                </a:lnTo>
                <a:lnTo>
                  <a:pt x="69" y="725"/>
                </a:lnTo>
                <a:lnTo>
                  <a:pt x="88" y="770"/>
                </a:lnTo>
                <a:lnTo>
                  <a:pt x="110" y="813"/>
                </a:lnTo>
                <a:lnTo>
                  <a:pt x="135" y="856"/>
                </a:lnTo>
                <a:lnTo>
                  <a:pt x="162" y="896"/>
                </a:lnTo>
                <a:lnTo>
                  <a:pt x="191" y="935"/>
                </a:lnTo>
                <a:lnTo>
                  <a:pt x="222" y="973"/>
                </a:lnTo>
                <a:lnTo>
                  <a:pt x="254" y="1008"/>
                </a:lnTo>
                <a:lnTo>
                  <a:pt x="288" y="1043"/>
                </a:lnTo>
                <a:lnTo>
                  <a:pt x="324" y="1074"/>
                </a:lnTo>
                <a:lnTo>
                  <a:pt x="298" y="909"/>
                </a:lnTo>
                <a:lnTo>
                  <a:pt x="490" y="8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421" name="Rectangle 38"/>
          <p:cNvSpPr>
            <a:spLocks noChangeArrowheads="1"/>
          </p:cNvSpPr>
          <p:nvPr/>
        </p:nvSpPr>
        <p:spPr bwMode="auto">
          <a:xfrm>
            <a:off x="8497888" y="3306763"/>
            <a:ext cx="18891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ctr" eaLnBrk="0" fontAlgn="base" hangingPunct="0">
              <a:spcBef>
                <a:spcPct val="0"/>
              </a:spcBef>
              <a:spcAft>
                <a:spcPct val="0"/>
              </a:spcAft>
              <a:defRPr/>
            </a:pPr>
            <a:r>
              <a:rPr lang="zh-CN" altLang="en-US" sz="4000" b="1" dirty="0">
                <a:solidFill>
                  <a:srgbClr val="F77258"/>
                </a:solidFill>
                <a:latin typeface="微软雅黑" panose="020B0503020204020204" pitchFamily="34" charset="-122"/>
                <a:ea typeface="微软雅黑" panose="020B0503020204020204" pitchFamily="34" charset="-122"/>
              </a:rPr>
              <a:t>版本管理</a:t>
            </a:r>
          </a:p>
        </p:txBody>
      </p:sp>
      <p:sp>
        <p:nvSpPr>
          <p:cNvPr id="2" name="矩形 1">
            <a:extLst>
              <a:ext uri="{FF2B5EF4-FFF2-40B4-BE49-F238E27FC236}">
                <a16:creationId xmlns="" xmlns:a16="http://schemas.microsoft.com/office/drawing/2014/main" id="{BD4F8041-9C9F-4EE6-9F8A-E41068A8344A}"/>
              </a:ext>
            </a:extLst>
          </p:cNvPr>
          <p:cNvSpPr/>
          <p:nvPr/>
        </p:nvSpPr>
        <p:spPr>
          <a:xfrm>
            <a:off x="1463676" y="1262768"/>
            <a:ext cx="6096000" cy="5848139"/>
          </a:xfrm>
          <a:prstGeom prst="rect">
            <a:avLst/>
          </a:prstGeom>
        </p:spPr>
        <p:txBody>
          <a:bodyPr>
            <a:spAutoFit/>
          </a:bodyPr>
          <a:lstStyle/>
          <a:p>
            <a:pPr marR="457200">
              <a:lnSpc>
                <a:spcPts val="1800"/>
              </a:lnSpc>
              <a:spcBef>
                <a:spcPts val="600"/>
              </a:spcBef>
              <a:spcAft>
                <a:spcPts val="600"/>
              </a:spcAft>
              <a:tabLst>
                <a:tab pos="9525" algn="l"/>
              </a:tabLst>
            </a:pPr>
            <a:r>
              <a:rPr lang="en-US" altLang="zh-CN" sz="1400" dirty="0">
                <a:latin typeface="Microsoft YaHei" charset="-122"/>
                <a:ea typeface="Microsoft YaHei" charset="-122"/>
                <a:cs typeface="Microsoft YaHei" charset="-122"/>
              </a:rPr>
              <a:t>1.</a:t>
            </a:r>
            <a:r>
              <a:rPr lang="zh-CN" altLang="zh-CN" sz="1400" dirty="0">
                <a:latin typeface="Microsoft YaHei" charset="-122"/>
                <a:ea typeface="Microsoft YaHei" charset="-122"/>
                <a:cs typeface="Microsoft YaHei"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pPr marR="457200">
              <a:lnSpc>
                <a:spcPts val="1800"/>
              </a:lnSpc>
              <a:spcBef>
                <a:spcPts val="600"/>
              </a:spcBef>
              <a:spcAft>
                <a:spcPts val="600"/>
              </a:spcAft>
              <a:tabLst>
                <a:tab pos="314325" algn="l"/>
              </a:tabLst>
            </a:pPr>
            <a:r>
              <a:rPr lang="zh-CN" altLang="zh-CN" sz="1400" dirty="0">
                <a:latin typeface="Microsoft YaHei" charset="-122"/>
                <a:ea typeface="Microsoft YaHei" charset="-122"/>
                <a:cs typeface="Microsoft YaHei" charset="-122"/>
              </a:rPr>
              <a:t>	2.项目子目录的受控文档一般只有项目经理和属于该项目的开发人员和配置管理员能够访问到。配置管理员负责分配访问权限，一般项目经理对该目录具有较大的权限——读取、添加和更改；一般开发人员只有读取的权限。</a:t>
            </a:r>
          </a:p>
          <a:p>
            <a:pPr marR="457200">
              <a:lnSpc>
                <a:spcPts val="1800"/>
              </a:lnSpc>
              <a:spcBef>
                <a:spcPts val="600"/>
              </a:spcBef>
              <a:spcAft>
                <a:spcPts val="600"/>
              </a:spcAft>
              <a:tabLst>
                <a:tab pos="314325" algn="l"/>
              </a:tabLst>
            </a:pPr>
            <a:r>
              <a:rPr lang="zh-CN" altLang="zh-CN" sz="1400" dirty="0">
                <a:latin typeface="Microsoft YaHei" charset="-122"/>
                <a:ea typeface="Microsoft YaHei" charset="-122"/>
                <a:cs typeface="Microsoft YaHei" charset="-122"/>
              </a:rPr>
              <a:t>	3.在项目开发的某一阶段结束时，通过了该阶段评审的这些开发文档交配置管理员保存到项目数据库，做为正式版本的第一版——</a:t>
            </a:r>
            <a:r>
              <a:rPr lang="en-US" altLang="zh-CN" sz="1400" dirty="0">
                <a:latin typeface="Microsoft YaHei" charset="-122"/>
                <a:ea typeface="Microsoft YaHei" charset="-122"/>
                <a:cs typeface="Microsoft YaHei" charset="-122"/>
              </a:rPr>
              <a:t>1.0</a:t>
            </a:r>
            <a:r>
              <a:rPr lang="zh-CN" altLang="zh-CN" sz="1400" dirty="0">
                <a:latin typeface="Microsoft YaHei" charset="-122"/>
                <a:ea typeface="Microsoft YaHei" charset="-122"/>
                <a:cs typeface="Microsoft YaHei" charset="-122"/>
              </a:rPr>
              <a:t>版本。</a:t>
            </a:r>
          </a:p>
          <a:p>
            <a:pPr marR="457200">
              <a:lnSpc>
                <a:spcPts val="1800"/>
              </a:lnSpc>
              <a:spcBef>
                <a:spcPts val="600"/>
              </a:spcBef>
              <a:spcAft>
                <a:spcPts val="600"/>
              </a:spcAft>
              <a:tabLst>
                <a:tab pos="314325" algn="l"/>
              </a:tabLst>
            </a:pPr>
            <a:r>
              <a:rPr lang="zh-CN" altLang="zh-CN" sz="1400" dirty="0">
                <a:latin typeface="Microsoft YaHei" charset="-122"/>
                <a:ea typeface="Microsoft YaHei" charset="-122"/>
                <a:cs typeface="Microsoft YaHei" charset="-122"/>
              </a:rPr>
              <a:t>	4.在以后的开发中，如果软件需要修改，那修改后的软件可用多级编号来表示新版本——</a:t>
            </a:r>
            <a:r>
              <a:rPr lang="en-US" altLang="zh-CN" sz="1400" dirty="0">
                <a:latin typeface="Microsoft YaHei" charset="-122"/>
                <a:ea typeface="Microsoft YaHei" charset="-122"/>
                <a:cs typeface="Microsoft YaHei" charset="-122"/>
              </a:rPr>
              <a:t>1.1</a:t>
            </a:r>
            <a:r>
              <a:rPr lang="zh-CN" altLang="zh-CN" sz="1400" dirty="0">
                <a:latin typeface="Microsoft YaHei" charset="-122"/>
                <a:ea typeface="Microsoft YaHei" charset="-122"/>
                <a:cs typeface="Microsoft YaHei" charset="-122"/>
              </a:rPr>
              <a:t>、</a:t>
            </a:r>
            <a:r>
              <a:rPr lang="en-US" altLang="zh-CN" sz="1400" dirty="0">
                <a:latin typeface="Microsoft YaHei" charset="-122"/>
                <a:ea typeface="Microsoft YaHei" charset="-122"/>
                <a:cs typeface="Microsoft YaHei" charset="-122"/>
              </a:rPr>
              <a:t>1.2</a:t>
            </a:r>
            <a:r>
              <a:rPr lang="zh-CN" altLang="zh-CN" sz="1400" dirty="0">
                <a:latin typeface="Microsoft YaHei" charset="-122"/>
                <a:ea typeface="Microsoft YaHei" charset="-122"/>
                <a:cs typeface="Microsoft YaHei" charset="-122"/>
              </a:rPr>
              <a:t>等加以区别标识。</a:t>
            </a:r>
          </a:p>
          <a:p>
            <a:pPr marR="457200">
              <a:lnSpc>
                <a:spcPts val="1800"/>
              </a:lnSpc>
              <a:spcBef>
                <a:spcPts val="600"/>
              </a:spcBef>
              <a:spcAft>
                <a:spcPts val="600"/>
              </a:spcAft>
              <a:tabLst>
                <a:tab pos="314325" algn="l"/>
              </a:tabLst>
            </a:pPr>
            <a:r>
              <a:rPr lang="zh-CN" altLang="zh-CN" sz="1400" dirty="0">
                <a:latin typeface="Microsoft YaHei" charset="-122"/>
                <a:ea typeface="Microsoft YaHei" charset="-122"/>
                <a:cs typeface="Microsoft YaHei" charset="-122"/>
              </a:rPr>
              <a:t>	5.在各个评审阶段产生的所有评审报告和修改报告都要进行编号保存，编号与相应文档的编号要对应</a:t>
            </a:r>
            <a:r>
              <a:rPr lang="zh-CN" altLang="zh-CN" sz="1400" dirty="0" smtClean="0">
                <a:latin typeface="Microsoft YaHei" charset="-122"/>
                <a:ea typeface="Microsoft YaHei" charset="-122"/>
                <a:cs typeface="Microsoft YaHei" charset="-122"/>
              </a:rPr>
              <a:t>。</a:t>
            </a:r>
            <a:endParaRPr lang="en-US" altLang="zh-CN" sz="1400" dirty="0" smtClean="0">
              <a:latin typeface="Microsoft YaHei" charset="-122"/>
              <a:ea typeface="Microsoft YaHei" charset="-122"/>
              <a:cs typeface="Microsoft YaHei" charset="-122"/>
            </a:endParaRPr>
          </a:p>
          <a:p>
            <a:pPr marR="457200">
              <a:lnSpc>
                <a:spcPts val="1800"/>
              </a:lnSpc>
              <a:spcBef>
                <a:spcPts val="600"/>
              </a:spcBef>
              <a:spcAft>
                <a:spcPts val="600"/>
              </a:spcAft>
              <a:tabLst>
                <a:tab pos="314325" algn="l"/>
              </a:tabLst>
            </a:pPr>
            <a:r>
              <a:rPr lang="en-US" altLang="zh-CN" sz="1400" dirty="0">
                <a:latin typeface="Microsoft YaHei" charset="-122"/>
                <a:ea typeface="Microsoft YaHei" charset="-122"/>
                <a:cs typeface="Microsoft YaHei" charset="-122"/>
              </a:rPr>
              <a:t>6.github</a:t>
            </a:r>
            <a:r>
              <a:rPr lang="zh-CN" altLang="zh-CN" sz="1400" dirty="0">
                <a:latin typeface="Microsoft YaHei" charset="-122"/>
                <a:ea typeface="Microsoft YaHei" charset="-122"/>
                <a:cs typeface="Microsoft YaHei" charset="-122"/>
              </a:rPr>
              <a:t>帐号由刘褀负责管理，由陈铭阳负责提交、检出分支将最新文件发送给刘褀，由刘褀发送邮件给老师</a:t>
            </a:r>
          </a:p>
          <a:p>
            <a:pPr marR="457200">
              <a:lnSpc>
                <a:spcPts val="1800"/>
              </a:lnSpc>
              <a:spcBef>
                <a:spcPts val="600"/>
              </a:spcBef>
              <a:spcAft>
                <a:spcPts val="600"/>
              </a:spcAft>
              <a:tabLst>
                <a:tab pos="314325" algn="l"/>
              </a:tabLst>
            </a:pPr>
            <a:endParaRPr lang="zh-CN" altLang="zh-CN" sz="1400" dirty="0">
              <a:latin typeface="Microsoft YaHei" charset="-122"/>
              <a:ea typeface="Microsoft YaHei" charset="-122"/>
              <a:cs typeface="Microsoft YaHei" charset="-122"/>
            </a:endParaRPr>
          </a:p>
        </p:txBody>
      </p:sp>
      <p:sp>
        <p:nvSpPr>
          <p:cNvPr id="14" name="矩形 13"/>
          <p:cNvSpPr/>
          <p:nvPr/>
        </p:nvSpPr>
        <p:spPr>
          <a:xfrm>
            <a:off x="4782968" y="638291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5" name="矩形 14"/>
          <p:cNvSpPr/>
          <p:nvPr/>
        </p:nvSpPr>
        <p:spPr>
          <a:xfrm>
            <a:off x="6810603" y="1001158"/>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9905403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421"/>
                                        </p:tgtEl>
                                        <p:attrNameLst>
                                          <p:attrName>style.visibility</p:attrName>
                                        </p:attrNameLst>
                                      </p:cBhvr>
                                      <p:to>
                                        <p:strVal val="visible"/>
                                      </p:to>
                                    </p:set>
                                    <p:anim calcmode="lin" valueType="num">
                                      <p:cBhvr>
                                        <p:cTn id="32" dur="500" fill="hold"/>
                                        <p:tgtEl>
                                          <p:spTgt spid="17421"/>
                                        </p:tgtEl>
                                        <p:attrNameLst>
                                          <p:attrName>ppt_w</p:attrName>
                                        </p:attrNameLst>
                                      </p:cBhvr>
                                      <p:tavLst>
                                        <p:tav tm="0">
                                          <p:val>
                                            <p:fltVal val="0"/>
                                          </p:val>
                                        </p:tav>
                                        <p:tav tm="100000">
                                          <p:val>
                                            <p:strVal val="#ppt_w"/>
                                          </p:val>
                                        </p:tav>
                                      </p:tavLst>
                                    </p:anim>
                                    <p:anim calcmode="lin" valueType="num">
                                      <p:cBhvr>
                                        <p:cTn id="33" dur="500" fill="hold"/>
                                        <p:tgtEl>
                                          <p:spTgt spid="17421"/>
                                        </p:tgtEl>
                                        <p:attrNameLst>
                                          <p:attrName>ppt_h</p:attrName>
                                        </p:attrNameLst>
                                      </p:cBhvr>
                                      <p:tavLst>
                                        <p:tav tm="0">
                                          <p:val>
                                            <p:fltVal val="0"/>
                                          </p:val>
                                        </p:tav>
                                        <p:tav tm="100000">
                                          <p:val>
                                            <p:strVal val="#ppt_h"/>
                                          </p:val>
                                        </p:tav>
                                      </p:tavLst>
                                    </p:anim>
                                    <p:animEffect transition="in" filter="fade">
                                      <p:cBhvr>
                                        <p:cTn id="34"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742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339076"/>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2276591" y="2469491"/>
            <a:ext cx="6978417" cy="438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在评审或测试后发现的问题由评审组组长或项目经理形成〖软件问题报告单〗或〖源代码修改记录单〗，并通知配置管理员。</a:t>
            </a:r>
          </a:p>
          <a:p>
            <a:pPr>
              <a:lnSpc>
                <a:spcPct val="150000"/>
              </a:lnSpc>
            </a:pPr>
            <a:r>
              <a:rPr lang="zh-CN" altLang="zh-CN" sz="1600" dirty="0">
                <a:latin typeface="微软雅黑" panose="020B0503020204020204" pitchFamily="34" charset="-122"/>
                <a:ea typeface="微软雅黑" panose="020B0503020204020204" pitchFamily="34" charset="-122"/>
              </a:rPr>
              <a:t>2.由配置管理员将需要修改的软件的备份从项目配置数据库中检出，开发人员执行修改。</a:t>
            </a: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ct val="150000"/>
              </a:lnSpc>
            </a:pPr>
            <a:r>
              <a:rPr lang="zh-CN" altLang="zh-CN" sz="1600" dirty="0">
                <a:latin typeface="微软雅黑" panose="020B0503020204020204" pitchFamily="34" charset="-122"/>
                <a:ea typeface="微软雅黑" panose="020B0503020204020204" pitchFamily="34" charset="-122"/>
              </a:rPr>
              <a:t>4.配置管理员修改〖软件配置状态表〗和〖软件变更记录表〗，以使其他相关开发人员及时了解软件变化情况。</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 xmlns:a16="http://schemas.microsoft.com/office/drawing/2014/main" id="{1F39C84E-0E6B-46D3-BD9D-C51F8CB28D5F}"/>
              </a:ext>
            </a:extLst>
          </p:cNvPr>
          <p:cNvSpPr txBox="1"/>
          <p:nvPr/>
        </p:nvSpPr>
        <p:spPr bwMode="auto">
          <a:xfrm>
            <a:off x="2044012" y="2033950"/>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进行一些微小的改正</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1" name="矩形 10"/>
          <p:cNvSpPr/>
          <p:nvPr/>
        </p:nvSpPr>
        <p:spPr>
          <a:xfrm>
            <a:off x="6618467" y="1208271"/>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261029147"/>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1799207" y="2372432"/>
            <a:ext cx="859358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ts val="2000"/>
              </a:lnSpc>
            </a:pPr>
            <a:r>
              <a:rPr lang="en-US" altLang="zh-CN" sz="1600" dirty="0" smtClean="0">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ts val="2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pPr>
              <a:lnSpc>
                <a:spcPts val="2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配置管理员在接到修改批准</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软件问题报告单</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后才可将需修改的软件的备份从项目数据库中检出，开发人员执行修改。</a:t>
            </a:r>
          </a:p>
          <a:p>
            <a:pPr>
              <a:lnSpc>
                <a:spcPts val="2000"/>
              </a:lnSpc>
            </a:pP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ts val="2000"/>
              </a:lnSpc>
            </a:pP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配置管理员检查测试报告和评审报告是否完备，核对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软件修改报告单</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pPr>
              <a:lnSpc>
                <a:spcPts val="2000"/>
              </a:lnSpc>
            </a:pP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配置管理员修改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软件配置状态表</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软件变更记录表</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，以使其他相关开发人员及时了解软件变化情况对受影响的软件做出相应的修改。</a:t>
            </a:r>
          </a:p>
          <a:p>
            <a:endParaRPr lang="zh-CN" altLang="en-US" sz="16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 xmlns:a16="http://schemas.microsoft.com/office/drawing/2014/main" id="{1F39C84E-0E6B-46D3-BD9D-C51F8CB28D5F}"/>
              </a:ext>
            </a:extLst>
          </p:cNvPr>
          <p:cNvSpPr txBox="1"/>
          <p:nvPr/>
        </p:nvSpPr>
        <p:spPr bwMode="auto">
          <a:xfrm>
            <a:off x="1023080" y="1941804"/>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进行影响较大的修改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1" name="矩形 10"/>
          <p:cNvSpPr/>
          <p:nvPr/>
        </p:nvSpPr>
        <p:spPr>
          <a:xfrm>
            <a:off x="6611768" y="113645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675989955"/>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6" y="178769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配置状态报告</a:t>
            </a: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1799207" y="2884406"/>
            <a:ext cx="8593584" cy="2859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两份配置状态报告</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软件配置状态表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软件变更记录表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软件配置状态表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软件变更记录表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6840368" y="175691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354771678"/>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 name="文本框 29">
            <a:extLst>
              <a:ext uri="{FF2B5EF4-FFF2-40B4-BE49-F238E27FC236}">
                <a16:creationId xmlns="" xmlns:a16="http://schemas.microsoft.com/office/drawing/2014/main" id="{EC6F4A1E-6547-460D-A4D7-C98F1FDE175E}"/>
              </a:ext>
            </a:extLst>
          </p:cNvPr>
          <p:cNvSpPr txBox="1">
            <a:spLocks noChangeArrowheads="1"/>
          </p:cNvSpPr>
          <p:nvPr/>
        </p:nvSpPr>
        <p:spPr bwMode="auto">
          <a:xfrm>
            <a:off x="4324745" y="211616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配置审核</a:t>
            </a:r>
          </a:p>
        </p:txBody>
      </p:sp>
      <p:sp>
        <p:nvSpPr>
          <p:cNvPr id="34" name="Text Placeholder 3">
            <a:extLst>
              <a:ext uri="{FF2B5EF4-FFF2-40B4-BE49-F238E27FC236}">
                <a16:creationId xmlns="" xmlns:a16="http://schemas.microsoft.com/office/drawing/2014/main" id="{D3BC265D-DEA1-4DB7-AB36-9664CB695180}"/>
              </a:ext>
            </a:extLst>
          </p:cNvPr>
          <p:cNvSpPr txBox="1"/>
          <p:nvPr/>
        </p:nvSpPr>
        <p:spPr bwMode="auto">
          <a:xfrm>
            <a:off x="1799206" y="3091861"/>
            <a:ext cx="8593584" cy="119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ct val="150000"/>
              </a:lnSpc>
            </a:pPr>
            <a:r>
              <a:rPr lang="zh-CN" altLang="en-US" dirty="0">
                <a:latin typeface="微软雅黑" panose="020B0503020204020204" pitchFamily="34" charset="-122"/>
                <a:ea typeface="微软雅黑" panose="020B0503020204020204" pitchFamily="34" charset="-122"/>
              </a:rPr>
              <a:t>为保证各项产品在技术上和管理上的完整性，总经理室在软件开发过程中的详细设计阶段和测试阶段完成时，对配置情况进行抽查。总经理室先提出要审核的内容和各项指标，逐项审核完成后要作好记录，形成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配置审核报告</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p:txBody>
      </p:sp>
      <p:sp>
        <p:nvSpPr>
          <p:cNvPr id="9" name="矩形 8"/>
          <p:cNvSpPr/>
          <p:nvPr/>
        </p:nvSpPr>
        <p:spPr>
          <a:xfrm>
            <a:off x="6677083" y="208538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805717548"/>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smtClean="0">
                    <a:solidFill>
                      <a:srgbClr val="2DCCDF"/>
                    </a:solidFill>
                    <a:latin typeface="微软雅黑" panose="020B0503020204020204" pitchFamily="34" charset="-122"/>
                    <a:ea typeface="微软雅黑" panose="020B0503020204020204" pitchFamily="34" charset="-122"/>
                  </a:rPr>
                  <a:t>11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干系人管理计划</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19713" y="4055623"/>
            <a:ext cx="3060838" cy="369332"/>
          </a:xfrm>
          <a:prstGeom prst="rect">
            <a:avLst/>
          </a:prstGeom>
        </p:spPr>
        <p:txBody>
          <a:bodyPr wrap="none">
            <a:spAutoFit/>
          </a:bodyPr>
          <a:lstStyle/>
          <a:p>
            <a:r>
              <a:rPr lang="zh-CN" altLang="en-US"/>
              <a:t>Stakeholder management plan</a:t>
            </a:r>
          </a:p>
        </p:txBody>
      </p:sp>
    </p:spTree>
    <p:extLst>
      <p:ext uri="{BB962C8B-B14F-4D97-AF65-F5344CB8AC3E}">
        <p14:creationId xmlns:p14="http://schemas.microsoft.com/office/powerpoint/2010/main" val="5910339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干系人管理计划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7737021" y="1273629"/>
            <a:ext cx="3445328" cy="523220"/>
          </a:xfrm>
          <a:prstGeom prst="rect">
            <a:avLst/>
          </a:prstGeom>
          <a:noFill/>
        </p:spPr>
        <p:txBody>
          <a:bodyPr wrap="square" rtlCol="0">
            <a:spAutoFit/>
          </a:bodyPr>
          <a:lstStyle/>
          <a:p>
            <a:endParaRPr kumimoji="1" lang="zh-CN" altLang="en-US" sz="2800" dirty="0">
              <a:latin typeface="SimHei" charset="-122"/>
              <a:ea typeface="SimHei" charset="-122"/>
              <a:cs typeface="SimHei" charset="-122"/>
            </a:endParaRPr>
          </a:p>
        </p:txBody>
      </p:sp>
      <p:graphicFrame>
        <p:nvGraphicFramePr>
          <p:cNvPr id="3" name="表格 2"/>
          <p:cNvGraphicFramePr>
            <a:graphicFrameLocks noGrp="1"/>
          </p:cNvGraphicFramePr>
          <p:nvPr>
            <p:extLst/>
          </p:nvPr>
        </p:nvGraphicFramePr>
        <p:xfrm>
          <a:off x="1974394" y="1109271"/>
          <a:ext cx="8094690" cy="5404884"/>
        </p:xfrm>
        <a:graphic>
          <a:graphicData uri="http://schemas.openxmlformats.org/drawingml/2006/table">
            <a:tbl>
              <a:tblPr firstRow="1" firstCol="1" bandRow="1">
                <a:tableStyleId>{5C22544A-7EE6-4342-B048-85BDC9FD1C3A}</a:tableStyleId>
              </a:tblPr>
              <a:tblGrid>
                <a:gridCol w="594407"/>
                <a:gridCol w="829814"/>
                <a:gridCol w="715474"/>
                <a:gridCol w="834019"/>
                <a:gridCol w="1549493"/>
                <a:gridCol w="3571483"/>
              </a:tblGrid>
              <a:tr h="412194">
                <a:tc>
                  <a:txBody>
                    <a:bodyPr/>
                    <a:lstStyle/>
                    <a:p>
                      <a:pPr algn="ctr">
                        <a:spcAft>
                          <a:spcPts val="0"/>
                        </a:spcAft>
                      </a:pPr>
                      <a:r>
                        <a:rPr lang="zh-CN" sz="1600">
                          <a:effectLst/>
                        </a:rPr>
                        <a:t>编号</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姓名</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职位</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dirty="0">
                          <a:effectLst/>
                        </a:rPr>
                        <a:t>内</a:t>
                      </a:r>
                      <a:r>
                        <a:rPr lang="en-US" sz="1600" dirty="0">
                          <a:effectLst/>
                        </a:rPr>
                        <a:t>/</a:t>
                      </a:r>
                      <a:r>
                        <a:rPr lang="zh-CN" sz="1600" dirty="0">
                          <a:effectLst/>
                        </a:rPr>
                        <a:t>外部</a:t>
                      </a:r>
                      <a:endParaRPr lang="zh-CN" sz="2000" dirty="0">
                        <a:effectLst/>
                        <a:latin typeface="Times New Roman" charset="0"/>
                        <a:ea typeface="宋体" charset="-122"/>
                      </a:endParaRPr>
                    </a:p>
                  </a:txBody>
                  <a:tcPr marL="68580" marR="68580" marT="0" marB="0"/>
                </a:tc>
                <a:tc>
                  <a:txBody>
                    <a:bodyPr/>
                    <a:lstStyle/>
                    <a:p>
                      <a:pPr algn="ctr">
                        <a:spcAft>
                          <a:spcPts val="0"/>
                        </a:spcAft>
                      </a:pPr>
                      <a:r>
                        <a:rPr lang="zh-CN" sz="1600">
                          <a:effectLst/>
                        </a:rPr>
                        <a:t>项目角色</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dirty="0">
                          <a:effectLst/>
                        </a:rPr>
                        <a:t>联系方式</a:t>
                      </a:r>
                      <a:endParaRPr lang="zh-CN" sz="2000" dirty="0">
                        <a:effectLst/>
                        <a:latin typeface="Times New Roman" charset="0"/>
                        <a:ea typeface="宋体" charset="-122"/>
                      </a:endParaRPr>
                    </a:p>
                  </a:txBody>
                  <a:tcPr marL="68580" marR="68580" marT="0" marB="0"/>
                </a:tc>
              </a:tr>
              <a:tr h="901002">
                <a:tc>
                  <a:txBody>
                    <a:bodyPr/>
                    <a:lstStyle/>
                    <a:p>
                      <a:pPr algn="ctr">
                        <a:spcAft>
                          <a:spcPts val="0"/>
                        </a:spcAft>
                      </a:pPr>
                      <a:r>
                        <a:rPr lang="en-US" sz="1600" dirty="0">
                          <a:effectLst/>
                        </a:rPr>
                        <a:t>P1</a:t>
                      </a:r>
                      <a:endParaRPr lang="zh-CN" sz="2000" dirty="0">
                        <a:effectLst/>
                        <a:latin typeface="Times New Roman" charset="0"/>
                        <a:ea typeface="宋体" charset="-122"/>
                      </a:endParaRPr>
                    </a:p>
                  </a:txBody>
                  <a:tcPr marL="68580" marR="68580" marT="0" marB="0"/>
                </a:tc>
                <a:tc>
                  <a:txBody>
                    <a:bodyPr/>
                    <a:lstStyle/>
                    <a:p>
                      <a:pPr algn="ctr">
                        <a:spcAft>
                          <a:spcPts val="0"/>
                        </a:spcAft>
                      </a:pPr>
                      <a:r>
                        <a:rPr lang="zh-CN" sz="1600">
                          <a:effectLst/>
                        </a:rPr>
                        <a:t>杨枨</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教师</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外</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项目下达者项目监督者</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dirty="0">
                          <a:effectLst/>
                        </a:rPr>
                        <a:t>电话：</a:t>
                      </a:r>
                      <a:r>
                        <a:rPr lang="en-US" sz="1600" kern="0" dirty="0">
                          <a:effectLst/>
                        </a:rPr>
                        <a:t>13357102333</a:t>
                      </a:r>
                      <a:endParaRPr lang="zh-CN" sz="2000" kern="100" dirty="0">
                        <a:effectLst/>
                      </a:endParaRPr>
                    </a:p>
                    <a:p>
                      <a:pPr indent="127000" algn="just">
                        <a:lnSpc>
                          <a:spcPts val="2000"/>
                        </a:lnSpc>
                        <a:spcAft>
                          <a:spcPts val="0"/>
                        </a:spcAft>
                      </a:pPr>
                      <a:r>
                        <a:rPr lang="zh-CN" sz="1600" kern="0" dirty="0">
                          <a:effectLst/>
                        </a:rPr>
                        <a:t>微信：</a:t>
                      </a:r>
                      <a:r>
                        <a:rPr lang="en-US" sz="1600" kern="0" dirty="0">
                          <a:effectLst/>
                        </a:rPr>
                        <a:t>Holley Yang</a:t>
                      </a:r>
                      <a:endParaRPr lang="zh-CN" sz="2000" kern="100" dirty="0">
                        <a:effectLst/>
                      </a:endParaRPr>
                    </a:p>
                    <a:p>
                      <a:pPr indent="127000" algn="just">
                        <a:lnSpc>
                          <a:spcPts val="2000"/>
                        </a:lnSpc>
                        <a:spcAft>
                          <a:spcPts val="0"/>
                        </a:spcAft>
                      </a:pPr>
                      <a:r>
                        <a:rPr lang="zh-CN" sz="1600" kern="0" dirty="0">
                          <a:effectLst/>
                        </a:rPr>
                        <a:t>邮箱：</a:t>
                      </a:r>
                      <a:r>
                        <a:rPr lang="en-US" sz="1600" kern="0" dirty="0" err="1">
                          <a:effectLst/>
                        </a:rPr>
                        <a:t>yangc@zucc.edu.cn</a:t>
                      </a:r>
                      <a:endParaRPr lang="zh-CN" sz="2000" kern="100" dirty="0">
                        <a:effectLst/>
                        <a:latin typeface="Times New Roman" charset="0"/>
                        <a:ea typeface="宋体" charset="-122"/>
                        <a:cs typeface="宋体" charset="-122"/>
                      </a:endParaRPr>
                    </a:p>
                  </a:txBody>
                  <a:tcPr marL="68580" marR="68580" marT="0" marB="0"/>
                </a:tc>
              </a:tr>
              <a:tr h="394428">
                <a:tc>
                  <a:txBody>
                    <a:bodyPr/>
                    <a:lstStyle/>
                    <a:p>
                      <a:pPr algn="ctr">
                        <a:spcAft>
                          <a:spcPts val="0"/>
                        </a:spcAft>
                      </a:pPr>
                      <a:r>
                        <a:rPr lang="en-US" sz="1600">
                          <a:effectLst/>
                        </a:rPr>
                        <a:t>P2</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侯宏伦</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教师</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外</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项目监督者</a:t>
                      </a:r>
                      <a:endParaRPr lang="zh-CN" sz="2000">
                        <a:effectLst/>
                      </a:endParaRPr>
                    </a:p>
                    <a:p>
                      <a:pPr algn="ctr">
                        <a:spcAft>
                          <a:spcPts val="0"/>
                        </a:spcAft>
                      </a:pPr>
                      <a:r>
                        <a:rPr lang="zh-CN" sz="1600">
                          <a:effectLst/>
                        </a:rPr>
                        <a:t>项目顾问</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dirty="0">
                          <a:effectLst/>
                        </a:rPr>
                        <a:t>邮箱：</a:t>
                      </a:r>
                      <a:r>
                        <a:rPr lang="en-US" sz="1600" kern="0" dirty="0" err="1">
                          <a:effectLst/>
                        </a:rPr>
                        <a:t>ubilabs@zucc.edu.cn</a:t>
                      </a:r>
                      <a:endParaRPr lang="zh-CN" sz="2000" kern="100" dirty="0">
                        <a:effectLst/>
                        <a:latin typeface="Times New Roman" charset="0"/>
                        <a:ea typeface="宋体" charset="-122"/>
                        <a:cs typeface="宋体" charset="-122"/>
                      </a:endParaRPr>
                    </a:p>
                  </a:txBody>
                  <a:tcPr marL="68580" marR="68580" marT="0" marB="0"/>
                </a:tc>
              </a:tr>
              <a:tr h="901002">
                <a:tc>
                  <a:txBody>
                    <a:bodyPr/>
                    <a:lstStyle/>
                    <a:p>
                      <a:pPr algn="ctr">
                        <a:spcAft>
                          <a:spcPts val="0"/>
                        </a:spcAft>
                      </a:pPr>
                      <a:r>
                        <a:rPr lang="en-US" sz="1600">
                          <a:effectLst/>
                        </a:rPr>
                        <a:t>P3</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刘祺</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学生</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内</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a:effectLst/>
                        </a:rPr>
                        <a:t>项目经理</a:t>
                      </a:r>
                      <a:endParaRPr lang="zh-CN" sz="2000">
                        <a:effectLst/>
                      </a:endParaRPr>
                    </a:p>
                    <a:p>
                      <a:pPr algn="ctr">
                        <a:spcAft>
                          <a:spcPts val="0"/>
                        </a:spcAft>
                      </a:pPr>
                      <a:r>
                        <a:rPr lang="zh-CN" sz="1600">
                          <a:effectLst/>
                        </a:rPr>
                        <a:t>项目团队成员</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dirty="0">
                          <a:effectLst/>
                        </a:rPr>
                        <a:t>电话：</a:t>
                      </a:r>
                      <a:r>
                        <a:rPr lang="en-US" sz="1600" kern="0" dirty="0">
                          <a:effectLst/>
                        </a:rPr>
                        <a:t>15988198404</a:t>
                      </a:r>
                      <a:endParaRPr lang="zh-CN" sz="2000" kern="100" dirty="0">
                        <a:effectLst/>
                      </a:endParaRPr>
                    </a:p>
                    <a:p>
                      <a:pPr indent="127000" algn="just">
                        <a:lnSpc>
                          <a:spcPts val="2000"/>
                        </a:lnSpc>
                        <a:spcAft>
                          <a:spcPts val="0"/>
                        </a:spcAft>
                      </a:pPr>
                      <a:r>
                        <a:rPr lang="zh-CN" sz="1600" kern="0" dirty="0">
                          <a:effectLst/>
                        </a:rPr>
                        <a:t>微信：</a:t>
                      </a:r>
                      <a:r>
                        <a:rPr lang="en-US" sz="1600" kern="0" dirty="0">
                          <a:effectLst/>
                        </a:rPr>
                        <a:t>lq19981126</a:t>
                      </a:r>
                      <a:endParaRPr lang="zh-CN" sz="2000" kern="100" dirty="0">
                        <a:effectLst/>
                      </a:endParaRPr>
                    </a:p>
                    <a:p>
                      <a:pPr indent="127000" algn="just">
                        <a:lnSpc>
                          <a:spcPts val="2000"/>
                        </a:lnSpc>
                        <a:spcAft>
                          <a:spcPts val="0"/>
                        </a:spcAft>
                      </a:pPr>
                      <a:r>
                        <a:rPr lang="zh-CN" sz="1600" kern="0" dirty="0">
                          <a:effectLst/>
                        </a:rPr>
                        <a:t>邮箱：</a:t>
                      </a:r>
                      <a:r>
                        <a:rPr lang="en-US" sz="1600" kern="0" dirty="0">
                          <a:effectLst/>
                        </a:rPr>
                        <a:t>31602297@stu.zucc.edu.cn</a:t>
                      </a:r>
                      <a:endParaRPr lang="zh-CN" sz="2000" kern="100" dirty="0">
                        <a:effectLst/>
                        <a:latin typeface="Times New Roman" charset="0"/>
                        <a:ea typeface="宋体" charset="-122"/>
                        <a:cs typeface="宋体" charset="-122"/>
                      </a:endParaRPr>
                    </a:p>
                  </a:txBody>
                  <a:tcPr marL="68580" marR="68580" marT="0" marB="0"/>
                </a:tc>
              </a:tr>
              <a:tr h="901002">
                <a:tc>
                  <a:txBody>
                    <a:bodyPr/>
                    <a:lstStyle/>
                    <a:p>
                      <a:pPr algn="ctr">
                        <a:spcAft>
                          <a:spcPts val="0"/>
                        </a:spcAft>
                      </a:pPr>
                      <a:r>
                        <a:rPr lang="en-US" sz="1600">
                          <a:effectLst/>
                        </a:rPr>
                        <a:t>P4</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陈铭阳</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学生</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内</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a:effectLst/>
                        </a:rPr>
                        <a:t>项目团队成员</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dirty="0">
                          <a:effectLst/>
                        </a:rPr>
                        <a:t>电话：</a:t>
                      </a:r>
                      <a:r>
                        <a:rPr lang="en-US" sz="1600" kern="0" dirty="0">
                          <a:effectLst/>
                        </a:rPr>
                        <a:t>13732287787</a:t>
                      </a:r>
                      <a:endParaRPr lang="zh-CN" sz="2000" kern="100" dirty="0">
                        <a:effectLst/>
                      </a:endParaRPr>
                    </a:p>
                    <a:p>
                      <a:pPr indent="127000" algn="just">
                        <a:lnSpc>
                          <a:spcPts val="2000"/>
                        </a:lnSpc>
                        <a:spcAft>
                          <a:spcPts val="0"/>
                        </a:spcAft>
                      </a:pPr>
                      <a:r>
                        <a:rPr lang="zh-CN" sz="1600" kern="0" dirty="0">
                          <a:effectLst/>
                        </a:rPr>
                        <a:t>微信：</a:t>
                      </a:r>
                      <a:r>
                        <a:rPr lang="en-US" sz="1600" kern="0" dirty="0">
                          <a:effectLst/>
                        </a:rPr>
                        <a:t>cmy90s</a:t>
                      </a:r>
                      <a:endParaRPr lang="zh-CN" sz="2000" kern="100" dirty="0">
                        <a:effectLst/>
                      </a:endParaRPr>
                    </a:p>
                    <a:p>
                      <a:pPr indent="127000" algn="just">
                        <a:lnSpc>
                          <a:spcPts val="2000"/>
                        </a:lnSpc>
                        <a:spcAft>
                          <a:spcPts val="0"/>
                        </a:spcAft>
                      </a:pPr>
                      <a:r>
                        <a:rPr lang="zh-CN" sz="1600" kern="0" dirty="0">
                          <a:effectLst/>
                        </a:rPr>
                        <a:t>邮箱：</a:t>
                      </a:r>
                      <a:r>
                        <a:rPr lang="en-US" sz="1600" kern="0" dirty="0">
                          <a:effectLst/>
                        </a:rPr>
                        <a:t>31601386@stu.zucc.edu.cn</a:t>
                      </a:r>
                      <a:endParaRPr lang="zh-CN" sz="2000" kern="100" dirty="0">
                        <a:effectLst/>
                        <a:latin typeface="Times New Roman" charset="0"/>
                        <a:ea typeface="宋体" charset="-122"/>
                        <a:cs typeface="宋体" charset="-122"/>
                      </a:endParaRPr>
                    </a:p>
                  </a:txBody>
                  <a:tcPr marL="68580" marR="68580" marT="0" marB="0"/>
                </a:tc>
              </a:tr>
              <a:tr h="901002">
                <a:tc>
                  <a:txBody>
                    <a:bodyPr/>
                    <a:lstStyle/>
                    <a:p>
                      <a:pPr algn="ctr">
                        <a:spcAft>
                          <a:spcPts val="0"/>
                        </a:spcAft>
                      </a:pPr>
                      <a:r>
                        <a:rPr lang="en-US" sz="1600">
                          <a:effectLst/>
                        </a:rPr>
                        <a:t>P5</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蓝舒雯</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学生</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内</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a:effectLst/>
                        </a:rPr>
                        <a:t>项目团队成员</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dirty="0">
                          <a:effectLst/>
                        </a:rPr>
                        <a:t>电话：</a:t>
                      </a:r>
                      <a:r>
                        <a:rPr lang="en-US" sz="1600" kern="0" dirty="0">
                          <a:effectLst/>
                        </a:rPr>
                        <a:t>17376509845</a:t>
                      </a:r>
                      <a:endParaRPr lang="zh-CN" sz="2000" kern="100" dirty="0">
                        <a:effectLst/>
                      </a:endParaRPr>
                    </a:p>
                    <a:p>
                      <a:pPr indent="127000" algn="just">
                        <a:lnSpc>
                          <a:spcPts val="2000"/>
                        </a:lnSpc>
                        <a:spcAft>
                          <a:spcPts val="0"/>
                        </a:spcAft>
                      </a:pPr>
                      <a:r>
                        <a:rPr lang="zh-CN" sz="1600" kern="0" dirty="0">
                          <a:effectLst/>
                        </a:rPr>
                        <a:t>微信：</a:t>
                      </a:r>
                      <a:r>
                        <a:rPr lang="en-US" sz="1600" kern="0" dirty="0">
                          <a:effectLst/>
                        </a:rPr>
                        <a:t>l18057017600</a:t>
                      </a:r>
                      <a:endParaRPr lang="zh-CN" sz="2000" kern="100" dirty="0">
                        <a:effectLst/>
                      </a:endParaRPr>
                    </a:p>
                    <a:p>
                      <a:pPr indent="127000" algn="just">
                        <a:lnSpc>
                          <a:spcPts val="2000"/>
                        </a:lnSpc>
                        <a:spcAft>
                          <a:spcPts val="0"/>
                        </a:spcAft>
                      </a:pPr>
                      <a:r>
                        <a:rPr lang="zh-CN" sz="1600" kern="0" dirty="0">
                          <a:effectLst/>
                        </a:rPr>
                        <a:t>邮箱：</a:t>
                      </a:r>
                      <a:r>
                        <a:rPr lang="en-US" sz="1600" kern="0" dirty="0">
                          <a:effectLst/>
                        </a:rPr>
                        <a:t>31601380@stu.zucc.edu.cn</a:t>
                      </a:r>
                      <a:endParaRPr lang="zh-CN" sz="2000" kern="100" dirty="0">
                        <a:effectLst/>
                        <a:latin typeface="Times New Roman" charset="0"/>
                        <a:ea typeface="宋体" charset="-122"/>
                        <a:cs typeface="宋体" charset="-122"/>
                      </a:endParaRPr>
                    </a:p>
                  </a:txBody>
                  <a:tcPr marL="68580" marR="68580" marT="0" marB="0"/>
                </a:tc>
              </a:tr>
              <a:tr h="901002">
                <a:tc>
                  <a:txBody>
                    <a:bodyPr/>
                    <a:lstStyle/>
                    <a:p>
                      <a:pPr algn="ctr">
                        <a:spcAft>
                          <a:spcPts val="0"/>
                        </a:spcAft>
                      </a:pPr>
                      <a:r>
                        <a:rPr lang="en-US" sz="1600">
                          <a:effectLst/>
                        </a:rPr>
                        <a:t>P6</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赵佳锋</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学生</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内</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a:effectLst/>
                        </a:rPr>
                        <a:t>项目团队成员</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dirty="0">
                          <a:effectLst/>
                        </a:rPr>
                        <a:t>电话：</a:t>
                      </a:r>
                      <a:r>
                        <a:rPr lang="en-US" sz="1600" kern="0" dirty="0">
                          <a:effectLst/>
                        </a:rPr>
                        <a:t>15988122807      </a:t>
                      </a:r>
                      <a:endParaRPr lang="zh-CN" sz="2000" kern="100" dirty="0">
                        <a:effectLst/>
                      </a:endParaRPr>
                    </a:p>
                    <a:p>
                      <a:pPr indent="127000" algn="just">
                        <a:lnSpc>
                          <a:spcPts val="2000"/>
                        </a:lnSpc>
                        <a:spcAft>
                          <a:spcPts val="0"/>
                        </a:spcAft>
                      </a:pPr>
                      <a:r>
                        <a:rPr lang="zh-CN" sz="1600" kern="0" dirty="0">
                          <a:effectLst/>
                        </a:rPr>
                        <a:t>微信：</a:t>
                      </a:r>
                      <a:r>
                        <a:rPr lang="en-US" sz="1600" kern="0" dirty="0">
                          <a:effectLst/>
                        </a:rPr>
                        <a:t>Ywh32111</a:t>
                      </a:r>
                      <a:endParaRPr lang="zh-CN" sz="2000" kern="100" dirty="0">
                        <a:effectLst/>
                      </a:endParaRPr>
                    </a:p>
                    <a:p>
                      <a:pPr indent="127000" algn="just">
                        <a:lnSpc>
                          <a:spcPts val="2000"/>
                        </a:lnSpc>
                        <a:spcAft>
                          <a:spcPts val="0"/>
                        </a:spcAft>
                      </a:pPr>
                      <a:r>
                        <a:rPr lang="zh-CN" sz="1600" kern="0" dirty="0">
                          <a:effectLst/>
                        </a:rPr>
                        <a:t>邮箱：</a:t>
                      </a:r>
                      <a:r>
                        <a:rPr lang="en-US" sz="1600" kern="0" dirty="0">
                          <a:effectLst/>
                        </a:rPr>
                        <a:t>31601416@stu.zucc.edu.cn</a:t>
                      </a:r>
                      <a:endParaRPr lang="zh-CN" sz="2000" kern="100" dirty="0">
                        <a:effectLst/>
                        <a:latin typeface="Times New Roman" charset="0"/>
                        <a:ea typeface="宋体" charset="-122"/>
                        <a:cs typeface="宋体" charset="-122"/>
                      </a:endParaRPr>
                    </a:p>
                  </a:txBody>
                  <a:tcPr marL="68580" marR="68580" marT="0" marB="0"/>
                </a:tc>
              </a:tr>
            </a:tbl>
          </a:graphicData>
        </a:graphic>
      </p:graphicFrame>
      <p:sp>
        <p:nvSpPr>
          <p:cNvPr id="6" name="文本框 5"/>
          <p:cNvSpPr txBox="1"/>
          <p:nvPr/>
        </p:nvSpPr>
        <p:spPr>
          <a:xfrm>
            <a:off x="4871803" y="534584"/>
            <a:ext cx="1569660" cy="369332"/>
          </a:xfrm>
          <a:prstGeom prst="rect">
            <a:avLst/>
          </a:prstGeom>
          <a:noFill/>
        </p:spPr>
        <p:txBody>
          <a:bodyPr wrap="none" rtlCol="0">
            <a:spAutoFit/>
          </a:bodyPr>
          <a:lstStyle/>
          <a:p>
            <a:r>
              <a:rPr kumimoji="1" lang="zh-CN" altLang="en-US" b="1" dirty="0" smtClean="0">
                <a:latin typeface="SimHei" charset="-122"/>
                <a:ea typeface="SimHei" charset="-122"/>
                <a:cs typeface="SimHei" charset="-122"/>
              </a:rPr>
              <a:t>干系人登记表</a:t>
            </a:r>
            <a:endParaRPr kumimoji="1" lang="zh-CN" altLang="en-US" b="1" dirty="0">
              <a:latin typeface="SimHei" charset="-122"/>
              <a:ea typeface="SimHei" charset="-122"/>
              <a:cs typeface="SimHei" charset="-122"/>
            </a:endParaRPr>
          </a:p>
        </p:txBody>
      </p:sp>
    </p:spTree>
    <p:extLst>
      <p:ext uri="{BB962C8B-B14F-4D97-AF65-F5344CB8AC3E}">
        <p14:creationId xmlns:p14="http://schemas.microsoft.com/office/powerpoint/2010/main" val="1395360521"/>
      </p:ext>
    </p:extLst>
  </p:cSld>
  <p:clrMapOvr>
    <a:masterClrMapping/>
  </p:clrMapOvr>
  <p:transition spd="med">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干系人管理计划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7737021" y="1273629"/>
            <a:ext cx="3445328" cy="523220"/>
          </a:xfrm>
          <a:prstGeom prst="rect">
            <a:avLst/>
          </a:prstGeom>
          <a:noFill/>
        </p:spPr>
        <p:txBody>
          <a:bodyPr wrap="square" rtlCol="0">
            <a:spAutoFit/>
          </a:bodyPr>
          <a:lstStyle/>
          <a:p>
            <a:endParaRPr kumimoji="1" lang="zh-CN" altLang="en-US" sz="2800" dirty="0">
              <a:latin typeface="SimHei" charset="-122"/>
              <a:ea typeface="SimHei" charset="-122"/>
              <a:cs typeface="SimHei" charset="-122"/>
            </a:endParaRPr>
          </a:p>
        </p:txBody>
      </p:sp>
      <p:sp>
        <p:nvSpPr>
          <p:cNvPr id="6" name="文本框 5"/>
          <p:cNvSpPr txBox="1"/>
          <p:nvPr/>
        </p:nvSpPr>
        <p:spPr>
          <a:xfrm>
            <a:off x="4871803" y="534584"/>
            <a:ext cx="1569660" cy="369332"/>
          </a:xfrm>
          <a:prstGeom prst="rect">
            <a:avLst/>
          </a:prstGeom>
          <a:noFill/>
        </p:spPr>
        <p:txBody>
          <a:bodyPr wrap="none" rtlCol="0">
            <a:spAutoFit/>
          </a:bodyPr>
          <a:lstStyle/>
          <a:p>
            <a:r>
              <a:rPr kumimoji="1" lang="zh-CN" altLang="en-US" b="1" dirty="0" smtClean="0">
                <a:latin typeface="SimHei" charset="-122"/>
                <a:ea typeface="SimHei" charset="-122"/>
                <a:cs typeface="SimHei" charset="-122"/>
              </a:rPr>
              <a:t>干系人登记表</a:t>
            </a:r>
            <a:endParaRPr kumimoji="1" lang="zh-CN" altLang="en-US" b="1" dirty="0">
              <a:latin typeface="SimHei" charset="-122"/>
              <a:ea typeface="SimHei" charset="-122"/>
              <a:cs typeface="SimHei" charset="-122"/>
            </a:endParaRPr>
          </a:p>
        </p:txBody>
      </p:sp>
      <p:sp>
        <p:nvSpPr>
          <p:cNvPr id="7" name="Rectangle 1"/>
          <p:cNvSpPr>
            <a:spLocks noChangeArrowheads="1"/>
          </p:cNvSpPr>
          <p:nvPr/>
        </p:nvSpPr>
        <p:spPr bwMode="auto">
          <a:xfrm>
            <a:off x="3038475" y="2224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p:cNvGraphicFramePr>
            <a:graphicFrameLocks noGrp="1"/>
          </p:cNvGraphicFramePr>
          <p:nvPr>
            <p:extLst/>
          </p:nvPr>
        </p:nvGraphicFramePr>
        <p:xfrm>
          <a:off x="1814913" y="1381284"/>
          <a:ext cx="8951411" cy="4601164"/>
        </p:xfrm>
        <a:graphic>
          <a:graphicData uri="http://schemas.openxmlformats.org/drawingml/2006/table">
            <a:tbl>
              <a:tblPr firstRow="1" firstCol="1" bandRow="1">
                <a:tableStyleId>{5C22544A-7EE6-4342-B048-85BDC9FD1C3A}</a:tableStyleId>
              </a:tblPr>
              <a:tblGrid>
                <a:gridCol w="657317"/>
                <a:gridCol w="917640"/>
                <a:gridCol w="791198"/>
                <a:gridCol w="922289"/>
                <a:gridCol w="1713487"/>
                <a:gridCol w="3949480"/>
              </a:tblGrid>
              <a:tr h="204993">
                <a:tc>
                  <a:txBody>
                    <a:bodyPr/>
                    <a:lstStyle/>
                    <a:p>
                      <a:pPr algn="ctr">
                        <a:spcAft>
                          <a:spcPts val="0"/>
                        </a:spcAft>
                      </a:pPr>
                      <a:r>
                        <a:rPr lang="zh-CN" sz="1400" dirty="0">
                          <a:effectLst/>
                        </a:rPr>
                        <a:t>编号</a:t>
                      </a:r>
                      <a:endParaRPr lang="zh-CN" sz="2000" dirty="0">
                        <a:effectLst/>
                        <a:latin typeface="Times New Roman" charset="0"/>
                        <a:ea typeface="宋体" charset="-122"/>
                      </a:endParaRPr>
                    </a:p>
                  </a:txBody>
                  <a:tcPr marL="68580" marR="68580" marT="0" marB="0"/>
                </a:tc>
                <a:tc>
                  <a:txBody>
                    <a:bodyPr/>
                    <a:lstStyle/>
                    <a:p>
                      <a:pPr algn="ctr">
                        <a:spcAft>
                          <a:spcPts val="0"/>
                        </a:spcAft>
                      </a:pPr>
                      <a:r>
                        <a:rPr lang="zh-CN" sz="1600">
                          <a:effectLst/>
                        </a:rPr>
                        <a:t>姓名</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职位</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内</a:t>
                      </a:r>
                      <a:r>
                        <a:rPr lang="en-US" sz="1600">
                          <a:effectLst/>
                        </a:rPr>
                        <a:t>/</a:t>
                      </a:r>
                      <a:r>
                        <a:rPr lang="zh-CN" sz="1600">
                          <a:effectLst/>
                        </a:rPr>
                        <a:t>外部</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项目角色</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联系方式</a:t>
                      </a:r>
                      <a:endParaRPr lang="zh-CN" sz="2000">
                        <a:effectLst/>
                        <a:latin typeface="Times New Roman" charset="0"/>
                        <a:ea typeface="宋体" charset="-122"/>
                      </a:endParaRPr>
                    </a:p>
                  </a:txBody>
                  <a:tcPr marL="68580" marR="68580" marT="0" marB="0"/>
                </a:tc>
              </a:tr>
              <a:tr h="936542">
                <a:tc>
                  <a:txBody>
                    <a:bodyPr/>
                    <a:lstStyle/>
                    <a:p>
                      <a:pPr algn="ctr">
                        <a:spcAft>
                          <a:spcPts val="0"/>
                        </a:spcAft>
                      </a:pPr>
                      <a:r>
                        <a:rPr lang="en-US" sz="1600">
                          <a:effectLst/>
                        </a:rPr>
                        <a:t>P6</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赵佳锋</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学生</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内</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a:effectLst/>
                        </a:rPr>
                        <a:t>项目团队成员</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a:effectLst/>
                        </a:rPr>
                        <a:t>电话：</a:t>
                      </a:r>
                      <a:r>
                        <a:rPr lang="en-US" sz="1600" kern="0">
                          <a:effectLst/>
                        </a:rPr>
                        <a:t>15988122807      </a:t>
                      </a:r>
                      <a:endParaRPr lang="zh-CN" sz="2000" kern="100">
                        <a:effectLst/>
                      </a:endParaRPr>
                    </a:p>
                    <a:p>
                      <a:pPr indent="127000" algn="just">
                        <a:lnSpc>
                          <a:spcPts val="2000"/>
                        </a:lnSpc>
                        <a:spcAft>
                          <a:spcPts val="0"/>
                        </a:spcAft>
                      </a:pPr>
                      <a:r>
                        <a:rPr lang="zh-CN" sz="1600" kern="0">
                          <a:effectLst/>
                        </a:rPr>
                        <a:t>微信：</a:t>
                      </a:r>
                      <a:r>
                        <a:rPr lang="en-US" sz="1600" kern="0">
                          <a:effectLst/>
                        </a:rPr>
                        <a:t>Ywh32111</a:t>
                      </a:r>
                      <a:endParaRPr lang="zh-CN" sz="2000" kern="100">
                        <a:effectLst/>
                      </a:endParaRPr>
                    </a:p>
                    <a:p>
                      <a:pPr indent="127000" algn="just">
                        <a:lnSpc>
                          <a:spcPts val="2000"/>
                        </a:lnSpc>
                        <a:spcAft>
                          <a:spcPts val="0"/>
                        </a:spcAft>
                      </a:pPr>
                      <a:r>
                        <a:rPr lang="zh-CN" sz="1600" kern="0">
                          <a:effectLst/>
                        </a:rPr>
                        <a:t>邮箱：</a:t>
                      </a:r>
                      <a:r>
                        <a:rPr lang="en-US" sz="1600" kern="0">
                          <a:effectLst/>
                        </a:rPr>
                        <a:t>31601416@stu.zucc.edu.cn</a:t>
                      </a:r>
                      <a:endParaRPr lang="zh-CN" sz="2000" kern="100">
                        <a:effectLst/>
                        <a:latin typeface="Times New Roman" charset="0"/>
                        <a:ea typeface="宋体" charset="-122"/>
                        <a:cs typeface="宋体" charset="-122"/>
                      </a:endParaRPr>
                    </a:p>
                  </a:txBody>
                  <a:tcPr marL="68580" marR="68580" marT="0" marB="0"/>
                </a:tc>
              </a:tr>
              <a:tr h="936542">
                <a:tc>
                  <a:txBody>
                    <a:bodyPr/>
                    <a:lstStyle/>
                    <a:p>
                      <a:pPr algn="ctr">
                        <a:spcAft>
                          <a:spcPts val="0"/>
                        </a:spcAft>
                      </a:pPr>
                      <a:r>
                        <a:rPr lang="en-US" sz="1600">
                          <a:effectLst/>
                        </a:rPr>
                        <a:t>P7</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赵唯皓</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学生</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内</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dirty="0">
                          <a:effectLst/>
                        </a:rPr>
                        <a:t>项目团队成员</a:t>
                      </a:r>
                      <a:endParaRPr lang="zh-CN" sz="2000" dirty="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a:effectLst/>
                        </a:rPr>
                        <a:t>电话：</a:t>
                      </a:r>
                      <a:r>
                        <a:rPr lang="en-US" sz="1600" kern="0">
                          <a:effectLst/>
                        </a:rPr>
                        <a:t>15958144825</a:t>
                      </a:r>
                      <a:endParaRPr lang="zh-CN" sz="2000" kern="100">
                        <a:effectLst/>
                      </a:endParaRPr>
                    </a:p>
                    <a:p>
                      <a:pPr indent="127000" algn="just">
                        <a:lnSpc>
                          <a:spcPts val="2000"/>
                        </a:lnSpc>
                        <a:spcAft>
                          <a:spcPts val="0"/>
                        </a:spcAft>
                      </a:pPr>
                      <a:r>
                        <a:rPr lang="zh-CN" sz="1600" kern="0">
                          <a:effectLst/>
                        </a:rPr>
                        <a:t>微信：</a:t>
                      </a:r>
                      <a:r>
                        <a:rPr lang="en-US" sz="1600" kern="0">
                          <a:effectLst/>
                        </a:rPr>
                        <a:t>mashiroshinku</a:t>
                      </a:r>
                      <a:endParaRPr lang="zh-CN" sz="2000" kern="100">
                        <a:effectLst/>
                      </a:endParaRPr>
                    </a:p>
                    <a:p>
                      <a:pPr indent="127000" algn="just">
                        <a:lnSpc>
                          <a:spcPts val="2000"/>
                        </a:lnSpc>
                        <a:spcAft>
                          <a:spcPts val="0"/>
                        </a:spcAft>
                      </a:pPr>
                      <a:r>
                        <a:rPr lang="zh-CN" sz="1600" kern="0">
                          <a:effectLst/>
                        </a:rPr>
                        <a:t>邮箱：</a:t>
                      </a:r>
                      <a:r>
                        <a:rPr lang="en-US" sz="1600" kern="0">
                          <a:effectLst/>
                        </a:rPr>
                        <a:t>31601417@stu.zucc.edu.cn</a:t>
                      </a:r>
                      <a:endParaRPr lang="zh-CN" sz="2000" kern="100">
                        <a:effectLst/>
                        <a:latin typeface="Times New Roman" charset="0"/>
                        <a:ea typeface="宋体" charset="-122"/>
                        <a:cs typeface="宋体" charset="-122"/>
                      </a:endParaRPr>
                    </a:p>
                  </a:txBody>
                  <a:tcPr marL="68580" marR="68580" marT="0" marB="0"/>
                </a:tc>
              </a:tr>
              <a:tr h="936542">
                <a:tc>
                  <a:txBody>
                    <a:bodyPr/>
                    <a:lstStyle/>
                    <a:p>
                      <a:pPr algn="ctr">
                        <a:spcAft>
                          <a:spcPts val="0"/>
                        </a:spcAft>
                      </a:pPr>
                      <a:r>
                        <a:rPr lang="en-US" sz="1600">
                          <a:effectLst/>
                        </a:rPr>
                        <a:t>P8</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杨枨</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教师</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外</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a:effectLst/>
                        </a:rPr>
                        <a:t>教师用户代表</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dirty="0">
                          <a:effectLst/>
                        </a:rPr>
                        <a:t>电话：</a:t>
                      </a:r>
                      <a:r>
                        <a:rPr lang="en-US" sz="1600" kern="0" dirty="0">
                          <a:effectLst/>
                        </a:rPr>
                        <a:t>13357102333</a:t>
                      </a:r>
                      <a:endParaRPr lang="zh-CN" sz="2000" kern="100" dirty="0">
                        <a:effectLst/>
                      </a:endParaRPr>
                    </a:p>
                    <a:p>
                      <a:pPr indent="127000" algn="just">
                        <a:lnSpc>
                          <a:spcPts val="2000"/>
                        </a:lnSpc>
                        <a:spcAft>
                          <a:spcPts val="0"/>
                        </a:spcAft>
                      </a:pPr>
                      <a:r>
                        <a:rPr lang="zh-CN" sz="1600" kern="0" dirty="0">
                          <a:effectLst/>
                        </a:rPr>
                        <a:t>微信：</a:t>
                      </a:r>
                      <a:r>
                        <a:rPr lang="en-US" sz="1600" kern="0" dirty="0">
                          <a:effectLst/>
                        </a:rPr>
                        <a:t>Holley Yang</a:t>
                      </a:r>
                      <a:endParaRPr lang="zh-CN" sz="2000" kern="100" dirty="0">
                        <a:effectLst/>
                      </a:endParaRPr>
                    </a:p>
                    <a:p>
                      <a:pPr indent="127000" algn="just">
                        <a:lnSpc>
                          <a:spcPts val="2000"/>
                        </a:lnSpc>
                        <a:spcAft>
                          <a:spcPts val="0"/>
                        </a:spcAft>
                      </a:pPr>
                      <a:r>
                        <a:rPr lang="zh-CN" sz="1600" kern="0" dirty="0">
                          <a:effectLst/>
                        </a:rPr>
                        <a:t>邮箱：</a:t>
                      </a:r>
                      <a:r>
                        <a:rPr lang="en-US" sz="1600" kern="0" dirty="0" err="1">
                          <a:effectLst/>
                        </a:rPr>
                        <a:t>yangc@zucc.edu.cn</a:t>
                      </a:r>
                      <a:endParaRPr lang="zh-CN" sz="2000" kern="100" dirty="0">
                        <a:effectLst/>
                        <a:latin typeface="Times New Roman" charset="0"/>
                        <a:ea typeface="宋体" charset="-122"/>
                        <a:cs typeface="宋体" charset="-122"/>
                      </a:endParaRPr>
                    </a:p>
                  </a:txBody>
                  <a:tcPr marL="68580" marR="68580" marT="0" marB="0"/>
                </a:tc>
              </a:tr>
              <a:tr h="936542">
                <a:tc>
                  <a:txBody>
                    <a:bodyPr/>
                    <a:lstStyle/>
                    <a:p>
                      <a:pPr algn="ctr">
                        <a:spcAft>
                          <a:spcPts val="0"/>
                        </a:spcAft>
                      </a:pPr>
                      <a:r>
                        <a:rPr lang="en-US" sz="1600">
                          <a:effectLst/>
                        </a:rPr>
                        <a:t>P9</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米潇杨</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学生</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外</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a:effectLst/>
                        </a:rPr>
                        <a:t>游客用户代表</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a:effectLst/>
                        </a:rPr>
                        <a:t>电话：</a:t>
                      </a:r>
                      <a:r>
                        <a:rPr lang="en-US" sz="1600" kern="0">
                          <a:effectLst/>
                        </a:rPr>
                        <a:t>13250827193</a:t>
                      </a:r>
                      <a:endParaRPr lang="zh-CN" sz="2000" kern="100">
                        <a:effectLst/>
                      </a:endParaRPr>
                    </a:p>
                    <a:p>
                      <a:pPr indent="127000" algn="just">
                        <a:lnSpc>
                          <a:spcPts val="2000"/>
                        </a:lnSpc>
                        <a:spcAft>
                          <a:spcPts val="0"/>
                        </a:spcAft>
                      </a:pPr>
                      <a:r>
                        <a:rPr lang="zh-CN" sz="1600" kern="0">
                          <a:effectLst/>
                        </a:rPr>
                        <a:t>微信：</a:t>
                      </a:r>
                      <a:r>
                        <a:rPr lang="en-US" sz="1600" kern="0">
                          <a:effectLst/>
                        </a:rPr>
                        <a:t>M229103308</a:t>
                      </a:r>
                      <a:endParaRPr lang="zh-CN" sz="2000" kern="100">
                        <a:effectLst/>
                      </a:endParaRPr>
                    </a:p>
                    <a:p>
                      <a:pPr indent="127000" algn="just">
                        <a:lnSpc>
                          <a:spcPts val="2000"/>
                        </a:lnSpc>
                        <a:spcAft>
                          <a:spcPts val="0"/>
                        </a:spcAft>
                      </a:pPr>
                      <a:r>
                        <a:rPr lang="zh-CN" sz="1600" kern="0">
                          <a:effectLst/>
                        </a:rPr>
                        <a:t>邮箱：</a:t>
                      </a:r>
                      <a:r>
                        <a:rPr lang="en-US" sz="1600" kern="0">
                          <a:effectLst/>
                        </a:rPr>
                        <a:t>31602298@stu.zucc.edu.cn</a:t>
                      </a:r>
                      <a:endParaRPr lang="zh-CN" sz="2000" kern="100">
                        <a:effectLst/>
                        <a:latin typeface="Times New Roman" charset="0"/>
                        <a:ea typeface="宋体" charset="-122"/>
                        <a:cs typeface="宋体" charset="-122"/>
                      </a:endParaRPr>
                    </a:p>
                  </a:txBody>
                  <a:tcPr marL="68580" marR="68580" marT="0" marB="0"/>
                </a:tc>
              </a:tr>
              <a:tr h="611156">
                <a:tc>
                  <a:txBody>
                    <a:bodyPr/>
                    <a:lstStyle/>
                    <a:p>
                      <a:pPr algn="ctr">
                        <a:spcAft>
                          <a:spcPts val="0"/>
                        </a:spcAft>
                      </a:pPr>
                      <a:r>
                        <a:rPr lang="en-US" sz="1600">
                          <a:effectLst/>
                        </a:rPr>
                        <a:t>P10</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周颙舜</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学生</a:t>
                      </a:r>
                      <a:endParaRPr lang="zh-CN" sz="2000">
                        <a:effectLst/>
                        <a:latin typeface="Times New Roman" charset="0"/>
                        <a:ea typeface="宋体" charset="-122"/>
                      </a:endParaRPr>
                    </a:p>
                  </a:txBody>
                  <a:tcPr marL="68580" marR="68580" marT="0" marB="0"/>
                </a:tc>
                <a:tc>
                  <a:txBody>
                    <a:bodyPr/>
                    <a:lstStyle/>
                    <a:p>
                      <a:pPr algn="ctr">
                        <a:spcAft>
                          <a:spcPts val="0"/>
                        </a:spcAft>
                      </a:pPr>
                      <a:r>
                        <a:rPr lang="zh-CN" sz="1600">
                          <a:effectLst/>
                        </a:rPr>
                        <a:t>外</a:t>
                      </a:r>
                      <a:endParaRPr lang="zh-CN" sz="2000">
                        <a:effectLst/>
                        <a:latin typeface="Times New Roman" charset="0"/>
                        <a:ea typeface="宋体" charset="-122"/>
                      </a:endParaRPr>
                    </a:p>
                  </a:txBody>
                  <a:tcPr marL="68580" marR="68580" marT="0" marB="0"/>
                </a:tc>
                <a:tc>
                  <a:txBody>
                    <a:bodyPr/>
                    <a:lstStyle/>
                    <a:p>
                      <a:pPr algn="l">
                        <a:spcAft>
                          <a:spcPts val="0"/>
                        </a:spcAft>
                      </a:pPr>
                      <a:r>
                        <a:rPr lang="zh-CN" sz="1600">
                          <a:effectLst/>
                        </a:rPr>
                        <a:t>学生用户代表</a:t>
                      </a:r>
                      <a:endParaRPr lang="zh-CN" sz="2000">
                        <a:effectLst/>
                        <a:latin typeface="Times New Roman" charset="0"/>
                        <a:ea typeface="宋体" charset="-122"/>
                      </a:endParaRPr>
                    </a:p>
                  </a:txBody>
                  <a:tcPr marL="68580" marR="68580" marT="0" marB="0"/>
                </a:tc>
                <a:tc>
                  <a:txBody>
                    <a:bodyPr/>
                    <a:lstStyle/>
                    <a:p>
                      <a:pPr indent="127000" algn="just">
                        <a:lnSpc>
                          <a:spcPts val="2000"/>
                        </a:lnSpc>
                        <a:spcAft>
                          <a:spcPts val="0"/>
                        </a:spcAft>
                      </a:pPr>
                      <a:r>
                        <a:rPr lang="zh-CN" sz="1600" kern="0" dirty="0">
                          <a:effectLst/>
                        </a:rPr>
                        <a:t>电话：</a:t>
                      </a:r>
                      <a:r>
                        <a:rPr lang="en-US" sz="1600" kern="0" dirty="0">
                          <a:effectLst/>
                        </a:rPr>
                        <a:t>15168216352</a:t>
                      </a:r>
                      <a:endParaRPr lang="zh-CN" sz="2000" kern="100" dirty="0">
                        <a:effectLst/>
                      </a:endParaRPr>
                    </a:p>
                    <a:p>
                      <a:pPr indent="127000" algn="just">
                        <a:lnSpc>
                          <a:spcPts val="2000"/>
                        </a:lnSpc>
                        <a:spcAft>
                          <a:spcPts val="0"/>
                        </a:spcAft>
                      </a:pPr>
                      <a:r>
                        <a:rPr lang="zh-CN" sz="1600" kern="0" dirty="0">
                          <a:effectLst/>
                        </a:rPr>
                        <a:t>邮箱：</a:t>
                      </a:r>
                      <a:r>
                        <a:rPr lang="en-US" sz="1600" kern="0" dirty="0">
                          <a:effectLst/>
                        </a:rPr>
                        <a:t>31601419@stu.zucc.edu.cn</a:t>
                      </a:r>
                      <a:endParaRPr lang="zh-CN" sz="2000" kern="100" dirty="0">
                        <a:effectLst/>
                        <a:latin typeface="Times New Roman" charset="0"/>
                        <a:ea typeface="宋体" charset="-122"/>
                        <a:cs typeface="宋体" charset="-122"/>
                      </a:endParaRPr>
                    </a:p>
                  </a:txBody>
                  <a:tcPr marL="68580" marR="68580" marT="0" marB="0"/>
                </a:tc>
              </a:tr>
            </a:tbl>
          </a:graphicData>
        </a:graphic>
      </p:graphicFrame>
    </p:spTree>
    <p:extLst>
      <p:ext uri="{BB962C8B-B14F-4D97-AF65-F5344CB8AC3E}">
        <p14:creationId xmlns:p14="http://schemas.microsoft.com/office/powerpoint/2010/main" val="127697123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994421" y="2018483"/>
            <a:ext cx="620315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为了</a:t>
            </a:r>
            <a:r>
              <a:rPr lang="zh-CN" altLang="en-US" sz="2000" dirty="0" smtClean="0">
                <a:latin typeface="微软雅黑" panose="020B0503020204020204" pitchFamily="34" charset="-122"/>
                <a:ea typeface="微软雅黑" panose="020B0503020204020204" pitchFamily="34" charset="-122"/>
              </a:rPr>
              <a:t>使软件工程系列课程上</a:t>
            </a:r>
            <a:r>
              <a:rPr lang="zh-CN" altLang="en-US" sz="2000" dirty="0">
                <a:latin typeface="微软雅黑" panose="020B0503020204020204" pitchFamily="34" charset="-122"/>
                <a:ea typeface="微软雅黑" panose="020B0503020204020204" pitchFamily="34" charset="-122"/>
              </a:rPr>
              <a:t>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项目背景</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4352428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干系人管理计划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7737021" y="1273629"/>
            <a:ext cx="3445328" cy="523220"/>
          </a:xfrm>
          <a:prstGeom prst="rect">
            <a:avLst/>
          </a:prstGeom>
          <a:noFill/>
        </p:spPr>
        <p:txBody>
          <a:bodyPr wrap="square" rtlCol="0">
            <a:spAutoFit/>
          </a:bodyPr>
          <a:lstStyle/>
          <a:p>
            <a:endParaRPr kumimoji="1" lang="zh-CN" altLang="en-US" sz="2800" dirty="0">
              <a:latin typeface="SimHei" charset="-122"/>
              <a:ea typeface="SimHei" charset="-122"/>
              <a:cs typeface="SimHei" charset="-122"/>
            </a:endParaRPr>
          </a:p>
        </p:txBody>
      </p:sp>
      <p:sp>
        <p:nvSpPr>
          <p:cNvPr id="6" name="文本框 5"/>
          <p:cNvSpPr txBox="1"/>
          <p:nvPr/>
        </p:nvSpPr>
        <p:spPr>
          <a:xfrm>
            <a:off x="4686779" y="695960"/>
            <a:ext cx="2723823" cy="369332"/>
          </a:xfrm>
          <a:prstGeom prst="rect">
            <a:avLst/>
          </a:prstGeom>
          <a:noFill/>
        </p:spPr>
        <p:txBody>
          <a:bodyPr wrap="none" rtlCol="0">
            <a:spAutoFit/>
          </a:bodyPr>
          <a:lstStyle/>
          <a:p>
            <a:r>
              <a:rPr lang="zh-CN" altLang="zh-CN" dirty="0">
                <a:latin typeface="SimHei" charset="-122"/>
                <a:ea typeface="SimHei" charset="-122"/>
                <a:cs typeface="SimHei" charset="-122"/>
              </a:rPr>
              <a:t>项目干系人活动控制计划</a:t>
            </a:r>
            <a:endParaRPr kumimoji="1" lang="zh-CN" altLang="en-US" b="1" dirty="0">
              <a:latin typeface="SimHei" charset="-122"/>
              <a:ea typeface="SimHei" charset="-122"/>
              <a:cs typeface="SimHei" charset="-122"/>
            </a:endParaRPr>
          </a:p>
        </p:txBody>
      </p:sp>
      <p:sp>
        <p:nvSpPr>
          <p:cNvPr id="7" name="Rectangle 1"/>
          <p:cNvSpPr>
            <a:spLocks noChangeArrowheads="1"/>
          </p:cNvSpPr>
          <p:nvPr/>
        </p:nvSpPr>
        <p:spPr bwMode="auto">
          <a:xfrm>
            <a:off x="3038475" y="2224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nvGraphicFramePr>
        <p:xfrm>
          <a:off x="2249486" y="1515292"/>
          <a:ext cx="7598410" cy="4210300"/>
        </p:xfrm>
        <a:graphic>
          <a:graphicData uri="http://schemas.openxmlformats.org/drawingml/2006/table">
            <a:tbl>
              <a:tblPr firstRow="1" firstCol="1" bandRow="1">
                <a:tableStyleId>{5C22544A-7EE6-4342-B048-85BDC9FD1C3A}</a:tableStyleId>
              </a:tblPr>
              <a:tblGrid>
                <a:gridCol w="1810423"/>
                <a:gridCol w="1212999"/>
                <a:gridCol w="1315595"/>
                <a:gridCol w="1517630"/>
                <a:gridCol w="1741763"/>
              </a:tblGrid>
              <a:tr h="432393">
                <a:tc>
                  <a:txBody>
                    <a:bodyPr/>
                    <a:lstStyle/>
                    <a:p>
                      <a:pPr>
                        <a:spcAft>
                          <a:spcPts val="0"/>
                        </a:spcAft>
                      </a:pPr>
                      <a:r>
                        <a:rPr lang="zh-CN" sz="1600" dirty="0">
                          <a:effectLst/>
                        </a:rPr>
                        <a:t>活动名称</a:t>
                      </a:r>
                      <a:endParaRPr lang="zh-CN" sz="1600" dirty="0">
                        <a:effectLst/>
                        <a:latin typeface="Times New Roman" charset="0"/>
                        <a:ea typeface="宋体" charset="-122"/>
                      </a:endParaRPr>
                    </a:p>
                  </a:txBody>
                  <a:tcPr marL="68580" marR="68580" marT="0" marB="0"/>
                </a:tc>
                <a:tc>
                  <a:txBody>
                    <a:bodyPr/>
                    <a:lstStyle/>
                    <a:p>
                      <a:pPr>
                        <a:spcAft>
                          <a:spcPts val="0"/>
                        </a:spcAft>
                      </a:pPr>
                      <a:r>
                        <a:rPr lang="zh-CN" sz="1600" dirty="0">
                          <a:effectLst/>
                        </a:rPr>
                        <a:t>干系人</a:t>
                      </a:r>
                      <a:endParaRPr lang="zh-CN" sz="1600" dirty="0">
                        <a:effectLst/>
                        <a:latin typeface="Times New Roman" charset="0"/>
                        <a:ea typeface="宋体" charset="-122"/>
                      </a:endParaRPr>
                    </a:p>
                  </a:txBody>
                  <a:tcPr marL="68580" marR="68580" marT="0" marB="0"/>
                </a:tc>
                <a:tc>
                  <a:txBody>
                    <a:bodyPr/>
                    <a:lstStyle/>
                    <a:p>
                      <a:pPr>
                        <a:spcAft>
                          <a:spcPts val="0"/>
                        </a:spcAft>
                      </a:pPr>
                      <a:r>
                        <a:rPr lang="zh-CN" sz="1600" dirty="0">
                          <a:effectLst/>
                        </a:rPr>
                        <a:t>参与成员 </a:t>
                      </a:r>
                      <a:endParaRPr lang="zh-CN" sz="1600" dirty="0">
                        <a:effectLst/>
                        <a:latin typeface="Times New Roman" charset="0"/>
                        <a:ea typeface="宋体" charset="-122"/>
                      </a:endParaRPr>
                    </a:p>
                  </a:txBody>
                  <a:tcPr marL="68580" marR="68580" marT="0" marB="0"/>
                </a:tc>
                <a:tc>
                  <a:txBody>
                    <a:bodyPr/>
                    <a:lstStyle/>
                    <a:p>
                      <a:pPr>
                        <a:spcAft>
                          <a:spcPts val="0"/>
                        </a:spcAft>
                      </a:pPr>
                      <a:r>
                        <a:rPr lang="zh-CN" sz="1600" dirty="0">
                          <a:effectLst/>
                        </a:rPr>
                        <a:t>计划时间</a:t>
                      </a:r>
                      <a:endParaRPr lang="zh-CN" sz="1600" dirty="0">
                        <a:effectLst/>
                        <a:latin typeface="Times New Roman" charset="0"/>
                        <a:ea typeface="宋体" charset="-122"/>
                      </a:endParaRPr>
                    </a:p>
                  </a:txBody>
                  <a:tcPr marL="68580" marR="68580" marT="0" marB="0"/>
                </a:tc>
                <a:tc>
                  <a:txBody>
                    <a:bodyPr/>
                    <a:lstStyle/>
                    <a:p>
                      <a:pPr>
                        <a:spcAft>
                          <a:spcPts val="0"/>
                        </a:spcAft>
                      </a:pPr>
                      <a:r>
                        <a:rPr lang="zh-CN" sz="1600" dirty="0">
                          <a:effectLst/>
                        </a:rPr>
                        <a:t>预期成果</a:t>
                      </a:r>
                      <a:endParaRPr lang="zh-CN" sz="1600" dirty="0">
                        <a:effectLst/>
                        <a:latin typeface="Times New Roman" charset="0"/>
                        <a:ea typeface="宋体" charset="-122"/>
                      </a:endParaRPr>
                    </a:p>
                  </a:txBody>
                  <a:tcPr marL="68580" marR="68580" marT="0" marB="0"/>
                </a:tc>
              </a:tr>
              <a:tr h="944477">
                <a:tc>
                  <a:txBody>
                    <a:bodyPr/>
                    <a:lstStyle/>
                    <a:p>
                      <a:pPr>
                        <a:spcAft>
                          <a:spcPts val="0"/>
                        </a:spcAft>
                      </a:pPr>
                      <a:r>
                        <a:rPr lang="zh-CN" sz="1400" dirty="0">
                          <a:effectLst/>
                        </a:rPr>
                        <a:t>业务需求获取访谈</a:t>
                      </a:r>
                      <a:endParaRPr lang="zh-CN" sz="1400" dirty="0">
                        <a:effectLst/>
                        <a:latin typeface="Times New Roman" charset="0"/>
                        <a:ea typeface="宋体" charset="-122"/>
                      </a:endParaRPr>
                    </a:p>
                  </a:txBody>
                  <a:tcPr marL="68580" marR="68580" marT="0" marB="0"/>
                </a:tc>
                <a:tc>
                  <a:txBody>
                    <a:bodyPr/>
                    <a:lstStyle/>
                    <a:p>
                      <a:pPr>
                        <a:spcAft>
                          <a:spcPts val="0"/>
                        </a:spcAft>
                      </a:pPr>
                      <a:r>
                        <a:rPr lang="zh-CN" sz="1400" dirty="0">
                          <a:effectLst/>
                        </a:rPr>
                        <a:t>杨枨老师</a:t>
                      </a:r>
                      <a:endParaRPr lang="zh-CN" sz="1400" dirty="0">
                        <a:effectLst/>
                        <a:latin typeface="Times New Roman" charset="0"/>
                        <a:ea typeface="宋体" charset="-122"/>
                      </a:endParaRPr>
                    </a:p>
                  </a:txBody>
                  <a:tcPr marL="68580" marR="68580" marT="0" marB="0"/>
                </a:tc>
                <a:tc>
                  <a:txBody>
                    <a:bodyPr/>
                    <a:lstStyle/>
                    <a:p>
                      <a:pPr>
                        <a:spcAft>
                          <a:spcPts val="0"/>
                        </a:spcAft>
                      </a:pPr>
                      <a:r>
                        <a:rPr lang="en-US" sz="1400" dirty="0">
                          <a:effectLst/>
                        </a:rPr>
                        <a:t>G12</a:t>
                      </a:r>
                      <a:r>
                        <a:rPr lang="zh-CN" sz="1400" dirty="0">
                          <a:effectLst/>
                        </a:rPr>
                        <a:t>全体成员</a:t>
                      </a:r>
                      <a:endParaRPr lang="zh-CN" sz="1400" dirty="0">
                        <a:effectLst/>
                        <a:latin typeface="Times New Roman" charset="0"/>
                        <a:ea typeface="宋体" charset="-122"/>
                      </a:endParaRPr>
                    </a:p>
                  </a:txBody>
                  <a:tcPr marL="68580" marR="68580" marT="0" marB="0"/>
                </a:tc>
                <a:tc>
                  <a:txBody>
                    <a:bodyPr/>
                    <a:lstStyle/>
                    <a:p>
                      <a:pPr>
                        <a:spcAft>
                          <a:spcPts val="0"/>
                        </a:spcAft>
                      </a:pPr>
                      <a:r>
                        <a:rPr lang="en-US" sz="1400">
                          <a:effectLst/>
                        </a:rPr>
                        <a:t>2018/11/25/10:00</a:t>
                      </a:r>
                      <a:endParaRPr lang="zh-CN" sz="1400">
                        <a:effectLst/>
                        <a:latin typeface="Times New Roman" charset="0"/>
                        <a:ea typeface="宋体" charset="-122"/>
                      </a:endParaRPr>
                    </a:p>
                  </a:txBody>
                  <a:tcPr marL="68580" marR="68580" marT="0" marB="0"/>
                </a:tc>
                <a:tc>
                  <a:txBody>
                    <a:bodyPr/>
                    <a:lstStyle/>
                    <a:p>
                      <a:pPr>
                        <a:spcAft>
                          <a:spcPts val="0"/>
                        </a:spcAft>
                      </a:pPr>
                      <a:r>
                        <a:rPr lang="zh-CN" sz="1400">
                          <a:effectLst/>
                        </a:rPr>
                        <a:t>成功获取业务需求</a:t>
                      </a:r>
                    </a:p>
                    <a:p>
                      <a:pPr>
                        <a:spcAft>
                          <a:spcPts val="0"/>
                        </a:spcAft>
                      </a:pPr>
                      <a:r>
                        <a:rPr lang="zh-CN" sz="1400">
                          <a:effectLst/>
                        </a:rPr>
                        <a:t>确认移动应用界面原型</a:t>
                      </a:r>
                      <a:endParaRPr lang="zh-CN" sz="1400">
                        <a:effectLst/>
                        <a:latin typeface="Times New Roman" charset="0"/>
                        <a:ea typeface="宋体" charset="-122"/>
                      </a:endParaRPr>
                    </a:p>
                  </a:txBody>
                  <a:tcPr marL="68580" marR="68580" marT="0" marB="0"/>
                </a:tc>
              </a:tr>
              <a:tr h="944477">
                <a:tc>
                  <a:txBody>
                    <a:bodyPr/>
                    <a:lstStyle/>
                    <a:p>
                      <a:pPr>
                        <a:spcAft>
                          <a:spcPts val="0"/>
                        </a:spcAft>
                      </a:pPr>
                      <a:r>
                        <a:rPr lang="zh-CN" sz="1400">
                          <a:effectLst/>
                        </a:rPr>
                        <a:t>业务需求确认访谈</a:t>
                      </a:r>
                      <a:endParaRPr lang="zh-CN" sz="1400">
                        <a:effectLst/>
                        <a:latin typeface="Times New Roman" charset="0"/>
                        <a:ea typeface="宋体" charset="-122"/>
                      </a:endParaRPr>
                    </a:p>
                  </a:txBody>
                  <a:tcPr marL="68580" marR="68580" marT="0" marB="0"/>
                </a:tc>
                <a:tc>
                  <a:txBody>
                    <a:bodyPr/>
                    <a:lstStyle/>
                    <a:p>
                      <a:pPr>
                        <a:spcAft>
                          <a:spcPts val="0"/>
                        </a:spcAft>
                      </a:pPr>
                      <a:r>
                        <a:rPr lang="zh-CN" sz="1400">
                          <a:effectLst/>
                        </a:rPr>
                        <a:t>杨枨老师</a:t>
                      </a:r>
                      <a:endParaRPr lang="zh-CN" sz="1400">
                        <a:effectLst/>
                        <a:latin typeface="Times New Roman" charset="0"/>
                        <a:ea typeface="宋体" charset="-122"/>
                      </a:endParaRPr>
                    </a:p>
                  </a:txBody>
                  <a:tcPr marL="68580" marR="68580" marT="0" marB="0"/>
                </a:tc>
                <a:tc>
                  <a:txBody>
                    <a:bodyPr/>
                    <a:lstStyle/>
                    <a:p>
                      <a:pPr>
                        <a:spcAft>
                          <a:spcPts val="0"/>
                        </a:spcAft>
                      </a:pPr>
                      <a:r>
                        <a:rPr lang="en-US" sz="1400">
                          <a:effectLst/>
                        </a:rPr>
                        <a:t>G12</a:t>
                      </a:r>
                      <a:r>
                        <a:rPr lang="zh-CN" sz="1400">
                          <a:effectLst/>
                        </a:rPr>
                        <a:t>全体成员</a:t>
                      </a:r>
                      <a:endParaRPr lang="zh-CN" sz="1400">
                        <a:effectLst/>
                        <a:latin typeface="Times New Roman" charset="0"/>
                        <a:ea typeface="宋体" charset="-122"/>
                      </a:endParaRPr>
                    </a:p>
                  </a:txBody>
                  <a:tcPr marL="68580" marR="68580" marT="0" marB="0"/>
                </a:tc>
                <a:tc>
                  <a:txBody>
                    <a:bodyPr/>
                    <a:lstStyle/>
                    <a:p>
                      <a:pPr>
                        <a:spcAft>
                          <a:spcPts val="0"/>
                        </a:spcAft>
                      </a:pPr>
                      <a:r>
                        <a:rPr lang="en-US" sz="1400" dirty="0">
                          <a:effectLst/>
                        </a:rPr>
                        <a:t>2018/12/02/10:00</a:t>
                      </a:r>
                      <a:endParaRPr lang="zh-CN" sz="1400" dirty="0">
                        <a:effectLst/>
                        <a:latin typeface="Times New Roman" charset="0"/>
                        <a:ea typeface="宋体" charset="-122"/>
                      </a:endParaRPr>
                    </a:p>
                  </a:txBody>
                  <a:tcPr marL="68580" marR="68580" marT="0" marB="0"/>
                </a:tc>
                <a:tc>
                  <a:txBody>
                    <a:bodyPr/>
                    <a:lstStyle/>
                    <a:p>
                      <a:pPr>
                        <a:spcAft>
                          <a:spcPts val="0"/>
                        </a:spcAft>
                      </a:pPr>
                      <a:r>
                        <a:rPr lang="zh-CN" sz="1400">
                          <a:effectLst/>
                        </a:rPr>
                        <a:t>确认业务需求</a:t>
                      </a:r>
                    </a:p>
                    <a:p>
                      <a:pPr>
                        <a:spcAft>
                          <a:spcPts val="0"/>
                        </a:spcAft>
                      </a:pPr>
                      <a:r>
                        <a:rPr lang="en-US" sz="1400">
                          <a:effectLst/>
                        </a:rPr>
                        <a:t>web</a:t>
                      </a:r>
                      <a:r>
                        <a:rPr lang="zh-CN" sz="1400">
                          <a:effectLst/>
                        </a:rPr>
                        <a:t>界面原型的基本确认</a:t>
                      </a:r>
                      <a:endParaRPr lang="zh-CN" sz="1400">
                        <a:effectLst/>
                        <a:latin typeface="Times New Roman" charset="0"/>
                        <a:ea typeface="宋体" charset="-122"/>
                      </a:endParaRPr>
                    </a:p>
                  </a:txBody>
                  <a:tcPr marL="68580" marR="68580" marT="0" marB="0"/>
                </a:tc>
              </a:tr>
              <a:tr h="629651">
                <a:tc>
                  <a:txBody>
                    <a:bodyPr/>
                    <a:lstStyle/>
                    <a:p>
                      <a:pPr>
                        <a:spcAft>
                          <a:spcPts val="0"/>
                        </a:spcAft>
                      </a:pPr>
                      <a:r>
                        <a:rPr lang="zh-CN" sz="1400">
                          <a:effectLst/>
                        </a:rPr>
                        <a:t>教师代表用户需求获取访谈</a:t>
                      </a:r>
                      <a:endParaRPr lang="zh-CN" sz="1400">
                        <a:effectLst/>
                        <a:latin typeface="Times New Roman" charset="0"/>
                        <a:ea typeface="宋体" charset="-122"/>
                      </a:endParaRPr>
                    </a:p>
                  </a:txBody>
                  <a:tcPr marL="68580" marR="68580" marT="0" marB="0"/>
                </a:tc>
                <a:tc>
                  <a:txBody>
                    <a:bodyPr/>
                    <a:lstStyle/>
                    <a:p>
                      <a:pPr>
                        <a:spcAft>
                          <a:spcPts val="0"/>
                        </a:spcAft>
                      </a:pPr>
                      <a:r>
                        <a:rPr lang="zh-CN" sz="1400">
                          <a:effectLst/>
                        </a:rPr>
                        <a:t>杨枨老师</a:t>
                      </a:r>
                      <a:endParaRPr lang="zh-CN" sz="1400">
                        <a:effectLst/>
                        <a:latin typeface="Times New Roman" charset="0"/>
                        <a:ea typeface="宋体" charset="-122"/>
                      </a:endParaRPr>
                    </a:p>
                  </a:txBody>
                  <a:tcPr marL="68580" marR="68580" marT="0" marB="0"/>
                </a:tc>
                <a:tc>
                  <a:txBody>
                    <a:bodyPr/>
                    <a:lstStyle/>
                    <a:p>
                      <a:pPr>
                        <a:spcAft>
                          <a:spcPts val="0"/>
                        </a:spcAft>
                      </a:pPr>
                      <a:r>
                        <a:rPr lang="en-US" sz="1400">
                          <a:effectLst/>
                        </a:rPr>
                        <a:t>G12</a:t>
                      </a:r>
                      <a:r>
                        <a:rPr lang="zh-CN" sz="1400">
                          <a:effectLst/>
                        </a:rPr>
                        <a:t>全体成员</a:t>
                      </a:r>
                      <a:endParaRPr lang="zh-CN" sz="1400">
                        <a:effectLst/>
                        <a:latin typeface="Times New Roman" charset="0"/>
                        <a:ea typeface="宋体" charset="-122"/>
                      </a:endParaRPr>
                    </a:p>
                  </a:txBody>
                  <a:tcPr marL="68580" marR="68580" marT="0" marB="0"/>
                </a:tc>
                <a:tc>
                  <a:txBody>
                    <a:bodyPr/>
                    <a:lstStyle/>
                    <a:p>
                      <a:pPr>
                        <a:spcAft>
                          <a:spcPts val="0"/>
                        </a:spcAft>
                      </a:pPr>
                      <a:r>
                        <a:rPr lang="en-US" sz="1400">
                          <a:effectLst/>
                        </a:rPr>
                        <a:t>2018/12/02/10:00</a:t>
                      </a:r>
                      <a:endParaRPr lang="zh-CN" sz="1400">
                        <a:effectLst/>
                        <a:latin typeface="Times New Roman" charset="0"/>
                        <a:ea typeface="宋体" charset="-122"/>
                      </a:endParaRPr>
                    </a:p>
                  </a:txBody>
                  <a:tcPr marL="68580" marR="68580" marT="0" marB="0"/>
                </a:tc>
                <a:tc>
                  <a:txBody>
                    <a:bodyPr/>
                    <a:lstStyle/>
                    <a:p>
                      <a:pPr>
                        <a:spcAft>
                          <a:spcPts val="0"/>
                        </a:spcAft>
                      </a:pPr>
                      <a:r>
                        <a:rPr lang="zh-CN" sz="1400" dirty="0">
                          <a:effectLst/>
                        </a:rPr>
                        <a:t>成功获取教师用户代表用户需求</a:t>
                      </a:r>
                      <a:endParaRPr lang="zh-CN" sz="1400" dirty="0">
                        <a:effectLst/>
                        <a:latin typeface="Times New Roman" charset="0"/>
                        <a:ea typeface="宋体" charset="-122"/>
                      </a:endParaRPr>
                    </a:p>
                  </a:txBody>
                  <a:tcPr marL="68580" marR="68580" marT="0" marB="0"/>
                </a:tc>
              </a:tr>
              <a:tr h="629651">
                <a:tc>
                  <a:txBody>
                    <a:bodyPr/>
                    <a:lstStyle/>
                    <a:p>
                      <a:pPr>
                        <a:spcAft>
                          <a:spcPts val="0"/>
                        </a:spcAft>
                      </a:pPr>
                      <a:r>
                        <a:rPr lang="zh-CN" sz="1400">
                          <a:effectLst/>
                        </a:rPr>
                        <a:t>学生代表用户需求获取访谈</a:t>
                      </a:r>
                      <a:endParaRPr lang="zh-CN" sz="1400">
                        <a:effectLst/>
                        <a:latin typeface="Times New Roman" charset="0"/>
                        <a:ea typeface="宋体" charset="-122"/>
                      </a:endParaRPr>
                    </a:p>
                  </a:txBody>
                  <a:tcPr marL="68580" marR="68580" marT="0" marB="0"/>
                </a:tc>
                <a:tc>
                  <a:txBody>
                    <a:bodyPr/>
                    <a:lstStyle/>
                    <a:p>
                      <a:pPr>
                        <a:spcAft>
                          <a:spcPts val="0"/>
                        </a:spcAft>
                      </a:pPr>
                      <a:r>
                        <a:rPr lang="zh-CN" sz="1400">
                          <a:effectLst/>
                        </a:rPr>
                        <a:t>米潇杨</a:t>
                      </a:r>
                      <a:endParaRPr lang="zh-CN" sz="1400">
                        <a:effectLst/>
                        <a:latin typeface="Times New Roman" charset="0"/>
                        <a:ea typeface="宋体" charset="-122"/>
                      </a:endParaRPr>
                    </a:p>
                  </a:txBody>
                  <a:tcPr marL="68580" marR="68580" marT="0" marB="0"/>
                </a:tc>
                <a:tc>
                  <a:txBody>
                    <a:bodyPr/>
                    <a:lstStyle/>
                    <a:p>
                      <a:pPr>
                        <a:spcAft>
                          <a:spcPts val="0"/>
                        </a:spcAft>
                      </a:pPr>
                      <a:r>
                        <a:rPr lang="zh-CN" sz="1400">
                          <a:effectLst/>
                        </a:rPr>
                        <a:t>刘祺</a:t>
                      </a:r>
                      <a:endParaRPr lang="zh-CN" sz="1400">
                        <a:effectLst/>
                        <a:latin typeface="Times New Roman" charset="0"/>
                        <a:ea typeface="宋体" charset="-122"/>
                      </a:endParaRPr>
                    </a:p>
                  </a:txBody>
                  <a:tcPr marL="68580" marR="68580" marT="0" marB="0"/>
                </a:tc>
                <a:tc>
                  <a:txBody>
                    <a:bodyPr/>
                    <a:lstStyle/>
                    <a:p>
                      <a:pPr>
                        <a:spcAft>
                          <a:spcPts val="0"/>
                        </a:spcAft>
                      </a:pPr>
                      <a:r>
                        <a:rPr lang="en-US" sz="1400">
                          <a:effectLst/>
                        </a:rPr>
                        <a:t>2018/12/03/21:00</a:t>
                      </a:r>
                      <a:endParaRPr lang="zh-CN" sz="1400">
                        <a:effectLst/>
                        <a:latin typeface="Times New Roman" charset="0"/>
                        <a:ea typeface="宋体" charset="-122"/>
                      </a:endParaRPr>
                    </a:p>
                  </a:txBody>
                  <a:tcPr marL="68580" marR="68580" marT="0" marB="0"/>
                </a:tc>
                <a:tc>
                  <a:txBody>
                    <a:bodyPr/>
                    <a:lstStyle/>
                    <a:p>
                      <a:pPr>
                        <a:spcAft>
                          <a:spcPts val="0"/>
                        </a:spcAft>
                      </a:pPr>
                      <a:r>
                        <a:rPr lang="zh-CN" sz="1400">
                          <a:effectLst/>
                        </a:rPr>
                        <a:t>成果获取学生用户代表用户需求</a:t>
                      </a:r>
                      <a:endParaRPr lang="zh-CN" sz="1400">
                        <a:effectLst/>
                        <a:latin typeface="Times New Roman" charset="0"/>
                        <a:ea typeface="宋体" charset="-122"/>
                      </a:endParaRPr>
                    </a:p>
                  </a:txBody>
                  <a:tcPr marL="68580" marR="68580" marT="0" marB="0"/>
                </a:tc>
              </a:tr>
              <a:tr h="629651">
                <a:tc>
                  <a:txBody>
                    <a:bodyPr/>
                    <a:lstStyle/>
                    <a:p>
                      <a:pPr>
                        <a:spcAft>
                          <a:spcPts val="0"/>
                        </a:spcAft>
                      </a:pPr>
                      <a:r>
                        <a:rPr lang="zh-CN" sz="1400">
                          <a:effectLst/>
                        </a:rPr>
                        <a:t>游客代表用户需求获取访谈</a:t>
                      </a:r>
                      <a:endParaRPr lang="zh-CN" sz="1400">
                        <a:effectLst/>
                        <a:latin typeface="Times New Roman" charset="0"/>
                        <a:ea typeface="宋体" charset="-122"/>
                      </a:endParaRPr>
                    </a:p>
                  </a:txBody>
                  <a:tcPr marL="68580" marR="68580" marT="0" marB="0"/>
                </a:tc>
                <a:tc>
                  <a:txBody>
                    <a:bodyPr/>
                    <a:lstStyle/>
                    <a:p>
                      <a:pPr>
                        <a:spcAft>
                          <a:spcPts val="0"/>
                        </a:spcAft>
                      </a:pPr>
                      <a:r>
                        <a:rPr lang="zh-CN" sz="1400">
                          <a:effectLst/>
                        </a:rPr>
                        <a:t>周颙舜</a:t>
                      </a:r>
                      <a:endParaRPr lang="zh-CN" sz="1400">
                        <a:effectLst/>
                        <a:latin typeface="Times New Roman" charset="0"/>
                        <a:ea typeface="宋体" charset="-122"/>
                      </a:endParaRPr>
                    </a:p>
                  </a:txBody>
                  <a:tcPr marL="68580" marR="68580" marT="0" marB="0"/>
                </a:tc>
                <a:tc>
                  <a:txBody>
                    <a:bodyPr/>
                    <a:lstStyle/>
                    <a:p>
                      <a:pPr>
                        <a:spcAft>
                          <a:spcPts val="0"/>
                        </a:spcAft>
                      </a:pPr>
                      <a:r>
                        <a:rPr lang="zh-CN" sz="1400">
                          <a:effectLst/>
                        </a:rPr>
                        <a:t>刘祺</a:t>
                      </a:r>
                    </a:p>
                    <a:p>
                      <a:pPr>
                        <a:spcAft>
                          <a:spcPts val="0"/>
                        </a:spcAft>
                      </a:pPr>
                      <a:r>
                        <a:rPr lang="zh-CN" sz="1400">
                          <a:effectLst/>
                        </a:rPr>
                        <a:t>陈铭阳</a:t>
                      </a:r>
                      <a:endParaRPr lang="zh-CN" sz="1400">
                        <a:effectLst/>
                        <a:latin typeface="Times New Roman" charset="0"/>
                        <a:ea typeface="宋体" charset="-122"/>
                      </a:endParaRPr>
                    </a:p>
                  </a:txBody>
                  <a:tcPr marL="68580" marR="68580" marT="0" marB="0"/>
                </a:tc>
                <a:tc>
                  <a:txBody>
                    <a:bodyPr/>
                    <a:lstStyle/>
                    <a:p>
                      <a:pPr>
                        <a:spcAft>
                          <a:spcPts val="0"/>
                        </a:spcAft>
                      </a:pPr>
                      <a:r>
                        <a:rPr lang="en-US" sz="1400">
                          <a:effectLst/>
                        </a:rPr>
                        <a:t>2018/12/04/21:00</a:t>
                      </a:r>
                      <a:endParaRPr lang="zh-CN" sz="1400">
                        <a:effectLst/>
                        <a:latin typeface="Times New Roman" charset="0"/>
                        <a:ea typeface="宋体" charset="-122"/>
                      </a:endParaRPr>
                    </a:p>
                  </a:txBody>
                  <a:tcPr marL="68580" marR="68580" marT="0" marB="0"/>
                </a:tc>
                <a:tc>
                  <a:txBody>
                    <a:bodyPr/>
                    <a:lstStyle/>
                    <a:p>
                      <a:pPr>
                        <a:spcAft>
                          <a:spcPts val="0"/>
                        </a:spcAft>
                      </a:pPr>
                      <a:r>
                        <a:rPr lang="zh-CN" sz="1400" dirty="0">
                          <a:effectLst/>
                        </a:rPr>
                        <a:t>成果获取游客用户代表用户需求</a:t>
                      </a:r>
                      <a:endParaRPr lang="zh-CN" sz="1400" dirty="0">
                        <a:effectLst/>
                        <a:latin typeface="Times New Roman" charset="0"/>
                        <a:ea typeface="宋体" charset="-122"/>
                      </a:endParaRPr>
                    </a:p>
                  </a:txBody>
                  <a:tcPr marL="68580" marR="68580" marT="0" marB="0"/>
                </a:tc>
              </a:tr>
            </a:tbl>
          </a:graphicData>
        </a:graphic>
      </p:graphicFrame>
    </p:spTree>
    <p:extLst>
      <p:ext uri="{BB962C8B-B14F-4D97-AF65-F5344CB8AC3E}">
        <p14:creationId xmlns:p14="http://schemas.microsoft.com/office/powerpoint/2010/main" val="104012141"/>
      </p:ext>
    </p:extLst>
  </p:cSld>
  <p:clrMapOvr>
    <a:masterClrMapping/>
  </p:clrMapOvr>
  <p:transition spd="med">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smtClean="0">
                    <a:solidFill>
                      <a:srgbClr val="2DCCDF"/>
                    </a:solidFill>
                    <a:latin typeface="微软雅黑" panose="020B0503020204020204" pitchFamily="34" charset="-122"/>
                    <a:ea typeface="微软雅黑" panose="020B0503020204020204" pitchFamily="34" charset="-122"/>
                  </a:rPr>
                  <a:t>12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绩效评价</a:t>
                </a: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pic>
        <p:nvPicPr>
          <p:cNvPr id="21" name="图片 20">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2" y="5719932"/>
            <a:ext cx="1277897" cy="1277897"/>
          </a:xfrm>
          <a:prstGeom prst="rect">
            <a:avLst/>
          </a:prstGeom>
        </p:spPr>
      </p:pic>
    </p:spTree>
    <p:extLst>
      <p:ext uri="{BB962C8B-B14F-4D97-AF65-F5344CB8AC3E}">
        <p14:creationId xmlns:p14="http://schemas.microsoft.com/office/powerpoint/2010/main" val="803651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0" name="图表 39"/>
          <p:cNvGraphicFramePr>
            <a:graphicFrameLocks/>
          </p:cNvGraphicFramePr>
          <p:nvPr>
            <p:extLst/>
          </p:nvPr>
        </p:nvGraphicFramePr>
        <p:xfrm>
          <a:off x="-556216" y="498505"/>
          <a:ext cx="7936730" cy="64590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表格 1"/>
          <p:cNvGraphicFramePr>
            <a:graphicFrameLocks noGrp="1"/>
          </p:cNvGraphicFramePr>
          <p:nvPr/>
        </p:nvGraphicFramePr>
        <p:xfrm>
          <a:off x="6468382" y="2495007"/>
          <a:ext cx="5264150" cy="2656006"/>
        </p:xfrm>
        <a:graphic>
          <a:graphicData uri="http://schemas.openxmlformats.org/drawingml/2006/table">
            <a:tbl>
              <a:tblPr firstRow="1" firstCol="1" bandRow="1">
                <a:tableStyleId>{5C22544A-7EE6-4342-B048-85BDC9FD1C3A}</a:tableStyleId>
              </a:tblPr>
              <a:tblGrid>
                <a:gridCol w="807629"/>
                <a:gridCol w="4456521"/>
              </a:tblGrid>
              <a:tr h="298678">
                <a:tc>
                  <a:txBody>
                    <a:bodyPr/>
                    <a:lstStyle/>
                    <a:p>
                      <a:pPr algn="just">
                        <a:spcAft>
                          <a:spcPts val="0"/>
                        </a:spcAft>
                      </a:pPr>
                      <a:r>
                        <a:rPr lang="zh-CN" sz="1400" kern="100" dirty="0">
                          <a:effectLst/>
                        </a:rPr>
                        <a:t>姓名</a:t>
                      </a:r>
                      <a:endParaRPr lang="zh-CN" sz="1200" kern="100" dirty="0">
                        <a:effectLst/>
                        <a:latin typeface="Times New Roman" charset="0"/>
                        <a:ea typeface="宋体" charset="-122"/>
                      </a:endParaRPr>
                    </a:p>
                  </a:txBody>
                  <a:tcPr marL="68580" marR="68580" marT="0" marB="0"/>
                </a:tc>
                <a:tc>
                  <a:txBody>
                    <a:bodyPr/>
                    <a:lstStyle/>
                    <a:p>
                      <a:pPr algn="just">
                        <a:spcAft>
                          <a:spcPts val="0"/>
                        </a:spcAft>
                      </a:pPr>
                      <a:r>
                        <a:rPr lang="zh-CN" sz="1400" kern="100" dirty="0">
                          <a:effectLst/>
                        </a:rPr>
                        <a:t>任务</a:t>
                      </a:r>
                      <a:endParaRPr lang="zh-CN" sz="1200" kern="100" dirty="0">
                        <a:effectLst/>
                        <a:latin typeface="Times New Roman" charset="0"/>
                        <a:ea typeface="宋体" charset="-122"/>
                      </a:endParaRPr>
                    </a:p>
                  </a:txBody>
                  <a:tcPr marL="68580" marR="68580" marT="0" marB="0"/>
                </a:tc>
              </a:tr>
              <a:tr h="359990">
                <a:tc>
                  <a:txBody>
                    <a:bodyPr/>
                    <a:lstStyle/>
                    <a:p>
                      <a:pPr algn="just">
                        <a:spcAft>
                          <a:spcPts val="0"/>
                        </a:spcAft>
                      </a:pPr>
                      <a:r>
                        <a:rPr lang="zh-CN" sz="1400" kern="100">
                          <a:effectLst/>
                        </a:rPr>
                        <a:t>刘祺</a:t>
                      </a:r>
                      <a:endParaRPr lang="zh-CN" sz="1200" kern="100">
                        <a:effectLst/>
                        <a:latin typeface="Times New Roman" charset="0"/>
                        <a:ea typeface="宋体" charset="-122"/>
                      </a:endParaRPr>
                    </a:p>
                  </a:txBody>
                  <a:tcPr marL="68580" marR="68580" marT="0" marB="0"/>
                </a:tc>
                <a:tc>
                  <a:txBody>
                    <a:bodyPr/>
                    <a:lstStyle/>
                    <a:p>
                      <a:pPr algn="just">
                        <a:spcAft>
                          <a:spcPts val="0"/>
                        </a:spcAft>
                      </a:pPr>
                      <a:r>
                        <a:rPr lang="zh-CN" sz="1400" kern="100" dirty="0">
                          <a:effectLst/>
                        </a:rPr>
                        <a:t>需求工程项目计划创建及修改，文档审核， </a:t>
                      </a:r>
                      <a:r>
                        <a:rPr lang="en-US" sz="1400" kern="100" dirty="0" err="1">
                          <a:effectLst/>
                        </a:rPr>
                        <a:t>ppt</a:t>
                      </a:r>
                      <a:r>
                        <a:rPr lang="zh-CN" sz="1400" kern="100" dirty="0">
                          <a:effectLst/>
                        </a:rPr>
                        <a:t>辅助制作，干系人活动控制</a:t>
                      </a:r>
                      <a:endParaRPr lang="zh-CN" sz="1200" kern="100" dirty="0">
                        <a:effectLst/>
                        <a:latin typeface="Times New Roman" charset="0"/>
                        <a:ea typeface="宋体" charset="-122"/>
                      </a:endParaRPr>
                    </a:p>
                  </a:txBody>
                  <a:tcPr marL="68580" marR="68580" marT="0" marB="0"/>
                </a:tc>
              </a:tr>
              <a:tr h="359990">
                <a:tc>
                  <a:txBody>
                    <a:bodyPr/>
                    <a:lstStyle/>
                    <a:p>
                      <a:pPr algn="just">
                        <a:spcAft>
                          <a:spcPts val="0"/>
                        </a:spcAft>
                      </a:pPr>
                      <a:r>
                        <a:rPr lang="zh-CN" sz="1400" kern="100">
                          <a:effectLst/>
                        </a:rPr>
                        <a:t>陈铭阳</a:t>
                      </a:r>
                      <a:endParaRPr lang="zh-CN" sz="1200" kern="100">
                        <a:effectLst/>
                        <a:latin typeface="Times New Roman" charset="0"/>
                        <a:ea typeface="宋体" charset="-122"/>
                      </a:endParaRPr>
                    </a:p>
                  </a:txBody>
                  <a:tcPr marL="68580" marR="68580" marT="0" marB="0"/>
                </a:tc>
                <a:tc>
                  <a:txBody>
                    <a:bodyPr/>
                    <a:lstStyle/>
                    <a:p>
                      <a:pPr algn="just">
                        <a:spcAft>
                          <a:spcPts val="0"/>
                        </a:spcAft>
                      </a:pPr>
                      <a:r>
                        <a:rPr lang="zh-CN" sz="1400" kern="100" dirty="0">
                          <a:effectLst/>
                        </a:rPr>
                        <a:t>配置管理，文档管理，</a:t>
                      </a:r>
                      <a:r>
                        <a:rPr lang="en-US" sz="1400" kern="100" dirty="0" err="1">
                          <a:effectLst/>
                        </a:rPr>
                        <a:t>ppt</a:t>
                      </a:r>
                      <a:r>
                        <a:rPr lang="zh-CN" sz="1400" kern="100" dirty="0">
                          <a:effectLst/>
                        </a:rPr>
                        <a:t>制作及修改，初步原型界面制作及修改 </a:t>
                      </a:r>
                      <a:endParaRPr lang="zh-CN" sz="1200" kern="100" dirty="0">
                        <a:effectLst/>
                        <a:latin typeface="Times New Roman" charset="0"/>
                        <a:ea typeface="宋体" charset="-122"/>
                      </a:endParaRPr>
                    </a:p>
                  </a:txBody>
                  <a:tcPr marL="68580" marR="68580" marT="0" marB="0"/>
                </a:tc>
              </a:tr>
              <a:tr h="494404">
                <a:tc>
                  <a:txBody>
                    <a:bodyPr/>
                    <a:lstStyle/>
                    <a:p>
                      <a:pPr algn="just">
                        <a:spcAft>
                          <a:spcPts val="0"/>
                        </a:spcAft>
                      </a:pPr>
                      <a:r>
                        <a:rPr lang="zh-CN" sz="1400" kern="100">
                          <a:effectLst/>
                        </a:rPr>
                        <a:t>赵佳锋</a:t>
                      </a:r>
                      <a:endParaRPr lang="zh-CN" sz="1200" kern="100">
                        <a:effectLst/>
                        <a:latin typeface="Times New Roman" charset="0"/>
                        <a:ea typeface="宋体" charset="-122"/>
                      </a:endParaRPr>
                    </a:p>
                  </a:txBody>
                  <a:tcPr marL="68580" marR="68580" marT="0" marB="0"/>
                </a:tc>
                <a:tc>
                  <a:txBody>
                    <a:bodyPr/>
                    <a:lstStyle/>
                    <a:p>
                      <a:pPr algn="just">
                        <a:spcAft>
                          <a:spcPts val="0"/>
                        </a:spcAft>
                      </a:pPr>
                      <a:r>
                        <a:rPr lang="zh-CN" sz="1400" kern="100" dirty="0">
                          <a:effectLst/>
                        </a:rPr>
                        <a:t>甘特图创建及修改，项目章程，</a:t>
                      </a:r>
                      <a:r>
                        <a:rPr lang="en-US" sz="1400" kern="100" dirty="0" err="1">
                          <a:effectLst/>
                        </a:rPr>
                        <a:t>ppt</a:t>
                      </a:r>
                      <a:r>
                        <a:rPr lang="zh-CN" sz="1400" kern="100" dirty="0">
                          <a:effectLst/>
                        </a:rPr>
                        <a:t>辅助制作，可行性分析报告修改</a:t>
                      </a:r>
                      <a:endParaRPr lang="zh-CN" sz="1200" kern="100" dirty="0">
                        <a:effectLst/>
                        <a:latin typeface="Times New Roman" charset="0"/>
                        <a:ea typeface="宋体" charset="-122"/>
                      </a:endParaRPr>
                    </a:p>
                  </a:txBody>
                  <a:tcPr marL="68580" marR="68580" marT="0" marB="0"/>
                </a:tc>
              </a:tr>
              <a:tr h="359990">
                <a:tc>
                  <a:txBody>
                    <a:bodyPr/>
                    <a:lstStyle/>
                    <a:p>
                      <a:pPr algn="just">
                        <a:spcAft>
                          <a:spcPts val="0"/>
                        </a:spcAft>
                      </a:pPr>
                      <a:r>
                        <a:rPr lang="zh-CN" sz="1400" kern="100">
                          <a:effectLst/>
                        </a:rPr>
                        <a:t>赵唯皓</a:t>
                      </a:r>
                      <a:endParaRPr lang="zh-CN" sz="1200" kern="100">
                        <a:effectLst/>
                        <a:latin typeface="Times New Roman" charset="0"/>
                        <a:ea typeface="宋体" charset="-122"/>
                      </a:endParaRPr>
                    </a:p>
                  </a:txBody>
                  <a:tcPr marL="68580" marR="68580" marT="0" marB="0"/>
                </a:tc>
                <a:tc>
                  <a:txBody>
                    <a:bodyPr/>
                    <a:lstStyle/>
                    <a:p>
                      <a:pPr algn="just">
                        <a:spcAft>
                          <a:spcPts val="0"/>
                        </a:spcAft>
                      </a:pPr>
                      <a:r>
                        <a:rPr lang="zh-CN" sz="1400" kern="100" dirty="0">
                          <a:effectLst/>
                        </a:rPr>
                        <a:t>可行性分析报告创建，甘特图修改，需求工程项目计划修改，</a:t>
                      </a:r>
                      <a:r>
                        <a:rPr lang="en-US" sz="1400" kern="100" dirty="0" err="1">
                          <a:effectLst/>
                        </a:rPr>
                        <a:t>ppt</a:t>
                      </a:r>
                      <a:r>
                        <a:rPr lang="zh-CN" sz="1400" kern="100" dirty="0">
                          <a:effectLst/>
                        </a:rPr>
                        <a:t>辅助制作</a:t>
                      </a:r>
                      <a:endParaRPr lang="zh-CN" sz="1200" kern="100" dirty="0">
                        <a:effectLst/>
                        <a:latin typeface="Times New Roman" charset="0"/>
                        <a:ea typeface="宋体" charset="-122"/>
                      </a:endParaRPr>
                    </a:p>
                  </a:txBody>
                  <a:tcPr marL="68580" marR="68580" marT="0" marB="0"/>
                </a:tc>
              </a:tr>
              <a:tr h="582764">
                <a:tc>
                  <a:txBody>
                    <a:bodyPr/>
                    <a:lstStyle/>
                    <a:p>
                      <a:pPr algn="just">
                        <a:spcAft>
                          <a:spcPts val="0"/>
                        </a:spcAft>
                      </a:pPr>
                      <a:r>
                        <a:rPr lang="zh-CN" sz="1400" kern="100">
                          <a:effectLst/>
                        </a:rPr>
                        <a:t>蓝舒雯</a:t>
                      </a:r>
                      <a:endParaRPr lang="zh-CN" sz="1200" kern="100">
                        <a:effectLst/>
                        <a:latin typeface="Times New Roman" charset="0"/>
                        <a:ea typeface="宋体" charset="-122"/>
                      </a:endParaRPr>
                    </a:p>
                  </a:txBody>
                  <a:tcPr marL="68580" marR="68580" marT="0" marB="0"/>
                </a:tc>
                <a:tc>
                  <a:txBody>
                    <a:bodyPr/>
                    <a:lstStyle/>
                    <a:p>
                      <a:pPr algn="just">
                        <a:spcAft>
                          <a:spcPts val="0"/>
                        </a:spcAft>
                      </a:pPr>
                      <a:r>
                        <a:rPr lang="zh-CN" sz="1400" kern="100" dirty="0">
                          <a:effectLst/>
                        </a:rPr>
                        <a:t>会议纪要，</a:t>
                      </a:r>
                      <a:r>
                        <a:rPr lang="en-US" sz="1400" kern="100" dirty="0">
                          <a:effectLst/>
                        </a:rPr>
                        <a:t>WBS</a:t>
                      </a:r>
                      <a:r>
                        <a:rPr lang="zh-CN" sz="1400" kern="100" dirty="0">
                          <a:effectLst/>
                        </a:rPr>
                        <a:t>结构图，</a:t>
                      </a:r>
                      <a:r>
                        <a:rPr lang="en-US" sz="1400" kern="100" dirty="0">
                          <a:effectLst/>
                        </a:rPr>
                        <a:t>OBS</a:t>
                      </a:r>
                      <a:r>
                        <a:rPr lang="zh-CN" sz="1400" kern="100" dirty="0">
                          <a:effectLst/>
                        </a:rPr>
                        <a:t>结构图，</a:t>
                      </a:r>
                      <a:r>
                        <a:rPr lang="en-US" sz="1400" kern="100" dirty="0" err="1">
                          <a:effectLst/>
                        </a:rPr>
                        <a:t>ppt</a:t>
                      </a:r>
                      <a:r>
                        <a:rPr lang="zh-CN" sz="1400" kern="100" dirty="0">
                          <a:effectLst/>
                        </a:rPr>
                        <a:t>辅助制作，需求工程项目计划修改</a:t>
                      </a:r>
                      <a:endParaRPr lang="zh-CN" sz="1200" kern="100" dirty="0">
                        <a:effectLst/>
                        <a:latin typeface="Times New Roman" charset="0"/>
                        <a:ea typeface="宋体" charset="-122"/>
                      </a:endParaRPr>
                    </a:p>
                  </a:txBody>
                  <a:tcPr marL="68580" marR="68580" marT="0" marB="0"/>
                </a:tc>
              </a:tr>
            </a:tbl>
          </a:graphicData>
        </a:graphic>
      </p:graphicFrame>
    </p:spTree>
    <p:extLst>
      <p:ext uri="{BB962C8B-B14F-4D97-AF65-F5344CB8AC3E}">
        <p14:creationId xmlns:p14="http://schemas.microsoft.com/office/powerpoint/2010/main" val="2076992787"/>
      </p:ext>
    </p:extLst>
  </p:cSld>
  <p:clrMapOvr>
    <a:masterClrMapping/>
  </p:clrMapOvr>
  <p:transition spd="med">
    <p:pull/>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0" name="图表 39"/>
          <p:cNvGraphicFramePr>
            <a:graphicFrameLocks/>
          </p:cNvGraphicFramePr>
          <p:nvPr>
            <p:extLst/>
          </p:nvPr>
        </p:nvGraphicFramePr>
        <p:xfrm>
          <a:off x="-556216" y="498505"/>
          <a:ext cx="7936730" cy="6459079"/>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p:cNvSpPr txBox="1"/>
          <p:nvPr/>
        </p:nvSpPr>
        <p:spPr>
          <a:xfrm>
            <a:off x="7737021" y="2018212"/>
            <a:ext cx="3445328" cy="400110"/>
          </a:xfrm>
          <a:prstGeom prst="rect">
            <a:avLst/>
          </a:prstGeom>
          <a:noFill/>
        </p:spPr>
        <p:txBody>
          <a:bodyPr wrap="square" rtlCol="0">
            <a:spAutoFit/>
          </a:bodyPr>
          <a:lstStyle/>
          <a:p>
            <a:r>
              <a:rPr kumimoji="1" lang="zh-CN" altLang="en-US" sz="2000" dirty="0" smtClean="0">
                <a:latin typeface="SimHei" charset="-122"/>
                <a:ea typeface="SimHei" charset="-122"/>
                <a:cs typeface="SimHei" charset="-122"/>
              </a:rPr>
              <a:t>前七周绩效评价</a:t>
            </a:r>
            <a:endParaRPr kumimoji="1" lang="zh-CN" altLang="en-US" sz="2000" dirty="0">
              <a:latin typeface="SimHei" charset="-122"/>
              <a:ea typeface="SimHei" charset="-122"/>
              <a:cs typeface="SimHei" charset="-122"/>
            </a:endParaRPr>
          </a:p>
        </p:txBody>
      </p:sp>
      <p:pic>
        <p:nvPicPr>
          <p:cNvPr id="9" name="图片 8"/>
          <p:cNvPicPr>
            <a:picLocks noChangeAspect="1"/>
          </p:cNvPicPr>
          <p:nvPr/>
        </p:nvPicPr>
        <p:blipFill>
          <a:blip r:embed="rId3"/>
          <a:stretch>
            <a:fillRect/>
          </a:stretch>
        </p:blipFill>
        <p:spPr>
          <a:xfrm>
            <a:off x="6441044" y="2743199"/>
            <a:ext cx="4643270" cy="2373860"/>
          </a:xfrm>
          <a:prstGeom prst="rect">
            <a:avLst/>
          </a:prstGeom>
        </p:spPr>
      </p:pic>
    </p:spTree>
    <p:extLst>
      <p:ext uri="{BB962C8B-B14F-4D97-AF65-F5344CB8AC3E}">
        <p14:creationId xmlns:p14="http://schemas.microsoft.com/office/powerpoint/2010/main" val="671089124"/>
      </p:ext>
    </p:extLst>
  </p:cSld>
  <p:clrMapOvr>
    <a:masterClrMapping/>
  </p:clrMapOvr>
  <p:transition spd="med">
    <p:pull/>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13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pic>
        <p:nvPicPr>
          <p:cNvPr id="21" name="图片 20">
            <a:extLst>
              <a:ext uri="{FF2B5EF4-FFF2-40B4-BE49-F238E27FC236}">
                <a16:creationId xmlns=""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84292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参考文献</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105613" y="824250"/>
            <a:ext cx="9970217" cy="4944408"/>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783549" y="1121232"/>
            <a:ext cx="895975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lvl="0" indent="-457200">
              <a:buAutoNum type="arabicPeriod"/>
            </a:pPr>
            <a:r>
              <a:rPr lang="en-US" altLang="zh-CN" sz="2000" dirty="0" smtClean="0">
                <a:solidFill>
                  <a:schemeClr val="bg1"/>
                </a:solidFill>
                <a:sym typeface="Arial" panose="020B0604020202020204" pitchFamily="34" charset="0"/>
              </a:rPr>
              <a:t>《</a:t>
            </a:r>
            <a:r>
              <a:rPr lang="mr-IN" altLang="zh-CN" sz="2000" dirty="0">
                <a:solidFill>
                  <a:schemeClr val="bg1"/>
                </a:solidFill>
                <a:sym typeface="Arial" panose="020B0604020202020204" pitchFamily="34" charset="0"/>
              </a:rPr>
              <a:t>C2-PRD-</a:t>
            </a:r>
            <a:r>
              <a:rPr lang="zh-CN" altLang="mr-IN" sz="2000" dirty="0">
                <a:solidFill>
                  <a:schemeClr val="bg1"/>
                </a:solidFill>
                <a:sym typeface="Arial" panose="020B0604020202020204" pitchFamily="34" charset="0"/>
              </a:rPr>
              <a:t>项目描述</a:t>
            </a:r>
            <a:r>
              <a:rPr lang="mr-IN" altLang="zh-CN" sz="2000" dirty="0">
                <a:solidFill>
                  <a:schemeClr val="bg1"/>
                </a:solidFill>
                <a:sym typeface="Arial" panose="020B0604020202020204" pitchFamily="34" charset="0"/>
              </a:rPr>
              <a:t>-2018</a:t>
            </a:r>
            <a:r>
              <a:rPr lang="en-US" altLang="zh-CN" sz="2000" dirty="0" smtClean="0">
                <a:solidFill>
                  <a:schemeClr val="bg1"/>
                </a:solidFill>
                <a:sym typeface="Arial" panose="020B0604020202020204" pitchFamily="34" charset="0"/>
              </a:rPr>
              <a:t>》</a:t>
            </a:r>
          </a:p>
          <a:p>
            <a:pPr marL="457200" lvl="0" indent="-457200">
              <a:buAutoNum type="arabicPeriod"/>
            </a:pPr>
            <a:endParaRPr lang="en-US" altLang="zh-CN" sz="2000" dirty="0">
              <a:solidFill>
                <a:schemeClr val="bg1"/>
              </a:solidFill>
              <a:sym typeface="Arial" panose="020B0604020202020204" pitchFamily="34" charset="0"/>
            </a:endParaRPr>
          </a:p>
          <a:p>
            <a:r>
              <a:rPr lang="en-US" altLang="zh-CN" sz="2000" dirty="0" smtClean="0">
                <a:solidFill>
                  <a:schemeClr val="bg1"/>
                </a:solidFill>
              </a:rPr>
              <a:t>2.</a:t>
            </a:r>
            <a:r>
              <a:rPr lang="zh-CN" altLang="zh-CN" sz="2000" dirty="0" smtClean="0">
                <a:solidFill>
                  <a:schemeClr val="bg1"/>
                </a:solidFill>
              </a:rPr>
              <a:t>《</a:t>
            </a:r>
            <a:r>
              <a:rPr lang="en-US" altLang="zh-CN" sz="2000" dirty="0">
                <a:solidFill>
                  <a:schemeClr val="bg1"/>
                </a:solidFill>
              </a:rPr>
              <a:t>IT</a:t>
            </a:r>
            <a:r>
              <a:rPr lang="zh-CN" altLang="zh-CN" sz="2000" dirty="0">
                <a:solidFill>
                  <a:schemeClr val="bg1"/>
                </a:solidFill>
              </a:rPr>
              <a:t>项目管理（原书第八版）》出版社：机械工业出版社 ，作者（美）</a:t>
            </a:r>
            <a:r>
              <a:rPr lang="en-US" altLang="zh-CN" sz="2000" dirty="0">
                <a:solidFill>
                  <a:schemeClr val="bg1"/>
                </a:solidFill>
              </a:rPr>
              <a:t>Kathy Schwalbe,</a:t>
            </a:r>
            <a:r>
              <a:rPr lang="zh-CN" altLang="zh-CN" sz="2000" dirty="0">
                <a:solidFill>
                  <a:schemeClr val="bg1"/>
                </a:solidFill>
              </a:rPr>
              <a:t>孙新波，朱珠，贾建锋译。</a:t>
            </a:r>
          </a:p>
          <a:p>
            <a:r>
              <a:rPr lang="en-US" altLang="zh-CN" sz="2000" dirty="0">
                <a:solidFill>
                  <a:schemeClr val="bg1"/>
                </a:solidFill>
              </a:rPr>
              <a:t> </a:t>
            </a:r>
            <a:endParaRPr lang="zh-CN" altLang="zh-CN" sz="2000" dirty="0">
              <a:solidFill>
                <a:schemeClr val="bg1"/>
              </a:solidFill>
            </a:endParaRPr>
          </a:p>
          <a:p>
            <a:r>
              <a:rPr lang="en-US" altLang="zh-CN" sz="2000" dirty="0" smtClean="0">
                <a:solidFill>
                  <a:schemeClr val="bg1"/>
                </a:solidFill>
              </a:rPr>
              <a:t>3.https</a:t>
            </a:r>
            <a:r>
              <a:rPr lang="en-US" altLang="zh-CN" sz="2000" dirty="0">
                <a:solidFill>
                  <a:schemeClr val="bg1"/>
                </a:solidFill>
              </a:rPr>
              <a:t>://</a:t>
            </a:r>
            <a:r>
              <a:rPr lang="en-US" altLang="zh-CN" sz="2000" dirty="0" err="1">
                <a:solidFill>
                  <a:schemeClr val="bg1"/>
                </a:solidFill>
              </a:rPr>
              <a:t>wenku.baidu.com</a:t>
            </a:r>
            <a:r>
              <a:rPr lang="en-US" altLang="zh-CN" sz="2000" dirty="0">
                <a:solidFill>
                  <a:schemeClr val="bg1"/>
                </a:solidFill>
              </a:rPr>
              <a:t>/view/a75f824ecd1755270722192e453610661ed95aba.html9.html</a:t>
            </a:r>
            <a:r>
              <a:rPr lang="zh-CN" altLang="zh-CN" sz="2000" dirty="0" smtClean="0">
                <a:solidFill>
                  <a:schemeClr val="bg1"/>
                </a:solidFill>
              </a:rPr>
              <a:t>《</a:t>
            </a:r>
            <a:r>
              <a:rPr lang="zh-CN" altLang="en-US" sz="2000" dirty="0" smtClean="0">
                <a:solidFill>
                  <a:schemeClr val="bg1"/>
                </a:solidFill>
              </a:rPr>
              <a:t>项目章程模板</a:t>
            </a:r>
            <a:r>
              <a:rPr lang="zh-CN" altLang="zh-CN" sz="2000" dirty="0" smtClean="0">
                <a:solidFill>
                  <a:schemeClr val="bg1"/>
                </a:solidFill>
              </a:rPr>
              <a:t>》 参考日期：</a:t>
            </a:r>
            <a:r>
              <a:rPr lang="en-US" altLang="zh-CN" sz="2000" dirty="0" smtClean="0">
                <a:solidFill>
                  <a:schemeClr val="bg1"/>
                </a:solidFill>
              </a:rPr>
              <a:t>2018-09-28</a:t>
            </a:r>
            <a:endParaRPr lang="zh-CN" altLang="zh-CN" sz="2000" dirty="0" smtClean="0">
              <a:solidFill>
                <a:schemeClr val="bg1"/>
              </a:solidFill>
            </a:endParaRPr>
          </a:p>
          <a:p>
            <a:r>
              <a:rPr lang="en-US" altLang="zh-CN" sz="2000" dirty="0">
                <a:solidFill>
                  <a:schemeClr val="bg1"/>
                </a:solidFill>
              </a:rPr>
              <a:t> </a:t>
            </a:r>
            <a:endParaRPr lang="zh-CN" altLang="zh-CN" sz="2000" dirty="0">
              <a:solidFill>
                <a:schemeClr val="bg1"/>
              </a:solidFill>
            </a:endParaRPr>
          </a:p>
          <a:p>
            <a:r>
              <a:rPr lang="en-US" altLang="zh-CN" sz="2000" dirty="0" smtClean="0">
                <a:solidFill>
                  <a:schemeClr val="bg1"/>
                </a:solidFill>
              </a:rPr>
              <a:t>4.https</a:t>
            </a:r>
            <a:r>
              <a:rPr lang="en-US" altLang="zh-CN" sz="2000" dirty="0">
                <a:solidFill>
                  <a:schemeClr val="bg1"/>
                </a:solidFill>
              </a:rPr>
              <a:t>://</a:t>
            </a:r>
            <a:r>
              <a:rPr lang="en-US" altLang="zh-CN" sz="2000" dirty="0" err="1">
                <a:solidFill>
                  <a:schemeClr val="bg1"/>
                </a:solidFill>
              </a:rPr>
              <a:t>wenku.baidu.com</a:t>
            </a:r>
            <a:r>
              <a:rPr lang="en-US" altLang="zh-CN" sz="2000" dirty="0">
                <a:solidFill>
                  <a:schemeClr val="bg1"/>
                </a:solidFill>
              </a:rPr>
              <a:t>/view/bbd0b14f87c24028915fc3ce.html</a:t>
            </a:r>
            <a:r>
              <a:rPr lang="zh-CN" altLang="zh-CN" sz="2000" dirty="0">
                <a:solidFill>
                  <a:schemeClr val="bg1"/>
                </a:solidFill>
              </a:rPr>
              <a:t>《需求工程计划</a:t>
            </a:r>
            <a:r>
              <a:rPr lang="en-US" altLang="zh-CN" sz="2000" dirty="0">
                <a:solidFill>
                  <a:schemeClr val="bg1"/>
                </a:solidFill>
              </a:rPr>
              <a:t>-</a:t>
            </a:r>
            <a:r>
              <a:rPr lang="zh-CN" altLang="zh-CN" sz="2000" dirty="0">
                <a:solidFill>
                  <a:schemeClr val="bg1"/>
                </a:solidFill>
              </a:rPr>
              <a:t>初步模板》 参考日期：</a:t>
            </a:r>
            <a:r>
              <a:rPr lang="en-US" altLang="zh-CN" sz="2000" dirty="0">
                <a:solidFill>
                  <a:schemeClr val="bg1"/>
                </a:solidFill>
              </a:rPr>
              <a:t>2018-09-29</a:t>
            </a:r>
            <a:endParaRPr lang="zh-CN" altLang="zh-CN" sz="2000" dirty="0">
              <a:solidFill>
                <a:schemeClr val="bg1"/>
              </a:solidFill>
            </a:endParaRPr>
          </a:p>
          <a:p>
            <a:r>
              <a:rPr lang="en-US" altLang="zh-CN" sz="2000" dirty="0">
                <a:solidFill>
                  <a:schemeClr val="bg1"/>
                </a:solidFill>
              </a:rPr>
              <a:t> </a:t>
            </a:r>
            <a:endParaRPr lang="zh-CN" altLang="zh-CN" sz="2000" dirty="0">
              <a:solidFill>
                <a:schemeClr val="bg1"/>
              </a:solidFill>
            </a:endParaRPr>
          </a:p>
          <a:p>
            <a:r>
              <a:rPr lang="en-US" altLang="zh-CN" sz="2000" dirty="0" smtClean="0">
                <a:solidFill>
                  <a:schemeClr val="bg1"/>
                </a:solidFill>
              </a:rPr>
              <a:t>5.2017</a:t>
            </a:r>
            <a:r>
              <a:rPr lang="zh-CN" altLang="zh-CN" sz="2000" dirty="0">
                <a:solidFill>
                  <a:schemeClr val="bg1"/>
                </a:solidFill>
              </a:rPr>
              <a:t>年度杭州市人均收入（每小时） 整合：江亮儒</a:t>
            </a:r>
          </a:p>
          <a:p>
            <a:pPr lvl="0" defTabSz="1216025" fontAlgn="base">
              <a:lnSpc>
                <a:spcPct val="120000"/>
              </a:lnSpc>
              <a:spcBef>
                <a:spcPct val="20000"/>
              </a:spcBef>
              <a:spcAft>
                <a:spcPct val="0"/>
              </a:spcAft>
              <a:defRPr/>
            </a:pPr>
            <a:endParaRPr lang="en-US" altLang="zh-CN" sz="20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sz="2000" dirty="0" smtClean="0">
                <a:solidFill>
                  <a:schemeClr val="bg1"/>
                </a:solidFill>
                <a:sym typeface="Arial" panose="020B0604020202020204" pitchFamily="34" charset="0"/>
              </a:rPr>
              <a:t>6</a:t>
            </a:r>
            <a:r>
              <a:rPr lang="zh-CN" altLang="zh-CN" sz="2000" dirty="0">
                <a:solidFill>
                  <a:schemeClr val="bg1"/>
                </a:solidFill>
              </a:rPr>
              <a:t>《软件需求》出版社：清华大学出版社 ，作者：</a:t>
            </a:r>
            <a:r>
              <a:rPr lang="en-US" altLang="zh-CN" sz="2000" dirty="0">
                <a:solidFill>
                  <a:schemeClr val="bg1"/>
                </a:solidFill>
              </a:rPr>
              <a:t> Karl E. </a:t>
            </a:r>
            <a:r>
              <a:rPr lang="en-US" altLang="zh-CN" sz="2000" dirty="0" err="1">
                <a:solidFill>
                  <a:schemeClr val="bg1"/>
                </a:solidFill>
              </a:rPr>
              <a:t>Wiegers</a:t>
            </a:r>
            <a:r>
              <a:rPr lang="en-US" altLang="zh-CN" sz="2000" dirty="0">
                <a:solidFill>
                  <a:schemeClr val="bg1"/>
                </a:solidFill>
              </a:rPr>
              <a:t> </a:t>
            </a:r>
            <a:endParaRPr lang="zh-CN" altLang="zh-CN" sz="2000" dirty="0">
              <a:solidFill>
                <a:schemeClr val="bg1"/>
              </a:solidFill>
            </a:endParaRPr>
          </a:p>
          <a:p>
            <a:r>
              <a:rPr lang="en-US" altLang="zh-CN" sz="2000" dirty="0">
                <a:solidFill>
                  <a:schemeClr val="bg1"/>
                </a:solidFill>
              </a:rPr>
              <a:t> </a:t>
            </a:r>
            <a:endParaRPr lang="zh-CN" altLang="zh-CN" sz="2000" dirty="0">
              <a:solidFill>
                <a:schemeClr val="bg1"/>
              </a:solidFill>
            </a:endParaRPr>
          </a:p>
          <a:p>
            <a:pPr lvl="0" fontAlgn="base">
              <a:lnSpc>
                <a:spcPct val="120000"/>
              </a:lnSpc>
              <a:spcBef>
                <a:spcPct val="20000"/>
              </a:spcBef>
              <a:spcAft>
                <a:spcPct val="0"/>
              </a:spcAft>
              <a:defRPr/>
            </a:pPr>
            <a:endParaRPr lang="en-US" altLang="zh-CN" sz="2000" dirty="0">
              <a:solidFill>
                <a:schemeClr val="bg1"/>
              </a:solidFill>
              <a:sym typeface="Arial" panose="020B0604020202020204" pitchFamily="34" charset="0"/>
            </a:endParaRPr>
          </a:p>
        </p:txBody>
      </p:sp>
    </p:spTree>
    <p:extLst>
      <p:ext uri="{BB962C8B-B14F-4D97-AF65-F5344CB8AC3E}">
        <p14:creationId xmlns:p14="http://schemas.microsoft.com/office/powerpoint/2010/main" val="16355291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fade">
                                      <p:cBhvr>
                                        <p:cTn id="12" dur="1000"/>
                                        <p:tgtEl>
                                          <p:spTgt spid="6151"/>
                                        </p:tgtEl>
                                      </p:cBhvr>
                                    </p:animEffect>
                                    <p:anim calcmode="lin" valueType="num">
                                      <p:cBhvr>
                                        <p:cTn id="13" dur="1000" fill="hold"/>
                                        <p:tgtEl>
                                          <p:spTgt spid="6151"/>
                                        </p:tgtEl>
                                        <p:attrNameLst>
                                          <p:attrName>ppt_x</p:attrName>
                                        </p:attrNameLst>
                                      </p:cBhvr>
                                      <p:tavLst>
                                        <p:tav tm="0">
                                          <p:val>
                                            <p:strVal val="#ppt_x"/>
                                          </p:val>
                                        </p:tav>
                                        <p:tav tm="100000">
                                          <p:val>
                                            <p:strVal val="#ppt_x"/>
                                          </p:val>
                                        </p:tav>
                                      </p:tavLst>
                                    </p:anim>
                                    <p:anim calcmode="lin" valueType="num">
                                      <p:cBhvr>
                                        <p:cTn id="14" dur="1000" fill="hold"/>
                                        <p:tgtEl>
                                          <p:spTgt spid="61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15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a:extLst>
              <a:ext uri="{FF2B5EF4-FFF2-40B4-BE49-F238E27FC236}">
                <a16:creationId xmlns="" xmlns:a16="http://schemas.microsoft.com/office/drawing/2014/main" id="{9842ADBF-004C-4820-9003-5C613ADA7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976525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090"/>
                                        </p:tgtEl>
                                        <p:attrNameLst>
                                          <p:attrName>style.visibility</p:attrName>
                                        </p:attrNameLst>
                                      </p:cBhvr>
                                      <p:to>
                                        <p:strVal val="visible"/>
                                      </p:to>
                                    </p:set>
                                    <p:animEffect transition="in" filter="randombar(horizontal)">
                                      <p:cBhvr>
                                        <p:cTn id="46" dur="500"/>
                                        <p:tgtEl>
                                          <p:spTgt spid="309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088"/>
                                        </p:tgtEl>
                                        <p:attrNameLst>
                                          <p:attrName>style.visibility</p:attrName>
                                        </p:attrNameLst>
                                      </p:cBhvr>
                                      <p:to>
                                        <p:strVal val="visible"/>
                                      </p:to>
                                    </p:set>
                                    <p:animEffect transition="in" filter="randombar(horizontal)">
                                      <p:cBhvr>
                                        <p:cTn id="49" dur="5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3090" grpId="0"/>
      <p:bldP spid="30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994421" y="2002155"/>
            <a:ext cx="620315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首先本项目是“软件工程系列课程教学辅助网站”。做一个软件工程教学、学习、交流的网站。该系统采取瀑布模型。</a:t>
            </a:r>
          </a:p>
          <a:p>
            <a:pPr>
              <a:lnSpc>
                <a:spcPct val="150000"/>
              </a:lnSpc>
            </a:pPr>
            <a:r>
              <a:rPr lang="zh-CN" altLang="zh-CN" sz="2000" dirty="0">
                <a:latin typeface="微软雅黑" panose="020B0503020204020204" pitchFamily="34" charset="-122"/>
                <a:ea typeface="微软雅黑" panose="020B0503020204020204" pitchFamily="34" charset="-122"/>
              </a:rPr>
              <a:t>软件工程分为定义、开发、运行与维护，而软件需求是软件工程过程中定义阶段的一个决定性步骤，也是整个软件工程的一个决定性步骤。需求的正确与否对整个项目的影响至关重要。</a:t>
            </a:r>
          </a:p>
          <a:p>
            <a:pPr>
              <a:lnSpc>
                <a:spcPct val="150000"/>
              </a:lnSpc>
            </a:pPr>
            <a:r>
              <a:rPr lang="zh-CN" altLang="zh-CN" sz="2000" dirty="0">
                <a:latin typeface="微软雅黑" panose="020B0503020204020204" pitchFamily="34" charset="-122"/>
                <a:ea typeface="微软雅黑" panose="020B0503020204020204" pitchFamily="34" charset="-122"/>
              </a:rPr>
              <a:t>需求工程分为需求的开发与管理。需求的开发又分为需求的获取、需求的分析、需求的规格说明和审核。</a:t>
            </a: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工作内容</a:t>
            </a:r>
          </a:p>
        </p:txBody>
      </p:sp>
      <p:sp>
        <p:nvSpPr>
          <p:cNvPr id="9" name="矩形 8"/>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3758108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7995</Words>
  <Application>Microsoft Macintosh PowerPoint</Application>
  <PresentationFormat>宽屏</PresentationFormat>
  <Paragraphs>1099</Paragraphs>
  <Slides>86</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86</vt:i4>
      </vt:variant>
    </vt:vector>
  </HeadingPairs>
  <TitlesOfParts>
    <vt:vector size="102" baseType="lpstr">
      <vt:lpstr>Calibri</vt:lpstr>
      <vt:lpstr>DengXian</vt:lpstr>
      <vt:lpstr>DengXian Light</vt:lpstr>
      <vt:lpstr>FontAwesome</vt:lpstr>
      <vt:lpstr>Gill Sans</vt:lpstr>
      <vt:lpstr>Mangal</vt:lpstr>
      <vt:lpstr>Microsoft YaHei</vt:lpstr>
      <vt:lpstr>Open Sans Light</vt:lpstr>
      <vt:lpstr>SimHei</vt:lpstr>
      <vt:lpstr>Times New Roman</vt:lpstr>
      <vt:lpstr>等线</vt:lpstr>
      <vt:lpstr>宋体</vt:lpstr>
      <vt:lpstr>碳纤维正粗黑简体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10</cp:revision>
  <dcterms:created xsi:type="dcterms:W3CDTF">2018-11-28T09:38:08Z</dcterms:created>
  <dcterms:modified xsi:type="dcterms:W3CDTF">2018-11-28T11:07:29Z</dcterms:modified>
</cp:coreProperties>
</file>