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7" r:id="rId2"/>
    <p:sldId id="258" r:id="rId3"/>
    <p:sldId id="259" r:id="rId4"/>
    <p:sldId id="260" r:id="rId5"/>
    <p:sldId id="307"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308" r:id="rId31"/>
    <p:sldId id="286" r:id="rId32"/>
    <p:sldId id="309" r:id="rId33"/>
    <p:sldId id="287" r:id="rId34"/>
    <p:sldId id="310"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6" r:id="rId52"/>
    <p:sldId id="305"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67"/>
  </p:normalViewPr>
  <p:slideViewPr>
    <p:cSldViewPr snapToGrid="0" snapToObjects="1">
      <p:cViewPr>
        <p:scale>
          <a:sx n="97" d="100"/>
          <a:sy n="97" d="100"/>
        </p:scale>
        <p:origin x="920" y="480"/>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81805-D3E8-E84C-AECA-485DEB1B8B2B}" type="datetimeFigureOut">
              <a:rPr kumimoji="1" lang="zh-CN" altLang="en-US" smtClean="0"/>
              <a:t>2018/12/25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228F-893F-804B-8E51-FE6FEABE7897}" type="slidenum">
              <a:rPr kumimoji="1" lang="zh-CN" altLang="en-US" smtClean="0"/>
              <a:t>‹#›</a:t>
            </a:fld>
            <a:endParaRPr kumimoji="1" lang="zh-CN" altLang="en-US"/>
          </a:p>
        </p:txBody>
      </p:sp>
    </p:spTree>
    <p:extLst>
      <p:ext uri="{BB962C8B-B14F-4D97-AF65-F5344CB8AC3E}">
        <p14:creationId xmlns:p14="http://schemas.microsoft.com/office/powerpoint/2010/main" val="23783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816399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38</a:t>
            </a:fld>
            <a:endParaRPr kumimoji="1" lang="zh-CN" altLang="en-US"/>
          </a:p>
        </p:txBody>
      </p:sp>
    </p:spTree>
    <p:extLst>
      <p:ext uri="{BB962C8B-B14F-4D97-AF65-F5344CB8AC3E}">
        <p14:creationId xmlns:p14="http://schemas.microsoft.com/office/powerpoint/2010/main" val="1660430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39</a:t>
            </a:fld>
            <a:endParaRPr kumimoji="1" lang="zh-CN" altLang="en-US"/>
          </a:p>
        </p:txBody>
      </p:sp>
    </p:spTree>
    <p:extLst>
      <p:ext uri="{BB962C8B-B14F-4D97-AF65-F5344CB8AC3E}">
        <p14:creationId xmlns:p14="http://schemas.microsoft.com/office/powerpoint/2010/main" val="1701012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40</a:t>
            </a:fld>
            <a:endParaRPr kumimoji="1" lang="zh-CN" altLang="en-US"/>
          </a:p>
        </p:txBody>
      </p:sp>
    </p:spTree>
    <p:extLst>
      <p:ext uri="{BB962C8B-B14F-4D97-AF65-F5344CB8AC3E}">
        <p14:creationId xmlns:p14="http://schemas.microsoft.com/office/powerpoint/2010/main" val="1623225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zh-CN" altLang="en-US" sz="1200" b="1" i="0" u="none" strike="noStrike" kern="1200" dirty="0" smtClean="0">
                <a:solidFill>
                  <a:schemeClr val="tx1"/>
                </a:solidFill>
                <a:effectLst/>
                <a:latin typeface="+mn-lt"/>
                <a:ea typeface="+mn-ea"/>
                <a:cs typeface="+mn-cs"/>
              </a:rPr>
              <a:t>逻辑视图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1" i="0" u="none" strike="noStrike" kern="1200" dirty="0" smtClean="0">
                <a:solidFill>
                  <a:schemeClr val="tx1"/>
                </a:solidFill>
                <a:effectLst/>
                <a:latin typeface="+mn-lt"/>
                <a:ea typeface="+mn-ea"/>
                <a:cs typeface="+mn-cs"/>
              </a:rPr>
              <a:t>类图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0" i="0" u="none" strike="noStrike" kern="1200" dirty="0" smtClean="0">
                <a:solidFill>
                  <a:schemeClr val="tx1"/>
                </a:solidFill>
                <a:effectLst/>
                <a:latin typeface="+mn-lt"/>
                <a:ea typeface="+mn-ea"/>
                <a:cs typeface="+mn-cs"/>
              </a:rPr>
              <a:t>开发视图</a:t>
            </a:r>
          </a:p>
          <a:p>
            <a:pPr rtl="0" eaLnBrk="1" fontAlgn="t" latinLnBrk="0" hangingPunct="1"/>
            <a:r>
              <a:rPr lang="zh-CN" altLang="en-US" sz="1200" b="0" i="0" u="none" strike="noStrike" kern="1200" dirty="0" smtClean="0">
                <a:solidFill>
                  <a:schemeClr val="tx1"/>
                </a:solidFill>
                <a:effectLst/>
                <a:latin typeface="+mn-lt"/>
                <a:ea typeface="+mn-ea"/>
                <a:cs typeface="+mn-cs"/>
              </a:rPr>
              <a:t>类图，组件图</a:t>
            </a:r>
          </a:p>
          <a:p>
            <a:pPr rtl="0" eaLnBrk="1" fontAlgn="t" latinLnBrk="0" hangingPunct="1"/>
            <a:r>
              <a:rPr lang="zh-CN" altLang="en-US" sz="1200" b="0" i="0" u="none" strike="noStrike" kern="1200" dirty="0" smtClean="0">
                <a:solidFill>
                  <a:schemeClr val="tx1"/>
                </a:solidFill>
                <a:effectLst/>
                <a:latin typeface="+mn-lt"/>
                <a:ea typeface="+mn-ea"/>
                <a:cs typeface="+mn-cs"/>
              </a:rPr>
              <a:t>进程视图</a:t>
            </a:r>
          </a:p>
          <a:p>
            <a:pPr rtl="0" eaLnBrk="1" fontAlgn="t" latinLnBrk="0" hangingPunct="1"/>
            <a:r>
              <a:rPr lang="zh-CN" altLang="en-US" sz="1200" b="0" i="0" u="none" strike="noStrike" kern="1200" dirty="0" smtClean="0">
                <a:solidFill>
                  <a:schemeClr val="tx1"/>
                </a:solidFill>
                <a:effectLst/>
                <a:latin typeface="+mn-lt"/>
                <a:ea typeface="+mn-ea"/>
                <a:cs typeface="+mn-cs"/>
              </a:rPr>
              <a:t>无完全对应</a:t>
            </a:r>
          </a:p>
          <a:p>
            <a:pPr rtl="0" eaLnBrk="1" fontAlgn="t" latinLnBrk="0" hangingPunct="1"/>
            <a:r>
              <a:rPr lang="zh-CN" altLang="en-US" sz="1200" b="0" i="0" u="none" strike="noStrike" kern="1200" dirty="0" smtClean="0">
                <a:solidFill>
                  <a:schemeClr val="tx1"/>
                </a:solidFill>
                <a:effectLst/>
                <a:latin typeface="+mn-lt"/>
                <a:ea typeface="+mn-ea"/>
                <a:cs typeface="+mn-cs"/>
              </a:rPr>
              <a:t>物理视图</a:t>
            </a:r>
          </a:p>
          <a:p>
            <a:pPr rtl="0" eaLnBrk="1" fontAlgn="t" latinLnBrk="0" hangingPunct="1"/>
            <a:r>
              <a:rPr lang="zh-CN" altLang="en-US" sz="1200" b="0" i="0" u="none" strike="noStrike" kern="1200" dirty="0" smtClean="0">
                <a:solidFill>
                  <a:schemeClr val="tx1"/>
                </a:solidFill>
                <a:effectLst/>
                <a:latin typeface="+mn-lt"/>
                <a:ea typeface="+mn-ea"/>
                <a:cs typeface="+mn-cs"/>
              </a:rPr>
              <a:t>部署图</a:t>
            </a:r>
          </a:p>
          <a:p>
            <a:pPr rtl="0" eaLnBrk="1" fontAlgn="t" latinLnBrk="0" hangingPunct="1"/>
            <a:r>
              <a:rPr lang="zh-CN" altLang="en-US" sz="1200" b="0" i="0" u="none" strike="noStrike" kern="1200" dirty="0" smtClean="0">
                <a:solidFill>
                  <a:schemeClr val="tx1"/>
                </a:solidFill>
                <a:effectLst/>
                <a:latin typeface="+mn-lt"/>
                <a:ea typeface="+mn-ea"/>
                <a:cs typeface="+mn-cs"/>
              </a:rPr>
              <a:t>场景视图</a:t>
            </a:r>
          </a:p>
          <a:p>
            <a:pPr rtl="0" eaLnBrk="1" fontAlgn="t" latinLnBrk="0" hangingPunct="1"/>
            <a:r>
              <a:rPr lang="zh-CN" altLang="en-US" sz="1200" b="0" i="0" u="none" strike="noStrike" kern="1200" dirty="0" smtClean="0">
                <a:solidFill>
                  <a:schemeClr val="tx1"/>
                </a:solidFill>
                <a:effectLst/>
                <a:latin typeface="+mn-lt"/>
                <a:ea typeface="+mn-ea"/>
                <a:cs typeface="+mn-cs"/>
              </a:rPr>
              <a:t>用例图</a:t>
            </a:r>
          </a:p>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42</a:t>
            </a:fld>
            <a:endParaRPr kumimoji="1" lang="zh-CN" altLang="en-US"/>
          </a:p>
        </p:txBody>
      </p:sp>
    </p:spTree>
    <p:extLst>
      <p:ext uri="{BB962C8B-B14F-4D97-AF65-F5344CB8AC3E}">
        <p14:creationId xmlns:p14="http://schemas.microsoft.com/office/powerpoint/2010/main" val="21431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43</a:t>
            </a:fld>
            <a:endParaRPr kumimoji="1" lang="zh-CN" altLang="en-US"/>
          </a:p>
        </p:txBody>
      </p:sp>
    </p:spTree>
    <p:extLst>
      <p:ext uri="{BB962C8B-B14F-4D97-AF65-F5344CB8AC3E}">
        <p14:creationId xmlns:p14="http://schemas.microsoft.com/office/powerpoint/2010/main" val="1108821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06299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29</a:t>
            </a:fld>
            <a:endParaRPr kumimoji="1" lang="zh-CN" altLang="en-US"/>
          </a:p>
        </p:txBody>
      </p:sp>
    </p:spTree>
    <p:extLst>
      <p:ext uri="{BB962C8B-B14F-4D97-AF65-F5344CB8AC3E}">
        <p14:creationId xmlns:p14="http://schemas.microsoft.com/office/powerpoint/2010/main" val="167764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30</a:t>
            </a:fld>
            <a:endParaRPr kumimoji="1" lang="zh-CN" altLang="en-US"/>
          </a:p>
        </p:txBody>
      </p:sp>
    </p:spTree>
    <p:extLst>
      <p:ext uri="{BB962C8B-B14F-4D97-AF65-F5344CB8AC3E}">
        <p14:creationId xmlns:p14="http://schemas.microsoft.com/office/powerpoint/2010/main" val="90304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31</a:t>
            </a:fld>
            <a:endParaRPr kumimoji="1" lang="zh-CN" altLang="en-US"/>
          </a:p>
        </p:txBody>
      </p:sp>
    </p:spTree>
    <p:extLst>
      <p:ext uri="{BB962C8B-B14F-4D97-AF65-F5344CB8AC3E}">
        <p14:creationId xmlns:p14="http://schemas.microsoft.com/office/powerpoint/2010/main" val="126621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32</a:t>
            </a:fld>
            <a:endParaRPr kumimoji="1" lang="zh-CN" altLang="en-US"/>
          </a:p>
        </p:txBody>
      </p:sp>
    </p:spTree>
    <p:extLst>
      <p:ext uri="{BB962C8B-B14F-4D97-AF65-F5344CB8AC3E}">
        <p14:creationId xmlns:p14="http://schemas.microsoft.com/office/powerpoint/2010/main" val="134612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33</a:t>
            </a:fld>
            <a:endParaRPr kumimoji="1" lang="zh-CN" altLang="en-US"/>
          </a:p>
        </p:txBody>
      </p:sp>
    </p:spTree>
    <p:extLst>
      <p:ext uri="{BB962C8B-B14F-4D97-AF65-F5344CB8AC3E}">
        <p14:creationId xmlns:p14="http://schemas.microsoft.com/office/powerpoint/2010/main" val="109323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34</a:t>
            </a:fld>
            <a:endParaRPr kumimoji="1" lang="zh-CN" altLang="en-US"/>
          </a:p>
        </p:txBody>
      </p:sp>
    </p:spTree>
    <p:extLst>
      <p:ext uri="{BB962C8B-B14F-4D97-AF65-F5344CB8AC3E}">
        <p14:creationId xmlns:p14="http://schemas.microsoft.com/office/powerpoint/2010/main" val="160772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35</a:t>
            </a:fld>
            <a:endParaRPr kumimoji="1" lang="zh-CN" altLang="en-US"/>
          </a:p>
        </p:txBody>
      </p:sp>
    </p:spTree>
    <p:extLst>
      <p:ext uri="{BB962C8B-B14F-4D97-AF65-F5344CB8AC3E}">
        <p14:creationId xmlns:p14="http://schemas.microsoft.com/office/powerpoint/2010/main" val="37356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37</a:t>
            </a:fld>
            <a:endParaRPr kumimoji="1" lang="zh-CN" altLang="en-US"/>
          </a:p>
        </p:txBody>
      </p:sp>
    </p:spTree>
    <p:extLst>
      <p:ext uri="{BB962C8B-B14F-4D97-AF65-F5344CB8AC3E}">
        <p14:creationId xmlns:p14="http://schemas.microsoft.com/office/powerpoint/2010/main" val="88556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83231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406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50235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4535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14424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34441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91157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4579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77768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02895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8936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05BB4-175B-F943-9452-46ADCDD53510}" type="datetimeFigureOut">
              <a:rPr kumimoji="1" lang="zh-CN" altLang="en-US" smtClean="0"/>
              <a:t>2018/12/25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25103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ike.baidu.com/item/%E6%A0%87%E5%87%86%E5%BB%BA%E6%A8%A1%E8%AF%AD%E8%A8%80/10967573" TargetMode="External"/><Relationship Id="rId3" Type="http://schemas.openxmlformats.org/officeDocument/2006/relationships/hyperlink" Target="https://baike.baidu.com/item/OMG/304146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nblogs.com/I-am-Betty/p/5467847.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4964080" y="2405064"/>
            <a:ext cx="7302680" cy="1815362"/>
            <a:chOff x="267845" y="2420002"/>
            <a:chExt cx="7303214" cy="1814959"/>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IIII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7303214" cy="92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综合应用和问题解答</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20"/>
          <p:cNvSpPr txBox="1">
            <a:spLocks noChangeArrowheads="1"/>
          </p:cNvSpPr>
          <p:nvPr/>
        </p:nvSpPr>
        <p:spPr bwMode="auto">
          <a:xfrm>
            <a:off x="4994183"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4994183"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100188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并发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2582911" y="2658957"/>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并发视图也称为动态视图、进程视图，进程视图包括</a:t>
            </a:r>
            <a:r>
              <a:rPr lang="zh-CN" altLang="en-US" b="1" dirty="0">
                <a:solidFill>
                  <a:srgbClr val="FF0000"/>
                </a:solidFill>
                <a:latin typeface="Microsoft YaHei" charset="-122"/>
                <a:ea typeface="Microsoft YaHei" charset="-122"/>
                <a:cs typeface="Microsoft YaHei" charset="-122"/>
              </a:rPr>
              <a:t>动态图（状态机图、交互图、活动图）和实现图（交互图和部署图）</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并发视图显示了</a:t>
            </a:r>
            <a:r>
              <a:rPr lang="zh-CN" altLang="en-US" b="1" dirty="0">
                <a:solidFill>
                  <a:srgbClr val="FF0000"/>
                </a:solidFill>
                <a:latin typeface="Microsoft YaHei" charset="-122"/>
                <a:ea typeface="Microsoft YaHei" charset="-122"/>
                <a:cs typeface="Microsoft YaHei" charset="-122"/>
              </a:rPr>
              <a:t>系统的并发性</a:t>
            </a:r>
            <a:r>
              <a:rPr lang="zh-CN" altLang="en-US" dirty="0">
                <a:latin typeface="Microsoft YaHei" charset="-122"/>
                <a:ea typeface="Microsoft YaHei" charset="-122"/>
                <a:cs typeface="Microsoft YaHei" charset="-122"/>
              </a:rPr>
              <a:t>，并</a:t>
            </a:r>
            <a:r>
              <a:rPr lang="zh-CN" altLang="en-US" b="1" dirty="0">
                <a:solidFill>
                  <a:srgbClr val="FF0000"/>
                </a:solidFill>
                <a:latin typeface="Microsoft YaHei" charset="-122"/>
                <a:ea typeface="Microsoft YaHei" charset="-122"/>
                <a:cs typeface="Microsoft YaHei" charset="-122"/>
              </a:rPr>
              <a:t>解决在并发系统中存在的通信问题和同步问题</a:t>
            </a:r>
            <a:r>
              <a:rPr lang="zh-CN" altLang="en-US"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3531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2305659" y="2922553"/>
            <a:ext cx="734121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组件视图也称为实现视图、物理视图，描述</a:t>
            </a:r>
            <a:r>
              <a:rPr lang="zh-CN" altLang="en-US" b="1" dirty="0">
                <a:solidFill>
                  <a:srgbClr val="FF0000"/>
                </a:solidFill>
                <a:latin typeface="Microsoft YaHei" charset="-122"/>
                <a:ea typeface="Microsoft YaHei" charset="-122"/>
                <a:cs typeface="Microsoft YaHei" charset="-122"/>
              </a:rPr>
              <a:t>系统的实现模块及它们之间的依赖关系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组件视图显示代码组件的组织结构。</a:t>
            </a:r>
          </a:p>
        </p:txBody>
      </p:sp>
    </p:spTree>
    <p:extLst>
      <p:ext uri="{BB962C8B-B14F-4D97-AF65-F5344CB8AC3E}">
        <p14:creationId xmlns:p14="http://schemas.microsoft.com/office/powerpoint/2010/main" val="88899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99949"/>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2346300" y="2699174"/>
            <a:ext cx="7670211"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配置视图也称为部署视图。</a:t>
            </a:r>
          </a:p>
          <a:p>
            <a:pPr>
              <a:lnSpc>
                <a:spcPct val="150000"/>
              </a:lnSpc>
            </a:pPr>
            <a:r>
              <a:rPr lang="zh-CN" altLang="en-US" dirty="0">
                <a:latin typeface="Microsoft YaHei" charset="-122"/>
                <a:ea typeface="Microsoft YaHei" charset="-122"/>
                <a:cs typeface="Microsoft YaHei" charset="-122"/>
              </a:rPr>
              <a:t>配置视图主要描述了</a:t>
            </a:r>
            <a:r>
              <a:rPr lang="zh-CN" altLang="en-US" b="1" dirty="0">
                <a:solidFill>
                  <a:srgbClr val="FF0000"/>
                </a:solidFill>
                <a:latin typeface="Microsoft YaHei" charset="-122"/>
                <a:ea typeface="Microsoft YaHei" charset="-122"/>
                <a:cs typeface="Microsoft YaHei" charset="-122"/>
              </a:rPr>
              <a:t>系统具体如何进行部署</a:t>
            </a:r>
            <a:r>
              <a:rPr lang="zh-CN" altLang="en-US" dirty="0">
                <a:latin typeface="Microsoft YaHei" charset="-122"/>
                <a:ea typeface="Microsoft YaHei" charset="-122"/>
                <a:cs typeface="Microsoft YaHei" charset="-122"/>
              </a:rPr>
              <a:t>。部署指的是将系统配置到由计算机和设备组成的物理结构上。</a:t>
            </a:r>
          </a:p>
          <a:p>
            <a:pPr>
              <a:lnSpc>
                <a:spcPct val="150000"/>
              </a:lnSpc>
            </a:pPr>
            <a:r>
              <a:rPr lang="zh-CN" altLang="en-US" dirty="0">
                <a:latin typeface="Microsoft YaHei" charset="-122"/>
                <a:ea typeface="Microsoft YaHei" charset="-122"/>
                <a:cs typeface="Microsoft YaHei" charset="-122"/>
              </a:rPr>
              <a:t>部署图主要包括三种标记符：节点、构件和关联关系</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897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083690" y="2244724"/>
            <a:ext cx="6469653" cy="1933278"/>
            <a:chOff x="128157" y="2420002"/>
            <a:chExt cx="6470625" cy="1932547"/>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smtClean="0">
                  <a:solidFill>
                    <a:srgbClr val="2DCCDF"/>
                  </a:solidFill>
                  <a:latin typeface="微软雅黑" panose="020B0503020204020204" pitchFamily="34" charset="-122"/>
                  <a:ea typeface="微软雅黑" panose="020B0503020204020204" pitchFamily="34" charset="-122"/>
                </a:rPr>
                <a:t>3</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128157" y="3429568"/>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5400" b="1" dirty="0">
                  <a:solidFill>
                    <a:srgbClr val="F77258"/>
                  </a:solidFill>
                  <a:latin typeface="微软雅黑" panose="020B0503020204020204" pitchFamily="34" charset="-122"/>
                  <a:ea typeface="微软雅黑" panose="020B0503020204020204" pitchFamily="34" charset="-122"/>
                </a:rPr>
                <a:t>"4+1" </a:t>
              </a:r>
              <a:r>
                <a:rPr lang="zh-CN" altLang="en-US" sz="5400" b="1" dirty="0" smtClean="0">
                  <a:solidFill>
                    <a:srgbClr val="F77258"/>
                  </a:solidFill>
                  <a:latin typeface="微软雅黑" panose="020B0503020204020204" pitchFamily="34" charset="-122"/>
                  <a:ea typeface="微软雅黑" panose="020B0503020204020204" pitchFamily="34" charset="-122"/>
                </a:rPr>
                <a:t>视图模型</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0"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93719" y="4453833"/>
            <a:ext cx="60495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fontAlgn="base">
              <a:spcBef>
                <a:spcPct val="0"/>
              </a:spcBef>
              <a:spcAft>
                <a:spcPct val="0"/>
              </a:spcAft>
              <a:defRPr/>
            </a:pPr>
            <a:r>
              <a:rPr lang="en-US" altLang="zh-CN" sz="1600" b="1"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4</a:t>
            </a:r>
            <a:r>
              <a:rPr lang="en-US" altLang="zh-CN" sz="1600" dirty="0" smtClean="0">
                <a:solidFill>
                  <a:srgbClr val="353A3E"/>
                </a:solidFill>
                <a:latin typeface="微软雅黑" panose="020B0503020204020204" pitchFamily="34" charset="-122"/>
                <a:ea typeface="微软雅黑" panose="020B0503020204020204" pitchFamily="34" charset="-122"/>
              </a:rPr>
              <a:t>+1" VIEW MODEL</a:t>
            </a:r>
            <a:endParaRPr lang="zh-CN" altLang="en-US" sz="1600" dirty="0">
              <a:solidFill>
                <a:srgbClr val="353A3E"/>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877369" y="2336275"/>
            <a:ext cx="441146" cy="369332"/>
          </a:xfrm>
          <a:prstGeom prst="rect">
            <a:avLst/>
          </a:prstGeom>
          <a:noFill/>
        </p:spPr>
        <p:txBody>
          <a:bodyPr wrap="none" rtlCol="0">
            <a:spAutoFit/>
          </a:bodyPr>
          <a:lstStyle/>
          <a:p>
            <a:r>
              <a:rPr kumimoji="1" lang="en-US" altLang="zh-CN" dirty="0" smtClean="0"/>
              <a:t>[2]</a:t>
            </a:r>
            <a:endParaRPr kumimoji="1" lang="zh-CN" altLang="en-US" dirty="0"/>
          </a:p>
        </p:txBody>
      </p:sp>
    </p:spTree>
    <p:extLst>
      <p:ext uri="{BB962C8B-B14F-4D97-AF65-F5344CB8AC3E}">
        <p14:creationId xmlns:p14="http://schemas.microsoft.com/office/powerpoint/2010/main" val="1952407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814320" y="2320925"/>
            <a:ext cx="6299200" cy="14763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a:t>
            </a:r>
            <a:r>
              <a:rPr dirty="0">
                <a:latin typeface="Microsoft YaHei" charset="-122"/>
                <a:ea typeface="Microsoft YaHei" charset="-122"/>
                <a:cs typeface="Microsoft YaHei" charset="-122"/>
              </a:rPr>
              <a:t>“4+1”视图是对</a:t>
            </a:r>
            <a:r>
              <a:rPr b="1" dirty="0">
                <a:solidFill>
                  <a:schemeClr val="accent2"/>
                </a:solidFill>
                <a:latin typeface="Microsoft YaHei" charset="-122"/>
                <a:ea typeface="Microsoft YaHei" charset="-122"/>
                <a:cs typeface="Microsoft YaHei" charset="-122"/>
              </a:rPr>
              <a:t>逻辑架构</a:t>
            </a:r>
            <a:r>
              <a:rPr dirty="0">
                <a:latin typeface="Microsoft YaHei" charset="-122"/>
                <a:ea typeface="Microsoft YaHei" charset="-122"/>
                <a:cs typeface="Microsoft YaHei" charset="-122"/>
              </a:rPr>
              <a:t>进行描述，最早由 Philippe Kruchten 提出，他在1995年的《IEEE Software》上发表了题为《The 4+1 View Model of Architecture》的论文，引起了业界的极大关注，并最终被 RUP 采纳，现在已经成为架构设计的结构标准。</a:t>
            </a:r>
          </a:p>
        </p:txBody>
      </p:sp>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55975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706452" y="1542008"/>
            <a:ext cx="6559467" cy="1200329"/>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"4+1"视图模型，从5个不同的视角包括</a:t>
            </a:r>
            <a:r>
              <a:rPr b="1" dirty="0">
                <a:solidFill>
                  <a:schemeClr val="accent2"/>
                </a:solidFill>
                <a:latin typeface="Microsoft YaHei" charset="-122"/>
                <a:ea typeface="Microsoft YaHei" charset="-122"/>
                <a:cs typeface="Microsoft YaHei" charset="-122"/>
              </a:rPr>
              <a:t>逻辑</a:t>
            </a:r>
            <a:r>
              <a:rPr b="1" dirty="0">
                <a:solidFill>
                  <a:schemeClr val="accent2"/>
                </a:solidFill>
                <a:latin typeface="Microsoft YaHei" charset="-122"/>
                <a:ea typeface="Microsoft YaHei" charset="-122"/>
                <a:cs typeface="Microsoft YaHei" charset="-122"/>
                <a:sym typeface="+mn-ea"/>
              </a:rPr>
              <a:t>视</a:t>
            </a:r>
            <a:r>
              <a:rPr b="1" dirty="0">
                <a:solidFill>
                  <a:schemeClr val="accent2"/>
                </a:solidFill>
                <a:latin typeface="Microsoft YaHei" charset="-122"/>
                <a:ea typeface="Microsoft YaHei" charset="-122"/>
                <a:cs typeface="Microsoft YaHei" charset="-122"/>
              </a:rPr>
              <a:t>图</a:t>
            </a:r>
            <a:r>
              <a:rPr kumimoji="0"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b="1" dirty="0">
                <a:solidFill>
                  <a:schemeClr val="accent2"/>
                </a:solidFill>
                <a:latin typeface="Microsoft YaHei" charset="-122"/>
                <a:ea typeface="Microsoft YaHei" charset="-122"/>
                <a:cs typeface="Microsoft YaHei" charset="-122"/>
                <a:sym typeface="+mn-ea"/>
              </a:rPr>
              <a:t>开发视图、</a:t>
            </a:r>
            <a:r>
              <a:rPr b="1" dirty="0">
                <a:solidFill>
                  <a:schemeClr val="accent2"/>
                </a:solidFill>
                <a:latin typeface="Microsoft YaHei" charset="-122"/>
                <a:ea typeface="Microsoft YaHei" charset="-122"/>
                <a:cs typeface="Microsoft YaHei" charset="-122"/>
              </a:rPr>
              <a:t>进程视图、物理视图、场景视图</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来描述软件体系结构。</a:t>
            </a:r>
            <a:endPar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kern="0" dirty="0">
                <a:latin typeface="微软雅黑" panose="020B0503020204020204" charset="-122"/>
                <a:ea typeface="微软雅黑" panose="020B0503020204020204" charset="-122"/>
                <a:cs typeface="微软雅黑" panose="020B0503020204020204" charset="-122"/>
              </a:rPr>
              <a:t> </a:t>
            </a:r>
            <a:r>
              <a:rPr lang="zh-CN" altLang="en-US" kern="0" dirty="0" smtClean="0">
                <a:latin typeface="微软雅黑" panose="020B0503020204020204" charset="-122"/>
                <a:ea typeface="微软雅黑" panose="020B0503020204020204" charset="-122"/>
                <a:cs typeface="微软雅黑" panose="020B0503020204020204" charset="-122"/>
              </a:rPr>
              <a:t>   </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每一个视图只关心系统的一个侧面，5个</a:t>
            </a:r>
            <a:r>
              <a:rPr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视</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图结合在一起才能反映系统的软件体系结构的</a:t>
            </a:r>
            <a:r>
              <a:rPr b="1" dirty="0">
                <a:solidFill>
                  <a:schemeClr val="accent2"/>
                </a:solidFill>
                <a:latin typeface="Microsoft YaHei" charset="-122"/>
                <a:ea typeface="Microsoft YaHei" charset="-122"/>
                <a:cs typeface="Microsoft YaHei" charset="-122"/>
              </a:rPr>
              <a:t>全部内容</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。如下图：</a:t>
            </a:r>
          </a:p>
        </p:txBody>
      </p:sp>
      <p:sp>
        <p:nvSpPr>
          <p:cNvPr id="6"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 name="图片 1"/>
          <p:cNvPicPr>
            <a:picLocks noChangeAspect="1"/>
          </p:cNvPicPr>
          <p:nvPr/>
        </p:nvPicPr>
        <p:blipFill>
          <a:blip r:embed="rId2"/>
          <a:stretch>
            <a:fillRect/>
          </a:stretch>
        </p:blipFill>
        <p:spPr>
          <a:xfrm>
            <a:off x="3807904" y="3151060"/>
            <a:ext cx="4600575" cy="2847975"/>
          </a:xfrm>
          <a:prstGeom prst="rect">
            <a:avLst/>
          </a:prstGeom>
        </p:spPr>
      </p:pic>
    </p:spTree>
    <p:extLst>
      <p:ext uri="{BB962C8B-B14F-4D97-AF65-F5344CB8AC3E}">
        <p14:creationId xmlns:p14="http://schemas.microsoft.com/office/powerpoint/2010/main" val="1765103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907266" y="1772465"/>
            <a:ext cx="6299200" cy="36830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"4+1"视图</a:t>
            </a:r>
            <a:r>
              <a:rPr kumimoji="0" lang="zh-CN"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和</a:t>
            </a:r>
            <a:r>
              <a:rPr kumimoji="0" lang="en-US" altLang="zh-CN"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UML</a:t>
            </a:r>
            <a:r>
              <a:rPr kumimoji="0" lang="zh-CN" alt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的对应关系：</a:t>
            </a:r>
          </a:p>
        </p:txBody>
      </p:sp>
      <p:graphicFrame>
        <p:nvGraphicFramePr>
          <p:cNvPr id="3" name="表格 2"/>
          <p:cNvGraphicFramePr/>
          <p:nvPr/>
        </p:nvGraphicFramePr>
        <p:xfrm>
          <a:off x="1828800" y="2476500"/>
          <a:ext cx="8533130" cy="22860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lgn="ctr">
                        <a:buNone/>
                      </a:pPr>
                      <a:r>
                        <a:rPr sz="1800"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"4+1"视图</a:t>
                      </a:r>
                      <a:endParaRPr lang="zh-CN" altLang="en-US"/>
                    </a:p>
                  </a:txBody>
                  <a:tcPr/>
                </a:tc>
                <a:tc>
                  <a:txBody>
                    <a:bodyPr/>
                    <a:lstStyle/>
                    <a:p>
                      <a:pPr algn="ctr">
                        <a:buNone/>
                      </a:pPr>
                      <a:r>
                        <a:rPr lang="en-US" altLang="zh-CN" sz="1800"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UML</a:t>
                      </a:r>
                      <a:endParaRPr lang="zh-CN" altLang="en-US"/>
                    </a:p>
                  </a:txBody>
                  <a:tcPr/>
                </a:tc>
              </a:tr>
              <a:tr h="381000">
                <a:tc>
                  <a:txBody>
                    <a:bodyPr/>
                    <a:lstStyle/>
                    <a:p>
                      <a:pPr algn="ctr">
                        <a:buNone/>
                      </a:pPr>
                      <a:r>
                        <a:rPr lang="zh-CN" altLang="en-US"/>
                        <a:t>逻辑视图</a:t>
                      </a:r>
                    </a:p>
                  </a:txBody>
                  <a:tcPr/>
                </a:tc>
                <a:tc>
                  <a:txBody>
                    <a:bodyPr/>
                    <a:lstStyle/>
                    <a:p>
                      <a:pPr algn="ctr">
                        <a:buNone/>
                      </a:pPr>
                      <a:r>
                        <a:rPr lang="zh-CN" altLang="en-US" dirty="0"/>
                        <a:t>类图</a:t>
                      </a:r>
                    </a:p>
                  </a:txBody>
                  <a:tcPr/>
                </a:tc>
              </a:tr>
              <a:tr h="381000">
                <a:tc>
                  <a:txBody>
                    <a:bodyPr/>
                    <a:lstStyle/>
                    <a:p>
                      <a:pPr algn="ctr">
                        <a:buNone/>
                      </a:pPr>
                      <a:r>
                        <a:rPr lang="zh-CN" altLang="en-US"/>
                        <a:t>开发视图</a:t>
                      </a:r>
                    </a:p>
                  </a:txBody>
                  <a:tcPr/>
                </a:tc>
                <a:tc>
                  <a:txBody>
                    <a:bodyPr/>
                    <a:lstStyle/>
                    <a:p>
                      <a:pPr algn="ctr">
                        <a:buNone/>
                      </a:pPr>
                      <a:r>
                        <a:rPr lang="zh-CN" altLang="en-US"/>
                        <a:t>类图，组件图</a:t>
                      </a:r>
                    </a:p>
                  </a:txBody>
                  <a:tcPr/>
                </a:tc>
              </a:tr>
              <a:tr h="381000">
                <a:tc>
                  <a:txBody>
                    <a:bodyPr/>
                    <a:lstStyle/>
                    <a:p>
                      <a:pPr algn="ctr">
                        <a:buNone/>
                      </a:pPr>
                      <a:r>
                        <a:rPr lang="zh-CN" altLang="en-US"/>
                        <a:t>进程视图</a:t>
                      </a:r>
                    </a:p>
                  </a:txBody>
                  <a:tcPr/>
                </a:tc>
                <a:tc>
                  <a:txBody>
                    <a:bodyPr/>
                    <a:lstStyle/>
                    <a:p>
                      <a:pPr algn="ctr">
                        <a:buNone/>
                      </a:pPr>
                      <a:r>
                        <a:rPr lang="zh-CN" altLang="en-US"/>
                        <a:t>无完全对应</a:t>
                      </a:r>
                      <a:endParaRPr lang="en-US" altLang="zh-CN"/>
                    </a:p>
                  </a:txBody>
                  <a:tcPr/>
                </a:tc>
              </a:tr>
              <a:tr h="381000">
                <a:tc>
                  <a:txBody>
                    <a:bodyPr/>
                    <a:lstStyle/>
                    <a:p>
                      <a:pPr algn="ctr">
                        <a:buNone/>
                      </a:pPr>
                      <a:r>
                        <a:rPr lang="zh-CN" altLang="en-US"/>
                        <a:t>物理视图</a:t>
                      </a:r>
                    </a:p>
                  </a:txBody>
                  <a:tcPr/>
                </a:tc>
                <a:tc>
                  <a:txBody>
                    <a:bodyPr/>
                    <a:lstStyle/>
                    <a:p>
                      <a:pPr algn="ctr">
                        <a:buNone/>
                      </a:pPr>
                      <a:r>
                        <a:rPr lang="zh-CN" altLang="en-US"/>
                        <a:t>部署图</a:t>
                      </a:r>
                    </a:p>
                  </a:txBody>
                  <a:tcPr/>
                </a:tc>
              </a:tr>
              <a:tr h="381000">
                <a:tc>
                  <a:txBody>
                    <a:bodyPr/>
                    <a:lstStyle/>
                    <a:p>
                      <a:pPr algn="ctr">
                        <a:buNone/>
                      </a:pPr>
                      <a:r>
                        <a:rPr lang="zh-CN" altLang="en-US"/>
                        <a:t>场景视图</a:t>
                      </a:r>
                    </a:p>
                  </a:txBody>
                  <a:tcPr/>
                </a:tc>
                <a:tc>
                  <a:txBody>
                    <a:bodyPr/>
                    <a:lstStyle/>
                    <a:p>
                      <a:pPr algn="ctr">
                        <a:buNone/>
                      </a:pPr>
                      <a:r>
                        <a:rPr lang="zh-CN" altLang="en-US" dirty="0"/>
                        <a:t>用例图</a:t>
                      </a:r>
                    </a:p>
                  </a:txBody>
                  <a:tcPr/>
                </a:tc>
              </a:tr>
            </a:tbl>
          </a:graphicData>
        </a:graphic>
      </p:graphicFrame>
      <p:sp>
        <p:nvSpPr>
          <p:cNvPr id="5"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6" name="组合 29"/>
          <p:cNvGrpSpPr/>
          <p:nvPr/>
        </p:nvGrpSpPr>
        <p:grpSpPr bwMode="auto">
          <a:xfrm>
            <a:off x="338138" y="293688"/>
            <a:ext cx="333375" cy="411162"/>
            <a:chOff x="10668001" y="925959"/>
            <a:chExt cx="444498" cy="545940"/>
          </a:xfrm>
        </p:grpSpPr>
        <p:sp>
          <p:nvSpPr>
            <p:cNvPr id="7"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670739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925462" y="1434819"/>
            <a:ext cx="1607820" cy="523220"/>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逻辑视图</a:t>
            </a:r>
          </a:p>
        </p:txBody>
      </p:sp>
      <p:sp>
        <p:nvSpPr>
          <p:cNvPr id="24" name="矩形 23"/>
          <p:cNvSpPr/>
          <p:nvPr/>
        </p:nvSpPr>
        <p:spPr>
          <a:xfrm>
            <a:off x="2520453" y="2251904"/>
            <a:ext cx="6701155" cy="175323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a:t>
            </a:r>
            <a:r>
              <a:rPr b="1" dirty="0">
                <a:solidFill>
                  <a:schemeClr val="accent2"/>
                </a:solidFill>
                <a:latin typeface="Microsoft YaHei" charset="-122"/>
                <a:ea typeface="Microsoft YaHei" charset="-122"/>
                <a:cs typeface="Microsoft YaHei" charset="-122"/>
                <a:sym typeface="+mn-ea"/>
              </a:rPr>
              <a:t>逻辑视图</a:t>
            </a:r>
            <a:r>
              <a:rPr kern="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主要是用来描述系统的功能需求，即系统提供给最终用户的服务</a:t>
            </a:r>
            <a:r>
              <a:rPr lang="zh-CN" kern="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a:t>
            </a:r>
          </a:p>
          <a:p>
            <a:pPr marL="0" marR="0" lvl="0" indent="0" defTabSz="914400" eaLnBrk="1" fontAlgn="auto" latinLnBrk="0" hangingPunct="1">
              <a:lnSpc>
                <a:spcPct val="100000"/>
              </a:lnSpc>
              <a:spcBef>
                <a:spcPts val="0"/>
              </a:spcBef>
              <a:spcAft>
                <a:spcPts val="0"/>
              </a:spcAft>
              <a:buClrTx/>
              <a:buSzTx/>
              <a:buFontTx/>
              <a:buNone/>
              <a:defRPr/>
            </a:pPr>
            <a:r>
              <a:rPr lang="zh-CN" kern="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       在逻辑视图中，系统分解成一系列的功能抽象、功能分解与功能分析，这些主要来自问题领域（Problem Definition)。 在面向对象技术中，通过抽象、封装、继承,可以用对象模型来代表逻辑视图，可以用</a:t>
            </a:r>
            <a:r>
              <a:rPr lang="zh-CN" b="1" dirty="0">
                <a:solidFill>
                  <a:schemeClr val="accent2"/>
                </a:solidFill>
                <a:latin typeface="Microsoft YaHei" charset="-122"/>
                <a:ea typeface="Microsoft YaHei" charset="-122"/>
                <a:cs typeface="Microsoft YaHei" charset="-122"/>
                <a:sym typeface="+mn-ea"/>
              </a:rPr>
              <a:t>类图</a:t>
            </a:r>
            <a:r>
              <a:rPr lang="zh-CN" kern="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来描述逻辑视图。</a:t>
            </a:r>
          </a:p>
        </p:txBody>
      </p:sp>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77185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1990" y="1021080"/>
            <a:ext cx="1607820" cy="523220"/>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逻辑视图</a:t>
            </a:r>
          </a:p>
        </p:txBody>
      </p:sp>
      <p:pic>
        <p:nvPicPr>
          <p:cNvPr id="4" name="图片 3" descr="类图2"/>
          <p:cNvPicPr>
            <a:picLocks noChangeAspect="1"/>
          </p:cNvPicPr>
          <p:nvPr/>
        </p:nvPicPr>
        <p:blipFill>
          <a:blip r:embed="rId2"/>
          <a:stretch>
            <a:fillRect/>
          </a:stretch>
        </p:blipFill>
        <p:spPr>
          <a:xfrm>
            <a:off x="2502535" y="240665"/>
            <a:ext cx="9414488" cy="6345665"/>
          </a:xfrm>
          <a:prstGeom prst="rect">
            <a:avLst/>
          </a:prstGeom>
        </p:spPr>
      </p:pic>
      <p:sp>
        <p:nvSpPr>
          <p:cNvPr id="5"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6" name="组合 29"/>
          <p:cNvGrpSpPr/>
          <p:nvPr/>
        </p:nvGrpSpPr>
        <p:grpSpPr bwMode="auto">
          <a:xfrm>
            <a:off x="338138" y="293688"/>
            <a:ext cx="333375" cy="411162"/>
            <a:chOff x="10668001" y="925959"/>
            <a:chExt cx="444498" cy="545940"/>
          </a:xfrm>
        </p:grpSpPr>
        <p:sp>
          <p:nvSpPr>
            <p:cNvPr id="7"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439992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147973" y="1471654"/>
            <a:ext cx="1607820" cy="523220"/>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开发视图</a:t>
            </a:r>
          </a:p>
        </p:txBody>
      </p:sp>
      <p:sp>
        <p:nvSpPr>
          <p:cNvPr id="24" name="矩形 23"/>
          <p:cNvSpPr/>
          <p:nvPr/>
        </p:nvSpPr>
        <p:spPr>
          <a:xfrm>
            <a:off x="2705348" y="2583250"/>
            <a:ext cx="6701155" cy="9220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a:t>
            </a:r>
            <a:r>
              <a:rPr b="1" kern="0" noProof="0" dirty="0" smtClean="0">
                <a:ln>
                  <a:noFill/>
                </a:ln>
                <a:solidFill>
                  <a:schemeClr val="accent2"/>
                </a:solidFill>
                <a:effectLst/>
                <a:uLnTx/>
                <a:uFillTx/>
                <a:latin typeface="微软雅黑" panose="020B0503020204020204" charset="-122"/>
                <a:ea typeface="微软雅黑" panose="020B0503020204020204" charset="-122"/>
                <a:cs typeface="微软雅黑" panose="020B0503020204020204" charset="-122"/>
                <a:sym typeface="+mn-ea"/>
              </a:rPr>
              <a:t>开发视图</a:t>
            </a:r>
            <a:r>
              <a:rPr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主要用来描述软件模块的组织与管理</a:t>
            </a:r>
            <a:r>
              <a:rPr lang="zh-CN"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。服务于软件编程人员， 方便后续的设计与实现。它通过系统输入输出关系的模型图和子系统图来描述。</a:t>
            </a:r>
          </a:p>
        </p:txBody>
      </p:sp>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52179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3195042" y="1641215"/>
            <a:ext cx="373279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3679475" y="1703893"/>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680567" y="164121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1696907" y="168837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3177774" y="2301615"/>
            <a:ext cx="375006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3666916" y="2363665"/>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2000" b="1" noProof="0" dirty="0" smtClean="0">
                <a:solidFill>
                  <a:srgbClr val="F77258"/>
                </a:solidFill>
                <a:latin typeface="微软雅黑" panose="020B0503020204020204" pitchFamily="34" charset="-122"/>
                <a:ea typeface="微软雅黑" panose="020B0503020204020204" pitchFamily="34" charset="-122"/>
              </a:rPr>
              <a:t>UML</a:t>
            </a:r>
            <a:r>
              <a:rPr lang="zh-CN" altLang="en-US" sz="2000" b="1" noProof="0" dirty="0" smtClean="0">
                <a:solidFill>
                  <a:srgbClr val="F77258"/>
                </a:solidFill>
                <a:latin typeface="微软雅黑" panose="020B0503020204020204" pitchFamily="34" charset="-122"/>
                <a:ea typeface="微软雅黑" panose="020B0503020204020204" pitchFamily="34" charset="-122"/>
              </a:rPr>
              <a:t>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1680567" y="230161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3186308" y="4757835"/>
            <a:ext cx="3741526"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3689435" y="5447302"/>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1673421" y="475783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1704051" y="2346065"/>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1698491" y="4799904"/>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06</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3189353" y="5398632"/>
            <a:ext cx="3738481"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3666914" y="4800645"/>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1676466" y="5398632"/>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1701536" y="544070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07</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4" name="矩形 18"/>
          <p:cNvSpPr>
            <a:spLocks noChangeArrowheads="1"/>
          </p:cNvSpPr>
          <p:nvPr/>
        </p:nvSpPr>
        <p:spPr bwMode="auto">
          <a:xfrm>
            <a:off x="3195042" y="2914264"/>
            <a:ext cx="373279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Rectangle 6"/>
          <p:cNvSpPr>
            <a:spLocks noChangeArrowheads="1"/>
          </p:cNvSpPr>
          <p:nvPr/>
        </p:nvSpPr>
        <p:spPr bwMode="black">
          <a:xfrm>
            <a:off x="3675550" y="2965905"/>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smtClean="0">
                <a:solidFill>
                  <a:srgbClr val="F77258"/>
                </a:solidFill>
                <a:latin typeface="微软雅黑" panose="020B0503020204020204" pitchFamily="34" charset="-122"/>
                <a:ea typeface="微软雅黑" panose="020B0503020204020204" pitchFamily="34" charset="-122"/>
              </a:rPr>
              <a:t>视图模型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86" name="矩形 85"/>
          <p:cNvSpPr/>
          <p:nvPr/>
        </p:nvSpPr>
        <p:spPr>
          <a:xfrm>
            <a:off x="1680567" y="2914264"/>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7" name="文本框 10"/>
          <p:cNvSpPr txBox="1">
            <a:spLocks noChangeArrowheads="1"/>
          </p:cNvSpPr>
          <p:nvPr/>
        </p:nvSpPr>
        <p:spPr bwMode="auto">
          <a:xfrm>
            <a:off x="1704051" y="2958714"/>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矩形 18"/>
          <p:cNvSpPr>
            <a:spLocks noChangeArrowheads="1"/>
          </p:cNvSpPr>
          <p:nvPr/>
        </p:nvSpPr>
        <p:spPr bwMode="auto">
          <a:xfrm>
            <a:off x="3222812" y="3568986"/>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Rectangle 6"/>
          <p:cNvSpPr>
            <a:spLocks noChangeArrowheads="1"/>
          </p:cNvSpPr>
          <p:nvPr/>
        </p:nvSpPr>
        <p:spPr bwMode="black">
          <a:xfrm>
            <a:off x="3260239" y="3620586"/>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 </a:t>
            </a:r>
            <a:r>
              <a:rPr lang="en-US" altLang="zh-CN" sz="2000" b="1" dirty="0">
                <a:solidFill>
                  <a:srgbClr val="F77258"/>
                </a:solidFill>
                <a:latin typeface="微软雅黑" panose="020B0503020204020204" pitchFamily="34" charset="-122"/>
                <a:ea typeface="微软雅黑" panose="020B0503020204020204" pitchFamily="34" charset="-122"/>
              </a:rPr>
              <a:t>1.x</a:t>
            </a:r>
            <a:r>
              <a:rPr lang="zh-CN" altLang="en-US" sz="2000" b="1" dirty="0">
                <a:solidFill>
                  <a:srgbClr val="F77258"/>
                </a:solidFill>
                <a:latin typeface="微软雅黑" panose="020B0503020204020204" pitchFamily="34" charset="-122"/>
                <a:ea typeface="微软雅黑" panose="020B0503020204020204" pitchFamily="34" charset="-122"/>
              </a:rPr>
              <a:t> 与 </a:t>
            </a: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 </a:t>
            </a:r>
            <a:r>
              <a:rPr lang="en-US" altLang="zh-CN" sz="2000" b="1" dirty="0">
                <a:solidFill>
                  <a:srgbClr val="F77258"/>
                </a:solidFill>
                <a:latin typeface="微软雅黑" panose="020B0503020204020204" pitchFamily="34" charset="-122"/>
                <a:ea typeface="微软雅黑" panose="020B0503020204020204" pitchFamily="34" charset="-122"/>
              </a:rPr>
              <a:t>2.x</a:t>
            </a:r>
            <a:r>
              <a:rPr lang="zh-CN" altLang="en-US" sz="2000" b="1" dirty="0">
                <a:solidFill>
                  <a:srgbClr val="F77258"/>
                </a:solidFill>
                <a:latin typeface="微软雅黑" panose="020B0503020204020204" pitchFamily="34" charset="-122"/>
                <a:ea typeface="微软雅黑" panose="020B0503020204020204" pitchFamily="34" charset="-122"/>
              </a:rPr>
              <a:t> 的比较</a:t>
            </a:r>
          </a:p>
        </p:txBody>
      </p:sp>
      <p:sp>
        <p:nvSpPr>
          <p:cNvPr id="48" name="矩形 47"/>
          <p:cNvSpPr/>
          <p:nvPr/>
        </p:nvSpPr>
        <p:spPr>
          <a:xfrm>
            <a:off x="1708338" y="3568986"/>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文本框 10"/>
          <p:cNvSpPr txBox="1">
            <a:spLocks noChangeArrowheads="1"/>
          </p:cNvSpPr>
          <p:nvPr/>
        </p:nvSpPr>
        <p:spPr bwMode="auto">
          <a:xfrm>
            <a:off x="1680567" y="3634098"/>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5" name="矩形 18"/>
          <p:cNvSpPr>
            <a:spLocks noChangeArrowheads="1"/>
          </p:cNvSpPr>
          <p:nvPr/>
        </p:nvSpPr>
        <p:spPr bwMode="auto">
          <a:xfrm>
            <a:off x="3209028" y="4172108"/>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Rectangle 6"/>
          <p:cNvSpPr>
            <a:spLocks noChangeArrowheads="1"/>
          </p:cNvSpPr>
          <p:nvPr/>
        </p:nvSpPr>
        <p:spPr bwMode="black">
          <a:xfrm>
            <a:off x="3246455" y="4223708"/>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77" name="矩形 76"/>
          <p:cNvSpPr/>
          <p:nvPr/>
        </p:nvSpPr>
        <p:spPr>
          <a:xfrm>
            <a:off x="1694554" y="4172108"/>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文本框 10"/>
          <p:cNvSpPr txBox="1">
            <a:spLocks noChangeArrowheads="1"/>
          </p:cNvSpPr>
          <p:nvPr/>
        </p:nvSpPr>
        <p:spPr bwMode="auto">
          <a:xfrm>
            <a:off x="1666783" y="423722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55510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1990" y="1021080"/>
            <a:ext cx="1607820" cy="523220"/>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开发视图</a:t>
            </a:r>
          </a:p>
        </p:txBody>
      </p:sp>
      <p:pic>
        <p:nvPicPr>
          <p:cNvPr id="2" name="图片 1" descr="构件图"/>
          <p:cNvPicPr>
            <a:picLocks noChangeAspect="1"/>
          </p:cNvPicPr>
          <p:nvPr/>
        </p:nvPicPr>
        <p:blipFill>
          <a:blip r:embed="rId2"/>
          <a:stretch>
            <a:fillRect/>
          </a:stretch>
        </p:blipFill>
        <p:spPr>
          <a:xfrm>
            <a:off x="1863243" y="622567"/>
            <a:ext cx="8797290" cy="5617210"/>
          </a:xfrm>
          <a:prstGeom prst="rect">
            <a:avLst/>
          </a:prstGeom>
        </p:spPr>
      </p:pic>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698549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291772" y="1299375"/>
            <a:ext cx="1607820" cy="523220"/>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进程视图</a:t>
            </a:r>
          </a:p>
        </p:txBody>
      </p:sp>
      <p:sp>
        <p:nvSpPr>
          <p:cNvPr id="24" name="矩形 23"/>
          <p:cNvSpPr/>
          <p:nvPr/>
        </p:nvSpPr>
        <p:spPr>
          <a:xfrm>
            <a:off x="2651069" y="2490063"/>
            <a:ext cx="6889225" cy="1200329"/>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a:t>
            </a:r>
            <a:r>
              <a:rPr b="1" kern="0" noProof="0" dirty="0" smtClean="0">
                <a:ln>
                  <a:noFill/>
                </a:ln>
                <a:solidFill>
                  <a:schemeClr val="accent2"/>
                </a:solidFill>
                <a:effectLst/>
                <a:uLnTx/>
                <a:uFillTx/>
                <a:latin typeface="微软雅黑" panose="020B0503020204020204" charset="-122"/>
                <a:ea typeface="微软雅黑" panose="020B0503020204020204" charset="-122"/>
                <a:cs typeface="微软雅黑" panose="020B0503020204020204" charset="-122"/>
                <a:sym typeface="+mn-ea"/>
              </a:rPr>
              <a:t>进程视图</a:t>
            </a:r>
            <a:r>
              <a:rPr kern="0" noProof="0" dirty="0"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侧重系统的运行特性，关注非功能性的需求（性能，可用性）。服务于系统集成人员，方便后续性能测试。强调并发性、分布性、集成性、鲁棒性（容错）、可扩充性、吞吐量等。定义逻辑视图中的各个类的具体操作是在哪一个线程中被执行。 </a:t>
            </a:r>
          </a:p>
        </p:txBody>
      </p:sp>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02416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790164" y="1736698"/>
            <a:ext cx="2158365" cy="523220"/>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物理视图</a:t>
            </a:r>
          </a:p>
        </p:txBody>
      </p:sp>
      <p:sp>
        <p:nvSpPr>
          <p:cNvPr id="24" name="矩形 23"/>
          <p:cNvSpPr/>
          <p:nvPr/>
        </p:nvSpPr>
        <p:spPr>
          <a:xfrm>
            <a:off x="2840355" y="2513013"/>
            <a:ext cx="6299200" cy="9220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a:t>
            </a:r>
            <a:r>
              <a:rPr kumimoji="0" lang="en-US"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0"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物理视图</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主要描述硬件配置。在UML中通常被称为</a:t>
            </a:r>
            <a:r>
              <a:rPr kumimoji="0"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部署视图</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，它主要考虑如何把软件映射到硬件上。通常需要考虑到解决系统拓扑结构、系统安装和通信等问题。</a:t>
            </a:r>
          </a:p>
        </p:txBody>
      </p:sp>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09858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81990" y="1021080"/>
            <a:ext cx="1453515" cy="954107"/>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物理视图</a:t>
            </a:r>
          </a:p>
        </p:txBody>
      </p:sp>
      <p:pic>
        <p:nvPicPr>
          <p:cNvPr id="3" name="图片 2" descr="部署图"/>
          <p:cNvPicPr>
            <a:picLocks noChangeAspect="1"/>
          </p:cNvPicPr>
          <p:nvPr/>
        </p:nvPicPr>
        <p:blipFill>
          <a:blip r:embed="rId2"/>
          <a:stretch>
            <a:fillRect/>
          </a:stretch>
        </p:blipFill>
        <p:spPr>
          <a:xfrm>
            <a:off x="2547620" y="259715"/>
            <a:ext cx="7320280" cy="6337935"/>
          </a:xfrm>
          <a:prstGeom prst="rect">
            <a:avLst/>
          </a:prstGeom>
        </p:spPr>
      </p:pic>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95208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921815" y="1233115"/>
            <a:ext cx="2021453" cy="523220"/>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场景视图</a:t>
            </a:r>
          </a:p>
        </p:txBody>
      </p:sp>
      <p:sp>
        <p:nvSpPr>
          <p:cNvPr id="24" name="矩形 23"/>
          <p:cNvSpPr/>
          <p:nvPr/>
        </p:nvSpPr>
        <p:spPr>
          <a:xfrm>
            <a:off x="2403033" y="1975187"/>
            <a:ext cx="7059019" cy="3139321"/>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a:t>
            </a:r>
            <a:r>
              <a:rPr kumimoji="0" lang="en-US"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b="1" kern="0" dirty="0">
                <a:solidFill>
                  <a:schemeClr val="accent2"/>
                </a:solidFill>
                <a:latin typeface="微软雅黑" panose="020B0503020204020204" charset="-122"/>
                <a:ea typeface="微软雅黑" panose="020B0503020204020204" charset="-122"/>
                <a:cs typeface="微软雅黑" panose="020B0503020204020204" charset="-122"/>
              </a:rPr>
              <a:t>场景视图</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用于刻画构件之间的相互关系，将四个视图有机地联系起来。可以描述一个特定的视图内的构件关系，也可以描述不同视图间的构件关系。场景是最重要的需求抽象，它们的设计使用</a:t>
            </a:r>
            <a:r>
              <a:rPr kumimoji="0" lang="zh-CN"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用例图</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来表示。</a:t>
            </a:r>
          </a:p>
          <a:p>
            <a:pPr marL="0" marR="0" lvl="0" indent="0" defTabSz="914400" eaLnBrk="1" fontAlgn="auto" latinLnBrk="0" hangingPunct="1">
              <a:lnSpc>
                <a:spcPct val="100000"/>
              </a:lnSpc>
              <a:spcBef>
                <a:spcPts val="0"/>
              </a:spcBef>
              <a:spcAft>
                <a:spcPts val="0"/>
              </a:spcAft>
              <a:buClrTx/>
              <a:buSzTx/>
              <a:buFontTx/>
              <a:buNone/>
              <a:defRPr/>
            </a:pPr>
            <a:endPar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defTabSz="914400" eaLnBrk="1" fontAlgn="auto" latinLnBrk="0" hangingPunct="1">
              <a:lnSpc>
                <a:spcPct val="150000"/>
              </a:lnSpc>
              <a:spcBef>
                <a:spcPts val="0"/>
              </a:spcBef>
              <a:spcAft>
                <a:spcPts val="0"/>
              </a:spcAft>
              <a:buClrTx/>
              <a:buSzTx/>
              <a:buFontTx/>
              <a:buNone/>
              <a:defRPr/>
            </a:pP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该视图是其他视图的冗余</a:t>
            </a:r>
            <a:r>
              <a:rPr kumimoji="0" lang="zh-CN"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a:t>
            </a:r>
            <a:r>
              <a:rPr kumimoji="0"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但它起到了两个作用：</a:t>
            </a:r>
          </a:p>
          <a:p>
            <a:pPr marL="0" marR="0" lvl="0" indent="0" defTabSz="914400" eaLnBrk="1" fontAlgn="auto" latinLnBrk="0" hangingPunct="1">
              <a:lnSpc>
                <a:spcPct val="15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1.作为一项驱动因素来发现架构设计过程中的架构元素。</a:t>
            </a:r>
          </a:p>
          <a:p>
            <a:pPr marL="0" marR="0" lvl="0" indent="0" defTabSz="914400" eaLnBrk="1" fontAlgn="auto" latinLnBrk="0" hangingPunct="1">
              <a:lnSpc>
                <a:spcPct val="150000"/>
              </a:lnSpc>
              <a:spcBef>
                <a:spcPts val="0"/>
              </a:spcBef>
              <a:spcAft>
                <a:spcPts val="0"/>
              </a:spcAft>
              <a:buClrTx/>
              <a:buSzTx/>
              <a:buFontTx/>
              <a:buNone/>
              <a:defRPr/>
            </a:pPr>
            <a:r>
              <a:rPr kumimoji="0" lang="en-US" i="0" u="none" strike="noStrike" kern="0" cap="none" spc="0" normalizeH="0" baseline="0" noProof="0" dirty="0" smtClean="0">
                <a:ln>
                  <a:noFill/>
                </a:ln>
                <a:effectLst/>
                <a:uLnTx/>
                <a:uFillTx/>
                <a:latin typeface="微软雅黑" panose="020B0503020204020204" charset="-122"/>
                <a:ea typeface="微软雅黑" panose="020B0503020204020204" charset="-122"/>
                <a:cs typeface="微软雅黑" panose="020B0503020204020204" charset="-122"/>
              </a:rPr>
              <a:t>	2.作为架构设计结束后的一项验证和说明功能，既以视图的角度来说明又作为架构原型测试的出发点。</a:t>
            </a:r>
          </a:p>
        </p:txBody>
      </p:sp>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643643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71514" y="1418645"/>
            <a:ext cx="2127471" cy="523220"/>
          </a:xfrm>
          <a:prstGeom prst="rect">
            <a:avLst/>
          </a:prstGeom>
          <a:noFill/>
        </p:spPr>
        <p:txBody>
          <a:bodyPr wrap="square" rtlCol="0">
            <a:spAutoFit/>
          </a:bodyPr>
          <a:lstStyle/>
          <a:p>
            <a:pPr algn="ctr" eaLnBrk="0" fontAlgn="base" hangingPunct="0">
              <a:spcBef>
                <a:spcPct val="0"/>
              </a:spcBef>
              <a:spcAft>
                <a:spcPct val="0"/>
              </a:spcAft>
              <a:defRPr/>
            </a:pPr>
            <a:r>
              <a:rPr lang="zh-CN" altLang="en-US" sz="2800" b="1" dirty="0">
                <a:solidFill>
                  <a:srgbClr val="F77258"/>
                </a:solidFill>
                <a:latin typeface="微软雅黑" panose="020B0503020204020204" pitchFamily="34" charset="-122"/>
                <a:ea typeface="微软雅黑" panose="020B0503020204020204" pitchFamily="34" charset="-122"/>
              </a:rPr>
              <a:t>场景视图</a:t>
            </a:r>
          </a:p>
        </p:txBody>
      </p:sp>
      <p:pic>
        <p:nvPicPr>
          <p:cNvPr id="2" name="图片 1" descr="游客用例图"/>
          <p:cNvPicPr>
            <a:picLocks noChangeAspect="1"/>
          </p:cNvPicPr>
          <p:nvPr/>
        </p:nvPicPr>
        <p:blipFill>
          <a:blip r:embed="rId2"/>
          <a:stretch>
            <a:fillRect/>
          </a:stretch>
        </p:blipFill>
        <p:spPr>
          <a:xfrm>
            <a:off x="2557504" y="-1302169"/>
            <a:ext cx="6772027" cy="8027371"/>
          </a:xfrm>
          <a:prstGeom prst="rect">
            <a:avLst/>
          </a:prstGeom>
        </p:spPr>
      </p:pic>
      <p:sp>
        <p:nvSpPr>
          <p:cNvPr id="4" name="文本框 23"/>
          <p:cNvSpPr txBox="1">
            <a:spLocks noChangeArrowheads="1"/>
          </p:cNvSpPr>
          <p:nvPr/>
        </p:nvSpPr>
        <p:spPr bwMode="auto">
          <a:xfrm>
            <a:off x="530226" y="293687"/>
            <a:ext cx="26660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"4+1" </a:t>
            </a:r>
            <a:r>
              <a:rPr lang="zh-CN" altLang="en-US" sz="2000" b="1" dirty="0">
                <a:solidFill>
                  <a:srgbClr val="F77258"/>
                </a:solidFill>
                <a:latin typeface="微软雅黑" panose="020B0503020204020204" pitchFamily="34" charset="-122"/>
                <a:ea typeface="微软雅黑" panose="020B0503020204020204" pitchFamily="34" charset="-122"/>
              </a:rPr>
              <a:t>视图模型</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633127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2604381"/>
            <a:chOff x="271019" y="2420002"/>
            <a:chExt cx="6470625" cy="2603396"/>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4</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175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5400" b="1" dirty="0" smtClean="0">
                  <a:solidFill>
                    <a:srgbClr val="F77258"/>
                  </a:solidFill>
                  <a:latin typeface="微软雅黑" panose="020B0503020204020204" pitchFamily="34" charset="-122"/>
                  <a:ea typeface="微软雅黑" panose="020B0503020204020204" pitchFamily="34" charset="-122"/>
                </a:rPr>
                <a:t>UML2.x</a:t>
              </a:r>
              <a:r>
                <a:rPr lang="zh-CN" altLang="en-US" sz="5400" b="1" dirty="0" smtClean="0">
                  <a:solidFill>
                    <a:srgbClr val="F77258"/>
                  </a:solidFill>
                  <a:latin typeface="微软雅黑" panose="020B0503020204020204" pitchFamily="34" charset="-122"/>
                  <a:ea typeface="微软雅黑" panose="020B0503020204020204" pitchFamily="34" charset="-122"/>
                </a:rPr>
                <a:t> 与 </a:t>
              </a:r>
              <a:r>
                <a:rPr lang="en-US" altLang="zh-CN" sz="5400" b="1" dirty="0" smtClean="0">
                  <a:solidFill>
                    <a:srgbClr val="F77258"/>
                  </a:solidFill>
                  <a:latin typeface="微软雅黑" panose="020B0503020204020204" pitchFamily="34" charset="-122"/>
                  <a:ea typeface="微软雅黑" panose="020B0503020204020204" pitchFamily="34" charset="-122"/>
                </a:rPr>
                <a:t>UML1.x</a:t>
              </a:r>
              <a:r>
                <a:rPr lang="zh-CN" altLang="en-US" sz="5400" b="1" dirty="0" smtClean="0">
                  <a:solidFill>
                    <a:srgbClr val="F77258"/>
                  </a:solidFill>
                  <a:latin typeface="微软雅黑" panose="020B0503020204020204" pitchFamily="34" charset="-122"/>
                  <a:ea typeface="微软雅黑" panose="020B0503020204020204" pitchFamily="34" charset="-122"/>
                </a:rPr>
                <a:t> 的比较</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2"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34394" y="4910795"/>
            <a:ext cx="6049593" cy="33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noProof="0" dirty="0" smtClean="0">
                <a:solidFill>
                  <a:srgbClr val="353A3E"/>
                </a:solidFill>
                <a:latin typeface="微软雅黑" panose="020B0503020204020204" pitchFamily="34" charset="-122"/>
                <a:ea typeface="微软雅黑" panose="020B0503020204020204" pitchFamily="34" charset="-122"/>
              </a:rPr>
              <a:t>DIFFERENCE BETWEEN UML 2.X AND UML 1.X</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8020211" y="2300421"/>
            <a:ext cx="441146" cy="369332"/>
          </a:xfrm>
          <a:prstGeom prst="rect">
            <a:avLst/>
          </a:prstGeom>
          <a:noFill/>
        </p:spPr>
        <p:txBody>
          <a:bodyPr wrap="none" rtlCol="0">
            <a:spAutoFit/>
          </a:bodyPr>
          <a:lstStyle/>
          <a:p>
            <a:r>
              <a:rPr kumimoji="1" lang="en-US" altLang="zh-CN" dirty="0" smtClean="0"/>
              <a:t>[3]</a:t>
            </a:r>
            <a:endParaRPr kumimoji="1" lang="zh-CN" altLang="en-US" dirty="0"/>
          </a:p>
        </p:txBody>
      </p:sp>
    </p:spTree>
    <p:extLst>
      <p:ext uri="{BB962C8B-B14F-4D97-AF65-F5344CB8AC3E}">
        <p14:creationId xmlns:p14="http://schemas.microsoft.com/office/powerpoint/2010/main" val="992324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2720180" y="2224385"/>
            <a:ext cx="6096000" cy="3831818"/>
          </a:xfrm>
          <a:prstGeom prst="rect">
            <a:avLst/>
          </a:prstGeom>
        </p:spPr>
        <p:txBody>
          <a:bodyPr>
            <a:spAutoFit/>
          </a:bodyPr>
          <a:lstStyle/>
          <a:p>
            <a:pPr>
              <a:lnSpc>
                <a:spcPct val="150000"/>
              </a:lnSpc>
            </a:pPr>
            <a:r>
              <a:rPr lang="en-US" altLang="zh-CN" b="1" u="none" strike="noStrike" dirty="0" smtClean="0">
                <a:solidFill>
                  <a:srgbClr val="FF0000"/>
                </a:solidFill>
                <a:effectLst/>
                <a:latin typeface="Microsoft YaHei" charset="-122"/>
                <a:ea typeface="Microsoft YaHei" charset="-122"/>
                <a:cs typeface="Microsoft YaHei" charset="-122"/>
              </a:rPr>
              <a:t>UML1.x</a:t>
            </a:r>
            <a:r>
              <a:rPr lang="zh-CN" altLang="en-US" u="none" strike="noStrike" dirty="0" smtClean="0">
                <a:solidFill>
                  <a:srgbClr val="333333"/>
                </a:solidFill>
                <a:effectLst/>
                <a:latin typeface="Microsoft YaHei" charset="-122"/>
                <a:ea typeface="Microsoft YaHei" charset="-122"/>
                <a:cs typeface="Microsoft YaHei" charset="-122"/>
              </a:rPr>
              <a:t> 指的是从</a:t>
            </a:r>
            <a:r>
              <a:rPr lang="en-US" altLang="zh-CN" u="none" strike="noStrike" dirty="0" smtClean="0">
                <a:solidFill>
                  <a:srgbClr val="333333"/>
                </a:solidFill>
                <a:effectLst/>
                <a:latin typeface="Microsoft YaHei" charset="-122"/>
                <a:ea typeface="Microsoft YaHei" charset="-122"/>
                <a:cs typeface="Microsoft YaHei" charset="-122"/>
              </a:rPr>
              <a:t>1997</a:t>
            </a:r>
            <a:r>
              <a:rPr lang="zh-CN" altLang="en-US" u="none" strike="noStrike" dirty="0" smtClean="0">
                <a:solidFill>
                  <a:srgbClr val="333333"/>
                </a:solidFill>
                <a:effectLst/>
                <a:latin typeface="Microsoft YaHei" charset="-122"/>
                <a:ea typeface="Microsoft YaHei" charset="-122"/>
                <a:cs typeface="Microsoft YaHei" charset="-122"/>
              </a:rPr>
              <a:t>年发布的</a:t>
            </a:r>
            <a:r>
              <a:rPr lang="en-US" altLang="zh-CN" u="none" strike="noStrike" dirty="0" smtClean="0">
                <a:solidFill>
                  <a:srgbClr val="333333"/>
                </a:solidFill>
                <a:effectLst/>
                <a:latin typeface="Microsoft YaHei" charset="-122"/>
                <a:ea typeface="Microsoft YaHei" charset="-122"/>
                <a:cs typeface="Microsoft YaHei" charset="-122"/>
              </a:rPr>
              <a:t>UML1.0</a:t>
            </a:r>
            <a:r>
              <a:rPr lang="zh-CN" altLang="en-US" u="none" strike="noStrike" dirty="0" smtClean="0">
                <a:solidFill>
                  <a:srgbClr val="333333"/>
                </a:solidFill>
                <a:effectLst/>
                <a:latin typeface="Microsoft YaHei" charset="-122"/>
                <a:ea typeface="Microsoft YaHei" charset="-122"/>
                <a:cs typeface="Microsoft YaHei" charset="-122"/>
              </a:rPr>
              <a:t>到</a:t>
            </a:r>
            <a:r>
              <a:rPr lang="en-US" altLang="zh-CN" u="none" strike="noStrike" dirty="0" smtClean="0">
                <a:solidFill>
                  <a:srgbClr val="333333"/>
                </a:solidFill>
                <a:effectLst/>
                <a:latin typeface="Microsoft YaHei" charset="-122"/>
                <a:ea typeface="Microsoft YaHei" charset="-122"/>
                <a:cs typeface="Microsoft YaHei" charset="-122"/>
              </a:rPr>
              <a:t>2003</a:t>
            </a:r>
            <a:r>
              <a:rPr lang="zh-CN" altLang="en-US" u="none" strike="noStrike" dirty="0" smtClean="0">
                <a:solidFill>
                  <a:srgbClr val="333333"/>
                </a:solidFill>
                <a:effectLst/>
                <a:latin typeface="Microsoft YaHei" charset="-122"/>
                <a:ea typeface="Microsoft YaHei" charset="-122"/>
                <a:cs typeface="Microsoft YaHei" charset="-122"/>
              </a:rPr>
              <a:t>年</a:t>
            </a:r>
            <a:r>
              <a:rPr lang="en-US" altLang="zh-CN" u="none" strike="noStrike" dirty="0" smtClean="0">
                <a:solidFill>
                  <a:srgbClr val="333333"/>
                </a:solidFill>
                <a:effectLst/>
                <a:latin typeface="Microsoft YaHei" charset="-122"/>
                <a:ea typeface="Microsoft YaHei" charset="-122"/>
                <a:cs typeface="Microsoft YaHei" charset="-122"/>
              </a:rPr>
              <a:t>3</a:t>
            </a:r>
            <a:r>
              <a:rPr lang="zh-CN" altLang="en-US" u="none" strike="noStrike" dirty="0" smtClean="0">
                <a:solidFill>
                  <a:srgbClr val="333333"/>
                </a:solidFill>
                <a:effectLst/>
                <a:latin typeface="Microsoft YaHei" charset="-122"/>
                <a:ea typeface="Microsoft YaHei" charset="-122"/>
                <a:cs typeface="Microsoft YaHei" charset="-122"/>
              </a:rPr>
              <a:t>月发布</a:t>
            </a:r>
            <a:r>
              <a:rPr lang="en-US" altLang="zh-CN" u="none" strike="noStrike" dirty="0" smtClean="0">
                <a:solidFill>
                  <a:srgbClr val="333333"/>
                </a:solidFill>
                <a:effectLst/>
                <a:latin typeface="Microsoft YaHei" charset="-122"/>
                <a:ea typeface="Microsoft YaHei" charset="-122"/>
                <a:cs typeface="Microsoft YaHei" charset="-122"/>
              </a:rPr>
              <a:t>1.5</a:t>
            </a:r>
            <a:r>
              <a:rPr lang="zh-CN" altLang="en-US" u="none" strike="noStrike" dirty="0" smtClean="0">
                <a:solidFill>
                  <a:srgbClr val="333333"/>
                </a:solidFill>
                <a:effectLst/>
                <a:latin typeface="Microsoft YaHei" charset="-122"/>
                <a:ea typeface="Microsoft YaHei" charset="-122"/>
                <a:cs typeface="Microsoft YaHei" charset="-122"/>
              </a:rPr>
              <a:t>版本。</a:t>
            </a:r>
            <a:endParaRPr lang="en-US" altLang="zh-CN" u="none" strike="noStrike" dirty="0" smtClean="0">
              <a:solidFill>
                <a:srgbClr val="333333"/>
              </a:solidFill>
              <a:effectLst/>
              <a:latin typeface="Microsoft YaHei" charset="-122"/>
              <a:ea typeface="Microsoft YaHei" charset="-122"/>
              <a:cs typeface="Microsoft YaHei" charset="-122"/>
            </a:endParaRPr>
          </a:p>
          <a:p>
            <a:pPr>
              <a:lnSpc>
                <a:spcPct val="150000"/>
              </a:lnSpc>
            </a:pPr>
            <a:r>
              <a:rPr lang="zh-CN" altLang="en-US" u="none" strike="noStrike" dirty="0" smtClean="0">
                <a:solidFill>
                  <a:srgbClr val="333333"/>
                </a:solidFill>
                <a:effectLst/>
                <a:latin typeface="Microsoft YaHei" charset="-122"/>
                <a:ea typeface="Microsoft YaHei" charset="-122"/>
                <a:cs typeface="Microsoft YaHei" charset="-122"/>
              </a:rPr>
              <a:t>而 </a:t>
            </a:r>
            <a:r>
              <a:rPr lang="en-US" altLang="zh-CN" b="1" u="none" strike="noStrike" dirty="0" smtClean="0">
                <a:solidFill>
                  <a:srgbClr val="FF0000"/>
                </a:solidFill>
                <a:effectLst/>
                <a:latin typeface="Microsoft YaHei" charset="-122"/>
                <a:ea typeface="Microsoft YaHei" charset="-122"/>
                <a:cs typeface="Microsoft YaHei" charset="-122"/>
              </a:rPr>
              <a:t>UML2.x</a:t>
            </a:r>
            <a:r>
              <a:rPr lang="zh-CN" altLang="en-US" u="none" strike="noStrike" dirty="0" smtClean="0">
                <a:solidFill>
                  <a:srgbClr val="333333"/>
                </a:solidFill>
                <a:effectLst/>
                <a:latin typeface="Microsoft YaHei" charset="-122"/>
                <a:ea typeface="Microsoft YaHei" charset="-122"/>
                <a:cs typeface="Microsoft YaHei" charset="-122"/>
              </a:rPr>
              <a:t> 由</a:t>
            </a:r>
            <a:r>
              <a:rPr lang="en-US" altLang="zh-CN" u="none" strike="noStrike" dirty="0" smtClean="0">
                <a:solidFill>
                  <a:srgbClr val="333333"/>
                </a:solidFill>
                <a:effectLst/>
                <a:latin typeface="Microsoft YaHei" charset="-122"/>
                <a:ea typeface="Microsoft YaHei" charset="-122"/>
                <a:cs typeface="Microsoft YaHei" charset="-122"/>
              </a:rPr>
              <a:t>2004</a:t>
            </a:r>
            <a:r>
              <a:rPr lang="zh-CN" altLang="en-US" u="none" strike="noStrike" dirty="0" smtClean="0">
                <a:solidFill>
                  <a:srgbClr val="333333"/>
                </a:solidFill>
                <a:effectLst/>
                <a:latin typeface="Microsoft YaHei" charset="-122"/>
                <a:ea typeface="Microsoft YaHei" charset="-122"/>
                <a:cs typeface="Microsoft YaHei" charset="-122"/>
              </a:rPr>
              <a:t>年发布</a:t>
            </a:r>
            <a:r>
              <a:rPr lang="en-US" altLang="zh-CN" u="none" strike="noStrike" dirty="0" smtClean="0">
                <a:solidFill>
                  <a:srgbClr val="333333"/>
                </a:solidFill>
                <a:effectLst/>
                <a:latin typeface="Microsoft YaHei" charset="-122"/>
                <a:ea typeface="Microsoft YaHei" charset="-122"/>
                <a:cs typeface="Microsoft YaHei" charset="-122"/>
              </a:rPr>
              <a:t>2.0</a:t>
            </a:r>
            <a:r>
              <a:rPr lang="zh-CN" altLang="en-US" u="none" strike="noStrike" dirty="0" smtClean="0">
                <a:solidFill>
                  <a:srgbClr val="333333"/>
                </a:solidFill>
                <a:effectLst/>
                <a:latin typeface="Microsoft YaHei" charset="-122"/>
                <a:ea typeface="Microsoft YaHei" charset="-122"/>
                <a:cs typeface="Microsoft YaHei" charset="-122"/>
              </a:rPr>
              <a:t>版本，至今最新的版本已是</a:t>
            </a:r>
            <a:r>
              <a:rPr lang="en-US" altLang="zh-CN" u="none" strike="noStrike" dirty="0" smtClean="0">
                <a:solidFill>
                  <a:srgbClr val="333333"/>
                </a:solidFill>
                <a:effectLst/>
                <a:latin typeface="Microsoft YaHei" charset="-122"/>
                <a:ea typeface="Microsoft YaHei" charset="-122"/>
                <a:cs typeface="Microsoft YaHei" charset="-122"/>
              </a:rPr>
              <a:t>UML2.1</a:t>
            </a:r>
            <a:r>
              <a:rPr lang="zh-CN" altLang="en-US" u="none" strike="noStrike" dirty="0" smtClean="0">
                <a:solidFill>
                  <a:srgbClr val="333333"/>
                </a:solidFill>
                <a:effectLst/>
                <a:latin typeface="Microsoft YaHei" charset="-122"/>
                <a:ea typeface="Microsoft YaHei" charset="-122"/>
                <a:cs typeface="Microsoft YaHei" charset="-122"/>
              </a:rPr>
              <a:t>。</a:t>
            </a:r>
            <a:endParaRPr lang="en-US" altLang="zh-CN" u="none" strike="noStrike" dirty="0" smtClean="0">
              <a:solidFill>
                <a:srgbClr val="333333"/>
              </a:solidFill>
              <a:effectLst/>
              <a:latin typeface="Microsoft YaHei" charset="-122"/>
              <a:ea typeface="Microsoft YaHei" charset="-122"/>
              <a:cs typeface="Microsoft YaHei" charset="-122"/>
            </a:endParaRPr>
          </a:p>
          <a:p>
            <a:pPr>
              <a:lnSpc>
                <a:spcPct val="150000"/>
              </a:lnSpc>
            </a:pPr>
            <a:r>
              <a:rPr lang="en-US" altLang="zh-CN" b="1" u="none" strike="noStrike" dirty="0" smtClean="0">
                <a:solidFill>
                  <a:srgbClr val="FF0000"/>
                </a:solidFill>
                <a:effectLst/>
                <a:latin typeface="Microsoft YaHei" charset="-122"/>
                <a:ea typeface="Microsoft YaHei" charset="-122"/>
                <a:cs typeface="Microsoft YaHei" charset="-122"/>
              </a:rPr>
              <a:t>UML2.0</a:t>
            </a:r>
            <a:r>
              <a:rPr lang="zh-CN" altLang="en-US" b="1" u="none" strike="noStrike" dirty="0" smtClean="0">
                <a:solidFill>
                  <a:srgbClr val="FF0000"/>
                </a:solidFill>
                <a:effectLst/>
                <a:latin typeface="Microsoft YaHei" charset="-122"/>
                <a:ea typeface="Microsoft YaHei" charset="-122"/>
                <a:cs typeface="Microsoft YaHei" charset="-122"/>
              </a:rPr>
              <a:t>完全建立在</a:t>
            </a:r>
            <a:r>
              <a:rPr lang="en-US" altLang="zh-CN" b="1" u="none" strike="noStrike" dirty="0" smtClean="0">
                <a:solidFill>
                  <a:srgbClr val="FF0000"/>
                </a:solidFill>
                <a:effectLst/>
                <a:latin typeface="Microsoft YaHei" charset="-122"/>
                <a:ea typeface="Microsoft YaHei" charset="-122"/>
                <a:cs typeface="Microsoft YaHei" charset="-122"/>
              </a:rPr>
              <a:t>UML1.x</a:t>
            </a:r>
            <a:r>
              <a:rPr lang="zh-CN" altLang="en-US" b="1" u="none" strike="noStrike" dirty="0" smtClean="0">
                <a:solidFill>
                  <a:srgbClr val="FF0000"/>
                </a:solidFill>
                <a:effectLst/>
                <a:latin typeface="Microsoft YaHei" charset="-122"/>
                <a:ea typeface="Microsoft YaHei" charset="-122"/>
                <a:cs typeface="Microsoft YaHei" charset="-122"/>
              </a:rPr>
              <a:t>基础之上，大多数的</a:t>
            </a:r>
            <a:r>
              <a:rPr lang="en-US" altLang="zh-CN" b="1" u="none" strike="noStrike" dirty="0" smtClean="0">
                <a:solidFill>
                  <a:srgbClr val="FF0000"/>
                </a:solidFill>
                <a:effectLst/>
                <a:latin typeface="Microsoft YaHei" charset="-122"/>
                <a:ea typeface="Microsoft YaHei" charset="-122"/>
                <a:cs typeface="Microsoft YaHei" charset="-122"/>
              </a:rPr>
              <a:t>UML1.x</a:t>
            </a:r>
            <a:r>
              <a:rPr lang="zh-CN" altLang="en-US" b="1" u="none" strike="noStrike" dirty="0" smtClean="0">
                <a:solidFill>
                  <a:srgbClr val="FF0000"/>
                </a:solidFill>
                <a:effectLst/>
                <a:latin typeface="Microsoft YaHei" charset="-122"/>
                <a:ea typeface="Microsoft YaHei" charset="-122"/>
                <a:cs typeface="Microsoft YaHei" charset="-122"/>
              </a:rPr>
              <a:t>模型在</a:t>
            </a:r>
            <a:r>
              <a:rPr lang="en-US" altLang="zh-CN" b="1" u="none" strike="noStrike" dirty="0" smtClean="0">
                <a:solidFill>
                  <a:srgbClr val="FF0000"/>
                </a:solidFill>
                <a:effectLst/>
                <a:latin typeface="Microsoft YaHei" charset="-122"/>
                <a:ea typeface="Microsoft YaHei" charset="-122"/>
                <a:cs typeface="Microsoft YaHei" charset="-122"/>
              </a:rPr>
              <a:t>UML2.0</a:t>
            </a:r>
            <a:r>
              <a:rPr lang="zh-CN" altLang="en-US" b="1" u="none" strike="noStrike" dirty="0" smtClean="0">
                <a:solidFill>
                  <a:srgbClr val="FF0000"/>
                </a:solidFill>
                <a:effectLst/>
                <a:latin typeface="Microsoft YaHei" charset="-122"/>
                <a:ea typeface="Microsoft YaHei" charset="-122"/>
                <a:cs typeface="Microsoft YaHei" charset="-122"/>
              </a:rPr>
              <a:t>中都可用</a:t>
            </a:r>
            <a:r>
              <a:rPr lang="zh-CN" altLang="en-US" u="none" strike="noStrike" dirty="0" smtClean="0">
                <a:solidFill>
                  <a:srgbClr val="333333"/>
                </a:solidFill>
                <a:effectLst/>
                <a:latin typeface="Microsoft YaHei" charset="-122"/>
                <a:ea typeface="Microsoft YaHei" charset="-122"/>
                <a:cs typeface="Microsoft YaHei" charset="-122"/>
              </a:rPr>
              <a:t>。但</a:t>
            </a:r>
            <a:r>
              <a:rPr lang="en-US" altLang="zh-CN" u="none" strike="noStrike" dirty="0" smtClean="0">
                <a:solidFill>
                  <a:srgbClr val="333333"/>
                </a:solidFill>
                <a:effectLst/>
                <a:latin typeface="Microsoft YaHei" charset="-122"/>
                <a:ea typeface="Microsoft YaHei" charset="-122"/>
                <a:cs typeface="Microsoft YaHei" charset="-122"/>
              </a:rPr>
              <a:t>UML2.0</a:t>
            </a:r>
            <a:r>
              <a:rPr lang="zh-CN" altLang="en-US" u="none" strike="noStrike" dirty="0" smtClean="0">
                <a:solidFill>
                  <a:srgbClr val="333333"/>
                </a:solidFill>
                <a:effectLst/>
                <a:latin typeface="Microsoft YaHei" charset="-122"/>
                <a:ea typeface="Microsoft YaHei" charset="-122"/>
                <a:cs typeface="Microsoft YaHei" charset="-122"/>
              </a:rPr>
              <a:t>在结构建模方面有一系列重大的改进，包括结构类、精确的接口和端口、拓展性、交互片断和操作符以及基于时间建模能力的增强。</a:t>
            </a:r>
            <a:endParaRPr lang="zh-CN" altLang="en-US" dirty="0" smtClean="0">
              <a:latin typeface="Microsoft YaHei" charset="-122"/>
              <a:ea typeface="Microsoft YaHei" charset="-122"/>
              <a:cs typeface="Microsoft YaHei" charset="-122"/>
            </a:endParaRPr>
          </a:p>
          <a:p>
            <a:pPr>
              <a:lnSpc>
                <a:spcPct val="150000"/>
              </a:lnSpc>
            </a:pPr>
            <a:endParaRPr lang="zh-CN" altLang="en-US" dirty="0">
              <a:latin typeface="Microsoft YaHei" charset="-122"/>
              <a:ea typeface="Microsoft YaHei" charset="-122"/>
              <a:cs typeface="Microsoft YaHei" charset="-122"/>
            </a:endParaRPr>
          </a:p>
        </p:txBody>
      </p:sp>
      <p:sp>
        <p:nvSpPr>
          <p:cNvPr id="3" name="矩形 2"/>
          <p:cNvSpPr/>
          <p:nvPr/>
        </p:nvSpPr>
        <p:spPr>
          <a:xfrm>
            <a:off x="2720180" y="1244084"/>
            <a:ext cx="2893741" cy="646331"/>
          </a:xfrm>
          <a:prstGeom prst="rect">
            <a:avLst/>
          </a:prstGeom>
        </p:spPr>
        <p:txBody>
          <a:bodyPr wrap="none">
            <a:spAutoFit/>
          </a:bodyPr>
          <a:lstStyle/>
          <a:p>
            <a:r>
              <a:rPr lang="zh-CN" altLang="en-US" sz="3600" b="1" u="none" strike="noStrike" dirty="0" smtClean="0">
                <a:effectLst/>
                <a:latin typeface="Microsoft YaHei" charset="-122"/>
                <a:ea typeface="Microsoft YaHei" charset="-122"/>
                <a:cs typeface="Microsoft YaHei" charset="-122"/>
              </a:rPr>
              <a:t>从 </a:t>
            </a:r>
            <a:r>
              <a:rPr lang="en-US" altLang="zh-CN" sz="3600" b="1" u="none" strike="noStrike" dirty="0" smtClean="0">
                <a:effectLst/>
                <a:latin typeface="Microsoft YaHei" charset="-122"/>
                <a:ea typeface="Microsoft YaHei" charset="-122"/>
                <a:cs typeface="Microsoft YaHei" charset="-122"/>
              </a:rPr>
              <a:t>1.x</a:t>
            </a:r>
            <a:r>
              <a:rPr lang="zh-CN" altLang="en-US" sz="3600" b="1" u="none" strike="noStrike" dirty="0" smtClean="0">
                <a:effectLst/>
                <a:latin typeface="Microsoft YaHei" charset="-122"/>
                <a:ea typeface="Microsoft YaHei" charset="-122"/>
                <a:cs typeface="Microsoft YaHei" charset="-122"/>
              </a:rPr>
              <a:t> 到 </a:t>
            </a:r>
            <a:r>
              <a:rPr lang="en-US" altLang="zh-CN" sz="3600" b="1" u="none" strike="noStrike" dirty="0" smtClean="0">
                <a:effectLst/>
                <a:latin typeface="Microsoft YaHei" charset="-122"/>
                <a:ea typeface="Microsoft YaHei" charset="-122"/>
                <a:cs typeface="Microsoft YaHei" charset="-122"/>
              </a:rPr>
              <a:t>2.x</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84459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2705892" y="2567285"/>
            <a:ext cx="6096000" cy="1338828"/>
          </a:xfrm>
          <a:prstGeom prst="rect">
            <a:avLst/>
          </a:prstGeom>
        </p:spPr>
        <p:txBody>
          <a:bodyPr>
            <a:spAutoFit/>
          </a:bodyPr>
          <a:lstStyle/>
          <a:p>
            <a:pPr>
              <a:lnSpc>
                <a:spcPct val="150000"/>
              </a:lnSpc>
            </a:pPr>
            <a:r>
              <a:rPr lang="en-US" altLang="zh-CN" dirty="0" smtClean="0">
                <a:latin typeface="Microsoft YaHei" charset="-122"/>
                <a:ea typeface="Microsoft YaHei" charset="-122"/>
                <a:cs typeface="Microsoft YaHei" charset="-122"/>
              </a:rPr>
              <a:t>UML2.0</a:t>
            </a:r>
            <a:r>
              <a:rPr lang="zh-CN" altLang="en-US" dirty="0" smtClean="0">
                <a:latin typeface="Microsoft YaHei" charset="-122"/>
                <a:ea typeface="Microsoft YaHei" charset="-122"/>
                <a:cs typeface="Microsoft YaHei" charset="-122"/>
              </a:rPr>
              <a:t> 解决</a:t>
            </a:r>
            <a:r>
              <a:rPr lang="zh-CN" altLang="en-US" dirty="0">
                <a:latin typeface="Microsoft YaHei" charset="-122"/>
                <a:ea typeface="Microsoft YaHei" charset="-122"/>
                <a:cs typeface="Microsoft YaHei" charset="-122"/>
              </a:rPr>
              <a:t>了用户在</a:t>
            </a:r>
            <a:r>
              <a:rPr lang="zh-CN" altLang="en-US" dirty="0" smtClean="0">
                <a:latin typeface="Microsoft YaHei" charset="-122"/>
                <a:ea typeface="Microsoft YaHei" charset="-122"/>
                <a:cs typeface="Microsoft YaHei" charset="-122"/>
              </a:rPr>
              <a:t>使用 </a:t>
            </a:r>
            <a:r>
              <a:rPr lang="en-US" altLang="zh-CN" dirty="0" smtClean="0">
                <a:latin typeface="Microsoft YaHei" charset="-122"/>
                <a:ea typeface="Microsoft YaHei" charset="-122"/>
                <a:cs typeface="Microsoft YaHei" charset="-122"/>
              </a:rPr>
              <a:t>UML1.x</a:t>
            </a:r>
            <a:r>
              <a:rPr lang="zh-CN" altLang="en-US" dirty="0" smtClean="0">
                <a:latin typeface="Microsoft YaHei" charset="-122"/>
                <a:ea typeface="Microsoft YaHei" charset="-122"/>
                <a:cs typeface="Microsoft YaHei" charset="-122"/>
              </a:rPr>
              <a:t> 过程</a:t>
            </a:r>
            <a:r>
              <a:rPr lang="zh-CN" altLang="en-US" dirty="0">
                <a:latin typeface="Microsoft YaHei" charset="-122"/>
                <a:ea typeface="Microsoft YaHei" charset="-122"/>
                <a:cs typeface="Microsoft YaHei" charset="-122"/>
              </a:rPr>
              <a:t>中所遇到的一些问题</a:t>
            </a:r>
            <a:r>
              <a:rPr lang="zh-CN" altLang="en-US" dirty="0" smtClean="0">
                <a:latin typeface="Microsoft YaHei" charset="-122"/>
                <a:ea typeface="Microsoft YaHei" charset="-122"/>
                <a:cs typeface="Microsoft YaHei" charset="-122"/>
              </a:rPr>
              <a:t>。其中具体针对</a:t>
            </a:r>
            <a:r>
              <a:rPr lang="zh-CN" altLang="en-US" b="1" dirty="0" smtClean="0">
                <a:solidFill>
                  <a:srgbClr val="FF0000"/>
                </a:solidFill>
                <a:latin typeface="Microsoft YaHei" charset="-122"/>
                <a:ea typeface="Microsoft YaHei" charset="-122"/>
                <a:cs typeface="Microsoft YaHei" charset="-122"/>
              </a:rPr>
              <a:t>用例图、顺序图、活动图和构件图</a:t>
            </a:r>
            <a:r>
              <a:rPr lang="zh-CN" altLang="en-US" dirty="0" smtClean="0">
                <a:latin typeface="Microsoft YaHei" charset="-122"/>
                <a:ea typeface="Microsoft YaHei" charset="-122"/>
                <a:cs typeface="Microsoft YaHei" charset="-122"/>
              </a:rPr>
              <a:t>进行了一定程度的改进。</a:t>
            </a:r>
            <a:endParaRPr lang="zh-CN" altLang="en-US" dirty="0">
              <a:latin typeface="Microsoft YaHei" charset="-122"/>
              <a:ea typeface="Microsoft YaHei" charset="-122"/>
              <a:cs typeface="Microsoft YaHei" charset="-122"/>
            </a:endParaRPr>
          </a:p>
        </p:txBody>
      </p:sp>
      <p:sp>
        <p:nvSpPr>
          <p:cNvPr id="3" name="矩形 2"/>
          <p:cNvSpPr/>
          <p:nvPr/>
        </p:nvSpPr>
        <p:spPr>
          <a:xfrm>
            <a:off x="2720180" y="1244084"/>
            <a:ext cx="1107996" cy="646331"/>
          </a:xfrm>
          <a:prstGeom prst="rect">
            <a:avLst/>
          </a:prstGeom>
        </p:spPr>
        <p:txBody>
          <a:bodyPr wrap="none">
            <a:spAutoFit/>
          </a:bodyPr>
          <a:lstStyle/>
          <a:p>
            <a:r>
              <a:rPr lang="zh-CN" altLang="en-US" sz="3600" b="1" u="none" strike="noStrike" dirty="0" smtClean="0">
                <a:effectLst/>
                <a:latin typeface="Microsoft YaHei" charset="-122"/>
                <a:ea typeface="Microsoft YaHei" charset="-122"/>
                <a:cs typeface="Microsoft YaHei" charset="-122"/>
              </a:rPr>
              <a:t>改进</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15613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1611182" y="2343283"/>
            <a:ext cx="7559322" cy="2585323"/>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用例图中的主体内容用例、参与者、通信关联并没有变化。不过如果用</a:t>
            </a:r>
            <a:r>
              <a:rPr lang="en-US" altLang="zh-CN" dirty="0" smtClean="0">
                <a:latin typeface="Microsoft YaHei" charset="-122"/>
                <a:ea typeface="Microsoft YaHei" charset="-122"/>
                <a:cs typeface="Microsoft YaHei" charset="-122"/>
              </a:rPr>
              <a:t>UML1.x</a:t>
            </a:r>
            <a:r>
              <a:rPr lang="zh-CN" altLang="en-US" dirty="0" smtClean="0">
                <a:latin typeface="Microsoft YaHei" charset="-122"/>
                <a:ea typeface="Microsoft YaHei" charset="-122"/>
                <a:cs typeface="Microsoft YaHei" charset="-122"/>
              </a:rPr>
              <a:t>，则</a:t>
            </a:r>
            <a:r>
              <a:rPr lang="zh-CN" altLang="en-US" b="1" dirty="0" smtClean="0">
                <a:solidFill>
                  <a:srgbClr val="FF0000"/>
                </a:solidFill>
                <a:latin typeface="Microsoft YaHei" charset="-122"/>
                <a:ea typeface="Microsoft YaHei" charset="-122"/>
                <a:cs typeface="Microsoft YaHei" charset="-122"/>
              </a:rPr>
              <a:t>只能用用例图所归属的包来表达一组用例的逻辑组织关系</a:t>
            </a:r>
            <a:r>
              <a:rPr lang="zh-CN" altLang="en-US" dirty="0" smtClean="0">
                <a:latin typeface="Microsoft YaHei" charset="-122"/>
                <a:ea typeface="Microsoft YaHei" charset="-122"/>
                <a:cs typeface="Microsoft YaHei" charset="-122"/>
              </a:rPr>
              <a:t>，即用用例在模型中所处的物理位置表达逻辑组织关系。在</a:t>
            </a:r>
            <a:r>
              <a:rPr lang="en-US" altLang="zh-CN" dirty="0" smtClean="0">
                <a:latin typeface="Microsoft YaHei" charset="-122"/>
                <a:ea typeface="Microsoft YaHei" charset="-122"/>
                <a:cs typeface="Microsoft YaHei" charset="-122"/>
              </a:rPr>
              <a:t>UML2.0</a:t>
            </a:r>
            <a:r>
              <a:rPr lang="zh-CN" altLang="en-US" dirty="0" smtClean="0">
                <a:latin typeface="Microsoft YaHei" charset="-122"/>
                <a:ea typeface="Microsoft YaHei" charset="-122"/>
                <a:cs typeface="Microsoft YaHei" charset="-122"/>
              </a:rPr>
              <a:t>中，</a:t>
            </a:r>
            <a:r>
              <a:rPr lang="zh-CN" altLang="en-US" b="1" dirty="0" smtClean="0">
                <a:solidFill>
                  <a:srgbClr val="FF0000"/>
                </a:solidFill>
                <a:latin typeface="Microsoft YaHei" charset="-122"/>
                <a:ea typeface="Microsoft YaHei" charset="-122"/>
                <a:cs typeface="Microsoft YaHei" charset="-122"/>
              </a:rPr>
              <a:t>为每个用例增加了一个称为“</a:t>
            </a:r>
            <a:r>
              <a:rPr lang="en-US" altLang="zh-CN" b="1" dirty="0" smtClean="0">
                <a:solidFill>
                  <a:srgbClr val="FF0000"/>
                </a:solidFill>
                <a:latin typeface="Microsoft YaHei" charset="-122"/>
                <a:ea typeface="Microsoft YaHei" charset="-122"/>
                <a:cs typeface="Microsoft YaHei" charset="-122"/>
              </a:rPr>
              <a:t>Subject”</a:t>
            </a:r>
            <a:r>
              <a:rPr lang="zh-CN" altLang="en-US" b="1" dirty="0" smtClean="0">
                <a:solidFill>
                  <a:srgbClr val="FF0000"/>
                </a:solidFill>
                <a:latin typeface="Microsoft YaHei" charset="-122"/>
                <a:ea typeface="Microsoft YaHei" charset="-122"/>
                <a:cs typeface="Microsoft YaHei" charset="-122"/>
              </a:rPr>
              <a:t>的特征，这项特征的取值可以作为在逻辑层面划分一组用例的一项依据</a:t>
            </a:r>
            <a:r>
              <a:rPr lang="zh-CN" altLang="en-US" dirty="0" smtClean="0">
                <a:latin typeface="Microsoft YaHei" charset="-122"/>
                <a:ea typeface="Microsoft YaHei" charset="-122"/>
                <a:cs typeface="Microsoft YaHei" charset="-122"/>
              </a:rPr>
              <a:t>。用例所属的“系统边界”就是“</a:t>
            </a:r>
            <a:r>
              <a:rPr lang="en-US" altLang="zh-CN" dirty="0" smtClean="0">
                <a:latin typeface="Microsoft YaHei" charset="-122"/>
                <a:ea typeface="Microsoft YaHei" charset="-122"/>
                <a:cs typeface="Microsoft YaHei" charset="-122"/>
              </a:rPr>
              <a:t>Subject”</a:t>
            </a:r>
            <a:r>
              <a:rPr lang="zh-CN" altLang="en-US" dirty="0" smtClean="0">
                <a:latin typeface="Microsoft YaHei" charset="-122"/>
                <a:ea typeface="Microsoft YaHei" charset="-122"/>
                <a:cs typeface="Microsoft YaHei" charset="-122"/>
              </a:rPr>
              <a:t>的一种典型例子。</a:t>
            </a:r>
          </a:p>
        </p:txBody>
      </p:sp>
      <p:sp>
        <p:nvSpPr>
          <p:cNvPr id="3" name="矩形 2"/>
          <p:cNvSpPr/>
          <p:nvPr/>
        </p:nvSpPr>
        <p:spPr>
          <a:xfrm>
            <a:off x="1611182" y="1029607"/>
            <a:ext cx="2478434" cy="646331"/>
          </a:xfrm>
          <a:prstGeom prst="rect">
            <a:avLst/>
          </a:prstGeom>
        </p:spPr>
        <p:txBody>
          <a:bodyPr wrap="square">
            <a:spAutoFit/>
          </a:bodyPr>
          <a:lstStyle/>
          <a:p>
            <a:r>
              <a:rPr lang="zh-CN" altLang="en-US" sz="3600" b="1" u="none" strike="noStrike" dirty="0" smtClean="0">
                <a:effectLst/>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6387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1773387"/>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01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概述</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19713" y="4136248"/>
            <a:ext cx="1369286" cy="369332"/>
          </a:xfrm>
          <a:prstGeom prst="rect">
            <a:avLst/>
          </a:prstGeom>
        </p:spPr>
        <p:txBody>
          <a:bodyPr wrap="none">
            <a:spAutoFit/>
          </a:bodyPr>
          <a:lstStyle/>
          <a:p>
            <a:r>
              <a:rPr lang="en-US" altLang="zh-CN" dirty="0" smtClean="0">
                <a:latin typeface="STHeiti" charset="-122"/>
              </a:rPr>
              <a:t>OVERVIEW</a:t>
            </a:r>
            <a:endParaRPr lang="en-US" altLang="zh-CN" b="0" i="0" u="none" strike="noStrike" dirty="0">
              <a:effectLst/>
              <a:latin typeface="STHeiti" charset="-122"/>
            </a:endParaRPr>
          </a:p>
        </p:txBody>
      </p:sp>
    </p:spTree>
    <p:extLst>
      <p:ext uri="{BB962C8B-B14F-4D97-AF65-F5344CB8AC3E}">
        <p14:creationId xmlns:p14="http://schemas.microsoft.com/office/powerpoint/2010/main" val="37900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9" name="图片 8"/>
          <p:cNvPicPr>
            <a:picLocks noChangeAspect="1"/>
          </p:cNvPicPr>
          <p:nvPr/>
        </p:nvPicPr>
        <p:blipFill>
          <a:blip r:embed="rId3"/>
          <a:stretch>
            <a:fillRect/>
          </a:stretch>
        </p:blipFill>
        <p:spPr>
          <a:xfrm>
            <a:off x="388938" y="1548871"/>
            <a:ext cx="7306830" cy="4072995"/>
          </a:xfrm>
          <a:prstGeom prst="rect">
            <a:avLst/>
          </a:prstGeom>
        </p:spPr>
      </p:pic>
      <p:sp>
        <p:nvSpPr>
          <p:cNvPr id="7" name="矩形 6"/>
          <p:cNvSpPr/>
          <p:nvPr/>
        </p:nvSpPr>
        <p:spPr>
          <a:xfrm>
            <a:off x="7824243" y="1287261"/>
            <a:ext cx="2698175" cy="523220"/>
          </a:xfrm>
          <a:prstGeom prst="rect">
            <a:avLst/>
          </a:prstGeom>
        </p:spPr>
        <p:txBody>
          <a:bodyPr wrap="none">
            <a:spAutoFit/>
          </a:bodyPr>
          <a:lstStyle/>
          <a:p>
            <a:r>
              <a:rPr lang="zh-CN" altLang="en-US" sz="2800" b="1" u="none" strike="noStrike" dirty="0" smtClean="0">
                <a:effectLst/>
                <a:latin typeface="Microsoft YaHei" charset="-122"/>
                <a:ea typeface="Microsoft YaHei" charset="-122"/>
                <a:cs typeface="Microsoft YaHei" charset="-122"/>
              </a:rPr>
              <a:t>用</a:t>
            </a:r>
            <a:r>
              <a:rPr lang="zh-CN" altLang="en-US" sz="2800" b="1" u="none" strike="noStrike" smtClean="0">
                <a:effectLst/>
                <a:latin typeface="Microsoft YaHei" charset="-122"/>
                <a:ea typeface="Microsoft YaHei" charset="-122"/>
                <a:cs typeface="Microsoft YaHei" charset="-122"/>
              </a:rPr>
              <a:t>例图实际应用</a:t>
            </a:r>
            <a:endParaRPr lang="zh-CN" altLang="en-US" sz="2800" b="1" dirty="0">
              <a:latin typeface="Microsoft YaHei" charset="-122"/>
              <a:ea typeface="Microsoft YaHei" charset="-122"/>
              <a:cs typeface="Microsoft YaHei" charset="-122"/>
            </a:endParaRPr>
          </a:p>
        </p:txBody>
      </p:sp>
      <p:sp>
        <p:nvSpPr>
          <p:cNvPr id="8" name="矩形 7"/>
          <p:cNvSpPr/>
          <p:nvPr/>
        </p:nvSpPr>
        <p:spPr>
          <a:xfrm>
            <a:off x="7824243" y="1810481"/>
            <a:ext cx="4111725"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用例图</a:t>
            </a:r>
            <a:r>
              <a:rPr lang="en-US" altLang="zh-CN" dirty="0">
                <a:latin typeface="Microsoft YaHei" charset="-122"/>
                <a:ea typeface="Microsoft YaHei" charset="-122"/>
                <a:cs typeface="Microsoft YaHei" charset="-122"/>
              </a:rPr>
              <a:t>(Use Case Diagram)</a:t>
            </a:r>
            <a:r>
              <a:rPr lang="zh-CN" altLang="en-US" dirty="0">
                <a:latin typeface="Microsoft YaHei" charset="-122"/>
                <a:ea typeface="Microsoft YaHei" charset="-122"/>
                <a:cs typeface="Microsoft YaHei" charset="-122"/>
              </a:rPr>
              <a:t>是由软件需求分析到最终实现的第一步，</a:t>
            </a:r>
            <a:r>
              <a:rPr lang="zh-CN" altLang="en-US" dirty="0">
                <a:solidFill>
                  <a:srgbClr val="FF0000"/>
                </a:solidFill>
                <a:latin typeface="Microsoft YaHei" charset="-122"/>
                <a:ea typeface="Microsoft YaHei" charset="-122"/>
                <a:cs typeface="Microsoft YaHei" charset="-122"/>
              </a:rPr>
              <a:t>它描述人们如何使用一个系统</a:t>
            </a:r>
            <a:r>
              <a:rPr lang="zh-CN" altLang="en-US" dirty="0">
                <a:latin typeface="Microsoft YaHei" charset="-122"/>
                <a:ea typeface="Microsoft YaHei" charset="-122"/>
                <a:cs typeface="Microsoft YaHei" charset="-122"/>
              </a:rPr>
              <a:t>。用例视图显示谁是相关的用户、用户希望系统提供什么样的服务，以及用户需要为系统提供的服务，以便使系统的用户更容易理解这些元素的用途，也便于软件开发人员最终实现这些元素。用例图在各种开发活动中被广泛的应用，但是它最常用来描述系统及子系统</a:t>
            </a:r>
            <a:r>
              <a:rPr lang="zh-CN" altLang="en-US" dirty="0" smtClean="0">
                <a:latin typeface="Microsoft YaHei" charset="-122"/>
                <a:ea typeface="Microsoft YaHei" charset="-122"/>
                <a:cs typeface="Microsoft YaHei" charset="-122"/>
              </a:rPr>
              <a:t>。左图就是本小组正对软件工程教学辅助网站绘制的用例图</a:t>
            </a:r>
          </a:p>
        </p:txBody>
      </p:sp>
    </p:spTree>
    <p:extLst>
      <p:ext uri="{BB962C8B-B14F-4D97-AF65-F5344CB8AC3E}">
        <p14:creationId xmlns:p14="http://schemas.microsoft.com/office/powerpoint/2010/main" val="575416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1372643" y="2219248"/>
            <a:ext cx="5341666" cy="4154984"/>
          </a:xfrm>
          <a:prstGeom prst="rect">
            <a:avLst/>
          </a:prstGeom>
        </p:spPr>
        <p:txBody>
          <a:bodyPr wrap="square">
            <a:spAutoFit/>
          </a:bodyPr>
          <a:lstStyle/>
          <a:p>
            <a:pPr>
              <a:lnSpc>
                <a:spcPct val="150000"/>
              </a:lnSpc>
            </a:pPr>
            <a:r>
              <a:rPr lang="zh-CN" altLang="en-US" sz="1600" dirty="0" smtClean="0">
                <a:latin typeface="Microsoft YaHei" charset="-122"/>
                <a:ea typeface="Microsoft YaHei" charset="-122"/>
                <a:cs typeface="Microsoft YaHei" charset="-122"/>
              </a:rPr>
              <a:t> 顺序图是最常用的一种图示。我们用它来描述对象间的交互关系，着重体现交互的时间顺序。 对于顺序图，</a:t>
            </a:r>
            <a:r>
              <a:rPr lang="en-US" altLang="zh-CN" sz="1600" dirty="0" smtClean="0">
                <a:latin typeface="Microsoft YaHei" charset="-122"/>
                <a:ea typeface="Microsoft YaHei" charset="-122"/>
                <a:cs typeface="Microsoft YaHei" charset="-122"/>
              </a:rPr>
              <a:t>UML2.0</a:t>
            </a:r>
            <a:r>
              <a:rPr lang="zh-CN" altLang="en-US" sz="1600" dirty="0" smtClean="0">
                <a:latin typeface="Microsoft YaHei" charset="-122"/>
                <a:ea typeface="Microsoft YaHei" charset="-122"/>
                <a:cs typeface="Microsoft YaHei" charset="-122"/>
              </a:rPr>
              <a:t>主要做了三大改进。</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1. </a:t>
            </a:r>
            <a:r>
              <a:rPr lang="zh-CN" altLang="en-US" sz="1600" b="1" dirty="0" smtClean="0">
                <a:solidFill>
                  <a:srgbClr val="FF0000"/>
                </a:solidFill>
                <a:latin typeface="Microsoft YaHei" charset="-122"/>
                <a:ea typeface="Microsoft YaHei" charset="-122"/>
                <a:cs typeface="Microsoft YaHei" charset="-122"/>
              </a:rPr>
              <a:t>允许顺序图中明确的表达分支判断逻辑</a:t>
            </a:r>
            <a:r>
              <a:rPr lang="zh-CN" altLang="en-US" sz="1600" dirty="0" smtClean="0">
                <a:latin typeface="Microsoft YaHei" charset="-122"/>
                <a:ea typeface="Microsoft YaHei" charset="-122"/>
                <a:cs typeface="Microsoft YaHei" charset="-122"/>
              </a:rPr>
              <a:t>。这是一个非常实用的功能，能够将以前要通过两张图才能表达的意思通过一个图就表达出来了。但这并不意味着顺序图擅长表达这种逻辑，所以并不需要在顺序图中展现所有的分支判断逻辑。</a:t>
            </a:r>
            <a:endParaRPr lang="en-US" altLang="zh-CN" sz="1600" dirty="0" smtClean="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2. </a:t>
            </a:r>
            <a:r>
              <a:rPr lang="zh-CN" altLang="en-US" sz="1600" b="1" dirty="0" smtClean="0">
                <a:solidFill>
                  <a:srgbClr val="FF0000"/>
                </a:solidFill>
                <a:latin typeface="Microsoft YaHei" charset="-122"/>
                <a:ea typeface="Microsoft YaHei" charset="-122"/>
                <a:cs typeface="Microsoft YaHei" charset="-122"/>
              </a:rPr>
              <a:t>允许“纵向”与“横向”地对顺序图进行拆分与引用</a:t>
            </a:r>
            <a:r>
              <a:rPr lang="zh-CN" altLang="en-US" sz="1600" dirty="0" smtClean="0">
                <a:latin typeface="Microsoft YaHei" charset="-122"/>
                <a:ea typeface="Microsoft YaHei" charset="-122"/>
                <a:cs typeface="Microsoft YaHei" charset="-122"/>
              </a:rPr>
              <a:t>。这就解决了以前一张图由于流程过多造成幅面过大浏览不便的困难。</a:t>
            </a:r>
            <a:endParaRPr lang="en-US" altLang="zh-CN" sz="1600" dirty="0" smtClean="0">
              <a:latin typeface="Microsoft YaHei" charset="-122"/>
              <a:ea typeface="Microsoft YaHei" charset="-122"/>
              <a:cs typeface="Microsoft YaHei" charset="-122"/>
            </a:endParaRPr>
          </a:p>
        </p:txBody>
      </p:sp>
      <p:sp>
        <p:nvSpPr>
          <p:cNvPr id="3" name="矩形 2"/>
          <p:cNvSpPr/>
          <p:nvPr/>
        </p:nvSpPr>
        <p:spPr>
          <a:xfrm>
            <a:off x="1372643" y="1268147"/>
            <a:ext cx="1569660" cy="646331"/>
          </a:xfrm>
          <a:prstGeom prst="rect">
            <a:avLst/>
          </a:prstGeom>
        </p:spPr>
        <p:txBody>
          <a:bodyPr wrap="none">
            <a:spAutoFit/>
          </a:bodyPr>
          <a:lstStyle/>
          <a:p>
            <a:r>
              <a:rPr lang="zh-CN" altLang="en-US" sz="3600" b="1" u="none" strike="noStrike" dirty="0" smtClean="0">
                <a:effectLst/>
                <a:latin typeface="Microsoft YaHei" charset="-122"/>
                <a:ea typeface="Microsoft YaHei" charset="-122"/>
                <a:cs typeface="Microsoft YaHei" charset="-122"/>
              </a:rPr>
              <a:t>顺序图</a:t>
            </a:r>
            <a:endParaRPr lang="zh-CN" altLang="en-US" sz="3600" b="1" dirty="0">
              <a:latin typeface="Microsoft YaHei" charset="-122"/>
              <a:ea typeface="Microsoft YaHei" charset="-122"/>
              <a:cs typeface="Microsoft YaHei"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309" y="2817376"/>
            <a:ext cx="5085174" cy="2055070"/>
          </a:xfrm>
          <a:prstGeom prst="rect">
            <a:avLst/>
          </a:prstGeom>
        </p:spPr>
      </p:pic>
    </p:spTree>
    <p:extLst>
      <p:ext uri="{BB962C8B-B14F-4D97-AF65-F5344CB8AC3E}">
        <p14:creationId xmlns:p14="http://schemas.microsoft.com/office/powerpoint/2010/main" val="1823654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6800115" y="1299453"/>
            <a:ext cx="2698175" cy="523220"/>
          </a:xfrm>
          <a:prstGeom prst="rect">
            <a:avLst/>
          </a:prstGeom>
        </p:spPr>
        <p:txBody>
          <a:bodyPr wrap="none">
            <a:spAutoFit/>
          </a:bodyPr>
          <a:lstStyle/>
          <a:p>
            <a:r>
              <a:rPr lang="zh-CN" altLang="en-US" sz="2800" b="1" u="none" strike="noStrike" dirty="0" smtClean="0">
                <a:effectLst/>
                <a:latin typeface="Microsoft YaHei" charset="-122"/>
                <a:ea typeface="Microsoft YaHei" charset="-122"/>
                <a:cs typeface="Microsoft YaHei" charset="-122"/>
              </a:rPr>
              <a:t>顺序图实际应用</a:t>
            </a:r>
            <a:endParaRPr lang="zh-CN" altLang="en-US" sz="2800" b="1" dirty="0">
              <a:latin typeface="Microsoft YaHei" charset="-122"/>
              <a:ea typeface="Microsoft YaHei" charset="-122"/>
              <a:cs typeface="Microsoft YaHei" charset="-122"/>
            </a:endParaRPr>
          </a:p>
        </p:txBody>
      </p:sp>
      <p:sp>
        <p:nvSpPr>
          <p:cNvPr id="8" name="矩形 7"/>
          <p:cNvSpPr/>
          <p:nvPr/>
        </p:nvSpPr>
        <p:spPr>
          <a:xfrm>
            <a:off x="6800115" y="1822673"/>
            <a:ext cx="4111725" cy="2585323"/>
          </a:xfrm>
          <a:prstGeom prst="rect">
            <a:avLst/>
          </a:prstGeom>
        </p:spPr>
        <p:txBody>
          <a:bodyPr wrap="square">
            <a:spAutoFit/>
          </a:bodyPr>
          <a:lstStyle/>
          <a:p>
            <a:pPr>
              <a:lnSpc>
                <a:spcPct val="150000"/>
              </a:lnSpc>
            </a:pPr>
            <a:r>
              <a:rPr lang="zh-CN" altLang="en-US" b="1" dirty="0" smtClean="0">
                <a:solidFill>
                  <a:srgbClr val="FF0000"/>
                </a:solidFill>
                <a:latin typeface="Microsoft YaHei" charset="-122"/>
                <a:ea typeface="Microsoft YaHei" charset="-122"/>
                <a:cs typeface="Microsoft YaHei" charset="-122"/>
              </a:rPr>
              <a:t>顺序图是用</a:t>
            </a:r>
            <a:r>
              <a:rPr lang="zh-CN" altLang="en-US" b="1" dirty="0">
                <a:solidFill>
                  <a:srgbClr val="FF0000"/>
                </a:solidFill>
                <a:latin typeface="Microsoft YaHei" charset="-122"/>
                <a:ea typeface="Microsoft YaHei" charset="-122"/>
                <a:cs typeface="Microsoft YaHei" charset="-122"/>
              </a:rPr>
              <a:t>来显示参与者如何以一系列顺序的步骤与系统的对象交互的模型</a:t>
            </a:r>
            <a:r>
              <a:rPr lang="zh-CN" altLang="en-US" dirty="0">
                <a:latin typeface="Microsoft YaHei" charset="-122"/>
                <a:ea typeface="Microsoft YaHei" charset="-122"/>
                <a:cs typeface="Microsoft YaHei" charset="-122"/>
              </a:rPr>
              <a:t>。顺序图将显示的重点放在消息序列上，即消息是如何在对象之间被发送和接收的</a:t>
            </a:r>
            <a:r>
              <a:rPr lang="zh-CN" altLang="en-US" dirty="0" smtClean="0">
                <a:latin typeface="Microsoft YaHei" charset="-122"/>
                <a:ea typeface="Microsoft YaHei" charset="-122"/>
                <a:cs typeface="Microsoft YaHei" charset="-122"/>
              </a:rPr>
              <a:t>。左图是本小组针对系统中教师用户登录所画的顺序图。</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029" y="2756416"/>
            <a:ext cx="5085174" cy="2055070"/>
          </a:xfrm>
          <a:prstGeom prst="rect">
            <a:avLst/>
          </a:prstGeom>
        </p:spPr>
      </p:pic>
    </p:spTree>
    <p:extLst>
      <p:ext uri="{BB962C8B-B14F-4D97-AF65-F5344CB8AC3E}">
        <p14:creationId xmlns:p14="http://schemas.microsoft.com/office/powerpoint/2010/main" val="99044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1372643" y="2277023"/>
            <a:ext cx="4787525" cy="128990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 在</a:t>
            </a:r>
            <a:r>
              <a:rPr lang="en-US" altLang="zh-CN" dirty="0" smtClean="0">
                <a:latin typeface="Microsoft YaHei" charset="-122"/>
                <a:ea typeface="Microsoft YaHei" charset="-122"/>
                <a:cs typeface="Microsoft YaHei" charset="-122"/>
              </a:rPr>
              <a:t>UML2.0</a:t>
            </a:r>
            <a:r>
              <a:rPr lang="zh-CN" altLang="en-US" dirty="0" smtClean="0">
                <a:latin typeface="Microsoft YaHei" charset="-122"/>
                <a:ea typeface="Microsoft YaHei" charset="-122"/>
                <a:cs typeface="Microsoft YaHei" charset="-122"/>
              </a:rPr>
              <a:t>中，活动图增加了许多新特性。例如</a:t>
            </a:r>
            <a:r>
              <a:rPr lang="zh-CN" altLang="en-US" b="1" dirty="0" smtClean="0">
                <a:solidFill>
                  <a:srgbClr val="FF0000"/>
                </a:solidFill>
                <a:latin typeface="Microsoft YaHei" charset="-122"/>
                <a:ea typeface="Microsoft YaHei" charset="-122"/>
                <a:cs typeface="Microsoft YaHei" charset="-122"/>
              </a:rPr>
              <a:t>泳道可以划分层次，增加丰富的同步表达能力，在活动图中引入对象</a:t>
            </a:r>
            <a:r>
              <a:rPr lang="zh-CN" altLang="en-US" dirty="0" smtClean="0">
                <a:latin typeface="Microsoft YaHei" charset="-122"/>
                <a:ea typeface="Microsoft YaHei" charset="-122"/>
                <a:cs typeface="Microsoft YaHei" charset="-122"/>
              </a:rPr>
              <a:t>等。</a:t>
            </a:r>
          </a:p>
        </p:txBody>
      </p:sp>
      <p:sp>
        <p:nvSpPr>
          <p:cNvPr id="3" name="矩形 2"/>
          <p:cNvSpPr/>
          <p:nvPr/>
        </p:nvSpPr>
        <p:spPr>
          <a:xfrm>
            <a:off x="1372643" y="1268147"/>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活动</a:t>
            </a:r>
            <a:r>
              <a:rPr lang="zh-CN" altLang="en-US" sz="3600" b="1" u="none" strike="noStrike" dirty="0" smtClean="0">
                <a:effectLst/>
                <a:latin typeface="Microsoft YaHei" charset="-122"/>
                <a:ea typeface="Microsoft YaHei" charset="-122"/>
                <a:cs typeface="Microsoft YaHei" charset="-122"/>
              </a:rPr>
              <a:t>图</a:t>
            </a:r>
            <a:endParaRPr lang="zh-CN" altLang="en-US" sz="3600" b="1" dirty="0">
              <a:latin typeface="Microsoft YaHei" charset="-122"/>
              <a:ea typeface="Microsoft YaHei" charset="-122"/>
              <a:cs typeface="Microsoft YaHei"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168" y="1914478"/>
            <a:ext cx="5527753" cy="3558670"/>
          </a:xfrm>
          <a:prstGeom prst="rect">
            <a:avLst/>
          </a:prstGeom>
        </p:spPr>
      </p:pic>
    </p:spTree>
    <p:extLst>
      <p:ext uri="{BB962C8B-B14F-4D97-AF65-F5344CB8AC3E}">
        <p14:creationId xmlns:p14="http://schemas.microsoft.com/office/powerpoint/2010/main" val="19178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6800115" y="1299453"/>
            <a:ext cx="2698175" cy="523220"/>
          </a:xfrm>
          <a:prstGeom prst="rect">
            <a:avLst/>
          </a:prstGeom>
        </p:spPr>
        <p:txBody>
          <a:bodyPr wrap="none">
            <a:spAutoFit/>
          </a:bodyPr>
          <a:lstStyle/>
          <a:p>
            <a:r>
              <a:rPr lang="zh-CN" altLang="en-US" sz="2800" b="1" u="none" strike="noStrike" dirty="0" smtClean="0">
                <a:effectLst/>
                <a:latin typeface="Microsoft YaHei" charset="-122"/>
                <a:ea typeface="Microsoft YaHei" charset="-122"/>
                <a:cs typeface="Microsoft YaHei" charset="-122"/>
              </a:rPr>
              <a:t>活动图实际应用</a:t>
            </a:r>
            <a:endParaRPr lang="zh-CN" altLang="en-US" sz="2800" b="1" dirty="0">
              <a:latin typeface="Microsoft YaHei" charset="-122"/>
              <a:ea typeface="Microsoft YaHei" charset="-122"/>
              <a:cs typeface="Microsoft YaHei" charset="-122"/>
            </a:endParaRPr>
          </a:p>
        </p:txBody>
      </p:sp>
      <p:sp>
        <p:nvSpPr>
          <p:cNvPr id="8" name="矩形 7"/>
          <p:cNvSpPr/>
          <p:nvPr/>
        </p:nvSpPr>
        <p:spPr>
          <a:xfrm>
            <a:off x="6800115" y="2233490"/>
            <a:ext cx="4111725"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活动图</a:t>
            </a:r>
            <a:r>
              <a:rPr lang="zh-CN" altLang="en-US" b="1" dirty="0">
                <a:solidFill>
                  <a:srgbClr val="FF0000"/>
                </a:solidFill>
                <a:latin typeface="Microsoft YaHei" charset="-122"/>
                <a:ea typeface="Microsoft YaHei" charset="-122"/>
                <a:cs typeface="Microsoft YaHei" charset="-122"/>
              </a:rPr>
              <a:t>能够演示出系统中哪些地方存在功能</a:t>
            </a:r>
            <a:r>
              <a:rPr lang="zh-CN" altLang="en-US" dirty="0">
                <a:latin typeface="Microsoft YaHei" charset="-122"/>
                <a:ea typeface="Microsoft YaHei" charset="-122"/>
                <a:cs typeface="Microsoft YaHei" charset="-122"/>
              </a:rPr>
              <a:t>，以及这些功能和系统中其他组件的功能如何共同满足前面使用用例图建模的商务需求</a:t>
            </a:r>
            <a:r>
              <a:rPr lang="zh-CN" altLang="en-US" dirty="0" smtClean="0">
                <a:latin typeface="Microsoft YaHei" charset="-122"/>
                <a:ea typeface="Microsoft YaHei" charset="-122"/>
                <a:cs typeface="Microsoft YaHei" charset="-122"/>
              </a:rPr>
              <a:t>。左图是本小组针对游客用户注册所绘制的活动图。</a:t>
            </a:r>
          </a:p>
        </p:txBody>
      </p:sp>
      <p:pic>
        <p:nvPicPr>
          <p:cNvPr id="9" name="图片 8" descr="游客注册"/>
          <p:cNvPicPr/>
          <p:nvPr/>
        </p:nvPicPr>
        <p:blipFill>
          <a:blip r:embed="rId3"/>
          <a:stretch>
            <a:fillRect/>
          </a:stretch>
        </p:blipFill>
        <p:spPr>
          <a:xfrm>
            <a:off x="2352357" y="1112285"/>
            <a:ext cx="2348230" cy="5216525"/>
          </a:xfrm>
          <a:prstGeom prst="rect">
            <a:avLst/>
          </a:prstGeom>
        </p:spPr>
      </p:pic>
    </p:spTree>
    <p:extLst>
      <p:ext uri="{BB962C8B-B14F-4D97-AF65-F5344CB8AC3E}">
        <p14:creationId xmlns:p14="http://schemas.microsoft.com/office/powerpoint/2010/main" val="2136974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1372643" y="2195185"/>
            <a:ext cx="5250579" cy="466281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 构件图是在物理层面对系统结构及内容的直观描述，最接近于通常意义上的模块结构图。 在</a:t>
            </a:r>
            <a:r>
              <a:rPr lang="en-US" altLang="zh-CN" dirty="0" smtClean="0">
                <a:latin typeface="Microsoft YaHei" charset="-122"/>
                <a:ea typeface="Microsoft YaHei" charset="-122"/>
                <a:cs typeface="Microsoft YaHei" charset="-122"/>
              </a:rPr>
              <a:t>UML2.0</a:t>
            </a:r>
            <a:r>
              <a:rPr lang="zh-CN" altLang="en-US" dirty="0" smtClean="0">
                <a:latin typeface="Microsoft YaHei" charset="-122"/>
                <a:ea typeface="Microsoft YaHei" charset="-122"/>
                <a:cs typeface="Microsoft YaHei" charset="-122"/>
              </a:rPr>
              <a:t>中，构件图有比较明显的改进。</a:t>
            </a:r>
            <a:r>
              <a:rPr lang="zh-CN" altLang="en-US" b="1" dirty="0" smtClean="0">
                <a:solidFill>
                  <a:srgbClr val="FF0000"/>
                </a:solidFill>
                <a:latin typeface="Microsoft YaHei" charset="-122"/>
                <a:ea typeface="Microsoft YaHei" charset="-122"/>
                <a:cs typeface="Microsoft YaHei" charset="-122"/>
              </a:rPr>
              <a:t>构件本身内容的表述更清晰</a:t>
            </a:r>
            <a:r>
              <a:rPr lang="zh-CN" altLang="en-US" dirty="0" smtClean="0">
                <a:latin typeface="Microsoft YaHei" charset="-122"/>
                <a:ea typeface="Microsoft YaHei" charset="-122"/>
                <a:cs typeface="Microsoft YaHei" charset="-122"/>
              </a:rPr>
              <a:t>，包括构件所提供的接口、所要求的接口、该构件所实现的类（逻辑内容）、以及该构件所对应的具体“制品”（</a:t>
            </a:r>
            <a:r>
              <a:rPr lang="en-US" altLang="zh-CN" dirty="0" smtClean="0">
                <a:latin typeface="Microsoft YaHei" charset="-122"/>
                <a:ea typeface="Microsoft YaHei" charset="-122"/>
                <a:cs typeface="Microsoft YaHei" charset="-122"/>
              </a:rPr>
              <a:t>artifact</a:t>
            </a:r>
            <a:r>
              <a:rPr lang="zh-CN" altLang="en-US" dirty="0" smtClean="0">
                <a:latin typeface="Microsoft YaHei" charset="-122"/>
                <a:ea typeface="Microsoft YaHei" charset="-122"/>
                <a:cs typeface="Microsoft YaHei" charset="-122"/>
              </a:rPr>
              <a:t>，即物理内容）。</a:t>
            </a:r>
            <a:r>
              <a:rPr lang="zh-CN" altLang="en-US" b="1" dirty="0" smtClean="0">
                <a:solidFill>
                  <a:srgbClr val="FF0000"/>
                </a:solidFill>
                <a:latin typeface="Microsoft YaHei" charset="-122"/>
                <a:ea typeface="Microsoft YaHei" charset="-122"/>
                <a:cs typeface="Microsoft YaHei" charset="-122"/>
              </a:rPr>
              <a:t>构件之间的依赖关系通过“组装连接器”（</a:t>
            </a:r>
            <a:r>
              <a:rPr lang="en-US" altLang="zh-CN" b="1" dirty="0" smtClean="0">
                <a:solidFill>
                  <a:srgbClr val="FF0000"/>
                </a:solidFill>
                <a:latin typeface="Microsoft YaHei" charset="-122"/>
                <a:ea typeface="Microsoft YaHei" charset="-122"/>
                <a:cs typeface="Microsoft YaHei" charset="-122"/>
              </a:rPr>
              <a:t>assembling connector</a:t>
            </a:r>
            <a:r>
              <a:rPr lang="zh-CN" altLang="en-US" b="1" dirty="0" smtClean="0">
                <a:solidFill>
                  <a:srgbClr val="FF0000"/>
                </a:solidFill>
                <a:latin typeface="Microsoft YaHei" charset="-122"/>
                <a:ea typeface="Microsoft YaHei" charset="-122"/>
                <a:cs typeface="Microsoft YaHei" charset="-122"/>
              </a:rPr>
              <a:t>）更加明确地表达</a:t>
            </a:r>
            <a:r>
              <a:rPr lang="zh-CN" altLang="en-US" dirty="0" smtClean="0">
                <a:latin typeface="Microsoft YaHei" charset="-122"/>
                <a:ea typeface="Microsoft YaHei" charset="-122"/>
                <a:cs typeface="Microsoft YaHei" charset="-122"/>
              </a:rPr>
              <a:t>。其实构件图的改进在一定程度上得益于</a:t>
            </a:r>
            <a:r>
              <a:rPr lang="en-US" altLang="zh-CN" dirty="0" smtClean="0">
                <a:latin typeface="Microsoft YaHei" charset="-122"/>
                <a:ea typeface="Microsoft YaHei" charset="-122"/>
                <a:cs typeface="Microsoft YaHei" charset="-122"/>
              </a:rPr>
              <a:t>UML2.0</a:t>
            </a:r>
            <a:r>
              <a:rPr lang="zh-CN" altLang="en-US" dirty="0" smtClean="0">
                <a:latin typeface="Microsoft YaHei" charset="-122"/>
                <a:ea typeface="Microsoft YaHei" charset="-122"/>
                <a:cs typeface="Microsoft YaHei" charset="-122"/>
              </a:rPr>
              <a:t>新引入的另一种图以及相关的概念表述，即“组合结构图”（</a:t>
            </a:r>
            <a:r>
              <a:rPr lang="en-US" altLang="zh-CN" dirty="0" smtClean="0">
                <a:latin typeface="Microsoft YaHei" charset="-122"/>
                <a:ea typeface="Microsoft YaHei" charset="-122"/>
                <a:cs typeface="Microsoft YaHei" charset="-122"/>
              </a:rPr>
              <a:t>composite structure diagram</a:t>
            </a:r>
            <a:r>
              <a:rPr lang="zh-CN" altLang="en-US" dirty="0" smtClean="0">
                <a:latin typeface="Microsoft YaHei" charset="-122"/>
                <a:ea typeface="Microsoft YaHei" charset="-122"/>
                <a:cs typeface="Microsoft YaHei" charset="-122"/>
              </a:rPr>
              <a:t>）。</a:t>
            </a:r>
          </a:p>
        </p:txBody>
      </p:sp>
      <p:sp>
        <p:nvSpPr>
          <p:cNvPr id="3" name="矩形 2"/>
          <p:cNvSpPr/>
          <p:nvPr/>
        </p:nvSpPr>
        <p:spPr>
          <a:xfrm>
            <a:off x="1372643" y="1268147"/>
            <a:ext cx="1569660" cy="646331"/>
          </a:xfrm>
          <a:prstGeom prst="rect">
            <a:avLst/>
          </a:prstGeom>
        </p:spPr>
        <p:txBody>
          <a:bodyPr wrap="none">
            <a:spAutoFit/>
          </a:bodyPr>
          <a:lstStyle/>
          <a:p>
            <a:r>
              <a:rPr lang="zh-CN" altLang="en-US" sz="3600" b="1" u="none" strike="noStrike" dirty="0" smtClean="0">
                <a:effectLst/>
                <a:latin typeface="Microsoft YaHei" charset="-122"/>
                <a:ea typeface="Microsoft YaHei" charset="-122"/>
                <a:cs typeface="Microsoft YaHei" charset="-122"/>
              </a:rPr>
              <a:t>构件图</a:t>
            </a:r>
            <a:endParaRPr lang="zh-CN" altLang="en-US" sz="3600" b="1" dirty="0">
              <a:latin typeface="Microsoft YaHei" charset="-122"/>
              <a:ea typeface="Microsoft YaHei" charset="-122"/>
              <a:cs typeface="Microsoft YaHei"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222" y="2195185"/>
            <a:ext cx="5338836" cy="4073093"/>
          </a:xfrm>
          <a:prstGeom prst="rect">
            <a:avLst/>
          </a:prstGeom>
        </p:spPr>
      </p:pic>
    </p:spTree>
    <p:extLst>
      <p:ext uri="{BB962C8B-B14F-4D97-AF65-F5344CB8AC3E}">
        <p14:creationId xmlns:p14="http://schemas.microsoft.com/office/powerpoint/2010/main" val="126006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2705892" y="2567285"/>
            <a:ext cx="6096000" cy="923330"/>
          </a:xfrm>
          <a:prstGeom prst="rect">
            <a:avLst/>
          </a:prstGeom>
        </p:spPr>
        <p:txBody>
          <a:bodyPr>
            <a:spAutoFit/>
          </a:bodyPr>
          <a:lstStyle/>
          <a:p>
            <a:pPr>
              <a:lnSpc>
                <a:spcPct val="150000"/>
              </a:lnSpc>
            </a:pPr>
            <a:r>
              <a:rPr lang="zh-CN" altLang="en-US" dirty="0" smtClean="0">
                <a:latin typeface="Microsoft YaHei" charset="-122"/>
                <a:ea typeface="Microsoft YaHei" charset="-122"/>
                <a:cs typeface="Microsoft YaHei" charset="-122"/>
              </a:rPr>
              <a:t>在 </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2.0</a:t>
            </a:r>
            <a:r>
              <a:rPr lang="zh-CN" altLang="en-US" dirty="0" smtClean="0">
                <a:latin typeface="Microsoft YaHei" charset="-122"/>
                <a:ea typeface="Microsoft YaHei" charset="-122"/>
                <a:cs typeface="Microsoft YaHei" charset="-122"/>
              </a:rPr>
              <a:t> 中新增了</a:t>
            </a:r>
            <a:r>
              <a:rPr lang="zh-CN" altLang="en-US" b="1" dirty="0" smtClean="0">
                <a:solidFill>
                  <a:srgbClr val="FF0000"/>
                </a:solidFill>
                <a:latin typeface="Microsoft YaHei" charset="-122"/>
                <a:ea typeface="Microsoft YaHei" charset="-122"/>
                <a:cs typeface="Microsoft YaHei" charset="-122"/>
              </a:rPr>
              <a:t>包图、组织结构图、交互概览图和计时图</a:t>
            </a:r>
            <a:r>
              <a:rPr lang="zh-CN" altLang="en-US" dirty="0" smtClean="0">
                <a:latin typeface="Microsoft YaHei" charset="-122"/>
                <a:ea typeface="Microsoft YaHei" charset="-122"/>
                <a:cs typeface="Microsoft YaHei" charset="-122"/>
              </a:rPr>
              <a:t>四种新图。</a:t>
            </a:r>
            <a:endParaRPr lang="zh-CN" altLang="en-US" dirty="0">
              <a:latin typeface="Microsoft YaHei" charset="-122"/>
              <a:ea typeface="Microsoft YaHei" charset="-122"/>
              <a:cs typeface="Microsoft YaHei" charset="-122"/>
            </a:endParaRPr>
          </a:p>
        </p:txBody>
      </p:sp>
      <p:sp>
        <p:nvSpPr>
          <p:cNvPr id="3" name="矩形 2"/>
          <p:cNvSpPr/>
          <p:nvPr/>
        </p:nvSpPr>
        <p:spPr>
          <a:xfrm>
            <a:off x="2720180" y="1244084"/>
            <a:ext cx="1107996"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新增</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76203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1372643" y="2597996"/>
            <a:ext cx="4932907" cy="216982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包图展现模型要素的</a:t>
            </a:r>
            <a:r>
              <a:rPr lang="zh-CN" altLang="en-US" b="1" dirty="0" smtClean="0">
                <a:solidFill>
                  <a:srgbClr val="FF0000"/>
                </a:solidFill>
                <a:latin typeface="Microsoft YaHei" charset="-122"/>
                <a:ea typeface="Microsoft YaHei" charset="-122"/>
                <a:cs typeface="Microsoft YaHei" charset="-122"/>
              </a:rPr>
              <a:t>基本组织单元，以及这些组织单元之间的依赖关系，包括引用关系（</a:t>
            </a:r>
            <a:r>
              <a:rPr lang="en-US" altLang="zh-CN" b="1" dirty="0" err="1" smtClean="0">
                <a:solidFill>
                  <a:srgbClr val="FF0000"/>
                </a:solidFill>
                <a:latin typeface="Microsoft YaHei" charset="-122"/>
                <a:ea typeface="Microsoft YaHei" charset="-122"/>
                <a:cs typeface="Microsoft YaHei" charset="-122"/>
              </a:rPr>
              <a:t>PackageImport</a:t>
            </a:r>
            <a:r>
              <a:rPr lang="zh-CN" altLang="en-US" b="1" dirty="0" smtClean="0">
                <a:solidFill>
                  <a:srgbClr val="FF0000"/>
                </a:solidFill>
                <a:latin typeface="Microsoft YaHei" charset="-122"/>
                <a:ea typeface="Microsoft YaHei" charset="-122"/>
                <a:cs typeface="Microsoft YaHei" charset="-122"/>
              </a:rPr>
              <a:t>）和扩展关系（</a:t>
            </a:r>
            <a:r>
              <a:rPr lang="en-US" altLang="zh-CN" b="1" dirty="0" err="1" smtClean="0">
                <a:solidFill>
                  <a:srgbClr val="FF0000"/>
                </a:solidFill>
                <a:latin typeface="Microsoft YaHei" charset="-122"/>
                <a:ea typeface="Microsoft YaHei" charset="-122"/>
                <a:cs typeface="Microsoft YaHei" charset="-122"/>
              </a:rPr>
              <a:t>PackageMerge</a:t>
            </a:r>
            <a:r>
              <a:rPr lang="zh-CN" altLang="en-US" b="1" dirty="0" smtClean="0">
                <a:solidFill>
                  <a:srgbClr val="FF0000"/>
                </a:solidFill>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 在通用的建模工具中，一般可以用类图描述包图中的逻辑内容。</a:t>
            </a:r>
          </a:p>
        </p:txBody>
      </p:sp>
      <p:sp>
        <p:nvSpPr>
          <p:cNvPr id="3" name="矩形 2"/>
          <p:cNvSpPr/>
          <p:nvPr/>
        </p:nvSpPr>
        <p:spPr>
          <a:xfrm>
            <a:off x="1372643" y="1268147"/>
            <a:ext cx="1107996" cy="646331"/>
          </a:xfrm>
          <a:prstGeom prst="rect">
            <a:avLst/>
          </a:prstGeom>
        </p:spPr>
        <p:txBody>
          <a:bodyPr wrap="none">
            <a:spAutoFit/>
          </a:bodyPr>
          <a:lstStyle/>
          <a:p>
            <a:r>
              <a:rPr lang="zh-CN" altLang="en-US" sz="3600" b="1" u="none" strike="noStrike" dirty="0" smtClean="0">
                <a:effectLst/>
                <a:latin typeface="Microsoft YaHei" charset="-122"/>
                <a:ea typeface="Microsoft YaHei" charset="-122"/>
                <a:cs typeface="Microsoft YaHei" charset="-122"/>
              </a:rPr>
              <a:t>包图</a:t>
            </a:r>
            <a:endParaRPr lang="zh-CN" altLang="en-US" sz="3600" b="1" dirty="0">
              <a:latin typeface="Microsoft YaHei" charset="-122"/>
              <a:ea typeface="Microsoft YaHei" charset="-122"/>
              <a:cs typeface="Microsoft YaHei" charset="-122"/>
            </a:endParaRPr>
          </a:p>
        </p:txBody>
      </p:sp>
      <p:sp>
        <p:nvSpPr>
          <p:cNvPr id="9" name="文本框 8">
            <a:extLst>
              <a:ext uri="{FF2B5EF4-FFF2-40B4-BE49-F238E27FC236}">
                <a16:creationId xmlns="" xmlns:a16="http://schemas.microsoft.com/office/drawing/2014/main" id="{AD3286FB-3726-4A80-BBAC-D007D859D414}"/>
              </a:ext>
            </a:extLst>
          </p:cNvPr>
          <p:cNvSpPr txBox="1"/>
          <p:nvPr/>
        </p:nvSpPr>
        <p:spPr>
          <a:xfrm>
            <a:off x="7578675" y="5918113"/>
            <a:ext cx="2634696" cy="369332"/>
          </a:xfrm>
          <a:prstGeom prst="rect">
            <a:avLst/>
          </a:prstGeom>
          <a:noFill/>
        </p:spPr>
        <p:txBody>
          <a:bodyPr wrap="none" rtlCol="0">
            <a:spAutoFit/>
          </a:bodyPr>
          <a:lstStyle/>
          <a:p>
            <a:r>
              <a:rPr lang="zh-CN" altLang="en-US" dirty="0"/>
              <a:t>基于</a:t>
            </a:r>
            <a:r>
              <a:rPr lang="en-US" altLang="zh-CN" dirty="0"/>
              <a:t>B/S</a:t>
            </a:r>
            <a:r>
              <a:rPr lang="zh-CN" altLang="en-US" dirty="0"/>
              <a:t>的</a:t>
            </a:r>
            <a:r>
              <a:rPr lang="en-US" altLang="zh-CN" dirty="0"/>
              <a:t>OA</a:t>
            </a:r>
            <a:r>
              <a:rPr lang="zh-CN" altLang="en-US" dirty="0"/>
              <a:t>系统的包图</a:t>
            </a:r>
          </a:p>
        </p:txBody>
      </p:sp>
      <p:pic>
        <p:nvPicPr>
          <p:cNvPr id="10" name="图片 9" descr="图片包含 屏幕截图&#10;&#10;已生成高可信度的说明">
            <a:extLst>
              <a:ext uri="{FF2B5EF4-FFF2-40B4-BE49-F238E27FC236}">
                <a16:creationId xmlns="" xmlns:a16="http://schemas.microsoft.com/office/drawing/2014/main" id="{02D49316-09AD-42DD-8999-1BB13FF8F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687" y="1914478"/>
            <a:ext cx="3742672" cy="3536863"/>
          </a:xfrm>
          <a:prstGeom prst="rect">
            <a:avLst/>
          </a:prstGeom>
        </p:spPr>
      </p:pic>
    </p:spTree>
    <p:extLst>
      <p:ext uri="{BB962C8B-B14F-4D97-AF65-F5344CB8AC3E}">
        <p14:creationId xmlns:p14="http://schemas.microsoft.com/office/powerpoint/2010/main" val="1458455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937" y="1655181"/>
            <a:ext cx="4933345" cy="3159888"/>
          </a:xfrm>
          <a:prstGeom prst="rect">
            <a:avLst/>
          </a:prstGeom>
        </p:spPr>
      </p:pic>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1372643" y="2083944"/>
            <a:ext cx="6475957" cy="466281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组合结构图描述系统中的某一部分（即组合结构）的内部内容，包括该部分与系统其他部分的交互点，这种图能够</a:t>
            </a:r>
            <a:r>
              <a:rPr lang="zh-CN" altLang="en-US" b="1" dirty="0" smtClean="0">
                <a:solidFill>
                  <a:srgbClr val="FF0000"/>
                </a:solidFill>
                <a:latin typeface="Microsoft YaHei" charset="-122"/>
                <a:ea typeface="Microsoft YaHei" charset="-122"/>
                <a:cs typeface="Microsoft YaHei" charset="-122"/>
              </a:rPr>
              <a:t>展示该部分内容“内部”参与者的配置情况</a:t>
            </a:r>
            <a:r>
              <a:rPr lang="zh-CN" altLang="en-US" dirty="0" smtClean="0">
                <a:latin typeface="Microsoft YaHei" charset="-122"/>
                <a:ea typeface="Microsoft YaHei" charset="-122"/>
                <a:cs typeface="Microsoft YaHei" charset="-122"/>
              </a:rPr>
              <a:t>。“组合结构图”中引入了一些重要的概念：例如</a:t>
            </a:r>
            <a:r>
              <a:rPr lang="zh-CN" altLang="en-US" b="1" dirty="0" smtClean="0">
                <a:solidFill>
                  <a:srgbClr val="FF0000"/>
                </a:solidFill>
                <a:latin typeface="Microsoft YaHei" charset="-122"/>
                <a:ea typeface="Microsoft YaHei" charset="-122"/>
                <a:cs typeface="Microsoft YaHei" charset="-122"/>
              </a:rPr>
              <a:t>“端口”</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port</a:t>
            </a:r>
            <a:r>
              <a:rPr lang="zh-CN" altLang="en-US" dirty="0" smtClean="0">
                <a:latin typeface="Microsoft YaHei" charset="-122"/>
                <a:ea typeface="Microsoft YaHei" charset="-122"/>
                <a:cs typeface="Microsoft YaHei" charset="-122"/>
              </a:rPr>
              <a:t>），“端口”将组合结构与外部环境隔离，实现了双向的封装，既涵盖了该组合结构所提供的行为（</a:t>
            </a:r>
            <a:r>
              <a:rPr lang="en-US" altLang="zh-CN" dirty="0" err="1" smtClean="0">
                <a:latin typeface="Microsoft YaHei" charset="-122"/>
                <a:ea typeface="Microsoft YaHei" charset="-122"/>
                <a:cs typeface="Microsoft YaHei" charset="-122"/>
              </a:rPr>
              <a:t>PrrovidedInterface</a:t>
            </a:r>
            <a:r>
              <a:rPr lang="zh-CN" altLang="en-US" dirty="0" smtClean="0">
                <a:latin typeface="Microsoft YaHei" charset="-122"/>
                <a:ea typeface="Microsoft YaHei" charset="-122"/>
                <a:cs typeface="Microsoft YaHei" charset="-122"/>
              </a:rPr>
              <a:t>），同时也指出了该组合结构所需要的服务（</a:t>
            </a:r>
            <a:r>
              <a:rPr lang="en-US" altLang="zh-CN" dirty="0" err="1" smtClean="0">
                <a:latin typeface="Microsoft YaHei" charset="-122"/>
                <a:ea typeface="Microsoft YaHei" charset="-122"/>
                <a:cs typeface="Microsoft YaHei" charset="-122"/>
              </a:rPr>
              <a:t>RequiredInterface</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再如</a:t>
            </a:r>
            <a:r>
              <a:rPr lang="zh-CN" altLang="en-US" b="1" dirty="0" smtClean="0">
                <a:solidFill>
                  <a:srgbClr val="FF0000"/>
                </a:solidFill>
                <a:latin typeface="Microsoft YaHei" charset="-122"/>
                <a:ea typeface="Microsoft YaHei" charset="-122"/>
                <a:cs typeface="Microsoft YaHei" charset="-122"/>
              </a:rPr>
              <a:t>“协议”</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protocol</a:t>
            </a:r>
            <a:r>
              <a:rPr lang="zh-CN" altLang="en-US" dirty="0" smtClean="0">
                <a:latin typeface="Microsoft YaHei" charset="-122"/>
                <a:ea typeface="Microsoft YaHei" charset="-122"/>
                <a:cs typeface="Microsoft YaHei" charset="-122"/>
              </a:rPr>
              <a:t>），基于</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中的“协作”（</a:t>
            </a:r>
            <a:r>
              <a:rPr lang="en-US" altLang="zh-CN" dirty="0" smtClean="0">
                <a:latin typeface="Microsoft YaHei" charset="-122"/>
                <a:ea typeface="Microsoft YaHei" charset="-122"/>
                <a:cs typeface="Microsoft YaHei" charset="-122"/>
              </a:rPr>
              <a:t>collaboration</a:t>
            </a:r>
            <a:r>
              <a:rPr lang="zh-CN" altLang="en-US" dirty="0" smtClean="0">
                <a:latin typeface="Microsoft YaHei" charset="-122"/>
                <a:ea typeface="Microsoft YaHei" charset="-122"/>
                <a:cs typeface="Microsoft YaHei" charset="-122"/>
              </a:rPr>
              <a:t>）的概念，展示那些可服用的交互序列，其实质目的是描述那些可以在不同上下文环境中复用的协作模式。“协议”中所反映的任务由具体的“端口”承担。</a:t>
            </a:r>
          </a:p>
        </p:txBody>
      </p:sp>
      <p:sp>
        <p:nvSpPr>
          <p:cNvPr id="3" name="矩形 2"/>
          <p:cNvSpPr/>
          <p:nvPr/>
        </p:nvSpPr>
        <p:spPr>
          <a:xfrm>
            <a:off x="1372643" y="1268147"/>
            <a:ext cx="249299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组合结构</a:t>
            </a:r>
            <a:r>
              <a:rPr lang="zh-CN" altLang="en-US" sz="3600" b="1" u="none" strike="noStrike" dirty="0" smtClean="0">
                <a:effectLst/>
                <a:latin typeface="Microsoft YaHei" charset="-122"/>
                <a:ea typeface="Microsoft YaHei" charset="-122"/>
                <a:cs typeface="Microsoft YaHei" charset="-122"/>
              </a:rPr>
              <a:t>图</a:t>
            </a:r>
            <a:endParaRPr lang="zh-CN" altLang="en-US" sz="3600" b="1" dirty="0">
              <a:latin typeface="Microsoft YaHei" charset="-122"/>
              <a:ea typeface="Microsoft YaHei" charset="-122"/>
              <a:cs typeface="Microsoft YaHei" charset="-122"/>
            </a:endParaRPr>
          </a:p>
        </p:txBody>
      </p:sp>
      <p:sp>
        <p:nvSpPr>
          <p:cNvPr id="5" name="文本框 4"/>
          <p:cNvSpPr txBox="1"/>
          <p:nvPr/>
        </p:nvSpPr>
        <p:spPr>
          <a:xfrm>
            <a:off x="8969946" y="5226916"/>
            <a:ext cx="2031325" cy="369332"/>
          </a:xfrm>
          <a:prstGeom prst="rect">
            <a:avLst/>
          </a:prstGeom>
          <a:noFill/>
        </p:spPr>
        <p:txBody>
          <a:bodyPr wrap="none" rtlCol="0">
            <a:spAutoFit/>
          </a:bodyPr>
          <a:lstStyle/>
          <a:p>
            <a:r>
              <a:rPr kumimoji="1" lang="zh-CN" altLang="en-US" dirty="0" smtClean="0"/>
              <a:t>供应链组合结构图</a:t>
            </a:r>
            <a:endParaRPr kumimoji="1" lang="zh-CN" altLang="en-US" dirty="0"/>
          </a:p>
        </p:txBody>
      </p:sp>
    </p:spTree>
    <p:extLst>
      <p:ext uri="{BB962C8B-B14F-4D97-AF65-F5344CB8AC3E}">
        <p14:creationId xmlns:p14="http://schemas.microsoft.com/office/powerpoint/2010/main" val="554378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1372643" y="2390247"/>
            <a:ext cx="4932907" cy="2585323"/>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交互概览图（</a:t>
            </a:r>
            <a:r>
              <a:rPr lang="en-US" altLang="zh-CN" dirty="0">
                <a:latin typeface="Microsoft YaHei" charset="-122"/>
                <a:ea typeface="Microsoft YaHei" charset="-122"/>
                <a:cs typeface="Microsoft YaHei" charset="-122"/>
              </a:rPr>
              <a:t>Interaction Overview Diagram</a:t>
            </a:r>
            <a:r>
              <a:rPr lang="zh-CN" altLang="en-US" dirty="0" smtClean="0">
                <a:latin typeface="Microsoft YaHei" charset="-122"/>
                <a:ea typeface="Microsoft YaHei" charset="-122"/>
                <a:cs typeface="Microsoft YaHei" charset="-122"/>
              </a:rPr>
              <a:t>）可以</a:t>
            </a:r>
            <a:r>
              <a:rPr lang="zh-CN" altLang="en-US" b="1" dirty="0">
                <a:solidFill>
                  <a:srgbClr val="FF0000"/>
                </a:solidFill>
                <a:latin typeface="Microsoft YaHei" charset="-122"/>
                <a:ea typeface="Microsoft YaHei" charset="-122"/>
                <a:cs typeface="Microsoft YaHei" charset="-122"/>
              </a:rPr>
              <a:t>直观地表达一组相关顺序图之间的流转逻辑</a:t>
            </a:r>
            <a:r>
              <a:rPr lang="zh-CN" altLang="en-US" dirty="0">
                <a:latin typeface="Microsoft YaHei" charset="-122"/>
                <a:ea typeface="Microsoft YaHei" charset="-122"/>
                <a:cs typeface="Microsoft YaHei" charset="-122"/>
              </a:rPr>
              <a:t>。以前遇到这种情况通常只能通过活动图间接表达。</a:t>
            </a:r>
          </a:p>
          <a:p>
            <a:pPr>
              <a:lnSpc>
                <a:spcPct val="150000"/>
              </a:lnSpc>
            </a:pPr>
            <a:r>
              <a:rPr lang="zh-CN" altLang="en-US" dirty="0" smtClean="0">
                <a:latin typeface="Microsoft YaHei" charset="-122"/>
                <a:ea typeface="Microsoft YaHei" charset="-122"/>
                <a:cs typeface="Microsoft YaHei" charset="-122"/>
              </a:rPr>
              <a:t/>
            </a:r>
            <a:br>
              <a:rPr lang="zh-CN" altLang="en-US" dirty="0" smtClean="0">
                <a:latin typeface="Microsoft YaHei" charset="-122"/>
                <a:ea typeface="Microsoft YaHei" charset="-122"/>
                <a:cs typeface="Microsoft YaHei" charset="-122"/>
              </a:rPr>
            </a:br>
            <a:endParaRPr lang="zh-CN" altLang="en-US" dirty="0" smtClean="0">
              <a:latin typeface="Microsoft YaHei" charset="-122"/>
              <a:ea typeface="Microsoft YaHei" charset="-122"/>
              <a:cs typeface="Microsoft YaHei" charset="-122"/>
            </a:endParaRPr>
          </a:p>
        </p:txBody>
      </p:sp>
      <p:sp>
        <p:nvSpPr>
          <p:cNvPr id="3" name="矩形 2"/>
          <p:cNvSpPr/>
          <p:nvPr/>
        </p:nvSpPr>
        <p:spPr>
          <a:xfrm>
            <a:off x="1372643" y="1268147"/>
            <a:ext cx="249299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交互概览</a:t>
            </a:r>
            <a:r>
              <a:rPr lang="zh-CN" altLang="en-US" sz="3600" b="1" u="none" strike="noStrike" dirty="0" smtClean="0">
                <a:effectLst/>
                <a:latin typeface="Microsoft YaHei" charset="-122"/>
                <a:ea typeface="Microsoft YaHei" charset="-122"/>
                <a:cs typeface="Microsoft YaHei" charset="-122"/>
              </a:rPr>
              <a:t>图</a:t>
            </a:r>
            <a:endParaRPr lang="zh-CN" altLang="en-US" sz="3600" b="1" dirty="0">
              <a:latin typeface="Microsoft YaHei" charset="-122"/>
              <a:ea typeface="Microsoft YaHei" charset="-122"/>
              <a:cs typeface="Microsoft YaHei" charset="-122"/>
            </a:endParaRPr>
          </a:p>
        </p:txBody>
      </p:sp>
      <p:sp>
        <p:nvSpPr>
          <p:cNvPr id="9" name="文本框 8">
            <a:extLst>
              <a:ext uri="{FF2B5EF4-FFF2-40B4-BE49-F238E27FC236}">
                <a16:creationId xmlns="" xmlns:a16="http://schemas.microsoft.com/office/drawing/2014/main" id="{AD3286FB-3726-4A80-BBAC-D007D859D414}"/>
              </a:ext>
            </a:extLst>
          </p:cNvPr>
          <p:cNvSpPr txBox="1"/>
          <p:nvPr/>
        </p:nvSpPr>
        <p:spPr>
          <a:xfrm>
            <a:off x="7764944" y="5738499"/>
            <a:ext cx="2262158" cy="369332"/>
          </a:xfrm>
          <a:prstGeom prst="rect">
            <a:avLst/>
          </a:prstGeom>
          <a:noFill/>
        </p:spPr>
        <p:txBody>
          <a:bodyPr wrap="none" rtlCol="0">
            <a:spAutoFit/>
          </a:bodyPr>
          <a:lstStyle/>
          <a:p>
            <a:r>
              <a:rPr lang="zh-CN" altLang="en-US" dirty="0" smtClean="0"/>
              <a:t>在线商城交互概览图</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937" y="1591312"/>
            <a:ext cx="4302172" cy="3707521"/>
          </a:xfrm>
          <a:prstGeom prst="rect">
            <a:avLst/>
          </a:prstGeom>
        </p:spPr>
      </p:pic>
    </p:spTree>
    <p:extLst>
      <p:ext uri="{BB962C8B-B14F-4D97-AF65-F5344CB8AC3E}">
        <p14:creationId xmlns:p14="http://schemas.microsoft.com/office/powerpoint/2010/main" val="312378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205276" y="1491712"/>
            <a:ext cx="775846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Microsoft YaHei" charset="-122"/>
                <a:ea typeface="Microsoft YaHei" charset="-122"/>
                <a:cs typeface="Microsoft YaHei" charset="-122"/>
              </a:rPr>
              <a:t>Unified Modeling Language (UML)</a:t>
            </a:r>
            <a:r>
              <a:rPr lang="zh-CN" altLang="en-US" sz="2000" dirty="0">
                <a:latin typeface="Microsoft YaHei" charset="-122"/>
                <a:ea typeface="Microsoft YaHei" charset="-122"/>
                <a:cs typeface="Microsoft YaHei" charset="-122"/>
              </a:rPr>
              <a:t>又称统一建模语言或</a:t>
            </a:r>
            <a:r>
              <a:rPr lang="zh-CN" altLang="en-US" sz="2000" dirty="0">
                <a:latin typeface="Microsoft YaHei" charset="-122"/>
                <a:ea typeface="Microsoft YaHei" charset="-122"/>
                <a:cs typeface="Microsoft YaHei" charset="-122"/>
                <a:hlinkClick r:id="rId2"/>
              </a:rPr>
              <a:t>标准建模语言</a:t>
            </a:r>
            <a:r>
              <a:rPr lang="zh-CN" altLang="en-US" sz="2000" dirty="0">
                <a:latin typeface="Microsoft YaHei" charset="-122"/>
                <a:ea typeface="Microsoft YaHei" charset="-122"/>
                <a:cs typeface="Microsoft YaHei" charset="-122"/>
              </a:rPr>
              <a:t>，是始于</a:t>
            </a:r>
            <a:r>
              <a:rPr lang="en-US" altLang="zh-CN" sz="2000" dirty="0">
                <a:latin typeface="Microsoft YaHei" charset="-122"/>
                <a:ea typeface="Microsoft YaHei" charset="-122"/>
                <a:cs typeface="Microsoft YaHei" charset="-122"/>
              </a:rPr>
              <a:t>1997</a:t>
            </a:r>
            <a:r>
              <a:rPr lang="zh-CN" altLang="en-US" sz="2000" dirty="0">
                <a:latin typeface="Microsoft YaHei" charset="-122"/>
                <a:ea typeface="Microsoft YaHei" charset="-122"/>
                <a:cs typeface="Microsoft YaHei" charset="-122"/>
              </a:rPr>
              <a:t>年一个</a:t>
            </a:r>
            <a:r>
              <a:rPr lang="en-US" altLang="zh-CN" sz="2000" dirty="0">
                <a:latin typeface="Microsoft YaHei" charset="-122"/>
                <a:ea typeface="Microsoft YaHei" charset="-122"/>
                <a:cs typeface="Microsoft YaHei" charset="-122"/>
                <a:hlinkClick r:id="rId3"/>
              </a:rPr>
              <a:t>OMG</a:t>
            </a:r>
            <a:r>
              <a:rPr lang="zh-CN" altLang="en-US" sz="2000" dirty="0">
                <a:latin typeface="Microsoft YaHei" charset="-122"/>
                <a:ea typeface="Microsoft YaHei" charset="-122"/>
                <a:cs typeface="Microsoft YaHei" charset="-122"/>
              </a:rPr>
              <a:t>标准，它是一个支持模型化和软件系统开发的图形化语言，为软件开发的所有阶段提供模型化和可视化支持，包括由需求分析到规格，到构造和配置。 可以用</a:t>
            </a: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对软件密集型系统的制品进行可视化、详述、构造和文档化。</a:t>
            </a:r>
          </a:p>
        </p:txBody>
      </p:sp>
      <p:sp>
        <p:nvSpPr>
          <p:cNvPr id="11" name="文本框 10">
            <a:extLst>
              <a:ext uri="{FF2B5EF4-FFF2-40B4-BE49-F238E27FC236}">
                <a16:creationId xmlns="" xmlns:a16="http://schemas.microsoft.com/office/drawing/2014/main" id="{84FAADED-2C55-48CC-8245-6CEA3FABF3DC}"/>
              </a:ext>
            </a:extLst>
          </p:cNvPr>
          <p:cNvSpPr txBox="1">
            <a:spLocks noChangeArrowheads="1"/>
          </p:cNvSpPr>
          <p:nvPr/>
        </p:nvSpPr>
        <p:spPr bwMode="auto">
          <a:xfrm>
            <a:off x="4313250" y="1030047"/>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400" b="1" dirty="0" smtClean="0">
                <a:solidFill>
                  <a:srgbClr val="F77258"/>
                </a:solidFill>
                <a:latin typeface="微软雅黑" panose="020B0503020204020204" pitchFamily="34" charset="-122"/>
                <a:ea typeface="微软雅黑" panose="020B0503020204020204" pitchFamily="34" charset="-122"/>
              </a:rPr>
              <a:t>UML</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13" name="Rectangle 6"/>
          <p:cNvSpPr>
            <a:spLocks noChangeArrowheads="1"/>
          </p:cNvSpPr>
          <p:nvPr/>
        </p:nvSpPr>
        <p:spPr bwMode="black">
          <a:xfrm>
            <a:off x="4313250" y="4200145"/>
            <a:ext cx="35539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defRPr/>
            </a:pPr>
            <a:r>
              <a:rPr lang="en-US" altLang="zh-CN" sz="2400" b="1" dirty="0">
                <a:solidFill>
                  <a:srgbClr val="F77258"/>
                </a:solidFill>
                <a:latin typeface="微软雅黑" panose="020B0503020204020204" pitchFamily="34" charset="-122"/>
                <a:ea typeface="微软雅黑" panose="020B0503020204020204" pitchFamily="34" charset="-122"/>
              </a:rPr>
              <a:t>"4+1" view model</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
        <p:nvSpPr>
          <p:cNvPr id="2" name="矩形 1"/>
          <p:cNvSpPr/>
          <p:nvPr/>
        </p:nvSpPr>
        <p:spPr>
          <a:xfrm>
            <a:off x="2216767" y="4661810"/>
            <a:ext cx="7758459" cy="1323439"/>
          </a:xfrm>
          <a:prstGeom prst="rect">
            <a:avLst/>
          </a:prstGeom>
        </p:spPr>
        <p:txBody>
          <a:bodyPr wrap="square">
            <a:spAutoFit/>
          </a:bodyPr>
          <a:lstStyle/>
          <a:p>
            <a:r>
              <a:rPr lang="zh-CN" altLang="en-US" sz="2000" dirty="0">
                <a:latin typeface="Microsoft YaHei" charset="-122"/>
                <a:ea typeface="Microsoft YaHei" charset="-122"/>
                <a:cs typeface="Microsoft YaHei" charset="-122"/>
              </a:rPr>
              <a:t>软件架构的“</a:t>
            </a:r>
            <a:r>
              <a:rPr lang="en-US" altLang="zh-CN" sz="2000" dirty="0">
                <a:latin typeface="Microsoft YaHei" charset="-122"/>
                <a:ea typeface="Microsoft YaHei" charset="-122"/>
                <a:cs typeface="Microsoft YaHei" charset="-122"/>
              </a:rPr>
              <a:t>4+1”</a:t>
            </a:r>
            <a:r>
              <a:rPr lang="zh-CN" altLang="en-US" sz="2000" dirty="0">
                <a:latin typeface="Microsoft YaHei" charset="-122"/>
                <a:ea typeface="Microsoft YaHei" charset="-122"/>
                <a:cs typeface="Microsoft YaHei" charset="-122"/>
              </a:rPr>
              <a:t>视图模型</a:t>
            </a:r>
            <a:r>
              <a:rPr lang="zh-CN" altLang="en-US" sz="2000" dirty="0" smtClean="0">
                <a:latin typeface="Microsoft YaHei" charset="-122"/>
                <a:ea typeface="Microsoft YaHei" charset="-122"/>
                <a:cs typeface="Microsoft YaHei" charset="-122"/>
              </a:rPr>
              <a:t>。</a:t>
            </a:r>
            <a:r>
              <a:rPr lang="en-US" altLang="zh-CN" sz="2000" dirty="0" smtClean="0">
                <a:latin typeface="Microsoft YaHei" charset="-122"/>
                <a:ea typeface="Microsoft YaHei" charset="-122"/>
                <a:cs typeface="Microsoft YaHei" charset="-122"/>
              </a:rPr>
              <a:t>(</a:t>
            </a:r>
            <a:r>
              <a:rPr lang="zh-CN" altLang="en-US" sz="2000" dirty="0" smtClean="0">
                <a:latin typeface="Microsoft YaHei" charset="-122"/>
                <a:ea typeface="Microsoft YaHei" charset="-122"/>
                <a:cs typeface="Microsoft YaHei" charset="-122"/>
              </a:rPr>
              <a:t>The </a:t>
            </a:r>
            <a:r>
              <a:rPr lang="zh-CN" altLang="en-US" sz="2000" dirty="0">
                <a:latin typeface="Microsoft YaHei" charset="-122"/>
                <a:ea typeface="Microsoft YaHei" charset="-122"/>
                <a:cs typeface="Microsoft YaHei" charset="-122"/>
              </a:rPr>
              <a:t>“4+1” View </a:t>
            </a:r>
            <a:r>
              <a:rPr lang="zh-CN" altLang="en-US" sz="2000" dirty="0" smtClean="0">
                <a:latin typeface="Microsoft YaHei" charset="-122"/>
                <a:ea typeface="Microsoft YaHei" charset="-122"/>
                <a:cs typeface="Microsoft YaHei" charset="-122"/>
              </a:rPr>
              <a:t>Model</a:t>
            </a:r>
            <a:r>
              <a:rPr lang="en-US" altLang="zh-CN" sz="2000" dirty="0" smtClean="0">
                <a:latin typeface="Microsoft YaHei" charset="-122"/>
                <a:ea typeface="Microsoft YaHei" charset="-122"/>
                <a:cs typeface="Microsoft YaHei" charset="-122"/>
              </a:rPr>
              <a:t> </a:t>
            </a:r>
            <a:r>
              <a:rPr lang="zh-CN" altLang="en-US" sz="2000" dirty="0" smtClean="0">
                <a:latin typeface="Microsoft YaHei" charset="-122"/>
                <a:ea typeface="Microsoft YaHei" charset="-122"/>
                <a:cs typeface="Microsoft YaHei" charset="-122"/>
              </a:rPr>
              <a:t>of </a:t>
            </a:r>
            <a:r>
              <a:rPr lang="zh-CN" altLang="en-US" sz="2000" dirty="0">
                <a:latin typeface="Microsoft YaHei" charset="-122"/>
                <a:ea typeface="Microsoft YaHei" charset="-122"/>
                <a:cs typeface="Microsoft YaHei" charset="-122"/>
              </a:rPr>
              <a:t>Software </a:t>
            </a:r>
            <a:r>
              <a:rPr lang="zh-CN" altLang="en-US" sz="2000" dirty="0" smtClean="0">
                <a:latin typeface="Microsoft YaHei" charset="-122"/>
                <a:ea typeface="Microsoft YaHei" charset="-122"/>
                <a:cs typeface="Microsoft YaHei" charset="-122"/>
              </a:rPr>
              <a:t>Architecture</a:t>
            </a:r>
            <a:r>
              <a:rPr lang="en-US" altLang="zh-CN" sz="2000" dirty="0" smtClean="0">
                <a:latin typeface="Microsoft YaHei" charset="-122"/>
                <a:ea typeface="Microsoft YaHei" charset="-122"/>
                <a:cs typeface="Microsoft YaHei" charset="-122"/>
              </a:rPr>
              <a:t>)</a:t>
            </a:r>
            <a:r>
              <a:rPr lang="zh-CN" altLang="en-US" sz="2000" dirty="0" smtClean="0">
                <a:latin typeface="Microsoft YaHei" charset="-122"/>
                <a:ea typeface="Microsoft YaHei" charset="-122"/>
                <a:cs typeface="Microsoft YaHei" charset="-122"/>
              </a:rPr>
              <a:t>使用</a:t>
            </a:r>
            <a:r>
              <a:rPr lang="zh-CN" altLang="en-US" sz="2000" dirty="0">
                <a:latin typeface="Microsoft YaHei" charset="-122"/>
                <a:ea typeface="Microsoft YaHei" charset="-122"/>
                <a:cs typeface="Microsoft YaHei" charset="-122"/>
              </a:rPr>
              <a:t>多个并发的</a:t>
            </a:r>
            <a:r>
              <a:rPr lang="zh-CN" altLang="en-US" sz="2000" dirty="0" smtClean="0">
                <a:latin typeface="Microsoft YaHei" charset="-122"/>
                <a:ea typeface="Microsoft YaHei" charset="-122"/>
                <a:cs typeface="Microsoft YaHei" charset="-122"/>
              </a:rPr>
              <a:t>视图（</a:t>
            </a:r>
            <a:r>
              <a:rPr lang="zh-CN" altLang="en-US" sz="2000" dirty="0" smtClean="0">
                <a:solidFill>
                  <a:schemeClr val="accent1">
                    <a:lumMod val="75000"/>
                  </a:schemeClr>
                </a:solidFill>
                <a:latin typeface="黑体" charset="-122"/>
                <a:ea typeface="黑体" charset="-122"/>
              </a:rPr>
              <a:t>逻辑</a:t>
            </a:r>
            <a:r>
              <a:rPr lang="zh-CN" altLang="en-US" sz="2000" dirty="0">
                <a:solidFill>
                  <a:schemeClr val="accent1">
                    <a:lumMod val="75000"/>
                  </a:schemeClr>
                </a:solidFill>
                <a:latin typeface="黑体" charset="-122"/>
                <a:ea typeface="黑体" charset="-122"/>
              </a:rPr>
              <a:t>视图</a:t>
            </a:r>
            <a:r>
              <a:rPr lang="zh-CN" altLang="en-US" sz="2000" dirty="0">
                <a:latin typeface="黑体" charset="-122"/>
                <a:ea typeface="黑体" charset="-122"/>
              </a:rPr>
              <a:t>、</a:t>
            </a:r>
            <a:r>
              <a:rPr lang="zh-CN" altLang="en-US" sz="2000" dirty="0">
                <a:solidFill>
                  <a:schemeClr val="accent1">
                    <a:lumMod val="75000"/>
                  </a:schemeClr>
                </a:solidFill>
                <a:latin typeface="黑体" charset="-122"/>
                <a:ea typeface="黑体" charset="-122"/>
              </a:rPr>
              <a:t>进程视图</a:t>
            </a:r>
            <a:r>
              <a:rPr lang="zh-CN" altLang="en-US" sz="2000" dirty="0">
                <a:latin typeface="黑体" charset="-122"/>
                <a:ea typeface="黑体" charset="-122"/>
              </a:rPr>
              <a:t>、</a:t>
            </a:r>
            <a:r>
              <a:rPr lang="zh-CN" altLang="en-US" sz="2000" dirty="0">
                <a:solidFill>
                  <a:schemeClr val="accent1">
                    <a:lumMod val="75000"/>
                  </a:schemeClr>
                </a:solidFill>
                <a:latin typeface="黑体" charset="-122"/>
                <a:ea typeface="黑体" charset="-122"/>
              </a:rPr>
              <a:t>物理视图</a:t>
            </a:r>
            <a:r>
              <a:rPr lang="zh-CN" altLang="en-US" sz="2000" dirty="0">
                <a:latin typeface="黑体" charset="-122"/>
                <a:ea typeface="黑体" charset="-122"/>
              </a:rPr>
              <a:t>、</a:t>
            </a:r>
            <a:r>
              <a:rPr lang="zh-CN" altLang="en-US" sz="2000" dirty="0">
                <a:solidFill>
                  <a:schemeClr val="accent1">
                    <a:lumMod val="75000"/>
                  </a:schemeClr>
                </a:solidFill>
                <a:latin typeface="黑体" charset="-122"/>
                <a:ea typeface="黑体" charset="-122"/>
              </a:rPr>
              <a:t>开发视图</a:t>
            </a:r>
            <a:r>
              <a:rPr lang="zh-CN" altLang="en-US" sz="2000" dirty="0">
                <a:latin typeface="黑体" charset="-122"/>
                <a:ea typeface="黑体" charset="-122"/>
              </a:rPr>
              <a:t>、</a:t>
            </a:r>
            <a:r>
              <a:rPr lang="zh-CN" altLang="en-US" sz="2000" dirty="0">
                <a:solidFill>
                  <a:schemeClr val="accent1">
                    <a:lumMod val="75000"/>
                  </a:schemeClr>
                </a:solidFill>
                <a:latin typeface="黑体" charset="-122"/>
                <a:ea typeface="黑体" charset="-122"/>
              </a:rPr>
              <a:t>场景视图</a:t>
            </a:r>
            <a:r>
              <a:rPr lang="zh-CN" altLang="en-US" sz="2000" dirty="0" smtClean="0">
                <a:latin typeface="黑体" charset="-122"/>
                <a:ea typeface="黑体" charset="-122"/>
              </a:rPr>
              <a:t>）</a:t>
            </a:r>
            <a:r>
              <a:rPr lang="zh-CN" altLang="en-US" sz="2000" dirty="0" smtClean="0">
                <a:latin typeface="Microsoft YaHei" charset="-122"/>
                <a:ea typeface="Microsoft YaHei" charset="-122"/>
                <a:cs typeface="Microsoft YaHei" charset="-122"/>
              </a:rPr>
              <a:t>来</a:t>
            </a:r>
            <a:r>
              <a:rPr lang="zh-CN" altLang="en-US" sz="2000" dirty="0">
                <a:latin typeface="Microsoft YaHei" charset="-122"/>
                <a:ea typeface="Microsoft YaHei" charset="-122"/>
                <a:cs typeface="Microsoft YaHei" charset="-122"/>
              </a:rPr>
              <a:t>组织软件架构的描述，每个视图仅用来描述一个特定的所关注的方面的问题集合。</a:t>
            </a:r>
          </a:p>
        </p:txBody>
      </p:sp>
      <p:sp>
        <p:nvSpPr>
          <p:cNvPr id="3" name="文本框 2"/>
          <p:cNvSpPr txBox="1"/>
          <p:nvPr/>
        </p:nvSpPr>
        <p:spPr>
          <a:xfrm>
            <a:off x="6554534" y="1046176"/>
            <a:ext cx="441146" cy="369332"/>
          </a:xfrm>
          <a:prstGeom prst="rect">
            <a:avLst/>
          </a:prstGeom>
          <a:noFill/>
        </p:spPr>
        <p:txBody>
          <a:bodyPr wrap="none" rtlCol="0">
            <a:spAutoFit/>
          </a:bodyPr>
          <a:lstStyle/>
          <a:p>
            <a:r>
              <a:rPr kumimoji="1" lang="en-US" altLang="zh-CN" dirty="0" smtClean="0"/>
              <a:t>[1]</a:t>
            </a:r>
            <a:endParaRPr kumimoji="1" lang="zh-CN" altLang="en-US" dirty="0"/>
          </a:p>
        </p:txBody>
      </p:sp>
      <p:sp>
        <p:nvSpPr>
          <p:cNvPr id="12" name="文本框 11"/>
          <p:cNvSpPr txBox="1"/>
          <p:nvPr/>
        </p:nvSpPr>
        <p:spPr>
          <a:xfrm>
            <a:off x="7502462" y="4204437"/>
            <a:ext cx="441146" cy="369332"/>
          </a:xfrm>
          <a:prstGeom prst="rect">
            <a:avLst/>
          </a:prstGeom>
          <a:noFill/>
        </p:spPr>
        <p:txBody>
          <a:bodyPr wrap="none" rtlCol="0">
            <a:spAutoFit/>
          </a:bodyPr>
          <a:lstStyle/>
          <a:p>
            <a:r>
              <a:rPr kumimoji="1" lang="en-US" altLang="zh-CN" dirty="0" smtClean="0"/>
              <a:t>[2]</a:t>
            </a:r>
            <a:endParaRPr kumimoji="1" lang="zh-CN" altLang="en-US" dirty="0"/>
          </a:p>
        </p:txBody>
      </p:sp>
    </p:spTree>
    <p:extLst>
      <p:ext uri="{BB962C8B-B14F-4D97-AF65-F5344CB8AC3E}">
        <p14:creationId xmlns:p14="http://schemas.microsoft.com/office/powerpoint/2010/main" val="42786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1.x</a:t>
            </a:r>
            <a:r>
              <a:rPr lang="zh-CN" altLang="en-US" sz="2000" b="1" dirty="0" smtClean="0">
                <a:solidFill>
                  <a:srgbClr val="F77258"/>
                </a:solidFill>
                <a:latin typeface="微软雅黑" panose="020B0503020204020204" pitchFamily="34" charset="-122"/>
                <a:ea typeface="微软雅黑" panose="020B0503020204020204" pitchFamily="34" charset="-122"/>
              </a:rPr>
              <a:t> 与 </a:t>
            </a: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 </a:t>
            </a:r>
            <a:r>
              <a:rPr lang="en-US" altLang="zh-CN" sz="2000" b="1" dirty="0" smtClean="0">
                <a:solidFill>
                  <a:srgbClr val="F77258"/>
                </a:solidFill>
                <a:latin typeface="微软雅黑" panose="020B0503020204020204" pitchFamily="34" charset="-122"/>
                <a:ea typeface="微软雅黑" panose="020B0503020204020204" pitchFamily="34" charset="-122"/>
              </a:rPr>
              <a:t>2.x</a:t>
            </a:r>
            <a:r>
              <a:rPr lang="zh-CN" altLang="en-US" sz="2000" b="1" dirty="0" smtClean="0">
                <a:solidFill>
                  <a:srgbClr val="F77258"/>
                </a:solidFill>
                <a:latin typeface="微软雅黑" panose="020B0503020204020204" pitchFamily="34" charset="-122"/>
                <a:ea typeface="微软雅黑" panose="020B0503020204020204" pitchFamily="34" charset="-122"/>
              </a:rPr>
              <a:t> 的比较</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1372643" y="2083944"/>
            <a:ext cx="4932907" cy="128990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“计时图”是一种可选的交互图，</a:t>
            </a:r>
            <a:r>
              <a:rPr lang="zh-CN" altLang="en-US" b="1" dirty="0" smtClean="0">
                <a:solidFill>
                  <a:srgbClr val="FF0000"/>
                </a:solidFill>
                <a:latin typeface="Microsoft YaHei" charset="-122"/>
                <a:ea typeface="Microsoft YaHei" charset="-122"/>
                <a:cs typeface="Microsoft YaHei" charset="-122"/>
              </a:rPr>
              <a:t>展示交互过程中的真实时间信息</a:t>
            </a:r>
            <a:r>
              <a:rPr lang="zh-CN" altLang="en-US" dirty="0" smtClean="0">
                <a:latin typeface="Microsoft YaHei" charset="-122"/>
                <a:ea typeface="Microsoft YaHei" charset="-122"/>
                <a:cs typeface="Microsoft YaHei" charset="-122"/>
              </a:rPr>
              <a:t>，具体描述对象状态变化的时间点以及维持特定状态的时间段。</a:t>
            </a:r>
          </a:p>
        </p:txBody>
      </p:sp>
      <p:sp>
        <p:nvSpPr>
          <p:cNvPr id="3" name="矩形 2"/>
          <p:cNvSpPr/>
          <p:nvPr/>
        </p:nvSpPr>
        <p:spPr>
          <a:xfrm>
            <a:off x="1372643" y="1268147"/>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计时</a:t>
            </a:r>
            <a:r>
              <a:rPr lang="zh-CN" altLang="en-US" sz="3600" b="1" u="none" strike="noStrike" dirty="0" smtClean="0">
                <a:effectLst/>
                <a:latin typeface="Microsoft YaHei" charset="-122"/>
                <a:ea typeface="Microsoft YaHei" charset="-122"/>
                <a:cs typeface="Microsoft YaHei" charset="-122"/>
              </a:rPr>
              <a:t>图</a:t>
            </a:r>
            <a:endParaRPr lang="zh-CN" altLang="en-US" sz="3600" b="1" dirty="0">
              <a:latin typeface="Microsoft YaHei" charset="-122"/>
              <a:ea typeface="Microsoft YaHei" charset="-122"/>
              <a:cs typeface="Microsoft YaHei"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566" y="2069377"/>
            <a:ext cx="5025648" cy="2608943"/>
          </a:xfrm>
          <a:prstGeom prst="rect">
            <a:avLst/>
          </a:prstGeom>
        </p:spPr>
      </p:pic>
    </p:spTree>
    <p:extLst>
      <p:ext uri="{BB962C8B-B14F-4D97-AF65-F5344CB8AC3E}">
        <p14:creationId xmlns:p14="http://schemas.microsoft.com/office/powerpoint/2010/main" val="1622560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a:solidFill>
                      <a:srgbClr val="2DCCDF"/>
                    </a:solidFill>
                    <a:latin typeface="微软雅黑" panose="020B0503020204020204" pitchFamily="34" charset="-122"/>
                    <a:ea typeface="微软雅黑" panose="020B0503020204020204" pitchFamily="34" charset="-122"/>
                  </a:rPr>
                  <a:t>5</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提问</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ASK QUESTIONS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7348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516762" cy="1446550"/>
            </a:xfrm>
            <a:prstGeom prst="rect">
              <a:avLst/>
            </a:prstGeom>
            <a:noFill/>
          </p:spPr>
          <p:txBody>
            <a:bodyPr wrap="none" rtlCol="0">
              <a:spAutoFit/>
            </a:bodyPr>
            <a:lstStyle/>
            <a:p>
              <a:r>
                <a:rPr kumimoji="1" lang="en-US" altLang="zh-CN" sz="8800" smtClean="0">
                  <a:solidFill>
                    <a:schemeClr val="bg1"/>
                  </a:solidFill>
                  <a:latin typeface="PingFang SC Medium" charset="-122"/>
                  <a:ea typeface="PingFang SC Medium" charset="-122"/>
                  <a:cs typeface="PingFang SC Medium" charset="-122"/>
                </a:rPr>
                <a:t>Q1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128345" y="1221339"/>
            <a:ext cx="6348037" cy="1938992"/>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请说出任意三个</a:t>
            </a:r>
            <a:r>
              <a:rPr lang="en-US" altLang="zh-CN" sz="4000" kern="0" dirty="0" smtClean="0">
                <a:latin typeface="微软雅黑" panose="020B0503020204020204" charset="-122"/>
                <a:ea typeface="微软雅黑" panose="020B0503020204020204" charset="-122"/>
                <a:cs typeface="微软雅黑" panose="020B0503020204020204" charset="-122"/>
              </a:rPr>
              <a:t>"4+1</a:t>
            </a:r>
            <a:r>
              <a:rPr lang="en-US" altLang="zh-CN" sz="4000" kern="0" dirty="0">
                <a:latin typeface="微软雅黑" panose="020B0503020204020204" charset="-122"/>
                <a:ea typeface="微软雅黑" panose="020B0503020204020204" charset="-122"/>
                <a:cs typeface="微软雅黑" panose="020B0503020204020204" charset="-122"/>
              </a:rPr>
              <a:t>"</a:t>
            </a:r>
            <a:r>
              <a:rPr lang="zh-CN" altLang="en-US" sz="4000" kern="0" dirty="0">
                <a:latin typeface="微软雅黑" panose="020B0503020204020204" charset="-122"/>
                <a:ea typeface="微软雅黑" panose="020B0503020204020204" charset="-122"/>
                <a:cs typeface="微软雅黑" panose="020B0503020204020204" charset="-122"/>
              </a:rPr>
              <a:t>视图和</a:t>
            </a:r>
            <a:r>
              <a:rPr lang="en-US" altLang="zh-CN" sz="4000" kern="0" dirty="0">
                <a:latin typeface="微软雅黑" panose="020B0503020204020204" charset="-122"/>
                <a:ea typeface="微软雅黑" panose="020B0503020204020204" charset="-122"/>
                <a:cs typeface="微软雅黑" panose="020B0503020204020204" charset="-122"/>
              </a:rPr>
              <a:t>UML</a:t>
            </a:r>
            <a:r>
              <a:rPr lang="zh-CN" altLang="en-US" sz="4000" kern="0" dirty="0">
                <a:latin typeface="微软雅黑" panose="020B0503020204020204" charset="-122"/>
                <a:ea typeface="微软雅黑" panose="020B0503020204020204" charset="-122"/>
                <a:cs typeface="微软雅黑" panose="020B0503020204020204" charset="-122"/>
              </a:rPr>
              <a:t>的对应关系：</a:t>
            </a:r>
            <a:endParaRPr kumimoji="1" lang="zh-CN" altLang="en-US" sz="4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2" name="表格 11"/>
          <p:cNvGraphicFramePr/>
          <p:nvPr/>
        </p:nvGraphicFramePr>
        <p:xfrm>
          <a:off x="5234608" y="3518834"/>
          <a:ext cx="5752136" cy="2286000"/>
        </p:xfrm>
        <a:graphic>
          <a:graphicData uri="http://schemas.openxmlformats.org/drawingml/2006/table">
            <a:tbl>
              <a:tblPr firstRow="1" bandRow="1">
                <a:tableStyleId>{5C22544A-7EE6-4342-B048-85BDC9FD1C3A}</a:tableStyleId>
              </a:tblPr>
              <a:tblGrid>
                <a:gridCol w="2876068"/>
                <a:gridCol w="2876068"/>
              </a:tblGrid>
              <a:tr h="381000">
                <a:tc>
                  <a:txBody>
                    <a:bodyPr/>
                    <a:lstStyle/>
                    <a:p>
                      <a:pPr algn="ctr">
                        <a:buNone/>
                      </a:pPr>
                      <a:r>
                        <a:rPr sz="1800"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"4+1"视图</a:t>
                      </a:r>
                      <a:endParaRPr lang="zh-CN" altLang="en-US" dirty="0"/>
                    </a:p>
                  </a:txBody>
                  <a:tcPr/>
                </a:tc>
                <a:tc>
                  <a:txBody>
                    <a:bodyPr/>
                    <a:lstStyle/>
                    <a:p>
                      <a:pPr algn="ctr">
                        <a:buNone/>
                      </a:pPr>
                      <a:r>
                        <a:rPr lang="en-US" altLang="zh-CN" sz="1800"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UML</a:t>
                      </a:r>
                      <a:endParaRPr lang="zh-CN" altLang="en-US"/>
                    </a:p>
                  </a:txBody>
                  <a:tcPr/>
                </a:tc>
              </a:tr>
              <a:tr h="381000">
                <a:tc>
                  <a:txBody>
                    <a:bodyPr/>
                    <a:lstStyle/>
                    <a:p>
                      <a:pPr algn="ctr">
                        <a:buNone/>
                      </a:pPr>
                      <a:r>
                        <a:rPr lang="zh-CN" altLang="en-US" dirty="0"/>
                        <a:t>逻辑视图</a:t>
                      </a:r>
                    </a:p>
                  </a:txBody>
                  <a:tcPr/>
                </a:tc>
                <a:tc>
                  <a:txBody>
                    <a:bodyPr/>
                    <a:lstStyle/>
                    <a:p>
                      <a:pPr algn="ctr">
                        <a:buNone/>
                      </a:pPr>
                      <a:r>
                        <a:rPr lang="zh-CN" altLang="en-US" dirty="0" smtClean="0"/>
                        <a:t>？</a:t>
                      </a:r>
                      <a:endParaRPr lang="zh-CN" altLang="en-US" dirty="0"/>
                    </a:p>
                  </a:txBody>
                  <a:tcPr/>
                </a:tc>
              </a:tr>
              <a:tr h="381000">
                <a:tc>
                  <a:txBody>
                    <a:bodyPr/>
                    <a:lstStyle/>
                    <a:p>
                      <a:pPr algn="ctr">
                        <a:buNone/>
                      </a:pPr>
                      <a:r>
                        <a:rPr lang="zh-CN" altLang="en-US"/>
                        <a:t>开发视图</a:t>
                      </a:r>
                    </a:p>
                  </a:txBody>
                  <a:tcPr/>
                </a:tc>
                <a:tc>
                  <a:txBody>
                    <a:bodyPr/>
                    <a:lstStyle/>
                    <a:p>
                      <a:pPr algn="ctr">
                        <a:buNone/>
                      </a:pPr>
                      <a:r>
                        <a:rPr lang="zh-CN" altLang="en-US" dirty="0" smtClean="0"/>
                        <a:t>？</a:t>
                      </a:r>
                      <a:endParaRPr lang="zh-CN" altLang="en-US" dirty="0"/>
                    </a:p>
                  </a:txBody>
                  <a:tcPr/>
                </a:tc>
              </a:tr>
              <a:tr h="381000">
                <a:tc>
                  <a:txBody>
                    <a:bodyPr/>
                    <a:lstStyle/>
                    <a:p>
                      <a:pPr algn="ctr">
                        <a:buNone/>
                      </a:pPr>
                      <a:r>
                        <a:rPr lang="zh-CN" altLang="en-US"/>
                        <a:t>进程视图</a:t>
                      </a:r>
                    </a:p>
                  </a:txBody>
                  <a:tcPr/>
                </a:tc>
                <a:tc>
                  <a:txBody>
                    <a:bodyPr/>
                    <a:lstStyle/>
                    <a:p>
                      <a:pPr algn="ctr">
                        <a:buNone/>
                      </a:pPr>
                      <a:r>
                        <a:rPr lang="zh-CN" altLang="en-US" dirty="0" smtClean="0"/>
                        <a:t>？</a:t>
                      </a:r>
                      <a:endParaRPr lang="en-US" altLang="zh-CN" dirty="0"/>
                    </a:p>
                  </a:txBody>
                  <a:tcPr/>
                </a:tc>
              </a:tr>
              <a:tr h="381000">
                <a:tc>
                  <a:txBody>
                    <a:bodyPr/>
                    <a:lstStyle/>
                    <a:p>
                      <a:pPr algn="ctr">
                        <a:buNone/>
                      </a:pPr>
                      <a:r>
                        <a:rPr lang="zh-CN" altLang="en-US"/>
                        <a:t>物理视图</a:t>
                      </a:r>
                    </a:p>
                  </a:txBody>
                  <a:tcPr/>
                </a:tc>
                <a:tc>
                  <a:txBody>
                    <a:bodyPr/>
                    <a:lstStyle/>
                    <a:p>
                      <a:pPr algn="ctr">
                        <a:buNone/>
                      </a:pPr>
                      <a:r>
                        <a:rPr lang="zh-CN" altLang="en-US" dirty="0" smtClean="0"/>
                        <a:t>？</a:t>
                      </a:r>
                      <a:endParaRPr lang="zh-CN" altLang="en-US" dirty="0"/>
                    </a:p>
                  </a:txBody>
                  <a:tcPr/>
                </a:tc>
              </a:tr>
              <a:tr h="381000">
                <a:tc>
                  <a:txBody>
                    <a:bodyPr/>
                    <a:lstStyle/>
                    <a:p>
                      <a:pPr algn="ctr">
                        <a:buNone/>
                      </a:pPr>
                      <a:r>
                        <a:rPr lang="zh-CN" altLang="en-US"/>
                        <a:t>场景视图</a:t>
                      </a:r>
                    </a:p>
                  </a:txBody>
                  <a:tcPr/>
                </a:tc>
                <a:tc>
                  <a:txBody>
                    <a:bodyPr/>
                    <a:lstStyle/>
                    <a:p>
                      <a:pPr algn="ctr">
                        <a:buNone/>
                      </a:pPr>
                      <a:r>
                        <a:rPr lang="zh-CN" altLang="en-US" dirty="0" smtClean="0"/>
                        <a:t>？</a:t>
                      </a:r>
                      <a:endParaRPr lang="zh-CN" altLang="en-US" dirty="0"/>
                    </a:p>
                  </a:txBody>
                  <a:tcPr/>
                </a:tc>
              </a:tr>
            </a:tbl>
          </a:graphicData>
        </a:graphic>
      </p:graphicFrame>
    </p:spTree>
    <p:extLst>
      <p:ext uri="{BB962C8B-B14F-4D97-AF65-F5344CB8AC3E}">
        <p14:creationId xmlns:p14="http://schemas.microsoft.com/office/powerpoint/2010/main" val="189718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404552" cy="1446550"/>
            </a:xfrm>
            <a:prstGeom prst="rect">
              <a:avLst/>
            </a:prstGeom>
            <a:noFill/>
          </p:spPr>
          <p:txBody>
            <a:bodyPr wrap="none" rtlCol="0">
              <a:spAutoFit/>
            </a:bodyPr>
            <a:lstStyle/>
            <a:p>
              <a:r>
                <a:rPr kumimoji="1" lang="en-US" altLang="zh-CN" sz="8800" dirty="0">
                  <a:solidFill>
                    <a:schemeClr val="bg1"/>
                  </a:solidFill>
                  <a:latin typeface="PingFang SC Medium" charset="-122"/>
                  <a:ea typeface="PingFang SC Medium" charset="-122"/>
                  <a:cs typeface="PingFang SC Medium" charset="-122"/>
                </a:rPr>
                <a:t>A</a:t>
              </a:r>
              <a:r>
                <a:rPr kumimoji="1" lang="en-US" altLang="zh-CN" sz="8800" dirty="0" smtClean="0">
                  <a:solidFill>
                    <a:schemeClr val="bg1"/>
                  </a:solidFill>
                  <a:latin typeface="PingFang SC Medium" charset="-122"/>
                  <a:ea typeface="PingFang SC Medium" charset="-122"/>
                  <a:cs typeface="PingFang SC Medium" charset="-122"/>
                </a:rPr>
                <a:t>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1" name="表格 10"/>
          <p:cNvGraphicFramePr/>
          <p:nvPr/>
        </p:nvGraphicFramePr>
        <p:xfrm>
          <a:off x="4765325" y="2247900"/>
          <a:ext cx="6119450" cy="2286000"/>
        </p:xfrm>
        <a:graphic>
          <a:graphicData uri="http://schemas.openxmlformats.org/drawingml/2006/table">
            <a:tbl>
              <a:tblPr firstRow="1" bandRow="1">
                <a:tableStyleId>{5C22544A-7EE6-4342-B048-85BDC9FD1C3A}</a:tableStyleId>
              </a:tblPr>
              <a:tblGrid>
                <a:gridCol w="3059725"/>
                <a:gridCol w="3059725"/>
              </a:tblGrid>
              <a:tr h="381000">
                <a:tc>
                  <a:txBody>
                    <a:bodyPr/>
                    <a:lstStyle/>
                    <a:p>
                      <a:pPr algn="ctr">
                        <a:buNone/>
                      </a:pPr>
                      <a:r>
                        <a:rPr sz="1800"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"4+1"视图</a:t>
                      </a:r>
                      <a:endParaRPr lang="zh-CN" altLang="en-US" dirty="0"/>
                    </a:p>
                  </a:txBody>
                  <a:tcPr/>
                </a:tc>
                <a:tc>
                  <a:txBody>
                    <a:bodyPr/>
                    <a:lstStyle/>
                    <a:p>
                      <a:pPr algn="ctr">
                        <a:buNone/>
                      </a:pPr>
                      <a:r>
                        <a:rPr lang="en-US" altLang="zh-CN" sz="1800" kern="0" noProof="0" dirty="0" smtClean="0">
                          <a:ln>
                            <a:noFill/>
                          </a:ln>
                          <a:effectLst/>
                          <a:uLnTx/>
                          <a:uFillTx/>
                          <a:latin typeface="微软雅黑" panose="020B0503020204020204" charset="-122"/>
                          <a:ea typeface="微软雅黑" panose="020B0503020204020204" charset="-122"/>
                          <a:cs typeface="微软雅黑" panose="020B0503020204020204" charset="-122"/>
                          <a:sym typeface="+mn-ea"/>
                        </a:rPr>
                        <a:t>UML</a:t>
                      </a:r>
                      <a:endParaRPr lang="zh-CN" altLang="en-US"/>
                    </a:p>
                  </a:txBody>
                  <a:tcPr/>
                </a:tc>
              </a:tr>
              <a:tr h="381000">
                <a:tc>
                  <a:txBody>
                    <a:bodyPr/>
                    <a:lstStyle/>
                    <a:p>
                      <a:pPr algn="ctr">
                        <a:buNone/>
                      </a:pPr>
                      <a:r>
                        <a:rPr lang="zh-CN" altLang="en-US" dirty="0"/>
                        <a:t>逻辑视图</a:t>
                      </a:r>
                    </a:p>
                  </a:txBody>
                  <a:tcPr/>
                </a:tc>
                <a:tc>
                  <a:txBody>
                    <a:bodyPr/>
                    <a:lstStyle/>
                    <a:p>
                      <a:pPr algn="ctr">
                        <a:buNone/>
                      </a:pPr>
                      <a:r>
                        <a:rPr lang="zh-CN" altLang="en-US" dirty="0"/>
                        <a:t>类图</a:t>
                      </a:r>
                    </a:p>
                  </a:txBody>
                  <a:tcPr/>
                </a:tc>
              </a:tr>
              <a:tr h="381000">
                <a:tc>
                  <a:txBody>
                    <a:bodyPr/>
                    <a:lstStyle/>
                    <a:p>
                      <a:pPr algn="ctr">
                        <a:buNone/>
                      </a:pPr>
                      <a:r>
                        <a:rPr lang="zh-CN" altLang="en-US"/>
                        <a:t>开发视图</a:t>
                      </a:r>
                    </a:p>
                  </a:txBody>
                  <a:tcPr/>
                </a:tc>
                <a:tc>
                  <a:txBody>
                    <a:bodyPr/>
                    <a:lstStyle/>
                    <a:p>
                      <a:pPr algn="ctr">
                        <a:buNone/>
                      </a:pPr>
                      <a:r>
                        <a:rPr lang="zh-CN" altLang="en-US" dirty="0"/>
                        <a:t>类图，组件图</a:t>
                      </a:r>
                    </a:p>
                  </a:txBody>
                  <a:tcPr/>
                </a:tc>
              </a:tr>
              <a:tr h="381000">
                <a:tc>
                  <a:txBody>
                    <a:bodyPr/>
                    <a:lstStyle/>
                    <a:p>
                      <a:pPr algn="ctr">
                        <a:buNone/>
                      </a:pPr>
                      <a:r>
                        <a:rPr lang="zh-CN" altLang="en-US"/>
                        <a:t>进程视图</a:t>
                      </a:r>
                    </a:p>
                  </a:txBody>
                  <a:tcPr/>
                </a:tc>
                <a:tc>
                  <a:txBody>
                    <a:bodyPr/>
                    <a:lstStyle/>
                    <a:p>
                      <a:pPr algn="ctr">
                        <a:buNone/>
                      </a:pPr>
                      <a:r>
                        <a:rPr lang="zh-CN" altLang="en-US" dirty="0"/>
                        <a:t>无完全对应</a:t>
                      </a:r>
                      <a:endParaRPr lang="en-US" altLang="zh-CN" dirty="0"/>
                    </a:p>
                  </a:txBody>
                  <a:tcPr/>
                </a:tc>
              </a:tr>
              <a:tr h="381000">
                <a:tc>
                  <a:txBody>
                    <a:bodyPr/>
                    <a:lstStyle/>
                    <a:p>
                      <a:pPr algn="ctr">
                        <a:buNone/>
                      </a:pPr>
                      <a:r>
                        <a:rPr lang="zh-CN" altLang="en-US"/>
                        <a:t>物理视图</a:t>
                      </a:r>
                    </a:p>
                  </a:txBody>
                  <a:tcPr/>
                </a:tc>
                <a:tc>
                  <a:txBody>
                    <a:bodyPr/>
                    <a:lstStyle/>
                    <a:p>
                      <a:pPr algn="ctr">
                        <a:buNone/>
                      </a:pPr>
                      <a:r>
                        <a:rPr lang="zh-CN" altLang="en-US" dirty="0"/>
                        <a:t>部署图</a:t>
                      </a:r>
                    </a:p>
                  </a:txBody>
                  <a:tcPr/>
                </a:tc>
              </a:tr>
              <a:tr h="381000">
                <a:tc>
                  <a:txBody>
                    <a:bodyPr/>
                    <a:lstStyle/>
                    <a:p>
                      <a:pPr algn="ctr">
                        <a:buNone/>
                      </a:pPr>
                      <a:r>
                        <a:rPr lang="zh-CN" altLang="en-US"/>
                        <a:t>场景视图</a:t>
                      </a:r>
                    </a:p>
                  </a:txBody>
                  <a:tcPr/>
                </a:tc>
                <a:tc>
                  <a:txBody>
                    <a:bodyPr/>
                    <a:lstStyle/>
                    <a:p>
                      <a:pPr algn="ctr">
                        <a:buNone/>
                      </a:pPr>
                      <a:r>
                        <a:rPr lang="zh-CN" altLang="en-US" dirty="0"/>
                        <a:t>用例图</a:t>
                      </a:r>
                    </a:p>
                  </a:txBody>
                  <a:tcPr/>
                </a:tc>
              </a:tr>
            </a:tbl>
          </a:graphicData>
        </a:graphic>
      </p:graphicFrame>
    </p:spTree>
    <p:extLst>
      <p:ext uri="{BB962C8B-B14F-4D97-AF65-F5344CB8AC3E}">
        <p14:creationId xmlns:p14="http://schemas.microsoft.com/office/powerpoint/2010/main" val="433810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56067" y="2170977"/>
            <a:ext cx="5897464" cy="2400657"/>
          </a:xfrm>
          <a:prstGeom prst="rect">
            <a:avLst/>
          </a:prstGeom>
          <a:noFill/>
        </p:spPr>
        <p:txBody>
          <a:bodyPr wrap="square" rtlCol="0">
            <a:spAutoFit/>
          </a:bodyPr>
          <a:lstStyle/>
          <a:p>
            <a:pPr>
              <a:lnSpc>
                <a:spcPct val="150000"/>
              </a:lnSpc>
            </a:pPr>
            <a:r>
              <a:rPr lang="zh-CN" altLang="en-US" sz="2000" kern="0" dirty="0">
                <a:latin typeface="微软雅黑" panose="020B0503020204020204" charset="-122"/>
                <a:ea typeface="微软雅黑" panose="020B0503020204020204" charset="-122"/>
                <a:cs typeface="微软雅黑" panose="020B0503020204020204" charset="-122"/>
                <a:sym typeface="+mn-ea"/>
              </a:rPr>
              <a:t>“</a:t>
            </a:r>
            <a:r>
              <a:rPr lang="en-US" altLang="zh-CN" sz="2000" kern="0" dirty="0">
                <a:latin typeface="微软雅黑" panose="020B0503020204020204" charset="-122"/>
                <a:ea typeface="微软雅黑" panose="020B0503020204020204" charset="-122"/>
                <a:cs typeface="微软雅黑" panose="020B0503020204020204" charset="-122"/>
                <a:sym typeface="+mn-ea"/>
              </a:rPr>
              <a:t>4+1</a:t>
            </a:r>
            <a:r>
              <a:rPr lang="zh-CN" altLang="en-US" sz="2000" kern="0" dirty="0">
                <a:latin typeface="微软雅黑" panose="020B0503020204020204" charset="-122"/>
                <a:ea typeface="微软雅黑" panose="020B0503020204020204" charset="-122"/>
                <a:cs typeface="微软雅黑" panose="020B0503020204020204" charset="-122"/>
                <a:sym typeface="+mn-ea"/>
              </a:rPr>
              <a:t>”视图模型</a:t>
            </a:r>
            <a:r>
              <a:rPr lang="zh-CN" altLang="en-US" sz="2000" kern="0" dirty="0" smtClean="0">
                <a:latin typeface="微软雅黑" panose="020B0503020204020204" charset="-122"/>
                <a:ea typeface="微软雅黑" panose="020B0503020204020204" charset="-122"/>
                <a:cs typeface="微软雅黑" panose="020B0503020204020204" charset="-122"/>
                <a:sym typeface="+mn-ea"/>
              </a:rPr>
              <a:t>中，哪个</a:t>
            </a:r>
            <a:r>
              <a:rPr lang="zh-CN" altLang="en-US" sz="2000" kern="0" dirty="0">
                <a:latin typeface="微软雅黑" panose="020B0503020204020204" charset="-122"/>
                <a:ea typeface="微软雅黑" panose="020B0503020204020204" charset="-122"/>
                <a:cs typeface="微软雅黑" panose="020B0503020204020204" charset="-122"/>
                <a:sym typeface="+mn-ea"/>
              </a:rPr>
              <a:t>视图</a:t>
            </a:r>
            <a:r>
              <a:rPr lang="zh-CN" altLang="en-US" sz="2000" kern="0" dirty="0" smtClean="0">
                <a:latin typeface="微软雅黑" panose="020B0503020204020204" charset="-122"/>
                <a:ea typeface="微软雅黑" panose="020B0503020204020204" charset="-122"/>
                <a:cs typeface="微软雅黑" panose="020B0503020204020204" charset="-122"/>
                <a:sym typeface="+mn-ea"/>
              </a:rPr>
              <a:t>侧重</a:t>
            </a:r>
            <a:r>
              <a:rPr lang="zh-CN" altLang="en-US" sz="2000" kern="0" dirty="0">
                <a:latin typeface="微软雅黑" panose="020B0503020204020204" charset="-122"/>
                <a:ea typeface="微软雅黑" panose="020B0503020204020204" charset="-122"/>
                <a:cs typeface="微软雅黑" panose="020B0503020204020204" charset="-122"/>
                <a:sym typeface="+mn-ea"/>
              </a:rPr>
              <a:t>系统的运行特性，关注非功能性的需求（性能，可用性）。服务于系统集成人员，方便后续性能测试。强调并发性、分布性、集成性、鲁棒性（容错）、可扩充性、吞吐量</a:t>
            </a:r>
            <a:r>
              <a:rPr lang="zh-CN" altLang="en-US" sz="2000" kern="0" dirty="0" smtClean="0">
                <a:latin typeface="微软雅黑" panose="020B0503020204020204" charset="-122"/>
                <a:ea typeface="微软雅黑" panose="020B0503020204020204" charset="-122"/>
                <a:cs typeface="微软雅黑" panose="020B0503020204020204" charset="-122"/>
                <a:sym typeface="+mn-ea"/>
              </a:rPr>
              <a:t>等</a:t>
            </a:r>
            <a:r>
              <a:rPr lang="zh-CN" altLang="en-US" sz="2000" kern="0" dirty="0">
                <a:latin typeface="微软雅黑" panose="020B0503020204020204" charset="-122"/>
                <a:ea typeface="微软雅黑" panose="020B0503020204020204" charset="-122"/>
                <a:cs typeface="微软雅黑" panose="020B0503020204020204" charset="-122"/>
                <a:sym typeface="+mn-ea"/>
              </a:rPr>
              <a:t>？</a:t>
            </a:r>
            <a:endParaRPr kumimoji="1" lang="zh-CN" altLang="en-US" sz="2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176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908016" y="3161446"/>
            <a:ext cx="6976347" cy="458908"/>
          </a:xfrm>
          <a:prstGeom prst="rect">
            <a:avLst/>
          </a:prstGeom>
          <a:noFill/>
        </p:spPr>
        <p:txBody>
          <a:bodyPr wrap="square" rtlCol="0">
            <a:spAutoFit/>
          </a:bodyPr>
          <a:lstStyle/>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进程视图</a:t>
            </a:r>
            <a:endParaRPr lang="en-US" altLang="zh-CN" dirty="0" smtClean="0">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005641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319" y="2475777"/>
            <a:ext cx="4953000" cy="1938992"/>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请说出</a:t>
            </a:r>
            <a:r>
              <a:rPr kumimoji="1" lang="en-US" altLang="zh-CN" sz="4000" dirty="0" smtClean="0">
                <a:latin typeface="Microsoft YaHei" charset="-122"/>
                <a:ea typeface="Microsoft YaHei" charset="-122"/>
                <a:cs typeface="Microsoft YaHei" charset="-122"/>
              </a:rPr>
              <a:t>UML2.0</a:t>
            </a:r>
            <a:r>
              <a:rPr kumimoji="1" lang="zh-CN" altLang="en-US" sz="4000" dirty="0" smtClean="0">
                <a:latin typeface="Microsoft YaHei" charset="-122"/>
                <a:ea typeface="Microsoft YaHei" charset="-122"/>
                <a:cs typeface="Microsoft YaHei" charset="-122"/>
              </a:rPr>
              <a:t>新增的四个图分别是什么？</a:t>
            </a:r>
            <a:endParaRPr kumimoji="1" lang="zh-CN" altLang="en-US" sz="4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614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033372" y="2513737"/>
            <a:ext cx="6976347" cy="1754326"/>
          </a:xfrm>
          <a:prstGeom prst="rect">
            <a:avLst/>
          </a:prstGeom>
          <a:noFill/>
        </p:spPr>
        <p:txBody>
          <a:bodyPr wrap="square" rtlCol="0">
            <a:spAutoFit/>
          </a:bodyPr>
          <a:lstStyle/>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包图</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组合结构图</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交互概览图</a:t>
            </a:r>
            <a:endParaRPr lang="en-US" altLang="zh-CN"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dirty="0" smtClean="0">
                <a:latin typeface="Microsoft YaHei" charset="-122"/>
                <a:ea typeface="Microsoft YaHei" charset="-122"/>
                <a:cs typeface="Microsoft YaHei" charset="-122"/>
              </a:rPr>
              <a:t>计时图</a:t>
            </a:r>
            <a:endParaRPr lang="en-US" altLang="zh-CN" dirty="0" smtClean="0">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616070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a:solidFill>
                      <a:srgbClr val="2DCCDF"/>
                    </a:solidFill>
                    <a:latin typeface="微软雅黑" panose="020B0503020204020204" pitchFamily="34" charset="-122"/>
                    <a:ea typeface="微软雅黑" panose="020B0503020204020204" pitchFamily="34" charset="-122"/>
                  </a:rPr>
                  <a:t>6</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绩效评价</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THE PERFORMANCE EVALUATION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5536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400" dirty="0" err="1">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7</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 </a:t>
            </a: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整合</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 </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及审核</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0" name="TextBox 16"/>
          <p:cNvSpPr txBox="1">
            <a:spLocks noChangeArrowheads="1"/>
          </p:cNvSpPr>
          <p:nvPr/>
        </p:nvSpPr>
        <p:spPr bwMode="auto">
          <a:xfrm>
            <a:off x="2308225" y="2140843"/>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47</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25</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1" name="TextBox 16"/>
          <p:cNvSpPr txBox="1">
            <a:spLocks noChangeArrowheads="1"/>
          </p:cNvSpPr>
          <p:nvPr/>
        </p:nvSpPr>
        <p:spPr bwMode="auto">
          <a:xfrm>
            <a:off x="3584017" y="5935718"/>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2" name="TextBox 16"/>
          <p:cNvSpPr txBox="1">
            <a:spLocks noChangeArrowheads="1"/>
          </p:cNvSpPr>
          <p:nvPr/>
        </p:nvSpPr>
        <p:spPr bwMode="auto">
          <a:xfrm>
            <a:off x="8772525" y="208245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3" name="TextBox 16"/>
          <p:cNvSpPr txBox="1">
            <a:spLocks noChangeArrowheads="1"/>
          </p:cNvSpPr>
          <p:nvPr/>
        </p:nvSpPr>
        <p:spPr bwMode="auto">
          <a:xfrm>
            <a:off x="1088800" y="495524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23</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4" name="TextBox 16"/>
          <p:cNvSpPr txBox="1">
            <a:spLocks noChangeArrowheads="1"/>
          </p:cNvSpPr>
          <p:nvPr/>
        </p:nvSpPr>
        <p:spPr bwMode="auto">
          <a:xfrm>
            <a:off x="8772525" y="521391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21</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043416" y="1375517"/>
            <a:ext cx="527709" cy="461665"/>
          </a:xfrm>
          <a:prstGeom prst="rect">
            <a:avLst/>
          </a:prstGeom>
          <a:noFill/>
        </p:spPr>
        <p:txBody>
          <a:bodyPr wrap="none" rtlCol="0">
            <a:spAutoFit/>
          </a:bodyPr>
          <a:lstStyle/>
          <a:p>
            <a:r>
              <a:rPr kumimoji="1" lang="en-US" altLang="zh-CN" sz="2400" b="1" dirty="0" smtClean="0"/>
              <a:t>94</a:t>
            </a:r>
            <a:endParaRPr kumimoji="1" lang="zh-CN" altLang="en-US" sz="2400" b="1" dirty="0"/>
          </a:p>
        </p:txBody>
      </p:sp>
      <p:sp>
        <p:nvSpPr>
          <p:cNvPr id="3" name="文本框 2"/>
          <p:cNvSpPr txBox="1"/>
          <p:nvPr/>
        </p:nvSpPr>
        <p:spPr>
          <a:xfrm>
            <a:off x="1104181" y="4226943"/>
            <a:ext cx="527709" cy="461665"/>
          </a:xfrm>
          <a:prstGeom prst="rect">
            <a:avLst/>
          </a:prstGeom>
          <a:noFill/>
        </p:spPr>
        <p:txBody>
          <a:bodyPr wrap="none" rtlCol="0">
            <a:spAutoFit/>
          </a:bodyPr>
          <a:lstStyle/>
          <a:p>
            <a:r>
              <a:rPr kumimoji="1" lang="en-US" altLang="zh-CN" sz="2400" b="1" dirty="0"/>
              <a:t>92</a:t>
            </a:r>
            <a:endParaRPr kumimoji="1" lang="zh-CN" altLang="en-US" sz="2400" b="1" dirty="0"/>
          </a:p>
        </p:txBody>
      </p:sp>
      <p:sp>
        <p:nvSpPr>
          <p:cNvPr id="6" name="文本框 5"/>
          <p:cNvSpPr txBox="1"/>
          <p:nvPr/>
        </p:nvSpPr>
        <p:spPr>
          <a:xfrm>
            <a:off x="10132593" y="4237979"/>
            <a:ext cx="1484733" cy="461665"/>
          </a:xfrm>
          <a:prstGeom prst="rect">
            <a:avLst/>
          </a:prstGeom>
          <a:noFill/>
        </p:spPr>
        <p:txBody>
          <a:bodyPr wrap="square" rtlCol="0">
            <a:spAutoFit/>
          </a:bodyPr>
          <a:lstStyle/>
          <a:p>
            <a:r>
              <a:rPr kumimoji="1" lang="en-US" altLang="zh-CN" sz="2400" b="1" dirty="0"/>
              <a:t>91</a:t>
            </a:r>
            <a:endParaRPr kumimoji="1" lang="zh-CN" altLang="en-US" sz="2400" b="1" dirty="0"/>
          </a:p>
        </p:txBody>
      </p:sp>
      <p:sp>
        <p:nvSpPr>
          <p:cNvPr id="13" name="文本框 12"/>
          <p:cNvSpPr txBox="1"/>
          <p:nvPr/>
        </p:nvSpPr>
        <p:spPr>
          <a:xfrm>
            <a:off x="9994569" y="1267836"/>
            <a:ext cx="527709" cy="461665"/>
          </a:xfrm>
          <a:prstGeom prst="rect">
            <a:avLst/>
          </a:prstGeom>
          <a:noFill/>
        </p:spPr>
        <p:txBody>
          <a:bodyPr wrap="none" rtlCol="0">
            <a:spAutoFit/>
          </a:bodyPr>
          <a:lstStyle/>
          <a:p>
            <a:r>
              <a:rPr kumimoji="1" lang="en-US" altLang="zh-CN" sz="2400" b="1" dirty="0" smtClean="0"/>
              <a:t>90</a:t>
            </a:r>
            <a:endParaRPr kumimoji="1" lang="zh-CN" altLang="en-US" sz="2400" b="1" dirty="0"/>
          </a:p>
        </p:txBody>
      </p:sp>
      <p:sp>
        <p:nvSpPr>
          <p:cNvPr id="15" name="文本框 14"/>
          <p:cNvSpPr txBox="1"/>
          <p:nvPr/>
        </p:nvSpPr>
        <p:spPr>
          <a:xfrm>
            <a:off x="7004272" y="5951758"/>
            <a:ext cx="527709" cy="461665"/>
          </a:xfrm>
          <a:prstGeom prst="rect">
            <a:avLst/>
          </a:prstGeom>
          <a:noFill/>
        </p:spPr>
        <p:txBody>
          <a:bodyPr wrap="none" rtlCol="0">
            <a:spAutoFit/>
          </a:bodyPr>
          <a:lstStyle/>
          <a:p>
            <a:r>
              <a:rPr kumimoji="1" lang="en-US" altLang="zh-CN" sz="2400" b="1" dirty="0" smtClean="0"/>
              <a:t>89</a:t>
            </a:r>
            <a:endParaRPr kumimoji="1" lang="zh-CN" altLang="en-US" sz="2400" b="1" dirty="0"/>
          </a:p>
        </p:txBody>
      </p:sp>
    </p:spTree>
    <p:extLst>
      <p:ext uri="{BB962C8B-B14F-4D97-AF65-F5344CB8AC3E}">
        <p14:creationId xmlns:p14="http://schemas.microsoft.com/office/powerpoint/2010/main" val="50232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10">
            <a:extLst>
              <a:ext uri="{FF2B5EF4-FFF2-40B4-BE49-F238E27FC236}">
                <a16:creationId xmlns="" xmlns:a16="http://schemas.microsoft.com/office/drawing/2014/main" id="{84FAADED-2C55-48CC-8245-6CEA3FABF3DC}"/>
              </a:ext>
            </a:extLst>
          </p:cNvPr>
          <p:cNvSpPr txBox="1">
            <a:spLocks noChangeArrowheads="1"/>
          </p:cNvSpPr>
          <p:nvPr/>
        </p:nvSpPr>
        <p:spPr bwMode="auto">
          <a:xfrm>
            <a:off x="4091806" y="1697568"/>
            <a:ext cx="40083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400" b="1" dirty="0">
                <a:solidFill>
                  <a:srgbClr val="F77258"/>
                </a:solidFill>
                <a:latin typeface="微软雅黑" panose="020B0503020204020204" pitchFamily="34" charset="-122"/>
                <a:ea typeface="微软雅黑" panose="020B0503020204020204" pitchFamily="34" charset="-122"/>
              </a:rPr>
              <a:t>UML</a:t>
            </a:r>
            <a:r>
              <a:rPr lang="zh-CN" altLang="en-US" sz="2400" b="1" dirty="0">
                <a:solidFill>
                  <a:srgbClr val="F77258"/>
                </a:solidFill>
                <a:latin typeface="微软雅黑" panose="020B0503020204020204" pitchFamily="34" charset="-122"/>
                <a:ea typeface="微软雅黑" panose="020B0503020204020204" pitchFamily="34" charset="-122"/>
              </a:rPr>
              <a:t>和各视图的对应</a:t>
            </a:r>
            <a:r>
              <a:rPr lang="zh-CN" altLang="en-US" sz="2400" b="1" dirty="0" smtClean="0">
                <a:solidFill>
                  <a:srgbClr val="F77258"/>
                </a:solidFill>
                <a:latin typeface="微软雅黑" panose="020B0503020204020204" pitchFamily="34" charset="-122"/>
                <a:ea typeface="微软雅黑" panose="020B0503020204020204" pitchFamily="34" charset="-122"/>
              </a:rPr>
              <a:t>关系</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nvPr>
        </p:nvGraphicFramePr>
        <p:xfrm>
          <a:off x="2898913" y="2537823"/>
          <a:ext cx="6394162" cy="2638026"/>
        </p:xfrm>
        <a:graphic>
          <a:graphicData uri="http://schemas.openxmlformats.org/drawingml/2006/table">
            <a:tbl>
              <a:tblPr firstRow="1" firstCol="1" bandRow="1">
                <a:tableStyleId>{5C22544A-7EE6-4342-B048-85BDC9FD1C3A}</a:tableStyleId>
              </a:tblPr>
              <a:tblGrid>
                <a:gridCol w="3193855"/>
                <a:gridCol w="3200307"/>
              </a:tblGrid>
              <a:tr h="439671">
                <a:tc>
                  <a:txBody>
                    <a:bodyPr/>
                    <a:lstStyle/>
                    <a:p>
                      <a:pPr algn="just">
                        <a:spcAft>
                          <a:spcPts val="0"/>
                        </a:spcAft>
                      </a:pPr>
                      <a:r>
                        <a:rPr lang="en-US" sz="2400" kern="100" dirty="0">
                          <a:effectLst/>
                        </a:rPr>
                        <a:t>4+1</a:t>
                      </a:r>
                      <a:r>
                        <a:rPr lang="zh-CN" sz="2400" kern="100" dirty="0">
                          <a:effectLst/>
                        </a:rPr>
                        <a:t>视图</a:t>
                      </a:r>
                      <a:endParaRPr lang="zh-CN" sz="2400" kern="100" dirty="0">
                        <a:effectLst/>
                        <a:latin typeface="Calibri" charset="0"/>
                        <a:ea typeface="宋体" charset="-122"/>
                        <a:cs typeface="Times New Roman" charset="0"/>
                      </a:endParaRPr>
                    </a:p>
                  </a:txBody>
                  <a:tcPr marL="68580" marR="68580" marT="0" marB="0"/>
                </a:tc>
                <a:tc>
                  <a:txBody>
                    <a:bodyPr/>
                    <a:lstStyle/>
                    <a:p>
                      <a:pPr>
                        <a:spcAft>
                          <a:spcPts val="0"/>
                        </a:spcAft>
                      </a:pPr>
                      <a:r>
                        <a:rPr lang="en-US" sz="2400" kern="100">
                          <a:effectLst/>
                        </a:rPr>
                        <a:t>UML</a:t>
                      </a:r>
                      <a:endParaRPr lang="zh-CN" sz="2400" kern="100">
                        <a:effectLst/>
                        <a:latin typeface="Calibri" charset="0"/>
                        <a:ea typeface="宋体" charset="-122"/>
                      </a:endParaRPr>
                    </a:p>
                  </a:txBody>
                  <a:tcPr marL="68580" marR="68580" marT="0" marB="0"/>
                </a:tc>
              </a:tr>
              <a:tr h="439671">
                <a:tc>
                  <a:txBody>
                    <a:bodyPr/>
                    <a:lstStyle/>
                    <a:p>
                      <a:pPr algn="just">
                        <a:spcAft>
                          <a:spcPts val="0"/>
                        </a:spcAft>
                      </a:pPr>
                      <a:r>
                        <a:rPr lang="zh-CN" sz="2400" kern="100">
                          <a:effectLst/>
                        </a:rPr>
                        <a:t>场景视图</a:t>
                      </a:r>
                      <a:r>
                        <a:rPr lang="en-US" sz="2400" kern="100">
                          <a:effectLst/>
                        </a:rPr>
                        <a:t> </a:t>
                      </a:r>
                      <a:endParaRPr lang="zh-CN" sz="2400" kern="100">
                        <a:effectLst/>
                        <a:latin typeface="Calibri" charset="0"/>
                        <a:ea typeface="宋体" charset="-122"/>
                        <a:cs typeface="Times New Roman" charset="0"/>
                      </a:endParaRPr>
                    </a:p>
                  </a:txBody>
                  <a:tcPr marL="68580" marR="68580" marT="0" marB="0"/>
                </a:tc>
                <a:tc>
                  <a:txBody>
                    <a:bodyPr/>
                    <a:lstStyle/>
                    <a:p>
                      <a:pPr algn="just">
                        <a:spcAft>
                          <a:spcPts val="0"/>
                        </a:spcAft>
                      </a:pPr>
                      <a:r>
                        <a:rPr lang="en-US" sz="2400" kern="100">
                          <a:effectLst/>
                        </a:rPr>
                        <a:t>use case</a:t>
                      </a:r>
                      <a:endParaRPr lang="zh-CN" sz="2400" kern="100">
                        <a:effectLst/>
                        <a:latin typeface="Calibri" charset="0"/>
                        <a:ea typeface="宋体" charset="-122"/>
                        <a:cs typeface="Times New Roman" charset="0"/>
                      </a:endParaRPr>
                    </a:p>
                  </a:txBody>
                  <a:tcPr marL="68580" marR="68580" marT="0" marB="0"/>
                </a:tc>
              </a:tr>
              <a:tr h="439671">
                <a:tc>
                  <a:txBody>
                    <a:bodyPr/>
                    <a:lstStyle/>
                    <a:p>
                      <a:pPr algn="just">
                        <a:spcAft>
                          <a:spcPts val="0"/>
                        </a:spcAft>
                      </a:pPr>
                      <a:r>
                        <a:rPr lang="zh-CN" sz="2400" kern="100">
                          <a:effectLst/>
                        </a:rPr>
                        <a:t>逻辑视图</a:t>
                      </a:r>
                      <a:endParaRPr lang="zh-CN" sz="2400" kern="100">
                        <a:effectLst/>
                        <a:latin typeface="Calibri" charset="0"/>
                        <a:ea typeface="宋体" charset="-122"/>
                        <a:cs typeface="Times New Roman" charset="0"/>
                      </a:endParaRPr>
                    </a:p>
                  </a:txBody>
                  <a:tcPr marL="68580" marR="68580" marT="0" marB="0"/>
                </a:tc>
                <a:tc>
                  <a:txBody>
                    <a:bodyPr/>
                    <a:lstStyle/>
                    <a:p>
                      <a:pPr algn="just">
                        <a:spcAft>
                          <a:spcPts val="0"/>
                        </a:spcAft>
                      </a:pPr>
                      <a:r>
                        <a:rPr lang="zh-CN" sz="2400" kern="100">
                          <a:effectLst/>
                        </a:rPr>
                        <a:t>类图</a:t>
                      </a:r>
                      <a:endParaRPr lang="zh-CN" sz="2400" kern="100">
                        <a:effectLst/>
                        <a:latin typeface="Calibri" charset="0"/>
                        <a:ea typeface="宋体" charset="-122"/>
                        <a:cs typeface="Times New Roman" charset="0"/>
                      </a:endParaRPr>
                    </a:p>
                  </a:txBody>
                  <a:tcPr marL="68580" marR="68580" marT="0" marB="0"/>
                </a:tc>
              </a:tr>
              <a:tr h="439671">
                <a:tc>
                  <a:txBody>
                    <a:bodyPr/>
                    <a:lstStyle/>
                    <a:p>
                      <a:pPr algn="just">
                        <a:spcAft>
                          <a:spcPts val="0"/>
                        </a:spcAft>
                      </a:pPr>
                      <a:r>
                        <a:rPr lang="zh-CN" sz="2400" kern="100" dirty="0" smtClean="0">
                          <a:effectLst/>
                        </a:rPr>
                        <a:t>开发</a:t>
                      </a:r>
                      <a:r>
                        <a:rPr lang="zh-CN" sz="2400" kern="100" dirty="0">
                          <a:effectLst/>
                        </a:rPr>
                        <a:t>视图</a:t>
                      </a:r>
                      <a:endParaRPr lang="zh-CN" sz="2400" kern="100" dirty="0">
                        <a:effectLst/>
                        <a:latin typeface="Calibri" charset="0"/>
                        <a:ea typeface="宋体" charset="-122"/>
                        <a:cs typeface="Times New Roman" charset="0"/>
                      </a:endParaRPr>
                    </a:p>
                  </a:txBody>
                  <a:tcPr marL="68580" marR="68580" marT="0" marB="0"/>
                </a:tc>
                <a:tc>
                  <a:txBody>
                    <a:bodyPr/>
                    <a:lstStyle/>
                    <a:p>
                      <a:pPr algn="just">
                        <a:spcAft>
                          <a:spcPts val="0"/>
                        </a:spcAft>
                      </a:pPr>
                      <a:r>
                        <a:rPr lang="zh-CN" sz="2400" kern="100">
                          <a:effectLst/>
                        </a:rPr>
                        <a:t>类图，组件图</a:t>
                      </a:r>
                      <a:endParaRPr lang="zh-CN" sz="2400" kern="100">
                        <a:effectLst/>
                        <a:latin typeface="Calibri" charset="0"/>
                        <a:ea typeface="宋体" charset="-122"/>
                        <a:cs typeface="Times New Roman" charset="0"/>
                      </a:endParaRPr>
                    </a:p>
                  </a:txBody>
                  <a:tcPr marL="68580" marR="68580" marT="0" marB="0"/>
                </a:tc>
              </a:tr>
              <a:tr h="439671">
                <a:tc>
                  <a:txBody>
                    <a:bodyPr/>
                    <a:lstStyle/>
                    <a:p>
                      <a:pPr algn="just">
                        <a:spcAft>
                          <a:spcPts val="0"/>
                        </a:spcAft>
                      </a:pPr>
                      <a:r>
                        <a:rPr lang="zh-CN" sz="2400" kern="100">
                          <a:effectLst/>
                        </a:rPr>
                        <a:t>进程视图</a:t>
                      </a:r>
                      <a:endParaRPr lang="zh-CN" sz="2400" kern="100">
                        <a:effectLst/>
                        <a:latin typeface="Calibri" charset="0"/>
                        <a:ea typeface="宋体" charset="-122"/>
                        <a:cs typeface="Times New Roman" charset="0"/>
                      </a:endParaRPr>
                    </a:p>
                  </a:txBody>
                  <a:tcPr marL="68580" marR="68580" marT="0" marB="0"/>
                </a:tc>
                <a:tc>
                  <a:txBody>
                    <a:bodyPr/>
                    <a:lstStyle/>
                    <a:p>
                      <a:pPr algn="just">
                        <a:spcAft>
                          <a:spcPts val="0"/>
                        </a:spcAft>
                      </a:pPr>
                      <a:r>
                        <a:rPr lang="zh-CN" sz="2400" kern="100">
                          <a:effectLst/>
                        </a:rPr>
                        <a:t>无完全对应</a:t>
                      </a:r>
                      <a:endParaRPr lang="zh-CN" sz="2400" kern="100">
                        <a:effectLst/>
                        <a:latin typeface="Calibri" charset="0"/>
                        <a:ea typeface="宋体" charset="-122"/>
                        <a:cs typeface="Times New Roman" charset="0"/>
                      </a:endParaRPr>
                    </a:p>
                  </a:txBody>
                  <a:tcPr marL="68580" marR="68580" marT="0" marB="0"/>
                </a:tc>
              </a:tr>
              <a:tr h="439671">
                <a:tc>
                  <a:txBody>
                    <a:bodyPr/>
                    <a:lstStyle/>
                    <a:p>
                      <a:pPr algn="just">
                        <a:spcAft>
                          <a:spcPts val="0"/>
                        </a:spcAft>
                      </a:pPr>
                      <a:r>
                        <a:rPr lang="zh-CN" sz="2400" kern="100" dirty="0" smtClean="0">
                          <a:effectLst/>
                        </a:rPr>
                        <a:t>视图</a:t>
                      </a:r>
                      <a:endParaRPr lang="zh-CN" sz="2400" kern="100" dirty="0">
                        <a:effectLst/>
                        <a:latin typeface="Calibri" charset="0"/>
                        <a:ea typeface="宋体" charset="-122"/>
                        <a:cs typeface="Times New Roman" charset="0"/>
                      </a:endParaRPr>
                    </a:p>
                  </a:txBody>
                  <a:tcPr marL="68580" marR="68580" marT="0" marB="0"/>
                </a:tc>
                <a:tc>
                  <a:txBody>
                    <a:bodyPr/>
                    <a:lstStyle/>
                    <a:p>
                      <a:pPr algn="just">
                        <a:spcAft>
                          <a:spcPts val="0"/>
                        </a:spcAft>
                      </a:pPr>
                      <a:r>
                        <a:rPr lang="zh-CN" sz="2400" kern="100" dirty="0">
                          <a:effectLst/>
                        </a:rPr>
                        <a:t>部署图</a:t>
                      </a:r>
                      <a:endParaRPr lang="zh-CN" sz="2400" kern="100" dirty="0">
                        <a:effectLst/>
                        <a:latin typeface="Calibri" charset="0"/>
                        <a:ea typeface="宋体" charset="-122"/>
                        <a:cs typeface="Times New Roman" charset="0"/>
                      </a:endParaRPr>
                    </a:p>
                  </a:txBody>
                  <a:tcPr marL="68580" marR="68580" marT="0" marB="0"/>
                </a:tc>
              </a:tr>
            </a:tbl>
          </a:graphicData>
        </a:graphic>
      </p:graphicFrame>
      <p:sp>
        <p:nvSpPr>
          <p:cNvPr id="8" name="文本框 7"/>
          <p:cNvSpPr txBox="1"/>
          <p:nvPr/>
        </p:nvSpPr>
        <p:spPr>
          <a:xfrm>
            <a:off x="7879609" y="1697568"/>
            <a:ext cx="441146" cy="369332"/>
          </a:xfrm>
          <a:prstGeom prst="rect">
            <a:avLst/>
          </a:prstGeom>
          <a:noFill/>
        </p:spPr>
        <p:txBody>
          <a:bodyPr wrap="none" rtlCol="0">
            <a:spAutoFit/>
          </a:bodyPr>
          <a:lstStyle/>
          <a:p>
            <a:r>
              <a:rPr kumimoji="1" lang="en-US" altLang="zh-CN" dirty="0" smtClean="0"/>
              <a:t>[2]</a:t>
            </a:r>
            <a:endParaRPr kumimoji="1" lang="zh-CN" altLang="en-US" dirty="0"/>
          </a:p>
        </p:txBody>
      </p:sp>
    </p:spTree>
    <p:extLst>
      <p:ext uri="{BB962C8B-B14F-4D97-AF65-F5344CB8AC3E}">
        <p14:creationId xmlns:p14="http://schemas.microsoft.com/office/powerpoint/2010/main" val="240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a:solidFill>
                      <a:srgbClr val="2DCCDF"/>
                    </a:solidFill>
                    <a:latin typeface="微软雅黑" panose="020B0503020204020204" pitchFamily="34" charset="-122"/>
                    <a:ea typeface="微软雅黑" panose="020B0503020204020204" pitchFamily="34" charset="-122"/>
                  </a:rPr>
                  <a:t>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912369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12856" y="2052748"/>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1577842" y="2303573"/>
            <a:ext cx="227965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1577842" y="1989248"/>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22" name="Oval 75"/>
          <p:cNvSpPr>
            <a:spLocks noChangeArrowheads="1"/>
          </p:cNvSpPr>
          <p:nvPr/>
        </p:nvSpPr>
        <p:spPr bwMode="auto">
          <a:xfrm>
            <a:off x="7698200" y="1948147"/>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 name="矩形 14"/>
          <p:cNvSpPr>
            <a:spLocks noChangeArrowheads="1"/>
          </p:cNvSpPr>
          <p:nvPr/>
        </p:nvSpPr>
        <p:spPr bwMode="auto">
          <a:xfrm>
            <a:off x="8463186" y="2198972"/>
            <a:ext cx="2279650" cy="133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https://</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blog.csdn.net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/antony0203/article/details/1966685</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8463186" y="1884647"/>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CSDN</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81"/>
          <p:cNvSpPr>
            <a:spLocks noChangeArrowheads="1"/>
          </p:cNvSpPr>
          <p:nvPr/>
        </p:nvSpPr>
        <p:spPr bwMode="auto">
          <a:xfrm>
            <a:off x="7781752" y="3506593"/>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1" name="矩形 20"/>
          <p:cNvSpPr>
            <a:spLocks noChangeArrowheads="1"/>
          </p:cNvSpPr>
          <p:nvPr/>
        </p:nvSpPr>
        <p:spPr bwMode="auto">
          <a:xfrm>
            <a:off x="8714266" y="4016814"/>
            <a:ext cx="2998469"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出版社：人民邮电出版社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James Rumbaugh ; Ivar Jacobson</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9787115296443</a:t>
            </a: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marL="0" marR="0" lvl="0" indent="0" defTabSz="1216025" rtl="0" eaLnBrk="1" fontAlgn="base" latinLnBrk="0" hangingPunct="1">
              <a:lnSpc>
                <a:spcPct val="120000"/>
              </a:lnSpc>
              <a:spcBef>
                <a:spcPct val="2000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5" name="TextBox 13"/>
          <p:cNvSpPr txBox="1">
            <a:spLocks noChangeArrowheads="1"/>
          </p:cNvSpPr>
          <p:nvPr/>
        </p:nvSpPr>
        <p:spPr bwMode="auto">
          <a:xfrm>
            <a:off x="8714266" y="3664797"/>
            <a:ext cx="29449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PRD2018-G12-UML</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概述</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PPT</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81"/>
          <p:cNvSpPr>
            <a:spLocks noChangeArrowheads="1"/>
          </p:cNvSpPr>
          <p:nvPr/>
        </p:nvSpPr>
        <p:spPr bwMode="auto">
          <a:xfrm>
            <a:off x="846798" y="3717739"/>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7" name="矩形 20"/>
          <p:cNvSpPr>
            <a:spLocks noChangeArrowheads="1"/>
          </p:cNvSpPr>
          <p:nvPr/>
        </p:nvSpPr>
        <p:spPr bwMode="auto">
          <a:xfrm>
            <a:off x="1577842" y="4071818"/>
            <a:ext cx="2998469" cy="9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sz="1400" dirty="0" smtClean="0">
                <a:hlinkClick r:id="rId2"/>
              </a:rPr>
              <a:t>http</a:t>
            </a:r>
            <a:r>
              <a:rPr lang="en-US" altLang="zh-CN" sz="1400" dirty="0">
                <a:hlinkClick r:id="rId2"/>
              </a:rPr>
              <a:t>://www.cnblogs.com/I-am-Betty/p/5467847.html</a:t>
            </a:r>
            <a:endParaRPr lang="en-US" altLang="zh-CN" sz="1400" dirty="0"/>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Box 13"/>
          <p:cNvSpPr txBox="1">
            <a:spLocks noChangeArrowheads="1"/>
          </p:cNvSpPr>
          <p:nvPr/>
        </p:nvSpPr>
        <p:spPr bwMode="auto">
          <a:xfrm>
            <a:off x="1504522" y="3717739"/>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CNBLOG</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576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324607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2604382"/>
            <a:chOff x="271019" y="2420002"/>
            <a:chExt cx="6470625" cy="260339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175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5400" b="1" dirty="0" smtClean="0">
                  <a:solidFill>
                    <a:srgbClr val="F77258"/>
                  </a:solidFill>
                  <a:latin typeface="微软雅黑" panose="020B0503020204020204" pitchFamily="34" charset="-122"/>
                  <a:ea typeface="微软雅黑" panose="020B0503020204020204" pitchFamily="34" charset="-122"/>
                </a:rPr>
                <a:t>UML</a:t>
              </a:r>
              <a:r>
                <a:rPr lang="zh-CN" altLang="en-US" sz="5400" b="1" dirty="0">
                  <a:solidFill>
                    <a:srgbClr val="F77258"/>
                  </a:solidFill>
                  <a:latin typeface="微软雅黑" panose="020B0503020204020204" pitchFamily="34" charset="-122"/>
                  <a:ea typeface="微软雅黑" panose="020B0503020204020204" pitchFamily="34" charset="-122"/>
                </a:rPr>
                <a:t>的视图</a:t>
              </a:r>
            </a:p>
            <a:p>
              <a:pPr lvl="0" eaLnBrk="0" fontAlgn="base" hangingPunct="0">
                <a:spcBef>
                  <a:spcPct val="0"/>
                </a:spcBef>
                <a:spcAft>
                  <a:spcPct val="0"/>
                </a:spcAft>
                <a:defRPr/>
              </a:pP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75724" y="4152384"/>
            <a:ext cx="1935402" cy="369332"/>
          </a:xfrm>
          <a:prstGeom prst="rect">
            <a:avLst/>
          </a:prstGeom>
        </p:spPr>
        <p:txBody>
          <a:bodyPr wrap="none">
            <a:spAutoFit/>
          </a:bodyPr>
          <a:lstStyle/>
          <a:p>
            <a:r>
              <a:rPr lang="en-US" altLang="zh-CN" dirty="0" smtClean="0">
                <a:solidFill>
                  <a:srgbClr val="353A3E"/>
                </a:solidFill>
                <a:latin typeface="微软雅黑" panose="020B0503020204020204" pitchFamily="34" charset="-122"/>
                <a:ea typeface="微软雅黑" panose="020B0503020204020204" pitchFamily="34" charset="-122"/>
              </a:rPr>
              <a:t>THE UML VIEW </a:t>
            </a:r>
            <a:endParaRPr lang="zh-CN" altLang="en-US" dirty="0"/>
          </a:p>
        </p:txBody>
      </p:sp>
      <p:sp>
        <p:nvSpPr>
          <p:cNvPr id="19" name="文本框 18"/>
          <p:cNvSpPr txBox="1"/>
          <p:nvPr/>
        </p:nvSpPr>
        <p:spPr>
          <a:xfrm>
            <a:off x="8373385" y="2336275"/>
            <a:ext cx="441146" cy="369332"/>
          </a:xfrm>
          <a:prstGeom prst="rect">
            <a:avLst/>
          </a:prstGeom>
          <a:noFill/>
        </p:spPr>
        <p:txBody>
          <a:bodyPr wrap="none" rtlCol="0">
            <a:spAutoFit/>
          </a:bodyPr>
          <a:lstStyle/>
          <a:p>
            <a:r>
              <a:rPr kumimoji="1" lang="en-US" altLang="zh-CN" dirty="0" smtClean="0"/>
              <a:t>[4]</a:t>
            </a:r>
            <a:endParaRPr kumimoji="1" lang="zh-CN" altLang="en-US" dirty="0"/>
          </a:p>
        </p:txBody>
      </p:sp>
    </p:spTree>
    <p:extLst>
      <p:ext uri="{BB962C8B-B14F-4D97-AF65-F5344CB8AC3E}">
        <p14:creationId xmlns:p14="http://schemas.microsoft.com/office/powerpoint/2010/main" val="193513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3694652" y="4069152"/>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rgbClr val="2FCCD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3179202" y="1619715"/>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3119814" y="2217680"/>
            <a:ext cx="1900382" cy="602061"/>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3168962" y="2819741"/>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3486375" y="3417706"/>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6769639" y="1179902"/>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6769639" y="2262577"/>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6769639" y="3345252"/>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6769639" y="4427927"/>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5066252" y="1459302"/>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4764627" y="3716727"/>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5066252" y="3130940"/>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5280564" y="2527690"/>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7487507" y="1270667"/>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0" name="TextBox 16"/>
          <p:cNvSpPr txBox="1">
            <a:spLocks noChangeArrowheads="1"/>
          </p:cNvSpPr>
          <p:nvPr/>
        </p:nvSpPr>
        <p:spPr bwMode="auto">
          <a:xfrm>
            <a:off x="7513693" y="2357965"/>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逻辑视图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1" name="TextBox 16"/>
          <p:cNvSpPr txBox="1">
            <a:spLocks noChangeArrowheads="1"/>
          </p:cNvSpPr>
          <p:nvPr/>
        </p:nvSpPr>
        <p:spPr bwMode="auto">
          <a:xfrm>
            <a:off x="7513692" y="3425789"/>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并发视图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2" name="TextBox 16"/>
          <p:cNvSpPr txBox="1">
            <a:spLocks noChangeArrowheads="1"/>
          </p:cNvSpPr>
          <p:nvPr/>
        </p:nvSpPr>
        <p:spPr bwMode="auto">
          <a:xfrm>
            <a:off x="7513692" y="4519486"/>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组件视图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3879762" y="4250332"/>
            <a:ext cx="425116" cy="338554"/>
          </a:xfrm>
          <a:prstGeom prst="rect">
            <a:avLst/>
          </a:prstGeom>
          <a:noFill/>
        </p:spPr>
        <p:txBody>
          <a:bodyPr wrap="none" rtlCol="0">
            <a:spAutoFit/>
          </a:bodyPr>
          <a:lstStyle/>
          <a:p>
            <a:r>
              <a:rPr kumimoji="1" lang="en-US" altLang="zh-CN" sz="1600" smtClean="0">
                <a:solidFill>
                  <a:schemeClr val="bg1"/>
                </a:solidFill>
                <a:latin typeface="Microsoft YaHei" charset="-122"/>
                <a:ea typeface="Microsoft YaHei" charset="-122"/>
                <a:cs typeface="Microsoft YaHei" charset="-122"/>
              </a:rPr>
              <a:t>05</a:t>
            </a:r>
            <a:endParaRPr kumimoji="1" lang="zh-CN" altLang="en-US" sz="1600" dirty="0">
              <a:solidFill>
                <a:schemeClr val="bg1"/>
              </a:solidFill>
              <a:latin typeface="Microsoft YaHei" charset="-122"/>
              <a:ea typeface="Microsoft YaHei" charset="-122"/>
              <a:cs typeface="Microsoft YaHei" charset="-122"/>
            </a:endParaRPr>
          </a:p>
        </p:txBody>
      </p:sp>
      <p:cxnSp>
        <p:nvCxnSpPr>
          <p:cNvPr id="45" name="Elbow Connector 62"/>
          <p:cNvCxnSpPr/>
          <p:nvPr/>
        </p:nvCxnSpPr>
        <p:spPr>
          <a:xfrm>
            <a:off x="4618577" y="4480056"/>
            <a:ext cx="1905000" cy="1306771"/>
          </a:xfrm>
          <a:prstGeom prst="bentConnector3">
            <a:avLst>
              <a:gd name="adj1" fmla="val 39063"/>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46" name="Oval 42"/>
          <p:cNvSpPr>
            <a:spLocks noChangeAspect="1"/>
          </p:cNvSpPr>
          <p:nvPr/>
        </p:nvSpPr>
        <p:spPr>
          <a:xfrm>
            <a:off x="6769639" y="5510602"/>
            <a:ext cx="552450" cy="552450"/>
          </a:xfrm>
          <a:prstGeom prst="ellipse">
            <a:avLst/>
          </a:prstGeom>
          <a:solidFill>
            <a:srgbClr val="2C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TextBox 16"/>
          <p:cNvSpPr txBox="1">
            <a:spLocks noChangeArrowheads="1"/>
          </p:cNvSpPr>
          <p:nvPr/>
        </p:nvSpPr>
        <p:spPr bwMode="auto">
          <a:xfrm>
            <a:off x="7521787" y="5602161"/>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9980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3017775" y="2639011"/>
            <a:ext cx="6096000" cy="2169825"/>
          </a:xfrm>
          <a:prstGeom prst="rect">
            <a:avLst/>
          </a:prstGeom>
        </p:spPr>
        <p:txBody>
          <a:bodyPr>
            <a:spAutoFit/>
          </a:bodyPr>
          <a:lstStyle/>
          <a:p>
            <a:pPr>
              <a:lnSpc>
                <a:spcPct val="150000"/>
              </a:lnSpc>
            </a:pPr>
            <a:r>
              <a:rPr lang="zh-CN" altLang="en-US" dirty="0">
                <a:latin typeface="Microsoft YaHei" charset="-122"/>
                <a:ea typeface="Microsoft YaHei" charset="-122"/>
                <a:cs typeface="Microsoft YaHei" charset="-122"/>
              </a:rPr>
              <a:t>用例视图，也称为外部视图、功能视图、用户视图。</a:t>
            </a:r>
          </a:p>
          <a:p>
            <a:pPr>
              <a:lnSpc>
                <a:spcPct val="150000"/>
              </a:lnSpc>
            </a:pPr>
            <a:r>
              <a:rPr lang="zh-CN" altLang="en-US" dirty="0">
                <a:latin typeface="Microsoft YaHei" charset="-122"/>
                <a:ea typeface="Microsoft YaHei" charset="-122"/>
                <a:cs typeface="Microsoft YaHei" charset="-122"/>
              </a:rPr>
              <a:t>用例视图主要强调</a:t>
            </a:r>
            <a:r>
              <a:rPr lang="zh-CN" altLang="en-US" b="1" dirty="0">
                <a:solidFill>
                  <a:srgbClr val="FF0000"/>
                </a:solidFill>
                <a:latin typeface="Microsoft YaHei" charset="-122"/>
                <a:ea typeface="Microsoft YaHei" charset="-122"/>
                <a:cs typeface="Microsoft YaHei" charset="-122"/>
              </a:rPr>
              <a:t>从系统的外部参与者（主要是用户）的角度</a:t>
            </a:r>
            <a:r>
              <a:rPr lang="zh-CN" altLang="en-US" dirty="0">
                <a:latin typeface="Microsoft YaHei" charset="-122"/>
                <a:ea typeface="Microsoft YaHei" charset="-122"/>
                <a:cs typeface="Microsoft YaHei" charset="-122"/>
              </a:rPr>
              <a:t>所看到的或需要的系统功能。</a:t>
            </a:r>
          </a:p>
          <a:p>
            <a:pPr>
              <a:lnSpc>
                <a:spcPct val="150000"/>
              </a:lnSpc>
            </a:pPr>
            <a:r>
              <a:rPr lang="zh-CN" altLang="en-US" dirty="0">
                <a:latin typeface="Microsoft YaHei" charset="-122"/>
                <a:ea typeface="Microsoft YaHei" charset="-122"/>
                <a:cs typeface="Microsoft YaHei" charset="-122"/>
              </a:rPr>
              <a:t>用例视图是</a:t>
            </a:r>
            <a:r>
              <a:rPr lang="zh-CN" altLang="en-US" b="1" dirty="0">
                <a:solidFill>
                  <a:srgbClr val="FF0000"/>
                </a:solidFill>
                <a:latin typeface="Microsoft YaHei" charset="-122"/>
                <a:ea typeface="Microsoft YaHei" charset="-122"/>
                <a:cs typeface="Microsoft YaHei" charset="-122"/>
              </a:rPr>
              <a:t>其他四种视图的核心</a:t>
            </a:r>
            <a:r>
              <a:rPr lang="zh-CN" altLang="en-US" dirty="0">
                <a:latin typeface="Microsoft YaHei" charset="-122"/>
                <a:ea typeface="Microsoft YaHei" charset="-122"/>
                <a:cs typeface="Microsoft YaHei" charset="-122"/>
              </a:rPr>
              <a:t>，它的内容</a:t>
            </a:r>
            <a:r>
              <a:rPr lang="zh-CN" altLang="en-US" b="1" dirty="0">
                <a:solidFill>
                  <a:srgbClr val="FF0000"/>
                </a:solidFill>
                <a:latin typeface="Microsoft YaHei" charset="-122"/>
                <a:ea typeface="Microsoft YaHei" charset="-122"/>
                <a:cs typeface="Microsoft YaHei" charset="-122"/>
              </a:rPr>
              <a:t>直接驱动</a:t>
            </a:r>
            <a:r>
              <a:rPr lang="zh-CN" altLang="en-US" dirty="0">
                <a:latin typeface="Microsoft YaHei" charset="-122"/>
                <a:ea typeface="Microsoft YaHei" charset="-122"/>
                <a:cs typeface="Microsoft YaHei" charset="-122"/>
              </a:rPr>
              <a:t>其它视图的开发。</a:t>
            </a:r>
          </a:p>
        </p:txBody>
      </p:sp>
    </p:spTree>
    <p:extLst>
      <p:ext uri="{BB962C8B-B14F-4D97-AF65-F5344CB8AC3E}">
        <p14:creationId xmlns:p14="http://schemas.microsoft.com/office/powerpoint/2010/main" val="27888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2562556" y="2413388"/>
            <a:ext cx="734121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逻辑视图也称为静态视图、结构模型视图，包括类图、对象图和包图。包含了</a:t>
            </a:r>
            <a:r>
              <a:rPr lang="zh-CN" altLang="en-US" b="1" dirty="0">
                <a:solidFill>
                  <a:srgbClr val="FF0000"/>
                </a:solidFill>
                <a:latin typeface="Microsoft YaHei" charset="-122"/>
                <a:ea typeface="Microsoft YaHei" charset="-122"/>
                <a:cs typeface="Microsoft YaHei" charset="-122"/>
              </a:rPr>
              <a:t>类、接口、协作</a:t>
            </a:r>
            <a:r>
              <a:rPr lang="zh-CN" altLang="en-US" dirty="0">
                <a:latin typeface="Microsoft YaHei" charset="-122"/>
                <a:ea typeface="Microsoft YaHei" charset="-122"/>
                <a:cs typeface="Microsoft YaHei" charset="-122"/>
              </a:rPr>
              <a:t>，静态方面</a:t>
            </a:r>
            <a:r>
              <a:rPr lang="zh-CN" altLang="en-US" dirty="0" smtClean="0">
                <a:latin typeface="Microsoft YaHei" charset="-122"/>
                <a:ea typeface="Microsoft YaHei" charset="-122"/>
                <a:cs typeface="Microsoft YaHei" charset="-122"/>
              </a:rPr>
              <a:t>用</a:t>
            </a:r>
            <a:r>
              <a:rPr lang="zh-CN" altLang="en-US" b="1" dirty="0" smtClean="0">
                <a:solidFill>
                  <a:srgbClr val="FF0000"/>
                </a:solidFill>
                <a:latin typeface="Microsoft YaHei" charset="-122"/>
                <a:ea typeface="Microsoft YaHei" charset="-122"/>
                <a:cs typeface="Microsoft YaHei" charset="-122"/>
              </a:rPr>
              <a:t>类</a:t>
            </a:r>
            <a:r>
              <a:rPr lang="zh-CN" altLang="en-US" b="1" dirty="0">
                <a:solidFill>
                  <a:srgbClr val="FF0000"/>
                </a:solidFill>
                <a:latin typeface="Microsoft YaHei" charset="-122"/>
                <a:ea typeface="Microsoft YaHei" charset="-122"/>
                <a:cs typeface="Microsoft YaHei" charset="-122"/>
              </a:rPr>
              <a:t>图和对象图</a:t>
            </a:r>
            <a:r>
              <a:rPr lang="zh-CN" altLang="en-US" dirty="0">
                <a:latin typeface="Microsoft YaHei" charset="-122"/>
                <a:ea typeface="Microsoft YaHei" charset="-122"/>
                <a:cs typeface="Microsoft YaHei" charset="-122"/>
              </a:rPr>
              <a:t>表现，动态方面用</a:t>
            </a:r>
            <a:r>
              <a:rPr lang="zh-CN" altLang="en-US" b="1" dirty="0">
                <a:solidFill>
                  <a:srgbClr val="FF0000"/>
                </a:solidFill>
                <a:latin typeface="Microsoft YaHei" charset="-122"/>
                <a:ea typeface="Microsoft YaHei" charset="-122"/>
                <a:cs typeface="Microsoft YaHei" charset="-122"/>
              </a:rPr>
              <a:t>活动图、状态图、交互图</a:t>
            </a:r>
            <a:r>
              <a:rPr lang="zh-CN" altLang="en-US" dirty="0">
                <a:latin typeface="Microsoft YaHei" charset="-122"/>
                <a:ea typeface="Microsoft YaHei" charset="-122"/>
                <a:cs typeface="Microsoft YaHei" charset="-122"/>
              </a:rPr>
              <a:t>表现。 </a:t>
            </a:r>
          </a:p>
          <a:p>
            <a:pPr>
              <a:lnSpc>
                <a:spcPct val="150000"/>
              </a:lnSpc>
            </a:pPr>
            <a:r>
              <a:rPr lang="zh-CN" altLang="en-US" dirty="0">
                <a:latin typeface="Microsoft YaHei" charset="-122"/>
                <a:ea typeface="Microsoft YaHei" charset="-122"/>
                <a:cs typeface="Microsoft YaHei" charset="-122"/>
              </a:rPr>
              <a:t>逻辑视图主要是从系统的</a:t>
            </a:r>
            <a:r>
              <a:rPr lang="zh-CN" altLang="en-US" b="1" dirty="0">
                <a:solidFill>
                  <a:srgbClr val="FF0000"/>
                </a:solidFill>
                <a:latin typeface="Microsoft YaHei" charset="-122"/>
                <a:ea typeface="Microsoft YaHei" charset="-122"/>
                <a:cs typeface="Microsoft YaHei" charset="-122"/>
              </a:rPr>
              <a:t>静态结构和动态行为</a:t>
            </a:r>
            <a:r>
              <a:rPr lang="zh-CN" altLang="en-US" dirty="0">
                <a:latin typeface="Microsoft YaHei" charset="-122"/>
                <a:ea typeface="Microsoft YaHei" charset="-122"/>
                <a:cs typeface="Microsoft YaHei" charset="-122"/>
              </a:rPr>
              <a:t>角度显示如何实现系统的功能。</a:t>
            </a:r>
          </a:p>
        </p:txBody>
      </p:sp>
    </p:spTree>
    <p:extLst>
      <p:ext uri="{BB962C8B-B14F-4D97-AF65-F5344CB8AC3E}">
        <p14:creationId xmlns:p14="http://schemas.microsoft.com/office/powerpoint/2010/main" val="74614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2338</Words>
  <Application>Microsoft Macintosh PowerPoint</Application>
  <PresentationFormat>宽屏</PresentationFormat>
  <Paragraphs>334</Paragraphs>
  <Slides>52</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52</vt:i4>
      </vt:variant>
    </vt:vector>
  </HeadingPairs>
  <TitlesOfParts>
    <vt:vector size="68" baseType="lpstr">
      <vt:lpstr>DengXian</vt:lpstr>
      <vt:lpstr>DengXian Light</vt:lpstr>
      <vt:lpstr>FontAwesome</vt:lpstr>
      <vt:lpstr>Gill Sans</vt:lpstr>
      <vt:lpstr>Microsoft YaHei</vt:lpstr>
      <vt:lpstr>Open Sans Light</vt:lpstr>
      <vt:lpstr>PingFang SC Medium</vt:lpstr>
      <vt:lpstr>STHeiti</vt:lpstr>
      <vt:lpstr>Times New Roman</vt:lpstr>
      <vt:lpstr>等线</vt:lpstr>
      <vt:lpstr>黑体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29</cp:revision>
  <dcterms:created xsi:type="dcterms:W3CDTF">2018-12-23T11:06:25Z</dcterms:created>
  <dcterms:modified xsi:type="dcterms:W3CDTF">2018-12-25T13:04:16Z</dcterms:modified>
</cp:coreProperties>
</file>