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258" r:id="rId3"/>
    <p:sldId id="259" r:id="rId4"/>
    <p:sldId id="313" r:id="rId5"/>
    <p:sldId id="314" r:id="rId6"/>
    <p:sldId id="262" r:id="rId7"/>
    <p:sldId id="311" r:id="rId8"/>
    <p:sldId id="312" r:id="rId9"/>
    <p:sldId id="269" r:id="rId10"/>
    <p:sldId id="270" r:id="rId11"/>
    <p:sldId id="319" r:id="rId12"/>
    <p:sldId id="320" r:id="rId13"/>
    <p:sldId id="321" r:id="rId14"/>
    <p:sldId id="322" r:id="rId15"/>
    <p:sldId id="327" r:id="rId16"/>
    <p:sldId id="324" r:id="rId17"/>
    <p:sldId id="325" r:id="rId18"/>
    <p:sldId id="326" r:id="rId19"/>
    <p:sldId id="318" r:id="rId20"/>
    <p:sldId id="316" r:id="rId21"/>
    <p:sldId id="271" r:id="rId22"/>
    <p:sldId id="315" r:id="rId23"/>
    <p:sldId id="294" r:id="rId24"/>
    <p:sldId id="295" r:id="rId25"/>
    <p:sldId id="296" r:id="rId26"/>
    <p:sldId id="297" r:id="rId27"/>
    <p:sldId id="298" r:id="rId28"/>
    <p:sldId id="299" r:id="rId29"/>
    <p:sldId id="300" r:id="rId30"/>
    <p:sldId id="301" r:id="rId31"/>
    <p:sldId id="302" r:id="rId32"/>
    <p:sldId id="303" r:id="rId33"/>
    <p:sldId id="306" r:id="rId34"/>
    <p:sldId id="30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69"/>
    <p:restoredTop sz="94648"/>
  </p:normalViewPr>
  <p:slideViewPr>
    <p:cSldViewPr snapToGrid="0" snapToObjects="1">
      <p:cViewPr>
        <p:scale>
          <a:sx n="112" d="100"/>
          <a:sy n="112" d="100"/>
        </p:scale>
        <p:origin x="376" y="392"/>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81805-D3E8-E84C-AECA-485DEB1B8B2B}" type="datetimeFigureOut">
              <a:rPr kumimoji="1" lang="zh-CN" altLang="en-US" smtClean="0"/>
              <a:t>2018/12/28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228F-893F-804B-8E51-FE6FEABE7897}" type="slidenum">
              <a:rPr kumimoji="1" lang="zh-CN" altLang="en-US" smtClean="0"/>
              <a:t>‹#›</a:t>
            </a:fld>
            <a:endParaRPr kumimoji="1" lang="zh-CN" altLang="en-US"/>
          </a:p>
        </p:txBody>
      </p:sp>
    </p:spTree>
    <p:extLst>
      <p:ext uri="{BB962C8B-B14F-4D97-AF65-F5344CB8AC3E}">
        <p14:creationId xmlns:p14="http://schemas.microsoft.com/office/powerpoint/2010/main" val="23783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8163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11</a:t>
            </a:fld>
            <a:endParaRPr kumimoji="1" lang="zh-CN" altLang="en-US"/>
          </a:p>
        </p:txBody>
      </p:sp>
    </p:spTree>
    <p:extLst>
      <p:ext uri="{BB962C8B-B14F-4D97-AF65-F5344CB8AC3E}">
        <p14:creationId xmlns:p14="http://schemas.microsoft.com/office/powerpoint/2010/main" val="42227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12</a:t>
            </a:fld>
            <a:endParaRPr kumimoji="1" lang="zh-CN" altLang="en-US"/>
          </a:p>
        </p:txBody>
      </p:sp>
    </p:spTree>
    <p:extLst>
      <p:ext uri="{BB962C8B-B14F-4D97-AF65-F5344CB8AC3E}">
        <p14:creationId xmlns:p14="http://schemas.microsoft.com/office/powerpoint/2010/main" val="10332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13</a:t>
            </a:fld>
            <a:endParaRPr kumimoji="1" lang="zh-CN" altLang="en-US"/>
          </a:p>
        </p:txBody>
      </p:sp>
    </p:spTree>
    <p:extLst>
      <p:ext uri="{BB962C8B-B14F-4D97-AF65-F5344CB8AC3E}">
        <p14:creationId xmlns:p14="http://schemas.microsoft.com/office/powerpoint/2010/main" val="32915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14</a:t>
            </a:fld>
            <a:endParaRPr kumimoji="1" lang="zh-CN" altLang="en-US"/>
          </a:p>
        </p:txBody>
      </p:sp>
    </p:spTree>
    <p:extLst>
      <p:ext uri="{BB962C8B-B14F-4D97-AF65-F5344CB8AC3E}">
        <p14:creationId xmlns:p14="http://schemas.microsoft.com/office/powerpoint/2010/main" val="185750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19</a:t>
            </a:fld>
            <a:endParaRPr kumimoji="1" lang="zh-CN" altLang="en-US"/>
          </a:p>
        </p:txBody>
      </p:sp>
    </p:spTree>
    <p:extLst>
      <p:ext uri="{BB962C8B-B14F-4D97-AF65-F5344CB8AC3E}">
        <p14:creationId xmlns:p14="http://schemas.microsoft.com/office/powerpoint/2010/main" val="162496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zh-CN" altLang="en-US" sz="1200" b="1" i="0" u="none" strike="noStrike" kern="1200" dirty="0" smtClean="0">
                <a:solidFill>
                  <a:schemeClr val="tx1"/>
                </a:solidFill>
                <a:effectLst/>
                <a:latin typeface="+mn-lt"/>
                <a:ea typeface="+mn-ea"/>
                <a:cs typeface="+mn-cs"/>
              </a:rPr>
              <a:t>逻辑视图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1" i="0" u="none" strike="noStrike" kern="1200" dirty="0" smtClean="0">
                <a:solidFill>
                  <a:schemeClr val="tx1"/>
                </a:solidFill>
                <a:effectLst/>
                <a:latin typeface="+mn-lt"/>
                <a:ea typeface="+mn-ea"/>
                <a:cs typeface="+mn-cs"/>
              </a:rPr>
              <a:t>类图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0" i="0" u="none" strike="noStrike" kern="1200" dirty="0" smtClean="0">
                <a:solidFill>
                  <a:schemeClr val="tx1"/>
                </a:solidFill>
                <a:effectLst/>
                <a:latin typeface="+mn-lt"/>
                <a:ea typeface="+mn-ea"/>
                <a:cs typeface="+mn-cs"/>
              </a:rPr>
              <a:t>开发视图</a:t>
            </a:r>
          </a:p>
          <a:p>
            <a:pPr rtl="0" eaLnBrk="1" fontAlgn="t" latinLnBrk="0" hangingPunct="1"/>
            <a:r>
              <a:rPr lang="zh-CN" altLang="en-US" sz="1200" b="0" i="0" u="none" strike="noStrike" kern="1200" dirty="0" smtClean="0">
                <a:solidFill>
                  <a:schemeClr val="tx1"/>
                </a:solidFill>
                <a:effectLst/>
                <a:latin typeface="+mn-lt"/>
                <a:ea typeface="+mn-ea"/>
                <a:cs typeface="+mn-cs"/>
              </a:rPr>
              <a:t>类图，组件图</a:t>
            </a:r>
          </a:p>
          <a:p>
            <a:pPr rtl="0" eaLnBrk="1" fontAlgn="t" latinLnBrk="0" hangingPunct="1"/>
            <a:r>
              <a:rPr lang="zh-CN" altLang="en-US" sz="1200" b="0" i="0" u="none" strike="noStrike" kern="1200" dirty="0" smtClean="0">
                <a:solidFill>
                  <a:schemeClr val="tx1"/>
                </a:solidFill>
                <a:effectLst/>
                <a:latin typeface="+mn-lt"/>
                <a:ea typeface="+mn-ea"/>
                <a:cs typeface="+mn-cs"/>
              </a:rPr>
              <a:t>进程视图</a:t>
            </a:r>
          </a:p>
          <a:p>
            <a:pPr rtl="0" eaLnBrk="1" fontAlgn="t" latinLnBrk="0" hangingPunct="1"/>
            <a:r>
              <a:rPr lang="zh-CN" altLang="en-US" sz="1200" b="0" i="0" u="none" strike="noStrike" kern="1200" dirty="0" smtClean="0">
                <a:solidFill>
                  <a:schemeClr val="tx1"/>
                </a:solidFill>
                <a:effectLst/>
                <a:latin typeface="+mn-lt"/>
                <a:ea typeface="+mn-ea"/>
                <a:cs typeface="+mn-cs"/>
              </a:rPr>
              <a:t>无完全对应</a:t>
            </a:r>
          </a:p>
          <a:p>
            <a:pPr rtl="0" eaLnBrk="1" fontAlgn="t" latinLnBrk="0" hangingPunct="1"/>
            <a:r>
              <a:rPr lang="zh-CN" altLang="en-US" sz="1200" b="0" i="0" u="none" strike="noStrike" kern="1200" dirty="0" smtClean="0">
                <a:solidFill>
                  <a:schemeClr val="tx1"/>
                </a:solidFill>
                <a:effectLst/>
                <a:latin typeface="+mn-lt"/>
                <a:ea typeface="+mn-ea"/>
                <a:cs typeface="+mn-cs"/>
              </a:rPr>
              <a:t>物理视图</a:t>
            </a:r>
          </a:p>
          <a:p>
            <a:pPr rtl="0" eaLnBrk="1" fontAlgn="t" latinLnBrk="0" hangingPunct="1"/>
            <a:r>
              <a:rPr lang="zh-CN" altLang="en-US" sz="1200" b="0" i="0" u="none" strike="noStrike" kern="1200" dirty="0" smtClean="0">
                <a:solidFill>
                  <a:schemeClr val="tx1"/>
                </a:solidFill>
                <a:effectLst/>
                <a:latin typeface="+mn-lt"/>
                <a:ea typeface="+mn-ea"/>
                <a:cs typeface="+mn-cs"/>
              </a:rPr>
              <a:t>部署图</a:t>
            </a:r>
          </a:p>
          <a:p>
            <a:pPr rtl="0" eaLnBrk="1" fontAlgn="t" latinLnBrk="0" hangingPunct="1"/>
            <a:r>
              <a:rPr lang="zh-CN" altLang="en-US" sz="1200" b="0" i="0" u="none" strike="noStrike" kern="1200" dirty="0" smtClean="0">
                <a:solidFill>
                  <a:schemeClr val="tx1"/>
                </a:solidFill>
                <a:effectLst/>
                <a:latin typeface="+mn-lt"/>
                <a:ea typeface="+mn-ea"/>
                <a:cs typeface="+mn-cs"/>
              </a:rPr>
              <a:t>场景视图</a:t>
            </a:r>
          </a:p>
          <a:p>
            <a:pPr rtl="0" eaLnBrk="1" fontAlgn="t" latinLnBrk="0" hangingPunct="1"/>
            <a:r>
              <a:rPr lang="zh-CN" altLang="en-US" sz="1200" b="0" i="0" u="none" strike="noStrike" kern="1200" dirty="0" smtClean="0">
                <a:solidFill>
                  <a:schemeClr val="tx1"/>
                </a:solidFill>
                <a:effectLst/>
                <a:latin typeface="+mn-lt"/>
                <a:ea typeface="+mn-ea"/>
                <a:cs typeface="+mn-cs"/>
              </a:rPr>
              <a:t>用例图</a:t>
            </a:r>
          </a:p>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24</a:t>
            </a:fld>
            <a:endParaRPr kumimoji="1" lang="zh-CN" altLang="en-US"/>
          </a:p>
        </p:txBody>
      </p:sp>
    </p:spTree>
    <p:extLst>
      <p:ext uri="{BB962C8B-B14F-4D97-AF65-F5344CB8AC3E}">
        <p14:creationId xmlns:p14="http://schemas.microsoft.com/office/powerpoint/2010/main" val="21431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25</a:t>
            </a:fld>
            <a:endParaRPr kumimoji="1" lang="zh-CN" altLang="en-US"/>
          </a:p>
        </p:txBody>
      </p:sp>
    </p:spTree>
    <p:extLst>
      <p:ext uri="{BB962C8B-B14F-4D97-AF65-F5344CB8AC3E}">
        <p14:creationId xmlns:p14="http://schemas.microsoft.com/office/powerpoint/2010/main" val="110882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06299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83231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406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50235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4535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14424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34441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91157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4579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77768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02895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8936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25103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23398;&#29983;&#29992;&#20363;&#22270;.png" TargetMode="Externa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25945;&#24072;&#29992;&#20363;&#22270;.png" TargetMode="Externa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31649;&#29702;&#21592;&#29992;&#20363;&#22270;.png" TargetMode="Externa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nblogs.com/I-am-Betty/p/5467847.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4964080" y="2405064"/>
            <a:ext cx="7302680" cy="1815362"/>
            <a:chOff x="267845" y="2420002"/>
            <a:chExt cx="7303214" cy="1814959"/>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IIII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7303214" cy="92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综合应用和问题解答</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20"/>
          <p:cNvSpPr txBox="1">
            <a:spLocks noChangeArrowheads="1"/>
          </p:cNvSpPr>
          <p:nvPr/>
        </p:nvSpPr>
        <p:spPr bwMode="auto">
          <a:xfrm>
            <a:off x="4994183"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4994183"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xmlns=""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100188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1682132" y="1282215"/>
            <a:ext cx="2332690" cy="646331"/>
          </a:xfrm>
          <a:prstGeom prst="rect">
            <a:avLst/>
          </a:prstGeom>
        </p:spPr>
        <p:txBody>
          <a:bodyPr wrap="none">
            <a:spAutoFit/>
          </a:bodyPr>
          <a:lstStyle/>
          <a:p>
            <a:r>
              <a:rPr lang="en-US" altLang="zh-CN" sz="3600" b="1" u="none" strike="noStrike" dirty="0" smtClean="0">
                <a:effectLst/>
                <a:latin typeface="Microsoft YaHei" charset="-122"/>
                <a:ea typeface="Microsoft YaHei" charset="-122"/>
                <a:cs typeface="Microsoft YaHei" charset="-122"/>
              </a:rPr>
              <a:t>UML</a:t>
            </a:r>
            <a:r>
              <a:rPr lang="en-US" altLang="zh-CN" sz="3600" b="1" dirty="0">
                <a:latin typeface="Microsoft YaHei" charset="-122"/>
                <a:ea typeface="Microsoft YaHei" charset="-122"/>
                <a:cs typeface="Microsoft YaHei" charset="-122"/>
              </a:rPr>
              <a:t> </a:t>
            </a:r>
            <a:r>
              <a:rPr lang="zh-CN" altLang="en-US" sz="3600" b="1" dirty="0" smtClean="0">
                <a:latin typeface="Microsoft YaHei" charset="-122"/>
                <a:ea typeface="Microsoft YaHei" charset="-122"/>
                <a:cs typeface="Microsoft YaHei" charset="-122"/>
              </a:rPr>
              <a:t>工具</a:t>
            </a:r>
            <a:endParaRPr lang="en-US" altLang="zh-CN" sz="3600" b="1" u="none" strike="noStrike" dirty="0" smtClean="0">
              <a:effectLst/>
              <a:latin typeface="Microsoft YaHei" charset="-122"/>
              <a:ea typeface="Microsoft YaHei" charset="-122"/>
              <a:cs typeface="Microsoft YaHei" charset="-122"/>
            </a:endParaRPr>
          </a:p>
        </p:txBody>
      </p:sp>
      <p:sp>
        <p:nvSpPr>
          <p:cNvPr id="10" name="矩形 9"/>
          <p:cNvSpPr/>
          <p:nvPr/>
        </p:nvSpPr>
        <p:spPr>
          <a:xfrm>
            <a:off x="1682132" y="2182360"/>
            <a:ext cx="3743007" cy="466281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我们组采用的</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工具是</a:t>
            </a:r>
            <a:r>
              <a:rPr lang="en-US" altLang="zh-CN" dirty="0" err="1" smtClean="0">
                <a:latin typeface="Microsoft YaHei" charset="-122"/>
                <a:ea typeface="Microsoft YaHei" charset="-122"/>
                <a:cs typeface="Microsoft YaHei" charset="-122"/>
              </a:rPr>
              <a:t>ProcessOn</a:t>
            </a:r>
            <a:r>
              <a:rPr lang="zh-CN" altLang="en-US" dirty="0" smtClean="0">
                <a:latin typeface="Microsoft YaHei" charset="-122"/>
                <a:ea typeface="Microsoft YaHei" charset="-122"/>
                <a:cs typeface="Microsoft YaHei" charset="-122"/>
              </a:rPr>
              <a:t>。它是一款</a:t>
            </a:r>
            <a:r>
              <a:rPr lang="zh-CN" altLang="en-US" b="1" dirty="0" smtClean="0">
                <a:solidFill>
                  <a:srgbClr val="FF0000"/>
                </a:solidFill>
                <a:latin typeface="Microsoft YaHei" charset="-122"/>
                <a:ea typeface="Microsoft YaHei" charset="-122"/>
                <a:cs typeface="Microsoft YaHei" charset="-122"/>
              </a:rPr>
              <a:t>专业在线作图工具和分享社区</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由于小组成员对</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图的绘制都不是很熟练，所以选择了这款工具，因为它的</a:t>
            </a:r>
            <a:r>
              <a:rPr lang="zh-CN" altLang="en-US" b="1" dirty="0" smtClean="0">
                <a:solidFill>
                  <a:srgbClr val="FF0000"/>
                </a:solidFill>
                <a:latin typeface="Microsoft YaHei" charset="-122"/>
                <a:ea typeface="Microsoft YaHei" charset="-122"/>
                <a:cs typeface="Microsoft YaHei" charset="-122"/>
              </a:rPr>
              <a:t>界面非常易用</a:t>
            </a:r>
            <a:r>
              <a:rPr lang="zh-CN" altLang="en-US" dirty="0" smtClean="0">
                <a:latin typeface="Microsoft YaHei" charset="-122"/>
                <a:ea typeface="Microsoft YaHei" charset="-122"/>
                <a:cs typeface="Microsoft YaHei" charset="-122"/>
              </a:rPr>
              <a:t>，而且内置的分享社区也可以让我们浏览专业人士所绘制的</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图进行参考。</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除此之外</a:t>
            </a:r>
            <a:r>
              <a:rPr lang="en-US" altLang="zh-CN" dirty="0" err="1" smtClean="0">
                <a:latin typeface="Microsoft YaHei" charset="-122"/>
                <a:ea typeface="Microsoft YaHei" charset="-122"/>
                <a:cs typeface="Microsoft YaHei" charset="-122"/>
              </a:rPr>
              <a:t>ProcessOn</a:t>
            </a:r>
            <a:r>
              <a:rPr lang="zh-CN" altLang="en-US" dirty="0" smtClean="0">
                <a:latin typeface="Microsoft YaHei" charset="-122"/>
                <a:ea typeface="Microsoft YaHei" charset="-122"/>
                <a:cs typeface="Microsoft YaHei" charset="-122"/>
              </a:rPr>
              <a:t>还有支持</a:t>
            </a:r>
            <a:r>
              <a:rPr lang="zh-CN" altLang="en-US" dirty="0">
                <a:latin typeface="Microsoft YaHei" charset="-122"/>
                <a:ea typeface="Microsoft YaHei" charset="-122"/>
                <a:cs typeface="Microsoft YaHei" charset="-122"/>
              </a:rPr>
              <a:t>团队</a:t>
            </a:r>
            <a:r>
              <a:rPr lang="zh-CN" altLang="en-US" dirty="0" smtClean="0">
                <a:latin typeface="Microsoft YaHei" charset="-122"/>
                <a:ea typeface="Microsoft YaHei" charset="-122"/>
                <a:cs typeface="Microsoft YaHei" charset="-122"/>
              </a:rPr>
              <a:t>协作、</a:t>
            </a:r>
            <a:r>
              <a:rPr lang="zh-CN" altLang="en-US" dirty="0">
                <a:latin typeface="Microsoft YaHei" charset="-122"/>
                <a:ea typeface="Microsoft YaHei" charset="-122"/>
                <a:cs typeface="Microsoft YaHei" charset="-122"/>
              </a:rPr>
              <a:t>价格</a:t>
            </a:r>
            <a:r>
              <a:rPr lang="zh-CN" altLang="en-US" dirty="0" smtClean="0">
                <a:latin typeface="Microsoft YaHei" charset="-122"/>
                <a:ea typeface="Microsoft YaHei" charset="-122"/>
                <a:cs typeface="Microsoft YaHei" charset="-122"/>
              </a:rPr>
              <a:t>实惠等优点。</a:t>
            </a:r>
            <a:endParaRPr lang="en-US" altLang="zh-CN" dirty="0" smtClean="0">
              <a:latin typeface="Microsoft YaHei" charset="-122"/>
              <a:ea typeface="Microsoft YaHei" charset="-122"/>
              <a:cs typeface="Microsoft YaHei" charset="-122"/>
            </a:endParaRPr>
          </a:p>
          <a:p>
            <a:pPr>
              <a:lnSpc>
                <a:spcPct val="150000"/>
              </a:lnSpc>
            </a:pPr>
            <a:endParaRPr lang="en-US" altLang="zh-CN"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643" y="2868124"/>
            <a:ext cx="4269516" cy="1707807"/>
          </a:xfrm>
          <a:prstGeom prst="rect">
            <a:avLst/>
          </a:prstGeom>
        </p:spPr>
      </p:pic>
      <p:sp>
        <p:nvSpPr>
          <p:cNvPr id="9" name="文本框 8"/>
          <p:cNvSpPr txBox="1"/>
          <p:nvPr/>
        </p:nvSpPr>
        <p:spPr>
          <a:xfrm>
            <a:off x="3916251" y="1236048"/>
            <a:ext cx="768159" cy="369332"/>
          </a:xfrm>
          <a:prstGeom prst="rect">
            <a:avLst/>
          </a:prstGeom>
          <a:noFill/>
        </p:spPr>
        <p:txBody>
          <a:bodyPr wrap="none" rtlCol="0">
            <a:spAutoFit/>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55975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sp>
        <p:nvSpPr>
          <p:cNvPr id="8" name="矩形 7"/>
          <p:cNvSpPr/>
          <p:nvPr/>
        </p:nvSpPr>
        <p:spPr>
          <a:xfrm>
            <a:off x="3061833" y="2495104"/>
            <a:ext cx="5557732" cy="1754326"/>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用例</a:t>
            </a:r>
            <a:r>
              <a:rPr lang="zh-CN" altLang="en-US" b="1" dirty="0" smtClean="0">
                <a:solidFill>
                  <a:srgbClr val="FF0000"/>
                </a:solidFill>
                <a:latin typeface="Microsoft YaHei" charset="-122"/>
                <a:ea typeface="Microsoft YaHei" charset="-122"/>
                <a:cs typeface="Microsoft YaHei" charset="-122"/>
              </a:rPr>
              <a:t>图可以从</a:t>
            </a:r>
            <a:r>
              <a:rPr lang="zh-CN" altLang="en-US" b="1" dirty="0">
                <a:solidFill>
                  <a:srgbClr val="FF0000"/>
                </a:solidFill>
                <a:latin typeface="Microsoft YaHei" charset="-122"/>
                <a:ea typeface="Microsoft YaHei" charset="-122"/>
                <a:cs typeface="Microsoft YaHei" charset="-122"/>
              </a:rPr>
              <a:t>用户角度描述系统功能，并指出各功能的操作者。</a:t>
            </a:r>
            <a:r>
              <a:rPr lang="zh-CN" altLang="en-US" dirty="0">
                <a:latin typeface="Microsoft YaHei" charset="-122"/>
                <a:ea typeface="Microsoft YaHei" charset="-122"/>
                <a:cs typeface="Microsoft YaHei" charset="-122"/>
              </a:rPr>
              <a:t>用例图采用了面向对象的思想，基于用户角度来描述系统，图形表示直观并容易理解。用例图展示了一组用例、参与者以及它们之间的关系。</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1" name="文本框 10"/>
          <p:cNvSpPr txBox="1"/>
          <p:nvPr/>
        </p:nvSpPr>
        <p:spPr>
          <a:xfrm>
            <a:off x="4386898" y="159799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75567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5818480" y="1610114"/>
            <a:ext cx="4111725" cy="128990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用例除了与参与者有关联关系外，用例之间也存在着一定的关系，如</a:t>
            </a:r>
            <a:r>
              <a:rPr lang="zh-CN" altLang="en-US" b="1" dirty="0">
                <a:solidFill>
                  <a:srgbClr val="FF0000"/>
                </a:solidFill>
                <a:latin typeface="Microsoft YaHei" charset="-122"/>
                <a:ea typeface="Microsoft YaHei" charset="-122"/>
                <a:cs typeface="Microsoft YaHei" charset="-122"/>
              </a:rPr>
              <a:t>泛化关系、包含关系、扩展关系。</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stretch>
            <a:fillRect/>
          </a:stretch>
        </p:blipFill>
        <p:spPr>
          <a:xfrm>
            <a:off x="2564292" y="3170006"/>
            <a:ext cx="8053735" cy="3146612"/>
          </a:xfrm>
          <a:prstGeom prst="rect">
            <a:avLst/>
          </a:prstGeom>
        </p:spPr>
      </p:pic>
    </p:spTree>
    <p:extLst>
      <p:ext uri="{BB962C8B-B14F-4D97-AF65-F5344CB8AC3E}">
        <p14:creationId xmlns:p14="http://schemas.microsoft.com/office/powerpoint/2010/main" val="1488052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3061833" y="2894988"/>
            <a:ext cx="4111725" cy="170540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我们网站系统的参与者（用户）有：</a:t>
            </a:r>
            <a:r>
              <a:rPr lang="zh-CN" altLang="en-US" b="1" dirty="0">
                <a:solidFill>
                  <a:srgbClr val="FF0000"/>
                </a:solidFill>
                <a:latin typeface="Microsoft YaHei" charset="-122"/>
                <a:ea typeface="Microsoft YaHei" charset="-122"/>
                <a:cs typeface="Microsoft YaHei" charset="-122"/>
              </a:rPr>
              <a:t>游客、学生、教师、管理员。</a:t>
            </a:r>
          </a:p>
          <a:p>
            <a:pPr>
              <a:lnSpc>
                <a:spcPct val="150000"/>
              </a:lnSpc>
            </a:pPr>
            <a:r>
              <a:rPr lang="zh-CN" altLang="en-US" dirty="0">
                <a:latin typeface="Microsoft YaHei" charset="-122"/>
                <a:ea typeface="Microsoft YaHei" charset="-122"/>
                <a:cs typeface="Microsoft YaHei" charset="-122"/>
              </a:rPr>
              <a:t>针对不同的参与者我们进行了用例图的建模。</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6944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3061833" y="2679835"/>
            <a:ext cx="5934249" cy="2585323"/>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在绘制用例图之前，应该首先要明确我们的系统是为谁服务的，确定好参与者，然后再确定好每个参与者所需要被提供的服务，并且理解它们直接的关系。</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经过分析，我们</a:t>
            </a:r>
            <a:r>
              <a:rPr lang="zh-CN" altLang="en-US" dirty="0">
                <a:latin typeface="Microsoft YaHei" charset="-122"/>
                <a:ea typeface="Microsoft YaHei" charset="-122"/>
                <a:cs typeface="Microsoft YaHei" charset="-122"/>
              </a:rPr>
              <a:t>网站系统的参与者（用户）有：</a:t>
            </a:r>
            <a:r>
              <a:rPr lang="zh-CN" altLang="en-US" b="1" dirty="0">
                <a:solidFill>
                  <a:srgbClr val="FF0000"/>
                </a:solidFill>
                <a:latin typeface="Microsoft YaHei" charset="-122"/>
                <a:ea typeface="Microsoft YaHei" charset="-122"/>
                <a:cs typeface="Microsoft YaHei" charset="-122"/>
              </a:rPr>
              <a:t>游客、学生、教师、管理员。</a:t>
            </a:r>
          </a:p>
          <a:p>
            <a:pPr>
              <a:lnSpc>
                <a:spcPct val="150000"/>
              </a:lnSpc>
            </a:pPr>
            <a:r>
              <a:rPr lang="zh-CN" altLang="en-US" dirty="0">
                <a:latin typeface="Microsoft YaHei" charset="-122"/>
                <a:ea typeface="Microsoft YaHei" charset="-122"/>
                <a:cs typeface="Microsoft YaHei" charset="-122"/>
              </a:rPr>
              <a:t>针对不同的参与者我们进行了用例图的建模。</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249299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用例图应用</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32552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学生用例图（V1）">
            <a:hlinkClick r:id="rId2" action="ppaction://hlinkfile"/>
          </p:cNvPr>
          <p:cNvPicPr>
            <a:picLocks noChangeAspect="1"/>
          </p:cNvPicPr>
          <p:nvPr/>
        </p:nvPicPr>
        <p:blipFill>
          <a:blip r:embed="rId3"/>
          <a:stretch>
            <a:fillRect/>
          </a:stretch>
        </p:blipFill>
        <p:spPr>
          <a:xfrm>
            <a:off x="4725660" y="0"/>
            <a:ext cx="7150506" cy="7069624"/>
          </a:xfrm>
          <a:prstGeom prst="rect">
            <a:avLst/>
          </a:prstGeom>
        </p:spPr>
      </p:pic>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9" name="文本框 8"/>
          <p:cNvSpPr txBox="1"/>
          <p:nvPr/>
        </p:nvSpPr>
        <p:spPr>
          <a:xfrm>
            <a:off x="1451862" y="998593"/>
            <a:ext cx="2492990"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smtClean="0"/>
              <a:t>学生</a:t>
            </a:r>
            <a:r>
              <a:rPr lang="zh-CN" altLang="en-US" dirty="0" smtClean="0"/>
              <a:t>用</a:t>
            </a:r>
            <a:r>
              <a:rPr lang="zh-CN" altLang="en-US" dirty="0"/>
              <a:t>例图</a:t>
            </a:r>
          </a:p>
        </p:txBody>
      </p:sp>
    </p:spTree>
    <p:extLst>
      <p:ext uri="{BB962C8B-B14F-4D97-AF65-F5344CB8AC3E}">
        <p14:creationId xmlns:p14="http://schemas.microsoft.com/office/powerpoint/2010/main" val="1095622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教师用例图">
            <a:hlinkClick r:id="rId2" action="ppaction://hlinkfile"/>
          </p:cNvPr>
          <p:cNvPicPr>
            <a:picLocks noChangeAspect="1"/>
          </p:cNvPicPr>
          <p:nvPr/>
        </p:nvPicPr>
        <p:blipFill>
          <a:blip r:embed="rId3"/>
          <a:stretch>
            <a:fillRect/>
          </a:stretch>
        </p:blipFill>
        <p:spPr>
          <a:xfrm>
            <a:off x="5087852" y="-105187"/>
            <a:ext cx="6569964" cy="7077697"/>
          </a:xfrm>
          <a:prstGeom prst="rect">
            <a:avLst/>
          </a:prstGeom>
        </p:spPr>
      </p:pic>
      <p:sp>
        <p:nvSpPr>
          <p:cNvPr id="3" name="文本框 2"/>
          <p:cNvSpPr txBox="1"/>
          <p:nvPr/>
        </p:nvSpPr>
        <p:spPr>
          <a:xfrm>
            <a:off x="1451862" y="998593"/>
            <a:ext cx="2492990"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a:t>教师用例图</a:t>
            </a:r>
          </a:p>
        </p:txBody>
      </p:sp>
      <p:grpSp>
        <p:nvGrpSpPr>
          <p:cNvPr id="4" name="组合 29"/>
          <p:cNvGrpSpPr/>
          <p:nvPr/>
        </p:nvGrpSpPr>
        <p:grpSpPr bwMode="auto">
          <a:xfrm>
            <a:off x="338138" y="293688"/>
            <a:ext cx="333375" cy="411162"/>
            <a:chOff x="10668001" y="925959"/>
            <a:chExt cx="444498" cy="545940"/>
          </a:xfrm>
        </p:grpSpPr>
        <p:sp>
          <p:nvSpPr>
            <p:cNvPr id="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457277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hlinkClick r:id="rId2" action="ppaction://hlinkfile"/>
          </p:cNvPr>
          <p:cNvPicPr>
            <a:picLocks noChangeAspect="1"/>
          </p:cNvPicPr>
          <p:nvPr/>
        </p:nvPicPr>
        <p:blipFill>
          <a:blip r:embed="rId3"/>
          <a:stretch>
            <a:fillRect/>
          </a:stretch>
        </p:blipFill>
        <p:spPr>
          <a:xfrm>
            <a:off x="3584870" y="0"/>
            <a:ext cx="8607130" cy="6687011"/>
          </a:xfrm>
          <a:prstGeom prst="rect">
            <a:avLst/>
          </a:prstGeom>
        </p:spPr>
      </p:pic>
      <p:sp>
        <p:nvSpPr>
          <p:cNvPr id="4" name="文本框 3"/>
          <p:cNvSpPr txBox="1"/>
          <p:nvPr/>
        </p:nvSpPr>
        <p:spPr>
          <a:xfrm>
            <a:off x="1807163" y="1033767"/>
            <a:ext cx="2954655"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smtClean="0"/>
              <a:t>管理员用例图</a:t>
            </a:r>
            <a:endParaRPr lang="zh-CN" altLang="en-US" dirty="0"/>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1767310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1134215"/>
            <a:ext cx="2954655" cy="590931"/>
          </a:xfrm>
        </p:spPr>
        <p:txBody>
          <a:bodyPr wrap="none">
            <a:spAutoFit/>
          </a:bodyPr>
          <a:lstStyle/>
          <a:p>
            <a:r>
              <a:rPr lang="zh-CN" altLang="en-US" sz="3600" b="1" dirty="0">
                <a:latin typeface="Microsoft YaHei" charset="-122"/>
                <a:ea typeface="Microsoft YaHei" charset="-122"/>
                <a:cs typeface="Microsoft YaHei" charset="-122"/>
              </a:rPr>
              <a:t>用例描述展示</a:t>
            </a:r>
          </a:p>
        </p:txBody>
      </p:sp>
      <p:grpSp>
        <p:nvGrpSpPr>
          <p:cNvPr id="4" name="组合 29"/>
          <p:cNvGrpSpPr/>
          <p:nvPr/>
        </p:nvGrpSpPr>
        <p:grpSpPr bwMode="auto">
          <a:xfrm>
            <a:off x="338138" y="293688"/>
            <a:ext cx="333375" cy="411162"/>
            <a:chOff x="10668001" y="925959"/>
            <a:chExt cx="444498" cy="545940"/>
          </a:xfrm>
        </p:grpSpPr>
        <p:sp>
          <p:nvSpPr>
            <p:cNvPr id="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graphicFrame>
        <p:nvGraphicFramePr>
          <p:cNvPr id="8" name="表格 7"/>
          <p:cNvGraphicFramePr/>
          <p:nvPr>
            <p:extLst>
              <p:ext uri="{D42A27DB-BD31-4B8C-83A1-F6EECF244321}">
                <p14:modId xmlns:p14="http://schemas.microsoft.com/office/powerpoint/2010/main" val="1624943281"/>
              </p:ext>
            </p:extLst>
          </p:nvPr>
        </p:nvGraphicFramePr>
        <p:xfrm>
          <a:off x="4567741" y="704851"/>
          <a:ext cx="6167120" cy="5605780"/>
        </p:xfrm>
        <a:graphic>
          <a:graphicData uri="http://schemas.openxmlformats.org/drawingml/2006/table">
            <a:tbl>
              <a:tblPr firstRow="1" bandRow="1">
                <a:tableStyleId>{5940675A-B579-460E-94D1-54222C63F5DA}</a:tableStyleId>
              </a:tblPr>
              <a:tblGrid>
                <a:gridCol w="1308100"/>
                <a:gridCol w="1619885"/>
                <a:gridCol w="1617980"/>
                <a:gridCol w="1621155"/>
              </a:tblGrid>
              <a:tr h="70104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用例编号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UC-S13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学生在论坛页面查看“热门帖子”模块中的帖子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04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操作者</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68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学生登录以后，且进入论坛界面，想要查看论坛中热门的帖子内容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505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学生用户代表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0040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输入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点击导航栏“论坛”（Action）、点击论坛页面下的“热门帖子”中的某一篇帖子（Action）；可选输入：点击论坛页面下的“热门帖子”版块中的“更多”按钮（Action）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73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输出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论坛页面、所选的（热门）帖子的内容详情页；可选输出：更多的“热门帖子”展示、弹窗提示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前置条件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PRE-1：学生已登录网站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04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后置条件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0104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基本流程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14.0 直接查看热门帖子1.点击网站上的导航栏中的“论坛”2.查看“论坛”界面下的“热门帖子”3.点击想要查看的某一篇热门帖子4.显示所选热门帖子的内容页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93408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可选流程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14.1 查看“更多”中的热门帖子1.点击网站上的导航栏中的“论坛”2.查看“论坛”界面下的“热门帖子”版块3.点击“热门帖子”版块中的“更多”按钮4.显示更多的热门帖子5.点击想要查看的某一篇热门帖子6.显示所选热门帖子的内容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73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异常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14.1 E1 “热门帖子”版块中没有更多的未展示的热门帖子1.弹窗提示“没有更多的热门帖子”2.点击“确认”关闭弹窗</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业务规则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相关界面</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zh-CN" altLang="en-US" sz="1000" b="0" dirty="0">
                          <a:latin typeface="宋体" panose="02010600030101010101" pitchFamily="2" charset="-122"/>
                          <a:ea typeface="宋体" panose="02010600030101010101" pitchFamily="2" charset="-122"/>
                          <a:cs typeface="宋体" panose="02010600030101010101" pitchFamily="2" charset="-122"/>
                        </a:rPr>
                        <a:t>展示如下</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noFill/>
                  </a:tcPr>
                </a:tc>
              </a:tr>
            </a:tbl>
          </a:graphicData>
        </a:graphic>
      </p:graphicFrame>
    </p:spTree>
    <p:extLst>
      <p:ext uri="{BB962C8B-B14F-4D97-AF65-F5344CB8AC3E}">
        <p14:creationId xmlns:p14="http://schemas.microsoft.com/office/powerpoint/2010/main" val="166635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6800115" y="1299453"/>
            <a:ext cx="1569660" cy="646331"/>
          </a:xfrm>
          <a:prstGeom prst="rect">
            <a:avLst/>
          </a:prstGeom>
        </p:spPr>
        <p:txBody>
          <a:bodyPr wrap="none">
            <a:spAutoFit/>
          </a:bodyPr>
          <a:lstStyle/>
          <a:p>
            <a:r>
              <a:rPr lang="zh-CN" altLang="en-US" sz="3600" b="1" dirty="0">
                <a:latin typeface="Microsoft YaHei" charset="-122"/>
                <a:ea typeface="Microsoft YaHei" charset="-122"/>
                <a:cs typeface="Microsoft YaHei" charset="-122"/>
              </a:rPr>
              <a:t>顺序图</a:t>
            </a:r>
          </a:p>
        </p:txBody>
      </p:sp>
      <p:sp>
        <p:nvSpPr>
          <p:cNvPr id="8" name="矩形 7"/>
          <p:cNvSpPr/>
          <p:nvPr/>
        </p:nvSpPr>
        <p:spPr>
          <a:xfrm>
            <a:off x="6800115" y="2226163"/>
            <a:ext cx="4111725" cy="2585323"/>
          </a:xfrm>
          <a:prstGeom prst="rect">
            <a:avLst/>
          </a:prstGeom>
        </p:spPr>
        <p:txBody>
          <a:bodyPr wrap="square">
            <a:spAutoFit/>
          </a:bodyPr>
          <a:lstStyle/>
          <a:p>
            <a:pPr>
              <a:lnSpc>
                <a:spcPct val="150000"/>
              </a:lnSpc>
            </a:pPr>
            <a:r>
              <a:rPr lang="zh-CN" altLang="en-US" b="1" dirty="0" smtClean="0">
                <a:solidFill>
                  <a:srgbClr val="FF0000"/>
                </a:solidFill>
                <a:latin typeface="Microsoft YaHei" charset="-122"/>
                <a:ea typeface="Microsoft YaHei" charset="-122"/>
                <a:cs typeface="Microsoft YaHei" charset="-122"/>
              </a:rPr>
              <a:t>顺序图是用</a:t>
            </a:r>
            <a:r>
              <a:rPr lang="zh-CN" altLang="en-US" b="1" dirty="0">
                <a:solidFill>
                  <a:srgbClr val="FF0000"/>
                </a:solidFill>
                <a:latin typeface="Microsoft YaHei" charset="-122"/>
                <a:ea typeface="Microsoft YaHei" charset="-122"/>
                <a:cs typeface="Microsoft YaHei" charset="-122"/>
              </a:rPr>
              <a:t>来显示参与者如何以一系列顺序的步骤与系统的对象交互的模型</a:t>
            </a:r>
            <a:r>
              <a:rPr lang="zh-CN" altLang="en-US" dirty="0">
                <a:latin typeface="Microsoft YaHei" charset="-122"/>
                <a:ea typeface="Microsoft YaHei" charset="-122"/>
                <a:cs typeface="Microsoft YaHei" charset="-122"/>
              </a:rPr>
              <a:t>。顺序图将显示的重点放在消息序列上，即消息是如何在对象之间被发送和接收的</a:t>
            </a:r>
            <a:r>
              <a:rPr lang="zh-CN" altLang="en-US" dirty="0" smtClean="0">
                <a:latin typeface="Microsoft YaHei" charset="-122"/>
                <a:ea typeface="Microsoft YaHei" charset="-122"/>
                <a:cs typeface="Microsoft YaHei" charset="-122"/>
              </a:rPr>
              <a:t>。左图是本小组针对系统中教师用户登录所画的顺序图。</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3" y="1964324"/>
            <a:ext cx="7045168" cy="2847162"/>
          </a:xfrm>
          <a:prstGeom prst="rect">
            <a:avLst/>
          </a:prstGeom>
        </p:spPr>
      </p:pic>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1" name="文本框 10"/>
          <p:cNvSpPr txBox="1"/>
          <p:nvPr/>
        </p:nvSpPr>
        <p:spPr>
          <a:xfrm>
            <a:off x="8087818" y="1253286"/>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92236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3195042" y="1641215"/>
            <a:ext cx="373279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3679475" y="1703893"/>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680567" y="164121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1696907" y="168837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3191761" y="2344922"/>
            <a:ext cx="375006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3505333" y="2381685"/>
            <a:ext cx="31314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2000" b="1" noProof="0" dirty="0" smtClean="0">
                <a:solidFill>
                  <a:srgbClr val="F77258"/>
                </a:solidFill>
                <a:latin typeface="微软雅黑" panose="020B0503020204020204" pitchFamily="34" charset="-122"/>
                <a:ea typeface="微软雅黑" panose="020B0503020204020204" pitchFamily="34" charset="-122"/>
              </a:rPr>
              <a:t>UML</a:t>
            </a:r>
            <a:r>
              <a:rPr lang="zh-CN" altLang="en-US" sz="2000" b="1" noProof="0" dirty="0" smtClean="0">
                <a:solidFill>
                  <a:srgbClr val="F77258"/>
                </a:solidFill>
                <a:latin typeface="微软雅黑" panose="020B0503020204020204" pitchFamily="34" charset="-122"/>
                <a:ea typeface="微软雅黑" panose="020B0503020204020204" pitchFamily="34" charset="-122"/>
              </a:rPr>
              <a:t>在需求工程中的作用</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1694554" y="234492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3227880" y="4562351"/>
            <a:ext cx="3741526"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3731007" y="531895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1714993" y="4562351"/>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1718038" y="2389372"/>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1740063" y="460442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3230925" y="5270284"/>
            <a:ext cx="3738481"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3708486" y="460516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1718038" y="5270284"/>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1743108" y="5312353"/>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06</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矩形 18"/>
          <p:cNvSpPr>
            <a:spLocks noChangeArrowheads="1"/>
          </p:cNvSpPr>
          <p:nvPr/>
        </p:nvSpPr>
        <p:spPr bwMode="auto">
          <a:xfrm>
            <a:off x="3204888" y="3099799"/>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Rectangle 6"/>
          <p:cNvSpPr>
            <a:spLocks noChangeArrowheads="1"/>
          </p:cNvSpPr>
          <p:nvPr/>
        </p:nvSpPr>
        <p:spPr bwMode="black">
          <a:xfrm>
            <a:off x="3242315" y="3151399"/>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图及小组实际应用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48" name="矩形 47"/>
          <p:cNvSpPr/>
          <p:nvPr/>
        </p:nvSpPr>
        <p:spPr>
          <a:xfrm>
            <a:off x="1690414" y="3099799"/>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文本框 10"/>
          <p:cNvSpPr txBox="1">
            <a:spLocks noChangeArrowheads="1"/>
          </p:cNvSpPr>
          <p:nvPr/>
        </p:nvSpPr>
        <p:spPr bwMode="auto">
          <a:xfrm>
            <a:off x="1662643" y="316491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5" name="矩形 18"/>
          <p:cNvSpPr>
            <a:spLocks noChangeArrowheads="1"/>
          </p:cNvSpPr>
          <p:nvPr/>
        </p:nvSpPr>
        <p:spPr bwMode="auto">
          <a:xfrm>
            <a:off x="3222812" y="3828098"/>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Rectangle 6"/>
          <p:cNvSpPr>
            <a:spLocks noChangeArrowheads="1"/>
          </p:cNvSpPr>
          <p:nvPr/>
        </p:nvSpPr>
        <p:spPr bwMode="black">
          <a:xfrm>
            <a:off x="3260239" y="3879698"/>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77" name="矩形 76"/>
          <p:cNvSpPr/>
          <p:nvPr/>
        </p:nvSpPr>
        <p:spPr>
          <a:xfrm>
            <a:off x="1708338" y="3828098"/>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文本框 10"/>
          <p:cNvSpPr txBox="1">
            <a:spLocks noChangeArrowheads="1"/>
          </p:cNvSpPr>
          <p:nvPr/>
        </p:nvSpPr>
        <p:spPr bwMode="auto">
          <a:xfrm>
            <a:off x="1680567" y="3893210"/>
            <a:ext cx="1278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55510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2031325"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状态机图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831818"/>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状态机图描述了一个对象在生命周期内所经历的各种状态，以及引起状态变化的事件。</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a:latin typeface="Microsoft YaHei" charset="-122"/>
                <a:ea typeface="Microsoft YaHei" charset="-122"/>
                <a:cs typeface="Microsoft YaHei" charset="-122"/>
              </a:rPr>
              <a:t>左图是我们绘制的游客访问论坛模块的状态机图。</a:t>
            </a:r>
            <a:r>
              <a:rPr lang="zh-CN" altLang="en-US" dirty="0" smtClean="0">
                <a:latin typeface="Microsoft YaHei" charset="-122"/>
                <a:ea typeface="Microsoft YaHei" charset="-122"/>
                <a:cs typeface="Microsoft YaHei" charset="-122"/>
              </a:rPr>
              <a:t>网站</a:t>
            </a:r>
            <a:r>
              <a:rPr lang="zh-CN" altLang="en-US" dirty="0">
                <a:latin typeface="Microsoft YaHei" charset="-122"/>
                <a:ea typeface="Microsoft YaHei" charset="-122"/>
                <a:cs typeface="Microsoft YaHei" charset="-122"/>
              </a:rPr>
              <a:t>会限制游客访问除首页外的模块，提示游客注册或登录，图中对游客访问论坛模块时与网站的交互过程进行了描述</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endParaRPr lang="zh-CN" altLang="en-US"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217875" y="493742"/>
            <a:ext cx="7596089" cy="6344089"/>
          </a:xfrm>
          <a:prstGeom prst="rect">
            <a:avLst/>
          </a:prstGeom>
        </p:spPr>
      </p:pic>
      <p:sp>
        <p:nvSpPr>
          <p:cNvPr id="14" name="文本框 13"/>
          <p:cNvSpPr txBox="1"/>
          <p:nvPr/>
        </p:nvSpPr>
        <p:spPr>
          <a:xfrm>
            <a:off x="9415370" y="457993"/>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62581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3" name="图片 2"/>
          <p:cNvPicPr>
            <a:picLocks noChangeAspect="1"/>
          </p:cNvPicPr>
          <p:nvPr/>
        </p:nvPicPr>
        <p:blipFill>
          <a:blip r:embed="rId2"/>
          <a:stretch>
            <a:fillRect/>
          </a:stretch>
        </p:blipFill>
        <p:spPr>
          <a:xfrm>
            <a:off x="-326137" y="900546"/>
            <a:ext cx="8578565" cy="5477394"/>
          </a:xfrm>
          <a:prstGeom prst="rect">
            <a:avLst/>
          </a:prstGeom>
        </p:spPr>
      </p:pic>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组</a:t>
            </a:r>
            <a:r>
              <a:rPr lang="zh-CN" altLang="en-US" sz="3600" b="1" u="none" strike="noStrike" dirty="0" smtClean="0">
                <a:effectLst/>
                <a:latin typeface="Microsoft YaHei" charset="-122"/>
                <a:ea typeface="Microsoft YaHei" charset="-122"/>
                <a:cs typeface="Microsoft YaHei" charset="-122"/>
              </a:rPr>
              <a:t>件图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000821"/>
          </a:xfrm>
          <a:prstGeom prst="rect">
            <a:avLst/>
          </a:prstGeom>
        </p:spPr>
        <p:txBody>
          <a:bodyPr wrap="square">
            <a:spAutoFit/>
          </a:bodyPr>
          <a:lstStyle/>
          <a:p>
            <a:pPr>
              <a:lnSpc>
                <a:spcPct val="150000"/>
              </a:lnSpc>
            </a:pPr>
            <a:r>
              <a:rPr lang="en-US" altLang="zh-CN" b="1" dirty="0" smtClean="0">
                <a:solidFill>
                  <a:srgbClr val="FF0000"/>
                </a:solidFill>
                <a:latin typeface="Microsoft YaHei" charset="-122"/>
                <a:ea typeface="Microsoft YaHei" charset="-122"/>
                <a:cs typeface="Microsoft YaHei" charset="-122"/>
              </a:rPr>
              <a:t>UML</a:t>
            </a:r>
            <a:r>
              <a:rPr lang="zh-CN" altLang="en-US" b="1" dirty="0" smtClean="0">
                <a:solidFill>
                  <a:srgbClr val="FF0000"/>
                </a:solidFill>
                <a:latin typeface="Microsoft YaHei" charset="-122"/>
                <a:ea typeface="Microsoft YaHei" charset="-122"/>
                <a:cs typeface="Microsoft YaHei" charset="-122"/>
              </a:rPr>
              <a:t>中的</a:t>
            </a:r>
            <a:r>
              <a:rPr lang="zh-CN" altLang="en-US" b="1" dirty="0">
                <a:solidFill>
                  <a:srgbClr val="FF0000"/>
                </a:solidFill>
                <a:latin typeface="Microsoft YaHei" charset="-122"/>
                <a:ea typeface="Microsoft YaHei" charset="-122"/>
                <a:cs typeface="Microsoft YaHei" charset="-122"/>
              </a:rPr>
              <a:t>组件图描述了软件的</a:t>
            </a:r>
            <a:r>
              <a:rPr lang="zh-CN" altLang="en-US" b="1" dirty="0" smtClean="0">
                <a:solidFill>
                  <a:srgbClr val="FF0000"/>
                </a:solidFill>
                <a:latin typeface="Microsoft YaHei" charset="-122"/>
                <a:ea typeface="Microsoft YaHei" charset="-122"/>
                <a:cs typeface="Microsoft YaHei" charset="-122"/>
              </a:rPr>
              <a:t>各种组件和</a:t>
            </a:r>
            <a:r>
              <a:rPr lang="zh-CN" altLang="en-US" b="1" dirty="0">
                <a:solidFill>
                  <a:srgbClr val="FF0000"/>
                </a:solidFill>
                <a:latin typeface="Microsoft YaHei" charset="-122"/>
                <a:ea typeface="Microsoft YaHei" charset="-122"/>
                <a:cs typeface="Microsoft YaHei" charset="-122"/>
              </a:rPr>
              <a:t>它们之间的依赖关系</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左图是本组对软件工程系列课程教学辅助网站当中的论坛所绘制的组建图。论坛中的主要功能有：浏览帖子、发帖、论坛公告管理、帖子管理等。</a:t>
            </a:r>
            <a:endParaRPr lang="en-US" altLang="zh-CN" dirty="0">
              <a:latin typeface="Microsoft YaHei" charset="-122"/>
              <a:ea typeface="Microsoft YaHei" charset="-122"/>
              <a:cs typeface="Microsoft YaHei" charset="-122"/>
            </a:endParaRPr>
          </a:p>
        </p:txBody>
      </p:sp>
      <p:sp>
        <p:nvSpPr>
          <p:cNvPr id="14" name="文本框 13"/>
          <p:cNvSpPr txBox="1"/>
          <p:nvPr/>
        </p:nvSpPr>
        <p:spPr>
          <a:xfrm>
            <a:off x="9380167" y="85437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765103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部署图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416320"/>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部署图（也称为配置图）用于静态建模，是表示运行时过程结点结构、组件实例及其对象结构的图</a:t>
            </a:r>
            <a:r>
              <a:rPr lang="zh-CN" altLang="en-US" b="1" dirty="0" smtClean="0">
                <a:solidFill>
                  <a:srgbClr val="FF0000"/>
                </a:solidFill>
                <a:latin typeface="Microsoft YaHei" charset="-122"/>
                <a:ea typeface="Microsoft YaHei" charset="-122"/>
                <a:cs typeface="Microsoft YaHei" charset="-122"/>
              </a:rPr>
              <a:t>。显示</a:t>
            </a:r>
            <a:r>
              <a:rPr lang="zh-CN" altLang="en-US" b="1" dirty="0">
                <a:solidFill>
                  <a:srgbClr val="FF0000"/>
                </a:solidFill>
                <a:latin typeface="Microsoft YaHei" charset="-122"/>
                <a:ea typeface="Microsoft YaHei" charset="-122"/>
                <a:cs typeface="Microsoft YaHei" charset="-122"/>
              </a:rPr>
              <a:t>了基于计算机系统的物理体系结构</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左图是本组绘制的部署图，可以看到本项目需要做到全平台的覆盖，包含了</a:t>
            </a:r>
            <a:r>
              <a:rPr lang="en-US" altLang="zh-CN" dirty="0" smtClean="0">
                <a:latin typeface="Microsoft YaHei" charset="-122"/>
                <a:ea typeface="Microsoft YaHei" charset="-122"/>
                <a:cs typeface="Microsoft YaHei" charset="-122"/>
              </a:rPr>
              <a:t>iOS</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Android</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Web</a:t>
            </a:r>
            <a:r>
              <a:rPr lang="zh-CN" altLang="en-US" dirty="0" smtClean="0">
                <a:latin typeface="Microsoft YaHei" charset="-122"/>
                <a:ea typeface="Microsoft YaHei" charset="-122"/>
                <a:cs typeface="Microsoft YaHei" charset="-122"/>
              </a:rPr>
              <a:t>客户端。</a:t>
            </a:r>
            <a:endParaRPr lang="zh-CN" altLang="en-US" dirty="0">
              <a:latin typeface="Microsoft YaHei" charset="-122"/>
              <a:ea typeface="Microsoft YaHei" charset="-122"/>
              <a:cs typeface="Microsoft YaHe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 y="1440076"/>
            <a:ext cx="6662306" cy="4331649"/>
          </a:xfrm>
          <a:prstGeom prst="rect">
            <a:avLst/>
          </a:prstGeom>
        </p:spPr>
      </p:pic>
      <p:sp>
        <p:nvSpPr>
          <p:cNvPr id="14" name="文本框 13"/>
          <p:cNvSpPr txBox="1"/>
          <p:nvPr/>
        </p:nvSpPr>
        <p:spPr>
          <a:xfrm>
            <a:off x="9456439" y="85437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83346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5</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提问</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ASK QUESTIONS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a:extLst>
              <a:ext uri="{FF2B5EF4-FFF2-40B4-BE49-F238E27FC236}">
                <a16:creationId xmlns:a16="http://schemas.microsoft.com/office/drawing/2014/main" xmlns=""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7348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309159" y="2439147"/>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516762" cy="1446550"/>
            </a:xfrm>
            <a:prstGeom prst="rect">
              <a:avLst/>
            </a:prstGeom>
            <a:noFill/>
          </p:spPr>
          <p:txBody>
            <a:bodyPr wrap="none" rtlCol="0">
              <a:spAutoFit/>
            </a:bodyPr>
            <a:lstStyle/>
            <a:p>
              <a:r>
                <a:rPr kumimoji="1" lang="en-US" altLang="zh-CN" sz="8800" smtClean="0">
                  <a:solidFill>
                    <a:schemeClr val="bg1"/>
                  </a:solidFill>
                  <a:latin typeface="PingFang SC Medium" charset="-122"/>
                  <a:ea typeface="PingFang SC Medium" charset="-122"/>
                  <a:cs typeface="PingFang SC Medium" charset="-122"/>
                </a:rPr>
                <a:t>Q1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585447" y="3219681"/>
            <a:ext cx="5549917" cy="369332"/>
          </a:xfrm>
          <a:prstGeom prst="rect">
            <a:avLst/>
          </a:prstGeom>
          <a:noFill/>
        </p:spPr>
        <p:txBody>
          <a:bodyPr wrap="none" rtlCol="0">
            <a:spAutoFit/>
          </a:bodyPr>
          <a:lstStyle/>
          <a:p>
            <a:r>
              <a:rPr kumimoji="1" lang="en-US" altLang="zh-CN" dirty="0" smtClean="0">
                <a:latin typeface="Microsoft YaHei" charset="-122"/>
                <a:ea typeface="Microsoft YaHei" charset="-122"/>
                <a:cs typeface="Microsoft YaHei" charset="-122"/>
              </a:rPr>
              <a:t>UML</a:t>
            </a:r>
            <a:r>
              <a:rPr kumimoji="1" lang="zh-CN" altLang="en-US" dirty="0" smtClean="0">
                <a:latin typeface="Microsoft YaHei" charset="-122"/>
                <a:ea typeface="Microsoft YaHei" charset="-122"/>
                <a:cs typeface="Microsoft YaHei" charset="-122"/>
              </a:rPr>
              <a:t>在哪个组织的主持和资助下，成为了工业标准？</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9718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404552" cy="1446550"/>
            </a:xfrm>
            <a:prstGeom prst="rect">
              <a:avLst/>
            </a:prstGeom>
            <a:noFill/>
          </p:spPr>
          <p:txBody>
            <a:bodyPr wrap="none" rtlCol="0">
              <a:spAutoFit/>
            </a:bodyPr>
            <a:lstStyle/>
            <a:p>
              <a:r>
                <a:rPr kumimoji="1" lang="en-US" altLang="zh-CN" sz="8800" dirty="0">
                  <a:solidFill>
                    <a:schemeClr val="bg1"/>
                  </a:solidFill>
                  <a:latin typeface="PingFang SC Medium" charset="-122"/>
                  <a:ea typeface="PingFang SC Medium" charset="-122"/>
                  <a:cs typeface="PingFang SC Medium" charset="-122"/>
                </a:rPr>
                <a:t>A</a:t>
              </a:r>
              <a:r>
                <a:rPr kumimoji="1" lang="en-US" altLang="zh-CN" sz="8800" dirty="0" smtClean="0">
                  <a:solidFill>
                    <a:schemeClr val="bg1"/>
                  </a:solidFill>
                  <a:latin typeface="PingFang SC Medium" charset="-122"/>
                  <a:ea typeface="PingFang SC Medium" charset="-122"/>
                  <a:cs typeface="PingFang SC Medium" charset="-122"/>
                </a:rPr>
                <a:t>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957483" y="3206234"/>
            <a:ext cx="6096000" cy="369332"/>
          </a:xfrm>
          <a:prstGeom prst="rect">
            <a:avLst/>
          </a:prstGeom>
        </p:spPr>
        <p:txBody>
          <a:bodyPr>
            <a:spAutoFit/>
          </a:bodyPr>
          <a:lstStyle/>
          <a:p>
            <a:r>
              <a:rPr lang="en-US" altLang="zh-CN" dirty="0" smtClean="0">
                <a:solidFill>
                  <a:prstClr val="black"/>
                </a:solidFill>
                <a:latin typeface="微软雅黑" panose="020B0503020204020204" pitchFamily="34" charset="-122"/>
                <a:ea typeface="微软雅黑" panose="020B0503020204020204" pitchFamily="34" charset="-122"/>
              </a:rPr>
              <a:t>OMG</a:t>
            </a:r>
            <a:r>
              <a:rPr lang="zh-CN" altLang="en-US" dirty="0" smtClean="0">
                <a:solidFill>
                  <a:prstClr val="black"/>
                </a:solidFill>
                <a:latin typeface="微软雅黑" panose="020B0503020204020204" pitchFamily="34" charset="-122"/>
                <a:ea typeface="微软雅黑" panose="020B0503020204020204" pitchFamily="34" charset="-122"/>
              </a:rPr>
              <a:t>（</a:t>
            </a:r>
            <a:r>
              <a:rPr lang="en-US" altLang="zh-CN" dirty="0" smtClean="0">
                <a:solidFill>
                  <a:prstClr val="black"/>
                </a:solidFill>
                <a:latin typeface="微软雅黑" panose="020B0503020204020204" pitchFamily="34" charset="-122"/>
                <a:ea typeface="微软雅黑" panose="020B0503020204020204" pitchFamily="34" charset="-122"/>
              </a:rPr>
              <a:t>Object </a:t>
            </a:r>
            <a:r>
              <a:rPr lang="en-US" altLang="zh-CN" dirty="0">
                <a:solidFill>
                  <a:prstClr val="black"/>
                </a:solidFill>
                <a:latin typeface="微软雅黑" panose="020B0503020204020204" pitchFamily="34" charset="-122"/>
                <a:ea typeface="微软雅黑" panose="020B0503020204020204" pitchFamily="34" charset="-122"/>
              </a:rPr>
              <a:t>Management </a:t>
            </a:r>
            <a:r>
              <a:rPr lang="en-US" altLang="zh-CN" dirty="0" smtClean="0">
                <a:solidFill>
                  <a:prstClr val="black"/>
                </a:solidFill>
                <a:latin typeface="微软雅黑" panose="020B0503020204020204" pitchFamily="34" charset="-122"/>
                <a:ea typeface="微软雅黑" panose="020B0503020204020204" pitchFamily="34" charset="-122"/>
              </a:rPr>
              <a:t>Group</a:t>
            </a:r>
            <a:r>
              <a:rPr lang="zh-CN" altLang="en-US" dirty="0" smtClean="0">
                <a:solidFill>
                  <a:prstClr val="black"/>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433810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514" y="3141088"/>
            <a:ext cx="5897464" cy="499624"/>
          </a:xfrm>
          <a:prstGeom prst="rect">
            <a:avLst/>
          </a:prstGeom>
          <a:noFill/>
        </p:spPr>
        <p:txBody>
          <a:bodyPr wrap="square" rtlCol="0">
            <a:spAutoFit/>
          </a:bodyPr>
          <a:lstStyle/>
          <a:p>
            <a:pPr>
              <a:lnSpc>
                <a:spcPct val="150000"/>
              </a:lnSpc>
            </a:pPr>
            <a:r>
              <a:rPr lang="zh-CN" altLang="en-US" sz="2000" kern="0" dirty="0" smtClean="0">
                <a:latin typeface="微软雅黑" panose="020B0503020204020204" charset="-122"/>
                <a:ea typeface="微软雅黑" panose="020B0503020204020204" charset="-122"/>
                <a:cs typeface="微软雅黑" panose="020B0503020204020204" charset="-122"/>
                <a:sym typeface="+mn-ea"/>
              </a:rPr>
              <a:t>请说出</a:t>
            </a:r>
            <a:r>
              <a:rPr lang="en-US" altLang="zh-CN" sz="2000" kern="0" dirty="0" smtClean="0">
                <a:latin typeface="微软雅黑" panose="020B0503020204020204" charset="-122"/>
                <a:ea typeface="微软雅黑" panose="020B0503020204020204" charset="-122"/>
                <a:cs typeface="微软雅黑" panose="020B0503020204020204" charset="-122"/>
                <a:sym typeface="+mn-ea"/>
              </a:rPr>
              <a:t>UML</a:t>
            </a:r>
            <a:r>
              <a:rPr lang="zh-CN" altLang="en-US" sz="2000" kern="0" dirty="0" smtClean="0">
                <a:latin typeface="微软雅黑" panose="020B0503020204020204" charset="-122"/>
                <a:ea typeface="微软雅黑" panose="020B0503020204020204" charset="-122"/>
                <a:cs typeface="微软雅黑" panose="020B0503020204020204" charset="-122"/>
                <a:sym typeface="+mn-ea"/>
              </a:rPr>
              <a:t>的其中两点优势。</a:t>
            </a:r>
            <a:endParaRPr kumimoji="1" lang="zh-CN" altLang="en-US" sz="2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176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5145741" y="1682740"/>
            <a:ext cx="6096000" cy="3416320"/>
          </a:xfrm>
          <a:prstGeom prst="rect">
            <a:avLst/>
          </a:prstGeom>
        </p:spPr>
        <p:txBody>
          <a:bodyPr>
            <a:spAutoFit/>
          </a:bodyPr>
          <a:lstStyle/>
          <a:p>
            <a:pPr>
              <a:lnSpc>
                <a:spcPct val="150000"/>
              </a:lnSpc>
            </a:pPr>
            <a:r>
              <a:rPr lang="en-US" altLang="zh-CN" b="1" dirty="0">
                <a:solidFill>
                  <a:srgbClr val="FF0000"/>
                </a:solidFill>
                <a:latin typeface="Microsoft YaHei" charset="-122"/>
                <a:ea typeface="Microsoft YaHei" charset="-122"/>
                <a:cs typeface="Microsoft YaHei" charset="-122"/>
              </a:rPr>
              <a:t>1.UML</a:t>
            </a:r>
            <a:r>
              <a:rPr lang="zh-CN" altLang="en-US" b="1" dirty="0">
                <a:solidFill>
                  <a:srgbClr val="FF0000"/>
                </a:solidFill>
                <a:latin typeface="Microsoft YaHei" charset="-122"/>
                <a:ea typeface="Microsoft YaHei" charset="-122"/>
                <a:cs typeface="Microsoft YaHei" charset="-122"/>
              </a:rPr>
              <a:t>统一了各种方法对不同类型的系统、不同开发阶段以及不同内部概念的不同观点</a:t>
            </a:r>
            <a:r>
              <a:rPr lang="zh-CN" altLang="en-US" dirty="0">
                <a:latin typeface="Microsoft YaHei" charset="-122"/>
                <a:ea typeface="Microsoft YaHei" charset="-122"/>
                <a:cs typeface="Microsoft YaHei" charset="-122"/>
              </a:rPr>
              <a:t>，从而有效的消除了各种建模语言之间不必要的差异。</a:t>
            </a:r>
            <a:br>
              <a:rPr lang="zh-CN" altLang="en-US" dirty="0">
                <a:latin typeface="Microsoft YaHei" charset="-122"/>
                <a:ea typeface="Microsoft YaHei" charset="-122"/>
                <a:cs typeface="Microsoft YaHei" charset="-122"/>
              </a:rPr>
            </a:br>
            <a:r>
              <a:rPr lang="en-US" altLang="zh-CN" b="1" dirty="0">
                <a:solidFill>
                  <a:srgbClr val="FF0000"/>
                </a:solidFill>
                <a:latin typeface="Microsoft YaHei" charset="-122"/>
                <a:ea typeface="Microsoft YaHei" charset="-122"/>
                <a:cs typeface="Microsoft YaHei" charset="-122"/>
              </a:rPr>
              <a:t>2.UML</a:t>
            </a:r>
            <a:r>
              <a:rPr lang="zh-CN" altLang="en-US" b="1" dirty="0">
                <a:solidFill>
                  <a:srgbClr val="FF0000"/>
                </a:solidFill>
                <a:latin typeface="Microsoft YaHei" charset="-122"/>
                <a:ea typeface="Microsoft YaHei" charset="-122"/>
                <a:cs typeface="Microsoft YaHei" charset="-122"/>
              </a:rPr>
              <a:t>建模能力比其它面向对象建模方法更强</a:t>
            </a:r>
            <a:r>
              <a:rPr lang="zh-CN" altLang="en-US" dirty="0">
                <a:latin typeface="Microsoft YaHei" charset="-122"/>
                <a:ea typeface="Microsoft YaHei" charset="-122"/>
                <a:cs typeface="Microsoft YaHei" charset="-122"/>
              </a:rPr>
              <a:t>。它不仅适合于一般系统的开发，而且对并行、分布式系统的建模尤为适宜。</a:t>
            </a:r>
            <a:br>
              <a:rPr lang="zh-CN" altLang="en-US" dirty="0">
                <a:latin typeface="Microsoft YaHei" charset="-122"/>
                <a:ea typeface="Microsoft YaHei" charset="-122"/>
                <a:cs typeface="Microsoft YaHei" charset="-122"/>
              </a:rPr>
            </a:br>
            <a:r>
              <a:rPr lang="en-US" altLang="zh-CN" dirty="0">
                <a:latin typeface="Microsoft YaHei" charset="-122"/>
                <a:ea typeface="Microsoft YaHei" charset="-122"/>
                <a:cs typeface="Microsoft YaHei" charset="-122"/>
              </a:rPr>
              <a:t>3.</a:t>
            </a:r>
            <a:r>
              <a:rPr lang="zh-CN" altLang="en-US" b="1" dirty="0">
                <a:solidFill>
                  <a:srgbClr val="FF0000"/>
                </a:solidFill>
                <a:latin typeface="Microsoft YaHei" charset="-122"/>
                <a:ea typeface="Microsoft YaHei" charset="-122"/>
                <a:cs typeface="Microsoft YaHei" charset="-122"/>
              </a:rPr>
              <a:t>使用</a:t>
            </a:r>
            <a:r>
              <a:rPr lang="en-US" altLang="zh-CN" b="1" dirty="0">
                <a:solidFill>
                  <a:srgbClr val="FF0000"/>
                </a:solidFill>
                <a:latin typeface="Microsoft YaHei" charset="-122"/>
                <a:ea typeface="Microsoft YaHei" charset="-122"/>
                <a:cs typeface="Microsoft YaHei" charset="-122"/>
              </a:rPr>
              <a:t>UML</a:t>
            </a:r>
            <a:r>
              <a:rPr lang="zh-CN" altLang="en-US" b="1" dirty="0">
                <a:solidFill>
                  <a:srgbClr val="FF0000"/>
                </a:solidFill>
                <a:latin typeface="Microsoft YaHei" charset="-122"/>
                <a:ea typeface="Microsoft YaHei" charset="-122"/>
                <a:cs typeface="Microsoft YaHei" charset="-122"/>
              </a:rPr>
              <a:t>使硬件组件和软件组件之间将会有更大的透明度</a:t>
            </a:r>
            <a:r>
              <a:rPr lang="zh-CN" altLang="en-US" dirty="0">
                <a:latin typeface="Microsoft YaHei" charset="-122"/>
                <a:ea typeface="Microsoft YaHei" charset="-122"/>
                <a:cs typeface="Microsoft YaHei" charset="-122"/>
              </a:rPr>
              <a:t>。便携性和综合效率将会增加。</a:t>
            </a:r>
          </a:p>
        </p:txBody>
      </p:sp>
    </p:spTree>
    <p:extLst>
      <p:ext uri="{BB962C8B-B14F-4D97-AF65-F5344CB8AC3E}">
        <p14:creationId xmlns:p14="http://schemas.microsoft.com/office/powerpoint/2010/main" val="9005641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319" y="2475777"/>
            <a:ext cx="4953000" cy="1938992"/>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在绘制用例图之前，应该先做什么？</a:t>
            </a:r>
            <a:endParaRPr kumimoji="1" lang="zh-CN" altLang="en-US" sz="4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614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006479" y="2745947"/>
            <a:ext cx="5737722" cy="923330"/>
          </a:xfrm>
          <a:prstGeom prst="rect">
            <a:avLst/>
          </a:prstGeom>
          <a:noFill/>
        </p:spPr>
        <p:txBody>
          <a:bodyPr wrap="square" rtlCol="0">
            <a:spAutoFit/>
          </a:bodyPr>
          <a:lstStyle/>
          <a:p>
            <a:pPr>
              <a:lnSpc>
                <a:spcPct val="150000"/>
              </a:lnSpc>
            </a:pPr>
            <a:r>
              <a:rPr lang="zh-CN" altLang="en-US" dirty="0">
                <a:latin typeface="Microsoft YaHei" charset="-122"/>
                <a:ea typeface="Microsoft YaHei" charset="-122"/>
                <a:cs typeface="Microsoft YaHei" charset="-122"/>
              </a:rPr>
              <a:t>在绘制用例图之前</a:t>
            </a:r>
            <a:r>
              <a:rPr lang="zh-CN" altLang="en-US" dirty="0" smtClean="0">
                <a:latin typeface="Microsoft YaHei" charset="-122"/>
                <a:ea typeface="Microsoft YaHei" charset="-122"/>
                <a:cs typeface="Microsoft YaHei" charset="-122"/>
              </a:rPr>
              <a:t>，应该先确定好系统的参与者，以及参与者所需要被提供的服务，</a:t>
            </a:r>
            <a:r>
              <a:rPr lang="zh-CN" altLang="en-US" dirty="0">
                <a:latin typeface="Microsoft YaHei" charset="-122"/>
                <a:ea typeface="Microsoft YaHei" charset="-122"/>
                <a:cs typeface="Microsoft YaHei" charset="-122"/>
              </a:rPr>
              <a:t>并且理解它们直接的关系。</a:t>
            </a:r>
            <a:endParaRPr lang="en-US" altLang="zh-CN" dirty="0">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616070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531" y="2244725"/>
            <a:ext cx="6469653" cy="1773387"/>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01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概述</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19713" y="4136248"/>
            <a:ext cx="1369286" cy="369332"/>
          </a:xfrm>
          <a:prstGeom prst="rect">
            <a:avLst/>
          </a:prstGeom>
        </p:spPr>
        <p:txBody>
          <a:bodyPr wrap="none">
            <a:spAutoFit/>
          </a:bodyPr>
          <a:lstStyle/>
          <a:p>
            <a:r>
              <a:rPr lang="en-US" altLang="zh-CN" dirty="0" smtClean="0">
                <a:latin typeface="STHeiti" charset="-122"/>
              </a:rPr>
              <a:t>OVERVIEW</a:t>
            </a:r>
            <a:endParaRPr lang="en-US" altLang="zh-CN" b="0" i="0" u="none" strike="noStrike" dirty="0">
              <a:effectLst/>
              <a:latin typeface="STHeiti" charset="-122"/>
            </a:endParaRPr>
          </a:p>
        </p:txBody>
      </p:sp>
      <p:sp>
        <p:nvSpPr>
          <p:cNvPr id="3" name="文本框 2"/>
          <p:cNvSpPr txBox="1"/>
          <p:nvPr/>
        </p:nvSpPr>
        <p:spPr>
          <a:xfrm>
            <a:off x="8461357" y="2321894"/>
            <a:ext cx="768159" cy="369332"/>
          </a:xfrm>
          <a:prstGeom prst="rect">
            <a:avLst/>
          </a:prstGeom>
          <a:noFill/>
        </p:spPr>
        <p:txBody>
          <a:bodyPr wrap="none" rtlCol="0">
            <a:spAutoFit/>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37900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a16="http://schemas.microsoft.com/office/drawing/2014/main" xmlns=""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a:solidFill>
                      <a:srgbClr val="2DCCDF"/>
                    </a:solidFill>
                    <a:latin typeface="微软雅黑" panose="020B0503020204020204" pitchFamily="34" charset="-122"/>
                    <a:ea typeface="微软雅黑" panose="020B0503020204020204" pitchFamily="34" charset="-122"/>
                  </a:rPr>
                  <a:t>6</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绩效评价</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THE PERFORMANCE EVALUATION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5536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400" dirty="0" err="1">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6</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 </a:t>
            </a: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整合</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 </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及审核</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0" name="TextBox 16"/>
          <p:cNvSpPr txBox="1">
            <a:spLocks noChangeArrowheads="1"/>
          </p:cNvSpPr>
          <p:nvPr/>
        </p:nvSpPr>
        <p:spPr bwMode="auto">
          <a:xfrm>
            <a:off x="2308225" y="2140843"/>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47</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25</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1" name="TextBox 16"/>
          <p:cNvSpPr txBox="1">
            <a:spLocks noChangeArrowheads="1"/>
          </p:cNvSpPr>
          <p:nvPr/>
        </p:nvSpPr>
        <p:spPr bwMode="auto">
          <a:xfrm>
            <a:off x="3584017" y="5935718"/>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2" name="TextBox 16"/>
          <p:cNvSpPr txBox="1">
            <a:spLocks noChangeArrowheads="1"/>
          </p:cNvSpPr>
          <p:nvPr/>
        </p:nvSpPr>
        <p:spPr bwMode="auto">
          <a:xfrm>
            <a:off x="8772525" y="208245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3" name="TextBox 16"/>
          <p:cNvSpPr txBox="1">
            <a:spLocks noChangeArrowheads="1"/>
          </p:cNvSpPr>
          <p:nvPr/>
        </p:nvSpPr>
        <p:spPr bwMode="auto">
          <a:xfrm>
            <a:off x="1088800" y="495524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23</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4" name="TextBox 16"/>
          <p:cNvSpPr txBox="1">
            <a:spLocks noChangeArrowheads="1"/>
          </p:cNvSpPr>
          <p:nvPr/>
        </p:nvSpPr>
        <p:spPr bwMode="auto">
          <a:xfrm>
            <a:off x="8772525" y="521391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21</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043416" y="1375517"/>
            <a:ext cx="527709" cy="461665"/>
          </a:xfrm>
          <a:prstGeom prst="rect">
            <a:avLst/>
          </a:prstGeom>
          <a:noFill/>
        </p:spPr>
        <p:txBody>
          <a:bodyPr wrap="none" rtlCol="0">
            <a:spAutoFit/>
          </a:bodyPr>
          <a:lstStyle/>
          <a:p>
            <a:r>
              <a:rPr kumimoji="1" lang="en-US" altLang="zh-CN" sz="2400" b="1" dirty="0" smtClean="0"/>
              <a:t>94</a:t>
            </a:r>
            <a:endParaRPr kumimoji="1" lang="zh-CN" altLang="en-US" sz="2400" b="1" dirty="0"/>
          </a:p>
        </p:txBody>
      </p:sp>
      <p:sp>
        <p:nvSpPr>
          <p:cNvPr id="3" name="文本框 2"/>
          <p:cNvSpPr txBox="1"/>
          <p:nvPr/>
        </p:nvSpPr>
        <p:spPr>
          <a:xfrm>
            <a:off x="1104181" y="4226943"/>
            <a:ext cx="527709" cy="461665"/>
          </a:xfrm>
          <a:prstGeom prst="rect">
            <a:avLst/>
          </a:prstGeom>
          <a:noFill/>
        </p:spPr>
        <p:txBody>
          <a:bodyPr wrap="none" rtlCol="0">
            <a:spAutoFit/>
          </a:bodyPr>
          <a:lstStyle/>
          <a:p>
            <a:r>
              <a:rPr kumimoji="1" lang="en-US" altLang="zh-CN" sz="2400" b="1" dirty="0"/>
              <a:t>92</a:t>
            </a:r>
            <a:endParaRPr kumimoji="1" lang="zh-CN" altLang="en-US" sz="2400" b="1" dirty="0"/>
          </a:p>
        </p:txBody>
      </p:sp>
      <p:sp>
        <p:nvSpPr>
          <p:cNvPr id="6" name="文本框 5"/>
          <p:cNvSpPr txBox="1"/>
          <p:nvPr/>
        </p:nvSpPr>
        <p:spPr>
          <a:xfrm>
            <a:off x="10132593" y="4237979"/>
            <a:ext cx="1484733" cy="461665"/>
          </a:xfrm>
          <a:prstGeom prst="rect">
            <a:avLst/>
          </a:prstGeom>
          <a:noFill/>
        </p:spPr>
        <p:txBody>
          <a:bodyPr wrap="square" rtlCol="0">
            <a:spAutoFit/>
          </a:bodyPr>
          <a:lstStyle/>
          <a:p>
            <a:r>
              <a:rPr kumimoji="1" lang="en-US" altLang="zh-CN" sz="2400" b="1" dirty="0"/>
              <a:t>91</a:t>
            </a:r>
            <a:endParaRPr kumimoji="1" lang="zh-CN" altLang="en-US" sz="2400" b="1" dirty="0"/>
          </a:p>
        </p:txBody>
      </p:sp>
      <p:sp>
        <p:nvSpPr>
          <p:cNvPr id="13" name="文本框 12"/>
          <p:cNvSpPr txBox="1"/>
          <p:nvPr/>
        </p:nvSpPr>
        <p:spPr>
          <a:xfrm>
            <a:off x="9994569" y="1267836"/>
            <a:ext cx="527709" cy="461665"/>
          </a:xfrm>
          <a:prstGeom prst="rect">
            <a:avLst/>
          </a:prstGeom>
          <a:noFill/>
        </p:spPr>
        <p:txBody>
          <a:bodyPr wrap="none" rtlCol="0">
            <a:spAutoFit/>
          </a:bodyPr>
          <a:lstStyle/>
          <a:p>
            <a:r>
              <a:rPr kumimoji="1" lang="en-US" altLang="zh-CN" sz="2400" b="1" dirty="0" smtClean="0"/>
              <a:t>90</a:t>
            </a:r>
            <a:endParaRPr kumimoji="1" lang="zh-CN" altLang="en-US" sz="2400" b="1" dirty="0"/>
          </a:p>
        </p:txBody>
      </p:sp>
      <p:sp>
        <p:nvSpPr>
          <p:cNvPr id="15" name="文本框 14"/>
          <p:cNvSpPr txBox="1"/>
          <p:nvPr/>
        </p:nvSpPr>
        <p:spPr>
          <a:xfrm>
            <a:off x="7004272" y="5951758"/>
            <a:ext cx="527709" cy="461665"/>
          </a:xfrm>
          <a:prstGeom prst="rect">
            <a:avLst/>
          </a:prstGeom>
          <a:noFill/>
        </p:spPr>
        <p:txBody>
          <a:bodyPr wrap="none" rtlCol="0">
            <a:spAutoFit/>
          </a:bodyPr>
          <a:lstStyle/>
          <a:p>
            <a:r>
              <a:rPr kumimoji="1" lang="en-US" altLang="zh-CN" sz="2400" b="1" dirty="0" smtClean="0"/>
              <a:t>89</a:t>
            </a:r>
            <a:endParaRPr kumimoji="1" lang="zh-CN" altLang="en-US" sz="2400" b="1" dirty="0"/>
          </a:p>
        </p:txBody>
      </p:sp>
    </p:spTree>
    <p:extLst>
      <p:ext uri="{BB962C8B-B14F-4D97-AF65-F5344CB8AC3E}">
        <p14:creationId xmlns:p14="http://schemas.microsoft.com/office/powerpoint/2010/main" val="50232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a:solidFill>
                      <a:srgbClr val="2DCCDF"/>
                    </a:solidFill>
                    <a:latin typeface="微软雅黑" panose="020B0503020204020204" pitchFamily="34" charset="-122"/>
                    <a:ea typeface="微软雅黑" panose="020B0503020204020204" pitchFamily="34" charset="-122"/>
                  </a:rPr>
                  <a:t>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912369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12856" y="2052748"/>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1577842" y="2303573"/>
            <a:ext cx="227965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1577842" y="1989248"/>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22" name="Oval 75"/>
          <p:cNvSpPr>
            <a:spLocks noChangeArrowheads="1"/>
          </p:cNvSpPr>
          <p:nvPr/>
        </p:nvSpPr>
        <p:spPr bwMode="auto">
          <a:xfrm>
            <a:off x="7698200" y="1948147"/>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 name="矩形 14"/>
          <p:cNvSpPr>
            <a:spLocks noChangeArrowheads="1"/>
          </p:cNvSpPr>
          <p:nvPr/>
        </p:nvSpPr>
        <p:spPr bwMode="auto">
          <a:xfrm>
            <a:off x="8463186" y="2198972"/>
            <a:ext cx="2279650" cy="133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https://</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blog.csdn.net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/antony0203/article/details/1966685</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8463186" y="1884647"/>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CSDN</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81"/>
          <p:cNvSpPr>
            <a:spLocks noChangeArrowheads="1"/>
          </p:cNvSpPr>
          <p:nvPr/>
        </p:nvSpPr>
        <p:spPr bwMode="auto">
          <a:xfrm>
            <a:off x="7717507" y="3950526"/>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5" name="TextBox 13"/>
          <p:cNvSpPr txBox="1">
            <a:spLocks noChangeArrowheads="1"/>
          </p:cNvSpPr>
          <p:nvPr/>
        </p:nvSpPr>
        <p:spPr bwMode="auto">
          <a:xfrm>
            <a:off x="8650021" y="4108730"/>
            <a:ext cx="29449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PRD2018-G12-UML</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概述</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PPT</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81"/>
          <p:cNvSpPr>
            <a:spLocks noChangeArrowheads="1"/>
          </p:cNvSpPr>
          <p:nvPr/>
        </p:nvSpPr>
        <p:spPr bwMode="auto">
          <a:xfrm>
            <a:off x="846798" y="3717739"/>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7" name="矩形 20"/>
          <p:cNvSpPr>
            <a:spLocks noChangeArrowheads="1"/>
          </p:cNvSpPr>
          <p:nvPr/>
        </p:nvSpPr>
        <p:spPr bwMode="auto">
          <a:xfrm>
            <a:off x="1577842" y="4071818"/>
            <a:ext cx="2998469" cy="9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sz="1400" dirty="0" smtClean="0">
                <a:hlinkClick r:id="rId2"/>
              </a:rPr>
              <a:t>http</a:t>
            </a:r>
            <a:r>
              <a:rPr lang="en-US" altLang="zh-CN" sz="1400" dirty="0">
                <a:hlinkClick r:id="rId2"/>
              </a:rPr>
              <a:t>://www.cnblogs.com/I-am-Betty/p/5467847.html</a:t>
            </a:r>
            <a:endParaRPr lang="en-US" altLang="zh-CN" sz="1400" dirty="0"/>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Box 13"/>
          <p:cNvSpPr txBox="1">
            <a:spLocks noChangeArrowheads="1"/>
          </p:cNvSpPr>
          <p:nvPr/>
        </p:nvSpPr>
        <p:spPr bwMode="auto">
          <a:xfrm>
            <a:off x="1504522" y="3717739"/>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CNBLOG</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576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a:extLst>
              <a:ext uri="{FF2B5EF4-FFF2-40B4-BE49-F238E27FC236}">
                <a16:creationId xmlns:a16="http://schemas.microsoft.com/office/drawing/2014/main" xmlns=""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324607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spTree>
    <p:extLst>
      <p:ext uri="{BB962C8B-B14F-4D97-AF65-F5344CB8AC3E}">
        <p14:creationId xmlns:p14="http://schemas.microsoft.com/office/powerpoint/2010/main" val="187935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b="1" dirty="0" err="1">
                <a:solidFill>
                  <a:srgbClr val="FF0000"/>
                </a:solidFill>
                <a:latin typeface="微软雅黑" panose="020B0503020204020204" pitchFamily="34" charset="-122"/>
                <a:ea typeface="微软雅黑" panose="020B0503020204020204" pitchFamily="34" charset="-122"/>
              </a:rPr>
              <a:t>Booch</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OMT</a:t>
            </a:r>
            <a:r>
              <a:rPr lang="zh-CN" altLang="en-US" sz="1600" b="1" dirty="0">
                <a:solidFill>
                  <a:srgbClr val="FF0000"/>
                </a:solidFill>
                <a:latin typeface="微软雅黑" panose="020B0503020204020204" pitchFamily="34" charset="-122"/>
                <a:ea typeface="微软雅黑" panose="020B0503020204020204" pitchFamily="34" charset="-122"/>
              </a:rPr>
              <a:t>和面向对象软件工程</a:t>
            </a:r>
            <a:r>
              <a:rPr lang="zh-CN" altLang="en-US" sz="1600" dirty="0">
                <a:solidFill>
                  <a:prstClr val="black"/>
                </a:solidFill>
                <a:latin typeface="微软雅黑" panose="020B0503020204020204" pitchFamily="34" charset="-122"/>
                <a:ea typeface="微软雅黑" panose="020B0503020204020204" pitchFamily="34" charset="-122"/>
              </a:rPr>
              <a:t>的概念，将这些方法融合为</a:t>
            </a:r>
            <a:r>
              <a:rPr lang="zh-CN" altLang="en-US" sz="1600" b="1" dirty="0">
                <a:solidFill>
                  <a:srgbClr val="FF0000"/>
                </a:solidFill>
                <a:latin typeface="微软雅黑" panose="020B0503020204020204" pitchFamily="34" charset="-122"/>
                <a:ea typeface="微软雅黑" panose="020B0503020204020204" pitchFamily="34" charset="-122"/>
              </a:rPr>
              <a:t>单一的，通用的</a:t>
            </a:r>
            <a:r>
              <a:rPr lang="zh-CN" altLang="en-US" sz="1600" dirty="0">
                <a:solidFill>
                  <a:prstClr val="black"/>
                </a:solidFill>
                <a:latin typeface="微软雅黑" panose="020B0503020204020204" pitchFamily="34" charset="-122"/>
                <a:ea typeface="微软雅黑" panose="020B0503020204020204" pitchFamily="34" charset="-122"/>
              </a:rPr>
              <a:t>，并且可以广泛使用的建模语言。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a:t>
            </a:r>
            <a:r>
              <a:rPr lang="zh-CN" altLang="en-US" sz="1600" b="1" dirty="0">
                <a:solidFill>
                  <a:srgbClr val="FF0000"/>
                </a:solidFill>
                <a:latin typeface="微软雅黑" panose="020B0503020204020204" pitchFamily="34" charset="-122"/>
                <a:ea typeface="微软雅黑" panose="020B0503020204020204" pitchFamily="34" charset="-122"/>
              </a:rPr>
              <a:t>逐渐成为工业标准</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sp>
        <p:nvSpPr>
          <p:cNvPr id="12" name="矩形 11"/>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1378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226531" y="2244725"/>
            <a:ext cx="6469653" cy="2604382"/>
            <a:chOff x="271019" y="2420002"/>
            <a:chExt cx="6470625" cy="2603395"/>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271019" y="3269736"/>
              <a:ext cx="6470625" cy="175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5400" b="1" dirty="0" smtClean="0">
                  <a:solidFill>
                    <a:srgbClr val="F77258"/>
                  </a:solidFill>
                  <a:latin typeface="微软雅黑" panose="020B0503020204020204" pitchFamily="34" charset="-122"/>
                  <a:ea typeface="微软雅黑" panose="020B0503020204020204" pitchFamily="34" charset="-122"/>
                </a:rPr>
                <a:t>UML</a:t>
              </a:r>
              <a:r>
                <a:rPr lang="zh-CN" altLang="en-US" sz="5400" b="1" dirty="0" smtClean="0">
                  <a:solidFill>
                    <a:srgbClr val="F77258"/>
                  </a:solidFill>
                  <a:latin typeface="微软雅黑" panose="020B0503020204020204" pitchFamily="34" charset="-122"/>
                  <a:ea typeface="微软雅黑" panose="020B0503020204020204" pitchFamily="34" charset="-122"/>
                </a:rPr>
                <a:t>在需求工程中的作用</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75724" y="4849107"/>
            <a:ext cx="2444900" cy="369332"/>
          </a:xfrm>
          <a:prstGeom prst="rect">
            <a:avLst/>
          </a:prstGeom>
        </p:spPr>
        <p:txBody>
          <a:bodyPr wrap="none">
            <a:spAutoFit/>
          </a:bodyPr>
          <a:lstStyle/>
          <a:p>
            <a:r>
              <a:rPr lang="en-US" altLang="zh-CN" dirty="0" smtClean="0">
                <a:solidFill>
                  <a:srgbClr val="353A3E"/>
                </a:solidFill>
                <a:latin typeface="微软雅黑" panose="020B0503020204020204" pitchFamily="34" charset="-122"/>
                <a:ea typeface="微软雅黑" panose="020B0503020204020204" pitchFamily="34" charset="-122"/>
              </a:rPr>
              <a:t>THE EFFECT OF UML</a:t>
            </a:r>
            <a:endParaRPr lang="zh-CN" altLang="en-US" dirty="0"/>
          </a:p>
        </p:txBody>
      </p:sp>
      <p:sp>
        <p:nvSpPr>
          <p:cNvPr id="19" name="文本框 18"/>
          <p:cNvSpPr txBox="1"/>
          <p:nvPr/>
        </p:nvSpPr>
        <p:spPr>
          <a:xfrm>
            <a:off x="8373385" y="2336275"/>
            <a:ext cx="441146" cy="369332"/>
          </a:xfrm>
          <a:prstGeom prst="rect">
            <a:avLst/>
          </a:prstGeom>
          <a:noFill/>
        </p:spPr>
        <p:txBody>
          <a:bodyPr wrap="none" rtlCol="0">
            <a:spAutoFit/>
          </a:bodyPr>
          <a:lstStyle/>
          <a:p>
            <a:r>
              <a:rPr kumimoji="1" lang="en-US" altLang="zh-CN" dirty="0" smtClean="0"/>
              <a:t>[2]</a:t>
            </a:r>
            <a:endParaRPr kumimoji="1" lang="zh-CN" altLang="en-US" dirty="0"/>
          </a:p>
        </p:txBody>
      </p:sp>
    </p:spTree>
    <p:extLst>
      <p:ext uri="{BB962C8B-B14F-4D97-AF65-F5344CB8AC3E}">
        <p14:creationId xmlns:p14="http://schemas.microsoft.com/office/powerpoint/2010/main" val="193513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在需求工程中的</a:t>
            </a:r>
            <a:r>
              <a:rPr lang="zh-CN" altLang="en-US" sz="2000" b="1" dirty="0" smtClean="0">
                <a:solidFill>
                  <a:srgbClr val="F77258"/>
                </a:solidFill>
                <a:latin typeface="微软雅黑" panose="020B0503020204020204" pitchFamily="34" charset="-122"/>
                <a:ea typeface="微软雅黑" panose="020B0503020204020204" pitchFamily="34" charset="-122"/>
              </a:rPr>
              <a:t>作用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192024" y="2379608"/>
            <a:ext cx="7758460"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的一切实际上就是为了交流。先编码后修复是错误的，先设计再</a:t>
            </a:r>
            <a:r>
              <a:rPr lang="zh-CN" altLang="en-US" sz="2000" dirty="0" smtClean="0">
                <a:latin typeface="Microsoft YaHei" charset="-122"/>
                <a:ea typeface="Microsoft YaHei" charset="-122"/>
                <a:cs typeface="Microsoft YaHei" charset="-122"/>
              </a:rPr>
              <a:t>纠错才是</a:t>
            </a:r>
            <a:r>
              <a:rPr lang="zh-CN" altLang="en-US" sz="2000" dirty="0">
                <a:latin typeface="Microsoft YaHei" charset="-122"/>
                <a:ea typeface="Microsoft YaHei" charset="-122"/>
                <a:cs typeface="Microsoft YaHei" charset="-122"/>
              </a:rPr>
              <a:t>正确的。</a:t>
            </a:r>
          </a:p>
          <a:p>
            <a:pPr>
              <a:lnSpc>
                <a:spcPct val="150000"/>
              </a:lnSpc>
            </a:pP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图是用来画出来找错误的，而不是要画一个完美的图形，无论是否正确，画图是用来记录和构思你的想法的，而不是一开始就是要画一个正确的图。</a:t>
            </a:r>
          </a:p>
        </p:txBody>
      </p:sp>
      <p:sp>
        <p:nvSpPr>
          <p:cNvPr id="11" name="文本框 10">
            <a:extLst>
              <a:ext uri="{FF2B5EF4-FFF2-40B4-BE49-F238E27FC236}">
                <a16:creationId xmlns:a16="http://schemas.microsoft.com/office/drawing/2014/main" xmlns="" id="{84FAADED-2C55-48CC-8245-6CEA3FABF3DC}"/>
              </a:ext>
            </a:extLst>
          </p:cNvPr>
          <p:cNvSpPr txBox="1">
            <a:spLocks noChangeArrowheads="1"/>
          </p:cNvSpPr>
          <p:nvPr/>
        </p:nvSpPr>
        <p:spPr bwMode="auto">
          <a:xfrm>
            <a:off x="2007371" y="159989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为什么要使用 </a:t>
            </a:r>
            <a:r>
              <a:rPr lang="en-US" altLang="zh-CN" sz="2400" b="1" dirty="0" smtClean="0">
                <a:solidFill>
                  <a:srgbClr val="F77258"/>
                </a:solidFill>
                <a:latin typeface="微软雅黑" panose="020B0503020204020204" pitchFamily="34" charset="-122"/>
                <a:ea typeface="微软雅黑" panose="020B0503020204020204" pitchFamily="34" charset="-122"/>
              </a:rPr>
              <a:t>UML</a:t>
            </a:r>
            <a:r>
              <a:rPr lang="zh-CN" altLang="en-US" sz="2400" b="1" dirty="0" smtClean="0">
                <a:solidFill>
                  <a:srgbClr val="F77258"/>
                </a:solidFill>
                <a:latin typeface="微软雅黑" panose="020B0503020204020204" pitchFamily="34" charset="-122"/>
                <a:ea typeface="微软雅黑" panose="020B0503020204020204" pitchFamily="34" charset="-122"/>
              </a:rPr>
              <a:t> ？</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9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在需求工程中的</a:t>
            </a:r>
            <a:r>
              <a:rPr lang="zh-CN" altLang="en-US" sz="2000" b="1" dirty="0" smtClean="0">
                <a:solidFill>
                  <a:srgbClr val="F77258"/>
                </a:solidFill>
                <a:latin typeface="微软雅黑" panose="020B0503020204020204" pitchFamily="34" charset="-122"/>
                <a:ea typeface="微软雅黑" panose="020B0503020204020204" pitchFamily="34" charset="-122"/>
              </a:rPr>
              <a:t>作用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192024" y="2379608"/>
            <a:ext cx="7758460" cy="326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smtClean="0">
                <a:solidFill>
                  <a:srgbClr val="FF0000"/>
                </a:solidFill>
                <a:latin typeface="Microsoft YaHei" charset="-122"/>
                <a:ea typeface="Microsoft YaHei" charset="-122"/>
                <a:cs typeface="Microsoft YaHei" charset="-122"/>
              </a:rPr>
              <a:t>1.UML</a:t>
            </a:r>
            <a:r>
              <a:rPr lang="zh-CN" altLang="en-US" sz="2000" b="1" dirty="0">
                <a:solidFill>
                  <a:srgbClr val="FF0000"/>
                </a:solidFill>
                <a:latin typeface="Microsoft YaHei" charset="-122"/>
                <a:ea typeface="Microsoft YaHei" charset="-122"/>
                <a:cs typeface="Microsoft YaHei" charset="-122"/>
              </a:rPr>
              <a:t>统一了各种方法对不同类型的系统、不同开发阶段以及不同内部概念的不同观点</a:t>
            </a:r>
            <a:r>
              <a:rPr lang="zh-CN" altLang="en-US" sz="2000" dirty="0">
                <a:latin typeface="Microsoft YaHei" charset="-122"/>
                <a:ea typeface="Microsoft YaHei" charset="-122"/>
                <a:cs typeface="Microsoft YaHei" charset="-122"/>
              </a:rPr>
              <a:t>，从而有效的消除了各种建模语言之间不必要的差异。</a:t>
            </a:r>
            <a:br>
              <a:rPr lang="zh-CN" altLang="en-US" sz="2000" dirty="0">
                <a:latin typeface="Microsoft YaHei" charset="-122"/>
                <a:ea typeface="Microsoft YaHei" charset="-122"/>
                <a:cs typeface="Microsoft YaHei" charset="-122"/>
              </a:rPr>
            </a:br>
            <a:r>
              <a:rPr lang="en-US" altLang="zh-CN" sz="2000" b="1" dirty="0" smtClean="0">
                <a:solidFill>
                  <a:srgbClr val="FF0000"/>
                </a:solidFill>
                <a:latin typeface="Microsoft YaHei" charset="-122"/>
                <a:ea typeface="Microsoft YaHei" charset="-122"/>
                <a:cs typeface="Microsoft YaHei" charset="-122"/>
              </a:rPr>
              <a:t>2</a:t>
            </a:r>
            <a:r>
              <a:rPr lang="en-US" altLang="zh-CN" sz="2000" b="1" dirty="0">
                <a:solidFill>
                  <a:srgbClr val="FF0000"/>
                </a:solidFill>
                <a:latin typeface="Microsoft YaHei" charset="-122"/>
                <a:ea typeface="Microsoft YaHei" charset="-122"/>
                <a:cs typeface="Microsoft YaHei" charset="-122"/>
              </a:rPr>
              <a:t>.</a:t>
            </a:r>
            <a:r>
              <a:rPr lang="en-US" altLang="zh-CN" sz="2000" b="1" dirty="0" smtClean="0">
                <a:solidFill>
                  <a:srgbClr val="FF0000"/>
                </a:solidFill>
                <a:latin typeface="Microsoft YaHei" charset="-122"/>
                <a:ea typeface="Microsoft YaHei" charset="-122"/>
                <a:cs typeface="Microsoft YaHei" charset="-122"/>
              </a:rPr>
              <a:t>UML</a:t>
            </a:r>
            <a:r>
              <a:rPr lang="zh-CN" altLang="en-US" sz="2000" b="1" dirty="0">
                <a:solidFill>
                  <a:srgbClr val="FF0000"/>
                </a:solidFill>
                <a:latin typeface="Microsoft YaHei" charset="-122"/>
                <a:ea typeface="Microsoft YaHei" charset="-122"/>
                <a:cs typeface="Microsoft YaHei" charset="-122"/>
              </a:rPr>
              <a:t>建模能力比其它面向对象建模方法更强</a:t>
            </a:r>
            <a:r>
              <a:rPr lang="zh-CN" altLang="en-US" sz="2000" dirty="0">
                <a:latin typeface="Microsoft YaHei" charset="-122"/>
                <a:ea typeface="Microsoft YaHei" charset="-122"/>
                <a:cs typeface="Microsoft YaHei" charset="-122"/>
              </a:rPr>
              <a:t>。它不仅适合于一般系统的开发，而且对并行、分布式系统的建模尤为适宜。</a:t>
            </a:r>
            <a:br>
              <a:rPr lang="zh-CN" altLang="en-US" sz="2000" dirty="0">
                <a:latin typeface="Microsoft YaHei" charset="-122"/>
                <a:ea typeface="Microsoft YaHei" charset="-122"/>
                <a:cs typeface="Microsoft YaHei" charset="-122"/>
              </a:rPr>
            </a:br>
            <a:r>
              <a:rPr lang="en-US" altLang="zh-CN" sz="2000" dirty="0" smtClean="0">
                <a:latin typeface="Microsoft YaHei" charset="-122"/>
                <a:ea typeface="Microsoft YaHei" charset="-122"/>
                <a:cs typeface="Microsoft YaHei" charset="-122"/>
              </a:rPr>
              <a:t>3.</a:t>
            </a:r>
            <a:r>
              <a:rPr lang="zh-CN" altLang="en-US" sz="2000" b="1" dirty="0" smtClean="0">
                <a:solidFill>
                  <a:srgbClr val="FF0000"/>
                </a:solidFill>
                <a:latin typeface="Microsoft YaHei" charset="-122"/>
                <a:ea typeface="Microsoft YaHei" charset="-122"/>
                <a:cs typeface="Microsoft YaHei" charset="-122"/>
              </a:rPr>
              <a:t>使用</a:t>
            </a:r>
            <a:r>
              <a:rPr lang="en-US" altLang="zh-CN" sz="2000" b="1" dirty="0">
                <a:solidFill>
                  <a:srgbClr val="FF0000"/>
                </a:solidFill>
                <a:latin typeface="Microsoft YaHei" charset="-122"/>
                <a:ea typeface="Microsoft YaHei" charset="-122"/>
                <a:cs typeface="Microsoft YaHei" charset="-122"/>
              </a:rPr>
              <a:t>UML</a:t>
            </a:r>
            <a:r>
              <a:rPr lang="zh-CN" altLang="en-US" sz="2000" b="1" dirty="0">
                <a:solidFill>
                  <a:srgbClr val="FF0000"/>
                </a:solidFill>
                <a:latin typeface="Microsoft YaHei" charset="-122"/>
                <a:ea typeface="Microsoft YaHei" charset="-122"/>
                <a:cs typeface="Microsoft YaHei" charset="-122"/>
              </a:rPr>
              <a:t>使硬件组件和软件组件之间将会有更大的透明度</a:t>
            </a:r>
            <a:r>
              <a:rPr lang="zh-CN" altLang="en-US" sz="2000" dirty="0">
                <a:latin typeface="Microsoft YaHei" charset="-122"/>
                <a:ea typeface="Microsoft YaHei" charset="-122"/>
                <a:cs typeface="Microsoft YaHei" charset="-122"/>
              </a:rPr>
              <a:t>。便携性和综合效率将会增加。</a:t>
            </a:r>
          </a:p>
        </p:txBody>
      </p:sp>
      <p:sp>
        <p:nvSpPr>
          <p:cNvPr id="11" name="文本框 10">
            <a:extLst>
              <a:ext uri="{FF2B5EF4-FFF2-40B4-BE49-F238E27FC236}">
                <a16:creationId xmlns:a16="http://schemas.microsoft.com/office/drawing/2014/main" xmlns="" id="{84FAADED-2C55-48CC-8245-6CEA3FABF3DC}"/>
              </a:ext>
            </a:extLst>
          </p:cNvPr>
          <p:cNvSpPr txBox="1">
            <a:spLocks noChangeArrowheads="1"/>
          </p:cNvSpPr>
          <p:nvPr/>
        </p:nvSpPr>
        <p:spPr bwMode="auto">
          <a:xfrm>
            <a:off x="1305006" y="158663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400" b="1" dirty="0" smtClean="0">
                <a:solidFill>
                  <a:srgbClr val="F77258"/>
                </a:solidFill>
                <a:latin typeface="微软雅黑" panose="020B0503020204020204" pitchFamily="34" charset="-122"/>
                <a:ea typeface="微软雅黑" panose="020B0503020204020204" pitchFamily="34" charset="-122"/>
              </a:rPr>
              <a:t>UML</a:t>
            </a:r>
            <a:r>
              <a:rPr lang="zh-CN" altLang="en-US" sz="2400" b="1" dirty="0" smtClean="0">
                <a:solidFill>
                  <a:srgbClr val="F77258"/>
                </a:solidFill>
                <a:latin typeface="微软雅黑" panose="020B0503020204020204" pitchFamily="34" charset="-122"/>
                <a:ea typeface="微软雅黑" panose="020B0503020204020204" pitchFamily="34" charset="-122"/>
              </a:rPr>
              <a:t>的优势</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97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a16="http://schemas.microsoft.com/office/drawing/2014/main" xmlns="" id="{2F64D2A0-403F-4205-BFBA-C2081A7C6598}"/>
              </a:ext>
            </a:extLst>
          </p:cNvPr>
          <p:cNvGrpSpPr/>
          <p:nvPr/>
        </p:nvGrpSpPr>
        <p:grpSpPr bwMode="auto">
          <a:xfrm>
            <a:off x="5083691" y="2244724"/>
            <a:ext cx="5959448" cy="2764274"/>
            <a:chOff x="128158" y="2420002"/>
            <a:chExt cx="5960343" cy="2763229"/>
          </a:xfrm>
        </p:grpSpPr>
        <p:sp>
          <p:nvSpPr>
            <p:cNvPr id="29" name="文本框 18">
              <a:extLst>
                <a:ext uri="{FF2B5EF4-FFF2-40B4-BE49-F238E27FC236}">
                  <a16:creationId xmlns:a16="http://schemas.microsoft.com/office/drawing/2014/main" xmlns=""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smtClean="0">
                  <a:solidFill>
                    <a:srgbClr val="2DCCDF"/>
                  </a:solidFill>
                  <a:latin typeface="微软雅黑" panose="020B0503020204020204" pitchFamily="34" charset="-122"/>
                  <a:ea typeface="微软雅黑" panose="020B0503020204020204" pitchFamily="34" charset="-122"/>
                </a:rPr>
                <a:t>3</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a16="http://schemas.microsoft.com/office/drawing/2014/main" xmlns="" id="{D6164B3C-15CD-483E-821B-729E9877CD96}"/>
                </a:ext>
              </a:extLst>
            </p:cNvPr>
            <p:cNvSpPr txBox="1">
              <a:spLocks noChangeArrowheads="1"/>
            </p:cNvSpPr>
            <p:nvPr/>
          </p:nvSpPr>
          <p:spPr bwMode="auto">
            <a:xfrm>
              <a:off x="128158" y="3429568"/>
              <a:ext cx="5960343" cy="175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5400" b="1" dirty="0">
                  <a:solidFill>
                    <a:srgbClr val="F77258"/>
                  </a:solidFill>
                  <a:latin typeface="微软雅黑" panose="020B0503020204020204" pitchFamily="34" charset="-122"/>
                  <a:ea typeface="微软雅黑" panose="020B0503020204020204" pitchFamily="34" charset="-122"/>
                </a:rPr>
                <a:t>UML</a:t>
              </a:r>
              <a:r>
                <a:rPr lang="zh-CN" altLang="en-US" sz="5400" b="1" dirty="0">
                  <a:solidFill>
                    <a:srgbClr val="F77258"/>
                  </a:solidFill>
                  <a:latin typeface="微软雅黑" panose="020B0503020204020204" pitchFamily="34" charset="-122"/>
                  <a:ea typeface="微软雅黑" panose="020B0503020204020204" pitchFamily="34" charset="-122"/>
                </a:rPr>
                <a:t>图及小组实际应用</a:t>
              </a:r>
            </a:p>
          </p:txBody>
        </p:sp>
      </p:grpSp>
      <p:sp>
        <p:nvSpPr>
          <p:cNvPr id="20" name="文本框 20">
            <a:extLst>
              <a:ext uri="{FF2B5EF4-FFF2-40B4-BE49-F238E27FC236}">
                <a16:creationId xmlns:a16="http://schemas.microsoft.com/office/drawing/2014/main" xmlns="" id="{C1650AEA-8FEC-427E-8CDF-C4F7414B9B49}"/>
              </a:ext>
            </a:extLst>
          </p:cNvPr>
          <p:cNvSpPr txBox="1">
            <a:spLocks noChangeArrowheads="1"/>
          </p:cNvSpPr>
          <p:nvPr/>
        </p:nvSpPr>
        <p:spPr bwMode="auto">
          <a:xfrm>
            <a:off x="5083691" y="5008998"/>
            <a:ext cx="5033622" cy="369332"/>
          </a:xfrm>
          <a:prstGeom prst="rect">
            <a:avLst/>
          </a:prstGeom>
          <a:extLst/>
        </p:spPr>
        <p:txBody>
          <a:bodyPr wrap="none">
            <a:spAutoFit/>
          </a:bodyPr>
          <a:lstStyle>
            <a:defPPr>
              <a:defRPr lang="zh-CN"/>
            </a:defPPr>
            <a:lvl1pPr>
              <a:defRPr>
                <a:solidFill>
                  <a:srgbClr val="353A3E"/>
                </a:solidFill>
                <a:latin typeface="微软雅黑" panose="020B0503020204020204" pitchFamily="34" charset="-122"/>
                <a:ea typeface="微软雅黑" panose="020B0503020204020204" pitchFamily="34" charset="-122"/>
              </a:defRPr>
            </a:lvl1pPr>
          </a:lstStyle>
          <a:p>
            <a:r>
              <a:rPr lang="en-US" altLang="zh-CN" dirty="0"/>
              <a:t>UML DIAGRAM &amp; PRACTICAL APPLICATION</a:t>
            </a:r>
            <a:endParaRPr lang="zh-CN" altLang="en-US" dirty="0"/>
          </a:p>
        </p:txBody>
      </p:sp>
    </p:spTree>
    <p:extLst>
      <p:ext uri="{BB962C8B-B14F-4D97-AF65-F5344CB8AC3E}">
        <p14:creationId xmlns:p14="http://schemas.microsoft.com/office/powerpoint/2010/main" val="1952407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2511</TotalTime>
  <Words>2112</Words>
  <Application>Microsoft Macintosh PowerPoint</Application>
  <PresentationFormat>宽屏</PresentationFormat>
  <Paragraphs>227</Paragraphs>
  <Slides>34</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Calibri</vt:lpstr>
      <vt:lpstr>DengXian</vt:lpstr>
      <vt:lpstr>DengXian Light</vt:lpstr>
      <vt:lpstr>FontAwesome</vt:lpstr>
      <vt:lpstr>Gill Sans</vt:lpstr>
      <vt:lpstr>Microsoft YaHei</vt:lpstr>
      <vt:lpstr>Open Sans Light</vt:lpstr>
      <vt:lpstr>PingFang SC Medium</vt:lpstr>
      <vt:lpstr>STHeiti</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用例描述展示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95</cp:revision>
  <dcterms:created xsi:type="dcterms:W3CDTF">2018-12-23T11:06:25Z</dcterms:created>
  <dcterms:modified xsi:type="dcterms:W3CDTF">2018-12-28T10:21:47Z</dcterms:modified>
</cp:coreProperties>
</file>