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44"/>
  </p:notesMasterIdLst>
  <p:sldIdLst>
    <p:sldId id="431" r:id="rId2"/>
    <p:sldId id="432" r:id="rId3"/>
    <p:sldId id="414" r:id="rId4"/>
    <p:sldId id="418" r:id="rId5"/>
    <p:sldId id="419" r:id="rId6"/>
    <p:sldId id="415" r:id="rId7"/>
    <p:sldId id="416" r:id="rId8"/>
    <p:sldId id="417" r:id="rId9"/>
    <p:sldId id="435" r:id="rId10"/>
    <p:sldId id="425" r:id="rId11"/>
    <p:sldId id="426" r:id="rId12"/>
    <p:sldId id="263" r:id="rId13"/>
    <p:sldId id="264" r:id="rId14"/>
    <p:sldId id="398" r:id="rId15"/>
    <p:sldId id="397" r:id="rId16"/>
    <p:sldId id="399" r:id="rId17"/>
    <p:sldId id="400" r:id="rId18"/>
    <p:sldId id="401" r:id="rId19"/>
    <p:sldId id="402" r:id="rId20"/>
    <p:sldId id="403" r:id="rId21"/>
    <p:sldId id="406" r:id="rId22"/>
    <p:sldId id="405" r:id="rId23"/>
    <p:sldId id="407" r:id="rId24"/>
    <p:sldId id="265" r:id="rId25"/>
    <p:sldId id="408" r:id="rId26"/>
    <p:sldId id="409" r:id="rId27"/>
    <p:sldId id="410" r:id="rId28"/>
    <p:sldId id="412" r:id="rId29"/>
    <p:sldId id="427" r:id="rId30"/>
    <p:sldId id="428" r:id="rId31"/>
    <p:sldId id="420" r:id="rId32"/>
    <p:sldId id="421" r:id="rId33"/>
    <p:sldId id="422" r:id="rId34"/>
    <p:sldId id="423" r:id="rId35"/>
    <p:sldId id="424" r:id="rId36"/>
    <p:sldId id="429" r:id="rId37"/>
    <p:sldId id="430" r:id="rId38"/>
    <p:sldId id="433" r:id="rId39"/>
    <p:sldId id="434" r:id="rId40"/>
    <p:sldId id="436" r:id="rId41"/>
    <p:sldId id="437" r:id="rId42"/>
    <p:sldId id="43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F76"/>
    <a:srgbClr val="2BCD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2"/>
    <p:restoredTop sz="83359"/>
  </p:normalViewPr>
  <p:slideViewPr>
    <p:cSldViewPr snapToGrid="0" snapToObjects="1">
      <p:cViewPr>
        <p:scale>
          <a:sx n="74" d="100"/>
          <a:sy n="74" d="100"/>
        </p:scale>
        <p:origin x="248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7138A-C439-E54E-8622-FD672DC52DCC}" type="datetimeFigureOut">
              <a:rPr kumimoji="1" lang="zh-CN" altLang="en-US" smtClean="0"/>
              <a:t>2018/12/12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55E5B-F1FE-3344-92A3-F80B39774BCF}" type="slidenum">
              <a:rPr kumimoji="1" lang="zh-CN" altLang="en-US" smtClean="0"/>
              <a:t>‹#›</a:t>
            </a:fld>
            <a:endParaRPr kumimoji="1" lang="zh-CN" altLang="en-US"/>
          </a:p>
        </p:txBody>
      </p:sp>
    </p:spTree>
    <p:extLst>
      <p:ext uri="{BB962C8B-B14F-4D97-AF65-F5344CB8AC3E}">
        <p14:creationId xmlns:p14="http://schemas.microsoft.com/office/powerpoint/2010/main" val="119850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9849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Signal.h</a:t>
            </a:r>
            <a:r>
              <a:rPr kumimoji="1" lang="zh-CN" altLang="en-US" dirty="0" smtClean="0"/>
              <a:t>是头文件名标记现实了版本号的值，这个头文件被两个文件引用。其中</a:t>
            </a:r>
            <a:r>
              <a:rPr kumimoji="1" lang="en-US" altLang="zh-CN" dirty="0" err="1" smtClean="0"/>
              <a:t>interp.cpp</a:t>
            </a:r>
            <a:r>
              <a:rPr kumimoji="1" lang="zh-CN" altLang="en-US" dirty="0" smtClean="0"/>
              <a:t>有一个到另一个文件的编译依赖关系</a:t>
            </a:r>
            <a:endParaRPr kumimoji="1" lang="en-US" altLang="zh-CN" dirty="0" smtClean="0"/>
          </a:p>
          <a:p>
            <a:r>
              <a:rPr kumimoji="1" lang="zh-CN" altLang="en-US" dirty="0" smtClean="0"/>
              <a:t>而</a:t>
            </a:r>
            <a:r>
              <a:rPr kumimoji="1" lang="en-US" altLang="zh-CN" dirty="0" err="1" smtClean="0"/>
              <a:t>device.cpp</a:t>
            </a:r>
            <a:r>
              <a:rPr kumimoji="1" lang="zh-CN" altLang="en-US" dirty="0" smtClean="0"/>
              <a:t>有有一个到</a:t>
            </a:r>
            <a:r>
              <a:rPr kumimoji="1" lang="en-US" altLang="zh-CN" dirty="0" err="1" smtClean="0"/>
              <a:t>interp.cpp</a:t>
            </a:r>
            <a:r>
              <a:rPr kumimoji="1" lang="zh-CN" altLang="en-US" dirty="0" smtClean="0"/>
              <a:t>的变异依赖关系。有了这个图，跟踪变化的影响就容易多了，</a:t>
            </a:r>
            <a:endParaRPr kumimoji="1" lang="en-US" altLang="zh-CN" dirty="0" smtClean="0"/>
          </a:p>
          <a:p>
            <a:r>
              <a:rPr kumimoji="1" lang="zh-CN" altLang="en-US" dirty="0" smtClean="0"/>
              <a:t>例如源代码文件发生了变化将需要重新编译</a:t>
            </a:r>
            <a:r>
              <a:rPr kumimoji="1" lang="en-US" altLang="zh-CN" dirty="0" err="1" smtClean="0"/>
              <a:t>signal.app</a:t>
            </a:r>
            <a:r>
              <a:rPr kumimoji="1" lang="en-US" altLang="zh-CN" dirty="0" smtClean="0"/>
              <a:t>\</a:t>
            </a:r>
            <a:r>
              <a:rPr kumimoji="1" lang="en-US" altLang="zh-CN" dirty="0" err="1" smtClean="0"/>
              <a:t>interp.cpp</a:t>
            </a:r>
            <a:r>
              <a:rPr kumimoji="1" lang="zh-CN" altLang="en-US" dirty="0" smtClean="0"/>
              <a:t>及</a:t>
            </a:r>
            <a:r>
              <a:rPr kumimoji="1" lang="en-US" altLang="zh-CN" dirty="0" err="1" smtClean="0"/>
              <a:t>device.cpp</a:t>
            </a:r>
            <a:r>
              <a:rPr kumimoji="1" lang="zh-CN" altLang="en-US" dirty="0" smtClean="0"/>
              <a:t>三个文件，</a:t>
            </a:r>
            <a:r>
              <a:rPr kumimoji="1" lang="en-US" altLang="zh-CN" dirty="0" err="1" smtClean="0"/>
              <a:t>irq.h</a:t>
            </a:r>
            <a:r>
              <a:rPr kumimoji="1" lang="zh-CN" altLang="en-US" dirty="0" smtClean="0"/>
              <a:t>将不受影响</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26</a:t>
            </a:fld>
            <a:endParaRPr kumimoji="1" lang="zh-CN" altLang="en-US"/>
          </a:p>
        </p:txBody>
      </p:sp>
    </p:spTree>
    <p:extLst>
      <p:ext uri="{BB962C8B-B14F-4D97-AF65-F5344CB8AC3E}">
        <p14:creationId xmlns:p14="http://schemas.microsoft.com/office/powerpoint/2010/main" val="1619069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90755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30652001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3622840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409895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602256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9425078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96553768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5084595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01702505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211071468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49931238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25155B3-345C-A94F-85D5-A0B617AE8E82}" type="datetimeFigureOut">
              <a:rPr kumimoji="1" lang="zh-CN" altLang="en-US" smtClean="0"/>
              <a:t>2018/12/12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172469628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155B3-345C-A94F-85D5-A0B617AE8E82}" type="datetimeFigureOut">
              <a:rPr kumimoji="1" lang="zh-CN" altLang="en-US" smtClean="0"/>
              <a:t>2018/12/12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D8393-2642-1E41-91A9-A4E74799E271}" type="slidenum">
              <a:rPr kumimoji="1" lang="zh-CN" altLang="en-US" smtClean="0"/>
              <a:t>‹#›</a:t>
            </a:fld>
            <a:endParaRPr kumimoji="1" lang="zh-CN" altLang="en-US"/>
          </a:p>
        </p:txBody>
      </p:sp>
    </p:spTree>
    <p:extLst>
      <p:ext uri="{BB962C8B-B14F-4D97-AF65-F5344CB8AC3E}">
        <p14:creationId xmlns:p14="http://schemas.microsoft.com/office/powerpoint/2010/main" val="618184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cnblogs.com/xuyuanjia/p/5877685.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964080" y="2405064"/>
            <a:ext cx="7302680" cy="1815362"/>
            <a:chOff x="267845" y="2420002"/>
            <a:chExt cx="7303214" cy="1814959"/>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III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7303214" cy="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zh-CN" altLang="en-US" sz="5400" b="1" dirty="0">
                  <a:solidFill>
                    <a:srgbClr val="353A3E"/>
                  </a:solidFill>
                  <a:latin typeface="微软雅黑" panose="020B0503020204020204" pitchFamily="34" charset="-122"/>
                  <a:ea typeface="微软雅黑" panose="020B0503020204020204" pitchFamily="34" charset="-122"/>
                </a:rPr>
                <a:t>对象</a:t>
              </a:r>
              <a:r>
                <a:rPr lang="zh-CN" altLang="en-US" sz="5400" b="1" dirty="0" smtClean="0">
                  <a:solidFill>
                    <a:srgbClr val="353A3E"/>
                  </a:solidFill>
                  <a:latin typeface="微软雅黑" panose="020B0503020204020204" pitchFamily="34" charset="-122"/>
                  <a:ea typeface="微软雅黑" panose="020B0503020204020204" pitchFamily="34" charset="-122"/>
                </a:rPr>
                <a:t>图</a:t>
              </a:r>
              <a:r>
                <a:rPr lang="zh-CN" altLang="en-US" sz="5400" b="1" dirty="0">
                  <a:solidFill>
                    <a:srgbClr val="353A3E"/>
                  </a:solidFill>
                  <a:latin typeface="微软雅黑" panose="020B0503020204020204" pitchFamily="34" charset="-122"/>
                  <a:ea typeface="微软雅黑" panose="020B0503020204020204" pitchFamily="34" charset="-122"/>
                </a:rPr>
                <a:t>、</a:t>
              </a: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构件图</a:t>
              </a:r>
              <a:r>
                <a:rPr lang="zh-CN" altLang="en-US" sz="5400" b="1" dirty="0" smtClean="0">
                  <a:solidFill>
                    <a:srgbClr val="353A3E"/>
                  </a:solidFill>
                  <a:latin typeface="微软雅黑" panose="020B0503020204020204" pitchFamily="34" charset="-122"/>
                  <a:ea typeface="微软雅黑" panose="020B0503020204020204" pitchFamily="34" charset="-122"/>
                </a:rPr>
                <a:t>和包图</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4964080" y="437356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-UML TOOLS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4994183"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4994183"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1167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516762" cy="1446550"/>
            </a:xfrm>
            <a:prstGeom prst="rect">
              <a:avLst/>
            </a:prstGeom>
            <a:noFill/>
          </p:spPr>
          <p:txBody>
            <a:bodyPr wrap="none" rtlCol="0">
              <a:spAutoFit/>
            </a:bodyPr>
            <a:lstStyle/>
            <a:p>
              <a:r>
                <a:rPr kumimoji="1" lang="en-US" altLang="zh-CN" sz="8800" smtClean="0">
                  <a:solidFill>
                    <a:schemeClr val="bg1"/>
                  </a:solidFill>
                  <a:latin typeface="PingFang SC Medium" charset="-122"/>
                  <a:ea typeface="PingFang SC Medium" charset="-122"/>
                  <a:cs typeface="PingFang SC Medium" charset="-122"/>
                </a:rPr>
                <a:t>Q1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319" y="2475777"/>
            <a:ext cx="4953000" cy="1830245"/>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请说出类图和对象</a:t>
            </a:r>
            <a:r>
              <a:rPr kumimoji="1" lang="zh-CN" altLang="en-US" sz="4000" smtClean="0">
                <a:latin typeface="Microsoft YaHei" charset="-122"/>
                <a:ea typeface="Microsoft YaHei" charset="-122"/>
                <a:cs typeface="Microsoft YaHei" charset="-122"/>
              </a:rPr>
              <a:t>图的三个区别。</a:t>
            </a:r>
            <a:endParaRPr kumimoji="1" lang="zh-CN" altLang="en-US" sz="40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88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404552" cy="1446550"/>
            </a:xfrm>
            <a:prstGeom prst="rect">
              <a:avLst/>
            </a:prstGeom>
            <a:noFill/>
          </p:spPr>
          <p:txBody>
            <a:bodyPr wrap="none" rtlCol="0">
              <a:spAutoFit/>
            </a:bodyPr>
            <a:lstStyle/>
            <a:p>
              <a:r>
                <a:rPr kumimoji="1" lang="en-US" altLang="zh-CN" sz="8800" dirty="0">
                  <a:solidFill>
                    <a:schemeClr val="bg1"/>
                  </a:solidFill>
                  <a:latin typeface="PingFang SC Medium" charset="-122"/>
                  <a:ea typeface="PingFang SC Medium" charset="-122"/>
                  <a:cs typeface="PingFang SC Medium" charset="-122"/>
                </a:rPr>
                <a:t>A</a:t>
              </a:r>
              <a:r>
                <a:rPr kumimoji="1" lang="en-US" altLang="zh-CN" sz="8800" dirty="0" smtClean="0">
                  <a:solidFill>
                    <a:schemeClr val="bg1"/>
                  </a:solidFill>
                  <a:latin typeface="PingFang SC Medium" charset="-122"/>
                  <a:ea typeface="PingFang SC Medium" charset="-122"/>
                  <a:cs typeface="PingFang SC Medium" charset="-122"/>
                </a:rPr>
                <a:t>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715319" y="974546"/>
            <a:ext cx="6976347" cy="5493812"/>
          </a:xfrm>
          <a:prstGeom prst="rect">
            <a:avLst/>
          </a:prstGeom>
          <a:noFill/>
        </p:spPr>
        <p:txBody>
          <a:bodyPr wrap="square" rtlCol="0">
            <a:spAutoFit/>
          </a:bodyPr>
          <a:lstStyle/>
          <a:p>
            <a:pPr marL="285750" indent="-285750">
              <a:lnSpc>
                <a:spcPct val="150000"/>
              </a:lnSpc>
              <a:buFont typeface="Arial" charset="0"/>
              <a:buChar char="•"/>
            </a:pPr>
            <a:r>
              <a:rPr lang="zh-CN" altLang="en-US" dirty="0">
                <a:latin typeface="Microsoft YaHei" charset="-122"/>
                <a:ea typeface="Microsoft YaHei" charset="-122"/>
                <a:cs typeface="Microsoft YaHei" charset="-122"/>
              </a:rPr>
              <a:t>类具有</a:t>
            </a: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个分栏：名称、属性和</a:t>
            </a:r>
            <a:r>
              <a:rPr lang="zh-CN" altLang="en-US" dirty="0" smtClean="0">
                <a:latin typeface="Microsoft YaHei" charset="-122"/>
                <a:ea typeface="Microsoft YaHei" charset="-122"/>
                <a:cs typeface="Microsoft YaHei" charset="-122"/>
              </a:rPr>
              <a:t>操作；对象</a:t>
            </a:r>
            <a:r>
              <a:rPr lang="zh-CN" altLang="en-US" dirty="0">
                <a:latin typeface="Microsoft YaHei" charset="-122"/>
                <a:ea typeface="Microsoft YaHei" charset="-122"/>
                <a:cs typeface="Microsoft YaHei" charset="-122"/>
              </a:rPr>
              <a:t>只有两个分栏：名称和</a:t>
            </a:r>
            <a:r>
              <a:rPr lang="zh-CN" altLang="en-US" dirty="0" smtClean="0">
                <a:latin typeface="Microsoft YaHei" charset="-122"/>
                <a:ea typeface="Microsoft YaHei" charset="-122"/>
                <a:cs typeface="Microsoft YaHei" charset="-122"/>
              </a:rPr>
              <a:t>属性</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在</a:t>
            </a:r>
            <a:r>
              <a:rPr lang="zh-CN" altLang="en-US" dirty="0">
                <a:latin typeface="Microsoft YaHei" charset="-122"/>
                <a:ea typeface="Microsoft YaHei" charset="-122"/>
                <a:cs typeface="Microsoft YaHei" charset="-122"/>
              </a:rPr>
              <a:t>类的名称分栏中只有类</a:t>
            </a:r>
            <a:r>
              <a:rPr lang="zh-CN" altLang="en-US" dirty="0" smtClean="0">
                <a:latin typeface="Microsoft YaHei" charset="-122"/>
                <a:ea typeface="Microsoft YaHei" charset="-122"/>
                <a:cs typeface="Microsoft YaHei" charset="-122"/>
              </a:rPr>
              <a:t>名；对象</a:t>
            </a:r>
            <a:r>
              <a:rPr lang="zh-CN" altLang="en-US" dirty="0">
                <a:latin typeface="Microsoft YaHei" charset="-122"/>
                <a:ea typeface="Microsoft YaHei" charset="-122"/>
                <a:cs typeface="Microsoft YaHei" charset="-122"/>
              </a:rPr>
              <a:t>的名称形式为“对象名：类名”，匿名对象的名称形式为“：类名”</a:t>
            </a:r>
          </a:p>
          <a:p>
            <a:pPr marL="285750" indent="-285750" fontAlgn="t">
              <a:lnSpc>
                <a:spcPct val="150000"/>
              </a:lnSpc>
              <a:buFont typeface="Arial" charset="0"/>
              <a:buChar char="•"/>
            </a:pPr>
            <a:r>
              <a:rPr lang="zh-CN" altLang="en-US" dirty="0">
                <a:latin typeface="Microsoft YaHei" charset="-122"/>
                <a:ea typeface="Microsoft YaHei" charset="-122"/>
                <a:cs typeface="Microsoft YaHei" charset="-122"/>
              </a:rPr>
              <a:t>类的属性分栏定义了所有属性的</a:t>
            </a:r>
            <a:r>
              <a:rPr lang="zh-CN" altLang="en-US" dirty="0" smtClean="0">
                <a:latin typeface="Microsoft YaHei" charset="-122"/>
                <a:ea typeface="Microsoft YaHei" charset="-122"/>
                <a:cs typeface="Microsoft YaHei" charset="-122"/>
              </a:rPr>
              <a:t>特征；对象</a:t>
            </a:r>
            <a:r>
              <a:rPr lang="zh-CN" altLang="en-US" dirty="0">
                <a:latin typeface="Microsoft YaHei" charset="-122"/>
                <a:ea typeface="Microsoft YaHei" charset="-122"/>
                <a:cs typeface="Microsoft YaHei" charset="-122"/>
              </a:rPr>
              <a:t>则只定义了属性的当前值，以便用于测试用例或例子中</a:t>
            </a:r>
          </a:p>
          <a:p>
            <a:pPr marL="285750" indent="-285750" fontAlgn="t">
              <a:lnSpc>
                <a:spcPct val="150000"/>
              </a:lnSpc>
              <a:buFont typeface="Arial" charset="0"/>
              <a:buChar char="•"/>
            </a:pPr>
            <a:r>
              <a:rPr lang="zh-CN" altLang="en-US" dirty="0">
                <a:latin typeface="Microsoft YaHei" charset="-122"/>
                <a:ea typeface="Microsoft YaHei" charset="-122"/>
                <a:cs typeface="Microsoft YaHei" charset="-122"/>
              </a:rPr>
              <a:t>类中列出了</a:t>
            </a:r>
            <a:r>
              <a:rPr lang="zh-CN" altLang="en-US" dirty="0" smtClean="0">
                <a:latin typeface="Microsoft YaHei" charset="-122"/>
                <a:ea typeface="Microsoft YaHei" charset="-122"/>
                <a:cs typeface="Microsoft YaHei" charset="-122"/>
              </a:rPr>
              <a:t>操作；对象</a:t>
            </a:r>
            <a:r>
              <a:rPr lang="zh-CN" altLang="en-US" dirty="0">
                <a:latin typeface="Microsoft YaHei" charset="-122"/>
                <a:ea typeface="Microsoft YaHei" charset="-122"/>
                <a:cs typeface="Microsoft YaHei" charset="-122"/>
              </a:rPr>
              <a:t>图中不包括操作，因为对于同属于同一个类的对象而言，其操作是相同的</a:t>
            </a:r>
          </a:p>
          <a:p>
            <a:pPr marL="285750" indent="-285750" fontAlgn="t">
              <a:lnSpc>
                <a:spcPct val="150000"/>
              </a:lnSpc>
              <a:buFont typeface="Arial" charset="0"/>
              <a:buChar char="•"/>
            </a:pPr>
            <a:r>
              <a:rPr lang="zh-CN" altLang="en-US" dirty="0">
                <a:latin typeface="Microsoft YaHei" charset="-122"/>
                <a:ea typeface="Microsoft YaHei" charset="-122"/>
                <a:cs typeface="Microsoft YaHei" charset="-122"/>
              </a:rPr>
              <a:t>类使用关联连接，关联使用名称、角色、多重性以及约束等特征定义。类代表的是对对象的分类所以必须说明可以参与关联的对象的</a:t>
            </a:r>
            <a:r>
              <a:rPr lang="zh-CN" altLang="en-US" dirty="0" smtClean="0">
                <a:latin typeface="Microsoft YaHei" charset="-122"/>
                <a:ea typeface="Microsoft YaHei" charset="-122"/>
                <a:cs typeface="Microsoft YaHei" charset="-122"/>
              </a:rPr>
              <a:t>数目；对象</a:t>
            </a:r>
            <a:r>
              <a:rPr lang="zh-CN" altLang="en-US" dirty="0">
                <a:latin typeface="Microsoft YaHei" charset="-122"/>
                <a:ea typeface="Microsoft YaHei" charset="-122"/>
                <a:cs typeface="Microsoft YaHei" charset="-122"/>
              </a:rPr>
              <a:t>使用链连接、链拥有名称、角色，但是没有多重性。对象代表的是单独的实体，所有的链都是一对一的，因此不涉及到多重性</a:t>
            </a:r>
          </a:p>
        </p:txBody>
      </p:sp>
    </p:spTree>
    <p:extLst>
      <p:ext uri="{BB962C8B-B14F-4D97-AF65-F5344CB8AC3E}">
        <p14:creationId xmlns:p14="http://schemas.microsoft.com/office/powerpoint/2010/main" val="1459451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362791"/>
            <a:chOff x="5226064" y="2405563"/>
            <a:chExt cx="6470625" cy="236189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构件图</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52995" y="4182905"/>
              <a:ext cx="6050502" cy="58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fontAlgn="base">
                <a:spcBef>
                  <a:spcPct val="0"/>
                </a:spcBef>
                <a:spcAft>
                  <a:spcPct val="0"/>
                </a:spcAft>
                <a:defRPr/>
              </a:pPr>
              <a:r>
                <a:rPr lang="ro-RO" altLang="zh-CN" sz="1600" dirty="0" smtClean="0"/>
                <a:t> </a:t>
              </a:r>
              <a:r>
                <a:rPr lang="ro-RO" altLang="zh-CN" sz="1600" dirty="0" smtClean="0">
                  <a:solidFill>
                    <a:srgbClr val="353A3E"/>
                  </a:solidFill>
                  <a:latin typeface="微软雅黑" panose="020B0503020204020204" pitchFamily="34" charset="-122"/>
                  <a:ea typeface="微软雅黑" panose="020B0503020204020204" pitchFamily="34" charset="-122"/>
                </a:rPr>
                <a:t>COMPONENT DIAGRAM </a:t>
              </a:r>
              <a:r>
                <a:rPr lang="en-US" altLang="zh-CN" sz="1600" dirty="0" smtClean="0">
                  <a:solidFill>
                    <a:srgbClr val="353A3E"/>
                  </a:solidFill>
                  <a:latin typeface="微软雅黑" panose="020B0503020204020204" pitchFamily="34" charset="-122"/>
                  <a:ea typeface="微软雅黑" panose="020B0503020204020204" pitchFamily="34" charset="-122"/>
                </a:rPr>
                <a:t/>
              </a:r>
              <a:br>
                <a:rPr lang="en-US" altLang="zh-CN" sz="1600" dirty="0" smtClean="0">
                  <a:solidFill>
                    <a:srgbClr val="353A3E"/>
                  </a:solidFill>
                  <a:latin typeface="微软雅黑" panose="020B0503020204020204" pitchFamily="34" charset="-122"/>
                  <a:ea typeface="微软雅黑" panose="020B0503020204020204" pitchFamily="34" charset="-122"/>
                </a:rPr>
              </a:b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8406656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8" y="2753707"/>
            <a:ext cx="775846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构件</a:t>
            </a:r>
            <a:r>
              <a:rPr lang="zh-CN" altLang="en-US" sz="2000" dirty="0" smtClean="0">
                <a:latin typeface="Microsoft YaHei" charset="-122"/>
                <a:ea typeface="Microsoft YaHei" charset="-122"/>
                <a:cs typeface="Microsoft YaHei" charset="-122"/>
              </a:rPr>
              <a:t>图用于静态建模，是</a:t>
            </a:r>
            <a:r>
              <a:rPr lang="zh-CN" altLang="en-US" sz="2000" dirty="0">
                <a:latin typeface="Microsoft YaHei" charset="-122"/>
                <a:ea typeface="Microsoft YaHei" charset="-122"/>
                <a:cs typeface="Microsoft YaHei" charset="-122"/>
              </a:rPr>
              <a:t>对面向对象系统的物理方面建模时使用的两种图之一，用于描述</a:t>
            </a:r>
            <a:r>
              <a:rPr lang="zh-CN" altLang="en-US" sz="2000" dirty="0">
                <a:solidFill>
                  <a:schemeClr val="accent2"/>
                </a:solidFill>
                <a:latin typeface="Microsoft YaHei" charset="-122"/>
                <a:ea typeface="Microsoft YaHei" charset="-122"/>
                <a:cs typeface="Microsoft YaHei" charset="-122"/>
              </a:rPr>
              <a:t>软件组件</a:t>
            </a:r>
            <a:r>
              <a:rPr lang="zh-CN" altLang="en-US" sz="2000" dirty="0">
                <a:latin typeface="Microsoft YaHei" charset="-122"/>
                <a:ea typeface="Microsoft YaHei" charset="-122"/>
                <a:cs typeface="Microsoft YaHei" charset="-122"/>
              </a:rPr>
              <a:t>及</a:t>
            </a:r>
            <a:r>
              <a:rPr lang="zh-CN" altLang="en-US" sz="2000" dirty="0">
                <a:solidFill>
                  <a:schemeClr val="accent2"/>
                </a:solidFill>
                <a:latin typeface="Microsoft YaHei" charset="-122"/>
                <a:ea typeface="Microsoft YaHei" charset="-122"/>
                <a:cs typeface="Microsoft YaHei" charset="-122"/>
              </a:rPr>
              <a:t>组件之间</a:t>
            </a:r>
            <a:r>
              <a:rPr lang="zh-CN" altLang="en-US" sz="2000" dirty="0">
                <a:latin typeface="Microsoft YaHei" charset="-122"/>
                <a:ea typeface="Microsoft YaHei" charset="-122"/>
                <a:cs typeface="Microsoft YaHei" charset="-122"/>
              </a:rPr>
              <a:t>的</a:t>
            </a:r>
            <a:r>
              <a:rPr lang="zh-CN" altLang="en-US" sz="2000" dirty="0">
                <a:solidFill>
                  <a:schemeClr val="accent2"/>
                </a:solidFill>
                <a:latin typeface="Microsoft YaHei" charset="-122"/>
                <a:ea typeface="Microsoft YaHei" charset="-122"/>
                <a:cs typeface="Microsoft YaHei" charset="-122"/>
              </a:rPr>
              <a:t>组织和依赖关系</a:t>
            </a:r>
            <a:r>
              <a:rPr lang="zh-CN" altLang="en-US" sz="2000" dirty="0">
                <a:latin typeface="Microsoft YaHei" charset="-122"/>
                <a:ea typeface="Microsoft YaHei" charset="-122"/>
                <a:cs typeface="Microsoft YaHei" charset="-122"/>
              </a:rPr>
              <a:t>。</a:t>
            </a: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Microsoft YaHei" charset="-122"/>
                <a:ea typeface="Microsoft YaHei" charset="-122"/>
                <a:cs typeface="Microsoft YaHei" charset="-122"/>
              </a:rPr>
              <a:t>概述</a:t>
            </a:r>
            <a:endParaRPr lang="zh-CN" altLang="en-US" sz="2400" b="1" dirty="0">
              <a:solidFill>
                <a:srgbClr val="F77258"/>
              </a:solidFill>
              <a:latin typeface="Microsoft YaHei" charset="-122"/>
              <a:ea typeface="Microsoft YaHei" charset="-122"/>
              <a:cs typeface="Microsoft YaHei"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dirty="0" smtClean="0">
                <a:latin typeface="Microsoft YaHei" charset="-122"/>
                <a:ea typeface="Microsoft YaHei" charset="-122"/>
                <a:cs typeface="Microsoft YaHei" charset="-122"/>
              </a:rPr>
              <a:t>【1】</a:t>
            </a:r>
            <a:endParaRPr lang="zh-CN" altLang="en-US" sz="11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352428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639050" y="93602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smtClean="0">
                <a:solidFill>
                  <a:srgbClr val="F77258"/>
                </a:solidFill>
                <a:latin typeface="微软雅黑" panose="020B0503020204020204" pitchFamily="34" charset="-122"/>
                <a:ea typeface="微软雅黑" panose="020B0503020204020204" pitchFamily="34" charset="-122"/>
              </a:rPr>
              <a:t>优点</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67547" y="7394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9" name="矩形 7"/>
          <p:cNvSpPr>
            <a:spLocks noChangeArrowheads="1"/>
          </p:cNvSpPr>
          <p:nvPr/>
        </p:nvSpPr>
        <p:spPr bwMode="auto">
          <a:xfrm>
            <a:off x="4493908" y="2298472"/>
            <a:ext cx="5100638"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帮助客户理解最终的系统结构。</a:t>
            </a:r>
          </a:p>
        </p:txBody>
      </p:sp>
      <p:sp>
        <p:nvSpPr>
          <p:cNvPr id="10" name="矩形 11"/>
          <p:cNvSpPr>
            <a:spLocks noChangeArrowheads="1"/>
          </p:cNvSpPr>
          <p:nvPr/>
        </p:nvSpPr>
        <p:spPr bwMode="auto">
          <a:xfrm>
            <a:off x="4493907" y="3965687"/>
            <a:ext cx="5100638"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帮助开发组的其他人员理解系统</a:t>
            </a:r>
          </a:p>
        </p:txBody>
      </p:sp>
      <p:sp>
        <p:nvSpPr>
          <p:cNvPr id="11" name="矩形 21"/>
          <p:cNvSpPr>
            <a:spLocks noChangeArrowheads="1"/>
          </p:cNvSpPr>
          <p:nvPr/>
        </p:nvSpPr>
        <p:spPr bwMode="auto">
          <a:xfrm>
            <a:off x="4493908" y="3083491"/>
            <a:ext cx="510063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latin typeface="微软雅黑" charset="-122"/>
                <a:ea typeface="微软雅黑" charset="-122"/>
              </a:rPr>
              <a:t>使开发工作有一个明确的目标。</a:t>
            </a:r>
          </a:p>
        </p:txBody>
      </p:sp>
      <p:sp>
        <p:nvSpPr>
          <p:cNvPr id="12" name="矩形 25"/>
          <p:cNvSpPr>
            <a:spLocks noChangeArrowheads="1"/>
          </p:cNvSpPr>
          <p:nvPr/>
        </p:nvSpPr>
        <p:spPr bwMode="auto">
          <a:xfrm>
            <a:off x="4493908" y="4847883"/>
            <a:ext cx="5100637" cy="46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12788">
              <a:defRPr>
                <a:solidFill>
                  <a:schemeClr val="tx1"/>
                </a:solidFill>
                <a:latin typeface="Calibri" charset="0"/>
                <a:ea typeface="宋体" charset="-122"/>
              </a:defRPr>
            </a:lvl1pPr>
            <a:lvl2pPr defTabSz="712788">
              <a:defRPr>
                <a:solidFill>
                  <a:schemeClr val="tx1"/>
                </a:solidFill>
                <a:latin typeface="Calibri" charset="0"/>
                <a:ea typeface="宋体" charset="-122"/>
              </a:defRPr>
            </a:lvl2pPr>
            <a:lvl3pPr defTabSz="712788">
              <a:defRPr>
                <a:solidFill>
                  <a:schemeClr val="tx1"/>
                </a:solidFill>
                <a:latin typeface="Calibri" charset="0"/>
                <a:ea typeface="宋体" charset="-122"/>
              </a:defRPr>
            </a:lvl3pPr>
            <a:lvl4pPr defTabSz="712788">
              <a:defRPr>
                <a:solidFill>
                  <a:schemeClr val="tx1"/>
                </a:solidFill>
                <a:latin typeface="Calibri" charset="0"/>
                <a:ea typeface="宋体" charset="-122"/>
              </a:defRPr>
            </a:lvl4pPr>
            <a:lvl5pPr defTabSz="712788">
              <a:defRPr>
                <a:solidFill>
                  <a:schemeClr val="tx1"/>
                </a:solidFill>
                <a:latin typeface="Calibri" charset="0"/>
                <a:ea typeface="宋体" charset="-122"/>
              </a:defRPr>
            </a:lvl5pPr>
            <a:lvl6pPr defTabSz="712788" fontAlgn="base">
              <a:spcBef>
                <a:spcPct val="0"/>
              </a:spcBef>
              <a:spcAft>
                <a:spcPct val="0"/>
              </a:spcAft>
              <a:buFont typeface="Arial" charset="0"/>
              <a:defRPr>
                <a:solidFill>
                  <a:schemeClr val="tx1"/>
                </a:solidFill>
                <a:latin typeface="Calibri" charset="0"/>
                <a:ea typeface="宋体" charset="-122"/>
              </a:defRPr>
            </a:lvl6pPr>
            <a:lvl7pPr defTabSz="712788" fontAlgn="base">
              <a:spcBef>
                <a:spcPct val="0"/>
              </a:spcBef>
              <a:spcAft>
                <a:spcPct val="0"/>
              </a:spcAft>
              <a:buFont typeface="Arial" charset="0"/>
              <a:defRPr>
                <a:solidFill>
                  <a:schemeClr val="tx1"/>
                </a:solidFill>
                <a:latin typeface="Calibri" charset="0"/>
                <a:ea typeface="宋体" charset="-122"/>
              </a:defRPr>
            </a:lvl7pPr>
            <a:lvl8pPr defTabSz="712788" fontAlgn="base">
              <a:spcBef>
                <a:spcPct val="0"/>
              </a:spcBef>
              <a:spcAft>
                <a:spcPct val="0"/>
              </a:spcAft>
              <a:buFont typeface="Arial" charset="0"/>
              <a:defRPr>
                <a:solidFill>
                  <a:schemeClr val="tx1"/>
                </a:solidFill>
                <a:latin typeface="Calibri" charset="0"/>
                <a:ea typeface="宋体" charset="-122"/>
              </a:defRPr>
            </a:lvl8pPr>
            <a:lvl9pPr defTabSz="712788" fontAlgn="base">
              <a:spcBef>
                <a:spcPct val="0"/>
              </a:spcBef>
              <a:spcAft>
                <a:spcPct val="0"/>
              </a:spcAft>
              <a:buFont typeface="Arial" charset="0"/>
              <a:defRPr>
                <a:solidFill>
                  <a:schemeClr val="tx1"/>
                </a:solidFill>
                <a:latin typeface="Calibri" charset="0"/>
                <a:ea typeface="宋体" charset="-122"/>
              </a:defRPr>
            </a:lvl9pPr>
          </a:lstStyle>
          <a:p>
            <a:pPr marL="285750" indent="-285750">
              <a:lnSpc>
                <a:spcPct val="130000"/>
              </a:lnSpc>
              <a:buFont typeface="Arial" charset="0"/>
              <a:buChar char="•"/>
            </a:pPr>
            <a:r>
              <a:rPr lang="zh-CN" altLang="en-US" sz="2000" dirty="0">
                <a:solidFill>
                  <a:schemeClr val="accent2"/>
                </a:solidFill>
                <a:latin typeface="微软雅黑" charset="-122"/>
                <a:ea typeface="微软雅黑" charset="-122"/>
              </a:rPr>
              <a:t>复用软件组件</a:t>
            </a:r>
            <a:r>
              <a:rPr lang="zh-CN" altLang="en-US" sz="2000" dirty="0" smtClean="0">
                <a:solidFill>
                  <a:schemeClr val="accent2"/>
                </a:solidFill>
                <a:latin typeface="微软雅黑" charset="-122"/>
                <a:ea typeface="微软雅黑" charset="-122"/>
              </a:rPr>
              <a:t>。</a:t>
            </a:r>
            <a:endParaRPr lang="zh-CN" altLang="en-US" sz="2000" dirty="0">
              <a:solidFill>
                <a:schemeClr val="accent2"/>
              </a:solidFill>
              <a:latin typeface="微软雅黑" charset="-122"/>
              <a:ea typeface="微软雅黑" charset="-122"/>
            </a:endParaRPr>
          </a:p>
        </p:txBody>
      </p:sp>
      <p:sp>
        <p:nvSpPr>
          <p:cNvPr id="1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40480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1932960"/>
            <a:ext cx="7758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微软雅黑" charset="-122"/>
                <a:ea typeface="微软雅黑" charset="-122"/>
              </a:rPr>
              <a:t>构件图的组成元素包括</a:t>
            </a:r>
            <a:r>
              <a:rPr lang="zh-CN" altLang="en-US" sz="2000" dirty="0">
                <a:solidFill>
                  <a:schemeClr val="accent2"/>
                </a:solidFill>
                <a:latin typeface="微软雅黑" charset="-122"/>
                <a:ea typeface="微软雅黑" charset="-122"/>
              </a:rPr>
              <a:t>组件</a:t>
            </a:r>
            <a:r>
              <a:rPr lang="zh-CN" altLang="en-US" sz="2000" dirty="0">
                <a:latin typeface="微软雅黑" charset="-122"/>
                <a:ea typeface="微软雅黑" charset="-122"/>
              </a:rPr>
              <a:t>、</a:t>
            </a:r>
            <a:r>
              <a:rPr lang="zh-CN" altLang="en-US" sz="2000" dirty="0">
                <a:solidFill>
                  <a:schemeClr val="accent2"/>
                </a:solidFill>
                <a:latin typeface="微软雅黑" charset="-122"/>
                <a:ea typeface="微软雅黑" charset="-122"/>
              </a:rPr>
              <a:t>接口</a:t>
            </a:r>
            <a:r>
              <a:rPr lang="zh-CN" altLang="en-US" sz="2000" dirty="0">
                <a:latin typeface="微软雅黑" charset="-122"/>
                <a:ea typeface="微软雅黑" charset="-122"/>
              </a:rPr>
              <a:t>和</a:t>
            </a:r>
            <a:r>
              <a:rPr lang="zh-CN" altLang="en-US" sz="2000" dirty="0">
                <a:solidFill>
                  <a:schemeClr val="accent2"/>
                </a:solidFill>
                <a:latin typeface="微软雅黑" charset="-122"/>
                <a:ea typeface="微软雅黑" charset="-122"/>
              </a:rPr>
              <a:t>关系</a:t>
            </a:r>
            <a:r>
              <a:rPr lang="zh-CN" altLang="en-US" sz="2000" dirty="0">
                <a:latin typeface="微软雅黑" charset="-122"/>
                <a:ea typeface="微软雅黑" charset="-122"/>
              </a:rPr>
              <a:t>，还可以包括</a:t>
            </a:r>
            <a:r>
              <a:rPr lang="zh-CN" altLang="en-US" sz="2000" dirty="0" smtClean="0">
                <a:solidFill>
                  <a:schemeClr val="accent2"/>
                </a:solidFill>
                <a:latin typeface="微软雅黑" charset="-122"/>
                <a:ea typeface="微软雅黑" charset="-122"/>
              </a:rPr>
              <a:t>包和子系统</a:t>
            </a:r>
            <a:r>
              <a:rPr lang="zh-CN" altLang="en-US" sz="2000" dirty="0" smtClean="0">
                <a:latin typeface="微软雅黑" charset="-122"/>
                <a:ea typeface="微软雅黑" charset="-122"/>
              </a:rPr>
              <a:t>。</a:t>
            </a:r>
            <a:endParaRPr lang="zh-CN" altLang="en-US" sz="2000" dirty="0">
              <a:latin typeface="微软雅黑" charset="-122"/>
              <a:ea typeface="微软雅黑" charset="-122"/>
            </a:endParaRPr>
          </a:p>
          <a:p>
            <a:endParaRPr lang="zh-CN" altLang="en-US" sz="2000" dirty="0">
              <a:solidFill>
                <a:schemeClr val="accent2"/>
              </a:solidFill>
              <a:latin typeface="微软雅黑" charset="-122"/>
              <a:ea typeface="微软雅黑" charset="-122"/>
            </a:endParaRP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3" y="1140665"/>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eaLnBrk="0" fontAlgn="base" hangingPunct="0">
              <a:spcBef>
                <a:spcPct val="0"/>
              </a:spcBef>
              <a:spcAft>
                <a:spcPct val="0"/>
              </a:spcAft>
              <a:defRPr/>
            </a:pPr>
            <a:r>
              <a:rPr lang="zh-CN" altLang="en-US" sz="2400" b="1" dirty="0">
                <a:solidFill>
                  <a:srgbClr val="F77258"/>
                </a:solidFill>
                <a:latin typeface="微软雅黑" panose="020B0503020204020204" pitchFamily="34" charset="-122"/>
                <a:ea typeface="微软雅黑" panose="020B0503020204020204" pitchFamily="34" charset="-122"/>
              </a:rPr>
              <a:t>构件图的组成</a:t>
            </a:r>
          </a:p>
        </p:txBody>
      </p:sp>
      <p:sp>
        <p:nvSpPr>
          <p:cNvPr id="2" name="矩形 1"/>
          <p:cNvSpPr/>
          <p:nvPr/>
        </p:nvSpPr>
        <p:spPr>
          <a:xfrm>
            <a:off x="7127365" y="1184925"/>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3" name="组 2"/>
          <p:cNvGrpSpPr/>
          <p:nvPr/>
        </p:nvGrpSpPr>
        <p:grpSpPr>
          <a:xfrm>
            <a:off x="1202645" y="2512589"/>
            <a:ext cx="10700365" cy="879535"/>
            <a:chOff x="1246188" y="2897977"/>
            <a:chExt cx="10700365" cy="879535"/>
          </a:xfrm>
        </p:grpSpPr>
        <p:sp>
          <p:nvSpPr>
            <p:cNvPr id="9" name="文本框 8"/>
            <p:cNvSpPr txBox="1">
              <a:spLocks noChangeArrowheads="1"/>
            </p:cNvSpPr>
            <p:nvPr/>
          </p:nvSpPr>
          <p:spPr bwMode="auto">
            <a:xfrm>
              <a:off x="1246188" y="289797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组件：</a:t>
              </a:r>
            </a:p>
          </p:txBody>
        </p:sp>
        <p:sp>
          <p:nvSpPr>
            <p:cNvPr id="10" name="文本框 9"/>
            <p:cNvSpPr txBox="1">
              <a:spLocks noChangeArrowheads="1"/>
            </p:cNvSpPr>
            <p:nvPr/>
          </p:nvSpPr>
          <p:spPr bwMode="auto">
            <a:xfrm>
              <a:off x="1246188" y="3377402"/>
              <a:ext cx="107003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组件是系统中遵从</a:t>
              </a:r>
              <a:r>
                <a:rPr lang="zh-CN" altLang="en-US" sz="2000" dirty="0">
                  <a:solidFill>
                    <a:schemeClr val="accent2"/>
                  </a:solidFill>
                  <a:latin typeface="微软雅黑" charset="-122"/>
                  <a:ea typeface="微软雅黑" charset="-122"/>
                </a:rPr>
                <a:t>一组接口</a:t>
              </a:r>
              <a:r>
                <a:rPr lang="zh-CN" altLang="en-US" sz="2000" dirty="0">
                  <a:latin typeface="+mn-lt"/>
                  <a:ea typeface="+mn-ea"/>
                </a:rPr>
                <a:t>且</a:t>
              </a:r>
              <a:r>
                <a:rPr lang="zh-CN" altLang="en-US" sz="2000" dirty="0">
                  <a:solidFill>
                    <a:schemeClr val="accent2"/>
                  </a:solidFill>
                  <a:latin typeface="微软雅黑" charset="-122"/>
                  <a:ea typeface="微软雅黑" charset="-122"/>
                </a:rPr>
                <a:t>提供实现</a:t>
              </a:r>
              <a:r>
                <a:rPr lang="zh-CN" altLang="en-US" sz="2000" dirty="0">
                  <a:latin typeface="+mn-lt"/>
                  <a:ea typeface="+mn-ea"/>
                </a:rPr>
                <a:t>的一个</a:t>
              </a:r>
              <a:r>
                <a:rPr lang="zh-CN" altLang="en-US" sz="2000" dirty="0">
                  <a:solidFill>
                    <a:schemeClr val="accent2"/>
                  </a:solidFill>
                  <a:latin typeface="微软雅黑" charset="-122"/>
                  <a:ea typeface="微软雅黑" charset="-122"/>
                </a:rPr>
                <a:t>物理部件</a:t>
              </a:r>
              <a:r>
                <a:rPr lang="zh-CN" altLang="en-US" sz="2000" dirty="0">
                  <a:latin typeface="+mn-lt"/>
                  <a:ea typeface="+mn-ea"/>
                </a:rPr>
                <a:t>，通常指开发和运行时类的物理实现。</a:t>
              </a:r>
            </a:p>
          </p:txBody>
        </p:sp>
      </p:grpSp>
      <p:grpSp>
        <p:nvGrpSpPr>
          <p:cNvPr id="4" name="组 3"/>
          <p:cNvGrpSpPr/>
          <p:nvPr/>
        </p:nvGrpSpPr>
        <p:grpSpPr>
          <a:xfrm>
            <a:off x="1202645" y="3467811"/>
            <a:ext cx="10700365" cy="1501438"/>
            <a:chOff x="1246188" y="3853199"/>
            <a:chExt cx="10700365" cy="1501438"/>
          </a:xfrm>
        </p:grpSpPr>
        <p:sp>
          <p:nvSpPr>
            <p:cNvPr id="11" name="文本框 10"/>
            <p:cNvSpPr txBox="1">
              <a:spLocks noChangeArrowheads="1"/>
            </p:cNvSpPr>
            <p:nvPr/>
          </p:nvSpPr>
          <p:spPr bwMode="auto">
            <a:xfrm>
              <a:off x="1246188" y="385319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接口：</a:t>
              </a:r>
            </a:p>
          </p:txBody>
        </p:sp>
        <p:sp>
          <p:nvSpPr>
            <p:cNvPr id="12" name="文本框 5"/>
            <p:cNvSpPr txBox="1">
              <a:spLocks noChangeArrowheads="1"/>
            </p:cNvSpPr>
            <p:nvPr/>
          </p:nvSpPr>
          <p:spPr bwMode="auto">
            <a:xfrm>
              <a:off x="1246188" y="4338974"/>
              <a:ext cx="107003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接口是一组用于</a:t>
              </a:r>
              <a:r>
                <a:rPr lang="zh-CN" altLang="en-US" sz="2000" dirty="0">
                  <a:solidFill>
                    <a:schemeClr val="accent2"/>
                  </a:solidFill>
                  <a:latin typeface="微软雅黑" charset="-122"/>
                  <a:ea typeface="微软雅黑" charset="-122"/>
                </a:rPr>
                <a:t>描述类或组件</a:t>
              </a:r>
              <a:r>
                <a:rPr lang="zh-CN" altLang="en-US" sz="2000" dirty="0">
                  <a:latin typeface="+mn-lt"/>
                  <a:ea typeface="+mn-ea"/>
                </a:rPr>
                <a:t>的一个</a:t>
              </a:r>
              <a:r>
                <a:rPr lang="zh-CN" altLang="en-US" sz="2000" dirty="0">
                  <a:solidFill>
                    <a:schemeClr val="accent2"/>
                  </a:solidFill>
                  <a:latin typeface="微软雅黑" charset="-122"/>
                  <a:ea typeface="微软雅黑" charset="-122"/>
                </a:rPr>
                <a:t>服务的操作</a:t>
              </a:r>
              <a:r>
                <a:rPr lang="zh-CN" altLang="en-US" sz="2000" dirty="0">
                  <a:latin typeface="+mn-lt"/>
                  <a:ea typeface="+mn-ea"/>
                </a:rPr>
                <a:t>，它是一个被命名的操作的集合，与类不同，</a:t>
              </a:r>
            </a:p>
            <a:p>
              <a:r>
                <a:rPr lang="zh-CN" altLang="en-US" sz="2000" dirty="0">
                  <a:latin typeface="+mn-lt"/>
                  <a:ea typeface="+mn-ea"/>
                </a:rPr>
                <a:t>它不描述任何结构（因此不包含任何属性），也不描述任何实现（因此不包含任何实现操作</a:t>
              </a:r>
            </a:p>
            <a:p>
              <a:r>
                <a:rPr lang="zh-CN" altLang="en-US" sz="2000" dirty="0">
                  <a:latin typeface="+mn-lt"/>
                  <a:ea typeface="+mn-ea"/>
                </a:rPr>
                <a:t>的方法）。每个接口都有一个</a:t>
              </a:r>
              <a:r>
                <a:rPr lang="zh-CN" altLang="en-US" sz="2000" dirty="0">
                  <a:solidFill>
                    <a:schemeClr val="accent2"/>
                  </a:solidFill>
                  <a:latin typeface="微软雅黑" charset="-122"/>
                  <a:ea typeface="微软雅黑" charset="-122"/>
                </a:rPr>
                <a:t>唯一</a:t>
              </a:r>
              <a:r>
                <a:rPr lang="zh-CN" altLang="en-US" sz="2000" dirty="0">
                  <a:latin typeface="+mn-lt"/>
                  <a:ea typeface="+mn-ea"/>
                </a:rPr>
                <a:t>的名称。</a:t>
              </a:r>
            </a:p>
          </p:txBody>
        </p:sp>
      </p:grpSp>
      <p:grpSp>
        <p:nvGrpSpPr>
          <p:cNvPr id="5" name="组 4"/>
          <p:cNvGrpSpPr/>
          <p:nvPr/>
        </p:nvGrpSpPr>
        <p:grpSpPr>
          <a:xfrm>
            <a:off x="1202645" y="4982286"/>
            <a:ext cx="10443885" cy="904935"/>
            <a:chOff x="1246188" y="5367674"/>
            <a:chExt cx="10443885" cy="904935"/>
          </a:xfrm>
        </p:grpSpPr>
        <p:sp>
          <p:nvSpPr>
            <p:cNvPr id="13" name="文本框 6"/>
            <p:cNvSpPr txBox="1">
              <a:spLocks noChangeArrowheads="1"/>
            </p:cNvSpPr>
            <p:nvPr/>
          </p:nvSpPr>
          <p:spPr bwMode="auto">
            <a:xfrm>
              <a:off x="1246188" y="536767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solidFill>
                    <a:schemeClr val="accent2"/>
                  </a:solidFill>
                  <a:latin typeface="微软雅黑" charset="-122"/>
                  <a:ea typeface="微软雅黑" charset="-122"/>
                </a:rPr>
                <a:t>关系：</a:t>
              </a:r>
            </a:p>
          </p:txBody>
        </p:sp>
        <p:sp>
          <p:nvSpPr>
            <p:cNvPr id="14" name="文本框 7"/>
            <p:cNvSpPr txBox="1">
              <a:spLocks noChangeArrowheads="1"/>
            </p:cNvSpPr>
            <p:nvPr/>
          </p:nvSpPr>
          <p:spPr bwMode="auto">
            <a:xfrm>
              <a:off x="1246188" y="5872499"/>
              <a:ext cx="10443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关系是事物之间的</a:t>
              </a:r>
              <a:r>
                <a:rPr lang="zh-CN" altLang="en-US" sz="2000" dirty="0">
                  <a:solidFill>
                    <a:schemeClr val="accent2"/>
                  </a:solidFill>
                  <a:latin typeface="微软雅黑" charset="-122"/>
                  <a:ea typeface="微软雅黑" charset="-122"/>
                </a:rPr>
                <a:t>联系</a:t>
              </a:r>
              <a:r>
                <a:rPr lang="zh-CN" altLang="en-US" sz="2000" dirty="0">
                  <a:latin typeface="+mn-lt"/>
                  <a:ea typeface="+mn-ea"/>
                </a:rPr>
                <a:t>，在面向对象的建模中，最重要的关系是</a:t>
              </a:r>
              <a:r>
                <a:rPr lang="zh-CN" altLang="en-US" sz="2000" dirty="0">
                  <a:solidFill>
                    <a:schemeClr val="accent2"/>
                  </a:solidFill>
                  <a:latin typeface="微软雅黑" charset="-122"/>
                  <a:ea typeface="微软雅黑" charset="-122"/>
                </a:rPr>
                <a:t>依赖、泛化、关联和实现</a:t>
              </a:r>
              <a:r>
                <a:rPr lang="zh-CN" altLang="en-US" sz="2000" dirty="0">
                  <a:latin typeface="+mn-lt"/>
                  <a:ea typeface="+mn-ea"/>
                </a:rPr>
                <a:t>。</a:t>
              </a:r>
            </a:p>
          </p:txBody>
        </p:sp>
      </p:grpSp>
      <p:sp>
        <p:nvSpPr>
          <p:cNvPr id="19" name="文本框 23"/>
          <p:cNvSpPr txBox="1">
            <a:spLocks noChangeArrowheads="1"/>
          </p:cNvSpPr>
          <p:nvPr/>
        </p:nvSpPr>
        <p:spPr bwMode="auto">
          <a:xfrm>
            <a:off x="817562" y="315913"/>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495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accel="50000" decel="5000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accel="50000" decel="5000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accel="50000" decel="5000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2071535"/>
            <a:ext cx="7758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t>组件是系统中遵从</a:t>
            </a:r>
            <a:r>
              <a:rPr lang="zh-CN" altLang="en-US" sz="2000" dirty="0">
                <a:solidFill>
                  <a:schemeClr val="accent2"/>
                </a:solidFill>
                <a:latin typeface="微软雅黑" charset="-122"/>
                <a:ea typeface="微软雅黑" charset="-122"/>
              </a:rPr>
              <a:t>一组接口</a:t>
            </a:r>
            <a:r>
              <a:rPr lang="zh-CN" altLang="en-US" sz="2000" dirty="0"/>
              <a:t>且</a:t>
            </a:r>
            <a:r>
              <a:rPr lang="zh-CN" altLang="en-US" sz="2000" dirty="0">
                <a:solidFill>
                  <a:schemeClr val="accent2"/>
                </a:solidFill>
                <a:latin typeface="微软雅黑" charset="-122"/>
                <a:ea typeface="微软雅黑" charset="-122"/>
              </a:rPr>
              <a:t>提供实现</a:t>
            </a:r>
            <a:r>
              <a:rPr lang="zh-CN" altLang="en-US" sz="2000" dirty="0"/>
              <a:t>的一个</a:t>
            </a:r>
            <a:r>
              <a:rPr lang="zh-CN" altLang="en-US" sz="2000" dirty="0">
                <a:solidFill>
                  <a:schemeClr val="accent2"/>
                </a:solidFill>
                <a:latin typeface="微软雅黑" charset="-122"/>
                <a:ea typeface="微软雅黑" charset="-122"/>
              </a:rPr>
              <a:t>物理部件</a:t>
            </a:r>
            <a:r>
              <a:rPr lang="zh-CN" altLang="en-US" sz="2000" dirty="0"/>
              <a:t>，通常指开发和运行时类的物理实现。</a:t>
            </a: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pic>
        <p:nvPicPr>
          <p:cNvPr id="3" name="图片 2"/>
          <p:cNvPicPr>
            <a:picLocks noChangeAspect="1"/>
          </p:cNvPicPr>
          <p:nvPr/>
        </p:nvPicPr>
        <p:blipFill>
          <a:blip r:embed="rId2"/>
          <a:stretch>
            <a:fillRect/>
          </a:stretch>
        </p:blipFill>
        <p:spPr>
          <a:xfrm>
            <a:off x="4453924" y="4152456"/>
            <a:ext cx="3164115" cy="1657394"/>
          </a:xfrm>
          <a:prstGeom prst="rect">
            <a:avLst/>
          </a:prstGeom>
        </p:spPr>
      </p:pic>
      <p:sp>
        <p:nvSpPr>
          <p:cNvPr id="5" name="文本框 4"/>
          <p:cNvSpPr txBox="1"/>
          <p:nvPr/>
        </p:nvSpPr>
        <p:spPr>
          <a:xfrm>
            <a:off x="2216767" y="3121079"/>
            <a:ext cx="7638433" cy="707886"/>
          </a:xfrm>
          <a:prstGeom prst="rect">
            <a:avLst/>
          </a:prstGeom>
          <a:noFill/>
        </p:spPr>
        <p:txBody>
          <a:bodyPr wrap="square" rtlCol="0">
            <a:spAutoFit/>
          </a:bodyPr>
          <a:lstStyle/>
          <a:p>
            <a:r>
              <a:rPr lang="zh-CN" altLang="en-US" sz="2000" dirty="0"/>
              <a:t>构建图的主图标是一个左侧附有两个小矩形的大矩形框。组件的名字位于构建图标的中央，名字本身是一个文本字符串</a:t>
            </a:r>
            <a:r>
              <a:rPr kumimoji="1" lang="zh-CN" altLang="en-US" dirty="0" smtClean="0"/>
              <a:t>。</a:t>
            </a:r>
            <a:endParaRPr kumimoji="1" lang="zh-CN" altLang="en-US" dirty="0"/>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3766616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8" y="2753707"/>
            <a:ext cx="77584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en-US" altLang="zh-CN" sz="2000" dirty="0"/>
              <a:t> </a:t>
            </a:r>
            <a:r>
              <a:rPr lang="zh-CN" altLang="en-US" sz="2000" dirty="0">
                <a:latin typeface="微软雅黑" charset="-122"/>
                <a:ea typeface="微软雅黑" charset="-122"/>
              </a:rPr>
              <a:t>实施组件：构成一个可执行系统必要和充分的组件。</a:t>
            </a:r>
            <a:endParaRPr lang="en-US" altLang="zh-CN" sz="2000" dirty="0">
              <a:latin typeface="微软雅黑" charset="-122"/>
              <a:ea typeface="微软雅黑" charset="-122"/>
            </a:endParaRP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组件的类型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53036" y="133368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2216767" y="3375157"/>
            <a:ext cx="7464261" cy="1323439"/>
          </a:xfrm>
          <a:prstGeom prst="rect">
            <a:avLst/>
          </a:prstGeom>
          <a:noFill/>
        </p:spPr>
        <p:txBody>
          <a:bodyPr wrap="square" rtlCol="0">
            <a:spAutoFit/>
          </a:bodyPr>
          <a:lstStyle/>
          <a:p>
            <a:pPr marL="285750" indent="-285750">
              <a:buFont typeface="Arial" charset="0"/>
              <a:buChar char="•"/>
            </a:pPr>
            <a:r>
              <a:rPr lang="zh-CN" altLang="en-US" sz="2000" dirty="0">
                <a:latin typeface="微软雅黑" charset="-122"/>
                <a:ea typeface="微软雅黑" charset="-122"/>
              </a:rPr>
              <a:t>工作产品组件：这类组件主要是开发的过程产物，包括创建实施组件的源代码文件及数据库文件，这类组件并不是直接的参加可执行系统，而是开发过程中的工作产品，用于产生可执行系统。</a:t>
            </a:r>
          </a:p>
        </p:txBody>
      </p:sp>
      <p:sp>
        <p:nvSpPr>
          <p:cNvPr id="4" name="文本框 3"/>
          <p:cNvSpPr txBox="1"/>
          <p:nvPr/>
        </p:nvSpPr>
        <p:spPr>
          <a:xfrm>
            <a:off x="2216767" y="4919936"/>
            <a:ext cx="8167621" cy="400110"/>
          </a:xfrm>
          <a:prstGeom prst="rect">
            <a:avLst/>
          </a:prstGeom>
          <a:noFill/>
        </p:spPr>
        <p:txBody>
          <a:bodyPr wrap="none" rtlCol="0">
            <a:spAutoFit/>
          </a:bodyPr>
          <a:lstStyle/>
          <a:p>
            <a:pPr marL="285750" indent="-285750">
              <a:buFont typeface="Arial" charset="0"/>
              <a:buChar char="•"/>
            </a:pPr>
            <a:r>
              <a:rPr lang="zh-CN" altLang="en-US" sz="2000" dirty="0">
                <a:latin typeface="微软雅黑" charset="-122"/>
                <a:ea typeface="微软雅黑" charset="-122"/>
              </a:rPr>
              <a:t>执行组件：这类组件是作为一个正在执行的系统的结果而被创建的。</a:t>
            </a:r>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07816236"/>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3976402" y="126443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组件与</a:t>
            </a:r>
            <a:r>
              <a:rPr lang="zh-CN" altLang="en-US" sz="2400" b="1" smtClean="0">
                <a:solidFill>
                  <a:srgbClr val="F77258"/>
                </a:solidFill>
                <a:latin typeface="微软雅黑" panose="020B0503020204020204" pitchFamily="34" charset="-122"/>
                <a:ea typeface="微软雅黑" panose="020B0503020204020204" pitchFamily="34" charset="-122"/>
              </a:rPr>
              <a:t>类的异同</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965552" y="107464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1732752" y="2543497"/>
            <a:ext cx="4320413" cy="2246769"/>
          </a:xfrm>
          <a:prstGeom prst="rect">
            <a:avLst/>
          </a:prstGeom>
          <a:noFill/>
        </p:spPr>
        <p:txBody>
          <a:bodyPr wrap="none" rtlCol="0">
            <a:spAutoFit/>
          </a:bodyPr>
          <a:lstStyle/>
          <a:p>
            <a:r>
              <a:rPr kumimoji="1" lang="zh-CN" altLang="en-US" sz="2000" dirty="0" smtClean="0"/>
              <a:t>同：</a:t>
            </a:r>
            <a:endParaRPr kumimoji="1" lang="en-US" altLang="zh-CN" sz="2000" dirty="0" smtClean="0"/>
          </a:p>
          <a:p>
            <a:pPr marL="285750" indent="-285750">
              <a:buFont typeface="Arial" charset="0"/>
              <a:buChar char="•"/>
            </a:pPr>
            <a:r>
              <a:rPr kumimoji="1" lang="zh-CN" altLang="en-US" sz="2000" dirty="0" smtClean="0"/>
              <a:t>两者都有名字</a:t>
            </a:r>
            <a:endParaRPr kumimoji="1" lang="en-US" altLang="zh-CN" sz="2000" dirty="0" smtClean="0"/>
          </a:p>
          <a:p>
            <a:pPr marL="285750" indent="-285750">
              <a:buFont typeface="Arial" charset="0"/>
              <a:buChar char="•"/>
            </a:pPr>
            <a:r>
              <a:rPr kumimoji="1" lang="zh-CN" altLang="en-US" sz="2000" dirty="0" smtClean="0"/>
              <a:t>都可以实现一组借口</a:t>
            </a:r>
            <a:endParaRPr kumimoji="1" lang="en-US" altLang="zh-CN" sz="2000" dirty="0" smtClean="0"/>
          </a:p>
          <a:p>
            <a:pPr marL="285750" indent="-285750">
              <a:buFont typeface="Arial" charset="0"/>
              <a:buChar char="•"/>
            </a:pPr>
            <a:r>
              <a:rPr kumimoji="1" lang="zh-CN" altLang="en-US" sz="2000" dirty="0" smtClean="0"/>
              <a:t>都可以参与依赖、泛化和关联关系</a:t>
            </a:r>
            <a:endParaRPr kumimoji="1" lang="en-US" altLang="zh-CN" sz="2000" dirty="0" smtClean="0"/>
          </a:p>
          <a:p>
            <a:pPr marL="285750" indent="-285750">
              <a:buFont typeface="Arial" charset="0"/>
              <a:buChar char="•"/>
            </a:pPr>
            <a:r>
              <a:rPr kumimoji="1" lang="zh-CN" altLang="en-US" sz="2000" dirty="0" smtClean="0"/>
              <a:t>都可以被嵌套</a:t>
            </a:r>
            <a:endParaRPr kumimoji="1" lang="en-US" altLang="zh-CN" sz="2000" dirty="0" smtClean="0"/>
          </a:p>
          <a:p>
            <a:pPr marL="285750" indent="-285750">
              <a:buFont typeface="Arial" charset="0"/>
              <a:buChar char="•"/>
            </a:pPr>
            <a:r>
              <a:rPr kumimoji="1" lang="zh-CN" altLang="en-US" sz="2000" dirty="0" smtClean="0"/>
              <a:t>都可以有实例</a:t>
            </a:r>
            <a:endParaRPr kumimoji="1" lang="en-US" altLang="zh-CN" sz="2000" dirty="0" smtClean="0"/>
          </a:p>
          <a:p>
            <a:pPr marL="285750" indent="-285750">
              <a:buFont typeface="Arial" charset="0"/>
              <a:buChar char="•"/>
            </a:pPr>
            <a:r>
              <a:rPr kumimoji="1" lang="zh-CN" altLang="en-US" sz="2000" dirty="0" smtClean="0"/>
              <a:t>都可以参与交互</a:t>
            </a:r>
            <a:endParaRPr kumimoji="1" lang="en-US" altLang="zh-CN" sz="2000" dirty="0" smtClean="0"/>
          </a:p>
        </p:txBody>
      </p:sp>
      <p:sp>
        <p:nvSpPr>
          <p:cNvPr id="4" name="文本框 3"/>
          <p:cNvSpPr txBox="1"/>
          <p:nvPr/>
        </p:nvSpPr>
        <p:spPr>
          <a:xfrm>
            <a:off x="6468215" y="2481942"/>
            <a:ext cx="4475556" cy="2554545"/>
          </a:xfrm>
          <a:prstGeom prst="rect">
            <a:avLst/>
          </a:prstGeom>
          <a:noFill/>
        </p:spPr>
        <p:txBody>
          <a:bodyPr wrap="square" rtlCol="0">
            <a:spAutoFit/>
          </a:bodyPr>
          <a:lstStyle/>
          <a:p>
            <a:r>
              <a:rPr kumimoji="1" lang="zh-CN" altLang="en-US" sz="2000" dirty="0" smtClean="0"/>
              <a:t>异：</a:t>
            </a:r>
            <a:endParaRPr kumimoji="1" lang="en-US" altLang="zh-CN" sz="2000" dirty="0" smtClean="0"/>
          </a:p>
          <a:p>
            <a:pPr marL="285750" indent="-285750">
              <a:buFont typeface="Arial" charset="0"/>
              <a:buChar char="•"/>
            </a:pPr>
            <a:r>
              <a:rPr kumimoji="1" lang="zh-CN" altLang="en-US" sz="2000" dirty="0" smtClean="0"/>
              <a:t>类表示逻辑抽象，而组件表示存在于计算机中的物理抽象。</a:t>
            </a:r>
            <a:endParaRPr kumimoji="1" lang="en-US" altLang="zh-CN" sz="2000" dirty="0" smtClean="0"/>
          </a:p>
          <a:p>
            <a:pPr marL="285750" indent="-285750">
              <a:buFont typeface="Arial" charset="0"/>
              <a:buChar char="•"/>
            </a:pPr>
            <a:r>
              <a:rPr kumimoji="1" lang="zh-CN" altLang="en-US" sz="2000" dirty="0" smtClean="0"/>
              <a:t>组件表示的是物理模块而不是逻辑模块，而类处于不同的抽象级别。</a:t>
            </a:r>
            <a:endParaRPr kumimoji="1" lang="en-US" altLang="zh-CN" sz="2000" dirty="0" smtClean="0"/>
          </a:p>
          <a:p>
            <a:pPr marL="285750" indent="-285750">
              <a:buFont typeface="Arial" charset="0"/>
              <a:buChar char="•"/>
            </a:pPr>
            <a:r>
              <a:rPr kumimoji="1" lang="zh-CN" altLang="en-US" sz="2000" dirty="0" smtClean="0"/>
              <a:t>类可以直接拥有属性和操作，而一般情况下，组件仅拥有只能通过其接口访问的操作。</a:t>
            </a:r>
            <a:endParaRPr kumimoji="1" lang="zh-CN" altLang="en-US" sz="2000" dirty="0"/>
          </a:p>
        </p:txBody>
      </p:sp>
      <p:sp>
        <p:nvSpPr>
          <p:cNvPr id="11" name="矩形 10"/>
          <p:cNvSpPr/>
          <p:nvPr/>
        </p:nvSpPr>
        <p:spPr>
          <a:xfrm>
            <a:off x="6053165" y="2576897"/>
            <a:ext cx="45719" cy="22133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2000" noProof="1">
              <a:solidFill>
                <a:schemeClr val="tx1"/>
              </a:solidFill>
            </a:endParaRPr>
          </a:p>
        </p:txBody>
      </p:sp>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66574215"/>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接口</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0" name="文本框 5"/>
          <p:cNvSpPr txBox="1">
            <a:spLocks noChangeArrowheads="1"/>
          </p:cNvSpPr>
          <p:nvPr/>
        </p:nvSpPr>
        <p:spPr bwMode="auto">
          <a:xfrm>
            <a:off x="1144588" y="2516671"/>
            <a:ext cx="107003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dirty="0">
                <a:latin typeface="+mn-lt"/>
                <a:ea typeface="+mn-ea"/>
              </a:rPr>
              <a:t>接口是一组用于</a:t>
            </a:r>
            <a:r>
              <a:rPr lang="zh-CN" altLang="en-US" sz="2000" dirty="0">
                <a:solidFill>
                  <a:schemeClr val="accent2"/>
                </a:solidFill>
                <a:latin typeface="微软雅黑" charset="-122"/>
                <a:ea typeface="微软雅黑" charset="-122"/>
              </a:rPr>
              <a:t>描述类或组件</a:t>
            </a:r>
            <a:r>
              <a:rPr lang="zh-CN" altLang="en-US" sz="2000" dirty="0">
                <a:latin typeface="+mn-lt"/>
                <a:ea typeface="+mn-ea"/>
              </a:rPr>
              <a:t>的一个</a:t>
            </a:r>
            <a:r>
              <a:rPr lang="zh-CN" altLang="en-US" sz="2000" dirty="0">
                <a:solidFill>
                  <a:schemeClr val="accent2"/>
                </a:solidFill>
                <a:latin typeface="微软雅黑" charset="-122"/>
                <a:ea typeface="微软雅黑" charset="-122"/>
              </a:rPr>
              <a:t>服务的操作</a:t>
            </a:r>
            <a:r>
              <a:rPr lang="zh-CN" altLang="en-US" sz="2000" dirty="0">
                <a:latin typeface="+mn-lt"/>
                <a:ea typeface="+mn-ea"/>
              </a:rPr>
              <a:t>，它是一个被命名的操作的集合，与类不同，</a:t>
            </a:r>
          </a:p>
          <a:p>
            <a:r>
              <a:rPr lang="zh-CN" altLang="en-US" sz="2000" dirty="0">
                <a:latin typeface="+mn-lt"/>
                <a:ea typeface="+mn-ea"/>
              </a:rPr>
              <a:t>它不描述任何结构（因此不包含任何属性），也不描述任何实现（因此不包含任何实现操作</a:t>
            </a:r>
          </a:p>
          <a:p>
            <a:r>
              <a:rPr lang="zh-CN" altLang="en-US" sz="2000" dirty="0">
                <a:latin typeface="+mn-lt"/>
                <a:ea typeface="+mn-ea"/>
              </a:rPr>
              <a:t>的方法）。每个接口都有一个</a:t>
            </a:r>
            <a:r>
              <a:rPr lang="zh-CN" altLang="en-US" sz="2000" dirty="0">
                <a:solidFill>
                  <a:schemeClr val="accent2"/>
                </a:solidFill>
                <a:latin typeface="微软雅黑" charset="-122"/>
                <a:ea typeface="微软雅黑" charset="-122"/>
              </a:rPr>
              <a:t>唯一</a:t>
            </a:r>
            <a:r>
              <a:rPr lang="zh-CN" altLang="en-US" sz="2000" dirty="0">
                <a:latin typeface="+mn-lt"/>
                <a:ea typeface="+mn-ea"/>
              </a:rPr>
              <a:t>的名称。</a:t>
            </a:r>
          </a:p>
        </p:txBody>
      </p:sp>
      <p:sp>
        <p:nvSpPr>
          <p:cNvPr id="11"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9038984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3271857" y="2302351"/>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3121041" y="2347715"/>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对象图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757382" y="2302351"/>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1773722" y="2349513"/>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3271857" y="2962751"/>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3169619" y="300717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构件</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757382" y="2962751"/>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3263123" y="420068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3121041" y="424275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750236" y="420068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1780866" y="300720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1775306" y="4242754"/>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3266168" y="484148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3124086" y="488355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1753281" y="484148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1778351" y="488355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4" name="矩形 18"/>
          <p:cNvSpPr>
            <a:spLocks noChangeArrowheads="1"/>
          </p:cNvSpPr>
          <p:nvPr/>
        </p:nvSpPr>
        <p:spPr bwMode="auto">
          <a:xfrm>
            <a:off x="3271857" y="3575400"/>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Rectangle 6"/>
          <p:cNvSpPr>
            <a:spLocks noChangeArrowheads="1"/>
          </p:cNvSpPr>
          <p:nvPr/>
        </p:nvSpPr>
        <p:spPr bwMode="black">
          <a:xfrm>
            <a:off x="3128188" y="3608510"/>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包</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6" name="矩形 85"/>
          <p:cNvSpPr/>
          <p:nvPr/>
        </p:nvSpPr>
        <p:spPr>
          <a:xfrm>
            <a:off x="1757382" y="3575400"/>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7" name="文本框 10"/>
          <p:cNvSpPr txBox="1">
            <a:spLocks noChangeArrowheads="1"/>
          </p:cNvSpPr>
          <p:nvPr/>
        </p:nvSpPr>
        <p:spPr bwMode="auto">
          <a:xfrm>
            <a:off x="1780866" y="361985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954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3612095" y="2541633"/>
            <a:ext cx="49387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en-US" altLang="zh-CN" sz="2000" dirty="0"/>
              <a:t> </a:t>
            </a:r>
            <a:r>
              <a:rPr lang="zh-CN" altLang="en-US" sz="2000" dirty="0">
                <a:latin typeface="微软雅黑" charset="-122"/>
                <a:ea typeface="微软雅黑" charset="-122"/>
              </a:rPr>
              <a:t>导出接口：即为其他组件提供服务的接口，一个组件可以有多个到处接口。</a:t>
            </a: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42459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组件的接口类型</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82064" y="1162987"/>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3612094" y="3822080"/>
            <a:ext cx="4938775" cy="1015663"/>
          </a:xfrm>
          <a:prstGeom prst="rect">
            <a:avLst/>
          </a:prstGeom>
          <a:noFill/>
        </p:spPr>
        <p:txBody>
          <a:bodyPr wrap="square" rtlCol="0">
            <a:spAutoFit/>
          </a:bodyPr>
          <a:lstStyle/>
          <a:p>
            <a:pPr marL="342900" indent="-342900">
              <a:buFont typeface="Arial" charset="0"/>
              <a:buChar char="•"/>
            </a:pPr>
            <a:r>
              <a:rPr lang="zh-CN" altLang="en-US" sz="2000" dirty="0">
                <a:latin typeface="微软雅黑" charset="-122"/>
                <a:ea typeface="微软雅黑" charset="-122"/>
              </a:rPr>
              <a:t>导入接口：在组件中所用到的其他组件所提供的接口，成为导入接口，一个组件可以使用多个导入接口</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4106035"/>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661988" y="2469061"/>
            <a:ext cx="49387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charset="0"/>
              <a:buChar char="•"/>
            </a:pPr>
            <a:r>
              <a:rPr lang="zh-CN" altLang="en-US" sz="2000" dirty="0" smtClean="0">
                <a:latin typeface="微软雅黑" charset="-122"/>
                <a:ea typeface="微软雅黑" charset="-122"/>
              </a:rPr>
              <a:t>将</a:t>
            </a:r>
            <a:r>
              <a:rPr lang="zh-CN" altLang="en-US" sz="2000" dirty="0">
                <a:latin typeface="微软雅黑" charset="-122"/>
                <a:ea typeface="微软雅黑" charset="-122"/>
              </a:rPr>
              <a:t>接口用一个</a:t>
            </a:r>
            <a:r>
              <a:rPr lang="zh-CN" altLang="en-US" sz="2000" dirty="0">
                <a:solidFill>
                  <a:schemeClr val="accent2"/>
                </a:solidFill>
                <a:latin typeface="微软雅黑" charset="-122"/>
                <a:ea typeface="微软雅黑" charset="-122"/>
              </a:rPr>
              <a:t>矩形</a:t>
            </a:r>
            <a:r>
              <a:rPr lang="zh-CN" altLang="en-US" sz="2000" dirty="0">
                <a:latin typeface="微软雅黑" charset="-122"/>
                <a:ea typeface="微软雅黑" charset="-122"/>
              </a:rPr>
              <a:t>来表示，矩形中包含与接口有关的信息。接口与实现接口的组件之间用一条</a:t>
            </a:r>
            <a:r>
              <a:rPr lang="zh-CN" altLang="en-US" sz="2000" dirty="0">
                <a:solidFill>
                  <a:schemeClr val="accent2"/>
                </a:solidFill>
                <a:latin typeface="微软雅黑" charset="-122"/>
                <a:ea typeface="微软雅黑" charset="-122"/>
              </a:rPr>
              <a:t>带空心</a:t>
            </a:r>
            <a:r>
              <a:rPr lang="zh-CN" altLang="en-US" sz="2000" dirty="0" smtClean="0">
                <a:solidFill>
                  <a:schemeClr val="accent2"/>
                </a:solidFill>
                <a:latin typeface="微软雅黑" charset="-122"/>
                <a:ea typeface="微软雅黑" charset="-122"/>
              </a:rPr>
              <a:t>三角形</a:t>
            </a:r>
            <a:r>
              <a:rPr lang="zh-CN" altLang="en-US" sz="2000" dirty="0" smtClean="0">
                <a:latin typeface="微软雅黑" charset="-122"/>
                <a:ea typeface="微软雅黑" charset="-122"/>
              </a:rPr>
              <a:t>箭头的虚线连接，</a:t>
            </a:r>
            <a:r>
              <a:rPr lang="zh-CN" altLang="en-US" sz="2000" dirty="0">
                <a:latin typeface="微软雅黑" charset="-122"/>
                <a:ea typeface="微软雅黑" charset="-122"/>
              </a:rPr>
              <a:t>箭头指向</a:t>
            </a:r>
            <a:r>
              <a:rPr lang="zh-CN" altLang="en-US" sz="2000" dirty="0">
                <a:solidFill>
                  <a:schemeClr val="accent2"/>
                </a:solidFill>
                <a:latin typeface="微软雅黑" charset="-122"/>
                <a:ea typeface="微软雅黑" charset="-122"/>
              </a:rPr>
              <a:t>接口</a:t>
            </a:r>
            <a:r>
              <a:rPr lang="zh-CN" altLang="en-US" sz="2000" dirty="0">
                <a:latin typeface="微软雅黑" charset="-122"/>
                <a:ea typeface="微软雅黑" charset="-122"/>
              </a:rPr>
              <a:t>。</a:t>
            </a: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42459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组件的接口表示法</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782064" y="1162987"/>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3" name="文本框 2"/>
          <p:cNvSpPr txBox="1"/>
          <p:nvPr/>
        </p:nvSpPr>
        <p:spPr>
          <a:xfrm>
            <a:off x="671514" y="4375299"/>
            <a:ext cx="4938775" cy="1631216"/>
          </a:xfrm>
          <a:prstGeom prst="rect">
            <a:avLst/>
          </a:prstGeom>
          <a:noFill/>
        </p:spPr>
        <p:txBody>
          <a:bodyPr wrap="square" rtlCol="0">
            <a:spAutoFit/>
          </a:bodyPr>
          <a:lstStyle/>
          <a:p>
            <a:pPr marL="342900" indent="-342900">
              <a:buFont typeface="Arial" charset="0"/>
              <a:buChar char="•"/>
            </a:pPr>
            <a:r>
              <a:rPr lang="zh-CN" altLang="en-US" sz="2000" dirty="0" smtClean="0">
                <a:latin typeface="微软雅黑" charset="-122"/>
                <a:ea typeface="微软雅黑" charset="-122"/>
              </a:rPr>
              <a:t>可以用一个</a:t>
            </a:r>
            <a:r>
              <a:rPr lang="zh-CN" altLang="en-US" sz="2000" dirty="0">
                <a:solidFill>
                  <a:schemeClr val="accent2"/>
                </a:solidFill>
                <a:latin typeface="微软雅黑" charset="-122"/>
                <a:ea typeface="微软雅黑" charset="-122"/>
              </a:rPr>
              <a:t>小圆圈</a:t>
            </a:r>
            <a:r>
              <a:rPr lang="zh-CN" altLang="en-US" sz="2000" dirty="0" smtClean="0">
                <a:latin typeface="微软雅黑" charset="-122"/>
                <a:ea typeface="微软雅黑" charset="-122"/>
              </a:rPr>
              <a:t>来代表</a:t>
            </a:r>
            <a:r>
              <a:rPr lang="zh-CN" altLang="en-US" sz="2000" dirty="0">
                <a:solidFill>
                  <a:schemeClr val="accent2"/>
                </a:solidFill>
                <a:latin typeface="微软雅黑" charset="-122"/>
                <a:ea typeface="微软雅黑" charset="-122"/>
              </a:rPr>
              <a:t>接口</a:t>
            </a:r>
            <a:r>
              <a:rPr lang="zh-CN" altLang="en-US" sz="2000" dirty="0" smtClean="0">
                <a:latin typeface="微软雅黑" charset="-122"/>
                <a:ea typeface="微软雅黑" charset="-122"/>
              </a:rPr>
              <a:t>，用实线和</a:t>
            </a:r>
            <a:r>
              <a:rPr lang="zh-CN" altLang="en-US" sz="2000" dirty="0" smtClean="0">
                <a:solidFill>
                  <a:schemeClr val="accent2"/>
                </a:solidFill>
                <a:latin typeface="微软雅黑" charset="-122"/>
                <a:ea typeface="微软雅黑" charset="-122"/>
              </a:rPr>
              <a:t>组件</a:t>
            </a:r>
            <a:r>
              <a:rPr lang="zh-CN" altLang="en-US" sz="2000" dirty="0" smtClean="0">
                <a:latin typeface="微软雅黑" charset="-122"/>
                <a:ea typeface="微软雅黑" charset="-122"/>
              </a:rPr>
              <a:t>连接起来，实现代表的是实现关系。（图中的组件名称是字典，该组件向外提供两个接口，即两个服务，拼写检查和同义词）</a:t>
            </a:r>
            <a:endParaRPr lang="zh-CN" altLang="en-US" sz="2000" dirty="0">
              <a:latin typeface="微软雅黑" charset="-122"/>
              <a:ea typeface="微软雅黑" charset="-122"/>
            </a:endParaRPr>
          </a:p>
        </p:txBody>
      </p:sp>
      <p:pic>
        <p:nvPicPr>
          <p:cNvPr id="4" name="图片 3"/>
          <p:cNvPicPr>
            <a:picLocks noChangeAspect="1"/>
          </p:cNvPicPr>
          <p:nvPr/>
        </p:nvPicPr>
        <p:blipFill>
          <a:blip r:embed="rId2"/>
          <a:stretch>
            <a:fillRect/>
          </a:stretch>
        </p:blipFill>
        <p:spPr>
          <a:xfrm>
            <a:off x="5950854" y="4375299"/>
            <a:ext cx="3599546" cy="1899469"/>
          </a:xfrm>
          <a:prstGeom prst="rect">
            <a:avLst/>
          </a:prstGeom>
        </p:spPr>
      </p:pic>
      <p:pic>
        <p:nvPicPr>
          <p:cNvPr id="5" name="图片 4"/>
          <p:cNvPicPr>
            <a:picLocks noChangeAspect="1"/>
          </p:cNvPicPr>
          <p:nvPr/>
        </p:nvPicPr>
        <p:blipFill>
          <a:blip r:embed="rId3"/>
          <a:stretch>
            <a:fillRect/>
          </a:stretch>
        </p:blipFill>
        <p:spPr>
          <a:xfrm>
            <a:off x="6095997" y="2093880"/>
            <a:ext cx="5670550" cy="2073801"/>
          </a:xfrm>
          <a:prstGeom prst="rect">
            <a:avLst/>
          </a:prstGeom>
        </p:spPr>
      </p:pic>
      <p:sp>
        <p:nvSpPr>
          <p:cNvPr id="1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7439634"/>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关系</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9" name="组 8"/>
          <p:cNvGrpSpPr/>
          <p:nvPr/>
        </p:nvGrpSpPr>
        <p:grpSpPr>
          <a:xfrm>
            <a:off x="0" y="908184"/>
            <a:ext cx="10001825" cy="2925396"/>
            <a:chOff x="1246188" y="5367674"/>
            <a:chExt cx="10001825" cy="2925396"/>
          </a:xfrm>
        </p:grpSpPr>
        <p:sp>
          <p:nvSpPr>
            <p:cNvPr id="10" name="文本框 6"/>
            <p:cNvSpPr txBox="1">
              <a:spLocks noChangeArrowheads="1"/>
            </p:cNvSpPr>
            <p:nvPr/>
          </p:nvSpPr>
          <p:spPr bwMode="auto">
            <a:xfrm>
              <a:off x="1246188" y="5367674"/>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sz="2000" dirty="0">
                <a:solidFill>
                  <a:schemeClr val="accent2"/>
                </a:solidFill>
                <a:latin typeface="微软雅黑" charset="-122"/>
                <a:ea typeface="微软雅黑" charset="-122"/>
              </a:endParaRPr>
            </a:p>
          </p:txBody>
        </p:sp>
        <p:sp>
          <p:nvSpPr>
            <p:cNvPr id="11" name="文本框 7"/>
            <p:cNvSpPr txBox="1">
              <a:spLocks noChangeArrowheads="1"/>
            </p:cNvSpPr>
            <p:nvPr/>
          </p:nvSpPr>
          <p:spPr bwMode="auto">
            <a:xfrm>
              <a:off x="3436357" y="7585184"/>
              <a:ext cx="78116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zh-CN" altLang="en-US" sz="2000" spc="10" dirty="0">
                  <a:latin typeface="+mn-lt"/>
                  <a:ea typeface="+mn-ea"/>
                </a:rPr>
                <a:t>关系是事物之间的</a:t>
              </a:r>
              <a:r>
                <a:rPr lang="zh-CN" altLang="en-US" sz="2000" spc="10" dirty="0">
                  <a:solidFill>
                    <a:schemeClr val="accent2"/>
                  </a:solidFill>
                  <a:latin typeface="微软雅黑" charset="-122"/>
                  <a:ea typeface="微软雅黑" charset="-122"/>
                </a:rPr>
                <a:t>联系</a:t>
              </a:r>
              <a:r>
                <a:rPr lang="zh-CN" altLang="en-US" sz="2000" spc="10" dirty="0">
                  <a:latin typeface="+mn-lt"/>
                  <a:ea typeface="+mn-ea"/>
                </a:rPr>
                <a:t>，在面向对象的建模中，最重要的关系是</a:t>
              </a:r>
              <a:r>
                <a:rPr lang="zh-CN" altLang="en-US" sz="2000" spc="10" dirty="0">
                  <a:solidFill>
                    <a:schemeClr val="accent2"/>
                  </a:solidFill>
                  <a:latin typeface="微软雅黑" charset="-122"/>
                  <a:ea typeface="微软雅黑" charset="-122"/>
                </a:rPr>
                <a:t>依赖、泛化、关联和实现</a:t>
              </a:r>
              <a:r>
                <a:rPr lang="zh-CN" altLang="en-US" sz="2000" spc="10" dirty="0" smtClean="0">
                  <a:latin typeface="+mn-lt"/>
                  <a:ea typeface="+mn-ea"/>
                </a:rPr>
                <a:t>。但构建图中使用最多的是</a:t>
              </a:r>
              <a:r>
                <a:rPr lang="zh-CN" altLang="en-US" sz="2000" spc="10" dirty="0">
                  <a:solidFill>
                    <a:schemeClr val="accent2"/>
                  </a:solidFill>
                  <a:latin typeface="微软雅黑" charset="-122"/>
                  <a:ea typeface="微软雅黑" charset="-122"/>
                </a:rPr>
                <a:t>依赖</a:t>
              </a:r>
              <a:r>
                <a:rPr lang="zh-CN" altLang="en-US" sz="2000" spc="10" dirty="0" smtClean="0">
                  <a:latin typeface="+mn-lt"/>
                  <a:ea typeface="+mn-ea"/>
                </a:rPr>
                <a:t>和</a:t>
              </a:r>
              <a:r>
                <a:rPr lang="zh-CN" altLang="en-US" sz="2000" spc="10" dirty="0">
                  <a:solidFill>
                    <a:schemeClr val="accent2"/>
                  </a:solidFill>
                  <a:latin typeface="微软雅黑" charset="-122"/>
                  <a:ea typeface="微软雅黑" charset="-122"/>
                </a:rPr>
                <a:t>实现</a:t>
              </a:r>
              <a:r>
                <a:rPr lang="zh-CN" altLang="en-US" sz="2000" spc="10" dirty="0" smtClean="0">
                  <a:latin typeface="+mn-lt"/>
                  <a:ea typeface="+mn-ea"/>
                </a:rPr>
                <a:t>关系。</a:t>
              </a:r>
              <a:endParaRPr lang="zh-CN" altLang="en-US" sz="2000" spc="10" dirty="0">
                <a:latin typeface="+mn-lt"/>
                <a:ea typeface="+mn-ea"/>
              </a:endParaRPr>
            </a:p>
          </p:txBody>
        </p:sp>
      </p:grpSp>
      <p:sp>
        <p:nvSpPr>
          <p:cNvPr id="15"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888215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关系</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36493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10" name="文本框 6"/>
          <p:cNvSpPr txBox="1">
            <a:spLocks noChangeArrowheads="1"/>
          </p:cNvSpPr>
          <p:nvPr/>
        </p:nvSpPr>
        <p:spPr bwMode="auto">
          <a:xfrm>
            <a:off x="0" y="908184"/>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endParaRPr lang="zh-CN" altLang="en-US" sz="2000" dirty="0">
              <a:solidFill>
                <a:schemeClr val="accent2"/>
              </a:solidFill>
              <a:latin typeface="微软雅黑" charset="-122"/>
              <a:ea typeface="微软雅黑" charset="-122"/>
            </a:endParaRPr>
          </a:p>
        </p:txBody>
      </p:sp>
      <p:sp>
        <p:nvSpPr>
          <p:cNvPr id="3" name="矩形 2"/>
          <p:cNvSpPr/>
          <p:nvPr/>
        </p:nvSpPr>
        <p:spPr>
          <a:xfrm>
            <a:off x="338137" y="2403698"/>
            <a:ext cx="5365977" cy="1015663"/>
          </a:xfrm>
          <a:prstGeom prst="rect">
            <a:avLst/>
          </a:prstGeom>
        </p:spPr>
        <p:txBody>
          <a:bodyPr wrap="square">
            <a:spAutoFit/>
          </a:bodyPr>
          <a:lstStyle/>
          <a:p>
            <a:pPr marL="285750" indent="-285750">
              <a:buFont typeface="Arial" charset="0"/>
              <a:buChar char="•"/>
            </a:pPr>
            <a:r>
              <a:rPr lang="en-US" altLang="zh-CN" spc="10" dirty="0"/>
              <a:t> </a:t>
            </a:r>
            <a:r>
              <a:rPr lang="zh-CN" altLang="en-US" sz="2000" spc="10" dirty="0"/>
              <a:t>依赖关系：是指组件依赖外部提供的</a:t>
            </a:r>
            <a:r>
              <a:rPr lang="zh-CN" altLang="en-US" sz="2000" spc="10" dirty="0" smtClean="0"/>
              <a:t>服务（</a:t>
            </a:r>
            <a:r>
              <a:rPr lang="zh-CN" altLang="en-US" sz="2000" spc="10" dirty="0"/>
              <a:t>由组件到接口）。构建图中的依赖关系使用虚线表示</a:t>
            </a:r>
            <a:r>
              <a:rPr lang="zh-CN" altLang="en-US" spc="10" dirty="0" smtClean="0"/>
              <a:t>。</a:t>
            </a:r>
            <a:endParaRPr lang="zh-CN" altLang="en-US" dirty="0"/>
          </a:p>
        </p:txBody>
      </p:sp>
      <p:sp>
        <p:nvSpPr>
          <p:cNvPr id="4" name="文本框 3"/>
          <p:cNvSpPr txBox="1"/>
          <p:nvPr/>
        </p:nvSpPr>
        <p:spPr>
          <a:xfrm>
            <a:off x="388938" y="4589063"/>
            <a:ext cx="5330698" cy="1015663"/>
          </a:xfrm>
          <a:prstGeom prst="rect">
            <a:avLst/>
          </a:prstGeom>
          <a:noFill/>
        </p:spPr>
        <p:txBody>
          <a:bodyPr wrap="square" rtlCol="0">
            <a:spAutoFit/>
          </a:bodyPr>
          <a:lstStyle/>
          <a:p>
            <a:pPr marL="285750" indent="-285750">
              <a:buFont typeface="Arial" charset="0"/>
              <a:buChar char="•"/>
            </a:pPr>
            <a:r>
              <a:rPr lang="zh-CN" altLang="en-US" sz="2000" spc="10" dirty="0"/>
              <a:t>实现关系：是指组件向外提供的服务。实现关系使用实线表示。实现关系多用于接口和组件之间。组件可以实现接口。</a:t>
            </a:r>
          </a:p>
        </p:txBody>
      </p:sp>
      <p:sp>
        <p:nvSpPr>
          <p:cNvPr id="15"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2"/>
          <a:stretch>
            <a:fillRect/>
          </a:stretch>
        </p:blipFill>
        <p:spPr>
          <a:xfrm>
            <a:off x="5515429" y="2107869"/>
            <a:ext cx="6024336" cy="1729530"/>
          </a:xfrm>
          <a:prstGeom prst="rect">
            <a:avLst/>
          </a:prstGeom>
        </p:spPr>
      </p:pic>
      <p:pic>
        <p:nvPicPr>
          <p:cNvPr id="6" name="图片 5"/>
          <p:cNvPicPr>
            <a:picLocks noChangeAspect="1"/>
          </p:cNvPicPr>
          <p:nvPr/>
        </p:nvPicPr>
        <p:blipFill>
          <a:blip r:embed="rId3"/>
          <a:stretch>
            <a:fillRect/>
          </a:stretch>
        </p:blipFill>
        <p:spPr>
          <a:xfrm>
            <a:off x="5663747" y="4557929"/>
            <a:ext cx="5727700" cy="1574800"/>
          </a:xfrm>
          <a:prstGeom prst="rect">
            <a:avLst/>
          </a:prstGeom>
        </p:spPr>
      </p:pic>
    </p:spTree>
    <p:extLst>
      <p:ext uri="{BB962C8B-B14F-4D97-AF65-F5344CB8AC3E}">
        <p14:creationId xmlns:p14="http://schemas.microsoft.com/office/powerpoint/2010/main" val="11260731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4324745" y="2665598"/>
            <a:ext cx="62031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000" dirty="0">
                <a:latin typeface="微软雅黑" charset="-122"/>
                <a:ea typeface="微软雅黑" charset="-122"/>
              </a:rPr>
              <a:t>对系统中的组件建模；</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定义相关接口提供的接口；</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对他们件的关系建模；</a:t>
            </a:r>
            <a:endParaRPr lang="en-US" altLang="zh-CN" sz="2000" dirty="0">
              <a:latin typeface="微软雅黑" charset="-122"/>
              <a:ea typeface="微软雅黑" charset="-122"/>
            </a:endParaRPr>
          </a:p>
          <a:p>
            <a:pPr marL="457200" indent="-457200">
              <a:lnSpc>
                <a:spcPct val="150000"/>
              </a:lnSpc>
              <a:buFont typeface="+mj-lt"/>
              <a:buAutoNum type="arabicPeriod"/>
            </a:pPr>
            <a:r>
              <a:rPr lang="zh-CN" altLang="en-US" sz="2000" dirty="0">
                <a:latin typeface="微软雅黑" charset="-122"/>
                <a:ea typeface="微软雅黑" charset="-122"/>
              </a:rPr>
              <a:t>对建模的结果进行精化和细化</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构件图建模及绘图的步骤</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7741103" y="1334154"/>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3758108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4324745" y="2665598"/>
            <a:ext cx="62031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Font typeface="+mj-lt"/>
              <a:buAutoNum type="arabicPeriod"/>
            </a:pPr>
            <a:r>
              <a:rPr lang="zh-CN" altLang="en-US" sz="2000" dirty="0" smtClean="0">
                <a:latin typeface="微软雅黑" charset="-122"/>
                <a:ea typeface="微软雅黑" charset="-122"/>
              </a:rPr>
              <a:t>对源代码建模</a:t>
            </a:r>
            <a:endParaRPr lang="en-US" altLang="zh-CN" sz="2000" dirty="0" smtClean="0">
              <a:latin typeface="微软雅黑" charset="-122"/>
              <a:ea typeface="微软雅黑"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对可执行体的发布建模</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对物理数据库建模</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对可适应的系统建模</a:t>
            </a:r>
            <a:endParaRPr lang="en-US" altLang="zh-CN" sz="2000" dirty="0" smtClean="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5" y="136493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构件图的几种使用方法</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7590573" y="1334154"/>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748732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1000"/>
                                        <p:tgtEl>
                                          <p:spTgt spid="7177"/>
                                        </p:tgtEl>
                                      </p:cBhvr>
                                    </p:animEffect>
                                    <p:anim calcmode="lin" valueType="num">
                                      <p:cBhvr>
                                        <p:cTn id="8" dur="1000" fill="hold"/>
                                        <p:tgtEl>
                                          <p:spTgt spid="7177"/>
                                        </p:tgtEl>
                                        <p:attrNameLst>
                                          <p:attrName>ppt_x</p:attrName>
                                        </p:attrNameLst>
                                      </p:cBhvr>
                                      <p:tavLst>
                                        <p:tav tm="0">
                                          <p:val>
                                            <p:strVal val="#ppt_x"/>
                                          </p:val>
                                        </p:tav>
                                        <p:tav tm="100000">
                                          <p:val>
                                            <p:strVal val="#ppt_x"/>
                                          </p:val>
                                        </p:tav>
                                      </p:tavLst>
                                    </p:anim>
                                    <p:anim calcmode="lin" valueType="num">
                                      <p:cBhvr>
                                        <p:cTn id="9" dur="10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3613545" y="1233496"/>
            <a:ext cx="5051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对源代码建模要遵循如下的策略</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500062" y="2364213"/>
            <a:ext cx="5975869" cy="3785652"/>
          </a:xfrm>
          <a:prstGeom prst="rect">
            <a:avLst/>
          </a:prstGeom>
        </p:spPr>
        <p:txBody>
          <a:bodyPr wrap="square">
            <a:spAutoFit/>
          </a:bodyPr>
          <a:lstStyle/>
          <a:p>
            <a:pPr marL="342900" indent="-342900">
              <a:buFont typeface="Arial" charset="0"/>
              <a:buChar char="•"/>
            </a:pPr>
            <a:r>
              <a:rPr lang="zh-CN" altLang="en-US" sz="2000" spc="10" dirty="0"/>
              <a:t>在正向工程或逆向工程中应该识别出感兴趣的相关源码和文件集合，把他们建模成为已被构造型化为文件的构建</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对于较大的系统我们应该用包来显示这些源代码文件的分组</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在对源代码建模时，还要考虑给出一个标记值，用它指出源代码文件的版本号</a:t>
            </a:r>
            <a:r>
              <a:rPr lang="zh-CN" altLang="en-US" sz="2000" spc="10" dirty="0" smtClean="0"/>
              <a:t>。</a:t>
            </a:r>
            <a:endParaRPr lang="en-US" altLang="zh-CN" sz="2000" spc="10" dirty="0" smtClean="0"/>
          </a:p>
          <a:p>
            <a:pPr marL="342900" indent="-342900">
              <a:buFont typeface="Arial" charset="0"/>
              <a:buChar char="•"/>
            </a:pPr>
            <a:endParaRPr lang="en-US" altLang="zh-CN" sz="2000" spc="10" dirty="0"/>
          </a:p>
          <a:p>
            <a:pPr marL="342900" indent="-342900">
              <a:buFont typeface="Arial" charset="0"/>
              <a:buChar char="•"/>
            </a:pPr>
            <a:r>
              <a:rPr lang="zh-CN" altLang="en-US" sz="2000" spc="10" dirty="0"/>
              <a:t>用依赖关系对这些文件之间的编译依赖关系进行建模。</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a:stretch>
            <a:fillRect/>
          </a:stretch>
        </p:blipFill>
        <p:spPr>
          <a:xfrm>
            <a:off x="6475931" y="1695161"/>
            <a:ext cx="6430749" cy="4416590"/>
          </a:xfrm>
          <a:prstGeom prst="rect">
            <a:avLst/>
          </a:prstGeom>
        </p:spPr>
      </p:pic>
      <p:sp>
        <p:nvSpPr>
          <p:cNvPr id="9" name="矩形 8"/>
          <p:cNvSpPr/>
          <p:nvPr/>
        </p:nvSpPr>
        <p:spPr>
          <a:xfrm>
            <a:off x="8111672" y="1162562"/>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710367546"/>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2916859" y="1318110"/>
            <a:ext cx="6270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对可执行体的发布建模要遵循如下的策略</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3" name="矩形 2"/>
          <p:cNvSpPr/>
          <p:nvPr/>
        </p:nvSpPr>
        <p:spPr>
          <a:xfrm>
            <a:off x="3004201" y="2383148"/>
            <a:ext cx="6096000" cy="4093428"/>
          </a:xfrm>
          <a:prstGeom prst="rect">
            <a:avLst/>
          </a:prstGeom>
        </p:spPr>
        <p:txBody>
          <a:bodyPr>
            <a:spAutoFit/>
          </a:bodyPr>
          <a:lstStyle/>
          <a:p>
            <a:pPr marL="285750" indent="-285750">
              <a:buFont typeface="Arial" charset="0"/>
              <a:buChar char="•"/>
            </a:pPr>
            <a:r>
              <a:rPr lang="zh-CN" altLang="en-US" sz="2000" spc="10" dirty="0"/>
              <a:t>识别你想建模的构件集合通常应该包括一个节点的一部分或者是全部</a:t>
            </a:r>
            <a:r>
              <a:rPr lang="zh-CN" altLang="en-US" sz="2000" spc="10" dirty="0" smtClean="0"/>
              <a:t>构件。</a:t>
            </a:r>
            <a:endParaRPr lang="en-US" altLang="zh-CN" sz="2000" spc="10" dirty="0" smtClean="0"/>
          </a:p>
          <a:p>
            <a:pPr marL="285750" indent="-285750">
              <a:buFont typeface="Arial" charset="0"/>
              <a:buChar char="•"/>
            </a:pPr>
            <a:endParaRPr lang="en-US" altLang="zh-CN" sz="2000" spc="10" dirty="0"/>
          </a:p>
          <a:p>
            <a:pPr marL="285750" indent="-285750">
              <a:buFont typeface="Arial" charset="0"/>
              <a:buChar char="•"/>
            </a:pPr>
            <a:r>
              <a:rPr lang="zh-CN" altLang="en-US" sz="2000" spc="10" dirty="0"/>
              <a:t>考虑集合中各构件的构造型对于大多数系统你会发现少量的不同种类的构件比如可执行体，链接库，表，文件和文档等等。可以利用UML的扩展机制对这些构造型提供可视化的提示</a:t>
            </a:r>
            <a:r>
              <a:rPr lang="zh-CN" altLang="en-US" sz="2000" spc="10" dirty="0" smtClean="0"/>
              <a:t>。</a:t>
            </a:r>
            <a:endParaRPr lang="en-US" altLang="zh-CN" sz="2000" spc="10" dirty="0" smtClean="0"/>
          </a:p>
          <a:p>
            <a:pPr marL="285750" indent="-285750">
              <a:buFont typeface="Arial" charset="0"/>
              <a:buChar char="•"/>
            </a:pPr>
            <a:endParaRPr lang="en-US" altLang="zh-CN" sz="2000" spc="10" dirty="0"/>
          </a:p>
          <a:p>
            <a:pPr marL="285750" indent="-285750">
              <a:buFont typeface="Arial" charset="0"/>
              <a:buChar char="•"/>
            </a:pPr>
            <a:r>
              <a:rPr lang="zh-CN" altLang="en-US" sz="2000" spc="10" dirty="0"/>
              <a:t>发布EXE时，对集合中的某个构件，考虑他们之间的相邻关系，多数情况下会涉及到接口，这些接口就由某些构件释出，或者由其他构件来引入，如果需要指明系统中的接缝，就应该显示的对这些接口进行建模。</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8634186" y="1318110"/>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463423235"/>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2916859" y="1318110"/>
            <a:ext cx="6270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b="1" dirty="0">
                <a:solidFill>
                  <a:srgbClr val="F77258"/>
                </a:solidFill>
                <a:latin typeface="微软雅黑" panose="020B0503020204020204" pitchFamily="34" charset="-122"/>
                <a:ea typeface="微软雅黑" panose="020B0503020204020204" pitchFamily="34" charset="-122"/>
              </a:rPr>
              <a:t>构造良好的构件图必须满足的几个要求：</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 name="文本框 2"/>
          <p:cNvSpPr txBox="1">
            <a:spLocks noChangeArrowheads="1"/>
          </p:cNvSpPr>
          <p:nvPr/>
        </p:nvSpPr>
        <p:spPr bwMode="auto">
          <a:xfrm>
            <a:off x="1300843" y="2367417"/>
            <a:ext cx="10783721"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marL="285750" indent="-285750">
              <a:buFont typeface="Arial" charset="0"/>
              <a:buChar char="•"/>
            </a:pPr>
            <a:r>
              <a:rPr lang="zh-CN" altLang="en-US" sz="2000" spc="10" dirty="0">
                <a:latin typeface="+mn-lt"/>
                <a:ea typeface="+mn-ea"/>
              </a:rPr>
              <a:t>侧重于描述系统的一个层面而不是全局</a:t>
            </a:r>
          </a:p>
          <a:p>
            <a:pPr marL="285750" indent="-285750">
              <a:buFont typeface="Arial" charset="0"/>
              <a:buChar char="•"/>
            </a:pPr>
            <a:endParaRPr lang="en-US" altLang="zh-CN" sz="2000" spc="10" dirty="0">
              <a:latin typeface="+mn-lt"/>
              <a:ea typeface="+mn-ea"/>
            </a:endParaRPr>
          </a:p>
          <a:p>
            <a:pPr marL="285750" indent="-285750">
              <a:buFont typeface="Arial" charset="0"/>
              <a:buChar char="•"/>
            </a:pPr>
            <a:r>
              <a:rPr lang="zh-CN" altLang="en-US" sz="2000" spc="10" dirty="0">
                <a:latin typeface="+mn-lt"/>
                <a:ea typeface="+mn-ea"/>
              </a:rPr>
              <a:t>要包含对于理解这一方面哪些是必要的模型元素，只抓主体而不是次要的</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图形不能过于简化，以至于读者不会产生误解</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为构件图要取一个能表明意图的名称</a:t>
            </a:r>
          </a:p>
          <a:p>
            <a:pPr marL="285750" indent="-285750">
              <a:buFont typeface="Arial" charset="0"/>
              <a:buChar char="•"/>
            </a:pPr>
            <a:endParaRPr lang="zh-CN" altLang="en-US" sz="2000" spc="10" dirty="0">
              <a:latin typeface="+mn-lt"/>
              <a:ea typeface="+mn-ea"/>
            </a:endParaRPr>
          </a:p>
          <a:p>
            <a:pPr marL="285750" indent="-285750">
              <a:buFont typeface="Arial" charset="0"/>
              <a:buChar char="•"/>
            </a:pPr>
            <a:r>
              <a:rPr lang="zh-CN" altLang="en-US" sz="2000" spc="10" dirty="0">
                <a:latin typeface="+mn-lt"/>
                <a:ea typeface="+mn-ea"/>
              </a:rPr>
              <a:t>空间摆放上要合理组织元素，使得语义上接近的事物的物理位置比较接近</a:t>
            </a:r>
          </a:p>
          <a:p>
            <a:pPr marL="285750" indent="-285750">
              <a:buFont typeface="Arial" charset="0"/>
              <a:buChar char="•"/>
            </a:pPr>
            <a:endParaRPr lang="en-US" altLang="zh-CN" sz="2000" spc="10" dirty="0">
              <a:latin typeface="+mn-lt"/>
              <a:ea typeface="+mn-ea"/>
            </a:endParaRPr>
          </a:p>
          <a:p>
            <a:pPr marL="285750" indent="-285750">
              <a:buFont typeface="Arial" charset="0"/>
              <a:buChar char="•"/>
            </a:pPr>
            <a:r>
              <a:rPr lang="zh-CN" altLang="en-US" sz="2000" spc="10" dirty="0">
                <a:latin typeface="+mn-lt"/>
                <a:ea typeface="+mn-ea"/>
              </a:rPr>
              <a:t>谨慎采用构造型化元素，为你的项目或者组织选择尽量少用的通用图标，使得他们保持一致</a:t>
            </a:r>
          </a:p>
        </p:txBody>
      </p:sp>
      <p:sp>
        <p:nvSpPr>
          <p:cNvPr id="10" name="矩形 9"/>
          <p:cNvSpPr/>
          <p:nvPr/>
        </p:nvSpPr>
        <p:spPr>
          <a:xfrm>
            <a:off x="8332445" y="1271349"/>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75956118"/>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23807"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Q2</a:t>
              </a:r>
            </a:p>
          </p:txBody>
        </p:sp>
      </p:grpSp>
      <p:sp>
        <p:nvSpPr>
          <p:cNvPr id="6" name="文本框 5"/>
          <p:cNvSpPr txBox="1"/>
          <p:nvPr/>
        </p:nvSpPr>
        <p:spPr>
          <a:xfrm>
            <a:off x="4969319" y="2475777"/>
            <a:ext cx="4953000" cy="1830245"/>
          </a:xfrm>
          <a:prstGeom prst="rect">
            <a:avLst/>
          </a:prstGeom>
          <a:noFill/>
        </p:spPr>
        <p:txBody>
          <a:bodyPr wrap="square" rtlCol="0">
            <a:spAutoFit/>
          </a:bodyPr>
          <a:lstStyle/>
          <a:p>
            <a:pPr>
              <a:lnSpc>
                <a:spcPct val="150000"/>
              </a:lnSpc>
            </a:pPr>
            <a:r>
              <a:rPr kumimoji="1" lang="zh-CN" altLang="en-US" sz="4000" dirty="0">
                <a:latin typeface="Microsoft YaHei" charset="-122"/>
                <a:ea typeface="Microsoft YaHei" charset="-122"/>
                <a:cs typeface="Microsoft YaHei" charset="-122"/>
              </a:rPr>
              <a:t>请说出两条构件图的优点</a:t>
            </a: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7170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362791"/>
            <a:chOff x="5226064" y="2405563"/>
            <a:chExt cx="6470625" cy="236189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01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对象图</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52995" y="4182905"/>
              <a:ext cx="6050502" cy="58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fontAlgn="base">
                <a:spcBef>
                  <a:spcPct val="0"/>
                </a:spcBef>
                <a:spcAft>
                  <a:spcPct val="0"/>
                </a:spcAft>
                <a:defRPr/>
              </a:pPr>
              <a:r>
                <a:rPr lang="ro-RO" altLang="zh-CN" sz="1600" dirty="0" smtClean="0"/>
                <a:t> </a:t>
              </a:r>
              <a:r>
                <a:rPr lang="ro-RO" altLang="zh-CN" sz="1600" dirty="0" smtClean="0">
                  <a:solidFill>
                    <a:srgbClr val="353A3E"/>
                  </a:solidFill>
                  <a:latin typeface="微软雅黑" panose="020B0503020204020204" pitchFamily="34" charset="-122"/>
                  <a:ea typeface="微软雅黑" panose="020B0503020204020204" pitchFamily="34" charset="-122"/>
                </a:rPr>
                <a:t>OBJECT DIAGRAM </a:t>
              </a:r>
              <a:r>
                <a:rPr lang="en-US" altLang="zh-CN" sz="1600" dirty="0" smtClean="0">
                  <a:solidFill>
                    <a:srgbClr val="353A3E"/>
                  </a:solidFill>
                  <a:latin typeface="微软雅黑" panose="020B0503020204020204" pitchFamily="34" charset="-122"/>
                  <a:ea typeface="微软雅黑" panose="020B0503020204020204" pitchFamily="34" charset="-122"/>
                </a:rPr>
                <a:t/>
              </a:r>
              <a:br>
                <a:rPr lang="en-US" altLang="zh-CN" sz="1600" dirty="0" smtClean="0">
                  <a:solidFill>
                    <a:srgbClr val="353A3E"/>
                  </a:solidFill>
                  <a:latin typeface="微软雅黑" panose="020B0503020204020204" pitchFamily="34" charset="-122"/>
                  <a:ea typeface="微软雅黑" panose="020B0503020204020204" pitchFamily="34" charset="-122"/>
                </a:rPr>
              </a:br>
              <a:endParaRPr lang="zh-CN" altLang="en-US" sz="1600" dirty="0">
                <a:solidFill>
                  <a:srgbClr val="353A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1240050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715319" y="2166908"/>
            <a:ext cx="6976347" cy="3247877"/>
          </a:xfrm>
          <a:prstGeom prst="rect">
            <a:avLst/>
          </a:prstGeom>
          <a:noFill/>
        </p:spPr>
        <p:txBody>
          <a:bodyPr wrap="square" rtlCol="0">
            <a:spAutoFit/>
          </a:bodyPr>
          <a:lstStyle/>
          <a:p>
            <a:pPr marL="285750" indent="-285750">
              <a:lnSpc>
                <a:spcPct val="150000"/>
              </a:lnSpc>
              <a:buFont typeface="Arial" charset="0"/>
              <a:buChar char="•"/>
            </a:pPr>
            <a:r>
              <a:rPr lang="zh-CN" altLang="en-US" sz="2800" dirty="0">
                <a:latin typeface="微软雅黑" charset="-122"/>
                <a:ea typeface="微软雅黑" charset="-122"/>
              </a:rPr>
              <a:t>帮助客户理解最终的系统</a:t>
            </a:r>
            <a:r>
              <a:rPr lang="zh-CN" altLang="en-US" sz="2800" dirty="0" smtClean="0">
                <a:latin typeface="微软雅黑" charset="-122"/>
                <a:ea typeface="微软雅黑" charset="-122"/>
              </a:rPr>
              <a:t>结构</a:t>
            </a:r>
            <a:endParaRPr lang="en-US" altLang="zh-CN" sz="2800" dirty="0" smtClean="0">
              <a:latin typeface="微软雅黑" charset="-122"/>
              <a:ea typeface="微软雅黑" charset="-122"/>
            </a:endParaRPr>
          </a:p>
          <a:p>
            <a:pPr marL="285750" indent="-285750">
              <a:lnSpc>
                <a:spcPct val="150000"/>
              </a:lnSpc>
              <a:buFont typeface="Arial" charset="0"/>
              <a:buChar char="•"/>
            </a:pPr>
            <a:r>
              <a:rPr lang="zh-CN" altLang="en-US" sz="2800" dirty="0">
                <a:latin typeface="微软雅黑" charset="-122"/>
                <a:ea typeface="微软雅黑" charset="-122"/>
              </a:rPr>
              <a:t>使开发工作有一个明确的目标。</a:t>
            </a:r>
          </a:p>
          <a:p>
            <a:pPr marL="285750" indent="-285750">
              <a:lnSpc>
                <a:spcPct val="150000"/>
              </a:lnSpc>
              <a:buFont typeface="Arial" charset="0"/>
              <a:buChar char="•"/>
            </a:pPr>
            <a:r>
              <a:rPr lang="zh-CN" altLang="en-US" sz="2800" dirty="0">
                <a:latin typeface="微软雅黑" charset="-122"/>
                <a:ea typeface="微软雅黑" charset="-122"/>
              </a:rPr>
              <a:t>帮助开发组的其他人员理解系统</a:t>
            </a:r>
          </a:p>
          <a:p>
            <a:pPr marL="285750" indent="-285750">
              <a:lnSpc>
                <a:spcPct val="150000"/>
              </a:lnSpc>
              <a:buFont typeface="Arial" charset="0"/>
              <a:buChar char="•"/>
            </a:pPr>
            <a:r>
              <a:rPr lang="zh-CN" altLang="en-US" sz="2800" dirty="0">
                <a:latin typeface="微软雅黑" charset="-122"/>
                <a:ea typeface="微软雅黑" charset="-122"/>
              </a:rPr>
              <a:t>复用软件组件</a:t>
            </a:r>
            <a:r>
              <a:rPr lang="zh-CN" altLang="en-US" sz="2800" dirty="0" smtClean="0">
                <a:latin typeface="微软雅黑" charset="-122"/>
                <a:ea typeface="微软雅黑" charset="-122"/>
              </a:rPr>
              <a:t>。</a:t>
            </a:r>
            <a:endParaRPr lang="en-US" altLang="zh-CN" sz="2800" dirty="0" smtClean="0">
              <a:latin typeface="微软雅黑" charset="-122"/>
              <a:ea typeface="微软雅黑" charset="-122"/>
            </a:endParaRPr>
          </a:p>
          <a:p>
            <a:pPr marL="285750" indent="-285750">
              <a:lnSpc>
                <a:spcPct val="150000"/>
              </a:lnSpc>
              <a:buFont typeface="Arial" charset="0"/>
              <a:buChar char="•"/>
            </a:pPr>
            <a:endParaRPr lang="zh-CN" altLang="en-US" sz="2800" dirty="0">
              <a:latin typeface="Microsoft YaHei" charset="-122"/>
              <a:ea typeface="Microsoft YaHei" charset="-122"/>
              <a:cs typeface="Microsoft YaHei" charset="-122"/>
            </a:endParaRP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18996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7" cy="2233613"/>
            <a:chOff x="5222408" y="2405563"/>
            <a:chExt cx="6238225" cy="2232768"/>
          </a:xfrm>
        </p:grpSpPr>
        <p:grpSp>
          <p:nvGrpSpPr>
            <p:cNvPr id="5136" name="组合 17"/>
            <p:cNvGrpSpPr/>
            <p:nvPr/>
          </p:nvGrpSpPr>
          <p:grpSpPr bwMode="auto">
            <a:xfrm>
              <a:off x="5226064" y="2405563"/>
              <a:ext cx="6234569" cy="1773064"/>
              <a:chOff x="271019"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Part</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a:solidFill>
                      <a:srgbClr val="F77258"/>
                    </a:solidFill>
                    <a:latin typeface="微软雅黑" panose="020B0503020204020204" pitchFamily="34" charset="-122"/>
                    <a:ea typeface="微软雅黑" panose="020B0503020204020204" pitchFamily="34" charset="-122"/>
                  </a:rPr>
                  <a:t>包图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PACKAGE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85419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nodeType="withEffect">
                                  <p:stCondLst>
                                    <p:cond delay="0"/>
                                  </p:stCondLst>
                                  <p:childTnLst>
                                    <p:set>
                                      <p:cBhvr>
                                        <p:cTn id="45" dur="1" fill="hold">
                                          <p:stCondLst>
                                            <p:cond delay="0"/>
                                          </p:stCondLst>
                                        </p:cTn>
                                        <p:tgtEl>
                                          <p:spTgt spid="5135"/>
                                        </p:tgtEl>
                                        <p:attrNameLst>
                                          <p:attrName>style.visibility</p:attrName>
                                        </p:attrNameLst>
                                      </p:cBhvr>
                                      <p:to>
                                        <p:strVal val="visible"/>
                                      </p:to>
                                    </p:set>
                                    <p:animEffect transition="in" filter="randombar(horizontal)">
                                      <p:cBhvr>
                                        <p:cTn id="46" dur="5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Rounded Rectangle 2"/>
          <p:cNvSpPr/>
          <p:nvPr/>
        </p:nvSpPr>
        <p:spPr>
          <a:xfrm>
            <a:off x="2105488" y="1362383"/>
            <a:ext cx="4485093" cy="4434736"/>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Oval 3"/>
          <p:cNvSpPr/>
          <p:nvPr/>
        </p:nvSpPr>
        <p:spPr>
          <a:xfrm>
            <a:off x="2335677" y="1628963"/>
            <a:ext cx="542925" cy="542925"/>
          </a:xfrm>
          <a:prstGeom prst="ellipse">
            <a:avLst/>
          </a:pr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p>
        </p:txBody>
      </p:sp>
      <p:sp>
        <p:nvSpPr>
          <p:cNvPr id="6151" name="矩形 8"/>
          <p:cNvSpPr>
            <a:spLocks noChangeArrowheads="1"/>
          </p:cNvSpPr>
          <p:nvPr/>
        </p:nvSpPr>
        <p:spPr bwMode="auto">
          <a:xfrm>
            <a:off x="2335677" y="2292658"/>
            <a:ext cx="4047870"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rPr>
              <a:t>包图是一种把元素组织到一起的通用机制，包可以嵌套于其他包中。</a:t>
            </a:r>
            <a:r>
              <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rPr>
              <a:t>包图用于描述包与包之间的关系，包的图标是一个带标签的文件夹，如图所示。</a:t>
            </a:r>
            <a:endParaRPr kumimoji="0" lang="en-US" altLang="zh-CN"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包是一个命名空间，也是一个元素。</a:t>
            </a:r>
            <a:r>
              <a:rPr lang="zh-CN" altLang="en-US" sz="16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包含在其他命名空间中。包可以拥有其他包或与其他包合并，它的元素可以导入包命名空间中。除了要在项目浏览器中使用包来组织项目的内容外，还可以拖动包到图中（大多数图类型、标准和扩展）以描述结构或关系，包括包的导入或合并。</a:t>
            </a:r>
            <a:endParaRPr kumimoji="0" lang="en-US" altLang="zh-CN"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9"/>
          <p:cNvSpPr txBox="1">
            <a:spLocks noChangeArrowheads="1"/>
          </p:cNvSpPr>
          <p:nvPr/>
        </p:nvSpPr>
        <p:spPr bwMode="auto">
          <a:xfrm>
            <a:off x="3011952" y="1716276"/>
            <a:ext cx="1970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rPr>
              <a:t>概述</a:t>
            </a:r>
            <a:endParaRPr kumimoji="0" lang="en-US" altLang="zh-CN" sz="18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3" name="图片 2" descr="图片包含 屏幕截图&#10;&#10;已生成极高可信度的说明">
            <a:extLst>
              <a:ext uri="{FF2B5EF4-FFF2-40B4-BE49-F238E27FC236}">
                <a16:creationId xmlns:a16="http://schemas.microsoft.com/office/drawing/2014/main" xmlns="" id="{85A6DBC6-8703-4CFD-8D94-936830345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31" y="2508134"/>
            <a:ext cx="1943268" cy="1265030"/>
          </a:xfrm>
          <a:prstGeom prst="rect">
            <a:avLst/>
          </a:prstGeom>
        </p:spPr>
      </p:pic>
      <p:sp>
        <p:nvSpPr>
          <p:cNvPr id="4" name="文本框 3">
            <a:extLst>
              <a:ext uri="{FF2B5EF4-FFF2-40B4-BE49-F238E27FC236}">
                <a16:creationId xmlns:a16="http://schemas.microsoft.com/office/drawing/2014/main" xmlns="" id="{2E2E3FCE-0AB0-4027-83F8-9067CD01A785}"/>
              </a:ext>
            </a:extLst>
          </p:cNvPr>
          <p:cNvSpPr txBox="1"/>
          <p:nvPr/>
        </p:nvSpPr>
        <p:spPr>
          <a:xfrm>
            <a:off x="7918881" y="3841643"/>
            <a:ext cx="1107996" cy="369332"/>
          </a:xfrm>
          <a:prstGeom prst="rect">
            <a:avLst/>
          </a:prstGeom>
          <a:noFill/>
        </p:spPr>
        <p:txBody>
          <a:bodyPr wrap="none" rtlCol="0">
            <a:spAutoFit/>
          </a:bodyPr>
          <a:lstStyle/>
          <a:p>
            <a:r>
              <a:rPr lang="zh-CN" altLang="en-US" dirty="0"/>
              <a:t>包的图标</a:t>
            </a:r>
          </a:p>
        </p:txBody>
      </p:sp>
    </p:spTree>
    <p:extLst>
      <p:ext uri="{BB962C8B-B14F-4D97-AF65-F5344CB8AC3E}">
        <p14:creationId xmlns:p14="http://schemas.microsoft.com/office/powerpoint/2010/main" val="933243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fade">
                                      <p:cBhvr>
                                        <p:cTn id="17" dur="1000"/>
                                        <p:tgtEl>
                                          <p:spTgt spid="6151"/>
                                        </p:tgtEl>
                                      </p:cBhvr>
                                    </p:animEffect>
                                    <p:anim calcmode="lin" valueType="num">
                                      <p:cBhvr>
                                        <p:cTn id="18" dur="1000" fill="hold"/>
                                        <p:tgtEl>
                                          <p:spTgt spid="6151"/>
                                        </p:tgtEl>
                                        <p:attrNameLst>
                                          <p:attrName>ppt_x</p:attrName>
                                        </p:attrNameLst>
                                      </p:cBhvr>
                                      <p:tavLst>
                                        <p:tav tm="0">
                                          <p:val>
                                            <p:strVal val="#ppt_x"/>
                                          </p:val>
                                        </p:tav>
                                        <p:tav tm="100000">
                                          <p:val>
                                            <p:strVal val="#ppt_x"/>
                                          </p:val>
                                        </p:tav>
                                      </p:tavLst>
                                    </p:anim>
                                    <p:anim calcmode="lin" valueType="num">
                                      <p:cBhvr>
                                        <p:cTn id="19" dur="1000" fill="hold"/>
                                        <p:tgtEl>
                                          <p:spTgt spid="615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51" grpId="0"/>
      <p:bldP spid="61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892251" y="1549515"/>
            <a:ext cx="609601" cy="609600"/>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177" name="矩形 10"/>
          <p:cNvSpPr>
            <a:spLocks noChangeArrowheads="1"/>
          </p:cNvSpPr>
          <p:nvPr/>
        </p:nvSpPr>
        <p:spPr bwMode="auto">
          <a:xfrm>
            <a:off x="1820601" y="2650724"/>
            <a:ext cx="4198459" cy="273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1.</a:t>
            </a: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引入关系</a:t>
            </a:r>
            <a:endPar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一个包中的类可以被另一个指定包（以及嵌套于其中的那些包）中的类引用</a:t>
            </a:r>
            <a:endParaRPr kumimoji="0" lang="en-US" altLang="zh-CN" sz="1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en-US" altLang="zh-CN"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泛化关系</a:t>
            </a:r>
            <a:endParaRPr lang="en-US" altLang="zh-CN"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表示一个包继承了另一个包的全部内容，同时又补充自己增加的内容</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3.</a:t>
            </a: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嵌套关系</a:t>
            </a:r>
            <a:endPar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一个包中可以包含若干个子包，构成包的嵌套层次结构</a:t>
            </a:r>
            <a:endParaRPr kumimoji="0" lang="en-US" altLang="zh-CN" sz="1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178" name="文本框 11"/>
          <p:cNvSpPr txBox="1">
            <a:spLocks noChangeArrowheads="1"/>
          </p:cNvSpPr>
          <p:nvPr/>
        </p:nvSpPr>
        <p:spPr bwMode="auto">
          <a:xfrm>
            <a:off x="1820601" y="1669649"/>
            <a:ext cx="2245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包和包之间的关系</a:t>
            </a:r>
            <a:endPar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文本框 23">
            <a:extLst>
              <a:ext uri="{FF2B5EF4-FFF2-40B4-BE49-F238E27FC236}">
                <a16:creationId xmlns:a16="http://schemas.microsoft.com/office/drawing/2014/main" xmlns="" id="{DA9E7A6A-0C94-4A79-8935-1AE14ADE6C4E}"/>
              </a:ext>
            </a:extLst>
          </p:cNvPr>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21" name="组合 29">
            <a:extLst>
              <a:ext uri="{FF2B5EF4-FFF2-40B4-BE49-F238E27FC236}">
                <a16:creationId xmlns:a16="http://schemas.microsoft.com/office/drawing/2014/main" xmlns="" id="{EB668AB3-313B-4639-A2FA-A9740A8B66F2}"/>
              </a:ext>
            </a:extLst>
          </p:cNvPr>
          <p:cNvGrpSpPr/>
          <p:nvPr/>
        </p:nvGrpSpPr>
        <p:grpSpPr bwMode="auto">
          <a:xfrm>
            <a:off x="338138" y="293688"/>
            <a:ext cx="333375" cy="411162"/>
            <a:chOff x="10668001" y="925959"/>
            <a:chExt cx="444498" cy="545940"/>
          </a:xfrm>
        </p:grpSpPr>
        <p:sp>
          <p:nvSpPr>
            <p:cNvPr id="22" name="等腰三角形 21">
              <a:extLst>
                <a:ext uri="{FF2B5EF4-FFF2-40B4-BE49-F238E27FC236}">
                  <a16:creationId xmlns:a16="http://schemas.microsoft.com/office/drawing/2014/main" xmlns="" id="{E25FBAF8-9A4F-467E-8390-43A5B559CD37}"/>
                </a:ext>
              </a:extLst>
            </p:cNvPr>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2">
              <a:extLst>
                <a:ext uri="{FF2B5EF4-FFF2-40B4-BE49-F238E27FC236}">
                  <a16:creationId xmlns:a16="http://schemas.microsoft.com/office/drawing/2014/main" xmlns="" id="{CD2AFE74-089E-4747-83D5-01F160B63FD3}"/>
                </a:ext>
              </a:extLst>
            </p:cNvPr>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3" name="图片 2" descr="图片包含 屏幕截图&#10;&#10;已生成高可信度的说明">
            <a:extLst>
              <a:ext uri="{FF2B5EF4-FFF2-40B4-BE49-F238E27FC236}">
                <a16:creationId xmlns:a16="http://schemas.microsoft.com/office/drawing/2014/main" xmlns="" id="{CACF1E5E-747F-44DD-A48A-8689C4177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364" y="549314"/>
            <a:ext cx="3105426" cy="1973122"/>
          </a:xfrm>
          <a:prstGeom prst="rect">
            <a:avLst/>
          </a:prstGeom>
        </p:spPr>
      </p:pic>
      <p:pic>
        <p:nvPicPr>
          <p:cNvPr id="5" name="图片 4" descr="图片包含 屏幕截图&#10;&#10;已生成高可信度的说明">
            <a:extLst>
              <a:ext uri="{FF2B5EF4-FFF2-40B4-BE49-F238E27FC236}">
                <a16:creationId xmlns:a16="http://schemas.microsoft.com/office/drawing/2014/main" xmlns="" id="{09650AE7-8DDC-4A88-B52A-6FEF55A7B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015" y="2581059"/>
            <a:ext cx="1715551" cy="1800008"/>
          </a:xfrm>
          <a:prstGeom prst="rect">
            <a:avLst/>
          </a:prstGeom>
        </p:spPr>
      </p:pic>
      <p:pic>
        <p:nvPicPr>
          <p:cNvPr id="6" name="图片 5">
            <a:extLst>
              <a:ext uri="{FF2B5EF4-FFF2-40B4-BE49-F238E27FC236}">
                <a16:creationId xmlns:a16="http://schemas.microsoft.com/office/drawing/2014/main" xmlns="" id="{810E4E42-877E-43E6-8A8D-248E00DAB0A7}"/>
              </a:ext>
            </a:extLst>
          </p:cNvPr>
          <p:cNvPicPr>
            <a:picLocks noChangeAspect="1"/>
          </p:cNvPicPr>
          <p:nvPr/>
        </p:nvPicPr>
        <p:blipFill>
          <a:blip r:embed="rId4"/>
          <a:stretch>
            <a:fillRect/>
          </a:stretch>
        </p:blipFill>
        <p:spPr>
          <a:xfrm>
            <a:off x="6962697" y="4598266"/>
            <a:ext cx="3838760" cy="1748388"/>
          </a:xfrm>
          <a:prstGeom prst="rect">
            <a:avLst/>
          </a:prstGeom>
        </p:spPr>
      </p:pic>
      <p:sp>
        <p:nvSpPr>
          <p:cNvPr id="11" name="文本框 10">
            <a:extLst>
              <a:ext uri="{FF2B5EF4-FFF2-40B4-BE49-F238E27FC236}">
                <a16:creationId xmlns:a16="http://schemas.microsoft.com/office/drawing/2014/main" xmlns="" id="{FE113D2D-B876-4845-9863-6764E32AB9B1}"/>
              </a:ext>
            </a:extLst>
          </p:cNvPr>
          <p:cNvSpPr txBox="1"/>
          <p:nvPr/>
        </p:nvSpPr>
        <p:spPr>
          <a:xfrm>
            <a:off x="8072849" y="2169370"/>
            <a:ext cx="1261884" cy="307777"/>
          </a:xfrm>
          <a:prstGeom prst="rect">
            <a:avLst/>
          </a:prstGeom>
          <a:noFill/>
        </p:spPr>
        <p:txBody>
          <a:bodyPr wrap="none" rtlCol="0">
            <a:spAutoFit/>
          </a:bodyPr>
          <a:lstStyle/>
          <a:p>
            <a:r>
              <a:rPr lang="zh-CN" altLang="en-US" sz="1400" dirty="0"/>
              <a:t>包的引入关系</a:t>
            </a:r>
          </a:p>
        </p:txBody>
      </p:sp>
      <p:sp>
        <p:nvSpPr>
          <p:cNvPr id="30" name="文本框 29">
            <a:extLst>
              <a:ext uri="{FF2B5EF4-FFF2-40B4-BE49-F238E27FC236}">
                <a16:creationId xmlns:a16="http://schemas.microsoft.com/office/drawing/2014/main" xmlns="" id="{AE98EDBB-DA0D-4B70-9E87-257E58BF0A18}"/>
              </a:ext>
            </a:extLst>
          </p:cNvPr>
          <p:cNvSpPr txBox="1"/>
          <p:nvPr/>
        </p:nvSpPr>
        <p:spPr>
          <a:xfrm>
            <a:off x="8072849" y="4257956"/>
            <a:ext cx="1261884" cy="307777"/>
          </a:xfrm>
          <a:prstGeom prst="rect">
            <a:avLst/>
          </a:prstGeom>
          <a:noFill/>
        </p:spPr>
        <p:txBody>
          <a:bodyPr wrap="none" rtlCol="0">
            <a:spAutoFit/>
          </a:bodyPr>
          <a:lstStyle/>
          <a:p>
            <a:r>
              <a:rPr lang="zh-CN" altLang="en-US" sz="1400" dirty="0"/>
              <a:t>包的泛化关系</a:t>
            </a:r>
          </a:p>
        </p:txBody>
      </p:sp>
      <p:sp>
        <p:nvSpPr>
          <p:cNvPr id="31" name="文本框 30">
            <a:extLst>
              <a:ext uri="{FF2B5EF4-FFF2-40B4-BE49-F238E27FC236}">
                <a16:creationId xmlns:a16="http://schemas.microsoft.com/office/drawing/2014/main" xmlns="" id="{79587FC1-5936-430B-94D2-B07329A8BCE8}"/>
              </a:ext>
            </a:extLst>
          </p:cNvPr>
          <p:cNvSpPr txBox="1"/>
          <p:nvPr/>
        </p:nvSpPr>
        <p:spPr>
          <a:xfrm>
            <a:off x="7928546" y="6038877"/>
            <a:ext cx="1261884" cy="307777"/>
          </a:xfrm>
          <a:prstGeom prst="rect">
            <a:avLst/>
          </a:prstGeom>
          <a:noFill/>
        </p:spPr>
        <p:txBody>
          <a:bodyPr wrap="none" rtlCol="0">
            <a:spAutoFit/>
          </a:bodyPr>
          <a:lstStyle/>
          <a:p>
            <a:r>
              <a:rPr lang="zh-CN" altLang="en-US" sz="1400" dirty="0"/>
              <a:t>包的嵌套关系</a:t>
            </a:r>
          </a:p>
        </p:txBody>
      </p:sp>
    </p:spTree>
    <p:extLst>
      <p:ext uri="{BB962C8B-B14F-4D97-AF65-F5344CB8AC3E}">
        <p14:creationId xmlns:p14="http://schemas.microsoft.com/office/powerpoint/2010/main" val="19533884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1000"/>
                                        <p:tgtEl>
                                          <p:spTgt spid="7177"/>
                                        </p:tgtEl>
                                      </p:cBhvr>
                                    </p:animEffect>
                                    <p:anim calcmode="lin" valueType="num">
                                      <p:cBhvr>
                                        <p:cTn id="13" dur="1000" fill="hold"/>
                                        <p:tgtEl>
                                          <p:spTgt spid="7177"/>
                                        </p:tgtEl>
                                        <p:attrNameLst>
                                          <p:attrName>ppt_x</p:attrName>
                                        </p:attrNameLst>
                                      </p:cBhvr>
                                      <p:tavLst>
                                        <p:tav tm="0">
                                          <p:val>
                                            <p:strVal val="#ppt_x"/>
                                          </p:val>
                                        </p:tav>
                                        <p:tav tm="100000">
                                          <p:val>
                                            <p:strVal val="#ppt_x"/>
                                          </p:val>
                                        </p:tav>
                                      </p:tavLst>
                                    </p:anim>
                                    <p:anim calcmode="lin" valueType="num">
                                      <p:cBhvr>
                                        <p:cTn id="14" dur="1000" fill="hold"/>
                                        <p:tgtEl>
                                          <p:spTgt spid="717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178"/>
                                        </p:tgtEl>
                                        <p:attrNameLst>
                                          <p:attrName>style.visibility</p:attrName>
                                        </p:attrNameLst>
                                      </p:cBhvr>
                                      <p:to>
                                        <p:strVal val="visible"/>
                                      </p:to>
                                    </p:set>
                                    <p:animEffect transition="in" filter="fade">
                                      <p:cBhvr>
                                        <p:cTn id="17" dur="1000"/>
                                        <p:tgtEl>
                                          <p:spTgt spid="7178"/>
                                        </p:tgtEl>
                                      </p:cBhvr>
                                    </p:animEffect>
                                    <p:anim calcmode="lin" valueType="num">
                                      <p:cBhvr>
                                        <p:cTn id="18" dur="1000" fill="hold"/>
                                        <p:tgtEl>
                                          <p:spTgt spid="7178"/>
                                        </p:tgtEl>
                                        <p:attrNameLst>
                                          <p:attrName>ppt_x</p:attrName>
                                        </p:attrNameLst>
                                      </p:cBhvr>
                                      <p:tavLst>
                                        <p:tav tm="0">
                                          <p:val>
                                            <p:strVal val="#ppt_x"/>
                                          </p:val>
                                        </p:tav>
                                        <p:tav tm="100000">
                                          <p:val>
                                            <p:strVal val="#ppt_x"/>
                                          </p:val>
                                        </p:tav>
                                      </p:tavLst>
                                    </p:anim>
                                    <p:anim calcmode="lin" valueType="num">
                                      <p:cBhvr>
                                        <p:cTn id="19" dur="1000" fill="hold"/>
                                        <p:tgtEl>
                                          <p:spTgt spid="7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177" grpId="0"/>
      <p:bldP spid="71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3">
            <a:extLst>
              <a:ext uri="{FF2B5EF4-FFF2-40B4-BE49-F238E27FC236}">
                <a16:creationId xmlns:a16="http://schemas.microsoft.com/office/drawing/2014/main" xmlns="" id="{53036550-C0C9-48B8-92E4-B3CF6E2FBCBD}"/>
              </a:ext>
            </a:extLst>
          </p:cNvPr>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30" name="组合 29">
            <a:extLst>
              <a:ext uri="{FF2B5EF4-FFF2-40B4-BE49-F238E27FC236}">
                <a16:creationId xmlns:a16="http://schemas.microsoft.com/office/drawing/2014/main" xmlns="" id="{4353581F-FD3E-49FD-8298-C491DE55865D}"/>
              </a:ext>
            </a:extLst>
          </p:cNvPr>
          <p:cNvGrpSpPr/>
          <p:nvPr/>
        </p:nvGrpSpPr>
        <p:grpSpPr bwMode="auto">
          <a:xfrm>
            <a:off x="338138" y="293688"/>
            <a:ext cx="333375" cy="411162"/>
            <a:chOff x="10668001" y="925959"/>
            <a:chExt cx="444498" cy="545940"/>
          </a:xfrm>
        </p:grpSpPr>
        <p:sp>
          <p:nvSpPr>
            <p:cNvPr id="31" name="等腰三角形 30">
              <a:extLst>
                <a:ext uri="{FF2B5EF4-FFF2-40B4-BE49-F238E27FC236}">
                  <a16:creationId xmlns:a16="http://schemas.microsoft.com/office/drawing/2014/main" xmlns="" id="{37062FB9-6831-42CF-949E-93E1438FF9D3}"/>
                </a:ext>
              </a:extLst>
            </p:cNvPr>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31">
              <a:extLst>
                <a:ext uri="{FF2B5EF4-FFF2-40B4-BE49-F238E27FC236}">
                  <a16:creationId xmlns:a16="http://schemas.microsoft.com/office/drawing/2014/main" xmlns="" id="{466425C0-7D8A-4A0B-B7DB-AD757AB5DC52}"/>
                </a:ext>
              </a:extLst>
            </p:cNvPr>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3" name="Oval 38">
            <a:extLst>
              <a:ext uri="{FF2B5EF4-FFF2-40B4-BE49-F238E27FC236}">
                <a16:creationId xmlns:a16="http://schemas.microsoft.com/office/drawing/2014/main" xmlns="" id="{3332CABD-0816-4E01-928F-83905A1DDB12}"/>
              </a:ext>
            </a:extLst>
          </p:cNvPr>
          <p:cNvSpPr>
            <a:spLocks noChangeAspect="1"/>
          </p:cNvSpPr>
          <p:nvPr/>
        </p:nvSpPr>
        <p:spPr>
          <a:xfrm>
            <a:off x="3533694" y="1621477"/>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8">
            <a:extLst>
              <a:ext uri="{FF2B5EF4-FFF2-40B4-BE49-F238E27FC236}">
                <a16:creationId xmlns:a16="http://schemas.microsoft.com/office/drawing/2014/main" xmlns="" id="{D7746019-70C7-46AF-B06C-6A04EA9FEF49}"/>
              </a:ext>
            </a:extLst>
          </p:cNvPr>
          <p:cNvSpPr>
            <a:spLocks noChangeArrowheads="1"/>
          </p:cNvSpPr>
          <p:nvPr/>
        </p:nvSpPr>
        <p:spPr bwMode="auto">
          <a:xfrm>
            <a:off x="4329238" y="2394801"/>
            <a:ext cx="4616587" cy="303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1.</a:t>
            </a:r>
            <a:r>
              <a:rPr kumimoji="0" lang="zh-CN" altLang="en-US"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包图的建模技巧</a:t>
            </a:r>
            <a:endParaRPr kumimoji="0" lang="en-US" altLang="zh-CN" sz="1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）两种组包方式</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①根据系统分层架构组包（推荐使用）</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②根据系统业务功能模块组包</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2</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）参照类之间的关系确定包图之间的关系</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a:t>
            </a:r>
            <a:r>
              <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3</a:t>
            </a: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）减少包的嵌套层次，一般不超过三层</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4</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）每个包的子包控制在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7±2</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个</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a:t>
            </a:r>
            <a:r>
              <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5</a:t>
            </a:r>
            <a:r>
              <a:rPr kumimoji="0" lang="zh-CN" altLang="en-US"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rPr>
              <a:t>）如果几个包有若干相同组成部分，可优先考虑将它们合并</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1216025" rtl="0" eaLnBrk="1" fontAlgn="base" latinLnBrk="0" hangingPunct="1">
              <a:lnSpc>
                <a:spcPct val="120000"/>
              </a:lnSpc>
              <a:spcBef>
                <a:spcPct val="20000"/>
              </a:spcBef>
              <a:spcAft>
                <a:spcPct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6</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）可通过包图来体现系统的分层架构</a:t>
            </a:r>
            <a:endParaRPr kumimoji="0" lang="en-US" altLang="zh-CN" sz="1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文本框 9">
            <a:extLst>
              <a:ext uri="{FF2B5EF4-FFF2-40B4-BE49-F238E27FC236}">
                <a16:creationId xmlns:a16="http://schemas.microsoft.com/office/drawing/2014/main" xmlns="" id="{11EDBA2B-EFF7-41DF-9BC8-5DF93B9F9102}"/>
              </a:ext>
            </a:extLst>
          </p:cNvPr>
          <p:cNvSpPr txBox="1">
            <a:spLocks noChangeArrowheads="1"/>
          </p:cNvSpPr>
          <p:nvPr/>
        </p:nvSpPr>
        <p:spPr bwMode="auto">
          <a:xfrm>
            <a:off x="4323224" y="1713036"/>
            <a:ext cx="2527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1216025" rtl="0" eaLnBrk="1" fontAlgn="base" latinLnBrk="0" hangingPunct="1">
              <a:lnSpc>
                <a:spcPct val="100000"/>
              </a:lnSpc>
              <a:spcBef>
                <a:spcPct val="20000"/>
              </a:spcBef>
              <a:spcAft>
                <a:spcPct val="0"/>
              </a:spcAft>
              <a:buClrTx/>
              <a:buSzTx/>
              <a:buFontTx/>
              <a:buNone/>
              <a:tabLst/>
              <a:defRPr/>
            </a:pPr>
            <a:r>
              <a:rPr lang="zh-CN" altLang="en-US" b="1" dirty="0">
                <a:latin typeface="Arial" panose="020B0604020202020204" pitchFamily="34" charset="0"/>
                <a:ea typeface="微软雅黑" panose="020B0503020204020204" pitchFamily="34" charset="-122"/>
                <a:sym typeface="Arial" panose="020B0604020202020204" pitchFamily="34" charset="0"/>
              </a:rPr>
              <a:t>包图的建模技术及应用</a:t>
            </a:r>
            <a:endParaRPr kumimoji="0" lang="en-US" altLang="zh-CN" sz="180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78565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23">
            <a:extLst>
              <a:ext uri="{FF2B5EF4-FFF2-40B4-BE49-F238E27FC236}">
                <a16:creationId xmlns:a16="http://schemas.microsoft.com/office/drawing/2014/main" xmlns="" id="{8C637FBB-39A9-483B-8AB8-F290A2639E9E}"/>
              </a:ext>
            </a:extLst>
          </p:cNvPr>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2000" b="1" dirty="0">
                <a:solidFill>
                  <a:srgbClr val="F77258"/>
                </a:solidFill>
                <a:latin typeface="微软雅黑" panose="020B0503020204020204" pitchFamily="34" charset="-122"/>
                <a:ea typeface="微软雅黑" panose="020B0503020204020204" pitchFamily="34" charset="-122"/>
              </a:rPr>
              <a:t>包图</a:t>
            </a:r>
          </a:p>
        </p:txBody>
      </p:sp>
      <p:grpSp>
        <p:nvGrpSpPr>
          <p:cNvPr id="37" name="组合 29">
            <a:extLst>
              <a:ext uri="{FF2B5EF4-FFF2-40B4-BE49-F238E27FC236}">
                <a16:creationId xmlns:a16="http://schemas.microsoft.com/office/drawing/2014/main" xmlns="" id="{32266966-B398-429C-94C3-F8BA92B4EE1A}"/>
              </a:ext>
            </a:extLst>
          </p:cNvPr>
          <p:cNvGrpSpPr/>
          <p:nvPr/>
        </p:nvGrpSpPr>
        <p:grpSpPr bwMode="auto">
          <a:xfrm>
            <a:off x="338138" y="293688"/>
            <a:ext cx="333375" cy="411162"/>
            <a:chOff x="10668001" y="925959"/>
            <a:chExt cx="444498" cy="545940"/>
          </a:xfrm>
        </p:grpSpPr>
        <p:sp>
          <p:nvSpPr>
            <p:cNvPr id="38" name="等腰三角形 37">
              <a:extLst>
                <a:ext uri="{FF2B5EF4-FFF2-40B4-BE49-F238E27FC236}">
                  <a16:creationId xmlns:a16="http://schemas.microsoft.com/office/drawing/2014/main" xmlns="" id="{F02D3524-A615-494F-B3B4-1BA9369F9D25}"/>
                </a:ext>
              </a:extLst>
            </p:cNvPr>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38">
              <a:extLst>
                <a:ext uri="{FF2B5EF4-FFF2-40B4-BE49-F238E27FC236}">
                  <a16:creationId xmlns:a16="http://schemas.microsoft.com/office/drawing/2014/main" xmlns="" id="{57AC6948-0433-498F-9A7B-0BDEE8380EDB}"/>
                </a:ext>
              </a:extLst>
            </p:cNvPr>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a:extLst>
              <a:ext uri="{FF2B5EF4-FFF2-40B4-BE49-F238E27FC236}">
                <a16:creationId xmlns:a16="http://schemas.microsoft.com/office/drawing/2014/main" xmlns="" id="{E8CA8ABB-5888-4D36-8D90-9D57B8EE90A9}"/>
              </a:ext>
            </a:extLst>
          </p:cNvPr>
          <p:cNvSpPr/>
          <p:nvPr/>
        </p:nvSpPr>
        <p:spPr>
          <a:xfrm>
            <a:off x="1329208" y="1179967"/>
            <a:ext cx="780983" cy="362792"/>
          </a:xfrm>
          <a:prstGeom prst="rect">
            <a:avLst/>
          </a:prstGeom>
        </p:spPr>
        <p:txBody>
          <a:bodyPr wrap="none">
            <a:spAutoFit/>
          </a:bodyPr>
          <a:lstStyle/>
          <a:p>
            <a:pPr lvl="0" defTabSz="1216025" fontAlgn="base">
              <a:lnSpc>
                <a:spcPct val="120000"/>
              </a:lnSpc>
              <a:spcBef>
                <a:spcPct val="20000"/>
              </a:spcBef>
              <a:spcAft>
                <a:spcPct val="0"/>
              </a:spcAft>
              <a:defRPr/>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2.</a:t>
            </a: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举例</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xmlns="" id="{AD3286FB-3726-4A80-BBAC-D007D859D414}"/>
              </a:ext>
            </a:extLst>
          </p:cNvPr>
          <p:cNvSpPr txBox="1"/>
          <p:nvPr/>
        </p:nvSpPr>
        <p:spPr>
          <a:xfrm>
            <a:off x="4778652" y="6161103"/>
            <a:ext cx="2634696" cy="369332"/>
          </a:xfrm>
          <a:prstGeom prst="rect">
            <a:avLst/>
          </a:prstGeom>
          <a:noFill/>
        </p:spPr>
        <p:txBody>
          <a:bodyPr wrap="none" rtlCol="0">
            <a:spAutoFit/>
          </a:bodyPr>
          <a:lstStyle/>
          <a:p>
            <a:r>
              <a:rPr lang="zh-CN" altLang="en-US" dirty="0"/>
              <a:t>基于</a:t>
            </a:r>
            <a:r>
              <a:rPr lang="en-US" altLang="zh-CN" dirty="0"/>
              <a:t>B/S</a:t>
            </a:r>
            <a:r>
              <a:rPr lang="zh-CN" altLang="en-US" dirty="0"/>
              <a:t>的</a:t>
            </a:r>
            <a:r>
              <a:rPr lang="en-US" altLang="zh-CN" dirty="0"/>
              <a:t>OA</a:t>
            </a:r>
            <a:r>
              <a:rPr lang="zh-CN" altLang="en-US" dirty="0"/>
              <a:t>系统的包图</a:t>
            </a:r>
          </a:p>
        </p:txBody>
      </p:sp>
      <p:pic>
        <p:nvPicPr>
          <p:cNvPr id="5" name="图片 4" descr="图片包含 屏幕截图&#10;&#10;已生成高可信度的说明">
            <a:extLst>
              <a:ext uri="{FF2B5EF4-FFF2-40B4-BE49-F238E27FC236}">
                <a16:creationId xmlns:a16="http://schemas.microsoft.com/office/drawing/2014/main" xmlns="" id="{02D49316-09AD-42DD-8999-1BB13FF8F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269" y="446190"/>
            <a:ext cx="6047462" cy="5714913"/>
          </a:xfrm>
          <a:prstGeom prst="rect">
            <a:avLst/>
          </a:prstGeom>
        </p:spPr>
      </p:pic>
    </p:spTree>
    <p:extLst>
      <p:ext uri="{BB962C8B-B14F-4D97-AF65-F5344CB8AC3E}">
        <p14:creationId xmlns:p14="http://schemas.microsoft.com/office/powerpoint/2010/main" val="1053248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23807"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Q3</a:t>
              </a:r>
            </a:p>
          </p:txBody>
        </p:sp>
      </p:grpSp>
      <p:sp>
        <p:nvSpPr>
          <p:cNvPr id="6" name="文本框 5"/>
          <p:cNvSpPr txBox="1"/>
          <p:nvPr/>
        </p:nvSpPr>
        <p:spPr>
          <a:xfrm>
            <a:off x="4969319" y="2475777"/>
            <a:ext cx="4953000"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请问包和包之间都有哪些关系</a:t>
            </a:r>
            <a:endParaRPr kumimoji="1" lang="zh-CN" altLang="en-US" sz="4000" dirty="0">
              <a:latin typeface="Microsoft YaHei" charset="-122"/>
              <a:ea typeface="Microsoft YaHei" charset="-122"/>
              <a:cs typeface="Microsoft YaHei" charset="-122"/>
            </a:endParaRP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2344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215653" y="2425700"/>
            <a:ext cx="6976347" cy="2677656"/>
          </a:xfrm>
          <a:prstGeom prst="rect">
            <a:avLst/>
          </a:prstGeom>
          <a:noFill/>
        </p:spPr>
        <p:txBody>
          <a:bodyPr wrap="square" rtlCol="0">
            <a:spAutoFit/>
          </a:bodyPr>
          <a:lstStyle/>
          <a:p>
            <a:pPr marL="285750" indent="-285750">
              <a:lnSpc>
                <a:spcPct val="150000"/>
              </a:lnSpc>
              <a:buFont typeface="Arial" charset="0"/>
              <a:buChar char="•"/>
            </a:pPr>
            <a:r>
              <a:rPr lang="zh-CN" altLang="en-US" sz="2800" dirty="0">
                <a:latin typeface="微软雅黑" charset="-122"/>
                <a:ea typeface="微软雅黑" charset="-122"/>
              </a:rPr>
              <a:t>引入</a:t>
            </a:r>
            <a:r>
              <a:rPr lang="zh-CN" altLang="en-US" sz="2800" dirty="0" smtClean="0">
                <a:latin typeface="微软雅黑" charset="-122"/>
                <a:ea typeface="微软雅黑" charset="-122"/>
              </a:rPr>
              <a:t>关系</a:t>
            </a:r>
            <a:endParaRPr lang="en-US" altLang="zh-CN" sz="2800" dirty="0" smtClean="0">
              <a:latin typeface="微软雅黑" charset="-122"/>
              <a:ea typeface="微软雅黑" charset="-122"/>
            </a:endParaRPr>
          </a:p>
          <a:p>
            <a:pPr marL="285750" indent="-285750">
              <a:lnSpc>
                <a:spcPct val="150000"/>
              </a:lnSpc>
              <a:buFont typeface="Arial" charset="0"/>
              <a:buChar char="•"/>
            </a:pPr>
            <a:r>
              <a:rPr lang="zh-CN" altLang="en-US" sz="2800" dirty="0" smtClean="0">
                <a:latin typeface="微软雅黑" charset="-122"/>
                <a:ea typeface="微软雅黑" charset="-122"/>
              </a:rPr>
              <a:t>泛化关系</a:t>
            </a:r>
            <a:endParaRPr lang="en-US" altLang="zh-CN" sz="2800" dirty="0" smtClean="0">
              <a:latin typeface="微软雅黑" charset="-122"/>
              <a:ea typeface="微软雅黑" charset="-122"/>
            </a:endParaRPr>
          </a:p>
          <a:p>
            <a:pPr marL="285750" indent="-285750">
              <a:lnSpc>
                <a:spcPct val="150000"/>
              </a:lnSpc>
              <a:buFont typeface="Arial" charset="0"/>
              <a:buChar char="•"/>
            </a:pPr>
            <a:r>
              <a:rPr lang="zh-CN" altLang="en-US" sz="2800" dirty="0" smtClean="0">
                <a:latin typeface="微软雅黑" charset="-122"/>
                <a:ea typeface="微软雅黑" charset="-122"/>
              </a:rPr>
              <a:t>嵌</a:t>
            </a:r>
            <a:r>
              <a:rPr lang="zh-CN" altLang="en-US" sz="2800" dirty="0">
                <a:latin typeface="微软雅黑" charset="-122"/>
                <a:ea typeface="微软雅黑" charset="-122"/>
              </a:rPr>
              <a:t>套关系</a:t>
            </a:r>
          </a:p>
          <a:p>
            <a:pPr marL="285750" indent="-285750">
              <a:lnSpc>
                <a:spcPct val="150000"/>
              </a:lnSpc>
              <a:buFont typeface="Arial" charset="0"/>
              <a:buChar char="•"/>
            </a:pPr>
            <a:endParaRPr lang="zh-CN" altLang="en-US" sz="2800" dirty="0">
              <a:latin typeface="Microsoft YaHei" charset="-122"/>
              <a:ea typeface="Microsoft YaHei" charset="-122"/>
              <a:cs typeface="Microsoft YaHei" charset="-122"/>
            </a:endParaRPr>
          </a:p>
        </p:txBody>
      </p:sp>
      <p:grpSp>
        <p:nvGrpSpPr>
          <p:cNvPr id="10" name="组合 29"/>
          <p:cNvGrpSpPr/>
          <p:nvPr/>
        </p:nvGrpSpPr>
        <p:grpSpPr bwMode="auto">
          <a:xfrm>
            <a:off x="338138" y="293688"/>
            <a:ext cx="333375" cy="411162"/>
            <a:chOff x="10668001" y="925959"/>
            <a:chExt cx="444498" cy="545940"/>
          </a:xfrm>
        </p:grpSpPr>
        <p:sp>
          <p:nvSpPr>
            <p:cNvPr id="11"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构件图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3338977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7" cy="2233613"/>
            <a:chOff x="5222408" y="2405563"/>
            <a:chExt cx="6238225" cy="2232768"/>
          </a:xfrm>
        </p:grpSpPr>
        <p:grpSp>
          <p:nvGrpSpPr>
            <p:cNvPr id="5136" name="组合 17"/>
            <p:cNvGrpSpPr/>
            <p:nvPr/>
          </p:nvGrpSpPr>
          <p:grpSpPr bwMode="auto">
            <a:xfrm>
              <a:off x="5226064" y="2405563"/>
              <a:ext cx="6234569" cy="1773064"/>
              <a:chOff x="271019"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Part</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PERFORMANCE EVALUATION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721667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par>
                                <p:cTn id="44" presetID="14" presetClass="entr" presetSubtype="10" fill="hold" nodeType="withEffect">
                                  <p:stCondLst>
                                    <p:cond delay="0"/>
                                  </p:stCondLst>
                                  <p:childTnLst>
                                    <p:set>
                                      <p:cBhvr>
                                        <p:cTn id="45" dur="1" fill="hold">
                                          <p:stCondLst>
                                            <p:cond delay="0"/>
                                          </p:stCondLst>
                                        </p:cTn>
                                        <p:tgtEl>
                                          <p:spTgt spid="5135"/>
                                        </p:tgtEl>
                                        <p:attrNameLst>
                                          <p:attrName>style.visibility</p:attrName>
                                        </p:attrNameLst>
                                      </p:cBhvr>
                                      <p:to>
                                        <p:strVal val="visible"/>
                                      </p:to>
                                    </p:set>
                                    <p:animEffect transition="in" filter="randombar(horizontal)">
                                      <p:cBhvr>
                                        <p:cTn id="46" dur="500"/>
                                        <p:tgtEl>
                                          <p:spTgt spid="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搜集第一和第三部分资料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搜集第二部分资料</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第二部分</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 </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第一部分及汇总、审核</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第三部分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0" name="TextBox 16"/>
          <p:cNvSpPr txBox="1">
            <a:spLocks noChangeArrowheads="1"/>
          </p:cNvSpPr>
          <p:nvPr/>
        </p:nvSpPr>
        <p:spPr bwMode="auto">
          <a:xfrm>
            <a:off x="2331245" y="214801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25</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1" name="TextBox 16"/>
          <p:cNvSpPr txBox="1">
            <a:spLocks noChangeArrowheads="1"/>
          </p:cNvSpPr>
          <p:nvPr/>
        </p:nvSpPr>
        <p:spPr bwMode="auto">
          <a:xfrm>
            <a:off x="8772525" y="494010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2" name="TextBox 16"/>
          <p:cNvSpPr txBox="1">
            <a:spLocks noChangeArrowheads="1"/>
          </p:cNvSpPr>
          <p:nvPr/>
        </p:nvSpPr>
        <p:spPr bwMode="auto">
          <a:xfrm>
            <a:off x="8772525" y="2053548"/>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21</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3" name="TextBox 16"/>
          <p:cNvSpPr txBox="1">
            <a:spLocks noChangeArrowheads="1"/>
          </p:cNvSpPr>
          <p:nvPr/>
        </p:nvSpPr>
        <p:spPr bwMode="auto">
          <a:xfrm>
            <a:off x="1088800" y="495524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47</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4" name="TextBox 16"/>
          <p:cNvSpPr txBox="1">
            <a:spLocks noChangeArrowheads="1"/>
          </p:cNvSpPr>
          <p:nvPr/>
        </p:nvSpPr>
        <p:spPr bwMode="auto">
          <a:xfrm>
            <a:off x="4060599" y="5927540"/>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043416" y="1375517"/>
            <a:ext cx="527709" cy="461665"/>
          </a:xfrm>
          <a:prstGeom prst="rect">
            <a:avLst/>
          </a:prstGeom>
          <a:noFill/>
        </p:spPr>
        <p:txBody>
          <a:bodyPr wrap="none" rtlCol="0">
            <a:spAutoFit/>
          </a:bodyPr>
          <a:lstStyle/>
          <a:p>
            <a:r>
              <a:rPr kumimoji="1" lang="en-US" altLang="zh-CN" sz="2400" b="1" dirty="0"/>
              <a:t>93</a:t>
            </a:r>
            <a:endParaRPr kumimoji="1" lang="zh-CN" altLang="en-US" sz="2400" b="1" dirty="0"/>
          </a:p>
        </p:txBody>
      </p:sp>
      <p:sp>
        <p:nvSpPr>
          <p:cNvPr id="3" name="文本框 2"/>
          <p:cNvSpPr txBox="1"/>
          <p:nvPr/>
        </p:nvSpPr>
        <p:spPr>
          <a:xfrm>
            <a:off x="1104181" y="4226943"/>
            <a:ext cx="527709" cy="461665"/>
          </a:xfrm>
          <a:prstGeom prst="rect">
            <a:avLst/>
          </a:prstGeom>
          <a:noFill/>
        </p:spPr>
        <p:txBody>
          <a:bodyPr wrap="none" rtlCol="0">
            <a:spAutoFit/>
          </a:bodyPr>
          <a:lstStyle/>
          <a:p>
            <a:r>
              <a:rPr kumimoji="1" lang="en-US" altLang="zh-CN" sz="2400" b="1" dirty="0"/>
              <a:t>92</a:t>
            </a:r>
            <a:endParaRPr kumimoji="1" lang="zh-CN" altLang="en-US" sz="2400" b="1" dirty="0"/>
          </a:p>
        </p:txBody>
      </p:sp>
      <p:sp>
        <p:nvSpPr>
          <p:cNvPr id="6" name="文本框 5"/>
          <p:cNvSpPr txBox="1"/>
          <p:nvPr/>
        </p:nvSpPr>
        <p:spPr>
          <a:xfrm>
            <a:off x="7046653" y="5952778"/>
            <a:ext cx="1484733" cy="461665"/>
          </a:xfrm>
          <a:prstGeom prst="rect">
            <a:avLst/>
          </a:prstGeom>
          <a:noFill/>
        </p:spPr>
        <p:txBody>
          <a:bodyPr wrap="square" rtlCol="0">
            <a:spAutoFit/>
          </a:bodyPr>
          <a:lstStyle/>
          <a:p>
            <a:r>
              <a:rPr kumimoji="1" lang="en-US" altLang="zh-CN" sz="2400" b="1" dirty="0"/>
              <a:t>91</a:t>
            </a:r>
            <a:endParaRPr kumimoji="1" lang="zh-CN" altLang="en-US" sz="2400" b="1" dirty="0"/>
          </a:p>
        </p:txBody>
      </p:sp>
      <p:sp>
        <p:nvSpPr>
          <p:cNvPr id="13" name="文本框 12"/>
          <p:cNvSpPr txBox="1"/>
          <p:nvPr/>
        </p:nvSpPr>
        <p:spPr>
          <a:xfrm>
            <a:off x="10318388" y="4226943"/>
            <a:ext cx="527709" cy="461665"/>
          </a:xfrm>
          <a:prstGeom prst="rect">
            <a:avLst/>
          </a:prstGeom>
          <a:noFill/>
        </p:spPr>
        <p:txBody>
          <a:bodyPr wrap="none" rtlCol="0">
            <a:spAutoFit/>
          </a:bodyPr>
          <a:lstStyle/>
          <a:p>
            <a:r>
              <a:rPr kumimoji="1" lang="en-US" altLang="zh-CN" sz="2400" b="1" dirty="0"/>
              <a:t>89</a:t>
            </a:r>
            <a:endParaRPr kumimoji="1" lang="zh-CN" altLang="en-US" sz="2400" b="1" dirty="0"/>
          </a:p>
        </p:txBody>
      </p:sp>
      <p:sp>
        <p:nvSpPr>
          <p:cNvPr id="15" name="文本框 14"/>
          <p:cNvSpPr txBox="1"/>
          <p:nvPr/>
        </p:nvSpPr>
        <p:spPr>
          <a:xfrm>
            <a:off x="10056340" y="1259923"/>
            <a:ext cx="527709" cy="461665"/>
          </a:xfrm>
          <a:prstGeom prst="rect">
            <a:avLst/>
          </a:prstGeom>
          <a:noFill/>
        </p:spPr>
        <p:txBody>
          <a:bodyPr wrap="none" rtlCol="0">
            <a:spAutoFit/>
          </a:bodyPr>
          <a:lstStyle/>
          <a:p>
            <a:r>
              <a:rPr kumimoji="1" lang="en-US" altLang="zh-CN" sz="2400" b="1" dirty="0" smtClean="0"/>
              <a:t>88</a:t>
            </a:r>
            <a:endParaRPr kumimoji="1" lang="zh-CN" altLang="en-US" sz="2400" b="1" dirty="0"/>
          </a:p>
        </p:txBody>
      </p:sp>
    </p:spTree>
    <p:extLst>
      <p:ext uri="{BB962C8B-B14F-4D97-AF65-F5344CB8AC3E}">
        <p14:creationId xmlns:p14="http://schemas.microsoft.com/office/powerpoint/2010/main" val="14861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什么是对象？</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
        <p:nvSpPr>
          <p:cNvPr id="9" name="矩形 10"/>
          <p:cNvSpPr>
            <a:spLocks noChangeArrowheads="1"/>
          </p:cNvSpPr>
          <p:nvPr/>
        </p:nvSpPr>
        <p:spPr bwMode="auto">
          <a:xfrm>
            <a:off x="2216767" y="1710659"/>
            <a:ext cx="77584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smtClean="0">
                <a:latin typeface="Microsoft YaHei" charset="-122"/>
                <a:ea typeface="Microsoft YaHei" charset="-122"/>
                <a:cs typeface="Microsoft YaHei" charset="-122"/>
              </a:rPr>
              <a:t>对象指的是一个</a:t>
            </a:r>
            <a:r>
              <a:rPr lang="zh-CN" altLang="en-US" sz="2000" b="1" dirty="0" smtClean="0">
                <a:solidFill>
                  <a:srgbClr val="FF0000"/>
                </a:solidFill>
                <a:latin typeface="Microsoft YaHei" charset="-122"/>
                <a:ea typeface="Microsoft YaHei" charset="-122"/>
                <a:cs typeface="Microsoft YaHei" charset="-122"/>
              </a:rPr>
              <a:t>单独的、可确认的</a:t>
            </a:r>
            <a:r>
              <a:rPr lang="zh-CN" altLang="en-US" sz="2000" dirty="0" smtClean="0">
                <a:latin typeface="Microsoft YaHei" charset="-122"/>
                <a:ea typeface="Microsoft YaHei" charset="-122"/>
                <a:cs typeface="Microsoft YaHei" charset="-122"/>
              </a:rPr>
              <a:t>物体、单元或实体。它可以是具体的也可以是抽象的，在问题领域有确切定义的角色。换句话说，对象是边界非常清楚的任何事物。一个对象通常包含以下几部分：</a:t>
            </a:r>
            <a:endParaRPr lang="zh-CN" altLang="en-US" sz="2000" dirty="0">
              <a:latin typeface="Microsoft YaHei" charset="-122"/>
              <a:ea typeface="Microsoft YaHei" charset="-122"/>
              <a:cs typeface="Microsoft YaHei" charset="-122"/>
            </a:endParaRPr>
          </a:p>
        </p:txBody>
      </p:sp>
      <p:sp>
        <p:nvSpPr>
          <p:cNvPr id="10" name="矩形 10"/>
          <p:cNvSpPr>
            <a:spLocks noChangeArrowheads="1"/>
          </p:cNvSpPr>
          <p:nvPr/>
        </p:nvSpPr>
        <p:spPr bwMode="auto">
          <a:xfrm>
            <a:off x="2216767" y="3187987"/>
            <a:ext cx="775846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Arial" charset="0"/>
              <a:buChar char="•"/>
            </a:pPr>
            <a:r>
              <a:rPr lang="zh-CN" altLang="en-US" sz="2000" b="1" dirty="0" smtClean="0">
                <a:latin typeface="Microsoft YaHei" charset="-122"/>
                <a:ea typeface="Microsoft YaHei" charset="-122"/>
                <a:cs typeface="Microsoft YaHei" charset="-122"/>
              </a:rPr>
              <a:t>标识（名字）</a:t>
            </a:r>
            <a:r>
              <a:rPr lang="zh-CN" altLang="en-US" sz="2000" dirty="0" smtClean="0">
                <a:latin typeface="Microsoft YaHei" charset="-122"/>
                <a:ea typeface="Microsoft YaHei" charset="-122"/>
                <a:cs typeface="Microsoft YaHei" charset="-122"/>
              </a:rPr>
              <a:t>：为了将一个对象与其他的对象区分开，通常会给对象起一个“标识”，也就是“对象名”。</a:t>
            </a:r>
            <a:endParaRPr lang="en-US" altLang="zh-CN" sz="2000" dirty="0" smtClean="0">
              <a:latin typeface="Microsoft YaHei" charset="-122"/>
              <a:ea typeface="Microsoft YaHei" charset="-122"/>
              <a:cs typeface="Microsoft YaHei" charset="-122"/>
            </a:endParaRPr>
          </a:p>
          <a:p>
            <a:pPr marL="342900" indent="-342900">
              <a:lnSpc>
                <a:spcPct val="150000"/>
              </a:lnSpc>
              <a:buFont typeface="Arial" charset="0"/>
              <a:buChar char="•"/>
            </a:pPr>
            <a:r>
              <a:rPr lang="zh-CN" altLang="en-US" sz="2000" b="1" dirty="0" smtClean="0">
                <a:latin typeface="Microsoft YaHei" charset="-122"/>
                <a:ea typeface="Microsoft YaHei" charset="-122"/>
                <a:cs typeface="Microsoft YaHei" charset="-122"/>
              </a:rPr>
              <a:t>状态（属性）</a:t>
            </a:r>
            <a:r>
              <a:rPr lang="zh-CN" altLang="en-US" sz="2000" dirty="0" smtClean="0">
                <a:latin typeface="Microsoft YaHei" charset="-122"/>
                <a:ea typeface="Microsoft YaHei" charset="-122"/>
                <a:cs typeface="Microsoft YaHei" charset="-122"/>
              </a:rPr>
              <a:t>：对象的状态包括对象的所有属性（通常是静态的）和这些属性的当前值（通常是动态的）。</a:t>
            </a:r>
            <a:endParaRPr lang="en-US" altLang="zh-CN" sz="2000" dirty="0" smtClean="0">
              <a:latin typeface="Microsoft YaHei" charset="-122"/>
              <a:ea typeface="Microsoft YaHei" charset="-122"/>
              <a:cs typeface="Microsoft YaHei" charset="-122"/>
            </a:endParaRPr>
          </a:p>
          <a:p>
            <a:pPr marL="342900" indent="-342900">
              <a:lnSpc>
                <a:spcPct val="150000"/>
              </a:lnSpc>
              <a:buFont typeface="Arial" charset="0"/>
              <a:buChar char="•"/>
            </a:pPr>
            <a:r>
              <a:rPr lang="zh-CN" altLang="en-US" sz="2000" b="1" dirty="0" smtClean="0">
                <a:latin typeface="Microsoft YaHei" charset="-122"/>
                <a:ea typeface="Microsoft YaHei" charset="-122"/>
                <a:cs typeface="Microsoft YaHei" charset="-122"/>
              </a:rPr>
              <a:t>行为（方法，事件）</a:t>
            </a:r>
            <a:r>
              <a:rPr lang="zh-CN" altLang="en-US" sz="2000" dirty="0" smtClean="0">
                <a:latin typeface="Microsoft YaHei" charset="-122"/>
                <a:ea typeface="Microsoft YaHei" charset="-122"/>
                <a:cs typeface="Microsoft YaHei" charset="-122"/>
              </a:rPr>
              <a:t>：没有一个对象是孤立存在的，对象可以被操作，也可以操作别的对象。而行为就是一个对象根据它的状态改变和消息传送所采取的行动和所作出的反应。</a:t>
            </a:r>
            <a:endParaRPr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0133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3062917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778202" y="298784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1543188" y="3238671"/>
            <a:ext cx="227965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1543188" y="2924346"/>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2" name="Oval 75"/>
          <p:cNvSpPr>
            <a:spLocks noChangeArrowheads="1"/>
          </p:cNvSpPr>
          <p:nvPr/>
        </p:nvSpPr>
        <p:spPr bwMode="auto">
          <a:xfrm>
            <a:off x="7883493" y="298784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 name="矩形 14"/>
          <p:cNvSpPr>
            <a:spLocks noChangeArrowheads="1"/>
          </p:cNvSpPr>
          <p:nvPr/>
        </p:nvSpPr>
        <p:spPr bwMode="auto">
          <a:xfrm>
            <a:off x="8648479" y="3238671"/>
            <a:ext cx="22796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https://</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2"/>
              </a:rPr>
              <a:t>www.cnblogs.com/xuyuanjia/p/5877685.html</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8648479" y="2924346"/>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博客园</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2084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123703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对象和类的区别</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aphicFrame>
        <p:nvGraphicFramePr>
          <p:cNvPr id="2" name="表格 1"/>
          <p:cNvGraphicFramePr>
            <a:graphicFrameLocks noGrp="1"/>
          </p:cNvGraphicFramePr>
          <p:nvPr>
            <p:extLst>
              <p:ext uri="{D42A27DB-BD31-4B8C-83A1-F6EECF244321}">
                <p14:modId xmlns:p14="http://schemas.microsoft.com/office/powerpoint/2010/main" val="2054435420"/>
              </p:ext>
            </p:extLst>
          </p:nvPr>
        </p:nvGraphicFramePr>
        <p:xfrm>
          <a:off x="2031997" y="2484072"/>
          <a:ext cx="8128000" cy="22910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zh-CN" altLang="en-US" dirty="0" smtClean="0"/>
                        <a:t>类</a:t>
                      </a:r>
                      <a:endParaRPr lang="zh-CN" altLang="en-US" dirty="0"/>
                    </a:p>
                  </a:txBody>
                  <a:tcPr/>
                </a:tc>
                <a:tc>
                  <a:txBody>
                    <a:bodyPr/>
                    <a:lstStyle/>
                    <a:p>
                      <a:pPr algn="ctr"/>
                      <a:r>
                        <a:rPr lang="zh-CN" altLang="en-US" dirty="0" smtClean="0"/>
                        <a:t>对象</a:t>
                      </a:r>
                      <a:endParaRPr lang="zh-CN" altLang="en-US" dirty="0"/>
                    </a:p>
                  </a:txBody>
                  <a:tcPr/>
                </a:tc>
              </a:tr>
              <a:tr h="370840">
                <a:tc>
                  <a:txBody>
                    <a:bodyPr/>
                    <a:lstStyle/>
                    <a:p>
                      <a:r>
                        <a:rPr lang="zh-CN" altLang="en-US" dirty="0" smtClean="0"/>
                        <a:t>类仅代表一个抽象，抽象出对象的“本质”</a:t>
                      </a:r>
                      <a:endParaRPr lang="zh-CN" altLang="en-US" dirty="0"/>
                    </a:p>
                  </a:txBody>
                  <a:tcPr/>
                </a:tc>
                <a:tc>
                  <a:txBody>
                    <a:bodyPr/>
                    <a:lstStyle/>
                    <a:p>
                      <a:r>
                        <a:rPr lang="zh-CN" altLang="en-US" dirty="0" smtClean="0"/>
                        <a:t>对象是一个存在于时间和空间中的具体实体</a:t>
                      </a:r>
                      <a:endParaRPr lang="zh-CN" altLang="en-US" dirty="0"/>
                    </a:p>
                  </a:txBody>
                  <a:tcPr/>
                </a:tc>
              </a:tr>
              <a:tr h="370840">
                <a:tc>
                  <a:txBody>
                    <a:bodyPr/>
                    <a:lstStyle/>
                    <a:p>
                      <a:r>
                        <a:rPr lang="zh-CN" altLang="en-US" dirty="0" smtClean="0"/>
                        <a:t>类是共享一个公用结构和一个公共性温对象集合</a:t>
                      </a:r>
                      <a:endParaRPr lang="zh-CN" altLang="en-US" dirty="0"/>
                    </a:p>
                  </a:txBody>
                  <a:tcPr/>
                </a:tc>
                <a:tc>
                  <a:txBody>
                    <a:bodyPr/>
                    <a:lstStyle/>
                    <a:p>
                      <a:r>
                        <a:rPr lang="en-US" altLang="zh-CN" dirty="0" smtClean="0"/>
                        <a:t>-</a:t>
                      </a:r>
                      <a:endParaRPr lang="zh-CN" altLang="en-US" dirty="0"/>
                    </a:p>
                  </a:txBody>
                  <a:tcPr/>
                </a:tc>
              </a:tr>
              <a:tr h="370840">
                <a:tc>
                  <a:txBody>
                    <a:bodyPr/>
                    <a:lstStyle/>
                    <a:p>
                      <a:r>
                        <a:rPr lang="zh-CN" altLang="en-US" dirty="0" smtClean="0"/>
                        <a:t>类是静态的、一般化的、抽象的一种定义</a:t>
                      </a:r>
                      <a:endParaRPr lang="zh-CN" altLang="en-US" dirty="0"/>
                    </a:p>
                  </a:txBody>
                  <a:tcPr/>
                </a:tc>
                <a:tc>
                  <a:txBody>
                    <a:bodyPr/>
                    <a:lstStyle/>
                    <a:p>
                      <a:r>
                        <a:rPr lang="zh-CN" altLang="en-US" dirty="0" smtClean="0"/>
                        <a:t>对象是动态的、个性化的、具体的实例</a:t>
                      </a:r>
                      <a:endParaRPr lang="zh-CN" altLang="en-US" dirty="0"/>
                    </a:p>
                  </a:txBody>
                  <a:tcPr/>
                </a:tc>
              </a:tr>
            </a:tbl>
          </a:graphicData>
        </a:graphic>
      </p:graphicFrame>
    </p:spTree>
    <p:extLst>
      <p:ext uri="{BB962C8B-B14F-4D97-AF65-F5344CB8AC3E}">
        <p14:creationId xmlns:p14="http://schemas.microsoft.com/office/powerpoint/2010/main" val="95204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177" name="矩形 10"/>
          <p:cNvSpPr>
            <a:spLocks noChangeArrowheads="1"/>
          </p:cNvSpPr>
          <p:nvPr/>
        </p:nvSpPr>
        <p:spPr bwMode="auto">
          <a:xfrm>
            <a:off x="2216767" y="2594050"/>
            <a:ext cx="77584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smtClean="0">
                <a:latin typeface="Microsoft YaHei" charset="-122"/>
                <a:ea typeface="Microsoft YaHei" charset="-122"/>
                <a:cs typeface="Microsoft YaHei" charset="-122"/>
              </a:rPr>
              <a:t>对象图描述的是参与交互的各个对象在交互过程中某一时刻的状态。对象图可以被看作是类图在某一时刻的实例。在</a:t>
            </a:r>
            <a:r>
              <a:rPr lang="en-US" altLang="zh-CN" sz="2000" dirty="0" smtClean="0">
                <a:latin typeface="Microsoft YaHei" charset="-122"/>
                <a:ea typeface="Microsoft YaHei" charset="-122"/>
                <a:cs typeface="Microsoft YaHei" charset="-122"/>
              </a:rPr>
              <a:t>UML</a:t>
            </a:r>
            <a:r>
              <a:rPr lang="zh-CN" altLang="en-US" sz="2000" dirty="0" smtClean="0">
                <a:latin typeface="Microsoft YaHei" charset="-122"/>
                <a:ea typeface="Microsoft YaHei" charset="-122"/>
                <a:cs typeface="Microsoft YaHei" charset="-122"/>
              </a:rPr>
              <a:t>中，对象图使用的是与类图相同的符号和关系，因为对象就是类的实例。</a:t>
            </a:r>
            <a:endParaRPr lang="zh-CN" altLang="en-US" sz="2000" dirty="0">
              <a:latin typeface="Microsoft YaHei" charset="-122"/>
              <a:ea typeface="Microsoft YaHei" charset="-122"/>
              <a:cs typeface="Microsoft YaHei" charset="-122"/>
            </a:endParaRPr>
          </a:p>
        </p:txBody>
      </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41305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概述</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6636921" y="1413058"/>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grpSp>
        <p:nvGrpSpPr>
          <p:cNvPr id="8" name="组 7"/>
          <p:cNvGrpSpPr/>
          <p:nvPr/>
        </p:nvGrpSpPr>
        <p:grpSpPr>
          <a:xfrm>
            <a:off x="7867251" y="4688114"/>
            <a:ext cx="2713663" cy="1524000"/>
            <a:chOff x="7867251" y="4688114"/>
            <a:chExt cx="2713663" cy="1524000"/>
          </a:xfrm>
        </p:grpSpPr>
        <p:sp>
          <p:nvSpPr>
            <p:cNvPr id="3" name="矩形 2"/>
            <p:cNvSpPr/>
            <p:nvPr/>
          </p:nvSpPr>
          <p:spPr>
            <a:xfrm>
              <a:off x="7867251" y="4688114"/>
              <a:ext cx="2713663" cy="1524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7867251" y="5109029"/>
              <a:ext cx="2713663"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428832" y="4712796"/>
              <a:ext cx="1755609" cy="369332"/>
            </a:xfrm>
            <a:prstGeom prst="rect">
              <a:avLst/>
            </a:prstGeom>
            <a:noFill/>
          </p:spPr>
          <p:txBody>
            <a:bodyPr wrap="none" rtlCol="0">
              <a:spAutoFit/>
            </a:bodyPr>
            <a:lstStyle/>
            <a:p>
              <a:r>
                <a:rPr kumimoji="1" lang="en-US" altLang="zh-CN" b="1" u="sng" dirty="0" err="1" smtClean="0"/>
                <a:t>xChen:Account</a:t>
              </a:r>
              <a:endParaRPr kumimoji="1" lang="zh-CN" altLang="en-US" b="1" u="sng" dirty="0"/>
            </a:p>
          </p:txBody>
        </p:sp>
        <p:sp>
          <p:nvSpPr>
            <p:cNvPr id="13" name="文本框 12"/>
            <p:cNvSpPr txBox="1"/>
            <p:nvPr/>
          </p:nvSpPr>
          <p:spPr>
            <a:xfrm>
              <a:off x="8428832" y="5320597"/>
              <a:ext cx="1665841" cy="646331"/>
            </a:xfrm>
            <a:prstGeom prst="rect">
              <a:avLst/>
            </a:prstGeom>
            <a:noFill/>
          </p:spPr>
          <p:txBody>
            <a:bodyPr wrap="none" rtlCol="0">
              <a:spAutoFit/>
            </a:bodyPr>
            <a:lstStyle/>
            <a:p>
              <a:r>
                <a:rPr kumimoji="1" lang="en-US" altLang="zh-CN" b="1" dirty="0" smtClean="0"/>
                <a:t>number=800</a:t>
              </a:r>
            </a:p>
            <a:p>
              <a:r>
                <a:rPr kumimoji="1" lang="en-US" altLang="zh-CN" b="1" dirty="0"/>
                <a:t>b</a:t>
              </a:r>
              <a:r>
                <a:rPr kumimoji="1" lang="en-US" altLang="zh-CN" b="1" dirty="0" smtClean="0"/>
                <a:t>alance=1000</a:t>
              </a:r>
              <a:endParaRPr kumimoji="1" lang="zh-CN" altLang="en-US" b="1" dirty="0"/>
            </a:p>
          </p:txBody>
        </p:sp>
      </p:grpSp>
    </p:spTree>
    <p:extLst>
      <p:ext uri="{BB962C8B-B14F-4D97-AF65-F5344CB8AC3E}">
        <p14:creationId xmlns:p14="http://schemas.microsoft.com/office/powerpoint/2010/main" val="9795166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681 -0.03588 L -0.25651 -0.29491 " pathEditMode="relative" rAng="0" ptsTypes="AA">
                                      <p:cBhvr>
                                        <p:cTn id="6" dur="500" fill="hold"/>
                                        <p:tgtEl>
                                          <p:spTgt spid="8"/>
                                        </p:tgtEl>
                                        <p:attrNameLst>
                                          <p:attrName>ppt_x</p:attrName>
                                          <p:attrName>ppt_y</p:attrName>
                                        </p:attrNameLst>
                                      </p:cBhvr>
                                      <p:rCtr x="-9427" y="-12963"/>
                                    </p:animMotion>
                                  </p:childTnLst>
                                </p:cTn>
                              </p:par>
                              <p:par>
                                <p:cTn id="7" presetID="10" presetClass="exit" presetSubtype="0" fill="hold" grpId="0"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7177"/>
                                        </p:tgtEl>
                                      </p:cBhvr>
                                    </p:animEffect>
                                    <p:set>
                                      <p:cBhvr>
                                        <p:cTn id="15" dur="1" fill="hold">
                                          <p:stCondLst>
                                            <p:cond delay="499"/>
                                          </p:stCondLst>
                                        </p:cTn>
                                        <p:tgtEl>
                                          <p:spTgt spid="7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1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 name="组 7"/>
          <p:cNvGrpSpPr/>
          <p:nvPr/>
        </p:nvGrpSpPr>
        <p:grpSpPr>
          <a:xfrm>
            <a:off x="4739169" y="2667000"/>
            <a:ext cx="2713663" cy="1524000"/>
            <a:chOff x="7867251" y="4688114"/>
            <a:chExt cx="2713663" cy="1524000"/>
          </a:xfrm>
        </p:grpSpPr>
        <p:sp>
          <p:nvSpPr>
            <p:cNvPr id="3" name="矩形 2"/>
            <p:cNvSpPr/>
            <p:nvPr/>
          </p:nvSpPr>
          <p:spPr>
            <a:xfrm>
              <a:off x="7867251" y="4688114"/>
              <a:ext cx="2713663" cy="1524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7867251" y="5109029"/>
              <a:ext cx="2713663"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428832" y="4712796"/>
              <a:ext cx="1755609" cy="369332"/>
            </a:xfrm>
            <a:prstGeom prst="rect">
              <a:avLst/>
            </a:prstGeom>
            <a:noFill/>
          </p:spPr>
          <p:txBody>
            <a:bodyPr wrap="none" rtlCol="0">
              <a:spAutoFit/>
            </a:bodyPr>
            <a:lstStyle/>
            <a:p>
              <a:r>
                <a:rPr kumimoji="1" lang="en-US" altLang="zh-CN" b="1" u="sng" dirty="0" err="1" smtClean="0"/>
                <a:t>xChen:Account</a:t>
              </a:r>
              <a:endParaRPr kumimoji="1" lang="zh-CN" altLang="en-US" b="1" u="sng" dirty="0"/>
            </a:p>
          </p:txBody>
        </p:sp>
        <p:sp>
          <p:nvSpPr>
            <p:cNvPr id="13" name="文本框 12"/>
            <p:cNvSpPr txBox="1"/>
            <p:nvPr/>
          </p:nvSpPr>
          <p:spPr>
            <a:xfrm>
              <a:off x="8428832" y="5320597"/>
              <a:ext cx="1665841" cy="646331"/>
            </a:xfrm>
            <a:prstGeom prst="rect">
              <a:avLst/>
            </a:prstGeom>
            <a:noFill/>
          </p:spPr>
          <p:txBody>
            <a:bodyPr wrap="none" rtlCol="0">
              <a:spAutoFit/>
            </a:bodyPr>
            <a:lstStyle/>
            <a:p>
              <a:r>
                <a:rPr kumimoji="1" lang="en-US" altLang="zh-CN" b="1" dirty="0" smtClean="0"/>
                <a:t>number=800</a:t>
              </a:r>
            </a:p>
            <a:p>
              <a:r>
                <a:rPr kumimoji="1" lang="en-US" altLang="zh-CN" b="1" dirty="0"/>
                <a:t>b</a:t>
              </a:r>
              <a:r>
                <a:rPr kumimoji="1" lang="en-US" altLang="zh-CN" b="1" dirty="0" smtClean="0"/>
                <a:t>alance=1000</a:t>
              </a:r>
              <a:endParaRPr kumimoji="1" lang="zh-CN" altLang="en-US" b="1" dirty="0"/>
            </a:p>
          </p:txBody>
        </p:sp>
      </p:grpSp>
      <p:cxnSp>
        <p:nvCxnSpPr>
          <p:cNvPr id="9" name="直线连接符 8"/>
          <p:cNvCxnSpPr>
            <a:stCxn id="6" idx="1"/>
          </p:cNvCxnSpPr>
          <p:nvPr/>
        </p:nvCxnSpPr>
        <p:spPr>
          <a:xfrm flipH="1" flipV="1">
            <a:off x="4239491" y="2861953"/>
            <a:ext cx="1061259" cy="143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3362328" y="2667000"/>
            <a:ext cx="877163"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对象名</a:t>
            </a:r>
            <a:endParaRPr kumimoji="1" lang="zh-CN" altLang="en-US" dirty="0">
              <a:latin typeface="Microsoft YaHei" charset="-122"/>
              <a:ea typeface="Microsoft YaHei" charset="-122"/>
              <a:cs typeface="Microsoft YaHei" charset="-122"/>
            </a:endParaRPr>
          </a:p>
        </p:txBody>
      </p:sp>
      <p:cxnSp>
        <p:nvCxnSpPr>
          <p:cNvPr id="19" name="直线连接符 18"/>
          <p:cNvCxnSpPr/>
          <p:nvPr/>
        </p:nvCxnSpPr>
        <p:spPr>
          <a:xfrm flipH="1" flipV="1">
            <a:off x="7056359" y="2876348"/>
            <a:ext cx="1061259" cy="143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20" name="文本框 19"/>
          <p:cNvSpPr txBox="1"/>
          <p:nvPr/>
        </p:nvSpPr>
        <p:spPr>
          <a:xfrm>
            <a:off x="8117618" y="2691682"/>
            <a:ext cx="646331"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类名</a:t>
            </a:r>
            <a:endParaRPr kumimoji="1" lang="zh-CN" altLang="en-US" dirty="0">
              <a:latin typeface="Microsoft YaHei" charset="-122"/>
              <a:ea typeface="Microsoft YaHei" charset="-122"/>
              <a:cs typeface="Microsoft YaHei" charset="-122"/>
            </a:endParaRPr>
          </a:p>
        </p:txBody>
      </p:sp>
      <p:cxnSp>
        <p:nvCxnSpPr>
          <p:cNvPr id="21" name="直线连接符 20"/>
          <p:cNvCxnSpPr/>
          <p:nvPr/>
        </p:nvCxnSpPr>
        <p:spPr>
          <a:xfrm flipH="1" flipV="1">
            <a:off x="7056359" y="3638752"/>
            <a:ext cx="1061259" cy="14395"/>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22" name="文本框 21"/>
          <p:cNvSpPr txBox="1"/>
          <p:nvPr/>
        </p:nvSpPr>
        <p:spPr>
          <a:xfrm>
            <a:off x="8117618" y="3454086"/>
            <a:ext cx="646331" cy="369332"/>
          </a:xfrm>
          <a:prstGeom prst="rect">
            <a:avLst/>
          </a:prstGeom>
          <a:noFill/>
        </p:spPr>
        <p:txBody>
          <a:bodyPr wrap="none" rtlCol="0">
            <a:spAutoFit/>
          </a:bodyPr>
          <a:lstStyle/>
          <a:p>
            <a:r>
              <a:rPr kumimoji="1" lang="zh-CN" altLang="en-US" dirty="0" smtClean="0">
                <a:latin typeface="Microsoft YaHei" charset="-122"/>
                <a:ea typeface="Microsoft YaHei" charset="-122"/>
                <a:cs typeface="Microsoft YaHei" charset="-122"/>
              </a:rPr>
              <a:t>属性</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7294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aphicFrame>
        <p:nvGraphicFramePr>
          <p:cNvPr id="2" name="表格 1"/>
          <p:cNvGraphicFramePr>
            <a:graphicFrameLocks noGrp="1"/>
          </p:cNvGraphicFramePr>
          <p:nvPr>
            <p:extLst>
              <p:ext uri="{D42A27DB-BD31-4B8C-83A1-F6EECF244321}">
                <p14:modId xmlns:p14="http://schemas.microsoft.com/office/powerpoint/2010/main" val="1157497857"/>
              </p:ext>
            </p:extLst>
          </p:nvPr>
        </p:nvGraphicFramePr>
        <p:xfrm>
          <a:off x="2001004" y="1882593"/>
          <a:ext cx="8128000" cy="41249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zh-CN" altLang="en-US" dirty="0" smtClean="0"/>
                        <a:t>类图</a:t>
                      </a:r>
                      <a:endParaRPr lang="zh-CN" altLang="en-US" dirty="0"/>
                    </a:p>
                  </a:txBody>
                  <a:tcPr/>
                </a:tc>
                <a:tc>
                  <a:txBody>
                    <a:bodyPr/>
                    <a:lstStyle/>
                    <a:p>
                      <a:pPr algn="ctr"/>
                      <a:r>
                        <a:rPr lang="zh-CN" altLang="en-US" dirty="0" smtClean="0"/>
                        <a:t>对象图</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类具有</a:t>
                      </a:r>
                      <a:r>
                        <a:rPr lang="en-US" altLang="zh-CN" dirty="0" smtClean="0"/>
                        <a:t>3</a:t>
                      </a:r>
                      <a:r>
                        <a:rPr lang="zh-CN" altLang="en-US" dirty="0" smtClean="0"/>
                        <a:t>个分栏：名称、属性和操作</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对象只有两个分栏：名称和属性</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在类的名称分栏中只有类名</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对象的名称形式为“对象名：类名”，匿名对象的名称形式为“：类名”</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类的属性分栏定义了所有属性的特征</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 对象则只定义了属性的当前值，以便用于测试用例或例子中</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类中列出了操作</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对象图中不包括操作，因为对于同属于同一个类的对象而言，其操作是相同的</a:t>
                      </a:r>
                      <a:endParaRPr lang="zh-CN" altLang="en-US" dirty="0"/>
                    </a:p>
                  </a:txBody>
                  <a:tcPr/>
                </a:tc>
              </a:tr>
              <a:tr h="370840">
                <a:tc>
                  <a:txBody>
                    <a:bodyPr/>
                    <a:lstStyle/>
                    <a:p>
                      <a:r>
                        <a:rPr lang="zh-CN" altLang="en-US" sz="1800" b="0" i="0" u="none" strike="noStrike" kern="1200" dirty="0" smtClean="0">
                          <a:solidFill>
                            <a:schemeClr val="dk1"/>
                          </a:solidFill>
                          <a:effectLst/>
                          <a:latin typeface="+mn-lt"/>
                          <a:ea typeface="+mn-ea"/>
                          <a:cs typeface="+mn-cs"/>
                        </a:rPr>
                        <a:t>类使用关联连接，关联使用名称、角色、多重性以及约束等特征定义。类代表的是对对象的分类所以必须说明可以参与关联的对象的数目</a:t>
                      </a:r>
                      <a:endParaRPr lang="zh-CN" altLang="en-US" dirty="0"/>
                    </a:p>
                  </a:txBody>
                  <a:tcPr/>
                </a:tc>
                <a:tc>
                  <a:txBody>
                    <a:bodyPr/>
                    <a:lstStyle/>
                    <a:p>
                      <a:r>
                        <a:rPr lang="zh-CN" altLang="en-US" sz="1800" b="0" i="0" u="none" strike="noStrike" kern="1200" dirty="0" smtClean="0">
                          <a:solidFill>
                            <a:schemeClr val="dk1"/>
                          </a:solidFill>
                          <a:effectLst/>
                          <a:latin typeface="+mn-lt"/>
                          <a:ea typeface="+mn-ea"/>
                          <a:cs typeface="+mn-cs"/>
                        </a:rPr>
                        <a:t> 对象使用链连接、链拥有名称、角色，但是没有多重性。对象代表的是单独的实体，所有的链都是一对一的，因此不涉及到多重性</a:t>
                      </a:r>
                      <a:endParaRPr lang="zh-CN" altLang="en-US" dirty="0"/>
                    </a:p>
                  </a:txBody>
                  <a:tcPr/>
                </a:tc>
              </a:tr>
            </a:tbl>
          </a:graphicData>
        </a:graphic>
      </p:graphicFrame>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类图和对象图的比较</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【1】</a:t>
            </a:r>
            <a:endParaRPr lang="zh-CN" altLang="en-US" sz="1100" dirty="0"/>
          </a:p>
        </p:txBody>
      </p:sp>
    </p:spTree>
    <p:extLst>
      <p:ext uri="{BB962C8B-B14F-4D97-AF65-F5344CB8AC3E}">
        <p14:creationId xmlns:p14="http://schemas.microsoft.com/office/powerpoint/2010/main" val="105516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对象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文本框 17">
            <a:extLst>
              <a:ext uri="{FF2B5EF4-FFF2-40B4-BE49-F238E27FC236}">
                <a16:creationId xmlns="" xmlns:a16="http://schemas.microsoft.com/office/drawing/2014/main" id="{84FAADED-2C55-48CC-8245-6CEA3FABF3DC}"/>
              </a:ext>
            </a:extLst>
          </p:cNvPr>
          <p:cNvSpPr txBox="1">
            <a:spLocks noChangeArrowheads="1"/>
          </p:cNvSpPr>
          <p:nvPr/>
        </p:nvSpPr>
        <p:spPr bwMode="auto">
          <a:xfrm>
            <a:off x="4324744" y="1119144"/>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用途</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3" name="矩形 22"/>
          <p:cNvSpPr/>
          <p:nvPr/>
        </p:nvSpPr>
        <p:spPr>
          <a:xfrm>
            <a:off x="7313894" y="1088366"/>
            <a:ext cx="55335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【2】</a:t>
            </a:r>
            <a:endParaRPr lang="zh-CN" altLang="en-US" sz="1100" dirty="0"/>
          </a:p>
        </p:txBody>
      </p:sp>
      <p:sp>
        <p:nvSpPr>
          <p:cNvPr id="3" name="矩形 2"/>
          <p:cNvSpPr/>
          <p:nvPr/>
        </p:nvSpPr>
        <p:spPr>
          <a:xfrm>
            <a:off x="3634596" y="2448320"/>
            <a:ext cx="6096000" cy="2585323"/>
          </a:xfrm>
          <a:prstGeom prst="rect">
            <a:avLst/>
          </a:prstGeom>
        </p:spPr>
        <p:txBody>
          <a:bodyPr>
            <a:spAutoFit/>
          </a:bodyPr>
          <a:lstStyle/>
          <a:p>
            <a:pPr marL="285750" indent="-285750">
              <a:lnSpc>
                <a:spcPct val="150000"/>
              </a:lnSpc>
              <a:buFont typeface="Arial" charset="0"/>
              <a:buChar char="•"/>
            </a:pPr>
            <a:r>
              <a:rPr lang="zh-CN" altLang="en-US" dirty="0">
                <a:latin typeface="Microsoft YaHei" charset="-122"/>
                <a:ea typeface="Microsoft YaHei" charset="-122"/>
                <a:cs typeface="Microsoft YaHei" charset="-122"/>
              </a:rPr>
              <a:t>捕获实例和</a:t>
            </a:r>
            <a:r>
              <a:rPr lang="zh-CN" altLang="en-US" dirty="0" smtClean="0">
                <a:latin typeface="Microsoft YaHei" charset="-122"/>
                <a:ea typeface="Microsoft YaHei" charset="-122"/>
                <a:cs typeface="Microsoft YaHei" charset="-122"/>
              </a:rPr>
              <a:t>连接</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在</a:t>
            </a:r>
            <a:r>
              <a:rPr lang="zh-CN" altLang="en-US" dirty="0">
                <a:latin typeface="Microsoft YaHei" charset="-122"/>
                <a:ea typeface="Microsoft YaHei" charset="-122"/>
                <a:cs typeface="Microsoft YaHei" charset="-122"/>
              </a:rPr>
              <a:t>分析和设计阶段</a:t>
            </a:r>
            <a:r>
              <a:rPr lang="zh-CN" altLang="en-US" dirty="0" smtClean="0">
                <a:latin typeface="Microsoft YaHei" charset="-122"/>
                <a:ea typeface="Microsoft YaHei" charset="-122"/>
                <a:cs typeface="Microsoft YaHei" charset="-122"/>
              </a:rPr>
              <a:t>创建</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捕获</a:t>
            </a:r>
            <a:r>
              <a:rPr lang="zh-CN" altLang="en-US" dirty="0">
                <a:latin typeface="Microsoft YaHei" charset="-122"/>
                <a:ea typeface="Microsoft YaHei" charset="-122"/>
                <a:cs typeface="Microsoft YaHei" charset="-122"/>
              </a:rPr>
              <a:t>交互的静态</a:t>
            </a:r>
            <a:r>
              <a:rPr lang="zh-CN" altLang="en-US" dirty="0" smtClean="0">
                <a:latin typeface="Microsoft YaHei" charset="-122"/>
                <a:ea typeface="Microsoft YaHei" charset="-122"/>
                <a:cs typeface="Microsoft YaHei" charset="-122"/>
              </a:rPr>
              <a:t>部分</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举例</a:t>
            </a:r>
            <a:r>
              <a:rPr lang="zh-CN" altLang="en-US" dirty="0">
                <a:latin typeface="Microsoft YaHei" charset="-122"/>
                <a:ea typeface="Microsoft YaHei" charset="-122"/>
                <a:cs typeface="Microsoft YaHei" charset="-122"/>
              </a:rPr>
              <a:t>说明数据</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对象</a:t>
            </a:r>
            <a:r>
              <a:rPr lang="zh-CN" altLang="en-US" dirty="0" smtClean="0">
                <a:latin typeface="Microsoft YaHei" charset="-122"/>
                <a:ea typeface="Microsoft YaHei" charset="-122"/>
                <a:cs typeface="Microsoft YaHei" charset="-122"/>
              </a:rPr>
              <a:t>结构</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详细</a:t>
            </a:r>
            <a:r>
              <a:rPr lang="zh-CN" altLang="en-US" dirty="0">
                <a:latin typeface="Microsoft YaHei" charset="-122"/>
                <a:ea typeface="Microsoft YaHei" charset="-122"/>
                <a:cs typeface="Microsoft YaHei" charset="-122"/>
              </a:rPr>
              <a:t>描述瞬态</a:t>
            </a:r>
            <a:r>
              <a:rPr lang="zh-CN" altLang="en-US" dirty="0" smtClean="0">
                <a:latin typeface="Microsoft YaHei" charset="-122"/>
                <a:ea typeface="Microsoft YaHei" charset="-122"/>
                <a:cs typeface="Microsoft YaHei" charset="-122"/>
              </a:rPr>
              <a:t>图</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由</a:t>
            </a:r>
            <a:r>
              <a:rPr lang="zh-CN" altLang="en-US" dirty="0">
                <a:latin typeface="Microsoft YaHei" charset="-122"/>
                <a:ea typeface="Microsoft YaHei" charset="-122"/>
                <a:cs typeface="Microsoft YaHei" charset="-122"/>
              </a:rPr>
              <a:t>分析人员、设计人员和代码实现人员开发</a:t>
            </a:r>
          </a:p>
        </p:txBody>
      </p:sp>
    </p:spTree>
    <p:extLst>
      <p:ext uri="{BB962C8B-B14F-4D97-AF65-F5344CB8AC3E}">
        <p14:creationId xmlns:p14="http://schemas.microsoft.com/office/powerpoint/2010/main" val="121134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6636</TotalTime>
  <Words>2791</Words>
  <Application>Microsoft Macintosh PowerPoint</Application>
  <PresentationFormat>宽屏</PresentationFormat>
  <Paragraphs>321</Paragraphs>
  <Slides>42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Arial</vt:lpstr>
      <vt:lpstr>Calibri</vt:lpstr>
      <vt:lpstr>DengXian</vt:lpstr>
      <vt:lpstr>DengXian Light</vt:lpstr>
      <vt:lpstr>FontAwesome</vt:lpstr>
      <vt:lpstr>Gill Sans</vt:lpstr>
      <vt:lpstr>Microsoft YaHei</vt:lpstr>
      <vt:lpstr>Open Sans Light</vt:lpstr>
      <vt:lpstr>PingFang SC Medium</vt:lpstr>
      <vt:lpstr>等线</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224</cp:revision>
  <dcterms:created xsi:type="dcterms:W3CDTF">2018-11-28T09:38:08Z</dcterms:created>
  <dcterms:modified xsi:type="dcterms:W3CDTF">2018-12-11T23:55:57Z</dcterms:modified>
</cp:coreProperties>
</file>